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9"/>
  </p:notesMasterIdLst>
  <p:sldIdLst>
    <p:sldId id="257" r:id="rId2"/>
    <p:sldId id="377" r:id="rId3"/>
    <p:sldId id="391" r:id="rId4"/>
    <p:sldId id="393" r:id="rId5"/>
    <p:sldId id="394" r:id="rId6"/>
    <p:sldId id="379" r:id="rId7"/>
    <p:sldId id="380" r:id="rId8"/>
    <p:sldId id="386" r:id="rId9"/>
    <p:sldId id="383" r:id="rId10"/>
    <p:sldId id="382" r:id="rId11"/>
    <p:sldId id="385" r:id="rId12"/>
    <p:sldId id="397" r:id="rId13"/>
    <p:sldId id="399" r:id="rId14"/>
    <p:sldId id="400" r:id="rId15"/>
    <p:sldId id="401" r:id="rId16"/>
    <p:sldId id="390" r:id="rId17"/>
    <p:sldId id="376" r:id="rId18"/>
  </p:sldIdLst>
  <p:sldSz cx="12192000" cy="6858000"/>
  <p:notesSz cx="6858000" cy="9144000"/>
  <p:custDataLst>
    <p:tags r:id="rId20"/>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6" autoAdjust="0"/>
    <p:restoredTop sz="94660" autoAdjust="0"/>
  </p:normalViewPr>
  <p:slideViewPr>
    <p:cSldViewPr snapToGrid="0">
      <p:cViewPr varScale="1">
        <p:scale>
          <a:sx n="85" d="100"/>
          <a:sy n="85" d="100"/>
        </p:scale>
        <p:origin x="590" y="67"/>
      </p:cViewPr>
      <p:guideLst>
        <p:guide orient="horz" pos="2160"/>
        <p:guide pos="3840"/>
      </p:guideLst>
    </p:cSldViewPr>
  </p:slideViewPr>
  <p:outlineViewPr>
    <p:cViewPr>
      <p:scale>
        <a:sx n="33" d="100"/>
        <a:sy n="33" d="100"/>
      </p:scale>
      <p:origin x="0" y="6864"/>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DDE65F2-8945-4578-BBD3-536112317550}" type="datetimeFigureOut">
              <a:rPr lang="en-IN" smtClean="0"/>
              <a:t>18-08-2023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9818FAC-7190-4C44-BE9B-2BB134FCFFAE}" type="slidenum">
              <a:rPr lang="en-IN" smtClean="0"/>
              <a:t>‹#›</a:t>
            </a:fld>
            <a:endParaRPr lang="en-IN"/>
          </a:p>
        </p:txBody>
      </p:sp>
    </p:spTree>
    <p:extLst>
      <p:ext uri="{BB962C8B-B14F-4D97-AF65-F5344CB8AC3E}">
        <p14:creationId xmlns:p14="http://schemas.microsoft.com/office/powerpoint/2010/main" val="864528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88FA7F15-A001-4A34-A94A-140C46B05A05}" type="datetimeFigureOut">
              <a:rPr lang="en-IN" smtClean="0"/>
              <a:pPr>
                <a:defRPr/>
              </a:pPr>
              <a:t>18-08-2023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4810413F-5163-4EF7-9CFA-890F4A5958BE}" type="slidenum">
              <a:rPr lang="en-IN" altLang="en-US" smtClean="0"/>
              <a:pPr>
                <a:defRPr/>
              </a:pPr>
              <a:t>‹#›</a:t>
            </a:fld>
            <a:endParaRPr lang="en-IN" altLang="en-US"/>
          </a:p>
        </p:txBody>
      </p:sp>
    </p:spTree>
    <p:extLst>
      <p:ext uri="{BB962C8B-B14F-4D97-AF65-F5344CB8AC3E}">
        <p14:creationId xmlns:p14="http://schemas.microsoft.com/office/powerpoint/2010/main" val="26141621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3DAA9564-871A-4FF7-8C4E-FCCD32DD2028}" type="datetimeFigureOut">
              <a:rPr lang="en-IN" smtClean="0"/>
              <a:pPr>
                <a:defRPr/>
              </a:pPr>
              <a:t>18-08-2023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0814EA1D-08C1-4E17-BAF5-EF48FE3095D7}" type="slidenum">
              <a:rPr lang="en-IN" altLang="en-US" smtClean="0"/>
              <a:pPr>
                <a:defRPr/>
              </a:pPr>
              <a:t>‹#›</a:t>
            </a:fld>
            <a:endParaRPr lang="en-IN" altLang="en-US"/>
          </a:p>
        </p:txBody>
      </p:sp>
    </p:spTree>
    <p:extLst>
      <p:ext uri="{BB962C8B-B14F-4D97-AF65-F5344CB8AC3E}">
        <p14:creationId xmlns:p14="http://schemas.microsoft.com/office/powerpoint/2010/main" val="29650799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45CE205D-D40F-449A-B638-5F1197573D0D}" type="datetimeFigureOut">
              <a:rPr lang="en-IN" smtClean="0"/>
              <a:pPr>
                <a:defRPr/>
              </a:pPr>
              <a:t>18-08-2023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6CA846FE-71E1-4CF8-BA12-905E799295D0}" type="slidenum">
              <a:rPr lang="en-IN" altLang="en-US" smtClean="0"/>
              <a:pPr>
                <a:defRPr/>
              </a:pPr>
              <a:t>‹#›</a:t>
            </a:fld>
            <a:endParaRPr lang="en-IN" altLang="en-US"/>
          </a:p>
        </p:txBody>
      </p:sp>
    </p:spTree>
    <p:extLst>
      <p:ext uri="{BB962C8B-B14F-4D97-AF65-F5344CB8AC3E}">
        <p14:creationId xmlns:p14="http://schemas.microsoft.com/office/powerpoint/2010/main" val="5591751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1727200" y="609600"/>
            <a:ext cx="8636000" cy="1143000"/>
          </a:xfrm>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274DD085-63A1-45FD-92D5-A82C94B26454}" type="datetime1">
              <a:rPr lang="en-US" altLang="en-US"/>
              <a:pPr>
                <a:defRPr/>
              </a:pPr>
              <a:t>8/18/2023</a:t>
            </a:fld>
            <a:endParaRPr lang="en-US" sz="2425" dirty="0">
              <a:solidFill>
                <a:schemeClr val="tx1"/>
              </a:solidFill>
            </a:endParaRPr>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pPr>
              <a:defRPr/>
            </a:pPr>
            <a:fld id="{F6163438-7D91-47C5-A029-05D133710AD1}" type="slidenum">
              <a:rPr lang="en-US" altLang="en-US"/>
              <a:pPr>
                <a:defRPr/>
              </a:pPr>
              <a:t>‹#›</a:t>
            </a:fld>
            <a:endParaRPr lang="en-US" sz="2425" dirty="0">
              <a:solidFill>
                <a:schemeClr val="tx1"/>
              </a:solidFill>
            </a:endParaRPr>
          </a:p>
        </p:txBody>
      </p:sp>
    </p:spTree>
    <p:extLst>
      <p:ext uri="{BB962C8B-B14F-4D97-AF65-F5344CB8AC3E}">
        <p14:creationId xmlns:p14="http://schemas.microsoft.com/office/powerpoint/2010/main" val="209911051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0CDFAF8-B208-40B3-8B25-1C81249947F4}" type="datetimeFigureOut">
              <a:rPr lang="en-IN" smtClean="0"/>
              <a:pPr>
                <a:defRPr/>
              </a:pPr>
              <a:t>18-08-2023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24D31590-5E27-4F84-A275-6A48904EACCC}" type="slidenum">
              <a:rPr lang="en-IN" altLang="en-US" smtClean="0"/>
              <a:pPr>
                <a:defRPr/>
              </a:pPr>
              <a:t>‹#›</a:t>
            </a:fld>
            <a:endParaRPr lang="en-IN" altLang="en-US"/>
          </a:p>
        </p:txBody>
      </p:sp>
    </p:spTree>
    <p:extLst>
      <p:ext uri="{BB962C8B-B14F-4D97-AF65-F5344CB8AC3E}">
        <p14:creationId xmlns:p14="http://schemas.microsoft.com/office/powerpoint/2010/main" val="42743030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288DC92D-D6FF-4C82-B085-121AC63D1820}" type="datetimeFigureOut">
              <a:rPr lang="en-IN" smtClean="0"/>
              <a:pPr>
                <a:defRPr/>
              </a:pPr>
              <a:t>18-08-2023</a:t>
            </a:fld>
            <a:endParaRPr lang="en-IN"/>
          </a:p>
        </p:txBody>
      </p:sp>
      <p:sp>
        <p:nvSpPr>
          <p:cNvPr id="5" name="Footer Placeholder 4"/>
          <p:cNvSpPr>
            <a:spLocks noGrp="1"/>
          </p:cNvSpPr>
          <p:nvPr>
            <p:ph type="ftr" sz="quarter" idx="11"/>
          </p:nvPr>
        </p:nvSpPr>
        <p:spPr/>
        <p:txBody>
          <a:bodyPr/>
          <a:lstStyle/>
          <a:p>
            <a:pPr>
              <a:defRPr/>
            </a:pPr>
            <a:endParaRPr lang="en-IN"/>
          </a:p>
        </p:txBody>
      </p:sp>
      <p:sp>
        <p:nvSpPr>
          <p:cNvPr id="6" name="Slide Number Placeholder 5"/>
          <p:cNvSpPr>
            <a:spLocks noGrp="1"/>
          </p:cNvSpPr>
          <p:nvPr>
            <p:ph type="sldNum" sz="quarter" idx="12"/>
          </p:nvPr>
        </p:nvSpPr>
        <p:spPr/>
        <p:txBody>
          <a:bodyPr/>
          <a:lstStyle/>
          <a:p>
            <a:pPr>
              <a:defRPr/>
            </a:pPr>
            <a:fld id="{D26EADAC-5D2F-4394-A662-62428F2C2F48}" type="slidenum">
              <a:rPr lang="en-IN" altLang="en-US" smtClean="0"/>
              <a:pPr>
                <a:defRPr/>
              </a:pPr>
              <a:t>‹#›</a:t>
            </a:fld>
            <a:endParaRPr lang="en-IN" altLang="en-US"/>
          </a:p>
        </p:txBody>
      </p:sp>
    </p:spTree>
    <p:extLst>
      <p:ext uri="{BB962C8B-B14F-4D97-AF65-F5344CB8AC3E}">
        <p14:creationId xmlns:p14="http://schemas.microsoft.com/office/powerpoint/2010/main" val="26416618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143BC78B-7BE4-4692-BC1D-A5D7EF1A35E0}" type="datetimeFigureOut">
              <a:rPr lang="en-IN" smtClean="0"/>
              <a:pPr>
                <a:defRPr/>
              </a:pPr>
              <a:t>18-08-2023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9B5DC64E-62B2-400E-B39F-71D46C72C831}" type="slidenum">
              <a:rPr lang="en-IN" altLang="en-US" smtClean="0"/>
              <a:pPr>
                <a:defRPr/>
              </a:pPr>
              <a:t>‹#›</a:t>
            </a:fld>
            <a:endParaRPr lang="en-IN" altLang="en-US"/>
          </a:p>
        </p:txBody>
      </p:sp>
    </p:spTree>
    <p:extLst>
      <p:ext uri="{BB962C8B-B14F-4D97-AF65-F5344CB8AC3E}">
        <p14:creationId xmlns:p14="http://schemas.microsoft.com/office/powerpoint/2010/main" val="398098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E9CAF2FA-6A6C-42C1-824F-49A178EA62FF}" type="datetimeFigureOut">
              <a:rPr lang="en-IN" smtClean="0"/>
              <a:pPr>
                <a:defRPr/>
              </a:pPr>
              <a:t>18-08-2023</a:t>
            </a:fld>
            <a:endParaRPr lang="en-IN"/>
          </a:p>
        </p:txBody>
      </p:sp>
      <p:sp>
        <p:nvSpPr>
          <p:cNvPr id="8" name="Footer Placeholder 7"/>
          <p:cNvSpPr>
            <a:spLocks noGrp="1"/>
          </p:cNvSpPr>
          <p:nvPr>
            <p:ph type="ftr" sz="quarter" idx="11"/>
          </p:nvPr>
        </p:nvSpPr>
        <p:spPr/>
        <p:txBody>
          <a:bodyPr/>
          <a:lstStyle/>
          <a:p>
            <a:pPr>
              <a:defRPr/>
            </a:pPr>
            <a:endParaRPr lang="en-IN"/>
          </a:p>
        </p:txBody>
      </p:sp>
      <p:sp>
        <p:nvSpPr>
          <p:cNvPr id="9" name="Slide Number Placeholder 8"/>
          <p:cNvSpPr>
            <a:spLocks noGrp="1"/>
          </p:cNvSpPr>
          <p:nvPr>
            <p:ph type="sldNum" sz="quarter" idx="12"/>
          </p:nvPr>
        </p:nvSpPr>
        <p:spPr/>
        <p:txBody>
          <a:bodyPr/>
          <a:lstStyle/>
          <a:p>
            <a:pPr>
              <a:defRPr/>
            </a:pPr>
            <a:fld id="{3B840823-B824-4D76-B753-4C878BEA9AAE}" type="slidenum">
              <a:rPr lang="en-IN" altLang="en-US" smtClean="0"/>
              <a:pPr>
                <a:defRPr/>
              </a:pPr>
              <a:t>‹#›</a:t>
            </a:fld>
            <a:endParaRPr lang="en-IN" altLang="en-US"/>
          </a:p>
        </p:txBody>
      </p:sp>
    </p:spTree>
    <p:extLst>
      <p:ext uri="{BB962C8B-B14F-4D97-AF65-F5344CB8AC3E}">
        <p14:creationId xmlns:p14="http://schemas.microsoft.com/office/powerpoint/2010/main" val="143004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DF438990-69C9-4145-9A29-8170814526E0}" type="datetimeFigureOut">
              <a:rPr lang="en-IN" smtClean="0"/>
              <a:pPr>
                <a:defRPr/>
              </a:pPr>
              <a:t>18-08-2023</a:t>
            </a:fld>
            <a:endParaRPr lang="en-IN"/>
          </a:p>
        </p:txBody>
      </p:sp>
      <p:sp>
        <p:nvSpPr>
          <p:cNvPr id="4" name="Footer Placeholder 3"/>
          <p:cNvSpPr>
            <a:spLocks noGrp="1"/>
          </p:cNvSpPr>
          <p:nvPr>
            <p:ph type="ftr" sz="quarter" idx="11"/>
          </p:nvPr>
        </p:nvSpPr>
        <p:spPr/>
        <p:txBody>
          <a:bodyPr/>
          <a:lstStyle/>
          <a:p>
            <a:pPr>
              <a:defRPr/>
            </a:pPr>
            <a:endParaRPr lang="en-IN"/>
          </a:p>
        </p:txBody>
      </p:sp>
      <p:sp>
        <p:nvSpPr>
          <p:cNvPr id="5" name="Slide Number Placeholder 4"/>
          <p:cNvSpPr>
            <a:spLocks noGrp="1"/>
          </p:cNvSpPr>
          <p:nvPr>
            <p:ph type="sldNum" sz="quarter" idx="12"/>
          </p:nvPr>
        </p:nvSpPr>
        <p:spPr/>
        <p:txBody>
          <a:bodyPr/>
          <a:lstStyle/>
          <a:p>
            <a:pPr>
              <a:defRPr/>
            </a:pPr>
            <a:fld id="{2220D864-6696-4CBA-B244-B6A0D8AA5F76}" type="slidenum">
              <a:rPr lang="en-IN" altLang="en-US" smtClean="0"/>
              <a:pPr>
                <a:defRPr/>
              </a:pPr>
              <a:t>‹#›</a:t>
            </a:fld>
            <a:endParaRPr lang="en-IN" altLang="en-US"/>
          </a:p>
        </p:txBody>
      </p:sp>
    </p:spTree>
    <p:extLst>
      <p:ext uri="{BB962C8B-B14F-4D97-AF65-F5344CB8AC3E}">
        <p14:creationId xmlns:p14="http://schemas.microsoft.com/office/powerpoint/2010/main" val="422693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69D17267-8B24-4370-A252-A9D73580CDBF}" type="datetimeFigureOut">
              <a:rPr lang="en-IN" smtClean="0"/>
              <a:pPr>
                <a:defRPr/>
              </a:pPr>
              <a:t>18-08-2023</a:t>
            </a:fld>
            <a:endParaRPr lang="en-IN"/>
          </a:p>
        </p:txBody>
      </p:sp>
      <p:sp>
        <p:nvSpPr>
          <p:cNvPr id="3" name="Footer Placeholder 2"/>
          <p:cNvSpPr>
            <a:spLocks noGrp="1"/>
          </p:cNvSpPr>
          <p:nvPr>
            <p:ph type="ftr" sz="quarter" idx="11"/>
          </p:nvPr>
        </p:nvSpPr>
        <p:spPr/>
        <p:txBody>
          <a:bodyPr/>
          <a:lstStyle/>
          <a:p>
            <a:pPr>
              <a:defRPr/>
            </a:pPr>
            <a:endParaRPr lang="en-IN"/>
          </a:p>
        </p:txBody>
      </p:sp>
      <p:sp>
        <p:nvSpPr>
          <p:cNvPr id="4" name="Slide Number Placeholder 3"/>
          <p:cNvSpPr>
            <a:spLocks noGrp="1"/>
          </p:cNvSpPr>
          <p:nvPr>
            <p:ph type="sldNum" sz="quarter" idx="12"/>
          </p:nvPr>
        </p:nvSpPr>
        <p:spPr/>
        <p:txBody>
          <a:bodyPr/>
          <a:lstStyle/>
          <a:p>
            <a:pPr>
              <a:defRPr/>
            </a:pPr>
            <a:fld id="{FCA1D957-6BD8-4F11-983D-8C78DD299500}" type="slidenum">
              <a:rPr lang="en-IN" altLang="en-US" smtClean="0"/>
              <a:pPr>
                <a:defRPr/>
              </a:pPr>
              <a:t>‹#›</a:t>
            </a:fld>
            <a:endParaRPr lang="en-IN" altLang="en-US"/>
          </a:p>
        </p:txBody>
      </p:sp>
    </p:spTree>
    <p:extLst>
      <p:ext uri="{BB962C8B-B14F-4D97-AF65-F5344CB8AC3E}">
        <p14:creationId xmlns:p14="http://schemas.microsoft.com/office/powerpoint/2010/main" val="3208985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803EAD6-BC08-4BC7-81A9-CA9E0C265B79}" type="datetimeFigureOut">
              <a:rPr lang="en-IN" smtClean="0"/>
              <a:pPr>
                <a:defRPr/>
              </a:pPr>
              <a:t>18-08-2023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0F0765C8-2763-4CFC-A46B-35F4249EF270}" type="slidenum">
              <a:rPr lang="en-IN" altLang="en-US" smtClean="0"/>
              <a:pPr>
                <a:defRPr/>
              </a:pPr>
              <a:t>‹#›</a:t>
            </a:fld>
            <a:endParaRPr lang="en-IN" altLang="en-US"/>
          </a:p>
        </p:txBody>
      </p:sp>
    </p:spTree>
    <p:extLst>
      <p:ext uri="{BB962C8B-B14F-4D97-AF65-F5344CB8AC3E}">
        <p14:creationId xmlns:p14="http://schemas.microsoft.com/office/powerpoint/2010/main" val="1712325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3DBFEA95-5752-461E-B1DD-2D3C943BB46F}" type="datetimeFigureOut">
              <a:rPr lang="en-IN" smtClean="0"/>
              <a:pPr>
                <a:defRPr/>
              </a:pPr>
              <a:t>18-08-2023</a:t>
            </a:fld>
            <a:endParaRPr lang="en-IN"/>
          </a:p>
        </p:txBody>
      </p:sp>
      <p:sp>
        <p:nvSpPr>
          <p:cNvPr id="6" name="Footer Placeholder 5"/>
          <p:cNvSpPr>
            <a:spLocks noGrp="1"/>
          </p:cNvSpPr>
          <p:nvPr>
            <p:ph type="ftr" sz="quarter" idx="11"/>
          </p:nvPr>
        </p:nvSpPr>
        <p:spPr/>
        <p:txBody>
          <a:bodyPr/>
          <a:lstStyle/>
          <a:p>
            <a:pPr>
              <a:defRPr/>
            </a:pPr>
            <a:endParaRPr lang="en-IN"/>
          </a:p>
        </p:txBody>
      </p:sp>
      <p:sp>
        <p:nvSpPr>
          <p:cNvPr id="7" name="Slide Number Placeholder 6"/>
          <p:cNvSpPr>
            <a:spLocks noGrp="1"/>
          </p:cNvSpPr>
          <p:nvPr>
            <p:ph type="sldNum" sz="quarter" idx="12"/>
          </p:nvPr>
        </p:nvSpPr>
        <p:spPr/>
        <p:txBody>
          <a:bodyPr/>
          <a:lstStyle/>
          <a:p>
            <a:pPr>
              <a:defRPr/>
            </a:pPr>
            <a:fld id="{FF1C4763-C068-4942-AF92-E9AA30E2827C}" type="slidenum">
              <a:rPr lang="en-IN" altLang="en-US" smtClean="0"/>
              <a:pPr>
                <a:defRPr/>
              </a:pPr>
              <a:t>‹#›</a:t>
            </a:fld>
            <a:endParaRPr lang="en-IN" altLang="en-US"/>
          </a:p>
        </p:txBody>
      </p:sp>
    </p:spTree>
    <p:extLst>
      <p:ext uri="{BB962C8B-B14F-4D97-AF65-F5344CB8AC3E}">
        <p14:creationId xmlns:p14="http://schemas.microsoft.com/office/powerpoint/2010/main" val="1844152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DFCC6820-992F-480D-8D12-808F3113D9FC}" type="datetimeFigureOut">
              <a:rPr lang="en-IN" smtClean="0"/>
              <a:pPr>
                <a:defRPr/>
              </a:pPr>
              <a:t>18-08-2023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12D0B9D5-411B-4401-9AA9-C354B672ACA5}" type="slidenum">
              <a:rPr lang="en-IN" altLang="en-US" smtClean="0"/>
              <a:pPr>
                <a:defRPr/>
              </a:pPr>
              <a:t>‹#›</a:t>
            </a:fld>
            <a:endParaRPr lang="en-IN" altLang="en-US"/>
          </a:p>
        </p:txBody>
      </p:sp>
      <p:grpSp>
        <p:nvGrpSpPr>
          <p:cNvPr id="7" name="Group 1">
            <a:extLst>
              <a:ext uri="{FF2B5EF4-FFF2-40B4-BE49-F238E27FC236}">
                <a16:creationId xmlns:a16="http://schemas.microsoft.com/office/drawing/2014/main" id="{9F13D418-9C9B-434D-947C-E42DF3CFD621}"/>
              </a:ext>
            </a:extLst>
          </p:cNvPr>
          <p:cNvGrpSpPr>
            <a:grpSpLocks/>
          </p:cNvGrpSpPr>
          <p:nvPr userDrawn="1"/>
        </p:nvGrpSpPr>
        <p:grpSpPr bwMode="auto">
          <a:xfrm>
            <a:off x="0" y="0"/>
            <a:ext cx="12192000" cy="6858000"/>
            <a:chOff x="0" y="0"/>
            <a:chExt cx="12192000" cy="6858000"/>
          </a:xfrm>
        </p:grpSpPr>
        <p:sp>
          <p:nvSpPr>
            <p:cNvPr id="8" name="Rectangle 7">
              <a:extLst>
                <a:ext uri="{FF2B5EF4-FFF2-40B4-BE49-F238E27FC236}">
                  <a16:creationId xmlns:a16="http://schemas.microsoft.com/office/drawing/2014/main" id="{F790874E-A4F4-40B4-A8A4-10BBF3908547}"/>
                </a:ext>
              </a:extLst>
            </p:cNvPr>
            <p:cNvSpPr/>
            <p:nvPr/>
          </p:nvSpPr>
          <p:spPr bwMode="auto">
            <a:xfrm>
              <a:off x="0" y="0"/>
              <a:ext cx="12192000" cy="6858000"/>
            </a:xfrm>
            <a:prstGeom prst="rect">
              <a:avLst/>
            </a:prstGeom>
            <a:solidFill>
              <a:schemeClr val="lt1">
                <a:alpha val="99000"/>
              </a:schemeClr>
            </a:solidFill>
            <a:ln w="76200">
              <a:solidFill>
                <a:srgbClr val="005893"/>
              </a:solidFill>
            </a:ln>
          </p:spPr>
          <p:style>
            <a:lnRef idx="2">
              <a:schemeClr val="accent4"/>
            </a:lnRef>
            <a:fillRef idx="1">
              <a:schemeClr val="lt1"/>
            </a:fillRef>
            <a:effectRef idx="0">
              <a:schemeClr val="accent4"/>
            </a:effectRef>
            <a:fontRef idx="minor">
              <a:schemeClr val="dk1"/>
            </a:fontRef>
          </p:style>
          <p:txBody>
            <a:bodyPr anchor="ctr"/>
            <a:lstStyle/>
            <a:p>
              <a:pPr algn="ctr" eaLnBrk="1" fontAlgn="auto" hangingPunct="1">
                <a:spcBef>
                  <a:spcPts val="0"/>
                </a:spcBef>
                <a:spcAft>
                  <a:spcPts val="0"/>
                </a:spcAft>
                <a:defRPr/>
              </a:pPr>
              <a:endParaRPr lang="en-IN" dirty="0">
                <a:solidFill>
                  <a:srgbClr val="FFFFFF"/>
                </a:solidFill>
              </a:endParaRPr>
            </a:p>
          </p:txBody>
        </p:sp>
        <p:sp>
          <p:nvSpPr>
            <p:cNvPr id="9" name="object 7">
              <a:extLst>
                <a:ext uri="{FF2B5EF4-FFF2-40B4-BE49-F238E27FC236}">
                  <a16:creationId xmlns:a16="http://schemas.microsoft.com/office/drawing/2014/main" id="{BA3165DB-BBF1-47C2-8969-A8405C2E6A77}"/>
                </a:ext>
              </a:extLst>
            </p:cNvPr>
            <p:cNvSpPr txBox="1"/>
            <p:nvPr/>
          </p:nvSpPr>
          <p:spPr bwMode="auto">
            <a:xfrm>
              <a:off x="9683750" y="92075"/>
              <a:ext cx="2498725" cy="290513"/>
            </a:xfrm>
            <a:prstGeom prst="rect">
              <a:avLst/>
            </a:prstGeom>
          </p:spPr>
          <p:txBody>
            <a:bodyPr lIns="0" tIns="12700" rIns="0" bIns="0">
              <a:spAutoFit/>
            </a:bodyPr>
            <a:lstStyle/>
            <a:p>
              <a:pPr marL="12700" eaLnBrk="1" fontAlgn="auto" hangingPunct="1">
                <a:spcBef>
                  <a:spcPts val="100"/>
                </a:spcBef>
                <a:spcAft>
                  <a:spcPts val="0"/>
                </a:spcAft>
                <a:defRPr/>
              </a:pPr>
              <a:r>
                <a:rPr b="1" i="1" spc="-5" dirty="0">
                  <a:solidFill>
                    <a:srgbClr val="422C75"/>
                  </a:solidFill>
                  <a:latin typeface="Playfair Display"/>
                  <a:ea typeface="ＭＳ Ｐゴシック" charset="0"/>
                  <a:cs typeface="Playfair Display"/>
                </a:rPr>
                <a:t>Go, change </a:t>
              </a:r>
              <a:r>
                <a:rPr b="1" i="1" dirty="0">
                  <a:solidFill>
                    <a:srgbClr val="422C75"/>
                  </a:solidFill>
                  <a:latin typeface="Playfair Display"/>
                  <a:ea typeface="ＭＳ Ｐゴシック" charset="0"/>
                  <a:cs typeface="Playfair Display"/>
                </a:rPr>
                <a:t>the</a:t>
              </a:r>
              <a:r>
                <a:rPr b="1" i="1" spc="-80" dirty="0">
                  <a:solidFill>
                    <a:srgbClr val="422C75"/>
                  </a:solidFill>
                  <a:latin typeface="Playfair Display"/>
                  <a:ea typeface="ＭＳ Ｐゴシック" charset="0"/>
                  <a:cs typeface="Playfair Display"/>
                </a:rPr>
                <a:t> </a:t>
              </a:r>
              <a:r>
                <a:rPr b="1" i="1" spc="-5" dirty="0">
                  <a:solidFill>
                    <a:srgbClr val="422C75"/>
                  </a:solidFill>
                  <a:latin typeface="Playfair Display"/>
                  <a:ea typeface="ＭＳ Ｐゴシック" charset="0"/>
                  <a:cs typeface="Playfair Display"/>
                </a:rPr>
                <a:t>world</a:t>
              </a:r>
              <a:endParaRPr b="1" dirty="0">
                <a:latin typeface="Playfair Display"/>
                <a:ea typeface="ＭＳ Ｐゴシック" charset="0"/>
                <a:cs typeface="Playfair Display"/>
              </a:endParaRPr>
            </a:p>
          </p:txBody>
        </p:sp>
        <p:pic>
          <p:nvPicPr>
            <p:cNvPr id="10" name="Picture 9">
              <a:extLst>
                <a:ext uri="{FF2B5EF4-FFF2-40B4-BE49-F238E27FC236}">
                  <a16:creationId xmlns:a16="http://schemas.microsoft.com/office/drawing/2014/main" id="{AD30896E-0DCE-449B-9DA0-AB922E99D201}"/>
                </a:ext>
              </a:extLst>
            </p:cNvPr>
            <p:cNvPicPr>
              <a:picLocks noChangeAspect="1"/>
            </p:cNvPicPr>
            <p:nvPr/>
          </p:nvPicPr>
          <p:blipFill>
            <a:blip r:embed="rId14">
              <a:extLst>
                <a:ext uri="{28A0092B-C50C-407E-A947-70E740481C1C}">
                  <a14:useLocalDpi xmlns:a14="http://schemas.microsoft.com/office/drawing/2010/main" val="0"/>
                </a:ext>
              </a:extLst>
            </a:blip>
            <a:srcRect/>
            <a:stretch>
              <a:fillRect/>
            </a:stretch>
          </p:blipFill>
          <p:spPr bwMode="auto">
            <a:xfrm>
              <a:off x="12555" y="39898"/>
              <a:ext cx="1908073" cy="136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extLst>
      <p:ext uri="{BB962C8B-B14F-4D97-AF65-F5344CB8AC3E}">
        <p14:creationId xmlns:p14="http://schemas.microsoft.com/office/powerpoint/2010/main" val="38252189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2">
            <a:extLst>
              <a:ext uri="{FF2B5EF4-FFF2-40B4-BE49-F238E27FC236}">
                <a16:creationId xmlns:a16="http://schemas.microsoft.com/office/drawing/2014/main" id="{0261ADA1-2E3F-4929-809E-EB51CEE9C8B7}"/>
              </a:ext>
            </a:extLst>
          </p:cNvPr>
          <p:cNvSpPr txBox="1">
            <a:spLocks noChangeArrowheads="1"/>
          </p:cNvSpPr>
          <p:nvPr/>
        </p:nvSpPr>
        <p:spPr bwMode="auto">
          <a:xfrm>
            <a:off x="1197621" y="727273"/>
            <a:ext cx="9987574" cy="2382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6931" rIns="0" bIns="0">
            <a:spAutoFit/>
          </a:bodyPr>
          <a:lstStyle>
            <a:lvl1pPr marL="12700">
              <a:tabLst>
                <a:tab pos="3514725" algn="l"/>
              </a:tabLst>
              <a:defRPr>
                <a:solidFill>
                  <a:schemeClr val="tx1"/>
                </a:solidFill>
                <a:latin typeface="Calibri" panose="020F0502020204030204" pitchFamily="34" charset="0"/>
                <a:ea typeface="ＭＳ Ｐゴシック" panose="020B0600070205080204" pitchFamily="34" charset="-128"/>
              </a:defRPr>
            </a:lvl1pPr>
            <a:lvl2pPr marL="742950" indent="-285750">
              <a:tabLst>
                <a:tab pos="3514725" algn="l"/>
              </a:tabLst>
              <a:defRPr>
                <a:solidFill>
                  <a:schemeClr val="tx1"/>
                </a:solidFill>
                <a:latin typeface="Calibri" panose="020F0502020204030204" pitchFamily="34" charset="0"/>
                <a:ea typeface="ＭＳ Ｐゴシック" panose="020B0600070205080204" pitchFamily="34" charset="-128"/>
              </a:defRPr>
            </a:lvl2pPr>
            <a:lvl3pPr marL="1143000" indent="-228600">
              <a:tabLst>
                <a:tab pos="3514725" algn="l"/>
              </a:tabLst>
              <a:defRPr>
                <a:solidFill>
                  <a:schemeClr val="tx1"/>
                </a:solidFill>
                <a:latin typeface="Calibri" panose="020F0502020204030204" pitchFamily="34" charset="0"/>
                <a:ea typeface="ＭＳ Ｐゴシック" panose="020B0600070205080204" pitchFamily="34" charset="-128"/>
              </a:defRPr>
            </a:lvl3pPr>
            <a:lvl4pPr marL="1600200" indent="-228600">
              <a:tabLst>
                <a:tab pos="3514725" algn="l"/>
              </a:tabLst>
              <a:defRPr>
                <a:solidFill>
                  <a:schemeClr val="tx1"/>
                </a:solidFill>
                <a:latin typeface="Calibri" panose="020F0502020204030204" pitchFamily="34" charset="0"/>
                <a:ea typeface="ＭＳ Ｐゴシック" panose="020B0600070205080204" pitchFamily="34" charset="-128"/>
              </a:defRPr>
            </a:lvl4pPr>
            <a:lvl5pPr marL="2057400" indent="-228600">
              <a:tabLst>
                <a:tab pos="3514725" algn="l"/>
              </a:tabLst>
              <a:defRPr>
                <a:solidFill>
                  <a:schemeClr val="tx1"/>
                </a:solidFill>
                <a:latin typeface="Calibri" panose="020F0502020204030204" pitchFamily="34" charset="0"/>
                <a:ea typeface="ＭＳ Ｐゴシック" panose="020B0600070205080204" pitchFamily="34" charset="-128"/>
              </a:defRPr>
            </a:lvl5pPr>
            <a:lvl6pPr marL="25146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6pPr>
            <a:lvl7pPr marL="29718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7pPr>
            <a:lvl8pPr marL="34290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8pPr>
            <a:lvl9pPr marL="3886200" indent="-228600" defTabSz="457200" eaLnBrk="0" fontAlgn="base" hangingPunct="0">
              <a:spcBef>
                <a:spcPct val="0"/>
              </a:spcBef>
              <a:spcAft>
                <a:spcPct val="0"/>
              </a:spcAft>
              <a:tabLst>
                <a:tab pos="3514725" algn="l"/>
              </a:tabLst>
              <a:defRPr>
                <a:solidFill>
                  <a:schemeClr val="tx1"/>
                </a:solidFill>
                <a:latin typeface="Calibri" panose="020F0502020204030204" pitchFamily="34" charset="0"/>
                <a:ea typeface="ＭＳ Ｐゴシック" panose="020B0600070205080204" pitchFamily="34" charset="-128"/>
              </a:defRPr>
            </a:lvl9pPr>
          </a:lstStyle>
          <a:p>
            <a:pPr algn="ctr">
              <a:lnSpc>
                <a:spcPct val="120000"/>
              </a:lnSpc>
              <a:spcBef>
                <a:spcPct val="20000"/>
              </a:spcBef>
            </a:pPr>
            <a:r>
              <a:rPr lang="en-US" sz="4800" b="1" i="1" dirty="0">
                <a:solidFill>
                  <a:srgbClr val="002060"/>
                </a:solidFill>
                <a:latin typeface="Arial Black" pitchFamily="34" charset="0"/>
                <a:sym typeface="Arial Black" pitchFamily="34" charset="0"/>
              </a:rPr>
              <a:t>DEEP LEARNING</a:t>
            </a:r>
          </a:p>
          <a:p>
            <a:pPr algn="ctr">
              <a:spcBef>
                <a:spcPts val="53"/>
              </a:spcBef>
            </a:pPr>
            <a:r>
              <a:rPr lang="en-US" altLang="en-US" sz="4791" b="1" dirty="0">
                <a:solidFill>
                  <a:srgbClr val="FF0000"/>
                </a:solidFill>
                <a:latin typeface="Playfair Display" charset="0"/>
              </a:rPr>
              <a:t>Unit – IV</a:t>
            </a:r>
            <a:endParaRPr lang="en-US" sz="4800" b="1" dirty="0">
              <a:solidFill>
                <a:srgbClr val="0070C0"/>
              </a:solidFill>
              <a:ea typeface="Calibri" panose="020F0502020204030204" pitchFamily="34" charset="0"/>
              <a:cs typeface="Times New Roman" panose="02020603050405020304" pitchFamily="18" charset="0"/>
            </a:endParaRPr>
          </a:p>
          <a:p>
            <a:pPr algn="ctr"/>
            <a:r>
              <a:rPr lang="en-US" sz="4800" b="1" dirty="0" err="1">
                <a:solidFill>
                  <a:srgbClr val="0070C0"/>
                </a:solidFill>
                <a:ea typeface="Calibri" panose="020F0502020204030204" pitchFamily="34" charset="0"/>
                <a:cs typeface="Times New Roman" panose="02020603050405020304" pitchFamily="18" charset="0"/>
              </a:rPr>
              <a:t>Autoencoders</a:t>
            </a:r>
            <a:endParaRPr lang="pt-BR" altLang="en-US" sz="4800" b="1" dirty="0">
              <a:solidFill>
                <a:srgbClr val="0070C0"/>
              </a:solidFill>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9435087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38" y="1"/>
            <a:ext cx="10515600" cy="873940"/>
          </a:xfrm>
        </p:spPr>
        <p:txBody>
          <a:bodyPr/>
          <a:lstStyle/>
          <a:p>
            <a:r>
              <a:rPr lang="en-US" b="1" dirty="0"/>
              <a:t>Regularized </a:t>
            </a:r>
            <a:r>
              <a:rPr lang="en-US" b="1" dirty="0" err="1"/>
              <a:t>Autoencoders</a:t>
            </a:r>
            <a:endParaRPr lang="en-US" dirty="0"/>
          </a:p>
        </p:txBody>
      </p:sp>
      <p:sp>
        <p:nvSpPr>
          <p:cNvPr id="3" name="Content Placeholder 2"/>
          <p:cNvSpPr>
            <a:spLocks noGrp="1"/>
          </p:cNvSpPr>
          <p:nvPr>
            <p:ph idx="1"/>
          </p:nvPr>
        </p:nvSpPr>
        <p:spPr>
          <a:xfrm>
            <a:off x="372234" y="1100517"/>
            <a:ext cx="11563518" cy="5551137"/>
          </a:xfrm>
        </p:spPr>
        <p:txBody>
          <a:bodyPr>
            <a:normAutofit/>
          </a:bodyPr>
          <a:lstStyle/>
          <a:p>
            <a:r>
              <a:rPr lang="en-US" b="1" dirty="0"/>
              <a:t>Sparse </a:t>
            </a:r>
            <a:r>
              <a:rPr lang="en-US" b="1" dirty="0" err="1"/>
              <a:t>Autoencoders</a:t>
            </a:r>
            <a:endParaRPr lang="en-US" b="1" dirty="0"/>
          </a:p>
          <a:p>
            <a:r>
              <a:rPr lang="en-US" b="1" dirty="0" err="1"/>
              <a:t>Denoising</a:t>
            </a:r>
            <a:r>
              <a:rPr lang="en-US" b="1" dirty="0"/>
              <a:t> </a:t>
            </a:r>
            <a:r>
              <a:rPr lang="en-US" b="1" dirty="0" err="1"/>
              <a:t>Autoencoders</a:t>
            </a:r>
            <a:endParaRPr lang="en-US" b="1" dirty="0"/>
          </a:p>
          <a:p>
            <a:r>
              <a:rPr lang="en-US" b="1" dirty="0"/>
              <a:t>Regularizing by Penalizing Derivatives</a:t>
            </a:r>
            <a:endParaRPr lang="en-US" dirty="0"/>
          </a:p>
        </p:txBody>
      </p:sp>
    </p:spTree>
    <p:extLst>
      <p:ext uri="{BB962C8B-B14F-4D97-AF65-F5344CB8AC3E}">
        <p14:creationId xmlns:p14="http://schemas.microsoft.com/office/powerpoint/2010/main" val="1487799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81718" y="211377"/>
            <a:ext cx="6141853" cy="743484"/>
          </a:xfrm>
        </p:spPr>
        <p:txBody>
          <a:bodyPr/>
          <a:lstStyle/>
          <a:p>
            <a:r>
              <a:rPr lang="en-US" b="1" dirty="0"/>
              <a:t>Sparse </a:t>
            </a:r>
            <a:r>
              <a:rPr lang="en-US" b="1" dirty="0" err="1"/>
              <a:t>Autoencoders</a:t>
            </a:r>
            <a:endParaRPr lang="en-US" dirty="0"/>
          </a:p>
        </p:txBody>
      </p:sp>
      <p:sp>
        <p:nvSpPr>
          <p:cNvPr id="3" name="Content Placeholder 2"/>
          <p:cNvSpPr>
            <a:spLocks noGrp="1"/>
          </p:cNvSpPr>
          <p:nvPr>
            <p:ph idx="1"/>
          </p:nvPr>
        </p:nvSpPr>
        <p:spPr>
          <a:xfrm>
            <a:off x="347958" y="1105433"/>
            <a:ext cx="11741544" cy="5432931"/>
          </a:xfrm>
        </p:spPr>
        <p:txBody>
          <a:bodyPr>
            <a:normAutofit/>
          </a:bodyPr>
          <a:lstStyle/>
          <a:p>
            <a:pPr algn="just"/>
            <a:r>
              <a:rPr lang="en-US" dirty="0"/>
              <a:t>A sparse </a:t>
            </a:r>
            <a:r>
              <a:rPr lang="en-US" dirty="0" err="1"/>
              <a:t>autoencoder</a:t>
            </a:r>
            <a:r>
              <a:rPr lang="en-US" dirty="0"/>
              <a:t> is simply an </a:t>
            </a:r>
            <a:r>
              <a:rPr lang="en-US" dirty="0" err="1"/>
              <a:t>autoencoder</a:t>
            </a:r>
            <a:r>
              <a:rPr lang="en-US" dirty="0"/>
              <a:t> whose training criterion involves a sparsity penalty Ω(</a:t>
            </a:r>
            <a:r>
              <a:rPr lang="en-US" i="1" dirty="0"/>
              <a:t>h</a:t>
            </a:r>
            <a:r>
              <a:rPr lang="en-US" dirty="0"/>
              <a:t>) on the code layer </a:t>
            </a:r>
            <a:r>
              <a:rPr lang="en-US" i="1" dirty="0"/>
              <a:t>h</a:t>
            </a:r>
            <a:r>
              <a:rPr lang="en-US" dirty="0"/>
              <a:t>, in addition to the reconstruction error:</a:t>
            </a:r>
          </a:p>
          <a:p>
            <a:pPr algn="just"/>
            <a:endParaRPr lang="en-US" dirty="0"/>
          </a:p>
          <a:p>
            <a:pPr algn="just"/>
            <a:r>
              <a:rPr lang="en-US" dirty="0"/>
              <a:t>where </a:t>
            </a:r>
            <a:r>
              <a:rPr lang="en-US" i="1" dirty="0"/>
              <a:t>g</a:t>
            </a:r>
            <a:r>
              <a:rPr lang="en-US" dirty="0"/>
              <a:t>(</a:t>
            </a:r>
            <a:r>
              <a:rPr lang="en-US" i="1" dirty="0"/>
              <a:t>h</a:t>
            </a:r>
            <a:r>
              <a:rPr lang="en-US" dirty="0"/>
              <a:t>) is the decoder output and  </a:t>
            </a:r>
            <a:r>
              <a:rPr lang="en-US" i="1" dirty="0"/>
              <a:t>h </a:t>
            </a:r>
            <a:r>
              <a:rPr lang="en-US" dirty="0"/>
              <a:t>= </a:t>
            </a:r>
            <a:r>
              <a:rPr lang="en-US" i="1" dirty="0"/>
              <a:t>f </a:t>
            </a:r>
            <a:r>
              <a:rPr lang="en-US" dirty="0"/>
              <a:t>(</a:t>
            </a:r>
            <a:r>
              <a:rPr lang="en-US" i="1" dirty="0"/>
              <a:t>x</a:t>
            </a:r>
            <a:r>
              <a:rPr lang="en-US" dirty="0"/>
              <a:t>), the encoder output</a:t>
            </a:r>
          </a:p>
          <a:p>
            <a:pPr algn="just"/>
            <a:r>
              <a:rPr lang="en-US" dirty="0"/>
              <a:t>Sparse autoencoders are typically used to learn features for another task such as classification. </a:t>
            </a:r>
          </a:p>
          <a:p>
            <a:pPr algn="just"/>
            <a:r>
              <a:rPr lang="en-US" dirty="0"/>
              <a:t>The penalty Ω(h) simply as a </a:t>
            </a:r>
            <a:r>
              <a:rPr lang="en-US" dirty="0" err="1"/>
              <a:t>regularizer</a:t>
            </a:r>
            <a:r>
              <a:rPr lang="en-US" dirty="0"/>
              <a:t> term added to a feedforward network whose primary task is to copy the input to the output and possibly also perform some supervised task that depends on these sparse features.</a:t>
            </a:r>
          </a:p>
        </p:txBody>
      </p:sp>
      <p:pic>
        <p:nvPicPr>
          <p:cNvPr id="133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68852" y="1865723"/>
            <a:ext cx="3286125" cy="6191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35638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Sparse Autoencoders</a:t>
            </a:r>
            <a:endParaRPr lang="en-US" dirty="0"/>
          </a:p>
        </p:txBody>
      </p:sp>
      <p:sp>
        <p:nvSpPr>
          <p:cNvPr id="3" name="Content Placeholder 2"/>
          <p:cNvSpPr>
            <a:spLocks noGrp="1"/>
          </p:cNvSpPr>
          <p:nvPr>
            <p:ph idx="1"/>
          </p:nvPr>
        </p:nvSpPr>
        <p:spPr/>
        <p:txBody>
          <a:bodyPr/>
          <a:lstStyle/>
          <a:p>
            <a:r>
              <a:rPr lang="en-IN" dirty="0"/>
              <a:t>Regularized maximum likelihood corresponds to maximizing p(</a:t>
            </a:r>
            <a:r>
              <a:rPr lang="el-GR" dirty="0"/>
              <a:t>θ | </a:t>
            </a:r>
            <a:r>
              <a:rPr lang="en-IN" dirty="0"/>
              <a:t>x), which is equivalent to maximizing log p(x | </a:t>
            </a:r>
            <a:r>
              <a:rPr lang="el-GR" dirty="0"/>
              <a:t>θ) + </a:t>
            </a:r>
            <a:r>
              <a:rPr lang="en-IN" dirty="0"/>
              <a:t>log p(</a:t>
            </a:r>
            <a:r>
              <a:rPr lang="el-GR" dirty="0"/>
              <a:t>θ). </a:t>
            </a:r>
            <a:endParaRPr lang="en-IN" dirty="0"/>
          </a:p>
          <a:p>
            <a:r>
              <a:rPr lang="en-IN" dirty="0"/>
              <a:t>The log p(x | </a:t>
            </a:r>
            <a:r>
              <a:rPr lang="el-GR" dirty="0"/>
              <a:t>θ) </a:t>
            </a:r>
            <a:r>
              <a:rPr lang="en-IN" dirty="0"/>
              <a:t>term is the usual </a:t>
            </a:r>
            <a:r>
              <a:rPr lang="en-IN" dirty="0">
                <a:solidFill>
                  <a:srgbClr val="FF0000"/>
                </a:solidFill>
              </a:rPr>
              <a:t>data log-likelihood term </a:t>
            </a:r>
            <a:r>
              <a:rPr lang="en-IN" dirty="0"/>
              <a:t>and the log p(</a:t>
            </a:r>
            <a:r>
              <a:rPr lang="el-GR" dirty="0"/>
              <a:t>θ) </a:t>
            </a:r>
            <a:r>
              <a:rPr lang="en-IN" dirty="0"/>
              <a:t>term, the </a:t>
            </a:r>
            <a:r>
              <a:rPr lang="en-IN" dirty="0">
                <a:solidFill>
                  <a:srgbClr val="FF0000"/>
                </a:solidFill>
              </a:rPr>
              <a:t>log-prior over parameters</a:t>
            </a:r>
            <a:r>
              <a:rPr lang="en-IN" dirty="0"/>
              <a:t>, incorporates the preference over particular values of </a:t>
            </a:r>
            <a:r>
              <a:rPr lang="el-GR" dirty="0"/>
              <a:t>θ.</a:t>
            </a:r>
            <a:endParaRPr lang="en-US" dirty="0"/>
          </a:p>
        </p:txBody>
      </p:sp>
    </p:spTree>
    <p:extLst>
      <p:ext uri="{BB962C8B-B14F-4D97-AF65-F5344CB8AC3E}">
        <p14:creationId xmlns:p14="http://schemas.microsoft.com/office/powerpoint/2010/main" val="28841032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F63C2B-B378-4CBC-884B-43132888E0FA}"/>
              </a:ext>
            </a:extLst>
          </p:cNvPr>
          <p:cNvSpPr>
            <a:spLocks noGrp="1"/>
          </p:cNvSpPr>
          <p:nvPr>
            <p:ph type="title"/>
          </p:nvPr>
        </p:nvSpPr>
        <p:spPr>
          <a:xfrm>
            <a:off x="1965664" y="0"/>
            <a:ext cx="10515600" cy="646929"/>
          </a:xfrm>
        </p:spPr>
        <p:txBody>
          <a:bodyPr>
            <a:normAutofit fontScale="90000"/>
          </a:bodyPr>
          <a:lstStyle/>
          <a:p>
            <a:r>
              <a:rPr lang="en-US" b="1" dirty="0"/>
              <a:t>Sparse Autoencoders</a:t>
            </a:r>
            <a:endParaRPr lang="en-IN" dirty="0"/>
          </a:p>
        </p:txBody>
      </p:sp>
      <p:sp>
        <p:nvSpPr>
          <p:cNvPr id="3" name="Content Placeholder 2">
            <a:extLst>
              <a:ext uri="{FF2B5EF4-FFF2-40B4-BE49-F238E27FC236}">
                <a16:creationId xmlns:a16="http://schemas.microsoft.com/office/drawing/2014/main" id="{E167ED15-5D18-454B-A7AA-8B84B49EED93}"/>
              </a:ext>
            </a:extLst>
          </p:cNvPr>
          <p:cNvSpPr>
            <a:spLocks noGrp="1"/>
          </p:cNvSpPr>
          <p:nvPr>
            <p:ph idx="1"/>
          </p:nvPr>
        </p:nvSpPr>
        <p:spPr>
          <a:xfrm>
            <a:off x="417250" y="1386581"/>
            <a:ext cx="11620870" cy="4351338"/>
          </a:xfrm>
        </p:spPr>
        <p:txBody>
          <a:bodyPr/>
          <a:lstStyle/>
          <a:p>
            <a:r>
              <a:rPr lang="en-US" dirty="0"/>
              <a:t>Assume a model with visible variables x and latent variables h, with an explicit joint distribution </a:t>
            </a:r>
            <a:r>
              <a:rPr lang="en-US" dirty="0" err="1"/>
              <a:t>pmodel</a:t>
            </a:r>
            <a:r>
              <a:rPr lang="en-US" dirty="0"/>
              <a:t>(</a:t>
            </a:r>
            <a:r>
              <a:rPr lang="en-US" dirty="0" err="1"/>
              <a:t>x,h</a:t>
            </a:r>
            <a:r>
              <a:rPr lang="en-US" dirty="0"/>
              <a:t>) = </a:t>
            </a:r>
            <a:r>
              <a:rPr lang="en-US" dirty="0" err="1"/>
              <a:t>pmodel</a:t>
            </a:r>
            <a:r>
              <a:rPr lang="en-US" dirty="0"/>
              <a:t>(h)</a:t>
            </a:r>
            <a:r>
              <a:rPr lang="en-US" dirty="0" err="1"/>
              <a:t>pmodel</a:t>
            </a:r>
            <a:r>
              <a:rPr lang="en-US" dirty="0"/>
              <a:t>(x | h). </a:t>
            </a:r>
          </a:p>
          <a:p>
            <a:r>
              <a:rPr lang="en-US" dirty="0" err="1"/>
              <a:t>pmodel</a:t>
            </a:r>
            <a:r>
              <a:rPr lang="en-US" dirty="0"/>
              <a:t>(h) is the model’s prior distribution over the latent variables, representing the model’s beliefs prior to seeing x. </a:t>
            </a:r>
          </a:p>
          <a:p>
            <a:r>
              <a:rPr lang="en-US" dirty="0"/>
              <a:t>The log-likelihood can be decomposed as</a:t>
            </a:r>
          </a:p>
          <a:p>
            <a:endParaRPr lang="en-US" dirty="0"/>
          </a:p>
          <a:p>
            <a:endParaRPr lang="en-US" dirty="0"/>
          </a:p>
          <a:p>
            <a:r>
              <a:rPr lang="en-IN" dirty="0"/>
              <a:t>Maximizing  </a:t>
            </a:r>
            <a:r>
              <a:rPr lang="en-IN" dirty="0">
                <a:sym typeface="Wingdings" panose="05000000000000000000" pitchFamily="2" charset="2"/>
              </a:rPr>
              <a:t></a:t>
            </a:r>
            <a:r>
              <a:rPr lang="en-US" dirty="0"/>
              <a:t>The log </a:t>
            </a:r>
            <a:r>
              <a:rPr lang="en-US" dirty="0" err="1"/>
              <a:t>pmodel</a:t>
            </a:r>
            <a:r>
              <a:rPr lang="en-US" dirty="0"/>
              <a:t>(h) term can be sparsity-inducing</a:t>
            </a:r>
            <a:endParaRPr lang="en-IN" dirty="0"/>
          </a:p>
        </p:txBody>
      </p:sp>
      <p:pic>
        <p:nvPicPr>
          <p:cNvPr id="5" name="Picture 4">
            <a:extLst>
              <a:ext uri="{FF2B5EF4-FFF2-40B4-BE49-F238E27FC236}">
                <a16:creationId xmlns:a16="http://schemas.microsoft.com/office/drawing/2014/main" id="{54157EC0-B0C5-4421-84EB-4BC9DD56C065}"/>
              </a:ext>
            </a:extLst>
          </p:cNvPr>
          <p:cNvPicPr>
            <a:picLocks noChangeAspect="1"/>
          </p:cNvPicPr>
          <p:nvPr/>
        </p:nvPicPr>
        <p:blipFill>
          <a:blip r:embed="rId2"/>
          <a:stretch>
            <a:fillRect/>
          </a:stretch>
        </p:blipFill>
        <p:spPr>
          <a:xfrm>
            <a:off x="3596519" y="3952228"/>
            <a:ext cx="4714875" cy="800100"/>
          </a:xfrm>
          <a:prstGeom prst="rect">
            <a:avLst/>
          </a:prstGeom>
        </p:spPr>
      </p:pic>
      <p:pic>
        <p:nvPicPr>
          <p:cNvPr id="7" name="Picture 6">
            <a:extLst>
              <a:ext uri="{FF2B5EF4-FFF2-40B4-BE49-F238E27FC236}">
                <a16:creationId xmlns:a16="http://schemas.microsoft.com/office/drawing/2014/main" id="{39FD3CF3-1369-4310-BEFA-81944082BCC0}"/>
              </a:ext>
            </a:extLst>
          </p:cNvPr>
          <p:cNvPicPr>
            <a:picLocks noChangeAspect="1"/>
          </p:cNvPicPr>
          <p:nvPr/>
        </p:nvPicPr>
        <p:blipFill>
          <a:blip r:embed="rId3"/>
          <a:stretch>
            <a:fillRect/>
          </a:stretch>
        </p:blipFill>
        <p:spPr>
          <a:xfrm>
            <a:off x="2506092" y="5475981"/>
            <a:ext cx="6629400" cy="523875"/>
          </a:xfrm>
          <a:prstGeom prst="rect">
            <a:avLst/>
          </a:prstGeom>
        </p:spPr>
      </p:pic>
    </p:spTree>
    <p:extLst>
      <p:ext uri="{BB962C8B-B14F-4D97-AF65-F5344CB8AC3E}">
        <p14:creationId xmlns:p14="http://schemas.microsoft.com/office/powerpoint/2010/main" val="26374832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E1F8D-40A1-4F95-9FEF-7F7796968CB7}"/>
              </a:ext>
            </a:extLst>
          </p:cNvPr>
          <p:cNvSpPr>
            <a:spLocks noGrp="1"/>
          </p:cNvSpPr>
          <p:nvPr>
            <p:ph type="title"/>
          </p:nvPr>
        </p:nvSpPr>
        <p:spPr>
          <a:xfrm>
            <a:off x="1575046" y="-109600"/>
            <a:ext cx="6281692" cy="1038673"/>
          </a:xfrm>
        </p:spPr>
        <p:txBody>
          <a:bodyPr/>
          <a:lstStyle/>
          <a:p>
            <a:r>
              <a:rPr lang="en-IN" dirty="0"/>
              <a:t>Denoising Autoencoders</a:t>
            </a:r>
          </a:p>
        </p:txBody>
      </p:sp>
      <p:sp>
        <p:nvSpPr>
          <p:cNvPr id="3" name="Content Placeholder 2">
            <a:extLst>
              <a:ext uri="{FF2B5EF4-FFF2-40B4-BE49-F238E27FC236}">
                <a16:creationId xmlns:a16="http://schemas.microsoft.com/office/drawing/2014/main" id="{6FC76D68-D525-4D96-9B9B-7AFC47720513}"/>
              </a:ext>
            </a:extLst>
          </p:cNvPr>
          <p:cNvSpPr>
            <a:spLocks noGrp="1"/>
          </p:cNvSpPr>
          <p:nvPr>
            <p:ph idx="1"/>
          </p:nvPr>
        </p:nvSpPr>
        <p:spPr>
          <a:xfrm>
            <a:off x="408373" y="1136341"/>
            <a:ext cx="11523215" cy="5655075"/>
          </a:xfrm>
        </p:spPr>
        <p:txBody>
          <a:bodyPr>
            <a:normAutofit/>
          </a:bodyPr>
          <a:lstStyle/>
          <a:p>
            <a:r>
              <a:rPr lang="en-US" dirty="0"/>
              <a:t>Rather than adding a penalty Ω to the cost function, autoencoder  learns something useful </a:t>
            </a:r>
            <a:r>
              <a:rPr lang="en-US" dirty="0">
                <a:solidFill>
                  <a:srgbClr val="FF0000"/>
                </a:solidFill>
              </a:rPr>
              <a:t>by changing the reconstruction error </a:t>
            </a:r>
            <a:r>
              <a:rPr lang="en-US" dirty="0"/>
              <a:t>term of the cost function.</a:t>
            </a:r>
          </a:p>
          <a:p>
            <a:r>
              <a:rPr lang="en-IN" dirty="0"/>
              <a:t>Autoencoders minimize some function</a:t>
            </a:r>
          </a:p>
          <a:p>
            <a:r>
              <a:rPr lang="en-US" dirty="0"/>
              <a:t>where L is a loss function penalizing g(f(x)) for being dissimilar from x, such as the </a:t>
            </a:r>
            <a:r>
              <a:rPr lang="en-US" sz="1800" dirty="0">
                <a:effectLst/>
                <a:latin typeface="Calibri" panose="020F0502020204030204" pitchFamily="34" charset="0"/>
                <a:ea typeface="Calibri" panose="020F0502020204030204" pitchFamily="34" charset="0"/>
                <a:cs typeface="Times New Roman" panose="02020603050405020304" pitchFamily="18" charset="0"/>
              </a:rPr>
              <a:t>L </a:t>
            </a:r>
            <a:r>
              <a:rPr lang="en-US" sz="1800" baseline="30000" dirty="0">
                <a:effectLst/>
                <a:latin typeface="Calibri" panose="020F0502020204030204" pitchFamily="34" charset="0"/>
                <a:ea typeface="Calibri" panose="020F0502020204030204" pitchFamily="34" charset="0"/>
                <a:cs typeface="Times New Roman" panose="02020603050405020304" pitchFamily="18" charset="0"/>
              </a:rPr>
              <a:t>2  </a:t>
            </a:r>
            <a:r>
              <a:rPr lang="en-US" dirty="0"/>
              <a:t>norm of their difference.</a:t>
            </a:r>
          </a:p>
          <a:p>
            <a:r>
              <a:rPr lang="en-IN" dirty="0"/>
              <a:t>A denoising autoencoder or DAE instead minimizes</a:t>
            </a:r>
            <a:r>
              <a:rPr lang="en-US" dirty="0"/>
              <a:t> </a:t>
            </a:r>
          </a:p>
          <a:p>
            <a:r>
              <a:rPr lang="en-US" dirty="0"/>
              <a:t>where x˜ is a copy of x that has been corrupted by some form of noise.</a:t>
            </a:r>
          </a:p>
          <a:p>
            <a:r>
              <a:rPr lang="en-US" dirty="0"/>
              <a:t>Denoising autoencoders must therefore </a:t>
            </a:r>
            <a:r>
              <a:rPr lang="en-US" dirty="0">
                <a:solidFill>
                  <a:srgbClr val="FF0000"/>
                </a:solidFill>
              </a:rPr>
              <a:t>undo this corruption </a:t>
            </a:r>
            <a:r>
              <a:rPr lang="en-US" dirty="0"/>
              <a:t>rather than simply copying their input.</a:t>
            </a:r>
            <a:endParaRPr lang="en-IN" dirty="0"/>
          </a:p>
        </p:txBody>
      </p:sp>
      <p:pic>
        <p:nvPicPr>
          <p:cNvPr id="5" name="Picture 4">
            <a:extLst>
              <a:ext uri="{FF2B5EF4-FFF2-40B4-BE49-F238E27FC236}">
                <a16:creationId xmlns:a16="http://schemas.microsoft.com/office/drawing/2014/main" id="{E845B63F-3C66-4B38-B24A-A0AFE53D87D8}"/>
              </a:ext>
            </a:extLst>
          </p:cNvPr>
          <p:cNvPicPr>
            <a:picLocks noChangeAspect="1"/>
          </p:cNvPicPr>
          <p:nvPr/>
        </p:nvPicPr>
        <p:blipFill>
          <a:blip r:embed="rId2"/>
          <a:stretch>
            <a:fillRect/>
          </a:stretch>
        </p:blipFill>
        <p:spPr>
          <a:xfrm>
            <a:off x="6568273" y="2370246"/>
            <a:ext cx="2038350" cy="590550"/>
          </a:xfrm>
          <a:prstGeom prst="rect">
            <a:avLst/>
          </a:prstGeom>
        </p:spPr>
      </p:pic>
      <p:pic>
        <p:nvPicPr>
          <p:cNvPr id="7" name="Picture 6">
            <a:extLst>
              <a:ext uri="{FF2B5EF4-FFF2-40B4-BE49-F238E27FC236}">
                <a16:creationId xmlns:a16="http://schemas.microsoft.com/office/drawing/2014/main" id="{3FC9C42C-3593-4E8A-B270-0F731FA9DDB1}"/>
              </a:ext>
            </a:extLst>
          </p:cNvPr>
          <p:cNvPicPr>
            <a:picLocks noChangeAspect="1"/>
          </p:cNvPicPr>
          <p:nvPr/>
        </p:nvPicPr>
        <p:blipFill>
          <a:blip r:embed="rId3"/>
          <a:stretch>
            <a:fillRect/>
          </a:stretch>
        </p:blipFill>
        <p:spPr>
          <a:xfrm>
            <a:off x="8294194" y="3818076"/>
            <a:ext cx="1800225" cy="457200"/>
          </a:xfrm>
          <a:prstGeom prst="rect">
            <a:avLst/>
          </a:prstGeom>
        </p:spPr>
      </p:pic>
    </p:spTree>
    <p:extLst>
      <p:ext uri="{BB962C8B-B14F-4D97-AF65-F5344CB8AC3E}">
        <p14:creationId xmlns:p14="http://schemas.microsoft.com/office/powerpoint/2010/main" val="31965207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63DA15-0625-41CC-995B-238C43992DB5}"/>
              </a:ext>
            </a:extLst>
          </p:cNvPr>
          <p:cNvSpPr>
            <a:spLocks noGrp="1"/>
          </p:cNvSpPr>
          <p:nvPr>
            <p:ph type="title"/>
          </p:nvPr>
        </p:nvSpPr>
        <p:spPr/>
        <p:txBody>
          <a:bodyPr/>
          <a:lstStyle/>
          <a:p>
            <a:r>
              <a:rPr lang="en-IN" dirty="0"/>
              <a:t>Regularizing by Penalizing Derivatives</a:t>
            </a:r>
          </a:p>
        </p:txBody>
      </p:sp>
      <p:sp>
        <p:nvSpPr>
          <p:cNvPr id="3" name="Content Placeholder 2">
            <a:extLst>
              <a:ext uri="{FF2B5EF4-FFF2-40B4-BE49-F238E27FC236}">
                <a16:creationId xmlns:a16="http://schemas.microsoft.com/office/drawing/2014/main" id="{C551C3C0-CC76-472E-98AF-D41FFDB3957B}"/>
              </a:ext>
            </a:extLst>
          </p:cNvPr>
          <p:cNvSpPr>
            <a:spLocks noGrp="1"/>
          </p:cNvSpPr>
          <p:nvPr>
            <p:ph idx="1"/>
          </p:nvPr>
        </p:nvSpPr>
        <p:spPr/>
        <p:txBody>
          <a:bodyPr/>
          <a:lstStyle/>
          <a:p>
            <a:r>
              <a:rPr lang="en-US" dirty="0"/>
              <a:t>Another strategy for regularizing an autoencoder is to use a penalty Ω as in sparse autoencoders,</a:t>
            </a:r>
          </a:p>
          <a:p>
            <a:r>
              <a:rPr lang="en-US" dirty="0"/>
              <a:t>but with a different form of Ω:</a:t>
            </a:r>
          </a:p>
          <a:p>
            <a:endParaRPr lang="en-US" dirty="0"/>
          </a:p>
          <a:p>
            <a:r>
              <a:rPr lang="en-US" dirty="0"/>
              <a:t>This forces the model to learn a function that does not change much when x changes slightly.</a:t>
            </a:r>
          </a:p>
          <a:p>
            <a:r>
              <a:rPr lang="en-US" dirty="0"/>
              <a:t>An autoencoder regularized in this way is called a contractive autoencoder or CAE </a:t>
            </a:r>
            <a:endParaRPr lang="en-IN" dirty="0"/>
          </a:p>
        </p:txBody>
      </p:sp>
      <p:pic>
        <p:nvPicPr>
          <p:cNvPr id="5" name="Picture 4">
            <a:extLst>
              <a:ext uri="{FF2B5EF4-FFF2-40B4-BE49-F238E27FC236}">
                <a16:creationId xmlns:a16="http://schemas.microsoft.com/office/drawing/2014/main" id="{DC7859FA-2D6F-4071-8068-093A032DA5FF}"/>
              </a:ext>
            </a:extLst>
          </p:cNvPr>
          <p:cNvPicPr>
            <a:picLocks noChangeAspect="1"/>
          </p:cNvPicPr>
          <p:nvPr/>
        </p:nvPicPr>
        <p:blipFill>
          <a:blip r:embed="rId2"/>
          <a:stretch>
            <a:fillRect/>
          </a:stretch>
        </p:blipFill>
        <p:spPr>
          <a:xfrm>
            <a:off x="5023697" y="2260892"/>
            <a:ext cx="3209925" cy="542925"/>
          </a:xfrm>
          <a:prstGeom prst="rect">
            <a:avLst/>
          </a:prstGeom>
        </p:spPr>
      </p:pic>
      <p:pic>
        <p:nvPicPr>
          <p:cNvPr id="7" name="Picture 6">
            <a:extLst>
              <a:ext uri="{FF2B5EF4-FFF2-40B4-BE49-F238E27FC236}">
                <a16:creationId xmlns:a16="http://schemas.microsoft.com/office/drawing/2014/main" id="{C19021DD-ECD6-46AF-826B-04ACD559DFE3}"/>
              </a:ext>
            </a:extLst>
          </p:cNvPr>
          <p:cNvPicPr>
            <a:picLocks noChangeAspect="1"/>
          </p:cNvPicPr>
          <p:nvPr/>
        </p:nvPicPr>
        <p:blipFill>
          <a:blip r:embed="rId3"/>
          <a:stretch>
            <a:fillRect/>
          </a:stretch>
        </p:blipFill>
        <p:spPr>
          <a:xfrm>
            <a:off x="5943323" y="2803817"/>
            <a:ext cx="3448050" cy="914400"/>
          </a:xfrm>
          <a:prstGeom prst="rect">
            <a:avLst/>
          </a:prstGeom>
        </p:spPr>
      </p:pic>
    </p:spTree>
    <p:extLst>
      <p:ext uri="{BB962C8B-B14F-4D97-AF65-F5344CB8AC3E}">
        <p14:creationId xmlns:p14="http://schemas.microsoft.com/office/powerpoint/2010/main" val="7150967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Contractive </a:t>
            </a:r>
            <a:r>
              <a:rPr lang="en-US" b="1" dirty="0" err="1"/>
              <a:t>Autoencoders</a:t>
            </a:r>
            <a:endParaRPr lang="en-US" dirty="0"/>
          </a:p>
        </p:txBody>
      </p:sp>
      <p:sp>
        <p:nvSpPr>
          <p:cNvPr id="3" name="Content Placeholder 2"/>
          <p:cNvSpPr>
            <a:spLocks noGrp="1"/>
          </p:cNvSpPr>
          <p:nvPr>
            <p:ph idx="1"/>
          </p:nvPr>
        </p:nvSpPr>
        <p:spPr>
          <a:xfrm>
            <a:off x="534074" y="1825625"/>
            <a:ext cx="10819726" cy="4351338"/>
          </a:xfrm>
        </p:spPr>
        <p:txBody>
          <a:bodyPr/>
          <a:lstStyle/>
          <a:p>
            <a:r>
              <a:rPr lang="en-US" dirty="0"/>
              <a:t>The contractive </a:t>
            </a:r>
            <a:r>
              <a:rPr lang="en-US" dirty="0" err="1"/>
              <a:t>autoencoder</a:t>
            </a:r>
            <a:r>
              <a:rPr lang="en-US" dirty="0"/>
              <a:t> introduces an explicit </a:t>
            </a:r>
            <a:r>
              <a:rPr lang="en-US" dirty="0" err="1"/>
              <a:t>regularizer</a:t>
            </a:r>
            <a:r>
              <a:rPr lang="en-US" dirty="0"/>
              <a:t> on the code </a:t>
            </a:r>
            <a:r>
              <a:rPr lang="en-US" i="1" dirty="0"/>
              <a:t>h </a:t>
            </a:r>
            <a:r>
              <a:rPr lang="en-US" dirty="0"/>
              <a:t>= </a:t>
            </a:r>
            <a:r>
              <a:rPr lang="en-US" i="1" dirty="0"/>
              <a:t>f</a:t>
            </a:r>
            <a:r>
              <a:rPr lang="en-US" dirty="0"/>
              <a:t>(</a:t>
            </a:r>
            <a:r>
              <a:rPr lang="en-US" i="1" dirty="0"/>
              <a:t>x</a:t>
            </a:r>
            <a:r>
              <a:rPr lang="en-US" dirty="0"/>
              <a:t>), encouraging the derivatives of </a:t>
            </a:r>
            <a:r>
              <a:rPr lang="en-US" i="1" dirty="0"/>
              <a:t>f </a:t>
            </a:r>
            <a:r>
              <a:rPr lang="en-US" dirty="0"/>
              <a:t>to be as small as possible</a:t>
            </a:r>
          </a:p>
          <a:p>
            <a:endParaRPr lang="en-US" dirty="0"/>
          </a:p>
          <a:p>
            <a:endParaRPr lang="en-US" dirty="0"/>
          </a:p>
          <a:p>
            <a:r>
              <a:rPr lang="en-US" dirty="0"/>
              <a:t>The penalty Ω(</a:t>
            </a:r>
            <a:r>
              <a:rPr lang="en-US" i="1" dirty="0"/>
              <a:t>h</a:t>
            </a:r>
            <a:r>
              <a:rPr lang="en-US" dirty="0"/>
              <a:t>) is the squared </a:t>
            </a:r>
            <a:r>
              <a:rPr lang="en-US" dirty="0" err="1"/>
              <a:t>Frobenius</a:t>
            </a:r>
            <a:r>
              <a:rPr lang="en-US" dirty="0"/>
              <a:t> norm (sum of squared elements) of the Jacobian matrix of partial derivatives associated with the encoder function.</a:t>
            </a:r>
          </a:p>
          <a:p>
            <a:endParaRPr lang="en-US" dirty="0"/>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1975" y="2776539"/>
            <a:ext cx="2562899" cy="9538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795280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3"/>
          <p:cNvSpPr>
            <a:spLocks noChangeArrowheads="1"/>
          </p:cNvSpPr>
          <p:nvPr/>
        </p:nvSpPr>
        <p:spPr bwMode="auto">
          <a:xfrm>
            <a:off x="508294" y="1219200"/>
            <a:ext cx="11378601" cy="1938553"/>
          </a:xfrm>
          <a:prstGeom prst="rect">
            <a:avLst/>
          </a:prstGeom>
          <a:noFill/>
          <a:ln w="9525">
            <a:noFill/>
            <a:miter lim="800000"/>
            <a:headEnd/>
            <a:tailEnd/>
          </a:ln>
        </p:spPr>
        <p:txBody>
          <a:bodyPr lIns="108848" tIns="54424" rIns="108848" bIns="54424">
            <a:spAutoFit/>
          </a:bodyPr>
          <a:lstStyle/>
          <a:p>
            <a:pPr algn="ctr"/>
            <a:r>
              <a:rPr lang="en-US" sz="11883" b="1" dirty="0">
                <a:solidFill>
                  <a:srgbClr val="C00000"/>
                </a:solidFill>
                <a:latin typeface="Arial Black" pitchFamily="34" charset="0"/>
                <a:sym typeface="Arial Black" pitchFamily="34" charset="0"/>
              </a:rPr>
              <a:t>Thank You</a:t>
            </a:r>
          </a:p>
        </p:txBody>
      </p:sp>
      <p:pic>
        <p:nvPicPr>
          <p:cNvPr id="5123" name="Picture 2" descr="Related image"/>
          <p:cNvPicPr>
            <a:picLocks noChangeAspect="1" noChangeArrowheads="1"/>
          </p:cNvPicPr>
          <p:nvPr/>
        </p:nvPicPr>
        <p:blipFill>
          <a:blip r:embed="rId2" cstate="print"/>
          <a:srcRect/>
          <a:stretch>
            <a:fillRect/>
          </a:stretch>
        </p:blipFill>
        <p:spPr bwMode="auto">
          <a:xfrm>
            <a:off x="3759324" y="2667000"/>
            <a:ext cx="4186546" cy="3886200"/>
          </a:xfrm>
          <a:prstGeom prst="rect">
            <a:avLst/>
          </a:prstGeom>
          <a:noFill/>
          <a:ln w="9525">
            <a:noFill/>
            <a:miter lim="800000"/>
            <a:headEnd/>
            <a:tailEnd/>
          </a:ln>
        </p:spPr>
      </p:pic>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57797" y="0"/>
            <a:ext cx="4777672" cy="776835"/>
          </a:xfrm>
        </p:spPr>
        <p:txBody>
          <a:bodyPr/>
          <a:lstStyle/>
          <a:p>
            <a:r>
              <a:rPr lang="en-US" b="1" dirty="0" err="1"/>
              <a:t>Autoencoders</a:t>
            </a:r>
            <a:endParaRPr lang="en-US" dirty="0"/>
          </a:p>
        </p:txBody>
      </p:sp>
      <p:sp>
        <p:nvSpPr>
          <p:cNvPr id="3" name="Content Placeholder 2"/>
          <p:cNvSpPr>
            <a:spLocks noGrp="1"/>
          </p:cNvSpPr>
          <p:nvPr>
            <p:ph idx="1"/>
          </p:nvPr>
        </p:nvSpPr>
        <p:spPr>
          <a:xfrm>
            <a:off x="501706" y="914400"/>
            <a:ext cx="11466414" cy="5749728"/>
          </a:xfrm>
        </p:spPr>
        <p:txBody>
          <a:bodyPr/>
          <a:lstStyle/>
          <a:p>
            <a:r>
              <a:rPr lang="en-US" dirty="0"/>
              <a:t>An </a:t>
            </a:r>
            <a:r>
              <a:rPr lang="en-US" b="1" dirty="0" err="1">
                <a:solidFill>
                  <a:srgbClr val="FF0000"/>
                </a:solidFill>
              </a:rPr>
              <a:t>autoencoder</a:t>
            </a:r>
            <a:r>
              <a:rPr lang="en-US" b="1" dirty="0"/>
              <a:t> </a:t>
            </a:r>
            <a:r>
              <a:rPr lang="en-US" dirty="0"/>
              <a:t>is a neural network that is trained to attempt to copy its input to its output</a:t>
            </a:r>
          </a:p>
          <a:p>
            <a:r>
              <a:rPr lang="en-US" dirty="0"/>
              <a:t>The network may be viewed as consisting of two parts </a:t>
            </a:r>
          </a:p>
          <a:p>
            <a:pPr marL="0" indent="0">
              <a:buNone/>
            </a:pPr>
            <a:r>
              <a:rPr lang="en-US" dirty="0">
                <a:sym typeface="Wingdings" panose="05000000000000000000" pitchFamily="2" charset="2"/>
              </a:rPr>
              <a:t></a:t>
            </a:r>
            <a:r>
              <a:rPr lang="en-US" dirty="0"/>
              <a:t>an encoder function </a:t>
            </a:r>
            <a:r>
              <a:rPr lang="en-US" i="1" dirty="0"/>
              <a:t>h </a:t>
            </a:r>
            <a:r>
              <a:rPr lang="en-US" dirty="0"/>
              <a:t>= </a:t>
            </a:r>
            <a:r>
              <a:rPr lang="en-US" i="1" dirty="0"/>
              <a:t>f </a:t>
            </a:r>
            <a:r>
              <a:rPr lang="en-US" dirty="0"/>
              <a:t>(</a:t>
            </a:r>
            <a:r>
              <a:rPr lang="en-US" i="1" dirty="0"/>
              <a:t>x</a:t>
            </a:r>
            <a:r>
              <a:rPr lang="en-US" dirty="0"/>
              <a:t>) </a:t>
            </a:r>
          </a:p>
          <a:p>
            <a:pPr marL="0" indent="0">
              <a:buNone/>
            </a:pPr>
            <a:r>
              <a:rPr lang="en-US" dirty="0">
                <a:sym typeface="Wingdings" panose="05000000000000000000" pitchFamily="2" charset="2"/>
              </a:rPr>
              <a:t></a:t>
            </a:r>
            <a:r>
              <a:rPr lang="en-US" dirty="0"/>
              <a:t>a decoder that produces a reconstruction </a:t>
            </a:r>
            <a:r>
              <a:rPr lang="en-US" i="1" dirty="0"/>
              <a:t>r </a:t>
            </a:r>
            <a:r>
              <a:rPr lang="en-US" dirty="0"/>
              <a:t>= </a:t>
            </a:r>
            <a:r>
              <a:rPr lang="en-US" i="1" dirty="0"/>
              <a:t>g</a:t>
            </a:r>
            <a:r>
              <a:rPr lang="en-US" dirty="0"/>
              <a:t>(</a:t>
            </a:r>
            <a:r>
              <a:rPr lang="en-US" i="1" dirty="0"/>
              <a:t>h</a:t>
            </a:r>
            <a:r>
              <a:rPr lang="en-US" dirty="0"/>
              <a:t>)</a:t>
            </a:r>
          </a:p>
          <a:p>
            <a:r>
              <a:rPr lang="en-US" dirty="0">
                <a:solidFill>
                  <a:srgbClr val="FF0000"/>
                </a:solidFill>
              </a:rPr>
              <a:t>Architecture</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5217" y="3870042"/>
            <a:ext cx="2695575" cy="2667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3649507" y="3862411"/>
            <a:ext cx="7460857" cy="1938992"/>
          </a:xfrm>
          <a:prstGeom prst="rect">
            <a:avLst/>
          </a:prstGeom>
        </p:spPr>
        <p:txBody>
          <a:bodyPr wrap="square">
            <a:spAutoFit/>
          </a:bodyPr>
          <a:lstStyle/>
          <a:p>
            <a:pPr algn="just"/>
            <a:r>
              <a:rPr lang="en-US" sz="2400" dirty="0"/>
              <a:t>Figure 14.1: The general structure of an </a:t>
            </a:r>
            <a:r>
              <a:rPr lang="en-US" sz="2400" dirty="0" err="1"/>
              <a:t>autoencoder</a:t>
            </a:r>
            <a:r>
              <a:rPr lang="en-US" sz="2400" dirty="0"/>
              <a:t>, mapping an input </a:t>
            </a:r>
            <a:r>
              <a:rPr lang="en-US" sz="2400" i="1" dirty="0"/>
              <a:t>x </a:t>
            </a:r>
            <a:r>
              <a:rPr lang="en-US" sz="2400" dirty="0"/>
              <a:t>to an output (called reconstruction) </a:t>
            </a:r>
            <a:r>
              <a:rPr lang="en-US" sz="2400" i="1" dirty="0"/>
              <a:t>r </a:t>
            </a:r>
            <a:r>
              <a:rPr lang="en-US" sz="2400" dirty="0"/>
              <a:t>through an internal representation or code </a:t>
            </a:r>
            <a:r>
              <a:rPr lang="en-US" sz="2400" i="1" dirty="0"/>
              <a:t>h</a:t>
            </a:r>
            <a:r>
              <a:rPr lang="en-US" sz="2400" dirty="0"/>
              <a:t>. The </a:t>
            </a:r>
            <a:r>
              <a:rPr lang="en-US" sz="2400" dirty="0" err="1"/>
              <a:t>autoencoder</a:t>
            </a:r>
            <a:r>
              <a:rPr lang="en-US" sz="2400" dirty="0"/>
              <a:t> has two components: the encoder </a:t>
            </a:r>
            <a:r>
              <a:rPr lang="en-US" sz="2400" i="1" dirty="0"/>
              <a:t>f </a:t>
            </a:r>
            <a:r>
              <a:rPr lang="en-US" sz="2400" dirty="0"/>
              <a:t>(mapping </a:t>
            </a:r>
            <a:r>
              <a:rPr lang="en-US" sz="2400" i="1" dirty="0"/>
              <a:t>x </a:t>
            </a:r>
            <a:r>
              <a:rPr lang="en-US" sz="2400" dirty="0"/>
              <a:t>to </a:t>
            </a:r>
            <a:r>
              <a:rPr lang="en-US" sz="2400" i="1" dirty="0"/>
              <a:t>h</a:t>
            </a:r>
            <a:r>
              <a:rPr lang="en-US" sz="2400" dirty="0"/>
              <a:t>) and the decoder </a:t>
            </a:r>
            <a:r>
              <a:rPr lang="en-US" sz="2400" i="1" dirty="0"/>
              <a:t>g </a:t>
            </a:r>
            <a:r>
              <a:rPr lang="en-US" sz="2400" dirty="0"/>
              <a:t>(mapping </a:t>
            </a:r>
            <a:r>
              <a:rPr lang="en-US" sz="2400" i="1" dirty="0"/>
              <a:t>h </a:t>
            </a:r>
            <a:r>
              <a:rPr lang="en-US" sz="2400" dirty="0"/>
              <a:t>to </a:t>
            </a:r>
            <a:r>
              <a:rPr lang="en-US" sz="2400" i="1" dirty="0"/>
              <a:t>r</a:t>
            </a:r>
            <a:r>
              <a:rPr lang="en-US" sz="2400" dirty="0"/>
              <a:t>).</a:t>
            </a:r>
          </a:p>
        </p:txBody>
      </p:sp>
    </p:spTree>
    <p:extLst>
      <p:ext uri="{BB962C8B-B14F-4D97-AF65-F5344CB8AC3E}">
        <p14:creationId xmlns:p14="http://schemas.microsoft.com/office/powerpoint/2010/main" val="1370230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Applications of </a:t>
            </a:r>
            <a:r>
              <a:rPr lang="en-US" b="1" dirty="0" err="1"/>
              <a:t>Autoencoders</a:t>
            </a:r>
            <a:endParaRPr lang="en-US" dirty="0"/>
          </a:p>
        </p:txBody>
      </p:sp>
      <p:sp>
        <p:nvSpPr>
          <p:cNvPr id="3" name="Content Placeholder 2"/>
          <p:cNvSpPr>
            <a:spLocks noGrp="1"/>
          </p:cNvSpPr>
          <p:nvPr>
            <p:ph idx="1"/>
          </p:nvPr>
        </p:nvSpPr>
        <p:spPr/>
        <p:txBody>
          <a:bodyPr/>
          <a:lstStyle/>
          <a:p>
            <a:r>
              <a:rPr lang="en-US" dirty="0"/>
              <a:t>Dimensionality reduction</a:t>
            </a:r>
          </a:p>
          <a:p>
            <a:r>
              <a:rPr lang="en-US" dirty="0"/>
              <a:t>Information retrieval</a:t>
            </a:r>
          </a:p>
          <a:p>
            <a:endParaRPr lang="en-US" dirty="0"/>
          </a:p>
        </p:txBody>
      </p:sp>
    </p:spTree>
    <p:extLst>
      <p:ext uri="{BB962C8B-B14F-4D97-AF65-F5344CB8AC3E}">
        <p14:creationId xmlns:p14="http://schemas.microsoft.com/office/powerpoint/2010/main" val="25459180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15248" y="-105391"/>
            <a:ext cx="10515600" cy="1135201"/>
          </a:xfrm>
        </p:spPr>
        <p:txBody>
          <a:bodyPr/>
          <a:lstStyle/>
          <a:p>
            <a:r>
              <a:rPr lang="en-US" dirty="0"/>
              <a:t>Advantages - Dimensionality reduction  </a:t>
            </a:r>
          </a:p>
        </p:txBody>
      </p:sp>
      <p:sp>
        <p:nvSpPr>
          <p:cNvPr id="3" name="Content Placeholder 2"/>
          <p:cNvSpPr>
            <a:spLocks noGrp="1"/>
          </p:cNvSpPr>
          <p:nvPr>
            <p:ph idx="1"/>
          </p:nvPr>
        </p:nvSpPr>
        <p:spPr>
          <a:xfrm>
            <a:off x="401230" y="1029810"/>
            <a:ext cx="11162288" cy="5066233"/>
          </a:xfrm>
        </p:spPr>
        <p:txBody>
          <a:bodyPr>
            <a:normAutofit/>
          </a:bodyPr>
          <a:lstStyle/>
          <a:p>
            <a:pPr algn="just"/>
            <a:r>
              <a:rPr lang="en-US" dirty="0"/>
              <a:t>Lower-dimensional representations can improve performance on many tasks, such as classification. </a:t>
            </a:r>
          </a:p>
          <a:p>
            <a:pPr algn="just"/>
            <a:r>
              <a:rPr lang="en-US" dirty="0"/>
              <a:t>Models of smaller spaces consume </a:t>
            </a:r>
            <a:r>
              <a:rPr lang="en-US" dirty="0">
                <a:solidFill>
                  <a:srgbClr val="FF0000"/>
                </a:solidFill>
              </a:rPr>
              <a:t>less memory and runtime</a:t>
            </a:r>
            <a:r>
              <a:rPr lang="en-US" dirty="0"/>
              <a:t>.</a:t>
            </a:r>
          </a:p>
          <a:p>
            <a:pPr algn="just"/>
            <a:r>
              <a:rPr lang="en-US" dirty="0"/>
              <a:t>The hints provided by the mapping to the lower-dimensional space </a:t>
            </a:r>
            <a:r>
              <a:rPr lang="en-US" dirty="0">
                <a:solidFill>
                  <a:srgbClr val="FF0000"/>
                </a:solidFill>
              </a:rPr>
              <a:t>aid generalization</a:t>
            </a:r>
          </a:p>
        </p:txBody>
      </p:sp>
    </p:spTree>
    <p:extLst>
      <p:ext uri="{BB962C8B-B14F-4D97-AF65-F5344CB8AC3E}">
        <p14:creationId xmlns:p14="http://schemas.microsoft.com/office/powerpoint/2010/main" val="3561388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49153" y="-238557"/>
            <a:ext cx="10515600" cy="1325563"/>
          </a:xfrm>
        </p:spPr>
        <p:txBody>
          <a:bodyPr/>
          <a:lstStyle/>
          <a:p>
            <a:r>
              <a:rPr lang="en-US" dirty="0"/>
              <a:t>Information retrieval</a:t>
            </a:r>
          </a:p>
        </p:txBody>
      </p:sp>
      <p:sp>
        <p:nvSpPr>
          <p:cNvPr id="3" name="Content Placeholder 2"/>
          <p:cNvSpPr>
            <a:spLocks noGrp="1"/>
          </p:cNvSpPr>
          <p:nvPr>
            <p:ph idx="1"/>
          </p:nvPr>
        </p:nvSpPr>
        <p:spPr>
          <a:xfrm>
            <a:off x="337351" y="1012054"/>
            <a:ext cx="11727402" cy="5637321"/>
          </a:xfrm>
        </p:spPr>
        <p:txBody>
          <a:bodyPr>
            <a:normAutofit/>
          </a:bodyPr>
          <a:lstStyle/>
          <a:p>
            <a:r>
              <a:rPr lang="en-US" b="1" dirty="0"/>
              <a:t>Information retrieval</a:t>
            </a:r>
            <a:r>
              <a:rPr lang="en-US" dirty="0"/>
              <a:t>, the task of finding entries in a database that resemble a query entry. </a:t>
            </a:r>
          </a:p>
          <a:p>
            <a:r>
              <a:rPr lang="en-US" dirty="0"/>
              <a:t>If we train the dimensionality reduction algorithm to produce a code that is low dimensional and </a:t>
            </a:r>
            <a:r>
              <a:rPr lang="en-US" i="1" dirty="0"/>
              <a:t>binary</a:t>
            </a:r>
            <a:r>
              <a:rPr lang="en-US" dirty="0"/>
              <a:t>, then we can store all database entries in a hash table mapping binary code vectors to entries</a:t>
            </a:r>
          </a:p>
          <a:p>
            <a:r>
              <a:rPr lang="en-US" dirty="0"/>
              <a:t>This hash table allows us to perform information retrieval by returning all database entries that have the same binary code as the query. </a:t>
            </a:r>
          </a:p>
          <a:p>
            <a:r>
              <a:rPr lang="en-US" dirty="0"/>
              <a:t>We can also search over slightly less similar entries very efficiently, just by flipping individual bits from the encoding of the query. </a:t>
            </a:r>
          </a:p>
          <a:p>
            <a:r>
              <a:rPr lang="en-US" dirty="0"/>
              <a:t>This approach to information retrieval via dimensionality reduction and binarization is called </a:t>
            </a:r>
            <a:r>
              <a:rPr lang="en-US" b="1" dirty="0"/>
              <a:t>semantic hashing </a:t>
            </a:r>
            <a:r>
              <a:rPr lang="en-US" dirty="0"/>
              <a:t>and has been applied to both textual input and </a:t>
            </a:r>
            <a:r>
              <a:rPr lang="da-DK" dirty="0"/>
              <a:t>images</a:t>
            </a:r>
            <a:endParaRPr lang="en-US" dirty="0"/>
          </a:p>
        </p:txBody>
      </p:sp>
    </p:spTree>
    <p:extLst>
      <p:ext uri="{BB962C8B-B14F-4D97-AF65-F5344CB8AC3E}">
        <p14:creationId xmlns:p14="http://schemas.microsoft.com/office/powerpoint/2010/main" val="6246991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4526" y="122365"/>
            <a:ext cx="8350979" cy="905324"/>
          </a:xfrm>
        </p:spPr>
        <p:txBody>
          <a:bodyPr/>
          <a:lstStyle/>
          <a:p>
            <a:r>
              <a:rPr lang="en-US" b="1" dirty="0" err="1"/>
              <a:t>Undercomplete</a:t>
            </a:r>
            <a:r>
              <a:rPr lang="en-US" b="1" dirty="0"/>
              <a:t> </a:t>
            </a:r>
            <a:r>
              <a:rPr lang="en-US" b="1" dirty="0" err="1"/>
              <a:t>Autoencoders</a:t>
            </a:r>
            <a:endParaRPr lang="en-US" dirty="0"/>
          </a:p>
        </p:txBody>
      </p:sp>
      <p:sp>
        <p:nvSpPr>
          <p:cNvPr id="3" name="Content Placeholder 2"/>
          <p:cNvSpPr>
            <a:spLocks noGrp="1"/>
          </p:cNvSpPr>
          <p:nvPr>
            <p:ph idx="1"/>
          </p:nvPr>
        </p:nvSpPr>
        <p:spPr>
          <a:xfrm>
            <a:off x="283221" y="1162975"/>
            <a:ext cx="11725359" cy="4849407"/>
          </a:xfrm>
        </p:spPr>
        <p:txBody>
          <a:bodyPr>
            <a:normAutofit/>
          </a:bodyPr>
          <a:lstStyle/>
          <a:p>
            <a:pPr algn="just"/>
            <a:r>
              <a:rPr lang="en-US" dirty="0">
                <a:solidFill>
                  <a:srgbClr val="FF0000"/>
                </a:solidFill>
              </a:rPr>
              <a:t>Copying the input to the output may sound useless, </a:t>
            </a:r>
            <a:r>
              <a:rPr lang="en-US" dirty="0"/>
              <a:t>but we are typically not interested in the output of the decoder. Instead, we hope that training the </a:t>
            </a:r>
            <a:r>
              <a:rPr lang="en-US" dirty="0" err="1"/>
              <a:t>autoencoder</a:t>
            </a:r>
            <a:r>
              <a:rPr lang="en-US" dirty="0"/>
              <a:t> to perform the input </a:t>
            </a:r>
            <a:r>
              <a:rPr lang="en-US" dirty="0">
                <a:solidFill>
                  <a:srgbClr val="FF0000"/>
                </a:solidFill>
              </a:rPr>
              <a:t>copying task will result in </a:t>
            </a:r>
            <a:r>
              <a:rPr lang="en-US" i="1" dirty="0">
                <a:solidFill>
                  <a:srgbClr val="FF0000"/>
                </a:solidFill>
              </a:rPr>
              <a:t>h </a:t>
            </a:r>
            <a:r>
              <a:rPr lang="en-US" dirty="0">
                <a:solidFill>
                  <a:srgbClr val="FF0000"/>
                </a:solidFill>
              </a:rPr>
              <a:t>taking on useful properties.</a:t>
            </a:r>
          </a:p>
          <a:p>
            <a:pPr algn="just"/>
            <a:r>
              <a:rPr lang="en-US" dirty="0"/>
              <a:t>One way to </a:t>
            </a:r>
            <a:r>
              <a:rPr lang="en-US" dirty="0">
                <a:solidFill>
                  <a:srgbClr val="FF0000"/>
                </a:solidFill>
              </a:rPr>
              <a:t>obtain useful features from the autoencoder </a:t>
            </a:r>
            <a:r>
              <a:rPr lang="en-US" dirty="0"/>
              <a:t>is to constrain </a:t>
            </a:r>
            <a:r>
              <a:rPr lang="en-US" i="1" dirty="0"/>
              <a:t>h </a:t>
            </a:r>
            <a:r>
              <a:rPr lang="en-US" dirty="0"/>
              <a:t>to have smaller dimension than </a:t>
            </a:r>
            <a:r>
              <a:rPr lang="en-US" i="1" dirty="0"/>
              <a:t>x</a:t>
            </a:r>
            <a:r>
              <a:rPr lang="en-US" dirty="0"/>
              <a:t>. </a:t>
            </a:r>
          </a:p>
          <a:p>
            <a:pPr algn="just"/>
            <a:r>
              <a:rPr lang="en-US" dirty="0"/>
              <a:t>An autoencoder whose code dimension is less than the input dimension is called </a:t>
            </a:r>
            <a:r>
              <a:rPr lang="en-US" b="1" dirty="0">
                <a:solidFill>
                  <a:schemeClr val="accent6"/>
                </a:solidFill>
              </a:rPr>
              <a:t>undercomplete</a:t>
            </a:r>
            <a:endParaRPr lang="en-US" dirty="0">
              <a:solidFill>
                <a:schemeClr val="accent6"/>
              </a:solidFill>
            </a:endParaRPr>
          </a:p>
          <a:p>
            <a:endParaRPr lang="en-US" dirty="0"/>
          </a:p>
        </p:txBody>
      </p:sp>
    </p:spTree>
    <p:extLst>
      <p:ext uri="{BB962C8B-B14F-4D97-AF65-F5344CB8AC3E}">
        <p14:creationId xmlns:p14="http://schemas.microsoft.com/office/powerpoint/2010/main" val="19970209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77392" y="-158657"/>
            <a:ext cx="10515600" cy="1325563"/>
          </a:xfrm>
        </p:spPr>
        <p:txBody>
          <a:bodyPr/>
          <a:lstStyle/>
          <a:p>
            <a:r>
              <a:rPr lang="en-US" b="1" dirty="0"/>
              <a:t>Undercomplete Autoencoders</a:t>
            </a:r>
            <a:endParaRPr lang="en-US" dirty="0"/>
          </a:p>
        </p:txBody>
      </p:sp>
      <p:sp>
        <p:nvSpPr>
          <p:cNvPr id="3" name="Content Placeholder 2"/>
          <p:cNvSpPr>
            <a:spLocks noGrp="1"/>
          </p:cNvSpPr>
          <p:nvPr>
            <p:ph idx="1"/>
          </p:nvPr>
        </p:nvSpPr>
        <p:spPr>
          <a:xfrm>
            <a:off x="390617" y="1166906"/>
            <a:ext cx="11505461" cy="5330997"/>
          </a:xfrm>
        </p:spPr>
        <p:txBody>
          <a:bodyPr>
            <a:normAutofit/>
          </a:bodyPr>
          <a:lstStyle/>
          <a:p>
            <a:r>
              <a:rPr lang="en-US" dirty="0"/>
              <a:t>The </a:t>
            </a:r>
            <a:r>
              <a:rPr lang="en-US" dirty="0">
                <a:solidFill>
                  <a:srgbClr val="FF0000"/>
                </a:solidFill>
              </a:rPr>
              <a:t>learning process </a:t>
            </a:r>
            <a:r>
              <a:rPr lang="en-US" dirty="0"/>
              <a:t>is described simply as </a:t>
            </a:r>
            <a:r>
              <a:rPr lang="en-US" dirty="0">
                <a:solidFill>
                  <a:srgbClr val="FF0000"/>
                </a:solidFill>
              </a:rPr>
              <a:t>minimizing a loss function</a:t>
            </a:r>
          </a:p>
          <a:p>
            <a:endParaRPr lang="en-US" dirty="0"/>
          </a:p>
          <a:p>
            <a:endParaRPr lang="en-US" dirty="0"/>
          </a:p>
          <a:p>
            <a:r>
              <a:rPr lang="en-US" dirty="0"/>
              <a:t>Where </a:t>
            </a:r>
            <a:r>
              <a:rPr lang="en-US" i="1" dirty="0"/>
              <a:t>L </a:t>
            </a:r>
            <a:r>
              <a:rPr lang="en-US" dirty="0"/>
              <a:t>is a loss function </a:t>
            </a:r>
            <a:r>
              <a:rPr lang="en-US" dirty="0">
                <a:solidFill>
                  <a:srgbClr val="FF0000"/>
                </a:solidFill>
              </a:rPr>
              <a:t>penalizing </a:t>
            </a:r>
            <a:r>
              <a:rPr lang="en-US" i="1" dirty="0">
                <a:solidFill>
                  <a:srgbClr val="FF0000"/>
                </a:solidFill>
              </a:rPr>
              <a:t>g</a:t>
            </a:r>
            <a:r>
              <a:rPr lang="en-US" dirty="0">
                <a:solidFill>
                  <a:srgbClr val="FF0000"/>
                </a:solidFill>
              </a:rPr>
              <a:t>(</a:t>
            </a:r>
            <a:r>
              <a:rPr lang="en-US" i="1" dirty="0">
                <a:solidFill>
                  <a:srgbClr val="FF0000"/>
                </a:solidFill>
              </a:rPr>
              <a:t>f </a:t>
            </a:r>
            <a:r>
              <a:rPr lang="en-US" dirty="0">
                <a:solidFill>
                  <a:srgbClr val="FF0000"/>
                </a:solidFill>
              </a:rPr>
              <a:t>(</a:t>
            </a:r>
            <a:r>
              <a:rPr lang="en-US" i="1" dirty="0">
                <a:solidFill>
                  <a:srgbClr val="FF0000"/>
                </a:solidFill>
              </a:rPr>
              <a:t>x</a:t>
            </a:r>
            <a:r>
              <a:rPr lang="en-US" dirty="0">
                <a:solidFill>
                  <a:srgbClr val="FF0000"/>
                </a:solidFill>
              </a:rPr>
              <a:t>)) </a:t>
            </a:r>
            <a:r>
              <a:rPr lang="en-US" dirty="0"/>
              <a:t>for being dissimilar from </a:t>
            </a:r>
            <a:r>
              <a:rPr lang="en-US" i="1" dirty="0"/>
              <a:t>x</a:t>
            </a:r>
            <a:r>
              <a:rPr lang="en-US" dirty="0"/>
              <a:t>, such as the mean squared error.</a:t>
            </a:r>
          </a:p>
          <a:p>
            <a:endParaRPr lang="en-US" dirty="0"/>
          </a:p>
          <a:p>
            <a:r>
              <a:rPr lang="en-US" dirty="0"/>
              <a:t>When the </a:t>
            </a:r>
            <a:r>
              <a:rPr lang="en-US" dirty="0">
                <a:solidFill>
                  <a:srgbClr val="FF0000"/>
                </a:solidFill>
              </a:rPr>
              <a:t>decoder is linear and </a:t>
            </a:r>
            <a:r>
              <a:rPr lang="en-US" i="1" dirty="0">
                <a:solidFill>
                  <a:srgbClr val="FF0000"/>
                </a:solidFill>
              </a:rPr>
              <a:t>L </a:t>
            </a:r>
            <a:r>
              <a:rPr lang="en-US" dirty="0">
                <a:solidFill>
                  <a:srgbClr val="FF0000"/>
                </a:solidFill>
              </a:rPr>
              <a:t>is the mean squared error</a:t>
            </a:r>
            <a:r>
              <a:rPr lang="en-US" dirty="0"/>
              <a:t>, an undercomplete Autoencoder learns to span the same </a:t>
            </a:r>
            <a:r>
              <a:rPr lang="en-US" dirty="0">
                <a:solidFill>
                  <a:srgbClr val="FF0000"/>
                </a:solidFill>
              </a:rPr>
              <a:t>subspace as PCA</a:t>
            </a:r>
            <a:r>
              <a:rPr lang="en-US" dirty="0"/>
              <a:t>. </a:t>
            </a:r>
          </a:p>
          <a:p>
            <a:pPr marL="0" indent="0">
              <a:buNone/>
            </a:pPr>
            <a:endParaRPr lang="en-US" dirty="0"/>
          </a:p>
          <a:p>
            <a:r>
              <a:rPr lang="en-US" dirty="0"/>
              <a:t>Autoencoders with </a:t>
            </a:r>
            <a:r>
              <a:rPr lang="en-US" dirty="0">
                <a:solidFill>
                  <a:srgbClr val="FF0000"/>
                </a:solidFill>
              </a:rPr>
              <a:t>nonlinear encoder functions </a:t>
            </a:r>
            <a:r>
              <a:rPr lang="en-US" i="1" dirty="0">
                <a:solidFill>
                  <a:srgbClr val="FF0000"/>
                </a:solidFill>
              </a:rPr>
              <a:t>f </a:t>
            </a:r>
            <a:r>
              <a:rPr lang="en-US" dirty="0"/>
              <a:t>and </a:t>
            </a:r>
            <a:r>
              <a:rPr lang="en-US" dirty="0">
                <a:solidFill>
                  <a:srgbClr val="FF0000"/>
                </a:solidFill>
              </a:rPr>
              <a:t>nonlinear decoder functions </a:t>
            </a:r>
            <a:r>
              <a:rPr lang="en-US" i="1" dirty="0">
                <a:solidFill>
                  <a:srgbClr val="FF0000"/>
                </a:solidFill>
              </a:rPr>
              <a:t>g</a:t>
            </a:r>
            <a:r>
              <a:rPr lang="en-US" i="1" dirty="0"/>
              <a:t> </a:t>
            </a:r>
            <a:r>
              <a:rPr lang="en-US" dirty="0"/>
              <a:t>can thus learn a more powerful nonlinear generalization of PCA.</a:t>
            </a:r>
          </a:p>
          <a:p>
            <a:pPr marL="0" indent="0">
              <a:buNone/>
            </a:pPr>
            <a:endParaRPr lang="en-US" dirty="0"/>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8935" y="1680267"/>
            <a:ext cx="2152650" cy="61853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117085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07538" y="1"/>
            <a:ext cx="10515600" cy="873940"/>
          </a:xfrm>
        </p:spPr>
        <p:txBody>
          <a:bodyPr/>
          <a:lstStyle/>
          <a:p>
            <a:r>
              <a:rPr lang="en-US" b="1" dirty="0"/>
              <a:t>Regularized </a:t>
            </a:r>
            <a:r>
              <a:rPr lang="en-US" b="1" dirty="0" err="1"/>
              <a:t>Autoencoders</a:t>
            </a:r>
            <a:endParaRPr lang="en-US" dirty="0"/>
          </a:p>
        </p:txBody>
      </p:sp>
      <p:sp>
        <p:nvSpPr>
          <p:cNvPr id="3" name="Content Placeholder 2"/>
          <p:cNvSpPr>
            <a:spLocks noGrp="1"/>
          </p:cNvSpPr>
          <p:nvPr>
            <p:ph idx="1"/>
          </p:nvPr>
        </p:nvSpPr>
        <p:spPr>
          <a:xfrm>
            <a:off x="372234" y="1100517"/>
            <a:ext cx="11563518" cy="5551137"/>
          </a:xfrm>
        </p:spPr>
        <p:txBody>
          <a:bodyPr>
            <a:normAutofit/>
          </a:bodyPr>
          <a:lstStyle/>
          <a:p>
            <a:r>
              <a:rPr lang="en-US" dirty="0">
                <a:solidFill>
                  <a:srgbClr val="FF0000"/>
                </a:solidFill>
              </a:rPr>
              <a:t>Undercomplete autoencoders, </a:t>
            </a:r>
            <a:r>
              <a:rPr lang="en-US" dirty="0"/>
              <a:t>with code dimension </a:t>
            </a:r>
            <a:r>
              <a:rPr lang="en-US" dirty="0">
                <a:solidFill>
                  <a:srgbClr val="FF0000"/>
                </a:solidFill>
              </a:rPr>
              <a:t>less than the input </a:t>
            </a:r>
            <a:r>
              <a:rPr lang="en-US" dirty="0"/>
              <a:t>dimension, can learn the most salient features of the data distribution. </a:t>
            </a:r>
          </a:p>
          <a:p>
            <a:r>
              <a:rPr lang="en-US" dirty="0"/>
              <a:t>We have seen that these </a:t>
            </a:r>
            <a:r>
              <a:rPr lang="en-US" dirty="0">
                <a:solidFill>
                  <a:srgbClr val="FF0000"/>
                </a:solidFill>
              </a:rPr>
              <a:t>autoencoders fail to learn </a:t>
            </a:r>
            <a:r>
              <a:rPr lang="en-US" dirty="0"/>
              <a:t>anything useful if the encoder and decoder are given too much capacity.</a:t>
            </a:r>
          </a:p>
          <a:p>
            <a:r>
              <a:rPr lang="en-US" dirty="0"/>
              <a:t>A similar problem occurs if the hidden code is allowed to have dimension equal to the input</a:t>
            </a:r>
          </a:p>
          <a:p>
            <a:r>
              <a:rPr lang="en-US" dirty="0"/>
              <a:t>The </a:t>
            </a:r>
            <a:r>
              <a:rPr lang="en-US" b="1" dirty="0"/>
              <a:t>overcomplete </a:t>
            </a:r>
            <a:r>
              <a:rPr lang="en-US" dirty="0"/>
              <a:t>case in which the hidden code has dimension greater than the input. </a:t>
            </a:r>
          </a:p>
          <a:p>
            <a:r>
              <a:rPr lang="en-US" dirty="0">
                <a:solidFill>
                  <a:srgbClr val="FF0000"/>
                </a:solidFill>
              </a:rPr>
              <a:t>In these cases, </a:t>
            </a:r>
            <a:r>
              <a:rPr lang="en-US" dirty="0"/>
              <a:t>even a linear encoder and linear decoder can learn to copy the input to the output without learning anything useful about the data distribution.</a:t>
            </a:r>
          </a:p>
        </p:txBody>
      </p:sp>
    </p:spTree>
    <p:extLst>
      <p:ext uri="{BB962C8B-B14F-4D97-AF65-F5344CB8AC3E}">
        <p14:creationId xmlns:p14="http://schemas.microsoft.com/office/powerpoint/2010/main" val="555311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05866" y="-229680"/>
            <a:ext cx="10515600" cy="1325563"/>
          </a:xfrm>
        </p:spPr>
        <p:txBody>
          <a:bodyPr/>
          <a:lstStyle/>
          <a:p>
            <a:r>
              <a:rPr lang="en-US" b="1" dirty="0"/>
              <a:t>Regularized Autoencoders</a:t>
            </a:r>
            <a:endParaRPr lang="en-US" dirty="0"/>
          </a:p>
        </p:txBody>
      </p:sp>
      <p:sp>
        <p:nvSpPr>
          <p:cNvPr id="3" name="Content Placeholder 2"/>
          <p:cNvSpPr>
            <a:spLocks noGrp="1"/>
          </p:cNvSpPr>
          <p:nvPr>
            <p:ph idx="1"/>
          </p:nvPr>
        </p:nvSpPr>
        <p:spPr>
          <a:xfrm>
            <a:off x="404602" y="1322773"/>
            <a:ext cx="11612070" cy="5424256"/>
          </a:xfrm>
        </p:spPr>
        <p:txBody>
          <a:bodyPr>
            <a:normAutofit fontScale="92500" lnSpcReduction="10000"/>
          </a:bodyPr>
          <a:lstStyle/>
          <a:p>
            <a:r>
              <a:rPr lang="en-US" dirty="0"/>
              <a:t>Regularized autoencoders provide the ability to train any architecture of autoencoder successfully, choosing the code dimension and the capacity of the encoder and decoder based on the complexity of distribution to be modeled</a:t>
            </a:r>
          </a:p>
          <a:p>
            <a:r>
              <a:rPr lang="en-US" dirty="0"/>
              <a:t>Rather than limiting the model capacity by keeping the encoder and decoder shallow and the code size small, regularized </a:t>
            </a:r>
            <a:r>
              <a:rPr lang="en-US" dirty="0" err="1"/>
              <a:t>autoencoders</a:t>
            </a:r>
            <a:r>
              <a:rPr lang="en-US" dirty="0"/>
              <a:t> use a loss function that encourages the model to have other properties besides the ability to copy its input to its output.</a:t>
            </a:r>
          </a:p>
          <a:p>
            <a:r>
              <a:rPr lang="en-US" dirty="0"/>
              <a:t>These other properties include </a:t>
            </a:r>
          </a:p>
          <a:p>
            <a:pPr marL="0" indent="0">
              <a:buNone/>
            </a:pPr>
            <a:r>
              <a:rPr lang="en-US" dirty="0">
                <a:sym typeface="Wingdings" panose="05000000000000000000" pitchFamily="2" charset="2"/>
              </a:rPr>
              <a:t></a:t>
            </a:r>
            <a:r>
              <a:rPr lang="en-US" dirty="0"/>
              <a:t>sparsity of the representation, </a:t>
            </a:r>
          </a:p>
          <a:p>
            <a:pPr marL="0" indent="0">
              <a:buNone/>
            </a:pPr>
            <a:r>
              <a:rPr lang="en-US" dirty="0">
                <a:sym typeface="Wingdings" panose="05000000000000000000" pitchFamily="2" charset="2"/>
              </a:rPr>
              <a:t></a:t>
            </a:r>
            <a:r>
              <a:rPr lang="en-US" dirty="0"/>
              <a:t>smallness of the derivative of the representation, </a:t>
            </a:r>
          </a:p>
          <a:p>
            <a:pPr marL="0" indent="0">
              <a:buNone/>
            </a:pPr>
            <a:r>
              <a:rPr lang="en-US" dirty="0">
                <a:sym typeface="Wingdings" panose="05000000000000000000" pitchFamily="2" charset="2"/>
              </a:rPr>
              <a:t></a:t>
            </a:r>
            <a:r>
              <a:rPr lang="en-US" dirty="0"/>
              <a:t>robustness to noise or to missing inputs.</a:t>
            </a:r>
          </a:p>
          <a:p>
            <a:r>
              <a:rPr lang="en-US" dirty="0"/>
              <a:t>A regularized </a:t>
            </a:r>
            <a:r>
              <a:rPr lang="en-US" dirty="0" err="1"/>
              <a:t>autoencoder</a:t>
            </a:r>
            <a:r>
              <a:rPr lang="en-US" dirty="0"/>
              <a:t> can be nonlinear and </a:t>
            </a:r>
            <a:r>
              <a:rPr lang="en-US" dirty="0" err="1"/>
              <a:t>overcomplete</a:t>
            </a:r>
            <a:r>
              <a:rPr lang="en-US" dirty="0"/>
              <a:t> but still learn something useful about the data distribution even if the model capacity is great enough to learn a trivial identity function.</a:t>
            </a:r>
          </a:p>
        </p:txBody>
      </p:sp>
    </p:spTree>
    <p:extLst>
      <p:ext uri="{BB962C8B-B14F-4D97-AF65-F5344CB8AC3E}">
        <p14:creationId xmlns:p14="http://schemas.microsoft.com/office/powerpoint/2010/main" val="38862764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0"/>
  <p:tag name="MMPROD_UIDATA" val="&lt;database version=&quot;11.0&quot;&gt;&lt;object type=&quot;1&quot; unique_id=&quot;10001&quot;&gt;&lt;object type=&quot;2&quot; unique_id=&quot;23890&quot;&gt;&lt;object type=&quot;3&quot; unique_id=&quot;23891&quot;&gt;&lt;property id=&quot;20148&quot; value=&quot;5&quot;/&gt;&lt;property id=&quot;20300&quot; value=&quot;Slide 1&quot;/&gt;&lt;property id=&quot;20307&quot; value=&quot;257&quot;/&gt;&lt;/object&gt;&lt;/object&gt;&lt;object type=&quot;8&quot; unique_id=&quot;23894&quot;&gt;&lt;/object&gt;&lt;/object&gt;&lt;/database&gt;"/>
  <p:tag name="SECTOMILLISECCONVERTED" val="1"/>
</p:tagLst>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3805</TotalTime>
  <Words>1188</Words>
  <Application>Microsoft Office PowerPoint</Application>
  <PresentationFormat>Widescreen</PresentationFormat>
  <Paragraphs>89</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Arial Black</vt:lpstr>
      <vt:lpstr>Calibri</vt:lpstr>
      <vt:lpstr>Calibri Light</vt:lpstr>
      <vt:lpstr>Playfair Display</vt:lpstr>
      <vt:lpstr>Office Theme</vt:lpstr>
      <vt:lpstr>PowerPoint Presentation</vt:lpstr>
      <vt:lpstr>Autoencoders</vt:lpstr>
      <vt:lpstr>Applications of Autoencoders</vt:lpstr>
      <vt:lpstr>Advantages - Dimensionality reduction  </vt:lpstr>
      <vt:lpstr>Information retrieval</vt:lpstr>
      <vt:lpstr>Undercomplete Autoencoders</vt:lpstr>
      <vt:lpstr>Undercomplete Autoencoders</vt:lpstr>
      <vt:lpstr>Regularized Autoencoders</vt:lpstr>
      <vt:lpstr>Regularized Autoencoders</vt:lpstr>
      <vt:lpstr>Regularized Autoencoders</vt:lpstr>
      <vt:lpstr>Sparse Autoencoders</vt:lpstr>
      <vt:lpstr>Sparse Autoencoders</vt:lpstr>
      <vt:lpstr>Sparse Autoencoders</vt:lpstr>
      <vt:lpstr>Denoising Autoencoders</vt:lpstr>
      <vt:lpstr>Regularizing by Penalizing Derivatives</vt:lpstr>
      <vt:lpstr>Contractive Autoencoders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svm</dc:creator>
  <cp:lastModifiedBy>Srividya MS</cp:lastModifiedBy>
  <cp:revision>226</cp:revision>
  <dcterms:created xsi:type="dcterms:W3CDTF">2020-06-16T07:29:36Z</dcterms:created>
  <dcterms:modified xsi:type="dcterms:W3CDTF">2023-08-18T06:41:10Z</dcterms:modified>
</cp:coreProperties>
</file>