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7" r:id="rId2"/>
    <p:sldId id="296" r:id="rId3"/>
    <p:sldId id="298" r:id="rId4"/>
    <p:sldId id="299" r:id="rId5"/>
    <p:sldId id="300" r:id="rId6"/>
    <p:sldId id="301" r:id="rId7"/>
    <p:sldId id="311" r:id="rId8"/>
    <p:sldId id="302" r:id="rId9"/>
    <p:sldId id="303" r:id="rId10"/>
    <p:sldId id="304" r:id="rId11"/>
    <p:sldId id="305" r:id="rId12"/>
    <p:sldId id="306" r:id="rId13"/>
    <p:sldId id="307" r:id="rId14"/>
    <p:sldId id="308" r:id="rId15"/>
    <p:sldId id="309" r:id="rId16"/>
    <p:sldId id="312" r:id="rId17"/>
    <p:sldId id="313" r:id="rId18"/>
    <p:sldId id="314" r:id="rId19"/>
    <p:sldId id="315" r:id="rId20"/>
    <p:sldId id="316" r:id="rId21"/>
    <p:sldId id="317" r:id="rId22"/>
    <p:sldId id="318" r:id="rId23"/>
    <p:sldId id="31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2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C5925C-6E96-4128-A436-974FA4A99CF3}" type="datetimeFigureOut">
              <a:rPr lang="en-US" smtClean="0"/>
              <a:pPr/>
              <a:t>8/30/2024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49EEC5-EDE6-4D79-91E3-F234485ABB2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a:t>
            </a:r>
            <a:endParaRPr lang="en-IN" dirty="0"/>
          </a:p>
        </p:txBody>
      </p:sp>
      <p:sp>
        <p:nvSpPr>
          <p:cNvPr id="4" name="Slide Number Placeholder 3"/>
          <p:cNvSpPr>
            <a:spLocks noGrp="1"/>
          </p:cNvSpPr>
          <p:nvPr>
            <p:ph type="sldNum" sz="quarter" idx="10"/>
          </p:nvPr>
        </p:nvSpPr>
        <p:spPr/>
        <p:txBody>
          <a:bodyPr/>
          <a:lstStyle/>
          <a:p>
            <a:fld id="{91E5132F-5127-420B-8AE6-6BC6DCE3C5D6}"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a:t>
            </a:r>
          </a:p>
        </p:txBody>
      </p:sp>
      <p:sp>
        <p:nvSpPr>
          <p:cNvPr id="4" name="Slide Number Placeholder 3"/>
          <p:cNvSpPr>
            <a:spLocks noGrp="1"/>
          </p:cNvSpPr>
          <p:nvPr>
            <p:ph type="sldNum" sz="quarter" idx="10"/>
          </p:nvPr>
        </p:nvSpPr>
        <p:spPr/>
        <p:txBody>
          <a:bodyPr/>
          <a:lstStyle/>
          <a:p>
            <a:fld id="{C549EEC5-EDE6-4D79-91E3-F234485ABB2A}" type="slidenum">
              <a:rPr lang="en-US" smtClean="0"/>
              <a:pPr/>
              <a:t>19</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a:t>
            </a:r>
          </a:p>
        </p:txBody>
      </p:sp>
      <p:sp>
        <p:nvSpPr>
          <p:cNvPr id="4" name="Slide Number Placeholder 3"/>
          <p:cNvSpPr>
            <a:spLocks noGrp="1"/>
          </p:cNvSpPr>
          <p:nvPr>
            <p:ph type="sldNum" sz="quarter" idx="10"/>
          </p:nvPr>
        </p:nvSpPr>
        <p:spPr/>
        <p:txBody>
          <a:bodyPr/>
          <a:lstStyle/>
          <a:p>
            <a:fld id="{C549EEC5-EDE6-4D79-91E3-F234485ABB2A}" type="slidenum">
              <a:rPr lang="en-US" smtClean="0"/>
              <a:pPr/>
              <a:t>20</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a:t>
            </a:r>
          </a:p>
        </p:txBody>
      </p:sp>
      <p:sp>
        <p:nvSpPr>
          <p:cNvPr id="4" name="Slide Number Placeholder 3"/>
          <p:cNvSpPr>
            <a:spLocks noGrp="1"/>
          </p:cNvSpPr>
          <p:nvPr>
            <p:ph type="sldNum" sz="quarter" idx="10"/>
          </p:nvPr>
        </p:nvSpPr>
        <p:spPr/>
        <p:txBody>
          <a:bodyPr/>
          <a:lstStyle/>
          <a:p>
            <a:fld id="{C549EEC5-EDE6-4D79-91E3-F234485ABB2A}" type="slidenum">
              <a:rPr lang="en-US" smtClean="0"/>
              <a:pPr/>
              <a:t>21</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a:t>
            </a:r>
          </a:p>
        </p:txBody>
      </p:sp>
      <p:sp>
        <p:nvSpPr>
          <p:cNvPr id="4" name="Slide Number Placeholder 3"/>
          <p:cNvSpPr>
            <a:spLocks noGrp="1"/>
          </p:cNvSpPr>
          <p:nvPr>
            <p:ph type="sldNum" sz="quarter" idx="10"/>
          </p:nvPr>
        </p:nvSpPr>
        <p:spPr/>
        <p:txBody>
          <a:bodyPr/>
          <a:lstStyle/>
          <a:p>
            <a:fld id="{C549EEC5-EDE6-4D79-91E3-F234485ABB2A}" type="slidenum">
              <a:rPr lang="en-US" smtClean="0"/>
              <a:pPr/>
              <a:t>22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a:t>
            </a:r>
            <a:endParaRPr lang="en-IN" dirty="0"/>
          </a:p>
        </p:txBody>
      </p:sp>
      <p:sp>
        <p:nvSpPr>
          <p:cNvPr id="4" name="Slide Number Placeholder 3"/>
          <p:cNvSpPr>
            <a:spLocks noGrp="1"/>
          </p:cNvSpPr>
          <p:nvPr>
            <p:ph type="sldNum" sz="quarter" idx="10"/>
          </p:nvPr>
        </p:nvSpPr>
        <p:spPr/>
        <p:txBody>
          <a:bodyPr/>
          <a:lstStyle/>
          <a:p>
            <a:fld id="{91E5132F-5127-420B-8AE6-6BC6DCE3C5D6}"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a:t>
            </a:r>
            <a:endParaRPr lang="en-IN" dirty="0"/>
          </a:p>
        </p:txBody>
      </p:sp>
      <p:sp>
        <p:nvSpPr>
          <p:cNvPr id="4" name="Slide Number Placeholder 3"/>
          <p:cNvSpPr>
            <a:spLocks noGrp="1"/>
          </p:cNvSpPr>
          <p:nvPr>
            <p:ph type="sldNum" sz="quarter" idx="10"/>
          </p:nvPr>
        </p:nvSpPr>
        <p:spPr/>
        <p:txBody>
          <a:bodyPr/>
          <a:lstStyle/>
          <a:p>
            <a:fld id="{91E5132F-5127-420B-8AE6-6BC6DCE3C5D6}"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a:t>
            </a:r>
            <a:endParaRPr lang="en-IN" dirty="0"/>
          </a:p>
        </p:txBody>
      </p:sp>
      <p:sp>
        <p:nvSpPr>
          <p:cNvPr id="4" name="Slide Number Placeholder 3"/>
          <p:cNvSpPr>
            <a:spLocks noGrp="1"/>
          </p:cNvSpPr>
          <p:nvPr>
            <p:ph type="sldNum" sz="quarter" idx="10"/>
          </p:nvPr>
        </p:nvSpPr>
        <p:spPr/>
        <p:txBody>
          <a:bodyPr/>
          <a:lstStyle/>
          <a:p>
            <a:fld id="{91E5132F-5127-420B-8AE6-6BC6DCE3C5D6}" type="slidenum">
              <a:rPr lang="en-US" smtClean="0"/>
              <a:pPr/>
              <a:t>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d</a:t>
            </a:r>
          </a:p>
        </p:txBody>
      </p:sp>
      <p:sp>
        <p:nvSpPr>
          <p:cNvPr id="4" name="Slide Number Placeholder 3"/>
          <p:cNvSpPr>
            <a:spLocks noGrp="1"/>
          </p:cNvSpPr>
          <p:nvPr>
            <p:ph type="sldNum" sz="quarter" idx="10"/>
          </p:nvPr>
        </p:nvSpPr>
        <p:spPr/>
        <p:txBody>
          <a:bodyPr/>
          <a:lstStyle/>
          <a:p>
            <a:fld id="{C549EEC5-EDE6-4D79-91E3-F234485ABB2A}"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endParaRPr lang="en-IN" dirty="0"/>
          </a:p>
        </p:txBody>
      </p:sp>
      <p:sp>
        <p:nvSpPr>
          <p:cNvPr id="4" name="Slide Number Placeholder 3"/>
          <p:cNvSpPr>
            <a:spLocks noGrp="1"/>
          </p:cNvSpPr>
          <p:nvPr>
            <p:ph type="sldNum" sz="quarter" idx="10"/>
          </p:nvPr>
        </p:nvSpPr>
        <p:spPr/>
        <p:txBody>
          <a:bodyPr/>
          <a:lstStyle/>
          <a:p>
            <a:fld id="{91E5132F-5127-420B-8AE6-6BC6DCE3C5D6}" type="slidenum">
              <a:rPr lang="en-US" smtClean="0"/>
              <a:pPr/>
              <a:t>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endParaRPr lang="en-IN" dirty="0"/>
          </a:p>
        </p:txBody>
      </p:sp>
      <p:sp>
        <p:nvSpPr>
          <p:cNvPr id="4" name="Slide Number Placeholder 3"/>
          <p:cNvSpPr>
            <a:spLocks noGrp="1"/>
          </p:cNvSpPr>
          <p:nvPr>
            <p:ph type="sldNum" sz="quarter" idx="10"/>
          </p:nvPr>
        </p:nvSpPr>
        <p:spPr/>
        <p:txBody>
          <a:bodyPr/>
          <a:lstStyle/>
          <a:p>
            <a:fld id="{91E5132F-5127-420B-8AE6-6BC6DCE3C5D6}" type="slidenum">
              <a:rPr lang="en-US" smtClean="0"/>
              <a:pPr/>
              <a:t>10</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p>
        </p:txBody>
      </p:sp>
      <p:sp>
        <p:nvSpPr>
          <p:cNvPr id="4" name="Slide Number Placeholder 3"/>
          <p:cNvSpPr>
            <a:spLocks noGrp="1"/>
          </p:cNvSpPr>
          <p:nvPr>
            <p:ph type="sldNum" sz="quarter" idx="10"/>
          </p:nvPr>
        </p:nvSpPr>
        <p:spPr/>
        <p:txBody>
          <a:bodyPr/>
          <a:lstStyle/>
          <a:p>
            <a:fld id="{C549EEC5-EDE6-4D79-91E3-F234485ABB2A}" type="slidenum">
              <a:rPr lang="en-US" smtClean="0"/>
              <a:pPr/>
              <a:t>17</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B</a:t>
            </a:r>
          </a:p>
          <a:p>
            <a:endParaRPr lang="en-US" dirty="0"/>
          </a:p>
        </p:txBody>
      </p:sp>
      <p:sp>
        <p:nvSpPr>
          <p:cNvPr id="4" name="Slide Number Placeholder 3"/>
          <p:cNvSpPr>
            <a:spLocks noGrp="1"/>
          </p:cNvSpPr>
          <p:nvPr>
            <p:ph type="sldNum" sz="quarter" idx="10"/>
          </p:nvPr>
        </p:nvSpPr>
        <p:spPr/>
        <p:txBody>
          <a:bodyPr/>
          <a:lstStyle/>
          <a:p>
            <a:fld id="{C549EEC5-EDE6-4D79-91E3-F234485ABB2A}"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D85F8E99-24E0-4787-9EC6-65766057ECCB}" type="datetimeFigureOut">
              <a:rPr lang="en-US" smtClean="0"/>
              <a:pPr/>
              <a:t>8/30/2024</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FAF63DF-A015-4FF5-90D8-C0BC4A12CD5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5F8E99-24E0-4787-9EC6-65766057ECCB}"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F63DF-A015-4FF5-90D8-C0BC4A12CD5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5F8E99-24E0-4787-9EC6-65766057ECCB}"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F63DF-A015-4FF5-90D8-C0BC4A12CD5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85F8E99-24E0-4787-9EC6-65766057ECCB}"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F63DF-A015-4FF5-90D8-C0BC4A12CD5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D85F8E99-24E0-4787-9EC6-65766057ECCB}" type="datetimeFigureOut">
              <a:rPr lang="en-US" smtClean="0"/>
              <a:pPr/>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F63DF-A015-4FF5-90D8-C0BC4A12CD5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85F8E99-24E0-4787-9EC6-65766057ECCB}"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F63DF-A015-4FF5-90D8-C0BC4A12CD5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85F8E99-24E0-4787-9EC6-65766057ECCB}" type="datetimeFigureOut">
              <a:rPr lang="en-US" smtClean="0"/>
              <a:pPr/>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F63DF-A015-4FF5-90D8-C0BC4A12CD5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D85F8E99-24E0-4787-9EC6-65766057ECCB}" type="datetimeFigureOut">
              <a:rPr lang="en-US" smtClean="0"/>
              <a:pPr/>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F63DF-A015-4FF5-90D8-C0BC4A12CD5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D85F8E99-24E0-4787-9EC6-65766057ECCB}" type="datetimeFigureOut">
              <a:rPr lang="en-US" smtClean="0"/>
              <a:pPr/>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F63DF-A015-4FF5-90D8-C0BC4A12CD5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85F8E99-24E0-4787-9EC6-65766057ECCB}"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F63DF-A015-4FF5-90D8-C0BC4A12CD5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D85F8E99-24E0-4787-9EC6-65766057ECCB}" type="datetimeFigureOut">
              <a:rPr lang="en-US" smtClean="0"/>
              <a:pPr/>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F63DF-A015-4FF5-90D8-C0BC4A12CD5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D85F8E99-24E0-4787-9EC6-65766057ECCB}" type="datetimeFigureOut">
              <a:rPr lang="en-US" smtClean="0"/>
              <a:pPr/>
              <a:t>8/30/2024</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FAF63DF-A015-4FF5-90D8-C0BC4A12CD5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28801"/>
            <a:ext cx="7772400" cy="2057400"/>
          </a:xfrm>
        </p:spPr>
        <p:txBody>
          <a:bodyPr>
            <a:normAutofit/>
          </a:bodyPr>
          <a:lstStyle/>
          <a:p>
            <a:pPr algn="ctr"/>
            <a:r>
              <a:rPr lang="en-US" dirty="0"/>
              <a:t>    UNIVERSAL EDUCATION</a:t>
            </a:r>
            <a:br>
              <a:rPr lang="en-US" dirty="0"/>
            </a:br>
            <a:r>
              <a:rPr lang="en-US" sz="2800" dirty="0"/>
              <a:t>TRAINING</a:t>
            </a:r>
            <a:endParaRPr lang="en-US" dirty="0"/>
          </a:p>
        </p:txBody>
      </p:sp>
      <p:sp>
        <p:nvSpPr>
          <p:cNvPr id="3" name="Subtitle 2"/>
          <p:cNvSpPr>
            <a:spLocks noGrp="1"/>
          </p:cNvSpPr>
          <p:nvPr>
            <p:ph type="subTitle" idx="1"/>
          </p:nvPr>
        </p:nvSpPr>
        <p:spPr>
          <a:xfrm>
            <a:off x="1066800" y="4191000"/>
            <a:ext cx="7406640" cy="1981200"/>
          </a:xfrm>
        </p:spPr>
        <p:txBody>
          <a:bodyPr>
            <a:normAutofit/>
          </a:bodyPr>
          <a:lstStyle/>
          <a:p>
            <a:pPr algn="ctr"/>
            <a:r>
              <a:rPr lang="en-US" sz="4000" dirty="0"/>
              <a:t> </a:t>
            </a:r>
            <a:r>
              <a:rPr lang="en-IN" sz="4000" u="sng" dirty="0" smtClean="0"/>
              <a:t>SEATING </a:t>
            </a:r>
            <a:r>
              <a:rPr lang="en-IN" sz="4000" u="sng" dirty="0" smtClean="0"/>
              <a:t>  ARRANGEMENTS</a:t>
            </a:r>
            <a:endParaRPr lang="en-US" sz="4400" dirty="0"/>
          </a:p>
        </p:txBody>
      </p:sp>
      <p:sp>
        <p:nvSpPr>
          <p:cNvPr id="5" name="Footer Placeholder 4"/>
          <p:cNvSpPr>
            <a:spLocks noGrp="1"/>
          </p:cNvSpPr>
          <p:nvPr>
            <p:ph type="ftr" sz="quarter" idx="11"/>
          </p:nvPr>
        </p:nvSpPr>
        <p:spPr/>
        <p:txBody>
          <a:bodyPr/>
          <a:lstStyle/>
          <a:p>
            <a:r>
              <a:rPr lang="en-US"/>
              <a:t>UNIVERSAL EDUCATION, Bangalore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52400"/>
            <a:ext cx="7498080" cy="6096000"/>
          </a:xfrm>
        </p:spPr>
        <p:txBody>
          <a:bodyPr>
            <a:normAutofit/>
          </a:bodyPr>
          <a:lstStyle/>
          <a:p>
            <a:r>
              <a:rPr lang="en-US" b="1" dirty="0" smtClean="0"/>
              <a:t>What is the position of </a:t>
            </a:r>
            <a:r>
              <a:rPr lang="en-US" b="1" dirty="0" err="1" smtClean="0"/>
              <a:t>Zika</a:t>
            </a:r>
            <a:r>
              <a:rPr lang="en-US" b="1" dirty="0" smtClean="0"/>
              <a:t> with respect to his mother-in-law?</a:t>
            </a:r>
          </a:p>
          <a:p>
            <a:endParaRPr lang="en-US" b="1" dirty="0" smtClean="0"/>
          </a:p>
          <a:p>
            <a:r>
              <a:rPr lang="en-US" b="1" dirty="0" smtClean="0"/>
              <a:t>2) Who amongst the following is </a:t>
            </a:r>
            <a:r>
              <a:rPr lang="en-US" b="1" dirty="0" err="1" smtClean="0"/>
              <a:t>Wara’s</a:t>
            </a:r>
            <a:r>
              <a:rPr lang="en-US" b="1" dirty="0" smtClean="0"/>
              <a:t> daughter?</a:t>
            </a:r>
          </a:p>
          <a:p>
            <a:endParaRPr lang="en-US" b="1" dirty="0" smtClean="0"/>
          </a:p>
          <a:p>
            <a:r>
              <a:rPr lang="en-IN" b="1" dirty="0" smtClean="0"/>
              <a:t>3) </a:t>
            </a:r>
            <a:r>
              <a:rPr lang="en-US" b="1" dirty="0" smtClean="0"/>
              <a:t>What is the position of </a:t>
            </a:r>
            <a:r>
              <a:rPr lang="en-US" b="1" dirty="0" err="1" smtClean="0"/>
              <a:t>Zika</a:t>
            </a:r>
            <a:r>
              <a:rPr lang="en-US" b="1" dirty="0" smtClean="0"/>
              <a:t> with respect to his grandchild?</a:t>
            </a:r>
            <a:endParaRPr lang="en-US" dirty="0" smtClean="0"/>
          </a:p>
          <a:p>
            <a:endParaRPr lang="en-US" dirty="0"/>
          </a:p>
        </p:txBody>
      </p:sp>
      <p:sp>
        <p:nvSpPr>
          <p:cNvPr id="4" name="Footer Placeholder 3"/>
          <p:cNvSpPr>
            <a:spLocks noGrp="1"/>
          </p:cNvSpPr>
          <p:nvPr>
            <p:ph type="ftr" sz="quarter" idx="11"/>
          </p:nvPr>
        </p:nvSpPr>
        <p:spPr/>
        <p:txBody>
          <a:bodyPr/>
          <a:lstStyle/>
          <a:p>
            <a:r>
              <a:rPr lang="en-US"/>
              <a:t>UNIVERSAL EDUCATION, Bangalore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228600"/>
            <a:ext cx="7498080" cy="6248400"/>
          </a:xfrm>
        </p:spPr>
        <p:txBody>
          <a:bodyPr>
            <a:normAutofit fontScale="77500" lnSpcReduction="20000"/>
          </a:bodyPr>
          <a:lstStyle/>
          <a:p>
            <a:r>
              <a:rPr lang="en-US" b="1" dirty="0" smtClean="0"/>
              <a:t>Study the following information and answer the questions given below:</a:t>
            </a:r>
          </a:p>
          <a:p>
            <a:endParaRPr lang="en-US" dirty="0" smtClean="0"/>
          </a:p>
          <a:p>
            <a:r>
              <a:rPr lang="en-US" b="1" dirty="0" smtClean="0"/>
              <a:t>8 peers M, N, O, P, Q, R, S and T are sitting in a circle, but not necessarily in the same order. Four of them are facing outer and four of them are inside facing.</a:t>
            </a:r>
            <a:endParaRPr lang="en-US" dirty="0" smtClean="0"/>
          </a:p>
          <a:p>
            <a:r>
              <a:rPr lang="en-US" b="1" dirty="0" smtClean="0"/>
              <a:t>Q faces outside; both the immediate neighbors of Q face the center. T sits second to the right of Q. N sits third to the left of Q.</a:t>
            </a:r>
            <a:endParaRPr lang="en-US" dirty="0" smtClean="0"/>
          </a:p>
          <a:p>
            <a:r>
              <a:rPr lang="en-US" b="1" dirty="0" smtClean="0"/>
              <a:t>P faces the center. Both the immediate neighbors of P face outside.</a:t>
            </a:r>
            <a:endParaRPr lang="en-US" dirty="0" smtClean="0"/>
          </a:p>
          <a:p>
            <a:r>
              <a:rPr lang="en-US" b="1" dirty="0" smtClean="0"/>
              <a:t>S sits second to the left of M, N sits third to the right of T</a:t>
            </a:r>
            <a:endParaRPr lang="en-US" dirty="0" smtClean="0"/>
          </a:p>
          <a:p>
            <a:r>
              <a:rPr lang="en-US" b="1" dirty="0" smtClean="0"/>
              <a:t>R is an immediate neighbor of P. O is an immediate neighbor of S.</a:t>
            </a:r>
            <a:endParaRPr lang="en-US" dirty="0" smtClean="0"/>
          </a:p>
          <a:p>
            <a:r>
              <a:rPr lang="en-US" b="1" dirty="0" smtClean="0"/>
              <a:t>P is not an immediate neighbor of N</a:t>
            </a:r>
            <a:endParaRPr lang="en-US" dirty="0" smtClean="0"/>
          </a:p>
        </p:txBody>
      </p:sp>
      <p:sp>
        <p:nvSpPr>
          <p:cNvPr id="4" name="Footer Placeholder 3"/>
          <p:cNvSpPr>
            <a:spLocks noGrp="1"/>
          </p:cNvSpPr>
          <p:nvPr>
            <p:ph type="ftr" sz="quarter" idx="11"/>
          </p:nvPr>
        </p:nvSpPr>
        <p:spPr/>
        <p:txBody>
          <a:bodyPr/>
          <a:lstStyle/>
          <a:p>
            <a:r>
              <a:rPr lang="en-US"/>
              <a:t>UNIVERSAL EDUCATION, Bangalore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normAutofit/>
          </a:bodyPr>
          <a:lstStyle/>
          <a:p>
            <a:r>
              <a:rPr lang="en-US" b="1" dirty="0" smtClean="0"/>
              <a:t>4) Who sits to the immediate right of Q?</a:t>
            </a:r>
          </a:p>
          <a:p>
            <a:endParaRPr lang="en-US" dirty="0" smtClean="0"/>
          </a:p>
          <a:p>
            <a:r>
              <a:rPr lang="en-IN" b="1" dirty="0" smtClean="0"/>
              <a:t>5) </a:t>
            </a:r>
            <a:r>
              <a:rPr lang="en-US" b="1" dirty="0" smtClean="0"/>
              <a:t>Who sits to the immediate left of T.</a:t>
            </a:r>
          </a:p>
          <a:p>
            <a:endParaRPr lang="en-US" dirty="0" smtClean="0"/>
          </a:p>
          <a:p>
            <a:r>
              <a:rPr lang="en-IN" b="1" dirty="0" smtClean="0"/>
              <a:t>6) </a:t>
            </a:r>
            <a:r>
              <a:rPr lang="en-US" b="1" dirty="0" smtClean="0"/>
              <a:t>Who sits to the immediate right of R.</a:t>
            </a:r>
            <a:endParaRPr lang="en-US" dirty="0"/>
          </a:p>
        </p:txBody>
      </p:sp>
      <p:sp>
        <p:nvSpPr>
          <p:cNvPr id="4" name="Footer Placeholder 3"/>
          <p:cNvSpPr>
            <a:spLocks noGrp="1"/>
          </p:cNvSpPr>
          <p:nvPr>
            <p:ph type="ftr" sz="quarter" idx="11"/>
          </p:nvPr>
        </p:nvSpPr>
        <p:spPr/>
        <p:txBody>
          <a:bodyPr/>
          <a:lstStyle/>
          <a:p>
            <a:r>
              <a:rPr lang="en-US"/>
              <a:t>UNIVERSAL EDUCATION, Bangalore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5943600"/>
          </a:xfrm>
        </p:spPr>
        <p:txBody>
          <a:bodyPr>
            <a:normAutofit fontScale="70000" lnSpcReduction="20000"/>
          </a:bodyPr>
          <a:lstStyle/>
          <a:p>
            <a:r>
              <a:rPr lang="en-US" b="1" dirty="0" smtClean="0"/>
              <a:t>Read the following information carefully and answer the questions given below:</a:t>
            </a:r>
          </a:p>
          <a:p>
            <a:endParaRPr lang="en-US" dirty="0" smtClean="0"/>
          </a:p>
          <a:p>
            <a:r>
              <a:rPr lang="en-US" b="1" dirty="0" smtClean="0"/>
              <a:t>Eight siblings  </a:t>
            </a:r>
            <a:r>
              <a:rPr lang="en-US" b="1" dirty="0" err="1" smtClean="0"/>
              <a:t>Sapa</a:t>
            </a:r>
            <a:r>
              <a:rPr lang="en-US" b="1" dirty="0" smtClean="0"/>
              <a:t>, </a:t>
            </a:r>
            <a:r>
              <a:rPr lang="en-US" b="1" dirty="0" err="1" smtClean="0"/>
              <a:t>Tapa</a:t>
            </a:r>
            <a:r>
              <a:rPr lang="en-US" b="1" dirty="0" smtClean="0"/>
              <a:t>, </a:t>
            </a:r>
            <a:r>
              <a:rPr lang="en-US" b="1" dirty="0" err="1" smtClean="0"/>
              <a:t>Upa</a:t>
            </a:r>
            <a:r>
              <a:rPr lang="en-US" b="1" dirty="0" smtClean="0"/>
              <a:t>, </a:t>
            </a:r>
            <a:r>
              <a:rPr lang="en-US" b="1" dirty="0" err="1" smtClean="0"/>
              <a:t>Vapa</a:t>
            </a:r>
            <a:r>
              <a:rPr lang="en-US" b="1" dirty="0" smtClean="0"/>
              <a:t>, </a:t>
            </a:r>
            <a:r>
              <a:rPr lang="en-US" b="1" dirty="0" err="1" smtClean="0"/>
              <a:t>Wapa</a:t>
            </a:r>
            <a:r>
              <a:rPr lang="en-US" b="1" dirty="0" smtClean="0"/>
              <a:t>, </a:t>
            </a:r>
            <a:r>
              <a:rPr lang="en-US" b="1" dirty="0" err="1" smtClean="0"/>
              <a:t>Xapa</a:t>
            </a:r>
            <a:r>
              <a:rPr lang="en-US" b="1" dirty="0" smtClean="0"/>
              <a:t>, </a:t>
            </a:r>
            <a:r>
              <a:rPr lang="en-US" b="1" dirty="0" err="1" smtClean="0"/>
              <a:t>Yapa</a:t>
            </a:r>
            <a:r>
              <a:rPr lang="en-US" b="1" dirty="0" smtClean="0"/>
              <a:t> and </a:t>
            </a:r>
            <a:r>
              <a:rPr lang="en-US" b="1" dirty="0" err="1" smtClean="0"/>
              <a:t>Zapa</a:t>
            </a:r>
            <a:r>
              <a:rPr lang="en-US" b="1" dirty="0" smtClean="0"/>
              <a:t> like  different foods – Pasta, pizza, burger, Macaroni, </a:t>
            </a:r>
            <a:r>
              <a:rPr lang="en-US" b="1" dirty="0" err="1" smtClean="0"/>
              <a:t>Maggi</a:t>
            </a:r>
            <a:r>
              <a:rPr lang="en-US" b="1" dirty="0" smtClean="0"/>
              <a:t>, Manchurian, Tacos and </a:t>
            </a:r>
            <a:r>
              <a:rPr lang="en-US" b="1" dirty="0" err="1" smtClean="0"/>
              <a:t>Biryani</a:t>
            </a:r>
            <a:r>
              <a:rPr lang="en-US" b="1" dirty="0" smtClean="0"/>
              <a:t>. All of them are seated around a square table (two on each side) facing the centre. </a:t>
            </a:r>
            <a:r>
              <a:rPr lang="en-US" b="1" dirty="0" err="1" smtClean="0"/>
              <a:t>Upa</a:t>
            </a:r>
            <a:r>
              <a:rPr lang="en-US" b="1" dirty="0" smtClean="0"/>
              <a:t> sits third to the right of </a:t>
            </a:r>
            <a:r>
              <a:rPr lang="en-US" b="1" dirty="0" err="1" smtClean="0"/>
              <a:t>Tapa</a:t>
            </a:r>
            <a:r>
              <a:rPr lang="en-US" b="1" dirty="0" smtClean="0"/>
              <a:t>. </a:t>
            </a:r>
            <a:r>
              <a:rPr lang="en-US" b="1" dirty="0" err="1" smtClean="0"/>
              <a:t>Tapa</a:t>
            </a:r>
            <a:r>
              <a:rPr lang="en-US" b="1" dirty="0" smtClean="0"/>
              <a:t> likes burger. </a:t>
            </a:r>
            <a:r>
              <a:rPr lang="en-US" b="1" dirty="0" err="1" smtClean="0"/>
              <a:t>Yapa</a:t>
            </a:r>
            <a:r>
              <a:rPr lang="en-US" b="1" dirty="0" smtClean="0"/>
              <a:t> is sitting second to the left of </a:t>
            </a:r>
            <a:r>
              <a:rPr lang="en-US" b="1" dirty="0" err="1" smtClean="0"/>
              <a:t>Xapa</a:t>
            </a:r>
            <a:r>
              <a:rPr lang="en-US" b="1" dirty="0" smtClean="0"/>
              <a:t>. </a:t>
            </a:r>
            <a:r>
              <a:rPr lang="en-US" b="1" dirty="0" err="1" smtClean="0"/>
              <a:t>Xapa</a:t>
            </a:r>
            <a:r>
              <a:rPr lang="en-US" b="1" dirty="0" smtClean="0"/>
              <a:t> is not an immediate </a:t>
            </a:r>
            <a:r>
              <a:rPr lang="en-US" b="1" dirty="0" err="1" smtClean="0"/>
              <a:t>neighbour</a:t>
            </a:r>
            <a:r>
              <a:rPr lang="en-US" b="1" dirty="0" smtClean="0"/>
              <a:t> of </a:t>
            </a:r>
            <a:r>
              <a:rPr lang="en-US" b="1" dirty="0" err="1" smtClean="0"/>
              <a:t>Upa</a:t>
            </a:r>
            <a:r>
              <a:rPr lang="en-US" b="1" dirty="0" smtClean="0"/>
              <a:t> or </a:t>
            </a:r>
            <a:r>
              <a:rPr lang="en-US" b="1" dirty="0" err="1" smtClean="0"/>
              <a:t>Tapa</a:t>
            </a:r>
            <a:r>
              <a:rPr lang="en-US" b="1" dirty="0" smtClean="0"/>
              <a:t> .The one who likes pasta in an immediate </a:t>
            </a:r>
            <a:r>
              <a:rPr lang="en-US" b="1" dirty="0" err="1" smtClean="0"/>
              <a:t>neighbour</a:t>
            </a:r>
            <a:r>
              <a:rPr lang="en-US" b="1" dirty="0" smtClean="0"/>
              <a:t> of </a:t>
            </a:r>
            <a:r>
              <a:rPr lang="en-US" b="1" dirty="0" err="1" smtClean="0"/>
              <a:t>Xapa</a:t>
            </a:r>
            <a:r>
              <a:rPr lang="en-US" b="1" dirty="0" smtClean="0"/>
              <a:t>. Three people sit between </a:t>
            </a:r>
            <a:r>
              <a:rPr lang="en-US" b="1" dirty="0" err="1" smtClean="0"/>
              <a:t>Tapa</a:t>
            </a:r>
            <a:r>
              <a:rPr lang="en-US" b="1" dirty="0" smtClean="0"/>
              <a:t> and the person who likes Manchurian. </a:t>
            </a:r>
            <a:r>
              <a:rPr lang="en-US" b="1" dirty="0" err="1" smtClean="0"/>
              <a:t>Tapa</a:t>
            </a:r>
            <a:r>
              <a:rPr lang="en-US" b="1" dirty="0" smtClean="0"/>
              <a:t>, </a:t>
            </a:r>
            <a:r>
              <a:rPr lang="en-US" b="1" dirty="0" err="1" smtClean="0"/>
              <a:t>Upa</a:t>
            </a:r>
            <a:r>
              <a:rPr lang="en-US" b="1" dirty="0" smtClean="0"/>
              <a:t> and also their immediate </a:t>
            </a:r>
            <a:r>
              <a:rPr lang="en-US" b="1" dirty="0" err="1" smtClean="0"/>
              <a:t>neighbour</a:t>
            </a:r>
            <a:r>
              <a:rPr lang="en-US" b="1" dirty="0" smtClean="0"/>
              <a:t> do not like Macaroni. Only one person sits between the person who likes Macaroni and </a:t>
            </a:r>
            <a:r>
              <a:rPr lang="en-US" b="1" dirty="0" err="1" smtClean="0"/>
              <a:t>Vapa</a:t>
            </a:r>
            <a:r>
              <a:rPr lang="en-US" b="1" dirty="0" smtClean="0"/>
              <a:t>. The persons who like </a:t>
            </a:r>
            <a:r>
              <a:rPr lang="en-US" b="1" dirty="0" err="1" smtClean="0"/>
              <a:t>Maggi</a:t>
            </a:r>
            <a:r>
              <a:rPr lang="en-US" b="1" dirty="0" smtClean="0"/>
              <a:t> and </a:t>
            </a:r>
            <a:r>
              <a:rPr lang="en-US" b="1" dirty="0" err="1" smtClean="0"/>
              <a:t>Biryani</a:t>
            </a:r>
            <a:r>
              <a:rPr lang="en-US" b="1" dirty="0" smtClean="0"/>
              <a:t> are immediate </a:t>
            </a:r>
            <a:r>
              <a:rPr lang="en-US" b="1" dirty="0" err="1" smtClean="0"/>
              <a:t>neighbour</a:t>
            </a:r>
            <a:r>
              <a:rPr lang="en-US" b="1" dirty="0" smtClean="0"/>
              <a:t> of each other. </a:t>
            </a:r>
            <a:r>
              <a:rPr lang="en-US" b="1" dirty="0" err="1" smtClean="0"/>
              <a:t>Upa</a:t>
            </a:r>
            <a:r>
              <a:rPr lang="en-US" b="1" dirty="0" smtClean="0"/>
              <a:t> likes neither </a:t>
            </a:r>
            <a:r>
              <a:rPr lang="en-US" b="1" dirty="0" err="1" smtClean="0"/>
              <a:t>Biryani</a:t>
            </a:r>
            <a:r>
              <a:rPr lang="en-US" b="1" dirty="0" smtClean="0"/>
              <a:t> nor </a:t>
            </a:r>
            <a:r>
              <a:rPr lang="en-US" b="1" dirty="0" err="1" smtClean="0"/>
              <a:t>Maggi</a:t>
            </a:r>
            <a:r>
              <a:rPr lang="en-US" b="1" dirty="0" smtClean="0"/>
              <a:t>. Only one person sits between </a:t>
            </a:r>
            <a:r>
              <a:rPr lang="en-US" b="1" dirty="0" err="1" smtClean="0"/>
              <a:t>Sapa</a:t>
            </a:r>
            <a:r>
              <a:rPr lang="en-US" b="1" dirty="0" smtClean="0"/>
              <a:t> and the person who likes pizza. </a:t>
            </a:r>
            <a:r>
              <a:rPr lang="en-US" b="1" dirty="0" err="1" smtClean="0"/>
              <a:t>Sapa</a:t>
            </a:r>
            <a:r>
              <a:rPr lang="en-US" b="1" dirty="0" smtClean="0"/>
              <a:t> does not like Macaroni or </a:t>
            </a:r>
            <a:r>
              <a:rPr lang="en-US" b="1" dirty="0" err="1" smtClean="0"/>
              <a:t>Maggi</a:t>
            </a:r>
            <a:r>
              <a:rPr lang="en-US" b="1" dirty="0" smtClean="0"/>
              <a:t>. </a:t>
            </a:r>
            <a:r>
              <a:rPr lang="en-US" b="1" dirty="0" err="1" smtClean="0"/>
              <a:t>Wapa</a:t>
            </a:r>
            <a:r>
              <a:rPr lang="en-US" b="1" dirty="0" smtClean="0"/>
              <a:t> does not like Macaroni.</a:t>
            </a:r>
            <a:endParaRPr lang="en-US" dirty="0"/>
          </a:p>
        </p:txBody>
      </p:sp>
      <p:sp>
        <p:nvSpPr>
          <p:cNvPr id="4" name="Footer Placeholder 3"/>
          <p:cNvSpPr>
            <a:spLocks noGrp="1"/>
          </p:cNvSpPr>
          <p:nvPr>
            <p:ph type="ftr" sz="quarter" idx="11"/>
          </p:nvPr>
        </p:nvSpPr>
        <p:spPr/>
        <p:txBody>
          <a:bodyPr/>
          <a:lstStyle/>
          <a:p>
            <a:r>
              <a:rPr lang="en-US"/>
              <a:t>UNIVERSAL EDUCATION, Bangalore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5943600"/>
          </a:xfrm>
        </p:spPr>
        <p:txBody>
          <a:bodyPr>
            <a:normAutofit/>
          </a:bodyPr>
          <a:lstStyle/>
          <a:p>
            <a:r>
              <a:rPr lang="en-US" b="1" dirty="0" smtClean="0"/>
              <a:t>7) Who amongst the following likes </a:t>
            </a:r>
            <a:r>
              <a:rPr lang="en-US" b="1" dirty="0" err="1" smtClean="0"/>
              <a:t>Maggi</a:t>
            </a:r>
            <a:r>
              <a:rPr lang="en-US" b="1" dirty="0" smtClean="0"/>
              <a:t>?</a:t>
            </a:r>
          </a:p>
          <a:p>
            <a:endParaRPr lang="en-US" dirty="0" smtClean="0"/>
          </a:p>
          <a:p>
            <a:r>
              <a:rPr lang="en-US" b="1" dirty="0" smtClean="0"/>
              <a:t>8) How many person sit between </a:t>
            </a:r>
            <a:r>
              <a:rPr lang="en-US" b="1" dirty="0" err="1" smtClean="0"/>
              <a:t>Tapa</a:t>
            </a:r>
            <a:r>
              <a:rPr lang="en-US" b="1" dirty="0" smtClean="0"/>
              <a:t> and the person who likes </a:t>
            </a:r>
            <a:r>
              <a:rPr lang="en-US" b="1" dirty="0" err="1" smtClean="0"/>
              <a:t>Xapa</a:t>
            </a:r>
            <a:r>
              <a:rPr lang="en-US" b="1" dirty="0" smtClean="0"/>
              <a:t>, when counted in anti-clock wise direction starting from </a:t>
            </a:r>
            <a:r>
              <a:rPr lang="en-US" b="1" dirty="0" err="1" smtClean="0"/>
              <a:t>Tapa</a:t>
            </a:r>
            <a:r>
              <a:rPr lang="en-US" b="1" dirty="0" smtClean="0"/>
              <a:t>?</a:t>
            </a:r>
          </a:p>
          <a:p>
            <a:endParaRPr lang="en-US" dirty="0" smtClean="0"/>
          </a:p>
          <a:p>
            <a:r>
              <a:rPr lang="en-IN" b="1" dirty="0" smtClean="0"/>
              <a:t>9) </a:t>
            </a:r>
            <a:r>
              <a:rPr lang="en-US" b="1" dirty="0" smtClean="0"/>
              <a:t>If </a:t>
            </a:r>
            <a:r>
              <a:rPr lang="en-US" b="1" dirty="0" err="1" smtClean="0"/>
              <a:t>Biryani</a:t>
            </a:r>
            <a:r>
              <a:rPr lang="en-US" b="1" dirty="0" smtClean="0"/>
              <a:t> is related to </a:t>
            </a:r>
            <a:r>
              <a:rPr lang="en-US" b="1" dirty="0" err="1" smtClean="0"/>
              <a:t>Xapa</a:t>
            </a:r>
            <a:r>
              <a:rPr lang="en-US" b="1" dirty="0" smtClean="0"/>
              <a:t>, </a:t>
            </a:r>
            <a:r>
              <a:rPr lang="en-US" b="1" dirty="0" err="1" smtClean="0"/>
              <a:t>Zapa</a:t>
            </a:r>
            <a:r>
              <a:rPr lang="en-US" b="1" dirty="0" smtClean="0"/>
              <a:t> is related to pizza, in the same way </a:t>
            </a:r>
            <a:r>
              <a:rPr lang="en-US" b="1" dirty="0" err="1" smtClean="0"/>
              <a:t>Maggi</a:t>
            </a:r>
            <a:r>
              <a:rPr lang="en-US" b="1" dirty="0" smtClean="0"/>
              <a:t> is related to?</a:t>
            </a:r>
            <a:endParaRPr lang="en-US" dirty="0"/>
          </a:p>
        </p:txBody>
      </p:sp>
      <p:sp>
        <p:nvSpPr>
          <p:cNvPr id="4" name="Footer Placeholder 3"/>
          <p:cNvSpPr>
            <a:spLocks noGrp="1"/>
          </p:cNvSpPr>
          <p:nvPr>
            <p:ph type="ftr" sz="quarter" idx="11"/>
          </p:nvPr>
        </p:nvSpPr>
        <p:spPr/>
        <p:txBody>
          <a:bodyPr/>
          <a:lstStyle/>
          <a:p>
            <a:r>
              <a:rPr lang="en-US"/>
              <a:t>UNIVERSAL EDUCATION, Bangalore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914400"/>
            <a:ext cx="7498080" cy="5334000"/>
          </a:xfrm>
        </p:spPr>
        <p:txBody>
          <a:bodyPr>
            <a:normAutofit/>
          </a:bodyPr>
          <a:lstStyle/>
          <a:p>
            <a:r>
              <a:rPr lang="en-IN" b="1" dirty="0" smtClean="0"/>
              <a:t>A, B, C, D, E, F and G are sitting in a row facing North:  </a:t>
            </a:r>
            <a:endParaRPr lang="en-US" dirty="0" smtClean="0"/>
          </a:p>
          <a:p>
            <a:r>
              <a:rPr lang="en-IN" b="1" dirty="0" smtClean="0"/>
              <a:t>1) F is to the immediate right of E.  </a:t>
            </a:r>
            <a:endParaRPr lang="en-US" dirty="0" smtClean="0"/>
          </a:p>
          <a:p>
            <a:r>
              <a:rPr lang="en-IN" b="1" dirty="0" smtClean="0"/>
              <a:t>2) E is 4th to the right of G.  </a:t>
            </a:r>
            <a:endParaRPr lang="en-US" dirty="0" smtClean="0"/>
          </a:p>
          <a:p>
            <a:r>
              <a:rPr lang="en-IN" b="1" dirty="0" smtClean="0"/>
              <a:t>3) C is the neighbour of B and D.  </a:t>
            </a:r>
            <a:endParaRPr lang="en-US" dirty="0" smtClean="0"/>
          </a:p>
          <a:p>
            <a:r>
              <a:rPr lang="en-IN" b="1" dirty="0" smtClean="0"/>
              <a:t>4) Person who is third to the left of D is at one of ends.</a:t>
            </a:r>
            <a:endParaRPr lang="en-US" dirty="0"/>
          </a:p>
        </p:txBody>
      </p:sp>
      <p:sp>
        <p:nvSpPr>
          <p:cNvPr id="4" name="Footer Placeholder 3"/>
          <p:cNvSpPr>
            <a:spLocks noGrp="1"/>
          </p:cNvSpPr>
          <p:nvPr>
            <p:ph type="ftr" sz="quarter" idx="11"/>
          </p:nvPr>
        </p:nvSpPr>
        <p:spPr/>
        <p:txBody>
          <a:bodyPr/>
          <a:lstStyle/>
          <a:p>
            <a:r>
              <a:rPr lang="en-US"/>
              <a:t>UNIVERSAL EDUCATION, Bangalore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normAutofit/>
          </a:bodyPr>
          <a:lstStyle/>
          <a:p>
            <a:r>
              <a:rPr lang="en-IN" b="1" dirty="0" smtClean="0"/>
              <a:t>1) What is the position of A ?</a:t>
            </a:r>
            <a:endParaRPr lang="en-US" dirty="0" smtClean="0"/>
          </a:p>
          <a:p>
            <a:r>
              <a:rPr lang="en-IN" b="1" dirty="0" smtClean="0"/>
              <a:t>2) Who are the neighbours of B ? </a:t>
            </a:r>
            <a:endParaRPr lang="en-US" dirty="0" smtClean="0"/>
          </a:p>
          <a:p>
            <a:r>
              <a:rPr lang="en-IN" b="1" dirty="0" smtClean="0"/>
              <a:t>3) Which of the following statement is not true? </a:t>
            </a:r>
            <a:endParaRPr lang="en-US" dirty="0" smtClean="0"/>
          </a:p>
          <a:p>
            <a:pPr lvl="2"/>
            <a:r>
              <a:rPr lang="en-IN" dirty="0" smtClean="0"/>
              <a:t>A.E is to the immediate left of D 			B.A is at one of the ends </a:t>
            </a:r>
            <a:endParaRPr lang="en-US" dirty="0" smtClean="0"/>
          </a:p>
          <a:p>
            <a:pPr lvl="2"/>
            <a:r>
              <a:rPr lang="en-IN" dirty="0" smtClean="0"/>
              <a:t>C.G is to the immediate left of B 			D.F is second to the right of D</a:t>
            </a:r>
            <a:endParaRPr lang="en-US" dirty="0" smtClean="0"/>
          </a:p>
          <a:p>
            <a:r>
              <a:rPr lang="en-IN" b="1" dirty="0" smtClean="0"/>
              <a:t>4) Who are to the left of C ? </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normAutofit fontScale="70000" lnSpcReduction="20000"/>
          </a:bodyPr>
          <a:lstStyle/>
          <a:p>
            <a:r>
              <a:rPr lang="en-US" b="1" dirty="0" smtClean="0"/>
              <a:t>8 panels-Ami, </a:t>
            </a:r>
            <a:r>
              <a:rPr lang="en-US" b="1" dirty="0" err="1" smtClean="0"/>
              <a:t>Bim</a:t>
            </a:r>
            <a:r>
              <a:rPr lang="en-US" b="1" dirty="0" smtClean="0"/>
              <a:t>, Cir, Dip, </a:t>
            </a:r>
            <a:r>
              <a:rPr lang="en-US" b="1" dirty="0" err="1" smtClean="0"/>
              <a:t>Esh</a:t>
            </a:r>
            <a:r>
              <a:rPr lang="en-US" b="1" dirty="0" smtClean="0"/>
              <a:t>, Fes, Gem and </a:t>
            </a:r>
            <a:r>
              <a:rPr lang="en-US" b="1" dirty="0" err="1" smtClean="0"/>
              <a:t>Hig</a:t>
            </a:r>
            <a:r>
              <a:rPr lang="en-US" b="1" dirty="0" smtClean="0"/>
              <a:t>-are sitting around a circular table not necessarily in the same order.</a:t>
            </a:r>
          </a:p>
          <a:p>
            <a:endParaRPr lang="en-US" dirty="0" smtClean="0"/>
          </a:p>
          <a:p>
            <a:r>
              <a:rPr lang="en-US" b="1" dirty="0" smtClean="0"/>
              <a:t>Three of them are facing outward while five are facing towards the centre. There are same number of males and females in the group. Cir is facing the centre. </a:t>
            </a:r>
            <a:r>
              <a:rPr lang="en-US" b="1" dirty="0" err="1" smtClean="0"/>
              <a:t>Esh</a:t>
            </a:r>
            <a:r>
              <a:rPr lang="en-US" b="1" dirty="0" smtClean="0"/>
              <a:t> is sitting third to the right of Cir. Fes is sitting third to the left of </a:t>
            </a:r>
            <a:r>
              <a:rPr lang="en-US" b="1" dirty="0" err="1" smtClean="0"/>
              <a:t>Esh</a:t>
            </a:r>
            <a:r>
              <a:rPr lang="en-US" b="1" dirty="0" smtClean="0"/>
              <a:t>. Three persons are sitting between Fes and </a:t>
            </a:r>
            <a:r>
              <a:rPr lang="en-US" b="1" dirty="0" err="1" smtClean="0"/>
              <a:t>Bim</a:t>
            </a:r>
            <a:r>
              <a:rPr lang="en-US" b="1" dirty="0" smtClean="0"/>
              <a:t>. The immediate </a:t>
            </a:r>
            <a:r>
              <a:rPr lang="en-US" b="1" dirty="0" err="1" smtClean="0"/>
              <a:t>neighbours</a:t>
            </a:r>
            <a:r>
              <a:rPr lang="en-US" b="1" dirty="0" smtClean="0"/>
              <a:t> of </a:t>
            </a:r>
            <a:r>
              <a:rPr lang="en-US" b="1" dirty="0" err="1" smtClean="0"/>
              <a:t>Bim</a:t>
            </a:r>
            <a:r>
              <a:rPr lang="en-US" b="1" dirty="0" smtClean="0"/>
              <a:t> are females. Gem is sitting third to the right of Fes. Dip is sitting third to the right of Ami. Ami is not an immediate </a:t>
            </a:r>
            <a:r>
              <a:rPr lang="en-US" b="1" dirty="0" err="1" smtClean="0"/>
              <a:t>neighbour</a:t>
            </a:r>
            <a:r>
              <a:rPr lang="en-US" b="1" dirty="0" smtClean="0"/>
              <a:t> of </a:t>
            </a:r>
            <a:r>
              <a:rPr lang="en-US" b="1" dirty="0" err="1" smtClean="0"/>
              <a:t>Esh</a:t>
            </a:r>
            <a:r>
              <a:rPr lang="en-US" b="1" dirty="0" smtClean="0"/>
              <a:t>. The immediate </a:t>
            </a:r>
            <a:r>
              <a:rPr lang="en-US" b="1" dirty="0" err="1" smtClean="0"/>
              <a:t>neighbours</a:t>
            </a:r>
            <a:r>
              <a:rPr lang="en-US" b="1" dirty="0" smtClean="0"/>
              <a:t> of </a:t>
            </a:r>
            <a:r>
              <a:rPr lang="en-US" b="1" dirty="0" err="1" smtClean="0"/>
              <a:t>Esh</a:t>
            </a:r>
            <a:r>
              <a:rPr lang="en-US" b="1" dirty="0" smtClean="0"/>
              <a:t> are males and are facing the centre. The immediate </a:t>
            </a:r>
            <a:r>
              <a:rPr lang="en-US" b="1" dirty="0" err="1" smtClean="0"/>
              <a:t>neighbours</a:t>
            </a:r>
            <a:r>
              <a:rPr lang="en-US" b="1" dirty="0" smtClean="0"/>
              <a:t> of Dip are females and facing outside. The one sitting third to the left of </a:t>
            </a:r>
            <a:r>
              <a:rPr lang="en-US" b="1" dirty="0" err="1" smtClean="0"/>
              <a:t>Bim</a:t>
            </a:r>
            <a:r>
              <a:rPr lang="en-US" b="1" dirty="0" smtClean="0"/>
              <a:t> is a male. No female is an immediate </a:t>
            </a:r>
            <a:r>
              <a:rPr lang="en-US" b="1" dirty="0" err="1" smtClean="0"/>
              <a:t>neighbour</a:t>
            </a:r>
            <a:r>
              <a:rPr lang="en-US" b="1" dirty="0" smtClean="0"/>
              <a:t> of Gem.</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normAutofit lnSpcReduction="10000"/>
          </a:bodyPr>
          <a:lstStyle/>
          <a:p>
            <a:r>
              <a:rPr lang="en-US" b="1" dirty="0" smtClean="0"/>
              <a:t>5) Who sits to the immediate right of </a:t>
            </a:r>
            <a:r>
              <a:rPr lang="en-US" b="1" dirty="0" err="1" smtClean="0"/>
              <a:t>Esh</a:t>
            </a:r>
            <a:r>
              <a:rPr lang="en-US" b="1" dirty="0" smtClean="0"/>
              <a:t>?</a:t>
            </a:r>
          </a:p>
          <a:p>
            <a:endParaRPr lang="en-US" dirty="0" smtClean="0"/>
          </a:p>
          <a:p>
            <a:r>
              <a:rPr lang="en-US" b="1" dirty="0" smtClean="0"/>
              <a:t>6) Who sits to the immediate right of Gem?</a:t>
            </a:r>
          </a:p>
          <a:p>
            <a:endParaRPr lang="en-US" dirty="0" smtClean="0"/>
          </a:p>
          <a:p>
            <a:r>
              <a:rPr lang="en-IN" b="1" dirty="0" smtClean="0"/>
              <a:t>7) </a:t>
            </a:r>
            <a:r>
              <a:rPr lang="en-US" b="1" dirty="0" smtClean="0"/>
              <a:t>Who sits diagonally opposite of Fes?</a:t>
            </a:r>
          </a:p>
          <a:p>
            <a:endParaRPr lang="en-US" dirty="0" smtClean="0"/>
          </a:p>
          <a:p>
            <a:r>
              <a:rPr lang="en-US" b="1" dirty="0" smtClean="0"/>
              <a:t>8) Who sits diagonally opposite of Cir?</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81000"/>
            <a:ext cx="7498080" cy="5867400"/>
          </a:xfrm>
        </p:spPr>
        <p:txBody>
          <a:bodyPr>
            <a:normAutofit fontScale="77500" lnSpcReduction="20000"/>
          </a:bodyPr>
          <a:lstStyle/>
          <a:p>
            <a:r>
              <a:rPr lang="en-IN" b="1" dirty="0" smtClean="0"/>
              <a:t>Each of these questions are based on the information given below:  </a:t>
            </a:r>
          </a:p>
          <a:p>
            <a:endParaRPr lang="en-US" dirty="0" smtClean="0"/>
          </a:p>
          <a:p>
            <a:r>
              <a:rPr lang="en-IN" b="1" dirty="0" smtClean="0"/>
              <a:t>1) A ,B, C, D and E are five men sitting in a line facing to south - while M, N, O, P and Q are five ladies sitting in a second line parallel to the first line and are facing to North.  </a:t>
            </a:r>
            <a:endParaRPr lang="en-US" dirty="0" smtClean="0"/>
          </a:p>
          <a:p>
            <a:r>
              <a:rPr lang="en-IN" b="1" dirty="0" smtClean="0"/>
              <a:t>2) B who is just next to the left of D, is opposite to Q.  </a:t>
            </a:r>
            <a:endParaRPr lang="en-US" dirty="0" smtClean="0"/>
          </a:p>
          <a:p>
            <a:r>
              <a:rPr lang="en-IN" b="1" dirty="0" smtClean="0"/>
              <a:t>3) C and N are diagonally opposite to each other.  </a:t>
            </a:r>
            <a:endParaRPr lang="en-US" dirty="0" smtClean="0"/>
          </a:p>
          <a:p>
            <a:r>
              <a:rPr lang="en-IN" b="1" dirty="0" smtClean="0"/>
              <a:t>4) E is opposite to O who is just next right of M.  </a:t>
            </a:r>
            <a:endParaRPr lang="en-US" dirty="0" smtClean="0"/>
          </a:p>
          <a:p>
            <a:r>
              <a:rPr lang="en-IN" b="1" dirty="0" smtClean="0"/>
              <a:t>5) P who is just to the left of Q, is opposite to D.  </a:t>
            </a:r>
            <a:endParaRPr lang="en-US" dirty="0" smtClean="0"/>
          </a:p>
          <a:p>
            <a:r>
              <a:rPr lang="en-IN" b="1" dirty="0" smtClean="0"/>
              <a:t>6) M is at one end of the line.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
            <a:ext cx="7498080" cy="1143000"/>
          </a:xfrm>
        </p:spPr>
        <p:txBody>
          <a:bodyPr>
            <a:normAutofit fontScale="90000"/>
          </a:bodyPr>
          <a:lstStyle/>
          <a:p>
            <a:pPr algn="ctr"/>
            <a:r>
              <a:rPr lang="en-IN" b="1" u="sng" dirty="0" smtClean="0"/>
              <a:t>SEATING ARRANGEMENTS</a:t>
            </a:r>
            <a:endParaRPr lang="en-US" dirty="0"/>
          </a:p>
        </p:txBody>
      </p:sp>
      <p:sp>
        <p:nvSpPr>
          <p:cNvPr id="4" name="Footer Placeholder 3"/>
          <p:cNvSpPr>
            <a:spLocks noGrp="1"/>
          </p:cNvSpPr>
          <p:nvPr>
            <p:ph type="ftr" sz="quarter" idx="11"/>
          </p:nvPr>
        </p:nvSpPr>
        <p:spPr/>
        <p:txBody>
          <a:bodyPr/>
          <a:lstStyle/>
          <a:p>
            <a:r>
              <a:rPr lang="en-US"/>
              <a:t>UNIVERSAL EDUCATION, Bangalore</a:t>
            </a:r>
          </a:p>
        </p:txBody>
      </p:sp>
      <p:sp>
        <p:nvSpPr>
          <p:cNvPr id="6" name="Content Placeholder 5"/>
          <p:cNvSpPr>
            <a:spLocks noGrp="1"/>
          </p:cNvSpPr>
          <p:nvPr>
            <p:ph idx="1"/>
          </p:nvPr>
        </p:nvSpPr>
        <p:spPr/>
        <p:txBody>
          <a:bodyPr>
            <a:normAutofit fontScale="70000" lnSpcReduction="20000"/>
          </a:bodyPr>
          <a:lstStyle/>
          <a:p>
            <a:r>
              <a:rPr lang="en-IN" b="1" u="sng" dirty="0" smtClean="0"/>
              <a:t>TYPES:- </a:t>
            </a:r>
            <a:endParaRPr lang="en-US" dirty="0" smtClean="0"/>
          </a:p>
          <a:p>
            <a:r>
              <a:rPr lang="en-IN" b="1" dirty="0" smtClean="0"/>
              <a:t>A) LINEAR SEATING</a:t>
            </a:r>
            <a:r>
              <a:rPr lang="en-IN" dirty="0" smtClean="0"/>
              <a:t>:- In this arrangement, the people are seated in a linear form. for which you are required to arrange them in a line. Usually one row of arrangement is shaped here.</a:t>
            </a:r>
            <a:endParaRPr lang="en-US" dirty="0" smtClean="0"/>
          </a:p>
          <a:p>
            <a:r>
              <a:rPr lang="en-IN" b="1" dirty="0" smtClean="0"/>
              <a:t>B) DOUBLE-ROW SEATING:-</a:t>
            </a:r>
            <a:r>
              <a:rPr lang="en-IN" dirty="0" smtClean="0"/>
              <a:t> In this arrangement, two teams of people will be there. You are required to arrange one team in one row and the second team in the other. The individuals in these rows usually look each other.</a:t>
            </a:r>
            <a:endParaRPr lang="en-US" dirty="0" smtClean="0"/>
          </a:p>
          <a:p>
            <a:r>
              <a:rPr lang="en-IN" b="1" dirty="0" smtClean="0"/>
              <a:t>C) CIRCULAR SEATING:-</a:t>
            </a:r>
            <a:r>
              <a:rPr lang="en-IN" dirty="0" smtClean="0"/>
              <a:t>  In the questions based on this arrangement, you are required to arrange the people near a round table where they fulfil certain conditions.</a:t>
            </a:r>
            <a:endParaRPr lang="en-US" dirty="0" smtClean="0"/>
          </a:p>
          <a:p>
            <a:r>
              <a:rPr lang="en-IN" b="1" dirty="0" smtClean="0"/>
              <a:t>D) RECTANGULAR/SQUARE SEATING:-</a:t>
            </a:r>
            <a:r>
              <a:rPr lang="en-IN" dirty="0" smtClean="0"/>
              <a:t>  This type of arrangement is nearly same to the circular arrangement; however the dissimilarity is that the people are sitting around a rectangular area</a:t>
            </a: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normAutofit fontScale="77500" lnSpcReduction="20000"/>
          </a:bodyPr>
          <a:lstStyle/>
          <a:p>
            <a:r>
              <a:rPr lang="en-IN" b="1" dirty="0" smtClean="0"/>
              <a:t>9) In the original arrangement who is sitting just opposite to N?</a:t>
            </a:r>
          </a:p>
          <a:p>
            <a:endParaRPr lang="en-US" dirty="0" smtClean="0"/>
          </a:p>
          <a:p>
            <a:r>
              <a:rPr lang="en-IN" b="1" dirty="0" smtClean="0"/>
              <a:t>10) If O and P, A and E and B and Q interchange their positions, then who will be the second person to the right of the person who is opposite to the person second of the right of P?</a:t>
            </a:r>
          </a:p>
          <a:p>
            <a:endParaRPr lang="en-US" dirty="0" smtClean="0"/>
          </a:p>
          <a:p>
            <a:r>
              <a:rPr lang="en-IN" b="1" dirty="0" smtClean="0"/>
              <a:t>11) Which of the following pair is diagonally opposite to each other? </a:t>
            </a:r>
            <a:endParaRPr lang="en-US" dirty="0" smtClean="0"/>
          </a:p>
          <a:p>
            <a:pPr lvl="2"/>
            <a:r>
              <a:rPr lang="en-IN" b="1" dirty="0" smtClean="0"/>
              <a:t>A.EQ 			B.BO 			C.AN 			D.AM</a:t>
            </a:r>
            <a:endParaRPr lang="en-US" dirty="0" smtClean="0"/>
          </a:p>
          <a:p>
            <a:r>
              <a:rPr lang="en-IN" b="1" dirty="0" smtClean="0"/>
              <a:t>12) If B shifts to the place of E, E shifts to the place of Q, and Q shifts to the place of B, then who will be the second to the left of the person opposite to O?</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066800"/>
            <a:ext cx="7498080" cy="5181600"/>
          </a:xfrm>
        </p:spPr>
        <p:txBody>
          <a:bodyPr/>
          <a:lstStyle/>
          <a:p>
            <a:r>
              <a:rPr lang="en-IN" b="1" dirty="0" smtClean="0"/>
              <a:t>13) Five students are standing in a circle. </a:t>
            </a:r>
            <a:r>
              <a:rPr lang="en-IN" b="1" dirty="0" err="1" smtClean="0"/>
              <a:t>Abhinav</a:t>
            </a:r>
            <a:r>
              <a:rPr lang="en-IN" b="1" dirty="0" smtClean="0"/>
              <a:t> is between </a:t>
            </a:r>
            <a:r>
              <a:rPr lang="en-IN" b="1" dirty="0" err="1" smtClean="0"/>
              <a:t>Alok</a:t>
            </a:r>
            <a:r>
              <a:rPr lang="en-IN" b="1" dirty="0" smtClean="0"/>
              <a:t> and </a:t>
            </a:r>
            <a:r>
              <a:rPr lang="en-IN" b="1" dirty="0" err="1" smtClean="0"/>
              <a:t>Ankur</a:t>
            </a:r>
            <a:r>
              <a:rPr lang="en-IN" b="1" dirty="0" smtClean="0"/>
              <a:t>. </a:t>
            </a:r>
            <a:r>
              <a:rPr lang="en-IN" b="1" dirty="0" err="1" smtClean="0"/>
              <a:t>Apurva</a:t>
            </a:r>
            <a:r>
              <a:rPr lang="en-IN" b="1" dirty="0" smtClean="0"/>
              <a:t> is on the left of </a:t>
            </a:r>
            <a:r>
              <a:rPr lang="en-IN" b="1" dirty="0" err="1" smtClean="0"/>
              <a:t>Abhishek</a:t>
            </a:r>
            <a:r>
              <a:rPr lang="en-IN" b="1" dirty="0" smtClean="0"/>
              <a:t>. </a:t>
            </a:r>
            <a:r>
              <a:rPr lang="en-IN" b="1" dirty="0" err="1" smtClean="0"/>
              <a:t>Alok</a:t>
            </a:r>
            <a:r>
              <a:rPr lang="en-IN" b="1" dirty="0" smtClean="0"/>
              <a:t> is on the left of </a:t>
            </a:r>
            <a:r>
              <a:rPr lang="en-IN" b="1" dirty="0" err="1" smtClean="0"/>
              <a:t>Apurva</a:t>
            </a:r>
            <a:r>
              <a:rPr lang="en-IN" b="1" dirty="0" smtClean="0"/>
              <a:t>. Who is sitting next to </a:t>
            </a:r>
            <a:r>
              <a:rPr lang="en-IN" b="1" dirty="0" err="1" smtClean="0"/>
              <a:t>Abhinav</a:t>
            </a:r>
            <a:r>
              <a:rPr lang="en-IN" b="1" dirty="0" smtClean="0"/>
              <a:t> on his right?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52400"/>
            <a:ext cx="7498080" cy="6400800"/>
          </a:xfrm>
        </p:spPr>
        <p:txBody>
          <a:bodyPr>
            <a:normAutofit fontScale="47500" lnSpcReduction="20000"/>
          </a:bodyPr>
          <a:lstStyle/>
          <a:p>
            <a:r>
              <a:rPr lang="en-US" b="1" dirty="0" smtClean="0"/>
              <a:t>A, B, C, D, E, F, G and H are eight friends sitting round a circle facing towards the centre.</a:t>
            </a:r>
            <a:endParaRPr lang="en-US" dirty="0" smtClean="0"/>
          </a:p>
          <a:p>
            <a:r>
              <a:rPr lang="en-US" b="1" dirty="0" smtClean="0"/>
              <a:t>H is not a </a:t>
            </a:r>
            <a:r>
              <a:rPr lang="en-US" b="1" dirty="0" err="1" smtClean="0"/>
              <a:t>neighbour</a:t>
            </a:r>
            <a:r>
              <a:rPr lang="en-US" b="1" dirty="0" smtClean="0"/>
              <a:t> of E and D and he is sitting immediate left of A.</a:t>
            </a:r>
            <a:endParaRPr lang="en-US" dirty="0" smtClean="0"/>
          </a:p>
          <a:p>
            <a:r>
              <a:rPr lang="en-US" b="1" dirty="0" smtClean="0"/>
              <a:t>G is the </a:t>
            </a:r>
            <a:r>
              <a:rPr lang="en-US" b="1" dirty="0" err="1" smtClean="0"/>
              <a:t>neighbour</a:t>
            </a:r>
            <a:r>
              <a:rPr lang="en-US" b="1" dirty="0" smtClean="0"/>
              <a:t> of E. F is to the immediate right of B.</a:t>
            </a:r>
            <a:endParaRPr lang="en-US" dirty="0" smtClean="0"/>
          </a:p>
          <a:p>
            <a:r>
              <a:rPr lang="en-US" b="1" dirty="0" smtClean="0"/>
              <a:t>C is sitting between E and F.</a:t>
            </a:r>
          </a:p>
          <a:p>
            <a:endParaRPr lang="en-US" dirty="0" smtClean="0"/>
          </a:p>
          <a:p>
            <a:endParaRPr lang="en-US" dirty="0" smtClean="0"/>
          </a:p>
          <a:p>
            <a:r>
              <a:rPr lang="en-IN" b="1" dirty="0" smtClean="0"/>
              <a:t>14) </a:t>
            </a:r>
            <a:r>
              <a:rPr lang="en-US" b="1" dirty="0" smtClean="0"/>
              <a:t>Which of the following statements is true?</a:t>
            </a:r>
            <a:endParaRPr lang="en-US" dirty="0" smtClean="0"/>
          </a:p>
          <a:p>
            <a:r>
              <a:rPr lang="en-US" b="1" dirty="0" smtClean="0"/>
              <a:t>1. E is sitting between F and B		2. F is the </a:t>
            </a:r>
            <a:r>
              <a:rPr lang="en-US" b="1" dirty="0" err="1" smtClean="0"/>
              <a:t>neighbour</a:t>
            </a:r>
            <a:r>
              <a:rPr lang="en-US" b="1" dirty="0" smtClean="0"/>
              <a:t> of G</a:t>
            </a:r>
            <a:endParaRPr lang="en-US" dirty="0" smtClean="0"/>
          </a:p>
          <a:p>
            <a:r>
              <a:rPr lang="en-US" b="1" dirty="0" smtClean="0"/>
              <a:t>3. G is sitting between H and E		4. H is sitting between A and D</a:t>
            </a:r>
          </a:p>
          <a:p>
            <a:endParaRPr lang="en-US" dirty="0" smtClean="0"/>
          </a:p>
          <a:p>
            <a:endParaRPr lang="en-US" dirty="0" smtClean="0"/>
          </a:p>
          <a:p>
            <a:r>
              <a:rPr lang="en-US" b="1" dirty="0" smtClean="0"/>
              <a:t>15) What is the position of D?</a:t>
            </a:r>
            <a:endParaRPr lang="en-US" dirty="0" smtClean="0"/>
          </a:p>
          <a:p>
            <a:r>
              <a:rPr lang="en-US" b="1" dirty="0" smtClean="0"/>
              <a:t>1. On the immediate left of B		2. Second to the right of F</a:t>
            </a:r>
            <a:endParaRPr lang="en-US" dirty="0" smtClean="0"/>
          </a:p>
          <a:p>
            <a:r>
              <a:rPr lang="en-US" b="1" dirty="0" smtClean="0"/>
              <a:t>3. Between B and F			4. On the immediate left of A</a:t>
            </a:r>
          </a:p>
          <a:p>
            <a:endParaRPr lang="en-US" dirty="0" smtClean="0"/>
          </a:p>
          <a:p>
            <a:endParaRPr lang="en-US" dirty="0" smtClean="0"/>
          </a:p>
          <a:p>
            <a:r>
              <a:rPr lang="en-US" b="1" dirty="0" smtClean="0"/>
              <a:t>16) What is the position of G?</a:t>
            </a:r>
            <a:endParaRPr lang="en-US" dirty="0" smtClean="0"/>
          </a:p>
          <a:p>
            <a:r>
              <a:rPr lang="en-US" b="1" dirty="0" smtClean="0"/>
              <a:t>1. Second to the left of D			2. Third of the right of F</a:t>
            </a:r>
            <a:endParaRPr lang="en-US" dirty="0" smtClean="0"/>
          </a:p>
          <a:p>
            <a:r>
              <a:rPr lang="en-US" b="1" dirty="0" smtClean="0"/>
              <a:t>3. On the immediate right of H		4. Between E and C</a:t>
            </a:r>
          </a:p>
          <a:p>
            <a:endParaRPr lang="en-US" b="1" dirty="0" smtClean="0"/>
          </a:p>
          <a:p>
            <a:endParaRPr lang="en-US" dirty="0" smtClean="0"/>
          </a:p>
          <a:p>
            <a:r>
              <a:rPr lang="en-US" b="1" dirty="0" smtClean="0"/>
              <a:t>17) Who are the neighbors of A?</a:t>
            </a:r>
            <a:endParaRPr lang="en-US" dirty="0" smtClean="0"/>
          </a:p>
          <a:p>
            <a:r>
              <a:rPr lang="en-US" b="1" dirty="0" smtClean="0"/>
              <a:t>1. H and D		2. H and E		3. B and C		4. E and C</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90800" y="1524000"/>
            <a:ext cx="6400800" cy="2819400"/>
          </a:xfrm>
        </p:spPr>
        <p:txBody>
          <a:bodyPr>
            <a:normAutofit fontScale="90000"/>
          </a:bodyPr>
          <a:lstStyle/>
          <a:p>
            <a:r>
              <a:rPr lang="en-US" dirty="0"/>
              <a:t>Wish   you   all   a great   future</a:t>
            </a:r>
            <a:br>
              <a:rPr lang="en-US" dirty="0"/>
            </a:br>
            <a:r>
              <a:rPr lang="en-US" dirty="0"/>
              <a:t/>
            </a:r>
            <a:br>
              <a:rPr lang="en-US" dirty="0"/>
            </a:br>
            <a:r>
              <a:rPr lang="en-US" dirty="0"/>
              <a:t>regards</a:t>
            </a:r>
            <a:br>
              <a:rPr lang="en-US" dirty="0"/>
            </a:br>
            <a:r>
              <a:rPr lang="en-US" dirty="0"/>
              <a:t>universal education team</a:t>
            </a:r>
          </a:p>
        </p:txBody>
      </p:sp>
      <p:sp>
        <p:nvSpPr>
          <p:cNvPr id="4" name="Footer Placeholder 3"/>
          <p:cNvSpPr>
            <a:spLocks noGrp="1"/>
          </p:cNvSpPr>
          <p:nvPr>
            <p:ph type="ftr" sz="quarter" idx="11"/>
          </p:nvPr>
        </p:nvSpPr>
        <p:spPr/>
        <p:txBody>
          <a:bodyPr/>
          <a:lstStyle/>
          <a:p>
            <a:r>
              <a:rPr lang="en-US"/>
              <a:t>UNIVERSAL EDUCATION, Bangalore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304800"/>
            <a:ext cx="7498080" cy="5943600"/>
          </a:xfrm>
        </p:spPr>
        <p:txBody>
          <a:bodyPr>
            <a:normAutofit fontScale="92500" lnSpcReduction="20000"/>
          </a:bodyPr>
          <a:lstStyle/>
          <a:p>
            <a:r>
              <a:rPr lang="en-IN" b="1" dirty="0" smtClean="0"/>
              <a:t>Directions for Questions 1 to 5: Read the given information carefully and answer the questions that follow. </a:t>
            </a:r>
            <a:endParaRPr lang="en-US" dirty="0" smtClean="0"/>
          </a:p>
          <a:p>
            <a:r>
              <a:rPr lang="en-IN" b="1" dirty="0" smtClean="0"/>
              <a:t>Eleven friends M, N, O, P, Q, R, S, T, U, V and W are sitting in the first row of the stadium watching a cricket match. </a:t>
            </a:r>
            <a:endParaRPr lang="en-US" dirty="0" smtClean="0"/>
          </a:p>
          <a:p>
            <a:r>
              <a:rPr lang="en-IN" b="1" dirty="0" smtClean="0"/>
              <a:t>T is to the immediate left of P and third to the right of U. </a:t>
            </a:r>
            <a:endParaRPr lang="en-US" dirty="0" smtClean="0"/>
          </a:p>
          <a:p>
            <a:r>
              <a:rPr lang="en-IN" b="1" dirty="0" smtClean="0"/>
              <a:t>V is the immediate neighbour of M and N and third to the left of S. </a:t>
            </a:r>
            <a:endParaRPr lang="en-US" dirty="0" smtClean="0"/>
          </a:p>
          <a:p>
            <a:r>
              <a:rPr lang="en-IN" b="1" dirty="0" smtClean="0"/>
              <a:t>M is the second to the right of Q, who is at one of the ends. </a:t>
            </a:r>
            <a:endParaRPr lang="en-US" dirty="0" smtClean="0"/>
          </a:p>
          <a:p>
            <a:r>
              <a:rPr lang="en-IN" b="1" dirty="0" smtClean="0"/>
              <a:t>R is sitting next to the right of P and P is second to the right of O.</a:t>
            </a:r>
            <a:endParaRPr lang="en-US" dirty="0"/>
          </a:p>
        </p:txBody>
      </p:sp>
      <p:sp>
        <p:nvSpPr>
          <p:cNvPr id="4" name="Footer Placeholder 3"/>
          <p:cNvSpPr>
            <a:spLocks noGrp="1"/>
          </p:cNvSpPr>
          <p:nvPr>
            <p:ph type="ftr" sz="quarter" idx="11"/>
          </p:nvPr>
        </p:nvSpPr>
        <p:spPr/>
        <p:txBody>
          <a:bodyPr/>
          <a:lstStyle/>
          <a:p>
            <a:r>
              <a:rPr lang="en-US"/>
              <a:t>UNIVERSAL EDUCATION, Bangalore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normAutofit fontScale="77500" lnSpcReduction="20000"/>
          </a:bodyPr>
          <a:lstStyle/>
          <a:p>
            <a:r>
              <a:rPr lang="en-IN" b="1" dirty="0" smtClean="0"/>
              <a:t>1) Who is sitting in the centre of the row?</a:t>
            </a:r>
          </a:p>
          <a:p>
            <a:pPr>
              <a:buNone/>
            </a:pPr>
            <a:endParaRPr lang="en-US" dirty="0" smtClean="0"/>
          </a:p>
          <a:p>
            <a:r>
              <a:rPr lang="en-IN" b="1" dirty="0" smtClean="0"/>
              <a:t>2) Which of the following people are sitting to the right of S? </a:t>
            </a:r>
            <a:endParaRPr lang="en-US" dirty="0" smtClean="0"/>
          </a:p>
          <a:p>
            <a:pPr lvl="2"/>
            <a:r>
              <a:rPr lang="en-IN" b="1" dirty="0" smtClean="0"/>
              <a:t>1. OTPQ		2. OTPR		3. UNVM		4. UOTPR</a:t>
            </a:r>
            <a:endParaRPr lang="en-US" dirty="0" smtClean="0"/>
          </a:p>
          <a:p>
            <a:endParaRPr lang="en-IN" b="1" dirty="0" smtClean="0"/>
          </a:p>
          <a:p>
            <a:r>
              <a:rPr lang="en-IN" b="1" dirty="0" smtClean="0"/>
              <a:t>3) Which of the following statements is true with respect to the above arrangement? </a:t>
            </a:r>
          </a:p>
          <a:p>
            <a:endParaRPr lang="en-US" dirty="0" smtClean="0"/>
          </a:p>
          <a:p>
            <a:r>
              <a:rPr lang="en-IN" b="1" dirty="0" smtClean="0"/>
              <a:t>1. There are three persons sitting between P and S</a:t>
            </a:r>
            <a:endParaRPr lang="en-US" dirty="0" smtClean="0"/>
          </a:p>
          <a:p>
            <a:r>
              <a:rPr lang="en-IN" b="1" dirty="0" smtClean="0"/>
              <a:t>2. W is between M and V.</a:t>
            </a:r>
            <a:endParaRPr lang="en-US" dirty="0" smtClean="0"/>
          </a:p>
          <a:p>
            <a:r>
              <a:rPr lang="en-IN" b="1" dirty="0" smtClean="0"/>
              <a:t>3. N is sitting between V and U</a:t>
            </a:r>
            <a:endParaRPr lang="en-US" dirty="0" smtClean="0"/>
          </a:p>
          <a:p>
            <a:r>
              <a:rPr lang="en-IN" b="1" dirty="0" smtClean="0"/>
              <a:t>4. S and O are neighbours sitting to the immediate right of T</a:t>
            </a:r>
            <a:endParaRPr lang="en-US" dirty="0" smtClean="0"/>
          </a:p>
        </p:txBody>
      </p:sp>
      <p:sp>
        <p:nvSpPr>
          <p:cNvPr id="4" name="Footer Placeholder 3"/>
          <p:cNvSpPr>
            <a:spLocks noGrp="1"/>
          </p:cNvSpPr>
          <p:nvPr>
            <p:ph type="ftr" sz="quarter" idx="11"/>
          </p:nvPr>
        </p:nvSpPr>
        <p:spPr/>
        <p:txBody>
          <a:bodyPr/>
          <a:lstStyle/>
          <a:p>
            <a:r>
              <a:rPr lang="en-US"/>
              <a:t>UNIVERSAL EDUCATION, Bangalore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762000"/>
            <a:ext cx="7498080" cy="4800600"/>
          </a:xfrm>
        </p:spPr>
        <p:txBody>
          <a:bodyPr/>
          <a:lstStyle/>
          <a:p>
            <a:r>
              <a:rPr lang="en-IN" b="1" dirty="0" smtClean="0"/>
              <a:t>5) Who are the immediate neighbours of T? </a:t>
            </a:r>
            <a:endParaRPr lang="en-US" dirty="0" smtClean="0"/>
          </a:p>
          <a:p>
            <a:pPr lvl="1"/>
            <a:r>
              <a:rPr lang="en-IN" b="1" dirty="0" smtClean="0"/>
              <a:t>1. O, P			2. O, R			3. N, U			4. V, U</a:t>
            </a:r>
            <a:endParaRPr lang="en-US" dirty="0"/>
          </a:p>
        </p:txBody>
      </p:sp>
      <p:sp>
        <p:nvSpPr>
          <p:cNvPr id="4" name="Footer Placeholder 3"/>
          <p:cNvSpPr>
            <a:spLocks noGrp="1"/>
          </p:cNvSpPr>
          <p:nvPr>
            <p:ph type="ftr" sz="quarter" idx="11"/>
          </p:nvPr>
        </p:nvSpPr>
        <p:spPr/>
        <p:txBody>
          <a:bodyPr/>
          <a:lstStyle/>
          <a:p>
            <a:r>
              <a:rPr lang="en-US"/>
              <a:t>UNIVERSAL EDUCATION, Bangalore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85800"/>
            <a:ext cx="7498080" cy="5562600"/>
          </a:xfrm>
        </p:spPr>
        <p:txBody>
          <a:bodyPr>
            <a:normAutofit/>
          </a:bodyPr>
          <a:lstStyle/>
          <a:p>
            <a:r>
              <a:rPr lang="en-IN" b="1" dirty="0" smtClean="0"/>
              <a:t>1) Students sits for a debate in 2 rows facing each other. Each row have equal number of students. They are C, D, T, B, P, A, R, S, J, and Z.</a:t>
            </a:r>
            <a:endParaRPr lang="en-US" dirty="0" smtClean="0"/>
          </a:p>
          <a:p>
            <a:pPr>
              <a:buNone/>
            </a:pPr>
            <a:r>
              <a:rPr lang="en-IN" b="1" dirty="0" smtClean="0"/>
              <a:t>	I.   C who sits left to D is opposite to T.</a:t>
            </a:r>
            <a:br>
              <a:rPr lang="en-IN" b="1" dirty="0" smtClean="0"/>
            </a:br>
            <a:r>
              <a:rPr lang="en-IN" b="1" dirty="0" smtClean="0"/>
              <a:t>II.  B is opposite to P who sits on A’s next.</a:t>
            </a:r>
            <a:br>
              <a:rPr lang="en-IN" b="1" dirty="0" smtClean="0"/>
            </a:br>
            <a:r>
              <a:rPr lang="en-IN" b="1" dirty="0" smtClean="0"/>
              <a:t>III. R sits at the end of the row.</a:t>
            </a:r>
            <a:br>
              <a:rPr lang="en-IN" b="1" dirty="0" smtClean="0"/>
            </a:br>
            <a:r>
              <a:rPr lang="en-IN" b="1" dirty="0" smtClean="0"/>
              <a:t>IV. S sits opposite to D.</a:t>
            </a:r>
            <a:br>
              <a:rPr lang="en-IN" b="1" dirty="0" smtClean="0"/>
            </a:br>
            <a:r>
              <a:rPr lang="en-IN" b="1" dirty="0" smtClean="0"/>
              <a:t>V.  J sits immediate right to T.</a:t>
            </a:r>
            <a:endParaRPr lang="en-US" dirty="0"/>
          </a:p>
        </p:txBody>
      </p:sp>
      <p:sp>
        <p:nvSpPr>
          <p:cNvPr id="4" name="Footer Placeholder 3"/>
          <p:cNvSpPr>
            <a:spLocks noGrp="1"/>
          </p:cNvSpPr>
          <p:nvPr>
            <p:ph type="ftr" sz="quarter" idx="11"/>
          </p:nvPr>
        </p:nvSpPr>
        <p:spPr/>
        <p:txBody>
          <a:bodyPr/>
          <a:lstStyle/>
          <a:p>
            <a:r>
              <a:rPr lang="en-US"/>
              <a:t>UNIVERSAL EDUCATION, Bangalore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685800"/>
            <a:ext cx="7498080" cy="5562600"/>
          </a:xfrm>
        </p:spPr>
        <p:txBody>
          <a:bodyPr>
            <a:normAutofit/>
          </a:bodyPr>
          <a:lstStyle/>
          <a:p>
            <a:r>
              <a:rPr lang="en-US" dirty="0"/>
              <a:t>A, B, E, F and G are members of a family, A and B married each other, E is the wife of G’s Grandson, G is B’s father in law. F is G’s only daughter. How is B related to E?</a:t>
            </a:r>
          </a:p>
          <a:p>
            <a:pPr lvl="1"/>
            <a:r>
              <a:rPr lang="en-IN" dirty="0"/>
              <a:t>a. Father		</a:t>
            </a:r>
          </a:p>
          <a:p>
            <a:pPr lvl="1"/>
            <a:r>
              <a:rPr lang="en-IN" dirty="0"/>
              <a:t>b. Father in law		</a:t>
            </a:r>
          </a:p>
          <a:p>
            <a:pPr lvl="1"/>
            <a:r>
              <a:rPr lang="en-IN" dirty="0"/>
              <a:t>c. Mother		</a:t>
            </a:r>
          </a:p>
          <a:p>
            <a:pPr lvl="1"/>
            <a:r>
              <a:rPr lang="en-IN" dirty="0"/>
              <a:t>d. Mother in </a:t>
            </a:r>
            <a:r>
              <a:rPr lang="en-IN" dirty="0" smtClean="0"/>
              <a:t>law</a:t>
            </a:r>
          </a:p>
          <a:p>
            <a:endParaRPr lang="en-IN" dirty="0" smtClean="0"/>
          </a:p>
          <a:p>
            <a:r>
              <a:rPr lang="en-IN" b="1" dirty="0" smtClean="0"/>
              <a:t>Who sits on D’s second left?</a:t>
            </a:r>
            <a:endParaRPr lang="en-US" dirty="0" smtClean="0"/>
          </a:p>
          <a:p>
            <a:endParaRPr lang="en-IN" dirty="0" smtClean="0"/>
          </a:p>
          <a:p>
            <a:endParaRPr lang="en-IN" dirty="0" smtClean="0"/>
          </a:p>
          <a:p>
            <a:pPr>
              <a:buNone/>
            </a:pP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5791200"/>
          </a:xfrm>
        </p:spPr>
        <p:txBody>
          <a:bodyPr>
            <a:normAutofit fontScale="92500" lnSpcReduction="20000"/>
          </a:bodyPr>
          <a:lstStyle/>
          <a:p>
            <a:r>
              <a:rPr lang="en-IN" b="1" dirty="0" smtClean="0"/>
              <a:t>2) 5 people Q, P, S, R, T sits in Row 1 and 5 people B, A, D, C, E sits in Row 2. People in Row 1 sits facing North direction and people in Row 2 sits facing South direction.</a:t>
            </a:r>
            <a:endParaRPr lang="en-US" dirty="0" smtClean="0"/>
          </a:p>
          <a:p>
            <a:pPr lvl="1"/>
            <a:r>
              <a:rPr lang="en-IN" dirty="0" smtClean="0"/>
              <a:t>I.   P sits second on R’s right.;</a:t>
            </a:r>
            <a:br>
              <a:rPr lang="en-IN" dirty="0" smtClean="0"/>
            </a:br>
            <a:r>
              <a:rPr lang="en-IN" dirty="0" smtClean="0"/>
              <a:t>II.  The person facing P sits on D’s immediate left.</a:t>
            </a:r>
            <a:br>
              <a:rPr lang="en-IN" dirty="0" smtClean="0"/>
            </a:br>
            <a:r>
              <a:rPr lang="en-IN" dirty="0" smtClean="0"/>
              <a:t>III. B sits second on D’s right.</a:t>
            </a:r>
            <a:br>
              <a:rPr lang="en-IN" dirty="0" smtClean="0"/>
            </a:br>
            <a:r>
              <a:rPr lang="en-IN" dirty="0" smtClean="0"/>
              <a:t>IV. Two people sits between B and E.</a:t>
            </a:r>
            <a:br>
              <a:rPr lang="en-IN" dirty="0" smtClean="0"/>
            </a:br>
            <a:r>
              <a:rPr lang="en-IN" dirty="0" smtClean="0"/>
              <a:t>V.  T is not R’s immediate </a:t>
            </a:r>
            <a:r>
              <a:rPr lang="en-IN" dirty="0" err="1" smtClean="0"/>
              <a:t>neighbor</a:t>
            </a:r>
            <a:r>
              <a:rPr lang="en-IN" dirty="0" smtClean="0"/>
              <a:t>.</a:t>
            </a:r>
            <a:br>
              <a:rPr lang="en-IN" dirty="0" smtClean="0"/>
            </a:br>
            <a:r>
              <a:rPr lang="en-IN" dirty="0" smtClean="0"/>
              <a:t>VI. C does not faces T.</a:t>
            </a:r>
            <a:br>
              <a:rPr lang="en-IN" dirty="0" smtClean="0"/>
            </a:br>
            <a:r>
              <a:rPr lang="en-IN" dirty="0" smtClean="0"/>
              <a:t>VII.S neither faces D nor does he sit at the end of 	the row</a:t>
            </a:r>
          </a:p>
          <a:p>
            <a:endParaRPr lang="en-US" dirty="0" smtClean="0"/>
          </a:p>
          <a:p>
            <a:r>
              <a:rPr lang="en-IN" b="1" dirty="0" smtClean="0"/>
              <a:t>Who is facing Q?</a:t>
            </a:r>
            <a:endParaRPr lang="en-US" dirty="0"/>
          </a:p>
        </p:txBody>
      </p:sp>
      <p:sp>
        <p:nvSpPr>
          <p:cNvPr id="4" name="Footer Placeholder 3"/>
          <p:cNvSpPr>
            <a:spLocks noGrp="1"/>
          </p:cNvSpPr>
          <p:nvPr>
            <p:ph type="ftr" sz="quarter" idx="11"/>
          </p:nvPr>
        </p:nvSpPr>
        <p:spPr/>
        <p:txBody>
          <a:bodyPr/>
          <a:lstStyle/>
          <a:p>
            <a:r>
              <a:rPr lang="en-US"/>
              <a:t>UNIVERSAL EDUCATION, Bangalore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152400"/>
            <a:ext cx="7498080" cy="6400800"/>
          </a:xfrm>
        </p:spPr>
        <p:txBody>
          <a:bodyPr>
            <a:normAutofit fontScale="62500" lnSpcReduction="20000"/>
          </a:bodyPr>
          <a:lstStyle/>
          <a:p>
            <a:r>
              <a:rPr lang="en-US" b="1" dirty="0" smtClean="0"/>
              <a:t>Read the following information carefully and answer the questions given below:</a:t>
            </a:r>
          </a:p>
          <a:p>
            <a:endParaRPr lang="en-US" dirty="0" smtClean="0"/>
          </a:p>
          <a:p>
            <a:r>
              <a:rPr lang="en-US" dirty="0" err="1" smtClean="0"/>
              <a:t>Zika</a:t>
            </a:r>
            <a:r>
              <a:rPr lang="en-US" dirty="0" smtClean="0"/>
              <a:t>, </a:t>
            </a:r>
            <a:r>
              <a:rPr lang="en-US" dirty="0" err="1" smtClean="0"/>
              <a:t>Yisha</a:t>
            </a:r>
            <a:r>
              <a:rPr lang="en-US" dirty="0" smtClean="0"/>
              <a:t>, </a:t>
            </a:r>
            <a:r>
              <a:rPr lang="en-US" dirty="0" err="1" smtClean="0"/>
              <a:t>Xomi</a:t>
            </a:r>
            <a:r>
              <a:rPr lang="en-US" dirty="0" smtClean="0"/>
              <a:t>, </a:t>
            </a:r>
            <a:r>
              <a:rPr lang="en-US" dirty="0" err="1" smtClean="0"/>
              <a:t>Wara</a:t>
            </a:r>
            <a:r>
              <a:rPr lang="en-US" dirty="0" smtClean="0"/>
              <a:t>, </a:t>
            </a:r>
            <a:r>
              <a:rPr lang="en-US" dirty="0" err="1" smtClean="0"/>
              <a:t>Veta</a:t>
            </a:r>
            <a:r>
              <a:rPr lang="en-US" dirty="0" smtClean="0"/>
              <a:t>, </a:t>
            </a:r>
            <a:r>
              <a:rPr lang="en-US" dirty="0" err="1" smtClean="0"/>
              <a:t>Uma</a:t>
            </a:r>
            <a:r>
              <a:rPr lang="en-US" dirty="0" smtClean="0"/>
              <a:t>, </a:t>
            </a:r>
            <a:r>
              <a:rPr lang="en-US" dirty="0" err="1" smtClean="0"/>
              <a:t>Tani</a:t>
            </a:r>
            <a:r>
              <a:rPr lang="en-US" dirty="0" smtClean="0"/>
              <a:t> and </a:t>
            </a:r>
            <a:r>
              <a:rPr lang="en-US" dirty="0" err="1" smtClean="0"/>
              <a:t>Sipa</a:t>
            </a:r>
            <a:r>
              <a:rPr lang="en-US" dirty="0" smtClean="0"/>
              <a:t> are sitting around a circle facing the centre but not necessarily in the same order.</a:t>
            </a:r>
          </a:p>
          <a:p>
            <a:endParaRPr lang="en-US" dirty="0" smtClean="0"/>
          </a:p>
          <a:p>
            <a:r>
              <a:rPr lang="en-US" dirty="0" err="1" smtClean="0"/>
              <a:t>Yisha</a:t>
            </a:r>
            <a:r>
              <a:rPr lang="en-US" dirty="0" smtClean="0"/>
              <a:t> sits second to the left of </a:t>
            </a:r>
            <a:r>
              <a:rPr lang="en-US" dirty="0" err="1" smtClean="0"/>
              <a:t>Sipa’s</a:t>
            </a:r>
            <a:r>
              <a:rPr lang="en-US" dirty="0" smtClean="0"/>
              <a:t> husband. No female is an immediate </a:t>
            </a:r>
            <a:r>
              <a:rPr lang="en-US" dirty="0" err="1" smtClean="0"/>
              <a:t>neighbour</a:t>
            </a:r>
            <a:r>
              <a:rPr lang="en-US" dirty="0" smtClean="0"/>
              <a:t> of </a:t>
            </a:r>
            <a:r>
              <a:rPr lang="en-US" dirty="0" err="1" smtClean="0"/>
              <a:t>Yisha</a:t>
            </a:r>
            <a:r>
              <a:rPr lang="en-US" dirty="0" smtClean="0"/>
              <a:t>.</a:t>
            </a:r>
          </a:p>
          <a:p>
            <a:endParaRPr lang="en-US" dirty="0" smtClean="0"/>
          </a:p>
          <a:p>
            <a:r>
              <a:rPr lang="en-US" dirty="0" err="1" smtClean="0"/>
              <a:t>Wara’s</a:t>
            </a:r>
            <a:r>
              <a:rPr lang="en-US" dirty="0" smtClean="0"/>
              <a:t> daughter sits second to the right of </a:t>
            </a:r>
            <a:r>
              <a:rPr lang="en-US" dirty="0" err="1" smtClean="0"/>
              <a:t>Uma</a:t>
            </a:r>
            <a:r>
              <a:rPr lang="en-US" dirty="0" smtClean="0"/>
              <a:t>. </a:t>
            </a:r>
            <a:r>
              <a:rPr lang="en-US" dirty="0" err="1" smtClean="0"/>
              <a:t>Uma</a:t>
            </a:r>
            <a:r>
              <a:rPr lang="en-US" dirty="0" smtClean="0"/>
              <a:t> is the sister of </a:t>
            </a:r>
            <a:r>
              <a:rPr lang="en-US" dirty="0" err="1" smtClean="0"/>
              <a:t>Tani</a:t>
            </a:r>
            <a:r>
              <a:rPr lang="en-US" dirty="0" smtClean="0"/>
              <a:t>. </a:t>
            </a:r>
            <a:r>
              <a:rPr lang="en-US" dirty="0" err="1" smtClean="0"/>
              <a:t>Uma</a:t>
            </a:r>
            <a:r>
              <a:rPr lang="en-US" dirty="0" smtClean="0"/>
              <a:t> is not an immediate neighbor of </a:t>
            </a:r>
            <a:r>
              <a:rPr lang="en-US" dirty="0" err="1" smtClean="0"/>
              <a:t>Sipa’s</a:t>
            </a:r>
            <a:r>
              <a:rPr lang="en-US" dirty="0" smtClean="0"/>
              <a:t> husband.</a:t>
            </a:r>
          </a:p>
          <a:p>
            <a:endParaRPr lang="en-US" dirty="0" smtClean="0"/>
          </a:p>
          <a:p>
            <a:r>
              <a:rPr lang="en-US" dirty="0" smtClean="0"/>
              <a:t>Only one person sits between </a:t>
            </a:r>
            <a:r>
              <a:rPr lang="en-US" dirty="0" err="1" smtClean="0"/>
              <a:t>Zika</a:t>
            </a:r>
            <a:r>
              <a:rPr lang="en-US" dirty="0" smtClean="0"/>
              <a:t> and </a:t>
            </a:r>
            <a:r>
              <a:rPr lang="en-US" dirty="0" err="1" smtClean="0"/>
              <a:t>Uma</a:t>
            </a:r>
            <a:r>
              <a:rPr lang="en-US" dirty="0" smtClean="0"/>
              <a:t>. </a:t>
            </a:r>
            <a:r>
              <a:rPr lang="en-US" dirty="0" err="1" smtClean="0"/>
              <a:t>Zika</a:t>
            </a:r>
            <a:r>
              <a:rPr lang="en-US" dirty="0" smtClean="0"/>
              <a:t> is father of </a:t>
            </a:r>
            <a:r>
              <a:rPr lang="en-US" dirty="0" err="1" smtClean="0"/>
              <a:t>Tani</a:t>
            </a:r>
            <a:r>
              <a:rPr lang="en-US" dirty="0" smtClean="0"/>
              <a:t>.</a:t>
            </a:r>
          </a:p>
          <a:p>
            <a:endParaRPr lang="en-US" dirty="0" smtClean="0"/>
          </a:p>
          <a:p>
            <a:r>
              <a:rPr lang="en-US" dirty="0" err="1" smtClean="0"/>
              <a:t>Sipa’s</a:t>
            </a:r>
            <a:r>
              <a:rPr lang="en-US" dirty="0" smtClean="0"/>
              <a:t> brother </a:t>
            </a:r>
            <a:r>
              <a:rPr lang="en-US" dirty="0" err="1" smtClean="0"/>
              <a:t>Wara</a:t>
            </a:r>
            <a:r>
              <a:rPr lang="en-US" dirty="0" smtClean="0"/>
              <a:t> sits on the immediate left of </a:t>
            </a:r>
            <a:r>
              <a:rPr lang="en-US" dirty="0" err="1" smtClean="0"/>
              <a:t>Sipa’s</a:t>
            </a:r>
            <a:r>
              <a:rPr lang="en-US" dirty="0" smtClean="0"/>
              <a:t> mother.</a:t>
            </a:r>
          </a:p>
          <a:p>
            <a:endParaRPr lang="en-US" dirty="0" smtClean="0"/>
          </a:p>
          <a:p>
            <a:r>
              <a:rPr lang="en-US" dirty="0" smtClean="0"/>
              <a:t>Only one person sits between </a:t>
            </a:r>
            <a:r>
              <a:rPr lang="en-US" dirty="0" err="1" smtClean="0"/>
              <a:t>Sipa’s</a:t>
            </a:r>
            <a:r>
              <a:rPr lang="en-US" dirty="0" smtClean="0"/>
              <a:t> mother and </a:t>
            </a:r>
            <a:r>
              <a:rPr lang="en-US" dirty="0" err="1" smtClean="0"/>
              <a:t>Veta</a:t>
            </a:r>
            <a:r>
              <a:rPr lang="en-US" dirty="0" smtClean="0"/>
              <a:t>.</a:t>
            </a:r>
          </a:p>
          <a:p>
            <a:endParaRPr lang="en-US" dirty="0" smtClean="0"/>
          </a:p>
          <a:p>
            <a:r>
              <a:rPr lang="en-US" dirty="0" smtClean="0"/>
              <a:t>Only one person sits between </a:t>
            </a:r>
            <a:r>
              <a:rPr lang="en-US" dirty="0" err="1" smtClean="0"/>
              <a:t>Sipa</a:t>
            </a:r>
            <a:r>
              <a:rPr lang="en-US" dirty="0" smtClean="0"/>
              <a:t> and </a:t>
            </a:r>
            <a:r>
              <a:rPr lang="en-US" dirty="0" err="1" smtClean="0"/>
              <a:t>Tani</a:t>
            </a:r>
            <a:r>
              <a:rPr lang="en-US" dirty="0" smtClean="0"/>
              <a:t>. </a:t>
            </a:r>
            <a:r>
              <a:rPr lang="en-US" dirty="0" err="1" smtClean="0"/>
              <a:t>Tani</a:t>
            </a:r>
            <a:r>
              <a:rPr lang="en-US" dirty="0" smtClean="0"/>
              <a:t> is the mother of </a:t>
            </a:r>
            <a:r>
              <a:rPr lang="en-US" dirty="0" err="1" smtClean="0"/>
              <a:t>Xomi</a:t>
            </a:r>
            <a:r>
              <a:rPr lang="en-US" dirty="0" smtClean="0"/>
              <a:t>. </a:t>
            </a:r>
            <a:r>
              <a:rPr lang="en-US" dirty="0" err="1" smtClean="0"/>
              <a:t>Tani</a:t>
            </a:r>
            <a:r>
              <a:rPr lang="en-US" dirty="0" smtClean="0"/>
              <a:t> is not an immediate </a:t>
            </a:r>
            <a:r>
              <a:rPr lang="en-US" dirty="0" err="1" smtClean="0"/>
              <a:t>neighbour</a:t>
            </a:r>
            <a:r>
              <a:rPr lang="en-US" dirty="0" smtClean="0"/>
              <a:t> of </a:t>
            </a:r>
            <a:r>
              <a:rPr lang="en-US" dirty="0" err="1" smtClean="0"/>
              <a:t>Veta</a:t>
            </a:r>
            <a:r>
              <a:rPr lang="en-US" dirty="0" smtClean="0"/>
              <a:t>.</a:t>
            </a:r>
          </a:p>
          <a:p>
            <a:endParaRPr lang="en-US" dirty="0" smtClean="0"/>
          </a:p>
        </p:txBody>
      </p:sp>
      <p:sp>
        <p:nvSpPr>
          <p:cNvPr id="4" name="Footer Placeholder 3"/>
          <p:cNvSpPr>
            <a:spLocks noGrp="1"/>
          </p:cNvSpPr>
          <p:nvPr>
            <p:ph type="ftr" sz="quarter" idx="11"/>
          </p:nvPr>
        </p:nvSpPr>
        <p:spPr/>
        <p:txBody>
          <a:bodyPr/>
          <a:lstStyle/>
          <a:p>
            <a:r>
              <a:rPr lang="en-US"/>
              <a:t>UNIVERSAL EDUCATION, Bangalore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55</TotalTime>
  <Words>1676</Words>
  <Application>Microsoft Office PowerPoint</Application>
  <PresentationFormat>On-screen Show (4:3)</PresentationFormat>
  <Paragraphs>185</Paragraphs>
  <Slides>23</Slides>
  <Notes>13</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Solstice</vt:lpstr>
      <vt:lpstr>    UNIVERSAL EDUCATION TRAINING</vt:lpstr>
      <vt:lpstr>SEATING ARRANGEMENTS</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Wish   you   all   a great   future  regards universal education team</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UNIVERSAL EDUCATION TRAINING</dc:title>
  <dc:creator>admin</dc:creator>
  <cp:lastModifiedBy>lenovo</cp:lastModifiedBy>
  <cp:revision>32</cp:revision>
  <dcterms:created xsi:type="dcterms:W3CDTF">2015-04-05T06:21:02Z</dcterms:created>
  <dcterms:modified xsi:type="dcterms:W3CDTF">2024-08-30T17:07:06Z</dcterms:modified>
</cp:coreProperties>
</file>