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303" r:id="rId6"/>
    <p:sldId id="298" r:id="rId7"/>
    <p:sldId id="299" r:id="rId8"/>
    <p:sldId id="300" r:id="rId9"/>
    <p:sldId id="301" r:id="rId10"/>
    <p:sldId id="304" r:id="rId11"/>
    <p:sldId id="305" r:id="rId12"/>
    <p:sldId id="274" r:id="rId13"/>
    <p:sldId id="277" r:id="rId14"/>
    <p:sldId id="271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7639A9CC-16FF-99CF-9F52-2E7672B5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162A4FC-BBA1-75F8-B100-7979C3C7C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4C06F09-D585-4931-C2E3-C2D88967C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87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141C576E-A35F-0B4C-050D-A56E0732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E9C154F-800B-B6E9-3EE7-6EDA9E800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C53688D-F071-C651-4895-7D16C401A7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093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E849B764-6BA7-4784-6832-F0ECD8CE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>
            <a:extLst>
              <a:ext uri="{FF2B5EF4-FFF2-40B4-BE49-F238E27FC236}">
                <a16:creationId xmlns:a16="http://schemas.microsoft.com/office/drawing/2014/main" id="{BC6954BE-092D-A722-7DAF-4EB6B903D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>
            <a:extLst>
              <a:ext uri="{FF2B5EF4-FFF2-40B4-BE49-F238E27FC236}">
                <a16:creationId xmlns:a16="http://schemas.microsoft.com/office/drawing/2014/main" id="{BC41734C-88A2-C692-5B31-5DFAC4A38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A1BA1120-2938-E926-C8BE-80C2ED4B9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>
            <a:extLst>
              <a:ext uri="{FF2B5EF4-FFF2-40B4-BE49-F238E27FC236}">
                <a16:creationId xmlns:a16="http://schemas.microsoft.com/office/drawing/2014/main" id="{C9079237-B135-6F02-B46D-9CF33B487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>
            <a:extLst>
              <a:ext uri="{FF2B5EF4-FFF2-40B4-BE49-F238E27FC236}">
                <a16:creationId xmlns:a16="http://schemas.microsoft.com/office/drawing/2014/main" id="{68F926A2-0779-15FF-B65E-8AB4D4D6AA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9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BB61AB7-0F58-96EF-9BCF-648C2623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9B133AD-CF9A-AF03-1F59-5ADABC941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1EB55B-BBA9-3B69-BF3D-404849F0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26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5C0422C-5211-8F42-43A7-95114523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F48ED4B4-508D-0CF5-6F2A-F8A4A96C7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2617C3DF-EE3C-BA1F-B4D1-1B85D5D69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BB61AB7-0F58-96EF-9BCF-648C2623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9B133AD-CF9A-AF03-1F59-5ADABC941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1EB55B-BBA9-3B69-BF3D-404849F0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61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88DFCBDE-35F5-4F42-4A1D-7543667D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474E9BAB-4A3A-0D80-EC6A-3496F7167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B3A36218-B8C0-1F81-C192-1BADC93B4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4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text-embedding-3-lar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33815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Major Project Review - II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MCE491P</a:t>
            </a: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kern="0" dirty="0">
                <a:cs typeface="Times New Roman" panose="02020603050405020304" pitchFamily="18" charset="0"/>
              </a:rPr>
              <a:t>Title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0C1A9E8-6E16-E2D0-7D46-FE5CC88D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803560"/>
            <a:ext cx="7759081" cy="320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</a:p>
          <a:p>
            <a:pPr algn="ctr"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                       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RVCE                                 								</a:t>
            </a: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FFA7CFA1-A6E2-FE5B-2A55-9987A857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90EBD91E-FE10-E6A0-8FD7-43D1A75F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Design: DFD 2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E2125C0-79D1-1090-7F42-0E8C0E32D1EA}"/>
              </a:ext>
            </a:extLst>
          </p:cNvPr>
          <p:cNvSpPr txBox="1"/>
          <p:nvPr/>
        </p:nvSpPr>
        <p:spPr>
          <a:xfrm>
            <a:off x="3048000" y="40859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- Level 2</a:t>
            </a:r>
          </a:p>
        </p:txBody>
      </p:sp>
      <p:pic>
        <p:nvPicPr>
          <p:cNvPr id="6" name="Picture 5" descr="A diagram of a response&#10;&#10;AI-generated content may be incorrect.">
            <a:extLst>
              <a:ext uri="{FF2B5EF4-FFF2-40B4-BE49-F238E27FC236}">
                <a16:creationId xmlns:a16="http://schemas.microsoft.com/office/drawing/2014/main" id="{500DA2D3-A594-9282-3DFC-CF41A148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66" y="1027400"/>
            <a:ext cx="4327868" cy="29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B361C110-B040-A83B-B068-314C1205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3A222142-097A-49B6-227A-3D150CEF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STRUCTURE CHART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393C9C-662E-13EE-B8DA-7EBC350DFB99}"/>
              </a:ext>
            </a:extLst>
          </p:cNvPr>
          <p:cNvSpPr txBox="1"/>
          <p:nvPr/>
        </p:nvSpPr>
        <p:spPr>
          <a:xfrm>
            <a:off x="3048000" y="4664393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Chart</a:t>
            </a:r>
          </a:p>
        </p:txBody>
      </p:sp>
      <p:pic>
        <p:nvPicPr>
          <p:cNvPr id="4" name="Picture 3" descr="A diagram of a structure&#10;&#10;AI-generated content may be incorrect.">
            <a:extLst>
              <a:ext uri="{FF2B5EF4-FFF2-40B4-BE49-F238E27FC236}">
                <a16:creationId xmlns:a16="http://schemas.microsoft.com/office/drawing/2014/main" id="{A9A2830D-6144-C872-3368-EA73DBF1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34" y="703489"/>
            <a:ext cx="7240952" cy="40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181F119-A951-75F2-EF63-F99B77E3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E4FA7-C793-8C0E-16CB-ECE642B17802}"/>
              </a:ext>
            </a:extLst>
          </p:cNvPr>
          <p:cNvSpPr txBox="1"/>
          <p:nvPr/>
        </p:nvSpPr>
        <p:spPr>
          <a:xfrm>
            <a:off x="3139440" y="4716780"/>
            <a:ext cx="407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Overall Architecture of the Proposed Solution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6D55812-8372-A590-A9BF-CAFDC0CC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018" y="115112"/>
            <a:ext cx="5927132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06382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1872162-4D88-B71F-2819-25E71BFE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B3543659-ED9F-2081-736F-5DC073F4E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727"/>
            <a:ext cx="9143999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4045B-E48B-6C73-85F6-8DAA3ADBAA08}"/>
              </a:ext>
            </a:extLst>
          </p:cNvPr>
          <p:cNvSpPr txBox="1"/>
          <p:nvPr/>
        </p:nvSpPr>
        <p:spPr>
          <a:xfrm>
            <a:off x="988740" y="1355512"/>
            <a:ext cx="716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buClr>
                <a:srgbClr val="000000"/>
              </a:buClr>
              <a:buSzPts val="2000"/>
            </a:pPr>
            <a:endParaRPr lang="en-IN" sz="2000" dirty="0"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4DBDB8-DCBB-A8A6-4E83-463299D2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24008"/>
              </p:ext>
            </p:extLst>
          </p:nvPr>
        </p:nvGraphicFramePr>
        <p:xfrm>
          <a:off x="1283040" y="1113398"/>
          <a:ext cx="6577920" cy="386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546">
                  <a:extLst>
                    <a:ext uri="{9D8B030D-6E8A-4147-A177-3AD203B41FA5}">
                      <a16:colId xmlns:a16="http://schemas.microsoft.com/office/drawing/2014/main" val="1867788314"/>
                    </a:ext>
                  </a:extLst>
                </a:gridCol>
                <a:gridCol w="3854374">
                  <a:extLst>
                    <a:ext uri="{9D8B030D-6E8A-4147-A177-3AD203B41FA5}">
                      <a16:colId xmlns:a16="http://schemas.microsoft.com/office/drawing/2014/main" val="316883281"/>
                    </a:ext>
                  </a:extLst>
                </a:gridCol>
              </a:tblGrid>
              <a:tr h="62618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GenAI Method</a:t>
                      </a:r>
                    </a:p>
                  </a:txBody>
                  <a:tcPr>
                    <a:solidFill>
                      <a:srgbClr val="0FA3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Retrieval Augmented Generation (RAG)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15715"/>
                  </a:ext>
                </a:extLst>
              </a:tr>
              <a:tr h="62618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Orchestrator</a:t>
                      </a:r>
                    </a:p>
                  </a:txBody>
                  <a:tcPr>
                    <a:solidFill>
                      <a:srgbClr val="0FA3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LangChain</a:t>
                      </a:r>
                      <a:r>
                        <a:rPr lang="en-IN" dirty="0"/>
                        <a:t> and </a:t>
                      </a:r>
                      <a:r>
                        <a:rPr lang="en-IN" dirty="0" err="1"/>
                        <a:t>LangGraph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84903"/>
                  </a:ext>
                </a:extLst>
              </a:tr>
              <a:tr h="62618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Base Programming Language</a:t>
                      </a:r>
                    </a:p>
                  </a:txBody>
                  <a:tcPr>
                    <a:solidFill>
                      <a:srgbClr val="0FA3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7807"/>
                  </a:ext>
                </a:extLst>
              </a:tr>
              <a:tr h="62618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Embedding Model </a:t>
                      </a:r>
                    </a:p>
                  </a:txBody>
                  <a:tcPr>
                    <a:solidFill>
                      <a:srgbClr val="0FA3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text-embedding-3-large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2924"/>
                  </a:ext>
                </a:extLst>
              </a:tr>
              <a:tr h="62618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Vector Store</a:t>
                      </a:r>
                    </a:p>
                  </a:txBody>
                  <a:tcPr>
                    <a:solidFill>
                      <a:srgbClr val="0FA3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ChromaDB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09863"/>
                  </a:ext>
                </a:extLst>
              </a:tr>
              <a:tr h="62618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Generative Intelligence</a:t>
                      </a:r>
                    </a:p>
                  </a:txBody>
                  <a:tcPr>
                    <a:solidFill>
                      <a:srgbClr val="0FA3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GPT-4o by OpenAI</a:t>
                      </a:r>
                    </a:p>
                    <a:p>
                      <a:r>
                        <a:rPr lang="en-IN" dirty="0"/>
                        <a:t>OLLAMA llama3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5918"/>
                  </a:ext>
                </a:extLst>
              </a:tr>
            </a:tbl>
          </a:graphicData>
        </a:graphic>
      </p:graphicFrame>
      <p:sp>
        <p:nvSpPr>
          <p:cNvPr id="5" name="AutoShape 2" descr="Introducing LangChain: Empowering Language Models with External Information  – Mo Chakroun – The Full-Stack Journey">
            <a:extLst>
              <a:ext uri="{FF2B5EF4-FFF2-40B4-BE49-F238E27FC236}">
                <a16:creationId xmlns:a16="http://schemas.microsoft.com/office/drawing/2014/main" id="{1EDFCAB7-FAF1-5437-1280-E4A822CCF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4337" y="24345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BE7AA-F8D7-A47D-A8E7-2A6E55C78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832" y="1792573"/>
            <a:ext cx="710705" cy="507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200" name="Picture 8" descr="Chroma DB- Introduction. Chroma DB is an open-source vector… | by  Nidhiworah | Medium">
            <a:extLst>
              <a:ext uri="{FF2B5EF4-FFF2-40B4-BE49-F238E27FC236}">
                <a16:creationId xmlns:a16="http://schemas.microsoft.com/office/drawing/2014/main" id="{65360C48-51EE-76EB-E694-AD25B866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0" b="33192"/>
          <a:stretch/>
        </p:blipFill>
        <p:spPr bwMode="auto">
          <a:xfrm>
            <a:off x="6071000" y="3758368"/>
            <a:ext cx="1632537" cy="394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OpenAI's Flagship Model GPT-4o Available for Free">
            <a:extLst>
              <a:ext uri="{FF2B5EF4-FFF2-40B4-BE49-F238E27FC236}">
                <a16:creationId xmlns:a16="http://schemas.microsoft.com/office/drawing/2014/main" id="{AA4485BA-15EB-37D0-5F71-77981E1BA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0" t="8228" r="24314" b="5828"/>
          <a:stretch/>
        </p:blipFill>
        <p:spPr bwMode="auto">
          <a:xfrm>
            <a:off x="7100696" y="4302966"/>
            <a:ext cx="602841" cy="620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5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03D71C0-83E8-CD31-C4F0-1A56EA2A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AD8E5-B649-4AAE-5C5D-7CAA93055127}"/>
              </a:ext>
            </a:extLst>
          </p:cNvPr>
          <p:cNvSpPr txBox="1"/>
          <p:nvPr/>
        </p:nvSpPr>
        <p:spPr>
          <a:xfrm>
            <a:off x="2286000" y="1650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altLang="en-US" sz="2400" b="1" u="sng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Draft Paper</a:t>
            </a:r>
          </a:p>
        </p:txBody>
      </p:sp>
    </p:spTree>
    <p:extLst>
      <p:ext uri="{BB962C8B-B14F-4D97-AF65-F5344CB8AC3E}">
        <p14:creationId xmlns:p14="http://schemas.microsoft.com/office/powerpoint/2010/main" val="121427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692862C0-58EE-2E32-2C60-99C37C77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5A8B2-39FB-AE52-C2AE-0CC447A6A067}"/>
              </a:ext>
            </a:extLst>
          </p:cNvPr>
          <p:cNvSpPr txBox="1"/>
          <p:nvPr/>
        </p:nvSpPr>
        <p:spPr>
          <a:xfrm>
            <a:off x="2027104" y="167010"/>
            <a:ext cx="5310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1390-F280-EE51-D533-F9EF31BE1985}"/>
              </a:ext>
            </a:extLst>
          </p:cNvPr>
          <p:cNvSpPr txBox="1"/>
          <p:nvPr/>
        </p:nvSpPr>
        <p:spPr>
          <a:xfrm>
            <a:off x="386576" y="1217400"/>
            <a:ext cx="83039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1.</a:t>
            </a:r>
          </a:p>
          <a:p>
            <a:pPr algn="just">
              <a:defRPr/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2.</a:t>
            </a:r>
          </a:p>
          <a:p>
            <a:pPr algn="just">
              <a:defRPr/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3.</a:t>
            </a:r>
          </a:p>
          <a:p>
            <a:pPr algn="just">
              <a:defRPr/>
            </a:pP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04" y="1089660"/>
            <a:ext cx="7645705" cy="339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/>
              <a:t>Problem Analysis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/>
              <a:t>Methodology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/>
              <a:t>Design</a:t>
            </a:r>
          </a:p>
          <a:p>
            <a:pPr marL="12700" indent="0">
              <a:spcBef>
                <a:spcPct val="0"/>
              </a:spcBef>
              <a:defRPr/>
            </a:pPr>
            <a:r>
              <a:rPr lang="en-US" altLang="en-US" sz="2000" dirty="0"/>
              <a:t>                  Introduction and Significance</a:t>
            </a:r>
            <a:endParaRPr lang="en-IN" altLang="en-US" sz="2000" dirty="0"/>
          </a:p>
          <a:p>
            <a:pPr marL="12700" indent="0">
              <a:spcBef>
                <a:spcPct val="0"/>
              </a:spcBef>
              <a:defRPr/>
            </a:pPr>
            <a:r>
              <a:rPr lang="en-IN" altLang="en-US" sz="2000" dirty="0"/>
              <a:t>                  System Architecture</a:t>
            </a:r>
          </a:p>
          <a:p>
            <a:pPr marL="12700" indent="0">
              <a:spcBef>
                <a:spcPct val="0"/>
              </a:spcBef>
              <a:defRPr/>
            </a:pPr>
            <a:r>
              <a:rPr lang="en-IN" altLang="en-US" sz="2000" dirty="0"/>
              <a:t>                  Structure chart</a:t>
            </a:r>
          </a:p>
          <a:p>
            <a:pPr marL="12700" indent="0">
              <a:spcBef>
                <a:spcPct val="0"/>
              </a:spcBef>
              <a:defRPr/>
            </a:pPr>
            <a:r>
              <a:rPr lang="en-IN" altLang="en-US" sz="2000" dirty="0"/>
              <a:t>                  Flow Chart </a:t>
            </a:r>
            <a:endParaRPr lang="en-US" sz="36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IN" altLang="en-US" sz="2400" dirty="0"/>
              <a:t>Simulation/ Algorithm / </a:t>
            </a:r>
            <a:r>
              <a:rPr lang="en-US" sz="2400" dirty="0"/>
              <a:t>Modern tool usage</a:t>
            </a:r>
            <a:endParaRPr lang="en-IN" sz="24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/>
              <a:t>Development of Solutions and Implementation</a:t>
            </a:r>
            <a:endParaRPr lang="en-US" altLang="en-US" sz="2400" dirty="0"/>
          </a:p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C6535F3-EE55-3BB0-8314-AEE11BB1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874" y="210473"/>
            <a:ext cx="4610750" cy="10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CONTENTS</a:t>
            </a:r>
          </a:p>
          <a:p>
            <a:pPr eaLnBrk="1" hangingPunct="1">
              <a:spcBef>
                <a:spcPts val="100"/>
              </a:spcBef>
            </a:pPr>
            <a:endParaRPr lang="en-US" altLang="en-US" sz="4900" b="1" dirty="0">
              <a:solidFill>
                <a:srgbClr val="005893"/>
              </a:solidFill>
              <a:latin typeface="Playfair Display" panose="000005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F2E7B7E9-21CB-4681-BDA3-90D7F3F4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29" y="117057"/>
            <a:ext cx="4105141" cy="68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/>
              <a:t>Problem Analysis</a:t>
            </a:r>
          </a:p>
          <a:p>
            <a:pPr>
              <a:spcBef>
                <a:spcPct val="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7614D-C831-29B1-9E28-3CCE27EFC2FC}"/>
              </a:ext>
            </a:extLst>
          </p:cNvPr>
          <p:cNvSpPr txBox="1"/>
          <p:nvPr/>
        </p:nvSpPr>
        <p:spPr>
          <a:xfrm>
            <a:off x="377129" y="1098168"/>
            <a:ext cx="8089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03D71C0-83E8-CD31-C4F0-1A56EA2A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4CD11B-F77B-66B2-C613-61787B1B8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219200"/>
            <a:ext cx="7863840" cy="62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6265773-339F-2555-831F-385B8AEA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29" y="117057"/>
            <a:ext cx="4105141" cy="68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/>
              <a:t>Problem Analysis</a:t>
            </a:r>
          </a:p>
          <a:p>
            <a:pPr>
              <a:spcBef>
                <a:spcPct val="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12F33658-BD78-3518-BCB9-2A3015D8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3460B76D-42BB-3682-3D97-4225295FC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Design: System Architecture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3FC4A27-5EAB-3922-9465-F5871693B8B6}"/>
              </a:ext>
            </a:extLst>
          </p:cNvPr>
          <p:cNvSpPr txBox="1"/>
          <p:nvPr/>
        </p:nvSpPr>
        <p:spPr>
          <a:xfrm>
            <a:off x="3140833" y="4349429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8" name="Picture 7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1A05E9DA-CDA3-8689-856B-E3868171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81" y="980842"/>
            <a:ext cx="3509837" cy="31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Design: DFD 0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380873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- Level 0</a:t>
            </a:r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6C4FD0-076D-FE47-2C05-CE0210D9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2" y="1868025"/>
            <a:ext cx="7270595" cy="1201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Design: DFD 1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40710" y="411543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- Level 1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E55A0420-366D-016D-7BE6-23BF5B74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23" y="1041989"/>
            <a:ext cx="6068154" cy="2868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Design: DFD 2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4215616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- Level 2</a:t>
            </a:r>
          </a:p>
        </p:txBody>
      </p:sp>
      <p:pic>
        <p:nvPicPr>
          <p:cNvPr id="4" name="Picture 3" descr="A diagram of a cleaning and data formatting&#10;&#10;AI-generated content may be incorrect.">
            <a:extLst>
              <a:ext uri="{FF2B5EF4-FFF2-40B4-BE49-F238E27FC236}">
                <a16:creationId xmlns:a16="http://schemas.microsoft.com/office/drawing/2014/main" id="{75F89128-AE0C-51AC-B1A4-C59911EA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66" y="964822"/>
            <a:ext cx="6415668" cy="2995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 noChangeArrowheads="1"/>
          </p:cNvSpPr>
          <p:nvPr/>
        </p:nvSpPr>
        <p:spPr bwMode="auto">
          <a:xfrm>
            <a:off x="2280279" y="106365"/>
            <a:ext cx="47691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cap="all" dirty="0">
                <a:uFillTx/>
                <a:sym typeface="+mn-ea"/>
              </a:rPr>
              <a:t>Design: DFD 2</a:t>
            </a: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40859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- Level 2</a:t>
            </a:r>
          </a:p>
        </p:txBody>
      </p:sp>
      <p:pic>
        <p:nvPicPr>
          <p:cNvPr id="4" name="Picture 3" descr="A diagram of a data store&#10;&#10;AI-generated content may be incorrect.">
            <a:extLst>
              <a:ext uri="{FF2B5EF4-FFF2-40B4-BE49-F238E27FC236}">
                <a16:creationId xmlns:a16="http://schemas.microsoft.com/office/drawing/2014/main" id="{D6958A8C-80B7-7FAB-7E90-233F5948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1" y="1109149"/>
            <a:ext cx="6809678" cy="2925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176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Playfair Display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Sushanth S Rao</cp:lastModifiedBy>
  <cp:revision>52</cp:revision>
  <dcterms:modified xsi:type="dcterms:W3CDTF">2025-09-15T15:37:04Z</dcterms:modified>
</cp:coreProperties>
</file>