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80" r:id="rId5"/>
  </p:sldMasterIdLst>
  <p:notesMasterIdLst>
    <p:notesMasterId r:id="rId23"/>
  </p:notesMasterIdLst>
  <p:handoutMasterIdLst>
    <p:handoutMasterId r:id="rId24"/>
  </p:handoutMasterIdLst>
  <p:sldIdLst>
    <p:sldId id="275" r:id="rId6"/>
    <p:sldId id="342" r:id="rId7"/>
    <p:sldId id="359" r:id="rId8"/>
    <p:sldId id="380" r:id="rId9"/>
    <p:sldId id="365" r:id="rId10"/>
    <p:sldId id="388" r:id="rId11"/>
    <p:sldId id="387" r:id="rId12"/>
    <p:sldId id="377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76" r:id="rId21"/>
    <p:sldId id="3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3" autoAdjust="0"/>
    <p:restoredTop sz="9538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66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6/15/2024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17:09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6/15/2024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42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11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09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284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48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82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91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70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46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274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6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6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hf sldNum="0" hdr="0" ftr="0" dt="0"/>
  <p:txStyles>
    <p:titleStyle>
      <a:lvl1pPr algn="ctr" defTabSz="761970" rtl="0" eaLnBrk="1" latinLnBrk="0" hangingPunct="1"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39" indent="-285739" algn="l" defTabSz="7619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defTabSz="761970" rtl="0" eaLnBrk="1" latinLnBrk="0" hangingPunct="1">
        <a:spcBef>
          <a:spcPct val="20000"/>
        </a:spcBef>
        <a:buFont typeface="Arial" pitchFamily="34" charset="0"/>
        <a:buChar char="–"/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spcBef>
          <a:spcPct val="20000"/>
        </a:spcBef>
        <a:buFont typeface="Arial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spcBef>
          <a:spcPct val="20000"/>
        </a:spcBef>
        <a:buFont typeface="Arial" pitchFamily="34" charset="0"/>
        <a:buChar char="»"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3">
            <a:extLst>
              <a:ext uri="{FF2B5EF4-FFF2-40B4-BE49-F238E27FC236}">
                <a16:creationId xmlns:a16="http://schemas.microsoft.com/office/drawing/2014/main" id="{F45C9BFD-7E34-472B-B453-52FB1B1C49F6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7385538" cy="5058697"/>
          </a:xfrm>
          <a:custGeom>
            <a:avLst/>
            <a:gdLst>
              <a:gd name="T0" fmla="*/ 2147483646 w 7436484"/>
              <a:gd name="T1" fmla="*/ 0 h 5134610"/>
              <a:gd name="T2" fmla="*/ 0 w 7436484"/>
              <a:gd name="T3" fmla="*/ 0 h 5134610"/>
              <a:gd name="T4" fmla="*/ 0 w 7436484"/>
              <a:gd name="T5" fmla="*/ 2147483646 h 5134610"/>
              <a:gd name="T6" fmla="*/ 2147483646 w 7436484"/>
              <a:gd name="T7" fmla="*/ 0 h 513461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36484" h="5134610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761970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4F01BE7B-D7D7-4D4F-ACBB-A61E5113D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182" y="231684"/>
            <a:ext cx="1741217" cy="175934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761970">
              <a:spcBef>
                <a:spcPct val="0"/>
              </a:spcBef>
            </a:pP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31" name="object 6">
            <a:extLst>
              <a:ext uri="{FF2B5EF4-FFF2-40B4-BE49-F238E27FC236}">
                <a16:creationId xmlns:a16="http://schemas.microsoft.com/office/drawing/2014/main" id="{3E312819-B303-4382-AAF4-E89EF3A2CC52}"/>
              </a:ext>
            </a:extLst>
          </p:cNvPr>
          <p:cNvSpPr txBox="1"/>
          <p:nvPr/>
        </p:nvSpPr>
        <p:spPr>
          <a:xfrm>
            <a:off x="2648927" y="425303"/>
            <a:ext cx="3810000" cy="1174489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699" defTabSz="761970">
              <a:lnSpc>
                <a:spcPts val="4695"/>
              </a:lnSpc>
              <a:spcBef>
                <a:spcPts val="105"/>
              </a:spcBef>
              <a:defRPr/>
            </a:pPr>
            <a:r>
              <a:rPr lang="en-IN" sz="3200" b="1" spc="-35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RV College of </a:t>
            </a:r>
          </a:p>
          <a:p>
            <a:pPr marL="12699" defTabSz="761970">
              <a:lnSpc>
                <a:spcPts val="4695"/>
              </a:lnSpc>
              <a:spcBef>
                <a:spcPts val="105"/>
              </a:spcBef>
              <a:defRPr/>
            </a:pPr>
            <a:r>
              <a:rPr lang="en-IN" sz="3200" b="1" spc="-35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Engineering</a:t>
            </a:r>
            <a:endParaRPr sz="3200" dirty="0">
              <a:solidFill>
                <a:prstClr val="black"/>
              </a:solidFill>
              <a:latin typeface="Helvetica-Bold"/>
              <a:ea typeface="ＭＳ Ｐゴシック" charset="0"/>
              <a:cs typeface="Helvetica-Bold"/>
            </a:endParaRPr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69AF687A-D6EE-425C-AACF-8E0B4DB73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777" y="2401796"/>
            <a:ext cx="8015582" cy="102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1430" rIns="0" bIns="0">
            <a:spAutoFit/>
          </a:bodyPr>
          <a:lstStyle>
            <a:lvl1pPr marL="127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10583" algn="ctr" defTabSz="761970">
              <a:spcBef>
                <a:spcPts val="88"/>
              </a:spcBef>
              <a:tabLst>
                <a:tab pos="2928820" algn="l"/>
              </a:tabLst>
            </a:pPr>
            <a:r>
              <a:rPr lang="pt-BR" altLang="en-US" sz="6600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Naive Bayes Classifier</a:t>
            </a:r>
            <a:endParaRPr lang="en-US" altLang="en-US" sz="5400" dirty="0">
              <a:solidFill>
                <a:srgbClr val="00589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bject 7">
            <a:extLst>
              <a:ext uri="{FF2B5EF4-FFF2-40B4-BE49-F238E27FC236}">
                <a16:creationId xmlns:a16="http://schemas.microsoft.com/office/drawing/2014/main" id="{9099B54E-FA81-43E7-A081-6FA6AB700DBA}"/>
              </a:ext>
            </a:extLst>
          </p:cNvPr>
          <p:cNvSpPr txBox="1"/>
          <p:nvPr/>
        </p:nvSpPr>
        <p:spPr>
          <a:xfrm>
            <a:off x="8602293" y="274798"/>
            <a:ext cx="3405187" cy="474489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699" defTabSz="761970">
              <a:spcBef>
                <a:spcPts val="100"/>
              </a:spcBef>
              <a:defRPr/>
            </a:pPr>
            <a:r>
              <a:rPr sz="3000" i="1" spc="-5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3000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3000" i="1" spc="-80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3000" dirty="0">
              <a:solidFill>
                <a:prstClr val="black"/>
              </a:solidFill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42535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75" y="848527"/>
            <a:ext cx="10172360" cy="669989"/>
          </a:xfrm>
        </p:spPr>
        <p:txBody>
          <a:bodyPr/>
          <a:lstStyle/>
          <a:p>
            <a:r>
              <a:rPr lang="en-US" sz="2800" b="1" dirty="0"/>
              <a:t>ASSUMPTION: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80775" y="2175851"/>
            <a:ext cx="10630447" cy="4415472"/>
          </a:xfrm>
        </p:spPr>
        <p:txBody>
          <a:bodyPr/>
          <a:lstStyle/>
          <a:p>
            <a:pPr marL="0" indent="0">
              <a:buNone/>
            </a:pPr>
            <a:r>
              <a:rPr lang="en-US" sz="2000" b="1" i="0" u="none" strike="noStrike" baseline="0" dirty="0"/>
              <a:t>The naive Bayes classifier is based on the simplifying assumption that the </a:t>
            </a:r>
          </a:p>
          <a:p>
            <a:pPr>
              <a:buFontTx/>
              <a:buChar char="-"/>
            </a:pPr>
            <a:r>
              <a:rPr lang="en-US" sz="2000" b="1" i="0" u="none" strike="noStrike" baseline="0" dirty="0"/>
              <a:t>attribute values are </a:t>
            </a:r>
            <a:r>
              <a:rPr lang="en-US" sz="2000" b="1" i="0" u="none" strike="noStrike" baseline="0" dirty="0">
                <a:solidFill>
                  <a:schemeClr val="tx2"/>
                </a:solidFill>
              </a:rPr>
              <a:t>conditionally independent </a:t>
            </a:r>
            <a:r>
              <a:rPr lang="en-US" sz="2000" b="1" i="0" u="none" strike="noStrike" baseline="0" dirty="0"/>
              <a:t>given the target value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i="0" u="none" strike="noStrike" baseline="0" dirty="0"/>
              <a:t>For a given the target value of the instance, the probability of observing conjunction         </a:t>
            </a:r>
            <a:r>
              <a:rPr lang="en-IN" sz="2000" b="1" dirty="0">
                <a:solidFill>
                  <a:schemeClr val="accent1"/>
                </a:solidFill>
              </a:rPr>
              <a:t>a1, a2, … </a:t>
            </a:r>
            <a:r>
              <a:rPr lang="en-US" sz="2000" b="1" kern="1200" spc="0" baseline="0" dirty="0">
                <a:solidFill>
                  <a:schemeClr val="accent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a</a:t>
            </a:r>
            <a:r>
              <a:rPr lang="en-US" sz="2000" b="1" kern="1200" spc="0" baseline="-25000" dirty="0">
                <a:solidFill>
                  <a:schemeClr val="accent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n</a:t>
            </a:r>
            <a:r>
              <a:rPr lang="en-IN" sz="2000" b="1" kern="1200" spc="0" baseline="-25000" dirty="0">
                <a:solidFill>
                  <a:schemeClr val="accent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 </a:t>
            </a:r>
            <a:r>
              <a:rPr lang="en-US" sz="2000" b="1" i="0" u="none" strike="noStrike" baseline="0" dirty="0"/>
              <a:t>is just the product of the probabilities for the individual attributes:</a:t>
            </a:r>
          </a:p>
          <a:p>
            <a:pPr marL="0" indent="0">
              <a:buNone/>
            </a:pPr>
            <a:r>
              <a:rPr lang="en-US" sz="2000" b="1" i="0" u="none" strike="noStrike" baseline="0" dirty="0"/>
              <a:t>	</a:t>
            </a:r>
          </a:p>
          <a:p>
            <a:pPr marL="0" indent="0">
              <a:buNone/>
            </a:pPr>
            <a:r>
              <a:rPr lang="en-US" sz="2000" b="1" dirty="0"/>
              <a:t>		</a:t>
            </a:r>
            <a:r>
              <a:rPr lang="en-US" sz="2000" b="1" i="0" u="none" strike="noStrike" baseline="0" dirty="0"/>
              <a:t>P(</a:t>
            </a:r>
            <a:r>
              <a:rPr lang="en-US" sz="2000" b="1" i="0" u="none" strike="noStrike" baseline="0" dirty="0">
                <a:solidFill>
                  <a:schemeClr val="accent1"/>
                </a:solidFill>
              </a:rPr>
              <a:t>a1, a2 … , </a:t>
            </a:r>
            <a:r>
              <a:rPr lang="en-US" sz="2000" b="1" kern="1200" spc="0" baseline="0" dirty="0">
                <a:solidFill>
                  <a:schemeClr val="accent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a</a:t>
            </a:r>
            <a:r>
              <a:rPr lang="en-US" sz="2000" b="1" kern="1200" spc="0" baseline="-25000" dirty="0">
                <a:solidFill>
                  <a:schemeClr val="accent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n </a:t>
            </a:r>
            <a:r>
              <a:rPr lang="en-US" sz="2000" b="1" i="0" u="none" strike="noStrike" baseline="0" dirty="0"/>
              <a:t>| </a:t>
            </a:r>
            <a:r>
              <a:rPr lang="en-US" sz="2000" b="1" i="0" u="none" strike="noStrike" dirty="0" err="1">
                <a:solidFill>
                  <a:schemeClr val="accent1"/>
                </a:solidFill>
                <a:latin typeface="Arial Nova" panose="020B0504020202020204" pitchFamily="34" charset="0"/>
              </a:rPr>
              <a:t>v</a:t>
            </a:r>
            <a:r>
              <a:rPr lang="en-US" sz="2000" b="1" baseline="-25000" dirty="0" err="1">
                <a:solidFill>
                  <a:schemeClr val="accent1"/>
                </a:solidFill>
                <a:latin typeface="Arial Nova" panose="020B0504020202020204" pitchFamily="34" charset="0"/>
              </a:rPr>
              <a:t>j</a:t>
            </a:r>
            <a:r>
              <a:rPr lang="en-US" sz="2000" b="1" i="0" u="none" strike="noStrike" baseline="0" dirty="0"/>
              <a:t> ) = P(a1 | </a:t>
            </a:r>
            <a:r>
              <a:rPr lang="en-US" sz="2000" b="1" i="0" u="none" strike="noStrike" dirty="0" err="1">
                <a:solidFill>
                  <a:schemeClr val="accent1"/>
                </a:solidFill>
                <a:latin typeface="Arial Nova" panose="020B0504020202020204" pitchFamily="34" charset="0"/>
              </a:rPr>
              <a:t>v</a:t>
            </a:r>
            <a:r>
              <a:rPr lang="en-US" sz="2000" b="1" baseline="-25000" dirty="0" err="1">
                <a:solidFill>
                  <a:schemeClr val="accent1"/>
                </a:solidFill>
                <a:latin typeface="Arial Nova" panose="020B0504020202020204" pitchFamily="34" charset="0"/>
              </a:rPr>
              <a:t>j</a:t>
            </a:r>
            <a:r>
              <a:rPr lang="en-US" sz="2000" b="1" i="0" u="none" strike="noStrike" baseline="0" dirty="0"/>
              <a:t>) * P(a2 | </a:t>
            </a:r>
            <a:r>
              <a:rPr lang="en-US" sz="2000" b="1" i="0" u="none" strike="noStrike" dirty="0" err="1">
                <a:solidFill>
                  <a:schemeClr val="accent1"/>
                </a:solidFill>
                <a:latin typeface="Arial Nova" panose="020B0504020202020204" pitchFamily="34" charset="0"/>
              </a:rPr>
              <a:t>v</a:t>
            </a:r>
            <a:r>
              <a:rPr lang="en-US" sz="2000" b="1" baseline="-25000" dirty="0" err="1">
                <a:solidFill>
                  <a:schemeClr val="accent1"/>
                </a:solidFill>
                <a:latin typeface="Arial Nova" panose="020B0504020202020204" pitchFamily="34" charset="0"/>
              </a:rPr>
              <a:t>j</a:t>
            </a:r>
            <a:r>
              <a:rPr lang="en-US" sz="2000" b="1" i="0" u="none" strike="noStrike" baseline="0" dirty="0"/>
              <a:t>) * … * P(</a:t>
            </a:r>
            <a:r>
              <a:rPr lang="en-US" sz="2000" b="1" baseline="0" dirty="0">
                <a:latin typeface="Arial Nova" panose="020B0504020202020204" pitchFamily="34" charset="0"/>
              </a:rPr>
              <a:t>a</a:t>
            </a:r>
            <a:r>
              <a:rPr lang="en-US" sz="2000" b="1" baseline="-25000" dirty="0">
                <a:latin typeface="Arial Nova" panose="020B0504020202020204" pitchFamily="34" charset="0"/>
              </a:rPr>
              <a:t>n</a:t>
            </a:r>
            <a:r>
              <a:rPr lang="en-US" sz="2000" b="1" kern="1200" spc="0" baseline="-25000" dirty="0">
                <a:solidFill>
                  <a:schemeClr val="accent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 </a:t>
            </a:r>
            <a:r>
              <a:rPr lang="en-US" sz="2000" b="1" i="0" u="none" strike="noStrike" baseline="0" dirty="0"/>
              <a:t>| </a:t>
            </a:r>
            <a:r>
              <a:rPr lang="en-US" sz="2000" b="1" i="0" u="none" strike="noStrike" dirty="0" err="1">
                <a:solidFill>
                  <a:schemeClr val="accent1"/>
                </a:solidFill>
                <a:latin typeface="Arial Nova" panose="020B0504020202020204" pitchFamily="34" charset="0"/>
              </a:rPr>
              <a:t>v</a:t>
            </a:r>
            <a:r>
              <a:rPr lang="en-US" sz="2000" b="1" i="0" u="none" strike="noStrike" baseline="-25000" dirty="0" err="1">
                <a:solidFill>
                  <a:schemeClr val="accent1"/>
                </a:solidFill>
                <a:latin typeface="Arial Nova" panose="020B0504020202020204" pitchFamily="34" charset="0"/>
              </a:rPr>
              <a:t>j</a:t>
            </a:r>
            <a:r>
              <a:rPr lang="en-US" sz="2000" b="1" i="0" u="none" strike="noStrike" baseline="0" dirty="0"/>
              <a:t>)</a:t>
            </a:r>
          </a:p>
          <a:p>
            <a:pPr marL="0" indent="0">
              <a:buNone/>
            </a:pPr>
            <a:endParaRPr lang="en-US" sz="2000" b="1" i="0" u="none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A37B5A-0304-C815-EF41-6F688B948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944" y="5700900"/>
            <a:ext cx="4669736" cy="61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28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541" y="946849"/>
            <a:ext cx="5218916" cy="66998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3000" b="1" cap="none" dirty="0"/>
              <a:t>NAÏVE BAYES CLASSIFIER </a:t>
            </a:r>
            <a:endParaRPr lang="en-US" sz="28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3ACF6B-2371-5634-A914-A6506CF31B5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2444231" y="2308219"/>
            <a:ext cx="7303538" cy="342726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CB0D01-672E-683B-D90F-D7D560F33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23" y="3114922"/>
            <a:ext cx="8867753" cy="90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90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6" y="-37454"/>
            <a:ext cx="10412361" cy="5115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400" b="1" cap="none" dirty="0"/>
              <a:t>NAÏVE BAYES CLASSIFIER : Spam Messages</a:t>
            </a:r>
            <a:endParaRPr lang="en-US" sz="20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3ACF6B-2371-5634-A914-A6506CF31B5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2444231" y="2308219"/>
            <a:ext cx="7303538" cy="342726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149529-B4A1-3998-642A-27449D41B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77" y="504722"/>
            <a:ext cx="4633362" cy="21871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B64C46-5482-E898-CA8D-A3A94E836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555" y="571754"/>
            <a:ext cx="5519262" cy="2120098"/>
          </a:xfrm>
          <a:prstGeom prst="rect">
            <a:avLst/>
          </a:prstGeom>
        </p:spPr>
      </p:pic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C3ABCE4-0C9D-ED52-A7C1-890A05998B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353825"/>
              </p:ext>
            </p:extLst>
          </p:nvPr>
        </p:nvGraphicFramePr>
        <p:xfrm>
          <a:off x="1912850" y="2950067"/>
          <a:ext cx="7821598" cy="3817043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{8FD4443E-F989-4FC4-A0C8-D5A2AF1F390B}</a:tableStyleId>
              </a:tblPr>
              <a:tblGrid>
                <a:gridCol w="1297986">
                  <a:extLst>
                    <a:ext uri="{9D8B030D-6E8A-4147-A177-3AD203B41FA5}">
                      <a16:colId xmlns:a16="http://schemas.microsoft.com/office/drawing/2014/main" val="3011078109"/>
                    </a:ext>
                  </a:extLst>
                </a:gridCol>
                <a:gridCol w="1297986">
                  <a:extLst>
                    <a:ext uri="{9D8B030D-6E8A-4147-A177-3AD203B41FA5}">
                      <a16:colId xmlns:a16="http://schemas.microsoft.com/office/drawing/2014/main" val="752082076"/>
                    </a:ext>
                  </a:extLst>
                </a:gridCol>
                <a:gridCol w="1297986">
                  <a:extLst>
                    <a:ext uri="{9D8B030D-6E8A-4147-A177-3AD203B41FA5}">
                      <a16:colId xmlns:a16="http://schemas.microsoft.com/office/drawing/2014/main" val="770770564"/>
                    </a:ext>
                  </a:extLst>
                </a:gridCol>
                <a:gridCol w="1297986">
                  <a:extLst>
                    <a:ext uri="{9D8B030D-6E8A-4147-A177-3AD203B41FA5}">
                      <a16:colId xmlns:a16="http://schemas.microsoft.com/office/drawing/2014/main" val="592944782"/>
                    </a:ext>
                  </a:extLst>
                </a:gridCol>
                <a:gridCol w="1297986">
                  <a:extLst>
                    <a:ext uri="{9D8B030D-6E8A-4147-A177-3AD203B41FA5}">
                      <a16:colId xmlns:a16="http://schemas.microsoft.com/office/drawing/2014/main" val="1794713256"/>
                    </a:ext>
                  </a:extLst>
                </a:gridCol>
                <a:gridCol w="1331668">
                  <a:extLst>
                    <a:ext uri="{9D8B030D-6E8A-4147-A177-3AD203B41FA5}">
                      <a16:colId xmlns:a16="http://schemas.microsoft.com/office/drawing/2014/main" val="1150315937"/>
                    </a:ext>
                  </a:extLst>
                </a:gridCol>
              </a:tblGrid>
              <a:tr h="492268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Friend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Lunch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Money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err="1">
                          <a:solidFill>
                            <a:schemeClr val="bg1"/>
                          </a:solidFill>
                        </a:rPr>
                        <a:t>v</a:t>
                      </a:r>
                      <a:r>
                        <a:rPr lang="en-US" sz="2400" b="1" baseline="-25000" dirty="0" err="1"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3645826"/>
                  </a:ext>
                </a:extLst>
              </a:tr>
              <a:tr h="371167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Dear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Friend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Lunch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accent1"/>
                          </a:solidFill>
                        </a:rPr>
                        <a:t>Normal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5600467"/>
                  </a:ext>
                </a:extLst>
              </a:tr>
              <a:tr h="492268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Dear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Friend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Lunch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Money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accent1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8681273"/>
                  </a:ext>
                </a:extLst>
              </a:tr>
              <a:tr h="492268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accent1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3378724"/>
                  </a:ext>
                </a:extLst>
              </a:tr>
              <a:tr h="492268">
                <a:tc>
                  <a:txBody>
                    <a:bodyPr/>
                    <a:lstStyle/>
                    <a:p>
                      <a:pPr algn="l"/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2323378"/>
                  </a:ext>
                </a:extLst>
              </a:tr>
              <a:tr h="4922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Friend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Money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accent1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9749042"/>
                  </a:ext>
                </a:extLst>
              </a:tr>
              <a:tr h="4922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Dear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Money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accent1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786367"/>
                  </a:ext>
                </a:extLst>
              </a:tr>
              <a:tr h="492268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accent1"/>
                          </a:solidFill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4193314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E8D371AE-1B80-74A5-99A7-D70863CE3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456" y="504722"/>
            <a:ext cx="871339" cy="3936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0439C4-4F35-BC42-B2D3-4237D3472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6153" y="645743"/>
            <a:ext cx="1501270" cy="4831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978FE4-A3F4-7E1B-D4D4-FF6955B36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6423" y="584495"/>
            <a:ext cx="1501270" cy="18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4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3ACF6B-2371-5634-A914-A6506CF31B5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2444231" y="2308219"/>
            <a:ext cx="7303538" cy="342726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FD57A8-B62B-250F-1203-DA59EA5A9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408" y="2939175"/>
            <a:ext cx="3330229" cy="35588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66B59A-E451-D16F-B079-6B485D58C9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4060587" y="206103"/>
            <a:ext cx="3353091" cy="617273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11C8CFEA-65C9-210A-4FAA-05169C80D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9DD1AF-A439-A7C3-26F5-2A86157EE1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1452"/>
          <a:stretch/>
        </p:blipFill>
        <p:spPr>
          <a:xfrm>
            <a:off x="136029" y="121089"/>
            <a:ext cx="3176089" cy="21871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3B9929-BB9D-6193-BE5D-CD456D6660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029" y="121089"/>
            <a:ext cx="871339" cy="3936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B9075F-9CED-9DDE-1F39-4E7306AB16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1979" y="1611711"/>
            <a:ext cx="3269263" cy="6782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05D794-BC2E-C553-E61A-888F6CB66A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2854" y="2064338"/>
            <a:ext cx="871339" cy="2256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386CEB6-85E4-D2A7-A473-A02C67C89A7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3418"/>
          <a:stretch/>
        </p:blipFill>
        <p:spPr>
          <a:xfrm>
            <a:off x="8381103" y="188121"/>
            <a:ext cx="3674868" cy="2120098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B8BC4AE3-8948-5DEE-F44B-17586838B574}"/>
              </a:ext>
            </a:extLst>
          </p:cNvPr>
          <p:cNvSpPr/>
          <p:nvPr/>
        </p:nvSpPr>
        <p:spPr>
          <a:xfrm>
            <a:off x="3481341" y="296150"/>
            <a:ext cx="468361" cy="43717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0D9FE20-4D32-46E4-551B-278050234EE2}"/>
              </a:ext>
            </a:extLst>
          </p:cNvPr>
          <p:cNvSpPr/>
          <p:nvPr/>
        </p:nvSpPr>
        <p:spPr>
          <a:xfrm flipH="1">
            <a:off x="7663210" y="1764683"/>
            <a:ext cx="468361" cy="4371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427109-9F96-48F8-274C-2CAACB32AA98}"/>
              </a:ext>
            </a:extLst>
          </p:cNvPr>
          <p:cNvSpPr txBox="1"/>
          <p:nvPr/>
        </p:nvSpPr>
        <p:spPr>
          <a:xfrm>
            <a:off x="307829" y="2630868"/>
            <a:ext cx="2961935" cy="646331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Total </a:t>
            </a:r>
            <a:r>
              <a:rPr lang="en-IN" b="1" dirty="0">
                <a:solidFill>
                  <a:schemeClr val="accent3"/>
                </a:solidFill>
              </a:rPr>
              <a:t>NORMAL</a:t>
            </a:r>
            <a:r>
              <a:rPr lang="en-IN" b="1" dirty="0">
                <a:solidFill>
                  <a:schemeClr val="bg1"/>
                </a:solidFill>
              </a:rPr>
              <a:t> Messages = 17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D923E2-E1AF-7D06-57EC-1E411BF3A244}"/>
              </a:ext>
            </a:extLst>
          </p:cNvPr>
          <p:cNvSpPr txBox="1"/>
          <p:nvPr/>
        </p:nvSpPr>
        <p:spPr>
          <a:xfrm>
            <a:off x="9279651" y="2554004"/>
            <a:ext cx="2604520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Total </a:t>
            </a:r>
            <a:r>
              <a:rPr lang="en-IN" b="1" dirty="0">
                <a:solidFill>
                  <a:srgbClr val="FF0000"/>
                </a:solidFill>
              </a:rPr>
              <a:t>SPAM</a:t>
            </a:r>
            <a:r>
              <a:rPr lang="en-IN" b="1" dirty="0">
                <a:solidFill>
                  <a:schemeClr val="bg1"/>
                </a:solidFill>
              </a:rPr>
              <a:t> Messages = 7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795687B-B693-ABC4-76DE-63C0FEF9656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9770" r="60048" b="10615"/>
          <a:stretch/>
        </p:blipFill>
        <p:spPr>
          <a:xfrm>
            <a:off x="307829" y="4149213"/>
            <a:ext cx="1117848" cy="7374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1B36332-1B01-EEAA-2F3B-26A5804E8BCD}"/>
              </a:ext>
            </a:extLst>
          </p:cNvPr>
          <p:cNvSpPr txBox="1"/>
          <p:nvPr/>
        </p:nvSpPr>
        <p:spPr>
          <a:xfrm>
            <a:off x="1444879" y="4339653"/>
            <a:ext cx="1867239" cy="369332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 17 % 24 = 0.67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B94FE5-6196-61E1-4136-4851C544A9EF}"/>
              </a:ext>
            </a:extLst>
          </p:cNvPr>
          <p:cNvSpPr txBox="1"/>
          <p:nvPr/>
        </p:nvSpPr>
        <p:spPr>
          <a:xfrm>
            <a:off x="9994683" y="3984403"/>
            <a:ext cx="1867239" cy="369332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 7 % 24 = 0.33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E80ECB8-3A0E-87C5-16FA-0B0AAA2535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188" y="3911015"/>
            <a:ext cx="1022495" cy="55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67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541" y="946849"/>
            <a:ext cx="5218916" cy="66998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3000" b="1" cap="none" dirty="0"/>
              <a:t>NAÏVE BAYES CLASSIFIER </a:t>
            </a:r>
            <a:endParaRPr lang="en-US" sz="28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3ACF6B-2371-5634-A914-A6506CF31B5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2444231" y="2308219"/>
            <a:ext cx="7303538" cy="342726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0C8A3-C607-51F8-69BB-47BD93B0B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691" y="2308219"/>
            <a:ext cx="1554615" cy="449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F6EC75-261C-0796-CDCA-911EB7281300}"/>
              </a:ext>
            </a:extLst>
          </p:cNvPr>
          <p:cNvSpPr txBox="1"/>
          <p:nvPr/>
        </p:nvSpPr>
        <p:spPr>
          <a:xfrm>
            <a:off x="3313471" y="2336982"/>
            <a:ext cx="201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  New Message =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31AA9A-7882-B0EB-1509-1D21842BB15D}"/>
              </a:ext>
            </a:extLst>
          </p:cNvPr>
          <p:cNvSpPr txBox="1"/>
          <p:nvPr/>
        </p:nvSpPr>
        <p:spPr>
          <a:xfrm>
            <a:off x="8093399" y="2110581"/>
            <a:ext cx="1224116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SPAM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C392A-F2D3-50BD-F88F-EA628062CFA7}"/>
              </a:ext>
            </a:extLst>
          </p:cNvPr>
          <p:cNvSpPr txBox="1"/>
          <p:nvPr/>
        </p:nvSpPr>
        <p:spPr>
          <a:xfrm>
            <a:off x="8093399" y="2757838"/>
            <a:ext cx="1224116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NORMAL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28C773-B694-1DB3-AF33-5A366DC88BFF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969617" y="2295247"/>
            <a:ext cx="1123782" cy="1604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09424F-E013-E797-52FB-623DB4CCD85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949951" y="2603206"/>
            <a:ext cx="1143448" cy="339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4BDEC35D-F595-43C3-5A4F-13058C25F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379" y="4292094"/>
            <a:ext cx="3856054" cy="4953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29C2787-91D8-1ED0-14B3-799A0D4DEA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319" b="9459"/>
          <a:stretch/>
        </p:blipFill>
        <p:spPr>
          <a:xfrm>
            <a:off x="6448997" y="5104013"/>
            <a:ext cx="2811371" cy="4245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C64C751-8AD7-4D35-FE9A-BF407C1750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1616" y="5116542"/>
            <a:ext cx="3854382" cy="4953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AFBB5C0-2D7E-AF1A-99C2-E79D698D05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8997" y="4338707"/>
            <a:ext cx="2775828" cy="42453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48806E5-258A-9A91-A379-64FDAB894A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1923" y="3190271"/>
            <a:ext cx="8347116" cy="85368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55F3D13-142D-A944-E930-7ED3C30AB896}"/>
              </a:ext>
            </a:extLst>
          </p:cNvPr>
          <p:cNvSpPr txBox="1"/>
          <p:nvPr/>
        </p:nvSpPr>
        <p:spPr>
          <a:xfrm>
            <a:off x="6567279" y="5783648"/>
            <a:ext cx="2573692" cy="87158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b="1" dirty="0">
                <a:solidFill>
                  <a:schemeClr val="bg1"/>
                </a:solidFill>
              </a:rPr>
              <a:t>0.09 </a:t>
            </a:r>
            <a:r>
              <a:rPr lang="en-IN" b="1" dirty="0">
                <a:solidFill>
                  <a:schemeClr val="accent3"/>
                </a:solidFill>
              </a:rPr>
              <a:t>&gt;</a:t>
            </a:r>
            <a:r>
              <a:rPr lang="en-IN" b="1" dirty="0">
                <a:solidFill>
                  <a:schemeClr val="bg1"/>
                </a:solidFill>
              </a:rPr>
              <a:t> 0.01</a:t>
            </a:r>
          </a:p>
          <a:p>
            <a:pPr algn="ctr">
              <a:lnSpc>
                <a:spcPct val="150000"/>
              </a:lnSpc>
            </a:pPr>
            <a:r>
              <a:rPr lang="en-IN" b="1" dirty="0" err="1">
                <a:solidFill>
                  <a:schemeClr val="bg1"/>
                </a:solidFill>
              </a:rPr>
              <a:t>V</a:t>
            </a:r>
            <a:r>
              <a:rPr lang="en-IN" b="1" baseline="-25000" dirty="0" err="1">
                <a:solidFill>
                  <a:schemeClr val="bg1"/>
                </a:solidFill>
              </a:rPr>
              <a:t>nb</a:t>
            </a:r>
            <a:r>
              <a:rPr lang="en-IN" b="1" dirty="0">
                <a:solidFill>
                  <a:schemeClr val="bg1"/>
                </a:solidFill>
              </a:rPr>
              <a:t> = </a:t>
            </a:r>
            <a:r>
              <a:rPr lang="en-IN" b="1" dirty="0">
                <a:solidFill>
                  <a:schemeClr val="accent3"/>
                </a:solidFill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3566678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541" y="946849"/>
            <a:ext cx="5218916" cy="66998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3000" b="1" cap="none" dirty="0"/>
              <a:t>What’s NAÏVE</a:t>
            </a:r>
            <a:endParaRPr lang="en-US" sz="28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3ACF6B-2371-5634-A914-A6506CF31B5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2444230" y="2308219"/>
            <a:ext cx="7800981" cy="342726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7071D-F90E-5107-9901-9EBD9D6A48EF}"/>
              </a:ext>
            </a:extLst>
          </p:cNvPr>
          <p:cNvSpPr txBox="1">
            <a:spLocks/>
          </p:cNvSpPr>
          <p:nvPr/>
        </p:nvSpPr>
        <p:spPr>
          <a:xfrm>
            <a:off x="2373001" y="2474811"/>
            <a:ext cx="8000031" cy="35283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37A0C0-7C40-1E2C-FD82-F97511EC7FFE}"/>
              </a:ext>
            </a:extLst>
          </p:cNvPr>
          <p:cNvSpPr txBox="1"/>
          <p:nvPr/>
        </p:nvSpPr>
        <p:spPr>
          <a:xfrm>
            <a:off x="2762353" y="2325308"/>
            <a:ext cx="748285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Naïve Bayes treats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ALL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 word order the same</a:t>
            </a:r>
          </a:p>
          <a:p>
            <a:pPr marL="342900" indent="-342900">
              <a:buFontTx/>
              <a:buChar char="-"/>
            </a:pP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Biome" panose="020B0503030204020804" pitchFamily="34" charset="0"/>
            </a:endParaRPr>
          </a:p>
          <a:p>
            <a:pPr marL="342900" indent="-342900">
              <a:buFontTx/>
              <a:buChar char="-"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That is, the attribute values are conditionally independent</a:t>
            </a:r>
          </a:p>
          <a:p>
            <a:pPr marL="342900" indent="-342900">
              <a:buFontTx/>
              <a:buChar char="-"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Biome" panose="020B05030302040208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rgbClr val="FFFFFF"/>
                </a:solidFill>
                <a:latin typeface="Arial Nova"/>
                <a:cs typeface="Biome" panose="020B0503030204020804" pitchFamily="34" charset="0"/>
              </a:rPr>
              <a:t>The classification score for the message “</a:t>
            </a:r>
            <a:r>
              <a:rPr lang="en-US" sz="2000" b="1" dirty="0">
                <a:solidFill>
                  <a:schemeClr val="tx2"/>
                </a:solidFill>
                <a:latin typeface="Arial Nova"/>
                <a:cs typeface="Biome" panose="020B0503030204020804" pitchFamily="34" charset="0"/>
              </a:rPr>
              <a:t>Dear Friend</a:t>
            </a:r>
            <a:r>
              <a:rPr lang="en-US" sz="2000" b="1" dirty="0">
                <a:solidFill>
                  <a:srgbClr val="FFFFFF"/>
                </a:solidFill>
                <a:latin typeface="Arial Nova"/>
                <a:cs typeface="Biome" panose="020B0503030204020804" pitchFamily="34" charset="0"/>
              </a:rPr>
              <a:t>” and “</a:t>
            </a:r>
            <a:r>
              <a:rPr lang="en-US" sz="2000" b="1" dirty="0">
                <a:solidFill>
                  <a:schemeClr val="tx2"/>
                </a:solidFill>
                <a:latin typeface="Arial Nova"/>
                <a:cs typeface="Biome" panose="020B0503030204020804" pitchFamily="34" charset="0"/>
              </a:rPr>
              <a:t>Friend Dear</a:t>
            </a:r>
            <a:r>
              <a:rPr lang="en-US" sz="2000" b="1" dirty="0">
                <a:solidFill>
                  <a:srgbClr val="FFFFFF"/>
                </a:solidFill>
                <a:latin typeface="Arial Nova"/>
                <a:cs typeface="Biome" panose="020B0503030204020804" pitchFamily="34" charset="0"/>
              </a:rPr>
              <a:t>” would be the same</a:t>
            </a:r>
          </a:p>
          <a:p>
            <a:endParaRPr lang="en-US" sz="2000" b="1" dirty="0">
              <a:solidFill>
                <a:srgbClr val="FFFFFF"/>
              </a:solidFill>
              <a:latin typeface="Arial Nova"/>
              <a:cs typeface="Biome" panose="020B05030302040208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rgbClr val="FFFFFF"/>
                </a:solidFill>
                <a:latin typeface="Arial Nova"/>
                <a:cs typeface="Biome" panose="020B0503030204020804" pitchFamily="34" charset="0"/>
              </a:rPr>
              <a:t>Since it ignores the grammar rules, it has High Bias, but it has Low Variance, so it works well in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969333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1" y="2474811"/>
            <a:ext cx="8000031" cy="3528397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z="1800" b="1" dirty="0">
                <a:solidFill>
                  <a:srgbClr val="FFFFFF"/>
                </a:solidFill>
                <a:latin typeface="Arial Nova"/>
                <a:cs typeface="Biome" panose="020B0503030204020804" pitchFamily="34" charset="0"/>
              </a:rPr>
              <a:t>Naive Bayes learning method involves estimation </a:t>
            </a:r>
            <a:r>
              <a:rPr lang="en-US" b="1" dirty="0">
                <a:solidFill>
                  <a:srgbClr val="FFFFFF"/>
                </a:solidFill>
                <a:latin typeface="Arial Nova"/>
              </a:rPr>
              <a:t>of </a:t>
            </a:r>
            <a:r>
              <a:rPr lang="en-US" sz="1800" b="1" dirty="0">
                <a:solidFill>
                  <a:srgbClr val="FFFFFF"/>
                </a:solidFill>
                <a:latin typeface="Arial Nova"/>
                <a:cs typeface="Biome" panose="020B0503030204020804" pitchFamily="34" charset="0"/>
              </a:rPr>
              <a:t>various P(</a:t>
            </a:r>
            <a:r>
              <a:rPr lang="en-US" sz="1800" b="1" dirty="0" err="1">
                <a:solidFill>
                  <a:srgbClr val="FFFFFF"/>
                </a:solidFill>
                <a:latin typeface="Arial Nova"/>
                <a:cs typeface="Biome" panose="020B0503030204020804" pitchFamily="34" charset="0"/>
              </a:rPr>
              <a:t>vj</a:t>
            </a:r>
            <a:r>
              <a:rPr lang="en-US" sz="1800" b="1" dirty="0">
                <a:solidFill>
                  <a:srgbClr val="FFFFFF"/>
                </a:solidFill>
                <a:latin typeface="Arial Nova"/>
                <a:cs typeface="Biome" panose="020B0503030204020804" pitchFamily="34" charset="0"/>
              </a:rPr>
              <a:t>) and P(ai </a:t>
            </a:r>
            <a:r>
              <a:rPr lang="en-US" b="1" dirty="0">
                <a:solidFill>
                  <a:srgbClr val="FFFFFF"/>
                </a:solidFill>
                <a:latin typeface="Arial Nova"/>
              </a:rPr>
              <a:t>| </a:t>
            </a:r>
            <a:r>
              <a:rPr lang="en-US" sz="1800" b="1" dirty="0" err="1">
                <a:solidFill>
                  <a:srgbClr val="FFFFFF"/>
                </a:solidFill>
                <a:latin typeface="Arial Nova"/>
                <a:cs typeface="Biome" panose="020B0503030204020804" pitchFamily="34" charset="0"/>
              </a:rPr>
              <a:t>vj</a:t>
            </a:r>
            <a:r>
              <a:rPr lang="en-US" sz="1800" b="1" dirty="0">
                <a:solidFill>
                  <a:srgbClr val="FFFFFF"/>
                </a:solidFill>
                <a:latin typeface="Arial Nova"/>
                <a:cs typeface="Biome" panose="020B0503030204020804" pitchFamily="34" charset="0"/>
              </a:rPr>
              <a:t>), based on their </a:t>
            </a:r>
            <a:r>
              <a:rPr lang="en-US" sz="1800" b="1" dirty="0">
                <a:solidFill>
                  <a:schemeClr val="accent1"/>
                </a:solidFill>
                <a:latin typeface="Arial Nova"/>
                <a:cs typeface="Biome" panose="020B0503030204020804" pitchFamily="34" charset="0"/>
              </a:rPr>
              <a:t>frequencies</a:t>
            </a:r>
            <a:r>
              <a:rPr lang="en-US" sz="1800" b="1" dirty="0">
                <a:solidFill>
                  <a:srgbClr val="FFFFFF"/>
                </a:solidFill>
                <a:latin typeface="Arial Nova"/>
                <a:cs typeface="Biome" panose="020B0503030204020804" pitchFamily="34" charset="0"/>
              </a:rPr>
              <a:t> in the data</a:t>
            </a:r>
          </a:p>
          <a:p>
            <a:pPr marL="342900" indent="-342900">
              <a:buFontTx/>
              <a:buChar char="-"/>
            </a:pPr>
            <a:endParaRPr lang="en-US" sz="1800" b="1" dirty="0">
              <a:solidFill>
                <a:srgbClr val="FFFFFF"/>
              </a:solidFill>
              <a:latin typeface="Arial Nova"/>
              <a:cs typeface="Biome" panose="020B05030302040208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1800" b="1" dirty="0">
                <a:solidFill>
                  <a:srgbClr val="FFFFFF"/>
                </a:solidFill>
                <a:latin typeface="Arial Nova"/>
                <a:cs typeface="Biome" panose="020B0503030204020804" pitchFamily="34" charset="0"/>
              </a:rPr>
              <a:t>The set of these estimates corresponds to the learned </a:t>
            </a:r>
            <a:r>
              <a:rPr lang="en-US" sz="1800" b="1" dirty="0">
                <a:solidFill>
                  <a:schemeClr val="accent1"/>
                </a:solidFill>
                <a:latin typeface="Arial Nova"/>
                <a:cs typeface="Biome" panose="020B0503030204020804" pitchFamily="34" charset="0"/>
              </a:rPr>
              <a:t>hypothesis</a:t>
            </a:r>
          </a:p>
          <a:p>
            <a:pPr marL="342900" indent="-342900">
              <a:buFontTx/>
              <a:buChar char="-"/>
            </a:pPr>
            <a:endParaRPr lang="en-US" sz="1800" b="1" dirty="0">
              <a:solidFill>
                <a:srgbClr val="FFFFFF"/>
              </a:solidFill>
              <a:latin typeface="Arial Nova"/>
              <a:cs typeface="Biome" panose="020B05030302040208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1800" b="1" dirty="0">
                <a:solidFill>
                  <a:srgbClr val="FFFFFF"/>
                </a:solidFill>
                <a:latin typeface="Arial Nova"/>
                <a:cs typeface="Biome" panose="020B0503030204020804" pitchFamily="34" charset="0"/>
              </a:rPr>
              <a:t>This hypothesis is then used to classify each new instance by applying the Classifier </a:t>
            </a:r>
            <a:r>
              <a:rPr lang="en-US" sz="1800" b="1" dirty="0">
                <a:solidFill>
                  <a:schemeClr val="accent1"/>
                </a:solidFill>
                <a:latin typeface="Arial Nova"/>
                <a:cs typeface="Biome" panose="020B0503030204020804" pitchFamily="34" charset="0"/>
              </a:rPr>
              <a:t>Equation</a:t>
            </a:r>
          </a:p>
          <a:p>
            <a:pPr marL="342900" indent="-342900">
              <a:buFontTx/>
              <a:buChar char="-"/>
            </a:pPr>
            <a:endParaRPr lang="en-US" sz="1800" b="1" dirty="0">
              <a:solidFill>
                <a:srgbClr val="FFFFFF"/>
              </a:solidFill>
              <a:latin typeface="Arial Nova"/>
              <a:cs typeface="Biome" panose="020B05030302040208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sz="5400" b="1" dirty="0">
                <a:ln>
                  <a:solidFill>
                    <a:schemeClr val="tx2">
                      <a:lumMod val="5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Naïve Bayes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  <a:ln>
            <a:noFill/>
          </a:ln>
        </p:spPr>
        <p:txBody>
          <a:bodyPr/>
          <a:lstStyle/>
          <a:p>
            <a:r>
              <a:rPr lang="en-US" sz="4800" b="1" dirty="0">
                <a:ln cmpd="sng"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46" y="462115"/>
            <a:ext cx="2140973" cy="660003"/>
          </a:xfrm>
        </p:spPr>
        <p:txBody>
          <a:bodyPr/>
          <a:lstStyle/>
          <a:p>
            <a:r>
              <a:rPr lang="en-US" sz="3600" b="1" dirty="0">
                <a:solidFill>
                  <a:schemeClr val="tx2"/>
                </a:solidFill>
              </a:rPr>
              <a:t>INDEX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0046" y="1601599"/>
            <a:ext cx="5021826" cy="4582891"/>
          </a:xfrm>
        </p:spPr>
        <p:txBody>
          <a:bodyPr anchor="t"/>
          <a:lstStyle/>
          <a:p>
            <a:r>
              <a:rPr lang="en-US" sz="2000" b="1" dirty="0">
                <a:solidFill>
                  <a:schemeClr val="accent3"/>
                </a:solidFill>
              </a:rPr>
              <a:t>Quick Recap</a:t>
            </a:r>
          </a:p>
          <a:p>
            <a:pPr marL="285750" indent="-285750">
              <a:lnSpc>
                <a:spcPct val="50000"/>
              </a:lnSpc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Bayes Theorem</a:t>
            </a:r>
          </a:p>
          <a:p>
            <a:pPr>
              <a:lnSpc>
                <a:spcPct val="50000"/>
              </a:lnSpc>
            </a:pPr>
            <a:endParaRPr lang="en-US" sz="2000" b="1" dirty="0">
              <a:solidFill>
                <a:schemeClr val="accent3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Naïve Bayes: Introduction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Bayesian Approach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Naïve Bayes: Assumption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Naïve Bayes: Classifier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Example: Spam Messages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Summary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en-US" sz="2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b="1" dirty="0"/>
              <a:t>BAYES </a:t>
            </a:r>
            <a:r>
              <a:rPr lang="en-US" b="1" dirty="0" err="1"/>
              <a:t>THeorem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94638" y="2084300"/>
            <a:ext cx="10515600" cy="3427265"/>
          </a:xfrm>
        </p:spPr>
        <p:txBody>
          <a:bodyPr/>
          <a:lstStyle/>
          <a:p>
            <a:r>
              <a:rPr lang="en-US" b="1" dirty="0"/>
              <a:t>In ML, we want to determine the best hypothesis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b="1" dirty="0"/>
              <a:t> from space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b="1" dirty="0"/>
              <a:t>, given the data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b="1" dirty="0"/>
              <a:t> </a:t>
            </a:r>
          </a:p>
          <a:p>
            <a:r>
              <a:rPr lang="en-US" b="1" dirty="0"/>
              <a:t>best hypothesis = most </a:t>
            </a:r>
            <a:r>
              <a:rPr lang="en-US" b="1" dirty="0">
                <a:solidFill>
                  <a:schemeClr val="accent1"/>
                </a:solidFill>
              </a:rPr>
              <a:t>probable</a:t>
            </a:r>
            <a:r>
              <a:rPr lang="en-US" b="1" dirty="0"/>
              <a:t> hypothesis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Maximally probable hypothesis = maximum a posteriori  (MAP) hypothesis</a:t>
            </a:r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 descr="A black and white text on a white background&#10;&#10;Description automatically generated">
            <a:extLst>
              <a:ext uri="{FF2B5EF4-FFF2-40B4-BE49-F238E27FC236}">
                <a16:creationId xmlns:a16="http://schemas.microsoft.com/office/drawing/2014/main" id="{7EC11B1F-2A4A-BECA-8863-435DA73520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741"/>
          <a:stretch/>
        </p:blipFill>
        <p:spPr>
          <a:xfrm>
            <a:off x="881762" y="3084871"/>
            <a:ext cx="9144000" cy="21437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608A3DB-55A8-8B38-130C-F740F5498EA7}"/>
                  </a:ext>
                </a:extLst>
              </p14:cNvPr>
              <p14:cNvContentPartPr/>
              <p14:nvPr/>
            </p14:nvContentPartPr>
            <p14:xfrm>
              <a:off x="7187388" y="75683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608A3DB-55A8-8B38-130C-F740F5498E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8388" y="74783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33C2B85-EDA0-BA76-4AD0-426842ECAA6F}"/>
              </a:ext>
            </a:extLst>
          </p:cNvPr>
          <p:cNvSpPr txBox="1"/>
          <p:nvPr/>
        </p:nvSpPr>
        <p:spPr>
          <a:xfrm>
            <a:off x="2504010" y="4135366"/>
            <a:ext cx="247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Posterior Probability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EF5EA-7317-3A1A-47B7-693743E4FF93}"/>
              </a:ext>
            </a:extLst>
          </p:cNvPr>
          <p:cNvSpPr txBox="1"/>
          <p:nvPr/>
        </p:nvSpPr>
        <p:spPr>
          <a:xfrm>
            <a:off x="6133221" y="3025935"/>
            <a:ext cx="247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Prior Probability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DD46A6-2398-7250-6490-529F164DE9D1}"/>
              </a:ext>
            </a:extLst>
          </p:cNvPr>
          <p:cNvSpPr txBox="1"/>
          <p:nvPr/>
        </p:nvSpPr>
        <p:spPr>
          <a:xfrm>
            <a:off x="4732490" y="3101899"/>
            <a:ext cx="247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Likelihood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78E60-AB8F-BC11-302D-E7267EDB3544}"/>
              </a:ext>
            </a:extLst>
          </p:cNvPr>
          <p:cNvSpPr txBox="1"/>
          <p:nvPr/>
        </p:nvSpPr>
        <p:spPr>
          <a:xfrm>
            <a:off x="5360656" y="4624788"/>
            <a:ext cx="154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Plausibility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6D3EA42-F089-359F-6E5B-E5539961AD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5350" y="5892766"/>
            <a:ext cx="27051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940" y="264160"/>
            <a:ext cx="7320117" cy="3373973"/>
          </a:xfrm>
        </p:spPr>
        <p:txBody>
          <a:bodyPr anchor="b"/>
          <a:lstStyle/>
          <a:p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NAÏVE BAYES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5" y="3814651"/>
            <a:ext cx="6327105" cy="2653771"/>
          </a:xfrm>
        </p:spPr>
        <p:txBody>
          <a:bodyPr/>
          <a:lstStyle/>
          <a:p>
            <a:r>
              <a:rPr lang="en-US" sz="4000" dirty="0" err="1"/>
              <a:t>CLassifier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80775" y="2175851"/>
            <a:ext cx="10630447" cy="4559246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000" b="1" i="0" dirty="0">
                <a:solidFill>
                  <a:srgbClr val="FFFFFF"/>
                </a:solidFill>
                <a:effectLst/>
                <a:latin typeface="Red Hat Text"/>
              </a:rPr>
              <a:t>Naive Bayes Learner: Highly practical Bayesian learning method</a:t>
            </a:r>
          </a:p>
          <a:p>
            <a:pPr>
              <a:buFontTx/>
              <a:buChar char="-"/>
            </a:pPr>
            <a:r>
              <a:rPr lang="en-US" sz="2000" b="1" i="0" dirty="0">
                <a:solidFill>
                  <a:srgbClr val="FFFFFF"/>
                </a:solidFill>
                <a:effectLst/>
                <a:latin typeface="Red Hat Text"/>
              </a:rPr>
              <a:t>In some domains, its performance is in par to that of 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Red Hat Text"/>
              </a:rPr>
              <a:t>neural networks</a:t>
            </a:r>
            <a:r>
              <a:rPr lang="en-US" sz="2000" b="1" i="0" dirty="0">
                <a:solidFill>
                  <a:srgbClr val="FFFFFF"/>
                </a:solidFill>
                <a:effectLst/>
                <a:latin typeface="Red Hat Text"/>
              </a:rPr>
              <a:t> and 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Red Hat Text"/>
              </a:rPr>
              <a:t>decision tree learning</a:t>
            </a:r>
          </a:p>
          <a:p>
            <a:pPr>
              <a:lnSpc>
                <a:spcPct val="50000"/>
              </a:lnSpc>
              <a:buFontTx/>
              <a:buChar char="-"/>
            </a:pPr>
            <a:endParaRPr lang="en-US" sz="2000" b="1" i="0" dirty="0">
              <a:solidFill>
                <a:srgbClr val="FFFFFF"/>
              </a:solidFill>
              <a:effectLst/>
              <a:latin typeface="Red Hat Text"/>
            </a:endParaRPr>
          </a:p>
          <a:p>
            <a:pPr>
              <a:buFontTx/>
              <a:buChar char="-"/>
            </a:pPr>
            <a:r>
              <a:rPr lang="en-US" sz="2000" b="1" i="0" dirty="0">
                <a:solidFill>
                  <a:srgbClr val="FFFFFF"/>
                </a:solidFill>
                <a:effectLst/>
                <a:latin typeface="Red Hat Text"/>
              </a:rPr>
              <a:t>It applies to learning tasks where each 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Red Hat Text"/>
              </a:rPr>
              <a:t>instance</a:t>
            </a:r>
            <a:r>
              <a:rPr lang="en-US" sz="2000" b="1" i="0" dirty="0">
                <a:solidFill>
                  <a:srgbClr val="FFFFFF"/>
                </a:solidFill>
                <a:effectLst/>
                <a:latin typeface="Red Hat Text"/>
              </a:rPr>
              <a:t> </a:t>
            </a:r>
            <a:r>
              <a:rPr lang="en-US" sz="2400" b="1" i="0" dirty="0">
                <a:solidFill>
                  <a:schemeClr val="tx2"/>
                </a:solidFill>
                <a:effectLst/>
                <a:latin typeface="Red Hat Text"/>
              </a:rPr>
              <a:t>x</a:t>
            </a:r>
            <a:r>
              <a:rPr lang="en-US" sz="2000" b="1" i="0" dirty="0">
                <a:solidFill>
                  <a:srgbClr val="FFFFFF"/>
                </a:solidFill>
                <a:effectLst/>
                <a:latin typeface="Red Hat Text"/>
              </a:rPr>
              <a:t> is described by a 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Red Hat Text"/>
              </a:rPr>
              <a:t>conjunction</a:t>
            </a:r>
            <a:r>
              <a:rPr lang="en-US" sz="2000" b="1" i="0" dirty="0">
                <a:solidFill>
                  <a:srgbClr val="FFFFFF"/>
                </a:solidFill>
                <a:effectLst/>
                <a:latin typeface="Red Hat Text"/>
              </a:rPr>
              <a:t> of attributes values {</a:t>
            </a:r>
            <a:r>
              <a:rPr lang="en-US" sz="2000" b="1" i="0" dirty="0">
                <a:solidFill>
                  <a:schemeClr val="tx2"/>
                </a:solidFill>
                <a:effectLst/>
                <a:latin typeface="Red Hat Text"/>
              </a:rPr>
              <a:t>a, b, c</a:t>
            </a:r>
            <a:r>
              <a:rPr lang="en-US" sz="2000" b="1" i="0" dirty="0">
                <a:solidFill>
                  <a:srgbClr val="FFFFFF"/>
                </a:solidFill>
                <a:effectLst/>
                <a:latin typeface="Red Hat Text"/>
              </a:rPr>
              <a:t>} and where the 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Red Hat Text"/>
              </a:rPr>
              <a:t>target function</a:t>
            </a:r>
            <a:r>
              <a:rPr lang="en-US" sz="2000" b="1" i="0" dirty="0">
                <a:solidFill>
                  <a:srgbClr val="FFFFFF"/>
                </a:solidFill>
                <a:effectLst/>
                <a:latin typeface="Red Hat Text"/>
              </a:rPr>
              <a:t> </a:t>
            </a:r>
            <a:r>
              <a:rPr lang="en-US" sz="2000" b="1" i="0" dirty="0">
                <a:solidFill>
                  <a:schemeClr val="tx2"/>
                </a:solidFill>
                <a:effectLst/>
                <a:latin typeface="Red Hat Text"/>
              </a:rPr>
              <a:t>f(x)</a:t>
            </a:r>
            <a:r>
              <a:rPr lang="en-US" sz="2000" b="1" i="0" dirty="0">
                <a:solidFill>
                  <a:srgbClr val="FFFFFF"/>
                </a:solidFill>
                <a:effectLst/>
                <a:latin typeface="Red Hat Text"/>
              </a:rPr>
              <a:t> can take any value from some finite set </a:t>
            </a:r>
            <a:r>
              <a:rPr lang="en-US" sz="2000" b="1" i="0" dirty="0">
                <a:solidFill>
                  <a:schemeClr val="tx2"/>
                </a:solidFill>
                <a:effectLst/>
                <a:latin typeface="Red Hat Text"/>
              </a:rPr>
              <a:t>V</a:t>
            </a:r>
            <a:r>
              <a:rPr lang="en-US" sz="2000" b="1" i="0" dirty="0">
                <a:solidFill>
                  <a:srgbClr val="FFFFFF"/>
                </a:solidFill>
                <a:effectLst/>
                <a:latin typeface="Red Hat Text"/>
              </a:rPr>
              <a:t> </a:t>
            </a:r>
          </a:p>
          <a:p>
            <a:pPr>
              <a:buFontTx/>
              <a:buChar char="-"/>
            </a:pPr>
            <a:endParaRPr lang="en-US" sz="2000" b="1" dirty="0">
              <a:solidFill>
                <a:srgbClr val="FFFFFF"/>
              </a:solidFill>
              <a:latin typeface="Red Hat Text"/>
            </a:endParaRPr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en-US" sz="2000" b="1" dirty="0">
                <a:solidFill>
                  <a:srgbClr val="FFFFFF"/>
                </a:solidFill>
                <a:latin typeface="Red Hat Text"/>
              </a:rPr>
              <a:t>Instance </a:t>
            </a:r>
            <a:r>
              <a:rPr lang="en-US" sz="2400" b="1" dirty="0">
                <a:solidFill>
                  <a:schemeClr val="tx2"/>
                </a:solidFill>
                <a:latin typeface="Red Hat Text"/>
              </a:rPr>
              <a:t>x</a:t>
            </a:r>
            <a:r>
              <a:rPr lang="en-US" sz="2000" b="1" dirty="0">
                <a:solidFill>
                  <a:srgbClr val="FFFFFF"/>
                </a:solidFill>
                <a:latin typeface="Red Hat Text"/>
              </a:rPr>
              <a:t>      {</a:t>
            </a:r>
            <a:r>
              <a:rPr lang="en-US" sz="2000" b="1" dirty="0">
                <a:solidFill>
                  <a:schemeClr val="accent1"/>
                </a:solidFill>
                <a:latin typeface="Red Hat Text"/>
              </a:rPr>
              <a:t>Weather</a:t>
            </a:r>
            <a:r>
              <a:rPr lang="en-US" sz="2000" b="1" dirty="0">
                <a:solidFill>
                  <a:srgbClr val="FFFFFF"/>
                </a:solidFill>
                <a:latin typeface="Red Hat Text"/>
              </a:rPr>
              <a:t>: Sunny,   </a:t>
            </a:r>
            <a:r>
              <a:rPr lang="en-US" sz="2000" b="1" dirty="0">
                <a:solidFill>
                  <a:srgbClr val="00B0F0"/>
                </a:solidFill>
                <a:latin typeface="Red Hat Text"/>
              </a:rPr>
              <a:t>^</a:t>
            </a:r>
            <a:r>
              <a:rPr lang="en-US" sz="2000" b="1" dirty="0">
                <a:solidFill>
                  <a:srgbClr val="FFFFFF"/>
                </a:solidFill>
                <a:latin typeface="Red Hat Text"/>
              </a:rPr>
              <a:t>   </a:t>
            </a:r>
            <a:r>
              <a:rPr lang="en-US" sz="2000" b="1" dirty="0">
                <a:solidFill>
                  <a:schemeClr val="accent1"/>
                </a:solidFill>
                <a:latin typeface="Red Hat Text"/>
              </a:rPr>
              <a:t>Traffic</a:t>
            </a:r>
            <a:r>
              <a:rPr lang="en-US" sz="2000" b="1" dirty="0">
                <a:solidFill>
                  <a:srgbClr val="FFFFFF"/>
                </a:solidFill>
                <a:latin typeface="Red Hat Text"/>
              </a:rPr>
              <a:t>: Less,   </a:t>
            </a:r>
            <a:r>
              <a:rPr lang="en-US" sz="2000" b="1" dirty="0">
                <a:solidFill>
                  <a:srgbClr val="00B0F0"/>
                </a:solidFill>
                <a:latin typeface="Red Hat Text"/>
              </a:rPr>
              <a:t>^</a:t>
            </a:r>
            <a:r>
              <a:rPr lang="en-US" sz="2000" b="1" dirty="0">
                <a:solidFill>
                  <a:srgbClr val="FFFFFF"/>
                </a:solidFill>
                <a:latin typeface="Red Hat Text"/>
              </a:rPr>
              <a:t>   </a:t>
            </a:r>
            <a:r>
              <a:rPr lang="en-US" sz="2000" b="1" dirty="0">
                <a:solidFill>
                  <a:schemeClr val="accent1"/>
                </a:solidFill>
                <a:latin typeface="Red Hat Text"/>
              </a:rPr>
              <a:t>Store</a:t>
            </a:r>
            <a:r>
              <a:rPr lang="en-US" sz="2000" b="1" dirty="0">
                <a:solidFill>
                  <a:srgbClr val="FFFFFF"/>
                </a:solidFill>
                <a:latin typeface="Red Hat Text"/>
              </a:rPr>
              <a:t>: Open}</a:t>
            </a:r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en-US" sz="2000" b="1" dirty="0">
                <a:solidFill>
                  <a:schemeClr val="tx2"/>
                </a:solidFill>
                <a:latin typeface="Red Hat Text"/>
              </a:rPr>
              <a:t>    f(x)           </a:t>
            </a:r>
            <a:r>
              <a:rPr lang="en-US" sz="2000" b="1" dirty="0">
                <a:solidFill>
                  <a:srgbClr val="FFFFFF"/>
                </a:solidFill>
                <a:latin typeface="Red Hat Text"/>
              </a:rPr>
              <a:t>     1</a:t>
            </a:r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en-US" sz="2000" b="1" dirty="0">
                <a:solidFill>
                  <a:schemeClr val="tx2"/>
                </a:solidFill>
                <a:latin typeface="Red Hat Text"/>
              </a:rPr>
              <a:t>     V</a:t>
            </a:r>
            <a:r>
              <a:rPr lang="en-US" sz="2000" b="1" dirty="0">
                <a:solidFill>
                  <a:srgbClr val="FFFFFF"/>
                </a:solidFill>
                <a:latin typeface="Red Hat Text"/>
              </a:rPr>
              <a:t>                 {GO, Don’t GO}</a:t>
            </a:r>
          </a:p>
          <a:p>
            <a:pPr marL="576072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FFFFFF"/>
              </a:solidFill>
              <a:latin typeface="Red Hat Text"/>
            </a:endParaRPr>
          </a:p>
          <a:p>
            <a:pPr marL="576072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A set of training examples of the target function is provided</a:t>
            </a:r>
            <a:endParaRPr lang="en-US" sz="2000" b="1" dirty="0">
              <a:solidFill>
                <a:srgbClr val="FFFFFF"/>
              </a:solidFill>
              <a:latin typeface="Red Hat Tex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990B80-191A-59C0-A90F-2C22A06F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62004"/>
            <a:ext cx="10515601" cy="669989"/>
          </a:xfrm>
        </p:spPr>
        <p:txBody>
          <a:bodyPr/>
          <a:lstStyle/>
          <a:p>
            <a:r>
              <a:rPr lang="en-US" b="1" dirty="0"/>
              <a:t>Naïve Bayes Classifier - Introduction</a:t>
            </a:r>
            <a:endParaRPr 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B2AF36-6E34-4BD1-E62E-5BE82E5854EF}"/>
              </a:ext>
            </a:extLst>
          </p:cNvPr>
          <p:cNvSpPr/>
          <p:nvPr/>
        </p:nvSpPr>
        <p:spPr>
          <a:xfrm>
            <a:off x="1288026" y="4797286"/>
            <a:ext cx="7572408" cy="132821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491433-361F-29A9-D6D1-5FE37E895DBD}"/>
              </a:ext>
            </a:extLst>
          </p:cNvPr>
          <p:cNvCxnSpPr>
            <a:cxnSpLocks/>
          </p:cNvCxnSpPr>
          <p:nvPr/>
        </p:nvCxnSpPr>
        <p:spPr>
          <a:xfrm>
            <a:off x="2979175" y="4811607"/>
            <a:ext cx="0" cy="132821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849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75" y="848527"/>
            <a:ext cx="10172360" cy="669989"/>
          </a:xfrm>
        </p:spPr>
        <p:txBody>
          <a:bodyPr/>
          <a:lstStyle/>
          <a:p>
            <a:r>
              <a:rPr lang="en-US" sz="2800" b="1" dirty="0"/>
              <a:t>Bayesian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80775" y="2175851"/>
            <a:ext cx="10630447" cy="342726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000" b="1" dirty="0"/>
              <a:t>New instance </a:t>
            </a:r>
            <a:r>
              <a:rPr lang="en-US" sz="2000" b="1" dirty="0">
                <a:solidFill>
                  <a:schemeClr val="tx2"/>
                </a:solidFill>
              </a:rPr>
              <a:t>y</a:t>
            </a:r>
            <a:r>
              <a:rPr lang="en-US" sz="2000" b="1" dirty="0"/>
              <a:t> is presented, described by the tuple of attribute values </a:t>
            </a:r>
            <a:r>
              <a:rPr lang="en-US" sz="2000" b="1" dirty="0">
                <a:solidFill>
                  <a:schemeClr val="tx2"/>
                </a:solidFill>
              </a:rPr>
              <a:t>{a, b, c}</a:t>
            </a:r>
            <a:r>
              <a:rPr lang="en-US" sz="2000" b="1" dirty="0"/>
              <a:t> </a:t>
            </a:r>
          </a:p>
          <a:p>
            <a:pPr>
              <a:buFontTx/>
              <a:buChar char="-"/>
            </a:pPr>
            <a:r>
              <a:rPr lang="en-US" sz="2000" b="1" dirty="0"/>
              <a:t>“Naïve Bayes Classifier” is tasked to predict the target value </a:t>
            </a:r>
            <a:r>
              <a:rPr lang="en-US" sz="2000" b="1" dirty="0">
                <a:solidFill>
                  <a:schemeClr val="tx2"/>
                </a:solidFill>
              </a:rPr>
              <a:t>f(x) </a:t>
            </a:r>
            <a:r>
              <a:rPr lang="en-US" sz="2000" b="1" dirty="0"/>
              <a:t>(or classify it)</a:t>
            </a:r>
          </a:p>
          <a:p>
            <a:pPr>
              <a:buFontTx/>
              <a:buChar char="-"/>
            </a:pPr>
            <a:r>
              <a:rPr lang="en-US" sz="2000" b="1" dirty="0"/>
              <a:t>The Bayesian approach: (to classify the new instance)</a:t>
            </a:r>
          </a:p>
          <a:p>
            <a:pPr lvl="1">
              <a:buFontTx/>
              <a:buChar char="-"/>
            </a:pPr>
            <a:r>
              <a:rPr lang="en-US" sz="2000" b="1" dirty="0"/>
              <a:t>Assign the most probable target value, </a:t>
            </a:r>
            <a:r>
              <a:rPr lang="en-US" sz="2000" b="1" dirty="0">
                <a:solidFill>
                  <a:schemeClr val="tx2"/>
                </a:solidFill>
              </a:rPr>
              <a:t>V</a:t>
            </a:r>
            <a:r>
              <a:rPr lang="en-US" sz="2000" b="1" baseline="-25000" dirty="0">
                <a:solidFill>
                  <a:schemeClr val="tx2"/>
                </a:solidFill>
              </a:rPr>
              <a:t>MAP</a:t>
            </a:r>
            <a:r>
              <a:rPr lang="en-US" sz="2000" b="1" baseline="-25000" dirty="0"/>
              <a:t>,</a:t>
            </a:r>
            <a:r>
              <a:rPr lang="en-US" sz="2000" b="1" dirty="0"/>
              <a:t> given the attribute values {a, b, c}</a:t>
            </a:r>
          </a:p>
          <a:p>
            <a:pPr lvl="1">
              <a:buFontTx/>
              <a:buChar char="-"/>
            </a:pPr>
            <a:endParaRPr lang="en-US" sz="2000" b="1" dirty="0"/>
          </a:p>
          <a:p>
            <a:pPr lvl="1">
              <a:buFontTx/>
              <a:buChar char="-"/>
            </a:pPr>
            <a:endParaRPr lang="en-US" sz="2000" b="1" dirty="0"/>
          </a:p>
          <a:p>
            <a:pPr lvl="1">
              <a:buFontTx/>
              <a:buChar char="-"/>
            </a:pPr>
            <a:r>
              <a:rPr lang="en-US" b="1" dirty="0"/>
              <a:t>By Bayes Theorem</a:t>
            </a:r>
            <a:endParaRPr lang="en-US" sz="2000" b="1" dirty="0"/>
          </a:p>
          <a:p>
            <a:pPr lvl="8"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 we       P(a</a:t>
            </a:r>
            <a:r>
              <a:rPr lang="en-US" sz="2000" b="1" baseline="-25000" dirty="0">
                <a:solidFill>
                  <a:schemeClr val="bg1"/>
                </a:solidFill>
              </a:rPr>
              <a:t>1</a:t>
            </a:r>
            <a:r>
              <a:rPr lang="en-US" sz="2000" b="1" dirty="0">
                <a:solidFill>
                  <a:schemeClr val="bg1"/>
                </a:solidFill>
              </a:rPr>
              <a:t>,…,a</a:t>
            </a:r>
            <a:r>
              <a:rPr lang="en-US" sz="2000" b="1" baseline="-25000" dirty="0">
                <a:solidFill>
                  <a:schemeClr val="bg1"/>
                </a:solidFill>
              </a:rPr>
              <a:t>n</a:t>
            </a:r>
            <a:r>
              <a:rPr lang="en-US" sz="2000" b="1" dirty="0">
                <a:solidFill>
                  <a:schemeClr val="bg1"/>
                </a:solidFill>
              </a:rPr>
              <a:t>) is a constant independent of </a:t>
            </a:r>
            <a:r>
              <a:rPr lang="en-US" sz="2000" b="1" dirty="0" err="1">
                <a:solidFill>
                  <a:schemeClr val="bg1"/>
                </a:solidFill>
              </a:rPr>
              <a:t>v</a:t>
            </a:r>
            <a:r>
              <a:rPr lang="en-US" sz="2000" b="1" baseline="-25000" dirty="0" err="1">
                <a:solidFill>
                  <a:schemeClr val="bg1"/>
                </a:solidFill>
              </a:rPr>
              <a:t>j</a:t>
            </a:r>
            <a:endParaRPr lang="en-US" sz="2000" b="1" baseline="-25000" dirty="0">
              <a:solidFill>
                <a:schemeClr val="bg1"/>
              </a:solidFill>
            </a:endParaRPr>
          </a:p>
          <a:p>
            <a:pPr marL="3657600" lvl="8" indent="0">
              <a:buNone/>
            </a:pPr>
            <a:endParaRPr lang="en-US" sz="2000" b="1" baseline="-25000" dirty="0">
              <a:solidFill>
                <a:schemeClr val="bg1"/>
              </a:solidFill>
            </a:endParaRPr>
          </a:p>
          <a:p>
            <a:pPr lvl="8">
              <a:buFontTx/>
              <a:buChar char="-"/>
            </a:pPr>
            <a:r>
              <a:rPr lang="en-US" sz="2000" b="1" baseline="-25000" dirty="0">
                <a:solidFill>
                  <a:schemeClr val="bg1"/>
                </a:solidFill>
              </a:rPr>
              <a:t>                     -----</a:t>
            </a:r>
            <a:r>
              <a:rPr lang="en-US" sz="2400" b="1" baseline="-250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sz="2400" b="1" baseline="-25000" dirty="0">
                <a:solidFill>
                  <a:schemeClr val="bg1"/>
                </a:solidFill>
              </a:rPr>
              <a:t> </a:t>
            </a:r>
            <a:r>
              <a:rPr lang="en-US" sz="3200" b="1" baseline="-25000" dirty="0">
                <a:solidFill>
                  <a:schemeClr val="bg1"/>
                </a:solidFill>
                <a:sym typeface="Wingdings" panose="05000000000000000000" pitchFamily="2" charset="2"/>
              </a:rPr>
              <a:t>Equation 1</a:t>
            </a:r>
            <a:endParaRPr lang="en-US" sz="2400" b="1" dirty="0">
              <a:solidFill>
                <a:schemeClr val="bg1"/>
              </a:solidFill>
            </a:endParaRPr>
          </a:p>
          <a:p>
            <a:pPr algn="l">
              <a:buFontTx/>
              <a:buChar char="-"/>
            </a:pPr>
            <a:endParaRPr lang="en-US" sz="2000" b="1" i="0" u="none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60C034-A7B6-8E29-08A5-FE10CD4EA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351" y="4023787"/>
            <a:ext cx="4427604" cy="7620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0E0AAA-8CC3-E6E8-D7D2-21DF62C67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351" y="5289790"/>
            <a:ext cx="4000847" cy="143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96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136" y="491613"/>
            <a:ext cx="4343728" cy="501238"/>
          </a:xfrm>
        </p:spPr>
        <p:txBody>
          <a:bodyPr anchor="b">
            <a:normAutofit/>
          </a:bodyPr>
          <a:lstStyle/>
          <a:p>
            <a:pPr algn="ctr"/>
            <a:r>
              <a:rPr lang="en-US" sz="2800" b="1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C3DB431-D2E8-FED7-162F-8BF599635027}"/>
              </a:ext>
            </a:extLst>
          </p:cNvPr>
          <p:cNvGraphicFramePr>
            <a:graphicFrameLocks noGrp="1"/>
          </p:cNvGraphicFramePr>
          <p:nvPr>
            <p:ph sz="quarter" idx="35"/>
            <p:extLst>
              <p:ext uri="{D42A27DB-BD31-4B8C-83A1-F6EECF244321}">
                <p14:modId xmlns:p14="http://schemas.microsoft.com/office/powerpoint/2010/main" val="113230584"/>
              </p:ext>
            </p:extLst>
          </p:nvPr>
        </p:nvGraphicFramePr>
        <p:xfrm>
          <a:off x="1407078" y="752064"/>
          <a:ext cx="9377843" cy="3817043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{8FD4443E-F989-4FC4-A0C8-D5A2AF1F390B}</a:tableStyleId>
              </a:tblPr>
              <a:tblGrid>
                <a:gridCol w="4628864">
                  <a:extLst>
                    <a:ext uri="{9D8B030D-6E8A-4147-A177-3AD203B41FA5}">
                      <a16:colId xmlns:a16="http://schemas.microsoft.com/office/drawing/2014/main" val="2787584359"/>
                    </a:ext>
                  </a:extLst>
                </a:gridCol>
                <a:gridCol w="4748979">
                  <a:extLst>
                    <a:ext uri="{9D8B030D-6E8A-4147-A177-3AD203B41FA5}">
                      <a16:colId xmlns:a16="http://schemas.microsoft.com/office/drawing/2014/main" val="1150315937"/>
                    </a:ext>
                  </a:extLst>
                </a:gridCol>
              </a:tblGrid>
              <a:tr h="492268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a1, a2, a3, a4,… </a:t>
                      </a:r>
                      <a:r>
                        <a:rPr lang="en-US" sz="1800" b="1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kern="1200" baseline="-25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err="1">
                          <a:solidFill>
                            <a:schemeClr val="bg1"/>
                          </a:solidFill>
                        </a:rPr>
                        <a:t>v</a:t>
                      </a:r>
                      <a:r>
                        <a:rPr lang="en-US" sz="2400" b="1" baseline="-25000" dirty="0" err="1"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3645826"/>
                  </a:ext>
                </a:extLst>
              </a:tr>
              <a:tr h="3711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5600467"/>
                  </a:ext>
                </a:extLst>
              </a:tr>
              <a:tr h="49226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Rain, No Traffic, Bike, Close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8681273"/>
                  </a:ext>
                </a:extLst>
              </a:tr>
              <a:tr h="492268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 Sun, No Traffic, No Vehicle, Open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3378724"/>
                  </a:ext>
                </a:extLst>
              </a:tr>
              <a:tr h="4922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Sun, Traffic, Flight, Open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9749042"/>
                  </a:ext>
                </a:extLst>
              </a:tr>
              <a:tr h="4922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Rain, Traffic, Car, Close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786367"/>
                  </a:ext>
                </a:extLst>
              </a:tr>
              <a:tr h="49226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Rain, Traffic, Bike, Close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4193314"/>
                  </a:ext>
                </a:extLst>
              </a:tr>
              <a:tr h="49226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Sun, Traffic, Car, Close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accent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26256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C55E38D-E4D9-AA92-C83E-47AA1432C4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230"/>
          <a:stretch/>
        </p:blipFill>
        <p:spPr>
          <a:xfrm>
            <a:off x="1456500" y="5046662"/>
            <a:ext cx="4000847" cy="7019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E99000-4E39-8BB0-250C-DB7D364CF46C}"/>
              </a:ext>
            </a:extLst>
          </p:cNvPr>
          <p:cNvSpPr txBox="1"/>
          <p:nvPr/>
        </p:nvSpPr>
        <p:spPr>
          <a:xfrm>
            <a:off x="5901057" y="4902257"/>
            <a:ext cx="142567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 </a:t>
            </a:r>
            <a:r>
              <a:rPr lang="en-IN" sz="3200" b="1" dirty="0">
                <a:solidFill>
                  <a:schemeClr val="accent1"/>
                </a:solidFill>
              </a:rPr>
              <a:t>P(</a:t>
            </a:r>
            <a:r>
              <a:rPr lang="en-US" sz="3200" b="1" dirty="0" err="1">
                <a:solidFill>
                  <a:schemeClr val="accent1"/>
                </a:solidFill>
                <a:latin typeface="Arial Nova" panose="020B0504020202020204" pitchFamily="34" charset="0"/>
                <a:cs typeface="Biome" panose="020B0503030204020804" pitchFamily="34" charset="0"/>
              </a:rPr>
              <a:t>v</a:t>
            </a:r>
            <a:r>
              <a:rPr lang="en-US" sz="3200" b="1" baseline="-25000" dirty="0" err="1">
                <a:solidFill>
                  <a:srgbClr val="FFC000"/>
                </a:solidFill>
                <a:latin typeface="Arial Nova" panose="020B0504020202020204" pitchFamily="34" charset="0"/>
                <a:cs typeface="Biome" panose="020B0503030204020804" pitchFamily="34" charset="0"/>
              </a:rPr>
              <a:t>j</a:t>
            </a:r>
            <a:r>
              <a:rPr lang="en-IN" sz="3200" b="1" dirty="0">
                <a:solidFill>
                  <a:schemeClr val="accent1"/>
                </a:solidFill>
              </a:rPr>
              <a:t>) </a:t>
            </a:r>
          </a:p>
          <a:p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P(</a:t>
            </a:r>
            <a:r>
              <a:rPr lang="en-US" b="1" dirty="0">
                <a:solidFill>
                  <a:srgbClr val="FFFFFF"/>
                </a:solidFill>
                <a:latin typeface="Arial Nova" panose="020B0504020202020204" pitchFamily="34" charset="0"/>
                <a:cs typeface="Biome" panose="020B0503030204020804" pitchFamily="34" charset="0"/>
              </a:rPr>
              <a:t>1</a:t>
            </a:r>
            <a:r>
              <a:rPr lang="en-IN" dirty="0">
                <a:solidFill>
                  <a:schemeClr val="bg1"/>
                </a:solidFill>
              </a:rPr>
              <a:t>) = 3/5 P(</a:t>
            </a:r>
            <a:r>
              <a:rPr lang="en-IN" b="1" dirty="0">
                <a:solidFill>
                  <a:schemeClr val="bg1"/>
                </a:solidFill>
              </a:rPr>
              <a:t>0</a:t>
            </a:r>
            <a:r>
              <a:rPr lang="en-IN" dirty="0">
                <a:solidFill>
                  <a:schemeClr val="bg1"/>
                </a:solidFill>
              </a:rPr>
              <a:t>) = 2/5</a:t>
            </a:r>
            <a:r>
              <a:rPr lang="en-US" b="1" baseline="-25000" dirty="0">
                <a:solidFill>
                  <a:srgbClr val="FFFFFF"/>
                </a:solidFill>
                <a:latin typeface="Arial Nova" panose="020B0504020202020204" pitchFamily="34" charset="0"/>
                <a:cs typeface="Biome" panose="020B0503030204020804" pitchFamily="34" charset="0"/>
              </a:rPr>
              <a:t>	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03812A-0C68-CB72-1055-23AE806A0E25}"/>
              </a:ext>
            </a:extLst>
          </p:cNvPr>
          <p:cNvSpPr txBox="1"/>
          <p:nvPr/>
        </p:nvSpPr>
        <p:spPr>
          <a:xfrm>
            <a:off x="7721025" y="5010595"/>
            <a:ext cx="30144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chemeClr val="accent1"/>
                </a:solidFill>
              </a:rPr>
              <a:t>P(a1, a2, … </a:t>
            </a:r>
            <a:r>
              <a:rPr lang="en-US" sz="2600" b="1" kern="1200" spc="0" baseline="0" dirty="0">
                <a:solidFill>
                  <a:schemeClr val="accent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a</a:t>
            </a:r>
            <a:r>
              <a:rPr lang="en-US" sz="2600" b="1" kern="1200" spc="0" baseline="-25000" dirty="0">
                <a:solidFill>
                  <a:schemeClr val="accent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n</a:t>
            </a:r>
            <a:r>
              <a:rPr lang="en-IN" sz="2600" b="1" kern="1200" spc="0" baseline="-25000" dirty="0">
                <a:solidFill>
                  <a:schemeClr val="accent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 </a:t>
            </a:r>
            <a:r>
              <a:rPr lang="en-IN" sz="2600" b="1" dirty="0">
                <a:solidFill>
                  <a:schemeClr val="bg1"/>
                </a:solidFill>
              </a:rPr>
              <a:t>|</a:t>
            </a:r>
            <a:r>
              <a:rPr lang="en-IN" sz="2600" b="1" dirty="0">
                <a:solidFill>
                  <a:schemeClr val="accent1"/>
                </a:solidFill>
              </a:rPr>
              <a:t> </a:t>
            </a:r>
            <a:r>
              <a:rPr lang="en-US" sz="2600" b="1" dirty="0" err="1">
                <a:solidFill>
                  <a:schemeClr val="accent1"/>
                </a:solidFill>
                <a:latin typeface="Arial Nova" panose="020B0504020202020204" pitchFamily="34" charset="0"/>
                <a:cs typeface="Biome" panose="020B0503030204020804" pitchFamily="34" charset="0"/>
              </a:rPr>
              <a:t>v</a:t>
            </a:r>
            <a:r>
              <a:rPr lang="en-US" sz="2600" b="1" baseline="-25000" dirty="0" err="1">
                <a:solidFill>
                  <a:schemeClr val="accent1"/>
                </a:solidFill>
                <a:latin typeface="Arial Nova" panose="020B0504020202020204" pitchFamily="34" charset="0"/>
                <a:cs typeface="Biome" panose="020B0503030204020804" pitchFamily="34" charset="0"/>
              </a:rPr>
              <a:t>j</a:t>
            </a:r>
            <a:r>
              <a:rPr lang="en-IN" sz="2600" b="1" dirty="0">
                <a:solidFill>
                  <a:schemeClr val="accent1"/>
                </a:solidFill>
              </a:rPr>
              <a:t> )</a:t>
            </a:r>
          </a:p>
          <a:p>
            <a:endParaRPr lang="en-IN" sz="26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91E2E0-0464-818F-92E0-D3E99447DAD5}"/>
              </a:ext>
            </a:extLst>
          </p:cNvPr>
          <p:cNvSpPr/>
          <p:nvPr/>
        </p:nvSpPr>
        <p:spPr>
          <a:xfrm>
            <a:off x="5845905" y="4902257"/>
            <a:ext cx="1425678" cy="67263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AA6233-E3A1-890D-3627-E0C26591A89B}"/>
              </a:ext>
            </a:extLst>
          </p:cNvPr>
          <p:cNvSpPr/>
          <p:nvPr/>
        </p:nvSpPr>
        <p:spPr>
          <a:xfrm>
            <a:off x="7660140" y="4892158"/>
            <a:ext cx="3075359" cy="68273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75" y="848527"/>
            <a:ext cx="10172360" cy="669989"/>
          </a:xfrm>
        </p:spPr>
        <p:txBody>
          <a:bodyPr/>
          <a:lstStyle/>
          <a:p>
            <a:r>
              <a:rPr lang="en-US" sz="2800" b="1" dirty="0"/>
              <a:t>Shortcoming: Bayesian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80775" y="2175851"/>
            <a:ext cx="10630447" cy="342726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000" b="1" i="0" dirty="0">
                <a:solidFill>
                  <a:srgbClr val="EDEBE8"/>
                </a:solidFill>
                <a:effectLst/>
                <a:latin typeface="Helvetica Neue"/>
              </a:rPr>
              <a:t>Estimating the different P(</a:t>
            </a:r>
            <a:r>
              <a:rPr lang="en-IN" sz="2000" b="1" dirty="0">
                <a:solidFill>
                  <a:schemeClr val="accent1"/>
                </a:solidFill>
              </a:rPr>
              <a:t>a1, a2, … </a:t>
            </a:r>
            <a:r>
              <a:rPr lang="en-US" sz="2000" b="1" kern="1200" spc="0" baseline="0" dirty="0">
                <a:solidFill>
                  <a:schemeClr val="accent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a</a:t>
            </a:r>
            <a:r>
              <a:rPr lang="en-US" sz="2000" b="1" kern="1200" spc="0" baseline="-25000" dirty="0">
                <a:solidFill>
                  <a:schemeClr val="accent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n</a:t>
            </a:r>
            <a:r>
              <a:rPr lang="en-IN" sz="2000" b="1" kern="1200" spc="0" baseline="-25000" dirty="0">
                <a:solidFill>
                  <a:schemeClr val="accent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 </a:t>
            </a:r>
            <a:r>
              <a:rPr lang="en-IN" sz="2000" b="1" dirty="0">
                <a:solidFill>
                  <a:schemeClr val="bg1"/>
                </a:solidFill>
              </a:rPr>
              <a:t>|</a:t>
            </a:r>
            <a:r>
              <a:rPr lang="en-IN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Arial Nova" panose="020B0504020202020204" pitchFamily="34" charset="0"/>
                <a:cs typeface="Biome" panose="020B0503030204020804" pitchFamily="34" charset="0"/>
              </a:rPr>
              <a:t>v</a:t>
            </a:r>
            <a:r>
              <a:rPr lang="en-US" sz="2000" b="1" baseline="-25000" dirty="0" err="1">
                <a:solidFill>
                  <a:schemeClr val="accent1"/>
                </a:solidFill>
                <a:latin typeface="Arial Nova" panose="020B0504020202020204" pitchFamily="34" charset="0"/>
                <a:cs typeface="Biome" panose="020B0503030204020804" pitchFamily="34" charset="0"/>
              </a:rPr>
              <a:t>j</a:t>
            </a:r>
            <a:r>
              <a:rPr lang="en-US" sz="2000" b="1" i="0" dirty="0">
                <a:solidFill>
                  <a:srgbClr val="EDEBE8"/>
                </a:solidFill>
                <a:effectLst/>
                <a:latin typeface="Helvetica Neue"/>
              </a:rPr>
              <a:t>) terms is not feasible unless we have a very large set of training data. The problem is:</a:t>
            </a:r>
          </a:p>
          <a:p>
            <a:pPr lvl="1">
              <a:buFontTx/>
              <a:buChar char="-"/>
            </a:pPr>
            <a:r>
              <a:rPr lang="en-US" sz="2000" b="1" i="0" dirty="0">
                <a:solidFill>
                  <a:srgbClr val="EDEBE8"/>
                </a:solidFill>
                <a:effectLst/>
                <a:latin typeface="Helvetica Neue"/>
              </a:rPr>
              <a:t>Number of these terms = no of possible instances * no of possible target values</a:t>
            </a:r>
          </a:p>
          <a:p>
            <a:pPr lvl="1">
              <a:buFontTx/>
              <a:buChar char="-"/>
            </a:pPr>
            <a:r>
              <a:rPr lang="en-US" sz="2000" b="1" i="0" dirty="0">
                <a:solidFill>
                  <a:srgbClr val="EDEBE8"/>
                </a:solidFill>
                <a:effectLst/>
                <a:latin typeface="Helvetica Neue"/>
              </a:rPr>
              <a:t>Therefore, every instance in instance space is to be observed many times to obtain reliable estimates</a:t>
            </a:r>
          </a:p>
          <a:p>
            <a:pPr lvl="1">
              <a:buFontTx/>
              <a:buChar char="-"/>
            </a:pPr>
            <a:endParaRPr lang="en-US" sz="2000" b="1" dirty="0">
              <a:solidFill>
                <a:srgbClr val="EDEBE8"/>
              </a:solidFill>
              <a:latin typeface="Helvetica Neue"/>
            </a:endParaRPr>
          </a:p>
          <a:p>
            <a:pPr lvl="1">
              <a:buFontTx/>
              <a:buChar char="-"/>
            </a:pPr>
            <a:endParaRPr lang="en-US" sz="2000" b="1" dirty="0"/>
          </a:p>
          <a:p>
            <a:pPr>
              <a:buFontTx/>
              <a:buChar char="-"/>
            </a:pPr>
            <a:endParaRPr lang="en-US" sz="2000" b="1" i="0" u="none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D716EB-C0A5-AE49-C0FE-C82A3D273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75" y="4446241"/>
            <a:ext cx="8473754" cy="188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9656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</TotalTime>
  <Words>788</Words>
  <Application>Microsoft Office PowerPoint</Application>
  <PresentationFormat>Widescreen</PresentationFormat>
  <Paragraphs>190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Arial Nova</vt:lpstr>
      <vt:lpstr>Avenir Next LT Pro</vt:lpstr>
      <vt:lpstr>Biome</vt:lpstr>
      <vt:lpstr>Calibri</vt:lpstr>
      <vt:lpstr>Helvetica Neue</vt:lpstr>
      <vt:lpstr>Helvetica-Bold</vt:lpstr>
      <vt:lpstr>Playfair Display</vt:lpstr>
      <vt:lpstr>Red Hat Text</vt:lpstr>
      <vt:lpstr>Times New Roman</vt:lpstr>
      <vt:lpstr>Wingdings</vt:lpstr>
      <vt:lpstr>Custom</vt:lpstr>
      <vt:lpstr>Office Theme</vt:lpstr>
      <vt:lpstr>PowerPoint Presentation</vt:lpstr>
      <vt:lpstr>Naïve Bayes</vt:lpstr>
      <vt:lpstr>INDEX</vt:lpstr>
      <vt:lpstr>BAYES THeorem</vt:lpstr>
      <vt:lpstr>   NAÏVE BAYES</vt:lpstr>
      <vt:lpstr>Naïve Bayes Classifier - Introduction</vt:lpstr>
      <vt:lpstr>Bayesian Approach</vt:lpstr>
      <vt:lpstr> </vt:lpstr>
      <vt:lpstr>Shortcoming: Bayesian Approach</vt:lpstr>
      <vt:lpstr>ASSUMPTION: Naïve Bayes</vt:lpstr>
      <vt:lpstr>NAÏVE BAYES CLASSIFIER </vt:lpstr>
      <vt:lpstr>NAÏVE BAYES CLASSIFIER : Spam Messages</vt:lpstr>
      <vt:lpstr>   </vt:lpstr>
      <vt:lpstr>NAÏVE BAYES CLASSIFIER </vt:lpstr>
      <vt:lpstr>What’s NAÏVE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cp:lastModifiedBy>Sushanth S Rao</cp:lastModifiedBy>
  <cp:revision>391</cp:revision>
  <dcterms:created xsi:type="dcterms:W3CDTF">2024-01-05T14:58:10Z</dcterms:created>
  <dcterms:modified xsi:type="dcterms:W3CDTF">2024-06-15T07:00:05Z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