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75" r:id="rId2"/>
    <p:sldId id="256" r:id="rId3"/>
    <p:sldId id="286" r:id="rId4"/>
    <p:sldId id="287" r:id="rId5"/>
    <p:sldId id="288" r:id="rId6"/>
    <p:sldId id="257" r:id="rId7"/>
    <p:sldId id="259" r:id="rId8"/>
    <p:sldId id="277" r:id="rId9"/>
    <p:sldId id="278" r:id="rId10"/>
    <p:sldId id="279" r:id="rId11"/>
    <p:sldId id="264" r:id="rId12"/>
    <p:sldId id="280" r:id="rId13"/>
    <p:sldId id="260" r:id="rId14"/>
    <p:sldId id="281" r:id="rId15"/>
    <p:sldId id="282" r:id="rId16"/>
    <p:sldId id="283" r:id="rId17"/>
    <p:sldId id="284" r:id="rId18"/>
    <p:sldId id="285" r:id="rId19"/>
    <p:sldId id="262" r:id="rId20"/>
    <p:sldId id="263" r:id="rId21"/>
    <p:sldId id="265" r:id="rId22"/>
    <p:sldId id="276"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91" autoAdjust="0"/>
  </p:normalViewPr>
  <p:slideViewPr>
    <p:cSldViewPr snapToGrid="0" snapToObjects="1">
      <p:cViewPr varScale="1">
        <p:scale>
          <a:sx n="69" d="100"/>
          <a:sy n="69" d="100"/>
        </p:scale>
        <p:origin x="111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86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463576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98486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4103037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946667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46432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2532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696404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96477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363473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4930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3">
            <a:extLst>
              <a:ext uri="{FF2B5EF4-FFF2-40B4-BE49-F238E27FC236}">
                <a16:creationId xmlns:a16="http://schemas.microsoft.com/office/drawing/2014/main" id="{F45C9BFD-7E34-472B-B453-52FB1B1C49F6}"/>
              </a:ext>
            </a:extLst>
          </p:cNvPr>
          <p:cNvSpPr>
            <a:spLocks/>
          </p:cNvSpPr>
          <p:nvPr/>
        </p:nvSpPr>
        <p:spPr bwMode="auto">
          <a:xfrm>
            <a:off x="0" y="0"/>
            <a:ext cx="8862646" cy="6070436"/>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2160"/>
          </a:p>
        </p:txBody>
      </p:sp>
      <p:sp>
        <p:nvSpPr>
          <p:cNvPr id="30" name="object 4">
            <a:extLst>
              <a:ext uri="{FF2B5EF4-FFF2-40B4-BE49-F238E27FC236}">
                <a16:creationId xmlns:a16="http://schemas.microsoft.com/office/drawing/2014/main" id="{4F01BE7B-D7D7-4D4F-ACBB-A61E5113DDF7}"/>
              </a:ext>
            </a:extLst>
          </p:cNvPr>
          <p:cNvSpPr>
            <a:spLocks noChangeArrowheads="1"/>
          </p:cNvSpPr>
          <p:nvPr/>
        </p:nvSpPr>
        <p:spPr bwMode="auto">
          <a:xfrm>
            <a:off x="761018" y="278021"/>
            <a:ext cx="2089460" cy="211121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2160" dirty="0"/>
          </a:p>
        </p:txBody>
      </p:sp>
      <p:sp>
        <p:nvSpPr>
          <p:cNvPr id="31" name="object 6">
            <a:extLst>
              <a:ext uri="{FF2B5EF4-FFF2-40B4-BE49-F238E27FC236}">
                <a16:creationId xmlns:a16="http://schemas.microsoft.com/office/drawing/2014/main" id="{3E312819-B303-4382-AAF4-E89EF3A2CC52}"/>
              </a:ext>
            </a:extLst>
          </p:cNvPr>
          <p:cNvSpPr txBox="1"/>
          <p:nvPr/>
        </p:nvSpPr>
        <p:spPr>
          <a:xfrm>
            <a:off x="3178712" y="510364"/>
            <a:ext cx="4572000" cy="1397819"/>
          </a:xfrm>
          <a:prstGeom prst="rect">
            <a:avLst/>
          </a:prstGeom>
        </p:spPr>
        <p:txBody>
          <a:bodyPr lIns="0" tIns="16002" rIns="0" bIns="0">
            <a:spAutoFit/>
          </a:bodyPr>
          <a:lstStyle/>
          <a:p>
            <a:pPr marL="15240">
              <a:lnSpc>
                <a:spcPts val="5634"/>
              </a:lnSpc>
              <a:spcBef>
                <a:spcPts val="126"/>
              </a:spcBef>
              <a:defRPr/>
            </a:pPr>
            <a:r>
              <a:rPr lang="en-IN" sz="3840" b="1" spc="-42" dirty="0">
                <a:solidFill>
                  <a:srgbClr val="FFFFFF"/>
                </a:solidFill>
                <a:latin typeface="Helvetica-Bold"/>
                <a:ea typeface="ＭＳ Ｐゴシック" charset="0"/>
                <a:cs typeface="Helvetica-Bold"/>
              </a:rPr>
              <a:t>RV College of </a:t>
            </a:r>
          </a:p>
          <a:p>
            <a:pPr marL="15240">
              <a:lnSpc>
                <a:spcPts val="5634"/>
              </a:lnSpc>
              <a:spcBef>
                <a:spcPts val="126"/>
              </a:spcBef>
              <a:defRPr/>
            </a:pPr>
            <a:r>
              <a:rPr lang="en-IN" sz="3840" b="1" spc="-42" dirty="0">
                <a:solidFill>
                  <a:srgbClr val="FFFFFF"/>
                </a:solidFill>
                <a:latin typeface="Helvetica-Bold"/>
                <a:ea typeface="ＭＳ Ｐゴシック" charset="0"/>
                <a:cs typeface="Helvetica-Bold"/>
              </a:rPr>
              <a:t>Engineering</a:t>
            </a:r>
            <a:endParaRPr sz="3840" dirty="0">
              <a:latin typeface="Helvetica-Bold"/>
              <a:ea typeface="ＭＳ Ｐゴシック" charset="0"/>
              <a:cs typeface="Helvetica-Bold"/>
            </a:endParaRPr>
          </a:p>
        </p:txBody>
      </p:sp>
      <p:sp>
        <p:nvSpPr>
          <p:cNvPr id="32" name="object 2">
            <a:extLst>
              <a:ext uri="{FF2B5EF4-FFF2-40B4-BE49-F238E27FC236}">
                <a16:creationId xmlns:a16="http://schemas.microsoft.com/office/drawing/2014/main" id="{69AF687A-D6EE-425C-AACF-8E0B4DB73D71}"/>
              </a:ext>
            </a:extLst>
          </p:cNvPr>
          <p:cNvSpPr txBox="1">
            <a:spLocks noChangeArrowheads="1"/>
          </p:cNvSpPr>
          <p:nvPr/>
        </p:nvSpPr>
        <p:spPr bwMode="auto">
          <a:xfrm>
            <a:off x="3356643" y="2935474"/>
            <a:ext cx="10194084" cy="147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716"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spcBef>
                <a:spcPts val="106"/>
              </a:spcBef>
            </a:pPr>
            <a:r>
              <a:rPr lang="pt-BR" altLang="en-US" sz="9480" dirty="0">
                <a:solidFill>
                  <a:srgbClr val="005893"/>
                </a:solidFill>
                <a:latin typeface="Times New Roman" panose="02020603050405020304" pitchFamily="18" charset="0"/>
                <a:cs typeface="Times New Roman" panose="02020603050405020304" pitchFamily="18" charset="0"/>
              </a:rPr>
              <a:t> Rapid Miner Tool</a:t>
            </a:r>
            <a:endParaRPr lang="en-US" altLang="en-US" sz="7920" dirty="0">
              <a:solidFill>
                <a:srgbClr val="005893"/>
              </a:solidFill>
              <a:latin typeface="Times New Roman" panose="02020603050405020304" pitchFamily="18" charset="0"/>
              <a:cs typeface="Times New Roman" panose="02020603050405020304" pitchFamily="18" charset="0"/>
            </a:endParaRPr>
          </a:p>
        </p:txBody>
      </p:sp>
      <p:sp>
        <p:nvSpPr>
          <p:cNvPr id="33" name="object 7">
            <a:extLst>
              <a:ext uri="{FF2B5EF4-FFF2-40B4-BE49-F238E27FC236}">
                <a16:creationId xmlns:a16="http://schemas.microsoft.com/office/drawing/2014/main" id="{9099B54E-FA81-43E7-A081-6FA6AB700DBA}"/>
              </a:ext>
            </a:extLst>
          </p:cNvPr>
          <p:cNvSpPr txBox="1"/>
          <p:nvPr/>
        </p:nvSpPr>
        <p:spPr>
          <a:xfrm>
            <a:off x="10322752" y="329758"/>
            <a:ext cx="4086224" cy="569387"/>
          </a:xfrm>
          <a:prstGeom prst="rect">
            <a:avLst/>
          </a:prstGeom>
        </p:spPr>
        <p:txBody>
          <a:bodyPr lIns="0" tIns="15240" rIns="0" bIns="0">
            <a:spAutoFit/>
          </a:bodyPr>
          <a:lstStyle/>
          <a:p>
            <a:pPr marL="15240">
              <a:spcBef>
                <a:spcPts val="120"/>
              </a:spcBef>
              <a:defRPr/>
            </a:pPr>
            <a:r>
              <a:rPr sz="3600" i="1" spc="-6" dirty="0">
                <a:solidFill>
                  <a:srgbClr val="422C75"/>
                </a:solidFill>
                <a:latin typeface="Playfair Display"/>
                <a:ea typeface="ＭＳ Ｐゴシック" charset="0"/>
                <a:cs typeface="Playfair Display"/>
              </a:rPr>
              <a:t>Go, change </a:t>
            </a:r>
            <a:r>
              <a:rPr sz="3600" i="1" dirty="0">
                <a:solidFill>
                  <a:srgbClr val="422C75"/>
                </a:solidFill>
                <a:latin typeface="Playfair Display"/>
                <a:ea typeface="ＭＳ Ｐゴシック" charset="0"/>
                <a:cs typeface="Playfair Display"/>
              </a:rPr>
              <a:t>the</a:t>
            </a:r>
            <a:r>
              <a:rPr sz="3600" i="1" spc="-96" dirty="0">
                <a:solidFill>
                  <a:srgbClr val="422C75"/>
                </a:solidFill>
                <a:latin typeface="Playfair Display"/>
                <a:ea typeface="ＭＳ Ｐゴシック" charset="0"/>
                <a:cs typeface="Playfair Display"/>
              </a:rPr>
              <a:t> </a:t>
            </a:r>
            <a:r>
              <a:rPr sz="3600" i="1" spc="-6" dirty="0">
                <a:solidFill>
                  <a:srgbClr val="422C75"/>
                </a:solidFill>
                <a:latin typeface="Playfair Display"/>
                <a:ea typeface="ＭＳ Ｐゴシック" charset="0"/>
                <a:cs typeface="Playfair Display"/>
              </a:rPr>
              <a:t>world</a:t>
            </a:r>
            <a:endParaRPr sz="3600" dirty="0">
              <a:latin typeface="Playfair Display"/>
              <a:ea typeface="ＭＳ Ｐゴシック" charset="0"/>
              <a:cs typeface="Playfair Display"/>
            </a:endParaRPr>
          </a:p>
        </p:txBody>
      </p:sp>
    </p:spTree>
    <p:extLst>
      <p:ext uri="{BB962C8B-B14F-4D97-AF65-F5344CB8AC3E}">
        <p14:creationId xmlns:p14="http://schemas.microsoft.com/office/powerpoint/2010/main" val="242535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dirty="0"/>
          </a:p>
        </p:txBody>
      </p:sp>
      <p:sp>
        <p:nvSpPr>
          <p:cNvPr id="5" name="Text 3"/>
          <p:cNvSpPr/>
          <p:nvPr/>
        </p:nvSpPr>
        <p:spPr>
          <a:xfrm>
            <a:off x="1063632" y="2870240"/>
            <a:ext cx="5006221" cy="4835253"/>
          </a:xfrm>
          <a:prstGeom prst="rect">
            <a:avLst/>
          </a:prstGeom>
          <a:noFill/>
          <a:ln/>
        </p:spPr>
        <p:txBody>
          <a:bodyPr wrap="square" rtlCol="0" anchor="t"/>
          <a:lstStyle/>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7ED2841-8054-24B4-E4F6-41FFBCFC9B83}"/>
              </a:ext>
            </a:extLst>
          </p:cNvPr>
          <p:cNvPicPr>
            <a:picLocks noChangeAspect="1"/>
          </p:cNvPicPr>
          <p:nvPr/>
        </p:nvPicPr>
        <p:blipFill>
          <a:blip r:embed="rId3"/>
          <a:stretch>
            <a:fillRect/>
          </a:stretch>
        </p:blipFill>
        <p:spPr>
          <a:xfrm>
            <a:off x="3039614" y="200238"/>
            <a:ext cx="8551171" cy="6170498"/>
          </a:xfrm>
          <a:prstGeom prst="rect">
            <a:avLst/>
          </a:prstGeom>
        </p:spPr>
      </p:pic>
      <p:sp>
        <p:nvSpPr>
          <p:cNvPr id="7" name="Text 3">
            <a:extLst>
              <a:ext uri="{FF2B5EF4-FFF2-40B4-BE49-F238E27FC236}">
                <a16:creationId xmlns:a16="http://schemas.microsoft.com/office/drawing/2014/main" id="{38F7DA19-7D3A-6C24-2F3D-EB0414B42B97}"/>
              </a:ext>
            </a:extLst>
          </p:cNvPr>
          <p:cNvSpPr/>
          <p:nvPr/>
        </p:nvSpPr>
        <p:spPr>
          <a:xfrm>
            <a:off x="2457236" y="6168078"/>
            <a:ext cx="12746167" cy="2323576"/>
          </a:xfrm>
          <a:prstGeom prst="rect">
            <a:avLst/>
          </a:prstGeom>
          <a:noFill/>
          <a:ln/>
        </p:spPr>
        <p:txBody>
          <a:bodyPr wrap="square" rtlCol="0" anchor="t"/>
          <a:lstStyle/>
          <a:p>
            <a:endPar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800100" lvl="1" indent="-342900">
              <a:buFont typeface="Arial" panose="020B0604020202020204" pitchFamily="34" charset="0"/>
              <a:buChar char="•"/>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Passengers in the First Class who paid over $152.506 for the Ticket has </a:t>
            </a:r>
            <a:r>
              <a:rPr lang="en-US" sz="2000" b="1" kern="0" spc="-35" dirty="0">
                <a:solidFill>
                  <a:srgbClr val="272525"/>
                </a:solidFill>
                <a:latin typeface="Times New Roman" panose="02020603050405020304" pitchFamily="18" charset="0"/>
                <a:ea typeface="Inter" pitchFamily="34" charset="-122"/>
                <a:cs typeface="Times New Roman" panose="02020603050405020304" pitchFamily="18" charset="0"/>
              </a:rPr>
              <a:t>SURVIVED</a:t>
            </a:r>
          </a:p>
          <a:p>
            <a:pPr marL="800100" lvl="1" indent="-342900">
              <a:buFont typeface="Arial" panose="020B0604020202020204" pitchFamily="34" charset="0"/>
              <a:buChar char="•"/>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Female Passengers in the Second Class who had their parents on board has Survived</a:t>
            </a:r>
          </a:p>
          <a:p>
            <a:pPr marL="800100" lvl="1" indent="-342900">
              <a:buFont typeface="Arial" panose="020B0604020202020204" pitchFamily="34" charset="0"/>
              <a:buChar char="•"/>
            </a:pPr>
            <a:endPar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800100" lvl="1" indent="-342900">
              <a:buFont typeface="Arial" panose="020B0604020202020204" pitchFamily="34" charset="0"/>
              <a:buChar char="•"/>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We can observe the correlation of </a:t>
            </a:r>
            <a:r>
              <a:rPr lang="en-US" sz="2000" b="1" kern="0" spc="-35" dirty="0">
                <a:solidFill>
                  <a:srgbClr val="272525"/>
                </a:solidFill>
                <a:latin typeface="Times New Roman" panose="02020603050405020304" pitchFamily="18" charset="0"/>
                <a:ea typeface="Inter" pitchFamily="34" charset="-122"/>
                <a:cs typeface="Times New Roman" panose="02020603050405020304" pitchFamily="18" charset="0"/>
              </a:rPr>
              <a:t>Survival chances </a:t>
            </a: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with the Passenger Fare, Class,  </a:t>
            </a:r>
            <a:b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b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Gender and Family background of the Passengers</a:t>
            </a:r>
          </a:p>
        </p:txBody>
      </p:sp>
      <p:sp>
        <p:nvSpPr>
          <p:cNvPr id="9" name="Text 2">
            <a:extLst>
              <a:ext uri="{FF2B5EF4-FFF2-40B4-BE49-F238E27FC236}">
                <a16:creationId xmlns:a16="http://schemas.microsoft.com/office/drawing/2014/main" id="{EE72BA57-DDD4-7C29-6959-4143FF80DCC6}"/>
              </a:ext>
            </a:extLst>
          </p:cNvPr>
          <p:cNvSpPr/>
          <p:nvPr/>
        </p:nvSpPr>
        <p:spPr>
          <a:xfrm>
            <a:off x="5922882" y="160182"/>
            <a:ext cx="200310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RESULTS</a:t>
            </a:r>
            <a:endParaRPr lang="en-US" sz="437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90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1" y="-34868"/>
            <a:ext cx="14630400" cy="8229600"/>
          </a:xfrm>
          <a:prstGeom prst="rect">
            <a:avLst/>
          </a:prstGeom>
          <a:solidFill>
            <a:srgbClr val="FFFFFF"/>
          </a:solidFill>
          <a:ln/>
        </p:spPr>
        <p:txBody>
          <a:bodyPr/>
          <a:lstStyle/>
          <a:p>
            <a:endParaRPr lang="en-IN"/>
          </a:p>
        </p:txBody>
      </p:sp>
      <p:sp>
        <p:nvSpPr>
          <p:cNvPr id="4" name="Text 2"/>
          <p:cNvSpPr/>
          <p:nvPr/>
        </p:nvSpPr>
        <p:spPr>
          <a:xfrm>
            <a:off x="3468326" y="118578"/>
            <a:ext cx="736037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PROJECT: Diabetes Classification</a:t>
            </a:r>
          </a:p>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		Process Flow</a:t>
            </a:r>
          </a:p>
        </p:txBody>
      </p:sp>
      <p:sp>
        <p:nvSpPr>
          <p:cNvPr id="6" name="Text 3"/>
          <p:cNvSpPr/>
          <p:nvPr/>
        </p:nvSpPr>
        <p:spPr>
          <a:xfrm>
            <a:off x="2037993" y="5628918"/>
            <a:ext cx="3248739" cy="347186"/>
          </a:xfrm>
          <a:prstGeom prst="rect">
            <a:avLst/>
          </a:prstGeom>
          <a:noFill/>
          <a:ln/>
        </p:spPr>
        <p:txBody>
          <a:bodyPr wrap="none" rtlCol="0" anchor="t"/>
          <a:lstStyle/>
          <a:p>
            <a:pPr marL="0" indent="0" algn="l">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9" name="Text 5"/>
          <p:cNvSpPr/>
          <p:nvPr/>
        </p:nvSpPr>
        <p:spPr>
          <a:xfrm>
            <a:off x="7481768" y="5629037"/>
            <a:ext cx="3596045" cy="347186"/>
          </a:xfrm>
          <a:prstGeom prst="rect">
            <a:avLst/>
          </a:prstGeom>
          <a:noFill/>
          <a:ln/>
        </p:spPr>
        <p:txBody>
          <a:bodyPr wrap="none" rtlCol="0" anchor="t"/>
          <a:lstStyle/>
          <a:p>
            <a:pPr marL="0" indent="0" algn="l">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951193" y="6826585"/>
            <a:ext cx="8044498" cy="1135386"/>
          </a:xfrm>
          <a:prstGeom prst="rect">
            <a:avLst/>
          </a:prstGeom>
          <a:noFill/>
          <a:ln/>
        </p:spPr>
        <p:txBody>
          <a:bodyPr wrap="square" rtlCol="0" anchor="t"/>
          <a:lstStyle/>
          <a:p>
            <a:pPr marL="0" indent="0" algn="l">
              <a:lnSpc>
                <a:spcPts val="2799"/>
              </a:lnSpc>
              <a:buNone/>
            </a:pPr>
            <a:r>
              <a:rPr lang="en-US" sz="2800" b="1" kern="0" spc="-35" dirty="0">
                <a:solidFill>
                  <a:srgbClr val="272525"/>
                </a:solidFill>
                <a:latin typeface="Times New Roman" panose="02020603050405020304" pitchFamily="18" charset="0"/>
                <a:ea typeface="Inter" pitchFamily="34" charset="-122"/>
                <a:cs typeface="Times New Roman" panose="02020603050405020304" pitchFamily="18" charset="0"/>
              </a:rPr>
              <a:t>Models Used:</a:t>
            </a:r>
          </a:p>
          <a:p>
            <a:pPr marL="457200" indent="-457200" algn="l">
              <a:lnSpc>
                <a:spcPts val="2799"/>
              </a:lnSpc>
              <a:buFontTx/>
              <a:buChar char="-"/>
            </a:pPr>
            <a:r>
              <a:rPr lang="en-US" sz="2800" b="1" kern="0" spc="-35" dirty="0">
                <a:solidFill>
                  <a:srgbClr val="272525"/>
                </a:solidFill>
                <a:latin typeface="Times New Roman" panose="02020603050405020304" pitchFamily="18" charset="0"/>
                <a:ea typeface="Inter" pitchFamily="34" charset="-122"/>
                <a:cs typeface="Times New Roman" panose="02020603050405020304" pitchFamily="18" charset="0"/>
              </a:rPr>
              <a:t>Decision Tree		</a:t>
            </a:r>
          </a:p>
          <a:p>
            <a:pPr marL="457200" indent="-457200" algn="l">
              <a:lnSpc>
                <a:spcPts val="2799"/>
              </a:lnSpc>
              <a:buFontTx/>
              <a:buChar char="-"/>
            </a:pPr>
            <a:r>
              <a:rPr lang="en-US" sz="2800" b="1" kern="0" spc="-35" dirty="0">
                <a:solidFill>
                  <a:srgbClr val="272525"/>
                </a:solidFill>
                <a:latin typeface="Times New Roman" panose="02020603050405020304" pitchFamily="18" charset="0"/>
                <a:ea typeface="Inter" pitchFamily="34" charset="-122"/>
                <a:cs typeface="Times New Roman" panose="02020603050405020304" pitchFamily="18" charset="0"/>
              </a:rPr>
              <a:t>Random Forest</a:t>
            </a:r>
          </a:p>
        </p:txBody>
      </p:sp>
      <p:pic>
        <p:nvPicPr>
          <p:cNvPr id="12" name="Picture 11">
            <a:extLst>
              <a:ext uri="{FF2B5EF4-FFF2-40B4-BE49-F238E27FC236}">
                <a16:creationId xmlns:a16="http://schemas.microsoft.com/office/drawing/2014/main" id="{280E6866-54FB-8A9A-E4A6-4177189DA345}"/>
              </a:ext>
            </a:extLst>
          </p:cNvPr>
          <p:cNvPicPr>
            <a:picLocks noChangeAspect="1"/>
          </p:cNvPicPr>
          <p:nvPr/>
        </p:nvPicPr>
        <p:blipFill>
          <a:blip r:embed="rId3"/>
          <a:stretch>
            <a:fillRect/>
          </a:stretch>
        </p:blipFill>
        <p:spPr>
          <a:xfrm>
            <a:off x="833827" y="1585254"/>
            <a:ext cx="12962743" cy="45723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1" y="-34868"/>
            <a:ext cx="14630400" cy="8229600"/>
          </a:xfrm>
          <a:prstGeom prst="rect">
            <a:avLst/>
          </a:prstGeom>
          <a:solidFill>
            <a:srgbClr val="FFFFFF"/>
          </a:solidFill>
          <a:ln/>
        </p:spPr>
        <p:txBody>
          <a:bodyPr/>
          <a:lstStyle/>
          <a:p>
            <a:endParaRPr lang="en-IN"/>
          </a:p>
        </p:txBody>
      </p:sp>
      <p:sp>
        <p:nvSpPr>
          <p:cNvPr id="4" name="Text 2"/>
          <p:cNvSpPr/>
          <p:nvPr/>
        </p:nvSpPr>
        <p:spPr>
          <a:xfrm>
            <a:off x="5286732" y="423084"/>
            <a:ext cx="2597937"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Data Validation</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2037993" y="5628918"/>
            <a:ext cx="3248739" cy="347186"/>
          </a:xfrm>
          <a:prstGeom prst="rect">
            <a:avLst/>
          </a:prstGeom>
          <a:noFill/>
          <a:ln/>
        </p:spPr>
        <p:txBody>
          <a:bodyPr wrap="none" rtlCol="0" anchor="t"/>
          <a:lstStyle/>
          <a:p>
            <a:pPr marL="0" indent="0" algn="l">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9" name="Text 5"/>
          <p:cNvSpPr/>
          <p:nvPr/>
        </p:nvSpPr>
        <p:spPr>
          <a:xfrm>
            <a:off x="7481768" y="5629037"/>
            <a:ext cx="3596045" cy="347186"/>
          </a:xfrm>
          <a:prstGeom prst="rect">
            <a:avLst/>
          </a:prstGeom>
          <a:noFill/>
          <a:ln/>
        </p:spPr>
        <p:txBody>
          <a:bodyPr wrap="none" rtlCol="0" anchor="t"/>
          <a:lstStyle/>
          <a:p>
            <a:pPr marL="0" indent="0" algn="l">
              <a:lnSpc>
                <a:spcPts val="2734"/>
              </a:lnSpc>
              <a:buNone/>
            </a:pP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3958866" y="6748525"/>
            <a:ext cx="7118947" cy="710803"/>
          </a:xfrm>
          <a:prstGeom prst="rect">
            <a:avLst/>
          </a:prstGeom>
          <a:noFill/>
          <a:ln/>
        </p:spPr>
        <p:txBody>
          <a:bodyPr wrap="square" rtlCol="0" anchor="t"/>
          <a:lstStyle/>
          <a:p>
            <a:pPr marL="0" indent="0" algn="l">
              <a:lnSpc>
                <a:spcPts val="2799"/>
              </a:lnSpc>
              <a:buNone/>
            </a:pPr>
            <a:r>
              <a:rPr lang="en-US" sz="2800" b="1" kern="0" spc="-35" dirty="0">
                <a:solidFill>
                  <a:srgbClr val="272525"/>
                </a:solidFill>
                <a:latin typeface="Times New Roman" panose="02020603050405020304" pitchFamily="18" charset="0"/>
                <a:ea typeface="Inter" pitchFamily="34" charset="-122"/>
                <a:cs typeface="Times New Roman" panose="02020603050405020304" pitchFamily="18" charset="0"/>
              </a:rPr>
              <a:t>Test – Train split to cross validate the dataset</a:t>
            </a:r>
            <a:endParaRPr lang="en-US"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F5DB728-6DF3-AA92-2E8D-DB4ECDA38959}"/>
              </a:ext>
            </a:extLst>
          </p:cNvPr>
          <p:cNvPicPr>
            <a:picLocks noChangeAspect="1"/>
          </p:cNvPicPr>
          <p:nvPr/>
        </p:nvPicPr>
        <p:blipFill>
          <a:blip r:embed="rId3"/>
          <a:stretch>
            <a:fillRect/>
          </a:stretch>
        </p:blipFill>
        <p:spPr>
          <a:xfrm>
            <a:off x="1237152" y="1669261"/>
            <a:ext cx="12489231" cy="4527460"/>
          </a:xfrm>
          <a:prstGeom prst="rect">
            <a:avLst/>
          </a:prstGeom>
        </p:spPr>
      </p:pic>
    </p:spTree>
    <p:extLst>
      <p:ext uri="{BB962C8B-B14F-4D97-AF65-F5344CB8AC3E}">
        <p14:creationId xmlns:p14="http://schemas.microsoft.com/office/powerpoint/2010/main" val="171001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28970"/>
            <a:ext cx="14630400" cy="8229600"/>
          </a:xfrm>
          <a:prstGeom prst="rect">
            <a:avLst/>
          </a:prstGeom>
          <a:solidFill>
            <a:srgbClr val="F6F4F4"/>
          </a:solidFill>
          <a:ln/>
        </p:spPr>
        <p:txBody>
          <a:bodyPr/>
          <a:lstStyle/>
          <a:p>
            <a:endParaRPr lang="en-IN"/>
          </a:p>
        </p:txBody>
      </p:sp>
      <p:sp>
        <p:nvSpPr>
          <p:cNvPr id="6" name="Text 2"/>
          <p:cNvSpPr/>
          <p:nvPr/>
        </p:nvSpPr>
        <p:spPr>
          <a:xfrm>
            <a:off x="833199" y="231100"/>
            <a:ext cx="344886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Decision Tree</a:t>
            </a:r>
            <a:endParaRPr lang="en-US" sz="4374" dirty="0">
              <a:latin typeface="Times New Roman" panose="02020603050405020304" pitchFamily="18" charset="0"/>
              <a:cs typeface="Times New Roman" panose="02020603050405020304" pitchFamily="18" charset="0"/>
            </a:endParaRPr>
          </a:p>
        </p:txBody>
      </p:sp>
      <p:sp>
        <p:nvSpPr>
          <p:cNvPr id="17" name="Text 13"/>
          <p:cNvSpPr/>
          <p:nvPr/>
        </p:nvSpPr>
        <p:spPr>
          <a:xfrm>
            <a:off x="1150728" y="7220978"/>
            <a:ext cx="7751088" cy="710803"/>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Examining true positives, true negatives, false positives, </a:t>
            </a:r>
          </a:p>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and false negatives for classification models.</a:t>
            </a:r>
            <a:endParaRPr lang="en-US" sz="2000" dirty="0">
              <a:latin typeface="Times New Roman" panose="02020603050405020304" pitchFamily="18" charset="0"/>
              <a:cs typeface="Times New Roman" panose="02020603050405020304" pitchFamily="18" charset="0"/>
            </a:endParaRPr>
          </a:p>
        </p:txBody>
      </p:sp>
      <p:sp>
        <p:nvSpPr>
          <p:cNvPr id="22"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D653A9D-D75B-7237-1557-B9E904EF4F5A}"/>
              </a:ext>
            </a:extLst>
          </p:cNvPr>
          <p:cNvPicPr>
            <a:picLocks noChangeAspect="1"/>
          </p:cNvPicPr>
          <p:nvPr/>
        </p:nvPicPr>
        <p:blipFill>
          <a:blip r:embed="rId3"/>
          <a:stretch>
            <a:fillRect/>
          </a:stretch>
        </p:blipFill>
        <p:spPr>
          <a:xfrm>
            <a:off x="833199" y="1057009"/>
            <a:ext cx="8634208" cy="2926334"/>
          </a:xfrm>
          <a:prstGeom prst="rect">
            <a:avLst/>
          </a:prstGeom>
        </p:spPr>
      </p:pic>
      <p:pic>
        <p:nvPicPr>
          <p:cNvPr id="25" name="Picture 24">
            <a:extLst>
              <a:ext uri="{FF2B5EF4-FFF2-40B4-BE49-F238E27FC236}">
                <a16:creationId xmlns:a16="http://schemas.microsoft.com/office/drawing/2014/main" id="{131464E7-34CA-E1BD-8F1F-66D372958183}"/>
              </a:ext>
            </a:extLst>
          </p:cNvPr>
          <p:cNvPicPr>
            <a:picLocks noChangeAspect="1"/>
          </p:cNvPicPr>
          <p:nvPr/>
        </p:nvPicPr>
        <p:blipFill>
          <a:blip r:embed="rId4"/>
          <a:stretch>
            <a:fillRect/>
          </a:stretch>
        </p:blipFill>
        <p:spPr>
          <a:xfrm>
            <a:off x="833199" y="5026737"/>
            <a:ext cx="9200553" cy="2017584"/>
          </a:xfrm>
          <a:prstGeom prst="rect">
            <a:avLst/>
          </a:prstGeom>
        </p:spPr>
      </p:pic>
      <p:sp>
        <p:nvSpPr>
          <p:cNvPr id="26" name="Text 2">
            <a:extLst>
              <a:ext uri="{FF2B5EF4-FFF2-40B4-BE49-F238E27FC236}">
                <a16:creationId xmlns:a16="http://schemas.microsoft.com/office/drawing/2014/main" id="{300169AB-67E5-B9B9-6772-241269CE1930}"/>
              </a:ext>
            </a:extLst>
          </p:cNvPr>
          <p:cNvSpPr/>
          <p:nvPr/>
        </p:nvSpPr>
        <p:spPr>
          <a:xfrm>
            <a:off x="833198" y="4267184"/>
            <a:ext cx="3448869" cy="694373"/>
          </a:xfrm>
          <a:prstGeom prst="rect">
            <a:avLst/>
          </a:prstGeom>
          <a:noFill/>
          <a:ln/>
        </p:spPr>
        <p:txBody>
          <a:bodyPr wrap="none" rtlCol="0" anchor="t"/>
          <a:lstStyle/>
          <a:p>
            <a:pPr marL="0" indent="0">
              <a:lnSpc>
                <a:spcPts val="5468"/>
              </a:lnSpc>
              <a:buNone/>
            </a:pPr>
            <a:r>
              <a:rPr lang="en-US" sz="4000" b="1" kern="0" spc="-131" dirty="0">
                <a:solidFill>
                  <a:srgbClr val="000000"/>
                </a:solidFill>
                <a:latin typeface="Times New Roman" panose="02020603050405020304" pitchFamily="18" charset="0"/>
                <a:ea typeface="Inter" pitchFamily="34" charset="-122"/>
                <a:cs typeface="Times New Roman" panose="02020603050405020304" pitchFamily="18" charset="0"/>
              </a:rPr>
              <a:t>Result: 90.38%</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28970"/>
            <a:ext cx="14630400" cy="8229600"/>
          </a:xfrm>
          <a:prstGeom prst="rect">
            <a:avLst/>
          </a:prstGeom>
          <a:solidFill>
            <a:srgbClr val="F6F4F4"/>
          </a:solidFill>
          <a:ln/>
        </p:spPr>
        <p:txBody>
          <a:bodyPr/>
          <a:lstStyle/>
          <a:p>
            <a:endParaRPr lang="en-IN"/>
          </a:p>
        </p:txBody>
      </p:sp>
      <p:sp>
        <p:nvSpPr>
          <p:cNvPr id="6" name="Text 2"/>
          <p:cNvSpPr/>
          <p:nvPr/>
        </p:nvSpPr>
        <p:spPr>
          <a:xfrm>
            <a:off x="833199" y="231100"/>
            <a:ext cx="344886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Random Forest</a:t>
            </a:r>
            <a:endParaRPr lang="en-US" sz="4374" dirty="0">
              <a:latin typeface="Times New Roman" panose="02020603050405020304" pitchFamily="18" charset="0"/>
              <a:cs typeface="Times New Roman" panose="02020603050405020304" pitchFamily="18" charset="0"/>
            </a:endParaRPr>
          </a:p>
        </p:txBody>
      </p:sp>
      <p:sp>
        <p:nvSpPr>
          <p:cNvPr id="17" name="Text 13"/>
          <p:cNvSpPr/>
          <p:nvPr/>
        </p:nvSpPr>
        <p:spPr>
          <a:xfrm>
            <a:off x="1150728" y="7220978"/>
            <a:ext cx="7751088" cy="710803"/>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Examining true positives, true negatives, false positives, </a:t>
            </a:r>
          </a:p>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and false negatives for classification models.</a:t>
            </a:r>
            <a:endParaRPr lang="en-US" sz="2000" dirty="0">
              <a:latin typeface="Times New Roman" panose="02020603050405020304" pitchFamily="18" charset="0"/>
              <a:cs typeface="Times New Roman" panose="02020603050405020304" pitchFamily="18" charset="0"/>
            </a:endParaRPr>
          </a:p>
        </p:txBody>
      </p:sp>
      <p:sp>
        <p:nvSpPr>
          <p:cNvPr id="22"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endParaRPr lang="en-US" sz="2000"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131464E7-34CA-E1BD-8F1F-66D372958183}"/>
              </a:ext>
            </a:extLst>
          </p:cNvPr>
          <p:cNvPicPr>
            <a:picLocks noChangeAspect="1"/>
          </p:cNvPicPr>
          <p:nvPr/>
        </p:nvPicPr>
        <p:blipFill>
          <a:blip r:embed="rId3"/>
          <a:stretch>
            <a:fillRect/>
          </a:stretch>
        </p:blipFill>
        <p:spPr>
          <a:xfrm>
            <a:off x="833199" y="5026737"/>
            <a:ext cx="9200553" cy="2017584"/>
          </a:xfrm>
          <a:prstGeom prst="rect">
            <a:avLst/>
          </a:prstGeom>
        </p:spPr>
      </p:pic>
      <p:sp>
        <p:nvSpPr>
          <p:cNvPr id="26" name="Text 2">
            <a:extLst>
              <a:ext uri="{FF2B5EF4-FFF2-40B4-BE49-F238E27FC236}">
                <a16:creationId xmlns:a16="http://schemas.microsoft.com/office/drawing/2014/main" id="{300169AB-67E5-B9B9-6772-241269CE1930}"/>
              </a:ext>
            </a:extLst>
          </p:cNvPr>
          <p:cNvSpPr/>
          <p:nvPr/>
        </p:nvSpPr>
        <p:spPr>
          <a:xfrm>
            <a:off x="833198" y="4267184"/>
            <a:ext cx="3448869" cy="694373"/>
          </a:xfrm>
          <a:prstGeom prst="rect">
            <a:avLst/>
          </a:prstGeom>
          <a:noFill/>
          <a:ln/>
        </p:spPr>
        <p:txBody>
          <a:bodyPr wrap="none" rtlCol="0" anchor="t"/>
          <a:lstStyle/>
          <a:p>
            <a:pPr marL="0" indent="0">
              <a:lnSpc>
                <a:spcPts val="5468"/>
              </a:lnSpc>
              <a:buNone/>
            </a:pPr>
            <a:r>
              <a:rPr lang="en-US" sz="4000" b="1" kern="0" spc="-131" dirty="0">
                <a:solidFill>
                  <a:srgbClr val="000000"/>
                </a:solidFill>
                <a:latin typeface="Times New Roman" panose="02020603050405020304" pitchFamily="18" charset="0"/>
                <a:ea typeface="Inter" pitchFamily="34" charset="-122"/>
                <a:cs typeface="Times New Roman" panose="02020603050405020304" pitchFamily="18" charset="0"/>
              </a:rPr>
              <a:t>Result: 98.90%</a:t>
            </a:r>
            <a:endParaRPr lang="en-US"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74962D1-1A3E-86FF-6C30-A6182946081F}"/>
              </a:ext>
            </a:extLst>
          </p:cNvPr>
          <p:cNvPicPr>
            <a:picLocks noChangeAspect="1"/>
          </p:cNvPicPr>
          <p:nvPr/>
        </p:nvPicPr>
        <p:blipFill>
          <a:blip r:embed="rId4"/>
          <a:stretch>
            <a:fillRect/>
          </a:stretch>
        </p:blipFill>
        <p:spPr>
          <a:xfrm>
            <a:off x="833199" y="4983555"/>
            <a:ext cx="9200553" cy="2121058"/>
          </a:xfrm>
          <a:prstGeom prst="rect">
            <a:avLst/>
          </a:prstGeom>
        </p:spPr>
      </p:pic>
      <p:pic>
        <p:nvPicPr>
          <p:cNvPr id="8" name="Picture 7">
            <a:extLst>
              <a:ext uri="{FF2B5EF4-FFF2-40B4-BE49-F238E27FC236}">
                <a16:creationId xmlns:a16="http://schemas.microsoft.com/office/drawing/2014/main" id="{D36DD417-E198-F22B-8792-42DEDF2CDDB1}"/>
              </a:ext>
            </a:extLst>
          </p:cNvPr>
          <p:cNvPicPr>
            <a:picLocks noChangeAspect="1"/>
          </p:cNvPicPr>
          <p:nvPr/>
        </p:nvPicPr>
        <p:blipFill>
          <a:blip r:embed="rId5"/>
          <a:stretch>
            <a:fillRect/>
          </a:stretch>
        </p:blipFill>
        <p:spPr>
          <a:xfrm>
            <a:off x="833199" y="1448504"/>
            <a:ext cx="7132938" cy="2057578"/>
          </a:xfrm>
          <a:prstGeom prst="rect">
            <a:avLst/>
          </a:prstGeom>
        </p:spPr>
      </p:pic>
    </p:spTree>
    <p:extLst>
      <p:ext uri="{BB962C8B-B14F-4D97-AF65-F5344CB8AC3E}">
        <p14:creationId xmlns:p14="http://schemas.microsoft.com/office/powerpoint/2010/main" val="141727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164051"/>
            <a:ext cx="14630400" cy="8229600"/>
          </a:xfrm>
          <a:prstGeom prst="rect">
            <a:avLst/>
          </a:prstGeom>
          <a:solidFill>
            <a:srgbClr val="F6F4F4"/>
          </a:solidFill>
          <a:ln/>
        </p:spPr>
        <p:txBody>
          <a:bodyPr/>
          <a:lstStyle/>
          <a:p>
            <a:endParaRPr lang="en-IN"/>
          </a:p>
        </p:txBody>
      </p:sp>
      <p:sp>
        <p:nvSpPr>
          <p:cNvPr id="6" name="Text 2"/>
          <p:cNvSpPr/>
          <p:nvPr/>
        </p:nvSpPr>
        <p:spPr>
          <a:xfrm>
            <a:off x="833199" y="231100"/>
            <a:ext cx="3448869"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Naïve Bayes Classifier</a:t>
            </a:r>
            <a:endParaRPr lang="en-US" sz="4374" dirty="0">
              <a:latin typeface="Times New Roman" panose="02020603050405020304" pitchFamily="18" charset="0"/>
              <a:cs typeface="Times New Roman" panose="02020603050405020304" pitchFamily="18" charset="0"/>
            </a:endParaRPr>
          </a:p>
        </p:txBody>
      </p:sp>
      <p:sp>
        <p:nvSpPr>
          <p:cNvPr id="22" name="Text 18"/>
          <p:cNvSpPr/>
          <p:nvPr/>
        </p:nvSpPr>
        <p:spPr>
          <a:xfrm>
            <a:off x="2388513" y="6371153"/>
            <a:ext cx="7751088" cy="710803"/>
          </a:xfrm>
          <a:prstGeom prst="rect">
            <a:avLst/>
          </a:prstGeom>
          <a:noFill/>
          <a:ln/>
        </p:spPr>
        <p:txBody>
          <a:bodyPr wrap="square" rtlCol="0" anchor="t"/>
          <a:lstStyle/>
          <a:p>
            <a:pPr marL="0" indent="0" algn="l">
              <a:lnSpc>
                <a:spcPts val="2799"/>
              </a:lnSpc>
              <a:buNone/>
            </a:pPr>
            <a:endParaRPr lang="en-US"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07919" y="1257300"/>
            <a:ext cx="11866418" cy="646331"/>
          </a:xfrm>
          <a:prstGeom prst="rect">
            <a:avLst/>
          </a:prstGeom>
          <a:noFill/>
        </p:spPr>
        <p:txBody>
          <a:bodyPr wrap="square" rtlCol="0">
            <a:spAutoFit/>
          </a:bodyPr>
          <a:lstStyle/>
          <a:p>
            <a:r>
              <a:rPr lang="en-US" dirty="0"/>
              <a:t>A Naive Bayes classifier is a simple probabilistic classifier based on applying Bayes' theorem (from Bayesian statistics) with strong (naive) independence assumptions.</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18" y="2194122"/>
            <a:ext cx="8676409" cy="4887833"/>
          </a:xfrm>
          <a:prstGeom prst="rect">
            <a:avLst/>
          </a:prstGeom>
        </p:spPr>
      </p:pic>
    </p:spTree>
    <p:extLst>
      <p:ext uri="{BB962C8B-B14F-4D97-AF65-F5344CB8AC3E}">
        <p14:creationId xmlns:p14="http://schemas.microsoft.com/office/powerpoint/2010/main" val="256304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09" y="426028"/>
            <a:ext cx="11461173" cy="7803572"/>
          </a:xfrm>
          <a:prstGeom prst="rect">
            <a:avLst/>
          </a:prstGeom>
        </p:spPr>
      </p:pic>
    </p:spTree>
    <p:extLst>
      <p:ext uri="{BB962C8B-B14F-4D97-AF65-F5344CB8AC3E}">
        <p14:creationId xmlns:p14="http://schemas.microsoft.com/office/powerpoint/2010/main" val="403567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977" y="201868"/>
            <a:ext cx="7628281" cy="1425063"/>
          </a:xfrm>
          <a:prstGeom prst="rect">
            <a:avLst/>
          </a:prstGeom>
        </p:spPr>
      </p:pic>
      <p:sp>
        <p:nvSpPr>
          <p:cNvPr id="3" name="TextBox 2"/>
          <p:cNvSpPr txBox="1"/>
          <p:nvPr/>
        </p:nvSpPr>
        <p:spPr>
          <a:xfrm>
            <a:off x="1579418" y="1692671"/>
            <a:ext cx="11565081" cy="646331"/>
          </a:xfrm>
          <a:prstGeom prst="rect">
            <a:avLst/>
          </a:prstGeom>
          <a:noFill/>
        </p:spPr>
        <p:txBody>
          <a:bodyPr wrap="square" rtlCol="0">
            <a:spAutoFit/>
          </a:bodyPr>
          <a:lstStyle/>
          <a:p>
            <a:r>
              <a:rPr lang="en-US" dirty="0"/>
              <a:t>A correlation is a number between -1 and +1 that measures the degree of association between two Attributes (call them X and 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418" y="2404742"/>
            <a:ext cx="10764982" cy="5437000"/>
          </a:xfrm>
          <a:prstGeom prst="rect">
            <a:avLst/>
          </a:prstGeom>
        </p:spPr>
      </p:pic>
    </p:spTree>
    <p:extLst>
      <p:ext uri="{BB962C8B-B14F-4D97-AF65-F5344CB8AC3E}">
        <p14:creationId xmlns:p14="http://schemas.microsoft.com/office/powerpoint/2010/main" val="2446048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73" y="852054"/>
            <a:ext cx="13123717" cy="6993082"/>
          </a:xfrm>
          <a:prstGeom prst="rect">
            <a:avLst/>
          </a:prstGeom>
        </p:spPr>
      </p:pic>
      <p:sp>
        <p:nvSpPr>
          <p:cNvPr id="3" name="TextBox 2"/>
          <p:cNvSpPr txBox="1"/>
          <p:nvPr/>
        </p:nvSpPr>
        <p:spPr>
          <a:xfrm flipH="1">
            <a:off x="831273" y="477982"/>
            <a:ext cx="6479772" cy="584775"/>
          </a:xfrm>
          <a:prstGeom prst="rect">
            <a:avLst/>
          </a:prstGeom>
          <a:noFill/>
        </p:spPr>
        <p:txBody>
          <a:bodyPr wrap="square" rtlCol="0">
            <a:spAutoFit/>
          </a:bodyPr>
          <a:lstStyle/>
          <a:p>
            <a:r>
              <a:rPr lang="en-US" sz="3200" dirty="0"/>
              <a:t>Correlation matrix of the Golf data set</a:t>
            </a:r>
          </a:p>
        </p:txBody>
      </p:sp>
    </p:spTree>
    <p:extLst>
      <p:ext uri="{BB962C8B-B14F-4D97-AF65-F5344CB8AC3E}">
        <p14:creationId xmlns:p14="http://schemas.microsoft.com/office/powerpoint/2010/main" val="19519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037993" y="1909882"/>
            <a:ext cx="973097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Use Cases of Rapid Miner in AI and ML</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37993" y="3048595"/>
            <a:ext cx="444341" cy="444341"/>
          </a:xfrm>
          <a:prstGeom prst="rect">
            <a:avLst/>
          </a:prstGeom>
        </p:spPr>
      </p:pic>
      <p:sp>
        <p:nvSpPr>
          <p:cNvPr id="6" name="Text 3"/>
          <p:cNvSpPr/>
          <p:nvPr/>
        </p:nvSpPr>
        <p:spPr>
          <a:xfrm>
            <a:off x="2037993" y="3715107"/>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Predictive Analytics</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2037993" y="4542711"/>
            <a:ext cx="2388632" cy="1777008"/>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Rapid Miner is used to forecast future outcomes based on historical data and trends.</a:t>
            </a:r>
            <a:endParaRPr lang="en-US" sz="200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4759881" y="3048595"/>
            <a:ext cx="444341" cy="444341"/>
          </a:xfrm>
          <a:prstGeom prst="rect">
            <a:avLst/>
          </a:prstGeom>
        </p:spPr>
      </p:pic>
      <p:sp>
        <p:nvSpPr>
          <p:cNvPr id="9" name="Text 5"/>
          <p:cNvSpPr/>
          <p:nvPr/>
        </p:nvSpPr>
        <p:spPr>
          <a:xfrm>
            <a:off x="4759881" y="3715107"/>
            <a:ext cx="2388632"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Data Classification</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4759881" y="4409480"/>
            <a:ext cx="2388632" cy="1777008"/>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It helps in categorizing data into different classes or groups based on various attributes.</a:t>
            </a:r>
            <a:endParaRPr lang="en-US" sz="200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7481768" y="3048595"/>
            <a:ext cx="444341" cy="444341"/>
          </a:xfrm>
          <a:prstGeom prst="rect">
            <a:avLst/>
          </a:prstGeom>
        </p:spPr>
      </p:pic>
      <p:sp>
        <p:nvSpPr>
          <p:cNvPr id="12" name="Text 7"/>
          <p:cNvSpPr/>
          <p:nvPr/>
        </p:nvSpPr>
        <p:spPr>
          <a:xfrm>
            <a:off x="7481768" y="3715107"/>
            <a:ext cx="2388632"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Data Visualization</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7481768" y="4238773"/>
            <a:ext cx="2388632" cy="1421606"/>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Rapid Miner provides tools for creating visual representations of data for easy interpretation.</a:t>
            </a:r>
            <a:endParaRPr lang="en-US" sz="2000" dirty="0">
              <a:latin typeface="Times New Roman" panose="02020603050405020304" pitchFamily="18" charset="0"/>
              <a:cs typeface="Times New Roman" panose="02020603050405020304" pitchFamily="18" charset="0"/>
            </a:endParaRPr>
          </a:p>
        </p:txBody>
      </p:sp>
      <p:pic>
        <p:nvPicPr>
          <p:cNvPr id="14" name="Image 3" descr="preencoded.png"/>
          <p:cNvPicPr>
            <a:picLocks noChangeAspect="1"/>
          </p:cNvPicPr>
          <p:nvPr/>
        </p:nvPicPr>
        <p:blipFill>
          <a:blip r:embed="rId6"/>
          <a:stretch>
            <a:fillRect/>
          </a:stretch>
        </p:blipFill>
        <p:spPr>
          <a:xfrm>
            <a:off x="10203656" y="3048595"/>
            <a:ext cx="444341" cy="444341"/>
          </a:xfrm>
          <a:prstGeom prst="rect">
            <a:avLst/>
          </a:prstGeom>
        </p:spPr>
      </p:pic>
      <p:sp>
        <p:nvSpPr>
          <p:cNvPr id="15" name="Text 9"/>
          <p:cNvSpPr/>
          <p:nvPr/>
        </p:nvSpPr>
        <p:spPr>
          <a:xfrm>
            <a:off x="10203656" y="3715107"/>
            <a:ext cx="2388751" cy="694373"/>
          </a:xfrm>
          <a:prstGeom prst="rect">
            <a:avLst/>
          </a:prstGeom>
          <a:noFill/>
          <a:ln/>
        </p:spPr>
        <p:txBody>
          <a:bodyPr wrap="square" rtlCol="0" anchor="t"/>
          <a:lstStyle/>
          <a:p>
            <a:pPr marL="0" indent="0" algn="l">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Process Automation</a:t>
            </a:r>
            <a:endParaRPr lang="en-US" sz="2187" dirty="0">
              <a:latin typeface="Times New Roman" panose="02020603050405020304" pitchFamily="18" charset="0"/>
              <a:cs typeface="Times New Roman" panose="02020603050405020304" pitchFamily="18" charset="0"/>
            </a:endParaRPr>
          </a:p>
        </p:txBody>
      </p:sp>
      <p:sp>
        <p:nvSpPr>
          <p:cNvPr id="16" name="Text 10"/>
          <p:cNvSpPr/>
          <p:nvPr/>
        </p:nvSpPr>
        <p:spPr>
          <a:xfrm>
            <a:off x="10203656" y="4542711"/>
            <a:ext cx="2388751" cy="1777008"/>
          </a:xfrm>
          <a:prstGeom prst="rect">
            <a:avLst/>
          </a:prstGeom>
          <a:noFill/>
          <a:ln/>
        </p:spPr>
        <p:txBody>
          <a:bodyPr wrap="square" rtlCol="0" anchor="t"/>
          <a:lstStyle/>
          <a:p>
            <a:pPr marL="0" indent="0" algn="l">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Automating repetitive tasks in data preparation, model building, and evaluation.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501805" y="0"/>
            <a:ext cx="14630400" cy="8229600"/>
          </a:xfrm>
          <a:prstGeom prst="rect">
            <a:avLst/>
          </a:prstGeom>
          <a:solidFill>
            <a:srgbClr val="FFFFFF"/>
          </a:solidFill>
          <a:ln/>
        </p:spPr>
        <p:txBody>
          <a:bodyPr/>
          <a:lstStyle/>
          <a:p>
            <a:endParaRPr lang="en-IN"/>
          </a:p>
        </p:txBody>
      </p:sp>
      <p:pic>
        <p:nvPicPr>
          <p:cNvPr id="5" name="Image 1" descr="preencoded.png"/>
          <p:cNvPicPr>
            <a:picLocks noChangeAspect="1"/>
          </p:cNvPicPr>
          <p:nvPr/>
        </p:nvPicPr>
        <p:blipFill>
          <a:blip r:embed="rId3"/>
          <a:stretch>
            <a:fillRect/>
          </a:stretch>
        </p:blipFill>
        <p:spPr>
          <a:xfrm>
            <a:off x="3245847" y="1480708"/>
            <a:ext cx="8109678" cy="4331006"/>
          </a:xfrm>
          <a:prstGeom prst="rect">
            <a:avLst/>
          </a:prstGeom>
        </p:spPr>
      </p:pic>
      <p:sp>
        <p:nvSpPr>
          <p:cNvPr id="6" name="Text 2"/>
          <p:cNvSpPr/>
          <p:nvPr/>
        </p:nvSpPr>
        <p:spPr>
          <a:xfrm>
            <a:off x="2582370" y="283547"/>
            <a:ext cx="9465660" cy="918725"/>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Times New Roman" panose="02020603050405020304" pitchFamily="18" charset="0"/>
                <a:ea typeface="Inter" pitchFamily="34" charset="-122"/>
                <a:cs typeface="Times New Roman" panose="02020603050405020304" pitchFamily="18" charset="0"/>
              </a:rPr>
              <a:t>Introduction to Rapid Miner Tool</a:t>
            </a:r>
            <a:endParaRPr lang="en-US" sz="5249" dirty="0">
              <a:latin typeface="Times New Roman" panose="02020603050405020304" pitchFamily="18" charset="0"/>
              <a:cs typeface="Times New Roman" panose="02020603050405020304" pitchFamily="18" charset="0"/>
            </a:endParaRPr>
          </a:p>
        </p:txBody>
      </p:sp>
      <p:sp>
        <p:nvSpPr>
          <p:cNvPr id="7" name="Text 3"/>
          <p:cNvSpPr/>
          <p:nvPr/>
        </p:nvSpPr>
        <p:spPr>
          <a:xfrm>
            <a:off x="1270659" y="5874993"/>
            <a:ext cx="12060055" cy="1819348"/>
          </a:xfrm>
          <a:prstGeom prst="rect">
            <a:avLst/>
          </a:prstGeom>
          <a:noFill/>
          <a:ln/>
        </p:spPr>
        <p:txBody>
          <a:bodyPr wrap="square" rtlCol="0" anchor="t"/>
          <a:lstStyle/>
          <a:p>
            <a:pPr marL="0" indent="0" algn="ctr">
              <a:lnSpc>
                <a:spcPct val="150000"/>
              </a:lnSpc>
              <a:buNone/>
            </a:pP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Rapid Miner </a:t>
            </a: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is a robust and user-friendly data science platform utilized for machine learning and predictive analysis. With its intuitive interface and wide array of tools, it empowers users to easily build AI and machine learning models without extensive coding knowledge.</a:t>
            </a:r>
            <a:endParaRPr lang="en-US" sz="2400" dirty="0">
              <a:latin typeface="Times New Roman" panose="02020603050405020304" pitchFamily="18" charset="0"/>
              <a:cs typeface="Times New Roman" panose="02020603050405020304" pitchFamily="18" charset="0"/>
            </a:endParaRPr>
          </a:p>
        </p:txBody>
      </p:sp>
      <p:sp>
        <p:nvSpPr>
          <p:cNvPr id="10" name="Text 6"/>
          <p:cNvSpPr/>
          <p:nvPr/>
        </p:nvSpPr>
        <p:spPr>
          <a:xfrm>
            <a:off x="1299686" y="5755958"/>
            <a:ext cx="2406968" cy="388858"/>
          </a:xfrm>
          <a:prstGeom prst="rect">
            <a:avLst/>
          </a:prstGeom>
          <a:noFill/>
          <a:ln/>
        </p:spPr>
        <p:txBody>
          <a:bodyPr wrap="none" rtlCol="0" anchor="t"/>
          <a:lstStyle/>
          <a:p>
            <a:pPr marL="0" indent="0" algn="l">
              <a:lnSpc>
                <a:spcPts val="3062"/>
              </a:lnSpc>
              <a:buNone/>
            </a:pPr>
            <a:endParaRPr lang="en-US" sz="218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389744"/>
            <a:ext cx="14630400" cy="8229600"/>
          </a:xfrm>
          <a:prstGeom prst="rect">
            <a:avLst/>
          </a:prstGeom>
          <a:solidFill>
            <a:srgbClr val="F6F4F4"/>
          </a:solidFill>
          <a:ln/>
        </p:spPr>
        <p:txBody>
          <a:bodyPr/>
          <a:lstStyle/>
          <a:p>
            <a:endParaRPr lang="en-IN"/>
          </a:p>
        </p:txBody>
      </p:sp>
      <p:sp>
        <p:nvSpPr>
          <p:cNvPr id="3" name="Shape 1"/>
          <p:cNvSpPr/>
          <p:nvPr/>
        </p:nvSpPr>
        <p:spPr>
          <a:xfrm>
            <a:off x="0" y="389744"/>
            <a:ext cx="14630400" cy="8229600"/>
          </a:xfrm>
          <a:prstGeom prst="rect">
            <a:avLst/>
          </a:prstGeom>
          <a:solidFill>
            <a:srgbClr val="FFFFFF"/>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389744"/>
            <a:ext cx="14630400" cy="8229600"/>
          </a:xfrm>
          <a:prstGeom prst="rect">
            <a:avLst/>
          </a:prstGeom>
        </p:spPr>
      </p:pic>
      <p:sp>
        <p:nvSpPr>
          <p:cNvPr id="5" name="Shape 2"/>
          <p:cNvSpPr/>
          <p:nvPr/>
        </p:nvSpPr>
        <p:spPr>
          <a:xfrm>
            <a:off x="0" y="389744"/>
            <a:ext cx="14630400" cy="8229600"/>
          </a:xfrm>
          <a:prstGeom prst="rect">
            <a:avLst/>
          </a:prstGeom>
          <a:solidFill>
            <a:srgbClr val="FFFFFF">
              <a:alpha val="85000"/>
            </a:srgbClr>
          </a:solidFill>
          <a:ln/>
        </p:spPr>
        <p:txBody>
          <a:bodyPr/>
          <a:lstStyle/>
          <a:p>
            <a:endParaRPr lang="en-IN"/>
          </a:p>
        </p:txBody>
      </p:sp>
      <p:sp>
        <p:nvSpPr>
          <p:cNvPr id="6" name="Text 3"/>
          <p:cNvSpPr/>
          <p:nvPr/>
        </p:nvSpPr>
        <p:spPr>
          <a:xfrm>
            <a:off x="1708210" y="1060419"/>
            <a:ext cx="6907649" cy="694373"/>
          </a:xfrm>
          <a:prstGeom prst="rect">
            <a:avLst/>
          </a:prstGeom>
          <a:noFill/>
          <a:ln/>
        </p:spPr>
        <p:txBody>
          <a:bodyPr wrap="none" rtlCol="0" anchor="t"/>
          <a:lstStyle/>
          <a:p>
            <a:pPr marL="0" indent="0">
              <a:lnSpc>
                <a:spcPct val="150000"/>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Conclusion and Next Steps</a:t>
            </a:r>
            <a:endParaRPr lang="en-US" sz="4374" dirty="0">
              <a:latin typeface="Times New Roman" panose="02020603050405020304" pitchFamily="18" charset="0"/>
              <a:cs typeface="Times New Roman" panose="02020603050405020304" pitchFamily="18" charset="0"/>
            </a:endParaRPr>
          </a:p>
        </p:txBody>
      </p:sp>
      <p:sp>
        <p:nvSpPr>
          <p:cNvPr id="7" name="Text 4"/>
          <p:cNvSpPr/>
          <p:nvPr/>
        </p:nvSpPr>
        <p:spPr>
          <a:xfrm>
            <a:off x="1708210" y="2405253"/>
            <a:ext cx="10554414" cy="1421606"/>
          </a:xfrm>
          <a:prstGeom prst="rect">
            <a:avLst/>
          </a:prstGeom>
          <a:noFill/>
          <a:ln/>
        </p:spPr>
        <p:txBody>
          <a:bodyPr wrap="square" rtlCol="0" anchor="t"/>
          <a:lstStyle/>
          <a:p>
            <a:pPr marL="0" indent="0" algn="just">
              <a:lnSpc>
                <a:spcPct val="150000"/>
              </a:lnSpc>
              <a:buNone/>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After learning about the key features, data preprocessing, model building, and evaluation in Rapid Miner, it's time to explore practical application and integration. The next steps involve hands-on practice, experimenting with different datasets, and incorporating the models into real-world scenarios. The journey continues with practical use cases and demonstration of a simple application project.</a:t>
            </a:r>
            <a:endParaRPr lang="en-US" sz="2400" dirty="0">
              <a:latin typeface="Times New Roman" panose="02020603050405020304" pitchFamily="18" charset="0"/>
              <a:cs typeface="Times New Roman" panose="02020603050405020304" pitchFamily="18" charset="0"/>
            </a:endParaRPr>
          </a:p>
        </p:txBody>
      </p:sp>
      <p:sp>
        <p:nvSpPr>
          <p:cNvPr id="8" name="Text 5"/>
          <p:cNvSpPr/>
          <p:nvPr/>
        </p:nvSpPr>
        <p:spPr>
          <a:xfrm>
            <a:off x="1687739" y="5207578"/>
            <a:ext cx="10554414" cy="1066205"/>
          </a:xfrm>
          <a:prstGeom prst="rect">
            <a:avLst/>
          </a:prstGeom>
          <a:noFill/>
          <a:ln/>
        </p:spPr>
        <p:txBody>
          <a:bodyPr wrap="square" rtlCol="0" anchor="t"/>
          <a:lstStyle/>
          <a:p>
            <a:pPr marL="0" indent="0" algn="just">
              <a:lnSpc>
                <a:spcPct val="150000"/>
              </a:lnSpc>
              <a:buNone/>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Exploring real-world applications and enhancing expertise in AI and ML will be the focus of the upcoming phase. The journey doesn't end here; it evolves and expands with the application of Rapid Miner in diverse domains and problem-solving scenarios.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2037993" y="1815465"/>
            <a:ext cx="6662618"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Applications in Real World</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3183374"/>
            <a:ext cx="388739" cy="388739"/>
          </a:xfrm>
          <a:prstGeom prst="roundRect">
            <a:avLst>
              <a:gd name="adj" fmla="val 25722"/>
            </a:avLst>
          </a:prstGeom>
          <a:solidFill>
            <a:srgbClr val="DADBF1"/>
          </a:solidFill>
          <a:ln w="7620">
            <a:solidFill>
              <a:srgbClr val="C0C1D7"/>
            </a:solidFill>
            <a:prstDash val="solid"/>
          </a:ln>
        </p:spPr>
        <p:txBody>
          <a:bodyPr/>
          <a:lstStyle/>
          <a:p>
            <a:endParaRPr lang="en-IN"/>
          </a:p>
        </p:txBody>
      </p:sp>
      <p:sp>
        <p:nvSpPr>
          <p:cNvPr id="6" name="Text 4"/>
          <p:cNvSpPr/>
          <p:nvPr/>
        </p:nvSpPr>
        <p:spPr>
          <a:xfrm>
            <a:off x="2648903" y="3204091"/>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Healthcare</a:t>
            </a:r>
            <a:endParaRPr lang="en-US" sz="2187" dirty="0">
              <a:latin typeface="Times New Roman" panose="02020603050405020304" pitchFamily="18" charset="0"/>
              <a:cs typeface="Times New Roman" panose="02020603050405020304" pitchFamily="18" charset="0"/>
            </a:endParaRPr>
          </a:p>
        </p:txBody>
      </p:sp>
      <p:sp>
        <p:nvSpPr>
          <p:cNvPr id="7" name="Text 5"/>
          <p:cNvSpPr/>
          <p:nvPr/>
        </p:nvSpPr>
        <p:spPr>
          <a:xfrm>
            <a:off x="2648903" y="3684508"/>
            <a:ext cx="4555212"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RapidMiner is used to analyze patient data for personalized treatment plans.</a:t>
            </a:r>
            <a:endParaRPr lang="en-US" sz="2000" dirty="0">
              <a:latin typeface="Times New Roman" panose="02020603050405020304" pitchFamily="18" charset="0"/>
              <a:cs typeface="Times New Roman" panose="02020603050405020304" pitchFamily="18" charset="0"/>
            </a:endParaRPr>
          </a:p>
        </p:txBody>
      </p:sp>
      <p:sp>
        <p:nvSpPr>
          <p:cNvPr id="8" name="Shape 6"/>
          <p:cNvSpPr/>
          <p:nvPr/>
        </p:nvSpPr>
        <p:spPr>
          <a:xfrm>
            <a:off x="7426285" y="3183374"/>
            <a:ext cx="388739" cy="388739"/>
          </a:xfrm>
          <a:prstGeom prst="roundRect">
            <a:avLst>
              <a:gd name="adj" fmla="val 25722"/>
            </a:avLst>
          </a:prstGeom>
          <a:solidFill>
            <a:srgbClr val="DADBF1"/>
          </a:solidFill>
          <a:ln w="7620">
            <a:solidFill>
              <a:srgbClr val="C0C1D7"/>
            </a:solidFill>
            <a:prstDash val="solid"/>
          </a:ln>
        </p:spPr>
        <p:txBody>
          <a:bodyPr/>
          <a:lstStyle/>
          <a:p>
            <a:endParaRPr lang="en-IN"/>
          </a:p>
        </p:txBody>
      </p:sp>
      <p:sp>
        <p:nvSpPr>
          <p:cNvPr id="9" name="Text 7"/>
          <p:cNvSpPr/>
          <p:nvPr/>
        </p:nvSpPr>
        <p:spPr>
          <a:xfrm>
            <a:off x="8037195" y="3204091"/>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Retail</a:t>
            </a:r>
            <a:endParaRPr lang="en-US" sz="2187" dirty="0">
              <a:latin typeface="Times New Roman" panose="02020603050405020304" pitchFamily="18" charset="0"/>
              <a:cs typeface="Times New Roman" panose="02020603050405020304" pitchFamily="18" charset="0"/>
            </a:endParaRPr>
          </a:p>
        </p:txBody>
      </p:sp>
      <p:sp>
        <p:nvSpPr>
          <p:cNvPr id="10" name="Text 8"/>
          <p:cNvSpPr/>
          <p:nvPr/>
        </p:nvSpPr>
        <p:spPr>
          <a:xfrm>
            <a:off x="8037195" y="3684508"/>
            <a:ext cx="4555212" cy="1066205"/>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It helps in customer segmentation and demand forecasting for inventory management.</a:t>
            </a:r>
            <a:endParaRPr lang="en-US" sz="2000" dirty="0">
              <a:latin typeface="Times New Roman" panose="02020603050405020304" pitchFamily="18" charset="0"/>
              <a:cs typeface="Times New Roman" panose="02020603050405020304" pitchFamily="18" charset="0"/>
            </a:endParaRPr>
          </a:p>
        </p:txBody>
      </p:sp>
      <p:sp>
        <p:nvSpPr>
          <p:cNvPr id="11" name="Shape 9"/>
          <p:cNvSpPr/>
          <p:nvPr/>
        </p:nvSpPr>
        <p:spPr>
          <a:xfrm>
            <a:off x="2037993" y="5202079"/>
            <a:ext cx="388739" cy="388739"/>
          </a:xfrm>
          <a:prstGeom prst="roundRect">
            <a:avLst>
              <a:gd name="adj" fmla="val 25722"/>
            </a:avLst>
          </a:prstGeom>
          <a:solidFill>
            <a:srgbClr val="DADBF1"/>
          </a:solidFill>
          <a:ln w="7620">
            <a:solidFill>
              <a:srgbClr val="C0C1D7"/>
            </a:solidFill>
            <a:prstDash val="solid"/>
          </a:ln>
        </p:spPr>
        <p:txBody>
          <a:bodyPr/>
          <a:lstStyle/>
          <a:p>
            <a:endParaRPr lang="en-IN"/>
          </a:p>
        </p:txBody>
      </p:sp>
      <p:sp>
        <p:nvSpPr>
          <p:cNvPr id="12" name="Text 10"/>
          <p:cNvSpPr/>
          <p:nvPr/>
        </p:nvSpPr>
        <p:spPr>
          <a:xfrm>
            <a:off x="2648903" y="5222796"/>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Finance</a:t>
            </a:r>
            <a:endParaRPr lang="en-US" sz="2187" dirty="0">
              <a:latin typeface="Times New Roman" panose="02020603050405020304" pitchFamily="18" charset="0"/>
              <a:cs typeface="Times New Roman" panose="02020603050405020304" pitchFamily="18" charset="0"/>
            </a:endParaRPr>
          </a:p>
        </p:txBody>
      </p:sp>
      <p:sp>
        <p:nvSpPr>
          <p:cNvPr id="13" name="Text 11"/>
          <p:cNvSpPr/>
          <p:nvPr/>
        </p:nvSpPr>
        <p:spPr>
          <a:xfrm>
            <a:off x="2648903" y="5703213"/>
            <a:ext cx="4555212"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Utilized for fraud detection and risk assessment in banking and insurance.</a:t>
            </a:r>
            <a:endParaRPr lang="en-US" sz="2000" dirty="0">
              <a:latin typeface="Times New Roman" panose="02020603050405020304" pitchFamily="18" charset="0"/>
              <a:cs typeface="Times New Roman" panose="02020603050405020304" pitchFamily="18" charset="0"/>
            </a:endParaRPr>
          </a:p>
        </p:txBody>
      </p:sp>
      <p:sp>
        <p:nvSpPr>
          <p:cNvPr id="14" name="Shape 12"/>
          <p:cNvSpPr/>
          <p:nvPr/>
        </p:nvSpPr>
        <p:spPr>
          <a:xfrm>
            <a:off x="7426285" y="5202079"/>
            <a:ext cx="388739" cy="388739"/>
          </a:xfrm>
          <a:prstGeom prst="roundRect">
            <a:avLst>
              <a:gd name="adj" fmla="val 25722"/>
            </a:avLst>
          </a:prstGeom>
          <a:solidFill>
            <a:srgbClr val="DADBF1"/>
          </a:solidFill>
          <a:ln w="7620">
            <a:solidFill>
              <a:srgbClr val="C0C1D7"/>
            </a:solidFill>
            <a:prstDash val="solid"/>
          </a:ln>
        </p:spPr>
        <p:txBody>
          <a:bodyPr/>
          <a:lstStyle/>
          <a:p>
            <a:endParaRPr lang="en-IN"/>
          </a:p>
        </p:txBody>
      </p:sp>
      <p:sp>
        <p:nvSpPr>
          <p:cNvPr id="15" name="Text 13"/>
          <p:cNvSpPr/>
          <p:nvPr/>
        </p:nvSpPr>
        <p:spPr>
          <a:xfrm>
            <a:off x="8037195" y="5222796"/>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Times New Roman" panose="02020603050405020304" pitchFamily="18" charset="0"/>
                <a:ea typeface="Inter" pitchFamily="34" charset="-122"/>
                <a:cs typeface="Times New Roman" panose="02020603050405020304" pitchFamily="18" charset="0"/>
              </a:rPr>
              <a:t>Manufacturing</a:t>
            </a:r>
            <a:endParaRPr lang="en-US" sz="2187" dirty="0">
              <a:latin typeface="Times New Roman" panose="02020603050405020304" pitchFamily="18" charset="0"/>
              <a:cs typeface="Times New Roman" panose="02020603050405020304" pitchFamily="18" charset="0"/>
            </a:endParaRPr>
          </a:p>
        </p:txBody>
      </p:sp>
      <p:sp>
        <p:nvSpPr>
          <p:cNvPr id="16" name="Text 14"/>
          <p:cNvSpPr/>
          <p:nvPr/>
        </p:nvSpPr>
        <p:spPr>
          <a:xfrm>
            <a:off x="8037195" y="5703213"/>
            <a:ext cx="4555212"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Optimizes production processes and predictive maintenance for machinery.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F1DE43-76F1-498B-A5E0-4D4179E0DA8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005262" y="685800"/>
            <a:ext cx="6619875" cy="6858000"/>
          </a:xfrm>
          <a:prstGeom prst="rect">
            <a:avLst/>
          </a:prstGeom>
        </p:spPr>
      </p:pic>
    </p:spTree>
    <p:extLst>
      <p:ext uri="{BB962C8B-B14F-4D97-AF65-F5344CB8AC3E}">
        <p14:creationId xmlns:p14="http://schemas.microsoft.com/office/powerpoint/2010/main" val="29668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501805" y="0"/>
            <a:ext cx="14630400" cy="8229600"/>
          </a:xfrm>
          <a:prstGeom prst="rect">
            <a:avLst/>
          </a:prstGeom>
          <a:solidFill>
            <a:srgbClr val="FFFFFF"/>
          </a:solidFill>
          <a:ln/>
        </p:spPr>
        <p:txBody>
          <a:bodyPr/>
          <a:lstStyle/>
          <a:p>
            <a:endParaRPr lang="en-IN"/>
          </a:p>
        </p:txBody>
      </p:sp>
      <p:sp>
        <p:nvSpPr>
          <p:cNvPr id="6" name="Text 2"/>
          <p:cNvSpPr/>
          <p:nvPr/>
        </p:nvSpPr>
        <p:spPr>
          <a:xfrm>
            <a:off x="2132955" y="628238"/>
            <a:ext cx="9360880" cy="918725"/>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Times New Roman" panose="02020603050405020304" pitchFamily="18" charset="0"/>
                <a:ea typeface="Inter" pitchFamily="34" charset="-122"/>
                <a:cs typeface="Times New Roman" panose="02020603050405020304" pitchFamily="18" charset="0"/>
              </a:rPr>
              <a:t>Introduction to Rapid Miner Tool</a:t>
            </a:r>
            <a:endParaRPr lang="en-US" sz="5249" dirty="0">
              <a:latin typeface="Times New Roman" panose="02020603050405020304" pitchFamily="18" charset="0"/>
              <a:cs typeface="Times New Roman" panose="02020603050405020304" pitchFamily="18" charset="0"/>
            </a:endParaRPr>
          </a:p>
        </p:txBody>
      </p:sp>
      <p:sp>
        <p:nvSpPr>
          <p:cNvPr id="7" name="Text 3"/>
          <p:cNvSpPr/>
          <p:nvPr/>
        </p:nvSpPr>
        <p:spPr>
          <a:xfrm>
            <a:off x="880366" y="2645754"/>
            <a:ext cx="12060055" cy="3242089"/>
          </a:xfrm>
          <a:prstGeom prst="rect">
            <a:avLst/>
          </a:prstGeom>
          <a:noFill/>
          <a:ln/>
        </p:spPr>
        <p:txBody>
          <a:bodyPr wrap="square" rtlCol="0" anchor="t"/>
          <a:lstStyle/>
          <a:p>
            <a:pPr marL="342900" indent="-342900">
              <a:lnSpc>
                <a:spcPct val="150000"/>
              </a:lnSpc>
              <a:buFontTx/>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RapidMiner is a comprehensive </a:t>
            </a: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data science</a:t>
            </a: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 platform that provides an </a:t>
            </a: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integrated environment </a:t>
            </a: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for data science, machine learning, and artificial intelligence</a:t>
            </a:r>
          </a:p>
          <a:p>
            <a:pPr marL="342900" indent="-342900">
              <a:lnSpc>
                <a:spcPct val="150000"/>
              </a:lnSpc>
              <a:buFontTx/>
              <a:buChar char="-"/>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ct val="150000"/>
              </a:lnSpc>
              <a:buFontTx/>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 It’s a powerful tool that </a:t>
            </a: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simplifies</a:t>
            </a: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 the entire </a:t>
            </a: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data analytics process</a:t>
            </a: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 allowing you to import, preprocess, and analyze data without the need for </a:t>
            </a: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complex coding</a:t>
            </a:r>
          </a:p>
          <a:p>
            <a:pPr marL="0" indent="0">
              <a:lnSpc>
                <a:spcPct val="150000"/>
              </a:lnSpc>
              <a:buNone/>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10" name="Text 6"/>
          <p:cNvSpPr/>
          <p:nvPr/>
        </p:nvSpPr>
        <p:spPr>
          <a:xfrm>
            <a:off x="1299686" y="5755958"/>
            <a:ext cx="2406968" cy="388858"/>
          </a:xfrm>
          <a:prstGeom prst="rect">
            <a:avLst/>
          </a:prstGeom>
          <a:noFill/>
          <a:ln/>
        </p:spPr>
        <p:txBody>
          <a:bodyPr wrap="none" rtlCol="0" anchor="t"/>
          <a:lstStyle/>
          <a:p>
            <a:pPr marL="0" indent="0" algn="l">
              <a:lnSpc>
                <a:spcPts val="3062"/>
              </a:lnSpc>
              <a:buNone/>
            </a:pPr>
            <a:endParaRPr lang="en-US" sz="218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74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6"/>
          <p:cNvSpPr/>
          <p:nvPr/>
        </p:nvSpPr>
        <p:spPr>
          <a:xfrm>
            <a:off x="1299686" y="5755958"/>
            <a:ext cx="2406968" cy="388858"/>
          </a:xfrm>
          <a:prstGeom prst="rect">
            <a:avLst/>
          </a:prstGeom>
          <a:noFill/>
          <a:ln/>
        </p:spPr>
        <p:txBody>
          <a:bodyPr wrap="none" rtlCol="0" anchor="t"/>
          <a:lstStyle/>
          <a:p>
            <a:pPr marL="0" indent="0" algn="l">
              <a:lnSpc>
                <a:spcPts val="3062"/>
              </a:lnSpc>
              <a:buNone/>
            </a:pPr>
            <a:endParaRPr lang="en-US" sz="2187"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33E842E-DB7D-D660-7525-18BD680EBDEB}"/>
              </a:ext>
            </a:extLst>
          </p:cNvPr>
          <p:cNvPicPr>
            <a:picLocks noChangeAspect="1"/>
          </p:cNvPicPr>
          <p:nvPr/>
        </p:nvPicPr>
        <p:blipFill rotWithShape="1">
          <a:blip r:embed="rId3"/>
          <a:srcRect/>
          <a:stretch/>
        </p:blipFill>
        <p:spPr>
          <a:xfrm>
            <a:off x="3059061" y="638626"/>
            <a:ext cx="8512278" cy="6317527"/>
          </a:xfrm>
          <a:prstGeom prst="rect">
            <a:avLst/>
          </a:prstGeom>
        </p:spPr>
      </p:pic>
      <p:sp>
        <p:nvSpPr>
          <p:cNvPr id="9" name="Text 2">
            <a:extLst>
              <a:ext uri="{FF2B5EF4-FFF2-40B4-BE49-F238E27FC236}">
                <a16:creationId xmlns:a16="http://schemas.microsoft.com/office/drawing/2014/main" id="{ECA6C77A-A5E4-2BB3-1959-1278B206DDA7}"/>
              </a:ext>
            </a:extLst>
          </p:cNvPr>
          <p:cNvSpPr/>
          <p:nvPr/>
        </p:nvSpPr>
        <p:spPr>
          <a:xfrm>
            <a:off x="96202" y="2278567"/>
            <a:ext cx="2406968" cy="918725"/>
          </a:xfrm>
          <a:prstGeom prst="rect">
            <a:avLst/>
          </a:prstGeom>
          <a:noFill/>
          <a:ln w="19050">
            <a:solidFill>
              <a:schemeClr val="accent1"/>
            </a:solidFill>
          </a:ln>
        </p:spPr>
        <p:txBody>
          <a:bodyPr wrap="square" rtlCol="0" anchor="t"/>
          <a:lstStyle/>
          <a:p>
            <a:pPr marL="0" indent="0">
              <a:lnSpc>
                <a:spcPts val="6561"/>
              </a:lnSpc>
              <a:buNone/>
            </a:pPr>
            <a:r>
              <a:rPr lang="en-US" sz="4000" b="1" kern="0" spc="-157" dirty="0">
                <a:solidFill>
                  <a:srgbClr val="000000"/>
                </a:solidFill>
                <a:latin typeface="Times New Roman" panose="02020603050405020304" pitchFamily="18" charset="0"/>
                <a:ea typeface="Inter" pitchFamily="34" charset="-122"/>
                <a:cs typeface="Times New Roman" panose="02020603050405020304" pitchFamily="18" charset="0"/>
              </a:rPr>
              <a:t>Repository</a:t>
            </a:r>
          </a:p>
          <a:p>
            <a:pPr marL="0" indent="0">
              <a:lnSpc>
                <a:spcPts val="6561"/>
              </a:lnSpc>
              <a:buNone/>
            </a:pPr>
            <a:endParaRPr lang="en-US" sz="4000"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1EA8031F-E779-7B05-5D97-23553519F4F6}"/>
              </a:ext>
            </a:extLst>
          </p:cNvPr>
          <p:cNvSpPr/>
          <p:nvPr/>
        </p:nvSpPr>
        <p:spPr>
          <a:xfrm>
            <a:off x="167704" y="4645134"/>
            <a:ext cx="2406968" cy="918725"/>
          </a:xfrm>
          <a:prstGeom prst="rect">
            <a:avLst/>
          </a:prstGeom>
          <a:noFill/>
          <a:ln w="19050">
            <a:solidFill>
              <a:schemeClr val="accent1"/>
            </a:solidFill>
          </a:ln>
        </p:spPr>
        <p:txBody>
          <a:bodyPr wrap="square" rtlCol="0" anchor="t"/>
          <a:lstStyle/>
          <a:p>
            <a:pPr marL="0" indent="0">
              <a:lnSpc>
                <a:spcPts val="6561"/>
              </a:lnSpc>
              <a:buNone/>
            </a:pPr>
            <a:r>
              <a:rPr lang="en-US" sz="4000" b="1" kern="0" spc="-157" dirty="0">
                <a:solidFill>
                  <a:srgbClr val="000000"/>
                </a:solidFill>
                <a:latin typeface="Times New Roman" panose="02020603050405020304" pitchFamily="18" charset="0"/>
                <a:ea typeface="Inter" pitchFamily="34" charset="-122"/>
                <a:cs typeface="Times New Roman" panose="02020603050405020304" pitchFamily="18" charset="0"/>
              </a:rPr>
              <a:t>Operators</a:t>
            </a:r>
          </a:p>
          <a:p>
            <a:pPr marL="0" indent="0">
              <a:lnSpc>
                <a:spcPts val="6561"/>
              </a:lnSpc>
              <a:buNone/>
            </a:pPr>
            <a:endParaRPr lang="en-US" sz="4000" dirty="0">
              <a:latin typeface="Times New Roman" panose="02020603050405020304" pitchFamily="18" charset="0"/>
              <a:cs typeface="Times New Roman" panose="02020603050405020304" pitchFamily="18" charset="0"/>
            </a:endParaRPr>
          </a:p>
        </p:txBody>
      </p:sp>
      <p:sp>
        <p:nvSpPr>
          <p:cNvPr id="12" name="Text 2">
            <a:extLst>
              <a:ext uri="{FF2B5EF4-FFF2-40B4-BE49-F238E27FC236}">
                <a16:creationId xmlns:a16="http://schemas.microsoft.com/office/drawing/2014/main" id="{B086F9CA-B525-4AAA-1320-1A3DD6A12B0B}"/>
              </a:ext>
            </a:extLst>
          </p:cNvPr>
          <p:cNvSpPr/>
          <p:nvPr/>
        </p:nvSpPr>
        <p:spPr>
          <a:xfrm>
            <a:off x="6404539" y="6956153"/>
            <a:ext cx="2406968" cy="956216"/>
          </a:xfrm>
          <a:prstGeom prst="rect">
            <a:avLst/>
          </a:prstGeom>
          <a:noFill/>
          <a:ln w="19050">
            <a:solidFill>
              <a:schemeClr val="accent1"/>
            </a:solidFill>
          </a:ln>
        </p:spPr>
        <p:txBody>
          <a:bodyPr wrap="square" rtlCol="0" anchor="t"/>
          <a:lstStyle/>
          <a:p>
            <a:pPr marL="0" indent="0" algn="ctr">
              <a:lnSpc>
                <a:spcPts val="6561"/>
              </a:lnSpc>
              <a:buNone/>
            </a:pPr>
            <a:r>
              <a:rPr lang="en-US" sz="4000" b="1" kern="0" spc="-157" dirty="0">
                <a:solidFill>
                  <a:srgbClr val="000000"/>
                </a:solidFill>
                <a:latin typeface="Times New Roman" panose="02020603050405020304" pitchFamily="18" charset="0"/>
                <a:ea typeface="Inter" pitchFamily="34" charset="-122"/>
                <a:cs typeface="Times New Roman" panose="02020603050405020304" pitchFamily="18" charset="0"/>
              </a:rPr>
              <a:t>Process</a:t>
            </a:r>
          </a:p>
          <a:p>
            <a:pPr marL="0" indent="0">
              <a:lnSpc>
                <a:spcPts val="6561"/>
              </a:lnSpc>
              <a:buNone/>
            </a:pPr>
            <a:endParaRPr lang="en-US" sz="4000" dirty="0">
              <a:latin typeface="Times New Roman" panose="02020603050405020304" pitchFamily="18" charset="0"/>
              <a:cs typeface="Times New Roman" panose="02020603050405020304" pitchFamily="18" charset="0"/>
            </a:endParaRPr>
          </a:p>
        </p:txBody>
      </p:sp>
      <p:sp>
        <p:nvSpPr>
          <p:cNvPr id="13" name="Text 2">
            <a:extLst>
              <a:ext uri="{FF2B5EF4-FFF2-40B4-BE49-F238E27FC236}">
                <a16:creationId xmlns:a16="http://schemas.microsoft.com/office/drawing/2014/main" id="{601E752C-1E18-1A0B-AAB4-88907BABAA61}"/>
              </a:ext>
            </a:extLst>
          </p:cNvPr>
          <p:cNvSpPr/>
          <p:nvPr/>
        </p:nvSpPr>
        <p:spPr>
          <a:xfrm>
            <a:off x="12055727" y="3005500"/>
            <a:ext cx="2298349" cy="1109299"/>
          </a:xfrm>
          <a:prstGeom prst="rect">
            <a:avLst/>
          </a:prstGeom>
          <a:noFill/>
          <a:ln w="19050">
            <a:solidFill>
              <a:schemeClr val="accent1"/>
            </a:solidFill>
          </a:ln>
        </p:spPr>
        <p:txBody>
          <a:bodyPr wrap="square" rtlCol="0" anchor="t"/>
          <a:lstStyle/>
          <a:p>
            <a:pPr marL="0" indent="0" algn="ctr">
              <a:lnSpc>
                <a:spcPts val="6561"/>
              </a:lnSpc>
              <a:buNone/>
            </a:pPr>
            <a:r>
              <a:rPr lang="en-US" sz="3600" b="1" kern="0" spc="-157" dirty="0">
                <a:solidFill>
                  <a:srgbClr val="000000"/>
                </a:solidFill>
                <a:latin typeface="Times New Roman" panose="02020603050405020304" pitchFamily="18" charset="0"/>
                <a:ea typeface="Inter" pitchFamily="34" charset="-122"/>
                <a:cs typeface="Times New Roman" panose="02020603050405020304" pitchFamily="18" charset="0"/>
              </a:rPr>
              <a:t>Parameters</a:t>
            </a:r>
          </a:p>
          <a:p>
            <a:pPr marL="0" indent="0">
              <a:lnSpc>
                <a:spcPts val="6561"/>
              </a:lnSpc>
              <a:buNone/>
            </a:pPr>
            <a:endParaRPr lang="en-US" sz="36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F7B9DF72-16AC-AEE1-6F9F-B9A36F0E9AFF}"/>
              </a:ext>
            </a:extLst>
          </p:cNvPr>
          <p:cNvCxnSpPr>
            <a:cxnSpLocks/>
          </p:cNvCxnSpPr>
          <p:nvPr/>
        </p:nvCxnSpPr>
        <p:spPr>
          <a:xfrm flipV="1">
            <a:off x="2503170" y="1918010"/>
            <a:ext cx="463054" cy="360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980077-8335-BCD4-B038-4EB0021375AA}"/>
              </a:ext>
            </a:extLst>
          </p:cNvPr>
          <p:cNvCxnSpPr>
            <a:cxnSpLocks/>
          </p:cNvCxnSpPr>
          <p:nvPr/>
        </p:nvCxnSpPr>
        <p:spPr>
          <a:xfrm flipV="1">
            <a:off x="2496481" y="4265993"/>
            <a:ext cx="463054" cy="360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2302280-3FA7-6474-766D-FA42A063BC81}"/>
              </a:ext>
            </a:extLst>
          </p:cNvPr>
          <p:cNvCxnSpPr>
            <a:cxnSpLocks/>
          </p:cNvCxnSpPr>
          <p:nvPr/>
        </p:nvCxnSpPr>
        <p:spPr>
          <a:xfrm flipV="1">
            <a:off x="7521964" y="3891776"/>
            <a:ext cx="0" cy="3051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7DF5371-9A9C-9C0B-8570-355D58D817A9}"/>
              </a:ext>
            </a:extLst>
          </p:cNvPr>
          <p:cNvCxnSpPr>
            <a:cxnSpLocks/>
          </p:cNvCxnSpPr>
          <p:nvPr/>
        </p:nvCxnSpPr>
        <p:spPr>
          <a:xfrm flipH="1" flipV="1">
            <a:off x="11571339" y="2098288"/>
            <a:ext cx="484388" cy="9072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60170D1-6B71-B978-3CE5-83372D43FBBF}"/>
              </a:ext>
            </a:extLst>
          </p:cNvPr>
          <p:cNvSpPr txBox="1"/>
          <p:nvPr/>
        </p:nvSpPr>
        <p:spPr>
          <a:xfrm>
            <a:off x="402012" y="3230079"/>
            <a:ext cx="1953154" cy="400110"/>
          </a:xfrm>
          <a:prstGeom prst="rect">
            <a:avLst/>
          </a:prstGeom>
          <a:noFill/>
        </p:spPr>
        <p:txBody>
          <a:bodyPr wrap="square" rtlCol="0">
            <a:spAutoFit/>
          </a:bodyPr>
          <a:lstStyle/>
          <a:p>
            <a:r>
              <a:rPr lang="en-IN" sz="2000" dirty="0"/>
              <a:t>Data and Storage</a:t>
            </a:r>
          </a:p>
        </p:txBody>
      </p:sp>
      <p:sp>
        <p:nvSpPr>
          <p:cNvPr id="29" name="TextBox 28">
            <a:extLst>
              <a:ext uri="{FF2B5EF4-FFF2-40B4-BE49-F238E27FC236}">
                <a16:creationId xmlns:a16="http://schemas.microsoft.com/office/drawing/2014/main" id="{548A6B95-08C4-7B2A-B819-0B0AF7EBAFF0}"/>
              </a:ext>
            </a:extLst>
          </p:cNvPr>
          <p:cNvSpPr txBox="1"/>
          <p:nvPr/>
        </p:nvSpPr>
        <p:spPr>
          <a:xfrm>
            <a:off x="335744" y="5695251"/>
            <a:ext cx="2019422" cy="2246769"/>
          </a:xfrm>
          <a:prstGeom prst="rect">
            <a:avLst/>
          </a:prstGeom>
          <a:noFill/>
        </p:spPr>
        <p:txBody>
          <a:bodyPr wrap="square" rtlCol="0">
            <a:spAutoFit/>
          </a:bodyPr>
          <a:lstStyle/>
          <a:p>
            <a:r>
              <a:rPr lang="en-IN" sz="2000" dirty="0"/>
              <a:t>Building Blocks (functions) to create Processes.</a:t>
            </a:r>
          </a:p>
          <a:p>
            <a:endParaRPr lang="en-IN" sz="2000" dirty="0"/>
          </a:p>
          <a:p>
            <a:r>
              <a:rPr lang="en-IN" sz="2000" dirty="0"/>
              <a:t>There are over 1500 operators </a:t>
            </a:r>
          </a:p>
          <a:p>
            <a:endParaRPr lang="en-IN" sz="2000" dirty="0"/>
          </a:p>
        </p:txBody>
      </p:sp>
      <p:sp>
        <p:nvSpPr>
          <p:cNvPr id="30" name="TextBox 29">
            <a:extLst>
              <a:ext uri="{FF2B5EF4-FFF2-40B4-BE49-F238E27FC236}">
                <a16:creationId xmlns:a16="http://schemas.microsoft.com/office/drawing/2014/main" id="{B9AEBA30-9CEF-DED5-8BAE-321EE1E7B2B0}"/>
              </a:ext>
            </a:extLst>
          </p:cNvPr>
          <p:cNvSpPr txBox="1"/>
          <p:nvPr/>
        </p:nvSpPr>
        <p:spPr>
          <a:xfrm>
            <a:off x="12133919" y="4265993"/>
            <a:ext cx="2220157" cy="1015663"/>
          </a:xfrm>
          <a:prstGeom prst="rect">
            <a:avLst/>
          </a:prstGeom>
          <a:noFill/>
        </p:spPr>
        <p:txBody>
          <a:bodyPr wrap="square" rtlCol="0">
            <a:spAutoFit/>
          </a:bodyPr>
          <a:lstStyle/>
          <a:p>
            <a:r>
              <a:rPr lang="en-IN" sz="2000" dirty="0"/>
              <a:t>Settings to control the behaviour of  an operator</a:t>
            </a:r>
          </a:p>
        </p:txBody>
      </p:sp>
    </p:spTree>
    <p:extLst>
      <p:ext uri="{BB962C8B-B14F-4D97-AF65-F5344CB8AC3E}">
        <p14:creationId xmlns:p14="http://schemas.microsoft.com/office/powerpoint/2010/main" val="2442245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5731727" y="27909"/>
            <a:ext cx="8377707" cy="854842"/>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Data Preprocessing in Rapid Miner</a:t>
            </a:r>
            <a:endParaRPr lang="en-US" sz="4374" dirty="0">
              <a:latin typeface="Times New Roman" panose="02020603050405020304" pitchFamily="18" charset="0"/>
              <a:cs typeface="Times New Roman" panose="02020603050405020304" pitchFamily="18" charset="0"/>
            </a:endParaRPr>
          </a:p>
        </p:txBody>
      </p:sp>
      <p:sp>
        <p:nvSpPr>
          <p:cNvPr id="6" name="Text 3"/>
          <p:cNvSpPr/>
          <p:nvPr/>
        </p:nvSpPr>
        <p:spPr>
          <a:xfrm>
            <a:off x="5845097" y="6488451"/>
            <a:ext cx="7122200" cy="399812"/>
          </a:xfrm>
          <a:prstGeom prst="rect">
            <a:avLst/>
          </a:prstGeom>
          <a:noFill/>
          <a:ln/>
        </p:spPr>
        <p:txBody>
          <a:bodyPr wrap="none" rtlCol="0" anchor="t"/>
          <a:lstStyle/>
          <a:p>
            <a:pPr marL="342900" indent="-342900" algn="l">
              <a:lnSpc>
                <a:spcPts val="3149"/>
              </a:lnSpc>
              <a:buSzPct val="100000"/>
              <a:buChar char="•"/>
            </a:pPr>
            <a:r>
              <a:rPr lang="en-US" sz="2000" b="1" kern="0" spc="-35" dirty="0">
                <a:solidFill>
                  <a:srgbClr val="272525"/>
                </a:solidFill>
                <a:latin typeface="Times New Roman" panose="02020603050405020304" pitchFamily="18" charset="0"/>
                <a:ea typeface="Inter" pitchFamily="34" charset="-122"/>
                <a:cs typeface="Times New Roman" panose="02020603050405020304" pitchFamily="18" charset="0"/>
              </a:rPr>
              <a:t>Data Collection:</a:t>
            </a: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 Acquiring &amp; importing data from various sources</a:t>
            </a:r>
            <a:r>
              <a:rPr lang="en-US" sz="1750" kern="0" spc="-35" dirty="0">
                <a:solidFill>
                  <a:srgbClr val="272525"/>
                </a:solidFill>
                <a:latin typeface="Times New Roman" panose="02020603050405020304" pitchFamily="18" charset="0"/>
                <a:ea typeface="Inter"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sp>
        <p:nvSpPr>
          <p:cNvPr id="7" name="Text 4"/>
          <p:cNvSpPr/>
          <p:nvPr/>
        </p:nvSpPr>
        <p:spPr>
          <a:xfrm>
            <a:off x="5845097" y="6950069"/>
            <a:ext cx="7122200" cy="399812"/>
          </a:xfrm>
          <a:prstGeom prst="rect">
            <a:avLst/>
          </a:prstGeom>
          <a:noFill/>
          <a:ln/>
        </p:spPr>
        <p:txBody>
          <a:bodyPr wrap="none" rtlCol="0" anchor="t"/>
          <a:lstStyle/>
          <a:p>
            <a:pPr marL="342900" indent="-342900" algn="l">
              <a:lnSpc>
                <a:spcPts val="3149"/>
              </a:lnSpc>
              <a:buSzPct val="100000"/>
              <a:buChar char="•"/>
            </a:pPr>
            <a:r>
              <a:rPr lang="en-US" sz="2000" b="1" kern="0" spc="-35" dirty="0">
                <a:solidFill>
                  <a:srgbClr val="272525"/>
                </a:solidFill>
                <a:latin typeface="Times New Roman" panose="02020603050405020304" pitchFamily="18" charset="0"/>
                <a:ea typeface="Inter" pitchFamily="34" charset="-122"/>
                <a:cs typeface="Times New Roman" panose="02020603050405020304" pitchFamily="18" charset="0"/>
              </a:rPr>
              <a:t>Data Cleaning:</a:t>
            </a: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 Handling missing values, duplicates, outliers.</a:t>
            </a:r>
            <a:endParaRPr lang="en-US" sz="2000" dirty="0">
              <a:latin typeface="Times New Roman" panose="02020603050405020304" pitchFamily="18" charset="0"/>
              <a:cs typeface="Times New Roman" panose="02020603050405020304" pitchFamily="18" charset="0"/>
            </a:endParaRPr>
          </a:p>
        </p:txBody>
      </p:sp>
      <p:sp>
        <p:nvSpPr>
          <p:cNvPr id="8" name="Text 5"/>
          <p:cNvSpPr/>
          <p:nvPr/>
        </p:nvSpPr>
        <p:spPr>
          <a:xfrm>
            <a:off x="5845097" y="7411687"/>
            <a:ext cx="8580001" cy="572334"/>
          </a:xfrm>
          <a:prstGeom prst="rect">
            <a:avLst/>
          </a:prstGeom>
          <a:noFill/>
          <a:ln/>
        </p:spPr>
        <p:txBody>
          <a:bodyPr wrap="square" rtlCol="0" anchor="t"/>
          <a:lstStyle/>
          <a:p>
            <a:pPr marL="342900" indent="-342900" algn="l">
              <a:lnSpc>
                <a:spcPts val="3149"/>
              </a:lnSpc>
              <a:buSzPct val="100000"/>
              <a:buChar char="•"/>
            </a:pPr>
            <a:r>
              <a:rPr lang="en-US" sz="2000" b="1" kern="0" spc="-35" dirty="0">
                <a:solidFill>
                  <a:srgbClr val="272525"/>
                </a:solidFill>
                <a:latin typeface="Times New Roman" panose="02020603050405020304" pitchFamily="18" charset="0"/>
                <a:ea typeface="Inter" pitchFamily="34" charset="-122"/>
                <a:cs typeface="Times New Roman" panose="02020603050405020304" pitchFamily="18" charset="0"/>
              </a:rPr>
              <a:t>Data Transformation:</a:t>
            </a: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 Normalizing, De-normalizing, and feature engineering</a:t>
            </a:r>
            <a:r>
              <a:rPr lang="en-US" sz="1750" kern="0" spc="-35" dirty="0">
                <a:solidFill>
                  <a:srgbClr val="272525"/>
                </a:solidFill>
                <a:latin typeface="Times New Roman" panose="02020603050405020304" pitchFamily="18" charset="0"/>
                <a:ea typeface="Inter"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0D86D97-8628-D954-1F9D-23BB0DC1024A}"/>
              </a:ext>
            </a:extLst>
          </p:cNvPr>
          <p:cNvPicPr>
            <a:picLocks noChangeAspect="1"/>
          </p:cNvPicPr>
          <p:nvPr/>
        </p:nvPicPr>
        <p:blipFill>
          <a:blip r:embed="rId4"/>
          <a:stretch>
            <a:fillRect/>
          </a:stretch>
        </p:blipFill>
        <p:spPr>
          <a:xfrm>
            <a:off x="6666570" y="1095613"/>
            <a:ext cx="5479255" cy="5235394"/>
          </a:xfrm>
          <a:prstGeom prst="rect">
            <a:avLst/>
          </a:prstGeom>
        </p:spPr>
      </p:pic>
    </p:spTree>
    <p:extLst>
      <p:ext uri="{BB962C8B-B14F-4D97-AF65-F5344CB8AC3E}">
        <p14:creationId xmlns:p14="http://schemas.microsoft.com/office/powerpoint/2010/main" val="338839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sp>
        <p:nvSpPr>
          <p:cNvPr id="4" name="Text 2"/>
          <p:cNvSpPr/>
          <p:nvPr/>
        </p:nvSpPr>
        <p:spPr>
          <a:xfrm>
            <a:off x="4621053" y="1318974"/>
            <a:ext cx="5489080" cy="694373"/>
          </a:xfrm>
          <a:prstGeom prst="rect">
            <a:avLst/>
          </a:prstGeom>
          <a:noFill/>
          <a:ln/>
        </p:spPr>
        <p:txBody>
          <a:bodyPr wrap="none" rtlCol="0" anchor="t"/>
          <a:lstStyle/>
          <a:p>
            <a:pPr marL="0" indent="0">
              <a:lnSpc>
                <a:spcPts val="5468"/>
              </a:lnSpc>
              <a:buNone/>
            </a:pPr>
            <a:r>
              <a:rPr lang="en-US" sz="3600" b="1" kern="0" spc="-131" dirty="0">
                <a:solidFill>
                  <a:srgbClr val="000000"/>
                </a:solidFill>
                <a:latin typeface="Times New Roman" panose="02020603050405020304" pitchFamily="18" charset="0"/>
                <a:ea typeface="Inter" pitchFamily="34" charset="-122"/>
                <a:cs typeface="Times New Roman" panose="02020603050405020304" pitchFamily="18" charset="0"/>
              </a:rPr>
              <a:t>Key Features of Rapid Miner</a:t>
            </a:r>
            <a:endParaRPr lang="en-US" sz="3600" dirty="0">
              <a:latin typeface="Times New Roman" panose="02020603050405020304" pitchFamily="18" charset="0"/>
              <a:cs typeface="Times New Roman" panose="02020603050405020304" pitchFamily="18" charset="0"/>
            </a:endParaRPr>
          </a:p>
        </p:txBody>
      </p:sp>
      <p:sp>
        <p:nvSpPr>
          <p:cNvPr id="5" name="Shape 3"/>
          <p:cNvSpPr/>
          <p:nvPr/>
        </p:nvSpPr>
        <p:spPr>
          <a:xfrm>
            <a:off x="2037993" y="2922270"/>
            <a:ext cx="5166122" cy="1650802"/>
          </a:xfrm>
          <a:prstGeom prst="roundRect">
            <a:avLst>
              <a:gd name="adj" fmla="val 6057"/>
            </a:avLst>
          </a:prstGeom>
          <a:solidFill>
            <a:srgbClr val="DADBF1"/>
          </a:solidFill>
          <a:ln w="7620">
            <a:solidFill>
              <a:srgbClr val="C0C1D7"/>
            </a:solidFill>
            <a:prstDash val="solid"/>
          </a:ln>
        </p:spPr>
        <p:txBody>
          <a:bodyPr/>
          <a:lstStyle/>
          <a:p>
            <a:endParaRPr lang="en-IN"/>
          </a:p>
        </p:txBody>
      </p:sp>
      <p:sp>
        <p:nvSpPr>
          <p:cNvPr id="6" name="Text 4"/>
          <p:cNvSpPr/>
          <p:nvPr/>
        </p:nvSpPr>
        <p:spPr>
          <a:xfrm>
            <a:off x="2267783" y="3152061"/>
            <a:ext cx="3356729" cy="347186"/>
          </a:xfrm>
          <a:prstGeom prst="rect">
            <a:avLst/>
          </a:prstGeom>
          <a:noFill/>
          <a:ln/>
        </p:spPr>
        <p:txBody>
          <a:bodyPr wrap="none" rtlCol="0" anchor="t"/>
          <a:lstStyle/>
          <a:p>
            <a:pPr marL="0" indent="0">
              <a:lnSpc>
                <a:spcPts val="2734"/>
              </a:lnSpc>
              <a:buNone/>
            </a:pPr>
            <a:r>
              <a:rPr lang="en-US" sz="2000" b="1" kern="0" spc="-66" dirty="0">
                <a:solidFill>
                  <a:srgbClr val="272525"/>
                </a:solidFill>
                <a:latin typeface="Times New Roman" panose="02020603050405020304" pitchFamily="18" charset="0"/>
                <a:ea typeface="Inter" pitchFamily="34" charset="-122"/>
                <a:cs typeface="Times New Roman" panose="02020603050405020304" pitchFamily="18" charset="0"/>
              </a:rPr>
              <a:t>Powerful Data Preparation</a:t>
            </a:r>
            <a:endParaRPr lang="en-US" sz="2000" dirty="0">
              <a:latin typeface="Times New Roman" panose="02020603050405020304" pitchFamily="18" charset="0"/>
              <a:cs typeface="Times New Roman" panose="02020603050405020304" pitchFamily="18" charset="0"/>
            </a:endParaRPr>
          </a:p>
        </p:txBody>
      </p:sp>
      <p:sp>
        <p:nvSpPr>
          <p:cNvPr id="7" name="Text 5"/>
          <p:cNvSpPr/>
          <p:nvPr/>
        </p:nvSpPr>
        <p:spPr>
          <a:xfrm>
            <a:off x="2267783" y="3632478"/>
            <a:ext cx="4706541"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Rapid Miner offers robust tools for data cleaning, transformation, and integration.</a:t>
            </a:r>
            <a:endParaRPr lang="en-US" sz="2000" dirty="0">
              <a:latin typeface="Times New Roman" panose="02020603050405020304" pitchFamily="18" charset="0"/>
              <a:cs typeface="Times New Roman" panose="02020603050405020304" pitchFamily="18" charset="0"/>
            </a:endParaRPr>
          </a:p>
        </p:txBody>
      </p:sp>
      <p:sp>
        <p:nvSpPr>
          <p:cNvPr id="8" name="Shape 6"/>
          <p:cNvSpPr/>
          <p:nvPr/>
        </p:nvSpPr>
        <p:spPr>
          <a:xfrm>
            <a:off x="7426285" y="2922270"/>
            <a:ext cx="5166122" cy="1650802"/>
          </a:xfrm>
          <a:prstGeom prst="roundRect">
            <a:avLst>
              <a:gd name="adj" fmla="val 6057"/>
            </a:avLst>
          </a:prstGeom>
          <a:solidFill>
            <a:srgbClr val="DADBF1"/>
          </a:solidFill>
          <a:ln w="7620">
            <a:solidFill>
              <a:srgbClr val="C0C1D7"/>
            </a:solidFill>
            <a:prstDash val="solid"/>
          </a:ln>
        </p:spPr>
        <p:txBody>
          <a:bodyPr/>
          <a:lstStyle/>
          <a:p>
            <a:endParaRPr lang="en-IN"/>
          </a:p>
        </p:txBody>
      </p:sp>
      <p:sp>
        <p:nvSpPr>
          <p:cNvPr id="9" name="Text 7"/>
          <p:cNvSpPr/>
          <p:nvPr/>
        </p:nvSpPr>
        <p:spPr>
          <a:xfrm>
            <a:off x="7656076" y="3152061"/>
            <a:ext cx="4134564" cy="347186"/>
          </a:xfrm>
          <a:prstGeom prst="rect">
            <a:avLst/>
          </a:prstGeom>
          <a:noFill/>
          <a:ln/>
        </p:spPr>
        <p:txBody>
          <a:bodyPr wrap="none" rtlCol="0" anchor="t"/>
          <a:lstStyle/>
          <a:p>
            <a:pPr marL="0" indent="0">
              <a:lnSpc>
                <a:spcPts val="2734"/>
              </a:lnSpc>
              <a:buNone/>
            </a:pPr>
            <a:r>
              <a:rPr lang="en-US" sz="2000" b="1" kern="0" spc="-66" dirty="0">
                <a:solidFill>
                  <a:srgbClr val="272525"/>
                </a:solidFill>
                <a:latin typeface="Times New Roman" panose="02020603050405020304" pitchFamily="18" charset="0"/>
                <a:ea typeface="Inter" pitchFamily="34" charset="-122"/>
                <a:cs typeface="Times New Roman" panose="02020603050405020304" pitchFamily="18" charset="0"/>
              </a:rPr>
              <a:t>Advanced Modeling Capabilities</a:t>
            </a:r>
            <a:endParaRPr lang="en-US" sz="2000" dirty="0">
              <a:latin typeface="Times New Roman" panose="02020603050405020304" pitchFamily="18" charset="0"/>
              <a:cs typeface="Times New Roman" panose="02020603050405020304" pitchFamily="18" charset="0"/>
            </a:endParaRPr>
          </a:p>
        </p:txBody>
      </p:sp>
      <p:sp>
        <p:nvSpPr>
          <p:cNvPr id="10" name="Text 8"/>
          <p:cNvSpPr/>
          <p:nvPr/>
        </p:nvSpPr>
        <p:spPr>
          <a:xfrm>
            <a:off x="7656076" y="3632478"/>
            <a:ext cx="4706541"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It provides a wide range of machine learning and predictive modeling algorithms.</a:t>
            </a:r>
            <a:endParaRPr lang="en-US" sz="2000" dirty="0">
              <a:latin typeface="Times New Roman" panose="02020603050405020304" pitchFamily="18" charset="0"/>
              <a:cs typeface="Times New Roman" panose="02020603050405020304" pitchFamily="18" charset="0"/>
            </a:endParaRPr>
          </a:p>
        </p:txBody>
      </p:sp>
      <p:sp>
        <p:nvSpPr>
          <p:cNvPr id="11" name="Shape 9"/>
          <p:cNvSpPr/>
          <p:nvPr/>
        </p:nvSpPr>
        <p:spPr>
          <a:xfrm>
            <a:off x="2037993" y="4795242"/>
            <a:ext cx="5166122" cy="1650802"/>
          </a:xfrm>
          <a:prstGeom prst="roundRect">
            <a:avLst>
              <a:gd name="adj" fmla="val 6057"/>
            </a:avLst>
          </a:prstGeom>
          <a:solidFill>
            <a:srgbClr val="DADBF1"/>
          </a:solidFill>
          <a:ln w="7620">
            <a:solidFill>
              <a:srgbClr val="C0C1D7"/>
            </a:solidFill>
            <a:prstDash val="solid"/>
          </a:ln>
        </p:spPr>
        <p:txBody>
          <a:bodyPr/>
          <a:lstStyle/>
          <a:p>
            <a:endParaRPr lang="en-IN"/>
          </a:p>
        </p:txBody>
      </p:sp>
      <p:sp>
        <p:nvSpPr>
          <p:cNvPr id="12" name="Text 10"/>
          <p:cNvSpPr/>
          <p:nvPr/>
        </p:nvSpPr>
        <p:spPr>
          <a:xfrm>
            <a:off x="2267783" y="5025033"/>
            <a:ext cx="3596045" cy="347186"/>
          </a:xfrm>
          <a:prstGeom prst="rect">
            <a:avLst/>
          </a:prstGeom>
          <a:noFill/>
          <a:ln/>
        </p:spPr>
        <p:txBody>
          <a:bodyPr wrap="none" rtlCol="0" anchor="t"/>
          <a:lstStyle/>
          <a:p>
            <a:pPr marL="0" indent="0">
              <a:lnSpc>
                <a:spcPts val="2734"/>
              </a:lnSpc>
              <a:buNone/>
            </a:pPr>
            <a:r>
              <a:rPr lang="en-US" sz="2000" b="1" kern="0" spc="-66" dirty="0">
                <a:solidFill>
                  <a:srgbClr val="272525"/>
                </a:solidFill>
                <a:latin typeface="Times New Roman" panose="02020603050405020304" pitchFamily="18" charset="0"/>
                <a:ea typeface="Inter" pitchFamily="34" charset="-122"/>
                <a:cs typeface="Times New Roman" panose="02020603050405020304" pitchFamily="18" charset="0"/>
              </a:rPr>
              <a:t>Scalability and Performance</a:t>
            </a:r>
            <a:endParaRPr lang="en-US" sz="2000" dirty="0">
              <a:latin typeface="Times New Roman" panose="02020603050405020304" pitchFamily="18" charset="0"/>
              <a:cs typeface="Times New Roman" panose="02020603050405020304" pitchFamily="18" charset="0"/>
            </a:endParaRPr>
          </a:p>
        </p:txBody>
      </p:sp>
      <p:sp>
        <p:nvSpPr>
          <p:cNvPr id="13" name="Text 11"/>
          <p:cNvSpPr/>
          <p:nvPr/>
        </p:nvSpPr>
        <p:spPr>
          <a:xfrm>
            <a:off x="2267783" y="5505450"/>
            <a:ext cx="4706541"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Rapid Miner is designed to handle large-scale data and ensure high performance.</a:t>
            </a:r>
            <a:endParaRPr lang="en-US" sz="2000" dirty="0">
              <a:latin typeface="Times New Roman" panose="02020603050405020304" pitchFamily="18" charset="0"/>
              <a:cs typeface="Times New Roman" panose="02020603050405020304" pitchFamily="18" charset="0"/>
            </a:endParaRPr>
          </a:p>
        </p:txBody>
      </p:sp>
      <p:sp>
        <p:nvSpPr>
          <p:cNvPr id="14" name="Shape 12"/>
          <p:cNvSpPr/>
          <p:nvPr/>
        </p:nvSpPr>
        <p:spPr>
          <a:xfrm>
            <a:off x="7426285" y="4795242"/>
            <a:ext cx="5166122" cy="1650802"/>
          </a:xfrm>
          <a:prstGeom prst="roundRect">
            <a:avLst>
              <a:gd name="adj" fmla="val 6057"/>
            </a:avLst>
          </a:prstGeom>
          <a:solidFill>
            <a:srgbClr val="DADBF1"/>
          </a:solidFill>
          <a:ln w="7620">
            <a:solidFill>
              <a:srgbClr val="C0C1D7"/>
            </a:solidFill>
            <a:prstDash val="solid"/>
          </a:ln>
        </p:spPr>
        <p:txBody>
          <a:bodyPr/>
          <a:lstStyle/>
          <a:p>
            <a:endParaRPr lang="en-IN"/>
          </a:p>
        </p:txBody>
      </p:sp>
      <p:sp>
        <p:nvSpPr>
          <p:cNvPr id="15" name="Text 13"/>
          <p:cNvSpPr/>
          <p:nvPr/>
        </p:nvSpPr>
        <p:spPr>
          <a:xfrm>
            <a:off x="7656076" y="5025033"/>
            <a:ext cx="4513778" cy="347186"/>
          </a:xfrm>
          <a:prstGeom prst="rect">
            <a:avLst/>
          </a:prstGeom>
          <a:noFill/>
          <a:ln/>
        </p:spPr>
        <p:txBody>
          <a:bodyPr wrap="none" rtlCol="0" anchor="t"/>
          <a:lstStyle/>
          <a:p>
            <a:pPr marL="0" indent="0">
              <a:lnSpc>
                <a:spcPts val="2734"/>
              </a:lnSpc>
              <a:buNone/>
            </a:pPr>
            <a:r>
              <a:rPr lang="en-US" sz="2000" b="1" kern="0" spc="-66" dirty="0">
                <a:solidFill>
                  <a:srgbClr val="272525"/>
                </a:solidFill>
                <a:latin typeface="Times New Roman" panose="02020603050405020304" pitchFamily="18" charset="0"/>
                <a:ea typeface="Inter" pitchFamily="34" charset="-122"/>
                <a:cs typeface="Times New Roman" panose="02020603050405020304" pitchFamily="18" charset="0"/>
              </a:rPr>
              <a:t>Integrated Data Science Workflows</a:t>
            </a:r>
            <a:endParaRPr lang="en-US" sz="2000" dirty="0">
              <a:latin typeface="Times New Roman" panose="02020603050405020304" pitchFamily="18" charset="0"/>
              <a:cs typeface="Times New Roman" panose="02020603050405020304" pitchFamily="18" charset="0"/>
            </a:endParaRPr>
          </a:p>
        </p:txBody>
      </p:sp>
      <p:sp>
        <p:nvSpPr>
          <p:cNvPr id="16" name="Text 14"/>
          <p:cNvSpPr/>
          <p:nvPr/>
        </p:nvSpPr>
        <p:spPr>
          <a:xfrm>
            <a:off x="7656076" y="5505450"/>
            <a:ext cx="4706541" cy="710803"/>
          </a:xfrm>
          <a:prstGeom prst="rect">
            <a:avLst/>
          </a:prstGeom>
          <a:noFill/>
          <a:ln/>
        </p:spPr>
        <p:txBody>
          <a:bodyPr wrap="square" rtlCol="0" anchor="t"/>
          <a:lstStyle/>
          <a:p>
            <a:pPr marL="0" indent="0">
              <a:lnSpc>
                <a:spcPts val="2799"/>
              </a:lnSpc>
              <a:buNone/>
            </a:pPr>
            <a:r>
              <a:rPr lang="en-US" sz="2000" kern="0" spc="-35" dirty="0">
                <a:solidFill>
                  <a:srgbClr val="272525"/>
                </a:solidFill>
                <a:latin typeface="Times New Roman" panose="02020603050405020304" pitchFamily="18" charset="0"/>
                <a:ea typeface="Inter" pitchFamily="34" charset="-122"/>
                <a:cs typeface="Times New Roman" panose="02020603050405020304" pitchFamily="18" charset="0"/>
              </a:rPr>
              <a:t>Streamlined workflows for end-to-end data science processes and collaboration.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3" name="Shape 1"/>
          <p:cNvSpPr/>
          <p:nvPr/>
        </p:nvSpPr>
        <p:spPr>
          <a:xfrm>
            <a:off x="0" y="0"/>
            <a:ext cx="14630400" cy="8229600"/>
          </a:xfrm>
          <a:prstGeom prst="rect">
            <a:avLst/>
          </a:prstGeom>
          <a:solidFill>
            <a:srgbClr val="FFFFFF"/>
          </a:solidFill>
          <a:ln/>
        </p:spPr>
        <p:txBody>
          <a:bodyPr/>
          <a:lstStyle/>
          <a:p>
            <a:endParaRPr lang="en-IN"/>
          </a:p>
        </p:txBody>
      </p:sp>
      <p:pic>
        <p:nvPicPr>
          <p:cNvPr id="5" name="Image 1" descr="preencoded.png"/>
          <p:cNvPicPr>
            <a:picLocks noChangeAspect="1"/>
          </p:cNvPicPr>
          <p:nvPr/>
        </p:nvPicPr>
        <p:blipFill>
          <a:blip r:embed="rId3"/>
          <a:stretch>
            <a:fillRect/>
          </a:stretch>
        </p:blipFill>
        <p:spPr>
          <a:xfrm>
            <a:off x="8882008" y="616148"/>
            <a:ext cx="4931093" cy="6973372"/>
          </a:xfrm>
          <a:prstGeom prst="rect">
            <a:avLst/>
          </a:prstGeom>
        </p:spPr>
      </p:pic>
      <p:sp>
        <p:nvSpPr>
          <p:cNvPr id="6" name="Text 2"/>
          <p:cNvSpPr/>
          <p:nvPr/>
        </p:nvSpPr>
        <p:spPr>
          <a:xfrm>
            <a:off x="817299" y="447149"/>
            <a:ext cx="7477601" cy="1388745"/>
          </a:xfrm>
          <a:prstGeom prst="rect">
            <a:avLst/>
          </a:prstGeom>
          <a:noFill/>
          <a:ln/>
        </p:spPr>
        <p:txBody>
          <a:bodyPr wrap="squar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Building Machine Learning Models in RapidMiner</a:t>
            </a:r>
            <a:endParaRPr lang="en-US" sz="4374" dirty="0">
              <a:latin typeface="Times New Roman" panose="02020603050405020304" pitchFamily="18" charset="0"/>
              <a:cs typeface="Times New Roman" panose="02020603050405020304" pitchFamily="18" charset="0"/>
            </a:endParaRPr>
          </a:p>
        </p:txBody>
      </p:sp>
      <p:sp>
        <p:nvSpPr>
          <p:cNvPr id="7" name="Text 3"/>
          <p:cNvSpPr/>
          <p:nvPr/>
        </p:nvSpPr>
        <p:spPr>
          <a:xfrm>
            <a:off x="702204" y="2418039"/>
            <a:ext cx="7608596" cy="4662985"/>
          </a:xfrm>
          <a:prstGeom prst="rect">
            <a:avLst/>
          </a:prstGeom>
          <a:noFill/>
          <a:ln/>
        </p:spPr>
        <p:txBody>
          <a:bodyPr wrap="square" rtlCol="0" anchor="t"/>
          <a:lstStyle/>
          <a:p>
            <a:pPr marL="342900" indent="-342900">
              <a:buFont typeface="Arial" panose="020B0604020202020204" pitchFamily="34" charset="0"/>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When building machine learning models in RapidMiner, we start by choosing the data. We import the dataset to </a:t>
            </a: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REPOSITORY</a:t>
            </a: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 </a:t>
            </a:r>
          </a:p>
          <a:p>
            <a:pPr marL="342900" indent="-342900">
              <a:buFont typeface="Arial" panose="020B0604020202020204" pitchFamily="34" charset="0"/>
              <a:buChar char="•"/>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799"/>
              </a:lnSpc>
              <a:buFont typeface="Arial" panose="020B0604020202020204" pitchFamily="34" charset="0"/>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We can apply data preprocessing to clean the data</a:t>
            </a:r>
          </a:p>
          <a:p>
            <a:pPr marL="342900" indent="-342900">
              <a:lnSpc>
                <a:spcPts val="2799"/>
              </a:lnSpc>
              <a:buFont typeface="Arial" panose="020B0604020202020204" pitchFamily="34" charset="0"/>
              <a:buChar char="•"/>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799"/>
              </a:lnSpc>
              <a:buFont typeface="Arial" panose="020B0604020202020204" pitchFamily="34" charset="0"/>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Then, choose appropriate algorithms from the </a:t>
            </a:r>
            <a:r>
              <a:rPr lang="en-US" sz="2400" b="1" kern="0" spc="-35" dirty="0">
                <a:solidFill>
                  <a:srgbClr val="272525"/>
                </a:solidFill>
                <a:latin typeface="Times New Roman" panose="02020603050405020304" pitchFamily="18" charset="0"/>
                <a:ea typeface="Inter" pitchFamily="34" charset="-122"/>
                <a:cs typeface="Times New Roman" panose="02020603050405020304" pitchFamily="18" charset="0"/>
              </a:rPr>
              <a:t>OPERATORS</a:t>
            </a: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 and optimize their parameters to achieve accurate models</a:t>
            </a:r>
          </a:p>
          <a:p>
            <a:pPr marL="342900" indent="-342900">
              <a:lnSpc>
                <a:spcPts val="2799"/>
              </a:lnSpc>
              <a:buFont typeface="Arial" panose="020B0604020202020204" pitchFamily="34" charset="0"/>
              <a:buChar char="•"/>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799"/>
              </a:lnSpc>
              <a:buFont typeface="Arial" panose="020B0604020202020204" pitchFamily="34" charset="0"/>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Run the model and we can evaluate the statistics and analyze the results in various forms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4" name="Text 2"/>
          <p:cNvSpPr/>
          <p:nvPr/>
        </p:nvSpPr>
        <p:spPr>
          <a:xfrm>
            <a:off x="3781292" y="144629"/>
            <a:ext cx="7067814"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Project: Titanic Survivors Analysis</a:t>
            </a:r>
          </a:p>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		   </a:t>
            </a:r>
            <a:r>
              <a:rPr lang="en-US" sz="4400" b="1" kern="0" spc="-131" dirty="0">
                <a:solidFill>
                  <a:srgbClr val="000000"/>
                </a:solidFill>
                <a:latin typeface="Verdana" panose="020B0604030504040204" pitchFamily="34" charset="0"/>
                <a:ea typeface="Verdana" panose="020B0604030504040204" pitchFamily="34" charset="0"/>
                <a:cs typeface="Times New Roman" panose="02020603050405020304" pitchFamily="18" charset="0"/>
              </a:rPr>
              <a:t>Dataset</a:t>
            </a:r>
            <a:endParaRPr lang="en-US" sz="4374"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3"/>
          <p:cNvSpPr/>
          <p:nvPr/>
        </p:nvSpPr>
        <p:spPr>
          <a:xfrm>
            <a:off x="1063632" y="2870240"/>
            <a:ext cx="5006221" cy="4835253"/>
          </a:xfrm>
          <a:prstGeom prst="rect">
            <a:avLst/>
          </a:prstGeom>
          <a:noFill/>
          <a:ln/>
        </p:spPr>
        <p:txBody>
          <a:bodyPr wrap="square" rtlCol="0" anchor="t"/>
          <a:lstStyle/>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8ADDE4E-0490-32F5-7454-1C081FB8C52A}"/>
              </a:ext>
            </a:extLst>
          </p:cNvPr>
          <p:cNvPicPr>
            <a:picLocks noChangeAspect="1"/>
          </p:cNvPicPr>
          <p:nvPr/>
        </p:nvPicPr>
        <p:blipFill>
          <a:blip r:embed="rId3"/>
          <a:stretch>
            <a:fillRect/>
          </a:stretch>
        </p:blipFill>
        <p:spPr>
          <a:xfrm>
            <a:off x="807217" y="1802253"/>
            <a:ext cx="13015963" cy="5903240"/>
          </a:xfrm>
          <a:prstGeom prst="rect">
            <a:avLst/>
          </a:prstGeom>
        </p:spPr>
      </p:pic>
    </p:spTree>
    <p:extLst>
      <p:ext uri="{BB962C8B-B14F-4D97-AF65-F5344CB8AC3E}">
        <p14:creationId xmlns:p14="http://schemas.microsoft.com/office/powerpoint/2010/main" val="368986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IN"/>
          </a:p>
        </p:txBody>
      </p:sp>
      <p:sp>
        <p:nvSpPr>
          <p:cNvPr id="4" name="Text 2"/>
          <p:cNvSpPr/>
          <p:nvPr/>
        </p:nvSpPr>
        <p:spPr>
          <a:xfrm>
            <a:off x="4428062" y="230053"/>
            <a:ext cx="5774273"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Times New Roman" panose="02020603050405020304" pitchFamily="18" charset="0"/>
                <a:ea typeface="Inter" pitchFamily="34" charset="-122"/>
                <a:cs typeface="Times New Roman" panose="02020603050405020304" pitchFamily="18" charset="0"/>
              </a:rPr>
              <a:t>MODEL Configuration</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1063632" y="2870240"/>
            <a:ext cx="5006221" cy="4835253"/>
          </a:xfrm>
          <a:prstGeom prst="rect">
            <a:avLst/>
          </a:prstGeom>
          <a:noFill/>
          <a:ln/>
        </p:spPr>
        <p:txBody>
          <a:bodyPr wrap="square" rtlCol="0" anchor="t"/>
          <a:lstStyle/>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E0D85B-CB83-B45D-EBD2-69F35A1F9D69}"/>
              </a:ext>
            </a:extLst>
          </p:cNvPr>
          <p:cNvPicPr>
            <a:picLocks noChangeAspect="1"/>
          </p:cNvPicPr>
          <p:nvPr/>
        </p:nvPicPr>
        <p:blipFill rotWithShape="1">
          <a:blip r:embed="rId3"/>
          <a:srcRect b="33809"/>
          <a:stretch/>
        </p:blipFill>
        <p:spPr>
          <a:xfrm>
            <a:off x="1550019" y="1318023"/>
            <a:ext cx="12343645" cy="3588275"/>
          </a:xfrm>
          <a:prstGeom prst="rect">
            <a:avLst/>
          </a:prstGeom>
        </p:spPr>
      </p:pic>
      <p:sp>
        <p:nvSpPr>
          <p:cNvPr id="7" name="Text 3">
            <a:extLst>
              <a:ext uri="{FF2B5EF4-FFF2-40B4-BE49-F238E27FC236}">
                <a16:creationId xmlns:a16="http://schemas.microsoft.com/office/drawing/2014/main" id="{27C2B54F-4F5B-70BF-5FD5-2784D4E2653B}"/>
              </a:ext>
            </a:extLst>
          </p:cNvPr>
          <p:cNvSpPr/>
          <p:nvPr/>
        </p:nvSpPr>
        <p:spPr>
          <a:xfrm>
            <a:off x="1550019" y="5057975"/>
            <a:ext cx="11742557" cy="2553629"/>
          </a:xfrm>
          <a:prstGeom prst="rect">
            <a:avLst/>
          </a:prstGeom>
          <a:noFill/>
          <a:ln/>
        </p:spPr>
        <p:txBody>
          <a:bodyPr wrap="square" rtlCol="0" anchor="t"/>
          <a:lstStyle/>
          <a:p>
            <a:pPr marL="342900" indent="-342900">
              <a:buFont typeface="Arial" panose="020B0604020202020204" pitchFamily="34" charset="0"/>
              <a:buChar char="•"/>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799"/>
              </a:lnSpc>
              <a:buFont typeface="Arial" panose="020B0604020202020204" pitchFamily="34" charset="0"/>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SET ROLE: Attribute = Survived, Target = Label</a:t>
            </a:r>
          </a:p>
          <a:p>
            <a:pPr marL="342900" indent="-342900">
              <a:lnSpc>
                <a:spcPts val="2799"/>
              </a:lnSpc>
              <a:buFont typeface="Arial" panose="020B0604020202020204" pitchFamily="34" charset="0"/>
              <a:buChar char="•"/>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799"/>
              </a:lnSpc>
              <a:buFont typeface="Arial" panose="020B0604020202020204" pitchFamily="34" charset="0"/>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ATTRUBUTES: Passenger Fare, Gender, Family, Age</a:t>
            </a:r>
          </a:p>
          <a:p>
            <a:pPr marL="342900" indent="-342900">
              <a:lnSpc>
                <a:spcPts val="2799"/>
              </a:lnSpc>
              <a:buFont typeface="Arial" panose="020B0604020202020204" pitchFamily="34" charset="0"/>
              <a:buChar char="•"/>
            </a:pPr>
            <a:endPar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nSpc>
                <a:spcPts val="2799"/>
              </a:lnSpc>
              <a:buFont typeface="Arial" panose="020B0604020202020204" pitchFamily="34" charset="0"/>
              <a:buChar char="•"/>
            </a:pPr>
            <a:r>
              <a:rPr lang="en-US" sz="2400" kern="0" spc="-35" dirty="0">
                <a:solidFill>
                  <a:srgbClr val="272525"/>
                </a:solidFill>
                <a:latin typeface="Times New Roman" panose="02020603050405020304" pitchFamily="18" charset="0"/>
                <a:ea typeface="Inter" pitchFamily="34" charset="-122"/>
                <a:cs typeface="Times New Roman" panose="02020603050405020304" pitchFamily="18" charset="0"/>
              </a:rPr>
              <a:t>ALGORITHM: Decision Tree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6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801</Words>
  <Application>Microsoft Office PowerPoint</Application>
  <PresentationFormat>Custom</PresentationFormat>
  <Paragraphs>112</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Helvetica-Bold</vt:lpstr>
      <vt:lpstr>Playfair Display</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Sushanth S Rao</cp:lastModifiedBy>
  <cp:revision>84</cp:revision>
  <dcterms:created xsi:type="dcterms:W3CDTF">2024-03-24T16:11:23Z</dcterms:created>
  <dcterms:modified xsi:type="dcterms:W3CDTF">2024-06-15T07:00:20Z</dcterms:modified>
</cp:coreProperties>
</file>