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6" r:id="rId2"/>
    <p:sldId id="256" r:id="rId3"/>
    <p:sldId id="257" r:id="rId4"/>
    <p:sldId id="258" r:id="rId5"/>
    <p:sldId id="259" r:id="rId6"/>
    <p:sldId id="260" r:id="rId7"/>
    <p:sldId id="261" r:id="rId8"/>
    <p:sldId id="262" r:id="rId9"/>
    <p:sldId id="263" r:id="rId10"/>
    <p:sldId id="264" r:id="rId11"/>
    <p:sldId id="265"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669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3619129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IN"/>
          </a:p>
        </p:txBody>
      </p:sp>
      <p:sp>
        <p:nvSpPr>
          <p:cNvPr id="4" name="Text 1"/>
          <p:cNvSpPr/>
          <p:nvPr/>
        </p:nvSpPr>
        <p:spPr>
          <a:xfrm>
            <a:off x="0" y="2840474"/>
            <a:ext cx="14630400" cy="1739591"/>
          </a:xfrm>
          <a:prstGeom prst="rect">
            <a:avLst/>
          </a:prstGeom>
          <a:noFill/>
          <a:ln/>
        </p:spPr>
        <p:txBody>
          <a:bodyPr wrap="square" rtlCol="0" anchor="t"/>
          <a:lstStyle/>
          <a:p>
            <a:pPr marL="0" indent="0" algn="ctr">
              <a:lnSpc>
                <a:spcPts val="5468"/>
              </a:lnSpc>
              <a:buNone/>
            </a:pPr>
            <a:r>
              <a:rPr lang="en-US" sz="4400" b="1" dirty="0">
                <a:solidFill>
                  <a:srgbClr val="F0FCFF"/>
                </a:solidFill>
                <a:latin typeface="Spline Sans" pitchFamily="34" charset="0"/>
                <a:ea typeface="Spline Sans" pitchFamily="34" charset="-122"/>
                <a:cs typeface="Spline Sans" pitchFamily="34" charset="-120"/>
              </a:rPr>
              <a:t>Distributed Cloud Computing </a:t>
            </a:r>
          </a:p>
          <a:p>
            <a:pPr marL="0" indent="0" algn="ctr">
              <a:lnSpc>
                <a:spcPts val="5468"/>
              </a:lnSpc>
              <a:buNone/>
            </a:pPr>
            <a:r>
              <a:rPr lang="en-US" sz="4800" b="1" dirty="0">
                <a:solidFill>
                  <a:srgbClr val="16FFBB"/>
                </a:solidFill>
                <a:latin typeface="Spline Sans" pitchFamily="34" charset="0"/>
                <a:ea typeface="Spline Sans" pitchFamily="34" charset="-122"/>
                <a:cs typeface="Spline Sans" pitchFamily="34" charset="-120"/>
              </a:rPr>
              <a:t>EL2 - Paper Presentation</a:t>
            </a:r>
            <a:endParaRPr lang="en-US" sz="4400" dirty="0"/>
          </a:p>
        </p:txBody>
      </p:sp>
      <p:sp>
        <p:nvSpPr>
          <p:cNvPr id="6" name="Text 3"/>
          <p:cNvSpPr/>
          <p:nvPr/>
        </p:nvSpPr>
        <p:spPr>
          <a:xfrm>
            <a:off x="2802255" y="2805827"/>
            <a:ext cx="144185" cy="416481"/>
          </a:xfrm>
          <a:prstGeom prst="rect">
            <a:avLst/>
          </a:prstGeom>
          <a:noFill/>
          <a:ln/>
        </p:spPr>
        <p:txBody>
          <a:bodyPr wrap="none" rtlCol="0" anchor="t"/>
          <a:lstStyle/>
          <a:p>
            <a:pPr marL="0" indent="0" algn="ctr">
              <a:lnSpc>
                <a:spcPts val="3281"/>
              </a:lnSpc>
              <a:buNone/>
            </a:pPr>
            <a:endParaRPr lang="en-US" sz="2624" dirty="0"/>
          </a:p>
        </p:txBody>
      </p:sp>
      <p:sp>
        <p:nvSpPr>
          <p:cNvPr id="7" name="Text 4"/>
          <p:cNvSpPr/>
          <p:nvPr/>
        </p:nvSpPr>
        <p:spPr>
          <a:xfrm>
            <a:off x="3346490" y="2840474"/>
            <a:ext cx="2777490"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1792961" y="2982198"/>
            <a:ext cx="3857625" cy="1421606"/>
          </a:xfrm>
          <a:prstGeom prst="rect">
            <a:avLst/>
          </a:prstGeom>
          <a:noFill/>
          <a:ln/>
        </p:spPr>
        <p:txBody>
          <a:bodyPr wrap="square" rtlCol="0" anchor="t"/>
          <a:lstStyle/>
          <a:p>
            <a:pPr marL="0" indent="0">
              <a:lnSpc>
                <a:spcPts val="2799"/>
              </a:lnSpc>
              <a:buNone/>
            </a:pPr>
            <a:endParaRPr lang="en-US" sz="1750" b="1" dirty="0">
              <a:solidFill>
                <a:schemeClr val="bg1"/>
              </a:solidFill>
            </a:endParaRPr>
          </a:p>
        </p:txBody>
      </p:sp>
    </p:spTree>
    <p:extLst>
      <p:ext uri="{BB962C8B-B14F-4D97-AF65-F5344CB8AC3E}">
        <p14:creationId xmlns:p14="http://schemas.microsoft.com/office/powerpoint/2010/main" val="1825506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IN"/>
          </a:p>
        </p:txBody>
      </p:sp>
      <p:sp>
        <p:nvSpPr>
          <p:cNvPr id="4" name="Text 1"/>
          <p:cNvSpPr/>
          <p:nvPr/>
        </p:nvSpPr>
        <p:spPr>
          <a:xfrm>
            <a:off x="2624376" y="1154668"/>
            <a:ext cx="6406039"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Customer Success Story</a:t>
            </a:r>
            <a:endParaRPr lang="en-US" sz="4374" dirty="0"/>
          </a:p>
        </p:txBody>
      </p:sp>
      <p:sp>
        <p:nvSpPr>
          <p:cNvPr id="5" name="Text 2"/>
          <p:cNvSpPr/>
          <p:nvPr/>
        </p:nvSpPr>
        <p:spPr>
          <a:xfrm>
            <a:off x="2624376" y="2404467"/>
            <a:ext cx="2765465" cy="694373"/>
          </a:xfrm>
          <a:prstGeom prst="rect">
            <a:avLst/>
          </a:prstGeom>
          <a:noFill/>
          <a:ln/>
        </p:spPr>
        <p:txBody>
          <a:bodyPr wrap="squar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Unified Cloud Management</a:t>
            </a:r>
            <a:endParaRPr lang="en-US" sz="2187" dirty="0"/>
          </a:p>
        </p:txBody>
      </p:sp>
      <p:sp>
        <p:nvSpPr>
          <p:cNvPr id="6" name="Text 3"/>
          <p:cNvSpPr/>
          <p:nvPr/>
        </p:nvSpPr>
        <p:spPr>
          <a:xfrm>
            <a:off x="2624376" y="3321010"/>
            <a:ext cx="2765465" cy="3554016"/>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A large FMCG company with multiple cloud platforms and a complex organizational structure was able to achieve unified management of its cloud resources through SmartCMP, gaining a comprehensive view of its cloud costs and usage.</a:t>
            </a:r>
            <a:endParaRPr lang="en-US" sz="1750" dirty="0"/>
          </a:p>
        </p:txBody>
      </p:sp>
      <p:sp>
        <p:nvSpPr>
          <p:cNvPr id="7" name="Text 4"/>
          <p:cNvSpPr/>
          <p:nvPr/>
        </p:nvSpPr>
        <p:spPr>
          <a:xfrm>
            <a:off x="5939433" y="2404467"/>
            <a:ext cx="2765465" cy="694373"/>
          </a:xfrm>
          <a:prstGeom prst="rect">
            <a:avLst/>
          </a:prstGeom>
          <a:noFill/>
          <a:ln/>
        </p:spPr>
        <p:txBody>
          <a:bodyPr wrap="squar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Automated Cost Optimization</a:t>
            </a:r>
            <a:endParaRPr lang="en-US" sz="2187" dirty="0"/>
          </a:p>
        </p:txBody>
      </p:sp>
      <p:sp>
        <p:nvSpPr>
          <p:cNvPr id="8" name="Text 5"/>
          <p:cNvSpPr/>
          <p:nvPr/>
        </p:nvSpPr>
        <p:spPr>
          <a:xfrm>
            <a:off x="5939433" y="3321010"/>
            <a:ext cx="2765465" cy="3554016"/>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The platform's intelligent optimization engine continuously monitored the company's cloud resources, automatically identifying and remediating issues such as idle resources and over-provisioned instances, resulting in significant cost savings.</a:t>
            </a:r>
            <a:endParaRPr lang="en-US" sz="1750" dirty="0"/>
          </a:p>
        </p:txBody>
      </p:sp>
      <p:sp>
        <p:nvSpPr>
          <p:cNvPr id="9" name="Text 6"/>
          <p:cNvSpPr/>
          <p:nvPr/>
        </p:nvSpPr>
        <p:spPr>
          <a:xfrm>
            <a:off x="9254490" y="2404467"/>
            <a:ext cx="2765465" cy="694373"/>
          </a:xfrm>
          <a:prstGeom prst="rect">
            <a:avLst/>
          </a:prstGeom>
          <a:noFill/>
          <a:ln/>
        </p:spPr>
        <p:txBody>
          <a:bodyPr wrap="squar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Improved Visibility and Control</a:t>
            </a:r>
            <a:endParaRPr lang="en-US" sz="2187" dirty="0"/>
          </a:p>
        </p:txBody>
      </p:sp>
      <p:sp>
        <p:nvSpPr>
          <p:cNvPr id="10" name="Text 7"/>
          <p:cNvSpPr/>
          <p:nvPr/>
        </p:nvSpPr>
        <p:spPr>
          <a:xfrm>
            <a:off x="9254490" y="3321010"/>
            <a:ext cx="2765465" cy="284321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By allocating cloud costs to specific departments, projects, and individuals, the company was able to improve cost accountability and make more informed decisions about its cloud investments and usage.</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IN"/>
          </a:p>
        </p:txBody>
      </p:sp>
      <p:sp>
        <p:nvSpPr>
          <p:cNvPr id="4" name="Text 1"/>
          <p:cNvSpPr/>
          <p:nvPr/>
        </p:nvSpPr>
        <p:spPr>
          <a:xfrm>
            <a:off x="2624376" y="2301478"/>
            <a:ext cx="5554980"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Conclusion</a:t>
            </a:r>
            <a:endParaRPr lang="en-US" sz="4374" dirty="0"/>
          </a:p>
        </p:txBody>
      </p:sp>
      <p:sp>
        <p:nvSpPr>
          <p:cNvPr id="5" name="Text 2"/>
          <p:cNvSpPr/>
          <p:nvPr/>
        </p:nvSpPr>
        <p:spPr>
          <a:xfrm>
            <a:off x="2624376" y="3440192"/>
            <a:ext cx="9381649" cy="2487811"/>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As the adoption of multi-cloud strategies continues to grow, ensuring efficient cloud cost management has become a critical priority for enterprises. The SmartCMP platform provides a comprehensive solution for cloud cost analysis, optimization, and governance, helping enterprises overcome the challenges of cloud cost management and unlock the full potential of their cloud investments. By integrating financial, operational, and security capabilities, SmartCMP empowers enterprises to take control of their cloud costs, improve decision-making, and drive greater business value from their cloud deployments.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787837"/>
            <a:ext cx="7477601" cy="3832860"/>
          </a:xfrm>
          <a:prstGeom prst="rect">
            <a:avLst/>
          </a:prstGeom>
          <a:noFill/>
          <a:ln/>
        </p:spPr>
        <p:txBody>
          <a:bodyPr wrap="square" rtlCol="0" anchor="t"/>
          <a:lstStyle/>
          <a:p>
            <a:pPr marL="0" indent="0">
              <a:lnSpc>
                <a:spcPts val="7545"/>
              </a:lnSpc>
              <a:buNone/>
            </a:pPr>
            <a:r>
              <a:rPr lang="en-US" sz="6036" b="1" dirty="0">
                <a:solidFill>
                  <a:srgbClr val="F0FCFF"/>
                </a:solidFill>
                <a:latin typeface="Spline Sans" pitchFamily="34" charset="0"/>
                <a:ea typeface="Spline Sans" pitchFamily="34" charset="-122"/>
                <a:cs typeface="Spline Sans" pitchFamily="34" charset="-120"/>
              </a:rPr>
              <a:t>SmartCMP: A Cloud Cost Optimization Governance Practice</a:t>
            </a:r>
            <a:endParaRPr lang="en-US" sz="6036" dirty="0"/>
          </a:p>
        </p:txBody>
      </p:sp>
      <p:sp>
        <p:nvSpPr>
          <p:cNvPr id="6" name="Text 2"/>
          <p:cNvSpPr/>
          <p:nvPr/>
        </p:nvSpPr>
        <p:spPr>
          <a:xfrm>
            <a:off x="833199" y="4164628"/>
            <a:ext cx="7477601" cy="2487811"/>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Cloud computing has become a key technology driving innovation and development in the information industry. As the global economy continues to decline, enterprises are focusing more on optimizing operations and reducing costs. However, the cost and investment in cloud infrastructure have become critical factors affecting the competitiveness of enterprise cloud businesses. The SmartCMP platform provides a comprehensive solution for cloud cost analysis and optimization to help enterprises address these challenges.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IN"/>
          </a:p>
        </p:txBody>
      </p:sp>
      <p:sp>
        <p:nvSpPr>
          <p:cNvPr id="4" name="Text 1"/>
          <p:cNvSpPr/>
          <p:nvPr/>
        </p:nvSpPr>
        <p:spPr>
          <a:xfrm>
            <a:off x="2624376" y="757476"/>
            <a:ext cx="9381649" cy="1388745"/>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Challenges in Cloud Cost Optimization</a:t>
            </a:r>
            <a:endParaRPr lang="en-US" sz="4374" dirty="0"/>
          </a:p>
        </p:txBody>
      </p:sp>
      <p:sp>
        <p:nvSpPr>
          <p:cNvPr id="5" name="Shape 2"/>
          <p:cNvSpPr/>
          <p:nvPr/>
        </p:nvSpPr>
        <p:spPr>
          <a:xfrm>
            <a:off x="2624376" y="2764155"/>
            <a:ext cx="499943" cy="499943"/>
          </a:xfrm>
          <a:prstGeom prst="roundRect">
            <a:avLst>
              <a:gd name="adj" fmla="val 80001"/>
            </a:avLst>
          </a:prstGeom>
          <a:solidFill>
            <a:srgbClr val="0A081B"/>
          </a:solidFill>
          <a:ln w="22860">
            <a:solidFill>
              <a:srgbClr val="E0E4E6"/>
            </a:solidFill>
            <a:prstDash val="solid"/>
          </a:ln>
        </p:spPr>
        <p:txBody>
          <a:bodyPr/>
          <a:lstStyle/>
          <a:p>
            <a:endParaRPr lang="en-IN"/>
          </a:p>
        </p:txBody>
      </p:sp>
      <p:sp>
        <p:nvSpPr>
          <p:cNvPr id="6" name="Text 3"/>
          <p:cNvSpPr/>
          <p:nvPr/>
        </p:nvSpPr>
        <p:spPr>
          <a:xfrm>
            <a:off x="2802255" y="2805827"/>
            <a:ext cx="144185" cy="416481"/>
          </a:xfrm>
          <a:prstGeom prst="rect">
            <a:avLst/>
          </a:prstGeom>
          <a:noFill/>
          <a:ln/>
        </p:spPr>
        <p:txBody>
          <a:bodyPr wrap="none" rtlCol="0" anchor="t"/>
          <a:lstStyle/>
          <a:p>
            <a:pPr marL="0" indent="0" algn="ctr">
              <a:lnSpc>
                <a:spcPts val="3281"/>
              </a:lnSpc>
              <a:buNone/>
            </a:pPr>
            <a:r>
              <a:rPr lang="en-US" sz="2624" b="1" dirty="0">
                <a:solidFill>
                  <a:srgbClr val="16FFBB"/>
                </a:solidFill>
                <a:latin typeface="Spline Sans" pitchFamily="34" charset="0"/>
                <a:ea typeface="Spline Sans" pitchFamily="34" charset="-122"/>
                <a:cs typeface="Spline Sans" pitchFamily="34" charset="-120"/>
              </a:rPr>
              <a:t>1</a:t>
            </a:r>
            <a:endParaRPr lang="en-US" sz="2624" dirty="0"/>
          </a:p>
        </p:txBody>
      </p:sp>
      <p:sp>
        <p:nvSpPr>
          <p:cNvPr id="7" name="Text 4"/>
          <p:cNvSpPr/>
          <p:nvPr/>
        </p:nvSpPr>
        <p:spPr>
          <a:xfrm>
            <a:off x="3346490" y="2840474"/>
            <a:ext cx="2777490" cy="347186"/>
          </a:xfrm>
          <a:prstGeom prst="rect">
            <a:avLst/>
          </a:prstGeom>
          <a:noFill/>
          <a:ln/>
        </p:spPr>
        <p:txBody>
          <a:bodyPr wrap="none" rtlCol="0" anchor="t"/>
          <a:lstStyle/>
          <a:p>
            <a:pPr marL="0" indent="0">
              <a:lnSpc>
                <a:spcPts val="2734"/>
              </a:lnSpc>
              <a:buNone/>
            </a:pPr>
            <a:r>
              <a:rPr lang="en-US" sz="2187" b="1" dirty="0">
                <a:solidFill>
                  <a:srgbClr val="16FFBB"/>
                </a:solidFill>
                <a:latin typeface="Spline Sans" pitchFamily="34" charset="0"/>
                <a:ea typeface="Spline Sans" pitchFamily="34" charset="-122"/>
                <a:cs typeface="Spline Sans" pitchFamily="34" charset="-120"/>
              </a:rPr>
              <a:t>Resource Waste</a:t>
            </a:r>
            <a:endParaRPr lang="en-US" sz="2187" dirty="0"/>
          </a:p>
        </p:txBody>
      </p:sp>
      <p:sp>
        <p:nvSpPr>
          <p:cNvPr id="8" name="Text 5"/>
          <p:cNvSpPr/>
          <p:nvPr/>
        </p:nvSpPr>
        <p:spPr>
          <a:xfrm>
            <a:off x="3346490" y="3320891"/>
            <a:ext cx="3857625" cy="1421606"/>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Enterprises often struggle to identify and optimize wasted cloud resources, lacking effective resource optimization methods.</a:t>
            </a:r>
            <a:endParaRPr lang="en-US" sz="1750" dirty="0"/>
          </a:p>
        </p:txBody>
      </p:sp>
      <p:sp>
        <p:nvSpPr>
          <p:cNvPr id="9" name="Shape 6"/>
          <p:cNvSpPr/>
          <p:nvPr/>
        </p:nvSpPr>
        <p:spPr>
          <a:xfrm>
            <a:off x="7426285" y="2764155"/>
            <a:ext cx="499943" cy="499943"/>
          </a:xfrm>
          <a:prstGeom prst="roundRect">
            <a:avLst>
              <a:gd name="adj" fmla="val 80001"/>
            </a:avLst>
          </a:prstGeom>
          <a:solidFill>
            <a:srgbClr val="0A081B"/>
          </a:solidFill>
          <a:ln w="22860">
            <a:solidFill>
              <a:srgbClr val="E0E4E6"/>
            </a:solidFill>
            <a:prstDash val="solid"/>
          </a:ln>
        </p:spPr>
        <p:txBody>
          <a:bodyPr/>
          <a:lstStyle/>
          <a:p>
            <a:endParaRPr lang="en-IN"/>
          </a:p>
        </p:txBody>
      </p:sp>
      <p:sp>
        <p:nvSpPr>
          <p:cNvPr id="10" name="Text 7"/>
          <p:cNvSpPr/>
          <p:nvPr/>
        </p:nvSpPr>
        <p:spPr>
          <a:xfrm>
            <a:off x="7583567" y="2805827"/>
            <a:ext cx="185380" cy="416481"/>
          </a:xfrm>
          <a:prstGeom prst="rect">
            <a:avLst/>
          </a:prstGeom>
          <a:noFill/>
          <a:ln/>
        </p:spPr>
        <p:txBody>
          <a:bodyPr wrap="none" rtlCol="0" anchor="t"/>
          <a:lstStyle/>
          <a:p>
            <a:pPr marL="0" indent="0" algn="ctr">
              <a:lnSpc>
                <a:spcPts val="3281"/>
              </a:lnSpc>
              <a:buNone/>
            </a:pPr>
            <a:r>
              <a:rPr lang="en-US" sz="2624" b="1" dirty="0">
                <a:solidFill>
                  <a:srgbClr val="29DDDA"/>
                </a:solidFill>
                <a:latin typeface="Spline Sans" pitchFamily="34" charset="0"/>
                <a:ea typeface="Spline Sans" pitchFamily="34" charset="-122"/>
                <a:cs typeface="Spline Sans" pitchFamily="34" charset="-120"/>
              </a:rPr>
              <a:t>2</a:t>
            </a:r>
            <a:endParaRPr lang="en-US" sz="2624" dirty="0"/>
          </a:p>
        </p:txBody>
      </p:sp>
      <p:sp>
        <p:nvSpPr>
          <p:cNvPr id="11" name="Text 8"/>
          <p:cNvSpPr/>
          <p:nvPr/>
        </p:nvSpPr>
        <p:spPr>
          <a:xfrm>
            <a:off x="8148399" y="2840474"/>
            <a:ext cx="2777490" cy="347186"/>
          </a:xfrm>
          <a:prstGeom prst="rect">
            <a:avLst/>
          </a:prstGeom>
          <a:noFill/>
          <a:ln/>
        </p:spPr>
        <p:txBody>
          <a:bodyPr wrap="none" rtlCol="0" anchor="t"/>
          <a:lstStyle/>
          <a:p>
            <a:pPr marL="0" indent="0">
              <a:lnSpc>
                <a:spcPts val="2734"/>
              </a:lnSpc>
              <a:buNone/>
            </a:pPr>
            <a:r>
              <a:rPr lang="en-US" sz="2187" b="1" dirty="0">
                <a:solidFill>
                  <a:srgbClr val="29DDDA"/>
                </a:solidFill>
                <a:latin typeface="Spline Sans" pitchFamily="34" charset="0"/>
                <a:ea typeface="Spline Sans" pitchFamily="34" charset="-122"/>
                <a:cs typeface="Spline Sans" pitchFamily="34" charset="-120"/>
              </a:rPr>
              <a:t>Billing Complexity</a:t>
            </a:r>
            <a:endParaRPr lang="en-US" sz="2187" dirty="0"/>
          </a:p>
        </p:txBody>
      </p:sp>
      <p:sp>
        <p:nvSpPr>
          <p:cNvPr id="12" name="Text 9"/>
          <p:cNvSpPr/>
          <p:nvPr/>
        </p:nvSpPr>
        <p:spPr>
          <a:xfrm>
            <a:off x="8148399" y="3320891"/>
            <a:ext cx="3857625"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Cloud billing data is huge and complex, and enterprises lack professional tools for data visualization and analysis.</a:t>
            </a:r>
            <a:endParaRPr lang="en-US" sz="1750" dirty="0"/>
          </a:p>
        </p:txBody>
      </p:sp>
      <p:sp>
        <p:nvSpPr>
          <p:cNvPr id="13" name="Shape 10"/>
          <p:cNvSpPr/>
          <p:nvPr/>
        </p:nvSpPr>
        <p:spPr>
          <a:xfrm>
            <a:off x="2624376" y="5138261"/>
            <a:ext cx="499943" cy="499943"/>
          </a:xfrm>
          <a:prstGeom prst="roundRect">
            <a:avLst>
              <a:gd name="adj" fmla="val 80001"/>
            </a:avLst>
          </a:prstGeom>
          <a:solidFill>
            <a:srgbClr val="0A081B"/>
          </a:solidFill>
          <a:ln w="22860">
            <a:solidFill>
              <a:srgbClr val="E0E4E6"/>
            </a:solidFill>
            <a:prstDash val="solid"/>
          </a:ln>
        </p:spPr>
        <p:txBody>
          <a:bodyPr/>
          <a:lstStyle/>
          <a:p>
            <a:endParaRPr lang="en-IN"/>
          </a:p>
        </p:txBody>
      </p:sp>
      <p:sp>
        <p:nvSpPr>
          <p:cNvPr id="14" name="Text 11"/>
          <p:cNvSpPr/>
          <p:nvPr/>
        </p:nvSpPr>
        <p:spPr>
          <a:xfrm>
            <a:off x="2776776" y="5179933"/>
            <a:ext cx="195143" cy="416481"/>
          </a:xfrm>
          <a:prstGeom prst="rect">
            <a:avLst/>
          </a:prstGeom>
          <a:noFill/>
          <a:ln/>
        </p:spPr>
        <p:txBody>
          <a:bodyPr wrap="none" rtlCol="0" anchor="t"/>
          <a:lstStyle/>
          <a:p>
            <a:pPr marL="0" indent="0" algn="ctr">
              <a:lnSpc>
                <a:spcPts val="3281"/>
              </a:lnSpc>
              <a:buNone/>
            </a:pPr>
            <a:r>
              <a:rPr lang="en-US" sz="2624" b="1" dirty="0">
                <a:solidFill>
                  <a:srgbClr val="37A7E7"/>
                </a:solidFill>
                <a:latin typeface="Spline Sans" pitchFamily="34" charset="0"/>
                <a:ea typeface="Spline Sans" pitchFamily="34" charset="-122"/>
                <a:cs typeface="Spline Sans" pitchFamily="34" charset="-120"/>
              </a:rPr>
              <a:t>3</a:t>
            </a:r>
            <a:endParaRPr lang="en-US" sz="2624" dirty="0"/>
          </a:p>
        </p:txBody>
      </p:sp>
      <p:sp>
        <p:nvSpPr>
          <p:cNvPr id="15" name="Text 12"/>
          <p:cNvSpPr/>
          <p:nvPr/>
        </p:nvSpPr>
        <p:spPr>
          <a:xfrm>
            <a:off x="3346490" y="5214580"/>
            <a:ext cx="3482102" cy="347186"/>
          </a:xfrm>
          <a:prstGeom prst="rect">
            <a:avLst/>
          </a:prstGeom>
          <a:noFill/>
          <a:ln/>
        </p:spPr>
        <p:txBody>
          <a:bodyPr wrap="none" rtlCol="0" anchor="t"/>
          <a:lstStyle/>
          <a:p>
            <a:pPr marL="0" indent="0">
              <a:lnSpc>
                <a:spcPts val="2734"/>
              </a:lnSpc>
              <a:buNone/>
            </a:pPr>
            <a:r>
              <a:rPr lang="en-US" sz="2187" b="1" dirty="0">
                <a:solidFill>
                  <a:srgbClr val="37A7E7"/>
                </a:solidFill>
                <a:latin typeface="Spline Sans" pitchFamily="34" charset="0"/>
                <a:ea typeface="Spline Sans" pitchFamily="34" charset="-122"/>
                <a:cs typeface="Spline Sans" pitchFamily="34" charset="-120"/>
              </a:rPr>
              <a:t>Hybrid Cloud Management</a:t>
            </a:r>
            <a:endParaRPr lang="en-US" sz="2187" dirty="0"/>
          </a:p>
        </p:txBody>
      </p:sp>
      <p:sp>
        <p:nvSpPr>
          <p:cNvPr id="16" name="Text 13"/>
          <p:cNvSpPr/>
          <p:nvPr/>
        </p:nvSpPr>
        <p:spPr>
          <a:xfrm>
            <a:off x="3346490" y="5694997"/>
            <a:ext cx="3857625" cy="1421606"/>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In a hybrid cloud environment, it is difficult to meter and bill cloud resources uniformly across multiple platforms.</a:t>
            </a:r>
            <a:endParaRPr lang="en-US" sz="1750" dirty="0"/>
          </a:p>
        </p:txBody>
      </p:sp>
      <p:sp>
        <p:nvSpPr>
          <p:cNvPr id="17" name="Shape 14"/>
          <p:cNvSpPr/>
          <p:nvPr/>
        </p:nvSpPr>
        <p:spPr>
          <a:xfrm>
            <a:off x="7426285" y="5138261"/>
            <a:ext cx="499943" cy="499943"/>
          </a:xfrm>
          <a:prstGeom prst="roundRect">
            <a:avLst>
              <a:gd name="adj" fmla="val 80001"/>
            </a:avLst>
          </a:prstGeom>
          <a:solidFill>
            <a:srgbClr val="0A081B"/>
          </a:solidFill>
          <a:ln w="22860">
            <a:solidFill>
              <a:srgbClr val="E0E4E6"/>
            </a:solidFill>
            <a:prstDash val="solid"/>
          </a:ln>
        </p:spPr>
        <p:txBody>
          <a:bodyPr/>
          <a:lstStyle/>
          <a:p>
            <a:endParaRPr lang="en-IN"/>
          </a:p>
        </p:txBody>
      </p:sp>
      <p:sp>
        <p:nvSpPr>
          <p:cNvPr id="18" name="Text 15"/>
          <p:cNvSpPr/>
          <p:nvPr/>
        </p:nvSpPr>
        <p:spPr>
          <a:xfrm>
            <a:off x="7582019" y="5179933"/>
            <a:ext cx="188357" cy="416481"/>
          </a:xfrm>
          <a:prstGeom prst="rect">
            <a:avLst/>
          </a:prstGeom>
          <a:noFill/>
          <a:ln/>
        </p:spPr>
        <p:txBody>
          <a:bodyPr wrap="none" rtlCol="0" anchor="t"/>
          <a:lstStyle/>
          <a:p>
            <a:pPr marL="0" indent="0" algn="ctr">
              <a:lnSpc>
                <a:spcPts val="3281"/>
              </a:lnSpc>
              <a:buNone/>
            </a:pPr>
            <a:r>
              <a:rPr lang="en-US" sz="2624" b="1" dirty="0">
                <a:solidFill>
                  <a:srgbClr val="5372DF"/>
                </a:solidFill>
                <a:latin typeface="Spline Sans" pitchFamily="34" charset="0"/>
                <a:ea typeface="Spline Sans" pitchFamily="34" charset="-122"/>
                <a:cs typeface="Spline Sans" pitchFamily="34" charset="-120"/>
              </a:rPr>
              <a:t>4</a:t>
            </a:r>
            <a:endParaRPr lang="en-US" sz="2624" dirty="0"/>
          </a:p>
        </p:txBody>
      </p:sp>
      <p:sp>
        <p:nvSpPr>
          <p:cNvPr id="19" name="Text 16"/>
          <p:cNvSpPr/>
          <p:nvPr/>
        </p:nvSpPr>
        <p:spPr>
          <a:xfrm>
            <a:off x="8148399" y="5214580"/>
            <a:ext cx="3461028" cy="347186"/>
          </a:xfrm>
          <a:prstGeom prst="rect">
            <a:avLst/>
          </a:prstGeom>
          <a:noFill/>
          <a:ln/>
        </p:spPr>
        <p:txBody>
          <a:bodyPr wrap="none" rtlCol="0" anchor="t"/>
          <a:lstStyle/>
          <a:p>
            <a:pPr marL="0" indent="0">
              <a:lnSpc>
                <a:spcPts val="2734"/>
              </a:lnSpc>
              <a:buNone/>
            </a:pPr>
            <a:r>
              <a:rPr lang="en-US" sz="2187" b="1" dirty="0">
                <a:solidFill>
                  <a:srgbClr val="5372DF"/>
                </a:solidFill>
                <a:latin typeface="Spline Sans" pitchFamily="34" charset="0"/>
                <a:ea typeface="Spline Sans" pitchFamily="34" charset="-122"/>
                <a:cs typeface="Spline Sans" pitchFamily="34" charset="-120"/>
              </a:rPr>
              <a:t>Organizational Challenges</a:t>
            </a:r>
            <a:endParaRPr lang="en-US" sz="2187" dirty="0"/>
          </a:p>
        </p:txBody>
      </p:sp>
      <p:sp>
        <p:nvSpPr>
          <p:cNvPr id="20" name="Text 17"/>
          <p:cNvSpPr/>
          <p:nvPr/>
        </p:nvSpPr>
        <p:spPr>
          <a:xfrm>
            <a:off x="8148399" y="5694997"/>
            <a:ext cx="3857625" cy="1777008"/>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Cloud resource management lacks clear measurement standards and organizational processes, making it difficult to govern cloud costs effectively.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A081B">
              <a:alpha val="80000"/>
            </a:srgbClr>
          </a:solidFill>
          <a:ln/>
        </p:spPr>
        <p:txBody>
          <a:bodyPr/>
          <a:lstStyle/>
          <a:p>
            <a:endParaRPr lang="en-IN"/>
          </a:p>
        </p:txBody>
      </p:sp>
      <p:sp>
        <p:nvSpPr>
          <p:cNvPr id="6" name="Text 2"/>
          <p:cNvSpPr/>
          <p:nvPr/>
        </p:nvSpPr>
        <p:spPr>
          <a:xfrm>
            <a:off x="2624376" y="699016"/>
            <a:ext cx="5555218"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The FinOps Approach</a:t>
            </a:r>
            <a:endParaRPr lang="en-US" sz="4374" dirty="0"/>
          </a:p>
        </p:txBody>
      </p:sp>
      <p:sp>
        <p:nvSpPr>
          <p:cNvPr id="7" name="Shape 3"/>
          <p:cNvSpPr/>
          <p:nvPr/>
        </p:nvSpPr>
        <p:spPr>
          <a:xfrm>
            <a:off x="2624376" y="4628555"/>
            <a:ext cx="9381649" cy="27742"/>
          </a:xfrm>
          <a:prstGeom prst="rect">
            <a:avLst/>
          </a:prstGeom>
          <a:solidFill>
            <a:srgbClr val="302E41"/>
          </a:solidFill>
          <a:ln/>
        </p:spPr>
        <p:txBody>
          <a:bodyPr/>
          <a:lstStyle/>
          <a:p>
            <a:endParaRPr lang="en-IN"/>
          </a:p>
        </p:txBody>
      </p:sp>
      <p:sp>
        <p:nvSpPr>
          <p:cNvPr id="8" name="Shape 4"/>
          <p:cNvSpPr/>
          <p:nvPr/>
        </p:nvSpPr>
        <p:spPr>
          <a:xfrm>
            <a:off x="4900315" y="3850958"/>
            <a:ext cx="27742" cy="777597"/>
          </a:xfrm>
          <a:prstGeom prst="rect">
            <a:avLst/>
          </a:prstGeom>
          <a:solidFill>
            <a:srgbClr val="16FFBB"/>
          </a:solidFill>
          <a:ln/>
        </p:spPr>
        <p:txBody>
          <a:bodyPr/>
          <a:lstStyle/>
          <a:p>
            <a:endParaRPr lang="en-IN"/>
          </a:p>
        </p:txBody>
      </p:sp>
      <p:sp>
        <p:nvSpPr>
          <p:cNvPr id="9" name="Shape 5"/>
          <p:cNvSpPr/>
          <p:nvPr/>
        </p:nvSpPr>
        <p:spPr>
          <a:xfrm>
            <a:off x="4664273" y="4378643"/>
            <a:ext cx="499943" cy="499943"/>
          </a:xfrm>
          <a:prstGeom prst="roundRect">
            <a:avLst>
              <a:gd name="adj" fmla="val 80001"/>
            </a:avLst>
          </a:prstGeom>
          <a:solidFill>
            <a:srgbClr val="0A081B"/>
          </a:solidFill>
          <a:ln w="22860">
            <a:solidFill>
              <a:srgbClr val="E0E4E6"/>
            </a:solidFill>
            <a:prstDash val="solid"/>
          </a:ln>
        </p:spPr>
        <p:txBody>
          <a:bodyPr/>
          <a:lstStyle/>
          <a:p>
            <a:endParaRPr lang="en-IN"/>
          </a:p>
        </p:txBody>
      </p:sp>
      <p:sp>
        <p:nvSpPr>
          <p:cNvPr id="10" name="Text 6"/>
          <p:cNvSpPr/>
          <p:nvPr/>
        </p:nvSpPr>
        <p:spPr>
          <a:xfrm>
            <a:off x="4842153" y="4420314"/>
            <a:ext cx="144185" cy="416481"/>
          </a:xfrm>
          <a:prstGeom prst="rect">
            <a:avLst/>
          </a:prstGeom>
          <a:noFill/>
          <a:ln/>
        </p:spPr>
        <p:txBody>
          <a:bodyPr wrap="none" rtlCol="0" anchor="t"/>
          <a:lstStyle/>
          <a:p>
            <a:pPr marL="0" indent="0" algn="ctr">
              <a:lnSpc>
                <a:spcPts val="3281"/>
              </a:lnSpc>
              <a:buNone/>
            </a:pPr>
            <a:r>
              <a:rPr lang="en-US" sz="2624" b="1" dirty="0">
                <a:solidFill>
                  <a:srgbClr val="16FFBB"/>
                </a:solidFill>
                <a:latin typeface="Spline Sans" pitchFamily="34" charset="0"/>
                <a:ea typeface="Spline Sans" pitchFamily="34" charset="-122"/>
                <a:cs typeface="Spline Sans" pitchFamily="34" charset="-120"/>
              </a:rPr>
              <a:t>1</a:t>
            </a:r>
            <a:endParaRPr lang="en-US" sz="2624" dirty="0"/>
          </a:p>
        </p:txBody>
      </p:sp>
      <p:sp>
        <p:nvSpPr>
          <p:cNvPr id="11" name="Text 7"/>
          <p:cNvSpPr/>
          <p:nvPr/>
        </p:nvSpPr>
        <p:spPr>
          <a:xfrm>
            <a:off x="3525441" y="1726644"/>
            <a:ext cx="2777490" cy="347186"/>
          </a:xfrm>
          <a:prstGeom prst="rect">
            <a:avLst/>
          </a:prstGeom>
          <a:noFill/>
          <a:ln/>
        </p:spPr>
        <p:txBody>
          <a:bodyPr wrap="none" rtlCol="0" anchor="t"/>
          <a:lstStyle/>
          <a:p>
            <a:pPr marL="0" indent="0" algn="ctr">
              <a:lnSpc>
                <a:spcPts val="2734"/>
              </a:lnSpc>
              <a:buNone/>
            </a:pPr>
            <a:r>
              <a:rPr lang="en-US" sz="2187" b="1" dirty="0">
                <a:solidFill>
                  <a:srgbClr val="16FFBB"/>
                </a:solidFill>
                <a:latin typeface="Spline Sans" pitchFamily="34" charset="0"/>
                <a:ea typeface="Spline Sans" pitchFamily="34" charset="-122"/>
                <a:cs typeface="Spline Sans" pitchFamily="34" charset="-120"/>
              </a:rPr>
              <a:t>Resource Allocation</a:t>
            </a:r>
            <a:endParaRPr lang="en-US" sz="2187" dirty="0"/>
          </a:p>
        </p:txBody>
      </p:sp>
      <p:sp>
        <p:nvSpPr>
          <p:cNvPr id="12" name="Text 8"/>
          <p:cNvSpPr/>
          <p:nvPr/>
        </p:nvSpPr>
        <p:spPr>
          <a:xfrm>
            <a:off x="2846546" y="2207062"/>
            <a:ext cx="4135398" cy="1421606"/>
          </a:xfrm>
          <a:prstGeom prst="rect">
            <a:avLst/>
          </a:prstGeom>
          <a:noFill/>
          <a:ln/>
        </p:spPr>
        <p:txBody>
          <a:bodyPr wrap="square" rtlCol="0" anchor="t"/>
          <a:lstStyle/>
          <a:p>
            <a:pPr marL="0" indent="0" algn="ctr">
              <a:lnSpc>
                <a:spcPts val="2799"/>
              </a:lnSpc>
              <a:buNone/>
            </a:pPr>
            <a:r>
              <a:rPr lang="en-US" sz="1750" dirty="0">
                <a:solidFill>
                  <a:srgbClr val="E0E4E6"/>
                </a:solidFill>
                <a:latin typeface="Barlow" pitchFamily="34" charset="0"/>
                <a:ea typeface="Barlow" pitchFamily="34" charset="-122"/>
                <a:cs typeface="Barlow" pitchFamily="34" charset="-120"/>
              </a:rPr>
              <a:t>Attribute cloud resources to different projects, departments, and owners to establish clear cost ownership and accountability.</a:t>
            </a:r>
            <a:endParaRPr lang="en-US" sz="1750" dirty="0"/>
          </a:p>
        </p:txBody>
      </p:sp>
      <p:sp>
        <p:nvSpPr>
          <p:cNvPr id="13" name="Shape 9"/>
          <p:cNvSpPr/>
          <p:nvPr/>
        </p:nvSpPr>
        <p:spPr>
          <a:xfrm>
            <a:off x="7301210" y="4628555"/>
            <a:ext cx="27742" cy="777597"/>
          </a:xfrm>
          <a:prstGeom prst="rect">
            <a:avLst/>
          </a:prstGeom>
          <a:solidFill>
            <a:srgbClr val="29DDDA"/>
          </a:solidFill>
          <a:ln/>
        </p:spPr>
        <p:txBody>
          <a:bodyPr/>
          <a:lstStyle/>
          <a:p>
            <a:endParaRPr lang="en-IN"/>
          </a:p>
        </p:txBody>
      </p:sp>
      <p:sp>
        <p:nvSpPr>
          <p:cNvPr id="14" name="Shape 10"/>
          <p:cNvSpPr/>
          <p:nvPr/>
        </p:nvSpPr>
        <p:spPr>
          <a:xfrm>
            <a:off x="7065169" y="4378643"/>
            <a:ext cx="499943" cy="499943"/>
          </a:xfrm>
          <a:prstGeom prst="roundRect">
            <a:avLst>
              <a:gd name="adj" fmla="val 80001"/>
            </a:avLst>
          </a:prstGeom>
          <a:solidFill>
            <a:srgbClr val="0A081B"/>
          </a:solidFill>
          <a:ln w="22860">
            <a:solidFill>
              <a:srgbClr val="E0E4E6"/>
            </a:solidFill>
            <a:prstDash val="solid"/>
          </a:ln>
        </p:spPr>
        <p:txBody>
          <a:bodyPr/>
          <a:lstStyle/>
          <a:p>
            <a:endParaRPr lang="en-IN"/>
          </a:p>
        </p:txBody>
      </p:sp>
      <p:sp>
        <p:nvSpPr>
          <p:cNvPr id="15" name="Text 11"/>
          <p:cNvSpPr/>
          <p:nvPr/>
        </p:nvSpPr>
        <p:spPr>
          <a:xfrm>
            <a:off x="7222450" y="4420314"/>
            <a:ext cx="185380" cy="416481"/>
          </a:xfrm>
          <a:prstGeom prst="rect">
            <a:avLst/>
          </a:prstGeom>
          <a:noFill/>
          <a:ln/>
        </p:spPr>
        <p:txBody>
          <a:bodyPr wrap="none" rtlCol="0" anchor="t"/>
          <a:lstStyle/>
          <a:p>
            <a:pPr marL="0" indent="0" algn="ctr">
              <a:lnSpc>
                <a:spcPts val="3281"/>
              </a:lnSpc>
              <a:buNone/>
            </a:pPr>
            <a:r>
              <a:rPr lang="en-US" sz="2624" b="1" dirty="0">
                <a:solidFill>
                  <a:srgbClr val="29DDDA"/>
                </a:solidFill>
                <a:latin typeface="Spline Sans" pitchFamily="34" charset="0"/>
                <a:ea typeface="Spline Sans" pitchFamily="34" charset="-122"/>
                <a:cs typeface="Spline Sans" pitchFamily="34" charset="-120"/>
              </a:rPr>
              <a:t>2</a:t>
            </a:r>
            <a:endParaRPr lang="en-US" sz="2624" dirty="0"/>
          </a:p>
        </p:txBody>
      </p:sp>
      <p:sp>
        <p:nvSpPr>
          <p:cNvPr id="16" name="Text 12"/>
          <p:cNvSpPr/>
          <p:nvPr/>
        </p:nvSpPr>
        <p:spPr>
          <a:xfrm>
            <a:off x="5926336" y="5628442"/>
            <a:ext cx="2777490" cy="347186"/>
          </a:xfrm>
          <a:prstGeom prst="rect">
            <a:avLst/>
          </a:prstGeom>
          <a:noFill/>
          <a:ln/>
        </p:spPr>
        <p:txBody>
          <a:bodyPr wrap="none" rtlCol="0" anchor="t"/>
          <a:lstStyle/>
          <a:p>
            <a:pPr marL="0" indent="0" algn="ctr">
              <a:lnSpc>
                <a:spcPts val="2734"/>
              </a:lnSpc>
              <a:buNone/>
            </a:pPr>
            <a:r>
              <a:rPr lang="en-US" sz="2187" b="1" dirty="0">
                <a:solidFill>
                  <a:srgbClr val="29DDDA"/>
                </a:solidFill>
                <a:latin typeface="Spline Sans" pitchFamily="34" charset="0"/>
                <a:ea typeface="Spline Sans" pitchFamily="34" charset="-122"/>
                <a:cs typeface="Spline Sans" pitchFamily="34" charset="-120"/>
              </a:rPr>
              <a:t>Cost Analysis</a:t>
            </a:r>
            <a:endParaRPr lang="en-US" sz="2187" dirty="0"/>
          </a:p>
        </p:txBody>
      </p:sp>
      <p:sp>
        <p:nvSpPr>
          <p:cNvPr id="17" name="Text 13"/>
          <p:cNvSpPr/>
          <p:nvPr/>
        </p:nvSpPr>
        <p:spPr>
          <a:xfrm>
            <a:off x="5247442" y="6108859"/>
            <a:ext cx="4135398" cy="1421606"/>
          </a:xfrm>
          <a:prstGeom prst="rect">
            <a:avLst/>
          </a:prstGeom>
          <a:noFill/>
          <a:ln/>
        </p:spPr>
        <p:txBody>
          <a:bodyPr wrap="square" rtlCol="0" anchor="t"/>
          <a:lstStyle/>
          <a:p>
            <a:pPr marL="0" indent="0" algn="ctr">
              <a:lnSpc>
                <a:spcPts val="2799"/>
              </a:lnSpc>
              <a:buNone/>
            </a:pPr>
            <a:r>
              <a:rPr lang="en-US" sz="1750" dirty="0">
                <a:solidFill>
                  <a:srgbClr val="E0E4E6"/>
                </a:solidFill>
                <a:latin typeface="Barlow" pitchFamily="34" charset="0"/>
                <a:ea typeface="Barlow" pitchFamily="34" charset="-122"/>
                <a:cs typeface="Barlow" pitchFamily="34" charset="-120"/>
              </a:rPr>
              <a:t>Conduct unified data analysis and visualization of cloud costs from multiple perspectives to identify optimization opportunities.</a:t>
            </a:r>
            <a:endParaRPr lang="en-US" sz="1750" dirty="0"/>
          </a:p>
        </p:txBody>
      </p:sp>
      <p:sp>
        <p:nvSpPr>
          <p:cNvPr id="18" name="Shape 14"/>
          <p:cNvSpPr/>
          <p:nvPr/>
        </p:nvSpPr>
        <p:spPr>
          <a:xfrm>
            <a:off x="9702225" y="3850958"/>
            <a:ext cx="27742" cy="777597"/>
          </a:xfrm>
          <a:prstGeom prst="rect">
            <a:avLst/>
          </a:prstGeom>
          <a:solidFill>
            <a:srgbClr val="37A7E7"/>
          </a:solidFill>
          <a:ln/>
        </p:spPr>
        <p:txBody>
          <a:bodyPr/>
          <a:lstStyle/>
          <a:p>
            <a:endParaRPr lang="en-IN"/>
          </a:p>
        </p:txBody>
      </p:sp>
      <p:sp>
        <p:nvSpPr>
          <p:cNvPr id="19" name="Shape 15"/>
          <p:cNvSpPr/>
          <p:nvPr/>
        </p:nvSpPr>
        <p:spPr>
          <a:xfrm>
            <a:off x="9466183" y="4378643"/>
            <a:ext cx="499943" cy="499943"/>
          </a:xfrm>
          <a:prstGeom prst="roundRect">
            <a:avLst>
              <a:gd name="adj" fmla="val 80001"/>
            </a:avLst>
          </a:prstGeom>
          <a:solidFill>
            <a:srgbClr val="0A081B"/>
          </a:solidFill>
          <a:ln w="22860">
            <a:solidFill>
              <a:srgbClr val="E0E4E6"/>
            </a:solidFill>
            <a:prstDash val="solid"/>
          </a:ln>
        </p:spPr>
        <p:txBody>
          <a:bodyPr/>
          <a:lstStyle/>
          <a:p>
            <a:endParaRPr lang="en-IN"/>
          </a:p>
        </p:txBody>
      </p:sp>
      <p:sp>
        <p:nvSpPr>
          <p:cNvPr id="20" name="Text 16"/>
          <p:cNvSpPr/>
          <p:nvPr/>
        </p:nvSpPr>
        <p:spPr>
          <a:xfrm>
            <a:off x="9618583" y="4420314"/>
            <a:ext cx="195143" cy="416481"/>
          </a:xfrm>
          <a:prstGeom prst="rect">
            <a:avLst/>
          </a:prstGeom>
          <a:noFill/>
          <a:ln/>
        </p:spPr>
        <p:txBody>
          <a:bodyPr wrap="none" rtlCol="0" anchor="t"/>
          <a:lstStyle/>
          <a:p>
            <a:pPr marL="0" indent="0" algn="ctr">
              <a:lnSpc>
                <a:spcPts val="3281"/>
              </a:lnSpc>
              <a:buNone/>
            </a:pPr>
            <a:r>
              <a:rPr lang="en-US" sz="2624" b="1" dirty="0">
                <a:solidFill>
                  <a:srgbClr val="37A7E7"/>
                </a:solidFill>
                <a:latin typeface="Spline Sans" pitchFamily="34" charset="0"/>
                <a:ea typeface="Spline Sans" pitchFamily="34" charset="-122"/>
                <a:cs typeface="Spline Sans" pitchFamily="34" charset="-120"/>
              </a:rPr>
              <a:t>3</a:t>
            </a:r>
            <a:endParaRPr lang="en-US" sz="2624" dirty="0"/>
          </a:p>
        </p:txBody>
      </p:sp>
      <p:sp>
        <p:nvSpPr>
          <p:cNvPr id="21" name="Text 17"/>
          <p:cNvSpPr/>
          <p:nvPr/>
        </p:nvSpPr>
        <p:spPr>
          <a:xfrm>
            <a:off x="8092083" y="1726644"/>
            <a:ext cx="3248144" cy="347186"/>
          </a:xfrm>
          <a:prstGeom prst="rect">
            <a:avLst/>
          </a:prstGeom>
          <a:noFill/>
          <a:ln/>
        </p:spPr>
        <p:txBody>
          <a:bodyPr wrap="none" rtlCol="0" anchor="t"/>
          <a:lstStyle/>
          <a:p>
            <a:pPr marL="0" indent="0" algn="ctr">
              <a:lnSpc>
                <a:spcPts val="2734"/>
              </a:lnSpc>
              <a:buNone/>
            </a:pPr>
            <a:r>
              <a:rPr lang="en-US" sz="2187" b="1" dirty="0">
                <a:solidFill>
                  <a:srgbClr val="37A7E7"/>
                </a:solidFill>
                <a:latin typeface="Spline Sans" pitchFamily="34" charset="0"/>
                <a:ea typeface="Spline Sans" pitchFamily="34" charset="-122"/>
                <a:cs typeface="Spline Sans" pitchFamily="34" charset="-120"/>
              </a:rPr>
              <a:t>Continuous Optimization</a:t>
            </a:r>
            <a:endParaRPr lang="en-US" sz="2187" dirty="0"/>
          </a:p>
        </p:txBody>
      </p:sp>
      <p:sp>
        <p:nvSpPr>
          <p:cNvPr id="22" name="Text 18"/>
          <p:cNvSpPr/>
          <p:nvPr/>
        </p:nvSpPr>
        <p:spPr>
          <a:xfrm>
            <a:off x="7648456" y="2207062"/>
            <a:ext cx="4135398" cy="1421606"/>
          </a:xfrm>
          <a:prstGeom prst="rect">
            <a:avLst/>
          </a:prstGeom>
          <a:noFill/>
          <a:ln/>
        </p:spPr>
        <p:txBody>
          <a:bodyPr wrap="square" rtlCol="0" anchor="t"/>
          <a:lstStyle/>
          <a:p>
            <a:pPr marL="0" indent="0" algn="ctr">
              <a:lnSpc>
                <a:spcPts val="2799"/>
              </a:lnSpc>
              <a:buNone/>
            </a:pPr>
            <a:r>
              <a:rPr lang="en-US" sz="1750" dirty="0">
                <a:solidFill>
                  <a:srgbClr val="E0E4E6"/>
                </a:solidFill>
                <a:latin typeface="Barlow" pitchFamily="34" charset="0"/>
                <a:ea typeface="Barlow" pitchFamily="34" charset="-122"/>
                <a:cs typeface="Barlow" pitchFamily="34" charset="-120"/>
              </a:rPr>
              <a:t>Implement automated policies to continuously monitor, detect, and optimize cloud resources to reduce costs and ensure compliance.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IN"/>
          </a:p>
        </p:txBody>
      </p:sp>
      <p:sp>
        <p:nvSpPr>
          <p:cNvPr id="4" name="Text 1"/>
          <p:cNvSpPr/>
          <p:nvPr/>
        </p:nvSpPr>
        <p:spPr>
          <a:xfrm>
            <a:off x="2624376" y="1683663"/>
            <a:ext cx="8000167"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Key Components of SmartCMP</a:t>
            </a:r>
            <a:endParaRPr lang="en-US" sz="4374" dirty="0"/>
          </a:p>
        </p:txBody>
      </p:sp>
      <p:sp>
        <p:nvSpPr>
          <p:cNvPr id="5" name="Text 2"/>
          <p:cNvSpPr/>
          <p:nvPr/>
        </p:nvSpPr>
        <p:spPr>
          <a:xfrm>
            <a:off x="2624376" y="2933462"/>
            <a:ext cx="2765465" cy="694373"/>
          </a:xfrm>
          <a:prstGeom prst="rect">
            <a:avLst/>
          </a:prstGeom>
          <a:noFill/>
          <a:ln/>
        </p:spPr>
        <p:txBody>
          <a:bodyPr wrap="squar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Unified Cloud Management</a:t>
            </a:r>
            <a:endParaRPr lang="en-US" sz="2187" dirty="0"/>
          </a:p>
        </p:txBody>
      </p:sp>
      <p:sp>
        <p:nvSpPr>
          <p:cNvPr id="6" name="Text 3"/>
          <p:cNvSpPr/>
          <p:nvPr/>
        </p:nvSpPr>
        <p:spPr>
          <a:xfrm>
            <a:off x="2624376" y="3850005"/>
            <a:ext cx="2765465" cy="2132409"/>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SmartCMP provides the capability to encapsulate and manage resources from multiple cloud platforms, including public and private clouds, in a unified manner.</a:t>
            </a:r>
            <a:endParaRPr lang="en-US" sz="1750" dirty="0"/>
          </a:p>
        </p:txBody>
      </p:sp>
      <p:sp>
        <p:nvSpPr>
          <p:cNvPr id="7" name="Text 4"/>
          <p:cNvSpPr/>
          <p:nvPr/>
        </p:nvSpPr>
        <p:spPr>
          <a:xfrm>
            <a:off x="5939433" y="2933462"/>
            <a:ext cx="2765465" cy="347186"/>
          </a:xfrm>
          <a:prstGeom prst="rect">
            <a:avLst/>
          </a:prstGeom>
          <a:noFill/>
          <a:ln/>
        </p:spPr>
        <p:txBody>
          <a:bodyPr wrap="non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Flexible Billing</a:t>
            </a:r>
            <a:endParaRPr lang="en-US" sz="2187" dirty="0"/>
          </a:p>
        </p:txBody>
      </p:sp>
      <p:sp>
        <p:nvSpPr>
          <p:cNvPr id="8" name="Text 5"/>
          <p:cNvSpPr/>
          <p:nvPr/>
        </p:nvSpPr>
        <p:spPr>
          <a:xfrm>
            <a:off x="5939433" y="3502819"/>
            <a:ext cx="2765465" cy="2487811"/>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The platform supports defining custom billing rules for any type of cloud or non-cloud resource, enabling enterprises to allocate costs accurately across the organization.</a:t>
            </a:r>
            <a:endParaRPr lang="en-US" sz="1750" dirty="0"/>
          </a:p>
        </p:txBody>
      </p:sp>
      <p:sp>
        <p:nvSpPr>
          <p:cNvPr id="9" name="Text 6"/>
          <p:cNvSpPr/>
          <p:nvPr/>
        </p:nvSpPr>
        <p:spPr>
          <a:xfrm>
            <a:off x="9254490" y="2933462"/>
            <a:ext cx="2765465" cy="347186"/>
          </a:xfrm>
          <a:prstGeom prst="rect">
            <a:avLst/>
          </a:prstGeom>
          <a:noFill/>
          <a:ln/>
        </p:spPr>
        <p:txBody>
          <a:bodyPr wrap="non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Cost Optimization</a:t>
            </a:r>
            <a:endParaRPr lang="en-US" sz="2187" dirty="0"/>
          </a:p>
        </p:txBody>
      </p:sp>
      <p:sp>
        <p:nvSpPr>
          <p:cNvPr id="10" name="Text 7"/>
          <p:cNvSpPr/>
          <p:nvPr/>
        </p:nvSpPr>
        <p:spPr>
          <a:xfrm>
            <a:off x="9254490" y="3502819"/>
            <a:ext cx="2765465" cy="284321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SmartCMP's intelligent optimization engine continuously monitors cloud resources and automates optimization actions, such as shutting down idle resources or adjusting resource configurations.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IN"/>
          </a:p>
        </p:txBody>
      </p:sp>
      <p:sp>
        <p:nvSpPr>
          <p:cNvPr id="4" name="Text 1"/>
          <p:cNvSpPr/>
          <p:nvPr/>
        </p:nvSpPr>
        <p:spPr>
          <a:xfrm>
            <a:off x="2624376" y="686872"/>
            <a:ext cx="8422243"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Unified Cloud Cost Management</a:t>
            </a:r>
            <a:endParaRPr lang="en-US" sz="4374" dirty="0"/>
          </a:p>
        </p:txBody>
      </p:sp>
      <p:sp>
        <p:nvSpPr>
          <p:cNvPr id="5" name="Shape 2"/>
          <p:cNvSpPr/>
          <p:nvPr/>
        </p:nvSpPr>
        <p:spPr>
          <a:xfrm>
            <a:off x="2624376" y="1825585"/>
            <a:ext cx="4579739" cy="2747486"/>
          </a:xfrm>
          <a:prstGeom prst="roundRect">
            <a:avLst>
              <a:gd name="adj" fmla="val 14557"/>
            </a:avLst>
          </a:prstGeom>
          <a:solidFill>
            <a:srgbClr val="0A081B"/>
          </a:solidFill>
          <a:ln w="22860">
            <a:solidFill>
              <a:srgbClr val="E0E4E6"/>
            </a:solidFill>
            <a:prstDash val="solid"/>
          </a:ln>
        </p:spPr>
        <p:txBody>
          <a:bodyPr/>
          <a:lstStyle/>
          <a:p>
            <a:endParaRPr lang="en-IN"/>
          </a:p>
        </p:txBody>
      </p:sp>
      <p:sp>
        <p:nvSpPr>
          <p:cNvPr id="6" name="Text 3"/>
          <p:cNvSpPr/>
          <p:nvPr/>
        </p:nvSpPr>
        <p:spPr>
          <a:xfrm>
            <a:off x="2869406" y="2070616"/>
            <a:ext cx="3063716" cy="347186"/>
          </a:xfrm>
          <a:prstGeom prst="rect">
            <a:avLst/>
          </a:prstGeom>
          <a:noFill/>
          <a:ln/>
        </p:spPr>
        <p:txBody>
          <a:bodyPr wrap="none" rtlCol="0" anchor="t"/>
          <a:lstStyle/>
          <a:p>
            <a:pPr marL="0" indent="0">
              <a:lnSpc>
                <a:spcPts val="2734"/>
              </a:lnSpc>
              <a:buNone/>
            </a:pPr>
            <a:r>
              <a:rPr lang="en-US" sz="2187" b="1" dirty="0">
                <a:solidFill>
                  <a:srgbClr val="16FFBB"/>
                </a:solidFill>
                <a:latin typeface="Spline Sans" pitchFamily="34" charset="0"/>
                <a:ea typeface="Spline Sans" pitchFamily="34" charset="-122"/>
                <a:cs typeface="Spline Sans" pitchFamily="34" charset="-120"/>
              </a:rPr>
              <a:t>Multi-Cloud Integration</a:t>
            </a:r>
            <a:endParaRPr lang="en-US" sz="2187" dirty="0"/>
          </a:p>
        </p:txBody>
      </p:sp>
      <p:sp>
        <p:nvSpPr>
          <p:cNvPr id="7" name="Text 4"/>
          <p:cNvSpPr/>
          <p:nvPr/>
        </p:nvSpPr>
        <p:spPr>
          <a:xfrm>
            <a:off x="2869406" y="2551033"/>
            <a:ext cx="4089678" cy="1777008"/>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SmartCMP integrates with multiple public cloud platforms, as well as private cloud and on-premises resources, to provide a comprehensive view of an enterprise's cloud costs.</a:t>
            </a:r>
            <a:endParaRPr lang="en-US" sz="1750" dirty="0"/>
          </a:p>
        </p:txBody>
      </p:sp>
      <p:sp>
        <p:nvSpPr>
          <p:cNvPr id="8" name="Shape 5"/>
          <p:cNvSpPr/>
          <p:nvPr/>
        </p:nvSpPr>
        <p:spPr>
          <a:xfrm>
            <a:off x="7426285" y="1825585"/>
            <a:ext cx="4579739" cy="2747486"/>
          </a:xfrm>
          <a:prstGeom prst="roundRect">
            <a:avLst>
              <a:gd name="adj" fmla="val 14557"/>
            </a:avLst>
          </a:prstGeom>
          <a:solidFill>
            <a:srgbClr val="0A081B"/>
          </a:solidFill>
          <a:ln w="22860">
            <a:solidFill>
              <a:srgbClr val="E0E4E6"/>
            </a:solidFill>
            <a:prstDash val="solid"/>
          </a:ln>
        </p:spPr>
        <p:txBody>
          <a:bodyPr/>
          <a:lstStyle/>
          <a:p>
            <a:endParaRPr lang="en-IN"/>
          </a:p>
        </p:txBody>
      </p:sp>
      <p:sp>
        <p:nvSpPr>
          <p:cNvPr id="9" name="Text 6"/>
          <p:cNvSpPr/>
          <p:nvPr/>
        </p:nvSpPr>
        <p:spPr>
          <a:xfrm>
            <a:off x="7671316" y="2070616"/>
            <a:ext cx="3199328" cy="347186"/>
          </a:xfrm>
          <a:prstGeom prst="rect">
            <a:avLst/>
          </a:prstGeom>
          <a:noFill/>
          <a:ln/>
        </p:spPr>
        <p:txBody>
          <a:bodyPr wrap="none" rtlCol="0" anchor="t"/>
          <a:lstStyle/>
          <a:p>
            <a:pPr marL="0" indent="0">
              <a:lnSpc>
                <a:spcPts val="2734"/>
              </a:lnSpc>
              <a:buNone/>
            </a:pPr>
            <a:r>
              <a:rPr lang="en-US" sz="2187" b="1" dirty="0">
                <a:solidFill>
                  <a:srgbClr val="29DDDA"/>
                </a:solidFill>
                <a:latin typeface="Spline Sans" pitchFamily="34" charset="0"/>
                <a:ea typeface="Spline Sans" pitchFamily="34" charset="-122"/>
                <a:cs typeface="Spline Sans" pitchFamily="34" charset="-120"/>
              </a:rPr>
              <a:t>Granular Cost Allocation</a:t>
            </a:r>
            <a:endParaRPr lang="en-US" sz="2187" dirty="0"/>
          </a:p>
        </p:txBody>
      </p:sp>
      <p:sp>
        <p:nvSpPr>
          <p:cNvPr id="10" name="Text 7"/>
          <p:cNvSpPr/>
          <p:nvPr/>
        </p:nvSpPr>
        <p:spPr>
          <a:xfrm>
            <a:off x="7671316" y="2551033"/>
            <a:ext cx="4089678" cy="1777008"/>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The platform supports allocating cloud costs to specific departments, projects, and individuals, enabling enterprises to understand the true cost of their cloud usage.</a:t>
            </a:r>
            <a:endParaRPr lang="en-US" sz="1750" dirty="0"/>
          </a:p>
        </p:txBody>
      </p:sp>
      <p:sp>
        <p:nvSpPr>
          <p:cNvPr id="11" name="Shape 8"/>
          <p:cNvSpPr/>
          <p:nvPr/>
        </p:nvSpPr>
        <p:spPr>
          <a:xfrm>
            <a:off x="2624376" y="4795242"/>
            <a:ext cx="4579739" cy="2747486"/>
          </a:xfrm>
          <a:prstGeom prst="roundRect">
            <a:avLst>
              <a:gd name="adj" fmla="val 14557"/>
            </a:avLst>
          </a:prstGeom>
          <a:solidFill>
            <a:srgbClr val="0A081B"/>
          </a:solidFill>
          <a:ln w="22860">
            <a:solidFill>
              <a:srgbClr val="E0E4E6"/>
            </a:solidFill>
            <a:prstDash val="solid"/>
          </a:ln>
        </p:spPr>
        <p:txBody>
          <a:bodyPr/>
          <a:lstStyle/>
          <a:p>
            <a:endParaRPr lang="en-IN"/>
          </a:p>
        </p:txBody>
      </p:sp>
      <p:sp>
        <p:nvSpPr>
          <p:cNvPr id="12" name="Text 9"/>
          <p:cNvSpPr/>
          <p:nvPr/>
        </p:nvSpPr>
        <p:spPr>
          <a:xfrm>
            <a:off x="2869406" y="5040273"/>
            <a:ext cx="3432572" cy="347186"/>
          </a:xfrm>
          <a:prstGeom prst="rect">
            <a:avLst/>
          </a:prstGeom>
          <a:noFill/>
          <a:ln/>
        </p:spPr>
        <p:txBody>
          <a:bodyPr wrap="none" rtlCol="0" anchor="t"/>
          <a:lstStyle/>
          <a:p>
            <a:pPr marL="0" indent="0">
              <a:lnSpc>
                <a:spcPts val="2734"/>
              </a:lnSpc>
              <a:buNone/>
            </a:pPr>
            <a:r>
              <a:rPr lang="en-US" sz="2187" b="1" dirty="0">
                <a:solidFill>
                  <a:srgbClr val="37A7E7"/>
                </a:solidFill>
                <a:latin typeface="Spline Sans" pitchFamily="34" charset="0"/>
                <a:ea typeface="Spline Sans" pitchFamily="34" charset="-122"/>
                <a:cs typeface="Spline Sans" pitchFamily="34" charset="-120"/>
              </a:rPr>
              <a:t>Customizable Dashboards</a:t>
            </a:r>
            <a:endParaRPr lang="en-US" sz="2187" dirty="0"/>
          </a:p>
        </p:txBody>
      </p:sp>
      <p:sp>
        <p:nvSpPr>
          <p:cNvPr id="13" name="Text 10"/>
          <p:cNvSpPr/>
          <p:nvPr/>
        </p:nvSpPr>
        <p:spPr>
          <a:xfrm>
            <a:off x="2869406" y="5520690"/>
            <a:ext cx="4089678" cy="1777008"/>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Enterprises can create customized dashboards to visualize cloud costs from different perspectives, such as by cost center, resource type, or organizational structure.</a:t>
            </a:r>
            <a:endParaRPr lang="en-US" sz="1750" dirty="0"/>
          </a:p>
        </p:txBody>
      </p:sp>
      <p:sp>
        <p:nvSpPr>
          <p:cNvPr id="14" name="Shape 11"/>
          <p:cNvSpPr/>
          <p:nvPr/>
        </p:nvSpPr>
        <p:spPr>
          <a:xfrm>
            <a:off x="7426285" y="4795242"/>
            <a:ext cx="4579739" cy="2747486"/>
          </a:xfrm>
          <a:prstGeom prst="roundRect">
            <a:avLst>
              <a:gd name="adj" fmla="val 14557"/>
            </a:avLst>
          </a:prstGeom>
          <a:solidFill>
            <a:srgbClr val="0A081B"/>
          </a:solidFill>
          <a:ln w="22860">
            <a:solidFill>
              <a:srgbClr val="E0E4E6"/>
            </a:solidFill>
            <a:prstDash val="solid"/>
          </a:ln>
        </p:spPr>
        <p:txBody>
          <a:bodyPr/>
          <a:lstStyle/>
          <a:p>
            <a:endParaRPr lang="en-IN"/>
          </a:p>
        </p:txBody>
      </p:sp>
      <p:sp>
        <p:nvSpPr>
          <p:cNvPr id="15" name="Text 12"/>
          <p:cNvSpPr/>
          <p:nvPr/>
        </p:nvSpPr>
        <p:spPr>
          <a:xfrm>
            <a:off x="7671316" y="5040273"/>
            <a:ext cx="2811304" cy="347186"/>
          </a:xfrm>
          <a:prstGeom prst="rect">
            <a:avLst/>
          </a:prstGeom>
          <a:noFill/>
          <a:ln/>
        </p:spPr>
        <p:txBody>
          <a:bodyPr wrap="none" rtlCol="0" anchor="t"/>
          <a:lstStyle/>
          <a:p>
            <a:pPr marL="0" indent="0">
              <a:lnSpc>
                <a:spcPts val="2734"/>
              </a:lnSpc>
              <a:buNone/>
            </a:pPr>
            <a:r>
              <a:rPr lang="en-US" sz="2187" b="1" dirty="0">
                <a:solidFill>
                  <a:srgbClr val="5372DF"/>
                </a:solidFill>
                <a:latin typeface="Spline Sans" pitchFamily="34" charset="0"/>
                <a:ea typeface="Spline Sans" pitchFamily="34" charset="-122"/>
                <a:cs typeface="Spline Sans" pitchFamily="34" charset="-120"/>
              </a:rPr>
              <a:t>Automated Reporting</a:t>
            </a:r>
            <a:endParaRPr lang="en-US" sz="2187" dirty="0"/>
          </a:p>
        </p:txBody>
      </p:sp>
      <p:sp>
        <p:nvSpPr>
          <p:cNvPr id="16" name="Text 13"/>
          <p:cNvSpPr/>
          <p:nvPr/>
        </p:nvSpPr>
        <p:spPr>
          <a:xfrm>
            <a:off x="7671316" y="5520690"/>
            <a:ext cx="4089678" cy="1421606"/>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SmartCMP generates automated cost reports and alerts, helping enterprises stay on top of their cloud spending and identify optimization opportunities.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614482"/>
            <a:ext cx="7479387"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Intelligent Cost Optimization</a:t>
            </a:r>
            <a:endParaRPr lang="en-US" sz="4374" dirty="0"/>
          </a:p>
        </p:txBody>
      </p:sp>
      <p:pic>
        <p:nvPicPr>
          <p:cNvPr id="6" name="Image 2" descr="preencoded.png"/>
          <p:cNvPicPr>
            <a:picLocks noChangeAspect="1"/>
          </p:cNvPicPr>
          <p:nvPr/>
        </p:nvPicPr>
        <p:blipFill>
          <a:blip r:embed="rId5"/>
          <a:stretch>
            <a:fillRect/>
          </a:stretch>
        </p:blipFill>
        <p:spPr>
          <a:xfrm>
            <a:off x="4490799" y="1642110"/>
            <a:ext cx="1110972" cy="1990963"/>
          </a:xfrm>
          <a:prstGeom prst="rect">
            <a:avLst/>
          </a:prstGeom>
        </p:spPr>
      </p:pic>
      <p:sp>
        <p:nvSpPr>
          <p:cNvPr id="7" name="Text 2"/>
          <p:cNvSpPr/>
          <p:nvPr/>
        </p:nvSpPr>
        <p:spPr>
          <a:xfrm>
            <a:off x="5935028" y="1864281"/>
            <a:ext cx="3502938" cy="347186"/>
          </a:xfrm>
          <a:prstGeom prst="rect">
            <a:avLst/>
          </a:prstGeom>
          <a:noFill/>
          <a:ln/>
        </p:spPr>
        <p:txBody>
          <a:bodyPr wrap="none" rtlCol="0" anchor="t"/>
          <a:lstStyle/>
          <a:p>
            <a:pPr marL="0" indent="0" algn="l">
              <a:lnSpc>
                <a:spcPts val="2734"/>
              </a:lnSpc>
              <a:buNone/>
            </a:pPr>
            <a:r>
              <a:rPr lang="en-US" sz="2187" b="1" dirty="0">
                <a:solidFill>
                  <a:srgbClr val="16FFBB"/>
                </a:solidFill>
                <a:latin typeface="Spline Sans" pitchFamily="34" charset="0"/>
                <a:ea typeface="Spline Sans" pitchFamily="34" charset="-122"/>
                <a:cs typeface="Spline Sans" pitchFamily="34" charset="-120"/>
              </a:rPr>
              <a:t>Policy-Driven Optimization</a:t>
            </a:r>
            <a:endParaRPr lang="en-US" sz="2187" dirty="0"/>
          </a:p>
        </p:txBody>
      </p:sp>
      <p:sp>
        <p:nvSpPr>
          <p:cNvPr id="8" name="Text 3"/>
          <p:cNvSpPr/>
          <p:nvPr/>
        </p:nvSpPr>
        <p:spPr>
          <a:xfrm>
            <a:off x="5935028" y="2344698"/>
            <a:ext cx="7862173" cy="1066205"/>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SmartCMP's cost optimization engine applies predefined policies to identify and address issues such as idle resources, over-provisioned instances, and non-compliant configurations.</a:t>
            </a:r>
            <a:endParaRPr lang="en-US" sz="1750" dirty="0"/>
          </a:p>
        </p:txBody>
      </p:sp>
      <p:pic>
        <p:nvPicPr>
          <p:cNvPr id="9" name="Image 3" descr="preencoded.png"/>
          <p:cNvPicPr>
            <a:picLocks noChangeAspect="1"/>
          </p:cNvPicPr>
          <p:nvPr/>
        </p:nvPicPr>
        <p:blipFill>
          <a:blip r:embed="rId6"/>
          <a:stretch>
            <a:fillRect/>
          </a:stretch>
        </p:blipFill>
        <p:spPr>
          <a:xfrm>
            <a:off x="4490799" y="3633073"/>
            <a:ext cx="1110972" cy="1990963"/>
          </a:xfrm>
          <a:prstGeom prst="rect">
            <a:avLst/>
          </a:prstGeom>
        </p:spPr>
      </p:pic>
      <p:sp>
        <p:nvSpPr>
          <p:cNvPr id="10" name="Text 4"/>
          <p:cNvSpPr/>
          <p:nvPr/>
        </p:nvSpPr>
        <p:spPr>
          <a:xfrm>
            <a:off x="5935028" y="3855244"/>
            <a:ext cx="3167777" cy="347186"/>
          </a:xfrm>
          <a:prstGeom prst="rect">
            <a:avLst/>
          </a:prstGeom>
          <a:noFill/>
          <a:ln/>
        </p:spPr>
        <p:txBody>
          <a:bodyPr wrap="none" rtlCol="0" anchor="t"/>
          <a:lstStyle/>
          <a:p>
            <a:pPr marL="0" indent="0" algn="l">
              <a:lnSpc>
                <a:spcPts val="2734"/>
              </a:lnSpc>
              <a:buNone/>
            </a:pPr>
            <a:r>
              <a:rPr lang="en-US" sz="2187" b="1" dirty="0">
                <a:solidFill>
                  <a:srgbClr val="29DDDA"/>
                </a:solidFill>
                <a:latin typeface="Spline Sans" pitchFamily="34" charset="0"/>
                <a:ea typeface="Spline Sans" pitchFamily="34" charset="-122"/>
                <a:cs typeface="Spline Sans" pitchFamily="34" charset="-120"/>
              </a:rPr>
              <a:t>Automated Remediation</a:t>
            </a:r>
            <a:endParaRPr lang="en-US" sz="2187" dirty="0"/>
          </a:p>
        </p:txBody>
      </p:sp>
      <p:sp>
        <p:nvSpPr>
          <p:cNvPr id="11" name="Text 5"/>
          <p:cNvSpPr/>
          <p:nvPr/>
        </p:nvSpPr>
        <p:spPr>
          <a:xfrm>
            <a:off x="5935028" y="4335661"/>
            <a:ext cx="7862173" cy="1066205"/>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The platform can automatically take actions to optimize cloud resources, such as shutting down unused instances, scaling down resources, or adjusting resource types.</a:t>
            </a:r>
            <a:endParaRPr lang="en-US" sz="1750" dirty="0"/>
          </a:p>
        </p:txBody>
      </p:sp>
      <p:pic>
        <p:nvPicPr>
          <p:cNvPr id="12" name="Image 4" descr="preencoded.png"/>
          <p:cNvPicPr>
            <a:picLocks noChangeAspect="1"/>
          </p:cNvPicPr>
          <p:nvPr/>
        </p:nvPicPr>
        <p:blipFill>
          <a:blip r:embed="rId7"/>
          <a:stretch>
            <a:fillRect/>
          </a:stretch>
        </p:blipFill>
        <p:spPr>
          <a:xfrm>
            <a:off x="4490799" y="5624036"/>
            <a:ext cx="1110972" cy="1990963"/>
          </a:xfrm>
          <a:prstGeom prst="rect">
            <a:avLst/>
          </a:prstGeom>
        </p:spPr>
      </p:pic>
      <p:sp>
        <p:nvSpPr>
          <p:cNvPr id="13" name="Text 6"/>
          <p:cNvSpPr/>
          <p:nvPr/>
        </p:nvSpPr>
        <p:spPr>
          <a:xfrm>
            <a:off x="5935028" y="5846207"/>
            <a:ext cx="3007638" cy="347186"/>
          </a:xfrm>
          <a:prstGeom prst="rect">
            <a:avLst/>
          </a:prstGeom>
          <a:noFill/>
          <a:ln/>
        </p:spPr>
        <p:txBody>
          <a:bodyPr wrap="none" rtlCol="0" anchor="t"/>
          <a:lstStyle/>
          <a:p>
            <a:pPr marL="0" indent="0" algn="l">
              <a:lnSpc>
                <a:spcPts val="2734"/>
              </a:lnSpc>
              <a:buNone/>
            </a:pPr>
            <a:r>
              <a:rPr lang="en-US" sz="2187" b="1" dirty="0">
                <a:solidFill>
                  <a:srgbClr val="37A7E7"/>
                </a:solidFill>
                <a:latin typeface="Spline Sans" pitchFamily="34" charset="0"/>
                <a:ea typeface="Spline Sans" pitchFamily="34" charset="-122"/>
                <a:cs typeface="Spline Sans" pitchFamily="34" charset="-120"/>
              </a:rPr>
              <a:t>Continuous Monitoring</a:t>
            </a:r>
            <a:endParaRPr lang="en-US" sz="2187" dirty="0"/>
          </a:p>
        </p:txBody>
      </p:sp>
      <p:sp>
        <p:nvSpPr>
          <p:cNvPr id="14" name="Text 7"/>
          <p:cNvSpPr/>
          <p:nvPr/>
        </p:nvSpPr>
        <p:spPr>
          <a:xfrm>
            <a:off x="5935028" y="6326624"/>
            <a:ext cx="7862173" cy="1066205"/>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SmartCMP continuously monitors cloud resources and costs, providing real-time alerts and recommendations to help enterprises maintain optimal cloud usage and cost efficiency.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IN"/>
          </a:p>
        </p:txBody>
      </p:sp>
      <p:sp>
        <p:nvSpPr>
          <p:cNvPr id="4" name="Text 1"/>
          <p:cNvSpPr/>
          <p:nvPr/>
        </p:nvSpPr>
        <p:spPr>
          <a:xfrm>
            <a:off x="2624376" y="1672471"/>
            <a:ext cx="6543556"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Compliance and Security</a:t>
            </a:r>
            <a:endParaRPr lang="en-US" sz="4374" dirty="0"/>
          </a:p>
        </p:txBody>
      </p:sp>
      <p:pic>
        <p:nvPicPr>
          <p:cNvPr id="5" name="Image 1" descr="preencoded.png"/>
          <p:cNvPicPr>
            <a:picLocks noChangeAspect="1"/>
          </p:cNvPicPr>
          <p:nvPr/>
        </p:nvPicPr>
        <p:blipFill>
          <a:blip r:embed="rId4"/>
          <a:stretch>
            <a:fillRect/>
          </a:stretch>
        </p:blipFill>
        <p:spPr>
          <a:xfrm>
            <a:off x="2624376" y="2811185"/>
            <a:ext cx="555427" cy="555427"/>
          </a:xfrm>
          <a:prstGeom prst="rect">
            <a:avLst/>
          </a:prstGeom>
        </p:spPr>
      </p:pic>
      <p:sp>
        <p:nvSpPr>
          <p:cNvPr id="6" name="Text 2"/>
          <p:cNvSpPr/>
          <p:nvPr/>
        </p:nvSpPr>
        <p:spPr>
          <a:xfrm>
            <a:off x="2624376" y="3588782"/>
            <a:ext cx="2858095" cy="347186"/>
          </a:xfrm>
          <a:prstGeom prst="rect">
            <a:avLst/>
          </a:prstGeom>
          <a:noFill/>
          <a:ln/>
        </p:spPr>
        <p:txBody>
          <a:bodyPr wrap="none" rtlCol="0" anchor="t"/>
          <a:lstStyle/>
          <a:p>
            <a:pPr marL="0" indent="0" algn="l">
              <a:lnSpc>
                <a:spcPts val="2734"/>
              </a:lnSpc>
              <a:buNone/>
            </a:pPr>
            <a:r>
              <a:rPr lang="en-US" sz="2187" b="1" dirty="0">
                <a:solidFill>
                  <a:srgbClr val="16FFBB"/>
                </a:solidFill>
                <a:latin typeface="Spline Sans" pitchFamily="34" charset="0"/>
                <a:ea typeface="Spline Sans" pitchFamily="34" charset="-122"/>
                <a:cs typeface="Spline Sans" pitchFamily="34" charset="-120"/>
              </a:rPr>
              <a:t>Resource Compliance</a:t>
            </a:r>
            <a:endParaRPr lang="en-US" sz="2187" dirty="0"/>
          </a:p>
        </p:txBody>
      </p:sp>
      <p:sp>
        <p:nvSpPr>
          <p:cNvPr id="7" name="Text 3"/>
          <p:cNvSpPr/>
          <p:nvPr/>
        </p:nvSpPr>
        <p:spPr>
          <a:xfrm>
            <a:off x="2624376" y="4069199"/>
            <a:ext cx="2905006" cy="2487811"/>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SmartCMP checks cloud resources for compliance with security policies, such as exposed ports or unauthorized configurations, and can automatically remediate issues.</a:t>
            </a:r>
            <a:endParaRPr lang="en-US" sz="1750" dirty="0"/>
          </a:p>
        </p:txBody>
      </p:sp>
      <p:pic>
        <p:nvPicPr>
          <p:cNvPr id="8" name="Image 2" descr="preencoded.png"/>
          <p:cNvPicPr>
            <a:picLocks noChangeAspect="1"/>
          </p:cNvPicPr>
          <p:nvPr/>
        </p:nvPicPr>
        <p:blipFill>
          <a:blip r:embed="rId5"/>
          <a:stretch>
            <a:fillRect/>
          </a:stretch>
        </p:blipFill>
        <p:spPr>
          <a:xfrm>
            <a:off x="5862638" y="2811185"/>
            <a:ext cx="555427" cy="555427"/>
          </a:xfrm>
          <a:prstGeom prst="rect">
            <a:avLst/>
          </a:prstGeom>
        </p:spPr>
      </p:pic>
      <p:sp>
        <p:nvSpPr>
          <p:cNvPr id="9" name="Text 4"/>
          <p:cNvSpPr/>
          <p:nvPr/>
        </p:nvSpPr>
        <p:spPr>
          <a:xfrm>
            <a:off x="5862638" y="3588782"/>
            <a:ext cx="2777490" cy="347186"/>
          </a:xfrm>
          <a:prstGeom prst="rect">
            <a:avLst/>
          </a:prstGeom>
          <a:noFill/>
          <a:ln/>
        </p:spPr>
        <p:txBody>
          <a:bodyPr wrap="none" rtlCol="0" anchor="t"/>
          <a:lstStyle/>
          <a:p>
            <a:pPr marL="0" indent="0" algn="l">
              <a:lnSpc>
                <a:spcPts val="2734"/>
              </a:lnSpc>
              <a:buNone/>
            </a:pPr>
            <a:r>
              <a:rPr lang="en-US" sz="2187" b="1" dirty="0">
                <a:solidFill>
                  <a:srgbClr val="29DDDA"/>
                </a:solidFill>
                <a:latin typeface="Spline Sans" pitchFamily="34" charset="0"/>
                <a:ea typeface="Spline Sans" pitchFamily="34" charset="-122"/>
                <a:cs typeface="Spline Sans" pitchFamily="34" charset="-120"/>
              </a:rPr>
              <a:t>Threat Detection</a:t>
            </a:r>
            <a:endParaRPr lang="en-US" sz="2187" dirty="0"/>
          </a:p>
        </p:txBody>
      </p:sp>
      <p:sp>
        <p:nvSpPr>
          <p:cNvPr id="10" name="Text 5"/>
          <p:cNvSpPr/>
          <p:nvPr/>
        </p:nvSpPr>
        <p:spPr>
          <a:xfrm>
            <a:off x="5862638" y="4069199"/>
            <a:ext cx="2905006" cy="2487811"/>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The platform monitors cloud resources for potential security threats, such as suspicious activity or unauthorized access, and triggers alerts and mitigation actions.</a:t>
            </a:r>
            <a:endParaRPr lang="en-US" sz="1750" dirty="0"/>
          </a:p>
        </p:txBody>
      </p:sp>
      <p:pic>
        <p:nvPicPr>
          <p:cNvPr id="11" name="Image 3" descr="preencoded.png"/>
          <p:cNvPicPr>
            <a:picLocks noChangeAspect="1"/>
          </p:cNvPicPr>
          <p:nvPr/>
        </p:nvPicPr>
        <p:blipFill>
          <a:blip r:embed="rId6"/>
          <a:stretch>
            <a:fillRect/>
          </a:stretch>
        </p:blipFill>
        <p:spPr>
          <a:xfrm>
            <a:off x="9100899" y="2811185"/>
            <a:ext cx="555427" cy="555427"/>
          </a:xfrm>
          <a:prstGeom prst="rect">
            <a:avLst/>
          </a:prstGeom>
        </p:spPr>
      </p:pic>
      <p:sp>
        <p:nvSpPr>
          <p:cNvPr id="12" name="Text 6"/>
          <p:cNvSpPr/>
          <p:nvPr/>
        </p:nvSpPr>
        <p:spPr>
          <a:xfrm>
            <a:off x="9100899" y="3588782"/>
            <a:ext cx="2777490" cy="347186"/>
          </a:xfrm>
          <a:prstGeom prst="rect">
            <a:avLst/>
          </a:prstGeom>
          <a:noFill/>
          <a:ln/>
        </p:spPr>
        <p:txBody>
          <a:bodyPr wrap="none" rtlCol="0" anchor="t"/>
          <a:lstStyle/>
          <a:p>
            <a:pPr marL="0" indent="0" algn="l">
              <a:lnSpc>
                <a:spcPts val="2734"/>
              </a:lnSpc>
              <a:buNone/>
            </a:pPr>
            <a:r>
              <a:rPr lang="en-US" sz="2187" b="1" dirty="0">
                <a:solidFill>
                  <a:srgbClr val="37A7E7"/>
                </a:solidFill>
                <a:latin typeface="Spline Sans" pitchFamily="34" charset="0"/>
                <a:ea typeface="Spline Sans" pitchFamily="34" charset="-122"/>
                <a:cs typeface="Spline Sans" pitchFamily="34" charset="-120"/>
              </a:rPr>
              <a:t>Audit Trails</a:t>
            </a:r>
            <a:endParaRPr lang="en-US" sz="2187" dirty="0"/>
          </a:p>
        </p:txBody>
      </p:sp>
      <p:sp>
        <p:nvSpPr>
          <p:cNvPr id="13" name="Text 7"/>
          <p:cNvSpPr/>
          <p:nvPr/>
        </p:nvSpPr>
        <p:spPr>
          <a:xfrm>
            <a:off x="9100899" y="4069199"/>
            <a:ext cx="2905125" cy="2487811"/>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SmartCMP maintains detailed audit logs of all cloud resource changes and cost-related activities, enabling enterprises to meet regulatory and compliance requirements.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6029"/>
          </a:xfrm>
          <a:prstGeom prst="rect">
            <a:avLst/>
          </a:prstGeom>
          <a:solidFill>
            <a:srgbClr val="0A081B">
              <a:alpha val="75000"/>
            </a:srgbClr>
          </a:solidFill>
          <a:ln/>
        </p:spPr>
        <p:txBody>
          <a:bodyPr/>
          <a:lstStyle/>
          <a:p>
            <a:endParaRPr lang="en-IN"/>
          </a:p>
        </p:txBody>
      </p:sp>
      <p:sp>
        <p:nvSpPr>
          <p:cNvPr id="4" name="Text 1"/>
          <p:cNvSpPr/>
          <p:nvPr/>
        </p:nvSpPr>
        <p:spPr>
          <a:xfrm>
            <a:off x="2999899" y="562094"/>
            <a:ext cx="5302448" cy="638770"/>
          </a:xfrm>
          <a:prstGeom prst="rect">
            <a:avLst/>
          </a:prstGeom>
          <a:noFill/>
          <a:ln/>
        </p:spPr>
        <p:txBody>
          <a:bodyPr wrap="none" rtlCol="0" anchor="t"/>
          <a:lstStyle/>
          <a:p>
            <a:pPr marL="0" indent="0">
              <a:lnSpc>
                <a:spcPts val="5030"/>
              </a:lnSpc>
              <a:buNone/>
            </a:pPr>
            <a:r>
              <a:rPr lang="en-US" sz="4024" b="1" dirty="0">
                <a:solidFill>
                  <a:srgbClr val="F0FCFF"/>
                </a:solidFill>
                <a:latin typeface="Spline Sans" pitchFamily="34" charset="0"/>
                <a:ea typeface="Spline Sans" pitchFamily="34" charset="-122"/>
                <a:cs typeface="Spline Sans" pitchFamily="34" charset="-120"/>
              </a:rPr>
              <a:t>Benefits of SmartCMP</a:t>
            </a:r>
            <a:endParaRPr lang="en-US" sz="4024" dirty="0"/>
          </a:p>
        </p:txBody>
      </p:sp>
      <p:sp>
        <p:nvSpPr>
          <p:cNvPr id="5" name="Shape 2"/>
          <p:cNvSpPr/>
          <p:nvPr/>
        </p:nvSpPr>
        <p:spPr>
          <a:xfrm>
            <a:off x="2999899" y="1609606"/>
            <a:ext cx="8630483" cy="6064329"/>
          </a:xfrm>
          <a:prstGeom prst="roundRect">
            <a:avLst>
              <a:gd name="adj" fmla="val 6067"/>
            </a:avLst>
          </a:prstGeom>
          <a:solidFill>
            <a:srgbClr val="0A081B"/>
          </a:solidFill>
          <a:ln w="45720">
            <a:solidFill>
              <a:srgbClr val="302E41"/>
            </a:solidFill>
            <a:prstDash val="solid"/>
          </a:ln>
        </p:spPr>
        <p:txBody>
          <a:bodyPr/>
          <a:lstStyle/>
          <a:p>
            <a:endParaRPr lang="en-IN"/>
          </a:p>
        </p:txBody>
      </p:sp>
      <p:sp>
        <p:nvSpPr>
          <p:cNvPr id="6" name="Text 3"/>
          <p:cNvSpPr/>
          <p:nvPr/>
        </p:nvSpPr>
        <p:spPr>
          <a:xfrm>
            <a:off x="3250049" y="1785580"/>
            <a:ext cx="3857030" cy="327065"/>
          </a:xfrm>
          <a:prstGeom prst="rect">
            <a:avLst/>
          </a:prstGeom>
          <a:noFill/>
          <a:ln/>
        </p:spPr>
        <p:txBody>
          <a:bodyPr wrap="none" rtlCol="0" anchor="t"/>
          <a:lstStyle/>
          <a:p>
            <a:pPr marL="0" indent="0">
              <a:lnSpc>
                <a:spcPts val="2575"/>
              </a:lnSpc>
              <a:buNone/>
            </a:pPr>
            <a:r>
              <a:rPr lang="en-US" sz="1610" dirty="0">
                <a:solidFill>
                  <a:srgbClr val="E0E4E6"/>
                </a:solidFill>
                <a:latin typeface="Barlow" pitchFamily="34" charset="0"/>
                <a:ea typeface="Barlow" pitchFamily="34" charset="-122"/>
                <a:cs typeface="Barlow" pitchFamily="34" charset="-120"/>
              </a:rPr>
              <a:t>Unified Cloud Management</a:t>
            </a:r>
            <a:endParaRPr lang="en-US" sz="1610" dirty="0"/>
          </a:p>
        </p:txBody>
      </p:sp>
      <p:sp>
        <p:nvSpPr>
          <p:cNvPr id="7" name="Text 4"/>
          <p:cNvSpPr/>
          <p:nvPr/>
        </p:nvSpPr>
        <p:spPr>
          <a:xfrm>
            <a:off x="7523321" y="1785580"/>
            <a:ext cx="3857030" cy="654129"/>
          </a:xfrm>
          <a:prstGeom prst="rect">
            <a:avLst/>
          </a:prstGeom>
          <a:noFill/>
          <a:ln/>
        </p:spPr>
        <p:txBody>
          <a:bodyPr wrap="square" rtlCol="0" anchor="t"/>
          <a:lstStyle/>
          <a:p>
            <a:pPr marL="0" indent="0">
              <a:lnSpc>
                <a:spcPts val="2575"/>
              </a:lnSpc>
              <a:buNone/>
            </a:pPr>
            <a:r>
              <a:rPr lang="en-US" sz="1610" dirty="0">
                <a:solidFill>
                  <a:srgbClr val="E0E4E6"/>
                </a:solidFill>
                <a:latin typeface="Barlow" pitchFamily="34" charset="0"/>
                <a:ea typeface="Barlow" pitchFamily="34" charset="-122"/>
                <a:cs typeface="Barlow" pitchFamily="34" charset="-120"/>
              </a:rPr>
              <a:t>Centralized visibility and control over cloud resources across multiple platforms</a:t>
            </a:r>
            <a:endParaRPr lang="en-US" sz="1610" dirty="0"/>
          </a:p>
        </p:txBody>
      </p:sp>
      <p:sp>
        <p:nvSpPr>
          <p:cNvPr id="8" name="Text 5"/>
          <p:cNvSpPr/>
          <p:nvPr/>
        </p:nvSpPr>
        <p:spPr>
          <a:xfrm>
            <a:off x="3250049" y="2723078"/>
            <a:ext cx="3857030" cy="327065"/>
          </a:xfrm>
          <a:prstGeom prst="rect">
            <a:avLst/>
          </a:prstGeom>
          <a:noFill/>
          <a:ln/>
        </p:spPr>
        <p:txBody>
          <a:bodyPr wrap="none" rtlCol="0" anchor="t"/>
          <a:lstStyle/>
          <a:p>
            <a:pPr marL="0" indent="0">
              <a:lnSpc>
                <a:spcPts val="2575"/>
              </a:lnSpc>
              <a:buNone/>
            </a:pPr>
            <a:r>
              <a:rPr lang="en-US" sz="1610" dirty="0">
                <a:solidFill>
                  <a:srgbClr val="E0E4E6"/>
                </a:solidFill>
                <a:latin typeface="Barlow" pitchFamily="34" charset="0"/>
                <a:ea typeface="Barlow" pitchFamily="34" charset="-122"/>
                <a:cs typeface="Barlow" pitchFamily="34" charset="-120"/>
              </a:rPr>
              <a:t>Granular Cost Allocation</a:t>
            </a:r>
            <a:endParaRPr lang="en-US" sz="1610" dirty="0"/>
          </a:p>
        </p:txBody>
      </p:sp>
      <p:sp>
        <p:nvSpPr>
          <p:cNvPr id="9" name="Text 6"/>
          <p:cNvSpPr/>
          <p:nvPr/>
        </p:nvSpPr>
        <p:spPr>
          <a:xfrm>
            <a:off x="7523321" y="2723078"/>
            <a:ext cx="3857030" cy="981194"/>
          </a:xfrm>
          <a:prstGeom prst="rect">
            <a:avLst/>
          </a:prstGeom>
          <a:noFill/>
          <a:ln/>
        </p:spPr>
        <p:txBody>
          <a:bodyPr wrap="square" rtlCol="0" anchor="t"/>
          <a:lstStyle/>
          <a:p>
            <a:pPr marL="0" indent="0">
              <a:lnSpc>
                <a:spcPts val="2575"/>
              </a:lnSpc>
              <a:buNone/>
            </a:pPr>
            <a:r>
              <a:rPr lang="en-US" sz="1610" dirty="0">
                <a:solidFill>
                  <a:srgbClr val="E0E4E6"/>
                </a:solidFill>
                <a:latin typeface="Barlow" pitchFamily="34" charset="0"/>
                <a:ea typeface="Barlow" pitchFamily="34" charset="-122"/>
                <a:cs typeface="Barlow" pitchFamily="34" charset="-120"/>
              </a:rPr>
              <a:t>Accurate attribution of cloud costs to specific departments, projects, and individuals</a:t>
            </a:r>
            <a:endParaRPr lang="en-US" sz="1610" dirty="0"/>
          </a:p>
        </p:txBody>
      </p:sp>
      <p:sp>
        <p:nvSpPr>
          <p:cNvPr id="10" name="Text 7"/>
          <p:cNvSpPr/>
          <p:nvPr/>
        </p:nvSpPr>
        <p:spPr>
          <a:xfrm>
            <a:off x="3250049" y="3987641"/>
            <a:ext cx="3857030" cy="327065"/>
          </a:xfrm>
          <a:prstGeom prst="rect">
            <a:avLst/>
          </a:prstGeom>
          <a:noFill/>
          <a:ln/>
        </p:spPr>
        <p:txBody>
          <a:bodyPr wrap="none" rtlCol="0" anchor="t"/>
          <a:lstStyle/>
          <a:p>
            <a:pPr marL="0" indent="0">
              <a:lnSpc>
                <a:spcPts val="2575"/>
              </a:lnSpc>
              <a:buNone/>
            </a:pPr>
            <a:r>
              <a:rPr lang="en-US" sz="1610" dirty="0">
                <a:solidFill>
                  <a:srgbClr val="E0E4E6"/>
                </a:solidFill>
                <a:latin typeface="Barlow" pitchFamily="34" charset="0"/>
                <a:ea typeface="Barlow" pitchFamily="34" charset="-122"/>
                <a:cs typeface="Barlow" pitchFamily="34" charset="-120"/>
              </a:rPr>
              <a:t>Automated Optimization</a:t>
            </a:r>
            <a:endParaRPr lang="en-US" sz="1610" dirty="0"/>
          </a:p>
        </p:txBody>
      </p:sp>
      <p:sp>
        <p:nvSpPr>
          <p:cNvPr id="11" name="Text 8"/>
          <p:cNvSpPr/>
          <p:nvPr/>
        </p:nvSpPr>
        <p:spPr>
          <a:xfrm>
            <a:off x="7523321" y="3987641"/>
            <a:ext cx="3857030" cy="981194"/>
          </a:xfrm>
          <a:prstGeom prst="rect">
            <a:avLst/>
          </a:prstGeom>
          <a:noFill/>
          <a:ln/>
        </p:spPr>
        <p:txBody>
          <a:bodyPr wrap="square" rtlCol="0" anchor="t"/>
          <a:lstStyle/>
          <a:p>
            <a:pPr marL="0" indent="0">
              <a:lnSpc>
                <a:spcPts val="2575"/>
              </a:lnSpc>
              <a:buNone/>
            </a:pPr>
            <a:r>
              <a:rPr lang="en-US" sz="1610" dirty="0">
                <a:solidFill>
                  <a:srgbClr val="E0E4E6"/>
                </a:solidFill>
                <a:latin typeface="Barlow" pitchFamily="34" charset="0"/>
                <a:ea typeface="Barlow" pitchFamily="34" charset="-122"/>
                <a:cs typeface="Barlow" pitchFamily="34" charset="-120"/>
              </a:rPr>
              <a:t>Continuous monitoring and optimization of cloud resources to reduce waste and improve efficiency</a:t>
            </a:r>
            <a:endParaRPr lang="en-US" sz="1610" dirty="0"/>
          </a:p>
        </p:txBody>
      </p:sp>
      <p:sp>
        <p:nvSpPr>
          <p:cNvPr id="12" name="Text 9"/>
          <p:cNvSpPr/>
          <p:nvPr/>
        </p:nvSpPr>
        <p:spPr>
          <a:xfrm>
            <a:off x="3250049" y="5252204"/>
            <a:ext cx="3857030" cy="327065"/>
          </a:xfrm>
          <a:prstGeom prst="rect">
            <a:avLst/>
          </a:prstGeom>
          <a:noFill/>
          <a:ln/>
        </p:spPr>
        <p:txBody>
          <a:bodyPr wrap="none" rtlCol="0" anchor="t"/>
          <a:lstStyle/>
          <a:p>
            <a:pPr marL="0" indent="0">
              <a:lnSpc>
                <a:spcPts val="2575"/>
              </a:lnSpc>
              <a:buNone/>
            </a:pPr>
            <a:r>
              <a:rPr lang="en-US" sz="1610" dirty="0">
                <a:solidFill>
                  <a:srgbClr val="E0E4E6"/>
                </a:solidFill>
                <a:latin typeface="Barlow" pitchFamily="34" charset="0"/>
                <a:ea typeface="Barlow" pitchFamily="34" charset="-122"/>
                <a:cs typeface="Barlow" pitchFamily="34" charset="-120"/>
              </a:rPr>
              <a:t>Compliance and Security</a:t>
            </a:r>
            <a:endParaRPr lang="en-US" sz="1610" dirty="0"/>
          </a:p>
        </p:txBody>
      </p:sp>
      <p:sp>
        <p:nvSpPr>
          <p:cNvPr id="13" name="Text 10"/>
          <p:cNvSpPr/>
          <p:nvPr/>
        </p:nvSpPr>
        <p:spPr>
          <a:xfrm>
            <a:off x="7523321" y="5252204"/>
            <a:ext cx="3857030" cy="981194"/>
          </a:xfrm>
          <a:prstGeom prst="rect">
            <a:avLst/>
          </a:prstGeom>
          <a:noFill/>
          <a:ln/>
        </p:spPr>
        <p:txBody>
          <a:bodyPr wrap="square" rtlCol="0" anchor="t"/>
          <a:lstStyle/>
          <a:p>
            <a:pPr marL="0" indent="0">
              <a:lnSpc>
                <a:spcPts val="2575"/>
              </a:lnSpc>
              <a:buNone/>
            </a:pPr>
            <a:r>
              <a:rPr lang="en-US" sz="1610" dirty="0">
                <a:solidFill>
                  <a:srgbClr val="E0E4E6"/>
                </a:solidFill>
                <a:latin typeface="Barlow" pitchFamily="34" charset="0"/>
                <a:ea typeface="Barlow" pitchFamily="34" charset="-122"/>
                <a:cs typeface="Barlow" pitchFamily="34" charset="-120"/>
              </a:rPr>
              <a:t>Proactive monitoring and remediation of cloud resource compliance and security issues</a:t>
            </a:r>
            <a:endParaRPr lang="en-US" sz="1610" dirty="0"/>
          </a:p>
        </p:txBody>
      </p:sp>
      <p:sp>
        <p:nvSpPr>
          <p:cNvPr id="14" name="Text 11"/>
          <p:cNvSpPr/>
          <p:nvPr/>
        </p:nvSpPr>
        <p:spPr>
          <a:xfrm>
            <a:off x="3250049" y="6516767"/>
            <a:ext cx="3857030" cy="327065"/>
          </a:xfrm>
          <a:prstGeom prst="rect">
            <a:avLst/>
          </a:prstGeom>
          <a:noFill/>
          <a:ln/>
        </p:spPr>
        <p:txBody>
          <a:bodyPr wrap="none" rtlCol="0" anchor="t"/>
          <a:lstStyle/>
          <a:p>
            <a:pPr marL="0" indent="0">
              <a:lnSpc>
                <a:spcPts val="2575"/>
              </a:lnSpc>
              <a:buNone/>
            </a:pPr>
            <a:r>
              <a:rPr lang="en-US" sz="1610" dirty="0">
                <a:solidFill>
                  <a:srgbClr val="E0E4E6"/>
                </a:solidFill>
                <a:latin typeface="Barlow" pitchFamily="34" charset="0"/>
                <a:ea typeface="Barlow" pitchFamily="34" charset="-122"/>
                <a:cs typeface="Barlow" pitchFamily="34" charset="-120"/>
              </a:rPr>
              <a:t>Improved Decision-Making</a:t>
            </a:r>
            <a:endParaRPr lang="en-US" sz="1610" dirty="0"/>
          </a:p>
        </p:txBody>
      </p:sp>
      <p:sp>
        <p:nvSpPr>
          <p:cNvPr id="15" name="Text 12"/>
          <p:cNvSpPr/>
          <p:nvPr/>
        </p:nvSpPr>
        <p:spPr>
          <a:xfrm>
            <a:off x="7523321" y="6516767"/>
            <a:ext cx="3857030" cy="981194"/>
          </a:xfrm>
          <a:prstGeom prst="rect">
            <a:avLst/>
          </a:prstGeom>
          <a:noFill/>
          <a:ln/>
        </p:spPr>
        <p:txBody>
          <a:bodyPr wrap="square" rtlCol="0" anchor="t"/>
          <a:lstStyle/>
          <a:p>
            <a:pPr marL="0" indent="0">
              <a:lnSpc>
                <a:spcPts val="2575"/>
              </a:lnSpc>
              <a:buNone/>
            </a:pPr>
            <a:r>
              <a:rPr lang="en-US" sz="1610" dirty="0">
                <a:solidFill>
                  <a:srgbClr val="E0E4E6"/>
                </a:solidFill>
                <a:latin typeface="Barlow" pitchFamily="34" charset="0"/>
                <a:ea typeface="Barlow" pitchFamily="34" charset="-122"/>
                <a:cs typeface="Barlow" pitchFamily="34" charset="-120"/>
              </a:rPr>
              <a:t>Detailed cost analysis and reporting to support informed cloud investment and usage decisions</a:t>
            </a:r>
            <a:endParaRPr lang="en-US" sz="16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915</Words>
  <Application>Microsoft Office PowerPoint</Application>
  <PresentationFormat>Custom</PresentationFormat>
  <Paragraphs>88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Barlow</vt:lpstr>
      <vt:lpstr>Spline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Sushanth S Rao</cp:lastModifiedBy>
  <cp:revision>7</cp:revision>
  <dcterms:created xsi:type="dcterms:W3CDTF">2024-05-12T02:17:45Z</dcterms:created>
  <dcterms:modified xsi:type="dcterms:W3CDTF">2024-06-15T07:01:01Z</dcterms:modified>
</cp:coreProperties>
</file>