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2"/>
  </p:notesMasterIdLst>
  <p:sldIdLst>
    <p:sldId id="256" r:id="rId3"/>
    <p:sldId id="310" r:id="rId4"/>
    <p:sldId id="311" r:id="rId5"/>
    <p:sldId id="312" r:id="rId6"/>
    <p:sldId id="313" r:id="rId7"/>
    <p:sldId id="333" r:id="rId8"/>
    <p:sldId id="314" r:id="rId9"/>
    <p:sldId id="315" r:id="rId10"/>
    <p:sldId id="316" r:id="rId11"/>
    <p:sldId id="317" r:id="rId12"/>
    <p:sldId id="318" r:id="rId13"/>
    <p:sldId id="329" r:id="rId14"/>
    <p:sldId id="330" r:id="rId15"/>
    <p:sldId id="331" r:id="rId16"/>
    <p:sldId id="332" r:id="rId17"/>
    <p:sldId id="334" r:id="rId18"/>
    <p:sldId id="335" r:id="rId19"/>
    <p:sldId id="336" r:id="rId20"/>
    <p:sldId id="337" r:id="rId21"/>
    <p:sldId id="375" r:id="rId22"/>
    <p:sldId id="338" r:id="rId23"/>
    <p:sldId id="339" r:id="rId24"/>
    <p:sldId id="340" r:id="rId25"/>
    <p:sldId id="342" r:id="rId26"/>
    <p:sldId id="319" r:id="rId27"/>
    <p:sldId id="320" r:id="rId28"/>
    <p:sldId id="325" r:id="rId29"/>
    <p:sldId id="548" r:id="rId30"/>
    <p:sldId id="463" r:id="rId31"/>
    <p:sldId id="293" r:id="rId32"/>
    <p:sldId id="530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529" r:id="rId50"/>
    <p:sldId id="566" r:id="rId51"/>
    <p:sldId id="567" r:id="rId52"/>
    <p:sldId id="568" r:id="rId53"/>
    <p:sldId id="549" r:id="rId54"/>
    <p:sldId id="565" r:id="rId55"/>
    <p:sldId id="550" r:id="rId56"/>
    <p:sldId id="551" r:id="rId57"/>
    <p:sldId id="569" r:id="rId58"/>
    <p:sldId id="285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580" r:id="rId70"/>
    <p:sldId id="581" r:id="rId71"/>
    <p:sldId id="582" r:id="rId72"/>
    <p:sldId id="583" r:id="rId73"/>
    <p:sldId id="584" r:id="rId74"/>
    <p:sldId id="585" r:id="rId75"/>
    <p:sldId id="586" r:id="rId76"/>
    <p:sldId id="587" r:id="rId77"/>
    <p:sldId id="588" r:id="rId78"/>
    <p:sldId id="589" r:id="rId79"/>
    <p:sldId id="590" r:id="rId80"/>
    <p:sldId id="591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336699"/>
    <a:srgbClr val="0000CC"/>
    <a:srgbClr val="577C06"/>
    <a:srgbClr val="666633"/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EBFFE-8EC2-45E8-9B03-2CE4F7262998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9B3DAA-695A-4163-8130-A4170A838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179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0D7944D-0370-41D6-BE78-E7E63DE7ECDD}" type="slidenum">
              <a:rPr lang="en-US" altLang="en-US" sz="1200" b="0" smtClean="0">
                <a:latin typeface="Arial" panose="020B0604020202020204" pitchFamily="34" charset="0"/>
              </a:rPr>
              <a:pPr/>
              <a:t>17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8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61845E6-62A2-47C1-9D00-9652659B1B9A}" type="slidenum">
              <a:rPr lang="en-US" altLang="en-US" sz="1200" b="0" smtClean="0">
                <a:latin typeface="Arial" panose="020B0604020202020204" pitchFamily="34" charset="0"/>
              </a:rPr>
              <a:pPr/>
              <a:t>32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1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BB03DAC-E184-4104-9F23-115C4019313B}" type="slidenum">
              <a:rPr lang="en-US" altLang="en-US" sz="1200" b="0" smtClean="0">
                <a:latin typeface="Arial" panose="020B0604020202020204" pitchFamily="34" charset="0"/>
              </a:rPr>
              <a:pPr/>
              <a:t>33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7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F900B4B-4CF2-47E8-BF81-A4E03FEE267D}" type="slidenum">
              <a:rPr lang="en-US" altLang="en-US" sz="1200" b="0" smtClean="0">
                <a:latin typeface="Arial" panose="020B0604020202020204" pitchFamily="34" charset="0"/>
              </a:rPr>
              <a:pPr/>
              <a:t>34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5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0FD5AD-ADC4-4C37-A4A6-D0AF019D67C5}" type="slidenum">
              <a:rPr lang="en-US" altLang="en-US" sz="1200" b="0" smtClean="0">
                <a:latin typeface="Arial" panose="020B0604020202020204" pitchFamily="34" charset="0"/>
              </a:rPr>
              <a:pPr/>
              <a:t>35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9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945E4E4-8AE3-4251-84F7-30057B69EDF2}" type="slidenum">
              <a:rPr lang="en-US" altLang="en-US" sz="1200" b="0" smtClean="0">
                <a:latin typeface="Arial" panose="020B0604020202020204" pitchFamily="34" charset="0"/>
              </a:rPr>
              <a:pPr/>
              <a:t>36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5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6614F14-52E9-4394-AA2F-E91E98DCF28D}" type="slidenum">
              <a:rPr lang="en-US" altLang="en-US" sz="1200" b="0" smtClean="0">
                <a:latin typeface="Arial" panose="020B0604020202020204" pitchFamily="34" charset="0"/>
              </a:rPr>
              <a:pPr/>
              <a:t>37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66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4ADE11A-003B-4275-8D37-30AB75F3A1F3}" type="slidenum">
              <a:rPr lang="en-US" altLang="en-US" sz="1200" b="0" smtClean="0">
                <a:latin typeface="Arial" panose="020B0604020202020204" pitchFamily="34" charset="0"/>
              </a:rPr>
              <a:pPr/>
              <a:t>38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16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DDD3079-F21A-4DD0-B487-34EDF9A38A91}" type="slidenum">
              <a:rPr lang="en-US" altLang="en-US" sz="1200" b="0" smtClean="0">
                <a:latin typeface="Arial" panose="020B0604020202020204" pitchFamily="34" charset="0"/>
              </a:rPr>
              <a:pPr/>
              <a:t>39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15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CD8AE02-BA09-40F9-B8BD-AAA0BF3E3A67}" type="slidenum">
              <a:rPr lang="en-US" altLang="en-US" sz="1200" b="0" smtClean="0">
                <a:latin typeface="Arial" panose="020B0604020202020204" pitchFamily="34" charset="0"/>
              </a:rPr>
              <a:pPr/>
              <a:t>40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87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343128F-0C58-4BBA-84F8-65847BB8A474}" type="slidenum">
              <a:rPr lang="en-US" altLang="en-US" sz="1200" b="0" smtClean="0">
                <a:latin typeface="Arial" panose="020B0604020202020204" pitchFamily="34" charset="0"/>
              </a:rPr>
              <a:pPr/>
              <a:t>41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4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C4E849F-BF80-4D68-97BD-D45A0CF9792A}" type="slidenum">
              <a:rPr lang="en-US" altLang="en-US" sz="1200" b="0" smtClean="0">
                <a:latin typeface="Arial" panose="020B0604020202020204" pitchFamily="34" charset="0"/>
              </a:rPr>
              <a:pPr/>
              <a:t>18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31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16C4525-016B-49F1-B0EB-40C2B4619894}" type="slidenum">
              <a:rPr lang="en-US" altLang="en-US" sz="1200" b="0" smtClean="0">
                <a:latin typeface="Arial" panose="020B0604020202020204" pitchFamily="34" charset="0"/>
              </a:rPr>
              <a:pPr/>
              <a:t>42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5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256FEC3-9F97-44A6-AFDD-1AF253A7DE87}" type="slidenum">
              <a:rPr lang="en-US" altLang="en-US" sz="1200" b="0" smtClean="0">
                <a:latin typeface="Arial" panose="020B0604020202020204" pitchFamily="34" charset="0"/>
              </a:rPr>
              <a:pPr/>
              <a:t>43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26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B36E56-2438-4C34-9EB0-0D9E34F9C59D}" type="slidenum">
              <a:rPr lang="en-US" altLang="en-US" sz="1200" b="0" smtClean="0">
                <a:latin typeface="Arial" panose="020B0604020202020204" pitchFamily="34" charset="0"/>
              </a:rPr>
              <a:pPr/>
              <a:t>44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2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66A803D-8164-40B4-8D3D-DD4AC3F108ED}" type="slidenum">
              <a:rPr lang="en-US" altLang="en-US" sz="1200" b="0" smtClean="0">
                <a:latin typeface="Arial" panose="020B0604020202020204" pitchFamily="34" charset="0"/>
              </a:rPr>
              <a:pPr/>
              <a:t>45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99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04D8E55-7750-4CCF-92D5-30025DF54BB9}" type="slidenum">
              <a:rPr lang="en-US" altLang="en-US" sz="1200" b="0" smtClean="0">
                <a:latin typeface="Arial" panose="020B0604020202020204" pitchFamily="34" charset="0"/>
              </a:rPr>
              <a:pPr/>
              <a:t>46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6EC7564-DC3B-4B8F-B24A-785BA2FFC76D}" type="slidenum">
              <a:rPr lang="en-US" altLang="en-US" sz="1200" b="0" smtClean="0">
                <a:latin typeface="Arial" panose="020B0604020202020204" pitchFamily="34" charset="0"/>
              </a:rPr>
              <a:pPr/>
              <a:t>47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33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3A1A84AF-8AFF-A25E-397D-95388FA2639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22BFE2DB-CE50-0226-D208-7D03D05BC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13DEE963-AA90-E6BE-7610-AE22C278E8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8D0D4EE9-DCB5-5B0E-F357-3537678A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B6329FD4-8C52-C753-D6DF-AE04ABE3D81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CFA20ABD-B305-DD50-132C-D6ACACEFF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D65CC6C4-17A7-E769-5376-74099AAD6B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0A22994B-4990-B837-8E9F-036B79487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2E8602D-67D1-46A5-800C-027839C5A8AF}" type="slidenum">
              <a:rPr lang="en-US" altLang="en-US" sz="1200" b="0" smtClean="0">
                <a:latin typeface="Arial" panose="020B0604020202020204" pitchFamily="34" charset="0"/>
              </a:rPr>
              <a:pPr/>
              <a:t>19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6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D00620AA-D278-AA9F-B806-852DB8BB06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EDCA281-170C-BE72-0B99-65C645E3F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81387AC6-7D78-ED42-FA3A-11742AA8C54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BCA142F5-1D6B-07C1-233D-62F551BEC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53756CC3-25BA-1A3D-36E3-DD8829558A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3D4C2C91-793A-5495-7355-35E482EF8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45FA3716-6D3D-DAE3-EACA-184C12B9600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7829F0D1-5A59-146E-1844-3B5EE6677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53A52637-9492-FD79-8886-80D0E3D7B90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AF3F283F-613F-9A44-8208-49650E772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98104F94-CF2D-377B-5B3E-0C55BFA67E1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A20337D6-9403-E2A9-737E-A8322F54B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73E99D5E-AE62-7C82-52C5-FC1AD38BDF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57A0DF04-5C40-49CB-8BC9-0935E3961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4C2CB598-6F4C-5009-860E-374F9E33F2B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F7AD3589-1FAE-B949-B284-0F7391B26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BE052B30-62BD-0B6D-AEE4-D616989788A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2BABCE78-F665-B8FB-90FA-3D1C81CD8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10121C32-7A0E-3563-E8D1-2A26CFD809B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0BF37004-CF75-A2C9-6340-0B39493FD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F98A023-FF5A-49ED-970B-8CD15FD1A8DD}" type="slidenum">
              <a:rPr lang="en-US" altLang="en-US" sz="1200" b="0" smtClean="0">
                <a:latin typeface="Arial" panose="020B0604020202020204" pitchFamily="34" charset="0"/>
              </a:rPr>
              <a:pPr/>
              <a:t>20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75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A9F7C789-2D70-C3EB-080F-5DDC0A8478A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EEC05D50-0CC0-957E-D9E2-76BE7A236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011A9419-4691-1416-9DF6-03D349C447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D5D7A7AB-AFB2-30CE-423C-63B0CEB45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145D0ADF-4724-9BAE-4D1B-E15EBD6E8F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04F9649E-F768-A656-2003-3BD44F40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A3D0DA2A-180D-44C3-98FF-52C04FDCBFB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4729C2E0-2BD6-BA9F-5A1E-3F7A0DDD3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9B882CA-9261-4DE3-B097-3AC1F408F000}" type="slidenum">
              <a:rPr lang="en-US" altLang="en-US" sz="1200" b="0" smtClean="0">
                <a:latin typeface="Arial" panose="020B0604020202020204" pitchFamily="34" charset="0"/>
              </a:rPr>
              <a:pPr/>
              <a:t>21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0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777B71D-4DB4-426A-96DF-D3DCEC296DFE}" type="slidenum">
              <a:rPr lang="en-US" altLang="en-US" sz="1200" b="0" smtClean="0">
                <a:latin typeface="Arial" panose="020B0604020202020204" pitchFamily="34" charset="0"/>
              </a:rPr>
              <a:pPr/>
              <a:t>22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5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070C926-9730-4808-A22F-6274E6CB3D83}" type="slidenum">
              <a:rPr lang="en-US" altLang="en-US" sz="1200" b="0" smtClean="0">
                <a:latin typeface="Arial" panose="020B0604020202020204" pitchFamily="34" charset="0"/>
              </a:rPr>
              <a:pPr/>
              <a:t>23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3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7D002C3-2708-4F88-8BED-ACA6A3802B6D}" type="slidenum">
              <a:rPr lang="en-US" altLang="en-US" sz="1200" b="0" smtClean="0">
                <a:latin typeface="Arial" panose="020B0604020202020204" pitchFamily="34" charset="0"/>
              </a:rPr>
              <a:pPr/>
              <a:t>27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0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EBBB13-6A3C-4687-8BFE-F85E3DCD5246}" type="slidenum">
              <a:rPr lang="en-US" altLang="en-US" sz="1200" b="0" smtClean="0">
                <a:latin typeface="Arial" panose="020B0604020202020204" pitchFamily="34" charset="0"/>
              </a:rPr>
              <a:pPr/>
              <a:t>29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1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336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E0297-C56C-4CDF-9065-7215AF57E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88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8BE5F-3631-457F-BB53-2E52319AE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78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8558783" y="629259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0" y="160019"/>
                </a:moveTo>
                <a:lnTo>
                  <a:pt x="8156" y="109440"/>
                </a:lnTo>
                <a:lnTo>
                  <a:pt x="30870" y="65513"/>
                </a:lnTo>
                <a:lnTo>
                  <a:pt x="65507" y="30873"/>
                </a:lnTo>
                <a:lnTo>
                  <a:pt x="109435" y="8157"/>
                </a:lnTo>
                <a:lnTo>
                  <a:pt x="160020" y="0"/>
                </a:lnTo>
                <a:lnTo>
                  <a:pt x="210604" y="8157"/>
                </a:lnTo>
                <a:lnTo>
                  <a:pt x="254532" y="30873"/>
                </a:lnTo>
                <a:lnTo>
                  <a:pt x="289169" y="65513"/>
                </a:lnTo>
                <a:lnTo>
                  <a:pt x="311883" y="109440"/>
                </a:lnTo>
                <a:lnTo>
                  <a:pt x="320040" y="160019"/>
                </a:lnTo>
                <a:lnTo>
                  <a:pt x="311883" y="210599"/>
                </a:lnTo>
                <a:lnTo>
                  <a:pt x="289169" y="254526"/>
                </a:lnTo>
                <a:lnTo>
                  <a:pt x="254532" y="289166"/>
                </a:lnTo>
                <a:lnTo>
                  <a:pt x="210604" y="311882"/>
                </a:lnTo>
                <a:lnTo>
                  <a:pt x="160020" y="320039"/>
                </a:lnTo>
                <a:lnTo>
                  <a:pt x="109435" y="311882"/>
                </a:lnTo>
                <a:lnTo>
                  <a:pt x="65507" y="289166"/>
                </a:lnTo>
                <a:lnTo>
                  <a:pt x="30870" y="254526"/>
                </a:lnTo>
                <a:lnTo>
                  <a:pt x="8156" y="210599"/>
                </a:lnTo>
                <a:lnTo>
                  <a:pt x="0" y="16001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033" y="1074292"/>
            <a:ext cx="1644688" cy="36779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489" y="1287909"/>
            <a:ext cx="127254" cy="356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3355" y="1067561"/>
            <a:ext cx="3636009" cy="45948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9648" y="5145022"/>
            <a:ext cx="284835" cy="145536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8898" y="4704508"/>
            <a:ext cx="1994250" cy="83504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5103" y="2770682"/>
            <a:ext cx="1001268" cy="123589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5681471" y="3439667"/>
            <a:ext cx="542925" cy="172720"/>
          </a:xfrm>
          <a:custGeom>
            <a:avLst/>
            <a:gdLst/>
            <a:ahLst/>
            <a:cxnLst/>
            <a:rect l="l" t="t" r="r" b="b"/>
            <a:pathLst>
              <a:path w="542925" h="172720">
                <a:moveTo>
                  <a:pt x="271272" y="0"/>
                </a:moveTo>
                <a:lnTo>
                  <a:pt x="199143" y="3079"/>
                </a:lnTo>
                <a:lnTo>
                  <a:pt x="134337" y="11768"/>
                </a:lnTo>
                <a:lnTo>
                  <a:pt x="79438" y="25241"/>
                </a:lnTo>
                <a:lnTo>
                  <a:pt x="37027" y="42672"/>
                </a:lnTo>
                <a:lnTo>
                  <a:pt x="0" y="86106"/>
                </a:lnTo>
                <a:lnTo>
                  <a:pt x="9687" y="108976"/>
                </a:lnTo>
                <a:lnTo>
                  <a:pt x="79438" y="146970"/>
                </a:lnTo>
                <a:lnTo>
                  <a:pt x="134337" y="160443"/>
                </a:lnTo>
                <a:lnTo>
                  <a:pt x="199143" y="169132"/>
                </a:lnTo>
                <a:lnTo>
                  <a:pt x="271272" y="172212"/>
                </a:lnTo>
                <a:lnTo>
                  <a:pt x="343400" y="169132"/>
                </a:lnTo>
                <a:lnTo>
                  <a:pt x="408206" y="160443"/>
                </a:lnTo>
                <a:lnTo>
                  <a:pt x="463105" y="146970"/>
                </a:lnTo>
                <a:lnTo>
                  <a:pt x="505516" y="129540"/>
                </a:lnTo>
                <a:lnTo>
                  <a:pt x="542543" y="86106"/>
                </a:lnTo>
                <a:lnTo>
                  <a:pt x="532856" y="63235"/>
                </a:lnTo>
                <a:lnTo>
                  <a:pt x="463105" y="25241"/>
                </a:lnTo>
                <a:lnTo>
                  <a:pt x="408206" y="11768"/>
                </a:lnTo>
                <a:lnTo>
                  <a:pt x="343400" y="3079"/>
                </a:lnTo>
                <a:lnTo>
                  <a:pt x="271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5681471" y="3439667"/>
            <a:ext cx="542925" cy="172720"/>
          </a:xfrm>
          <a:custGeom>
            <a:avLst/>
            <a:gdLst/>
            <a:ahLst/>
            <a:cxnLst/>
            <a:rect l="l" t="t" r="r" b="b"/>
            <a:pathLst>
              <a:path w="542925" h="172720">
                <a:moveTo>
                  <a:pt x="0" y="86106"/>
                </a:moveTo>
                <a:lnTo>
                  <a:pt x="37027" y="42672"/>
                </a:lnTo>
                <a:lnTo>
                  <a:pt x="79438" y="25241"/>
                </a:lnTo>
                <a:lnTo>
                  <a:pt x="134337" y="11768"/>
                </a:lnTo>
                <a:lnTo>
                  <a:pt x="199143" y="3079"/>
                </a:lnTo>
                <a:lnTo>
                  <a:pt x="271272" y="0"/>
                </a:lnTo>
                <a:lnTo>
                  <a:pt x="343400" y="3079"/>
                </a:lnTo>
                <a:lnTo>
                  <a:pt x="408206" y="11768"/>
                </a:lnTo>
                <a:lnTo>
                  <a:pt x="463105" y="25241"/>
                </a:lnTo>
                <a:lnTo>
                  <a:pt x="505516" y="42672"/>
                </a:lnTo>
                <a:lnTo>
                  <a:pt x="542543" y="86106"/>
                </a:lnTo>
                <a:lnTo>
                  <a:pt x="532856" y="108976"/>
                </a:lnTo>
                <a:lnTo>
                  <a:pt x="463105" y="146970"/>
                </a:lnTo>
                <a:lnTo>
                  <a:pt x="408206" y="160443"/>
                </a:lnTo>
                <a:lnTo>
                  <a:pt x="343400" y="169132"/>
                </a:lnTo>
                <a:lnTo>
                  <a:pt x="271272" y="172212"/>
                </a:lnTo>
                <a:lnTo>
                  <a:pt x="199143" y="169132"/>
                </a:lnTo>
                <a:lnTo>
                  <a:pt x="134337" y="160443"/>
                </a:lnTo>
                <a:lnTo>
                  <a:pt x="79438" y="146970"/>
                </a:lnTo>
                <a:lnTo>
                  <a:pt x="37027" y="129540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77184" y="3881629"/>
            <a:ext cx="1737360" cy="75895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5591" y="2633112"/>
            <a:ext cx="1703160" cy="1019917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2910079" y="3612641"/>
            <a:ext cx="2875915" cy="652780"/>
          </a:xfrm>
          <a:custGeom>
            <a:avLst/>
            <a:gdLst/>
            <a:ahLst/>
            <a:cxnLst/>
            <a:rect l="l" t="t" r="r" b="b"/>
            <a:pathLst>
              <a:path w="2875915" h="652779">
                <a:moveTo>
                  <a:pt x="0" y="0"/>
                </a:moveTo>
                <a:lnTo>
                  <a:pt x="507746" y="334136"/>
                </a:lnTo>
              </a:path>
              <a:path w="2875915" h="652779">
                <a:moveTo>
                  <a:pt x="2205228" y="652271"/>
                </a:moveTo>
                <a:lnTo>
                  <a:pt x="2875534" y="2697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72054" y="1879093"/>
            <a:ext cx="1886511" cy="979931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5002530" y="2887218"/>
            <a:ext cx="2351405" cy="2097405"/>
          </a:xfrm>
          <a:custGeom>
            <a:avLst/>
            <a:gdLst/>
            <a:ahLst/>
            <a:cxnLst/>
            <a:rect l="l" t="t" r="r" b="b"/>
            <a:pathLst>
              <a:path w="2351404" h="2097404">
                <a:moveTo>
                  <a:pt x="1738884" y="435864"/>
                </a:moveTo>
                <a:lnTo>
                  <a:pt x="2351151" y="0"/>
                </a:lnTo>
              </a:path>
              <a:path w="2351404" h="2097404">
                <a:moveTo>
                  <a:pt x="0" y="1763268"/>
                </a:moveTo>
                <a:lnTo>
                  <a:pt x="507746" y="20974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1" name="bg 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89760" y="4739639"/>
            <a:ext cx="1389888" cy="979932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430273" y="4746499"/>
            <a:ext cx="4349115" cy="1710055"/>
          </a:xfrm>
          <a:custGeom>
            <a:avLst/>
            <a:gdLst/>
            <a:ahLst/>
            <a:cxnLst/>
            <a:rect l="l" t="t" r="r" b="b"/>
            <a:pathLst>
              <a:path w="4349115" h="1710054">
                <a:moveTo>
                  <a:pt x="1889760" y="279653"/>
                </a:moveTo>
                <a:lnTo>
                  <a:pt x="2287142" y="0"/>
                </a:lnTo>
              </a:path>
              <a:path w="4349115" h="1710054">
                <a:moveTo>
                  <a:pt x="835406" y="969263"/>
                </a:moveTo>
                <a:lnTo>
                  <a:pt x="24384" y="1527543"/>
                </a:lnTo>
              </a:path>
              <a:path w="4349115" h="1710054">
                <a:moveTo>
                  <a:pt x="4348861" y="877823"/>
                </a:moveTo>
                <a:lnTo>
                  <a:pt x="0" y="170961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134112" y="1764791"/>
            <a:ext cx="8729980" cy="5006340"/>
          </a:xfrm>
          <a:custGeom>
            <a:avLst/>
            <a:gdLst/>
            <a:ahLst/>
            <a:cxnLst/>
            <a:rect l="l" t="t" r="r" b="b"/>
            <a:pathLst>
              <a:path w="8729980" h="5006340">
                <a:moveTo>
                  <a:pt x="1700783" y="2369058"/>
                </a:moveTo>
                <a:lnTo>
                  <a:pt x="1703536" y="2294956"/>
                </a:lnTo>
                <a:lnTo>
                  <a:pt x="1711712" y="2221765"/>
                </a:lnTo>
                <a:lnTo>
                  <a:pt x="1725185" y="2149564"/>
                </a:lnTo>
                <a:lnTo>
                  <a:pt x="1743830" y="2078435"/>
                </a:lnTo>
                <a:lnTo>
                  <a:pt x="1767523" y="2008456"/>
                </a:lnTo>
                <a:lnTo>
                  <a:pt x="1796138" y="1939709"/>
                </a:lnTo>
                <a:lnTo>
                  <a:pt x="1829550" y="1872272"/>
                </a:lnTo>
                <a:lnTo>
                  <a:pt x="1867635" y="1806227"/>
                </a:lnTo>
                <a:lnTo>
                  <a:pt x="1888390" y="1773751"/>
                </a:lnTo>
                <a:lnTo>
                  <a:pt x="1910267" y="1741653"/>
                </a:lnTo>
                <a:lnTo>
                  <a:pt x="1933249" y="1709943"/>
                </a:lnTo>
                <a:lnTo>
                  <a:pt x="1957321" y="1678630"/>
                </a:lnTo>
                <a:lnTo>
                  <a:pt x="1982467" y="1647726"/>
                </a:lnTo>
                <a:lnTo>
                  <a:pt x="2008672" y="1617239"/>
                </a:lnTo>
                <a:lnTo>
                  <a:pt x="2035919" y="1587180"/>
                </a:lnTo>
                <a:lnTo>
                  <a:pt x="2064195" y="1557559"/>
                </a:lnTo>
                <a:lnTo>
                  <a:pt x="2093482" y="1528386"/>
                </a:lnTo>
                <a:lnTo>
                  <a:pt x="2123765" y="1499671"/>
                </a:lnTo>
                <a:lnTo>
                  <a:pt x="2155028" y="1471424"/>
                </a:lnTo>
                <a:lnTo>
                  <a:pt x="2187257" y="1443655"/>
                </a:lnTo>
                <a:lnTo>
                  <a:pt x="2220434" y="1416373"/>
                </a:lnTo>
                <a:lnTo>
                  <a:pt x="2254546" y="1389590"/>
                </a:lnTo>
                <a:lnTo>
                  <a:pt x="2289575" y="1363315"/>
                </a:lnTo>
                <a:lnTo>
                  <a:pt x="2325506" y="1337557"/>
                </a:lnTo>
                <a:lnTo>
                  <a:pt x="2362324" y="1312328"/>
                </a:lnTo>
                <a:lnTo>
                  <a:pt x="2400014" y="1287637"/>
                </a:lnTo>
                <a:lnTo>
                  <a:pt x="2438558" y="1263493"/>
                </a:lnTo>
                <a:lnTo>
                  <a:pt x="2477943" y="1239908"/>
                </a:lnTo>
                <a:lnTo>
                  <a:pt x="2518152" y="1216891"/>
                </a:lnTo>
                <a:lnTo>
                  <a:pt x="2559169" y="1194451"/>
                </a:lnTo>
                <a:lnTo>
                  <a:pt x="2600979" y="1172600"/>
                </a:lnTo>
                <a:lnTo>
                  <a:pt x="2643567" y="1151347"/>
                </a:lnTo>
                <a:lnTo>
                  <a:pt x="2686916" y="1130702"/>
                </a:lnTo>
                <a:lnTo>
                  <a:pt x="2731011" y="1110675"/>
                </a:lnTo>
                <a:lnTo>
                  <a:pt x="2775836" y="1091277"/>
                </a:lnTo>
                <a:lnTo>
                  <a:pt x="2821377" y="1072516"/>
                </a:lnTo>
                <a:lnTo>
                  <a:pt x="2867616" y="1054403"/>
                </a:lnTo>
                <a:lnTo>
                  <a:pt x="2914539" y="1036949"/>
                </a:lnTo>
                <a:lnTo>
                  <a:pt x="2962130" y="1020163"/>
                </a:lnTo>
                <a:lnTo>
                  <a:pt x="3010373" y="1004054"/>
                </a:lnTo>
                <a:lnTo>
                  <a:pt x="3059252" y="988635"/>
                </a:lnTo>
                <a:lnTo>
                  <a:pt x="3108753" y="973913"/>
                </a:lnTo>
                <a:lnTo>
                  <a:pt x="3158859" y="959899"/>
                </a:lnTo>
                <a:lnTo>
                  <a:pt x="3209554" y="946604"/>
                </a:lnTo>
                <a:lnTo>
                  <a:pt x="3260824" y="934037"/>
                </a:lnTo>
                <a:lnTo>
                  <a:pt x="3312652" y="922208"/>
                </a:lnTo>
                <a:lnTo>
                  <a:pt x="3365023" y="911127"/>
                </a:lnTo>
                <a:lnTo>
                  <a:pt x="3417921" y="900805"/>
                </a:lnTo>
                <a:lnTo>
                  <a:pt x="3471331" y="891251"/>
                </a:lnTo>
                <a:lnTo>
                  <a:pt x="3525236" y="882475"/>
                </a:lnTo>
                <a:lnTo>
                  <a:pt x="3579622" y="874487"/>
                </a:lnTo>
                <a:lnTo>
                  <a:pt x="3634473" y="867298"/>
                </a:lnTo>
                <a:lnTo>
                  <a:pt x="3689772" y="860917"/>
                </a:lnTo>
                <a:lnTo>
                  <a:pt x="3745505" y="855354"/>
                </a:lnTo>
                <a:lnTo>
                  <a:pt x="3801656" y="850620"/>
                </a:lnTo>
                <a:lnTo>
                  <a:pt x="3858209" y="846724"/>
                </a:lnTo>
                <a:lnTo>
                  <a:pt x="3915149" y="843676"/>
                </a:lnTo>
                <a:lnTo>
                  <a:pt x="3972459" y="841487"/>
                </a:lnTo>
                <a:lnTo>
                  <a:pt x="4030124" y="840166"/>
                </a:lnTo>
                <a:lnTo>
                  <a:pt x="4088129" y="839724"/>
                </a:lnTo>
                <a:lnTo>
                  <a:pt x="4146135" y="840166"/>
                </a:lnTo>
                <a:lnTo>
                  <a:pt x="4203800" y="841487"/>
                </a:lnTo>
                <a:lnTo>
                  <a:pt x="4261110" y="843676"/>
                </a:lnTo>
                <a:lnTo>
                  <a:pt x="4318050" y="846724"/>
                </a:lnTo>
                <a:lnTo>
                  <a:pt x="4374603" y="850620"/>
                </a:lnTo>
                <a:lnTo>
                  <a:pt x="4430754" y="855354"/>
                </a:lnTo>
                <a:lnTo>
                  <a:pt x="4486487" y="860917"/>
                </a:lnTo>
                <a:lnTo>
                  <a:pt x="4541786" y="867298"/>
                </a:lnTo>
                <a:lnTo>
                  <a:pt x="4596637" y="874487"/>
                </a:lnTo>
                <a:lnTo>
                  <a:pt x="4651023" y="882475"/>
                </a:lnTo>
                <a:lnTo>
                  <a:pt x="4704928" y="891251"/>
                </a:lnTo>
                <a:lnTo>
                  <a:pt x="4758338" y="900805"/>
                </a:lnTo>
                <a:lnTo>
                  <a:pt x="4811236" y="911127"/>
                </a:lnTo>
                <a:lnTo>
                  <a:pt x="4863607" y="922208"/>
                </a:lnTo>
                <a:lnTo>
                  <a:pt x="4915435" y="934037"/>
                </a:lnTo>
                <a:lnTo>
                  <a:pt x="4966705" y="946604"/>
                </a:lnTo>
                <a:lnTo>
                  <a:pt x="5017400" y="959899"/>
                </a:lnTo>
                <a:lnTo>
                  <a:pt x="5067506" y="973913"/>
                </a:lnTo>
                <a:lnTo>
                  <a:pt x="5117007" y="988635"/>
                </a:lnTo>
                <a:lnTo>
                  <a:pt x="5165886" y="1004054"/>
                </a:lnTo>
                <a:lnTo>
                  <a:pt x="5214129" y="1020163"/>
                </a:lnTo>
                <a:lnTo>
                  <a:pt x="5261720" y="1036949"/>
                </a:lnTo>
                <a:lnTo>
                  <a:pt x="5308643" y="1054403"/>
                </a:lnTo>
                <a:lnTo>
                  <a:pt x="5354882" y="1072516"/>
                </a:lnTo>
                <a:lnTo>
                  <a:pt x="5400423" y="1091277"/>
                </a:lnTo>
                <a:lnTo>
                  <a:pt x="5445248" y="1110675"/>
                </a:lnTo>
                <a:lnTo>
                  <a:pt x="5489343" y="1130702"/>
                </a:lnTo>
                <a:lnTo>
                  <a:pt x="5532692" y="1151347"/>
                </a:lnTo>
                <a:lnTo>
                  <a:pt x="5575280" y="1172600"/>
                </a:lnTo>
                <a:lnTo>
                  <a:pt x="5617090" y="1194451"/>
                </a:lnTo>
                <a:lnTo>
                  <a:pt x="5658107" y="1216891"/>
                </a:lnTo>
                <a:lnTo>
                  <a:pt x="5698316" y="1239908"/>
                </a:lnTo>
                <a:lnTo>
                  <a:pt x="5737701" y="1263493"/>
                </a:lnTo>
                <a:lnTo>
                  <a:pt x="5776245" y="1287637"/>
                </a:lnTo>
                <a:lnTo>
                  <a:pt x="5813935" y="1312328"/>
                </a:lnTo>
                <a:lnTo>
                  <a:pt x="5850753" y="1337557"/>
                </a:lnTo>
                <a:lnTo>
                  <a:pt x="5886684" y="1363315"/>
                </a:lnTo>
                <a:lnTo>
                  <a:pt x="5921713" y="1389590"/>
                </a:lnTo>
                <a:lnTo>
                  <a:pt x="5955825" y="1416373"/>
                </a:lnTo>
                <a:lnTo>
                  <a:pt x="5989002" y="1443655"/>
                </a:lnTo>
                <a:lnTo>
                  <a:pt x="6021231" y="1471424"/>
                </a:lnTo>
                <a:lnTo>
                  <a:pt x="6052494" y="1499671"/>
                </a:lnTo>
                <a:lnTo>
                  <a:pt x="6082777" y="1528386"/>
                </a:lnTo>
                <a:lnTo>
                  <a:pt x="6112064" y="1557559"/>
                </a:lnTo>
                <a:lnTo>
                  <a:pt x="6140340" y="1587180"/>
                </a:lnTo>
                <a:lnTo>
                  <a:pt x="6167587" y="1617239"/>
                </a:lnTo>
                <a:lnTo>
                  <a:pt x="6193792" y="1647726"/>
                </a:lnTo>
                <a:lnTo>
                  <a:pt x="6218938" y="1678630"/>
                </a:lnTo>
                <a:lnTo>
                  <a:pt x="6243010" y="1709943"/>
                </a:lnTo>
                <a:lnTo>
                  <a:pt x="6265992" y="1741653"/>
                </a:lnTo>
                <a:lnTo>
                  <a:pt x="6287869" y="1773751"/>
                </a:lnTo>
                <a:lnTo>
                  <a:pt x="6308624" y="1806227"/>
                </a:lnTo>
                <a:lnTo>
                  <a:pt x="6328243" y="1839071"/>
                </a:lnTo>
                <a:lnTo>
                  <a:pt x="6364007" y="1905822"/>
                </a:lnTo>
                <a:lnTo>
                  <a:pt x="6395036" y="1973924"/>
                </a:lnTo>
                <a:lnTo>
                  <a:pt x="6421206" y="2043297"/>
                </a:lnTo>
                <a:lnTo>
                  <a:pt x="6442390" y="2113861"/>
                </a:lnTo>
                <a:lnTo>
                  <a:pt x="6458465" y="2185536"/>
                </a:lnTo>
                <a:lnTo>
                  <a:pt x="6469305" y="2258241"/>
                </a:lnTo>
                <a:lnTo>
                  <a:pt x="6474785" y="2331898"/>
                </a:lnTo>
                <a:lnTo>
                  <a:pt x="6475476" y="2369058"/>
                </a:lnTo>
                <a:lnTo>
                  <a:pt x="6474785" y="2406217"/>
                </a:lnTo>
                <a:lnTo>
                  <a:pt x="6469305" y="2479874"/>
                </a:lnTo>
                <a:lnTo>
                  <a:pt x="6458465" y="2552579"/>
                </a:lnTo>
                <a:lnTo>
                  <a:pt x="6442390" y="2624254"/>
                </a:lnTo>
                <a:lnTo>
                  <a:pt x="6421206" y="2694818"/>
                </a:lnTo>
                <a:lnTo>
                  <a:pt x="6395036" y="2764191"/>
                </a:lnTo>
                <a:lnTo>
                  <a:pt x="6364007" y="2832293"/>
                </a:lnTo>
                <a:lnTo>
                  <a:pt x="6328243" y="2899044"/>
                </a:lnTo>
                <a:lnTo>
                  <a:pt x="6308624" y="2931888"/>
                </a:lnTo>
                <a:lnTo>
                  <a:pt x="6287869" y="2964364"/>
                </a:lnTo>
                <a:lnTo>
                  <a:pt x="6265992" y="2996462"/>
                </a:lnTo>
                <a:lnTo>
                  <a:pt x="6243010" y="3028172"/>
                </a:lnTo>
                <a:lnTo>
                  <a:pt x="6218938" y="3059485"/>
                </a:lnTo>
                <a:lnTo>
                  <a:pt x="6193792" y="3090389"/>
                </a:lnTo>
                <a:lnTo>
                  <a:pt x="6167587" y="3120876"/>
                </a:lnTo>
                <a:lnTo>
                  <a:pt x="6140340" y="3150935"/>
                </a:lnTo>
                <a:lnTo>
                  <a:pt x="6112064" y="3180556"/>
                </a:lnTo>
                <a:lnTo>
                  <a:pt x="6082777" y="3209729"/>
                </a:lnTo>
                <a:lnTo>
                  <a:pt x="6052494" y="3238444"/>
                </a:lnTo>
                <a:lnTo>
                  <a:pt x="6021231" y="3266691"/>
                </a:lnTo>
                <a:lnTo>
                  <a:pt x="5989002" y="3294460"/>
                </a:lnTo>
                <a:lnTo>
                  <a:pt x="5955825" y="3321742"/>
                </a:lnTo>
                <a:lnTo>
                  <a:pt x="5921713" y="3348525"/>
                </a:lnTo>
                <a:lnTo>
                  <a:pt x="5886684" y="3374800"/>
                </a:lnTo>
                <a:lnTo>
                  <a:pt x="5850753" y="3400558"/>
                </a:lnTo>
                <a:lnTo>
                  <a:pt x="5813935" y="3425787"/>
                </a:lnTo>
                <a:lnTo>
                  <a:pt x="5776245" y="3450478"/>
                </a:lnTo>
                <a:lnTo>
                  <a:pt x="5737701" y="3474622"/>
                </a:lnTo>
                <a:lnTo>
                  <a:pt x="5698316" y="3498207"/>
                </a:lnTo>
                <a:lnTo>
                  <a:pt x="5658107" y="3521224"/>
                </a:lnTo>
                <a:lnTo>
                  <a:pt x="5617090" y="3543664"/>
                </a:lnTo>
                <a:lnTo>
                  <a:pt x="5575280" y="3565515"/>
                </a:lnTo>
                <a:lnTo>
                  <a:pt x="5532692" y="3586768"/>
                </a:lnTo>
                <a:lnTo>
                  <a:pt x="5489343" y="3607413"/>
                </a:lnTo>
                <a:lnTo>
                  <a:pt x="5445248" y="3627440"/>
                </a:lnTo>
                <a:lnTo>
                  <a:pt x="5400423" y="3646838"/>
                </a:lnTo>
                <a:lnTo>
                  <a:pt x="5354882" y="3665599"/>
                </a:lnTo>
                <a:lnTo>
                  <a:pt x="5308643" y="3683712"/>
                </a:lnTo>
                <a:lnTo>
                  <a:pt x="5261720" y="3701166"/>
                </a:lnTo>
                <a:lnTo>
                  <a:pt x="5214129" y="3717952"/>
                </a:lnTo>
                <a:lnTo>
                  <a:pt x="5165886" y="3734061"/>
                </a:lnTo>
                <a:lnTo>
                  <a:pt x="5117007" y="3749480"/>
                </a:lnTo>
                <a:lnTo>
                  <a:pt x="5067506" y="3764202"/>
                </a:lnTo>
                <a:lnTo>
                  <a:pt x="5017400" y="3778216"/>
                </a:lnTo>
                <a:lnTo>
                  <a:pt x="4966705" y="3791511"/>
                </a:lnTo>
                <a:lnTo>
                  <a:pt x="4915435" y="3804078"/>
                </a:lnTo>
                <a:lnTo>
                  <a:pt x="4863607" y="3815907"/>
                </a:lnTo>
                <a:lnTo>
                  <a:pt x="4811236" y="3826988"/>
                </a:lnTo>
                <a:lnTo>
                  <a:pt x="4758338" y="3837310"/>
                </a:lnTo>
                <a:lnTo>
                  <a:pt x="4704928" y="3846864"/>
                </a:lnTo>
                <a:lnTo>
                  <a:pt x="4651023" y="3855640"/>
                </a:lnTo>
                <a:lnTo>
                  <a:pt x="4596637" y="3863628"/>
                </a:lnTo>
                <a:lnTo>
                  <a:pt x="4541786" y="3870817"/>
                </a:lnTo>
                <a:lnTo>
                  <a:pt x="4486487" y="3877198"/>
                </a:lnTo>
                <a:lnTo>
                  <a:pt x="4430754" y="3882761"/>
                </a:lnTo>
                <a:lnTo>
                  <a:pt x="4374603" y="3887495"/>
                </a:lnTo>
                <a:lnTo>
                  <a:pt x="4318050" y="3891391"/>
                </a:lnTo>
                <a:lnTo>
                  <a:pt x="4261110" y="3894439"/>
                </a:lnTo>
                <a:lnTo>
                  <a:pt x="4203800" y="3896628"/>
                </a:lnTo>
                <a:lnTo>
                  <a:pt x="4146135" y="3897949"/>
                </a:lnTo>
                <a:lnTo>
                  <a:pt x="4088129" y="3898392"/>
                </a:lnTo>
                <a:lnTo>
                  <a:pt x="4030124" y="3897949"/>
                </a:lnTo>
                <a:lnTo>
                  <a:pt x="3972459" y="3896628"/>
                </a:lnTo>
                <a:lnTo>
                  <a:pt x="3915149" y="3894439"/>
                </a:lnTo>
                <a:lnTo>
                  <a:pt x="3858209" y="3891391"/>
                </a:lnTo>
                <a:lnTo>
                  <a:pt x="3801656" y="3887495"/>
                </a:lnTo>
                <a:lnTo>
                  <a:pt x="3745505" y="3882761"/>
                </a:lnTo>
                <a:lnTo>
                  <a:pt x="3689772" y="3877198"/>
                </a:lnTo>
                <a:lnTo>
                  <a:pt x="3634473" y="3870817"/>
                </a:lnTo>
                <a:lnTo>
                  <a:pt x="3579622" y="3863628"/>
                </a:lnTo>
                <a:lnTo>
                  <a:pt x="3525236" y="3855640"/>
                </a:lnTo>
                <a:lnTo>
                  <a:pt x="3471331" y="3846864"/>
                </a:lnTo>
                <a:lnTo>
                  <a:pt x="3417921" y="3837310"/>
                </a:lnTo>
                <a:lnTo>
                  <a:pt x="3365023" y="3826988"/>
                </a:lnTo>
                <a:lnTo>
                  <a:pt x="3312652" y="3815907"/>
                </a:lnTo>
                <a:lnTo>
                  <a:pt x="3260824" y="3804078"/>
                </a:lnTo>
                <a:lnTo>
                  <a:pt x="3209554" y="3791511"/>
                </a:lnTo>
                <a:lnTo>
                  <a:pt x="3158859" y="3778216"/>
                </a:lnTo>
                <a:lnTo>
                  <a:pt x="3108753" y="3764202"/>
                </a:lnTo>
                <a:lnTo>
                  <a:pt x="3059252" y="3749480"/>
                </a:lnTo>
                <a:lnTo>
                  <a:pt x="3010373" y="3734061"/>
                </a:lnTo>
                <a:lnTo>
                  <a:pt x="2962130" y="3717952"/>
                </a:lnTo>
                <a:lnTo>
                  <a:pt x="2914539" y="3701166"/>
                </a:lnTo>
                <a:lnTo>
                  <a:pt x="2867616" y="3683712"/>
                </a:lnTo>
                <a:lnTo>
                  <a:pt x="2821377" y="3665599"/>
                </a:lnTo>
                <a:lnTo>
                  <a:pt x="2775836" y="3646838"/>
                </a:lnTo>
                <a:lnTo>
                  <a:pt x="2731011" y="3627440"/>
                </a:lnTo>
                <a:lnTo>
                  <a:pt x="2686916" y="3607413"/>
                </a:lnTo>
                <a:lnTo>
                  <a:pt x="2643567" y="3586768"/>
                </a:lnTo>
                <a:lnTo>
                  <a:pt x="2600979" y="3565515"/>
                </a:lnTo>
                <a:lnTo>
                  <a:pt x="2559169" y="3543664"/>
                </a:lnTo>
                <a:lnTo>
                  <a:pt x="2518152" y="3521224"/>
                </a:lnTo>
                <a:lnTo>
                  <a:pt x="2477943" y="3498207"/>
                </a:lnTo>
                <a:lnTo>
                  <a:pt x="2438558" y="3474622"/>
                </a:lnTo>
                <a:lnTo>
                  <a:pt x="2400014" y="3450478"/>
                </a:lnTo>
                <a:lnTo>
                  <a:pt x="2362324" y="3425787"/>
                </a:lnTo>
                <a:lnTo>
                  <a:pt x="2325506" y="3400558"/>
                </a:lnTo>
                <a:lnTo>
                  <a:pt x="2289575" y="3374800"/>
                </a:lnTo>
                <a:lnTo>
                  <a:pt x="2254546" y="3348525"/>
                </a:lnTo>
                <a:lnTo>
                  <a:pt x="2220434" y="3321742"/>
                </a:lnTo>
                <a:lnTo>
                  <a:pt x="2187257" y="3294460"/>
                </a:lnTo>
                <a:lnTo>
                  <a:pt x="2155028" y="3266691"/>
                </a:lnTo>
                <a:lnTo>
                  <a:pt x="2123765" y="3238444"/>
                </a:lnTo>
                <a:lnTo>
                  <a:pt x="2093482" y="3209729"/>
                </a:lnTo>
                <a:lnTo>
                  <a:pt x="2064195" y="3180556"/>
                </a:lnTo>
                <a:lnTo>
                  <a:pt x="2035919" y="3150935"/>
                </a:lnTo>
                <a:lnTo>
                  <a:pt x="2008672" y="3120876"/>
                </a:lnTo>
                <a:lnTo>
                  <a:pt x="1982467" y="3090389"/>
                </a:lnTo>
                <a:lnTo>
                  <a:pt x="1957321" y="3059485"/>
                </a:lnTo>
                <a:lnTo>
                  <a:pt x="1933249" y="3028172"/>
                </a:lnTo>
                <a:lnTo>
                  <a:pt x="1910267" y="2996462"/>
                </a:lnTo>
                <a:lnTo>
                  <a:pt x="1888390" y="2964364"/>
                </a:lnTo>
                <a:lnTo>
                  <a:pt x="1867635" y="2931888"/>
                </a:lnTo>
                <a:lnTo>
                  <a:pt x="1848016" y="2899044"/>
                </a:lnTo>
                <a:lnTo>
                  <a:pt x="1812252" y="2832293"/>
                </a:lnTo>
                <a:lnTo>
                  <a:pt x="1781223" y="2764191"/>
                </a:lnTo>
                <a:lnTo>
                  <a:pt x="1755053" y="2694818"/>
                </a:lnTo>
                <a:lnTo>
                  <a:pt x="1733869" y="2624254"/>
                </a:lnTo>
                <a:lnTo>
                  <a:pt x="1717794" y="2552579"/>
                </a:lnTo>
                <a:lnTo>
                  <a:pt x="1706954" y="2479874"/>
                </a:lnTo>
                <a:lnTo>
                  <a:pt x="1701474" y="2406217"/>
                </a:lnTo>
                <a:lnTo>
                  <a:pt x="1700783" y="2369058"/>
                </a:lnTo>
                <a:close/>
              </a:path>
              <a:path w="8729980" h="5006340">
                <a:moveTo>
                  <a:pt x="0" y="2503170"/>
                </a:moveTo>
                <a:lnTo>
                  <a:pt x="1648" y="2433688"/>
                </a:lnTo>
                <a:lnTo>
                  <a:pt x="6566" y="2364676"/>
                </a:lnTo>
                <a:lnTo>
                  <a:pt x="14711" y="2296156"/>
                </a:lnTo>
                <a:lnTo>
                  <a:pt x="26040" y="2228153"/>
                </a:lnTo>
                <a:lnTo>
                  <a:pt x="40509" y="2160692"/>
                </a:lnTo>
                <a:lnTo>
                  <a:pt x="58078" y="2093797"/>
                </a:lnTo>
                <a:lnTo>
                  <a:pt x="78702" y="2027493"/>
                </a:lnTo>
                <a:lnTo>
                  <a:pt x="102339" y="1961803"/>
                </a:lnTo>
                <a:lnTo>
                  <a:pt x="128947" y="1896753"/>
                </a:lnTo>
                <a:lnTo>
                  <a:pt x="158484" y="1832368"/>
                </a:lnTo>
                <a:lnTo>
                  <a:pt x="190905" y="1768670"/>
                </a:lnTo>
                <a:lnTo>
                  <a:pt x="226169" y="1705686"/>
                </a:lnTo>
                <a:lnTo>
                  <a:pt x="264233" y="1643439"/>
                </a:lnTo>
                <a:lnTo>
                  <a:pt x="305054" y="1581953"/>
                </a:lnTo>
                <a:lnTo>
                  <a:pt x="348590" y="1521254"/>
                </a:lnTo>
                <a:lnTo>
                  <a:pt x="394797" y="1461366"/>
                </a:lnTo>
                <a:lnTo>
                  <a:pt x="418890" y="1431733"/>
                </a:lnTo>
                <a:lnTo>
                  <a:pt x="443635" y="1402313"/>
                </a:lnTo>
                <a:lnTo>
                  <a:pt x="469026" y="1373107"/>
                </a:lnTo>
                <a:lnTo>
                  <a:pt x="495058" y="1344119"/>
                </a:lnTo>
                <a:lnTo>
                  <a:pt x="521727" y="1315353"/>
                </a:lnTo>
                <a:lnTo>
                  <a:pt x="549026" y="1286810"/>
                </a:lnTo>
                <a:lnTo>
                  <a:pt x="576951" y="1258495"/>
                </a:lnTo>
                <a:lnTo>
                  <a:pt x="605495" y="1230409"/>
                </a:lnTo>
                <a:lnTo>
                  <a:pt x="634654" y="1202557"/>
                </a:lnTo>
                <a:lnTo>
                  <a:pt x="664423" y="1174942"/>
                </a:lnTo>
                <a:lnTo>
                  <a:pt x="694795" y="1147565"/>
                </a:lnTo>
                <a:lnTo>
                  <a:pt x="725767" y="1120431"/>
                </a:lnTo>
                <a:lnTo>
                  <a:pt x="757331" y="1093543"/>
                </a:lnTo>
                <a:lnTo>
                  <a:pt x="789484" y="1066903"/>
                </a:lnTo>
                <a:lnTo>
                  <a:pt x="822219" y="1040515"/>
                </a:lnTo>
                <a:lnTo>
                  <a:pt x="855531" y="1014381"/>
                </a:lnTo>
                <a:lnTo>
                  <a:pt x="889416" y="988506"/>
                </a:lnTo>
                <a:lnTo>
                  <a:pt x="923867" y="962891"/>
                </a:lnTo>
                <a:lnTo>
                  <a:pt x="958880" y="937539"/>
                </a:lnTo>
                <a:lnTo>
                  <a:pt x="994448" y="912455"/>
                </a:lnTo>
                <a:lnTo>
                  <a:pt x="1030568" y="887641"/>
                </a:lnTo>
                <a:lnTo>
                  <a:pt x="1067232" y="863099"/>
                </a:lnTo>
                <a:lnTo>
                  <a:pt x="1104437" y="838834"/>
                </a:lnTo>
                <a:lnTo>
                  <a:pt x="1142176" y="814848"/>
                </a:lnTo>
                <a:lnTo>
                  <a:pt x="1180445" y="791144"/>
                </a:lnTo>
                <a:lnTo>
                  <a:pt x="1219238" y="767725"/>
                </a:lnTo>
                <a:lnTo>
                  <a:pt x="1258549" y="744595"/>
                </a:lnTo>
                <a:lnTo>
                  <a:pt x="1298374" y="721756"/>
                </a:lnTo>
                <a:lnTo>
                  <a:pt x="1338706" y="699211"/>
                </a:lnTo>
                <a:lnTo>
                  <a:pt x="1379542" y="676964"/>
                </a:lnTo>
                <a:lnTo>
                  <a:pt x="1420874" y="655017"/>
                </a:lnTo>
                <a:lnTo>
                  <a:pt x="1462699" y="633374"/>
                </a:lnTo>
                <a:lnTo>
                  <a:pt x="1505011" y="612038"/>
                </a:lnTo>
                <a:lnTo>
                  <a:pt x="1547803" y="591011"/>
                </a:lnTo>
                <a:lnTo>
                  <a:pt x="1591072" y="570297"/>
                </a:lnTo>
                <a:lnTo>
                  <a:pt x="1634812" y="549899"/>
                </a:lnTo>
                <a:lnTo>
                  <a:pt x="1679016" y="529820"/>
                </a:lnTo>
                <a:lnTo>
                  <a:pt x="1723681" y="510063"/>
                </a:lnTo>
                <a:lnTo>
                  <a:pt x="1768801" y="490630"/>
                </a:lnTo>
                <a:lnTo>
                  <a:pt x="1814370" y="471526"/>
                </a:lnTo>
                <a:lnTo>
                  <a:pt x="1860383" y="452753"/>
                </a:lnTo>
                <a:lnTo>
                  <a:pt x="1906834" y="434314"/>
                </a:lnTo>
                <a:lnTo>
                  <a:pt x="1953719" y="416212"/>
                </a:lnTo>
                <a:lnTo>
                  <a:pt x="2001032" y="398451"/>
                </a:lnTo>
                <a:lnTo>
                  <a:pt x="2048768" y="381032"/>
                </a:lnTo>
                <a:lnTo>
                  <a:pt x="2096921" y="363961"/>
                </a:lnTo>
                <a:lnTo>
                  <a:pt x="2145486" y="347238"/>
                </a:lnTo>
                <a:lnTo>
                  <a:pt x="2194458" y="330869"/>
                </a:lnTo>
                <a:lnTo>
                  <a:pt x="2243831" y="314854"/>
                </a:lnTo>
                <a:lnTo>
                  <a:pt x="2293600" y="299199"/>
                </a:lnTo>
                <a:lnTo>
                  <a:pt x="2343760" y="283905"/>
                </a:lnTo>
                <a:lnTo>
                  <a:pt x="2394306" y="268976"/>
                </a:lnTo>
                <a:lnTo>
                  <a:pt x="2445231" y="254414"/>
                </a:lnTo>
                <a:lnTo>
                  <a:pt x="2496531" y="240224"/>
                </a:lnTo>
                <a:lnTo>
                  <a:pt x="2548200" y="226407"/>
                </a:lnTo>
                <a:lnTo>
                  <a:pt x="2600234" y="212967"/>
                </a:lnTo>
                <a:lnTo>
                  <a:pt x="2652626" y="199908"/>
                </a:lnTo>
                <a:lnTo>
                  <a:pt x="2705371" y="187231"/>
                </a:lnTo>
                <a:lnTo>
                  <a:pt x="2758465" y="174941"/>
                </a:lnTo>
                <a:lnTo>
                  <a:pt x="2811901" y="163040"/>
                </a:lnTo>
                <a:lnTo>
                  <a:pt x="2865674" y="151531"/>
                </a:lnTo>
                <a:lnTo>
                  <a:pt x="2919780" y="140417"/>
                </a:lnTo>
                <a:lnTo>
                  <a:pt x="2974212" y="129702"/>
                </a:lnTo>
                <a:lnTo>
                  <a:pt x="3028966" y="119388"/>
                </a:lnTo>
                <a:lnTo>
                  <a:pt x="3084036" y="109479"/>
                </a:lnTo>
                <a:lnTo>
                  <a:pt x="3139416" y="99977"/>
                </a:lnTo>
                <a:lnTo>
                  <a:pt x="3195102" y="90886"/>
                </a:lnTo>
                <a:lnTo>
                  <a:pt x="3251088" y="82209"/>
                </a:lnTo>
                <a:lnTo>
                  <a:pt x="3307369" y="73948"/>
                </a:lnTo>
                <a:lnTo>
                  <a:pt x="3363938" y="66107"/>
                </a:lnTo>
                <a:lnTo>
                  <a:pt x="3420792" y="58689"/>
                </a:lnTo>
                <a:lnTo>
                  <a:pt x="3477925" y="51697"/>
                </a:lnTo>
                <a:lnTo>
                  <a:pt x="3535331" y="45133"/>
                </a:lnTo>
                <a:lnTo>
                  <a:pt x="3593005" y="39002"/>
                </a:lnTo>
                <a:lnTo>
                  <a:pt x="3650942" y="33306"/>
                </a:lnTo>
                <a:lnTo>
                  <a:pt x="3709137" y="28048"/>
                </a:lnTo>
                <a:lnTo>
                  <a:pt x="3767583" y="23231"/>
                </a:lnTo>
                <a:lnTo>
                  <a:pt x="3826276" y="18858"/>
                </a:lnTo>
                <a:lnTo>
                  <a:pt x="3885210" y="14933"/>
                </a:lnTo>
                <a:lnTo>
                  <a:pt x="3944381" y="11458"/>
                </a:lnTo>
                <a:lnTo>
                  <a:pt x="4003782" y="8436"/>
                </a:lnTo>
                <a:lnTo>
                  <a:pt x="4063408" y="5871"/>
                </a:lnTo>
                <a:lnTo>
                  <a:pt x="4123255" y="3765"/>
                </a:lnTo>
                <a:lnTo>
                  <a:pt x="4183316" y="2122"/>
                </a:lnTo>
                <a:lnTo>
                  <a:pt x="4243587" y="945"/>
                </a:lnTo>
                <a:lnTo>
                  <a:pt x="4304062" y="236"/>
                </a:lnTo>
                <a:lnTo>
                  <a:pt x="4364736" y="0"/>
                </a:lnTo>
                <a:lnTo>
                  <a:pt x="4425409" y="236"/>
                </a:lnTo>
                <a:lnTo>
                  <a:pt x="4485884" y="945"/>
                </a:lnTo>
                <a:lnTo>
                  <a:pt x="4546155" y="2122"/>
                </a:lnTo>
                <a:lnTo>
                  <a:pt x="4606216" y="3765"/>
                </a:lnTo>
                <a:lnTo>
                  <a:pt x="4666063" y="5871"/>
                </a:lnTo>
                <a:lnTo>
                  <a:pt x="4725689" y="8436"/>
                </a:lnTo>
                <a:lnTo>
                  <a:pt x="4785090" y="11458"/>
                </a:lnTo>
                <a:lnTo>
                  <a:pt x="4844261" y="14933"/>
                </a:lnTo>
                <a:lnTo>
                  <a:pt x="4903195" y="18858"/>
                </a:lnTo>
                <a:lnTo>
                  <a:pt x="4961888" y="23231"/>
                </a:lnTo>
                <a:lnTo>
                  <a:pt x="5020334" y="28048"/>
                </a:lnTo>
                <a:lnTo>
                  <a:pt x="5078529" y="33306"/>
                </a:lnTo>
                <a:lnTo>
                  <a:pt x="5136466" y="39002"/>
                </a:lnTo>
                <a:lnTo>
                  <a:pt x="5194140" y="45133"/>
                </a:lnTo>
                <a:lnTo>
                  <a:pt x="5251546" y="51697"/>
                </a:lnTo>
                <a:lnTo>
                  <a:pt x="5308679" y="58689"/>
                </a:lnTo>
                <a:lnTo>
                  <a:pt x="5365533" y="66107"/>
                </a:lnTo>
                <a:lnTo>
                  <a:pt x="5422102" y="73948"/>
                </a:lnTo>
                <a:lnTo>
                  <a:pt x="5478383" y="82209"/>
                </a:lnTo>
                <a:lnTo>
                  <a:pt x="5534369" y="90886"/>
                </a:lnTo>
                <a:lnTo>
                  <a:pt x="5590055" y="99977"/>
                </a:lnTo>
                <a:lnTo>
                  <a:pt x="5645435" y="109479"/>
                </a:lnTo>
                <a:lnTo>
                  <a:pt x="5700505" y="119388"/>
                </a:lnTo>
                <a:lnTo>
                  <a:pt x="5755259" y="129702"/>
                </a:lnTo>
                <a:lnTo>
                  <a:pt x="5809691" y="140417"/>
                </a:lnTo>
                <a:lnTo>
                  <a:pt x="5863797" y="151531"/>
                </a:lnTo>
                <a:lnTo>
                  <a:pt x="5917570" y="163040"/>
                </a:lnTo>
                <a:lnTo>
                  <a:pt x="5971006" y="174941"/>
                </a:lnTo>
                <a:lnTo>
                  <a:pt x="6024100" y="187231"/>
                </a:lnTo>
                <a:lnTo>
                  <a:pt x="6076845" y="199908"/>
                </a:lnTo>
                <a:lnTo>
                  <a:pt x="6129237" y="212967"/>
                </a:lnTo>
                <a:lnTo>
                  <a:pt x="6181271" y="226407"/>
                </a:lnTo>
                <a:lnTo>
                  <a:pt x="6232940" y="240224"/>
                </a:lnTo>
                <a:lnTo>
                  <a:pt x="6284240" y="254414"/>
                </a:lnTo>
                <a:lnTo>
                  <a:pt x="6335165" y="268976"/>
                </a:lnTo>
                <a:lnTo>
                  <a:pt x="6385711" y="283905"/>
                </a:lnTo>
                <a:lnTo>
                  <a:pt x="6435871" y="299199"/>
                </a:lnTo>
                <a:lnTo>
                  <a:pt x="6485640" y="314854"/>
                </a:lnTo>
                <a:lnTo>
                  <a:pt x="6535013" y="330869"/>
                </a:lnTo>
                <a:lnTo>
                  <a:pt x="6583985" y="347238"/>
                </a:lnTo>
                <a:lnTo>
                  <a:pt x="6632550" y="363961"/>
                </a:lnTo>
                <a:lnTo>
                  <a:pt x="6680703" y="381032"/>
                </a:lnTo>
                <a:lnTo>
                  <a:pt x="6728439" y="398451"/>
                </a:lnTo>
                <a:lnTo>
                  <a:pt x="6775752" y="416212"/>
                </a:lnTo>
                <a:lnTo>
                  <a:pt x="6822637" y="434314"/>
                </a:lnTo>
                <a:lnTo>
                  <a:pt x="6869088" y="452753"/>
                </a:lnTo>
                <a:lnTo>
                  <a:pt x="6915101" y="471526"/>
                </a:lnTo>
                <a:lnTo>
                  <a:pt x="6960670" y="490630"/>
                </a:lnTo>
                <a:lnTo>
                  <a:pt x="7005790" y="510063"/>
                </a:lnTo>
                <a:lnTo>
                  <a:pt x="7050455" y="529820"/>
                </a:lnTo>
                <a:lnTo>
                  <a:pt x="7094659" y="549899"/>
                </a:lnTo>
                <a:lnTo>
                  <a:pt x="7138399" y="570297"/>
                </a:lnTo>
                <a:lnTo>
                  <a:pt x="7181668" y="591011"/>
                </a:lnTo>
                <a:lnTo>
                  <a:pt x="7224460" y="612038"/>
                </a:lnTo>
                <a:lnTo>
                  <a:pt x="7266772" y="633374"/>
                </a:lnTo>
                <a:lnTo>
                  <a:pt x="7308597" y="655017"/>
                </a:lnTo>
                <a:lnTo>
                  <a:pt x="7349929" y="676964"/>
                </a:lnTo>
                <a:lnTo>
                  <a:pt x="7390765" y="699211"/>
                </a:lnTo>
                <a:lnTo>
                  <a:pt x="7431097" y="721756"/>
                </a:lnTo>
                <a:lnTo>
                  <a:pt x="7470922" y="744595"/>
                </a:lnTo>
                <a:lnTo>
                  <a:pt x="7510233" y="767725"/>
                </a:lnTo>
                <a:lnTo>
                  <a:pt x="7549026" y="791144"/>
                </a:lnTo>
                <a:lnTo>
                  <a:pt x="7587295" y="814848"/>
                </a:lnTo>
                <a:lnTo>
                  <a:pt x="7625034" y="838834"/>
                </a:lnTo>
                <a:lnTo>
                  <a:pt x="7662239" y="863099"/>
                </a:lnTo>
                <a:lnTo>
                  <a:pt x="7698903" y="887641"/>
                </a:lnTo>
                <a:lnTo>
                  <a:pt x="7735023" y="912455"/>
                </a:lnTo>
                <a:lnTo>
                  <a:pt x="7770591" y="937539"/>
                </a:lnTo>
                <a:lnTo>
                  <a:pt x="7805604" y="962891"/>
                </a:lnTo>
                <a:lnTo>
                  <a:pt x="7840055" y="988506"/>
                </a:lnTo>
                <a:lnTo>
                  <a:pt x="7873940" y="1014381"/>
                </a:lnTo>
                <a:lnTo>
                  <a:pt x="7907252" y="1040515"/>
                </a:lnTo>
                <a:lnTo>
                  <a:pt x="7939987" y="1066903"/>
                </a:lnTo>
                <a:lnTo>
                  <a:pt x="7972140" y="1093543"/>
                </a:lnTo>
                <a:lnTo>
                  <a:pt x="8003704" y="1120431"/>
                </a:lnTo>
                <a:lnTo>
                  <a:pt x="8034676" y="1147565"/>
                </a:lnTo>
                <a:lnTo>
                  <a:pt x="8065048" y="1174942"/>
                </a:lnTo>
                <a:lnTo>
                  <a:pt x="8094817" y="1202557"/>
                </a:lnTo>
                <a:lnTo>
                  <a:pt x="8123976" y="1230409"/>
                </a:lnTo>
                <a:lnTo>
                  <a:pt x="8152520" y="1258495"/>
                </a:lnTo>
                <a:lnTo>
                  <a:pt x="8180445" y="1286810"/>
                </a:lnTo>
                <a:lnTo>
                  <a:pt x="8207744" y="1315353"/>
                </a:lnTo>
                <a:lnTo>
                  <a:pt x="8234413" y="1344119"/>
                </a:lnTo>
                <a:lnTo>
                  <a:pt x="8260445" y="1373107"/>
                </a:lnTo>
                <a:lnTo>
                  <a:pt x="8285836" y="1402313"/>
                </a:lnTo>
                <a:lnTo>
                  <a:pt x="8310581" y="1431733"/>
                </a:lnTo>
                <a:lnTo>
                  <a:pt x="8334674" y="1461366"/>
                </a:lnTo>
                <a:lnTo>
                  <a:pt x="8380881" y="1521254"/>
                </a:lnTo>
                <a:lnTo>
                  <a:pt x="8424417" y="1581953"/>
                </a:lnTo>
                <a:lnTo>
                  <a:pt x="8465238" y="1643439"/>
                </a:lnTo>
                <a:lnTo>
                  <a:pt x="8503302" y="1705686"/>
                </a:lnTo>
                <a:lnTo>
                  <a:pt x="8538566" y="1768670"/>
                </a:lnTo>
                <a:lnTo>
                  <a:pt x="8570987" y="1832368"/>
                </a:lnTo>
                <a:lnTo>
                  <a:pt x="8600524" y="1896753"/>
                </a:lnTo>
                <a:lnTo>
                  <a:pt x="8627132" y="1961803"/>
                </a:lnTo>
                <a:lnTo>
                  <a:pt x="8650769" y="2027493"/>
                </a:lnTo>
                <a:lnTo>
                  <a:pt x="8671393" y="2093797"/>
                </a:lnTo>
                <a:lnTo>
                  <a:pt x="8688962" y="2160692"/>
                </a:lnTo>
                <a:lnTo>
                  <a:pt x="8703431" y="2228153"/>
                </a:lnTo>
                <a:lnTo>
                  <a:pt x="8714760" y="2296156"/>
                </a:lnTo>
                <a:lnTo>
                  <a:pt x="8722905" y="2364676"/>
                </a:lnTo>
                <a:lnTo>
                  <a:pt x="8727823" y="2433688"/>
                </a:lnTo>
                <a:lnTo>
                  <a:pt x="8729472" y="2503170"/>
                </a:lnTo>
                <a:lnTo>
                  <a:pt x="8729058" y="2537965"/>
                </a:lnTo>
                <a:lnTo>
                  <a:pt x="8725770" y="2607212"/>
                </a:lnTo>
                <a:lnTo>
                  <a:pt x="8719233" y="2675979"/>
                </a:lnTo>
                <a:lnTo>
                  <a:pt x="8709491" y="2744241"/>
                </a:lnTo>
                <a:lnTo>
                  <a:pt x="8696587" y="2811973"/>
                </a:lnTo>
                <a:lnTo>
                  <a:pt x="8680562" y="2879152"/>
                </a:lnTo>
                <a:lnTo>
                  <a:pt x="8661461" y="2945753"/>
                </a:lnTo>
                <a:lnTo>
                  <a:pt x="8639324" y="3011751"/>
                </a:lnTo>
                <a:lnTo>
                  <a:pt x="8614196" y="3077122"/>
                </a:lnTo>
                <a:lnTo>
                  <a:pt x="8586119" y="3141842"/>
                </a:lnTo>
                <a:lnTo>
                  <a:pt x="8555135" y="3205885"/>
                </a:lnTo>
                <a:lnTo>
                  <a:pt x="8521287" y="3269228"/>
                </a:lnTo>
                <a:lnTo>
                  <a:pt x="8484618" y="3331846"/>
                </a:lnTo>
                <a:lnTo>
                  <a:pt x="8445170" y="3393714"/>
                </a:lnTo>
                <a:lnTo>
                  <a:pt x="8402986" y="3454809"/>
                </a:lnTo>
                <a:lnTo>
                  <a:pt x="8358109" y="3515105"/>
                </a:lnTo>
                <a:lnTo>
                  <a:pt x="8310581" y="3574578"/>
                </a:lnTo>
                <a:lnTo>
                  <a:pt x="8285836" y="3603998"/>
                </a:lnTo>
                <a:lnTo>
                  <a:pt x="8260445" y="3633204"/>
                </a:lnTo>
                <a:lnTo>
                  <a:pt x="8234413" y="3662192"/>
                </a:lnTo>
                <a:lnTo>
                  <a:pt x="8207744" y="3690958"/>
                </a:lnTo>
                <a:lnTo>
                  <a:pt x="8180445" y="3719501"/>
                </a:lnTo>
                <a:lnTo>
                  <a:pt x="8152520" y="3747816"/>
                </a:lnTo>
                <a:lnTo>
                  <a:pt x="8123976" y="3775901"/>
                </a:lnTo>
                <a:lnTo>
                  <a:pt x="8094817" y="3803754"/>
                </a:lnTo>
                <a:lnTo>
                  <a:pt x="8065048" y="3831369"/>
                </a:lnTo>
                <a:lnTo>
                  <a:pt x="8034676" y="3858746"/>
                </a:lnTo>
                <a:lnTo>
                  <a:pt x="8003704" y="3885880"/>
                </a:lnTo>
                <a:lnTo>
                  <a:pt x="7972140" y="3912768"/>
                </a:lnTo>
                <a:lnTo>
                  <a:pt x="7939987" y="3939408"/>
                </a:lnTo>
                <a:lnTo>
                  <a:pt x="7907252" y="3965796"/>
                </a:lnTo>
                <a:lnTo>
                  <a:pt x="7873940" y="3991930"/>
                </a:lnTo>
                <a:lnTo>
                  <a:pt x="7840055" y="4017806"/>
                </a:lnTo>
                <a:lnTo>
                  <a:pt x="7805604" y="4043421"/>
                </a:lnTo>
                <a:lnTo>
                  <a:pt x="7770591" y="4068773"/>
                </a:lnTo>
                <a:lnTo>
                  <a:pt x="7735023" y="4093858"/>
                </a:lnTo>
                <a:lnTo>
                  <a:pt x="7698903" y="4118672"/>
                </a:lnTo>
                <a:lnTo>
                  <a:pt x="7662239" y="4143214"/>
                </a:lnTo>
                <a:lnTo>
                  <a:pt x="7625034" y="4167479"/>
                </a:lnTo>
                <a:lnTo>
                  <a:pt x="7587295" y="4191466"/>
                </a:lnTo>
                <a:lnTo>
                  <a:pt x="7549026" y="4215170"/>
                </a:lnTo>
                <a:lnTo>
                  <a:pt x="7510233" y="4238589"/>
                </a:lnTo>
                <a:lnTo>
                  <a:pt x="7470922" y="4261720"/>
                </a:lnTo>
                <a:lnTo>
                  <a:pt x="7431097" y="4284560"/>
                </a:lnTo>
                <a:lnTo>
                  <a:pt x="7390765" y="4307105"/>
                </a:lnTo>
                <a:lnTo>
                  <a:pt x="7349929" y="4329352"/>
                </a:lnTo>
                <a:lnTo>
                  <a:pt x="7308597" y="4351299"/>
                </a:lnTo>
                <a:lnTo>
                  <a:pt x="7266772" y="4372943"/>
                </a:lnTo>
                <a:lnTo>
                  <a:pt x="7224460" y="4394280"/>
                </a:lnTo>
                <a:lnTo>
                  <a:pt x="7181668" y="4415307"/>
                </a:lnTo>
                <a:lnTo>
                  <a:pt x="7138399" y="4436021"/>
                </a:lnTo>
                <a:lnTo>
                  <a:pt x="7094659" y="4456420"/>
                </a:lnTo>
                <a:lnTo>
                  <a:pt x="7050455" y="4476500"/>
                </a:lnTo>
                <a:lnTo>
                  <a:pt x="7005790" y="4496257"/>
                </a:lnTo>
                <a:lnTo>
                  <a:pt x="6960670" y="4515690"/>
                </a:lnTo>
                <a:lnTo>
                  <a:pt x="6915101" y="4534795"/>
                </a:lnTo>
                <a:lnTo>
                  <a:pt x="6869088" y="4553569"/>
                </a:lnTo>
                <a:lnTo>
                  <a:pt x="6822637" y="4572008"/>
                </a:lnTo>
                <a:lnTo>
                  <a:pt x="6775752" y="4590111"/>
                </a:lnTo>
                <a:lnTo>
                  <a:pt x="6728439" y="4607873"/>
                </a:lnTo>
                <a:lnTo>
                  <a:pt x="6680703" y="4625291"/>
                </a:lnTo>
                <a:lnTo>
                  <a:pt x="6632550" y="4642364"/>
                </a:lnTo>
                <a:lnTo>
                  <a:pt x="6583985" y="4659086"/>
                </a:lnTo>
                <a:lnTo>
                  <a:pt x="6535013" y="4675457"/>
                </a:lnTo>
                <a:lnTo>
                  <a:pt x="6485640" y="4691472"/>
                </a:lnTo>
                <a:lnTo>
                  <a:pt x="6435871" y="4707128"/>
                </a:lnTo>
                <a:lnTo>
                  <a:pt x="6385711" y="4722422"/>
                </a:lnTo>
                <a:lnTo>
                  <a:pt x="6335165" y="4737352"/>
                </a:lnTo>
                <a:lnTo>
                  <a:pt x="6284240" y="4751914"/>
                </a:lnTo>
                <a:lnTo>
                  <a:pt x="6232940" y="4766105"/>
                </a:lnTo>
                <a:lnTo>
                  <a:pt x="6181271" y="4779922"/>
                </a:lnTo>
                <a:lnTo>
                  <a:pt x="6129237" y="4793362"/>
                </a:lnTo>
                <a:lnTo>
                  <a:pt x="6076845" y="4806422"/>
                </a:lnTo>
                <a:lnTo>
                  <a:pt x="6024100" y="4819099"/>
                </a:lnTo>
                <a:lnTo>
                  <a:pt x="5971006" y="4831390"/>
                </a:lnTo>
                <a:lnTo>
                  <a:pt x="5917570" y="4843292"/>
                </a:lnTo>
                <a:lnTo>
                  <a:pt x="5863797" y="4854801"/>
                </a:lnTo>
                <a:lnTo>
                  <a:pt x="5809691" y="4865915"/>
                </a:lnTo>
                <a:lnTo>
                  <a:pt x="5755259" y="4876631"/>
                </a:lnTo>
                <a:lnTo>
                  <a:pt x="5700505" y="4886945"/>
                </a:lnTo>
                <a:lnTo>
                  <a:pt x="5645435" y="4896855"/>
                </a:lnTo>
                <a:lnTo>
                  <a:pt x="5590055" y="4906357"/>
                </a:lnTo>
                <a:lnTo>
                  <a:pt x="5534369" y="4915448"/>
                </a:lnTo>
                <a:lnTo>
                  <a:pt x="5478383" y="4924126"/>
                </a:lnTo>
                <a:lnTo>
                  <a:pt x="5422102" y="4932387"/>
                </a:lnTo>
                <a:lnTo>
                  <a:pt x="5365533" y="4940229"/>
                </a:lnTo>
                <a:lnTo>
                  <a:pt x="5308679" y="4947647"/>
                </a:lnTo>
                <a:lnTo>
                  <a:pt x="5251546" y="4954640"/>
                </a:lnTo>
                <a:lnTo>
                  <a:pt x="5194140" y="4961203"/>
                </a:lnTo>
                <a:lnTo>
                  <a:pt x="5136466" y="4967335"/>
                </a:lnTo>
                <a:lnTo>
                  <a:pt x="5078529" y="4973032"/>
                </a:lnTo>
                <a:lnTo>
                  <a:pt x="5020334" y="4978290"/>
                </a:lnTo>
                <a:lnTo>
                  <a:pt x="4961888" y="4983107"/>
                </a:lnTo>
                <a:lnTo>
                  <a:pt x="4903195" y="4987480"/>
                </a:lnTo>
                <a:lnTo>
                  <a:pt x="4844261" y="4991405"/>
                </a:lnTo>
                <a:lnTo>
                  <a:pt x="4785090" y="4994881"/>
                </a:lnTo>
                <a:lnTo>
                  <a:pt x="4725689" y="4997902"/>
                </a:lnTo>
                <a:lnTo>
                  <a:pt x="4666063" y="5000468"/>
                </a:lnTo>
                <a:lnTo>
                  <a:pt x="4606216" y="5002573"/>
                </a:lnTo>
                <a:lnTo>
                  <a:pt x="4546155" y="5004216"/>
                </a:lnTo>
                <a:lnTo>
                  <a:pt x="4485884" y="5005394"/>
                </a:lnTo>
                <a:lnTo>
                  <a:pt x="4425409" y="5006103"/>
                </a:lnTo>
                <a:lnTo>
                  <a:pt x="4364736" y="5006340"/>
                </a:lnTo>
                <a:lnTo>
                  <a:pt x="4304062" y="5006103"/>
                </a:lnTo>
                <a:lnTo>
                  <a:pt x="4243587" y="5005394"/>
                </a:lnTo>
                <a:lnTo>
                  <a:pt x="4183316" y="5004216"/>
                </a:lnTo>
                <a:lnTo>
                  <a:pt x="4123255" y="5002573"/>
                </a:lnTo>
                <a:lnTo>
                  <a:pt x="4063408" y="5000468"/>
                </a:lnTo>
                <a:lnTo>
                  <a:pt x="4003782" y="4997902"/>
                </a:lnTo>
                <a:lnTo>
                  <a:pt x="3944381" y="4994881"/>
                </a:lnTo>
                <a:lnTo>
                  <a:pt x="3885210" y="4991405"/>
                </a:lnTo>
                <a:lnTo>
                  <a:pt x="3826276" y="4987480"/>
                </a:lnTo>
                <a:lnTo>
                  <a:pt x="3767583" y="4983107"/>
                </a:lnTo>
                <a:lnTo>
                  <a:pt x="3709137" y="4978290"/>
                </a:lnTo>
                <a:lnTo>
                  <a:pt x="3650942" y="4973032"/>
                </a:lnTo>
                <a:lnTo>
                  <a:pt x="3593005" y="4967335"/>
                </a:lnTo>
                <a:lnTo>
                  <a:pt x="3535331" y="4961203"/>
                </a:lnTo>
                <a:lnTo>
                  <a:pt x="3477925" y="4954640"/>
                </a:lnTo>
                <a:lnTo>
                  <a:pt x="3420792" y="4947647"/>
                </a:lnTo>
                <a:lnTo>
                  <a:pt x="3363938" y="4940229"/>
                </a:lnTo>
                <a:lnTo>
                  <a:pt x="3307369" y="4932387"/>
                </a:lnTo>
                <a:lnTo>
                  <a:pt x="3251088" y="4924126"/>
                </a:lnTo>
                <a:lnTo>
                  <a:pt x="3195102" y="4915448"/>
                </a:lnTo>
                <a:lnTo>
                  <a:pt x="3139416" y="4906357"/>
                </a:lnTo>
                <a:lnTo>
                  <a:pt x="3084036" y="4896855"/>
                </a:lnTo>
                <a:lnTo>
                  <a:pt x="3028966" y="4886945"/>
                </a:lnTo>
                <a:lnTo>
                  <a:pt x="2974212" y="4876631"/>
                </a:lnTo>
                <a:lnTo>
                  <a:pt x="2919780" y="4865915"/>
                </a:lnTo>
                <a:lnTo>
                  <a:pt x="2865674" y="4854801"/>
                </a:lnTo>
                <a:lnTo>
                  <a:pt x="2811901" y="4843292"/>
                </a:lnTo>
                <a:lnTo>
                  <a:pt x="2758465" y="4831390"/>
                </a:lnTo>
                <a:lnTo>
                  <a:pt x="2705371" y="4819099"/>
                </a:lnTo>
                <a:lnTo>
                  <a:pt x="2652626" y="4806422"/>
                </a:lnTo>
                <a:lnTo>
                  <a:pt x="2600234" y="4793362"/>
                </a:lnTo>
                <a:lnTo>
                  <a:pt x="2548200" y="4779922"/>
                </a:lnTo>
                <a:lnTo>
                  <a:pt x="2496531" y="4766105"/>
                </a:lnTo>
                <a:lnTo>
                  <a:pt x="2445231" y="4751914"/>
                </a:lnTo>
                <a:lnTo>
                  <a:pt x="2394306" y="4737352"/>
                </a:lnTo>
                <a:lnTo>
                  <a:pt x="2343760" y="4722422"/>
                </a:lnTo>
                <a:lnTo>
                  <a:pt x="2293600" y="4707128"/>
                </a:lnTo>
                <a:lnTo>
                  <a:pt x="2243831" y="4691472"/>
                </a:lnTo>
                <a:lnTo>
                  <a:pt x="2194458" y="4675457"/>
                </a:lnTo>
                <a:lnTo>
                  <a:pt x="2145486" y="4659086"/>
                </a:lnTo>
                <a:lnTo>
                  <a:pt x="2096921" y="4642364"/>
                </a:lnTo>
                <a:lnTo>
                  <a:pt x="2048768" y="4625291"/>
                </a:lnTo>
                <a:lnTo>
                  <a:pt x="2001032" y="4607873"/>
                </a:lnTo>
                <a:lnTo>
                  <a:pt x="1953719" y="4590111"/>
                </a:lnTo>
                <a:lnTo>
                  <a:pt x="1906834" y="4572008"/>
                </a:lnTo>
                <a:lnTo>
                  <a:pt x="1860383" y="4553569"/>
                </a:lnTo>
                <a:lnTo>
                  <a:pt x="1814370" y="4534795"/>
                </a:lnTo>
                <a:lnTo>
                  <a:pt x="1768801" y="4515690"/>
                </a:lnTo>
                <a:lnTo>
                  <a:pt x="1723681" y="4496257"/>
                </a:lnTo>
                <a:lnTo>
                  <a:pt x="1679016" y="4476500"/>
                </a:lnTo>
                <a:lnTo>
                  <a:pt x="1634812" y="4456420"/>
                </a:lnTo>
                <a:lnTo>
                  <a:pt x="1591072" y="4436021"/>
                </a:lnTo>
                <a:lnTo>
                  <a:pt x="1547803" y="4415307"/>
                </a:lnTo>
                <a:lnTo>
                  <a:pt x="1505011" y="4394280"/>
                </a:lnTo>
                <a:lnTo>
                  <a:pt x="1462699" y="4372943"/>
                </a:lnTo>
                <a:lnTo>
                  <a:pt x="1420874" y="4351299"/>
                </a:lnTo>
                <a:lnTo>
                  <a:pt x="1379542" y="4329352"/>
                </a:lnTo>
                <a:lnTo>
                  <a:pt x="1338706" y="4307105"/>
                </a:lnTo>
                <a:lnTo>
                  <a:pt x="1298374" y="4284560"/>
                </a:lnTo>
                <a:lnTo>
                  <a:pt x="1258549" y="4261720"/>
                </a:lnTo>
                <a:lnTo>
                  <a:pt x="1219238" y="4238589"/>
                </a:lnTo>
                <a:lnTo>
                  <a:pt x="1180445" y="4215170"/>
                </a:lnTo>
                <a:lnTo>
                  <a:pt x="1142176" y="4191466"/>
                </a:lnTo>
                <a:lnTo>
                  <a:pt x="1104437" y="4167479"/>
                </a:lnTo>
                <a:lnTo>
                  <a:pt x="1067232" y="4143214"/>
                </a:lnTo>
                <a:lnTo>
                  <a:pt x="1030568" y="4118672"/>
                </a:lnTo>
                <a:lnTo>
                  <a:pt x="994448" y="4093858"/>
                </a:lnTo>
                <a:lnTo>
                  <a:pt x="958880" y="4068773"/>
                </a:lnTo>
                <a:lnTo>
                  <a:pt x="923867" y="4043421"/>
                </a:lnTo>
                <a:lnTo>
                  <a:pt x="889416" y="4017806"/>
                </a:lnTo>
                <a:lnTo>
                  <a:pt x="855531" y="3991930"/>
                </a:lnTo>
                <a:lnTo>
                  <a:pt x="822219" y="3965796"/>
                </a:lnTo>
                <a:lnTo>
                  <a:pt x="789484" y="3939408"/>
                </a:lnTo>
                <a:lnTo>
                  <a:pt x="757331" y="3912768"/>
                </a:lnTo>
                <a:lnTo>
                  <a:pt x="725767" y="3885880"/>
                </a:lnTo>
                <a:lnTo>
                  <a:pt x="694795" y="3858746"/>
                </a:lnTo>
                <a:lnTo>
                  <a:pt x="664423" y="3831369"/>
                </a:lnTo>
                <a:lnTo>
                  <a:pt x="634654" y="3803754"/>
                </a:lnTo>
                <a:lnTo>
                  <a:pt x="605495" y="3775901"/>
                </a:lnTo>
                <a:lnTo>
                  <a:pt x="576951" y="3747816"/>
                </a:lnTo>
                <a:lnTo>
                  <a:pt x="549026" y="3719501"/>
                </a:lnTo>
                <a:lnTo>
                  <a:pt x="521727" y="3690958"/>
                </a:lnTo>
                <a:lnTo>
                  <a:pt x="495058" y="3662192"/>
                </a:lnTo>
                <a:lnTo>
                  <a:pt x="469026" y="3633204"/>
                </a:lnTo>
                <a:lnTo>
                  <a:pt x="443635" y="3603998"/>
                </a:lnTo>
                <a:lnTo>
                  <a:pt x="418890" y="3574578"/>
                </a:lnTo>
                <a:lnTo>
                  <a:pt x="394797" y="3544946"/>
                </a:lnTo>
                <a:lnTo>
                  <a:pt x="348590" y="3485058"/>
                </a:lnTo>
                <a:lnTo>
                  <a:pt x="305054" y="3424360"/>
                </a:lnTo>
                <a:lnTo>
                  <a:pt x="264233" y="3362875"/>
                </a:lnTo>
                <a:lnTo>
                  <a:pt x="226169" y="3300629"/>
                </a:lnTo>
                <a:lnTo>
                  <a:pt x="190905" y="3237645"/>
                </a:lnTo>
                <a:lnTo>
                  <a:pt x="158484" y="3173949"/>
                </a:lnTo>
                <a:lnTo>
                  <a:pt x="128947" y="3109565"/>
                </a:lnTo>
                <a:lnTo>
                  <a:pt x="102339" y="3044517"/>
                </a:lnTo>
                <a:lnTo>
                  <a:pt x="78702" y="2978829"/>
                </a:lnTo>
                <a:lnTo>
                  <a:pt x="58078" y="2912527"/>
                </a:lnTo>
                <a:lnTo>
                  <a:pt x="40509" y="2845634"/>
                </a:lnTo>
                <a:lnTo>
                  <a:pt x="26040" y="2778175"/>
                </a:lnTo>
                <a:lnTo>
                  <a:pt x="14711" y="2710175"/>
                </a:lnTo>
                <a:lnTo>
                  <a:pt x="6566" y="2641657"/>
                </a:lnTo>
                <a:lnTo>
                  <a:pt x="1648" y="2572647"/>
                </a:lnTo>
                <a:lnTo>
                  <a:pt x="0" y="2503170"/>
                </a:lnTo>
                <a:close/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35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1570" y="1593851"/>
            <a:ext cx="5340858" cy="230832"/>
          </a:xfrm>
        </p:spPr>
        <p:txBody>
          <a:bodyPr lIns="0" tIns="0" rIns="0" bIns="0"/>
          <a:lstStyle>
            <a:lvl1pPr>
              <a:defRPr sz="15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6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Line 2">
            <a:extLst>
              <a:ext uri="{FF2B5EF4-FFF2-40B4-BE49-F238E27FC236}">
                <a16:creationId xmlns:a16="http://schemas.microsoft.com/office/drawing/2014/main" id="{E4F66AA7-5495-F6F0-A208-577998674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EF2DC137-C0F7-7730-D1C2-D06CD28F18D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E127E6FB-208A-4ACD-F5B8-A24A7443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Robert Sedgewick and Kevin Wayne   •   Copyright © 2005   •   http://www.Princeton.EDU/~cos226</a:t>
            </a: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5B4B3FD5-96B2-A07C-61D1-41460F5F6C2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9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51F-D10C-17C9-B5BC-AC4576C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B0ED-A9BC-2865-2715-EE142FCA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27D6-E49C-4E28-6352-5643506C4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8A113B-F73C-4AAA-AEB8-2DA6F1BB0B9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0737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84FA-A57D-BA43-3A49-4E5293C4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94384-DE4E-E18F-BBC2-7E3CE41B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BAC7-D3A7-4F73-808A-E6B929E7C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6B9A3-9602-4912-AC93-BD5801E3663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1023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22E8-534E-8F47-763E-C5DF4F0F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4C66-418F-300C-43F7-04B8CDDE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770A-9F0B-B461-5E0B-15C84971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EC23F-EDD8-F4FF-B8EA-AC6F01573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1E064-AEE7-430C-B4F7-436D07C3806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9640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8F02-2D50-0981-4FD3-53D11644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D404-04F2-3A48-7FF1-9F370BF3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1AB9-5186-F743-E9ED-E5C55B0E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B87B4-78D7-ECC0-F12C-777D41FB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1E7D4-0DDF-B1C1-AC51-1DFE27239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284D-C02E-7C7D-E706-3F6462BD3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DF07B-AA21-4ADB-B35E-FB98C176E82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8294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A327-F29E-8FE9-9C87-835613C4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50F67-CA3E-1D33-2154-91ADC38EE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D127A7-85FD-4F82-8105-5953BD9B639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55377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E2CDC-7E84-9754-62A8-04B80358A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7141A-4F62-4C38-8498-E3EE46AE877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0307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7A27F-A463-4199-A7B8-15A642623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534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C1A0-00E5-7F42-1435-273696F6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14F-B041-E9E1-1544-3C04908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A849-CE6A-F380-CAF3-7D884BC0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9AEB-FD59-D049-CBF4-4AB8813EE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FE1906-FDDB-47F9-A7A8-9D277C5A677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40282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F2E4-4356-C8F8-5BEE-00DBFBA9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B445E-43B8-1368-A837-DA033E4FE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5D6E7-A83C-B594-25C6-579666ED8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C6659-A3F3-AFDD-8C39-05BA538BC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66544-7BC5-4973-99CC-0E8563CE462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3728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C61-5B8A-C3AE-1CFD-7EFF19D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4069-F751-430B-EB36-BB40DA19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6842-1C07-B5F9-A12D-0F5A19888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4B5DEE-A466-422A-B2C7-FA21E71D279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989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CA24C-CE4C-36B0-F10D-55157E5F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F994-63CB-A202-78CB-2CA08AE68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36A54-78D8-948E-D432-A805190D8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9C516-7818-4FDD-80E2-33CF08E61F9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855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82DF-7A47-44E8-A2CA-E945127D1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0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1F6C3-0158-4700-98FE-E6B00D664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5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D7501-18B5-4138-9E28-5C77BA612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58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A45A3-532F-4FDA-B94A-AAB58874B0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2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172802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E5FED-9842-4CD5-A61A-6AF43D092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27D3B-DD68-427B-8B85-23F75CFAD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0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Amortized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CDE8914-AE23-40C1-B7A9-62ED831639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9B1F7037-55A9-10A6-5110-A363CB880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3A2AF9A5-8F77-2E77-151B-9BBE33034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891FCC54-9FB8-8DDF-952B-86FF685D3B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79A25A4-3447-4D78-A479-BDCD568EBF9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8659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7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</p:spPr>
        <p:txBody>
          <a:bodyPr/>
          <a:lstStyle/>
          <a:p>
            <a:pPr algn="l" eaLnBrk="1" fontAlgn="t" hangingPunct="1"/>
            <a:r>
              <a:rPr lang="en-US" sz="2800" dirty="0">
                <a:latin typeface="Trebuchet MS" panose="020B0603020202020204" pitchFamily="34" charset="0"/>
              </a:rPr>
              <a:t>                                      Unit – II</a:t>
            </a:r>
            <a:br>
              <a:rPr lang="en-IN" sz="2800" dirty="0"/>
            </a:br>
            <a:br>
              <a:rPr lang="en-IN" sz="2800" dirty="0"/>
            </a:br>
            <a:r>
              <a:rPr lang="en-US" sz="2500" dirty="0">
                <a:latin typeface="Trebuchet MS" panose="020B0603020202020204" pitchFamily="34" charset="0"/>
              </a:rPr>
              <a:t>Graph Algorithms 							</a:t>
            </a:r>
            <a:br>
              <a:rPr lang="en-IN" sz="2500" dirty="0">
                <a:latin typeface="Trebuchet MS" panose="020B0603020202020204" pitchFamily="34" charset="0"/>
              </a:rPr>
            </a:br>
            <a:r>
              <a:rPr lang="en-US" sz="2500" dirty="0">
                <a:solidFill>
                  <a:srgbClr val="006600"/>
                </a:solidFill>
                <a:latin typeface="Trebuchet MS" panose="020B0603020202020204" pitchFamily="34" charset="0"/>
              </a:rPr>
              <a:t>Graphs representations, Graph traversal-Breadth First Search, Depth First Search with applications, Topological Sort,  </a:t>
            </a:r>
            <a:r>
              <a:rPr lang="en-US" sz="2500" dirty="0" err="1">
                <a:solidFill>
                  <a:srgbClr val="006600"/>
                </a:solidFill>
                <a:latin typeface="Trebuchet MS" panose="020B0603020202020204" pitchFamily="34" charset="0"/>
              </a:rPr>
              <a:t>Dijstra's</a:t>
            </a:r>
            <a:r>
              <a:rPr lang="en-US" sz="2500" dirty="0">
                <a:solidFill>
                  <a:srgbClr val="006600"/>
                </a:solidFill>
                <a:latin typeface="Trebuchet MS" panose="020B0603020202020204" pitchFamily="34" charset="0"/>
              </a:rPr>
              <a:t> algorithms, Bellman-Ford Algorithm, Shortest paths in a DAG, Minimum Spanning Trees: Prim's and </a:t>
            </a:r>
            <a:r>
              <a:rPr lang="en-US" sz="2500" dirty="0" err="1">
                <a:solidFill>
                  <a:srgbClr val="006600"/>
                </a:solidFill>
                <a:latin typeface="Trebuchet MS" panose="020B0603020202020204" pitchFamily="34" charset="0"/>
              </a:rPr>
              <a:t>Kruskal's</a:t>
            </a:r>
            <a:r>
              <a:rPr lang="en-US" sz="2500" dirty="0">
                <a:solidFill>
                  <a:srgbClr val="006600"/>
                </a:solidFill>
                <a:latin typeface="Trebuchet MS" panose="020B0603020202020204" pitchFamily="34" charset="0"/>
              </a:rPr>
              <a:t> Algorithms with applications.</a:t>
            </a:r>
            <a:br>
              <a:rPr lang="en-IN" sz="2500" dirty="0">
                <a:solidFill>
                  <a:srgbClr val="006600"/>
                </a:solidFill>
                <a:latin typeface="Trebuchet MS" panose="020B0603020202020204" pitchFamily="34" charset="0"/>
              </a:rPr>
            </a:br>
            <a:br>
              <a:rPr lang="en-IN" sz="2500" dirty="0">
                <a:solidFill>
                  <a:srgbClr val="006600"/>
                </a:solidFill>
                <a:latin typeface="Trebuchet MS" panose="020B0603020202020204" pitchFamily="34" charset="0"/>
              </a:rPr>
            </a:br>
            <a:r>
              <a:rPr lang="en-US" sz="2500" dirty="0">
                <a:latin typeface="Trebuchet MS" panose="020B0603020202020204" pitchFamily="34" charset="0"/>
              </a:rPr>
              <a:t>Maximum Flow</a:t>
            </a:r>
            <a:br>
              <a:rPr lang="en-IN" sz="2500" dirty="0">
                <a:latin typeface="Trebuchet MS" panose="020B0603020202020204" pitchFamily="34" charset="0"/>
              </a:rPr>
            </a:br>
            <a:r>
              <a:rPr lang="en-US" sz="2500" dirty="0">
                <a:solidFill>
                  <a:srgbClr val="006600"/>
                </a:solidFill>
                <a:latin typeface="Trebuchet MS" panose="020B0603020202020204" pitchFamily="34" charset="0"/>
              </a:rPr>
              <a:t>Flow networks, Ford Fulkerson method, Max Flow Min Cut theorem. </a:t>
            </a:r>
            <a:br>
              <a:rPr lang="en-IN" sz="2500" dirty="0">
                <a:solidFill>
                  <a:srgbClr val="006600"/>
                </a:solidFill>
                <a:latin typeface="Trebuchet MS" panose="020B0603020202020204" pitchFamily="34" charset="0"/>
              </a:rPr>
            </a:br>
            <a:endParaRPr lang="en-IN" sz="2500" dirty="0">
              <a:solidFill>
                <a:srgbClr val="0066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graphs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directed graph </a:t>
            </a:r>
            <a:r>
              <a:rPr lang="en-US" altLang="en-US">
                <a:solidFill>
                  <a:srgbClr val="262626"/>
                </a:solidFill>
              </a:rPr>
              <a:t>("digraph"): One where edges are </a:t>
            </a:r>
            <a:r>
              <a:rPr lang="en-US" altLang="en-US" i="1">
                <a:solidFill>
                  <a:srgbClr val="262626"/>
                </a:solidFill>
              </a:rPr>
              <a:t>one-way</a:t>
            </a:r>
            <a:r>
              <a:rPr lang="en-US" altLang="en-US">
                <a:solidFill>
                  <a:srgbClr val="262626"/>
                </a:solidFill>
              </a:rPr>
              <a:t> connections between vertices.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If graph is directed, a vertex has a separate in/out degree.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A digraph can be weighted or unweighted.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Is the graph below connected?  Why or why not?</a:t>
            </a:r>
          </a:p>
        </p:txBody>
      </p:sp>
      <p:grpSp>
        <p:nvGrpSpPr>
          <p:cNvPr id="732183" name="Group 23"/>
          <p:cNvGrpSpPr>
            <a:grpSpLocks/>
          </p:cNvGrpSpPr>
          <p:nvPr/>
        </p:nvGrpSpPr>
        <p:grpSpPr bwMode="auto">
          <a:xfrm>
            <a:off x="3352800" y="4038600"/>
            <a:ext cx="2514600" cy="1752600"/>
            <a:chOff x="2112" y="2544"/>
            <a:chExt cx="1584" cy="1104"/>
          </a:xfrm>
        </p:grpSpPr>
        <p:sp>
          <p:nvSpPr>
            <p:cNvPr id="732164" name="Oval 4"/>
            <p:cNvSpPr>
              <a:spLocks noChangeArrowheads="1"/>
            </p:cNvSpPr>
            <p:nvPr/>
          </p:nvSpPr>
          <p:spPr bwMode="auto">
            <a:xfrm>
              <a:off x="2448" y="25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a</a:t>
              </a:r>
            </a:p>
          </p:txBody>
        </p:sp>
        <p:cxnSp>
          <p:nvCxnSpPr>
            <p:cNvPr id="732165" name="AutoShape 5"/>
            <p:cNvCxnSpPr>
              <a:cxnSpLocks noChangeShapeType="1"/>
              <a:stCxn id="732171" idx="7"/>
              <a:endCxn id="732164" idx="3"/>
            </p:cNvCxnSpPr>
            <p:nvPr/>
          </p:nvCxnSpPr>
          <p:spPr bwMode="auto">
            <a:xfrm flipV="1">
              <a:off x="2317" y="2755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2166" name="Oval 6"/>
            <p:cNvSpPr>
              <a:spLocks noChangeArrowheads="1"/>
            </p:cNvSpPr>
            <p:nvPr/>
          </p:nvSpPr>
          <p:spPr bwMode="auto">
            <a:xfrm>
              <a:off x="2784" y="29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732167" name="Oval 7"/>
            <p:cNvSpPr>
              <a:spLocks noChangeArrowheads="1"/>
            </p:cNvSpPr>
            <p:nvPr/>
          </p:nvSpPr>
          <p:spPr bwMode="auto">
            <a:xfrm>
              <a:off x="3120" y="25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732168" name="Oval 8"/>
            <p:cNvSpPr>
              <a:spLocks noChangeArrowheads="1"/>
            </p:cNvSpPr>
            <p:nvPr/>
          </p:nvSpPr>
          <p:spPr bwMode="auto">
            <a:xfrm>
              <a:off x="3456" y="29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32169" name="Oval 9"/>
            <p:cNvSpPr>
              <a:spLocks noChangeArrowheads="1"/>
            </p:cNvSpPr>
            <p:nvPr/>
          </p:nvSpPr>
          <p:spPr bwMode="auto">
            <a:xfrm>
              <a:off x="3120" y="3408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g</a:t>
              </a:r>
            </a:p>
          </p:txBody>
        </p:sp>
        <p:sp>
          <p:nvSpPr>
            <p:cNvPr id="732170" name="Oval 10"/>
            <p:cNvSpPr>
              <a:spLocks noChangeArrowheads="1"/>
            </p:cNvSpPr>
            <p:nvPr/>
          </p:nvSpPr>
          <p:spPr bwMode="auto">
            <a:xfrm>
              <a:off x="2448" y="3408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732171" name="Oval 11"/>
            <p:cNvSpPr>
              <a:spLocks noChangeArrowheads="1"/>
            </p:cNvSpPr>
            <p:nvPr/>
          </p:nvSpPr>
          <p:spPr bwMode="auto">
            <a:xfrm>
              <a:off x="2112" y="29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732172" name="AutoShape 12"/>
            <p:cNvCxnSpPr>
              <a:cxnSpLocks noChangeShapeType="1"/>
              <a:stCxn id="732164" idx="6"/>
              <a:endCxn id="732167" idx="2"/>
            </p:cNvCxnSpPr>
            <p:nvPr/>
          </p:nvCxnSpPr>
          <p:spPr bwMode="auto">
            <a:xfrm>
              <a:off x="2694" y="2664"/>
              <a:ext cx="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73" name="AutoShape 13"/>
            <p:cNvCxnSpPr>
              <a:cxnSpLocks noChangeShapeType="1"/>
              <a:stCxn id="732164" idx="5"/>
              <a:endCxn id="732166" idx="1"/>
            </p:cNvCxnSpPr>
            <p:nvPr/>
          </p:nvCxnSpPr>
          <p:spPr bwMode="auto">
            <a:xfrm>
              <a:off x="2653" y="2755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74" name="AutoShape 14"/>
            <p:cNvCxnSpPr>
              <a:cxnSpLocks noChangeShapeType="1"/>
              <a:stCxn id="732167" idx="3"/>
              <a:endCxn id="732166" idx="7"/>
            </p:cNvCxnSpPr>
            <p:nvPr/>
          </p:nvCxnSpPr>
          <p:spPr bwMode="auto">
            <a:xfrm flipH="1">
              <a:off x="2989" y="2755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75" name="AutoShape 15"/>
            <p:cNvCxnSpPr>
              <a:cxnSpLocks noChangeShapeType="1"/>
              <a:stCxn id="732167" idx="5"/>
              <a:endCxn id="732168" idx="1"/>
            </p:cNvCxnSpPr>
            <p:nvPr/>
          </p:nvCxnSpPr>
          <p:spPr bwMode="auto">
            <a:xfrm>
              <a:off x="3325" y="2755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76" name="AutoShape 16"/>
            <p:cNvCxnSpPr>
              <a:cxnSpLocks noChangeShapeType="1"/>
              <a:stCxn id="732166" idx="6"/>
              <a:endCxn id="732168" idx="2"/>
            </p:cNvCxnSpPr>
            <p:nvPr/>
          </p:nvCxnSpPr>
          <p:spPr bwMode="auto">
            <a:xfrm>
              <a:off x="3030" y="3096"/>
              <a:ext cx="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77" name="AutoShape 17"/>
            <p:cNvCxnSpPr>
              <a:cxnSpLocks noChangeShapeType="1"/>
              <a:stCxn id="732166" idx="5"/>
              <a:endCxn id="732169" idx="1"/>
            </p:cNvCxnSpPr>
            <p:nvPr/>
          </p:nvCxnSpPr>
          <p:spPr bwMode="auto">
            <a:xfrm>
              <a:off x="2989" y="318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78" name="AutoShape 18"/>
            <p:cNvCxnSpPr>
              <a:cxnSpLocks noChangeShapeType="1"/>
              <a:stCxn id="732168" idx="3"/>
              <a:endCxn id="732169" idx="7"/>
            </p:cNvCxnSpPr>
            <p:nvPr/>
          </p:nvCxnSpPr>
          <p:spPr bwMode="auto">
            <a:xfrm flipH="1">
              <a:off x="3325" y="318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80" name="AutoShape 20"/>
            <p:cNvCxnSpPr>
              <a:cxnSpLocks noChangeShapeType="1"/>
              <a:stCxn id="732166" idx="3"/>
              <a:endCxn id="732170" idx="7"/>
            </p:cNvCxnSpPr>
            <p:nvPr/>
          </p:nvCxnSpPr>
          <p:spPr bwMode="auto">
            <a:xfrm flipH="1">
              <a:off x="2653" y="318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81" name="AutoShape 21"/>
            <p:cNvCxnSpPr>
              <a:cxnSpLocks noChangeShapeType="1"/>
              <a:stCxn id="732170" idx="1"/>
              <a:endCxn id="732171" idx="5"/>
            </p:cNvCxnSpPr>
            <p:nvPr/>
          </p:nvCxnSpPr>
          <p:spPr bwMode="auto">
            <a:xfrm flipH="1" flipV="1">
              <a:off x="2317" y="318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2182" name="AutoShape 22"/>
            <p:cNvCxnSpPr>
              <a:cxnSpLocks noChangeShapeType="1"/>
              <a:stCxn id="732166" idx="2"/>
              <a:endCxn id="732171" idx="6"/>
            </p:cNvCxnSpPr>
            <p:nvPr/>
          </p:nvCxnSpPr>
          <p:spPr bwMode="auto">
            <a:xfrm flipH="1">
              <a:off x="2358" y="3096"/>
              <a:ext cx="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09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Digraph example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431925" algn="l"/>
                <a:tab pos="1946275" algn="l"/>
              </a:tabLst>
            </a:pPr>
            <a:r>
              <a:rPr lang="en-US" altLang="en-US">
                <a:solidFill>
                  <a:srgbClr val="262626"/>
                </a:solidFill>
              </a:rPr>
              <a:t>Vertices	= UW CSE courses  (incomplete list)</a:t>
            </a:r>
          </a:p>
          <a:p>
            <a:pPr>
              <a:tabLst>
                <a:tab pos="860425" algn="l"/>
                <a:tab pos="1143000" algn="l"/>
                <a:tab pos="1431925" algn="l"/>
                <a:tab pos="1946275" algn="l"/>
              </a:tabLst>
            </a:pPr>
            <a:r>
              <a:rPr lang="en-US" altLang="en-US">
                <a:solidFill>
                  <a:srgbClr val="262626"/>
                </a:solidFill>
              </a:rPr>
              <a:t>Edge (a, b)	= </a:t>
            </a:r>
            <a:r>
              <a:rPr lang="en-US" altLang="en-US" i="1">
                <a:solidFill>
                  <a:srgbClr val="262626"/>
                </a:solidFill>
              </a:rPr>
              <a:t>a</a:t>
            </a:r>
            <a:r>
              <a:rPr lang="en-US" altLang="en-US">
                <a:solidFill>
                  <a:srgbClr val="262626"/>
                </a:solidFill>
              </a:rPr>
              <a:t> is a prerequisite for </a:t>
            </a:r>
            <a:r>
              <a:rPr lang="en-US" altLang="en-US" i="1">
                <a:solidFill>
                  <a:srgbClr val="262626"/>
                </a:solidFill>
              </a:rPr>
              <a:t>b</a:t>
            </a:r>
          </a:p>
        </p:txBody>
      </p:sp>
      <p:sp>
        <p:nvSpPr>
          <p:cNvPr id="733255" name="Oval 71"/>
          <p:cNvSpPr>
            <a:spLocks noChangeArrowheads="1"/>
          </p:cNvSpPr>
          <p:nvPr/>
        </p:nvSpPr>
        <p:spPr bwMode="auto">
          <a:xfrm>
            <a:off x="3886200" y="2286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142</a:t>
            </a:r>
          </a:p>
        </p:txBody>
      </p:sp>
      <p:cxnSp>
        <p:nvCxnSpPr>
          <p:cNvPr id="733259" name="AutoShape 75"/>
          <p:cNvCxnSpPr>
            <a:cxnSpLocks noChangeShapeType="1"/>
            <a:stCxn id="733255" idx="4"/>
            <a:endCxn id="733263" idx="0"/>
          </p:cNvCxnSpPr>
          <p:nvPr/>
        </p:nvCxnSpPr>
        <p:spPr bwMode="auto">
          <a:xfrm>
            <a:off x="4267200" y="2676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263" name="Oval 79"/>
          <p:cNvSpPr>
            <a:spLocks noChangeArrowheads="1"/>
          </p:cNvSpPr>
          <p:nvPr/>
        </p:nvSpPr>
        <p:spPr bwMode="auto">
          <a:xfrm>
            <a:off x="3886200" y="29718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143</a:t>
            </a:r>
          </a:p>
        </p:txBody>
      </p:sp>
      <p:sp>
        <p:nvSpPr>
          <p:cNvPr id="733264" name="Oval 80"/>
          <p:cNvSpPr>
            <a:spLocks noChangeArrowheads="1"/>
          </p:cNvSpPr>
          <p:nvPr/>
        </p:nvSpPr>
        <p:spPr bwMode="auto">
          <a:xfrm>
            <a:off x="4953000" y="29718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154</a:t>
            </a:r>
          </a:p>
        </p:txBody>
      </p:sp>
      <p:sp>
        <p:nvSpPr>
          <p:cNvPr id="733265" name="Oval 81"/>
          <p:cNvSpPr>
            <a:spLocks noChangeArrowheads="1"/>
          </p:cNvSpPr>
          <p:nvPr/>
        </p:nvSpPr>
        <p:spPr bwMode="auto">
          <a:xfrm>
            <a:off x="4953000" y="2286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140</a:t>
            </a:r>
          </a:p>
        </p:txBody>
      </p:sp>
      <p:sp>
        <p:nvSpPr>
          <p:cNvPr id="733266" name="Oval 82"/>
          <p:cNvSpPr>
            <a:spLocks noChangeArrowheads="1"/>
          </p:cNvSpPr>
          <p:nvPr/>
        </p:nvSpPr>
        <p:spPr bwMode="auto">
          <a:xfrm>
            <a:off x="2209800" y="35814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311</a:t>
            </a:r>
          </a:p>
        </p:txBody>
      </p:sp>
      <p:sp>
        <p:nvSpPr>
          <p:cNvPr id="733267" name="Oval 83"/>
          <p:cNvSpPr>
            <a:spLocks noChangeArrowheads="1"/>
          </p:cNvSpPr>
          <p:nvPr/>
        </p:nvSpPr>
        <p:spPr bwMode="auto">
          <a:xfrm>
            <a:off x="1219200" y="4419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312</a:t>
            </a:r>
          </a:p>
        </p:txBody>
      </p:sp>
      <p:sp>
        <p:nvSpPr>
          <p:cNvPr id="733268" name="Oval 84"/>
          <p:cNvSpPr>
            <a:spLocks noChangeArrowheads="1"/>
          </p:cNvSpPr>
          <p:nvPr/>
        </p:nvSpPr>
        <p:spPr bwMode="auto">
          <a:xfrm>
            <a:off x="457200" y="3657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331</a:t>
            </a:r>
          </a:p>
        </p:txBody>
      </p:sp>
      <p:sp>
        <p:nvSpPr>
          <p:cNvPr id="733269" name="Oval 85"/>
          <p:cNvSpPr>
            <a:spLocks noChangeArrowheads="1"/>
          </p:cNvSpPr>
          <p:nvPr/>
        </p:nvSpPr>
        <p:spPr bwMode="auto">
          <a:xfrm>
            <a:off x="4953000" y="38862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351</a:t>
            </a:r>
          </a:p>
        </p:txBody>
      </p:sp>
      <p:sp>
        <p:nvSpPr>
          <p:cNvPr id="733270" name="Oval 86"/>
          <p:cNvSpPr>
            <a:spLocks noChangeArrowheads="1"/>
          </p:cNvSpPr>
          <p:nvPr/>
        </p:nvSpPr>
        <p:spPr bwMode="auto">
          <a:xfrm>
            <a:off x="5867400" y="4419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333</a:t>
            </a:r>
          </a:p>
        </p:txBody>
      </p:sp>
      <p:sp>
        <p:nvSpPr>
          <p:cNvPr id="733271" name="Oval 87"/>
          <p:cNvSpPr>
            <a:spLocks noChangeArrowheads="1"/>
          </p:cNvSpPr>
          <p:nvPr/>
        </p:nvSpPr>
        <p:spPr bwMode="auto">
          <a:xfrm>
            <a:off x="4038600" y="3810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341</a:t>
            </a:r>
          </a:p>
        </p:txBody>
      </p:sp>
      <p:sp>
        <p:nvSpPr>
          <p:cNvPr id="733272" name="Oval 88"/>
          <p:cNvSpPr>
            <a:spLocks noChangeArrowheads="1"/>
          </p:cNvSpPr>
          <p:nvPr/>
        </p:nvSpPr>
        <p:spPr bwMode="auto">
          <a:xfrm>
            <a:off x="2209800" y="43434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344</a:t>
            </a:r>
          </a:p>
        </p:txBody>
      </p:sp>
      <p:sp>
        <p:nvSpPr>
          <p:cNvPr id="733273" name="Oval 89"/>
          <p:cNvSpPr>
            <a:spLocks noChangeArrowheads="1"/>
          </p:cNvSpPr>
          <p:nvPr/>
        </p:nvSpPr>
        <p:spPr bwMode="auto">
          <a:xfrm>
            <a:off x="228600" y="4419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403</a:t>
            </a:r>
          </a:p>
        </p:txBody>
      </p:sp>
      <p:sp>
        <p:nvSpPr>
          <p:cNvPr id="733274" name="Oval 90"/>
          <p:cNvSpPr>
            <a:spLocks noChangeArrowheads="1"/>
          </p:cNvSpPr>
          <p:nvPr/>
        </p:nvSpPr>
        <p:spPr bwMode="auto">
          <a:xfrm>
            <a:off x="4953000" y="4572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352</a:t>
            </a:r>
          </a:p>
        </p:txBody>
      </p:sp>
      <p:sp>
        <p:nvSpPr>
          <p:cNvPr id="733275" name="Oval 91"/>
          <p:cNvSpPr>
            <a:spLocks noChangeArrowheads="1"/>
          </p:cNvSpPr>
          <p:nvPr/>
        </p:nvSpPr>
        <p:spPr bwMode="auto">
          <a:xfrm>
            <a:off x="6781800" y="39624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373</a:t>
            </a:r>
          </a:p>
        </p:txBody>
      </p:sp>
      <p:sp>
        <p:nvSpPr>
          <p:cNvPr id="733276" name="Oval 92"/>
          <p:cNvSpPr>
            <a:spLocks noChangeArrowheads="1"/>
          </p:cNvSpPr>
          <p:nvPr/>
        </p:nvSpPr>
        <p:spPr bwMode="auto">
          <a:xfrm>
            <a:off x="1905000" y="2286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120</a:t>
            </a:r>
          </a:p>
        </p:txBody>
      </p:sp>
      <p:sp>
        <p:nvSpPr>
          <p:cNvPr id="733277" name="Oval 93"/>
          <p:cNvSpPr>
            <a:spLocks noChangeArrowheads="1"/>
          </p:cNvSpPr>
          <p:nvPr/>
        </p:nvSpPr>
        <p:spPr bwMode="auto">
          <a:xfrm>
            <a:off x="6096000" y="50292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410</a:t>
            </a:r>
          </a:p>
        </p:txBody>
      </p:sp>
      <p:cxnSp>
        <p:nvCxnSpPr>
          <p:cNvPr id="733278" name="AutoShape 94"/>
          <p:cNvCxnSpPr>
            <a:cxnSpLocks noChangeShapeType="1"/>
            <a:stCxn id="733255" idx="4"/>
            <a:endCxn id="733264" idx="1"/>
          </p:cNvCxnSpPr>
          <p:nvPr/>
        </p:nvCxnSpPr>
        <p:spPr bwMode="auto">
          <a:xfrm>
            <a:off x="4267200" y="2676525"/>
            <a:ext cx="796925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79" name="AutoShape 95"/>
          <p:cNvCxnSpPr>
            <a:cxnSpLocks noChangeShapeType="1"/>
            <a:stCxn id="733265" idx="4"/>
            <a:endCxn id="733263" idx="7"/>
          </p:cNvCxnSpPr>
          <p:nvPr/>
        </p:nvCxnSpPr>
        <p:spPr bwMode="auto">
          <a:xfrm flipH="1">
            <a:off x="4537075" y="2676525"/>
            <a:ext cx="796925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0" name="AutoShape 96"/>
          <p:cNvCxnSpPr>
            <a:cxnSpLocks noChangeShapeType="1"/>
            <a:stCxn id="733265" idx="4"/>
            <a:endCxn id="733264" idx="0"/>
          </p:cNvCxnSpPr>
          <p:nvPr/>
        </p:nvCxnSpPr>
        <p:spPr bwMode="auto">
          <a:xfrm>
            <a:off x="5334000" y="2676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1" name="AutoShape 97"/>
          <p:cNvCxnSpPr>
            <a:cxnSpLocks noChangeShapeType="1"/>
            <a:stCxn id="733266" idx="4"/>
            <a:endCxn id="733267" idx="0"/>
          </p:cNvCxnSpPr>
          <p:nvPr/>
        </p:nvCxnSpPr>
        <p:spPr bwMode="auto">
          <a:xfrm flipH="1">
            <a:off x="1600200" y="3971925"/>
            <a:ext cx="9906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282" name="Oval 98"/>
          <p:cNvSpPr>
            <a:spLocks noChangeArrowheads="1"/>
          </p:cNvSpPr>
          <p:nvPr/>
        </p:nvSpPr>
        <p:spPr bwMode="auto">
          <a:xfrm>
            <a:off x="3200400" y="41148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332</a:t>
            </a:r>
          </a:p>
        </p:txBody>
      </p:sp>
      <p:cxnSp>
        <p:nvCxnSpPr>
          <p:cNvPr id="733283" name="AutoShape 99"/>
          <p:cNvCxnSpPr>
            <a:cxnSpLocks noChangeShapeType="1"/>
            <a:stCxn id="733263" idx="4"/>
            <a:endCxn id="733266" idx="7"/>
          </p:cNvCxnSpPr>
          <p:nvPr/>
        </p:nvCxnSpPr>
        <p:spPr bwMode="auto">
          <a:xfrm flipH="1">
            <a:off x="2860675" y="3362325"/>
            <a:ext cx="140652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4" name="AutoShape 100"/>
          <p:cNvCxnSpPr>
            <a:cxnSpLocks noChangeShapeType="1"/>
            <a:stCxn id="733263" idx="4"/>
            <a:endCxn id="733268" idx="0"/>
          </p:cNvCxnSpPr>
          <p:nvPr/>
        </p:nvCxnSpPr>
        <p:spPr bwMode="auto">
          <a:xfrm flipH="1">
            <a:off x="838200" y="3362325"/>
            <a:ext cx="3429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5" name="AutoShape 101"/>
          <p:cNvCxnSpPr>
            <a:cxnSpLocks noChangeShapeType="1"/>
            <a:stCxn id="733263" idx="4"/>
            <a:endCxn id="733282" idx="0"/>
          </p:cNvCxnSpPr>
          <p:nvPr/>
        </p:nvCxnSpPr>
        <p:spPr bwMode="auto">
          <a:xfrm flipH="1">
            <a:off x="3581400" y="3362325"/>
            <a:ext cx="685800" cy="742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6" name="AutoShape 102"/>
          <p:cNvCxnSpPr>
            <a:cxnSpLocks noChangeShapeType="1"/>
            <a:stCxn id="733263" idx="4"/>
            <a:endCxn id="733271" idx="0"/>
          </p:cNvCxnSpPr>
          <p:nvPr/>
        </p:nvCxnSpPr>
        <p:spPr bwMode="auto">
          <a:xfrm>
            <a:off x="4267200" y="3362325"/>
            <a:ext cx="1524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7" name="AutoShape 103"/>
          <p:cNvCxnSpPr>
            <a:cxnSpLocks noChangeShapeType="1"/>
            <a:stCxn id="733263" idx="4"/>
            <a:endCxn id="733269" idx="0"/>
          </p:cNvCxnSpPr>
          <p:nvPr/>
        </p:nvCxnSpPr>
        <p:spPr bwMode="auto">
          <a:xfrm>
            <a:off x="4267200" y="3362325"/>
            <a:ext cx="10668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8" name="AutoShape 104"/>
          <p:cNvCxnSpPr>
            <a:cxnSpLocks noChangeShapeType="1"/>
            <a:stCxn id="733263" idx="4"/>
            <a:endCxn id="733275" idx="0"/>
          </p:cNvCxnSpPr>
          <p:nvPr/>
        </p:nvCxnSpPr>
        <p:spPr bwMode="auto">
          <a:xfrm>
            <a:off x="4267200" y="3362325"/>
            <a:ext cx="28956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89" name="AutoShape 105"/>
          <p:cNvCxnSpPr>
            <a:cxnSpLocks noChangeShapeType="1"/>
            <a:stCxn id="733266" idx="4"/>
            <a:endCxn id="733272" idx="0"/>
          </p:cNvCxnSpPr>
          <p:nvPr/>
        </p:nvCxnSpPr>
        <p:spPr bwMode="auto">
          <a:xfrm>
            <a:off x="2590800" y="39719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90" name="AutoShape 106"/>
          <p:cNvCxnSpPr>
            <a:cxnSpLocks noChangeShapeType="1"/>
            <a:stCxn id="733268" idx="4"/>
            <a:endCxn id="733273" idx="0"/>
          </p:cNvCxnSpPr>
          <p:nvPr/>
        </p:nvCxnSpPr>
        <p:spPr bwMode="auto">
          <a:xfrm flipH="1">
            <a:off x="609600" y="4048125"/>
            <a:ext cx="2286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91" name="AutoShape 107"/>
          <p:cNvCxnSpPr>
            <a:cxnSpLocks noChangeShapeType="1"/>
            <a:stCxn id="733269" idx="4"/>
            <a:endCxn id="733274" idx="0"/>
          </p:cNvCxnSpPr>
          <p:nvPr/>
        </p:nvCxnSpPr>
        <p:spPr bwMode="auto">
          <a:xfrm>
            <a:off x="5334000" y="42767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292" name="AutoShape 108"/>
          <p:cNvCxnSpPr>
            <a:cxnSpLocks noChangeShapeType="1"/>
            <a:stCxn id="733269" idx="4"/>
            <a:endCxn id="733270" idx="0"/>
          </p:cNvCxnSpPr>
          <p:nvPr/>
        </p:nvCxnSpPr>
        <p:spPr bwMode="auto">
          <a:xfrm>
            <a:off x="5334000" y="4276725"/>
            <a:ext cx="914400" cy="133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293" name="Oval 109"/>
          <p:cNvSpPr>
            <a:spLocks noChangeArrowheads="1"/>
          </p:cNvSpPr>
          <p:nvPr/>
        </p:nvSpPr>
        <p:spPr bwMode="auto">
          <a:xfrm>
            <a:off x="7696200" y="39624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374</a:t>
            </a:r>
          </a:p>
        </p:txBody>
      </p:sp>
      <p:cxnSp>
        <p:nvCxnSpPr>
          <p:cNvPr id="733294" name="AutoShape 110"/>
          <p:cNvCxnSpPr>
            <a:cxnSpLocks noChangeShapeType="1"/>
            <a:stCxn id="733263" idx="4"/>
            <a:endCxn id="733293" idx="0"/>
          </p:cNvCxnSpPr>
          <p:nvPr/>
        </p:nvCxnSpPr>
        <p:spPr bwMode="auto">
          <a:xfrm>
            <a:off x="4267200" y="3362325"/>
            <a:ext cx="38100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295" name="Oval 111"/>
          <p:cNvSpPr>
            <a:spLocks noChangeArrowheads="1"/>
          </p:cNvSpPr>
          <p:nvPr/>
        </p:nvSpPr>
        <p:spPr bwMode="auto">
          <a:xfrm>
            <a:off x="2895600" y="2286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131</a:t>
            </a:r>
          </a:p>
        </p:txBody>
      </p:sp>
      <p:sp>
        <p:nvSpPr>
          <p:cNvPr id="733296" name="Oval 112"/>
          <p:cNvSpPr>
            <a:spLocks noChangeArrowheads="1"/>
          </p:cNvSpPr>
          <p:nvPr/>
        </p:nvSpPr>
        <p:spPr bwMode="auto">
          <a:xfrm>
            <a:off x="3048000" y="5181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421</a:t>
            </a:r>
          </a:p>
        </p:txBody>
      </p:sp>
      <p:sp>
        <p:nvSpPr>
          <p:cNvPr id="733297" name="Oval 113"/>
          <p:cNvSpPr>
            <a:spLocks noChangeArrowheads="1"/>
          </p:cNvSpPr>
          <p:nvPr/>
        </p:nvSpPr>
        <p:spPr bwMode="auto">
          <a:xfrm>
            <a:off x="304800" y="5181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431</a:t>
            </a:r>
          </a:p>
        </p:txBody>
      </p:sp>
      <p:sp>
        <p:nvSpPr>
          <p:cNvPr id="733298" name="Oval 114"/>
          <p:cNvSpPr>
            <a:spLocks noChangeArrowheads="1"/>
          </p:cNvSpPr>
          <p:nvPr/>
        </p:nvSpPr>
        <p:spPr bwMode="auto">
          <a:xfrm>
            <a:off x="3962400" y="5181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440</a:t>
            </a:r>
          </a:p>
        </p:txBody>
      </p:sp>
      <p:sp>
        <p:nvSpPr>
          <p:cNvPr id="733300" name="Oval 116"/>
          <p:cNvSpPr>
            <a:spLocks noChangeArrowheads="1"/>
          </p:cNvSpPr>
          <p:nvPr/>
        </p:nvSpPr>
        <p:spPr bwMode="auto">
          <a:xfrm>
            <a:off x="6553200" y="56388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415</a:t>
            </a:r>
          </a:p>
        </p:txBody>
      </p:sp>
      <p:sp>
        <p:nvSpPr>
          <p:cNvPr id="733301" name="Oval 117"/>
          <p:cNvSpPr>
            <a:spLocks noChangeArrowheads="1"/>
          </p:cNvSpPr>
          <p:nvPr/>
        </p:nvSpPr>
        <p:spPr bwMode="auto">
          <a:xfrm>
            <a:off x="7086600" y="50292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413</a:t>
            </a:r>
          </a:p>
        </p:txBody>
      </p:sp>
      <p:sp>
        <p:nvSpPr>
          <p:cNvPr id="733302" name="Oval 118"/>
          <p:cNvSpPr>
            <a:spLocks noChangeArrowheads="1"/>
          </p:cNvSpPr>
          <p:nvPr/>
        </p:nvSpPr>
        <p:spPr bwMode="auto">
          <a:xfrm>
            <a:off x="8001000" y="56388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417</a:t>
            </a:r>
          </a:p>
        </p:txBody>
      </p:sp>
      <p:sp>
        <p:nvSpPr>
          <p:cNvPr id="733303" name="Oval 119"/>
          <p:cNvSpPr>
            <a:spLocks noChangeArrowheads="1"/>
          </p:cNvSpPr>
          <p:nvPr/>
        </p:nvSpPr>
        <p:spPr bwMode="auto">
          <a:xfrm>
            <a:off x="8153400" y="50292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414</a:t>
            </a:r>
          </a:p>
        </p:txBody>
      </p:sp>
      <p:cxnSp>
        <p:nvCxnSpPr>
          <p:cNvPr id="733304" name="AutoShape 120"/>
          <p:cNvCxnSpPr>
            <a:cxnSpLocks noChangeShapeType="1"/>
            <a:stCxn id="733275" idx="4"/>
            <a:endCxn id="733277" idx="0"/>
          </p:cNvCxnSpPr>
          <p:nvPr/>
        </p:nvCxnSpPr>
        <p:spPr bwMode="auto">
          <a:xfrm flipH="1">
            <a:off x="6477000" y="43529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05" name="AutoShape 121"/>
          <p:cNvCxnSpPr>
            <a:cxnSpLocks noChangeShapeType="1"/>
            <a:stCxn id="733275" idx="4"/>
            <a:endCxn id="733300" idx="0"/>
          </p:cNvCxnSpPr>
          <p:nvPr/>
        </p:nvCxnSpPr>
        <p:spPr bwMode="auto">
          <a:xfrm flipH="1">
            <a:off x="6934200" y="4352925"/>
            <a:ext cx="228600" cy="127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06" name="AutoShape 122"/>
          <p:cNvCxnSpPr>
            <a:cxnSpLocks noChangeShapeType="1"/>
            <a:stCxn id="733275" idx="4"/>
            <a:endCxn id="733301" idx="0"/>
          </p:cNvCxnSpPr>
          <p:nvPr/>
        </p:nvCxnSpPr>
        <p:spPr bwMode="auto">
          <a:xfrm>
            <a:off x="7162800" y="4352925"/>
            <a:ext cx="304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07" name="AutoShape 123"/>
          <p:cNvCxnSpPr>
            <a:cxnSpLocks noChangeShapeType="1"/>
            <a:stCxn id="733275" idx="4"/>
            <a:endCxn id="733303" idx="0"/>
          </p:cNvCxnSpPr>
          <p:nvPr/>
        </p:nvCxnSpPr>
        <p:spPr bwMode="auto">
          <a:xfrm>
            <a:off x="7162800" y="4352925"/>
            <a:ext cx="13716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08" name="AutoShape 124"/>
          <p:cNvCxnSpPr>
            <a:cxnSpLocks noChangeShapeType="1"/>
            <a:stCxn id="733275" idx="4"/>
            <a:endCxn id="733302" idx="0"/>
          </p:cNvCxnSpPr>
          <p:nvPr/>
        </p:nvCxnSpPr>
        <p:spPr bwMode="auto">
          <a:xfrm>
            <a:off x="7162800" y="4352925"/>
            <a:ext cx="1219200" cy="127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09" name="AutoShape 125"/>
          <p:cNvCxnSpPr>
            <a:cxnSpLocks noChangeShapeType="1"/>
            <a:stCxn id="733282" idx="4"/>
            <a:endCxn id="733296" idx="0"/>
          </p:cNvCxnSpPr>
          <p:nvPr/>
        </p:nvCxnSpPr>
        <p:spPr bwMode="auto">
          <a:xfrm flipH="1">
            <a:off x="3429000" y="45053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10" name="AutoShape 126"/>
          <p:cNvCxnSpPr>
            <a:cxnSpLocks noChangeShapeType="1"/>
            <a:stCxn id="733267" idx="4"/>
            <a:endCxn id="733297" idx="0"/>
          </p:cNvCxnSpPr>
          <p:nvPr/>
        </p:nvCxnSpPr>
        <p:spPr bwMode="auto">
          <a:xfrm flipH="1">
            <a:off x="685800" y="4810125"/>
            <a:ext cx="9144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311" name="Oval 127"/>
          <p:cNvSpPr>
            <a:spLocks noChangeArrowheads="1"/>
          </p:cNvSpPr>
          <p:nvPr/>
        </p:nvSpPr>
        <p:spPr bwMode="auto">
          <a:xfrm>
            <a:off x="2133600" y="5181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444</a:t>
            </a:r>
          </a:p>
        </p:txBody>
      </p:sp>
      <p:cxnSp>
        <p:nvCxnSpPr>
          <p:cNvPr id="733312" name="AutoShape 128"/>
          <p:cNvCxnSpPr>
            <a:cxnSpLocks noChangeShapeType="1"/>
            <a:stCxn id="733282" idx="4"/>
            <a:endCxn id="733311" idx="0"/>
          </p:cNvCxnSpPr>
          <p:nvPr/>
        </p:nvCxnSpPr>
        <p:spPr bwMode="auto">
          <a:xfrm flipH="1">
            <a:off x="2514600" y="4505325"/>
            <a:ext cx="1066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13" name="AutoShape 129"/>
          <p:cNvCxnSpPr>
            <a:cxnSpLocks noChangeShapeType="1"/>
            <a:stCxn id="733272" idx="4"/>
            <a:endCxn id="733311" idx="0"/>
          </p:cNvCxnSpPr>
          <p:nvPr/>
        </p:nvCxnSpPr>
        <p:spPr bwMode="auto">
          <a:xfrm flipH="1">
            <a:off x="2514600" y="4733925"/>
            <a:ext cx="762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14" name="AutoShape 130"/>
          <p:cNvCxnSpPr>
            <a:cxnSpLocks noChangeShapeType="1"/>
            <a:stCxn id="733282" idx="4"/>
            <a:endCxn id="733298" idx="0"/>
          </p:cNvCxnSpPr>
          <p:nvPr/>
        </p:nvCxnSpPr>
        <p:spPr bwMode="auto">
          <a:xfrm>
            <a:off x="3581400" y="4505325"/>
            <a:ext cx="7620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316" name="Oval 132"/>
          <p:cNvSpPr>
            <a:spLocks noChangeArrowheads="1"/>
          </p:cNvSpPr>
          <p:nvPr/>
        </p:nvSpPr>
        <p:spPr bwMode="auto">
          <a:xfrm>
            <a:off x="1219200" y="51816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446</a:t>
            </a:r>
          </a:p>
        </p:txBody>
      </p:sp>
      <p:cxnSp>
        <p:nvCxnSpPr>
          <p:cNvPr id="733317" name="AutoShape 133"/>
          <p:cNvCxnSpPr>
            <a:cxnSpLocks noChangeShapeType="1"/>
            <a:stCxn id="733267" idx="4"/>
            <a:endCxn id="733316" idx="0"/>
          </p:cNvCxnSpPr>
          <p:nvPr/>
        </p:nvCxnSpPr>
        <p:spPr bwMode="auto">
          <a:xfrm>
            <a:off x="1600200" y="48101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318" name="Oval 134"/>
          <p:cNvSpPr>
            <a:spLocks noChangeArrowheads="1"/>
          </p:cNvSpPr>
          <p:nvPr/>
        </p:nvSpPr>
        <p:spPr bwMode="auto">
          <a:xfrm>
            <a:off x="6019800" y="22860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450</a:t>
            </a:r>
          </a:p>
        </p:txBody>
      </p:sp>
      <p:sp>
        <p:nvSpPr>
          <p:cNvPr id="733319" name="Oval 135"/>
          <p:cNvSpPr>
            <a:spLocks noChangeArrowheads="1"/>
          </p:cNvSpPr>
          <p:nvPr/>
        </p:nvSpPr>
        <p:spPr bwMode="auto">
          <a:xfrm>
            <a:off x="5105400" y="54864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451</a:t>
            </a:r>
          </a:p>
        </p:txBody>
      </p:sp>
      <p:cxnSp>
        <p:nvCxnSpPr>
          <p:cNvPr id="733320" name="AutoShape 136"/>
          <p:cNvCxnSpPr>
            <a:cxnSpLocks noChangeShapeType="1"/>
            <a:stCxn id="733282" idx="4"/>
            <a:endCxn id="733319" idx="0"/>
          </p:cNvCxnSpPr>
          <p:nvPr/>
        </p:nvCxnSpPr>
        <p:spPr bwMode="auto">
          <a:xfrm>
            <a:off x="3581400" y="4505325"/>
            <a:ext cx="1905000" cy="97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21" name="AutoShape 137"/>
          <p:cNvCxnSpPr>
            <a:cxnSpLocks noChangeShapeType="1"/>
            <a:stCxn id="733274" idx="4"/>
            <a:endCxn id="733319" idx="0"/>
          </p:cNvCxnSpPr>
          <p:nvPr/>
        </p:nvCxnSpPr>
        <p:spPr bwMode="auto">
          <a:xfrm>
            <a:off x="5334000" y="4962525"/>
            <a:ext cx="1524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22" name="AutoShape 138"/>
          <p:cNvCxnSpPr>
            <a:cxnSpLocks noChangeShapeType="1"/>
            <a:stCxn id="733270" idx="4"/>
            <a:endCxn id="733319" idx="0"/>
          </p:cNvCxnSpPr>
          <p:nvPr/>
        </p:nvCxnSpPr>
        <p:spPr bwMode="auto">
          <a:xfrm flipH="1">
            <a:off x="5486400" y="4810125"/>
            <a:ext cx="7620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3323" name="Oval 139"/>
          <p:cNvSpPr>
            <a:spLocks noChangeArrowheads="1"/>
          </p:cNvSpPr>
          <p:nvPr/>
        </p:nvSpPr>
        <p:spPr bwMode="auto">
          <a:xfrm>
            <a:off x="5105400" y="6172200"/>
            <a:ext cx="762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452</a:t>
            </a:r>
          </a:p>
        </p:txBody>
      </p:sp>
      <p:cxnSp>
        <p:nvCxnSpPr>
          <p:cNvPr id="733324" name="AutoShape 140"/>
          <p:cNvCxnSpPr>
            <a:cxnSpLocks noChangeShapeType="1"/>
            <a:stCxn id="733311" idx="4"/>
            <a:endCxn id="733323" idx="0"/>
          </p:cNvCxnSpPr>
          <p:nvPr/>
        </p:nvCxnSpPr>
        <p:spPr bwMode="auto">
          <a:xfrm>
            <a:off x="2514600" y="5572125"/>
            <a:ext cx="29718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25" name="AutoShape 141"/>
          <p:cNvCxnSpPr>
            <a:cxnSpLocks noChangeShapeType="1"/>
            <a:stCxn id="733319" idx="4"/>
            <a:endCxn id="733323" idx="0"/>
          </p:cNvCxnSpPr>
          <p:nvPr/>
        </p:nvCxnSpPr>
        <p:spPr bwMode="auto">
          <a:xfrm>
            <a:off x="5486400" y="58769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326" name="AutoShape 142"/>
          <p:cNvCxnSpPr>
            <a:cxnSpLocks noChangeShapeType="1"/>
            <a:stCxn id="733266" idx="4"/>
            <a:endCxn id="733282" idx="0"/>
          </p:cNvCxnSpPr>
          <p:nvPr/>
        </p:nvCxnSpPr>
        <p:spPr bwMode="auto">
          <a:xfrm>
            <a:off x="2590800" y="3971925"/>
            <a:ext cx="990600" cy="133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295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Diagramatic representation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5943600" y="32004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latin typeface="Verdana" panose="020B0604030504040204" pitchFamily="34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7162800" y="1752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latin typeface="Verdana" panose="020B0604030504040204" pitchFamily="34" charset="0"/>
            </a:endParaRP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7620000" y="3733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latin typeface="Verdana" panose="020B0604030504040204" pitchFamily="34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572000" y="23622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latin typeface="Verdana" panose="020B0604030504040204" pitchFamily="34" charset="0"/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1371600" y="4876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latin typeface="Verdana" panose="020B0604030504040204" pitchFamily="34" charset="0"/>
            </a:endParaRP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990600" y="2514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0">
              <a:latin typeface="Verdana" panose="020B0604030504040204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65325" y="1403350"/>
            <a:ext cx="3352800" cy="1111250"/>
            <a:chOff x="1238" y="884"/>
            <a:chExt cx="2112" cy="700"/>
          </a:xfrm>
        </p:grpSpPr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238" y="884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Vertices (aka nodes)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>
              <a:off x="1296" y="1248"/>
              <a:ext cx="672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160" y="1248"/>
              <a:ext cx="624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21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 — Diagramatic Representation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5943600" y="32004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7162800" y="1752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7620000" y="3733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4572000" y="23622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371600" y="4876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990600" y="2514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1</a:t>
            </a:r>
          </a:p>
        </p:txBody>
      </p:sp>
      <p:cxnSp>
        <p:nvCxnSpPr>
          <p:cNvPr id="268297" name="AutoShape 9"/>
          <p:cNvCxnSpPr>
            <a:cxnSpLocks noChangeShapeType="1"/>
            <a:stCxn id="11270" idx="5"/>
            <a:endCxn id="11267" idx="1"/>
          </p:cNvCxnSpPr>
          <p:nvPr/>
        </p:nvCxnSpPr>
        <p:spPr bwMode="auto">
          <a:xfrm>
            <a:off x="5222875" y="3013075"/>
            <a:ext cx="831850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298" name="AutoShape 10"/>
          <p:cNvCxnSpPr>
            <a:cxnSpLocks noChangeShapeType="1"/>
            <a:stCxn id="11270" idx="6"/>
            <a:endCxn id="11268" idx="2"/>
          </p:cNvCxnSpPr>
          <p:nvPr/>
        </p:nvCxnSpPr>
        <p:spPr bwMode="auto">
          <a:xfrm flipV="1">
            <a:off x="5334000" y="2133600"/>
            <a:ext cx="18288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299" name="AutoShape 11"/>
          <p:cNvCxnSpPr>
            <a:cxnSpLocks noChangeShapeType="1"/>
            <a:stCxn id="11267" idx="2"/>
            <a:endCxn id="11272" idx="6"/>
          </p:cNvCxnSpPr>
          <p:nvPr/>
        </p:nvCxnSpPr>
        <p:spPr bwMode="auto">
          <a:xfrm flipH="1" flipV="1">
            <a:off x="1752600" y="2895600"/>
            <a:ext cx="41910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300" name="AutoShape 12"/>
          <p:cNvCxnSpPr>
            <a:cxnSpLocks noChangeShapeType="1"/>
            <a:stCxn id="11272" idx="4"/>
            <a:endCxn id="11271" idx="0"/>
          </p:cNvCxnSpPr>
          <p:nvPr/>
        </p:nvCxnSpPr>
        <p:spPr bwMode="auto">
          <a:xfrm>
            <a:off x="1371600" y="3276600"/>
            <a:ext cx="381000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301" name="AutoShape 13"/>
          <p:cNvCxnSpPr>
            <a:cxnSpLocks noChangeShapeType="1"/>
            <a:stCxn id="11269" idx="2"/>
            <a:endCxn id="11271" idx="6"/>
          </p:cNvCxnSpPr>
          <p:nvPr/>
        </p:nvCxnSpPr>
        <p:spPr bwMode="auto">
          <a:xfrm flipH="1">
            <a:off x="2133600" y="4114800"/>
            <a:ext cx="5486400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302" name="AutoShape 14"/>
          <p:cNvCxnSpPr>
            <a:cxnSpLocks noChangeShapeType="1"/>
            <a:stCxn id="11269" idx="0"/>
            <a:endCxn id="11268" idx="4"/>
          </p:cNvCxnSpPr>
          <p:nvPr/>
        </p:nvCxnSpPr>
        <p:spPr bwMode="auto">
          <a:xfrm flipH="1" flipV="1">
            <a:off x="7543800" y="2514600"/>
            <a:ext cx="4572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303" name="AutoShape 15"/>
          <p:cNvCxnSpPr>
            <a:cxnSpLocks noChangeShapeType="1"/>
            <a:stCxn id="11267" idx="3"/>
            <a:endCxn id="11271" idx="6"/>
          </p:cNvCxnSpPr>
          <p:nvPr/>
        </p:nvCxnSpPr>
        <p:spPr bwMode="auto">
          <a:xfrm flipH="1">
            <a:off x="2133600" y="3851275"/>
            <a:ext cx="3921125" cy="140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304" name="AutoShape 16"/>
          <p:cNvCxnSpPr>
            <a:cxnSpLocks noChangeShapeType="1"/>
            <a:stCxn id="11270" idx="3"/>
            <a:endCxn id="11271" idx="7"/>
          </p:cNvCxnSpPr>
          <p:nvPr/>
        </p:nvCxnSpPr>
        <p:spPr bwMode="auto">
          <a:xfrm flipH="1">
            <a:off x="2022475" y="3013075"/>
            <a:ext cx="2660650" cy="1974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305" name="AutoShape 17"/>
          <p:cNvCxnSpPr>
            <a:cxnSpLocks noChangeShapeType="1"/>
            <a:stCxn id="11267" idx="6"/>
            <a:endCxn id="11269" idx="1"/>
          </p:cNvCxnSpPr>
          <p:nvPr/>
        </p:nvCxnSpPr>
        <p:spPr bwMode="auto">
          <a:xfrm>
            <a:off x="6705600" y="3581400"/>
            <a:ext cx="1025525" cy="263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1965325" y="1403350"/>
            <a:ext cx="3352800" cy="1111250"/>
            <a:chOff x="1238" y="884"/>
            <a:chExt cx="2112" cy="700"/>
          </a:xfrm>
        </p:grpSpPr>
        <p:sp>
          <p:nvSpPr>
            <p:cNvPr id="11286" name="Text Box 19"/>
            <p:cNvSpPr txBox="1">
              <a:spLocks noChangeArrowheads="1"/>
            </p:cNvSpPr>
            <p:nvPr/>
          </p:nvSpPr>
          <p:spPr bwMode="auto">
            <a:xfrm>
              <a:off x="1238" y="884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Vertices (aka nodes)</a:t>
              </a:r>
            </a:p>
          </p:txBody>
        </p:sp>
        <p:sp>
          <p:nvSpPr>
            <p:cNvPr id="11287" name="Line 20"/>
            <p:cNvSpPr>
              <a:spLocks noChangeShapeType="1"/>
            </p:cNvSpPr>
            <p:nvPr/>
          </p:nvSpPr>
          <p:spPr bwMode="auto">
            <a:xfrm flipH="1">
              <a:off x="1296" y="1248"/>
              <a:ext cx="672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8" name="Line 21"/>
            <p:cNvSpPr>
              <a:spLocks noChangeShapeType="1"/>
            </p:cNvSpPr>
            <p:nvPr/>
          </p:nvSpPr>
          <p:spPr bwMode="auto">
            <a:xfrm>
              <a:off x="2160" y="1248"/>
              <a:ext cx="624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75125" y="4876800"/>
            <a:ext cx="1095375" cy="1022350"/>
            <a:chOff x="2630" y="3072"/>
            <a:chExt cx="690" cy="644"/>
          </a:xfrm>
        </p:grpSpPr>
        <p:sp>
          <p:nvSpPr>
            <p:cNvPr id="11284" name="Text Box 23"/>
            <p:cNvSpPr txBox="1">
              <a:spLocks noChangeArrowheads="1"/>
            </p:cNvSpPr>
            <p:nvPr/>
          </p:nvSpPr>
          <p:spPr bwMode="auto">
            <a:xfrm>
              <a:off x="2630" y="3428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Edges</a:t>
              </a:r>
            </a:p>
          </p:txBody>
        </p:sp>
        <p:sp>
          <p:nvSpPr>
            <p:cNvPr id="11285" name="Line 24"/>
            <p:cNvSpPr>
              <a:spLocks noChangeShapeType="1"/>
            </p:cNvSpPr>
            <p:nvPr/>
          </p:nvSpPr>
          <p:spPr bwMode="auto">
            <a:xfrm flipH="1" flipV="1">
              <a:off x="2880" y="3072"/>
              <a:ext cx="48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2280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2428875" y="5438775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1">
                <a:solidFill>
                  <a:srgbClr val="CC0000"/>
                </a:solidFill>
                <a:latin typeface="Verdana" panose="020B0604030504040204" pitchFamily="34" charset="0"/>
              </a:rPr>
              <a:t>Undirected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 — Weighted graphs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5943600" y="32004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7162800" y="1752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620000" y="3733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72000" y="23622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371600" y="4876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990600" y="2514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1</a:t>
            </a:r>
          </a:p>
        </p:txBody>
      </p:sp>
      <p:cxnSp>
        <p:nvCxnSpPr>
          <p:cNvPr id="12298" name="AutoShape 10"/>
          <p:cNvCxnSpPr>
            <a:cxnSpLocks noChangeShapeType="1"/>
            <a:stCxn id="12295" idx="5"/>
            <a:endCxn id="12292" idx="1"/>
          </p:cNvCxnSpPr>
          <p:nvPr/>
        </p:nvCxnSpPr>
        <p:spPr bwMode="auto">
          <a:xfrm>
            <a:off x="5222875" y="3013075"/>
            <a:ext cx="831850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1"/>
          <p:cNvCxnSpPr>
            <a:cxnSpLocks noChangeShapeType="1"/>
            <a:stCxn id="12295" idx="6"/>
            <a:endCxn id="12293" idx="2"/>
          </p:cNvCxnSpPr>
          <p:nvPr/>
        </p:nvCxnSpPr>
        <p:spPr bwMode="auto">
          <a:xfrm flipV="1">
            <a:off x="5334000" y="2133600"/>
            <a:ext cx="18288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2"/>
          <p:cNvCxnSpPr>
            <a:cxnSpLocks noChangeShapeType="1"/>
            <a:stCxn id="12292" idx="2"/>
            <a:endCxn id="12297" idx="6"/>
          </p:cNvCxnSpPr>
          <p:nvPr/>
        </p:nvCxnSpPr>
        <p:spPr bwMode="auto">
          <a:xfrm flipH="1" flipV="1">
            <a:off x="1752600" y="2895600"/>
            <a:ext cx="41910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3"/>
          <p:cNvCxnSpPr>
            <a:cxnSpLocks noChangeShapeType="1"/>
            <a:stCxn id="12297" idx="4"/>
            <a:endCxn id="12296" idx="0"/>
          </p:cNvCxnSpPr>
          <p:nvPr/>
        </p:nvCxnSpPr>
        <p:spPr bwMode="auto">
          <a:xfrm>
            <a:off x="1371600" y="3276600"/>
            <a:ext cx="381000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4"/>
          <p:cNvCxnSpPr>
            <a:cxnSpLocks noChangeShapeType="1"/>
            <a:stCxn id="12294" idx="2"/>
            <a:endCxn id="12296" idx="6"/>
          </p:cNvCxnSpPr>
          <p:nvPr/>
        </p:nvCxnSpPr>
        <p:spPr bwMode="auto">
          <a:xfrm flipH="1">
            <a:off x="2133600" y="4114800"/>
            <a:ext cx="5486400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5"/>
          <p:cNvCxnSpPr>
            <a:cxnSpLocks noChangeShapeType="1"/>
            <a:stCxn id="12294" idx="0"/>
            <a:endCxn id="12293" idx="4"/>
          </p:cNvCxnSpPr>
          <p:nvPr/>
        </p:nvCxnSpPr>
        <p:spPr bwMode="auto">
          <a:xfrm flipH="1" flipV="1">
            <a:off x="7543800" y="2514600"/>
            <a:ext cx="4572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6"/>
          <p:cNvCxnSpPr>
            <a:cxnSpLocks noChangeShapeType="1"/>
            <a:stCxn id="12292" idx="3"/>
            <a:endCxn id="12296" idx="6"/>
          </p:cNvCxnSpPr>
          <p:nvPr/>
        </p:nvCxnSpPr>
        <p:spPr bwMode="auto">
          <a:xfrm flipH="1">
            <a:off x="2133600" y="3851275"/>
            <a:ext cx="3921125" cy="140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5" idx="3"/>
            <a:endCxn id="12296" idx="7"/>
          </p:cNvCxnSpPr>
          <p:nvPr/>
        </p:nvCxnSpPr>
        <p:spPr bwMode="auto">
          <a:xfrm flipH="1">
            <a:off x="2022475" y="3013075"/>
            <a:ext cx="2660650" cy="1974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2" idx="6"/>
            <a:endCxn id="12294" idx="1"/>
          </p:cNvCxnSpPr>
          <p:nvPr/>
        </p:nvCxnSpPr>
        <p:spPr bwMode="auto">
          <a:xfrm>
            <a:off x="6705600" y="3581400"/>
            <a:ext cx="1025525" cy="263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1965325" y="1403350"/>
            <a:ext cx="3352800" cy="1111250"/>
            <a:chOff x="1238" y="884"/>
            <a:chExt cx="2112" cy="700"/>
          </a:xfrm>
        </p:grpSpPr>
        <p:sp>
          <p:nvSpPr>
            <p:cNvPr id="12323" name="Text Box 20"/>
            <p:cNvSpPr txBox="1">
              <a:spLocks noChangeArrowheads="1"/>
            </p:cNvSpPr>
            <p:nvPr/>
          </p:nvSpPr>
          <p:spPr bwMode="auto">
            <a:xfrm>
              <a:off x="1238" y="884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Vertices (aka nodes)</a:t>
              </a:r>
            </a:p>
          </p:txBody>
        </p:sp>
        <p:sp>
          <p:nvSpPr>
            <p:cNvPr id="12324" name="Line 21"/>
            <p:cNvSpPr>
              <a:spLocks noChangeShapeType="1"/>
            </p:cNvSpPr>
            <p:nvPr/>
          </p:nvSpPr>
          <p:spPr bwMode="auto">
            <a:xfrm flipH="1">
              <a:off x="1296" y="1248"/>
              <a:ext cx="672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5" name="Line 22"/>
            <p:cNvSpPr>
              <a:spLocks noChangeShapeType="1"/>
            </p:cNvSpPr>
            <p:nvPr/>
          </p:nvSpPr>
          <p:spPr bwMode="auto">
            <a:xfrm>
              <a:off x="2160" y="1248"/>
              <a:ext cx="624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308" name="Group 23"/>
          <p:cNvGrpSpPr>
            <a:grpSpLocks/>
          </p:cNvGrpSpPr>
          <p:nvPr/>
        </p:nvGrpSpPr>
        <p:grpSpPr bwMode="auto">
          <a:xfrm>
            <a:off x="4175125" y="4876800"/>
            <a:ext cx="1095375" cy="1022350"/>
            <a:chOff x="2630" y="3072"/>
            <a:chExt cx="690" cy="644"/>
          </a:xfrm>
        </p:grpSpPr>
        <p:sp>
          <p:nvSpPr>
            <p:cNvPr id="12321" name="Text Box 24"/>
            <p:cNvSpPr txBox="1">
              <a:spLocks noChangeArrowheads="1"/>
            </p:cNvSpPr>
            <p:nvPr/>
          </p:nvSpPr>
          <p:spPr bwMode="auto">
            <a:xfrm>
              <a:off x="2630" y="3428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Edges</a:t>
              </a:r>
            </a:p>
          </p:txBody>
        </p:sp>
        <p:sp>
          <p:nvSpPr>
            <p:cNvPr id="12322" name="Line 25"/>
            <p:cNvSpPr>
              <a:spLocks noChangeShapeType="1"/>
            </p:cNvSpPr>
            <p:nvPr/>
          </p:nvSpPr>
          <p:spPr bwMode="auto">
            <a:xfrm flipH="1" flipV="1">
              <a:off x="2880" y="3072"/>
              <a:ext cx="48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09" name="Text Box 26"/>
          <p:cNvSpPr txBox="1">
            <a:spLocks noChangeArrowheads="1"/>
          </p:cNvSpPr>
          <p:nvPr/>
        </p:nvSpPr>
        <p:spPr bwMode="auto">
          <a:xfrm>
            <a:off x="2535238" y="37576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1987</a:t>
            </a:r>
          </a:p>
        </p:txBody>
      </p:sp>
      <p:sp>
        <p:nvSpPr>
          <p:cNvPr id="12310" name="Text Box 27"/>
          <p:cNvSpPr txBox="1">
            <a:spLocks noChangeArrowheads="1"/>
          </p:cNvSpPr>
          <p:nvPr/>
        </p:nvSpPr>
        <p:spPr bwMode="auto">
          <a:xfrm>
            <a:off x="3130550" y="27432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2273</a:t>
            </a:r>
          </a:p>
        </p:txBody>
      </p:sp>
      <p:sp>
        <p:nvSpPr>
          <p:cNvPr id="12311" name="Text Box 28"/>
          <p:cNvSpPr txBox="1">
            <a:spLocks noChangeArrowheads="1"/>
          </p:cNvSpPr>
          <p:nvPr/>
        </p:nvSpPr>
        <p:spPr bwMode="auto">
          <a:xfrm>
            <a:off x="609600" y="37941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344</a:t>
            </a:r>
          </a:p>
        </p:txBody>
      </p:sp>
      <p:sp>
        <p:nvSpPr>
          <p:cNvPr id="12312" name="Text Box 29"/>
          <p:cNvSpPr txBox="1">
            <a:spLocks noChangeArrowheads="1"/>
          </p:cNvSpPr>
          <p:nvPr/>
        </p:nvSpPr>
        <p:spPr bwMode="auto">
          <a:xfrm>
            <a:off x="3816350" y="40386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2145</a:t>
            </a:r>
          </a:p>
        </p:txBody>
      </p:sp>
      <p:sp>
        <p:nvSpPr>
          <p:cNvPr id="12313" name="Text Box 30"/>
          <p:cNvSpPr txBox="1">
            <a:spLocks noChangeArrowheads="1"/>
          </p:cNvSpPr>
          <p:nvPr/>
        </p:nvSpPr>
        <p:spPr bwMode="auto">
          <a:xfrm>
            <a:off x="5340350" y="4556125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2462</a:t>
            </a:r>
          </a:p>
        </p:txBody>
      </p:sp>
      <p:sp>
        <p:nvSpPr>
          <p:cNvPr id="12314" name="Text Box 31"/>
          <p:cNvSpPr txBox="1">
            <a:spLocks noChangeArrowheads="1"/>
          </p:cNvSpPr>
          <p:nvPr/>
        </p:nvSpPr>
        <p:spPr bwMode="auto">
          <a:xfrm>
            <a:off x="5721350" y="19812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618</a:t>
            </a:r>
          </a:p>
        </p:txBody>
      </p:sp>
      <p:sp>
        <p:nvSpPr>
          <p:cNvPr id="12315" name="Text Box 32"/>
          <p:cNvSpPr txBox="1">
            <a:spLocks noChangeArrowheads="1"/>
          </p:cNvSpPr>
          <p:nvPr/>
        </p:nvSpPr>
        <p:spPr bwMode="auto">
          <a:xfrm>
            <a:off x="5492750" y="2803525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211</a:t>
            </a:r>
          </a:p>
        </p:txBody>
      </p:sp>
      <p:sp>
        <p:nvSpPr>
          <p:cNvPr id="12316" name="Text Box 33"/>
          <p:cNvSpPr txBox="1">
            <a:spLocks noChangeArrowheads="1"/>
          </p:cNvSpPr>
          <p:nvPr/>
        </p:nvSpPr>
        <p:spPr bwMode="auto">
          <a:xfrm>
            <a:off x="6864350" y="32766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318</a:t>
            </a:r>
          </a:p>
        </p:txBody>
      </p:sp>
      <p:sp>
        <p:nvSpPr>
          <p:cNvPr id="12317" name="Text Box 34"/>
          <p:cNvSpPr txBox="1">
            <a:spLocks noChangeArrowheads="1"/>
          </p:cNvSpPr>
          <p:nvPr/>
        </p:nvSpPr>
        <p:spPr bwMode="auto">
          <a:xfrm>
            <a:off x="7778750" y="28956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Verdana" panose="020B0604030504040204" pitchFamily="34" charset="0"/>
              </a:rPr>
              <a:t>190</a:t>
            </a:r>
          </a:p>
        </p:txBody>
      </p:sp>
      <p:sp>
        <p:nvSpPr>
          <p:cNvPr id="12318" name="Text Box 35"/>
          <p:cNvSpPr txBox="1">
            <a:spLocks noChangeArrowheads="1"/>
          </p:cNvSpPr>
          <p:nvPr/>
        </p:nvSpPr>
        <p:spPr bwMode="auto">
          <a:xfrm>
            <a:off x="6994525" y="4984750"/>
            <a:ext cx="141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i="1">
                <a:solidFill>
                  <a:srgbClr val="CC0000"/>
                </a:solidFill>
                <a:latin typeface="Verdana" panose="020B0604030504040204" pitchFamily="34" charset="0"/>
              </a:rPr>
              <a:t>Weights</a:t>
            </a:r>
          </a:p>
        </p:txBody>
      </p:sp>
      <p:sp>
        <p:nvSpPr>
          <p:cNvPr id="12319" name="Line 36"/>
          <p:cNvSpPr>
            <a:spLocks noChangeShapeType="1"/>
          </p:cNvSpPr>
          <p:nvPr/>
        </p:nvSpPr>
        <p:spPr bwMode="auto">
          <a:xfrm flipH="1" flipV="1">
            <a:off x="6172200" y="4800600"/>
            <a:ext cx="1066800" cy="228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0" name="Freeform 37"/>
          <p:cNvSpPr>
            <a:spLocks/>
          </p:cNvSpPr>
          <p:nvPr/>
        </p:nvSpPr>
        <p:spPr bwMode="auto">
          <a:xfrm>
            <a:off x="8229600" y="3352800"/>
            <a:ext cx="660400" cy="1676400"/>
          </a:xfrm>
          <a:custGeom>
            <a:avLst/>
            <a:gdLst>
              <a:gd name="T0" fmla="*/ 0 w 416"/>
              <a:gd name="T1" fmla="*/ 2147483646 h 1056"/>
              <a:gd name="T2" fmla="*/ 2147483646 w 416"/>
              <a:gd name="T3" fmla="*/ 2147483646 h 1056"/>
              <a:gd name="T4" fmla="*/ 2147483646 w 416"/>
              <a:gd name="T5" fmla="*/ 0 h 1056"/>
              <a:gd name="T6" fmla="*/ 0 60000 65536"/>
              <a:gd name="T7" fmla="*/ 0 60000 65536"/>
              <a:gd name="T8" fmla="*/ 0 60000 65536"/>
              <a:gd name="T9" fmla="*/ 0 w 416"/>
              <a:gd name="T10" fmla="*/ 0 h 1056"/>
              <a:gd name="T11" fmla="*/ 416 w 416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6" h="1056">
                <a:moveTo>
                  <a:pt x="0" y="1056"/>
                </a:moveTo>
                <a:cubicBezTo>
                  <a:pt x="176" y="880"/>
                  <a:pt x="352" y="704"/>
                  <a:pt x="384" y="528"/>
                </a:cubicBezTo>
                <a:cubicBezTo>
                  <a:pt x="416" y="352"/>
                  <a:pt x="304" y="176"/>
                  <a:pt x="192" y="0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Graph (digraph)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5943600" y="32004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7162800" y="1752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7620000" y="3733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572000" y="23622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371600" y="48768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990600" y="2514600"/>
            <a:ext cx="762000" cy="762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Verdana" panose="020B0604030504040204" pitchFamily="34" charset="0"/>
              </a:rPr>
              <a:t>1</a:t>
            </a:r>
          </a:p>
        </p:txBody>
      </p:sp>
      <p:cxnSp>
        <p:nvCxnSpPr>
          <p:cNvPr id="13321" name="AutoShape 9"/>
          <p:cNvCxnSpPr>
            <a:cxnSpLocks noChangeShapeType="1"/>
            <a:stCxn id="13318" idx="5"/>
            <a:endCxn id="13315" idx="1"/>
          </p:cNvCxnSpPr>
          <p:nvPr/>
        </p:nvCxnSpPr>
        <p:spPr bwMode="auto">
          <a:xfrm>
            <a:off x="5222875" y="3013075"/>
            <a:ext cx="831850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6"/>
            <a:endCxn id="13316" idx="2"/>
          </p:cNvCxnSpPr>
          <p:nvPr/>
        </p:nvCxnSpPr>
        <p:spPr bwMode="auto">
          <a:xfrm flipV="1">
            <a:off x="5334000" y="2133600"/>
            <a:ext cx="18288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1"/>
          <p:cNvCxnSpPr>
            <a:cxnSpLocks noChangeShapeType="1"/>
            <a:stCxn id="13315" idx="2"/>
            <a:endCxn id="13320" idx="6"/>
          </p:cNvCxnSpPr>
          <p:nvPr/>
        </p:nvCxnSpPr>
        <p:spPr bwMode="auto">
          <a:xfrm flipH="1" flipV="1">
            <a:off x="1752600" y="2895600"/>
            <a:ext cx="41910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2"/>
          <p:cNvCxnSpPr>
            <a:cxnSpLocks noChangeShapeType="1"/>
            <a:stCxn id="13320" idx="4"/>
            <a:endCxn id="13319" idx="0"/>
          </p:cNvCxnSpPr>
          <p:nvPr/>
        </p:nvCxnSpPr>
        <p:spPr bwMode="auto">
          <a:xfrm>
            <a:off x="1371600" y="3276600"/>
            <a:ext cx="381000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3"/>
          <p:cNvCxnSpPr>
            <a:cxnSpLocks noChangeShapeType="1"/>
            <a:stCxn id="13317" idx="2"/>
            <a:endCxn id="13319" idx="6"/>
          </p:cNvCxnSpPr>
          <p:nvPr/>
        </p:nvCxnSpPr>
        <p:spPr bwMode="auto">
          <a:xfrm flipH="1">
            <a:off x="2133600" y="4114800"/>
            <a:ext cx="5486400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4"/>
          <p:cNvCxnSpPr>
            <a:cxnSpLocks noChangeShapeType="1"/>
            <a:stCxn id="13317" idx="0"/>
            <a:endCxn id="13316" idx="4"/>
          </p:cNvCxnSpPr>
          <p:nvPr/>
        </p:nvCxnSpPr>
        <p:spPr bwMode="auto">
          <a:xfrm flipH="1" flipV="1">
            <a:off x="7543800" y="2514600"/>
            <a:ext cx="4572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3315" idx="3"/>
            <a:endCxn id="13319" idx="6"/>
          </p:cNvCxnSpPr>
          <p:nvPr/>
        </p:nvCxnSpPr>
        <p:spPr bwMode="auto">
          <a:xfrm flipH="1">
            <a:off x="2133600" y="3851275"/>
            <a:ext cx="3921125" cy="140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6"/>
          <p:cNvCxnSpPr>
            <a:cxnSpLocks noChangeShapeType="1"/>
            <a:stCxn id="13318" idx="3"/>
            <a:endCxn id="13319" idx="7"/>
          </p:cNvCxnSpPr>
          <p:nvPr/>
        </p:nvCxnSpPr>
        <p:spPr bwMode="auto">
          <a:xfrm flipH="1">
            <a:off x="2022475" y="3013075"/>
            <a:ext cx="2660650" cy="1974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15" idx="6"/>
            <a:endCxn id="13317" idx="1"/>
          </p:cNvCxnSpPr>
          <p:nvPr/>
        </p:nvCxnSpPr>
        <p:spPr bwMode="auto">
          <a:xfrm>
            <a:off x="6705600" y="3581400"/>
            <a:ext cx="1025525" cy="263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1965325" y="1403350"/>
            <a:ext cx="3352800" cy="1111250"/>
            <a:chOff x="1238" y="884"/>
            <a:chExt cx="2112" cy="700"/>
          </a:xfrm>
        </p:grpSpPr>
        <p:sp>
          <p:nvSpPr>
            <p:cNvPr id="13334" name="Text Box 19"/>
            <p:cNvSpPr txBox="1">
              <a:spLocks noChangeArrowheads="1"/>
            </p:cNvSpPr>
            <p:nvPr/>
          </p:nvSpPr>
          <p:spPr bwMode="auto">
            <a:xfrm>
              <a:off x="1238" y="884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Vertices (aka nodes)</a:t>
              </a:r>
            </a:p>
          </p:txBody>
        </p:sp>
        <p:sp>
          <p:nvSpPr>
            <p:cNvPr id="13335" name="Line 20"/>
            <p:cNvSpPr>
              <a:spLocks noChangeShapeType="1"/>
            </p:cNvSpPr>
            <p:nvPr/>
          </p:nvSpPr>
          <p:spPr bwMode="auto">
            <a:xfrm flipH="1">
              <a:off x="1296" y="1248"/>
              <a:ext cx="672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6" name="Line 21"/>
            <p:cNvSpPr>
              <a:spLocks noChangeShapeType="1"/>
            </p:cNvSpPr>
            <p:nvPr/>
          </p:nvSpPr>
          <p:spPr bwMode="auto">
            <a:xfrm>
              <a:off x="2160" y="1248"/>
              <a:ext cx="624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31" name="Group 22"/>
          <p:cNvGrpSpPr>
            <a:grpSpLocks/>
          </p:cNvGrpSpPr>
          <p:nvPr/>
        </p:nvGrpSpPr>
        <p:grpSpPr bwMode="auto">
          <a:xfrm>
            <a:off x="4175125" y="4876800"/>
            <a:ext cx="1095375" cy="1022350"/>
            <a:chOff x="2630" y="3072"/>
            <a:chExt cx="690" cy="644"/>
          </a:xfrm>
        </p:grpSpPr>
        <p:sp>
          <p:nvSpPr>
            <p:cNvPr id="13332" name="Text Box 23"/>
            <p:cNvSpPr txBox="1">
              <a:spLocks noChangeArrowheads="1"/>
            </p:cNvSpPr>
            <p:nvPr/>
          </p:nvSpPr>
          <p:spPr bwMode="auto">
            <a:xfrm>
              <a:off x="2630" y="3428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 i="1">
                  <a:solidFill>
                    <a:srgbClr val="CC0000"/>
                  </a:solidFill>
                  <a:latin typeface="Verdana" panose="020B0604030504040204" pitchFamily="34" charset="0"/>
                </a:rPr>
                <a:t>Edges</a:t>
              </a:r>
            </a:p>
          </p:txBody>
        </p:sp>
        <p:sp>
          <p:nvSpPr>
            <p:cNvPr id="13333" name="Line 24"/>
            <p:cNvSpPr>
              <a:spLocks noChangeShapeType="1"/>
            </p:cNvSpPr>
            <p:nvPr/>
          </p:nvSpPr>
          <p:spPr bwMode="auto">
            <a:xfrm flipH="1" flipV="1">
              <a:off x="2880" y="3072"/>
              <a:ext cx="48" cy="3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2716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connected acyclic Graph is a </a:t>
            </a:r>
            <a:r>
              <a:rPr lang="en-US" altLang="en-US">
                <a:solidFill>
                  <a:srgbClr val="0000CC"/>
                </a:solidFill>
              </a:rPr>
              <a:t>tree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0000CC"/>
                </a:solidFill>
              </a:rPr>
              <a:t>Spanning tree</a:t>
            </a:r>
            <a:r>
              <a:rPr lang="en-US" altLang="en-US"/>
              <a:t> of a connected graph G=(V,E): a sub graph T=(V,E’) of G, and T is a tree, i.e. T spans the whole of V of G.</a:t>
            </a:r>
          </a:p>
          <a:p>
            <a:r>
              <a:rPr lang="en-US" altLang="en-US"/>
              <a:t>W(T)= sum of the weights of all edges of T.</a:t>
            </a:r>
          </a:p>
          <a:p>
            <a:r>
              <a:rPr lang="en-US" altLang="en-US">
                <a:solidFill>
                  <a:srgbClr val="0000CC"/>
                </a:solidFill>
              </a:rPr>
              <a:t>Minimum Spanning Tree ( MST):  </a:t>
            </a:r>
            <a:r>
              <a:rPr lang="en-US" altLang="en-US"/>
              <a:t>Spanning tree having minimum weight of a edge weighted connected graph.</a:t>
            </a:r>
            <a:endParaRPr lang="en-US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9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Graph Representation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62975" cy="4495800"/>
          </a:xfrm>
        </p:spPr>
        <p:txBody>
          <a:bodyPr/>
          <a:lstStyle/>
          <a:p>
            <a:pPr marL="609600" indent="-609600" eaLnBrk="1" hangingPunct="1"/>
            <a:r>
              <a:rPr lang="en-US" altLang="zh-CN">
                <a:ea typeface="宋体" panose="02010600030101010101" pitchFamily="2" charset="-122"/>
              </a:rPr>
              <a:t>Two popular computer representations of a graph.  Both represent the vertex set and the edge set, but in different ways.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Adjacency Matrix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Use a 2D matrix to represent the graph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zh-CN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Adjacency List</a:t>
            </a:r>
          </a:p>
          <a:p>
            <a:pPr marL="1371600" lvl="2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Use a 1D array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66296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Adjacency Matrix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59103"/>
              </p:ext>
            </p:extLst>
          </p:nvPr>
        </p:nvGraphicFramePr>
        <p:xfrm>
          <a:off x="2514600" y="809625"/>
          <a:ext cx="5154613" cy="237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287642" imgH="3362794" progId="Paint.Picture">
                  <p:embed/>
                </p:oleObj>
              </mc:Choice>
              <mc:Fallback>
                <p:oleObj name="Bitmap Image" r:id="rId3" imgW="7287642" imgH="336279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09625"/>
                        <a:ext cx="5154613" cy="2378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3294063"/>
            <a:ext cx="8839200" cy="3259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2D array A[0..n-1, 0..n-1], </a:t>
            </a:r>
            <a:r>
              <a:rPr lang="en-US" altLang="zh-CN" dirty="0">
                <a:ea typeface="宋体" panose="02010600030101010101" pitchFamily="2" charset="-122"/>
              </a:rPr>
              <a:t>where </a:t>
            </a:r>
            <a:r>
              <a:rPr lang="en-US" altLang="zh-CN" b="1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the number of vertices in the graph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row and column is indexed by the vertex 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e,g</a:t>
            </a:r>
            <a:r>
              <a:rPr lang="en-US" altLang="zh-CN" dirty="0">
                <a:ea typeface="宋体" panose="02010600030101010101" pitchFamily="2" charset="-122"/>
              </a:rPr>
              <a:t> a=0, b=1, c=2, d=3, e=4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A[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][j]=1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if there is an edge connecting vertices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otherwise,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A[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][j]=0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storage</a:t>
            </a:r>
            <a:r>
              <a:rPr lang="en-US" altLang="zh-CN" dirty="0">
                <a:ea typeface="宋体" panose="02010600030101010101" pitchFamily="2" charset="-122"/>
              </a:rPr>
              <a:t> requirement is </a:t>
            </a:r>
            <a:r>
              <a:rPr lang="el-GR" altLang="en-US" dirty="0">
                <a:solidFill>
                  <a:srgbClr val="C00000"/>
                </a:solidFill>
              </a:rPr>
              <a:t>Θ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(n</a:t>
            </a:r>
            <a:r>
              <a:rPr lang="en-US" altLang="zh-CN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). </a:t>
            </a:r>
            <a:r>
              <a:rPr lang="en-US" altLang="zh-CN" dirty="0">
                <a:ea typeface="宋体" panose="02010600030101010101" pitchFamily="2" charset="-122"/>
              </a:rPr>
              <a:t>It is not efficient if the graph has few edges.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adjacency matrix </a:t>
            </a:r>
            <a:r>
              <a:rPr lang="en-US" altLang="zh-CN" dirty="0">
                <a:ea typeface="宋体" panose="02010600030101010101" pitchFamily="2" charset="-122"/>
              </a:rPr>
              <a:t>is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appropriate </a:t>
            </a:r>
            <a:r>
              <a:rPr lang="en-US" altLang="zh-CN" dirty="0">
                <a:ea typeface="宋体" panose="02010600030101010101" pitchFamily="2" charset="-122"/>
              </a:rPr>
              <a:t>representation if the graph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dense: </a:t>
            </a:r>
            <a:r>
              <a:rPr lang="en-US" altLang="zh-CN" dirty="0">
                <a:ea typeface="宋体" panose="02010600030101010101" pitchFamily="2" charset="-122"/>
              </a:rPr>
              <a:t>|E|=</a:t>
            </a:r>
            <a:r>
              <a:rPr lang="el-GR" altLang="zh-CN" dirty="0">
                <a:cs typeface="Arial" panose="020B0604020202020204" pitchFamily="34" charset="0"/>
              </a:rPr>
              <a:t>Θ</a:t>
            </a:r>
            <a:r>
              <a:rPr lang="en-US" altLang="zh-CN" dirty="0">
                <a:ea typeface="宋体" panose="02010600030101010101" pitchFamily="2" charset="-122"/>
                <a:cs typeface="Arial" panose="020B0604020202020204" pitchFamily="34" charset="0"/>
              </a:rPr>
              <a:t>(|V|</a:t>
            </a:r>
            <a:r>
              <a:rPr lang="en-US" altLang="zh-CN" baseline="30000" dirty="0"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can detect in O(1) time whether two vertices are connected.</a:t>
            </a:r>
            <a:endParaRPr lang="el-GR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22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1905000" y="1295400"/>
          <a:ext cx="5618163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52381" imgH="3648584" progId="Paint.Picture">
                  <p:embed/>
                </p:oleObj>
              </mc:Choice>
              <mc:Fallback>
                <p:oleObj name="Bitmap Image" r:id="rId3" imgW="7752381" imgH="364858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5618163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081463"/>
            <a:ext cx="8305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If the graph is not dense, in other words,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sparse</a:t>
            </a:r>
            <a:r>
              <a:rPr lang="en-US" altLang="zh-CN" sz="2400" dirty="0">
                <a:ea typeface="宋体" panose="02010600030101010101" pitchFamily="2" charset="-122"/>
              </a:rPr>
              <a:t>, a better solution is an adjacency 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adjacency list is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an array A[0..n-1] of lists</a:t>
            </a:r>
            <a:r>
              <a:rPr lang="en-US" altLang="zh-CN" sz="2400" dirty="0">
                <a:ea typeface="宋体" panose="02010600030101010101" pitchFamily="2" charset="-122"/>
              </a:rPr>
              <a:t>, where n is the number of vertices in the graph.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Each array entry is indexed by the vertex id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Each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list </a:t>
            </a:r>
            <a:r>
              <a:rPr lang="en-US" altLang="zh-CN" sz="2400" i="1" dirty="0">
                <a:solidFill>
                  <a:srgbClr val="C00000"/>
                </a:solidFill>
                <a:ea typeface="宋体" panose="02010600030101010101" pitchFamily="2" charset="-122"/>
              </a:rPr>
              <a:t>A[</a:t>
            </a:r>
            <a:r>
              <a:rPr lang="en-US" altLang="zh-CN" sz="2400" i="1" dirty="0" err="1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stores the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ids of the vertices adjacent to vertex </a:t>
            </a:r>
            <a:r>
              <a:rPr lang="en-US" altLang="zh-CN" sz="2400" i="1" dirty="0" err="1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endParaRPr lang="en-US" alt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graph?</a:t>
            </a:r>
          </a:p>
        </p:txBody>
      </p:sp>
      <p:grpSp>
        <p:nvGrpSpPr>
          <p:cNvPr id="748433" name="Group 913"/>
          <p:cNvGrpSpPr>
            <a:grpSpLocks/>
          </p:cNvGrpSpPr>
          <p:nvPr/>
        </p:nvGrpSpPr>
        <p:grpSpPr bwMode="auto">
          <a:xfrm>
            <a:off x="304800" y="3429000"/>
            <a:ext cx="6194425" cy="3165475"/>
            <a:chOff x="825" y="1846"/>
            <a:chExt cx="3902" cy="1994"/>
          </a:xfrm>
        </p:grpSpPr>
        <p:sp>
          <p:nvSpPr>
            <p:cNvPr id="747530" name="Line 3"/>
            <p:cNvSpPr>
              <a:spLocks noChangeShapeType="1"/>
            </p:cNvSpPr>
            <p:nvPr/>
          </p:nvSpPr>
          <p:spPr bwMode="auto">
            <a:xfrm>
              <a:off x="2695" y="2505"/>
              <a:ext cx="1593" cy="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31" name="Line 4"/>
            <p:cNvSpPr>
              <a:spLocks noChangeShapeType="1"/>
            </p:cNvSpPr>
            <p:nvPr/>
          </p:nvSpPr>
          <p:spPr bwMode="auto">
            <a:xfrm flipH="1" flipV="1">
              <a:off x="2695" y="2505"/>
              <a:ext cx="83" cy="7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32" name="Line 5"/>
            <p:cNvSpPr>
              <a:spLocks noChangeShapeType="1"/>
            </p:cNvSpPr>
            <p:nvPr/>
          </p:nvSpPr>
          <p:spPr bwMode="auto">
            <a:xfrm flipV="1">
              <a:off x="1101" y="2505"/>
              <a:ext cx="1594" cy="9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33" name="Line 6"/>
            <p:cNvSpPr>
              <a:spLocks noChangeShapeType="1"/>
            </p:cNvSpPr>
            <p:nvPr/>
          </p:nvSpPr>
          <p:spPr bwMode="auto">
            <a:xfrm flipH="1">
              <a:off x="1101" y="2400"/>
              <a:ext cx="627" cy="10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34" name="Line 7"/>
            <p:cNvSpPr>
              <a:spLocks noChangeShapeType="1"/>
            </p:cNvSpPr>
            <p:nvPr/>
          </p:nvSpPr>
          <p:spPr bwMode="auto">
            <a:xfrm>
              <a:off x="1126" y="2067"/>
              <a:ext cx="587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35" name="Freeform 8"/>
            <p:cNvSpPr>
              <a:spLocks/>
            </p:cNvSpPr>
            <p:nvPr/>
          </p:nvSpPr>
          <p:spPr bwMode="auto">
            <a:xfrm>
              <a:off x="2853" y="2517"/>
              <a:ext cx="52" cy="22"/>
            </a:xfrm>
            <a:custGeom>
              <a:avLst/>
              <a:gdLst>
                <a:gd name="T0" fmla="*/ 2147483647 w 59"/>
                <a:gd name="T1" fmla="*/ 2147483647 h 24"/>
                <a:gd name="T2" fmla="*/ 2147483647 w 59"/>
                <a:gd name="T3" fmla="*/ 0 h 24"/>
                <a:gd name="T4" fmla="*/ 0 w 59"/>
                <a:gd name="T5" fmla="*/ 0 h 24"/>
                <a:gd name="T6" fmla="*/ 2147483647 w 59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4"/>
                <a:gd name="T14" fmla="*/ 59 w 59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4">
                  <a:moveTo>
                    <a:pt x="35" y="24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36" name="Freeform 9"/>
            <p:cNvSpPr>
              <a:spLocks/>
            </p:cNvSpPr>
            <p:nvPr/>
          </p:nvSpPr>
          <p:spPr bwMode="auto">
            <a:xfrm>
              <a:off x="2527" y="2518"/>
              <a:ext cx="84" cy="43"/>
            </a:xfrm>
            <a:custGeom>
              <a:avLst/>
              <a:gdLst>
                <a:gd name="T0" fmla="*/ 2147483647 w 95"/>
                <a:gd name="T1" fmla="*/ 2147483647 h 46"/>
                <a:gd name="T2" fmla="*/ 2147483647 w 95"/>
                <a:gd name="T3" fmla="*/ 0 h 46"/>
                <a:gd name="T4" fmla="*/ 0 w 95"/>
                <a:gd name="T5" fmla="*/ 2147483647 h 46"/>
                <a:gd name="T6" fmla="*/ 2147483647 w 95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6"/>
                <a:gd name="T14" fmla="*/ 95 w 9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6">
                  <a:moveTo>
                    <a:pt x="95" y="46"/>
                  </a:moveTo>
                  <a:lnTo>
                    <a:pt x="44" y="0"/>
                  </a:lnTo>
                  <a:lnTo>
                    <a:pt x="0" y="46"/>
                  </a:lnTo>
                  <a:lnTo>
                    <a:pt x="95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37" name="Freeform 10"/>
            <p:cNvSpPr>
              <a:spLocks/>
            </p:cNvSpPr>
            <p:nvPr/>
          </p:nvSpPr>
          <p:spPr bwMode="auto">
            <a:xfrm>
              <a:off x="2569" y="2517"/>
              <a:ext cx="319" cy="44"/>
            </a:xfrm>
            <a:custGeom>
              <a:avLst/>
              <a:gdLst>
                <a:gd name="T0" fmla="*/ 2147483647 w 361"/>
                <a:gd name="T1" fmla="*/ 2147483647 h 48"/>
                <a:gd name="T2" fmla="*/ 2147483647 w 361"/>
                <a:gd name="T3" fmla="*/ 0 h 48"/>
                <a:gd name="T4" fmla="*/ 2147483647 w 361"/>
                <a:gd name="T5" fmla="*/ 0 h 48"/>
                <a:gd name="T6" fmla="*/ 0 w 361"/>
                <a:gd name="T7" fmla="*/ 2147483647 h 48"/>
                <a:gd name="T8" fmla="*/ 2147483647 w 361"/>
                <a:gd name="T9" fmla="*/ 2147483647 h 48"/>
                <a:gd name="T10" fmla="*/ 2147483647 w 361"/>
                <a:gd name="T11" fmla="*/ 2147483647 h 48"/>
                <a:gd name="T12" fmla="*/ 2147483647 w 361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1"/>
                <a:gd name="T22" fmla="*/ 0 h 48"/>
                <a:gd name="T23" fmla="*/ 361 w 3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1" h="48">
                  <a:moveTo>
                    <a:pt x="361" y="17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48"/>
                  </a:lnTo>
                  <a:lnTo>
                    <a:pt x="332" y="48"/>
                  </a:lnTo>
                  <a:lnTo>
                    <a:pt x="361" y="17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38" name="Freeform 11"/>
            <p:cNvSpPr>
              <a:spLocks/>
            </p:cNvSpPr>
            <p:nvPr/>
          </p:nvSpPr>
          <p:spPr bwMode="auto">
            <a:xfrm>
              <a:off x="2620" y="2544"/>
              <a:ext cx="190" cy="13"/>
            </a:xfrm>
            <a:custGeom>
              <a:avLst/>
              <a:gdLst>
                <a:gd name="T0" fmla="*/ 2147483647 w 215"/>
                <a:gd name="T1" fmla="*/ 0 h 14"/>
                <a:gd name="T2" fmla="*/ 2147483647 w 215"/>
                <a:gd name="T3" fmla="*/ 2147483647 h 14"/>
                <a:gd name="T4" fmla="*/ 0 w 215"/>
                <a:gd name="T5" fmla="*/ 2147483647 h 14"/>
                <a:gd name="T6" fmla="*/ 0 w 215"/>
                <a:gd name="T7" fmla="*/ 2147483647 h 14"/>
                <a:gd name="T8" fmla="*/ 2147483647 w 215"/>
                <a:gd name="T9" fmla="*/ 2147483647 h 14"/>
                <a:gd name="T10" fmla="*/ 2147483647 w 215"/>
                <a:gd name="T11" fmla="*/ 2147483647 h 14"/>
                <a:gd name="T12" fmla="*/ 2147483647 w 215"/>
                <a:gd name="T13" fmla="*/ 2147483647 h 14"/>
                <a:gd name="T14" fmla="*/ 2147483647 w 215"/>
                <a:gd name="T15" fmla="*/ 2147483647 h 14"/>
                <a:gd name="T16" fmla="*/ 2147483647 w 215"/>
                <a:gd name="T17" fmla="*/ 2147483647 h 14"/>
                <a:gd name="T18" fmla="*/ 2147483647 w 215"/>
                <a:gd name="T19" fmla="*/ 2147483647 h 14"/>
                <a:gd name="T20" fmla="*/ 2147483647 w 215"/>
                <a:gd name="T21" fmla="*/ 2147483647 h 14"/>
                <a:gd name="T22" fmla="*/ 2147483647 w 215"/>
                <a:gd name="T23" fmla="*/ 2147483647 h 14"/>
                <a:gd name="T24" fmla="*/ 2147483647 w 215"/>
                <a:gd name="T25" fmla="*/ 2147483647 h 14"/>
                <a:gd name="T26" fmla="*/ 2147483647 w 215"/>
                <a:gd name="T27" fmla="*/ 2147483647 h 14"/>
                <a:gd name="T28" fmla="*/ 2147483647 w 215"/>
                <a:gd name="T29" fmla="*/ 0 h 14"/>
                <a:gd name="T30" fmla="*/ 2147483647 w 215"/>
                <a:gd name="T31" fmla="*/ 0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5"/>
                <a:gd name="T49" fmla="*/ 0 h 14"/>
                <a:gd name="T50" fmla="*/ 215 w 215"/>
                <a:gd name="T51" fmla="*/ 14 h 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5" h="14">
                  <a:moveTo>
                    <a:pt x="215" y="0"/>
                  </a:moveTo>
                  <a:lnTo>
                    <a:pt x="215" y="14"/>
                  </a:lnTo>
                  <a:lnTo>
                    <a:pt x="0" y="14"/>
                  </a:lnTo>
                  <a:lnTo>
                    <a:pt x="31" y="14"/>
                  </a:lnTo>
                  <a:lnTo>
                    <a:pt x="60" y="13"/>
                  </a:lnTo>
                  <a:lnTo>
                    <a:pt x="88" y="13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7" y="8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39" name="Freeform 12"/>
            <p:cNvSpPr>
              <a:spLocks/>
            </p:cNvSpPr>
            <p:nvPr/>
          </p:nvSpPr>
          <p:spPr bwMode="auto">
            <a:xfrm>
              <a:off x="2620" y="2544"/>
              <a:ext cx="185" cy="13"/>
            </a:xfrm>
            <a:custGeom>
              <a:avLst/>
              <a:gdLst>
                <a:gd name="T0" fmla="*/ 0 w 209"/>
                <a:gd name="T1" fmla="*/ 2147483647 h 14"/>
                <a:gd name="T2" fmla="*/ 2147483647 w 209"/>
                <a:gd name="T3" fmla="*/ 2147483647 h 14"/>
                <a:gd name="T4" fmla="*/ 2147483647 w 209"/>
                <a:gd name="T5" fmla="*/ 2147483647 h 14"/>
                <a:gd name="T6" fmla="*/ 2147483647 w 209"/>
                <a:gd name="T7" fmla="*/ 2147483647 h 14"/>
                <a:gd name="T8" fmla="*/ 2147483647 w 209"/>
                <a:gd name="T9" fmla="*/ 2147483647 h 14"/>
                <a:gd name="T10" fmla="*/ 2147483647 w 209"/>
                <a:gd name="T11" fmla="*/ 2147483647 h 14"/>
                <a:gd name="T12" fmla="*/ 2147483647 w 209"/>
                <a:gd name="T13" fmla="*/ 2147483647 h 14"/>
                <a:gd name="T14" fmla="*/ 2147483647 w 209"/>
                <a:gd name="T15" fmla="*/ 2147483647 h 14"/>
                <a:gd name="T16" fmla="*/ 2147483647 w 209"/>
                <a:gd name="T17" fmla="*/ 2147483647 h 14"/>
                <a:gd name="T18" fmla="*/ 2147483647 w 209"/>
                <a:gd name="T19" fmla="*/ 2147483647 h 14"/>
                <a:gd name="T20" fmla="*/ 2147483647 w 209"/>
                <a:gd name="T21" fmla="*/ 2147483647 h 14"/>
                <a:gd name="T22" fmla="*/ 2147483647 w 209"/>
                <a:gd name="T23" fmla="*/ 0 h 14"/>
                <a:gd name="T24" fmla="*/ 2147483647 w 209"/>
                <a:gd name="T25" fmla="*/ 0 h 14"/>
                <a:gd name="T26" fmla="*/ 2147483647 w 209"/>
                <a:gd name="T27" fmla="*/ 2147483647 h 14"/>
                <a:gd name="T28" fmla="*/ 2147483647 w 209"/>
                <a:gd name="T29" fmla="*/ 2147483647 h 14"/>
                <a:gd name="T30" fmla="*/ 2147483647 w 209"/>
                <a:gd name="T31" fmla="*/ 2147483647 h 14"/>
                <a:gd name="T32" fmla="*/ 2147483647 w 209"/>
                <a:gd name="T33" fmla="*/ 2147483647 h 14"/>
                <a:gd name="T34" fmla="*/ 2147483647 w 209"/>
                <a:gd name="T35" fmla="*/ 2147483647 h 14"/>
                <a:gd name="T36" fmla="*/ 2147483647 w 209"/>
                <a:gd name="T37" fmla="*/ 2147483647 h 14"/>
                <a:gd name="T38" fmla="*/ 2147483647 w 209"/>
                <a:gd name="T39" fmla="*/ 2147483647 h 14"/>
                <a:gd name="T40" fmla="*/ 2147483647 w 209"/>
                <a:gd name="T41" fmla="*/ 2147483647 h 14"/>
                <a:gd name="T42" fmla="*/ 2147483647 w 209"/>
                <a:gd name="T43" fmla="*/ 2147483647 h 14"/>
                <a:gd name="T44" fmla="*/ 0 w 209"/>
                <a:gd name="T45" fmla="*/ 2147483647 h 14"/>
                <a:gd name="T46" fmla="*/ 0 w 209"/>
                <a:gd name="T47" fmla="*/ 2147483647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9"/>
                <a:gd name="T73" fmla="*/ 0 h 14"/>
                <a:gd name="T74" fmla="*/ 209 w 209"/>
                <a:gd name="T75" fmla="*/ 14 h 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9" h="14">
                  <a:moveTo>
                    <a:pt x="0" y="14"/>
                  </a:moveTo>
                  <a:lnTo>
                    <a:pt x="31" y="14"/>
                  </a:lnTo>
                  <a:lnTo>
                    <a:pt x="60" y="13"/>
                  </a:lnTo>
                  <a:lnTo>
                    <a:pt x="88" y="13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7" y="8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8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3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0" name="Freeform 13"/>
            <p:cNvSpPr>
              <a:spLocks/>
            </p:cNvSpPr>
            <p:nvPr/>
          </p:nvSpPr>
          <p:spPr bwMode="auto">
            <a:xfrm>
              <a:off x="2620" y="2544"/>
              <a:ext cx="181" cy="13"/>
            </a:xfrm>
            <a:custGeom>
              <a:avLst/>
              <a:gdLst>
                <a:gd name="T0" fmla="*/ 2147483647 w 204"/>
                <a:gd name="T1" fmla="*/ 0 h 14"/>
                <a:gd name="T2" fmla="*/ 2147483647 w 204"/>
                <a:gd name="T3" fmla="*/ 2147483647 h 14"/>
                <a:gd name="T4" fmla="*/ 2147483647 w 204"/>
                <a:gd name="T5" fmla="*/ 2147483647 h 14"/>
                <a:gd name="T6" fmla="*/ 2147483647 w 204"/>
                <a:gd name="T7" fmla="*/ 2147483647 h 14"/>
                <a:gd name="T8" fmla="*/ 2147483647 w 204"/>
                <a:gd name="T9" fmla="*/ 2147483647 h 14"/>
                <a:gd name="T10" fmla="*/ 2147483647 w 204"/>
                <a:gd name="T11" fmla="*/ 2147483647 h 14"/>
                <a:gd name="T12" fmla="*/ 2147483647 w 204"/>
                <a:gd name="T13" fmla="*/ 2147483647 h 14"/>
                <a:gd name="T14" fmla="*/ 2147483647 w 204"/>
                <a:gd name="T15" fmla="*/ 2147483647 h 14"/>
                <a:gd name="T16" fmla="*/ 2147483647 w 204"/>
                <a:gd name="T17" fmla="*/ 2147483647 h 14"/>
                <a:gd name="T18" fmla="*/ 2147483647 w 204"/>
                <a:gd name="T19" fmla="*/ 2147483647 h 14"/>
                <a:gd name="T20" fmla="*/ 0 w 204"/>
                <a:gd name="T21" fmla="*/ 2147483647 h 14"/>
                <a:gd name="T22" fmla="*/ 0 w 204"/>
                <a:gd name="T23" fmla="*/ 2147483647 h 14"/>
                <a:gd name="T24" fmla="*/ 2147483647 w 204"/>
                <a:gd name="T25" fmla="*/ 2147483647 h 14"/>
                <a:gd name="T26" fmla="*/ 2147483647 w 204"/>
                <a:gd name="T27" fmla="*/ 2147483647 h 14"/>
                <a:gd name="T28" fmla="*/ 2147483647 w 204"/>
                <a:gd name="T29" fmla="*/ 2147483647 h 14"/>
                <a:gd name="T30" fmla="*/ 2147483647 w 204"/>
                <a:gd name="T31" fmla="*/ 2147483647 h 14"/>
                <a:gd name="T32" fmla="*/ 2147483647 w 204"/>
                <a:gd name="T33" fmla="*/ 2147483647 h 14"/>
                <a:gd name="T34" fmla="*/ 2147483647 w 204"/>
                <a:gd name="T35" fmla="*/ 2147483647 h 14"/>
                <a:gd name="T36" fmla="*/ 2147483647 w 204"/>
                <a:gd name="T37" fmla="*/ 2147483647 h 14"/>
                <a:gd name="T38" fmla="*/ 2147483647 w 204"/>
                <a:gd name="T39" fmla="*/ 2147483647 h 14"/>
                <a:gd name="T40" fmla="*/ 2147483647 w 204"/>
                <a:gd name="T41" fmla="*/ 2147483647 h 14"/>
                <a:gd name="T42" fmla="*/ 2147483647 w 204"/>
                <a:gd name="T43" fmla="*/ 0 h 14"/>
                <a:gd name="T44" fmla="*/ 2147483647 w 204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4"/>
                <a:gd name="T70" fmla="*/ 0 h 14"/>
                <a:gd name="T71" fmla="*/ 204 w 204"/>
                <a:gd name="T72" fmla="*/ 14 h 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4" h="14">
                  <a:moveTo>
                    <a:pt x="204" y="0"/>
                  </a:move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8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3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32" y="13"/>
                  </a:lnTo>
                  <a:lnTo>
                    <a:pt x="63" y="13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8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1" name="Freeform 14"/>
            <p:cNvSpPr>
              <a:spLocks/>
            </p:cNvSpPr>
            <p:nvPr/>
          </p:nvSpPr>
          <p:spPr bwMode="auto">
            <a:xfrm>
              <a:off x="2620" y="2544"/>
              <a:ext cx="176" cy="12"/>
            </a:xfrm>
            <a:custGeom>
              <a:avLst/>
              <a:gdLst>
                <a:gd name="T0" fmla="*/ 0 w 199"/>
                <a:gd name="T1" fmla="*/ 2147483647 h 13"/>
                <a:gd name="T2" fmla="*/ 2147483647 w 199"/>
                <a:gd name="T3" fmla="*/ 2147483647 h 13"/>
                <a:gd name="T4" fmla="*/ 2147483647 w 199"/>
                <a:gd name="T5" fmla="*/ 2147483647 h 13"/>
                <a:gd name="T6" fmla="*/ 2147483647 w 199"/>
                <a:gd name="T7" fmla="*/ 2147483647 h 13"/>
                <a:gd name="T8" fmla="*/ 2147483647 w 199"/>
                <a:gd name="T9" fmla="*/ 2147483647 h 13"/>
                <a:gd name="T10" fmla="*/ 2147483647 w 199"/>
                <a:gd name="T11" fmla="*/ 2147483647 h 13"/>
                <a:gd name="T12" fmla="*/ 2147483647 w 199"/>
                <a:gd name="T13" fmla="*/ 2147483647 h 13"/>
                <a:gd name="T14" fmla="*/ 2147483647 w 199"/>
                <a:gd name="T15" fmla="*/ 2147483647 h 13"/>
                <a:gd name="T16" fmla="*/ 2147483647 w 199"/>
                <a:gd name="T17" fmla="*/ 2147483647 h 13"/>
                <a:gd name="T18" fmla="*/ 2147483647 w 199"/>
                <a:gd name="T19" fmla="*/ 2147483647 h 13"/>
                <a:gd name="T20" fmla="*/ 2147483647 w 199"/>
                <a:gd name="T21" fmla="*/ 0 h 13"/>
                <a:gd name="T22" fmla="*/ 2147483647 w 199"/>
                <a:gd name="T23" fmla="*/ 0 h 13"/>
                <a:gd name="T24" fmla="*/ 2147483647 w 199"/>
                <a:gd name="T25" fmla="*/ 2147483647 h 13"/>
                <a:gd name="T26" fmla="*/ 2147483647 w 199"/>
                <a:gd name="T27" fmla="*/ 2147483647 h 13"/>
                <a:gd name="T28" fmla="*/ 2147483647 w 199"/>
                <a:gd name="T29" fmla="*/ 2147483647 h 13"/>
                <a:gd name="T30" fmla="*/ 2147483647 w 199"/>
                <a:gd name="T31" fmla="*/ 2147483647 h 13"/>
                <a:gd name="T32" fmla="*/ 2147483647 w 199"/>
                <a:gd name="T33" fmla="*/ 2147483647 h 13"/>
                <a:gd name="T34" fmla="*/ 2147483647 w 199"/>
                <a:gd name="T35" fmla="*/ 2147483647 h 13"/>
                <a:gd name="T36" fmla="*/ 2147483647 w 199"/>
                <a:gd name="T37" fmla="*/ 2147483647 h 13"/>
                <a:gd name="T38" fmla="*/ 2147483647 w 199"/>
                <a:gd name="T39" fmla="*/ 2147483647 h 13"/>
                <a:gd name="T40" fmla="*/ 2147483647 w 199"/>
                <a:gd name="T41" fmla="*/ 2147483647 h 13"/>
                <a:gd name="T42" fmla="*/ 0 w 199"/>
                <a:gd name="T43" fmla="*/ 2147483647 h 13"/>
                <a:gd name="T44" fmla="*/ 0 w 199"/>
                <a:gd name="T45" fmla="*/ 2147483647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9"/>
                <a:gd name="T70" fmla="*/ 0 h 13"/>
                <a:gd name="T71" fmla="*/ 199 w 199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9" h="13">
                  <a:moveTo>
                    <a:pt x="0" y="13"/>
                  </a:moveTo>
                  <a:lnTo>
                    <a:pt x="32" y="13"/>
                  </a:lnTo>
                  <a:lnTo>
                    <a:pt x="63" y="13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8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8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3"/>
                  </a:lnTo>
                  <a:lnTo>
                    <a:pt x="3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2" name="Freeform 15"/>
            <p:cNvSpPr>
              <a:spLocks/>
            </p:cNvSpPr>
            <p:nvPr/>
          </p:nvSpPr>
          <p:spPr bwMode="auto">
            <a:xfrm>
              <a:off x="2620" y="2544"/>
              <a:ext cx="171" cy="12"/>
            </a:xfrm>
            <a:custGeom>
              <a:avLst/>
              <a:gdLst>
                <a:gd name="T0" fmla="*/ 2147483647 w 193"/>
                <a:gd name="T1" fmla="*/ 0 h 13"/>
                <a:gd name="T2" fmla="*/ 2147483647 w 193"/>
                <a:gd name="T3" fmla="*/ 2147483647 h 13"/>
                <a:gd name="T4" fmla="*/ 2147483647 w 193"/>
                <a:gd name="T5" fmla="*/ 2147483647 h 13"/>
                <a:gd name="T6" fmla="*/ 2147483647 w 193"/>
                <a:gd name="T7" fmla="*/ 2147483647 h 13"/>
                <a:gd name="T8" fmla="*/ 2147483647 w 193"/>
                <a:gd name="T9" fmla="*/ 2147483647 h 13"/>
                <a:gd name="T10" fmla="*/ 2147483647 w 193"/>
                <a:gd name="T11" fmla="*/ 2147483647 h 13"/>
                <a:gd name="T12" fmla="*/ 2147483647 w 193"/>
                <a:gd name="T13" fmla="*/ 2147483647 h 13"/>
                <a:gd name="T14" fmla="*/ 2147483647 w 193"/>
                <a:gd name="T15" fmla="*/ 2147483647 h 13"/>
                <a:gd name="T16" fmla="*/ 2147483647 w 193"/>
                <a:gd name="T17" fmla="*/ 2147483647 h 13"/>
                <a:gd name="T18" fmla="*/ 2147483647 w 193"/>
                <a:gd name="T19" fmla="*/ 2147483647 h 13"/>
                <a:gd name="T20" fmla="*/ 0 w 193"/>
                <a:gd name="T21" fmla="*/ 2147483647 h 13"/>
                <a:gd name="T22" fmla="*/ 0 w 193"/>
                <a:gd name="T23" fmla="*/ 2147483647 h 13"/>
                <a:gd name="T24" fmla="*/ 2147483647 w 193"/>
                <a:gd name="T25" fmla="*/ 2147483647 h 13"/>
                <a:gd name="T26" fmla="*/ 2147483647 w 193"/>
                <a:gd name="T27" fmla="*/ 2147483647 h 13"/>
                <a:gd name="T28" fmla="*/ 2147483647 w 193"/>
                <a:gd name="T29" fmla="*/ 2147483647 h 13"/>
                <a:gd name="T30" fmla="*/ 2147483647 w 193"/>
                <a:gd name="T31" fmla="*/ 2147483647 h 13"/>
                <a:gd name="T32" fmla="*/ 2147483647 w 193"/>
                <a:gd name="T33" fmla="*/ 2147483647 h 13"/>
                <a:gd name="T34" fmla="*/ 2147483647 w 193"/>
                <a:gd name="T35" fmla="*/ 2147483647 h 13"/>
                <a:gd name="T36" fmla="*/ 2147483647 w 193"/>
                <a:gd name="T37" fmla="*/ 2147483647 h 13"/>
                <a:gd name="T38" fmla="*/ 2147483647 w 193"/>
                <a:gd name="T39" fmla="*/ 2147483647 h 13"/>
                <a:gd name="T40" fmla="*/ 2147483647 w 193"/>
                <a:gd name="T41" fmla="*/ 2147483647 h 13"/>
                <a:gd name="T42" fmla="*/ 2147483647 w 193"/>
                <a:gd name="T43" fmla="*/ 0 h 13"/>
                <a:gd name="T44" fmla="*/ 2147483647 w 193"/>
                <a:gd name="T45" fmla="*/ 0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3"/>
                <a:gd name="T70" fmla="*/ 0 h 13"/>
                <a:gd name="T71" fmla="*/ 193 w 193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3" h="13">
                  <a:moveTo>
                    <a:pt x="193" y="0"/>
                  </a:move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8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3"/>
                  </a:lnTo>
                  <a:lnTo>
                    <a:pt x="31" y="13"/>
                  </a:lnTo>
                  <a:lnTo>
                    <a:pt x="0" y="13"/>
                  </a:lnTo>
                  <a:lnTo>
                    <a:pt x="30" y="13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8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3" name="Freeform 16"/>
            <p:cNvSpPr>
              <a:spLocks/>
            </p:cNvSpPr>
            <p:nvPr/>
          </p:nvSpPr>
          <p:spPr bwMode="auto">
            <a:xfrm>
              <a:off x="2620" y="2544"/>
              <a:ext cx="165" cy="12"/>
            </a:xfrm>
            <a:custGeom>
              <a:avLst/>
              <a:gdLst>
                <a:gd name="T0" fmla="*/ 0 w 187"/>
                <a:gd name="T1" fmla="*/ 2147483647 h 13"/>
                <a:gd name="T2" fmla="*/ 2147483647 w 187"/>
                <a:gd name="T3" fmla="*/ 2147483647 h 13"/>
                <a:gd name="T4" fmla="*/ 2147483647 w 187"/>
                <a:gd name="T5" fmla="*/ 2147483647 h 13"/>
                <a:gd name="T6" fmla="*/ 2147483647 w 187"/>
                <a:gd name="T7" fmla="*/ 2147483647 h 13"/>
                <a:gd name="T8" fmla="*/ 2147483647 w 187"/>
                <a:gd name="T9" fmla="*/ 2147483647 h 13"/>
                <a:gd name="T10" fmla="*/ 2147483647 w 187"/>
                <a:gd name="T11" fmla="*/ 2147483647 h 13"/>
                <a:gd name="T12" fmla="*/ 2147483647 w 187"/>
                <a:gd name="T13" fmla="*/ 2147483647 h 13"/>
                <a:gd name="T14" fmla="*/ 2147483647 w 187"/>
                <a:gd name="T15" fmla="*/ 2147483647 h 13"/>
                <a:gd name="T16" fmla="*/ 2147483647 w 187"/>
                <a:gd name="T17" fmla="*/ 2147483647 h 13"/>
                <a:gd name="T18" fmla="*/ 2147483647 w 187"/>
                <a:gd name="T19" fmla="*/ 2147483647 h 13"/>
                <a:gd name="T20" fmla="*/ 2147483647 w 187"/>
                <a:gd name="T21" fmla="*/ 0 h 13"/>
                <a:gd name="T22" fmla="*/ 2147483647 w 187"/>
                <a:gd name="T23" fmla="*/ 0 h 13"/>
                <a:gd name="T24" fmla="*/ 2147483647 w 187"/>
                <a:gd name="T25" fmla="*/ 2147483647 h 13"/>
                <a:gd name="T26" fmla="*/ 2147483647 w 187"/>
                <a:gd name="T27" fmla="*/ 2147483647 h 13"/>
                <a:gd name="T28" fmla="*/ 2147483647 w 187"/>
                <a:gd name="T29" fmla="*/ 2147483647 h 13"/>
                <a:gd name="T30" fmla="*/ 2147483647 w 187"/>
                <a:gd name="T31" fmla="*/ 2147483647 h 13"/>
                <a:gd name="T32" fmla="*/ 2147483647 w 187"/>
                <a:gd name="T33" fmla="*/ 2147483647 h 13"/>
                <a:gd name="T34" fmla="*/ 2147483647 w 187"/>
                <a:gd name="T35" fmla="*/ 2147483647 h 13"/>
                <a:gd name="T36" fmla="*/ 2147483647 w 187"/>
                <a:gd name="T37" fmla="*/ 2147483647 h 13"/>
                <a:gd name="T38" fmla="*/ 2147483647 w 187"/>
                <a:gd name="T39" fmla="*/ 2147483647 h 13"/>
                <a:gd name="T40" fmla="*/ 2147483647 w 187"/>
                <a:gd name="T41" fmla="*/ 2147483647 h 13"/>
                <a:gd name="T42" fmla="*/ 0 w 187"/>
                <a:gd name="T43" fmla="*/ 2147483647 h 13"/>
                <a:gd name="T44" fmla="*/ 0 w 187"/>
                <a:gd name="T45" fmla="*/ 2147483647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7"/>
                <a:gd name="T70" fmla="*/ 0 h 13"/>
                <a:gd name="T71" fmla="*/ 187 w 187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7" h="13">
                  <a:moveTo>
                    <a:pt x="0" y="13"/>
                  </a:moveTo>
                  <a:lnTo>
                    <a:pt x="30" y="13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8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8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4" name="Freeform 17"/>
            <p:cNvSpPr>
              <a:spLocks/>
            </p:cNvSpPr>
            <p:nvPr/>
          </p:nvSpPr>
          <p:spPr bwMode="auto">
            <a:xfrm>
              <a:off x="2620" y="2544"/>
              <a:ext cx="159" cy="10"/>
            </a:xfrm>
            <a:custGeom>
              <a:avLst/>
              <a:gdLst>
                <a:gd name="T0" fmla="*/ 2147483647 w 180"/>
                <a:gd name="T1" fmla="*/ 0 h 11"/>
                <a:gd name="T2" fmla="*/ 2147483647 w 180"/>
                <a:gd name="T3" fmla="*/ 2147483647 h 11"/>
                <a:gd name="T4" fmla="*/ 2147483647 w 180"/>
                <a:gd name="T5" fmla="*/ 2147483647 h 11"/>
                <a:gd name="T6" fmla="*/ 2147483647 w 180"/>
                <a:gd name="T7" fmla="*/ 2147483647 h 11"/>
                <a:gd name="T8" fmla="*/ 2147483647 w 180"/>
                <a:gd name="T9" fmla="*/ 2147483647 h 11"/>
                <a:gd name="T10" fmla="*/ 2147483647 w 180"/>
                <a:gd name="T11" fmla="*/ 2147483647 h 11"/>
                <a:gd name="T12" fmla="*/ 2147483647 w 180"/>
                <a:gd name="T13" fmla="*/ 2147483647 h 11"/>
                <a:gd name="T14" fmla="*/ 2147483647 w 180"/>
                <a:gd name="T15" fmla="*/ 2147483647 h 11"/>
                <a:gd name="T16" fmla="*/ 2147483647 w 180"/>
                <a:gd name="T17" fmla="*/ 2147483647 h 11"/>
                <a:gd name="T18" fmla="*/ 2147483647 w 180"/>
                <a:gd name="T19" fmla="*/ 2147483647 h 11"/>
                <a:gd name="T20" fmla="*/ 0 w 180"/>
                <a:gd name="T21" fmla="*/ 2147483647 h 11"/>
                <a:gd name="T22" fmla="*/ 0 w 180"/>
                <a:gd name="T23" fmla="*/ 2147483647 h 11"/>
                <a:gd name="T24" fmla="*/ 2147483647 w 180"/>
                <a:gd name="T25" fmla="*/ 2147483647 h 11"/>
                <a:gd name="T26" fmla="*/ 2147483647 w 180"/>
                <a:gd name="T27" fmla="*/ 2147483647 h 11"/>
                <a:gd name="T28" fmla="*/ 2147483647 w 180"/>
                <a:gd name="T29" fmla="*/ 2147483647 h 11"/>
                <a:gd name="T30" fmla="*/ 2147483647 w 180"/>
                <a:gd name="T31" fmla="*/ 2147483647 h 11"/>
                <a:gd name="T32" fmla="*/ 2147483647 w 180"/>
                <a:gd name="T33" fmla="*/ 2147483647 h 11"/>
                <a:gd name="T34" fmla="*/ 2147483647 w 180"/>
                <a:gd name="T35" fmla="*/ 2147483647 h 11"/>
                <a:gd name="T36" fmla="*/ 2147483647 w 180"/>
                <a:gd name="T37" fmla="*/ 2147483647 h 11"/>
                <a:gd name="T38" fmla="*/ 2147483647 w 180"/>
                <a:gd name="T39" fmla="*/ 2147483647 h 11"/>
                <a:gd name="T40" fmla="*/ 2147483647 w 180"/>
                <a:gd name="T41" fmla="*/ 2147483647 h 11"/>
                <a:gd name="T42" fmla="*/ 2147483647 w 180"/>
                <a:gd name="T43" fmla="*/ 0 h 11"/>
                <a:gd name="T44" fmla="*/ 2147483647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0"/>
                <a:gd name="T70" fmla="*/ 0 h 11"/>
                <a:gd name="T71" fmla="*/ 180 w 180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8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8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3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5" name="Freeform 18"/>
            <p:cNvSpPr>
              <a:spLocks/>
            </p:cNvSpPr>
            <p:nvPr/>
          </p:nvSpPr>
          <p:spPr bwMode="auto">
            <a:xfrm>
              <a:off x="2620" y="2544"/>
              <a:ext cx="154" cy="10"/>
            </a:xfrm>
            <a:custGeom>
              <a:avLst/>
              <a:gdLst>
                <a:gd name="T0" fmla="*/ 0 w 174"/>
                <a:gd name="T1" fmla="*/ 2147483647 h 11"/>
                <a:gd name="T2" fmla="*/ 2147483647 w 174"/>
                <a:gd name="T3" fmla="*/ 2147483647 h 11"/>
                <a:gd name="T4" fmla="*/ 2147483647 w 174"/>
                <a:gd name="T5" fmla="*/ 2147483647 h 11"/>
                <a:gd name="T6" fmla="*/ 2147483647 w 174"/>
                <a:gd name="T7" fmla="*/ 2147483647 h 11"/>
                <a:gd name="T8" fmla="*/ 2147483647 w 174"/>
                <a:gd name="T9" fmla="*/ 2147483647 h 11"/>
                <a:gd name="T10" fmla="*/ 2147483647 w 174"/>
                <a:gd name="T11" fmla="*/ 2147483647 h 11"/>
                <a:gd name="T12" fmla="*/ 2147483647 w 174"/>
                <a:gd name="T13" fmla="*/ 2147483647 h 11"/>
                <a:gd name="T14" fmla="*/ 2147483647 w 174"/>
                <a:gd name="T15" fmla="*/ 2147483647 h 11"/>
                <a:gd name="T16" fmla="*/ 2147483647 w 174"/>
                <a:gd name="T17" fmla="*/ 2147483647 h 11"/>
                <a:gd name="T18" fmla="*/ 2147483647 w 174"/>
                <a:gd name="T19" fmla="*/ 2147483647 h 11"/>
                <a:gd name="T20" fmla="*/ 2147483647 w 174"/>
                <a:gd name="T21" fmla="*/ 0 h 11"/>
                <a:gd name="T22" fmla="*/ 2147483647 w 174"/>
                <a:gd name="T23" fmla="*/ 0 h 11"/>
                <a:gd name="T24" fmla="*/ 2147483647 w 174"/>
                <a:gd name="T25" fmla="*/ 2147483647 h 11"/>
                <a:gd name="T26" fmla="*/ 2147483647 w 174"/>
                <a:gd name="T27" fmla="*/ 2147483647 h 11"/>
                <a:gd name="T28" fmla="*/ 2147483647 w 174"/>
                <a:gd name="T29" fmla="*/ 2147483647 h 11"/>
                <a:gd name="T30" fmla="*/ 2147483647 w 174"/>
                <a:gd name="T31" fmla="*/ 2147483647 h 11"/>
                <a:gd name="T32" fmla="*/ 2147483647 w 174"/>
                <a:gd name="T33" fmla="*/ 2147483647 h 11"/>
                <a:gd name="T34" fmla="*/ 2147483647 w 174"/>
                <a:gd name="T35" fmla="*/ 2147483647 h 11"/>
                <a:gd name="T36" fmla="*/ 2147483647 w 174"/>
                <a:gd name="T37" fmla="*/ 2147483647 h 11"/>
                <a:gd name="T38" fmla="*/ 2147483647 w 174"/>
                <a:gd name="T39" fmla="*/ 2147483647 h 11"/>
                <a:gd name="T40" fmla="*/ 0 w 174"/>
                <a:gd name="T41" fmla="*/ 2147483647 h 11"/>
                <a:gd name="T42" fmla="*/ 0 w 174"/>
                <a:gd name="T43" fmla="*/ 2147483647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4"/>
                <a:gd name="T67" fmla="*/ 0 h 11"/>
                <a:gd name="T68" fmla="*/ 174 w 174"/>
                <a:gd name="T69" fmla="*/ 11 h 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8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3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8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6" name="Freeform 19"/>
            <p:cNvSpPr>
              <a:spLocks/>
            </p:cNvSpPr>
            <p:nvPr/>
          </p:nvSpPr>
          <p:spPr bwMode="auto">
            <a:xfrm>
              <a:off x="2620" y="2544"/>
              <a:ext cx="147" cy="10"/>
            </a:xfrm>
            <a:custGeom>
              <a:avLst/>
              <a:gdLst>
                <a:gd name="T0" fmla="*/ 2147483647 w 166"/>
                <a:gd name="T1" fmla="*/ 0 h 11"/>
                <a:gd name="T2" fmla="*/ 2147483647 w 166"/>
                <a:gd name="T3" fmla="*/ 2147483647 h 11"/>
                <a:gd name="T4" fmla="*/ 2147483647 w 166"/>
                <a:gd name="T5" fmla="*/ 2147483647 h 11"/>
                <a:gd name="T6" fmla="*/ 2147483647 w 166"/>
                <a:gd name="T7" fmla="*/ 2147483647 h 11"/>
                <a:gd name="T8" fmla="*/ 2147483647 w 166"/>
                <a:gd name="T9" fmla="*/ 2147483647 h 11"/>
                <a:gd name="T10" fmla="*/ 2147483647 w 166"/>
                <a:gd name="T11" fmla="*/ 2147483647 h 11"/>
                <a:gd name="T12" fmla="*/ 2147483647 w 166"/>
                <a:gd name="T13" fmla="*/ 2147483647 h 11"/>
                <a:gd name="T14" fmla="*/ 2147483647 w 166"/>
                <a:gd name="T15" fmla="*/ 2147483647 h 11"/>
                <a:gd name="T16" fmla="*/ 2147483647 w 166"/>
                <a:gd name="T17" fmla="*/ 2147483647 h 11"/>
                <a:gd name="T18" fmla="*/ 0 w 166"/>
                <a:gd name="T19" fmla="*/ 2147483647 h 11"/>
                <a:gd name="T20" fmla="*/ 0 w 166"/>
                <a:gd name="T21" fmla="*/ 2147483647 h 11"/>
                <a:gd name="T22" fmla="*/ 2147483647 w 166"/>
                <a:gd name="T23" fmla="*/ 2147483647 h 11"/>
                <a:gd name="T24" fmla="*/ 2147483647 w 166"/>
                <a:gd name="T25" fmla="*/ 2147483647 h 11"/>
                <a:gd name="T26" fmla="*/ 2147483647 w 166"/>
                <a:gd name="T27" fmla="*/ 2147483647 h 11"/>
                <a:gd name="T28" fmla="*/ 2147483647 w 166"/>
                <a:gd name="T29" fmla="*/ 2147483647 h 11"/>
                <a:gd name="T30" fmla="*/ 2147483647 w 166"/>
                <a:gd name="T31" fmla="*/ 2147483647 h 11"/>
                <a:gd name="T32" fmla="*/ 2147483647 w 166"/>
                <a:gd name="T33" fmla="*/ 2147483647 h 11"/>
                <a:gd name="T34" fmla="*/ 2147483647 w 166"/>
                <a:gd name="T35" fmla="*/ 2147483647 h 11"/>
                <a:gd name="T36" fmla="*/ 2147483647 w 166"/>
                <a:gd name="T37" fmla="*/ 2147483647 h 11"/>
                <a:gd name="T38" fmla="*/ 2147483647 w 166"/>
                <a:gd name="T39" fmla="*/ 0 h 11"/>
                <a:gd name="T40" fmla="*/ 2147483647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6"/>
                <a:gd name="T64" fmla="*/ 0 h 11"/>
                <a:gd name="T65" fmla="*/ 166 w 166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8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8"/>
                  </a:lnTo>
                  <a:lnTo>
                    <a:pt x="122" y="6"/>
                  </a:lnTo>
                  <a:lnTo>
                    <a:pt x="139" y="5"/>
                  </a:lnTo>
                  <a:lnTo>
                    <a:pt x="150" y="3"/>
                  </a:lnTo>
                  <a:lnTo>
                    <a:pt x="158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7" name="Freeform 20"/>
            <p:cNvSpPr>
              <a:spLocks/>
            </p:cNvSpPr>
            <p:nvPr/>
          </p:nvSpPr>
          <p:spPr bwMode="auto">
            <a:xfrm>
              <a:off x="2620" y="2544"/>
              <a:ext cx="141" cy="9"/>
            </a:xfrm>
            <a:custGeom>
              <a:avLst/>
              <a:gdLst>
                <a:gd name="T0" fmla="*/ 0 w 159"/>
                <a:gd name="T1" fmla="*/ 2147483647 h 10"/>
                <a:gd name="T2" fmla="*/ 2147483647 w 159"/>
                <a:gd name="T3" fmla="*/ 2147483647 h 10"/>
                <a:gd name="T4" fmla="*/ 2147483647 w 159"/>
                <a:gd name="T5" fmla="*/ 2147483647 h 10"/>
                <a:gd name="T6" fmla="*/ 2147483647 w 159"/>
                <a:gd name="T7" fmla="*/ 2147483647 h 10"/>
                <a:gd name="T8" fmla="*/ 2147483647 w 159"/>
                <a:gd name="T9" fmla="*/ 2147483647 h 10"/>
                <a:gd name="T10" fmla="*/ 2147483647 w 159"/>
                <a:gd name="T11" fmla="*/ 2147483647 h 10"/>
                <a:gd name="T12" fmla="*/ 2147483647 w 159"/>
                <a:gd name="T13" fmla="*/ 2147483647 h 10"/>
                <a:gd name="T14" fmla="*/ 2147483647 w 159"/>
                <a:gd name="T15" fmla="*/ 2147483647 h 10"/>
                <a:gd name="T16" fmla="*/ 2147483647 w 159"/>
                <a:gd name="T17" fmla="*/ 2147483647 h 10"/>
                <a:gd name="T18" fmla="*/ 2147483647 w 159"/>
                <a:gd name="T19" fmla="*/ 0 h 10"/>
                <a:gd name="T20" fmla="*/ 2147483647 w 159"/>
                <a:gd name="T21" fmla="*/ 0 h 10"/>
                <a:gd name="T22" fmla="*/ 2147483647 w 159"/>
                <a:gd name="T23" fmla="*/ 2147483647 h 10"/>
                <a:gd name="T24" fmla="*/ 2147483647 w 159"/>
                <a:gd name="T25" fmla="*/ 2147483647 h 10"/>
                <a:gd name="T26" fmla="*/ 2147483647 w 159"/>
                <a:gd name="T27" fmla="*/ 2147483647 h 10"/>
                <a:gd name="T28" fmla="*/ 2147483647 w 159"/>
                <a:gd name="T29" fmla="*/ 2147483647 h 10"/>
                <a:gd name="T30" fmla="*/ 2147483647 w 159"/>
                <a:gd name="T31" fmla="*/ 2147483647 h 10"/>
                <a:gd name="T32" fmla="*/ 2147483647 w 159"/>
                <a:gd name="T33" fmla="*/ 2147483647 h 10"/>
                <a:gd name="T34" fmla="*/ 2147483647 w 159"/>
                <a:gd name="T35" fmla="*/ 2147483647 h 10"/>
                <a:gd name="T36" fmla="*/ 2147483647 w 159"/>
                <a:gd name="T37" fmla="*/ 2147483647 h 10"/>
                <a:gd name="T38" fmla="*/ 0 w 159"/>
                <a:gd name="T39" fmla="*/ 2147483647 h 10"/>
                <a:gd name="T40" fmla="*/ 0 w 159"/>
                <a:gd name="T41" fmla="*/ 2147483647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9"/>
                <a:gd name="T64" fmla="*/ 0 h 10"/>
                <a:gd name="T65" fmla="*/ 159 w 159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8"/>
                  </a:lnTo>
                  <a:lnTo>
                    <a:pt x="122" y="6"/>
                  </a:lnTo>
                  <a:lnTo>
                    <a:pt x="139" y="5"/>
                  </a:lnTo>
                  <a:lnTo>
                    <a:pt x="150" y="3"/>
                  </a:lnTo>
                  <a:lnTo>
                    <a:pt x="158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3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8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8" name="Freeform 21"/>
            <p:cNvSpPr>
              <a:spLocks/>
            </p:cNvSpPr>
            <p:nvPr/>
          </p:nvSpPr>
          <p:spPr bwMode="auto">
            <a:xfrm>
              <a:off x="2620" y="2544"/>
              <a:ext cx="134" cy="9"/>
            </a:xfrm>
            <a:custGeom>
              <a:avLst/>
              <a:gdLst>
                <a:gd name="T0" fmla="*/ 2147483647 w 151"/>
                <a:gd name="T1" fmla="*/ 0 h 10"/>
                <a:gd name="T2" fmla="*/ 2147483647 w 151"/>
                <a:gd name="T3" fmla="*/ 2147483647 h 10"/>
                <a:gd name="T4" fmla="*/ 2147483647 w 151"/>
                <a:gd name="T5" fmla="*/ 2147483647 h 10"/>
                <a:gd name="T6" fmla="*/ 2147483647 w 151"/>
                <a:gd name="T7" fmla="*/ 2147483647 h 10"/>
                <a:gd name="T8" fmla="*/ 2147483647 w 151"/>
                <a:gd name="T9" fmla="*/ 2147483647 h 10"/>
                <a:gd name="T10" fmla="*/ 2147483647 w 151"/>
                <a:gd name="T11" fmla="*/ 2147483647 h 10"/>
                <a:gd name="T12" fmla="*/ 2147483647 w 151"/>
                <a:gd name="T13" fmla="*/ 2147483647 h 10"/>
                <a:gd name="T14" fmla="*/ 2147483647 w 151"/>
                <a:gd name="T15" fmla="*/ 2147483647 h 10"/>
                <a:gd name="T16" fmla="*/ 2147483647 w 151"/>
                <a:gd name="T17" fmla="*/ 2147483647 h 10"/>
                <a:gd name="T18" fmla="*/ 0 w 151"/>
                <a:gd name="T19" fmla="*/ 2147483647 h 10"/>
                <a:gd name="T20" fmla="*/ 0 w 151"/>
                <a:gd name="T21" fmla="*/ 2147483647 h 10"/>
                <a:gd name="T22" fmla="*/ 2147483647 w 151"/>
                <a:gd name="T23" fmla="*/ 2147483647 h 10"/>
                <a:gd name="T24" fmla="*/ 2147483647 w 151"/>
                <a:gd name="T25" fmla="*/ 2147483647 h 10"/>
                <a:gd name="T26" fmla="*/ 2147483647 w 151"/>
                <a:gd name="T27" fmla="*/ 2147483647 h 10"/>
                <a:gd name="T28" fmla="*/ 2147483647 w 151"/>
                <a:gd name="T29" fmla="*/ 2147483647 h 10"/>
                <a:gd name="T30" fmla="*/ 2147483647 w 151"/>
                <a:gd name="T31" fmla="*/ 2147483647 h 10"/>
                <a:gd name="T32" fmla="*/ 2147483647 w 151"/>
                <a:gd name="T33" fmla="*/ 2147483647 h 10"/>
                <a:gd name="T34" fmla="*/ 2147483647 w 151"/>
                <a:gd name="T35" fmla="*/ 2147483647 h 10"/>
                <a:gd name="T36" fmla="*/ 2147483647 w 151"/>
                <a:gd name="T37" fmla="*/ 2147483647 h 10"/>
                <a:gd name="T38" fmla="*/ 2147483647 w 151"/>
                <a:gd name="T39" fmla="*/ 0 h 10"/>
                <a:gd name="T40" fmla="*/ 2147483647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1"/>
                <a:gd name="T64" fmla="*/ 0 h 10"/>
                <a:gd name="T65" fmla="*/ 151 w 15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3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8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6" y="9"/>
                  </a:lnTo>
                  <a:lnTo>
                    <a:pt x="50" y="9"/>
                  </a:lnTo>
                  <a:lnTo>
                    <a:pt x="71" y="8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3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49" name="Freeform 22"/>
            <p:cNvSpPr>
              <a:spLocks/>
            </p:cNvSpPr>
            <p:nvPr/>
          </p:nvSpPr>
          <p:spPr bwMode="auto">
            <a:xfrm>
              <a:off x="2620" y="2544"/>
              <a:ext cx="128" cy="9"/>
            </a:xfrm>
            <a:custGeom>
              <a:avLst/>
              <a:gdLst>
                <a:gd name="T0" fmla="*/ 0 w 144"/>
                <a:gd name="T1" fmla="*/ 2147483647 h 9"/>
                <a:gd name="T2" fmla="*/ 2147483647 w 144"/>
                <a:gd name="T3" fmla="*/ 2147483647 h 9"/>
                <a:gd name="T4" fmla="*/ 2147483647 w 144"/>
                <a:gd name="T5" fmla="*/ 2147483647 h 9"/>
                <a:gd name="T6" fmla="*/ 2147483647 w 144"/>
                <a:gd name="T7" fmla="*/ 2147483647 h 9"/>
                <a:gd name="T8" fmla="*/ 2147483647 w 144"/>
                <a:gd name="T9" fmla="*/ 2147483647 h 9"/>
                <a:gd name="T10" fmla="*/ 2147483647 w 144"/>
                <a:gd name="T11" fmla="*/ 2147483647 h 9"/>
                <a:gd name="T12" fmla="*/ 2147483647 w 144"/>
                <a:gd name="T13" fmla="*/ 2147483647 h 9"/>
                <a:gd name="T14" fmla="*/ 2147483647 w 144"/>
                <a:gd name="T15" fmla="*/ 2147483647 h 9"/>
                <a:gd name="T16" fmla="*/ 2147483647 w 144"/>
                <a:gd name="T17" fmla="*/ 2147483647 h 9"/>
                <a:gd name="T18" fmla="*/ 2147483647 w 144"/>
                <a:gd name="T19" fmla="*/ 0 h 9"/>
                <a:gd name="T20" fmla="*/ 2147483647 w 144"/>
                <a:gd name="T21" fmla="*/ 0 h 9"/>
                <a:gd name="T22" fmla="*/ 2147483647 w 144"/>
                <a:gd name="T23" fmla="*/ 2147483647 h 9"/>
                <a:gd name="T24" fmla="*/ 2147483647 w 144"/>
                <a:gd name="T25" fmla="*/ 2147483647 h 9"/>
                <a:gd name="T26" fmla="*/ 2147483647 w 144"/>
                <a:gd name="T27" fmla="*/ 2147483647 h 9"/>
                <a:gd name="T28" fmla="*/ 2147483647 w 144"/>
                <a:gd name="T29" fmla="*/ 2147483647 h 9"/>
                <a:gd name="T30" fmla="*/ 2147483647 w 144"/>
                <a:gd name="T31" fmla="*/ 2147483647 h 9"/>
                <a:gd name="T32" fmla="*/ 2147483647 w 144"/>
                <a:gd name="T33" fmla="*/ 2147483647 h 9"/>
                <a:gd name="T34" fmla="*/ 2147483647 w 144"/>
                <a:gd name="T35" fmla="*/ 2147483647 h 9"/>
                <a:gd name="T36" fmla="*/ 2147483647 w 144"/>
                <a:gd name="T37" fmla="*/ 2147483647 h 9"/>
                <a:gd name="T38" fmla="*/ 0 w 144"/>
                <a:gd name="T39" fmla="*/ 2147483647 h 9"/>
                <a:gd name="T40" fmla="*/ 0 w 144"/>
                <a:gd name="T41" fmla="*/ 2147483647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9"/>
                <a:gd name="T65" fmla="*/ 144 w 144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9">
                  <a:moveTo>
                    <a:pt x="0" y="9"/>
                  </a:moveTo>
                  <a:lnTo>
                    <a:pt x="26" y="9"/>
                  </a:lnTo>
                  <a:lnTo>
                    <a:pt x="50" y="9"/>
                  </a:lnTo>
                  <a:lnTo>
                    <a:pt x="71" y="8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3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3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8"/>
                  </a:lnTo>
                  <a:lnTo>
                    <a:pt x="46" y="8"/>
                  </a:lnTo>
                  <a:lnTo>
                    <a:pt x="2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0" name="Freeform 23"/>
            <p:cNvSpPr>
              <a:spLocks/>
            </p:cNvSpPr>
            <p:nvPr/>
          </p:nvSpPr>
          <p:spPr bwMode="auto">
            <a:xfrm>
              <a:off x="2620" y="2544"/>
              <a:ext cx="118" cy="9"/>
            </a:xfrm>
            <a:custGeom>
              <a:avLst/>
              <a:gdLst>
                <a:gd name="T0" fmla="*/ 2147483647 w 133"/>
                <a:gd name="T1" fmla="*/ 0 h 9"/>
                <a:gd name="T2" fmla="*/ 2147483647 w 133"/>
                <a:gd name="T3" fmla="*/ 2147483647 h 9"/>
                <a:gd name="T4" fmla="*/ 2147483647 w 133"/>
                <a:gd name="T5" fmla="*/ 2147483647 h 9"/>
                <a:gd name="T6" fmla="*/ 2147483647 w 133"/>
                <a:gd name="T7" fmla="*/ 2147483647 h 9"/>
                <a:gd name="T8" fmla="*/ 2147483647 w 133"/>
                <a:gd name="T9" fmla="*/ 2147483647 h 9"/>
                <a:gd name="T10" fmla="*/ 2147483647 w 133"/>
                <a:gd name="T11" fmla="*/ 2147483647 h 9"/>
                <a:gd name="T12" fmla="*/ 2147483647 w 133"/>
                <a:gd name="T13" fmla="*/ 2147483647 h 9"/>
                <a:gd name="T14" fmla="*/ 2147483647 w 133"/>
                <a:gd name="T15" fmla="*/ 2147483647 h 9"/>
                <a:gd name="T16" fmla="*/ 2147483647 w 133"/>
                <a:gd name="T17" fmla="*/ 2147483647 h 9"/>
                <a:gd name="T18" fmla="*/ 0 w 133"/>
                <a:gd name="T19" fmla="*/ 2147483647 h 9"/>
                <a:gd name="T20" fmla="*/ 0 w 133"/>
                <a:gd name="T21" fmla="*/ 2147483647 h 9"/>
                <a:gd name="T22" fmla="*/ 2147483647 w 133"/>
                <a:gd name="T23" fmla="*/ 2147483647 h 9"/>
                <a:gd name="T24" fmla="*/ 2147483647 w 133"/>
                <a:gd name="T25" fmla="*/ 2147483647 h 9"/>
                <a:gd name="T26" fmla="*/ 2147483647 w 133"/>
                <a:gd name="T27" fmla="*/ 2147483647 h 9"/>
                <a:gd name="T28" fmla="*/ 2147483647 w 133"/>
                <a:gd name="T29" fmla="*/ 2147483647 h 9"/>
                <a:gd name="T30" fmla="*/ 2147483647 w 133"/>
                <a:gd name="T31" fmla="*/ 2147483647 h 9"/>
                <a:gd name="T32" fmla="*/ 2147483647 w 133"/>
                <a:gd name="T33" fmla="*/ 2147483647 h 9"/>
                <a:gd name="T34" fmla="*/ 2147483647 w 133"/>
                <a:gd name="T35" fmla="*/ 2147483647 h 9"/>
                <a:gd name="T36" fmla="*/ 2147483647 w 133"/>
                <a:gd name="T37" fmla="*/ 0 h 9"/>
                <a:gd name="T38" fmla="*/ 2147483647 w 133"/>
                <a:gd name="T39" fmla="*/ 0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9"/>
                <a:gd name="T62" fmla="*/ 133 w 133"/>
                <a:gd name="T63" fmla="*/ 9 h 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9">
                  <a:moveTo>
                    <a:pt x="133" y="0"/>
                  </a:moveTo>
                  <a:lnTo>
                    <a:pt x="132" y="1"/>
                  </a:lnTo>
                  <a:lnTo>
                    <a:pt x="126" y="3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8"/>
                  </a:lnTo>
                  <a:lnTo>
                    <a:pt x="46" y="8"/>
                  </a:lnTo>
                  <a:lnTo>
                    <a:pt x="25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25" y="8"/>
                  </a:lnTo>
                  <a:lnTo>
                    <a:pt x="49" y="8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3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1" name="Freeform 24"/>
            <p:cNvSpPr>
              <a:spLocks/>
            </p:cNvSpPr>
            <p:nvPr/>
          </p:nvSpPr>
          <p:spPr bwMode="auto">
            <a:xfrm>
              <a:off x="2620" y="2544"/>
              <a:ext cx="111" cy="8"/>
            </a:xfrm>
            <a:custGeom>
              <a:avLst/>
              <a:gdLst>
                <a:gd name="T0" fmla="*/ 0 w 125"/>
                <a:gd name="T1" fmla="*/ 2147483647 h 8"/>
                <a:gd name="T2" fmla="*/ 2147483647 w 125"/>
                <a:gd name="T3" fmla="*/ 2147483647 h 8"/>
                <a:gd name="T4" fmla="*/ 2147483647 w 125"/>
                <a:gd name="T5" fmla="*/ 2147483647 h 8"/>
                <a:gd name="T6" fmla="*/ 2147483647 w 125"/>
                <a:gd name="T7" fmla="*/ 2147483647 h 8"/>
                <a:gd name="T8" fmla="*/ 2147483647 w 125"/>
                <a:gd name="T9" fmla="*/ 2147483647 h 8"/>
                <a:gd name="T10" fmla="*/ 2147483647 w 125"/>
                <a:gd name="T11" fmla="*/ 2147483647 h 8"/>
                <a:gd name="T12" fmla="*/ 2147483647 w 125"/>
                <a:gd name="T13" fmla="*/ 2147483647 h 8"/>
                <a:gd name="T14" fmla="*/ 2147483647 w 125"/>
                <a:gd name="T15" fmla="*/ 2147483647 h 8"/>
                <a:gd name="T16" fmla="*/ 2147483647 w 125"/>
                <a:gd name="T17" fmla="*/ 0 h 8"/>
                <a:gd name="T18" fmla="*/ 2147483647 w 125"/>
                <a:gd name="T19" fmla="*/ 0 h 8"/>
                <a:gd name="T20" fmla="*/ 2147483647 w 125"/>
                <a:gd name="T21" fmla="*/ 2147483647 h 8"/>
                <a:gd name="T22" fmla="*/ 2147483647 w 125"/>
                <a:gd name="T23" fmla="*/ 2147483647 h 8"/>
                <a:gd name="T24" fmla="*/ 2147483647 w 125"/>
                <a:gd name="T25" fmla="*/ 2147483647 h 8"/>
                <a:gd name="T26" fmla="*/ 2147483647 w 125"/>
                <a:gd name="T27" fmla="*/ 2147483647 h 8"/>
                <a:gd name="T28" fmla="*/ 2147483647 w 125"/>
                <a:gd name="T29" fmla="*/ 2147483647 h 8"/>
                <a:gd name="T30" fmla="*/ 2147483647 w 125"/>
                <a:gd name="T31" fmla="*/ 2147483647 h 8"/>
                <a:gd name="T32" fmla="*/ 2147483647 w 125"/>
                <a:gd name="T33" fmla="*/ 2147483647 h 8"/>
                <a:gd name="T34" fmla="*/ 0 w 125"/>
                <a:gd name="T35" fmla="*/ 2147483647 h 8"/>
                <a:gd name="T36" fmla="*/ 0 w 125"/>
                <a:gd name="T37" fmla="*/ 2147483647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"/>
                <a:gd name="T58" fmla="*/ 0 h 8"/>
                <a:gd name="T59" fmla="*/ 125 w 125"/>
                <a:gd name="T60" fmla="*/ 8 h 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" h="8">
                  <a:moveTo>
                    <a:pt x="0" y="8"/>
                  </a:moveTo>
                  <a:lnTo>
                    <a:pt x="25" y="8"/>
                  </a:lnTo>
                  <a:lnTo>
                    <a:pt x="49" y="8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3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3"/>
                  </a:lnTo>
                  <a:lnTo>
                    <a:pt x="95" y="4"/>
                  </a:lnTo>
                  <a:lnTo>
                    <a:pt x="82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2" name="Freeform 25"/>
            <p:cNvSpPr>
              <a:spLocks/>
            </p:cNvSpPr>
            <p:nvPr/>
          </p:nvSpPr>
          <p:spPr bwMode="auto">
            <a:xfrm>
              <a:off x="2620" y="2544"/>
              <a:ext cx="101" cy="8"/>
            </a:xfrm>
            <a:custGeom>
              <a:avLst/>
              <a:gdLst>
                <a:gd name="T0" fmla="*/ 2147483647 w 114"/>
                <a:gd name="T1" fmla="*/ 0 h 8"/>
                <a:gd name="T2" fmla="*/ 2147483647 w 114"/>
                <a:gd name="T3" fmla="*/ 2147483647 h 8"/>
                <a:gd name="T4" fmla="*/ 2147483647 w 114"/>
                <a:gd name="T5" fmla="*/ 2147483647 h 8"/>
                <a:gd name="T6" fmla="*/ 2147483647 w 114"/>
                <a:gd name="T7" fmla="*/ 2147483647 h 8"/>
                <a:gd name="T8" fmla="*/ 2147483647 w 114"/>
                <a:gd name="T9" fmla="*/ 2147483647 h 8"/>
                <a:gd name="T10" fmla="*/ 2147483647 w 114"/>
                <a:gd name="T11" fmla="*/ 2147483647 h 8"/>
                <a:gd name="T12" fmla="*/ 2147483647 w 114"/>
                <a:gd name="T13" fmla="*/ 2147483647 h 8"/>
                <a:gd name="T14" fmla="*/ 2147483647 w 114"/>
                <a:gd name="T15" fmla="*/ 2147483647 h 8"/>
                <a:gd name="T16" fmla="*/ 0 w 114"/>
                <a:gd name="T17" fmla="*/ 2147483647 h 8"/>
                <a:gd name="T18" fmla="*/ 0 w 114"/>
                <a:gd name="T19" fmla="*/ 2147483647 h 8"/>
                <a:gd name="T20" fmla="*/ 2147483647 w 114"/>
                <a:gd name="T21" fmla="*/ 2147483647 h 8"/>
                <a:gd name="T22" fmla="*/ 2147483647 w 114"/>
                <a:gd name="T23" fmla="*/ 2147483647 h 8"/>
                <a:gd name="T24" fmla="*/ 2147483647 w 114"/>
                <a:gd name="T25" fmla="*/ 2147483647 h 8"/>
                <a:gd name="T26" fmla="*/ 2147483647 w 114"/>
                <a:gd name="T27" fmla="*/ 2147483647 h 8"/>
                <a:gd name="T28" fmla="*/ 2147483647 w 114"/>
                <a:gd name="T29" fmla="*/ 2147483647 h 8"/>
                <a:gd name="T30" fmla="*/ 2147483647 w 114"/>
                <a:gd name="T31" fmla="*/ 2147483647 h 8"/>
                <a:gd name="T32" fmla="*/ 2147483647 w 114"/>
                <a:gd name="T33" fmla="*/ 2147483647 h 8"/>
                <a:gd name="T34" fmla="*/ 2147483647 w 114"/>
                <a:gd name="T35" fmla="*/ 0 h 8"/>
                <a:gd name="T36" fmla="*/ 2147483647 w 114"/>
                <a:gd name="T37" fmla="*/ 0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4"/>
                <a:gd name="T58" fmla="*/ 0 h 8"/>
                <a:gd name="T59" fmla="*/ 114 w 114"/>
                <a:gd name="T60" fmla="*/ 8 h 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4" h="8">
                  <a:moveTo>
                    <a:pt x="114" y="0"/>
                  </a:moveTo>
                  <a:lnTo>
                    <a:pt x="112" y="1"/>
                  </a:lnTo>
                  <a:lnTo>
                    <a:pt x="106" y="3"/>
                  </a:lnTo>
                  <a:lnTo>
                    <a:pt x="95" y="4"/>
                  </a:lnTo>
                  <a:lnTo>
                    <a:pt x="82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3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3" name="Freeform 26"/>
            <p:cNvSpPr>
              <a:spLocks/>
            </p:cNvSpPr>
            <p:nvPr/>
          </p:nvSpPr>
          <p:spPr bwMode="auto">
            <a:xfrm>
              <a:off x="2620" y="2544"/>
              <a:ext cx="91" cy="6"/>
            </a:xfrm>
            <a:custGeom>
              <a:avLst/>
              <a:gdLst>
                <a:gd name="T0" fmla="*/ 0 w 103"/>
                <a:gd name="T1" fmla="*/ 2147483647 h 6"/>
                <a:gd name="T2" fmla="*/ 2147483647 w 103"/>
                <a:gd name="T3" fmla="*/ 2147483647 h 6"/>
                <a:gd name="T4" fmla="*/ 2147483647 w 103"/>
                <a:gd name="T5" fmla="*/ 2147483647 h 6"/>
                <a:gd name="T6" fmla="*/ 2147483647 w 103"/>
                <a:gd name="T7" fmla="*/ 2147483647 h 6"/>
                <a:gd name="T8" fmla="*/ 2147483647 w 103"/>
                <a:gd name="T9" fmla="*/ 2147483647 h 6"/>
                <a:gd name="T10" fmla="*/ 2147483647 w 103"/>
                <a:gd name="T11" fmla="*/ 2147483647 h 6"/>
                <a:gd name="T12" fmla="*/ 2147483647 w 103"/>
                <a:gd name="T13" fmla="*/ 2147483647 h 6"/>
                <a:gd name="T14" fmla="*/ 2147483647 w 103"/>
                <a:gd name="T15" fmla="*/ 2147483647 h 6"/>
                <a:gd name="T16" fmla="*/ 2147483647 w 103"/>
                <a:gd name="T17" fmla="*/ 0 h 6"/>
                <a:gd name="T18" fmla="*/ 2147483647 w 103"/>
                <a:gd name="T19" fmla="*/ 0 h 6"/>
                <a:gd name="T20" fmla="*/ 2147483647 w 103"/>
                <a:gd name="T21" fmla="*/ 2147483647 h 6"/>
                <a:gd name="T22" fmla="*/ 2147483647 w 103"/>
                <a:gd name="T23" fmla="*/ 2147483647 h 6"/>
                <a:gd name="T24" fmla="*/ 2147483647 w 103"/>
                <a:gd name="T25" fmla="*/ 2147483647 h 6"/>
                <a:gd name="T26" fmla="*/ 2147483647 w 103"/>
                <a:gd name="T27" fmla="*/ 2147483647 h 6"/>
                <a:gd name="T28" fmla="*/ 2147483647 w 103"/>
                <a:gd name="T29" fmla="*/ 2147483647 h 6"/>
                <a:gd name="T30" fmla="*/ 2147483647 w 103"/>
                <a:gd name="T31" fmla="*/ 2147483647 h 6"/>
                <a:gd name="T32" fmla="*/ 0 w 103"/>
                <a:gd name="T33" fmla="*/ 2147483647 h 6"/>
                <a:gd name="T34" fmla="*/ 0 w 103"/>
                <a:gd name="T35" fmla="*/ 2147483647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6"/>
                <a:gd name="T56" fmla="*/ 103 w 103"/>
                <a:gd name="T57" fmla="*/ 6 h 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3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3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4" name="Freeform 27"/>
            <p:cNvSpPr>
              <a:spLocks/>
            </p:cNvSpPr>
            <p:nvPr/>
          </p:nvSpPr>
          <p:spPr bwMode="auto">
            <a:xfrm>
              <a:off x="2620" y="2544"/>
              <a:ext cx="82" cy="6"/>
            </a:xfrm>
            <a:custGeom>
              <a:avLst/>
              <a:gdLst>
                <a:gd name="T0" fmla="*/ 2147483647 w 92"/>
                <a:gd name="T1" fmla="*/ 0 h 6"/>
                <a:gd name="T2" fmla="*/ 2147483647 w 92"/>
                <a:gd name="T3" fmla="*/ 2147483647 h 6"/>
                <a:gd name="T4" fmla="*/ 2147483647 w 92"/>
                <a:gd name="T5" fmla="*/ 2147483647 h 6"/>
                <a:gd name="T6" fmla="*/ 2147483647 w 92"/>
                <a:gd name="T7" fmla="*/ 2147483647 h 6"/>
                <a:gd name="T8" fmla="*/ 2147483647 w 92"/>
                <a:gd name="T9" fmla="*/ 2147483647 h 6"/>
                <a:gd name="T10" fmla="*/ 2147483647 w 92"/>
                <a:gd name="T11" fmla="*/ 2147483647 h 6"/>
                <a:gd name="T12" fmla="*/ 2147483647 w 92"/>
                <a:gd name="T13" fmla="*/ 2147483647 h 6"/>
                <a:gd name="T14" fmla="*/ 0 w 92"/>
                <a:gd name="T15" fmla="*/ 2147483647 h 6"/>
                <a:gd name="T16" fmla="*/ 0 w 92"/>
                <a:gd name="T17" fmla="*/ 2147483647 h 6"/>
                <a:gd name="T18" fmla="*/ 2147483647 w 92"/>
                <a:gd name="T19" fmla="*/ 2147483647 h 6"/>
                <a:gd name="T20" fmla="*/ 2147483647 w 92"/>
                <a:gd name="T21" fmla="*/ 2147483647 h 6"/>
                <a:gd name="T22" fmla="*/ 2147483647 w 92"/>
                <a:gd name="T23" fmla="*/ 2147483647 h 6"/>
                <a:gd name="T24" fmla="*/ 2147483647 w 92"/>
                <a:gd name="T25" fmla="*/ 2147483647 h 6"/>
                <a:gd name="T26" fmla="*/ 2147483647 w 92"/>
                <a:gd name="T27" fmla="*/ 2147483647 h 6"/>
                <a:gd name="T28" fmla="*/ 2147483647 w 92"/>
                <a:gd name="T29" fmla="*/ 0 h 6"/>
                <a:gd name="T30" fmla="*/ 2147483647 w 92"/>
                <a:gd name="T31" fmla="*/ 0 h 6"/>
                <a:gd name="T32" fmla="*/ 2147483647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6"/>
                <a:gd name="T53" fmla="*/ 92 w 9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3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3" y="3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5" name="Freeform 28"/>
            <p:cNvSpPr>
              <a:spLocks/>
            </p:cNvSpPr>
            <p:nvPr/>
          </p:nvSpPr>
          <p:spPr bwMode="auto">
            <a:xfrm>
              <a:off x="2620" y="2544"/>
              <a:ext cx="71" cy="5"/>
            </a:xfrm>
            <a:custGeom>
              <a:avLst/>
              <a:gdLst>
                <a:gd name="T0" fmla="*/ 0 w 80"/>
                <a:gd name="T1" fmla="*/ 2147483647 h 5"/>
                <a:gd name="T2" fmla="*/ 2147483647 w 80"/>
                <a:gd name="T3" fmla="*/ 2147483647 h 5"/>
                <a:gd name="T4" fmla="*/ 2147483647 w 80"/>
                <a:gd name="T5" fmla="*/ 2147483647 h 5"/>
                <a:gd name="T6" fmla="*/ 2147483647 w 80"/>
                <a:gd name="T7" fmla="*/ 2147483647 h 5"/>
                <a:gd name="T8" fmla="*/ 2147483647 w 80"/>
                <a:gd name="T9" fmla="*/ 2147483647 h 5"/>
                <a:gd name="T10" fmla="*/ 2147483647 w 80"/>
                <a:gd name="T11" fmla="*/ 2147483647 h 5"/>
                <a:gd name="T12" fmla="*/ 2147483647 w 80"/>
                <a:gd name="T13" fmla="*/ 0 h 5"/>
                <a:gd name="T14" fmla="*/ 2147483647 w 80"/>
                <a:gd name="T15" fmla="*/ 0 h 5"/>
                <a:gd name="T16" fmla="*/ 2147483647 w 80"/>
                <a:gd name="T17" fmla="*/ 0 h 5"/>
                <a:gd name="T18" fmla="*/ 2147483647 w 80"/>
                <a:gd name="T19" fmla="*/ 0 h 5"/>
                <a:gd name="T20" fmla="*/ 2147483647 w 80"/>
                <a:gd name="T21" fmla="*/ 2147483647 h 5"/>
                <a:gd name="T22" fmla="*/ 2147483647 w 80"/>
                <a:gd name="T23" fmla="*/ 2147483647 h 5"/>
                <a:gd name="T24" fmla="*/ 2147483647 w 80"/>
                <a:gd name="T25" fmla="*/ 2147483647 h 5"/>
                <a:gd name="T26" fmla="*/ 2147483647 w 80"/>
                <a:gd name="T27" fmla="*/ 2147483647 h 5"/>
                <a:gd name="T28" fmla="*/ 0 w 80"/>
                <a:gd name="T29" fmla="*/ 2147483647 h 5"/>
                <a:gd name="T30" fmla="*/ 0 w 80"/>
                <a:gd name="T31" fmla="*/ 2147483647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"/>
                <a:gd name="T50" fmla="*/ 80 w 80"/>
                <a:gd name="T51" fmla="*/ 5 h 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3" y="3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3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6" name="Freeform 29"/>
            <p:cNvSpPr>
              <a:spLocks/>
            </p:cNvSpPr>
            <p:nvPr/>
          </p:nvSpPr>
          <p:spPr bwMode="auto">
            <a:xfrm>
              <a:off x="2620" y="2544"/>
              <a:ext cx="59" cy="4"/>
            </a:xfrm>
            <a:custGeom>
              <a:avLst/>
              <a:gdLst>
                <a:gd name="T0" fmla="*/ 2147483647 w 66"/>
                <a:gd name="T1" fmla="*/ 0 h 4"/>
                <a:gd name="T2" fmla="*/ 2147483647 w 66"/>
                <a:gd name="T3" fmla="*/ 0 h 4"/>
                <a:gd name="T4" fmla="*/ 2147483647 w 66"/>
                <a:gd name="T5" fmla="*/ 2147483647 h 4"/>
                <a:gd name="T6" fmla="*/ 2147483647 w 66"/>
                <a:gd name="T7" fmla="*/ 2147483647 h 4"/>
                <a:gd name="T8" fmla="*/ 2147483647 w 66"/>
                <a:gd name="T9" fmla="*/ 2147483647 h 4"/>
                <a:gd name="T10" fmla="*/ 2147483647 w 66"/>
                <a:gd name="T11" fmla="*/ 2147483647 h 4"/>
                <a:gd name="T12" fmla="*/ 0 w 66"/>
                <a:gd name="T13" fmla="*/ 2147483647 h 4"/>
                <a:gd name="T14" fmla="*/ 0 w 66"/>
                <a:gd name="T15" fmla="*/ 2147483647 h 4"/>
                <a:gd name="T16" fmla="*/ 2147483647 w 66"/>
                <a:gd name="T17" fmla="*/ 2147483647 h 4"/>
                <a:gd name="T18" fmla="*/ 2147483647 w 66"/>
                <a:gd name="T19" fmla="*/ 2147483647 h 4"/>
                <a:gd name="T20" fmla="*/ 2147483647 w 66"/>
                <a:gd name="T21" fmla="*/ 2147483647 h 4"/>
                <a:gd name="T22" fmla="*/ 2147483647 w 66"/>
                <a:gd name="T23" fmla="*/ 0 h 4"/>
                <a:gd name="T24" fmla="*/ 2147483647 w 66"/>
                <a:gd name="T25" fmla="*/ 0 h 4"/>
                <a:gd name="T26" fmla="*/ 2147483647 w 66"/>
                <a:gd name="T27" fmla="*/ 0 h 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6"/>
                <a:gd name="T43" fmla="*/ 0 h 4"/>
                <a:gd name="T44" fmla="*/ 66 w 66"/>
                <a:gd name="T45" fmla="*/ 4 h 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6" h="4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3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7" y="3"/>
                  </a:lnTo>
                  <a:lnTo>
                    <a:pt x="31" y="3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7" name="Freeform 30"/>
            <p:cNvSpPr>
              <a:spLocks/>
            </p:cNvSpPr>
            <p:nvPr/>
          </p:nvSpPr>
          <p:spPr bwMode="auto">
            <a:xfrm>
              <a:off x="2620" y="2544"/>
              <a:ext cx="46" cy="3"/>
            </a:xfrm>
            <a:custGeom>
              <a:avLst/>
              <a:gdLst>
                <a:gd name="T0" fmla="*/ 0 w 52"/>
                <a:gd name="T1" fmla="*/ 2147483647 h 3"/>
                <a:gd name="T2" fmla="*/ 2147483647 w 52"/>
                <a:gd name="T3" fmla="*/ 2147483647 h 3"/>
                <a:gd name="T4" fmla="*/ 2147483647 w 52"/>
                <a:gd name="T5" fmla="*/ 2147483647 h 3"/>
                <a:gd name="T6" fmla="*/ 2147483647 w 52"/>
                <a:gd name="T7" fmla="*/ 2147483647 h 3"/>
                <a:gd name="T8" fmla="*/ 2147483647 w 52"/>
                <a:gd name="T9" fmla="*/ 0 h 3"/>
                <a:gd name="T10" fmla="*/ 2147483647 w 52"/>
                <a:gd name="T11" fmla="*/ 0 h 3"/>
                <a:gd name="T12" fmla="*/ 2147483647 w 52"/>
                <a:gd name="T13" fmla="*/ 0 h 3"/>
                <a:gd name="T14" fmla="*/ 2147483647 w 52"/>
                <a:gd name="T15" fmla="*/ 0 h 3"/>
                <a:gd name="T16" fmla="*/ 2147483647 w 52"/>
                <a:gd name="T17" fmla="*/ 2147483647 h 3"/>
                <a:gd name="T18" fmla="*/ 2147483647 w 52"/>
                <a:gd name="T19" fmla="*/ 2147483647 h 3"/>
                <a:gd name="T20" fmla="*/ 2147483647 w 52"/>
                <a:gd name="T21" fmla="*/ 2147483647 h 3"/>
                <a:gd name="T22" fmla="*/ 0 w 52"/>
                <a:gd name="T23" fmla="*/ 2147483647 h 3"/>
                <a:gd name="T24" fmla="*/ 0 w 52"/>
                <a:gd name="T25" fmla="*/ 2147483647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3"/>
                <a:gd name="T41" fmla="*/ 52 w 52"/>
                <a:gd name="T42" fmla="*/ 3 h 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3">
                  <a:moveTo>
                    <a:pt x="0" y="3"/>
                  </a:moveTo>
                  <a:lnTo>
                    <a:pt x="17" y="3"/>
                  </a:lnTo>
                  <a:lnTo>
                    <a:pt x="31" y="3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8" name="Freeform 31"/>
            <p:cNvSpPr>
              <a:spLocks/>
            </p:cNvSpPr>
            <p:nvPr/>
          </p:nvSpPr>
          <p:spPr bwMode="auto">
            <a:xfrm>
              <a:off x="2620" y="2544"/>
              <a:ext cx="32" cy="1"/>
            </a:xfrm>
            <a:custGeom>
              <a:avLst/>
              <a:gdLst>
                <a:gd name="T0" fmla="*/ 2147483647 w 36"/>
                <a:gd name="T1" fmla="*/ 0 h 1"/>
                <a:gd name="T2" fmla="*/ 2147483647 w 36"/>
                <a:gd name="T3" fmla="*/ 0 h 1"/>
                <a:gd name="T4" fmla="*/ 2147483647 w 36"/>
                <a:gd name="T5" fmla="*/ 2147483647 h 1"/>
                <a:gd name="T6" fmla="*/ 2147483647 w 36"/>
                <a:gd name="T7" fmla="*/ 2147483647 h 1"/>
                <a:gd name="T8" fmla="*/ 2147483647 w 36"/>
                <a:gd name="T9" fmla="*/ 2147483647 h 1"/>
                <a:gd name="T10" fmla="*/ 0 w 36"/>
                <a:gd name="T11" fmla="*/ 2147483647 h 1"/>
                <a:gd name="T12" fmla="*/ 0 w 36"/>
                <a:gd name="T13" fmla="*/ 2147483647 h 1"/>
                <a:gd name="T14" fmla="*/ 2147483647 w 36"/>
                <a:gd name="T15" fmla="*/ 0 h 1"/>
                <a:gd name="T16" fmla="*/ 2147483647 w 36"/>
                <a:gd name="T17" fmla="*/ 0 h 1"/>
                <a:gd name="T18" fmla="*/ 2147483647 w 36"/>
                <a:gd name="T19" fmla="*/ 0 h 1"/>
                <a:gd name="T20" fmla="*/ 2147483647 w 36"/>
                <a:gd name="T21" fmla="*/ 0 h 1"/>
                <a:gd name="T22" fmla="*/ 2147483647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1"/>
                <a:gd name="T38" fmla="*/ 36 w 36"/>
                <a:gd name="T39" fmla="*/ 1 h 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59" name="Freeform 32"/>
            <p:cNvSpPr>
              <a:spLocks/>
            </p:cNvSpPr>
            <p:nvPr/>
          </p:nvSpPr>
          <p:spPr bwMode="auto">
            <a:xfrm>
              <a:off x="2620" y="2544"/>
              <a:ext cx="17" cy="1"/>
            </a:xfrm>
            <a:custGeom>
              <a:avLst/>
              <a:gdLst>
                <a:gd name="T0" fmla="*/ 0 w 19"/>
                <a:gd name="T1" fmla="*/ 2147483647 h 1"/>
                <a:gd name="T2" fmla="*/ 2147483647 w 19"/>
                <a:gd name="T3" fmla="*/ 0 h 1"/>
                <a:gd name="T4" fmla="*/ 2147483647 w 19"/>
                <a:gd name="T5" fmla="*/ 0 h 1"/>
                <a:gd name="T6" fmla="*/ 2147483647 w 19"/>
                <a:gd name="T7" fmla="*/ 0 h 1"/>
                <a:gd name="T8" fmla="*/ 2147483647 w 19"/>
                <a:gd name="T9" fmla="*/ 0 h 1"/>
                <a:gd name="T10" fmla="*/ 2147483647 w 19"/>
                <a:gd name="T11" fmla="*/ 0 h 1"/>
                <a:gd name="T12" fmla="*/ 0 w 19"/>
                <a:gd name="T13" fmla="*/ 0 h 1"/>
                <a:gd name="T14" fmla="*/ 0 w 19"/>
                <a:gd name="T15" fmla="*/ 2147483647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"/>
                <a:gd name="T26" fmla="*/ 19 w 19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0" name="Freeform 33"/>
            <p:cNvSpPr>
              <a:spLocks/>
            </p:cNvSpPr>
            <p:nvPr/>
          </p:nvSpPr>
          <p:spPr bwMode="auto">
            <a:xfrm>
              <a:off x="2620" y="2544"/>
              <a:ext cx="2" cy="1"/>
            </a:xfrm>
            <a:custGeom>
              <a:avLst/>
              <a:gdLst>
                <a:gd name="T0" fmla="*/ 2147483647 w 2"/>
                <a:gd name="T1" fmla="*/ 0 h 1588"/>
                <a:gd name="T2" fmla="*/ 0 w 2"/>
                <a:gd name="T3" fmla="*/ 0 h 1588"/>
                <a:gd name="T4" fmla="*/ 0 w 2"/>
                <a:gd name="T5" fmla="*/ 0 h 1588"/>
                <a:gd name="T6" fmla="*/ 0 w 2"/>
                <a:gd name="T7" fmla="*/ 0 h 1588"/>
                <a:gd name="T8" fmla="*/ 2147483647 w 2"/>
                <a:gd name="T9" fmla="*/ 0 h 1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588"/>
                <a:gd name="T17" fmla="*/ 2 w 2"/>
                <a:gd name="T18" fmla="*/ 1588 h 1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588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1" name="Freeform 34"/>
            <p:cNvSpPr>
              <a:spLocks/>
            </p:cNvSpPr>
            <p:nvPr/>
          </p:nvSpPr>
          <p:spPr bwMode="auto">
            <a:xfrm>
              <a:off x="2862" y="2517"/>
              <a:ext cx="43" cy="164"/>
            </a:xfrm>
            <a:custGeom>
              <a:avLst/>
              <a:gdLst>
                <a:gd name="T0" fmla="*/ 0 w 48"/>
                <a:gd name="T1" fmla="*/ 2147483647 h 178"/>
                <a:gd name="T2" fmla="*/ 2147483647 w 48"/>
                <a:gd name="T3" fmla="*/ 0 h 178"/>
                <a:gd name="T4" fmla="*/ 2147483647 w 48"/>
                <a:gd name="T5" fmla="*/ 2147483647 h 178"/>
                <a:gd name="T6" fmla="*/ 0 w 48"/>
                <a:gd name="T7" fmla="*/ 2147483647 h 178"/>
                <a:gd name="T8" fmla="*/ 0 w 48"/>
                <a:gd name="T9" fmla="*/ 2147483647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78"/>
                <a:gd name="T17" fmla="*/ 48 w 48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78">
                  <a:moveTo>
                    <a:pt x="0" y="48"/>
                  </a:moveTo>
                  <a:lnTo>
                    <a:pt x="48" y="0"/>
                  </a:lnTo>
                  <a:lnTo>
                    <a:pt x="48" y="130"/>
                  </a:lnTo>
                  <a:lnTo>
                    <a:pt x="0" y="17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2" name="Rectangle 35"/>
            <p:cNvSpPr>
              <a:spLocks noChangeArrowheads="1"/>
            </p:cNvSpPr>
            <p:nvPr/>
          </p:nvSpPr>
          <p:spPr bwMode="auto">
            <a:xfrm>
              <a:off x="2527" y="2561"/>
              <a:ext cx="335" cy="96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3" name="Freeform 36"/>
            <p:cNvSpPr>
              <a:spLocks/>
            </p:cNvSpPr>
            <p:nvPr/>
          </p:nvSpPr>
          <p:spPr bwMode="auto">
            <a:xfrm>
              <a:off x="2632" y="2561"/>
              <a:ext cx="4" cy="96"/>
            </a:xfrm>
            <a:custGeom>
              <a:avLst/>
              <a:gdLst>
                <a:gd name="T0" fmla="*/ 2147483647 w 5"/>
                <a:gd name="T1" fmla="*/ 0 h 104"/>
                <a:gd name="T2" fmla="*/ 2147483647 w 5"/>
                <a:gd name="T3" fmla="*/ 2147483647 h 104"/>
                <a:gd name="T4" fmla="*/ 0 w 5"/>
                <a:gd name="T5" fmla="*/ 2147483647 h 104"/>
                <a:gd name="T6" fmla="*/ 2147483647 w 5"/>
                <a:gd name="T7" fmla="*/ 2147483647 h 104"/>
                <a:gd name="T8" fmla="*/ 2147483647 w 5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04"/>
                <a:gd name="T17" fmla="*/ 5 w 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04">
                  <a:moveTo>
                    <a:pt x="5" y="0"/>
                  </a:moveTo>
                  <a:lnTo>
                    <a:pt x="1" y="25"/>
                  </a:lnTo>
                  <a:lnTo>
                    <a:pt x="0" y="52"/>
                  </a:lnTo>
                  <a:lnTo>
                    <a:pt x="1" y="77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4" name="Rectangle 37"/>
            <p:cNvSpPr>
              <a:spLocks noChangeArrowheads="1"/>
            </p:cNvSpPr>
            <p:nvPr/>
          </p:nvSpPr>
          <p:spPr bwMode="auto">
            <a:xfrm>
              <a:off x="2527" y="2657"/>
              <a:ext cx="335" cy="24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5" name="Rectangle 38"/>
            <p:cNvSpPr>
              <a:spLocks noChangeArrowheads="1"/>
            </p:cNvSpPr>
            <p:nvPr/>
          </p:nvSpPr>
          <p:spPr bwMode="auto">
            <a:xfrm>
              <a:off x="2785" y="2589"/>
              <a:ext cx="14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6" name="Freeform 39"/>
            <p:cNvSpPr>
              <a:spLocks noEditPoints="1"/>
            </p:cNvSpPr>
            <p:nvPr/>
          </p:nvSpPr>
          <p:spPr bwMode="auto">
            <a:xfrm>
              <a:off x="2648" y="2582"/>
              <a:ext cx="55" cy="6"/>
            </a:xfrm>
            <a:custGeom>
              <a:avLst/>
              <a:gdLst>
                <a:gd name="T0" fmla="*/ 0 w 62"/>
                <a:gd name="T1" fmla="*/ 2147483647 h 6"/>
                <a:gd name="T2" fmla="*/ 2147483647 w 62"/>
                <a:gd name="T3" fmla="*/ 2147483647 h 6"/>
                <a:gd name="T4" fmla="*/ 2147483647 w 62"/>
                <a:gd name="T5" fmla="*/ 0 h 6"/>
                <a:gd name="T6" fmla="*/ 0 w 62"/>
                <a:gd name="T7" fmla="*/ 0 h 6"/>
                <a:gd name="T8" fmla="*/ 0 w 62"/>
                <a:gd name="T9" fmla="*/ 2147483647 h 6"/>
                <a:gd name="T10" fmla="*/ 2147483647 w 62"/>
                <a:gd name="T11" fmla="*/ 2147483647 h 6"/>
                <a:gd name="T12" fmla="*/ 2147483647 w 62"/>
                <a:gd name="T13" fmla="*/ 2147483647 h 6"/>
                <a:gd name="T14" fmla="*/ 2147483647 w 62"/>
                <a:gd name="T15" fmla="*/ 0 h 6"/>
                <a:gd name="T16" fmla="*/ 2147483647 w 62"/>
                <a:gd name="T17" fmla="*/ 0 h 6"/>
                <a:gd name="T18" fmla="*/ 2147483647 w 62"/>
                <a:gd name="T19" fmla="*/ 2147483647 h 6"/>
                <a:gd name="T20" fmla="*/ 2147483647 w 62"/>
                <a:gd name="T21" fmla="*/ 2147483647 h 6"/>
                <a:gd name="T22" fmla="*/ 2147483647 w 62"/>
                <a:gd name="T23" fmla="*/ 2147483647 h 6"/>
                <a:gd name="T24" fmla="*/ 2147483647 w 62"/>
                <a:gd name="T25" fmla="*/ 0 h 6"/>
                <a:gd name="T26" fmla="*/ 2147483647 w 62"/>
                <a:gd name="T27" fmla="*/ 0 h 6"/>
                <a:gd name="T28" fmla="*/ 2147483647 w 62"/>
                <a:gd name="T29" fmla="*/ 2147483647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6"/>
                <a:gd name="T47" fmla="*/ 62 w 62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6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2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6"/>
                  </a:lnTo>
                  <a:close/>
                  <a:moveTo>
                    <a:pt x="44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7" name="Freeform 40"/>
            <p:cNvSpPr>
              <a:spLocks noEditPoints="1"/>
            </p:cNvSpPr>
            <p:nvPr/>
          </p:nvSpPr>
          <p:spPr bwMode="auto">
            <a:xfrm>
              <a:off x="2537" y="2570"/>
              <a:ext cx="242" cy="37"/>
            </a:xfrm>
            <a:custGeom>
              <a:avLst/>
              <a:gdLst>
                <a:gd name="T0" fmla="*/ 0 w 275"/>
                <a:gd name="T1" fmla="*/ 2147483647 h 40"/>
                <a:gd name="T2" fmla="*/ 2147483647 w 275"/>
                <a:gd name="T3" fmla="*/ 2147483647 h 40"/>
                <a:gd name="T4" fmla="*/ 2147483647 w 275"/>
                <a:gd name="T5" fmla="*/ 0 h 40"/>
                <a:gd name="T6" fmla="*/ 0 w 275"/>
                <a:gd name="T7" fmla="*/ 0 h 40"/>
                <a:gd name="T8" fmla="*/ 0 w 275"/>
                <a:gd name="T9" fmla="*/ 2147483647 h 40"/>
                <a:gd name="T10" fmla="*/ 2147483647 w 275"/>
                <a:gd name="T11" fmla="*/ 2147483647 h 40"/>
                <a:gd name="T12" fmla="*/ 2147483647 w 275"/>
                <a:gd name="T13" fmla="*/ 2147483647 h 40"/>
                <a:gd name="T14" fmla="*/ 2147483647 w 275"/>
                <a:gd name="T15" fmla="*/ 2147483647 h 40"/>
                <a:gd name="T16" fmla="*/ 2147483647 w 275"/>
                <a:gd name="T17" fmla="*/ 2147483647 h 40"/>
                <a:gd name="T18" fmla="*/ 2147483647 w 275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5"/>
                <a:gd name="T31" fmla="*/ 0 h 40"/>
                <a:gd name="T32" fmla="*/ 275 w 275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5" h="40">
                  <a:moveTo>
                    <a:pt x="0" y="40"/>
                  </a:moveTo>
                  <a:lnTo>
                    <a:pt x="37" y="4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4" y="29"/>
                  </a:moveTo>
                  <a:lnTo>
                    <a:pt x="275" y="29"/>
                  </a:lnTo>
                  <a:lnTo>
                    <a:pt x="275" y="9"/>
                  </a:lnTo>
                  <a:lnTo>
                    <a:pt x="244" y="9"/>
                  </a:lnTo>
                  <a:lnTo>
                    <a:pt x="244" y="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8" name="Freeform 41"/>
            <p:cNvSpPr>
              <a:spLocks noEditPoints="1"/>
            </p:cNvSpPr>
            <p:nvPr/>
          </p:nvSpPr>
          <p:spPr bwMode="auto">
            <a:xfrm>
              <a:off x="2529" y="2565"/>
              <a:ext cx="332" cy="109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2147483647 h 118"/>
                <a:gd name="T4" fmla="*/ 2147483647 w 375"/>
                <a:gd name="T5" fmla="*/ 0 h 118"/>
                <a:gd name="T6" fmla="*/ 2147483647 w 375"/>
                <a:gd name="T7" fmla="*/ 0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0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5"/>
                <a:gd name="T103" fmla="*/ 0 h 118"/>
                <a:gd name="T104" fmla="*/ 375 w 375"/>
                <a:gd name="T105" fmla="*/ 118 h 1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5" h="118">
                  <a:moveTo>
                    <a:pt x="129" y="94"/>
                  </a:moveTo>
                  <a:lnTo>
                    <a:pt x="372" y="94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3"/>
                  </a:lnTo>
                  <a:lnTo>
                    <a:pt x="124" y="47"/>
                  </a:lnTo>
                  <a:lnTo>
                    <a:pt x="125" y="70"/>
                  </a:lnTo>
                  <a:lnTo>
                    <a:pt x="129" y="94"/>
                  </a:lnTo>
                  <a:close/>
                  <a:moveTo>
                    <a:pt x="220" y="82"/>
                  </a:moveTo>
                  <a:lnTo>
                    <a:pt x="359" y="82"/>
                  </a:lnTo>
                  <a:lnTo>
                    <a:pt x="359" y="11"/>
                  </a:lnTo>
                  <a:lnTo>
                    <a:pt x="220" y="11"/>
                  </a:lnTo>
                  <a:lnTo>
                    <a:pt x="220" y="82"/>
                  </a:lnTo>
                  <a:close/>
                  <a:moveTo>
                    <a:pt x="339" y="118"/>
                  </a:moveTo>
                  <a:lnTo>
                    <a:pt x="368" y="118"/>
                  </a:lnTo>
                  <a:lnTo>
                    <a:pt x="372" y="116"/>
                  </a:lnTo>
                  <a:lnTo>
                    <a:pt x="375" y="111"/>
                  </a:lnTo>
                  <a:lnTo>
                    <a:pt x="372" y="108"/>
                  </a:lnTo>
                  <a:lnTo>
                    <a:pt x="368" y="106"/>
                  </a:lnTo>
                  <a:lnTo>
                    <a:pt x="339" y="106"/>
                  </a:lnTo>
                  <a:lnTo>
                    <a:pt x="339" y="118"/>
                  </a:lnTo>
                  <a:close/>
                  <a:moveTo>
                    <a:pt x="35" y="118"/>
                  </a:moveTo>
                  <a:lnTo>
                    <a:pt x="6" y="118"/>
                  </a:lnTo>
                  <a:lnTo>
                    <a:pt x="2" y="116"/>
                  </a:lnTo>
                  <a:lnTo>
                    <a:pt x="0" y="111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35" y="106"/>
                  </a:lnTo>
                  <a:lnTo>
                    <a:pt x="35" y="118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8"/>
                  </a:lnTo>
                  <a:lnTo>
                    <a:pt x="134" y="18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69" name="Line 42"/>
            <p:cNvSpPr>
              <a:spLocks noChangeShapeType="1"/>
            </p:cNvSpPr>
            <p:nvPr/>
          </p:nvSpPr>
          <p:spPr bwMode="auto">
            <a:xfrm>
              <a:off x="2704" y="2565"/>
              <a:ext cx="1" cy="8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0" name="Line 43"/>
            <p:cNvSpPr>
              <a:spLocks noChangeShapeType="1"/>
            </p:cNvSpPr>
            <p:nvPr/>
          </p:nvSpPr>
          <p:spPr bwMode="auto">
            <a:xfrm flipH="1">
              <a:off x="2639" y="2594"/>
              <a:ext cx="6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1" name="Line 44"/>
            <p:cNvSpPr>
              <a:spLocks noChangeShapeType="1"/>
            </p:cNvSpPr>
            <p:nvPr/>
          </p:nvSpPr>
          <p:spPr bwMode="auto">
            <a:xfrm flipH="1">
              <a:off x="2639" y="2623"/>
              <a:ext cx="6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2" name="Line 45"/>
            <p:cNvSpPr>
              <a:spLocks noChangeShapeType="1"/>
            </p:cNvSpPr>
            <p:nvPr/>
          </p:nvSpPr>
          <p:spPr bwMode="auto">
            <a:xfrm>
              <a:off x="2808" y="2576"/>
              <a:ext cx="0" cy="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3" name="Line 46"/>
            <p:cNvSpPr>
              <a:spLocks noChangeShapeType="1"/>
            </p:cNvSpPr>
            <p:nvPr/>
          </p:nvSpPr>
          <p:spPr bwMode="auto">
            <a:xfrm>
              <a:off x="2724" y="2601"/>
              <a:ext cx="122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4" name="Line 47"/>
            <p:cNvSpPr>
              <a:spLocks noChangeShapeType="1"/>
            </p:cNvSpPr>
            <p:nvPr/>
          </p:nvSpPr>
          <p:spPr bwMode="auto">
            <a:xfrm flipV="1">
              <a:off x="2648" y="2561"/>
              <a:ext cx="1" cy="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5" name="Line 48"/>
            <p:cNvSpPr>
              <a:spLocks noChangeShapeType="1"/>
            </p:cNvSpPr>
            <p:nvPr/>
          </p:nvSpPr>
          <p:spPr bwMode="auto">
            <a:xfrm flipV="1">
              <a:off x="2648" y="2652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6" name="Line 49"/>
            <p:cNvSpPr>
              <a:spLocks noChangeShapeType="1"/>
            </p:cNvSpPr>
            <p:nvPr/>
          </p:nvSpPr>
          <p:spPr bwMode="auto">
            <a:xfrm>
              <a:off x="2650" y="2609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7" name="Line 50"/>
            <p:cNvSpPr>
              <a:spLocks noChangeShapeType="1"/>
            </p:cNvSpPr>
            <p:nvPr/>
          </p:nvSpPr>
          <p:spPr bwMode="auto">
            <a:xfrm>
              <a:off x="2650" y="2585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8" name="Line 51"/>
            <p:cNvSpPr>
              <a:spLocks noChangeShapeType="1"/>
            </p:cNvSpPr>
            <p:nvPr/>
          </p:nvSpPr>
          <p:spPr bwMode="auto">
            <a:xfrm>
              <a:off x="2689" y="2585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79" name="Line 52"/>
            <p:cNvSpPr>
              <a:spLocks noChangeShapeType="1"/>
            </p:cNvSpPr>
            <p:nvPr/>
          </p:nvSpPr>
          <p:spPr bwMode="auto">
            <a:xfrm>
              <a:off x="2740" y="2594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580" name="Freeform 53"/>
            <p:cNvSpPr>
              <a:spLocks/>
            </p:cNvSpPr>
            <p:nvPr/>
          </p:nvSpPr>
          <p:spPr bwMode="auto">
            <a:xfrm>
              <a:off x="2821" y="2286"/>
              <a:ext cx="41" cy="258"/>
            </a:xfrm>
            <a:custGeom>
              <a:avLst/>
              <a:gdLst>
                <a:gd name="T0" fmla="*/ 0 w 47"/>
                <a:gd name="T1" fmla="*/ 2147483647 h 280"/>
                <a:gd name="T2" fmla="*/ 2147483647 w 47"/>
                <a:gd name="T3" fmla="*/ 2147483647 h 280"/>
                <a:gd name="T4" fmla="*/ 2147483647 w 47"/>
                <a:gd name="T5" fmla="*/ 2147483647 h 280"/>
                <a:gd name="T6" fmla="*/ 2147483647 w 47"/>
                <a:gd name="T7" fmla="*/ 2147483647 h 280"/>
                <a:gd name="T8" fmla="*/ 2147483647 w 47"/>
                <a:gd name="T9" fmla="*/ 0 h 280"/>
                <a:gd name="T10" fmla="*/ 0 w 47"/>
                <a:gd name="T11" fmla="*/ 2147483647 h 280"/>
                <a:gd name="T12" fmla="*/ 0 w 47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280"/>
                <a:gd name="T23" fmla="*/ 47 w 47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280">
                  <a:moveTo>
                    <a:pt x="0" y="280"/>
                  </a:moveTo>
                  <a:lnTo>
                    <a:pt x="36" y="243"/>
                  </a:lnTo>
                  <a:lnTo>
                    <a:pt x="36" y="179"/>
                  </a:lnTo>
                  <a:lnTo>
                    <a:pt x="47" y="143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1" name="Freeform 54"/>
            <p:cNvSpPr>
              <a:spLocks/>
            </p:cNvSpPr>
            <p:nvPr/>
          </p:nvSpPr>
          <p:spPr bwMode="auto">
            <a:xfrm>
              <a:off x="2569" y="2286"/>
              <a:ext cx="293" cy="44"/>
            </a:xfrm>
            <a:custGeom>
              <a:avLst/>
              <a:gdLst>
                <a:gd name="T0" fmla="*/ 2147483647 w 332"/>
                <a:gd name="T1" fmla="*/ 0 h 48"/>
                <a:gd name="T2" fmla="*/ 2147483647 w 332"/>
                <a:gd name="T3" fmla="*/ 0 h 48"/>
                <a:gd name="T4" fmla="*/ 0 w 332"/>
                <a:gd name="T5" fmla="*/ 2147483647 h 48"/>
                <a:gd name="T6" fmla="*/ 2147483647 w 332"/>
                <a:gd name="T7" fmla="*/ 2147483647 h 48"/>
                <a:gd name="T8" fmla="*/ 2147483647 w 33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2"/>
                <a:gd name="T16" fmla="*/ 0 h 48"/>
                <a:gd name="T17" fmla="*/ 332 w 3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2" h="48">
                  <a:moveTo>
                    <a:pt x="332" y="0"/>
                  </a:moveTo>
                  <a:lnTo>
                    <a:pt x="47" y="0"/>
                  </a:lnTo>
                  <a:lnTo>
                    <a:pt x="0" y="48"/>
                  </a:lnTo>
                  <a:lnTo>
                    <a:pt x="285" y="4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2" name="Rectangle 55"/>
            <p:cNvSpPr>
              <a:spLocks noChangeArrowheads="1"/>
            </p:cNvSpPr>
            <p:nvPr/>
          </p:nvSpPr>
          <p:spPr bwMode="auto">
            <a:xfrm>
              <a:off x="2569" y="2330"/>
              <a:ext cx="252" cy="213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3" name="Rectangle 56"/>
            <p:cNvSpPr>
              <a:spLocks noChangeArrowheads="1"/>
            </p:cNvSpPr>
            <p:nvPr/>
          </p:nvSpPr>
          <p:spPr bwMode="auto">
            <a:xfrm>
              <a:off x="2795" y="2517"/>
              <a:ext cx="13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4" name="Freeform 57"/>
            <p:cNvSpPr>
              <a:spLocks/>
            </p:cNvSpPr>
            <p:nvPr/>
          </p:nvSpPr>
          <p:spPr bwMode="auto">
            <a:xfrm>
              <a:off x="2605" y="2362"/>
              <a:ext cx="179" cy="131"/>
            </a:xfrm>
            <a:custGeom>
              <a:avLst/>
              <a:gdLst>
                <a:gd name="T0" fmla="*/ 0 w 202"/>
                <a:gd name="T1" fmla="*/ 2147483647 h 142"/>
                <a:gd name="T2" fmla="*/ 2147483647 w 202"/>
                <a:gd name="T3" fmla="*/ 2147483647 h 142"/>
                <a:gd name="T4" fmla="*/ 2147483647 w 202"/>
                <a:gd name="T5" fmla="*/ 0 h 142"/>
                <a:gd name="T6" fmla="*/ 2147483647 w 202"/>
                <a:gd name="T7" fmla="*/ 0 h 142"/>
                <a:gd name="T8" fmla="*/ 2147483647 w 202"/>
                <a:gd name="T9" fmla="*/ 2147483647 h 142"/>
                <a:gd name="T10" fmla="*/ 0 w 202"/>
                <a:gd name="T11" fmla="*/ 2147483647 h 142"/>
                <a:gd name="T12" fmla="*/ 0 w 202"/>
                <a:gd name="T13" fmla="*/ 2147483647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2"/>
                <a:gd name="T22" fmla="*/ 0 h 142"/>
                <a:gd name="T23" fmla="*/ 202 w 20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9"/>
                  </a:lnTo>
                  <a:lnTo>
                    <a:pt x="0" y="139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5" name="Freeform 58"/>
            <p:cNvSpPr>
              <a:spLocks/>
            </p:cNvSpPr>
            <p:nvPr/>
          </p:nvSpPr>
          <p:spPr bwMode="auto">
            <a:xfrm>
              <a:off x="2605" y="2362"/>
              <a:ext cx="174" cy="129"/>
            </a:xfrm>
            <a:custGeom>
              <a:avLst/>
              <a:gdLst>
                <a:gd name="T0" fmla="*/ 0 w 197"/>
                <a:gd name="T1" fmla="*/ 2147483647 h 139"/>
                <a:gd name="T2" fmla="*/ 2147483647 w 197"/>
                <a:gd name="T3" fmla="*/ 2147483647 h 139"/>
                <a:gd name="T4" fmla="*/ 2147483647 w 197"/>
                <a:gd name="T5" fmla="*/ 0 h 139"/>
                <a:gd name="T6" fmla="*/ 2147483647 w 197"/>
                <a:gd name="T7" fmla="*/ 0 h 139"/>
                <a:gd name="T8" fmla="*/ 2147483647 w 197"/>
                <a:gd name="T9" fmla="*/ 2147483647 h 139"/>
                <a:gd name="T10" fmla="*/ 0 w 197"/>
                <a:gd name="T11" fmla="*/ 2147483647 h 139"/>
                <a:gd name="T12" fmla="*/ 0 w 197"/>
                <a:gd name="T13" fmla="*/ 2147483647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139"/>
                <a:gd name="T23" fmla="*/ 197 w 197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139">
                  <a:moveTo>
                    <a:pt x="0" y="139"/>
                  </a:moveTo>
                  <a:lnTo>
                    <a:pt x="197" y="139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4" y="136"/>
                  </a:lnTo>
                  <a:lnTo>
                    <a:pt x="0" y="136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6" name="Freeform 59"/>
            <p:cNvSpPr>
              <a:spLocks/>
            </p:cNvSpPr>
            <p:nvPr/>
          </p:nvSpPr>
          <p:spPr bwMode="auto">
            <a:xfrm>
              <a:off x="2605" y="2362"/>
              <a:ext cx="172" cy="126"/>
            </a:xfrm>
            <a:custGeom>
              <a:avLst/>
              <a:gdLst>
                <a:gd name="T0" fmla="*/ 0 w 194"/>
                <a:gd name="T1" fmla="*/ 2147483647 h 136"/>
                <a:gd name="T2" fmla="*/ 2147483647 w 194"/>
                <a:gd name="T3" fmla="*/ 2147483647 h 136"/>
                <a:gd name="T4" fmla="*/ 2147483647 w 194"/>
                <a:gd name="T5" fmla="*/ 0 h 136"/>
                <a:gd name="T6" fmla="*/ 2147483647 w 194"/>
                <a:gd name="T7" fmla="*/ 0 h 136"/>
                <a:gd name="T8" fmla="*/ 2147483647 w 194"/>
                <a:gd name="T9" fmla="*/ 2147483647 h 136"/>
                <a:gd name="T10" fmla="*/ 0 w 194"/>
                <a:gd name="T11" fmla="*/ 2147483647 h 136"/>
                <a:gd name="T12" fmla="*/ 0 w 194"/>
                <a:gd name="T13" fmla="*/ 2147483647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4"/>
                <a:gd name="T22" fmla="*/ 0 h 136"/>
                <a:gd name="T23" fmla="*/ 194 w 194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4" h="136">
                  <a:moveTo>
                    <a:pt x="0" y="136"/>
                  </a:moveTo>
                  <a:lnTo>
                    <a:pt x="194" y="136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134"/>
                  </a:lnTo>
                  <a:lnTo>
                    <a:pt x="0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7" name="Freeform 60"/>
            <p:cNvSpPr>
              <a:spLocks/>
            </p:cNvSpPr>
            <p:nvPr/>
          </p:nvSpPr>
          <p:spPr bwMode="auto">
            <a:xfrm>
              <a:off x="2605" y="2362"/>
              <a:ext cx="168" cy="124"/>
            </a:xfrm>
            <a:custGeom>
              <a:avLst/>
              <a:gdLst>
                <a:gd name="T0" fmla="*/ 0 w 190"/>
                <a:gd name="T1" fmla="*/ 2147483647 h 134"/>
                <a:gd name="T2" fmla="*/ 2147483647 w 190"/>
                <a:gd name="T3" fmla="*/ 2147483647 h 134"/>
                <a:gd name="T4" fmla="*/ 2147483647 w 190"/>
                <a:gd name="T5" fmla="*/ 0 h 134"/>
                <a:gd name="T6" fmla="*/ 2147483647 w 190"/>
                <a:gd name="T7" fmla="*/ 0 h 134"/>
                <a:gd name="T8" fmla="*/ 2147483647 w 190"/>
                <a:gd name="T9" fmla="*/ 2147483647 h 134"/>
                <a:gd name="T10" fmla="*/ 0 w 190"/>
                <a:gd name="T11" fmla="*/ 2147483647 h 134"/>
                <a:gd name="T12" fmla="*/ 0 w 190"/>
                <a:gd name="T13" fmla="*/ 2147483647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0"/>
                <a:gd name="T22" fmla="*/ 0 h 134"/>
                <a:gd name="T23" fmla="*/ 190 w 190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0" h="134">
                  <a:moveTo>
                    <a:pt x="0" y="134"/>
                  </a:moveTo>
                  <a:lnTo>
                    <a:pt x="190" y="134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8" name="Freeform 61"/>
            <p:cNvSpPr>
              <a:spLocks/>
            </p:cNvSpPr>
            <p:nvPr/>
          </p:nvSpPr>
          <p:spPr bwMode="auto">
            <a:xfrm>
              <a:off x="2605" y="2362"/>
              <a:ext cx="165" cy="121"/>
            </a:xfrm>
            <a:custGeom>
              <a:avLst/>
              <a:gdLst>
                <a:gd name="T0" fmla="*/ 0 w 186"/>
                <a:gd name="T1" fmla="*/ 2147483647 h 131"/>
                <a:gd name="T2" fmla="*/ 2147483647 w 186"/>
                <a:gd name="T3" fmla="*/ 2147483647 h 131"/>
                <a:gd name="T4" fmla="*/ 2147483647 w 186"/>
                <a:gd name="T5" fmla="*/ 0 h 131"/>
                <a:gd name="T6" fmla="*/ 2147483647 w 186"/>
                <a:gd name="T7" fmla="*/ 0 h 131"/>
                <a:gd name="T8" fmla="*/ 2147483647 w 186"/>
                <a:gd name="T9" fmla="*/ 2147483647 h 131"/>
                <a:gd name="T10" fmla="*/ 0 w 186"/>
                <a:gd name="T11" fmla="*/ 2147483647 h 131"/>
                <a:gd name="T12" fmla="*/ 0 w 186"/>
                <a:gd name="T13" fmla="*/ 2147483647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1"/>
                <a:gd name="T23" fmla="*/ 186 w 186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9"/>
                  </a:lnTo>
                  <a:lnTo>
                    <a:pt x="0" y="129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89" name="Freeform 62"/>
            <p:cNvSpPr>
              <a:spLocks/>
            </p:cNvSpPr>
            <p:nvPr/>
          </p:nvSpPr>
          <p:spPr bwMode="auto">
            <a:xfrm>
              <a:off x="2605" y="2362"/>
              <a:ext cx="161" cy="119"/>
            </a:xfrm>
            <a:custGeom>
              <a:avLst/>
              <a:gdLst>
                <a:gd name="T0" fmla="*/ 0 w 182"/>
                <a:gd name="T1" fmla="*/ 2147483647 h 129"/>
                <a:gd name="T2" fmla="*/ 2147483647 w 182"/>
                <a:gd name="T3" fmla="*/ 2147483647 h 129"/>
                <a:gd name="T4" fmla="*/ 2147483647 w 182"/>
                <a:gd name="T5" fmla="*/ 0 h 129"/>
                <a:gd name="T6" fmla="*/ 2147483647 w 182"/>
                <a:gd name="T7" fmla="*/ 0 h 129"/>
                <a:gd name="T8" fmla="*/ 2147483647 w 182"/>
                <a:gd name="T9" fmla="*/ 2147483647 h 129"/>
                <a:gd name="T10" fmla="*/ 0 w 182"/>
                <a:gd name="T11" fmla="*/ 2147483647 h 129"/>
                <a:gd name="T12" fmla="*/ 0 w 182"/>
                <a:gd name="T13" fmla="*/ 2147483647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29"/>
                <a:gd name="T23" fmla="*/ 182 w 182"/>
                <a:gd name="T24" fmla="*/ 129 h 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29">
                  <a:moveTo>
                    <a:pt x="0" y="129"/>
                  </a:moveTo>
                  <a:lnTo>
                    <a:pt x="182" y="129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0" name="Freeform 63"/>
            <p:cNvSpPr>
              <a:spLocks/>
            </p:cNvSpPr>
            <p:nvPr/>
          </p:nvSpPr>
          <p:spPr bwMode="auto">
            <a:xfrm>
              <a:off x="2605" y="2362"/>
              <a:ext cx="158" cy="117"/>
            </a:xfrm>
            <a:custGeom>
              <a:avLst/>
              <a:gdLst>
                <a:gd name="T0" fmla="*/ 0 w 178"/>
                <a:gd name="T1" fmla="*/ 2147483647 h 126"/>
                <a:gd name="T2" fmla="*/ 2147483647 w 178"/>
                <a:gd name="T3" fmla="*/ 2147483647 h 126"/>
                <a:gd name="T4" fmla="*/ 2147483647 w 178"/>
                <a:gd name="T5" fmla="*/ 0 h 126"/>
                <a:gd name="T6" fmla="*/ 2147483647 w 178"/>
                <a:gd name="T7" fmla="*/ 0 h 126"/>
                <a:gd name="T8" fmla="*/ 2147483647 w 178"/>
                <a:gd name="T9" fmla="*/ 2147483647 h 126"/>
                <a:gd name="T10" fmla="*/ 0 w 178"/>
                <a:gd name="T11" fmla="*/ 2147483647 h 126"/>
                <a:gd name="T12" fmla="*/ 0 w 17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"/>
                <a:gd name="T22" fmla="*/ 0 h 126"/>
                <a:gd name="T23" fmla="*/ 178 w 17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" h="126">
                  <a:moveTo>
                    <a:pt x="0" y="126"/>
                  </a:moveTo>
                  <a:lnTo>
                    <a:pt x="178" y="126"/>
                  </a:lnTo>
                  <a:lnTo>
                    <a:pt x="178" y="0"/>
                  </a:lnTo>
                  <a:lnTo>
                    <a:pt x="175" y="0"/>
                  </a:lnTo>
                  <a:lnTo>
                    <a:pt x="175" y="123"/>
                  </a:lnTo>
                  <a:lnTo>
                    <a:pt x="0" y="12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1" name="Freeform 64"/>
            <p:cNvSpPr>
              <a:spLocks/>
            </p:cNvSpPr>
            <p:nvPr/>
          </p:nvSpPr>
          <p:spPr bwMode="auto">
            <a:xfrm>
              <a:off x="2605" y="2362"/>
              <a:ext cx="155" cy="114"/>
            </a:xfrm>
            <a:custGeom>
              <a:avLst/>
              <a:gdLst>
                <a:gd name="T0" fmla="*/ 0 w 175"/>
                <a:gd name="T1" fmla="*/ 2147483647 h 123"/>
                <a:gd name="T2" fmla="*/ 2147483647 w 175"/>
                <a:gd name="T3" fmla="*/ 2147483647 h 123"/>
                <a:gd name="T4" fmla="*/ 2147483647 w 175"/>
                <a:gd name="T5" fmla="*/ 0 h 123"/>
                <a:gd name="T6" fmla="*/ 2147483647 w 175"/>
                <a:gd name="T7" fmla="*/ 0 h 123"/>
                <a:gd name="T8" fmla="*/ 2147483647 w 175"/>
                <a:gd name="T9" fmla="*/ 2147483647 h 123"/>
                <a:gd name="T10" fmla="*/ 0 w 175"/>
                <a:gd name="T11" fmla="*/ 2147483647 h 123"/>
                <a:gd name="T12" fmla="*/ 0 w 175"/>
                <a:gd name="T13" fmla="*/ 2147483647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5"/>
                <a:gd name="T22" fmla="*/ 0 h 123"/>
                <a:gd name="T23" fmla="*/ 175 w 17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5" h="123">
                  <a:moveTo>
                    <a:pt x="0" y="123"/>
                  </a:moveTo>
                  <a:lnTo>
                    <a:pt x="175" y="12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120"/>
                  </a:lnTo>
                  <a:lnTo>
                    <a:pt x="0" y="12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2" name="Freeform 65"/>
            <p:cNvSpPr>
              <a:spLocks/>
            </p:cNvSpPr>
            <p:nvPr/>
          </p:nvSpPr>
          <p:spPr bwMode="auto">
            <a:xfrm>
              <a:off x="2605" y="2362"/>
              <a:ext cx="151" cy="111"/>
            </a:xfrm>
            <a:custGeom>
              <a:avLst/>
              <a:gdLst>
                <a:gd name="T0" fmla="*/ 0 w 171"/>
                <a:gd name="T1" fmla="*/ 2147483647 h 120"/>
                <a:gd name="T2" fmla="*/ 2147483647 w 171"/>
                <a:gd name="T3" fmla="*/ 2147483647 h 120"/>
                <a:gd name="T4" fmla="*/ 2147483647 w 171"/>
                <a:gd name="T5" fmla="*/ 0 h 120"/>
                <a:gd name="T6" fmla="*/ 2147483647 w 171"/>
                <a:gd name="T7" fmla="*/ 0 h 120"/>
                <a:gd name="T8" fmla="*/ 2147483647 w 171"/>
                <a:gd name="T9" fmla="*/ 2147483647 h 120"/>
                <a:gd name="T10" fmla="*/ 0 w 171"/>
                <a:gd name="T11" fmla="*/ 2147483647 h 120"/>
                <a:gd name="T12" fmla="*/ 0 w 171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120"/>
                <a:gd name="T23" fmla="*/ 171 w 171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120">
                  <a:moveTo>
                    <a:pt x="0" y="120"/>
                  </a:moveTo>
                  <a:lnTo>
                    <a:pt x="171" y="120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7"/>
                  </a:lnTo>
                  <a:lnTo>
                    <a:pt x="0" y="117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3" name="Freeform 66"/>
            <p:cNvSpPr>
              <a:spLocks/>
            </p:cNvSpPr>
            <p:nvPr/>
          </p:nvSpPr>
          <p:spPr bwMode="auto">
            <a:xfrm>
              <a:off x="2605" y="2362"/>
              <a:ext cx="148" cy="108"/>
            </a:xfrm>
            <a:custGeom>
              <a:avLst/>
              <a:gdLst>
                <a:gd name="T0" fmla="*/ 0 w 167"/>
                <a:gd name="T1" fmla="*/ 2147483647 h 117"/>
                <a:gd name="T2" fmla="*/ 2147483647 w 167"/>
                <a:gd name="T3" fmla="*/ 2147483647 h 117"/>
                <a:gd name="T4" fmla="*/ 2147483647 w 167"/>
                <a:gd name="T5" fmla="*/ 0 h 117"/>
                <a:gd name="T6" fmla="*/ 2147483647 w 167"/>
                <a:gd name="T7" fmla="*/ 0 h 117"/>
                <a:gd name="T8" fmla="*/ 2147483647 w 167"/>
                <a:gd name="T9" fmla="*/ 2147483647 h 117"/>
                <a:gd name="T10" fmla="*/ 0 w 167"/>
                <a:gd name="T11" fmla="*/ 2147483647 h 117"/>
                <a:gd name="T12" fmla="*/ 0 w 167"/>
                <a:gd name="T13" fmla="*/ 2147483647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117"/>
                <a:gd name="T23" fmla="*/ 167 w 167"/>
                <a:gd name="T24" fmla="*/ 117 h 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117">
                  <a:moveTo>
                    <a:pt x="0" y="117"/>
                  </a:moveTo>
                  <a:lnTo>
                    <a:pt x="167" y="117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5"/>
                  </a:lnTo>
                  <a:lnTo>
                    <a:pt x="0" y="11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4" name="Freeform 67"/>
            <p:cNvSpPr>
              <a:spLocks/>
            </p:cNvSpPr>
            <p:nvPr/>
          </p:nvSpPr>
          <p:spPr bwMode="auto">
            <a:xfrm>
              <a:off x="2605" y="2362"/>
              <a:ext cx="143" cy="106"/>
            </a:xfrm>
            <a:custGeom>
              <a:avLst/>
              <a:gdLst>
                <a:gd name="T0" fmla="*/ 0 w 162"/>
                <a:gd name="T1" fmla="*/ 2147483647 h 115"/>
                <a:gd name="T2" fmla="*/ 2147483647 w 162"/>
                <a:gd name="T3" fmla="*/ 2147483647 h 115"/>
                <a:gd name="T4" fmla="*/ 2147483647 w 162"/>
                <a:gd name="T5" fmla="*/ 0 h 115"/>
                <a:gd name="T6" fmla="*/ 2147483647 w 162"/>
                <a:gd name="T7" fmla="*/ 0 h 115"/>
                <a:gd name="T8" fmla="*/ 2147483647 w 162"/>
                <a:gd name="T9" fmla="*/ 2147483647 h 115"/>
                <a:gd name="T10" fmla="*/ 0 w 162"/>
                <a:gd name="T11" fmla="*/ 2147483647 h 115"/>
                <a:gd name="T12" fmla="*/ 0 w 162"/>
                <a:gd name="T13" fmla="*/ 2147483647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115"/>
                <a:gd name="T23" fmla="*/ 162 w 162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115">
                  <a:moveTo>
                    <a:pt x="0" y="115"/>
                  </a:moveTo>
                  <a:lnTo>
                    <a:pt x="162" y="115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1"/>
                  </a:lnTo>
                  <a:lnTo>
                    <a:pt x="0" y="111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5" name="Freeform 68"/>
            <p:cNvSpPr>
              <a:spLocks/>
            </p:cNvSpPr>
            <p:nvPr/>
          </p:nvSpPr>
          <p:spPr bwMode="auto">
            <a:xfrm>
              <a:off x="2605" y="2362"/>
              <a:ext cx="140" cy="103"/>
            </a:xfrm>
            <a:custGeom>
              <a:avLst/>
              <a:gdLst>
                <a:gd name="T0" fmla="*/ 0 w 158"/>
                <a:gd name="T1" fmla="*/ 2147483647 h 111"/>
                <a:gd name="T2" fmla="*/ 2147483647 w 158"/>
                <a:gd name="T3" fmla="*/ 2147483647 h 111"/>
                <a:gd name="T4" fmla="*/ 2147483647 w 158"/>
                <a:gd name="T5" fmla="*/ 0 h 111"/>
                <a:gd name="T6" fmla="*/ 2147483647 w 158"/>
                <a:gd name="T7" fmla="*/ 0 h 111"/>
                <a:gd name="T8" fmla="*/ 2147483647 w 158"/>
                <a:gd name="T9" fmla="*/ 2147483647 h 111"/>
                <a:gd name="T10" fmla="*/ 0 w 158"/>
                <a:gd name="T11" fmla="*/ 2147483647 h 111"/>
                <a:gd name="T12" fmla="*/ 0 w 158"/>
                <a:gd name="T13" fmla="*/ 2147483647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1"/>
                <a:gd name="T23" fmla="*/ 158 w 158"/>
                <a:gd name="T24" fmla="*/ 111 h 1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1">
                  <a:moveTo>
                    <a:pt x="0" y="111"/>
                  </a:moveTo>
                  <a:lnTo>
                    <a:pt x="158" y="111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6" name="Freeform 69"/>
            <p:cNvSpPr>
              <a:spLocks/>
            </p:cNvSpPr>
            <p:nvPr/>
          </p:nvSpPr>
          <p:spPr bwMode="auto">
            <a:xfrm>
              <a:off x="2605" y="2362"/>
              <a:ext cx="135" cy="100"/>
            </a:xfrm>
            <a:custGeom>
              <a:avLst/>
              <a:gdLst>
                <a:gd name="T0" fmla="*/ 0 w 153"/>
                <a:gd name="T1" fmla="*/ 2147483647 h 108"/>
                <a:gd name="T2" fmla="*/ 2147483647 w 153"/>
                <a:gd name="T3" fmla="*/ 2147483647 h 108"/>
                <a:gd name="T4" fmla="*/ 2147483647 w 153"/>
                <a:gd name="T5" fmla="*/ 0 h 108"/>
                <a:gd name="T6" fmla="*/ 2147483647 w 153"/>
                <a:gd name="T7" fmla="*/ 0 h 108"/>
                <a:gd name="T8" fmla="*/ 2147483647 w 153"/>
                <a:gd name="T9" fmla="*/ 2147483647 h 108"/>
                <a:gd name="T10" fmla="*/ 0 w 153"/>
                <a:gd name="T11" fmla="*/ 2147483647 h 108"/>
                <a:gd name="T12" fmla="*/ 0 w 153"/>
                <a:gd name="T13" fmla="*/ 2147483647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108"/>
                <a:gd name="T23" fmla="*/ 153 w 153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4"/>
                  </a:lnTo>
                  <a:lnTo>
                    <a:pt x="0" y="104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7" name="Freeform 70"/>
            <p:cNvSpPr>
              <a:spLocks/>
            </p:cNvSpPr>
            <p:nvPr/>
          </p:nvSpPr>
          <p:spPr bwMode="auto">
            <a:xfrm>
              <a:off x="2605" y="2362"/>
              <a:ext cx="131" cy="96"/>
            </a:xfrm>
            <a:custGeom>
              <a:avLst/>
              <a:gdLst>
                <a:gd name="T0" fmla="*/ 0 w 148"/>
                <a:gd name="T1" fmla="*/ 2147483647 h 104"/>
                <a:gd name="T2" fmla="*/ 2147483647 w 148"/>
                <a:gd name="T3" fmla="*/ 2147483647 h 104"/>
                <a:gd name="T4" fmla="*/ 2147483647 w 148"/>
                <a:gd name="T5" fmla="*/ 0 h 104"/>
                <a:gd name="T6" fmla="*/ 2147483647 w 148"/>
                <a:gd name="T7" fmla="*/ 0 h 104"/>
                <a:gd name="T8" fmla="*/ 2147483647 w 148"/>
                <a:gd name="T9" fmla="*/ 2147483647 h 104"/>
                <a:gd name="T10" fmla="*/ 0 w 148"/>
                <a:gd name="T11" fmla="*/ 2147483647 h 104"/>
                <a:gd name="T12" fmla="*/ 0 w 148"/>
                <a:gd name="T13" fmla="*/ 2147483647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104"/>
                <a:gd name="T23" fmla="*/ 148 w 148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104">
                  <a:moveTo>
                    <a:pt x="0" y="104"/>
                  </a:moveTo>
                  <a:lnTo>
                    <a:pt x="148" y="104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1"/>
                  </a:lnTo>
                  <a:lnTo>
                    <a:pt x="0" y="10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8" name="Freeform 71"/>
            <p:cNvSpPr>
              <a:spLocks/>
            </p:cNvSpPr>
            <p:nvPr/>
          </p:nvSpPr>
          <p:spPr bwMode="auto">
            <a:xfrm>
              <a:off x="2605" y="2362"/>
              <a:ext cx="127" cy="94"/>
            </a:xfrm>
            <a:custGeom>
              <a:avLst/>
              <a:gdLst>
                <a:gd name="T0" fmla="*/ 0 w 143"/>
                <a:gd name="T1" fmla="*/ 2147483647 h 101"/>
                <a:gd name="T2" fmla="*/ 2147483647 w 143"/>
                <a:gd name="T3" fmla="*/ 2147483647 h 101"/>
                <a:gd name="T4" fmla="*/ 2147483647 w 143"/>
                <a:gd name="T5" fmla="*/ 0 h 101"/>
                <a:gd name="T6" fmla="*/ 2147483647 w 143"/>
                <a:gd name="T7" fmla="*/ 0 h 101"/>
                <a:gd name="T8" fmla="*/ 2147483647 w 143"/>
                <a:gd name="T9" fmla="*/ 2147483647 h 101"/>
                <a:gd name="T10" fmla="*/ 0 w 143"/>
                <a:gd name="T11" fmla="*/ 2147483647 h 101"/>
                <a:gd name="T12" fmla="*/ 0 w 143"/>
                <a:gd name="T13" fmla="*/ 2147483647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101"/>
                <a:gd name="T23" fmla="*/ 143 w 143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101">
                  <a:moveTo>
                    <a:pt x="0" y="101"/>
                  </a:moveTo>
                  <a:lnTo>
                    <a:pt x="143" y="101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7"/>
                  </a:lnTo>
                  <a:lnTo>
                    <a:pt x="0" y="9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599" name="Freeform 72"/>
            <p:cNvSpPr>
              <a:spLocks/>
            </p:cNvSpPr>
            <p:nvPr/>
          </p:nvSpPr>
          <p:spPr bwMode="auto">
            <a:xfrm>
              <a:off x="2605" y="2362"/>
              <a:ext cx="122" cy="90"/>
            </a:xfrm>
            <a:custGeom>
              <a:avLst/>
              <a:gdLst>
                <a:gd name="T0" fmla="*/ 0 w 138"/>
                <a:gd name="T1" fmla="*/ 2147483647 h 97"/>
                <a:gd name="T2" fmla="*/ 2147483647 w 138"/>
                <a:gd name="T3" fmla="*/ 2147483647 h 97"/>
                <a:gd name="T4" fmla="*/ 2147483647 w 138"/>
                <a:gd name="T5" fmla="*/ 0 h 97"/>
                <a:gd name="T6" fmla="*/ 2147483647 w 138"/>
                <a:gd name="T7" fmla="*/ 0 h 97"/>
                <a:gd name="T8" fmla="*/ 2147483647 w 138"/>
                <a:gd name="T9" fmla="*/ 2147483647 h 97"/>
                <a:gd name="T10" fmla="*/ 0 w 138"/>
                <a:gd name="T11" fmla="*/ 2147483647 h 97"/>
                <a:gd name="T12" fmla="*/ 0 w 138"/>
                <a:gd name="T13" fmla="*/ 2147483647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97"/>
                <a:gd name="T23" fmla="*/ 138 w 138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97">
                  <a:moveTo>
                    <a:pt x="0" y="97"/>
                  </a:moveTo>
                  <a:lnTo>
                    <a:pt x="138" y="97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3"/>
                  </a:lnTo>
                  <a:lnTo>
                    <a:pt x="0" y="93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0" name="Freeform 73"/>
            <p:cNvSpPr>
              <a:spLocks/>
            </p:cNvSpPr>
            <p:nvPr/>
          </p:nvSpPr>
          <p:spPr bwMode="auto">
            <a:xfrm>
              <a:off x="2605" y="2362"/>
              <a:ext cx="118" cy="86"/>
            </a:xfrm>
            <a:custGeom>
              <a:avLst/>
              <a:gdLst>
                <a:gd name="T0" fmla="*/ 0 w 133"/>
                <a:gd name="T1" fmla="*/ 2147483647 h 93"/>
                <a:gd name="T2" fmla="*/ 2147483647 w 133"/>
                <a:gd name="T3" fmla="*/ 2147483647 h 93"/>
                <a:gd name="T4" fmla="*/ 2147483647 w 133"/>
                <a:gd name="T5" fmla="*/ 0 h 93"/>
                <a:gd name="T6" fmla="*/ 2147483647 w 133"/>
                <a:gd name="T7" fmla="*/ 0 h 93"/>
                <a:gd name="T8" fmla="*/ 2147483647 w 133"/>
                <a:gd name="T9" fmla="*/ 2147483647 h 93"/>
                <a:gd name="T10" fmla="*/ 0 w 133"/>
                <a:gd name="T11" fmla="*/ 2147483647 h 93"/>
                <a:gd name="T12" fmla="*/ 0 w 133"/>
                <a:gd name="T13" fmla="*/ 2147483647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3"/>
                <a:gd name="T22" fmla="*/ 0 h 93"/>
                <a:gd name="T23" fmla="*/ 133 w 133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3" h="93">
                  <a:moveTo>
                    <a:pt x="0" y="93"/>
                  </a:moveTo>
                  <a:lnTo>
                    <a:pt x="133" y="93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89"/>
                  </a:lnTo>
                  <a:lnTo>
                    <a:pt x="0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1" name="Freeform 74"/>
            <p:cNvSpPr>
              <a:spLocks/>
            </p:cNvSpPr>
            <p:nvPr/>
          </p:nvSpPr>
          <p:spPr bwMode="auto">
            <a:xfrm>
              <a:off x="2605" y="2362"/>
              <a:ext cx="112" cy="82"/>
            </a:xfrm>
            <a:custGeom>
              <a:avLst/>
              <a:gdLst>
                <a:gd name="T0" fmla="*/ 0 w 126"/>
                <a:gd name="T1" fmla="*/ 2147483647 h 89"/>
                <a:gd name="T2" fmla="*/ 2147483647 w 126"/>
                <a:gd name="T3" fmla="*/ 2147483647 h 89"/>
                <a:gd name="T4" fmla="*/ 2147483647 w 126"/>
                <a:gd name="T5" fmla="*/ 0 h 89"/>
                <a:gd name="T6" fmla="*/ 2147483647 w 126"/>
                <a:gd name="T7" fmla="*/ 0 h 89"/>
                <a:gd name="T8" fmla="*/ 2147483647 w 126"/>
                <a:gd name="T9" fmla="*/ 2147483647 h 89"/>
                <a:gd name="T10" fmla="*/ 0 w 126"/>
                <a:gd name="T11" fmla="*/ 2147483647 h 89"/>
                <a:gd name="T12" fmla="*/ 0 w 126"/>
                <a:gd name="T13" fmla="*/ 2147483647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89"/>
                <a:gd name="T23" fmla="*/ 126 w 126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89">
                  <a:moveTo>
                    <a:pt x="0" y="89"/>
                  </a:moveTo>
                  <a:lnTo>
                    <a:pt x="126" y="89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2" name="Freeform 75"/>
            <p:cNvSpPr>
              <a:spLocks/>
            </p:cNvSpPr>
            <p:nvPr/>
          </p:nvSpPr>
          <p:spPr bwMode="auto">
            <a:xfrm>
              <a:off x="2605" y="2362"/>
              <a:ext cx="107" cy="79"/>
            </a:xfrm>
            <a:custGeom>
              <a:avLst/>
              <a:gdLst>
                <a:gd name="T0" fmla="*/ 0 w 121"/>
                <a:gd name="T1" fmla="*/ 2147483647 h 85"/>
                <a:gd name="T2" fmla="*/ 2147483647 w 121"/>
                <a:gd name="T3" fmla="*/ 2147483647 h 85"/>
                <a:gd name="T4" fmla="*/ 2147483647 w 121"/>
                <a:gd name="T5" fmla="*/ 0 h 85"/>
                <a:gd name="T6" fmla="*/ 2147483647 w 121"/>
                <a:gd name="T7" fmla="*/ 0 h 85"/>
                <a:gd name="T8" fmla="*/ 2147483647 w 121"/>
                <a:gd name="T9" fmla="*/ 2147483647 h 85"/>
                <a:gd name="T10" fmla="*/ 0 w 121"/>
                <a:gd name="T11" fmla="*/ 2147483647 h 85"/>
                <a:gd name="T12" fmla="*/ 0 w 121"/>
                <a:gd name="T13" fmla="*/ 2147483647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85"/>
                <a:gd name="T23" fmla="*/ 121 w 121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0"/>
                  </a:lnTo>
                  <a:lnTo>
                    <a:pt x="0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3" name="Freeform 76"/>
            <p:cNvSpPr>
              <a:spLocks/>
            </p:cNvSpPr>
            <p:nvPr/>
          </p:nvSpPr>
          <p:spPr bwMode="auto">
            <a:xfrm>
              <a:off x="2605" y="2362"/>
              <a:ext cx="102" cy="74"/>
            </a:xfrm>
            <a:custGeom>
              <a:avLst/>
              <a:gdLst>
                <a:gd name="T0" fmla="*/ 0 w 115"/>
                <a:gd name="T1" fmla="*/ 2147483647 h 80"/>
                <a:gd name="T2" fmla="*/ 2147483647 w 115"/>
                <a:gd name="T3" fmla="*/ 2147483647 h 80"/>
                <a:gd name="T4" fmla="*/ 2147483647 w 115"/>
                <a:gd name="T5" fmla="*/ 0 h 80"/>
                <a:gd name="T6" fmla="*/ 2147483647 w 115"/>
                <a:gd name="T7" fmla="*/ 0 h 80"/>
                <a:gd name="T8" fmla="*/ 2147483647 w 115"/>
                <a:gd name="T9" fmla="*/ 2147483647 h 80"/>
                <a:gd name="T10" fmla="*/ 0 w 115"/>
                <a:gd name="T11" fmla="*/ 2147483647 h 80"/>
                <a:gd name="T12" fmla="*/ 0 w 115"/>
                <a:gd name="T13" fmla="*/ 2147483647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80"/>
                <a:gd name="T23" fmla="*/ 115 w 115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80">
                  <a:moveTo>
                    <a:pt x="0" y="80"/>
                  </a:moveTo>
                  <a:lnTo>
                    <a:pt x="115" y="8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7"/>
                  </a:lnTo>
                  <a:lnTo>
                    <a:pt x="0" y="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4" name="Freeform 77"/>
            <p:cNvSpPr>
              <a:spLocks/>
            </p:cNvSpPr>
            <p:nvPr/>
          </p:nvSpPr>
          <p:spPr bwMode="auto">
            <a:xfrm>
              <a:off x="2605" y="2362"/>
              <a:ext cx="97" cy="71"/>
            </a:xfrm>
            <a:custGeom>
              <a:avLst/>
              <a:gdLst>
                <a:gd name="T0" fmla="*/ 0 w 109"/>
                <a:gd name="T1" fmla="*/ 2147483647 h 77"/>
                <a:gd name="T2" fmla="*/ 2147483647 w 109"/>
                <a:gd name="T3" fmla="*/ 2147483647 h 77"/>
                <a:gd name="T4" fmla="*/ 2147483647 w 109"/>
                <a:gd name="T5" fmla="*/ 0 h 77"/>
                <a:gd name="T6" fmla="*/ 2147483647 w 109"/>
                <a:gd name="T7" fmla="*/ 0 h 77"/>
                <a:gd name="T8" fmla="*/ 2147483647 w 109"/>
                <a:gd name="T9" fmla="*/ 2147483647 h 77"/>
                <a:gd name="T10" fmla="*/ 0 w 109"/>
                <a:gd name="T11" fmla="*/ 2147483647 h 77"/>
                <a:gd name="T12" fmla="*/ 0 w 109"/>
                <a:gd name="T13" fmla="*/ 2147483647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9"/>
                <a:gd name="T22" fmla="*/ 0 h 77"/>
                <a:gd name="T23" fmla="*/ 109 w 109"/>
                <a:gd name="T24" fmla="*/ 77 h 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9" h="77">
                  <a:moveTo>
                    <a:pt x="0" y="77"/>
                  </a:moveTo>
                  <a:lnTo>
                    <a:pt x="109" y="77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1"/>
                  </a:lnTo>
                  <a:lnTo>
                    <a:pt x="0" y="7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5" name="Freeform 78"/>
            <p:cNvSpPr>
              <a:spLocks/>
            </p:cNvSpPr>
            <p:nvPr/>
          </p:nvSpPr>
          <p:spPr bwMode="auto">
            <a:xfrm>
              <a:off x="2604" y="2361"/>
              <a:ext cx="91" cy="67"/>
            </a:xfrm>
            <a:custGeom>
              <a:avLst/>
              <a:gdLst>
                <a:gd name="T0" fmla="*/ 2147483647 w 103"/>
                <a:gd name="T1" fmla="*/ 2147483647 h 72"/>
                <a:gd name="T2" fmla="*/ 2147483647 w 103"/>
                <a:gd name="T3" fmla="*/ 2147483647 h 72"/>
                <a:gd name="T4" fmla="*/ 2147483647 w 103"/>
                <a:gd name="T5" fmla="*/ 2147483647 h 72"/>
                <a:gd name="T6" fmla="*/ 2147483647 w 103"/>
                <a:gd name="T7" fmla="*/ 0 h 72"/>
                <a:gd name="T8" fmla="*/ 2147483647 w 103"/>
                <a:gd name="T9" fmla="*/ 2147483647 h 72"/>
                <a:gd name="T10" fmla="*/ 0 w 103"/>
                <a:gd name="T11" fmla="*/ 2147483647 h 72"/>
                <a:gd name="T12" fmla="*/ 2147483647 w 103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72"/>
                <a:gd name="T23" fmla="*/ 103 w 103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72">
                  <a:moveTo>
                    <a:pt x="2" y="72"/>
                  </a:moveTo>
                  <a:lnTo>
                    <a:pt x="103" y="72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97" y="67"/>
                  </a:lnTo>
                  <a:lnTo>
                    <a:pt x="0" y="67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6" name="Freeform 79"/>
            <p:cNvSpPr>
              <a:spLocks/>
            </p:cNvSpPr>
            <p:nvPr/>
          </p:nvSpPr>
          <p:spPr bwMode="auto">
            <a:xfrm>
              <a:off x="2604" y="2361"/>
              <a:ext cx="85" cy="62"/>
            </a:xfrm>
            <a:custGeom>
              <a:avLst/>
              <a:gdLst>
                <a:gd name="T0" fmla="*/ 0 w 97"/>
                <a:gd name="T1" fmla="*/ 2147483647 h 67"/>
                <a:gd name="T2" fmla="*/ 2147483647 w 97"/>
                <a:gd name="T3" fmla="*/ 2147483647 h 67"/>
                <a:gd name="T4" fmla="*/ 2147483647 w 97"/>
                <a:gd name="T5" fmla="*/ 0 h 67"/>
                <a:gd name="T6" fmla="*/ 2147483647 w 97"/>
                <a:gd name="T7" fmla="*/ 2147483647 h 67"/>
                <a:gd name="T8" fmla="*/ 2147483647 w 97"/>
                <a:gd name="T9" fmla="*/ 2147483647 h 67"/>
                <a:gd name="T10" fmla="*/ 2147483647 w 97"/>
                <a:gd name="T11" fmla="*/ 2147483647 h 67"/>
                <a:gd name="T12" fmla="*/ 0 w 97"/>
                <a:gd name="T13" fmla="*/ 214748364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"/>
                <a:gd name="T22" fmla="*/ 0 h 67"/>
                <a:gd name="T23" fmla="*/ 97 w 97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" h="67">
                  <a:moveTo>
                    <a:pt x="0" y="67"/>
                  </a:moveTo>
                  <a:lnTo>
                    <a:pt x="97" y="67"/>
                  </a:lnTo>
                  <a:lnTo>
                    <a:pt x="97" y="0"/>
                  </a:lnTo>
                  <a:lnTo>
                    <a:pt x="89" y="1"/>
                  </a:lnTo>
                  <a:lnTo>
                    <a:pt x="89" y="62"/>
                  </a:lnTo>
                  <a:lnTo>
                    <a:pt x="2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7" name="Freeform 80"/>
            <p:cNvSpPr>
              <a:spLocks/>
            </p:cNvSpPr>
            <p:nvPr/>
          </p:nvSpPr>
          <p:spPr bwMode="auto">
            <a:xfrm>
              <a:off x="2605" y="2362"/>
              <a:ext cx="77" cy="57"/>
            </a:xfrm>
            <a:custGeom>
              <a:avLst/>
              <a:gdLst>
                <a:gd name="T0" fmla="*/ 0 w 87"/>
                <a:gd name="T1" fmla="*/ 2147483647 h 61"/>
                <a:gd name="T2" fmla="*/ 2147483647 w 87"/>
                <a:gd name="T3" fmla="*/ 2147483647 h 61"/>
                <a:gd name="T4" fmla="*/ 2147483647 w 87"/>
                <a:gd name="T5" fmla="*/ 0 h 61"/>
                <a:gd name="T6" fmla="*/ 2147483647 w 87"/>
                <a:gd name="T7" fmla="*/ 0 h 61"/>
                <a:gd name="T8" fmla="*/ 2147483647 w 87"/>
                <a:gd name="T9" fmla="*/ 2147483647 h 61"/>
                <a:gd name="T10" fmla="*/ 0 w 87"/>
                <a:gd name="T11" fmla="*/ 2147483647 h 61"/>
                <a:gd name="T12" fmla="*/ 0 w 87"/>
                <a:gd name="T13" fmla="*/ 2147483647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61"/>
                <a:gd name="T23" fmla="*/ 87 w 87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8" name="Freeform 81"/>
            <p:cNvSpPr>
              <a:spLocks/>
            </p:cNvSpPr>
            <p:nvPr/>
          </p:nvSpPr>
          <p:spPr bwMode="auto">
            <a:xfrm>
              <a:off x="2605" y="2362"/>
              <a:ext cx="71" cy="52"/>
            </a:xfrm>
            <a:custGeom>
              <a:avLst/>
              <a:gdLst>
                <a:gd name="T0" fmla="*/ 0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0 h 56"/>
                <a:gd name="T8" fmla="*/ 2147483647 w 80"/>
                <a:gd name="T9" fmla="*/ 2147483647 h 56"/>
                <a:gd name="T10" fmla="*/ 0 w 80"/>
                <a:gd name="T11" fmla="*/ 2147483647 h 56"/>
                <a:gd name="T12" fmla="*/ 0 w 80"/>
                <a:gd name="T13" fmla="*/ 214748364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56"/>
                <a:gd name="T23" fmla="*/ 80 w 80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56">
                  <a:moveTo>
                    <a:pt x="0" y="56"/>
                  </a:moveTo>
                  <a:lnTo>
                    <a:pt x="80" y="56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09" name="Freeform 82"/>
            <p:cNvSpPr>
              <a:spLocks/>
            </p:cNvSpPr>
            <p:nvPr/>
          </p:nvSpPr>
          <p:spPr bwMode="auto">
            <a:xfrm>
              <a:off x="2605" y="2362"/>
              <a:ext cx="63" cy="46"/>
            </a:xfrm>
            <a:custGeom>
              <a:avLst/>
              <a:gdLst>
                <a:gd name="T0" fmla="*/ 0 w 71"/>
                <a:gd name="T1" fmla="*/ 2147483647 h 50"/>
                <a:gd name="T2" fmla="*/ 2147483647 w 71"/>
                <a:gd name="T3" fmla="*/ 2147483647 h 50"/>
                <a:gd name="T4" fmla="*/ 2147483647 w 71"/>
                <a:gd name="T5" fmla="*/ 0 h 50"/>
                <a:gd name="T6" fmla="*/ 2147483647 w 71"/>
                <a:gd name="T7" fmla="*/ 0 h 50"/>
                <a:gd name="T8" fmla="*/ 2147483647 w 71"/>
                <a:gd name="T9" fmla="*/ 2147483647 h 50"/>
                <a:gd name="T10" fmla="*/ 0 w 71"/>
                <a:gd name="T11" fmla="*/ 2147483647 h 50"/>
                <a:gd name="T12" fmla="*/ 0 w 71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0"/>
                <a:gd name="T23" fmla="*/ 71 w 71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0">
                  <a:moveTo>
                    <a:pt x="0" y="50"/>
                  </a:moveTo>
                  <a:lnTo>
                    <a:pt x="71" y="50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0" name="Freeform 83"/>
            <p:cNvSpPr>
              <a:spLocks/>
            </p:cNvSpPr>
            <p:nvPr/>
          </p:nvSpPr>
          <p:spPr bwMode="auto">
            <a:xfrm>
              <a:off x="2605" y="2362"/>
              <a:ext cx="55" cy="41"/>
            </a:xfrm>
            <a:custGeom>
              <a:avLst/>
              <a:gdLst>
                <a:gd name="T0" fmla="*/ 0 w 62"/>
                <a:gd name="T1" fmla="*/ 2147483647 h 44"/>
                <a:gd name="T2" fmla="*/ 2147483647 w 62"/>
                <a:gd name="T3" fmla="*/ 2147483647 h 44"/>
                <a:gd name="T4" fmla="*/ 2147483647 w 62"/>
                <a:gd name="T5" fmla="*/ 0 h 44"/>
                <a:gd name="T6" fmla="*/ 2147483647 w 62"/>
                <a:gd name="T7" fmla="*/ 0 h 44"/>
                <a:gd name="T8" fmla="*/ 2147483647 w 62"/>
                <a:gd name="T9" fmla="*/ 2147483647 h 44"/>
                <a:gd name="T10" fmla="*/ 0 w 62"/>
                <a:gd name="T11" fmla="*/ 2147483647 h 44"/>
                <a:gd name="T12" fmla="*/ 0 w 62"/>
                <a:gd name="T13" fmla="*/ 2147483647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44"/>
                <a:gd name="T23" fmla="*/ 62 w 62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44">
                  <a:moveTo>
                    <a:pt x="0" y="44"/>
                  </a:moveTo>
                  <a:lnTo>
                    <a:pt x="62" y="44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7"/>
                  </a:lnTo>
                  <a:lnTo>
                    <a:pt x="0" y="37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1" name="Freeform 84"/>
            <p:cNvSpPr>
              <a:spLocks/>
            </p:cNvSpPr>
            <p:nvPr/>
          </p:nvSpPr>
          <p:spPr bwMode="auto">
            <a:xfrm>
              <a:off x="2605" y="2362"/>
              <a:ext cx="47" cy="34"/>
            </a:xfrm>
            <a:custGeom>
              <a:avLst/>
              <a:gdLst>
                <a:gd name="T0" fmla="*/ 0 w 53"/>
                <a:gd name="T1" fmla="*/ 2147483647 h 37"/>
                <a:gd name="T2" fmla="*/ 2147483647 w 53"/>
                <a:gd name="T3" fmla="*/ 2147483647 h 37"/>
                <a:gd name="T4" fmla="*/ 2147483647 w 53"/>
                <a:gd name="T5" fmla="*/ 0 h 37"/>
                <a:gd name="T6" fmla="*/ 2147483647 w 53"/>
                <a:gd name="T7" fmla="*/ 0 h 37"/>
                <a:gd name="T8" fmla="*/ 2147483647 w 53"/>
                <a:gd name="T9" fmla="*/ 2147483647 h 37"/>
                <a:gd name="T10" fmla="*/ 0 w 53"/>
                <a:gd name="T11" fmla="*/ 2147483647 h 37"/>
                <a:gd name="T12" fmla="*/ 0 w 53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37"/>
                <a:gd name="T23" fmla="*/ 53 w 5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37">
                  <a:moveTo>
                    <a:pt x="0" y="37"/>
                  </a:moveTo>
                  <a:lnTo>
                    <a:pt x="53" y="37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1"/>
                  </a:lnTo>
                  <a:lnTo>
                    <a:pt x="0" y="3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2" name="Freeform 85"/>
            <p:cNvSpPr>
              <a:spLocks/>
            </p:cNvSpPr>
            <p:nvPr/>
          </p:nvSpPr>
          <p:spPr bwMode="auto">
            <a:xfrm>
              <a:off x="2605" y="2362"/>
              <a:ext cx="39" cy="29"/>
            </a:xfrm>
            <a:custGeom>
              <a:avLst/>
              <a:gdLst>
                <a:gd name="T0" fmla="*/ 0 w 44"/>
                <a:gd name="T1" fmla="*/ 2147483647 h 31"/>
                <a:gd name="T2" fmla="*/ 2147483647 w 44"/>
                <a:gd name="T3" fmla="*/ 2147483647 h 31"/>
                <a:gd name="T4" fmla="*/ 2147483647 w 44"/>
                <a:gd name="T5" fmla="*/ 0 h 31"/>
                <a:gd name="T6" fmla="*/ 2147483647 w 44"/>
                <a:gd name="T7" fmla="*/ 0 h 31"/>
                <a:gd name="T8" fmla="*/ 2147483647 w 44"/>
                <a:gd name="T9" fmla="*/ 2147483647 h 31"/>
                <a:gd name="T10" fmla="*/ 0 w 44"/>
                <a:gd name="T11" fmla="*/ 2147483647 h 31"/>
                <a:gd name="T12" fmla="*/ 0 w 44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31"/>
                <a:gd name="T23" fmla="*/ 44 w 44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31">
                  <a:moveTo>
                    <a:pt x="0" y="31"/>
                  </a:moveTo>
                  <a:lnTo>
                    <a:pt x="44" y="31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3" name="Freeform 86"/>
            <p:cNvSpPr>
              <a:spLocks/>
            </p:cNvSpPr>
            <p:nvPr/>
          </p:nvSpPr>
          <p:spPr bwMode="auto">
            <a:xfrm>
              <a:off x="2604" y="2361"/>
              <a:ext cx="31" cy="24"/>
            </a:xfrm>
            <a:custGeom>
              <a:avLst/>
              <a:gdLst>
                <a:gd name="T0" fmla="*/ 2147483647 w 36"/>
                <a:gd name="T1" fmla="*/ 2147483647 h 26"/>
                <a:gd name="T2" fmla="*/ 2147483647 w 36"/>
                <a:gd name="T3" fmla="*/ 2147483647 h 26"/>
                <a:gd name="T4" fmla="*/ 2147483647 w 36"/>
                <a:gd name="T5" fmla="*/ 2147483647 h 26"/>
                <a:gd name="T6" fmla="*/ 2147483647 w 36"/>
                <a:gd name="T7" fmla="*/ 0 h 26"/>
                <a:gd name="T8" fmla="*/ 2147483647 w 36"/>
                <a:gd name="T9" fmla="*/ 2147483647 h 26"/>
                <a:gd name="T10" fmla="*/ 0 w 36"/>
                <a:gd name="T11" fmla="*/ 2147483647 h 26"/>
                <a:gd name="T12" fmla="*/ 2147483647 w 36"/>
                <a:gd name="T13" fmla="*/ 2147483647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6"/>
                <a:gd name="T23" fmla="*/ 36 w 3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6">
                  <a:moveTo>
                    <a:pt x="2" y="26"/>
                  </a:moveTo>
                  <a:lnTo>
                    <a:pt x="36" y="26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4" name="Freeform 87"/>
            <p:cNvSpPr>
              <a:spLocks/>
            </p:cNvSpPr>
            <p:nvPr/>
          </p:nvSpPr>
          <p:spPr bwMode="auto">
            <a:xfrm>
              <a:off x="2604" y="2361"/>
              <a:ext cx="23" cy="17"/>
            </a:xfrm>
            <a:custGeom>
              <a:avLst/>
              <a:gdLst>
                <a:gd name="T0" fmla="*/ 0 w 26"/>
                <a:gd name="T1" fmla="*/ 2147483647 h 18"/>
                <a:gd name="T2" fmla="*/ 2147483647 w 26"/>
                <a:gd name="T3" fmla="*/ 2147483647 h 18"/>
                <a:gd name="T4" fmla="*/ 2147483647 w 26"/>
                <a:gd name="T5" fmla="*/ 0 h 18"/>
                <a:gd name="T6" fmla="*/ 2147483647 w 26"/>
                <a:gd name="T7" fmla="*/ 2147483647 h 18"/>
                <a:gd name="T8" fmla="*/ 2147483647 w 26"/>
                <a:gd name="T9" fmla="*/ 2147483647 h 18"/>
                <a:gd name="T10" fmla="*/ 2147483647 w 26"/>
                <a:gd name="T11" fmla="*/ 2147483647 h 18"/>
                <a:gd name="T12" fmla="*/ 0 w 26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18"/>
                <a:gd name="T23" fmla="*/ 26 w 26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18">
                  <a:moveTo>
                    <a:pt x="0" y="18"/>
                  </a:moveTo>
                  <a:lnTo>
                    <a:pt x="26" y="18"/>
                  </a:lnTo>
                  <a:lnTo>
                    <a:pt x="26" y="0"/>
                  </a:ln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5" name="Freeform 88"/>
            <p:cNvSpPr>
              <a:spLocks/>
            </p:cNvSpPr>
            <p:nvPr/>
          </p:nvSpPr>
          <p:spPr bwMode="auto">
            <a:xfrm>
              <a:off x="2604" y="2361"/>
              <a:ext cx="12" cy="10"/>
            </a:xfrm>
            <a:custGeom>
              <a:avLst/>
              <a:gdLst>
                <a:gd name="T0" fmla="*/ 2147483647 w 14"/>
                <a:gd name="T1" fmla="*/ 2147483647 h 10"/>
                <a:gd name="T2" fmla="*/ 2147483647 w 14"/>
                <a:gd name="T3" fmla="*/ 2147483647 h 10"/>
                <a:gd name="T4" fmla="*/ 2147483647 w 14"/>
                <a:gd name="T5" fmla="*/ 2147483647 h 10"/>
                <a:gd name="T6" fmla="*/ 2147483647 w 14"/>
                <a:gd name="T7" fmla="*/ 0 h 10"/>
                <a:gd name="T8" fmla="*/ 2147483647 w 14"/>
                <a:gd name="T9" fmla="*/ 2147483647 h 10"/>
                <a:gd name="T10" fmla="*/ 0 w 14"/>
                <a:gd name="T11" fmla="*/ 2147483647 h 10"/>
                <a:gd name="T12" fmla="*/ 2147483647 w 14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10"/>
                  </a:moveTo>
                  <a:lnTo>
                    <a:pt x="14" y="10"/>
                  </a:lnTo>
                  <a:lnTo>
                    <a:pt x="1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6" name="Freeform 89"/>
            <p:cNvSpPr>
              <a:spLocks/>
            </p:cNvSpPr>
            <p:nvPr/>
          </p:nvSpPr>
          <p:spPr bwMode="auto">
            <a:xfrm>
              <a:off x="2604" y="2361"/>
              <a:ext cx="1" cy="1"/>
            </a:xfrm>
            <a:custGeom>
              <a:avLst/>
              <a:gdLst>
                <a:gd name="T0" fmla="*/ 0 w 2"/>
                <a:gd name="T1" fmla="*/ 2147483647 h 1"/>
                <a:gd name="T2" fmla="*/ 2147483647 w 2"/>
                <a:gd name="T3" fmla="*/ 2147483647 h 1"/>
                <a:gd name="T4" fmla="*/ 2147483647 w 2"/>
                <a:gd name="T5" fmla="*/ 0 h 1"/>
                <a:gd name="T6" fmla="*/ 2147483647 w 2"/>
                <a:gd name="T7" fmla="*/ 2147483647 h 1"/>
                <a:gd name="T8" fmla="*/ 2147483647 w 2"/>
                <a:gd name="T9" fmla="*/ 2147483647 h 1"/>
                <a:gd name="T10" fmla="*/ 2147483647 w 2"/>
                <a:gd name="T11" fmla="*/ 2147483647 h 1"/>
                <a:gd name="T12" fmla="*/ 0 w 2"/>
                <a:gd name="T13" fmla="*/ 2147483647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7" name="Freeform 90"/>
            <p:cNvSpPr>
              <a:spLocks/>
            </p:cNvSpPr>
            <p:nvPr/>
          </p:nvSpPr>
          <p:spPr bwMode="auto">
            <a:xfrm>
              <a:off x="2593" y="2351"/>
              <a:ext cx="203" cy="158"/>
            </a:xfrm>
            <a:custGeom>
              <a:avLst/>
              <a:gdLst>
                <a:gd name="T0" fmla="*/ 2147483647 w 230"/>
                <a:gd name="T1" fmla="*/ 0 h 171"/>
                <a:gd name="T2" fmla="*/ 0 w 230"/>
                <a:gd name="T3" fmla="*/ 0 h 171"/>
                <a:gd name="T4" fmla="*/ 0 w 230"/>
                <a:gd name="T5" fmla="*/ 2147483647 h 171"/>
                <a:gd name="T6" fmla="*/ 2147483647 w 230"/>
                <a:gd name="T7" fmla="*/ 2147483647 h 171"/>
                <a:gd name="T8" fmla="*/ 2147483647 w 230"/>
                <a:gd name="T9" fmla="*/ 2147483647 h 171"/>
                <a:gd name="T10" fmla="*/ 2147483647 w 230"/>
                <a:gd name="T11" fmla="*/ 2147483647 h 171"/>
                <a:gd name="T12" fmla="*/ 2147483647 w 230"/>
                <a:gd name="T13" fmla="*/ 0 h 1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171"/>
                <a:gd name="T23" fmla="*/ 230 w 230"/>
                <a:gd name="T24" fmla="*/ 171 h 1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171">
                  <a:moveTo>
                    <a:pt x="230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4" y="171"/>
                  </a:lnTo>
                  <a:lnTo>
                    <a:pt x="4" y="2"/>
                  </a:lnTo>
                  <a:lnTo>
                    <a:pt x="230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8" name="Freeform 91"/>
            <p:cNvSpPr>
              <a:spLocks/>
            </p:cNvSpPr>
            <p:nvPr/>
          </p:nvSpPr>
          <p:spPr bwMode="auto">
            <a:xfrm>
              <a:off x="2597" y="2353"/>
              <a:ext cx="199" cy="156"/>
            </a:xfrm>
            <a:custGeom>
              <a:avLst/>
              <a:gdLst>
                <a:gd name="T0" fmla="*/ 2147483647 w 226"/>
                <a:gd name="T1" fmla="*/ 0 h 169"/>
                <a:gd name="T2" fmla="*/ 0 w 226"/>
                <a:gd name="T3" fmla="*/ 0 h 169"/>
                <a:gd name="T4" fmla="*/ 0 w 226"/>
                <a:gd name="T5" fmla="*/ 2147483647 h 169"/>
                <a:gd name="T6" fmla="*/ 2147483647 w 226"/>
                <a:gd name="T7" fmla="*/ 2147483647 h 169"/>
                <a:gd name="T8" fmla="*/ 2147483647 w 226"/>
                <a:gd name="T9" fmla="*/ 2147483647 h 169"/>
                <a:gd name="T10" fmla="*/ 2147483647 w 226"/>
                <a:gd name="T11" fmla="*/ 2147483647 h 169"/>
                <a:gd name="T12" fmla="*/ 2147483647 w 226"/>
                <a:gd name="T13" fmla="*/ 0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169"/>
                <a:gd name="T23" fmla="*/ 226 w 226"/>
                <a:gd name="T24" fmla="*/ 169 h 1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169">
                  <a:moveTo>
                    <a:pt x="226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5" y="169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19" name="Freeform 92"/>
            <p:cNvSpPr>
              <a:spLocks/>
            </p:cNvSpPr>
            <p:nvPr/>
          </p:nvSpPr>
          <p:spPr bwMode="auto">
            <a:xfrm>
              <a:off x="2601" y="2357"/>
              <a:ext cx="195" cy="152"/>
            </a:xfrm>
            <a:custGeom>
              <a:avLst/>
              <a:gdLst>
                <a:gd name="T0" fmla="*/ 2147483647 w 221"/>
                <a:gd name="T1" fmla="*/ 0 h 165"/>
                <a:gd name="T2" fmla="*/ 0 w 221"/>
                <a:gd name="T3" fmla="*/ 0 h 165"/>
                <a:gd name="T4" fmla="*/ 0 w 221"/>
                <a:gd name="T5" fmla="*/ 2147483647 h 165"/>
                <a:gd name="T6" fmla="*/ 2147483647 w 221"/>
                <a:gd name="T7" fmla="*/ 2147483647 h 165"/>
                <a:gd name="T8" fmla="*/ 2147483647 w 221"/>
                <a:gd name="T9" fmla="*/ 2147483647 h 165"/>
                <a:gd name="T10" fmla="*/ 2147483647 w 221"/>
                <a:gd name="T11" fmla="*/ 2147483647 h 165"/>
                <a:gd name="T12" fmla="*/ 2147483647 w 221"/>
                <a:gd name="T13" fmla="*/ 0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165"/>
                <a:gd name="T23" fmla="*/ 221 w 221"/>
                <a:gd name="T24" fmla="*/ 165 h 1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165">
                  <a:moveTo>
                    <a:pt x="221" y="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5" y="4"/>
                  </a:lnTo>
                  <a:lnTo>
                    <a:pt x="221" y="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0" name="Freeform 93"/>
            <p:cNvSpPr>
              <a:spLocks/>
            </p:cNvSpPr>
            <p:nvPr/>
          </p:nvSpPr>
          <p:spPr bwMode="auto">
            <a:xfrm>
              <a:off x="2605" y="2360"/>
              <a:ext cx="191" cy="149"/>
            </a:xfrm>
            <a:custGeom>
              <a:avLst/>
              <a:gdLst>
                <a:gd name="T0" fmla="*/ 2147483647 w 216"/>
                <a:gd name="T1" fmla="*/ 0 h 161"/>
                <a:gd name="T2" fmla="*/ 0 w 216"/>
                <a:gd name="T3" fmla="*/ 0 h 161"/>
                <a:gd name="T4" fmla="*/ 0 w 216"/>
                <a:gd name="T5" fmla="*/ 2147483647 h 161"/>
                <a:gd name="T6" fmla="*/ 2147483647 w 216"/>
                <a:gd name="T7" fmla="*/ 2147483647 h 161"/>
                <a:gd name="T8" fmla="*/ 2147483647 w 216"/>
                <a:gd name="T9" fmla="*/ 2147483647 h 161"/>
                <a:gd name="T10" fmla="*/ 2147483647 w 216"/>
                <a:gd name="T11" fmla="*/ 2147483647 h 161"/>
                <a:gd name="T12" fmla="*/ 2147483647 w 216"/>
                <a:gd name="T13" fmla="*/ 0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161"/>
                <a:gd name="T23" fmla="*/ 216 w 216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161">
                  <a:moveTo>
                    <a:pt x="216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5" y="4"/>
                  </a:lnTo>
                  <a:lnTo>
                    <a:pt x="216" y="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1" name="Freeform 94"/>
            <p:cNvSpPr>
              <a:spLocks/>
            </p:cNvSpPr>
            <p:nvPr/>
          </p:nvSpPr>
          <p:spPr bwMode="auto">
            <a:xfrm>
              <a:off x="2610" y="2364"/>
              <a:ext cx="186" cy="145"/>
            </a:xfrm>
            <a:custGeom>
              <a:avLst/>
              <a:gdLst>
                <a:gd name="T0" fmla="*/ 2147483647 w 211"/>
                <a:gd name="T1" fmla="*/ 0 h 157"/>
                <a:gd name="T2" fmla="*/ 0 w 211"/>
                <a:gd name="T3" fmla="*/ 0 h 157"/>
                <a:gd name="T4" fmla="*/ 0 w 211"/>
                <a:gd name="T5" fmla="*/ 2147483647 h 157"/>
                <a:gd name="T6" fmla="*/ 2147483647 w 211"/>
                <a:gd name="T7" fmla="*/ 2147483647 h 157"/>
                <a:gd name="T8" fmla="*/ 2147483647 w 211"/>
                <a:gd name="T9" fmla="*/ 2147483647 h 157"/>
                <a:gd name="T10" fmla="*/ 2147483647 w 211"/>
                <a:gd name="T11" fmla="*/ 2147483647 h 157"/>
                <a:gd name="T12" fmla="*/ 2147483647 w 211"/>
                <a:gd name="T13" fmla="*/ 0 h 1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"/>
                <a:gd name="T22" fmla="*/ 0 h 157"/>
                <a:gd name="T23" fmla="*/ 211 w 211"/>
                <a:gd name="T24" fmla="*/ 157 h 1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" h="157">
                  <a:moveTo>
                    <a:pt x="2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5" y="157"/>
                  </a:lnTo>
                  <a:lnTo>
                    <a:pt x="5" y="4"/>
                  </a:lnTo>
                  <a:lnTo>
                    <a:pt x="211" y="4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2" name="Freeform 95"/>
            <p:cNvSpPr>
              <a:spLocks/>
            </p:cNvSpPr>
            <p:nvPr/>
          </p:nvSpPr>
          <p:spPr bwMode="auto">
            <a:xfrm>
              <a:off x="2614" y="2368"/>
              <a:ext cx="182" cy="141"/>
            </a:xfrm>
            <a:custGeom>
              <a:avLst/>
              <a:gdLst>
                <a:gd name="T0" fmla="*/ 2147483647 w 206"/>
                <a:gd name="T1" fmla="*/ 0 h 153"/>
                <a:gd name="T2" fmla="*/ 0 w 206"/>
                <a:gd name="T3" fmla="*/ 0 h 153"/>
                <a:gd name="T4" fmla="*/ 0 w 206"/>
                <a:gd name="T5" fmla="*/ 2147483647 h 153"/>
                <a:gd name="T6" fmla="*/ 2147483647 w 206"/>
                <a:gd name="T7" fmla="*/ 2147483647 h 153"/>
                <a:gd name="T8" fmla="*/ 2147483647 w 206"/>
                <a:gd name="T9" fmla="*/ 2147483647 h 153"/>
                <a:gd name="T10" fmla="*/ 2147483647 w 206"/>
                <a:gd name="T11" fmla="*/ 2147483647 h 153"/>
                <a:gd name="T12" fmla="*/ 2147483647 w 206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6"/>
                <a:gd name="T22" fmla="*/ 0 h 153"/>
                <a:gd name="T23" fmla="*/ 206 w 206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6" h="153">
                  <a:moveTo>
                    <a:pt x="206" y="0"/>
                  </a:moveTo>
                  <a:lnTo>
                    <a:pt x="0" y="0"/>
                  </a:lnTo>
                  <a:lnTo>
                    <a:pt x="0" y="153"/>
                  </a:lnTo>
                  <a:lnTo>
                    <a:pt x="5" y="153"/>
                  </a:lnTo>
                  <a:lnTo>
                    <a:pt x="5" y="3"/>
                  </a:lnTo>
                  <a:lnTo>
                    <a:pt x="206" y="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3" name="Freeform 96"/>
            <p:cNvSpPr>
              <a:spLocks/>
            </p:cNvSpPr>
            <p:nvPr/>
          </p:nvSpPr>
          <p:spPr bwMode="auto">
            <a:xfrm>
              <a:off x="2619" y="2371"/>
              <a:ext cx="177" cy="138"/>
            </a:xfrm>
            <a:custGeom>
              <a:avLst/>
              <a:gdLst>
                <a:gd name="T0" fmla="*/ 2147483647 w 201"/>
                <a:gd name="T1" fmla="*/ 0 h 150"/>
                <a:gd name="T2" fmla="*/ 0 w 201"/>
                <a:gd name="T3" fmla="*/ 0 h 150"/>
                <a:gd name="T4" fmla="*/ 0 w 201"/>
                <a:gd name="T5" fmla="*/ 2147483647 h 150"/>
                <a:gd name="T6" fmla="*/ 2147483647 w 201"/>
                <a:gd name="T7" fmla="*/ 2147483647 h 150"/>
                <a:gd name="T8" fmla="*/ 2147483647 w 201"/>
                <a:gd name="T9" fmla="*/ 2147483647 h 150"/>
                <a:gd name="T10" fmla="*/ 2147483647 w 201"/>
                <a:gd name="T11" fmla="*/ 2147483647 h 150"/>
                <a:gd name="T12" fmla="*/ 2147483647 w 201"/>
                <a:gd name="T13" fmla="*/ 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50"/>
                <a:gd name="T23" fmla="*/ 201 w 201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50">
                  <a:moveTo>
                    <a:pt x="201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5" y="150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4" name="Freeform 97"/>
            <p:cNvSpPr>
              <a:spLocks/>
            </p:cNvSpPr>
            <p:nvPr/>
          </p:nvSpPr>
          <p:spPr bwMode="auto">
            <a:xfrm>
              <a:off x="2623" y="2374"/>
              <a:ext cx="173" cy="135"/>
            </a:xfrm>
            <a:custGeom>
              <a:avLst/>
              <a:gdLst>
                <a:gd name="T0" fmla="*/ 2147483647 w 196"/>
                <a:gd name="T1" fmla="*/ 0 h 146"/>
                <a:gd name="T2" fmla="*/ 0 w 196"/>
                <a:gd name="T3" fmla="*/ 0 h 146"/>
                <a:gd name="T4" fmla="*/ 0 w 196"/>
                <a:gd name="T5" fmla="*/ 2147483647 h 146"/>
                <a:gd name="T6" fmla="*/ 2147483647 w 196"/>
                <a:gd name="T7" fmla="*/ 2147483647 h 146"/>
                <a:gd name="T8" fmla="*/ 2147483647 w 196"/>
                <a:gd name="T9" fmla="*/ 2147483647 h 146"/>
                <a:gd name="T10" fmla="*/ 2147483647 w 196"/>
                <a:gd name="T11" fmla="*/ 2147483647 h 146"/>
                <a:gd name="T12" fmla="*/ 2147483647 w 196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"/>
                <a:gd name="T22" fmla="*/ 0 h 146"/>
                <a:gd name="T23" fmla="*/ 196 w 196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" h="146">
                  <a:moveTo>
                    <a:pt x="196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5" y="146"/>
                  </a:lnTo>
                  <a:lnTo>
                    <a:pt x="5" y="4"/>
                  </a:lnTo>
                  <a:lnTo>
                    <a:pt x="196" y="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5" name="Freeform 98"/>
            <p:cNvSpPr>
              <a:spLocks/>
            </p:cNvSpPr>
            <p:nvPr/>
          </p:nvSpPr>
          <p:spPr bwMode="auto">
            <a:xfrm>
              <a:off x="2627" y="2378"/>
              <a:ext cx="169" cy="131"/>
            </a:xfrm>
            <a:custGeom>
              <a:avLst/>
              <a:gdLst>
                <a:gd name="T0" fmla="*/ 2147483647 w 191"/>
                <a:gd name="T1" fmla="*/ 0 h 142"/>
                <a:gd name="T2" fmla="*/ 0 w 191"/>
                <a:gd name="T3" fmla="*/ 0 h 142"/>
                <a:gd name="T4" fmla="*/ 0 w 191"/>
                <a:gd name="T5" fmla="*/ 2147483647 h 142"/>
                <a:gd name="T6" fmla="*/ 2147483647 w 191"/>
                <a:gd name="T7" fmla="*/ 2147483647 h 142"/>
                <a:gd name="T8" fmla="*/ 2147483647 w 191"/>
                <a:gd name="T9" fmla="*/ 2147483647 h 142"/>
                <a:gd name="T10" fmla="*/ 2147483647 w 191"/>
                <a:gd name="T11" fmla="*/ 2147483647 h 142"/>
                <a:gd name="T12" fmla="*/ 2147483647 w 19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1"/>
                <a:gd name="T22" fmla="*/ 0 h 142"/>
                <a:gd name="T23" fmla="*/ 191 w 191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1" h="142">
                  <a:moveTo>
                    <a:pt x="191" y="0"/>
                  </a:moveTo>
                  <a:lnTo>
                    <a:pt x="0" y="0"/>
                  </a:lnTo>
                  <a:lnTo>
                    <a:pt x="0" y="142"/>
                  </a:lnTo>
                  <a:lnTo>
                    <a:pt x="5" y="142"/>
                  </a:lnTo>
                  <a:lnTo>
                    <a:pt x="5" y="4"/>
                  </a:lnTo>
                  <a:lnTo>
                    <a:pt x="191" y="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6" name="Freeform 99"/>
            <p:cNvSpPr>
              <a:spLocks/>
            </p:cNvSpPr>
            <p:nvPr/>
          </p:nvSpPr>
          <p:spPr bwMode="auto">
            <a:xfrm>
              <a:off x="2632" y="2382"/>
              <a:ext cx="164" cy="127"/>
            </a:xfrm>
            <a:custGeom>
              <a:avLst/>
              <a:gdLst>
                <a:gd name="T0" fmla="*/ 2147483647 w 186"/>
                <a:gd name="T1" fmla="*/ 0 h 138"/>
                <a:gd name="T2" fmla="*/ 0 w 186"/>
                <a:gd name="T3" fmla="*/ 0 h 138"/>
                <a:gd name="T4" fmla="*/ 0 w 186"/>
                <a:gd name="T5" fmla="*/ 2147483647 h 138"/>
                <a:gd name="T6" fmla="*/ 2147483647 w 186"/>
                <a:gd name="T7" fmla="*/ 2147483647 h 138"/>
                <a:gd name="T8" fmla="*/ 2147483647 w 186"/>
                <a:gd name="T9" fmla="*/ 2147483647 h 138"/>
                <a:gd name="T10" fmla="*/ 2147483647 w 186"/>
                <a:gd name="T11" fmla="*/ 2147483647 h 138"/>
                <a:gd name="T12" fmla="*/ 2147483647 w 186"/>
                <a:gd name="T13" fmla="*/ 0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8"/>
                <a:gd name="T23" fmla="*/ 186 w 186"/>
                <a:gd name="T24" fmla="*/ 138 h 1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8">
                  <a:moveTo>
                    <a:pt x="186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5" y="138"/>
                  </a:lnTo>
                  <a:lnTo>
                    <a:pt x="5" y="4"/>
                  </a:lnTo>
                  <a:lnTo>
                    <a:pt x="186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7" name="Freeform 100"/>
            <p:cNvSpPr>
              <a:spLocks/>
            </p:cNvSpPr>
            <p:nvPr/>
          </p:nvSpPr>
          <p:spPr bwMode="auto">
            <a:xfrm>
              <a:off x="2636" y="2385"/>
              <a:ext cx="160" cy="124"/>
            </a:xfrm>
            <a:custGeom>
              <a:avLst/>
              <a:gdLst>
                <a:gd name="T0" fmla="*/ 2147483647 w 181"/>
                <a:gd name="T1" fmla="*/ 0 h 134"/>
                <a:gd name="T2" fmla="*/ 0 w 181"/>
                <a:gd name="T3" fmla="*/ 0 h 134"/>
                <a:gd name="T4" fmla="*/ 0 w 181"/>
                <a:gd name="T5" fmla="*/ 2147483647 h 134"/>
                <a:gd name="T6" fmla="*/ 2147483647 w 181"/>
                <a:gd name="T7" fmla="*/ 2147483647 h 134"/>
                <a:gd name="T8" fmla="*/ 2147483647 w 181"/>
                <a:gd name="T9" fmla="*/ 2147483647 h 134"/>
                <a:gd name="T10" fmla="*/ 2147483647 w 181"/>
                <a:gd name="T11" fmla="*/ 2147483647 h 134"/>
                <a:gd name="T12" fmla="*/ 2147483647 w 181"/>
                <a:gd name="T13" fmla="*/ 0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134"/>
                <a:gd name="T23" fmla="*/ 181 w 18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134">
                  <a:moveTo>
                    <a:pt x="181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7" y="134"/>
                  </a:lnTo>
                  <a:lnTo>
                    <a:pt x="7" y="3"/>
                  </a:lnTo>
                  <a:lnTo>
                    <a:pt x="181" y="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8" name="Freeform 101"/>
            <p:cNvSpPr>
              <a:spLocks/>
            </p:cNvSpPr>
            <p:nvPr/>
          </p:nvSpPr>
          <p:spPr bwMode="auto">
            <a:xfrm>
              <a:off x="2642" y="2388"/>
              <a:ext cx="154" cy="121"/>
            </a:xfrm>
            <a:custGeom>
              <a:avLst/>
              <a:gdLst>
                <a:gd name="T0" fmla="*/ 2147483647 w 174"/>
                <a:gd name="T1" fmla="*/ 0 h 131"/>
                <a:gd name="T2" fmla="*/ 0 w 174"/>
                <a:gd name="T3" fmla="*/ 0 h 131"/>
                <a:gd name="T4" fmla="*/ 0 w 174"/>
                <a:gd name="T5" fmla="*/ 2147483647 h 131"/>
                <a:gd name="T6" fmla="*/ 2147483647 w 174"/>
                <a:gd name="T7" fmla="*/ 2147483647 h 131"/>
                <a:gd name="T8" fmla="*/ 2147483647 w 174"/>
                <a:gd name="T9" fmla="*/ 2147483647 h 131"/>
                <a:gd name="T10" fmla="*/ 2147483647 w 174"/>
                <a:gd name="T11" fmla="*/ 2147483647 h 131"/>
                <a:gd name="T12" fmla="*/ 2147483647 w 174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"/>
                <a:gd name="T22" fmla="*/ 0 h 131"/>
                <a:gd name="T23" fmla="*/ 174 w 174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" h="131">
                  <a:moveTo>
                    <a:pt x="174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5" y="131"/>
                  </a:lnTo>
                  <a:lnTo>
                    <a:pt x="5" y="4"/>
                  </a:lnTo>
                  <a:lnTo>
                    <a:pt x="174" y="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29" name="Freeform 102"/>
            <p:cNvSpPr>
              <a:spLocks/>
            </p:cNvSpPr>
            <p:nvPr/>
          </p:nvSpPr>
          <p:spPr bwMode="auto">
            <a:xfrm>
              <a:off x="2647" y="2392"/>
              <a:ext cx="149" cy="117"/>
            </a:xfrm>
            <a:custGeom>
              <a:avLst/>
              <a:gdLst>
                <a:gd name="T0" fmla="*/ 2147483647 w 169"/>
                <a:gd name="T1" fmla="*/ 0 h 127"/>
                <a:gd name="T2" fmla="*/ 0 w 169"/>
                <a:gd name="T3" fmla="*/ 0 h 127"/>
                <a:gd name="T4" fmla="*/ 0 w 169"/>
                <a:gd name="T5" fmla="*/ 2147483647 h 127"/>
                <a:gd name="T6" fmla="*/ 2147483647 w 169"/>
                <a:gd name="T7" fmla="*/ 2147483647 h 127"/>
                <a:gd name="T8" fmla="*/ 2147483647 w 169"/>
                <a:gd name="T9" fmla="*/ 2147483647 h 127"/>
                <a:gd name="T10" fmla="*/ 2147483647 w 169"/>
                <a:gd name="T11" fmla="*/ 2147483647 h 127"/>
                <a:gd name="T12" fmla="*/ 2147483647 w 169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9"/>
                <a:gd name="T22" fmla="*/ 0 h 127"/>
                <a:gd name="T23" fmla="*/ 169 w 169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9" h="127">
                  <a:moveTo>
                    <a:pt x="16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6" y="127"/>
                  </a:lnTo>
                  <a:lnTo>
                    <a:pt x="6" y="5"/>
                  </a:lnTo>
                  <a:lnTo>
                    <a:pt x="169" y="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0" name="Freeform 103"/>
            <p:cNvSpPr>
              <a:spLocks/>
            </p:cNvSpPr>
            <p:nvPr/>
          </p:nvSpPr>
          <p:spPr bwMode="auto">
            <a:xfrm>
              <a:off x="2652" y="2396"/>
              <a:ext cx="144" cy="113"/>
            </a:xfrm>
            <a:custGeom>
              <a:avLst/>
              <a:gdLst>
                <a:gd name="T0" fmla="*/ 2147483647 w 163"/>
                <a:gd name="T1" fmla="*/ 0 h 122"/>
                <a:gd name="T2" fmla="*/ 0 w 163"/>
                <a:gd name="T3" fmla="*/ 0 h 122"/>
                <a:gd name="T4" fmla="*/ 0 w 163"/>
                <a:gd name="T5" fmla="*/ 2147483647 h 122"/>
                <a:gd name="T6" fmla="*/ 2147483647 w 163"/>
                <a:gd name="T7" fmla="*/ 2147483647 h 122"/>
                <a:gd name="T8" fmla="*/ 2147483647 w 163"/>
                <a:gd name="T9" fmla="*/ 2147483647 h 122"/>
                <a:gd name="T10" fmla="*/ 2147483647 w 163"/>
                <a:gd name="T11" fmla="*/ 2147483647 h 122"/>
                <a:gd name="T12" fmla="*/ 2147483647 w 163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122"/>
                <a:gd name="T23" fmla="*/ 163 w 163"/>
                <a:gd name="T24" fmla="*/ 122 h 1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122">
                  <a:moveTo>
                    <a:pt x="163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5" y="4"/>
                  </a:lnTo>
                  <a:lnTo>
                    <a:pt x="163" y="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1" name="Freeform 104"/>
            <p:cNvSpPr>
              <a:spLocks/>
            </p:cNvSpPr>
            <p:nvPr/>
          </p:nvSpPr>
          <p:spPr bwMode="auto">
            <a:xfrm>
              <a:off x="2657" y="2400"/>
              <a:ext cx="139" cy="109"/>
            </a:xfrm>
            <a:custGeom>
              <a:avLst/>
              <a:gdLst>
                <a:gd name="T0" fmla="*/ 2147483647 w 158"/>
                <a:gd name="T1" fmla="*/ 0 h 118"/>
                <a:gd name="T2" fmla="*/ 0 w 158"/>
                <a:gd name="T3" fmla="*/ 0 h 118"/>
                <a:gd name="T4" fmla="*/ 0 w 158"/>
                <a:gd name="T5" fmla="*/ 2147483647 h 118"/>
                <a:gd name="T6" fmla="*/ 2147483647 w 158"/>
                <a:gd name="T7" fmla="*/ 2147483647 h 118"/>
                <a:gd name="T8" fmla="*/ 2147483647 w 158"/>
                <a:gd name="T9" fmla="*/ 2147483647 h 118"/>
                <a:gd name="T10" fmla="*/ 2147483647 w 158"/>
                <a:gd name="T11" fmla="*/ 2147483647 h 118"/>
                <a:gd name="T12" fmla="*/ 2147483647 w 15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8"/>
                <a:gd name="T23" fmla="*/ 158 w 15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8">
                  <a:moveTo>
                    <a:pt x="158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6" y="118"/>
                  </a:lnTo>
                  <a:lnTo>
                    <a:pt x="6" y="5"/>
                  </a:lnTo>
                  <a:lnTo>
                    <a:pt x="158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2" name="Freeform 105"/>
            <p:cNvSpPr>
              <a:spLocks/>
            </p:cNvSpPr>
            <p:nvPr/>
          </p:nvSpPr>
          <p:spPr bwMode="auto">
            <a:xfrm>
              <a:off x="2662" y="2405"/>
              <a:ext cx="134" cy="104"/>
            </a:xfrm>
            <a:custGeom>
              <a:avLst/>
              <a:gdLst>
                <a:gd name="T0" fmla="*/ 2147483647 w 152"/>
                <a:gd name="T1" fmla="*/ 0 h 113"/>
                <a:gd name="T2" fmla="*/ 0 w 152"/>
                <a:gd name="T3" fmla="*/ 0 h 113"/>
                <a:gd name="T4" fmla="*/ 0 w 152"/>
                <a:gd name="T5" fmla="*/ 2147483647 h 113"/>
                <a:gd name="T6" fmla="*/ 2147483647 w 152"/>
                <a:gd name="T7" fmla="*/ 2147483647 h 113"/>
                <a:gd name="T8" fmla="*/ 2147483647 w 152"/>
                <a:gd name="T9" fmla="*/ 2147483647 h 113"/>
                <a:gd name="T10" fmla="*/ 2147483647 w 152"/>
                <a:gd name="T11" fmla="*/ 2147483647 h 113"/>
                <a:gd name="T12" fmla="*/ 2147483647 w 15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13"/>
                <a:gd name="T23" fmla="*/ 152 w 152"/>
                <a:gd name="T24" fmla="*/ 113 h 1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13">
                  <a:moveTo>
                    <a:pt x="152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7" y="113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3" name="Freeform 106"/>
            <p:cNvSpPr>
              <a:spLocks/>
            </p:cNvSpPr>
            <p:nvPr/>
          </p:nvSpPr>
          <p:spPr bwMode="auto">
            <a:xfrm>
              <a:off x="2668" y="2409"/>
              <a:ext cx="128" cy="100"/>
            </a:xfrm>
            <a:custGeom>
              <a:avLst/>
              <a:gdLst>
                <a:gd name="T0" fmla="*/ 2147483647 w 145"/>
                <a:gd name="T1" fmla="*/ 0 h 108"/>
                <a:gd name="T2" fmla="*/ 0 w 145"/>
                <a:gd name="T3" fmla="*/ 0 h 108"/>
                <a:gd name="T4" fmla="*/ 0 w 145"/>
                <a:gd name="T5" fmla="*/ 2147483647 h 108"/>
                <a:gd name="T6" fmla="*/ 2147483647 w 145"/>
                <a:gd name="T7" fmla="*/ 2147483647 h 108"/>
                <a:gd name="T8" fmla="*/ 2147483647 w 145"/>
                <a:gd name="T9" fmla="*/ 2147483647 h 108"/>
                <a:gd name="T10" fmla="*/ 2147483647 w 145"/>
                <a:gd name="T11" fmla="*/ 2147483647 h 108"/>
                <a:gd name="T12" fmla="*/ 2147483647 w 145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"/>
                <a:gd name="T22" fmla="*/ 0 h 108"/>
                <a:gd name="T23" fmla="*/ 145 w 145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" h="108">
                  <a:moveTo>
                    <a:pt x="145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" y="108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4" name="Freeform 107"/>
            <p:cNvSpPr>
              <a:spLocks/>
            </p:cNvSpPr>
            <p:nvPr/>
          </p:nvSpPr>
          <p:spPr bwMode="auto">
            <a:xfrm>
              <a:off x="2674" y="2414"/>
              <a:ext cx="122" cy="95"/>
            </a:xfrm>
            <a:custGeom>
              <a:avLst/>
              <a:gdLst>
                <a:gd name="T0" fmla="*/ 2147483647 w 138"/>
                <a:gd name="T1" fmla="*/ 0 h 103"/>
                <a:gd name="T2" fmla="*/ 0 w 138"/>
                <a:gd name="T3" fmla="*/ 0 h 103"/>
                <a:gd name="T4" fmla="*/ 0 w 138"/>
                <a:gd name="T5" fmla="*/ 2147483647 h 103"/>
                <a:gd name="T6" fmla="*/ 2147483647 w 138"/>
                <a:gd name="T7" fmla="*/ 2147483647 h 103"/>
                <a:gd name="T8" fmla="*/ 2147483647 w 138"/>
                <a:gd name="T9" fmla="*/ 2147483647 h 103"/>
                <a:gd name="T10" fmla="*/ 2147483647 w 138"/>
                <a:gd name="T11" fmla="*/ 2147483647 h 103"/>
                <a:gd name="T12" fmla="*/ 2147483647 w 138"/>
                <a:gd name="T13" fmla="*/ 0 h 1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103"/>
                <a:gd name="T23" fmla="*/ 138 w 138"/>
                <a:gd name="T24" fmla="*/ 103 h 1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103">
                  <a:moveTo>
                    <a:pt x="138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7" y="103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5" name="Freeform 108"/>
            <p:cNvSpPr>
              <a:spLocks/>
            </p:cNvSpPr>
            <p:nvPr/>
          </p:nvSpPr>
          <p:spPr bwMode="auto">
            <a:xfrm>
              <a:off x="2680" y="2419"/>
              <a:ext cx="116" cy="90"/>
            </a:xfrm>
            <a:custGeom>
              <a:avLst/>
              <a:gdLst>
                <a:gd name="T0" fmla="*/ 2147483647 w 131"/>
                <a:gd name="T1" fmla="*/ 0 h 98"/>
                <a:gd name="T2" fmla="*/ 0 w 131"/>
                <a:gd name="T3" fmla="*/ 0 h 98"/>
                <a:gd name="T4" fmla="*/ 0 w 131"/>
                <a:gd name="T5" fmla="*/ 2147483647 h 98"/>
                <a:gd name="T6" fmla="*/ 2147483647 w 131"/>
                <a:gd name="T7" fmla="*/ 2147483647 h 98"/>
                <a:gd name="T8" fmla="*/ 2147483647 w 131"/>
                <a:gd name="T9" fmla="*/ 2147483647 h 98"/>
                <a:gd name="T10" fmla="*/ 2147483647 w 131"/>
                <a:gd name="T11" fmla="*/ 2147483647 h 98"/>
                <a:gd name="T12" fmla="*/ 2147483647 w 131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98"/>
                <a:gd name="T23" fmla="*/ 131 w 131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98">
                  <a:moveTo>
                    <a:pt x="13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7" y="98"/>
                  </a:lnTo>
                  <a:lnTo>
                    <a:pt x="7" y="5"/>
                  </a:lnTo>
                  <a:lnTo>
                    <a:pt x="131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6" name="Freeform 109"/>
            <p:cNvSpPr>
              <a:spLocks/>
            </p:cNvSpPr>
            <p:nvPr/>
          </p:nvSpPr>
          <p:spPr bwMode="auto">
            <a:xfrm>
              <a:off x="2687" y="2423"/>
              <a:ext cx="109" cy="86"/>
            </a:xfrm>
            <a:custGeom>
              <a:avLst/>
              <a:gdLst>
                <a:gd name="T0" fmla="*/ 2147483647 w 124"/>
                <a:gd name="T1" fmla="*/ 0 h 93"/>
                <a:gd name="T2" fmla="*/ 0 w 124"/>
                <a:gd name="T3" fmla="*/ 0 h 93"/>
                <a:gd name="T4" fmla="*/ 0 w 124"/>
                <a:gd name="T5" fmla="*/ 2147483647 h 93"/>
                <a:gd name="T6" fmla="*/ 2147483647 w 124"/>
                <a:gd name="T7" fmla="*/ 2147483647 h 93"/>
                <a:gd name="T8" fmla="*/ 2147483647 w 124"/>
                <a:gd name="T9" fmla="*/ 2147483647 h 93"/>
                <a:gd name="T10" fmla="*/ 2147483647 w 124"/>
                <a:gd name="T11" fmla="*/ 2147483647 h 93"/>
                <a:gd name="T12" fmla="*/ 2147483647 w 124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93"/>
                <a:gd name="T23" fmla="*/ 124 w 124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93">
                  <a:moveTo>
                    <a:pt x="124" y="0"/>
                  </a:moveTo>
                  <a:lnTo>
                    <a:pt x="0" y="0"/>
                  </a:lnTo>
                  <a:lnTo>
                    <a:pt x="0" y="93"/>
                  </a:lnTo>
                  <a:lnTo>
                    <a:pt x="8" y="93"/>
                  </a:lnTo>
                  <a:lnTo>
                    <a:pt x="8" y="7"/>
                  </a:lnTo>
                  <a:lnTo>
                    <a:pt x="124" y="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7" name="Freeform 110"/>
            <p:cNvSpPr>
              <a:spLocks/>
            </p:cNvSpPr>
            <p:nvPr/>
          </p:nvSpPr>
          <p:spPr bwMode="auto">
            <a:xfrm>
              <a:off x="2694" y="2430"/>
              <a:ext cx="102" cy="79"/>
            </a:xfrm>
            <a:custGeom>
              <a:avLst/>
              <a:gdLst>
                <a:gd name="T0" fmla="*/ 2147483647 w 116"/>
                <a:gd name="T1" fmla="*/ 0 h 86"/>
                <a:gd name="T2" fmla="*/ 0 w 116"/>
                <a:gd name="T3" fmla="*/ 0 h 86"/>
                <a:gd name="T4" fmla="*/ 0 w 116"/>
                <a:gd name="T5" fmla="*/ 2147483647 h 86"/>
                <a:gd name="T6" fmla="*/ 2147483647 w 116"/>
                <a:gd name="T7" fmla="*/ 2147483647 h 86"/>
                <a:gd name="T8" fmla="*/ 2147483647 w 116"/>
                <a:gd name="T9" fmla="*/ 2147483647 h 86"/>
                <a:gd name="T10" fmla="*/ 2147483647 w 116"/>
                <a:gd name="T11" fmla="*/ 2147483647 h 86"/>
                <a:gd name="T12" fmla="*/ 2147483647 w 116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86"/>
                <a:gd name="T23" fmla="*/ 116 w 116"/>
                <a:gd name="T24" fmla="*/ 86 h 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86">
                  <a:moveTo>
                    <a:pt x="11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9" y="85"/>
                  </a:lnTo>
                  <a:lnTo>
                    <a:pt x="9" y="6"/>
                  </a:lnTo>
                  <a:lnTo>
                    <a:pt x="115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8" name="Freeform 111"/>
            <p:cNvSpPr>
              <a:spLocks/>
            </p:cNvSpPr>
            <p:nvPr/>
          </p:nvSpPr>
          <p:spPr bwMode="auto">
            <a:xfrm>
              <a:off x="2702" y="2435"/>
              <a:ext cx="93" cy="73"/>
            </a:xfrm>
            <a:custGeom>
              <a:avLst/>
              <a:gdLst>
                <a:gd name="T0" fmla="*/ 2147483647 w 106"/>
                <a:gd name="T1" fmla="*/ 0 h 79"/>
                <a:gd name="T2" fmla="*/ 0 w 106"/>
                <a:gd name="T3" fmla="*/ 0 h 79"/>
                <a:gd name="T4" fmla="*/ 0 w 106"/>
                <a:gd name="T5" fmla="*/ 2147483647 h 79"/>
                <a:gd name="T6" fmla="*/ 2147483647 w 106"/>
                <a:gd name="T7" fmla="*/ 2147483647 h 79"/>
                <a:gd name="T8" fmla="*/ 2147483647 w 106"/>
                <a:gd name="T9" fmla="*/ 2147483647 h 79"/>
                <a:gd name="T10" fmla="*/ 2147483647 w 106"/>
                <a:gd name="T11" fmla="*/ 2147483647 h 79"/>
                <a:gd name="T12" fmla="*/ 2147483647 w 106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9"/>
                <a:gd name="T23" fmla="*/ 106 w 106"/>
                <a:gd name="T24" fmla="*/ 79 h 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9">
                  <a:moveTo>
                    <a:pt x="106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" y="79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39" name="Freeform 112"/>
            <p:cNvSpPr>
              <a:spLocks/>
            </p:cNvSpPr>
            <p:nvPr/>
          </p:nvSpPr>
          <p:spPr bwMode="auto">
            <a:xfrm>
              <a:off x="2708" y="2441"/>
              <a:ext cx="88" cy="68"/>
            </a:xfrm>
            <a:custGeom>
              <a:avLst/>
              <a:gdLst>
                <a:gd name="T0" fmla="*/ 2147483647 w 100"/>
                <a:gd name="T1" fmla="*/ 0 h 74"/>
                <a:gd name="T2" fmla="*/ 0 w 100"/>
                <a:gd name="T3" fmla="*/ 0 h 74"/>
                <a:gd name="T4" fmla="*/ 0 w 100"/>
                <a:gd name="T5" fmla="*/ 2147483647 h 74"/>
                <a:gd name="T6" fmla="*/ 2147483647 w 100"/>
                <a:gd name="T7" fmla="*/ 2147483647 h 74"/>
                <a:gd name="T8" fmla="*/ 2147483647 w 100"/>
                <a:gd name="T9" fmla="*/ 2147483647 h 74"/>
                <a:gd name="T10" fmla="*/ 2147483647 w 100"/>
                <a:gd name="T11" fmla="*/ 2147483647 h 74"/>
                <a:gd name="T12" fmla="*/ 2147483647 w 100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74"/>
                <a:gd name="T23" fmla="*/ 100 w 100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74">
                  <a:moveTo>
                    <a:pt x="99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9" y="74"/>
                  </a:lnTo>
                  <a:lnTo>
                    <a:pt x="9" y="7"/>
                  </a:lnTo>
                  <a:lnTo>
                    <a:pt x="100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0" name="Freeform 113"/>
            <p:cNvSpPr>
              <a:spLocks/>
            </p:cNvSpPr>
            <p:nvPr/>
          </p:nvSpPr>
          <p:spPr bwMode="auto">
            <a:xfrm>
              <a:off x="2716" y="2447"/>
              <a:ext cx="80" cy="62"/>
            </a:xfrm>
            <a:custGeom>
              <a:avLst/>
              <a:gdLst>
                <a:gd name="T0" fmla="*/ 2147483647 w 91"/>
                <a:gd name="T1" fmla="*/ 0 h 67"/>
                <a:gd name="T2" fmla="*/ 0 w 91"/>
                <a:gd name="T3" fmla="*/ 0 h 67"/>
                <a:gd name="T4" fmla="*/ 0 w 91"/>
                <a:gd name="T5" fmla="*/ 2147483647 h 67"/>
                <a:gd name="T6" fmla="*/ 2147483647 w 91"/>
                <a:gd name="T7" fmla="*/ 2147483647 h 67"/>
                <a:gd name="T8" fmla="*/ 2147483647 w 91"/>
                <a:gd name="T9" fmla="*/ 2147483647 h 67"/>
                <a:gd name="T10" fmla="*/ 2147483647 w 91"/>
                <a:gd name="T11" fmla="*/ 2147483647 h 67"/>
                <a:gd name="T12" fmla="*/ 2147483647 w 91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67"/>
                <a:gd name="T23" fmla="*/ 91 w 91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67">
                  <a:moveTo>
                    <a:pt x="91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0" y="66"/>
                  </a:lnTo>
                  <a:lnTo>
                    <a:pt x="10" y="6"/>
                  </a:lnTo>
                  <a:lnTo>
                    <a:pt x="90" y="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1" name="Freeform 114"/>
            <p:cNvSpPr>
              <a:spLocks/>
            </p:cNvSpPr>
            <p:nvPr/>
          </p:nvSpPr>
          <p:spPr bwMode="auto">
            <a:xfrm>
              <a:off x="2725" y="2453"/>
              <a:ext cx="71" cy="56"/>
            </a:xfrm>
            <a:custGeom>
              <a:avLst/>
              <a:gdLst>
                <a:gd name="T0" fmla="*/ 2147483647 w 81"/>
                <a:gd name="T1" fmla="*/ 0 h 61"/>
                <a:gd name="T2" fmla="*/ 0 w 81"/>
                <a:gd name="T3" fmla="*/ 0 h 61"/>
                <a:gd name="T4" fmla="*/ 0 w 81"/>
                <a:gd name="T5" fmla="*/ 2147483647 h 61"/>
                <a:gd name="T6" fmla="*/ 2147483647 w 81"/>
                <a:gd name="T7" fmla="*/ 2147483647 h 61"/>
                <a:gd name="T8" fmla="*/ 2147483647 w 81"/>
                <a:gd name="T9" fmla="*/ 2147483647 h 61"/>
                <a:gd name="T10" fmla="*/ 2147483647 w 81"/>
                <a:gd name="T11" fmla="*/ 2147483647 h 61"/>
                <a:gd name="T12" fmla="*/ 2147483647 w 81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61"/>
                <a:gd name="T23" fmla="*/ 81 w 81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61">
                  <a:moveTo>
                    <a:pt x="8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0" y="61"/>
                  </a:lnTo>
                  <a:lnTo>
                    <a:pt x="10" y="8"/>
                  </a:lnTo>
                  <a:lnTo>
                    <a:pt x="81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2" name="Freeform 115"/>
            <p:cNvSpPr>
              <a:spLocks/>
            </p:cNvSpPr>
            <p:nvPr/>
          </p:nvSpPr>
          <p:spPr bwMode="auto">
            <a:xfrm>
              <a:off x="2733" y="2460"/>
              <a:ext cx="63" cy="49"/>
            </a:xfrm>
            <a:custGeom>
              <a:avLst/>
              <a:gdLst>
                <a:gd name="T0" fmla="*/ 2147483647 w 71"/>
                <a:gd name="T1" fmla="*/ 0 h 53"/>
                <a:gd name="T2" fmla="*/ 0 w 71"/>
                <a:gd name="T3" fmla="*/ 0 h 53"/>
                <a:gd name="T4" fmla="*/ 0 w 71"/>
                <a:gd name="T5" fmla="*/ 2147483647 h 53"/>
                <a:gd name="T6" fmla="*/ 2147483647 w 71"/>
                <a:gd name="T7" fmla="*/ 2147483647 h 53"/>
                <a:gd name="T8" fmla="*/ 2147483647 w 71"/>
                <a:gd name="T9" fmla="*/ 2147483647 h 53"/>
                <a:gd name="T10" fmla="*/ 2147483647 w 71"/>
                <a:gd name="T11" fmla="*/ 2147483647 h 53"/>
                <a:gd name="T12" fmla="*/ 2147483647 w 7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3"/>
                <a:gd name="T23" fmla="*/ 71 w 71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3">
                  <a:moveTo>
                    <a:pt x="7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1" y="52"/>
                  </a:lnTo>
                  <a:lnTo>
                    <a:pt x="11" y="7"/>
                  </a:lnTo>
                  <a:lnTo>
                    <a:pt x="70" y="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3" name="Freeform 116"/>
            <p:cNvSpPr>
              <a:spLocks/>
            </p:cNvSpPr>
            <p:nvPr/>
          </p:nvSpPr>
          <p:spPr bwMode="auto">
            <a:xfrm>
              <a:off x="2743" y="2467"/>
              <a:ext cx="52" cy="41"/>
            </a:xfrm>
            <a:custGeom>
              <a:avLst/>
              <a:gdLst>
                <a:gd name="T0" fmla="*/ 2147483647 w 59"/>
                <a:gd name="T1" fmla="*/ 0 h 45"/>
                <a:gd name="T2" fmla="*/ 0 w 59"/>
                <a:gd name="T3" fmla="*/ 0 h 45"/>
                <a:gd name="T4" fmla="*/ 0 w 59"/>
                <a:gd name="T5" fmla="*/ 2147483647 h 45"/>
                <a:gd name="T6" fmla="*/ 2147483647 w 59"/>
                <a:gd name="T7" fmla="*/ 2147483647 h 45"/>
                <a:gd name="T8" fmla="*/ 2147483647 w 59"/>
                <a:gd name="T9" fmla="*/ 2147483647 h 45"/>
                <a:gd name="T10" fmla="*/ 2147483647 w 59"/>
                <a:gd name="T11" fmla="*/ 2147483647 h 45"/>
                <a:gd name="T12" fmla="*/ 2147483647 w 59"/>
                <a:gd name="T13" fmla="*/ 0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45"/>
                <a:gd name="T23" fmla="*/ 59 w 59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45">
                  <a:moveTo>
                    <a:pt x="59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0" y="45"/>
                  </a:lnTo>
                  <a:lnTo>
                    <a:pt x="10" y="8"/>
                  </a:lnTo>
                  <a:lnTo>
                    <a:pt x="59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4" name="Freeform 117"/>
            <p:cNvSpPr>
              <a:spLocks/>
            </p:cNvSpPr>
            <p:nvPr/>
          </p:nvSpPr>
          <p:spPr bwMode="auto">
            <a:xfrm>
              <a:off x="2752" y="2474"/>
              <a:ext cx="43" cy="34"/>
            </a:xfrm>
            <a:custGeom>
              <a:avLst/>
              <a:gdLst>
                <a:gd name="T0" fmla="*/ 2147483647 w 49"/>
                <a:gd name="T1" fmla="*/ 0 h 37"/>
                <a:gd name="T2" fmla="*/ 0 w 49"/>
                <a:gd name="T3" fmla="*/ 0 h 37"/>
                <a:gd name="T4" fmla="*/ 0 w 49"/>
                <a:gd name="T5" fmla="*/ 2147483647 h 37"/>
                <a:gd name="T6" fmla="*/ 2147483647 w 49"/>
                <a:gd name="T7" fmla="*/ 2147483647 h 37"/>
                <a:gd name="T8" fmla="*/ 2147483647 w 49"/>
                <a:gd name="T9" fmla="*/ 2147483647 h 37"/>
                <a:gd name="T10" fmla="*/ 2147483647 w 49"/>
                <a:gd name="T11" fmla="*/ 2147483647 h 37"/>
                <a:gd name="T12" fmla="*/ 2147483647 w 49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7"/>
                <a:gd name="T23" fmla="*/ 49 w 4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7">
                  <a:moveTo>
                    <a:pt x="49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1" y="37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5" name="Freeform 118"/>
            <p:cNvSpPr>
              <a:spLocks/>
            </p:cNvSpPr>
            <p:nvPr/>
          </p:nvSpPr>
          <p:spPr bwMode="auto">
            <a:xfrm>
              <a:off x="2762" y="2482"/>
              <a:ext cx="34" cy="27"/>
            </a:xfrm>
            <a:custGeom>
              <a:avLst/>
              <a:gdLst>
                <a:gd name="T0" fmla="*/ 2147483647 w 39"/>
                <a:gd name="T1" fmla="*/ 0 h 29"/>
                <a:gd name="T2" fmla="*/ 0 w 39"/>
                <a:gd name="T3" fmla="*/ 0 h 29"/>
                <a:gd name="T4" fmla="*/ 0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9"/>
                <a:gd name="T23" fmla="*/ 39 w 39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3" y="29"/>
                  </a:lnTo>
                  <a:lnTo>
                    <a:pt x="13" y="9"/>
                  </a:lnTo>
                  <a:lnTo>
                    <a:pt x="39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6" name="Freeform 119"/>
            <p:cNvSpPr>
              <a:spLocks/>
            </p:cNvSpPr>
            <p:nvPr/>
          </p:nvSpPr>
          <p:spPr bwMode="auto">
            <a:xfrm>
              <a:off x="2773" y="2491"/>
              <a:ext cx="23" cy="18"/>
            </a:xfrm>
            <a:custGeom>
              <a:avLst/>
              <a:gdLst>
                <a:gd name="T0" fmla="*/ 2147483647 w 26"/>
                <a:gd name="T1" fmla="*/ 0 h 20"/>
                <a:gd name="T2" fmla="*/ 0 w 26"/>
                <a:gd name="T3" fmla="*/ 0 h 20"/>
                <a:gd name="T4" fmla="*/ 0 w 26"/>
                <a:gd name="T5" fmla="*/ 2147483647 h 20"/>
                <a:gd name="T6" fmla="*/ 2147483647 w 26"/>
                <a:gd name="T7" fmla="*/ 2147483647 h 20"/>
                <a:gd name="T8" fmla="*/ 2147483647 w 26"/>
                <a:gd name="T9" fmla="*/ 2147483647 h 20"/>
                <a:gd name="T10" fmla="*/ 2147483647 w 26"/>
                <a:gd name="T11" fmla="*/ 2147483647 h 20"/>
                <a:gd name="T12" fmla="*/ 2147483647 w 26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0"/>
                <a:gd name="T23" fmla="*/ 26 w 26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0">
                  <a:moveTo>
                    <a:pt x="26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25" y="1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7" name="Freeform 120"/>
            <p:cNvSpPr>
              <a:spLocks/>
            </p:cNvSpPr>
            <p:nvPr/>
          </p:nvSpPr>
          <p:spPr bwMode="auto">
            <a:xfrm>
              <a:off x="2784" y="2500"/>
              <a:ext cx="12" cy="9"/>
            </a:xfrm>
            <a:custGeom>
              <a:avLst/>
              <a:gdLst>
                <a:gd name="T0" fmla="*/ 2147483647 w 14"/>
                <a:gd name="T1" fmla="*/ 0 h 10"/>
                <a:gd name="T2" fmla="*/ 0 w 14"/>
                <a:gd name="T3" fmla="*/ 0 h 10"/>
                <a:gd name="T4" fmla="*/ 0 w 14"/>
                <a:gd name="T5" fmla="*/ 2147483647 h 10"/>
                <a:gd name="T6" fmla="*/ 2147483647 w 14"/>
                <a:gd name="T7" fmla="*/ 2147483647 h 10"/>
                <a:gd name="T8" fmla="*/ 2147483647 w 14"/>
                <a:gd name="T9" fmla="*/ 2147483647 h 10"/>
                <a:gd name="T10" fmla="*/ 2147483647 w 14"/>
                <a:gd name="T11" fmla="*/ 2147483647 h 10"/>
                <a:gd name="T12" fmla="*/ 2147483647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48" name="Line 121"/>
            <p:cNvSpPr>
              <a:spLocks noChangeShapeType="1"/>
            </p:cNvSpPr>
            <p:nvPr/>
          </p:nvSpPr>
          <p:spPr bwMode="auto">
            <a:xfrm>
              <a:off x="2637" y="2530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649" name="Line 122"/>
            <p:cNvSpPr>
              <a:spLocks noChangeShapeType="1"/>
            </p:cNvSpPr>
            <p:nvPr/>
          </p:nvSpPr>
          <p:spPr bwMode="auto">
            <a:xfrm>
              <a:off x="2606" y="2530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650" name="Line 123"/>
            <p:cNvSpPr>
              <a:spLocks noChangeShapeType="1"/>
            </p:cNvSpPr>
            <p:nvPr/>
          </p:nvSpPr>
          <p:spPr bwMode="auto">
            <a:xfrm>
              <a:off x="2569" y="2530"/>
              <a:ext cx="252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651" name="Rectangle 124"/>
            <p:cNvSpPr>
              <a:spLocks noChangeArrowheads="1"/>
            </p:cNvSpPr>
            <p:nvPr/>
          </p:nvSpPr>
          <p:spPr bwMode="auto">
            <a:xfrm>
              <a:off x="2761" y="2589"/>
              <a:ext cx="31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2" name="Rectangle 125"/>
            <p:cNvSpPr>
              <a:spLocks noChangeArrowheads="1"/>
            </p:cNvSpPr>
            <p:nvPr/>
          </p:nvSpPr>
          <p:spPr bwMode="auto">
            <a:xfrm>
              <a:off x="2761" y="2589"/>
              <a:ext cx="31" cy="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3" name="Rectangle 126"/>
            <p:cNvSpPr>
              <a:spLocks noChangeArrowheads="1"/>
            </p:cNvSpPr>
            <p:nvPr/>
          </p:nvSpPr>
          <p:spPr bwMode="auto">
            <a:xfrm>
              <a:off x="2761" y="2588"/>
              <a:ext cx="31" cy="1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4" name="Rectangle 127"/>
            <p:cNvSpPr>
              <a:spLocks noChangeArrowheads="1"/>
            </p:cNvSpPr>
            <p:nvPr/>
          </p:nvSpPr>
          <p:spPr bwMode="auto">
            <a:xfrm>
              <a:off x="2761" y="2587"/>
              <a:ext cx="31" cy="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5" name="Rectangle 128"/>
            <p:cNvSpPr>
              <a:spLocks noChangeArrowheads="1"/>
            </p:cNvSpPr>
            <p:nvPr/>
          </p:nvSpPr>
          <p:spPr bwMode="auto">
            <a:xfrm>
              <a:off x="2761" y="2585"/>
              <a:ext cx="31" cy="2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6" name="Rectangle 129"/>
            <p:cNvSpPr>
              <a:spLocks noChangeArrowheads="1"/>
            </p:cNvSpPr>
            <p:nvPr/>
          </p:nvSpPr>
          <p:spPr bwMode="auto">
            <a:xfrm>
              <a:off x="2761" y="2584"/>
              <a:ext cx="31" cy="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7" name="Rectangle 130"/>
            <p:cNvSpPr>
              <a:spLocks noChangeArrowheads="1"/>
            </p:cNvSpPr>
            <p:nvPr/>
          </p:nvSpPr>
          <p:spPr bwMode="auto">
            <a:xfrm>
              <a:off x="2761" y="2583"/>
              <a:ext cx="31" cy="1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8" name="Freeform 131"/>
            <p:cNvSpPr>
              <a:spLocks/>
            </p:cNvSpPr>
            <p:nvPr/>
          </p:nvSpPr>
          <p:spPr bwMode="auto">
            <a:xfrm>
              <a:off x="2760" y="2582"/>
              <a:ext cx="32" cy="1"/>
            </a:xfrm>
            <a:custGeom>
              <a:avLst/>
              <a:gdLst>
                <a:gd name="T0" fmla="*/ 2147483647 w 36"/>
                <a:gd name="T1" fmla="*/ 2147483647 h 1"/>
                <a:gd name="T2" fmla="*/ 2147483647 w 36"/>
                <a:gd name="T3" fmla="*/ 2147483647 h 1"/>
                <a:gd name="T4" fmla="*/ 2147483647 w 36"/>
                <a:gd name="T5" fmla="*/ 0 h 1"/>
                <a:gd name="T6" fmla="*/ 0 w 36"/>
                <a:gd name="T7" fmla="*/ 0 h 1"/>
                <a:gd name="T8" fmla="*/ 2147483647 w 36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"/>
                <a:gd name="T17" fmla="*/ 36 w 36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">
                  <a:moveTo>
                    <a:pt x="1" y="1"/>
                  </a:moveTo>
                  <a:lnTo>
                    <a:pt x="36" y="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59" name="Rectangle 132"/>
            <p:cNvSpPr>
              <a:spLocks noChangeArrowheads="1"/>
            </p:cNvSpPr>
            <p:nvPr/>
          </p:nvSpPr>
          <p:spPr bwMode="auto">
            <a:xfrm>
              <a:off x="2760" y="2580"/>
              <a:ext cx="31" cy="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0" name="Freeform 133"/>
            <p:cNvSpPr>
              <a:spLocks/>
            </p:cNvSpPr>
            <p:nvPr/>
          </p:nvSpPr>
          <p:spPr bwMode="auto">
            <a:xfrm>
              <a:off x="2760" y="2579"/>
              <a:ext cx="32" cy="1"/>
            </a:xfrm>
            <a:custGeom>
              <a:avLst/>
              <a:gdLst>
                <a:gd name="T0" fmla="*/ 0 w 36"/>
                <a:gd name="T1" fmla="*/ 2147483647 h 1"/>
                <a:gd name="T2" fmla="*/ 2147483647 w 36"/>
                <a:gd name="T3" fmla="*/ 2147483647 h 1"/>
                <a:gd name="T4" fmla="*/ 2147483647 w 36"/>
                <a:gd name="T5" fmla="*/ 0 h 1"/>
                <a:gd name="T6" fmla="*/ 2147483647 w 36"/>
                <a:gd name="T7" fmla="*/ 0 h 1"/>
                <a:gd name="T8" fmla="*/ 0 w 36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"/>
                <a:gd name="T17" fmla="*/ 36 w 36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">
                  <a:moveTo>
                    <a:pt x="0" y="1"/>
                  </a:moveTo>
                  <a:lnTo>
                    <a:pt x="35" y="1"/>
                  </a:lnTo>
                  <a:lnTo>
                    <a:pt x="36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1" name="Rectangle 134"/>
            <p:cNvSpPr>
              <a:spLocks noChangeArrowheads="1"/>
            </p:cNvSpPr>
            <p:nvPr/>
          </p:nvSpPr>
          <p:spPr bwMode="auto">
            <a:xfrm>
              <a:off x="2761" y="2579"/>
              <a:ext cx="31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2" name="Rectangle 135"/>
            <p:cNvSpPr>
              <a:spLocks noChangeArrowheads="1"/>
            </p:cNvSpPr>
            <p:nvPr/>
          </p:nvSpPr>
          <p:spPr bwMode="auto">
            <a:xfrm>
              <a:off x="2732" y="2583"/>
              <a:ext cx="7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3" name="Freeform 136"/>
            <p:cNvSpPr>
              <a:spLocks noEditPoints="1"/>
            </p:cNvSpPr>
            <p:nvPr/>
          </p:nvSpPr>
          <p:spPr bwMode="auto">
            <a:xfrm>
              <a:off x="2537" y="2571"/>
              <a:ext cx="40" cy="22"/>
            </a:xfrm>
            <a:custGeom>
              <a:avLst/>
              <a:gdLst>
                <a:gd name="T0" fmla="*/ 0 w 46"/>
                <a:gd name="T1" fmla="*/ 2147483647 h 24"/>
                <a:gd name="T2" fmla="*/ 0 w 46"/>
                <a:gd name="T3" fmla="*/ 0 h 24"/>
                <a:gd name="T4" fmla="*/ 2147483647 w 46"/>
                <a:gd name="T5" fmla="*/ 0 h 24"/>
                <a:gd name="T6" fmla="*/ 2147483647 w 46"/>
                <a:gd name="T7" fmla="*/ 2147483647 h 24"/>
                <a:gd name="T8" fmla="*/ 0 w 46"/>
                <a:gd name="T9" fmla="*/ 2147483647 h 24"/>
                <a:gd name="T10" fmla="*/ 2147483647 w 46"/>
                <a:gd name="T11" fmla="*/ 0 h 24"/>
                <a:gd name="T12" fmla="*/ 2147483647 w 46"/>
                <a:gd name="T13" fmla="*/ 2147483647 h 24"/>
                <a:gd name="T14" fmla="*/ 2147483647 w 46"/>
                <a:gd name="T15" fmla="*/ 2147483647 h 24"/>
                <a:gd name="T16" fmla="*/ 2147483647 w 46"/>
                <a:gd name="T17" fmla="*/ 0 h 24"/>
                <a:gd name="T18" fmla="*/ 2147483647 w 46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24"/>
                <a:gd name="T32" fmla="*/ 46 w 4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46" y="0"/>
                  </a:moveTo>
                  <a:lnTo>
                    <a:pt x="46" y="24"/>
                  </a:lnTo>
                  <a:lnTo>
                    <a:pt x="44" y="24"/>
                  </a:lnTo>
                  <a:lnTo>
                    <a:pt x="4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4" name="Freeform 137"/>
            <p:cNvSpPr>
              <a:spLocks noEditPoints="1"/>
            </p:cNvSpPr>
            <p:nvPr/>
          </p:nvSpPr>
          <p:spPr bwMode="auto">
            <a:xfrm>
              <a:off x="2538" y="2571"/>
              <a:ext cx="37" cy="22"/>
            </a:xfrm>
            <a:custGeom>
              <a:avLst/>
              <a:gdLst>
                <a:gd name="T0" fmla="*/ 0 w 42"/>
                <a:gd name="T1" fmla="*/ 2147483647 h 24"/>
                <a:gd name="T2" fmla="*/ 0 w 42"/>
                <a:gd name="T3" fmla="*/ 0 h 24"/>
                <a:gd name="T4" fmla="*/ 2147483647 w 42"/>
                <a:gd name="T5" fmla="*/ 0 h 24"/>
                <a:gd name="T6" fmla="*/ 2147483647 w 42"/>
                <a:gd name="T7" fmla="*/ 2147483647 h 24"/>
                <a:gd name="T8" fmla="*/ 0 w 42"/>
                <a:gd name="T9" fmla="*/ 2147483647 h 24"/>
                <a:gd name="T10" fmla="*/ 2147483647 w 42"/>
                <a:gd name="T11" fmla="*/ 0 h 24"/>
                <a:gd name="T12" fmla="*/ 2147483647 w 42"/>
                <a:gd name="T13" fmla="*/ 2147483647 h 24"/>
                <a:gd name="T14" fmla="*/ 2147483647 w 42"/>
                <a:gd name="T15" fmla="*/ 2147483647 h 24"/>
                <a:gd name="T16" fmla="*/ 2147483647 w 42"/>
                <a:gd name="T17" fmla="*/ 0 h 24"/>
                <a:gd name="T18" fmla="*/ 2147483647 w 42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4"/>
                <a:gd name="T32" fmla="*/ 42 w 42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2" y="0"/>
                  </a:moveTo>
                  <a:lnTo>
                    <a:pt x="42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5" name="Freeform 138"/>
            <p:cNvSpPr>
              <a:spLocks noEditPoints="1"/>
            </p:cNvSpPr>
            <p:nvPr/>
          </p:nvSpPr>
          <p:spPr bwMode="auto">
            <a:xfrm>
              <a:off x="2539" y="2571"/>
              <a:ext cx="35" cy="22"/>
            </a:xfrm>
            <a:custGeom>
              <a:avLst/>
              <a:gdLst>
                <a:gd name="T0" fmla="*/ 0 w 39"/>
                <a:gd name="T1" fmla="*/ 2147483647 h 24"/>
                <a:gd name="T2" fmla="*/ 0 w 39"/>
                <a:gd name="T3" fmla="*/ 0 h 24"/>
                <a:gd name="T4" fmla="*/ 2147483647 w 39"/>
                <a:gd name="T5" fmla="*/ 0 h 24"/>
                <a:gd name="T6" fmla="*/ 2147483647 w 39"/>
                <a:gd name="T7" fmla="*/ 2147483647 h 24"/>
                <a:gd name="T8" fmla="*/ 0 w 39"/>
                <a:gd name="T9" fmla="*/ 2147483647 h 24"/>
                <a:gd name="T10" fmla="*/ 2147483647 w 39"/>
                <a:gd name="T11" fmla="*/ 0 h 24"/>
                <a:gd name="T12" fmla="*/ 2147483647 w 39"/>
                <a:gd name="T13" fmla="*/ 2147483647 h 24"/>
                <a:gd name="T14" fmla="*/ 2147483647 w 39"/>
                <a:gd name="T15" fmla="*/ 2147483647 h 24"/>
                <a:gd name="T16" fmla="*/ 2147483647 w 39"/>
                <a:gd name="T17" fmla="*/ 0 h 24"/>
                <a:gd name="T18" fmla="*/ 2147483647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24"/>
                <a:gd name="T32" fmla="*/ 39 w 3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6" name="Freeform 139"/>
            <p:cNvSpPr>
              <a:spLocks noEditPoints="1"/>
            </p:cNvSpPr>
            <p:nvPr/>
          </p:nvSpPr>
          <p:spPr bwMode="auto">
            <a:xfrm>
              <a:off x="2540" y="2571"/>
              <a:ext cx="33" cy="22"/>
            </a:xfrm>
            <a:custGeom>
              <a:avLst/>
              <a:gdLst>
                <a:gd name="T0" fmla="*/ 0 w 37"/>
                <a:gd name="T1" fmla="*/ 2147483647 h 24"/>
                <a:gd name="T2" fmla="*/ 0 w 37"/>
                <a:gd name="T3" fmla="*/ 0 h 24"/>
                <a:gd name="T4" fmla="*/ 2147483647 w 37"/>
                <a:gd name="T5" fmla="*/ 0 h 24"/>
                <a:gd name="T6" fmla="*/ 2147483647 w 37"/>
                <a:gd name="T7" fmla="*/ 2147483647 h 24"/>
                <a:gd name="T8" fmla="*/ 0 w 37"/>
                <a:gd name="T9" fmla="*/ 2147483647 h 24"/>
                <a:gd name="T10" fmla="*/ 2147483647 w 37"/>
                <a:gd name="T11" fmla="*/ 0 h 24"/>
                <a:gd name="T12" fmla="*/ 2147483647 w 37"/>
                <a:gd name="T13" fmla="*/ 2147483647 h 24"/>
                <a:gd name="T14" fmla="*/ 2147483647 w 37"/>
                <a:gd name="T15" fmla="*/ 2147483647 h 24"/>
                <a:gd name="T16" fmla="*/ 2147483647 w 37"/>
                <a:gd name="T17" fmla="*/ 0 h 24"/>
                <a:gd name="T18" fmla="*/ 214748364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4"/>
                <a:gd name="T32" fmla="*/ 37 w 3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7" name="Freeform 140"/>
            <p:cNvSpPr>
              <a:spLocks noEditPoints="1"/>
            </p:cNvSpPr>
            <p:nvPr/>
          </p:nvSpPr>
          <p:spPr bwMode="auto">
            <a:xfrm>
              <a:off x="2542" y="2571"/>
              <a:ext cx="30" cy="22"/>
            </a:xfrm>
            <a:custGeom>
              <a:avLst/>
              <a:gdLst>
                <a:gd name="T0" fmla="*/ 0 w 34"/>
                <a:gd name="T1" fmla="*/ 2147483647 h 24"/>
                <a:gd name="T2" fmla="*/ 0 w 34"/>
                <a:gd name="T3" fmla="*/ 0 h 24"/>
                <a:gd name="T4" fmla="*/ 2147483647 w 34"/>
                <a:gd name="T5" fmla="*/ 0 h 24"/>
                <a:gd name="T6" fmla="*/ 2147483647 w 34"/>
                <a:gd name="T7" fmla="*/ 2147483647 h 24"/>
                <a:gd name="T8" fmla="*/ 0 w 34"/>
                <a:gd name="T9" fmla="*/ 2147483647 h 24"/>
                <a:gd name="T10" fmla="*/ 2147483647 w 34"/>
                <a:gd name="T11" fmla="*/ 0 h 24"/>
                <a:gd name="T12" fmla="*/ 2147483647 w 34"/>
                <a:gd name="T13" fmla="*/ 2147483647 h 24"/>
                <a:gd name="T14" fmla="*/ 2147483647 w 34"/>
                <a:gd name="T15" fmla="*/ 2147483647 h 24"/>
                <a:gd name="T16" fmla="*/ 2147483647 w 34"/>
                <a:gd name="T17" fmla="*/ 0 h 24"/>
                <a:gd name="T18" fmla="*/ 2147483647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24"/>
                <a:gd name="T32" fmla="*/ 34 w 3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4" y="0"/>
                  </a:moveTo>
                  <a:lnTo>
                    <a:pt x="34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8" name="Freeform 141"/>
            <p:cNvSpPr>
              <a:spLocks noEditPoints="1"/>
            </p:cNvSpPr>
            <p:nvPr/>
          </p:nvSpPr>
          <p:spPr bwMode="auto">
            <a:xfrm>
              <a:off x="2543" y="2571"/>
              <a:ext cx="27" cy="22"/>
            </a:xfrm>
            <a:custGeom>
              <a:avLst/>
              <a:gdLst>
                <a:gd name="T0" fmla="*/ 0 w 31"/>
                <a:gd name="T1" fmla="*/ 2147483647 h 24"/>
                <a:gd name="T2" fmla="*/ 0 w 31"/>
                <a:gd name="T3" fmla="*/ 0 h 24"/>
                <a:gd name="T4" fmla="*/ 2147483647 w 31"/>
                <a:gd name="T5" fmla="*/ 0 h 24"/>
                <a:gd name="T6" fmla="*/ 2147483647 w 31"/>
                <a:gd name="T7" fmla="*/ 2147483647 h 24"/>
                <a:gd name="T8" fmla="*/ 0 w 31"/>
                <a:gd name="T9" fmla="*/ 2147483647 h 24"/>
                <a:gd name="T10" fmla="*/ 2147483647 w 31"/>
                <a:gd name="T11" fmla="*/ 0 h 24"/>
                <a:gd name="T12" fmla="*/ 2147483647 w 31"/>
                <a:gd name="T13" fmla="*/ 2147483647 h 24"/>
                <a:gd name="T14" fmla="*/ 2147483647 w 31"/>
                <a:gd name="T15" fmla="*/ 2147483647 h 24"/>
                <a:gd name="T16" fmla="*/ 2147483647 w 31"/>
                <a:gd name="T17" fmla="*/ 0 h 24"/>
                <a:gd name="T18" fmla="*/ 2147483647 w 3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4"/>
                <a:gd name="T32" fmla="*/ 31 w 3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1" y="0"/>
                  </a:moveTo>
                  <a:lnTo>
                    <a:pt x="31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69" name="Freeform 142"/>
            <p:cNvSpPr>
              <a:spLocks noEditPoints="1"/>
            </p:cNvSpPr>
            <p:nvPr/>
          </p:nvSpPr>
          <p:spPr bwMode="auto">
            <a:xfrm>
              <a:off x="2544" y="2571"/>
              <a:ext cx="25" cy="22"/>
            </a:xfrm>
            <a:custGeom>
              <a:avLst/>
              <a:gdLst>
                <a:gd name="T0" fmla="*/ 0 w 29"/>
                <a:gd name="T1" fmla="*/ 2147483647 h 24"/>
                <a:gd name="T2" fmla="*/ 0 w 29"/>
                <a:gd name="T3" fmla="*/ 0 h 24"/>
                <a:gd name="T4" fmla="*/ 2147483647 w 29"/>
                <a:gd name="T5" fmla="*/ 0 h 24"/>
                <a:gd name="T6" fmla="*/ 2147483647 w 29"/>
                <a:gd name="T7" fmla="*/ 2147483647 h 24"/>
                <a:gd name="T8" fmla="*/ 0 w 29"/>
                <a:gd name="T9" fmla="*/ 2147483647 h 24"/>
                <a:gd name="T10" fmla="*/ 2147483647 w 29"/>
                <a:gd name="T11" fmla="*/ 0 h 24"/>
                <a:gd name="T12" fmla="*/ 2147483647 w 29"/>
                <a:gd name="T13" fmla="*/ 2147483647 h 24"/>
                <a:gd name="T14" fmla="*/ 2147483647 w 29"/>
                <a:gd name="T15" fmla="*/ 2147483647 h 24"/>
                <a:gd name="T16" fmla="*/ 2147483647 w 29"/>
                <a:gd name="T17" fmla="*/ 0 h 24"/>
                <a:gd name="T18" fmla="*/ 2147483647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4"/>
                <a:gd name="T32" fmla="*/ 29 w 2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0" name="Freeform 143"/>
            <p:cNvSpPr>
              <a:spLocks noEditPoints="1"/>
            </p:cNvSpPr>
            <p:nvPr/>
          </p:nvSpPr>
          <p:spPr bwMode="auto">
            <a:xfrm>
              <a:off x="2544" y="2571"/>
              <a:ext cx="24" cy="22"/>
            </a:xfrm>
            <a:custGeom>
              <a:avLst/>
              <a:gdLst>
                <a:gd name="T0" fmla="*/ 0 w 27"/>
                <a:gd name="T1" fmla="*/ 2147483647 h 24"/>
                <a:gd name="T2" fmla="*/ 0 w 27"/>
                <a:gd name="T3" fmla="*/ 0 h 24"/>
                <a:gd name="T4" fmla="*/ 2147483647 w 27"/>
                <a:gd name="T5" fmla="*/ 0 h 24"/>
                <a:gd name="T6" fmla="*/ 2147483647 w 27"/>
                <a:gd name="T7" fmla="*/ 2147483647 h 24"/>
                <a:gd name="T8" fmla="*/ 0 w 27"/>
                <a:gd name="T9" fmla="*/ 2147483647 h 24"/>
                <a:gd name="T10" fmla="*/ 2147483647 w 27"/>
                <a:gd name="T11" fmla="*/ 0 h 24"/>
                <a:gd name="T12" fmla="*/ 2147483647 w 27"/>
                <a:gd name="T13" fmla="*/ 2147483647 h 24"/>
                <a:gd name="T14" fmla="*/ 2147483647 w 27"/>
                <a:gd name="T15" fmla="*/ 2147483647 h 24"/>
                <a:gd name="T16" fmla="*/ 2147483647 w 27"/>
                <a:gd name="T17" fmla="*/ 0 h 24"/>
                <a:gd name="T18" fmla="*/ 214748364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24"/>
                <a:gd name="T32" fmla="*/ 27 w 2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1" name="Freeform 144"/>
            <p:cNvSpPr>
              <a:spLocks noEditPoints="1"/>
            </p:cNvSpPr>
            <p:nvPr/>
          </p:nvSpPr>
          <p:spPr bwMode="auto">
            <a:xfrm>
              <a:off x="2546" y="2571"/>
              <a:ext cx="21" cy="22"/>
            </a:xfrm>
            <a:custGeom>
              <a:avLst/>
              <a:gdLst>
                <a:gd name="T0" fmla="*/ 0 w 24"/>
                <a:gd name="T1" fmla="*/ 2147483647 h 24"/>
                <a:gd name="T2" fmla="*/ 0 w 24"/>
                <a:gd name="T3" fmla="*/ 0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2147483647 w 24"/>
                <a:gd name="T11" fmla="*/ 0 h 24"/>
                <a:gd name="T12" fmla="*/ 2147483647 w 24"/>
                <a:gd name="T13" fmla="*/ 2147483647 h 24"/>
                <a:gd name="T14" fmla="*/ 2147483647 w 24"/>
                <a:gd name="T15" fmla="*/ 2147483647 h 24"/>
                <a:gd name="T16" fmla="*/ 2147483647 w 24"/>
                <a:gd name="T17" fmla="*/ 0 h 24"/>
                <a:gd name="T18" fmla="*/ 2147483647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24"/>
                <a:gd name="T32" fmla="*/ 24 w 2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2" name="Freeform 145"/>
            <p:cNvSpPr>
              <a:spLocks noEditPoints="1"/>
            </p:cNvSpPr>
            <p:nvPr/>
          </p:nvSpPr>
          <p:spPr bwMode="auto">
            <a:xfrm>
              <a:off x="2547" y="2571"/>
              <a:ext cx="19" cy="22"/>
            </a:xfrm>
            <a:custGeom>
              <a:avLst/>
              <a:gdLst>
                <a:gd name="T0" fmla="*/ 0 w 21"/>
                <a:gd name="T1" fmla="*/ 2147483647 h 24"/>
                <a:gd name="T2" fmla="*/ 0 w 21"/>
                <a:gd name="T3" fmla="*/ 0 h 24"/>
                <a:gd name="T4" fmla="*/ 2147483647 w 21"/>
                <a:gd name="T5" fmla="*/ 0 h 24"/>
                <a:gd name="T6" fmla="*/ 2147483647 w 21"/>
                <a:gd name="T7" fmla="*/ 2147483647 h 24"/>
                <a:gd name="T8" fmla="*/ 0 w 21"/>
                <a:gd name="T9" fmla="*/ 2147483647 h 24"/>
                <a:gd name="T10" fmla="*/ 2147483647 w 21"/>
                <a:gd name="T11" fmla="*/ 0 h 24"/>
                <a:gd name="T12" fmla="*/ 2147483647 w 21"/>
                <a:gd name="T13" fmla="*/ 2147483647 h 24"/>
                <a:gd name="T14" fmla="*/ 2147483647 w 21"/>
                <a:gd name="T15" fmla="*/ 2147483647 h 24"/>
                <a:gd name="T16" fmla="*/ 2147483647 w 21"/>
                <a:gd name="T17" fmla="*/ 0 h 24"/>
                <a:gd name="T18" fmla="*/ 2147483647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24"/>
                <a:gd name="T32" fmla="*/ 21 w 2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3" name="Freeform 146"/>
            <p:cNvSpPr>
              <a:spLocks noEditPoints="1"/>
            </p:cNvSpPr>
            <p:nvPr/>
          </p:nvSpPr>
          <p:spPr bwMode="auto">
            <a:xfrm>
              <a:off x="2548" y="2571"/>
              <a:ext cx="17" cy="22"/>
            </a:xfrm>
            <a:custGeom>
              <a:avLst/>
              <a:gdLst>
                <a:gd name="T0" fmla="*/ 0 w 19"/>
                <a:gd name="T1" fmla="*/ 2147483647 h 24"/>
                <a:gd name="T2" fmla="*/ 0 w 19"/>
                <a:gd name="T3" fmla="*/ 0 h 24"/>
                <a:gd name="T4" fmla="*/ 2147483647 w 19"/>
                <a:gd name="T5" fmla="*/ 0 h 24"/>
                <a:gd name="T6" fmla="*/ 2147483647 w 19"/>
                <a:gd name="T7" fmla="*/ 2147483647 h 24"/>
                <a:gd name="T8" fmla="*/ 0 w 19"/>
                <a:gd name="T9" fmla="*/ 2147483647 h 24"/>
                <a:gd name="T10" fmla="*/ 2147483647 w 19"/>
                <a:gd name="T11" fmla="*/ 0 h 24"/>
                <a:gd name="T12" fmla="*/ 2147483647 w 19"/>
                <a:gd name="T13" fmla="*/ 2147483647 h 24"/>
                <a:gd name="T14" fmla="*/ 2147483647 w 19"/>
                <a:gd name="T15" fmla="*/ 2147483647 h 24"/>
                <a:gd name="T16" fmla="*/ 2147483647 w 19"/>
                <a:gd name="T17" fmla="*/ 0 h 24"/>
                <a:gd name="T18" fmla="*/ 2147483647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4" name="Freeform 147"/>
            <p:cNvSpPr>
              <a:spLocks noEditPoints="1"/>
            </p:cNvSpPr>
            <p:nvPr/>
          </p:nvSpPr>
          <p:spPr bwMode="auto">
            <a:xfrm>
              <a:off x="2549" y="2571"/>
              <a:ext cx="15" cy="22"/>
            </a:xfrm>
            <a:custGeom>
              <a:avLst/>
              <a:gdLst>
                <a:gd name="T0" fmla="*/ 0 w 17"/>
                <a:gd name="T1" fmla="*/ 2147483647 h 24"/>
                <a:gd name="T2" fmla="*/ 0 w 17"/>
                <a:gd name="T3" fmla="*/ 0 h 24"/>
                <a:gd name="T4" fmla="*/ 2147483647 w 17"/>
                <a:gd name="T5" fmla="*/ 0 h 24"/>
                <a:gd name="T6" fmla="*/ 2147483647 w 17"/>
                <a:gd name="T7" fmla="*/ 2147483647 h 24"/>
                <a:gd name="T8" fmla="*/ 0 w 17"/>
                <a:gd name="T9" fmla="*/ 2147483647 h 24"/>
                <a:gd name="T10" fmla="*/ 2147483647 w 17"/>
                <a:gd name="T11" fmla="*/ 0 h 24"/>
                <a:gd name="T12" fmla="*/ 2147483647 w 17"/>
                <a:gd name="T13" fmla="*/ 2147483647 h 24"/>
                <a:gd name="T14" fmla="*/ 2147483647 w 17"/>
                <a:gd name="T15" fmla="*/ 2147483647 h 24"/>
                <a:gd name="T16" fmla="*/ 2147483647 w 17"/>
                <a:gd name="T17" fmla="*/ 0 h 24"/>
                <a:gd name="T18" fmla="*/ 214748364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4"/>
                <a:gd name="T32" fmla="*/ 17 w 1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5" name="Freeform 148"/>
            <p:cNvSpPr>
              <a:spLocks noEditPoints="1"/>
            </p:cNvSpPr>
            <p:nvPr/>
          </p:nvSpPr>
          <p:spPr bwMode="auto">
            <a:xfrm>
              <a:off x="2551" y="2570"/>
              <a:ext cx="12" cy="23"/>
            </a:xfrm>
            <a:custGeom>
              <a:avLst/>
              <a:gdLst>
                <a:gd name="T0" fmla="*/ 0 w 14"/>
                <a:gd name="T1" fmla="*/ 2147483647 h 25"/>
                <a:gd name="T2" fmla="*/ 0 w 14"/>
                <a:gd name="T3" fmla="*/ 2147483647 h 25"/>
                <a:gd name="T4" fmla="*/ 2147483647 w 14"/>
                <a:gd name="T5" fmla="*/ 0 h 25"/>
                <a:gd name="T6" fmla="*/ 2147483647 w 14"/>
                <a:gd name="T7" fmla="*/ 2147483647 h 25"/>
                <a:gd name="T8" fmla="*/ 0 w 14"/>
                <a:gd name="T9" fmla="*/ 2147483647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2147483647 w 14"/>
                <a:gd name="T15" fmla="*/ 2147483647 h 25"/>
                <a:gd name="T16" fmla="*/ 2147483647 w 14"/>
                <a:gd name="T17" fmla="*/ 0 h 25"/>
                <a:gd name="T18" fmla="*/ 2147483647 w 14"/>
                <a:gd name="T19" fmla="*/ 214748364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25"/>
                <a:gd name="T32" fmla="*/ 14 w 14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14" y="1"/>
                  </a:moveTo>
                  <a:lnTo>
                    <a:pt x="14" y="2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6" name="Freeform 149"/>
            <p:cNvSpPr>
              <a:spLocks noEditPoints="1"/>
            </p:cNvSpPr>
            <p:nvPr/>
          </p:nvSpPr>
          <p:spPr bwMode="auto">
            <a:xfrm>
              <a:off x="2552" y="2570"/>
              <a:ext cx="9" cy="23"/>
            </a:xfrm>
            <a:custGeom>
              <a:avLst/>
              <a:gdLst>
                <a:gd name="T0" fmla="*/ 0 w 11"/>
                <a:gd name="T1" fmla="*/ 2147483647 h 25"/>
                <a:gd name="T2" fmla="*/ 0 w 11"/>
                <a:gd name="T3" fmla="*/ 0 h 25"/>
                <a:gd name="T4" fmla="*/ 2147483647 w 11"/>
                <a:gd name="T5" fmla="*/ 2147483647 h 25"/>
                <a:gd name="T6" fmla="*/ 2147483647 w 11"/>
                <a:gd name="T7" fmla="*/ 2147483647 h 25"/>
                <a:gd name="T8" fmla="*/ 0 w 11"/>
                <a:gd name="T9" fmla="*/ 2147483647 h 25"/>
                <a:gd name="T10" fmla="*/ 2147483647 w 11"/>
                <a:gd name="T11" fmla="*/ 0 h 25"/>
                <a:gd name="T12" fmla="*/ 2147483647 w 11"/>
                <a:gd name="T13" fmla="*/ 2147483647 h 25"/>
                <a:gd name="T14" fmla="*/ 2147483647 w 11"/>
                <a:gd name="T15" fmla="*/ 2147483647 h 25"/>
                <a:gd name="T16" fmla="*/ 2147483647 w 11"/>
                <a:gd name="T17" fmla="*/ 2147483647 h 25"/>
                <a:gd name="T18" fmla="*/ 2147483647 w 11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5"/>
                <a:gd name="T32" fmla="*/ 11 w 11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11" y="0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7" name="Freeform 150"/>
            <p:cNvSpPr>
              <a:spLocks noEditPoints="1"/>
            </p:cNvSpPr>
            <p:nvPr/>
          </p:nvSpPr>
          <p:spPr bwMode="auto">
            <a:xfrm>
              <a:off x="2552" y="2570"/>
              <a:ext cx="8" cy="23"/>
            </a:xfrm>
            <a:custGeom>
              <a:avLst/>
              <a:gdLst>
                <a:gd name="T0" fmla="*/ 0 w 9"/>
                <a:gd name="T1" fmla="*/ 2147483647 h 25"/>
                <a:gd name="T2" fmla="*/ 0 w 9"/>
                <a:gd name="T3" fmla="*/ 2147483647 h 25"/>
                <a:gd name="T4" fmla="*/ 2147483647 w 9"/>
                <a:gd name="T5" fmla="*/ 0 h 25"/>
                <a:gd name="T6" fmla="*/ 2147483647 w 9"/>
                <a:gd name="T7" fmla="*/ 2147483647 h 25"/>
                <a:gd name="T8" fmla="*/ 0 w 9"/>
                <a:gd name="T9" fmla="*/ 2147483647 h 25"/>
                <a:gd name="T10" fmla="*/ 2147483647 w 9"/>
                <a:gd name="T11" fmla="*/ 2147483647 h 25"/>
                <a:gd name="T12" fmla="*/ 2147483647 w 9"/>
                <a:gd name="T13" fmla="*/ 2147483647 h 25"/>
                <a:gd name="T14" fmla="*/ 2147483647 w 9"/>
                <a:gd name="T15" fmla="*/ 2147483647 h 25"/>
                <a:gd name="T16" fmla="*/ 2147483647 w 9"/>
                <a:gd name="T17" fmla="*/ 0 h 25"/>
                <a:gd name="T18" fmla="*/ 2147483647 w 9"/>
                <a:gd name="T19" fmla="*/ 214748364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25"/>
                <a:gd name="T32" fmla="*/ 9 w 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9" y="1"/>
                  </a:moveTo>
                  <a:lnTo>
                    <a:pt x="9" y="25"/>
                  </a:lnTo>
                  <a:lnTo>
                    <a:pt x="8" y="24"/>
                  </a:lnTo>
                  <a:lnTo>
                    <a:pt x="8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8" name="Freeform 151"/>
            <p:cNvSpPr>
              <a:spLocks noEditPoints="1"/>
            </p:cNvSpPr>
            <p:nvPr/>
          </p:nvSpPr>
          <p:spPr bwMode="auto">
            <a:xfrm>
              <a:off x="2553" y="2570"/>
              <a:ext cx="6" cy="23"/>
            </a:xfrm>
            <a:custGeom>
              <a:avLst/>
              <a:gdLst>
                <a:gd name="T0" fmla="*/ 0 w 7"/>
                <a:gd name="T1" fmla="*/ 2147483647 h 25"/>
                <a:gd name="T2" fmla="*/ 0 w 7"/>
                <a:gd name="T3" fmla="*/ 0 h 25"/>
                <a:gd name="T4" fmla="*/ 2147483647 w 7"/>
                <a:gd name="T5" fmla="*/ 2147483647 h 25"/>
                <a:gd name="T6" fmla="*/ 2147483647 w 7"/>
                <a:gd name="T7" fmla="*/ 2147483647 h 25"/>
                <a:gd name="T8" fmla="*/ 0 w 7"/>
                <a:gd name="T9" fmla="*/ 2147483647 h 25"/>
                <a:gd name="T10" fmla="*/ 2147483647 w 7"/>
                <a:gd name="T11" fmla="*/ 0 h 25"/>
                <a:gd name="T12" fmla="*/ 2147483647 w 7"/>
                <a:gd name="T13" fmla="*/ 2147483647 h 25"/>
                <a:gd name="T14" fmla="*/ 2147483647 w 7"/>
                <a:gd name="T15" fmla="*/ 2147483647 h 25"/>
                <a:gd name="T16" fmla="*/ 2147483647 w 7"/>
                <a:gd name="T17" fmla="*/ 2147483647 h 25"/>
                <a:gd name="T18" fmla="*/ 2147483647 w 7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25"/>
                <a:gd name="T32" fmla="*/ 7 w 7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25">
                  <a:moveTo>
                    <a:pt x="0" y="24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25"/>
                  </a:lnTo>
                  <a:lnTo>
                    <a:pt x="0" y="24"/>
                  </a:lnTo>
                  <a:close/>
                  <a:moveTo>
                    <a:pt x="7" y="0"/>
                  </a:moveTo>
                  <a:lnTo>
                    <a:pt x="7" y="24"/>
                  </a:lnTo>
                  <a:lnTo>
                    <a:pt x="6" y="25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79" name="Freeform 152"/>
            <p:cNvSpPr>
              <a:spLocks noEditPoints="1"/>
            </p:cNvSpPr>
            <p:nvPr/>
          </p:nvSpPr>
          <p:spPr bwMode="auto">
            <a:xfrm>
              <a:off x="2555" y="2571"/>
              <a:ext cx="4" cy="22"/>
            </a:xfrm>
            <a:custGeom>
              <a:avLst/>
              <a:gdLst>
                <a:gd name="T0" fmla="*/ 0 w 4"/>
                <a:gd name="T1" fmla="*/ 2147483647 h 24"/>
                <a:gd name="T2" fmla="*/ 0 w 4"/>
                <a:gd name="T3" fmla="*/ 0 h 24"/>
                <a:gd name="T4" fmla="*/ 2147483647 w 4"/>
                <a:gd name="T5" fmla="*/ 0 h 24"/>
                <a:gd name="T6" fmla="*/ 2147483647 w 4"/>
                <a:gd name="T7" fmla="*/ 2147483647 h 24"/>
                <a:gd name="T8" fmla="*/ 0 w 4"/>
                <a:gd name="T9" fmla="*/ 2147483647 h 24"/>
                <a:gd name="T10" fmla="*/ 2147483647 w 4"/>
                <a:gd name="T11" fmla="*/ 0 h 24"/>
                <a:gd name="T12" fmla="*/ 2147483647 w 4"/>
                <a:gd name="T13" fmla="*/ 2147483647 h 24"/>
                <a:gd name="T14" fmla="*/ 2147483647 w 4"/>
                <a:gd name="T15" fmla="*/ 2147483647 h 24"/>
                <a:gd name="T16" fmla="*/ 2147483647 w 4"/>
                <a:gd name="T17" fmla="*/ 0 h 24"/>
                <a:gd name="T18" fmla="*/ 2147483647 w 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4"/>
                <a:gd name="T32" fmla="*/ 4 w 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" y="0"/>
                  </a:moveTo>
                  <a:lnTo>
                    <a:pt x="4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0" name="Freeform 153"/>
            <p:cNvSpPr>
              <a:spLocks noEditPoints="1"/>
            </p:cNvSpPr>
            <p:nvPr/>
          </p:nvSpPr>
          <p:spPr bwMode="auto">
            <a:xfrm>
              <a:off x="2556" y="2571"/>
              <a:ext cx="1" cy="22"/>
            </a:xfrm>
            <a:custGeom>
              <a:avLst/>
              <a:gdLst>
                <a:gd name="T0" fmla="*/ 0 w 1"/>
                <a:gd name="T1" fmla="*/ 2147483647 h 24"/>
                <a:gd name="T2" fmla="*/ 0 w 1"/>
                <a:gd name="T3" fmla="*/ 0 h 24"/>
                <a:gd name="T4" fmla="*/ 2147483647 w 1"/>
                <a:gd name="T5" fmla="*/ 0 h 24"/>
                <a:gd name="T6" fmla="*/ 2147483647 w 1"/>
                <a:gd name="T7" fmla="*/ 2147483647 h 24"/>
                <a:gd name="T8" fmla="*/ 0 w 1"/>
                <a:gd name="T9" fmla="*/ 2147483647 h 24"/>
                <a:gd name="T10" fmla="*/ 2147483647 w 1"/>
                <a:gd name="T11" fmla="*/ 0 h 24"/>
                <a:gd name="T12" fmla="*/ 2147483647 w 1"/>
                <a:gd name="T13" fmla="*/ 2147483647 h 24"/>
                <a:gd name="T14" fmla="*/ 2147483647 w 1"/>
                <a:gd name="T15" fmla="*/ 2147483647 h 24"/>
                <a:gd name="T16" fmla="*/ 2147483647 w 1"/>
                <a:gd name="T17" fmla="*/ 0 h 24"/>
                <a:gd name="T18" fmla="*/ 2147483647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"/>
                <a:gd name="T31" fmla="*/ 0 h 24"/>
                <a:gd name="T32" fmla="*/ 1 w 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1" name="Freeform 154"/>
            <p:cNvSpPr>
              <a:spLocks/>
            </p:cNvSpPr>
            <p:nvPr/>
          </p:nvSpPr>
          <p:spPr bwMode="auto">
            <a:xfrm>
              <a:off x="2527" y="2286"/>
              <a:ext cx="378" cy="395"/>
            </a:xfrm>
            <a:custGeom>
              <a:avLst/>
              <a:gdLst>
                <a:gd name="T0" fmla="*/ 0 w 428"/>
                <a:gd name="T1" fmla="*/ 2147483647 h 428"/>
                <a:gd name="T2" fmla="*/ 0 w 428"/>
                <a:gd name="T3" fmla="*/ 2147483647 h 428"/>
                <a:gd name="T4" fmla="*/ 2147483647 w 428"/>
                <a:gd name="T5" fmla="*/ 2147483647 h 428"/>
                <a:gd name="T6" fmla="*/ 2147483647 w 428"/>
                <a:gd name="T7" fmla="*/ 2147483647 h 428"/>
                <a:gd name="T8" fmla="*/ 2147483647 w 428"/>
                <a:gd name="T9" fmla="*/ 2147483647 h 428"/>
                <a:gd name="T10" fmla="*/ 2147483647 w 428"/>
                <a:gd name="T11" fmla="*/ 0 h 428"/>
                <a:gd name="T12" fmla="*/ 2147483647 w 428"/>
                <a:gd name="T13" fmla="*/ 0 h 428"/>
                <a:gd name="T14" fmla="*/ 2147483647 w 428"/>
                <a:gd name="T15" fmla="*/ 2147483647 h 428"/>
                <a:gd name="T16" fmla="*/ 2147483647 w 428"/>
                <a:gd name="T17" fmla="*/ 2147483647 h 428"/>
                <a:gd name="T18" fmla="*/ 2147483647 w 428"/>
                <a:gd name="T19" fmla="*/ 2147483647 h 428"/>
                <a:gd name="T20" fmla="*/ 2147483647 w 428"/>
                <a:gd name="T21" fmla="*/ 2147483647 h 428"/>
                <a:gd name="T22" fmla="*/ 2147483647 w 428"/>
                <a:gd name="T23" fmla="*/ 2147483647 h 428"/>
                <a:gd name="T24" fmla="*/ 2147483647 w 428"/>
                <a:gd name="T25" fmla="*/ 2147483647 h 428"/>
                <a:gd name="T26" fmla="*/ 2147483647 w 428"/>
                <a:gd name="T27" fmla="*/ 2147483647 h 428"/>
                <a:gd name="T28" fmla="*/ 0 w 428"/>
                <a:gd name="T29" fmla="*/ 2147483647 h 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8"/>
                <a:gd name="T46" fmla="*/ 0 h 428"/>
                <a:gd name="T47" fmla="*/ 428 w 428"/>
                <a:gd name="T48" fmla="*/ 428 h 4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8" h="428">
                  <a:moveTo>
                    <a:pt x="0" y="428"/>
                  </a:moveTo>
                  <a:lnTo>
                    <a:pt x="0" y="298"/>
                  </a:lnTo>
                  <a:lnTo>
                    <a:pt x="44" y="252"/>
                  </a:lnTo>
                  <a:lnTo>
                    <a:pt x="48" y="252"/>
                  </a:lnTo>
                  <a:lnTo>
                    <a:pt x="48" y="48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3"/>
                  </a:lnTo>
                  <a:lnTo>
                    <a:pt x="369" y="179"/>
                  </a:lnTo>
                  <a:lnTo>
                    <a:pt x="369" y="243"/>
                  </a:lnTo>
                  <a:lnTo>
                    <a:pt x="362" y="250"/>
                  </a:lnTo>
                  <a:lnTo>
                    <a:pt x="428" y="250"/>
                  </a:lnTo>
                  <a:lnTo>
                    <a:pt x="428" y="380"/>
                  </a:lnTo>
                  <a:lnTo>
                    <a:pt x="380" y="428"/>
                  </a:lnTo>
                  <a:lnTo>
                    <a:pt x="0" y="4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2" name="Rectangle 155"/>
            <p:cNvSpPr>
              <a:spLocks noChangeArrowheads="1"/>
            </p:cNvSpPr>
            <p:nvPr/>
          </p:nvSpPr>
          <p:spPr bwMode="auto">
            <a:xfrm>
              <a:off x="2469" y="2048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Seattle</a:t>
              </a:r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3" name="Freeform 156"/>
            <p:cNvSpPr>
              <a:spLocks/>
            </p:cNvSpPr>
            <p:nvPr/>
          </p:nvSpPr>
          <p:spPr bwMode="auto">
            <a:xfrm>
              <a:off x="4446" y="2561"/>
              <a:ext cx="52" cy="21"/>
            </a:xfrm>
            <a:custGeom>
              <a:avLst/>
              <a:gdLst>
                <a:gd name="T0" fmla="*/ 2147483647 w 59"/>
                <a:gd name="T1" fmla="*/ 2147483647 h 23"/>
                <a:gd name="T2" fmla="*/ 2147483647 w 59"/>
                <a:gd name="T3" fmla="*/ 0 h 23"/>
                <a:gd name="T4" fmla="*/ 0 w 59"/>
                <a:gd name="T5" fmla="*/ 0 h 23"/>
                <a:gd name="T6" fmla="*/ 2147483647 w 59"/>
                <a:gd name="T7" fmla="*/ 2147483647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3"/>
                <a:gd name="T14" fmla="*/ 59 w 5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3">
                  <a:moveTo>
                    <a:pt x="35" y="23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4" name="Freeform 157"/>
            <p:cNvSpPr>
              <a:spLocks/>
            </p:cNvSpPr>
            <p:nvPr/>
          </p:nvSpPr>
          <p:spPr bwMode="auto">
            <a:xfrm>
              <a:off x="4120" y="2563"/>
              <a:ext cx="84" cy="41"/>
            </a:xfrm>
            <a:custGeom>
              <a:avLst/>
              <a:gdLst>
                <a:gd name="T0" fmla="*/ 2147483647 w 95"/>
                <a:gd name="T1" fmla="*/ 2147483647 h 45"/>
                <a:gd name="T2" fmla="*/ 2147483647 w 95"/>
                <a:gd name="T3" fmla="*/ 0 h 45"/>
                <a:gd name="T4" fmla="*/ 0 w 95"/>
                <a:gd name="T5" fmla="*/ 2147483647 h 45"/>
                <a:gd name="T6" fmla="*/ 2147483647 w 95"/>
                <a:gd name="T7" fmla="*/ 2147483647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5"/>
                <a:gd name="T14" fmla="*/ 95 w 95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5">
                  <a:moveTo>
                    <a:pt x="95" y="45"/>
                  </a:moveTo>
                  <a:lnTo>
                    <a:pt x="44" y="0"/>
                  </a:lnTo>
                  <a:lnTo>
                    <a:pt x="0" y="45"/>
                  </a:lnTo>
                  <a:lnTo>
                    <a:pt x="95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5" name="Freeform 158"/>
            <p:cNvSpPr>
              <a:spLocks/>
            </p:cNvSpPr>
            <p:nvPr/>
          </p:nvSpPr>
          <p:spPr bwMode="auto">
            <a:xfrm>
              <a:off x="4163" y="2561"/>
              <a:ext cx="319" cy="43"/>
            </a:xfrm>
            <a:custGeom>
              <a:avLst/>
              <a:gdLst>
                <a:gd name="T0" fmla="*/ 2147483647 w 361"/>
                <a:gd name="T1" fmla="*/ 2147483647 h 47"/>
                <a:gd name="T2" fmla="*/ 2147483647 w 361"/>
                <a:gd name="T3" fmla="*/ 0 h 47"/>
                <a:gd name="T4" fmla="*/ 2147483647 w 361"/>
                <a:gd name="T5" fmla="*/ 0 h 47"/>
                <a:gd name="T6" fmla="*/ 0 w 361"/>
                <a:gd name="T7" fmla="*/ 2147483647 h 47"/>
                <a:gd name="T8" fmla="*/ 2147483647 w 361"/>
                <a:gd name="T9" fmla="*/ 2147483647 h 47"/>
                <a:gd name="T10" fmla="*/ 2147483647 w 361"/>
                <a:gd name="T11" fmla="*/ 2147483647 h 47"/>
                <a:gd name="T12" fmla="*/ 2147483647 w 361"/>
                <a:gd name="T13" fmla="*/ 214748364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1"/>
                <a:gd name="T22" fmla="*/ 0 h 47"/>
                <a:gd name="T23" fmla="*/ 361 w 361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1" h="47">
                  <a:moveTo>
                    <a:pt x="361" y="17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3"/>
                  </a:lnTo>
                  <a:lnTo>
                    <a:pt x="47" y="47"/>
                  </a:lnTo>
                  <a:lnTo>
                    <a:pt x="332" y="47"/>
                  </a:lnTo>
                  <a:lnTo>
                    <a:pt x="361" y="17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6" name="Freeform 159"/>
            <p:cNvSpPr>
              <a:spLocks/>
            </p:cNvSpPr>
            <p:nvPr/>
          </p:nvSpPr>
          <p:spPr bwMode="auto">
            <a:xfrm>
              <a:off x="4215" y="2588"/>
              <a:ext cx="189" cy="13"/>
            </a:xfrm>
            <a:custGeom>
              <a:avLst/>
              <a:gdLst>
                <a:gd name="T0" fmla="*/ 2147483647 w 214"/>
                <a:gd name="T1" fmla="*/ 0 h 15"/>
                <a:gd name="T2" fmla="*/ 2147483647 w 214"/>
                <a:gd name="T3" fmla="*/ 2147483647 h 15"/>
                <a:gd name="T4" fmla="*/ 0 w 214"/>
                <a:gd name="T5" fmla="*/ 2147483647 h 15"/>
                <a:gd name="T6" fmla="*/ 0 w 214"/>
                <a:gd name="T7" fmla="*/ 2147483647 h 15"/>
                <a:gd name="T8" fmla="*/ 2147483647 w 214"/>
                <a:gd name="T9" fmla="*/ 2147483647 h 15"/>
                <a:gd name="T10" fmla="*/ 2147483647 w 214"/>
                <a:gd name="T11" fmla="*/ 2147483647 h 15"/>
                <a:gd name="T12" fmla="*/ 2147483647 w 214"/>
                <a:gd name="T13" fmla="*/ 2147483647 h 15"/>
                <a:gd name="T14" fmla="*/ 2147483647 w 214"/>
                <a:gd name="T15" fmla="*/ 2147483647 h 15"/>
                <a:gd name="T16" fmla="*/ 2147483647 w 214"/>
                <a:gd name="T17" fmla="*/ 2147483647 h 15"/>
                <a:gd name="T18" fmla="*/ 2147483647 w 214"/>
                <a:gd name="T19" fmla="*/ 2147483647 h 15"/>
                <a:gd name="T20" fmla="*/ 2147483647 w 214"/>
                <a:gd name="T21" fmla="*/ 2147483647 h 15"/>
                <a:gd name="T22" fmla="*/ 2147483647 w 214"/>
                <a:gd name="T23" fmla="*/ 2147483647 h 15"/>
                <a:gd name="T24" fmla="*/ 2147483647 w 214"/>
                <a:gd name="T25" fmla="*/ 2147483647 h 15"/>
                <a:gd name="T26" fmla="*/ 2147483647 w 214"/>
                <a:gd name="T27" fmla="*/ 2147483647 h 15"/>
                <a:gd name="T28" fmla="*/ 2147483647 w 214"/>
                <a:gd name="T29" fmla="*/ 0 h 15"/>
                <a:gd name="T30" fmla="*/ 2147483647 w 214"/>
                <a:gd name="T31" fmla="*/ 0 h 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4"/>
                <a:gd name="T49" fmla="*/ 0 h 15"/>
                <a:gd name="T50" fmla="*/ 214 w 214"/>
                <a:gd name="T51" fmla="*/ 15 h 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4" h="15">
                  <a:moveTo>
                    <a:pt x="214" y="0"/>
                  </a:moveTo>
                  <a:lnTo>
                    <a:pt x="214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30" y="14"/>
                  </a:lnTo>
                  <a:lnTo>
                    <a:pt x="59" y="14"/>
                  </a:lnTo>
                  <a:lnTo>
                    <a:pt x="87" y="13"/>
                  </a:lnTo>
                  <a:lnTo>
                    <a:pt x="112" y="13"/>
                  </a:lnTo>
                  <a:lnTo>
                    <a:pt x="136" y="11"/>
                  </a:lnTo>
                  <a:lnTo>
                    <a:pt x="158" y="9"/>
                  </a:lnTo>
                  <a:lnTo>
                    <a:pt x="176" y="7"/>
                  </a:lnTo>
                  <a:lnTo>
                    <a:pt x="190" y="6"/>
                  </a:lnTo>
                  <a:lnTo>
                    <a:pt x="200" y="4"/>
                  </a:lnTo>
                  <a:lnTo>
                    <a:pt x="206" y="2"/>
                  </a:lnTo>
                  <a:lnTo>
                    <a:pt x="209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7" name="Freeform 160"/>
            <p:cNvSpPr>
              <a:spLocks/>
            </p:cNvSpPr>
            <p:nvPr/>
          </p:nvSpPr>
          <p:spPr bwMode="auto">
            <a:xfrm>
              <a:off x="4215" y="2588"/>
              <a:ext cx="184" cy="13"/>
            </a:xfrm>
            <a:custGeom>
              <a:avLst/>
              <a:gdLst>
                <a:gd name="T0" fmla="*/ 0 w 209"/>
                <a:gd name="T1" fmla="*/ 2147483647 h 14"/>
                <a:gd name="T2" fmla="*/ 2147483647 w 209"/>
                <a:gd name="T3" fmla="*/ 2147483647 h 14"/>
                <a:gd name="T4" fmla="*/ 2147483647 w 209"/>
                <a:gd name="T5" fmla="*/ 2147483647 h 14"/>
                <a:gd name="T6" fmla="*/ 2147483647 w 209"/>
                <a:gd name="T7" fmla="*/ 2147483647 h 14"/>
                <a:gd name="T8" fmla="*/ 2147483647 w 209"/>
                <a:gd name="T9" fmla="*/ 2147483647 h 14"/>
                <a:gd name="T10" fmla="*/ 2147483647 w 209"/>
                <a:gd name="T11" fmla="*/ 2147483647 h 14"/>
                <a:gd name="T12" fmla="*/ 2147483647 w 209"/>
                <a:gd name="T13" fmla="*/ 2147483647 h 14"/>
                <a:gd name="T14" fmla="*/ 2147483647 w 209"/>
                <a:gd name="T15" fmla="*/ 2147483647 h 14"/>
                <a:gd name="T16" fmla="*/ 2147483647 w 209"/>
                <a:gd name="T17" fmla="*/ 2147483647 h 14"/>
                <a:gd name="T18" fmla="*/ 2147483647 w 209"/>
                <a:gd name="T19" fmla="*/ 2147483647 h 14"/>
                <a:gd name="T20" fmla="*/ 2147483647 w 209"/>
                <a:gd name="T21" fmla="*/ 2147483647 h 14"/>
                <a:gd name="T22" fmla="*/ 2147483647 w 209"/>
                <a:gd name="T23" fmla="*/ 0 h 14"/>
                <a:gd name="T24" fmla="*/ 2147483647 w 209"/>
                <a:gd name="T25" fmla="*/ 0 h 14"/>
                <a:gd name="T26" fmla="*/ 2147483647 w 209"/>
                <a:gd name="T27" fmla="*/ 2147483647 h 14"/>
                <a:gd name="T28" fmla="*/ 2147483647 w 209"/>
                <a:gd name="T29" fmla="*/ 2147483647 h 14"/>
                <a:gd name="T30" fmla="*/ 2147483647 w 209"/>
                <a:gd name="T31" fmla="*/ 2147483647 h 14"/>
                <a:gd name="T32" fmla="*/ 2147483647 w 209"/>
                <a:gd name="T33" fmla="*/ 2147483647 h 14"/>
                <a:gd name="T34" fmla="*/ 2147483647 w 209"/>
                <a:gd name="T35" fmla="*/ 2147483647 h 14"/>
                <a:gd name="T36" fmla="*/ 2147483647 w 209"/>
                <a:gd name="T37" fmla="*/ 2147483647 h 14"/>
                <a:gd name="T38" fmla="*/ 2147483647 w 209"/>
                <a:gd name="T39" fmla="*/ 2147483647 h 14"/>
                <a:gd name="T40" fmla="*/ 2147483647 w 209"/>
                <a:gd name="T41" fmla="*/ 2147483647 h 14"/>
                <a:gd name="T42" fmla="*/ 2147483647 w 209"/>
                <a:gd name="T43" fmla="*/ 2147483647 h 14"/>
                <a:gd name="T44" fmla="*/ 0 w 209"/>
                <a:gd name="T45" fmla="*/ 2147483647 h 14"/>
                <a:gd name="T46" fmla="*/ 0 w 209"/>
                <a:gd name="T47" fmla="*/ 2147483647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9"/>
                <a:gd name="T73" fmla="*/ 0 h 14"/>
                <a:gd name="T74" fmla="*/ 209 w 209"/>
                <a:gd name="T75" fmla="*/ 14 h 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9" h="14">
                  <a:moveTo>
                    <a:pt x="0" y="14"/>
                  </a:moveTo>
                  <a:lnTo>
                    <a:pt x="30" y="14"/>
                  </a:lnTo>
                  <a:lnTo>
                    <a:pt x="59" y="14"/>
                  </a:lnTo>
                  <a:lnTo>
                    <a:pt x="87" y="13"/>
                  </a:lnTo>
                  <a:lnTo>
                    <a:pt x="112" y="13"/>
                  </a:lnTo>
                  <a:lnTo>
                    <a:pt x="136" y="11"/>
                  </a:lnTo>
                  <a:lnTo>
                    <a:pt x="158" y="9"/>
                  </a:lnTo>
                  <a:lnTo>
                    <a:pt x="176" y="7"/>
                  </a:lnTo>
                  <a:lnTo>
                    <a:pt x="190" y="6"/>
                  </a:lnTo>
                  <a:lnTo>
                    <a:pt x="200" y="4"/>
                  </a:lnTo>
                  <a:lnTo>
                    <a:pt x="206" y="2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1" y="2"/>
                  </a:lnTo>
                  <a:lnTo>
                    <a:pt x="193" y="4"/>
                  </a:lnTo>
                  <a:lnTo>
                    <a:pt x="182" y="6"/>
                  </a:lnTo>
                  <a:lnTo>
                    <a:pt x="164" y="9"/>
                  </a:lnTo>
                  <a:lnTo>
                    <a:pt x="144" y="10"/>
                  </a:lnTo>
                  <a:lnTo>
                    <a:pt x="120" y="11"/>
                  </a:lnTo>
                  <a:lnTo>
                    <a:pt x="92" y="13"/>
                  </a:lnTo>
                  <a:lnTo>
                    <a:pt x="63" y="14"/>
                  </a:lnTo>
                  <a:lnTo>
                    <a:pt x="3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8" name="Freeform 161"/>
            <p:cNvSpPr>
              <a:spLocks/>
            </p:cNvSpPr>
            <p:nvPr/>
          </p:nvSpPr>
          <p:spPr bwMode="auto">
            <a:xfrm>
              <a:off x="4215" y="2588"/>
              <a:ext cx="179" cy="13"/>
            </a:xfrm>
            <a:custGeom>
              <a:avLst/>
              <a:gdLst>
                <a:gd name="T0" fmla="*/ 2147483647 w 203"/>
                <a:gd name="T1" fmla="*/ 0 h 14"/>
                <a:gd name="T2" fmla="*/ 2147483647 w 203"/>
                <a:gd name="T3" fmla="*/ 2147483647 h 14"/>
                <a:gd name="T4" fmla="*/ 2147483647 w 203"/>
                <a:gd name="T5" fmla="*/ 2147483647 h 14"/>
                <a:gd name="T6" fmla="*/ 2147483647 w 203"/>
                <a:gd name="T7" fmla="*/ 2147483647 h 14"/>
                <a:gd name="T8" fmla="*/ 2147483647 w 203"/>
                <a:gd name="T9" fmla="*/ 2147483647 h 14"/>
                <a:gd name="T10" fmla="*/ 2147483647 w 203"/>
                <a:gd name="T11" fmla="*/ 2147483647 h 14"/>
                <a:gd name="T12" fmla="*/ 2147483647 w 203"/>
                <a:gd name="T13" fmla="*/ 2147483647 h 14"/>
                <a:gd name="T14" fmla="*/ 2147483647 w 203"/>
                <a:gd name="T15" fmla="*/ 2147483647 h 14"/>
                <a:gd name="T16" fmla="*/ 2147483647 w 203"/>
                <a:gd name="T17" fmla="*/ 2147483647 h 14"/>
                <a:gd name="T18" fmla="*/ 2147483647 w 203"/>
                <a:gd name="T19" fmla="*/ 2147483647 h 14"/>
                <a:gd name="T20" fmla="*/ 0 w 203"/>
                <a:gd name="T21" fmla="*/ 2147483647 h 14"/>
                <a:gd name="T22" fmla="*/ 0 w 203"/>
                <a:gd name="T23" fmla="*/ 2147483647 h 14"/>
                <a:gd name="T24" fmla="*/ 2147483647 w 203"/>
                <a:gd name="T25" fmla="*/ 2147483647 h 14"/>
                <a:gd name="T26" fmla="*/ 2147483647 w 203"/>
                <a:gd name="T27" fmla="*/ 2147483647 h 14"/>
                <a:gd name="T28" fmla="*/ 2147483647 w 203"/>
                <a:gd name="T29" fmla="*/ 2147483647 h 14"/>
                <a:gd name="T30" fmla="*/ 2147483647 w 203"/>
                <a:gd name="T31" fmla="*/ 2147483647 h 14"/>
                <a:gd name="T32" fmla="*/ 2147483647 w 203"/>
                <a:gd name="T33" fmla="*/ 2147483647 h 14"/>
                <a:gd name="T34" fmla="*/ 2147483647 w 203"/>
                <a:gd name="T35" fmla="*/ 2147483647 h 14"/>
                <a:gd name="T36" fmla="*/ 2147483647 w 203"/>
                <a:gd name="T37" fmla="*/ 2147483647 h 14"/>
                <a:gd name="T38" fmla="*/ 2147483647 w 203"/>
                <a:gd name="T39" fmla="*/ 2147483647 h 14"/>
                <a:gd name="T40" fmla="*/ 2147483647 w 203"/>
                <a:gd name="T41" fmla="*/ 2147483647 h 14"/>
                <a:gd name="T42" fmla="*/ 2147483647 w 203"/>
                <a:gd name="T43" fmla="*/ 0 h 14"/>
                <a:gd name="T44" fmla="*/ 2147483647 w 203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3"/>
                <a:gd name="T70" fmla="*/ 0 h 14"/>
                <a:gd name="T71" fmla="*/ 203 w 203"/>
                <a:gd name="T72" fmla="*/ 14 h 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3" h="14">
                  <a:moveTo>
                    <a:pt x="203" y="0"/>
                  </a:moveTo>
                  <a:lnTo>
                    <a:pt x="201" y="2"/>
                  </a:lnTo>
                  <a:lnTo>
                    <a:pt x="193" y="4"/>
                  </a:lnTo>
                  <a:lnTo>
                    <a:pt x="182" y="6"/>
                  </a:lnTo>
                  <a:lnTo>
                    <a:pt x="164" y="9"/>
                  </a:lnTo>
                  <a:lnTo>
                    <a:pt x="144" y="10"/>
                  </a:lnTo>
                  <a:lnTo>
                    <a:pt x="120" y="11"/>
                  </a:lnTo>
                  <a:lnTo>
                    <a:pt x="92" y="13"/>
                  </a:lnTo>
                  <a:lnTo>
                    <a:pt x="63" y="1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31" y="14"/>
                  </a:lnTo>
                  <a:lnTo>
                    <a:pt x="62" y="13"/>
                  </a:lnTo>
                  <a:lnTo>
                    <a:pt x="89" y="13"/>
                  </a:lnTo>
                  <a:lnTo>
                    <a:pt x="116" y="11"/>
                  </a:lnTo>
                  <a:lnTo>
                    <a:pt x="140" y="10"/>
                  </a:lnTo>
                  <a:lnTo>
                    <a:pt x="160" y="7"/>
                  </a:lnTo>
                  <a:lnTo>
                    <a:pt x="177" y="6"/>
                  </a:lnTo>
                  <a:lnTo>
                    <a:pt x="188" y="4"/>
                  </a:lnTo>
                  <a:lnTo>
                    <a:pt x="196" y="2"/>
                  </a:lnTo>
                  <a:lnTo>
                    <a:pt x="198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89" name="Freeform 162"/>
            <p:cNvSpPr>
              <a:spLocks/>
            </p:cNvSpPr>
            <p:nvPr/>
          </p:nvSpPr>
          <p:spPr bwMode="auto">
            <a:xfrm>
              <a:off x="4215" y="2588"/>
              <a:ext cx="175" cy="13"/>
            </a:xfrm>
            <a:custGeom>
              <a:avLst/>
              <a:gdLst>
                <a:gd name="T0" fmla="*/ 0 w 198"/>
                <a:gd name="T1" fmla="*/ 2147483647 h 14"/>
                <a:gd name="T2" fmla="*/ 2147483647 w 198"/>
                <a:gd name="T3" fmla="*/ 2147483647 h 14"/>
                <a:gd name="T4" fmla="*/ 2147483647 w 198"/>
                <a:gd name="T5" fmla="*/ 2147483647 h 14"/>
                <a:gd name="T6" fmla="*/ 2147483647 w 198"/>
                <a:gd name="T7" fmla="*/ 2147483647 h 14"/>
                <a:gd name="T8" fmla="*/ 2147483647 w 198"/>
                <a:gd name="T9" fmla="*/ 2147483647 h 14"/>
                <a:gd name="T10" fmla="*/ 2147483647 w 198"/>
                <a:gd name="T11" fmla="*/ 2147483647 h 14"/>
                <a:gd name="T12" fmla="*/ 2147483647 w 198"/>
                <a:gd name="T13" fmla="*/ 2147483647 h 14"/>
                <a:gd name="T14" fmla="*/ 2147483647 w 198"/>
                <a:gd name="T15" fmla="*/ 2147483647 h 14"/>
                <a:gd name="T16" fmla="*/ 2147483647 w 198"/>
                <a:gd name="T17" fmla="*/ 2147483647 h 14"/>
                <a:gd name="T18" fmla="*/ 2147483647 w 198"/>
                <a:gd name="T19" fmla="*/ 2147483647 h 14"/>
                <a:gd name="T20" fmla="*/ 2147483647 w 198"/>
                <a:gd name="T21" fmla="*/ 0 h 14"/>
                <a:gd name="T22" fmla="*/ 2147483647 w 198"/>
                <a:gd name="T23" fmla="*/ 0 h 14"/>
                <a:gd name="T24" fmla="*/ 2147483647 w 198"/>
                <a:gd name="T25" fmla="*/ 2147483647 h 14"/>
                <a:gd name="T26" fmla="*/ 2147483647 w 198"/>
                <a:gd name="T27" fmla="*/ 2147483647 h 14"/>
                <a:gd name="T28" fmla="*/ 2147483647 w 198"/>
                <a:gd name="T29" fmla="*/ 2147483647 h 14"/>
                <a:gd name="T30" fmla="*/ 2147483647 w 198"/>
                <a:gd name="T31" fmla="*/ 2147483647 h 14"/>
                <a:gd name="T32" fmla="*/ 2147483647 w 198"/>
                <a:gd name="T33" fmla="*/ 2147483647 h 14"/>
                <a:gd name="T34" fmla="*/ 2147483647 w 198"/>
                <a:gd name="T35" fmla="*/ 2147483647 h 14"/>
                <a:gd name="T36" fmla="*/ 2147483647 w 198"/>
                <a:gd name="T37" fmla="*/ 2147483647 h 14"/>
                <a:gd name="T38" fmla="*/ 2147483647 w 198"/>
                <a:gd name="T39" fmla="*/ 2147483647 h 14"/>
                <a:gd name="T40" fmla="*/ 2147483647 w 198"/>
                <a:gd name="T41" fmla="*/ 2147483647 h 14"/>
                <a:gd name="T42" fmla="*/ 0 w 198"/>
                <a:gd name="T43" fmla="*/ 2147483647 h 14"/>
                <a:gd name="T44" fmla="*/ 0 w 198"/>
                <a:gd name="T45" fmla="*/ 2147483647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8"/>
                <a:gd name="T70" fmla="*/ 0 h 14"/>
                <a:gd name="T71" fmla="*/ 198 w 198"/>
                <a:gd name="T72" fmla="*/ 14 h 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8" h="14">
                  <a:moveTo>
                    <a:pt x="0" y="14"/>
                  </a:moveTo>
                  <a:lnTo>
                    <a:pt x="31" y="14"/>
                  </a:lnTo>
                  <a:lnTo>
                    <a:pt x="62" y="13"/>
                  </a:lnTo>
                  <a:lnTo>
                    <a:pt x="89" y="13"/>
                  </a:lnTo>
                  <a:lnTo>
                    <a:pt x="116" y="11"/>
                  </a:lnTo>
                  <a:lnTo>
                    <a:pt x="140" y="10"/>
                  </a:lnTo>
                  <a:lnTo>
                    <a:pt x="160" y="7"/>
                  </a:lnTo>
                  <a:lnTo>
                    <a:pt x="177" y="6"/>
                  </a:lnTo>
                  <a:lnTo>
                    <a:pt x="188" y="4"/>
                  </a:lnTo>
                  <a:lnTo>
                    <a:pt x="196" y="2"/>
                  </a:lnTo>
                  <a:lnTo>
                    <a:pt x="198" y="0"/>
                  </a:lnTo>
                  <a:lnTo>
                    <a:pt x="192" y="0"/>
                  </a:lnTo>
                  <a:lnTo>
                    <a:pt x="190" y="2"/>
                  </a:lnTo>
                  <a:lnTo>
                    <a:pt x="183" y="4"/>
                  </a:lnTo>
                  <a:lnTo>
                    <a:pt x="172" y="6"/>
                  </a:lnTo>
                  <a:lnTo>
                    <a:pt x="155" y="7"/>
                  </a:lnTo>
                  <a:lnTo>
                    <a:pt x="136" y="9"/>
                  </a:lnTo>
                  <a:lnTo>
                    <a:pt x="114" y="11"/>
                  </a:lnTo>
                  <a:lnTo>
                    <a:pt x="87" y="11"/>
                  </a:lnTo>
                  <a:lnTo>
                    <a:pt x="59" y="13"/>
                  </a:lnTo>
                  <a:lnTo>
                    <a:pt x="30" y="1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0" name="Freeform 163"/>
            <p:cNvSpPr>
              <a:spLocks/>
            </p:cNvSpPr>
            <p:nvPr/>
          </p:nvSpPr>
          <p:spPr bwMode="auto">
            <a:xfrm>
              <a:off x="4215" y="2588"/>
              <a:ext cx="169" cy="13"/>
            </a:xfrm>
            <a:custGeom>
              <a:avLst/>
              <a:gdLst>
                <a:gd name="T0" fmla="*/ 2147483647 w 192"/>
                <a:gd name="T1" fmla="*/ 0 h 14"/>
                <a:gd name="T2" fmla="*/ 2147483647 w 192"/>
                <a:gd name="T3" fmla="*/ 2147483647 h 14"/>
                <a:gd name="T4" fmla="*/ 2147483647 w 192"/>
                <a:gd name="T5" fmla="*/ 2147483647 h 14"/>
                <a:gd name="T6" fmla="*/ 2147483647 w 192"/>
                <a:gd name="T7" fmla="*/ 2147483647 h 14"/>
                <a:gd name="T8" fmla="*/ 2147483647 w 192"/>
                <a:gd name="T9" fmla="*/ 2147483647 h 14"/>
                <a:gd name="T10" fmla="*/ 2147483647 w 192"/>
                <a:gd name="T11" fmla="*/ 2147483647 h 14"/>
                <a:gd name="T12" fmla="*/ 2147483647 w 192"/>
                <a:gd name="T13" fmla="*/ 2147483647 h 14"/>
                <a:gd name="T14" fmla="*/ 2147483647 w 192"/>
                <a:gd name="T15" fmla="*/ 2147483647 h 14"/>
                <a:gd name="T16" fmla="*/ 2147483647 w 192"/>
                <a:gd name="T17" fmla="*/ 2147483647 h 14"/>
                <a:gd name="T18" fmla="*/ 2147483647 w 192"/>
                <a:gd name="T19" fmla="*/ 2147483647 h 14"/>
                <a:gd name="T20" fmla="*/ 0 w 192"/>
                <a:gd name="T21" fmla="*/ 2147483647 h 14"/>
                <a:gd name="T22" fmla="*/ 0 w 192"/>
                <a:gd name="T23" fmla="*/ 2147483647 h 14"/>
                <a:gd name="T24" fmla="*/ 2147483647 w 192"/>
                <a:gd name="T25" fmla="*/ 2147483647 h 14"/>
                <a:gd name="T26" fmla="*/ 2147483647 w 192"/>
                <a:gd name="T27" fmla="*/ 2147483647 h 14"/>
                <a:gd name="T28" fmla="*/ 2147483647 w 192"/>
                <a:gd name="T29" fmla="*/ 2147483647 h 14"/>
                <a:gd name="T30" fmla="*/ 2147483647 w 192"/>
                <a:gd name="T31" fmla="*/ 2147483647 h 14"/>
                <a:gd name="T32" fmla="*/ 2147483647 w 192"/>
                <a:gd name="T33" fmla="*/ 2147483647 h 14"/>
                <a:gd name="T34" fmla="*/ 2147483647 w 192"/>
                <a:gd name="T35" fmla="*/ 2147483647 h 14"/>
                <a:gd name="T36" fmla="*/ 2147483647 w 192"/>
                <a:gd name="T37" fmla="*/ 2147483647 h 14"/>
                <a:gd name="T38" fmla="*/ 2147483647 w 192"/>
                <a:gd name="T39" fmla="*/ 2147483647 h 14"/>
                <a:gd name="T40" fmla="*/ 2147483647 w 192"/>
                <a:gd name="T41" fmla="*/ 2147483647 h 14"/>
                <a:gd name="T42" fmla="*/ 2147483647 w 192"/>
                <a:gd name="T43" fmla="*/ 0 h 14"/>
                <a:gd name="T44" fmla="*/ 2147483647 w 192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2"/>
                <a:gd name="T70" fmla="*/ 0 h 14"/>
                <a:gd name="T71" fmla="*/ 192 w 192"/>
                <a:gd name="T72" fmla="*/ 14 h 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2" h="14">
                  <a:moveTo>
                    <a:pt x="192" y="0"/>
                  </a:moveTo>
                  <a:lnTo>
                    <a:pt x="190" y="2"/>
                  </a:lnTo>
                  <a:lnTo>
                    <a:pt x="183" y="4"/>
                  </a:lnTo>
                  <a:lnTo>
                    <a:pt x="172" y="6"/>
                  </a:lnTo>
                  <a:lnTo>
                    <a:pt x="155" y="7"/>
                  </a:lnTo>
                  <a:lnTo>
                    <a:pt x="136" y="9"/>
                  </a:lnTo>
                  <a:lnTo>
                    <a:pt x="114" y="11"/>
                  </a:lnTo>
                  <a:lnTo>
                    <a:pt x="87" y="11"/>
                  </a:lnTo>
                  <a:lnTo>
                    <a:pt x="59" y="13"/>
                  </a:lnTo>
                  <a:lnTo>
                    <a:pt x="30" y="13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9" y="13"/>
                  </a:lnTo>
                  <a:lnTo>
                    <a:pt x="58" y="13"/>
                  </a:lnTo>
                  <a:lnTo>
                    <a:pt x="84" y="11"/>
                  </a:lnTo>
                  <a:lnTo>
                    <a:pt x="110" y="10"/>
                  </a:lnTo>
                  <a:lnTo>
                    <a:pt x="131" y="9"/>
                  </a:lnTo>
                  <a:lnTo>
                    <a:pt x="150" y="7"/>
                  </a:lnTo>
                  <a:lnTo>
                    <a:pt x="165" y="6"/>
                  </a:lnTo>
                  <a:lnTo>
                    <a:pt x="177" y="4"/>
                  </a:lnTo>
                  <a:lnTo>
                    <a:pt x="184" y="2"/>
                  </a:lnTo>
                  <a:lnTo>
                    <a:pt x="186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1" name="Freeform 164"/>
            <p:cNvSpPr>
              <a:spLocks/>
            </p:cNvSpPr>
            <p:nvPr/>
          </p:nvSpPr>
          <p:spPr bwMode="auto">
            <a:xfrm>
              <a:off x="4215" y="2588"/>
              <a:ext cx="164" cy="12"/>
            </a:xfrm>
            <a:custGeom>
              <a:avLst/>
              <a:gdLst>
                <a:gd name="T0" fmla="*/ 0 w 186"/>
                <a:gd name="T1" fmla="*/ 2147483647 h 13"/>
                <a:gd name="T2" fmla="*/ 2147483647 w 186"/>
                <a:gd name="T3" fmla="*/ 2147483647 h 13"/>
                <a:gd name="T4" fmla="*/ 2147483647 w 186"/>
                <a:gd name="T5" fmla="*/ 2147483647 h 13"/>
                <a:gd name="T6" fmla="*/ 2147483647 w 186"/>
                <a:gd name="T7" fmla="*/ 2147483647 h 13"/>
                <a:gd name="T8" fmla="*/ 2147483647 w 186"/>
                <a:gd name="T9" fmla="*/ 2147483647 h 13"/>
                <a:gd name="T10" fmla="*/ 2147483647 w 186"/>
                <a:gd name="T11" fmla="*/ 2147483647 h 13"/>
                <a:gd name="T12" fmla="*/ 2147483647 w 186"/>
                <a:gd name="T13" fmla="*/ 2147483647 h 13"/>
                <a:gd name="T14" fmla="*/ 2147483647 w 186"/>
                <a:gd name="T15" fmla="*/ 2147483647 h 13"/>
                <a:gd name="T16" fmla="*/ 2147483647 w 186"/>
                <a:gd name="T17" fmla="*/ 2147483647 h 13"/>
                <a:gd name="T18" fmla="*/ 2147483647 w 186"/>
                <a:gd name="T19" fmla="*/ 2147483647 h 13"/>
                <a:gd name="T20" fmla="*/ 2147483647 w 186"/>
                <a:gd name="T21" fmla="*/ 0 h 13"/>
                <a:gd name="T22" fmla="*/ 2147483647 w 186"/>
                <a:gd name="T23" fmla="*/ 0 h 13"/>
                <a:gd name="T24" fmla="*/ 2147483647 w 186"/>
                <a:gd name="T25" fmla="*/ 2147483647 h 13"/>
                <a:gd name="T26" fmla="*/ 2147483647 w 186"/>
                <a:gd name="T27" fmla="*/ 2147483647 h 13"/>
                <a:gd name="T28" fmla="*/ 2147483647 w 186"/>
                <a:gd name="T29" fmla="*/ 2147483647 h 13"/>
                <a:gd name="T30" fmla="*/ 2147483647 w 186"/>
                <a:gd name="T31" fmla="*/ 2147483647 h 13"/>
                <a:gd name="T32" fmla="*/ 2147483647 w 186"/>
                <a:gd name="T33" fmla="*/ 2147483647 h 13"/>
                <a:gd name="T34" fmla="*/ 2147483647 w 186"/>
                <a:gd name="T35" fmla="*/ 2147483647 h 13"/>
                <a:gd name="T36" fmla="*/ 2147483647 w 186"/>
                <a:gd name="T37" fmla="*/ 2147483647 h 13"/>
                <a:gd name="T38" fmla="*/ 2147483647 w 186"/>
                <a:gd name="T39" fmla="*/ 2147483647 h 13"/>
                <a:gd name="T40" fmla="*/ 2147483647 w 186"/>
                <a:gd name="T41" fmla="*/ 2147483647 h 13"/>
                <a:gd name="T42" fmla="*/ 0 w 186"/>
                <a:gd name="T43" fmla="*/ 2147483647 h 13"/>
                <a:gd name="T44" fmla="*/ 0 w 186"/>
                <a:gd name="T45" fmla="*/ 2147483647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6"/>
                <a:gd name="T70" fmla="*/ 0 h 13"/>
                <a:gd name="T71" fmla="*/ 186 w 186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6" h="13">
                  <a:moveTo>
                    <a:pt x="0" y="13"/>
                  </a:moveTo>
                  <a:lnTo>
                    <a:pt x="29" y="13"/>
                  </a:lnTo>
                  <a:lnTo>
                    <a:pt x="58" y="13"/>
                  </a:lnTo>
                  <a:lnTo>
                    <a:pt x="84" y="11"/>
                  </a:lnTo>
                  <a:lnTo>
                    <a:pt x="110" y="10"/>
                  </a:lnTo>
                  <a:lnTo>
                    <a:pt x="131" y="9"/>
                  </a:lnTo>
                  <a:lnTo>
                    <a:pt x="150" y="7"/>
                  </a:lnTo>
                  <a:lnTo>
                    <a:pt x="165" y="6"/>
                  </a:lnTo>
                  <a:lnTo>
                    <a:pt x="177" y="4"/>
                  </a:lnTo>
                  <a:lnTo>
                    <a:pt x="184" y="2"/>
                  </a:lnTo>
                  <a:lnTo>
                    <a:pt x="186" y="0"/>
                  </a:lnTo>
                  <a:lnTo>
                    <a:pt x="179" y="0"/>
                  </a:lnTo>
                  <a:lnTo>
                    <a:pt x="178" y="2"/>
                  </a:lnTo>
                  <a:lnTo>
                    <a:pt x="171" y="4"/>
                  </a:lnTo>
                  <a:lnTo>
                    <a:pt x="160" y="5"/>
                  </a:lnTo>
                  <a:lnTo>
                    <a:pt x="145" y="7"/>
                  </a:lnTo>
                  <a:lnTo>
                    <a:pt x="127" y="9"/>
                  </a:lnTo>
                  <a:lnTo>
                    <a:pt x="106" y="10"/>
                  </a:lnTo>
                  <a:lnTo>
                    <a:pt x="82" y="11"/>
                  </a:lnTo>
                  <a:lnTo>
                    <a:pt x="55" y="11"/>
                  </a:lnTo>
                  <a:lnTo>
                    <a:pt x="29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2" name="Freeform 165"/>
            <p:cNvSpPr>
              <a:spLocks/>
            </p:cNvSpPr>
            <p:nvPr/>
          </p:nvSpPr>
          <p:spPr bwMode="auto">
            <a:xfrm>
              <a:off x="4215" y="2588"/>
              <a:ext cx="158" cy="12"/>
            </a:xfrm>
            <a:custGeom>
              <a:avLst/>
              <a:gdLst>
                <a:gd name="T0" fmla="*/ 2147483647 w 179"/>
                <a:gd name="T1" fmla="*/ 0 h 13"/>
                <a:gd name="T2" fmla="*/ 2147483647 w 179"/>
                <a:gd name="T3" fmla="*/ 2147483647 h 13"/>
                <a:gd name="T4" fmla="*/ 2147483647 w 179"/>
                <a:gd name="T5" fmla="*/ 2147483647 h 13"/>
                <a:gd name="T6" fmla="*/ 2147483647 w 179"/>
                <a:gd name="T7" fmla="*/ 2147483647 h 13"/>
                <a:gd name="T8" fmla="*/ 2147483647 w 179"/>
                <a:gd name="T9" fmla="*/ 2147483647 h 13"/>
                <a:gd name="T10" fmla="*/ 2147483647 w 179"/>
                <a:gd name="T11" fmla="*/ 2147483647 h 13"/>
                <a:gd name="T12" fmla="*/ 2147483647 w 179"/>
                <a:gd name="T13" fmla="*/ 2147483647 h 13"/>
                <a:gd name="T14" fmla="*/ 2147483647 w 179"/>
                <a:gd name="T15" fmla="*/ 2147483647 h 13"/>
                <a:gd name="T16" fmla="*/ 2147483647 w 179"/>
                <a:gd name="T17" fmla="*/ 2147483647 h 13"/>
                <a:gd name="T18" fmla="*/ 2147483647 w 179"/>
                <a:gd name="T19" fmla="*/ 2147483647 h 13"/>
                <a:gd name="T20" fmla="*/ 0 w 179"/>
                <a:gd name="T21" fmla="*/ 2147483647 h 13"/>
                <a:gd name="T22" fmla="*/ 0 w 179"/>
                <a:gd name="T23" fmla="*/ 2147483647 h 13"/>
                <a:gd name="T24" fmla="*/ 2147483647 w 179"/>
                <a:gd name="T25" fmla="*/ 2147483647 h 13"/>
                <a:gd name="T26" fmla="*/ 2147483647 w 179"/>
                <a:gd name="T27" fmla="*/ 2147483647 h 13"/>
                <a:gd name="T28" fmla="*/ 2147483647 w 179"/>
                <a:gd name="T29" fmla="*/ 2147483647 h 13"/>
                <a:gd name="T30" fmla="*/ 2147483647 w 179"/>
                <a:gd name="T31" fmla="*/ 2147483647 h 13"/>
                <a:gd name="T32" fmla="*/ 2147483647 w 179"/>
                <a:gd name="T33" fmla="*/ 2147483647 h 13"/>
                <a:gd name="T34" fmla="*/ 2147483647 w 179"/>
                <a:gd name="T35" fmla="*/ 2147483647 h 13"/>
                <a:gd name="T36" fmla="*/ 2147483647 w 179"/>
                <a:gd name="T37" fmla="*/ 2147483647 h 13"/>
                <a:gd name="T38" fmla="*/ 2147483647 w 179"/>
                <a:gd name="T39" fmla="*/ 2147483647 h 13"/>
                <a:gd name="T40" fmla="*/ 2147483647 w 179"/>
                <a:gd name="T41" fmla="*/ 2147483647 h 13"/>
                <a:gd name="T42" fmla="*/ 2147483647 w 179"/>
                <a:gd name="T43" fmla="*/ 0 h 13"/>
                <a:gd name="T44" fmla="*/ 2147483647 w 179"/>
                <a:gd name="T45" fmla="*/ 0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9"/>
                <a:gd name="T70" fmla="*/ 0 h 13"/>
                <a:gd name="T71" fmla="*/ 179 w 179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9" h="13">
                  <a:moveTo>
                    <a:pt x="179" y="0"/>
                  </a:moveTo>
                  <a:lnTo>
                    <a:pt x="178" y="2"/>
                  </a:lnTo>
                  <a:lnTo>
                    <a:pt x="171" y="4"/>
                  </a:lnTo>
                  <a:lnTo>
                    <a:pt x="160" y="5"/>
                  </a:lnTo>
                  <a:lnTo>
                    <a:pt x="145" y="7"/>
                  </a:lnTo>
                  <a:lnTo>
                    <a:pt x="127" y="9"/>
                  </a:lnTo>
                  <a:lnTo>
                    <a:pt x="106" y="10"/>
                  </a:lnTo>
                  <a:lnTo>
                    <a:pt x="82" y="11"/>
                  </a:lnTo>
                  <a:lnTo>
                    <a:pt x="55" y="11"/>
                  </a:lnTo>
                  <a:lnTo>
                    <a:pt x="29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7" y="11"/>
                  </a:lnTo>
                  <a:lnTo>
                    <a:pt x="54" y="11"/>
                  </a:lnTo>
                  <a:lnTo>
                    <a:pt x="78" y="10"/>
                  </a:lnTo>
                  <a:lnTo>
                    <a:pt x="102" y="10"/>
                  </a:lnTo>
                  <a:lnTo>
                    <a:pt x="122" y="9"/>
                  </a:lnTo>
                  <a:lnTo>
                    <a:pt x="140" y="7"/>
                  </a:lnTo>
                  <a:lnTo>
                    <a:pt x="154" y="5"/>
                  </a:lnTo>
                  <a:lnTo>
                    <a:pt x="164" y="4"/>
                  </a:lnTo>
                  <a:lnTo>
                    <a:pt x="171" y="1"/>
                  </a:lnTo>
                  <a:lnTo>
                    <a:pt x="173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3" name="Freeform 166"/>
            <p:cNvSpPr>
              <a:spLocks/>
            </p:cNvSpPr>
            <p:nvPr/>
          </p:nvSpPr>
          <p:spPr bwMode="auto">
            <a:xfrm>
              <a:off x="4215" y="2588"/>
              <a:ext cx="153" cy="10"/>
            </a:xfrm>
            <a:custGeom>
              <a:avLst/>
              <a:gdLst>
                <a:gd name="T0" fmla="*/ 0 w 173"/>
                <a:gd name="T1" fmla="*/ 2147483647 h 11"/>
                <a:gd name="T2" fmla="*/ 2147483647 w 173"/>
                <a:gd name="T3" fmla="*/ 2147483647 h 11"/>
                <a:gd name="T4" fmla="*/ 2147483647 w 173"/>
                <a:gd name="T5" fmla="*/ 2147483647 h 11"/>
                <a:gd name="T6" fmla="*/ 2147483647 w 173"/>
                <a:gd name="T7" fmla="*/ 2147483647 h 11"/>
                <a:gd name="T8" fmla="*/ 2147483647 w 173"/>
                <a:gd name="T9" fmla="*/ 2147483647 h 11"/>
                <a:gd name="T10" fmla="*/ 2147483647 w 173"/>
                <a:gd name="T11" fmla="*/ 2147483647 h 11"/>
                <a:gd name="T12" fmla="*/ 2147483647 w 173"/>
                <a:gd name="T13" fmla="*/ 2147483647 h 11"/>
                <a:gd name="T14" fmla="*/ 2147483647 w 173"/>
                <a:gd name="T15" fmla="*/ 2147483647 h 11"/>
                <a:gd name="T16" fmla="*/ 2147483647 w 173"/>
                <a:gd name="T17" fmla="*/ 2147483647 h 11"/>
                <a:gd name="T18" fmla="*/ 2147483647 w 173"/>
                <a:gd name="T19" fmla="*/ 2147483647 h 11"/>
                <a:gd name="T20" fmla="*/ 2147483647 w 173"/>
                <a:gd name="T21" fmla="*/ 0 h 11"/>
                <a:gd name="T22" fmla="*/ 2147483647 w 173"/>
                <a:gd name="T23" fmla="*/ 0 h 11"/>
                <a:gd name="T24" fmla="*/ 2147483647 w 173"/>
                <a:gd name="T25" fmla="*/ 2147483647 h 11"/>
                <a:gd name="T26" fmla="*/ 2147483647 w 173"/>
                <a:gd name="T27" fmla="*/ 2147483647 h 11"/>
                <a:gd name="T28" fmla="*/ 2147483647 w 173"/>
                <a:gd name="T29" fmla="*/ 2147483647 h 11"/>
                <a:gd name="T30" fmla="*/ 2147483647 w 173"/>
                <a:gd name="T31" fmla="*/ 2147483647 h 11"/>
                <a:gd name="T32" fmla="*/ 2147483647 w 173"/>
                <a:gd name="T33" fmla="*/ 2147483647 h 11"/>
                <a:gd name="T34" fmla="*/ 2147483647 w 173"/>
                <a:gd name="T35" fmla="*/ 2147483647 h 11"/>
                <a:gd name="T36" fmla="*/ 2147483647 w 173"/>
                <a:gd name="T37" fmla="*/ 2147483647 h 11"/>
                <a:gd name="T38" fmla="*/ 2147483647 w 173"/>
                <a:gd name="T39" fmla="*/ 2147483647 h 11"/>
                <a:gd name="T40" fmla="*/ 0 w 173"/>
                <a:gd name="T41" fmla="*/ 2147483647 h 11"/>
                <a:gd name="T42" fmla="*/ 0 w 173"/>
                <a:gd name="T43" fmla="*/ 2147483647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3"/>
                <a:gd name="T67" fmla="*/ 0 h 11"/>
                <a:gd name="T68" fmla="*/ 173 w 173"/>
                <a:gd name="T69" fmla="*/ 11 h 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3" h="11">
                  <a:moveTo>
                    <a:pt x="0" y="11"/>
                  </a:moveTo>
                  <a:lnTo>
                    <a:pt x="27" y="11"/>
                  </a:lnTo>
                  <a:lnTo>
                    <a:pt x="54" y="11"/>
                  </a:lnTo>
                  <a:lnTo>
                    <a:pt x="78" y="10"/>
                  </a:lnTo>
                  <a:lnTo>
                    <a:pt x="102" y="10"/>
                  </a:lnTo>
                  <a:lnTo>
                    <a:pt x="122" y="9"/>
                  </a:lnTo>
                  <a:lnTo>
                    <a:pt x="140" y="7"/>
                  </a:lnTo>
                  <a:lnTo>
                    <a:pt x="154" y="5"/>
                  </a:lnTo>
                  <a:lnTo>
                    <a:pt x="164" y="4"/>
                  </a:lnTo>
                  <a:lnTo>
                    <a:pt x="171" y="1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63" y="2"/>
                  </a:lnTo>
                  <a:lnTo>
                    <a:pt x="155" y="4"/>
                  </a:lnTo>
                  <a:lnTo>
                    <a:pt x="144" y="6"/>
                  </a:lnTo>
                  <a:lnTo>
                    <a:pt x="127" y="7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7" y="11"/>
                  </a:lnTo>
                  <a:lnTo>
                    <a:pt x="29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4" name="Freeform 167"/>
            <p:cNvSpPr>
              <a:spLocks/>
            </p:cNvSpPr>
            <p:nvPr/>
          </p:nvSpPr>
          <p:spPr bwMode="auto">
            <a:xfrm>
              <a:off x="4215" y="2588"/>
              <a:ext cx="146" cy="10"/>
            </a:xfrm>
            <a:custGeom>
              <a:avLst/>
              <a:gdLst>
                <a:gd name="T0" fmla="*/ 2147483647 w 165"/>
                <a:gd name="T1" fmla="*/ 0 h 11"/>
                <a:gd name="T2" fmla="*/ 2147483647 w 165"/>
                <a:gd name="T3" fmla="*/ 2147483647 h 11"/>
                <a:gd name="T4" fmla="*/ 2147483647 w 165"/>
                <a:gd name="T5" fmla="*/ 2147483647 h 11"/>
                <a:gd name="T6" fmla="*/ 2147483647 w 165"/>
                <a:gd name="T7" fmla="*/ 2147483647 h 11"/>
                <a:gd name="T8" fmla="*/ 2147483647 w 165"/>
                <a:gd name="T9" fmla="*/ 2147483647 h 11"/>
                <a:gd name="T10" fmla="*/ 2147483647 w 165"/>
                <a:gd name="T11" fmla="*/ 2147483647 h 11"/>
                <a:gd name="T12" fmla="*/ 2147483647 w 165"/>
                <a:gd name="T13" fmla="*/ 2147483647 h 11"/>
                <a:gd name="T14" fmla="*/ 2147483647 w 165"/>
                <a:gd name="T15" fmla="*/ 2147483647 h 11"/>
                <a:gd name="T16" fmla="*/ 2147483647 w 165"/>
                <a:gd name="T17" fmla="*/ 2147483647 h 11"/>
                <a:gd name="T18" fmla="*/ 0 w 165"/>
                <a:gd name="T19" fmla="*/ 2147483647 h 11"/>
                <a:gd name="T20" fmla="*/ 0 w 165"/>
                <a:gd name="T21" fmla="*/ 2147483647 h 11"/>
                <a:gd name="T22" fmla="*/ 2147483647 w 165"/>
                <a:gd name="T23" fmla="*/ 2147483647 h 11"/>
                <a:gd name="T24" fmla="*/ 2147483647 w 165"/>
                <a:gd name="T25" fmla="*/ 2147483647 h 11"/>
                <a:gd name="T26" fmla="*/ 2147483647 w 165"/>
                <a:gd name="T27" fmla="*/ 2147483647 h 11"/>
                <a:gd name="T28" fmla="*/ 2147483647 w 165"/>
                <a:gd name="T29" fmla="*/ 2147483647 h 11"/>
                <a:gd name="T30" fmla="*/ 2147483647 w 165"/>
                <a:gd name="T31" fmla="*/ 2147483647 h 11"/>
                <a:gd name="T32" fmla="*/ 2147483647 w 165"/>
                <a:gd name="T33" fmla="*/ 2147483647 h 11"/>
                <a:gd name="T34" fmla="*/ 2147483647 w 165"/>
                <a:gd name="T35" fmla="*/ 2147483647 h 11"/>
                <a:gd name="T36" fmla="*/ 2147483647 w 165"/>
                <a:gd name="T37" fmla="*/ 2147483647 h 11"/>
                <a:gd name="T38" fmla="*/ 2147483647 w 165"/>
                <a:gd name="T39" fmla="*/ 0 h 11"/>
                <a:gd name="T40" fmla="*/ 2147483647 w 165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5"/>
                <a:gd name="T64" fmla="*/ 0 h 11"/>
                <a:gd name="T65" fmla="*/ 165 w 165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5" h="11">
                  <a:moveTo>
                    <a:pt x="165" y="0"/>
                  </a:moveTo>
                  <a:lnTo>
                    <a:pt x="163" y="2"/>
                  </a:lnTo>
                  <a:lnTo>
                    <a:pt x="155" y="4"/>
                  </a:lnTo>
                  <a:lnTo>
                    <a:pt x="144" y="6"/>
                  </a:lnTo>
                  <a:lnTo>
                    <a:pt x="127" y="7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7" y="11"/>
                  </a:lnTo>
                  <a:lnTo>
                    <a:pt x="29" y="11"/>
                  </a:lnTo>
                  <a:lnTo>
                    <a:pt x="0" y="11"/>
                  </a:lnTo>
                  <a:lnTo>
                    <a:pt x="27" y="11"/>
                  </a:lnTo>
                  <a:lnTo>
                    <a:pt x="54" y="10"/>
                  </a:lnTo>
                  <a:lnTo>
                    <a:pt x="79" y="10"/>
                  </a:lnTo>
                  <a:lnTo>
                    <a:pt x="102" y="9"/>
                  </a:lnTo>
                  <a:lnTo>
                    <a:pt x="121" y="7"/>
                  </a:lnTo>
                  <a:lnTo>
                    <a:pt x="138" y="5"/>
                  </a:lnTo>
                  <a:lnTo>
                    <a:pt x="149" y="4"/>
                  </a:lnTo>
                  <a:lnTo>
                    <a:pt x="157" y="2"/>
                  </a:lnTo>
                  <a:lnTo>
                    <a:pt x="158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5" name="Freeform 168"/>
            <p:cNvSpPr>
              <a:spLocks/>
            </p:cNvSpPr>
            <p:nvPr/>
          </p:nvSpPr>
          <p:spPr bwMode="auto">
            <a:xfrm>
              <a:off x="4215" y="2588"/>
              <a:ext cx="139" cy="10"/>
            </a:xfrm>
            <a:custGeom>
              <a:avLst/>
              <a:gdLst>
                <a:gd name="T0" fmla="*/ 0 w 158"/>
                <a:gd name="T1" fmla="*/ 2147483647 h 11"/>
                <a:gd name="T2" fmla="*/ 2147483647 w 158"/>
                <a:gd name="T3" fmla="*/ 2147483647 h 11"/>
                <a:gd name="T4" fmla="*/ 2147483647 w 158"/>
                <a:gd name="T5" fmla="*/ 2147483647 h 11"/>
                <a:gd name="T6" fmla="*/ 2147483647 w 158"/>
                <a:gd name="T7" fmla="*/ 2147483647 h 11"/>
                <a:gd name="T8" fmla="*/ 2147483647 w 158"/>
                <a:gd name="T9" fmla="*/ 2147483647 h 11"/>
                <a:gd name="T10" fmla="*/ 2147483647 w 158"/>
                <a:gd name="T11" fmla="*/ 2147483647 h 11"/>
                <a:gd name="T12" fmla="*/ 2147483647 w 158"/>
                <a:gd name="T13" fmla="*/ 2147483647 h 11"/>
                <a:gd name="T14" fmla="*/ 2147483647 w 158"/>
                <a:gd name="T15" fmla="*/ 2147483647 h 11"/>
                <a:gd name="T16" fmla="*/ 2147483647 w 158"/>
                <a:gd name="T17" fmla="*/ 2147483647 h 11"/>
                <a:gd name="T18" fmla="*/ 2147483647 w 158"/>
                <a:gd name="T19" fmla="*/ 0 h 11"/>
                <a:gd name="T20" fmla="*/ 2147483647 w 158"/>
                <a:gd name="T21" fmla="*/ 0 h 11"/>
                <a:gd name="T22" fmla="*/ 2147483647 w 158"/>
                <a:gd name="T23" fmla="*/ 2147483647 h 11"/>
                <a:gd name="T24" fmla="*/ 2147483647 w 158"/>
                <a:gd name="T25" fmla="*/ 2147483647 h 11"/>
                <a:gd name="T26" fmla="*/ 2147483647 w 158"/>
                <a:gd name="T27" fmla="*/ 2147483647 h 11"/>
                <a:gd name="T28" fmla="*/ 2147483647 w 158"/>
                <a:gd name="T29" fmla="*/ 2147483647 h 11"/>
                <a:gd name="T30" fmla="*/ 2147483647 w 158"/>
                <a:gd name="T31" fmla="*/ 2147483647 h 11"/>
                <a:gd name="T32" fmla="*/ 2147483647 w 158"/>
                <a:gd name="T33" fmla="*/ 2147483647 h 11"/>
                <a:gd name="T34" fmla="*/ 2147483647 w 158"/>
                <a:gd name="T35" fmla="*/ 2147483647 h 11"/>
                <a:gd name="T36" fmla="*/ 2147483647 w 158"/>
                <a:gd name="T37" fmla="*/ 2147483647 h 11"/>
                <a:gd name="T38" fmla="*/ 0 w 158"/>
                <a:gd name="T39" fmla="*/ 2147483647 h 11"/>
                <a:gd name="T40" fmla="*/ 0 w 158"/>
                <a:gd name="T41" fmla="*/ 2147483647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8"/>
                <a:gd name="T64" fmla="*/ 0 h 11"/>
                <a:gd name="T65" fmla="*/ 158 w 158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8" h="11">
                  <a:moveTo>
                    <a:pt x="0" y="11"/>
                  </a:moveTo>
                  <a:lnTo>
                    <a:pt x="27" y="11"/>
                  </a:lnTo>
                  <a:lnTo>
                    <a:pt x="54" y="10"/>
                  </a:lnTo>
                  <a:lnTo>
                    <a:pt x="79" y="10"/>
                  </a:lnTo>
                  <a:lnTo>
                    <a:pt x="102" y="9"/>
                  </a:lnTo>
                  <a:lnTo>
                    <a:pt x="121" y="7"/>
                  </a:lnTo>
                  <a:lnTo>
                    <a:pt x="138" y="5"/>
                  </a:lnTo>
                  <a:lnTo>
                    <a:pt x="149" y="4"/>
                  </a:lnTo>
                  <a:lnTo>
                    <a:pt x="157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8" y="1"/>
                  </a:lnTo>
                  <a:lnTo>
                    <a:pt x="141" y="4"/>
                  </a:lnTo>
                  <a:lnTo>
                    <a:pt x="130" y="5"/>
                  </a:lnTo>
                  <a:lnTo>
                    <a:pt x="115" y="6"/>
                  </a:lnTo>
                  <a:lnTo>
                    <a:pt x="97" y="7"/>
                  </a:lnTo>
                  <a:lnTo>
                    <a:pt x="76" y="9"/>
                  </a:lnTo>
                  <a:lnTo>
                    <a:pt x="51" y="10"/>
                  </a:lnTo>
                  <a:lnTo>
                    <a:pt x="26" y="10"/>
                  </a:lnTo>
                  <a:lnTo>
                    <a:pt x="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6" name="Freeform 169"/>
            <p:cNvSpPr>
              <a:spLocks/>
            </p:cNvSpPr>
            <p:nvPr/>
          </p:nvSpPr>
          <p:spPr bwMode="auto">
            <a:xfrm>
              <a:off x="4215" y="2588"/>
              <a:ext cx="132" cy="9"/>
            </a:xfrm>
            <a:custGeom>
              <a:avLst/>
              <a:gdLst>
                <a:gd name="T0" fmla="*/ 2147483647 w 150"/>
                <a:gd name="T1" fmla="*/ 0 h 10"/>
                <a:gd name="T2" fmla="*/ 2147483647 w 150"/>
                <a:gd name="T3" fmla="*/ 2147483647 h 10"/>
                <a:gd name="T4" fmla="*/ 2147483647 w 150"/>
                <a:gd name="T5" fmla="*/ 2147483647 h 10"/>
                <a:gd name="T6" fmla="*/ 2147483647 w 150"/>
                <a:gd name="T7" fmla="*/ 2147483647 h 10"/>
                <a:gd name="T8" fmla="*/ 2147483647 w 150"/>
                <a:gd name="T9" fmla="*/ 2147483647 h 10"/>
                <a:gd name="T10" fmla="*/ 2147483647 w 150"/>
                <a:gd name="T11" fmla="*/ 2147483647 h 10"/>
                <a:gd name="T12" fmla="*/ 2147483647 w 150"/>
                <a:gd name="T13" fmla="*/ 2147483647 h 10"/>
                <a:gd name="T14" fmla="*/ 2147483647 w 150"/>
                <a:gd name="T15" fmla="*/ 2147483647 h 10"/>
                <a:gd name="T16" fmla="*/ 2147483647 w 150"/>
                <a:gd name="T17" fmla="*/ 2147483647 h 10"/>
                <a:gd name="T18" fmla="*/ 0 w 150"/>
                <a:gd name="T19" fmla="*/ 2147483647 h 10"/>
                <a:gd name="T20" fmla="*/ 0 w 150"/>
                <a:gd name="T21" fmla="*/ 2147483647 h 10"/>
                <a:gd name="T22" fmla="*/ 2147483647 w 150"/>
                <a:gd name="T23" fmla="*/ 2147483647 h 10"/>
                <a:gd name="T24" fmla="*/ 2147483647 w 150"/>
                <a:gd name="T25" fmla="*/ 2147483647 h 10"/>
                <a:gd name="T26" fmla="*/ 2147483647 w 150"/>
                <a:gd name="T27" fmla="*/ 2147483647 h 10"/>
                <a:gd name="T28" fmla="*/ 2147483647 w 150"/>
                <a:gd name="T29" fmla="*/ 2147483647 h 10"/>
                <a:gd name="T30" fmla="*/ 2147483647 w 150"/>
                <a:gd name="T31" fmla="*/ 2147483647 h 10"/>
                <a:gd name="T32" fmla="*/ 2147483647 w 150"/>
                <a:gd name="T33" fmla="*/ 2147483647 h 10"/>
                <a:gd name="T34" fmla="*/ 2147483647 w 150"/>
                <a:gd name="T35" fmla="*/ 2147483647 h 10"/>
                <a:gd name="T36" fmla="*/ 2147483647 w 150"/>
                <a:gd name="T37" fmla="*/ 2147483647 h 10"/>
                <a:gd name="T38" fmla="*/ 2147483647 w 150"/>
                <a:gd name="T39" fmla="*/ 0 h 10"/>
                <a:gd name="T40" fmla="*/ 2147483647 w 150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10"/>
                <a:gd name="T65" fmla="*/ 150 w 150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10">
                  <a:moveTo>
                    <a:pt x="150" y="0"/>
                  </a:moveTo>
                  <a:lnTo>
                    <a:pt x="148" y="1"/>
                  </a:lnTo>
                  <a:lnTo>
                    <a:pt x="141" y="4"/>
                  </a:lnTo>
                  <a:lnTo>
                    <a:pt x="130" y="5"/>
                  </a:lnTo>
                  <a:lnTo>
                    <a:pt x="115" y="6"/>
                  </a:lnTo>
                  <a:lnTo>
                    <a:pt x="97" y="7"/>
                  </a:lnTo>
                  <a:lnTo>
                    <a:pt x="76" y="9"/>
                  </a:lnTo>
                  <a:lnTo>
                    <a:pt x="51" y="10"/>
                  </a:lnTo>
                  <a:lnTo>
                    <a:pt x="26" y="10"/>
                  </a:lnTo>
                  <a:lnTo>
                    <a:pt x="0" y="10"/>
                  </a:lnTo>
                  <a:lnTo>
                    <a:pt x="25" y="10"/>
                  </a:lnTo>
                  <a:lnTo>
                    <a:pt x="49" y="9"/>
                  </a:lnTo>
                  <a:lnTo>
                    <a:pt x="70" y="9"/>
                  </a:lnTo>
                  <a:lnTo>
                    <a:pt x="91" y="7"/>
                  </a:lnTo>
                  <a:lnTo>
                    <a:pt x="108" y="6"/>
                  </a:lnTo>
                  <a:lnTo>
                    <a:pt x="124" y="5"/>
                  </a:lnTo>
                  <a:lnTo>
                    <a:pt x="134" y="4"/>
                  </a:lnTo>
                  <a:lnTo>
                    <a:pt x="140" y="1"/>
                  </a:lnTo>
                  <a:lnTo>
                    <a:pt x="143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7" name="Freeform 170"/>
            <p:cNvSpPr>
              <a:spLocks/>
            </p:cNvSpPr>
            <p:nvPr/>
          </p:nvSpPr>
          <p:spPr bwMode="auto">
            <a:xfrm>
              <a:off x="4215" y="2588"/>
              <a:ext cx="126" cy="9"/>
            </a:xfrm>
            <a:custGeom>
              <a:avLst/>
              <a:gdLst>
                <a:gd name="T0" fmla="*/ 0 w 143"/>
                <a:gd name="T1" fmla="*/ 2147483647 h 10"/>
                <a:gd name="T2" fmla="*/ 2147483647 w 143"/>
                <a:gd name="T3" fmla="*/ 2147483647 h 10"/>
                <a:gd name="T4" fmla="*/ 2147483647 w 143"/>
                <a:gd name="T5" fmla="*/ 2147483647 h 10"/>
                <a:gd name="T6" fmla="*/ 2147483647 w 143"/>
                <a:gd name="T7" fmla="*/ 2147483647 h 10"/>
                <a:gd name="T8" fmla="*/ 2147483647 w 143"/>
                <a:gd name="T9" fmla="*/ 2147483647 h 10"/>
                <a:gd name="T10" fmla="*/ 2147483647 w 143"/>
                <a:gd name="T11" fmla="*/ 2147483647 h 10"/>
                <a:gd name="T12" fmla="*/ 2147483647 w 143"/>
                <a:gd name="T13" fmla="*/ 2147483647 h 10"/>
                <a:gd name="T14" fmla="*/ 2147483647 w 143"/>
                <a:gd name="T15" fmla="*/ 2147483647 h 10"/>
                <a:gd name="T16" fmla="*/ 2147483647 w 143"/>
                <a:gd name="T17" fmla="*/ 2147483647 h 10"/>
                <a:gd name="T18" fmla="*/ 2147483647 w 143"/>
                <a:gd name="T19" fmla="*/ 0 h 10"/>
                <a:gd name="T20" fmla="*/ 2147483647 w 143"/>
                <a:gd name="T21" fmla="*/ 0 h 10"/>
                <a:gd name="T22" fmla="*/ 2147483647 w 143"/>
                <a:gd name="T23" fmla="*/ 2147483647 h 10"/>
                <a:gd name="T24" fmla="*/ 2147483647 w 143"/>
                <a:gd name="T25" fmla="*/ 2147483647 h 10"/>
                <a:gd name="T26" fmla="*/ 2147483647 w 143"/>
                <a:gd name="T27" fmla="*/ 2147483647 h 10"/>
                <a:gd name="T28" fmla="*/ 2147483647 w 143"/>
                <a:gd name="T29" fmla="*/ 2147483647 h 10"/>
                <a:gd name="T30" fmla="*/ 2147483647 w 143"/>
                <a:gd name="T31" fmla="*/ 2147483647 h 10"/>
                <a:gd name="T32" fmla="*/ 2147483647 w 143"/>
                <a:gd name="T33" fmla="*/ 2147483647 h 10"/>
                <a:gd name="T34" fmla="*/ 2147483647 w 143"/>
                <a:gd name="T35" fmla="*/ 2147483647 h 10"/>
                <a:gd name="T36" fmla="*/ 2147483647 w 143"/>
                <a:gd name="T37" fmla="*/ 2147483647 h 10"/>
                <a:gd name="T38" fmla="*/ 0 w 143"/>
                <a:gd name="T39" fmla="*/ 2147483647 h 10"/>
                <a:gd name="T40" fmla="*/ 0 w 143"/>
                <a:gd name="T41" fmla="*/ 2147483647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0"/>
                <a:gd name="T65" fmla="*/ 143 w 143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0">
                  <a:moveTo>
                    <a:pt x="0" y="10"/>
                  </a:moveTo>
                  <a:lnTo>
                    <a:pt x="25" y="10"/>
                  </a:lnTo>
                  <a:lnTo>
                    <a:pt x="49" y="9"/>
                  </a:lnTo>
                  <a:lnTo>
                    <a:pt x="70" y="9"/>
                  </a:lnTo>
                  <a:lnTo>
                    <a:pt x="91" y="7"/>
                  </a:lnTo>
                  <a:lnTo>
                    <a:pt x="108" y="6"/>
                  </a:lnTo>
                  <a:lnTo>
                    <a:pt x="124" y="5"/>
                  </a:lnTo>
                  <a:lnTo>
                    <a:pt x="134" y="4"/>
                  </a:lnTo>
                  <a:lnTo>
                    <a:pt x="140" y="1"/>
                  </a:lnTo>
                  <a:lnTo>
                    <a:pt x="143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25" y="4"/>
                  </a:lnTo>
                  <a:lnTo>
                    <a:pt x="115" y="5"/>
                  </a:lnTo>
                  <a:lnTo>
                    <a:pt x="102" y="6"/>
                  </a:lnTo>
                  <a:lnTo>
                    <a:pt x="86" y="7"/>
                  </a:lnTo>
                  <a:lnTo>
                    <a:pt x="67" y="7"/>
                  </a:lnTo>
                  <a:lnTo>
                    <a:pt x="45" y="9"/>
                  </a:lnTo>
                  <a:lnTo>
                    <a:pt x="24" y="9"/>
                  </a:lnTo>
                  <a:lnTo>
                    <a:pt x="0" y="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8" name="Freeform 171"/>
            <p:cNvSpPr>
              <a:spLocks/>
            </p:cNvSpPr>
            <p:nvPr/>
          </p:nvSpPr>
          <p:spPr bwMode="auto">
            <a:xfrm>
              <a:off x="4215" y="2588"/>
              <a:ext cx="117" cy="8"/>
            </a:xfrm>
            <a:custGeom>
              <a:avLst/>
              <a:gdLst>
                <a:gd name="T0" fmla="*/ 2147483647 w 133"/>
                <a:gd name="T1" fmla="*/ 0 h 9"/>
                <a:gd name="T2" fmla="*/ 2147483647 w 133"/>
                <a:gd name="T3" fmla="*/ 2147483647 h 9"/>
                <a:gd name="T4" fmla="*/ 2147483647 w 133"/>
                <a:gd name="T5" fmla="*/ 2147483647 h 9"/>
                <a:gd name="T6" fmla="*/ 2147483647 w 133"/>
                <a:gd name="T7" fmla="*/ 2147483647 h 9"/>
                <a:gd name="T8" fmla="*/ 2147483647 w 133"/>
                <a:gd name="T9" fmla="*/ 2147483647 h 9"/>
                <a:gd name="T10" fmla="*/ 2147483647 w 133"/>
                <a:gd name="T11" fmla="*/ 2147483647 h 9"/>
                <a:gd name="T12" fmla="*/ 2147483647 w 133"/>
                <a:gd name="T13" fmla="*/ 2147483647 h 9"/>
                <a:gd name="T14" fmla="*/ 2147483647 w 133"/>
                <a:gd name="T15" fmla="*/ 2147483647 h 9"/>
                <a:gd name="T16" fmla="*/ 2147483647 w 133"/>
                <a:gd name="T17" fmla="*/ 2147483647 h 9"/>
                <a:gd name="T18" fmla="*/ 0 w 133"/>
                <a:gd name="T19" fmla="*/ 2147483647 h 9"/>
                <a:gd name="T20" fmla="*/ 0 w 133"/>
                <a:gd name="T21" fmla="*/ 2147483647 h 9"/>
                <a:gd name="T22" fmla="*/ 2147483647 w 133"/>
                <a:gd name="T23" fmla="*/ 2147483647 h 9"/>
                <a:gd name="T24" fmla="*/ 2147483647 w 133"/>
                <a:gd name="T25" fmla="*/ 2147483647 h 9"/>
                <a:gd name="T26" fmla="*/ 2147483647 w 133"/>
                <a:gd name="T27" fmla="*/ 2147483647 h 9"/>
                <a:gd name="T28" fmla="*/ 2147483647 w 133"/>
                <a:gd name="T29" fmla="*/ 2147483647 h 9"/>
                <a:gd name="T30" fmla="*/ 2147483647 w 133"/>
                <a:gd name="T31" fmla="*/ 2147483647 h 9"/>
                <a:gd name="T32" fmla="*/ 2147483647 w 133"/>
                <a:gd name="T33" fmla="*/ 2147483647 h 9"/>
                <a:gd name="T34" fmla="*/ 2147483647 w 133"/>
                <a:gd name="T35" fmla="*/ 2147483647 h 9"/>
                <a:gd name="T36" fmla="*/ 2147483647 w 133"/>
                <a:gd name="T37" fmla="*/ 0 h 9"/>
                <a:gd name="T38" fmla="*/ 2147483647 w 133"/>
                <a:gd name="T39" fmla="*/ 0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9"/>
                <a:gd name="T62" fmla="*/ 133 w 133"/>
                <a:gd name="T63" fmla="*/ 9 h 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9">
                  <a:moveTo>
                    <a:pt x="133" y="0"/>
                  </a:moveTo>
                  <a:lnTo>
                    <a:pt x="131" y="1"/>
                  </a:lnTo>
                  <a:lnTo>
                    <a:pt x="125" y="4"/>
                  </a:lnTo>
                  <a:lnTo>
                    <a:pt x="115" y="5"/>
                  </a:lnTo>
                  <a:lnTo>
                    <a:pt x="102" y="6"/>
                  </a:lnTo>
                  <a:lnTo>
                    <a:pt x="86" y="7"/>
                  </a:lnTo>
                  <a:lnTo>
                    <a:pt x="67" y="7"/>
                  </a:lnTo>
                  <a:lnTo>
                    <a:pt x="45" y="9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4" y="9"/>
                  </a:lnTo>
                  <a:lnTo>
                    <a:pt x="48" y="7"/>
                  </a:lnTo>
                  <a:lnTo>
                    <a:pt x="69" y="7"/>
                  </a:lnTo>
                  <a:lnTo>
                    <a:pt x="87" y="6"/>
                  </a:lnTo>
                  <a:lnTo>
                    <a:pt x="103" y="5"/>
                  </a:lnTo>
                  <a:lnTo>
                    <a:pt x="115" y="4"/>
                  </a:lnTo>
                  <a:lnTo>
                    <a:pt x="121" y="1"/>
                  </a:lnTo>
                  <a:lnTo>
                    <a:pt x="124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699" name="Freeform 172"/>
            <p:cNvSpPr>
              <a:spLocks/>
            </p:cNvSpPr>
            <p:nvPr/>
          </p:nvSpPr>
          <p:spPr bwMode="auto">
            <a:xfrm>
              <a:off x="4215" y="2588"/>
              <a:ext cx="109" cy="8"/>
            </a:xfrm>
            <a:custGeom>
              <a:avLst/>
              <a:gdLst>
                <a:gd name="T0" fmla="*/ 0 w 124"/>
                <a:gd name="T1" fmla="*/ 2147483647 h 9"/>
                <a:gd name="T2" fmla="*/ 2147483647 w 124"/>
                <a:gd name="T3" fmla="*/ 2147483647 h 9"/>
                <a:gd name="T4" fmla="*/ 2147483647 w 124"/>
                <a:gd name="T5" fmla="*/ 2147483647 h 9"/>
                <a:gd name="T6" fmla="*/ 2147483647 w 124"/>
                <a:gd name="T7" fmla="*/ 2147483647 h 9"/>
                <a:gd name="T8" fmla="*/ 2147483647 w 124"/>
                <a:gd name="T9" fmla="*/ 2147483647 h 9"/>
                <a:gd name="T10" fmla="*/ 2147483647 w 124"/>
                <a:gd name="T11" fmla="*/ 2147483647 h 9"/>
                <a:gd name="T12" fmla="*/ 2147483647 w 124"/>
                <a:gd name="T13" fmla="*/ 2147483647 h 9"/>
                <a:gd name="T14" fmla="*/ 2147483647 w 124"/>
                <a:gd name="T15" fmla="*/ 2147483647 h 9"/>
                <a:gd name="T16" fmla="*/ 2147483647 w 124"/>
                <a:gd name="T17" fmla="*/ 0 h 9"/>
                <a:gd name="T18" fmla="*/ 2147483647 w 124"/>
                <a:gd name="T19" fmla="*/ 0 h 9"/>
                <a:gd name="T20" fmla="*/ 2147483647 w 124"/>
                <a:gd name="T21" fmla="*/ 2147483647 h 9"/>
                <a:gd name="T22" fmla="*/ 2147483647 w 124"/>
                <a:gd name="T23" fmla="*/ 2147483647 h 9"/>
                <a:gd name="T24" fmla="*/ 2147483647 w 124"/>
                <a:gd name="T25" fmla="*/ 2147483647 h 9"/>
                <a:gd name="T26" fmla="*/ 2147483647 w 124"/>
                <a:gd name="T27" fmla="*/ 2147483647 h 9"/>
                <a:gd name="T28" fmla="*/ 2147483647 w 124"/>
                <a:gd name="T29" fmla="*/ 2147483647 h 9"/>
                <a:gd name="T30" fmla="*/ 2147483647 w 124"/>
                <a:gd name="T31" fmla="*/ 2147483647 h 9"/>
                <a:gd name="T32" fmla="*/ 2147483647 w 124"/>
                <a:gd name="T33" fmla="*/ 2147483647 h 9"/>
                <a:gd name="T34" fmla="*/ 0 w 124"/>
                <a:gd name="T35" fmla="*/ 2147483647 h 9"/>
                <a:gd name="T36" fmla="*/ 0 w 124"/>
                <a:gd name="T37" fmla="*/ 2147483647 h 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9"/>
                <a:gd name="T59" fmla="*/ 124 w 124"/>
                <a:gd name="T60" fmla="*/ 9 h 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9">
                  <a:moveTo>
                    <a:pt x="0" y="9"/>
                  </a:moveTo>
                  <a:lnTo>
                    <a:pt x="24" y="9"/>
                  </a:lnTo>
                  <a:lnTo>
                    <a:pt x="48" y="7"/>
                  </a:lnTo>
                  <a:lnTo>
                    <a:pt x="69" y="7"/>
                  </a:lnTo>
                  <a:lnTo>
                    <a:pt x="87" y="6"/>
                  </a:lnTo>
                  <a:lnTo>
                    <a:pt x="103" y="5"/>
                  </a:lnTo>
                  <a:lnTo>
                    <a:pt x="115" y="4"/>
                  </a:lnTo>
                  <a:lnTo>
                    <a:pt x="121" y="1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11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3" y="6"/>
                  </a:lnTo>
                  <a:lnTo>
                    <a:pt x="44" y="7"/>
                  </a:lnTo>
                  <a:lnTo>
                    <a:pt x="22" y="7"/>
                  </a:lnTo>
                  <a:lnTo>
                    <a:pt x="0" y="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0" name="Freeform 173"/>
            <p:cNvSpPr>
              <a:spLocks/>
            </p:cNvSpPr>
            <p:nvPr/>
          </p:nvSpPr>
          <p:spPr bwMode="auto">
            <a:xfrm>
              <a:off x="4215" y="2588"/>
              <a:ext cx="101" cy="6"/>
            </a:xfrm>
            <a:custGeom>
              <a:avLst/>
              <a:gdLst>
                <a:gd name="T0" fmla="*/ 2147483647 w 114"/>
                <a:gd name="T1" fmla="*/ 0 h 7"/>
                <a:gd name="T2" fmla="*/ 2147483647 w 114"/>
                <a:gd name="T3" fmla="*/ 2147483647 h 7"/>
                <a:gd name="T4" fmla="*/ 2147483647 w 114"/>
                <a:gd name="T5" fmla="*/ 2147483647 h 7"/>
                <a:gd name="T6" fmla="*/ 2147483647 w 114"/>
                <a:gd name="T7" fmla="*/ 2147483647 h 7"/>
                <a:gd name="T8" fmla="*/ 2147483647 w 114"/>
                <a:gd name="T9" fmla="*/ 2147483647 h 7"/>
                <a:gd name="T10" fmla="*/ 2147483647 w 114"/>
                <a:gd name="T11" fmla="*/ 2147483647 h 7"/>
                <a:gd name="T12" fmla="*/ 2147483647 w 114"/>
                <a:gd name="T13" fmla="*/ 2147483647 h 7"/>
                <a:gd name="T14" fmla="*/ 2147483647 w 114"/>
                <a:gd name="T15" fmla="*/ 2147483647 h 7"/>
                <a:gd name="T16" fmla="*/ 0 w 114"/>
                <a:gd name="T17" fmla="*/ 2147483647 h 7"/>
                <a:gd name="T18" fmla="*/ 0 w 114"/>
                <a:gd name="T19" fmla="*/ 2147483647 h 7"/>
                <a:gd name="T20" fmla="*/ 2147483647 w 114"/>
                <a:gd name="T21" fmla="*/ 2147483647 h 7"/>
                <a:gd name="T22" fmla="*/ 2147483647 w 114"/>
                <a:gd name="T23" fmla="*/ 2147483647 h 7"/>
                <a:gd name="T24" fmla="*/ 2147483647 w 114"/>
                <a:gd name="T25" fmla="*/ 2147483647 h 7"/>
                <a:gd name="T26" fmla="*/ 2147483647 w 114"/>
                <a:gd name="T27" fmla="*/ 2147483647 h 7"/>
                <a:gd name="T28" fmla="*/ 2147483647 w 114"/>
                <a:gd name="T29" fmla="*/ 2147483647 h 7"/>
                <a:gd name="T30" fmla="*/ 2147483647 w 114"/>
                <a:gd name="T31" fmla="*/ 2147483647 h 7"/>
                <a:gd name="T32" fmla="*/ 2147483647 w 114"/>
                <a:gd name="T33" fmla="*/ 2147483647 h 7"/>
                <a:gd name="T34" fmla="*/ 2147483647 w 114"/>
                <a:gd name="T35" fmla="*/ 0 h 7"/>
                <a:gd name="T36" fmla="*/ 2147483647 w 11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4"/>
                <a:gd name="T58" fmla="*/ 0 h 7"/>
                <a:gd name="T59" fmla="*/ 114 w 114"/>
                <a:gd name="T60" fmla="*/ 7 h 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4" h="7">
                  <a:moveTo>
                    <a:pt x="114" y="0"/>
                  </a:moveTo>
                  <a:lnTo>
                    <a:pt x="111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3" y="6"/>
                  </a:lnTo>
                  <a:lnTo>
                    <a:pt x="44" y="7"/>
                  </a:lnTo>
                  <a:lnTo>
                    <a:pt x="22" y="7"/>
                  </a:lnTo>
                  <a:lnTo>
                    <a:pt x="0" y="7"/>
                  </a:lnTo>
                  <a:lnTo>
                    <a:pt x="20" y="7"/>
                  </a:lnTo>
                  <a:lnTo>
                    <a:pt x="39" y="6"/>
                  </a:lnTo>
                  <a:lnTo>
                    <a:pt x="57" y="6"/>
                  </a:lnTo>
                  <a:lnTo>
                    <a:pt x="73" y="5"/>
                  </a:lnTo>
                  <a:lnTo>
                    <a:pt x="86" y="4"/>
                  </a:lnTo>
                  <a:lnTo>
                    <a:pt x="95" y="2"/>
                  </a:lnTo>
                  <a:lnTo>
                    <a:pt x="101" y="1"/>
                  </a:lnTo>
                  <a:lnTo>
                    <a:pt x="102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1" name="Freeform 174"/>
            <p:cNvSpPr>
              <a:spLocks/>
            </p:cNvSpPr>
            <p:nvPr/>
          </p:nvSpPr>
          <p:spPr bwMode="auto">
            <a:xfrm>
              <a:off x="4215" y="2588"/>
              <a:ext cx="90" cy="6"/>
            </a:xfrm>
            <a:custGeom>
              <a:avLst/>
              <a:gdLst>
                <a:gd name="T0" fmla="*/ 0 w 102"/>
                <a:gd name="T1" fmla="*/ 2147483647 h 7"/>
                <a:gd name="T2" fmla="*/ 2147483647 w 102"/>
                <a:gd name="T3" fmla="*/ 2147483647 h 7"/>
                <a:gd name="T4" fmla="*/ 2147483647 w 102"/>
                <a:gd name="T5" fmla="*/ 2147483647 h 7"/>
                <a:gd name="T6" fmla="*/ 2147483647 w 102"/>
                <a:gd name="T7" fmla="*/ 2147483647 h 7"/>
                <a:gd name="T8" fmla="*/ 2147483647 w 102"/>
                <a:gd name="T9" fmla="*/ 2147483647 h 7"/>
                <a:gd name="T10" fmla="*/ 2147483647 w 102"/>
                <a:gd name="T11" fmla="*/ 2147483647 h 7"/>
                <a:gd name="T12" fmla="*/ 2147483647 w 102"/>
                <a:gd name="T13" fmla="*/ 2147483647 h 7"/>
                <a:gd name="T14" fmla="*/ 2147483647 w 102"/>
                <a:gd name="T15" fmla="*/ 2147483647 h 7"/>
                <a:gd name="T16" fmla="*/ 2147483647 w 102"/>
                <a:gd name="T17" fmla="*/ 0 h 7"/>
                <a:gd name="T18" fmla="*/ 2147483647 w 102"/>
                <a:gd name="T19" fmla="*/ 0 h 7"/>
                <a:gd name="T20" fmla="*/ 2147483647 w 102"/>
                <a:gd name="T21" fmla="*/ 2147483647 h 7"/>
                <a:gd name="T22" fmla="*/ 2147483647 w 102"/>
                <a:gd name="T23" fmla="*/ 2147483647 h 7"/>
                <a:gd name="T24" fmla="*/ 2147483647 w 102"/>
                <a:gd name="T25" fmla="*/ 2147483647 h 7"/>
                <a:gd name="T26" fmla="*/ 2147483647 w 102"/>
                <a:gd name="T27" fmla="*/ 2147483647 h 7"/>
                <a:gd name="T28" fmla="*/ 2147483647 w 102"/>
                <a:gd name="T29" fmla="*/ 2147483647 h 7"/>
                <a:gd name="T30" fmla="*/ 2147483647 w 102"/>
                <a:gd name="T31" fmla="*/ 2147483647 h 7"/>
                <a:gd name="T32" fmla="*/ 0 w 102"/>
                <a:gd name="T33" fmla="*/ 2147483647 h 7"/>
                <a:gd name="T34" fmla="*/ 0 w 102"/>
                <a:gd name="T35" fmla="*/ 2147483647 h 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"/>
                <a:gd name="T55" fmla="*/ 0 h 7"/>
                <a:gd name="T56" fmla="*/ 102 w 102"/>
                <a:gd name="T57" fmla="*/ 7 h 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" h="7">
                  <a:moveTo>
                    <a:pt x="0" y="7"/>
                  </a:moveTo>
                  <a:lnTo>
                    <a:pt x="20" y="7"/>
                  </a:lnTo>
                  <a:lnTo>
                    <a:pt x="39" y="6"/>
                  </a:lnTo>
                  <a:lnTo>
                    <a:pt x="57" y="6"/>
                  </a:lnTo>
                  <a:lnTo>
                    <a:pt x="73" y="5"/>
                  </a:lnTo>
                  <a:lnTo>
                    <a:pt x="86" y="4"/>
                  </a:lnTo>
                  <a:lnTo>
                    <a:pt x="95" y="2"/>
                  </a:lnTo>
                  <a:lnTo>
                    <a:pt x="101" y="1"/>
                  </a:lnTo>
                  <a:lnTo>
                    <a:pt x="102" y="0"/>
                  </a:lnTo>
                  <a:lnTo>
                    <a:pt x="91" y="0"/>
                  </a:lnTo>
                  <a:lnTo>
                    <a:pt x="89" y="1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57" y="5"/>
                  </a:lnTo>
                  <a:lnTo>
                    <a:pt x="40" y="6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2" name="Freeform 175"/>
            <p:cNvSpPr>
              <a:spLocks/>
            </p:cNvSpPr>
            <p:nvPr/>
          </p:nvSpPr>
          <p:spPr bwMode="auto">
            <a:xfrm>
              <a:off x="4215" y="2588"/>
              <a:ext cx="80" cy="5"/>
            </a:xfrm>
            <a:custGeom>
              <a:avLst/>
              <a:gdLst>
                <a:gd name="T0" fmla="*/ 2147483647 w 91"/>
                <a:gd name="T1" fmla="*/ 0 h 6"/>
                <a:gd name="T2" fmla="*/ 2147483647 w 91"/>
                <a:gd name="T3" fmla="*/ 2147483647 h 6"/>
                <a:gd name="T4" fmla="*/ 2147483647 w 91"/>
                <a:gd name="T5" fmla="*/ 2147483647 h 6"/>
                <a:gd name="T6" fmla="*/ 2147483647 w 91"/>
                <a:gd name="T7" fmla="*/ 2147483647 h 6"/>
                <a:gd name="T8" fmla="*/ 2147483647 w 91"/>
                <a:gd name="T9" fmla="*/ 2147483647 h 6"/>
                <a:gd name="T10" fmla="*/ 2147483647 w 91"/>
                <a:gd name="T11" fmla="*/ 2147483647 h 6"/>
                <a:gd name="T12" fmla="*/ 2147483647 w 91"/>
                <a:gd name="T13" fmla="*/ 2147483647 h 6"/>
                <a:gd name="T14" fmla="*/ 0 w 91"/>
                <a:gd name="T15" fmla="*/ 2147483647 h 6"/>
                <a:gd name="T16" fmla="*/ 0 w 91"/>
                <a:gd name="T17" fmla="*/ 2147483647 h 6"/>
                <a:gd name="T18" fmla="*/ 2147483647 w 91"/>
                <a:gd name="T19" fmla="*/ 2147483647 h 6"/>
                <a:gd name="T20" fmla="*/ 2147483647 w 91"/>
                <a:gd name="T21" fmla="*/ 2147483647 h 6"/>
                <a:gd name="T22" fmla="*/ 2147483647 w 91"/>
                <a:gd name="T23" fmla="*/ 2147483647 h 6"/>
                <a:gd name="T24" fmla="*/ 2147483647 w 91"/>
                <a:gd name="T25" fmla="*/ 2147483647 h 6"/>
                <a:gd name="T26" fmla="*/ 2147483647 w 91"/>
                <a:gd name="T27" fmla="*/ 2147483647 h 6"/>
                <a:gd name="T28" fmla="*/ 2147483647 w 91"/>
                <a:gd name="T29" fmla="*/ 2147483647 h 6"/>
                <a:gd name="T30" fmla="*/ 2147483647 w 91"/>
                <a:gd name="T31" fmla="*/ 0 h 6"/>
                <a:gd name="T32" fmla="*/ 2147483647 w 91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"/>
                <a:gd name="T52" fmla="*/ 0 h 6"/>
                <a:gd name="T53" fmla="*/ 91 w 91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" h="6">
                  <a:moveTo>
                    <a:pt x="91" y="0"/>
                  </a:moveTo>
                  <a:lnTo>
                    <a:pt x="89" y="1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57" y="5"/>
                  </a:lnTo>
                  <a:lnTo>
                    <a:pt x="40" y="6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7" y="5"/>
                  </a:lnTo>
                  <a:lnTo>
                    <a:pt x="34" y="5"/>
                  </a:lnTo>
                  <a:lnTo>
                    <a:pt x="49" y="4"/>
                  </a:lnTo>
                  <a:lnTo>
                    <a:pt x="62" y="4"/>
                  </a:lnTo>
                  <a:lnTo>
                    <a:pt x="70" y="2"/>
                  </a:lnTo>
                  <a:lnTo>
                    <a:pt x="77" y="1"/>
                  </a:lnTo>
                  <a:lnTo>
                    <a:pt x="79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3" name="Freeform 176"/>
            <p:cNvSpPr>
              <a:spLocks/>
            </p:cNvSpPr>
            <p:nvPr/>
          </p:nvSpPr>
          <p:spPr bwMode="auto">
            <a:xfrm>
              <a:off x="4215" y="2588"/>
              <a:ext cx="70" cy="4"/>
            </a:xfrm>
            <a:custGeom>
              <a:avLst/>
              <a:gdLst>
                <a:gd name="T0" fmla="*/ 0 w 79"/>
                <a:gd name="T1" fmla="*/ 2147483647 h 5"/>
                <a:gd name="T2" fmla="*/ 2147483647 w 79"/>
                <a:gd name="T3" fmla="*/ 2147483647 h 5"/>
                <a:gd name="T4" fmla="*/ 2147483647 w 79"/>
                <a:gd name="T5" fmla="*/ 2147483647 h 5"/>
                <a:gd name="T6" fmla="*/ 2147483647 w 79"/>
                <a:gd name="T7" fmla="*/ 2147483647 h 5"/>
                <a:gd name="T8" fmla="*/ 2147483647 w 79"/>
                <a:gd name="T9" fmla="*/ 2147483647 h 5"/>
                <a:gd name="T10" fmla="*/ 2147483647 w 79"/>
                <a:gd name="T11" fmla="*/ 2147483647 h 5"/>
                <a:gd name="T12" fmla="*/ 2147483647 w 79"/>
                <a:gd name="T13" fmla="*/ 2147483647 h 5"/>
                <a:gd name="T14" fmla="*/ 2147483647 w 79"/>
                <a:gd name="T15" fmla="*/ 0 h 5"/>
                <a:gd name="T16" fmla="*/ 2147483647 w 79"/>
                <a:gd name="T17" fmla="*/ 0 h 5"/>
                <a:gd name="T18" fmla="*/ 2147483647 w 79"/>
                <a:gd name="T19" fmla="*/ 2147483647 h 5"/>
                <a:gd name="T20" fmla="*/ 2147483647 w 79"/>
                <a:gd name="T21" fmla="*/ 2147483647 h 5"/>
                <a:gd name="T22" fmla="*/ 2147483647 w 79"/>
                <a:gd name="T23" fmla="*/ 2147483647 h 5"/>
                <a:gd name="T24" fmla="*/ 2147483647 w 79"/>
                <a:gd name="T25" fmla="*/ 2147483647 h 5"/>
                <a:gd name="T26" fmla="*/ 2147483647 w 79"/>
                <a:gd name="T27" fmla="*/ 2147483647 h 5"/>
                <a:gd name="T28" fmla="*/ 0 w 79"/>
                <a:gd name="T29" fmla="*/ 2147483647 h 5"/>
                <a:gd name="T30" fmla="*/ 0 w 79"/>
                <a:gd name="T31" fmla="*/ 2147483647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9"/>
                <a:gd name="T49" fmla="*/ 0 h 5"/>
                <a:gd name="T50" fmla="*/ 79 w 79"/>
                <a:gd name="T51" fmla="*/ 5 h 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9" h="5">
                  <a:moveTo>
                    <a:pt x="0" y="5"/>
                  </a:moveTo>
                  <a:lnTo>
                    <a:pt x="17" y="5"/>
                  </a:lnTo>
                  <a:lnTo>
                    <a:pt x="34" y="5"/>
                  </a:lnTo>
                  <a:lnTo>
                    <a:pt x="49" y="4"/>
                  </a:lnTo>
                  <a:lnTo>
                    <a:pt x="62" y="4"/>
                  </a:lnTo>
                  <a:lnTo>
                    <a:pt x="70" y="2"/>
                  </a:lnTo>
                  <a:lnTo>
                    <a:pt x="77" y="1"/>
                  </a:lnTo>
                  <a:lnTo>
                    <a:pt x="79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57" y="2"/>
                  </a:lnTo>
                  <a:lnTo>
                    <a:pt x="46" y="4"/>
                  </a:lnTo>
                  <a:lnTo>
                    <a:pt x="32" y="4"/>
                  </a:lnTo>
                  <a:lnTo>
                    <a:pt x="17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4" name="Freeform 177"/>
            <p:cNvSpPr>
              <a:spLocks/>
            </p:cNvSpPr>
            <p:nvPr/>
          </p:nvSpPr>
          <p:spPr bwMode="auto">
            <a:xfrm>
              <a:off x="4215" y="2588"/>
              <a:ext cx="57" cy="4"/>
            </a:xfrm>
            <a:custGeom>
              <a:avLst/>
              <a:gdLst>
                <a:gd name="T0" fmla="*/ 2147483647 w 65"/>
                <a:gd name="T1" fmla="*/ 0 h 5"/>
                <a:gd name="T2" fmla="*/ 2147483647 w 65"/>
                <a:gd name="T3" fmla="*/ 2147483647 h 5"/>
                <a:gd name="T4" fmla="*/ 2147483647 w 65"/>
                <a:gd name="T5" fmla="*/ 2147483647 h 5"/>
                <a:gd name="T6" fmla="*/ 2147483647 w 65"/>
                <a:gd name="T7" fmla="*/ 2147483647 h 5"/>
                <a:gd name="T8" fmla="*/ 2147483647 w 65"/>
                <a:gd name="T9" fmla="*/ 2147483647 h 5"/>
                <a:gd name="T10" fmla="*/ 2147483647 w 65"/>
                <a:gd name="T11" fmla="*/ 2147483647 h 5"/>
                <a:gd name="T12" fmla="*/ 0 w 65"/>
                <a:gd name="T13" fmla="*/ 2147483647 h 5"/>
                <a:gd name="T14" fmla="*/ 0 w 65"/>
                <a:gd name="T15" fmla="*/ 2147483647 h 5"/>
                <a:gd name="T16" fmla="*/ 2147483647 w 65"/>
                <a:gd name="T17" fmla="*/ 2147483647 h 5"/>
                <a:gd name="T18" fmla="*/ 2147483647 w 65"/>
                <a:gd name="T19" fmla="*/ 2147483647 h 5"/>
                <a:gd name="T20" fmla="*/ 2147483647 w 65"/>
                <a:gd name="T21" fmla="*/ 2147483647 h 5"/>
                <a:gd name="T22" fmla="*/ 2147483647 w 65"/>
                <a:gd name="T23" fmla="*/ 2147483647 h 5"/>
                <a:gd name="T24" fmla="*/ 2147483647 w 65"/>
                <a:gd name="T25" fmla="*/ 0 h 5"/>
                <a:gd name="T26" fmla="*/ 2147483647 w 65"/>
                <a:gd name="T27" fmla="*/ 0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5"/>
                <a:gd name="T44" fmla="*/ 65 w 65"/>
                <a:gd name="T45" fmla="*/ 5 h 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5">
                  <a:moveTo>
                    <a:pt x="65" y="0"/>
                  </a:moveTo>
                  <a:lnTo>
                    <a:pt x="63" y="1"/>
                  </a:lnTo>
                  <a:lnTo>
                    <a:pt x="57" y="2"/>
                  </a:lnTo>
                  <a:lnTo>
                    <a:pt x="46" y="4"/>
                  </a:lnTo>
                  <a:lnTo>
                    <a:pt x="32" y="4"/>
                  </a:lnTo>
                  <a:lnTo>
                    <a:pt x="17" y="4"/>
                  </a:lnTo>
                  <a:lnTo>
                    <a:pt x="0" y="5"/>
                  </a:lnTo>
                  <a:lnTo>
                    <a:pt x="0" y="4"/>
                  </a:lnTo>
                  <a:lnTo>
                    <a:pt x="16" y="4"/>
                  </a:lnTo>
                  <a:lnTo>
                    <a:pt x="30" y="2"/>
                  </a:lnTo>
                  <a:lnTo>
                    <a:pt x="41" y="2"/>
                  </a:lnTo>
                  <a:lnTo>
                    <a:pt x="49" y="1"/>
                  </a:lnTo>
                  <a:lnTo>
                    <a:pt x="51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5" name="Freeform 178"/>
            <p:cNvSpPr>
              <a:spLocks/>
            </p:cNvSpPr>
            <p:nvPr/>
          </p:nvSpPr>
          <p:spPr bwMode="auto">
            <a:xfrm>
              <a:off x="4215" y="2588"/>
              <a:ext cx="45" cy="3"/>
            </a:xfrm>
            <a:custGeom>
              <a:avLst/>
              <a:gdLst>
                <a:gd name="T0" fmla="*/ 0 w 51"/>
                <a:gd name="T1" fmla="*/ 2147483647 h 4"/>
                <a:gd name="T2" fmla="*/ 2147483647 w 51"/>
                <a:gd name="T3" fmla="*/ 2147483647 h 4"/>
                <a:gd name="T4" fmla="*/ 2147483647 w 51"/>
                <a:gd name="T5" fmla="*/ 2147483647 h 4"/>
                <a:gd name="T6" fmla="*/ 2147483647 w 51"/>
                <a:gd name="T7" fmla="*/ 2147483647 h 4"/>
                <a:gd name="T8" fmla="*/ 2147483647 w 51"/>
                <a:gd name="T9" fmla="*/ 2147483647 h 4"/>
                <a:gd name="T10" fmla="*/ 2147483647 w 51"/>
                <a:gd name="T11" fmla="*/ 0 h 4"/>
                <a:gd name="T12" fmla="*/ 2147483647 w 51"/>
                <a:gd name="T13" fmla="*/ 0 h 4"/>
                <a:gd name="T14" fmla="*/ 2147483647 w 51"/>
                <a:gd name="T15" fmla="*/ 2147483647 h 4"/>
                <a:gd name="T16" fmla="*/ 2147483647 w 51"/>
                <a:gd name="T17" fmla="*/ 2147483647 h 4"/>
                <a:gd name="T18" fmla="*/ 2147483647 w 51"/>
                <a:gd name="T19" fmla="*/ 2147483647 h 4"/>
                <a:gd name="T20" fmla="*/ 2147483647 w 51"/>
                <a:gd name="T21" fmla="*/ 2147483647 h 4"/>
                <a:gd name="T22" fmla="*/ 0 w 51"/>
                <a:gd name="T23" fmla="*/ 2147483647 h 4"/>
                <a:gd name="T24" fmla="*/ 0 w 51"/>
                <a:gd name="T25" fmla="*/ 2147483647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4"/>
                <a:gd name="T41" fmla="*/ 51 w 51"/>
                <a:gd name="T42" fmla="*/ 4 h 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4">
                  <a:moveTo>
                    <a:pt x="0" y="4"/>
                  </a:moveTo>
                  <a:lnTo>
                    <a:pt x="16" y="4"/>
                  </a:lnTo>
                  <a:lnTo>
                    <a:pt x="30" y="2"/>
                  </a:lnTo>
                  <a:lnTo>
                    <a:pt x="41" y="2"/>
                  </a:lnTo>
                  <a:lnTo>
                    <a:pt x="49" y="1"/>
                  </a:lnTo>
                  <a:lnTo>
                    <a:pt x="51" y="0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29" y="1"/>
                  </a:lnTo>
                  <a:lnTo>
                    <a:pt x="21" y="2"/>
                  </a:lnTo>
                  <a:lnTo>
                    <a:pt x="11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6" name="Freeform 179"/>
            <p:cNvSpPr>
              <a:spLocks/>
            </p:cNvSpPr>
            <p:nvPr/>
          </p:nvSpPr>
          <p:spPr bwMode="auto">
            <a:xfrm>
              <a:off x="4215" y="2588"/>
              <a:ext cx="31" cy="1"/>
            </a:xfrm>
            <a:custGeom>
              <a:avLst/>
              <a:gdLst>
                <a:gd name="T0" fmla="*/ 2147483647 w 35"/>
                <a:gd name="T1" fmla="*/ 0 h 2"/>
                <a:gd name="T2" fmla="*/ 2147483647 w 35"/>
                <a:gd name="T3" fmla="*/ 2147483647 h 2"/>
                <a:gd name="T4" fmla="*/ 2147483647 w 35"/>
                <a:gd name="T5" fmla="*/ 2147483647 h 2"/>
                <a:gd name="T6" fmla="*/ 2147483647 w 35"/>
                <a:gd name="T7" fmla="*/ 2147483647 h 2"/>
                <a:gd name="T8" fmla="*/ 2147483647 w 35"/>
                <a:gd name="T9" fmla="*/ 2147483647 h 2"/>
                <a:gd name="T10" fmla="*/ 0 w 35"/>
                <a:gd name="T11" fmla="*/ 2147483647 h 2"/>
                <a:gd name="T12" fmla="*/ 0 w 35"/>
                <a:gd name="T13" fmla="*/ 2147483647 h 2"/>
                <a:gd name="T14" fmla="*/ 2147483647 w 35"/>
                <a:gd name="T15" fmla="*/ 2147483647 h 2"/>
                <a:gd name="T16" fmla="*/ 2147483647 w 35"/>
                <a:gd name="T17" fmla="*/ 2147483647 h 2"/>
                <a:gd name="T18" fmla="*/ 2147483647 w 35"/>
                <a:gd name="T19" fmla="*/ 0 h 2"/>
                <a:gd name="T20" fmla="*/ 2147483647 w 35"/>
                <a:gd name="T21" fmla="*/ 0 h 2"/>
                <a:gd name="T22" fmla="*/ 2147483647 w 35"/>
                <a:gd name="T23" fmla="*/ 0 h 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"/>
                <a:gd name="T37" fmla="*/ 0 h 2"/>
                <a:gd name="T38" fmla="*/ 35 w 35"/>
                <a:gd name="T39" fmla="*/ 2 h 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" h="2">
                  <a:moveTo>
                    <a:pt x="35" y="0"/>
                  </a:moveTo>
                  <a:lnTo>
                    <a:pt x="34" y="1"/>
                  </a:lnTo>
                  <a:lnTo>
                    <a:pt x="29" y="1"/>
                  </a:lnTo>
                  <a:lnTo>
                    <a:pt x="21" y="2"/>
                  </a:lnTo>
                  <a:lnTo>
                    <a:pt x="1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7" y="1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7" name="Freeform 180"/>
            <p:cNvSpPr>
              <a:spLocks/>
            </p:cNvSpPr>
            <p:nvPr/>
          </p:nvSpPr>
          <p:spPr bwMode="auto">
            <a:xfrm>
              <a:off x="4215" y="2588"/>
              <a:ext cx="17" cy="1"/>
            </a:xfrm>
            <a:custGeom>
              <a:avLst/>
              <a:gdLst>
                <a:gd name="T0" fmla="*/ 0 w 19"/>
                <a:gd name="T1" fmla="*/ 2147483647 h 1"/>
                <a:gd name="T2" fmla="*/ 2147483647 w 19"/>
                <a:gd name="T3" fmla="*/ 2147483647 h 1"/>
                <a:gd name="T4" fmla="*/ 2147483647 w 19"/>
                <a:gd name="T5" fmla="*/ 2147483647 h 1"/>
                <a:gd name="T6" fmla="*/ 2147483647 w 19"/>
                <a:gd name="T7" fmla="*/ 0 h 1"/>
                <a:gd name="T8" fmla="*/ 2147483647 w 19"/>
                <a:gd name="T9" fmla="*/ 0 h 1"/>
                <a:gd name="T10" fmla="*/ 2147483647 w 19"/>
                <a:gd name="T11" fmla="*/ 0 h 1"/>
                <a:gd name="T12" fmla="*/ 0 w 19"/>
                <a:gd name="T13" fmla="*/ 0 h 1"/>
                <a:gd name="T14" fmla="*/ 0 w 19"/>
                <a:gd name="T15" fmla="*/ 2147483647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"/>
                <a:gd name="T26" fmla="*/ 19 w 19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">
                  <a:moveTo>
                    <a:pt x="0" y="1"/>
                  </a:moveTo>
                  <a:lnTo>
                    <a:pt x="7" y="1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8" name="Freeform 181"/>
            <p:cNvSpPr>
              <a:spLocks/>
            </p:cNvSpPr>
            <p:nvPr/>
          </p:nvSpPr>
          <p:spPr bwMode="auto">
            <a:xfrm>
              <a:off x="4215" y="2588"/>
              <a:ext cx="1" cy="1"/>
            </a:xfrm>
            <a:custGeom>
              <a:avLst/>
              <a:gdLst>
                <a:gd name="T0" fmla="*/ 2147483647 w 1"/>
                <a:gd name="T1" fmla="*/ 0 h 1587"/>
                <a:gd name="T2" fmla="*/ 0 w 1"/>
                <a:gd name="T3" fmla="*/ 0 h 1587"/>
                <a:gd name="T4" fmla="*/ 0 w 1"/>
                <a:gd name="T5" fmla="*/ 0 h 1587"/>
                <a:gd name="T6" fmla="*/ 0 w 1"/>
                <a:gd name="T7" fmla="*/ 0 h 1587"/>
                <a:gd name="T8" fmla="*/ 2147483647 w 1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587"/>
                <a:gd name="T17" fmla="*/ 1 w 1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587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09" name="Freeform 182"/>
            <p:cNvSpPr>
              <a:spLocks/>
            </p:cNvSpPr>
            <p:nvPr/>
          </p:nvSpPr>
          <p:spPr bwMode="auto">
            <a:xfrm>
              <a:off x="4456" y="2561"/>
              <a:ext cx="42" cy="163"/>
            </a:xfrm>
            <a:custGeom>
              <a:avLst/>
              <a:gdLst>
                <a:gd name="T0" fmla="*/ 0 w 48"/>
                <a:gd name="T1" fmla="*/ 2147483647 h 177"/>
                <a:gd name="T2" fmla="*/ 2147483647 w 48"/>
                <a:gd name="T3" fmla="*/ 0 h 177"/>
                <a:gd name="T4" fmla="*/ 2147483647 w 48"/>
                <a:gd name="T5" fmla="*/ 2147483647 h 177"/>
                <a:gd name="T6" fmla="*/ 0 w 48"/>
                <a:gd name="T7" fmla="*/ 2147483647 h 177"/>
                <a:gd name="T8" fmla="*/ 0 w 48"/>
                <a:gd name="T9" fmla="*/ 214748364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77"/>
                <a:gd name="T17" fmla="*/ 48 w 48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77">
                  <a:moveTo>
                    <a:pt x="0" y="47"/>
                  </a:moveTo>
                  <a:lnTo>
                    <a:pt x="48" y="0"/>
                  </a:lnTo>
                  <a:lnTo>
                    <a:pt x="48" y="130"/>
                  </a:lnTo>
                  <a:lnTo>
                    <a:pt x="0" y="17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0" name="Rectangle 183"/>
            <p:cNvSpPr>
              <a:spLocks noChangeArrowheads="1"/>
            </p:cNvSpPr>
            <p:nvPr/>
          </p:nvSpPr>
          <p:spPr bwMode="auto">
            <a:xfrm>
              <a:off x="4120" y="2604"/>
              <a:ext cx="336" cy="96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1" name="Freeform 184"/>
            <p:cNvSpPr>
              <a:spLocks/>
            </p:cNvSpPr>
            <p:nvPr/>
          </p:nvSpPr>
          <p:spPr bwMode="auto">
            <a:xfrm>
              <a:off x="4226" y="2604"/>
              <a:ext cx="4" cy="96"/>
            </a:xfrm>
            <a:custGeom>
              <a:avLst/>
              <a:gdLst>
                <a:gd name="T0" fmla="*/ 2147483647 w 5"/>
                <a:gd name="T1" fmla="*/ 0 h 104"/>
                <a:gd name="T2" fmla="*/ 2147483647 w 5"/>
                <a:gd name="T3" fmla="*/ 2147483647 h 104"/>
                <a:gd name="T4" fmla="*/ 0 w 5"/>
                <a:gd name="T5" fmla="*/ 2147483647 h 104"/>
                <a:gd name="T6" fmla="*/ 2147483647 w 5"/>
                <a:gd name="T7" fmla="*/ 2147483647 h 104"/>
                <a:gd name="T8" fmla="*/ 2147483647 w 5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04"/>
                <a:gd name="T17" fmla="*/ 5 w 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04">
                  <a:moveTo>
                    <a:pt x="5" y="0"/>
                  </a:moveTo>
                  <a:lnTo>
                    <a:pt x="1" y="26"/>
                  </a:lnTo>
                  <a:lnTo>
                    <a:pt x="0" y="52"/>
                  </a:lnTo>
                  <a:lnTo>
                    <a:pt x="1" y="78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2" name="Rectangle 185"/>
            <p:cNvSpPr>
              <a:spLocks noChangeArrowheads="1"/>
            </p:cNvSpPr>
            <p:nvPr/>
          </p:nvSpPr>
          <p:spPr bwMode="auto">
            <a:xfrm>
              <a:off x="4120" y="2700"/>
              <a:ext cx="336" cy="24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3" name="Rectangle 186"/>
            <p:cNvSpPr>
              <a:spLocks noChangeArrowheads="1"/>
            </p:cNvSpPr>
            <p:nvPr/>
          </p:nvSpPr>
          <p:spPr bwMode="auto">
            <a:xfrm>
              <a:off x="4379" y="2635"/>
              <a:ext cx="13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4" name="Freeform 187"/>
            <p:cNvSpPr>
              <a:spLocks noEditPoints="1"/>
            </p:cNvSpPr>
            <p:nvPr/>
          </p:nvSpPr>
          <p:spPr bwMode="auto">
            <a:xfrm>
              <a:off x="4241" y="2626"/>
              <a:ext cx="55" cy="6"/>
            </a:xfrm>
            <a:custGeom>
              <a:avLst/>
              <a:gdLst>
                <a:gd name="T0" fmla="*/ 0 w 62"/>
                <a:gd name="T1" fmla="*/ 2147483647 h 6"/>
                <a:gd name="T2" fmla="*/ 2147483647 w 62"/>
                <a:gd name="T3" fmla="*/ 2147483647 h 6"/>
                <a:gd name="T4" fmla="*/ 2147483647 w 62"/>
                <a:gd name="T5" fmla="*/ 0 h 6"/>
                <a:gd name="T6" fmla="*/ 0 w 62"/>
                <a:gd name="T7" fmla="*/ 0 h 6"/>
                <a:gd name="T8" fmla="*/ 0 w 62"/>
                <a:gd name="T9" fmla="*/ 2147483647 h 6"/>
                <a:gd name="T10" fmla="*/ 2147483647 w 62"/>
                <a:gd name="T11" fmla="*/ 2147483647 h 6"/>
                <a:gd name="T12" fmla="*/ 2147483647 w 62"/>
                <a:gd name="T13" fmla="*/ 2147483647 h 6"/>
                <a:gd name="T14" fmla="*/ 2147483647 w 62"/>
                <a:gd name="T15" fmla="*/ 0 h 6"/>
                <a:gd name="T16" fmla="*/ 2147483647 w 62"/>
                <a:gd name="T17" fmla="*/ 0 h 6"/>
                <a:gd name="T18" fmla="*/ 2147483647 w 62"/>
                <a:gd name="T19" fmla="*/ 2147483647 h 6"/>
                <a:gd name="T20" fmla="*/ 2147483647 w 62"/>
                <a:gd name="T21" fmla="*/ 2147483647 h 6"/>
                <a:gd name="T22" fmla="*/ 2147483647 w 62"/>
                <a:gd name="T23" fmla="*/ 2147483647 h 6"/>
                <a:gd name="T24" fmla="*/ 2147483647 w 62"/>
                <a:gd name="T25" fmla="*/ 0 h 6"/>
                <a:gd name="T26" fmla="*/ 2147483647 w 62"/>
                <a:gd name="T27" fmla="*/ 0 h 6"/>
                <a:gd name="T28" fmla="*/ 2147483647 w 62"/>
                <a:gd name="T29" fmla="*/ 2147483647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6"/>
                <a:gd name="T47" fmla="*/ 62 w 62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6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27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27" y="6"/>
                  </a:lnTo>
                  <a:close/>
                  <a:moveTo>
                    <a:pt x="44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5" name="Freeform 188"/>
            <p:cNvSpPr>
              <a:spLocks noEditPoints="1"/>
            </p:cNvSpPr>
            <p:nvPr/>
          </p:nvSpPr>
          <p:spPr bwMode="auto">
            <a:xfrm>
              <a:off x="4131" y="2614"/>
              <a:ext cx="242" cy="36"/>
            </a:xfrm>
            <a:custGeom>
              <a:avLst/>
              <a:gdLst>
                <a:gd name="T0" fmla="*/ 0 w 274"/>
                <a:gd name="T1" fmla="*/ 2147483647 h 39"/>
                <a:gd name="T2" fmla="*/ 2147483647 w 274"/>
                <a:gd name="T3" fmla="*/ 2147483647 h 39"/>
                <a:gd name="T4" fmla="*/ 2147483647 w 274"/>
                <a:gd name="T5" fmla="*/ 0 h 39"/>
                <a:gd name="T6" fmla="*/ 0 w 274"/>
                <a:gd name="T7" fmla="*/ 0 h 39"/>
                <a:gd name="T8" fmla="*/ 0 w 274"/>
                <a:gd name="T9" fmla="*/ 2147483647 h 39"/>
                <a:gd name="T10" fmla="*/ 2147483647 w 274"/>
                <a:gd name="T11" fmla="*/ 2147483647 h 39"/>
                <a:gd name="T12" fmla="*/ 2147483647 w 274"/>
                <a:gd name="T13" fmla="*/ 2147483647 h 39"/>
                <a:gd name="T14" fmla="*/ 2147483647 w 274"/>
                <a:gd name="T15" fmla="*/ 2147483647 h 39"/>
                <a:gd name="T16" fmla="*/ 2147483647 w 274"/>
                <a:gd name="T17" fmla="*/ 2147483647 h 39"/>
                <a:gd name="T18" fmla="*/ 2147483647 w 274"/>
                <a:gd name="T19" fmla="*/ 2147483647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4"/>
                <a:gd name="T31" fmla="*/ 0 h 39"/>
                <a:gd name="T32" fmla="*/ 274 w 274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4" h="39">
                  <a:moveTo>
                    <a:pt x="0" y="39"/>
                  </a:moveTo>
                  <a:lnTo>
                    <a:pt x="36" y="3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"/>
                  </a:lnTo>
                  <a:close/>
                  <a:moveTo>
                    <a:pt x="243" y="29"/>
                  </a:moveTo>
                  <a:lnTo>
                    <a:pt x="274" y="29"/>
                  </a:lnTo>
                  <a:lnTo>
                    <a:pt x="274" y="9"/>
                  </a:lnTo>
                  <a:lnTo>
                    <a:pt x="243" y="9"/>
                  </a:lnTo>
                  <a:lnTo>
                    <a:pt x="243" y="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6" name="Freeform 189"/>
            <p:cNvSpPr>
              <a:spLocks noEditPoints="1"/>
            </p:cNvSpPr>
            <p:nvPr/>
          </p:nvSpPr>
          <p:spPr bwMode="auto">
            <a:xfrm>
              <a:off x="4123" y="2609"/>
              <a:ext cx="331" cy="109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2147483647 h 118"/>
                <a:gd name="T4" fmla="*/ 2147483647 w 375"/>
                <a:gd name="T5" fmla="*/ 0 h 118"/>
                <a:gd name="T6" fmla="*/ 2147483647 w 375"/>
                <a:gd name="T7" fmla="*/ 0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0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5"/>
                <a:gd name="T103" fmla="*/ 0 h 118"/>
                <a:gd name="T104" fmla="*/ 375 w 375"/>
                <a:gd name="T105" fmla="*/ 118 h 1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5" h="118">
                  <a:moveTo>
                    <a:pt x="129" y="94"/>
                  </a:moveTo>
                  <a:lnTo>
                    <a:pt x="372" y="94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3"/>
                  </a:lnTo>
                  <a:lnTo>
                    <a:pt x="124" y="47"/>
                  </a:lnTo>
                  <a:lnTo>
                    <a:pt x="125" y="71"/>
                  </a:lnTo>
                  <a:lnTo>
                    <a:pt x="129" y="94"/>
                  </a:lnTo>
                  <a:close/>
                  <a:moveTo>
                    <a:pt x="220" y="82"/>
                  </a:moveTo>
                  <a:lnTo>
                    <a:pt x="359" y="82"/>
                  </a:lnTo>
                  <a:lnTo>
                    <a:pt x="359" y="12"/>
                  </a:lnTo>
                  <a:lnTo>
                    <a:pt x="220" y="12"/>
                  </a:lnTo>
                  <a:lnTo>
                    <a:pt x="220" y="82"/>
                  </a:lnTo>
                  <a:close/>
                  <a:moveTo>
                    <a:pt x="339" y="118"/>
                  </a:moveTo>
                  <a:lnTo>
                    <a:pt x="368" y="118"/>
                  </a:lnTo>
                  <a:lnTo>
                    <a:pt x="372" y="116"/>
                  </a:lnTo>
                  <a:lnTo>
                    <a:pt x="375" y="113"/>
                  </a:lnTo>
                  <a:lnTo>
                    <a:pt x="372" y="107"/>
                  </a:lnTo>
                  <a:lnTo>
                    <a:pt x="368" y="106"/>
                  </a:lnTo>
                  <a:lnTo>
                    <a:pt x="339" y="106"/>
                  </a:lnTo>
                  <a:lnTo>
                    <a:pt x="339" y="118"/>
                  </a:lnTo>
                  <a:close/>
                  <a:moveTo>
                    <a:pt x="35" y="118"/>
                  </a:moveTo>
                  <a:lnTo>
                    <a:pt x="6" y="118"/>
                  </a:lnTo>
                  <a:lnTo>
                    <a:pt x="2" y="116"/>
                  </a:lnTo>
                  <a:lnTo>
                    <a:pt x="0" y="113"/>
                  </a:lnTo>
                  <a:lnTo>
                    <a:pt x="2" y="107"/>
                  </a:lnTo>
                  <a:lnTo>
                    <a:pt x="6" y="106"/>
                  </a:lnTo>
                  <a:lnTo>
                    <a:pt x="35" y="106"/>
                  </a:lnTo>
                  <a:lnTo>
                    <a:pt x="35" y="118"/>
                  </a:lnTo>
                  <a:close/>
                  <a:moveTo>
                    <a:pt x="134" y="25"/>
                  </a:moveTo>
                  <a:lnTo>
                    <a:pt x="196" y="25"/>
                  </a:lnTo>
                  <a:lnTo>
                    <a:pt x="196" y="19"/>
                  </a:lnTo>
                  <a:lnTo>
                    <a:pt x="134" y="19"/>
                  </a:lnTo>
                  <a:lnTo>
                    <a:pt x="134" y="2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17" name="Line 190"/>
            <p:cNvSpPr>
              <a:spLocks noChangeShapeType="1"/>
            </p:cNvSpPr>
            <p:nvPr/>
          </p:nvSpPr>
          <p:spPr bwMode="auto">
            <a:xfrm>
              <a:off x="4299" y="2609"/>
              <a:ext cx="1" cy="8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18" name="Line 191"/>
            <p:cNvSpPr>
              <a:spLocks noChangeShapeType="1"/>
            </p:cNvSpPr>
            <p:nvPr/>
          </p:nvSpPr>
          <p:spPr bwMode="auto">
            <a:xfrm flipH="1">
              <a:off x="4233" y="2638"/>
              <a:ext cx="66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19" name="Line 192"/>
            <p:cNvSpPr>
              <a:spLocks noChangeShapeType="1"/>
            </p:cNvSpPr>
            <p:nvPr/>
          </p:nvSpPr>
          <p:spPr bwMode="auto">
            <a:xfrm flipH="1">
              <a:off x="4233" y="2667"/>
              <a:ext cx="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0" name="Line 193"/>
            <p:cNvSpPr>
              <a:spLocks noChangeShapeType="1"/>
            </p:cNvSpPr>
            <p:nvPr/>
          </p:nvSpPr>
          <p:spPr bwMode="auto">
            <a:xfrm>
              <a:off x="4401" y="2620"/>
              <a:ext cx="1" cy="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1" name="Line 194"/>
            <p:cNvSpPr>
              <a:spLocks noChangeShapeType="1"/>
            </p:cNvSpPr>
            <p:nvPr/>
          </p:nvSpPr>
          <p:spPr bwMode="auto">
            <a:xfrm>
              <a:off x="4317" y="2645"/>
              <a:ext cx="12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2" name="Line 195"/>
            <p:cNvSpPr>
              <a:spLocks noChangeShapeType="1"/>
            </p:cNvSpPr>
            <p:nvPr/>
          </p:nvSpPr>
          <p:spPr bwMode="auto">
            <a:xfrm flipV="1">
              <a:off x="4241" y="2604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3" name="Line 196"/>
            <p:cNvSpPr>
              <a:spLocks noChangeShapeType="1"/>
            </p:cNvSpPr>
            <p:nvPr/>
          </p:nvSpPr>
          <p:spPr bwMode="auto">
            <a:xfrm flipV="1">
              <a:off x="4241" y="2696"/>
              <a:ext cx="1" cy="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4" name="Line 197"/>
            <p:cNvSpPr>
              <a:spLocks noChangeShapeType="1"/>
            </p:cNvSpPr>
            <p:nvPr/>
          </p:nvSpPr>
          <p:spPr bwMode="auto">
            <a:xfrm>
              <a:off x="4243" y="2653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5" name="Line 198"/>
            <p:cNvSpPr>
              <a:spLocks noChangeShapeType="1"/>
            </p:cNvSpPr>
            <p:nvPr/>
          </p:nvSpPr>
          <p:spPr bwMode="auto">
            <a:xfrm>
              <a:off x="4243" y="2628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6" name="Line 199"/>
            <p:cNvSpPr>
              <a:spLocks noChangeShapeType="1"/>
            </p:cNvSpPr>
            <p:nvPr/>
          </p:nvSpPr>
          <p:spPr bwMode="auto">
            <a:xfrm>
              <a:off x="4283" y="2628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7" name="Line 200"/>
            <p:cNvSpPr>
              <a:spLocks noChangeShapeType="1"/>
            </p:cNvSpPr>
            <p:nvPr/>
          </p:nvSpPr>
          <p:spPr bwMode="auto">
            <a:xfrm>
              <a:off x="4333" y="2638"/>
              <a:ext cx="6" cy="0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8" name="Freeform 201"/>
            <p:cNvSpPr>
              <a:spLocks/>
            </p:cNvSpPr>
            <p:nvPr/>
          </p:nvSpPr>
          <p:spPr bwMode="auto">
            <a:xfrm>
              <a:off x="4414" y="2330"/>
              <a:ext cx="42" cy="258"/>
            </a:xfrm>
            <a:custGeom>
              <a:avLst/>
              <a:gdLst>
                <a:gd name="T0" fmla="*/ 0 w 47"/>
                <a:gd name="T1" fmla="*/ 2147483647 h 279"/>
                <a:gd name="T2" fmla="*/ 2147483647 w 47"/>
                <a:gd name="T3" fmla="*/ 2147483647 h 279"/>
                <a:gd name="T4" fmla="*/ 2147483647 w 47"/>
                <a:gd name="T5" fmla="*/ 2147483647 h 279"/>
                <a:gd name="T6" fmla="*/ 2147483647 w 47"/>
                <a:gd name="T7" fmla="*/ 2147483647 h 279"/>
                <a:gd name="T8" fmla="*/ 2147483647 w 47"/>
                <a:gd name="T9" fmla="*/ 0 h 279"/>
                <a:gd name="T10" fmla="*/ 0 w 47"/>
                <a:gd name="T11" fmla="*/ 2147483647 h 279"/>
                <a:gd name="T12" fmla="*/ 0 w 47"/>
                <a:gd name="T13" fmla="*/ 214748364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279"/>
                <a:gd name="T23" fmla="*/ 47 w 47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279">
                  <a:moveTo>
                    <a:pt x="0" y="279"/>
                  </a:moveTo>
                  <a:lnTo>
                    <a:pt x="36" y="243"/>
                  </a:lnTo>
                  <a:lnTo>
                    <a:pt x="36" y="177"/>
                  </a:lnTo>
                  <a:lnTo>
                    <a:pt x="47" y="142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729" name="Freeform 202"/>
            <p:cNvSpPr>
              <a:spLocks/>
            </p:cNvSpPr>
            <p:nvPr/>
          </p:nvSpPr>
          <p:spPr bwMode="auto">
            <a:xfrm>
              <a:off x="4163" y="2330"/>
              <a:ext cx="293" cy="43"/>
            </a:xfrm>
            <a:custGeom>
              <a:avLst/>
              <a:gdLst>
                <a:gd name="T0" fmla="*/ 2147483647 w 332"/>
                <a:gd name="T1" fmla="*/ 0 h 47"/>
                <a:gd name="T2" fmla="*/ 2147483647 w 332"/>
                <a:gd name="T3" fmla="*/ 0 h 47"/>
                <a:gd name="T4" fmla="*/ 0 w 332"/>
                <a:gd name="T5" fmla="*/ 2147483647 h 47"/>
                <a:gd name="T6" fmla="*/ 2147483647 w 332"/>
                <a:gd name="T7" fmla="*/ 2147483647 h 47"/>
                <a:gd name="T8" fmla="*/ 2147483647 w 332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2"/>
                <a:gd name="T16" fmla="*/ 0 h 47"/>
                <a:gd name="T17" fmla="*/ 332 w 3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2" h="47">
                  <a:moveTo>
                    <a:pt x="332" y="0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285" y="4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747730" name="Group 203"/>
            <p:cNvGrpSpPr>
              <a:grpSpLocks/>
            </p:cNvGrpSpPr>
            <p:nvPr/>
          </p:nvGrpSpPr>
          <p:grpSpPr bwMode="auto">
            <a:xfrm>
              <a:off x="2611" y="2330"/>
              <a:ext cx="2116" cy="1141"/>
              <a:chOff x="2797" y="1754"/>
              <a:chExt cx="2397" cy="1236"/>
            </a:xfrm>
          </p:grpSpPr>
          <p:sp>
            <p:nvSpPr>
              <p:cNvPr id="747731" name="Rectangle 204"/>
              <p:cNvSpPr>
                <a:spLocks noChangeArrowheads="1"/>
              </p:cNvSpPr>
              <p:nvPr/>
            </p:nvSpPr>
            <p:spPr bwMode="auto">
              <a:xfrm>
                <a:off x="4555" y="1801"/>
                <a:ext cx="285" cy="232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2" name="Rectangle 205"/>
              <p:cNvSpPr>
                <a:spLocks noChangeArrowheads="1"/>
              </p:cNvSpPr>
              <p:nvPr/>
            </p:nvSpPr>
            <p:spPr bwMode="auto">
              <a:xfrm>
                <a:off x="4811" y="2004"/>
                <a:ext cx="14" cy="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3" name="Freeform 206"/>
              <p:cNvSpPr>
                <a:spLocks/>
              </p:cNvSpPr>
              <p:nvPr/>
            </p:nvSpPr>
            <p:spPr bwMode="auto">
              <a:xfrm>
                <a:off x="4596" y="1836"/>
                <a:ext cx="202" cy="144"/>
              </a:xfrm>
              <a:custGeom>
                <a:avLst/>
                <a:gdLst>
                  <a:gd name="T0" fmla="*/ 0 w 202"/>
                  <a:gd name="T1" fmla="*/ 144 h 144"/>
                  <a:gd name="T2" fmla="*/ 202 w 202"/>
                  <a:gd name="T3" fmla="*/ 144 h 144"/>
                  <a:gd name="T4" fmla="*/ 202 w 202"/>
                  <a:gd name="T5" fmla="*/ 0 h 144"/>
                  <a:gd name="T6" fmla="*/ 197 w 202"/>
                  <a:gd name="T7" fmla="*/ 0 h 144"/>
                  <a:gd name="T8" fmla="*/ 197 w 202"/>
                  <a:gd name="T9" fmla="*/ 140 h 144"/>
                  <a:gd name="T10" fmla="*/ 0 w 202"/>
                  <a:gd name="T11" fmla="*/ 140 h 144"/>
                  <a:gd name="T12" fmla="*/ 0 w 202"/>
                  <a:gd name="T13" fmla="*/ 144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2"/>
                  <a:gd name="T22" fmla="*/ 0 h 144"/>
                  <a:gd name="T23" fmla="*/ 202 w 202"/>
                  <a:gd name="T24" fmla="*/ 144 h 1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2" h="144">
                    <a:moveTo>
                      <a:pt x="0" y="144"/>
                    </a:moveTo>
                    <a:lnTo>
                      <a:pt x="202" y="144"/>
                    </a:lnTo>
                    <a:lnTo>
                      <a:pt x="202" y="0"/>
                    </a:lnTo>
                    <a:lnTo>
                      <a:pt x="197" y="0"/>
                    </a:lnTo>
                    <a:lnTo>
                      <a:pt x="197" y="140"/>
                    </a:lnTo>
                    <a:lnTo>
                      <a:pt x="0" y="14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4" name="Freeform 207"/>
              <p:cNvSpPr>
                <a:spLocks/>
              </p:cNvSpPr>
              <p:nvPr/>
            </p:nvSpPr>
            <p:spPr bwMode="auto">
              <a:xfrm>
                <a:off x="4596" y="1836"/>
                <a:ext cx="197" cy="140"/>
              </a:xfrm>
              <a:custGeom>
                <a:avLst/>
                <a:gdLst>
                  <a:gd name="T0" fmla="*/ 0 w 197"/>
                  <a:gd name="T1" fmla="*/ 140 h 140"/>
                  <a:gd name="T2" fmla="*/ 197 w 197"/>
                  <a:gd name="T3" fmla="*/ 140 h 140"/>
                  <a:gd name="T4" fmla="*/ 197 w 197"/>
                  <a:gd name="T5" fmla="*/ 0 h 140"/>
                  <a:gd name="T6" fmla="*/ 194 w 197"/>
                  <a:gd name="T7" fmla="*/ 0 h 140"/>
                  <a:gd name="T8" fmla="*/ 194 w 197"/>
                  <a:gd name="T9" fmla="*/ 137 h 140"/>
                  <a:gd name="T10" fmla="*/ 0 w 197"/>
                  <a:gd name="T11" fmla="*/ 137 h 140"/>
                  <a:gd name="T12" fmla="*/ 0 w 197"/>
                  <a:gd name="T13" fmla="*/ 140 h 1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7"/>
                  <a:gd name="T22" fmla="*/ 0 h 140"/>
                  <a:gd name="T23" fmla="*/ 197 w 197"/>
                  <a:gd name="T24" fmla="*/ 140 h 1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7" h="140">
                    <a:moveTo>
                      <a:pt x="0" y="140"/>
                    </a:moveTo>
                    <a:lnTo>
                      <a:pt x="197" y="140"/>
                    </a:lnTo>
                    <a:lnTo>
                      <a:pt x="197" y="0"/>
                    </a:lnTo>
                    <a:lnTo>
                      <a:pt x="194" y="0"/>
                    </a:lnTo>
                    <a:lnTo>
                      <a:pt x="194" y="137"/>
                    </a:lnTo>
                    <a:lnTo>
                      <a:pt x="0" y="137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5" name="Freeform 208"/>
              <p:cNvSpPr>
                <a:spLocks/>
              </p:cNvSpPr>
              <p:nvPr/>
            </p:nvSpPr>
            <p:spPr bwMode="auto">
              <a:xfrm>
                <a:off x="4596" y="1836"/>
                <a:ext cx="194" cy="137"/>
              </a:xfrm>
              <a:custGeom>
                <a:avLst/>
                <a:gdLst>
                  <a:gd name="T0" fmla="*/ 0 w 194"/>
                  <a:gd name="T1" fmla="*/ 137 h 137"/>
                  <a:gd name="T2" fmla="*/ 194 w 194"/>
                  <a:gd name="T3" fmla="*/ 137 h 137"/>
                  <a:gd name="T4" fmla="*/ 194 w 194"/>
                  <a:gd name="T5" fmla="*/ 0 h 137"/>
                  <a:gd name="T6" fmla="*/ 190 w 194"/>
                  <a:gd name="T7" fmla="*/ 0 h 137"/>
                  <a:gd name="T8" fmla="*/ 190 w 194"/>
                  <a:gd name="T9" fmla="*/ 135 h 137"/>
                  <a:gd name="T10" fmla="*/ 0 w 194"/>
                  <a:gd name="T11" fmla="*/ 135 h 137"/>
                  <a:gd name="T12" fmla="*/ 0 w 194"/>
                  <a:gd name="T13" fmla="*/ 137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4"/>
                  <a:gd name="T22" fmla="*/ 0 h 137"/>
                  <a:gd name="T23" fmla="*/ 194 w 194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4" h="137">
                    <a:moveTo>
                      <a:pt x="0" y="137"/>
                    </a:moveTo>
                    <a:lnTo>
                      <a:pt x="194" y="137"/>
                    </a:lnTo>
                    <a:lnTo>
                      <a:pt x="194" y="0"/>
                    </a:lnTo>
                    <a:lnTo>
                      <a:pt x="190" y="0"/>
                    </a:lnTo>
                    <a:lnTo>
                      <a:pt x="190" y="135"/>
                    </a:lnTo>
                    <a:lnTo>
                      <a:pt x="0" y="135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6" name="Freeform 209"/>
              <p:cNvSpPr>
                <a:spLocks/>
              </p:cNvSpPr>
              <p:nvPr/>
            </p:nvSpPr>
            <p:spPr bwMode="auto">
              <a:xfrm>
                <a:off x="4596" y="1836"/>
                <a:ext cx="190" cy="135"/>
              </a:xfrm>
              <a:custGeom>
                <a:avLst/>
                <a:gdLst>
                  <a:gd name="T0" fmla="*/ 0 w 190"/>
                  <a:gd name="T1" fmla="*/ 135 h 135"/>
                  <a:gd name="T2" fmla="*/ 190 w 190"/>
                  <a:gd name="T3" fmla="*/ 135 h 135"/>
                  <a:gd name="T4" fmla="*/ 190 w 190"/>
                  <a:gd name="T5" fmla="*/ 0 h 135"/>
                  <a:gd name="T6" fmla="*/ 186 w 190"/>
                  <a:gd name="T7" fmla="*/ 0 h 135"/>
                  <a:gd name="T8" fmla="*/ 186 w 190"/>
                  <a:gd name="T9" fmla="*/ 132 h 135"/>
                  <a:gd name="T10" fmla="*/ 0 w 190"/>
                  <a:gd name="T11" fmla="*/ 132 h 135"/>
                  <a:gd name="T12" fmla="*/ 0 w 190"/>
                  <a:gd name="T13" fmla="*/ 135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35"/>
                  <a:gd name="T23" fmla="*/ 190 w 190"/>
                  <a:gd name="T24" fmla="*/ 135 h 1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35">
                    <a:moveTo>
                      <a:pt x="0" y="135"/>
                    </a:moveTo>
                    <a:lnTo>
                      <a:pt x="190" y="135"/>
                    </a:lnTo>
                    <a:lnTo>
                      <a:pt x="190" y="0"/>
                    </a:lnTo>
                    <a:lnTo>
                      <a:pt x="186" y="0"/>
                    </a:lnTo>
                    <a:lnTo>
                      <a:pt x="186" y="132"/>
                    </a:lnTo>
                    <a:lnTo>
                      <a:pt x="0" y="132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969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7" name="Freeform 210"/>
              <p:cNvSpPr>
                <a:spLocks/>
              </p:cNvSpPr>
              <p:nvPr/>
            </p:nvSpPr>
            <p:spPr bwMode="auto">
              <a:xfrm>
                <a:off x="4596" y="1836"/>
                <a:ext cx="186" cy="132"/>
              </a:xfrm>
              <a:custGeom>
                <a:avLst/>
                <a:gdLst>
                  <a:gd name="T0" fmla="*/ 0 w 186"/>
                  <a:gd name="T1" fmla="*/ 132 h 132"/>
                  <a:gd name="T2" fmla="*/ 186 w 186"/>
                  <a:gd name="T3" fmla="*/ 132 h 132"/>
                  <a:gd name="T4" fmla="*/ 186 w 186"/>
                  <a:gd name="T5" fmla="*/ 0 h 132"/>
                  <a:gd name="T6" fmla="*/ 182 w 186"/>
                  <a:gd name="T7" fmla="*/ 0 h 132"/>
                  <a:gd name="T8" fmla="*/ 182 w 186"/>
                  <a:gd name="T9" fmla="*/ 130 h 132"/>
                  <a:gd name="T10" fmla="*/ 0 w 186"/>
                  <a:gd name="T11" fmla="*/ 130 h 132"/>
                  <a:gd name="T12" fmla="*/ 0 w 186"/>
                  <a:gd name="T13" fmla="*/ 132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6"/>
                  <a:gd name="T22" fmla="*/ 0 h 132"/>
                  <a:gd name="T23" fmla="*/ 186 w 186"/>
                  <a:gd name="T24" fmla="*/ 132 h 1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6" h="132">
                    <a:moveTo>
                      <a:pt x="0" y="132"/>
                    </a:moveTo>
                    <a:lnTo>
                      <a:pt x="186" y="132"/>
                    </a:lnTo>
                    <a:lnTo>
                      <a:pt x="186" y="0"/>
                    </a:lnTo>
                    <a:lnTo>
                      <a:pt x="182" y="0"/>
                    </a:lnTo>
                    <a:lnTo>
                      <a:pt x="182" y="130"/>
                    </a:lnTo>
                    <a:lnTo>
                      <a:pt x="0" y="13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8" name="Freeform 211"/>
              <p:cNvSpPr>
                <a:spLocks/>
              </p:cNvSpPr>
              <p:nvPr/>
            </p:nvSpPr>
            <p:spPr bwMode="auto">
              <a:xfrm>
                <a:off x="4596" y="1836"/>
                <a:ext cx="182" cy="130"/>
              </a:xfrm>
              <a:custGeom>
                <a:avLst/>
                <a:gdLst>
                  <a:gd name="T0" fmla="*/ 0 w 182"/>
                  <a:gd name="T1" fmla="*/ 130 h 130"/>
                  <a:gd name="T2" fmla="*/ 182 w 182"/>
                  <a:gd name="T3" fmla="*/ 130 h 130"/>
                  <a:gd name="T4" fmla="*/ 182 w 182"/>
                  <a:gd name="T5" fmla="*/ 0 h 130"/>
                  <a:gd name="T6" fmla="*/ 178 w 182"/>
                  <a:gd name="T7" fmla="*/ 0 h 130"/>
                  <a:gd name="T8" fmla="*/ 178 w 182"/>
                  <a:gd name="T9" fmla="*/ 127 h 130"/>
                  <a:gd name="T10" fmla="*/ 0 w 182"/>
                  <a:gd name="T11" fmla="*/ 127 h 130"/>
                  <a:gd name="T12" fmla="*/ 0 w 182"/>
                  <a:gd name="T13" fmla="*/ 130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30"/>
                  <a:gd name="T23" fmla="*/ 182 w 182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30">
                    <a:moveTo>
                      <a:pt x="0" y="130"/>
                    </a:moveTo>
                    <a:lnTo>
                      <a:pt x="182" y="130"/>
                    </a:lnTo>
                    <a:lnTo>
                      <a:pt x="182" y="0"/>
                    </a:ln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39" name="Freeform 212"/>
              <p:cNvSpPr>
                <a:spLocks/>
              </p:cNvSpPr>
              <p:nvPr/>
            </p:nvSpPr>
            <p:spPr bwMode="auto">
              <a:xfrm>
                <a:off x="4596" y="1836"/>
                <a:ext cx="178" cy="127"/>
              </a:xfrm>
              <a:custGeom>
                <a:avLst/>
                <a:gdLst>
                  <a:gd name="T0" fmla="*/ 0 w 178"/>
                  <a:gd name="T1" fmla="*/ 127 h 127"/>
                  <a:gd name="T2" fmla="*/ 178 w 178"/>
                  <a:gd name="T3" fmla="*/ 127 h 127"/>
                  <a:gd name="T4" fmla="*/ 178 w 178"/>
                  <a:gd name="T5" fmla="*/ 0 h 127"/>
                  <a:gd name="T6" fmla="*/ 175 w 178"/>
                  <a:gd name="T7" fmla="*/ 0 h 127"/>
                  <a:gd name="T8" fmla="*/ 175 w 178"/>
                  <a:gd name="T9" fmla="*/ 125 h 127"/>
                  <a:gd name="T10" fmla="*/ 0 w 178"/>
                  <a:gd name="T11" fmla="*/ 125 h 127"/>
                  <a:gd name="T12" fmla="*/ 0 w 178"/>
                  <a:gd name="T13" fmla="*/ 127 h 1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8"/>
                  <a:gd name="T22" fmla="*/ 0 h 127"/>
                  <a:gd name="T23" fmla="*/ 178 w 178"/>
                  <a:gd name="T24" fmla="*/ 127 h 1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8" h="127">
                    <a:moveTo>
                      <a:pt x="0" y="127"/>
                    </a:moveTo>
                    <a:lnTo>
                      <a:pt x="178" y="127"/>
                    </a:lnTo>
                    <a:lnTo>
                      <a:pt x="178" y="0"/>
                    </a:lnTo>
                    <a:lnTo>
                      <a:pt x="175" y="0"/>
                    </a:lnTo>
                    <a:lnTo>
                      <a:pt x="175" y="125"/>
                    </a:lnTo>
                    <a:lnTo>
                      <a:pt x="0" y="125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A2A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0" name="Freeform 213"/>
              <p:cNvSpPr>
                <a:spLocks/>
              </p:cNvSpPr>
              <p:nvPr/>
            </p:nvSpPr>
            <p:spPr bwMode="auto">
              <a:xfrm>
                <a:off x="4596" y="1836"/>
                <a:ext cx="175" cy="125"/>
              </a:xfrm>
              <a:custGeom>
                <a:avLst/>
                <a:gdLst>
                  <a:gd name="T0" fmla="*/ 0 w 175"/>
                  <a:gd name="T1" fmla="*/ 125 h 125"/>
                  <a:gd name="T2" fmla="*/ 175 w 175"/>
                  <a:gd name="T3" fmla="*/ 125 h 125"/>
                  <a:gd name="T4" fmla="*/ 175 w 175"/>
                  <a:gd name="T5" fmla="*/ 0 h 125"/>
                  <a:gd name="T6" fmla="*/ 171 w 175"/>
                  <a:gd name="T7" fmla="*/ 0 h 125"/>
                  <a:gd name="T8" fmla="*/ 171 w 175"/>
                  <a:gd name="T9" fmla="*/ 121 h 125"/>
                  <a:gd name="T10" fmla="*/ 0 w 175"/>
                  <a:gd name="T11" fmla="*/ 121 h 125"/>
                  <a:gd name="T12" fmla="*/ 0 w 175"/>
                  <a:gd name="T13" fmla="*/ 125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5"/>
                  <a:gd name="T22" fmla="*/ 0 h 125"/>
                  <a:gd name="T23" fmla="*/ 175 w 17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5" h="125">
                    <a:moveTo>
                      <a:pt x="0" y="125"/>
                    </a:moveTo>
                    <a:lnTo>
                      <a:pt x="175" y="125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121"/>
                    </a:lnTo>
                    <a:lnTo>
                      <a:pt x="0" y="12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A5A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1" name="Freeform 214"/>
              <p:cNvSpPr>
                <a:spLocks/>
              </p:cNvSpPr>
              <p:nvPr/>
            </p:nvSpPr>
            <p:spPr bwMode="auto">
              <a:xfrm>
                <a:off x="4596" y="1836"/>
                <a:ext cx="171" cy="121"/>
              </a:xfrm>
              <a:custGeom>
                <a:avLst/>
                <a:gdLst>
                  <a:gd name="T0" fmla="*/ 0 w 171"/>
                  <a:gd name="T1" fmla="*/ 121 h 121"/>
                  <a:gd name="T2" fmla="*/ 171 w 171"/>
                  <a:gd name="T3" fmla="*/ 121 h 121"/>
                  <a:gd name="T4" fmla="*/ 171 w 171"/>
                  <a:gd name="T5" fmla="*/ 0 h 121"/>
                  <a:gd name="T6" fmla="*/ 167 w 171"/>
                  <a:gd name="T7" fmla="*/ 0 h 121"/>
                  <a:gd name="T8" fmla="*/ 167 w 171"/>
                  <a:gd name="T9" fmla="*/ 118 h 121"/>
                  <a:gd name="T10" fmla="*/ 0 w 171"/>
                  <a:gd name="T11" fmla="*/ 118 h 121"/>
                  <a:gd name="T12" fmla="*/ 0 w 171"/>
                  <a:gd name="T13" fmla="*/ 121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1"/>
                  <a:gd name="T22" fmla="*/ 0 h 121"/>
                  <a:gd name="T23" fmla="*/ 171 w 171"/>
                  <a:gd name="T24" fmla="*/ 121 h 1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1" h="121">
                    <a:moveTo>
                      <a:pt x="0" y="121"/>
                    </a:moveTo>
                    <a:lnTo>
                      <a:pt x="171" y="121"/>
                    </a:lnTo>
                    <a:lnTo>
                      <a:pt x="171" y="0"/>
                    </a:lnTo>
                    <a:lnTo>
                      <a:pt x="167" y="0"/>
                    </a:lnTo>
                    <a:lnTo>
                      <a:pt x="167" y="118"/>
                    </a:lnTo>
                    <a:lnTo>
                      <a:pt x="0" y="118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A9A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2" name="Freeform 215"/>
              <p:cNvSpPr>
                <a:spLocks/>
              </p:cNvSpPr>
              <p:nvPr/>
            </p:nvSpPr>
            <p:spPr bwMode="auto">
              <a:xfrm>
                <a:off x="4596" y="1836"/>
                <a:ext cx="167" cy="118"/>
              </a:xfrm>
              <a:custGeom>
                <a:avLst/>
                <a:gdLst>
                  <a:gd name="T0" fmla="*/ 0 w 167"/>
                  <a:gd name="T1" fmla="*/ 118 h 118"/>
                  <a:gd name="T2" fmla="*/ 167 w 167"/>
                  <a:gd name="T3" fmla="*/ 118 h 118"/>
                  <a:gd name="T4" fmla="*/ 167 w 167"/>
                  <a:gd name="T5" fmla="*/ 0 h 118"/>
                  <a:gd name="T6" fmla="*/ 162 w 167"/>
                  <a:gd name="T7" fmla="*/ 0 h 118"/>
                  <a:gd name="T8" fmla="*/ 162 w 167"/>
                  <a:gd name="T9" fmla="*/ 116 h 118"/>
                  <a:gd name="T10" fmla="*/ 0 w 167"/>
                  <a:gd name="T11" fmla="*/ 116 h 118"/>
                  <a:gd name="T12" fmla="*/ 0 w 167"/>
                  <a:gd name="T13" fmla="*/ 118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7"/>
                  <a:gd name="T22" fmla="*/ 0 h 118"/>
                  <a:gd name="T23" fmla="*/ 167 w 167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7" h="118">
                    <a:moveTo>
                      <a:pt x="0" y="118"/>
                    </a:moveTo>
                    <a:lnTo>
                      <a:pt x="167" y="118"/>
                    </a:lnTo>
                    <a:lnTo>
                      <a:pt x="167" y="0"/>
                    </a:lnTo>
                    <a:lnTo>
                      <a:pt x="162" y="0"/>
                    </a:lnTo>
                    <a:lnTo>
                      <a:pt x="162" y="116"/>
                    </a:lnTo>
                    <a:lnTo>
                      <a:pt x="0" y="116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AD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3" name="Freeform 216"/>
              <p:cNvSpPr>
                <a:spLocks/>
              </p:cNvSpPr>
              <p:nvPr/>
            </p:nvSpPr>
            <p:spPr bwMode="auto">
              <a:xfrm>
                <a:off x="4596" y="1836"/>
                <a:ext cx="162" cy="116"/>
              </a:xfrm>
              <a:custGeom>
                <a:avLst/>
                <a:gdLst>
                  <a:gd name="T0" fmla="*/ 0 w 162"/>
                  <a:gd name="T1" fmla="*/ 116 h 116"/>
                  <a:gd name="T2" fmla="*/ 162 w 162"/>
                  <a:gd name="T3" fmla="*/ 116 h 116"/>
                  <a:gd name="T4" fmla="*/ 162 w 162"/>
                  <a:gd name="T5" fmla="*/ 0 h 116"/>
                  <a:gd name="T6" fmla="*/ 158 w 162"/>
                  <a:gd name="T7" fmla="*/ 0 h 116"/>
                  <a:gd name="T8" fmla="*/ 158 w 162"/>
                  <a:gd name="T9" fmla="*/ 112 h 116"/>
                  <a:gd name="T10" fmla="*/ 0 w 162"/>
                  <a:gd name="T11" fmla="*/ 112 h 116"/>
                  <a:gd name="T12" fmla="*/ 0 w 162"/>
                  <a:gd name="T13" fmla="*/ 116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2"/>
                  <a:gd name="T22" fmla="*/ 0 h 116"/>
                  <a:gd name="T23" fmla="*/ 162 w 162"/>
                  <a:gd name="T24" fmla="*/ 116 h 1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2" h="116">
                    <a:moveTo>
                      <a:pt x="0" y="116"/>
                    </a:moveTo>
                    <a:lnTo>
                      <a:pt x="162" y="116"/>
                    </a:lnTo>
                    <a:lnTo>
                      <a:pt x="162" y="0"/>
                    </a:lnTo>
                    <a:lnTo>
                      <a:pt x="158" y="0"/>
                    </a:lnTo>
                    <a:lnTo>
                      <a:pt x="158" y="112"/>
                    </a:lnTo>
                    <a:lnTo>
                      <a:pt x="0" y="112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4" name="Freeform 217"/>
              <p:cNvSpPr>
                <a:spLocks/>
              </p:cNvSpPr>
              <p:nvPr/>
            </p:nvSpPr>
            <p:spPr bwMode="auto">
              <a:xfrm>
                <a:off x="4596" y="1836"/>
                <a:ext cx="158" cy="112"/>
              </a:xfrm>
              <a:custGeom>
                <a:avLst/>
                <a:gdLst>
                  <a:gd name="T0" fmla="*/ 0 w 158"/>
                  <a:gd name="T1" fmla="*/ 112 h 112"/>
                  <a:gd name="T2" fmla="*/ 158 w 158"/>
                  <a:gd name="T3" fmla="*/ 112 h 112"/>
                  <a:gd name="T4" fmla="*/ 158 w 158"/>
                  <a:gd name="T5" fmla="*/ 0 h 112"/>
                  <a:gd name="T6" fmla="*/ 153 w 158"/>
                  <a:gd name="T7" fmla="*/ 0 h 112"/>
                  <a:gd name="T8" fmla="*/ 153 w 158"/>
                  <a:gd name="T9" fmla="*/ 108 h 112"/>
                  <a:gd name="T10" fmla="*/ 0 w 158"/>
                  <a:gd name="T11" fmla="*/ 108 h 112"/>
                  <a:gd name="T12" fmla="*/ 0 w 158"/>
                  <a:gd name="T13" fmla="*/ 112 h 1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"/>
                  <a:gd name="T22" fmla="*/ 0 h 112"/>
                  <a:gd name="T23" fmla="*/ 158 w 158"/>
                  <a:gd name="T24" fmla="*/ 112 h 1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" h="112">
                    <a:moveTo>
                      <a:pt x="0" y="112"/>
                    </a:moveTo>
                    <a:lnTo>
                      <a:pt x="158" y="112"/>
                    </a:lnTo>
                    <a:lnTo>
                      <a:pt x="158" y="0"/>
                    </a:lnTo>
                    <a:lnTo>
                      <a:pt x="153" y="0"/>
                    </a:lnTo>
                    <a:lnTo>
                      <a:pt x="153" y="108"/>
                    </a:lnTo>
                    <a:lnTo>
                      <a:pt x="0" y="108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B4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5" name="Freeform 218"/>
              <p:cNvSpPr>
                <a:spLocks/>
              </p:cNvSpPr>
              <p:nvPr/>
            </p:nvSpPr>
            <p:spPr bwMode="auto">
              <a:xfrm>
                <a:off x="4596" y="1836"/>
                <a:ext cx="153" cy="108"/>
              </a:xfrm>
              <a:custGeom>
                <a:avLst/>
                <a:gdLst>
                  <a:gd name="T0" fmla="*/ 0 w 153"/>
                  <a:gd name="T1" fmla="*/ 108 h 108"/>
                  <a:gd name="T2" fmla="*/ 153 w 153"/>
                  <a:gd name="T3" fmla="*/ 108 h 108"/>
                  <a:gd name="T4" fmla="*/ 153 w 153"/>
                  <a:gd name="T5" fmla="*/ 0 h 108"/>
                  <a:gd name="T6" fmla="*/ 148 w 153"/>
                  <a:gd name="T7" fmla="*/ 0 h 108"/>
                  <a:gd name="T8" fmla="*/ 148 w 153"/>
                  <a:gd name="T9" fmla="*/ 106 h 108"/>
                  <a:gd name="T10" fmla="*/ 0 w 153"/>
                  <a:gd name="T11" fmla="*/ 106 h 108"/>
                  <a:gd name="T12" fmla="*/ 0 w 153"/>
                  <a:gd name="T13" fmla="*/ 108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3"/>
                  <a:gd name="T22" fmla="*/ 0 h 108"/>
                  <a:gd name="T23" fmla="*/ 153 w 153"/>
                  <a:gd name="T24" fmla="*/ 108 h 1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3" h="108">
                    <a:moveTo>
                      <a:pt x="0" y="108"/>
                    </a:moveTo>
                    <a:lnTo>
                      <a:pt x="153" y="108"/>
                    </a:lnTo>
                    <a:lnTo>
                      <a:pt x="153" y="0"/>
                    </a:lnTo>
                    <a:lnTo>
                      <a:pt x="148" y="0"/>
                    </a:lnTo>
                    <a:lnTo>
                      <a:pt x="148" y="106"/>
                    </a:lnTo>
                    <a:lnTo>
                      <a:pt x="0" y="106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6" name="Freeform 219"/>
              <p:cNvSpPr>
                <a:spLocks/>
              </p:cNvSpPr>
              <p:nvPr/>
            </p:nvSpPr>
            <p:spPr bwMode="auto">
              <a:xfrm>
                <a:off x="4596" y="1836"/>
                <a:ext cx="148" cy="106"/>
              </a:xfrm>
              <a:custGeom>
                <a:avLst/>
                <a:gdLst>
                  <a:gd name="T0" fmla="*/ 0 w 148"/>
                  <a:gd name="T1" fmla="*/ 106 h 106"/>
                  <a:gd name="T2" fmla="*/ 148 w 148"/>
                  <a:gd name="T3" fmla="*/ 106 h 106"/>
                  <a:gd name="T4" fmla="*/ 148 w 148"/>
                  <a:gd name="T5" fmla="*/ 0 h 106"/>
                  <a:gd name="T6" fmla="*/ 143 w 148"/>
                  <a:gd name="T7" fmla="*/ 0 h 106"/>
                  <a:gd name="T8" fmla="*/ 143 w 148"/>
                  <a:gd name="T9" fmla="*/ 102 h 106"/>
                  <a:gd name="T10" fmla="*/ 0 w 148"/>
                  <a:gd name="T11" fmla="*/ 102 h 106"/>
                  <a:gd name="T12" fmla="*/ 0 w 148"/>
                  <a:gd name="T13" fmla="*/ 106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106"/>
                  <a:gd name="T23" fmla="*/ 148 w 148"/>
                  <a:gd name="T24" fmla="*/ 106 h 1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106">
                    <a:moveTo>
                      <a:pt x="0" y="106"/>
                    </a:moveTo>
                    <a:lnTo>
                      <a:pt x="148" y="106"/>
                    </a:lnTo>
                    <a:lnTo>
                      <a:pt x="148" y="0"/>
                    </a:lnTo>
                    <a:lnTo>
                      <a:pt x="143" y="0"/>
                    </a:lnTo>
                    <a:lnTo>
                      <a:pt x="143" y="102"/>
                    </a:lnTo>
                    <a:lnTo>
                      <a:pt x="0" y="102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BBB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7" name="Freeform 220"/>
              <p:cNvSpPr>
                <a:spLocks/>
              </p:cNvSpPr>
              <p:nvPr/>
            </p:nvSpPr>
            <p:spPr bwMode="auto">
              <a:xfrm>
                <a:off x="4596" y="1836"/>
                <a:ext cx="143" cy="102"/>
              </a:xfrm>
              <a:custGeom>
                <a:avLst/>
                <a:gdLst>
                  <a:gd name="T0" fmla="*/ 0 w 143"/>
                  <a:gd name="T1" fmla="*/ 102 h 102"/>
                  <a:gd name="T2" fmla="*/ 143 w 143"/>
                  <a:gd name="T3" fmla="*/ 102 h 102"/>
                  <a:gd name="T4" fmla="*/ 143 w 143"/>
                  <a:gd name="T5" fmla="*/ 0 h 102"/>
                  <a:gd name="T6" fmla="*/ 138 w 143"/>
                  <a:gd name="T7" fmla="*/ 0 h 102"/>
                  <a:gd name="T8" fmla="*/ 138 w 143"/>
                  <a:gd name="T9" fmla="*/ 98 h 102"/>
                  <a:gd name="T10" fmla="*/ 0 w 143"/>
                  <a:gd name="T11" fmla="*/ 98 h 102"/>
                  <a:gd name="T12" fmla="*/ 0 w 143"/>
                  <a:gd name="T13" fmla="*/ 102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02"/>
                  <a:gd name="T23" fmla="*/ 143 w 143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02">
                    <a:moveTo>
                      <a:pt x="0" y="102"/>
                    </a:moveTo>
                    <a:lnTo>
                      <a:pt x="143" y="102"/>
                    </a:lnTo>
                    <a:lnTo>
                      <a:pt x="143" y="0"/>
                    </a:ln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8" name="Freeform 221"/>
              <p:cNvSpPr>
                <a:spLocks/>
              </p:cNvSpPr>
              <p:nvPr/>
            </p:nvSpPr>
            <p:spPr bwMode="auto">
              <a:xfrm>
                <a:off x="4596" y="1836"/>
                <a:ext cx="138" cy="98"/>
              </a:xfrm>
              <a:custGeom>
                <a:avLst/>
                <a:gdLst>
                  <a:gd name="T0" fmla="*/ 0 w 138"/>
                  <a:gd name="T1" fmla="*/ 98 h 98"/>
                  <a:gd name="T2" fmla="*/ 138 w 138"/>
                  <a:gd name="T3" fmla="*/ 98 h 98"/>
                  <a:gd name="T4" fmla="*/ 138 w 138"/>
                  <a:gd name="T5" fmla="*/ 0 h 98"/>
                  <a:gd name="T6" fmla="*/ 133 w 138"/>
                  <a:gd name="T7" fmla="*/ 0 h 98"/>
                  <a:gd name="T8" fmla="*/ 133 w 138"/>
                  <a:gd name="T9" fmla="*/ 94 h 98"/>
                  <a:gd name="T10" fmla="*/ 0 w 138"/>
                  <a:gd name="T11" fmla="*/ 94 h 98"/>
                  <a:gd name="T12" fmla="*/ 0 w 138"/>
                  <a:gd name="T13" fmla="*/ 98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98"/>
                  <a:gd name="T23" fmla="*/ 138 w 138"/>
                  <a:gd name="T24" fmla="*/ 98 h 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98">
                    <a:moveTo>
                      <a:pt x="0" y="98"/>
                    </a:moveTo>
                    <a:lnTo>
                      <a:pt x="138" y="98"/>
                    </a:lnTo>
                    <a:lnTo>
                      <a:pt x="138" y="0"/>
                    </a:ln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C3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49" name="Freeform 222"/>
              <p:cNvSpPr>
                <a:spLocks/>
              </p:cNvSpPr>
              <p:nvPr/>
            </p:nvSpPr>
            <p:spPr bwMode="auto">
              <a:xfrm>
                <a:off x="4596" y="1836"/>
                <a:ext cx="133" cy="94"/>
              </a:xfrm>
              <a:custGeom>
                <a:avLst/>
                <a:gdLst>
                  <a:gd name="T0" fmla="*/ 0 w 133"/>
                  <a:gd name="T1" fmla="*/ 94 h 94"/>
                  <a:gd name="T2" fmla="*/ 133 w 133"/>
                  <a:gd name="T3" fmla="*/ 94 h 94"/>
                  <a:gd name="T4" fmla="*/ 133 w 133"/>
                  <a:gd name="T5" fmla="*/ 0 h 94"/>
                  <a:gd name="T6" fmla="*/ 126 w 133"/>
                  <a:gd name="T7" fmla="*/ 0 h 94"/>
                  <a:gd name="T8" fmla="*/ 126 w 133"/>
                  <a:gd name="T9" fmla="*/ 90 h 94"/>
                  <a:gd name="T10" fmla="*/ 0 w 133"/>
                  <a:gd name="T11" fmla="*/ 90 h 94"/>
                  <a:gd name="T12" fmla="*/ 0 w 133"/>
                  <a:gd name="T13" fmla="*/ 94 h 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"/>
                  <a:gd name="T22" fmla="*/ 0 h 94"/>
                  <a:gd name="T23" fmla="*/ 133 w 133"/>
                  <a:gd name="T24" fmla="*/ 94 h 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" h="94">
                    <a:moveTo>
                      <a:pt x="0" y="94"/>
                    </a:moveTo>
                    <a:lnTo>
                      <a:pt x="133" y="94"/>
                    </a:lnTo>
                    <a:lnTo>
                      <a:pt x="133" y="0"/>
                    </a:lnTo>
                    <a:lnTo>
                      <a:pt x="126" y="0"/>
                    </a:lnTo>
                    <a:lnTo>
                      <a:pt x="126" y="90"/>
                    </a:lnTo>
                    <a:lnTo>
                      <a:pt x="0" y="9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0" name="Freeform 223"/>
              <p:cNvSpPr>
                <a:spLocks/>
              </p:cNvSpPr>
              <p:nvPr/>
            </p:nvSpPr>
            <p:spPr bwMode="auto">
              <a:xfrm>
                <a:off x="4596" y="1836"/>
                <a:ext cx="126" cy="90"/>
              </a:xfrm>
              <a:custGeom>
                <a:avLst/>
                <a:gdLst>
                  <a:gd name="T0" fmla="*/ 0 w 126"/>
                  <a:gd name="T1" fmla="*/ 90 h 90"/>
                  <a:gd name="T2" fmla="*/ 126 w 126"/>
                  <a:gd name="T3" fmla="*/ 90 h 90"/>
                  <a:gd name="T4" fmla="*/ 126 w 126"/>
                  <a:gd name="T5" fmla="*/ 0 h 90"/>
                  <a:gd name="T6" fmla="*/ 121 w 126"/>
                  <a:gd name="T7" fmla="*/ 0 h 90"/>
                  <a:gd name="T8" fmla="*/ 121 w 126"/>
                  <a:gd name="T9" fmla="*/ 85 h 90"/>
                  <a:gd name="T10" fmla="*/ 0 w 126"/>
                  <a:gd name="T11" fmla="*/ 85 h 90"/>
                  <a:gd name="T12" fmla="*/ 0 w 126"/>
                  <a:gd name="T13" fmla="*/ 90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90"/>
                  <a:gd name="T23" fmla="*/ 126 w 126"/>
                  <a:gd name="T24" fmla="*/ 90 h 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90">
                    <a:moveTo>
                      <a:pt x="0" y="90"/>
                    </a:moveTo>
                    <a:lnTo>
                      <a:pt x="126" y="90"/>
                    </a:lnTo>
                    <a:lnTo>
                      <a:pt x="126" y="0"/>
                    </a:ln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1" name="Freeform 224"/>
              <p:cNvSpPr>
                <a:spLocks/>
              </p:cNvSpPr>
              <p:nvPr/>
            </p:nvSpPr>
            <p:spPr bwMode="auto">
              <a:xfrm>
                <a:off x="4596" y="1836"/>
                <a:ext cx="121" cy="85"/>
              </a:xfrm>
              <a:custGeom>
                <a:avLst/>
                <a:gdLst>
                  <a:gd name="T0" fmla="*/ 0 w 121"/>
                  <a:gd name="T1" fmla="*/ 85 h 85"/>
                  <a:gd name="T2" fmla="*/ 121 w 121"/>
                  <a:gd name="T3" fmla="*/ 85 h 85"/>
                  <a:gd name="T4" fmla="*/ 121 w 121"/>
                  <a:gd name="T5" fmla="*/ 0 h 85"/>
                  <a:gd name="T6" fmla="*/ 115 w 121"/>
                  <a:gd name="T7" fmla="*/ 0 h 85"/>
                  <a:gd name="T8" fmla="*/ 115 w 121"/>
                  <a:gd name="T9" fmla="*/ 82 h 85"/>
                  <a:gd name="T10" fmla="*/ 0 w 121"/>
                  <a:gd name="T11" fmla="*/ 82 h 85"/>
                  <a:gd name="T12" fmla="*/ 0 w 121"/>
                  <a:gd name="T13" fmla="*/ 85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1"/>
                  <a:gd name="T22" fmla="*/ 0 h 85"/>
                  <a:gd name="T23" fmla="*/ 121 w 121"/>
                  <a:gd name="T24" fmla="*/ 85 h 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1" h="85">
                    <a:moveTo>
                      <a:pt x="0" y="85"/>
                    </a:moveTo>
                    <a:lnTo>
                      <a:pt x="121" y="85"/>
                    </a:lnTo>
                    <a:lnTo>
                      <a:pt x="121" y="0"/>
                    </a:lnTo>
                    <a:lnTo>
                      <a:pt x="115" y="0"/>
                    </a:lnTo>
                    <a:lnTo>
                      <a:pt x="115" y="82"/>
                    </a:lnTo>
                    <a:lnTo>
                      <a:pt x="0" y="8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CE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2" name="Freeform 225"/>
              <p:cNvSpPr>
                <a:spLocks/>
              </p:cNvSpPr>
              <p:nvPr/>
            </p:nvSpPr>
            <p:spPr bwMode="auto">
              <a:xfrm>
                <a:off x="4596" y="1836"/>
                <a:ext cx="115" cy="82"/>
              </a:xfrm>
              <a:custGeom>
                <a:avLst/>
                <a:gdLst>
                  <a:gd name="T0" fmla="*/ 0 w 115"/>
                  <a:gd name="T1" fmla="*/ 82 h 82"/>
                  <a:gd name="T2" fmla="*/ 115 w 115"/>
                  <a:gd name="T3" fmla="*/ 82 h 82"/>
                  <a:gd name="T4" fmla="*/ 115 w 115"/>
                  <a:gd name="T5" fmla="*/ 0 h 82"/>
                  <a:gd name="T6" fmla="*/ 109 w 115"/>
                  <a:gd name="T7" fmla="*/ 0 h 82"/>
                  <a:gd name="T8" fmla="*/ 109 w 115"/>
                  <a:gd name="T9" fmla="*/ 76 h 82"/>
                  <a:gd name="T10" fmla="*/ 0 w 115"/>
                  <a:gd name="T11" fmla="*/ 76 h 82"/>
                  <a:gd name="T12" fmla="*/ 0 w 115"/>
                  <a:gd name="T13" fmla="*/ 82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"/>
                  <a:gd name="T22" fmla="*/ 0 h 82"/>
                  <a:gd name="T23" fmla="*/ 115 w 115"/>
                  <a:gd name="T24" fmla="*/ 82 h 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" h="82">
                    <a:moveTo>
                      <a:pt x="0" y="82"/>
                    </a:moveTo>
                    <a:lnTo>
                      <a:pt x="115" y="82"/>
                    </a:lnTo>
                    <a:lnTo>
                      <a:pt x="115" y="0"/>
                    </a:lnTo>
                    <a:lnTo>
                      <a:pt x="109" y="0"/>
                    </a:lnTo>
                    <a:lnTo>
                      <a:pt x="109" y="76"/>
                    </a:lnTo>
                    <a:lnTo>
                      <a:pt x="0" y="7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3" name="Freeform 226"/>
              <p:cNvSpPr>
                <a:spLocks/>
              </p:cNvSpPr>
              <p:nvPr/>
            </p:nvSpPr>
            <p:spPr bwMode="auto">
              <a:xfrm>
                <a:off x="4596" y="1836"/>
                <a:ext cx="109" cy="76"/>
              </a:xfrm>
              <a:custGeom>
                <a:avLst/>
                <a:gdLst>
                  <a:gd name="T0" fmla="*/ 0 w 109"/>
                  <a:gd name="T1" fmla="*/ 76 h 76"/>
                  <a:gd name="T2" fmla="*/ 109 w 109"/>
                  <a:gd name="T3" fmla="*/ 76 h 76"/>
                  <a:gd name="T4" fmla="*/ 109 w 109"/>
                  <a:gd name="T5" fmla="*/ 0 h 76"/>
                  <a:gd name="T6" fmla="*/ 101 w 109"/>
                  <a:gd name="T7" fmla="*/ 0 h 76"/>
                  <a:gd name="T8" fmla="*/ 101 w 109"/>
                  <a:gd name="T9" fmla="*/ 73 h 76"/>
                  <a:gd name="T10" fmla="*/ 0 w 109"/>
                  <a:gd name="T11" fmla="*/ 73 h 76"/>
                  <a:gd name="T12" fmla="*/ 0 w 109"/>
                  <a:gd name="T13" fmla="*/ 76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9"/>
                  <a:gd name="T22" fmla="*/ 0 h 76"/>
                  <a:gd name="T23" fmla="*/ 109 w 109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9" h="76">
                    <a:moveTo>
                      <a:pt x="0" y="76"/>
                    </a:moveTo>
                    <a:lnTo>
                      <a:pt x="109" y="76"/>
                    </a:lnTo>
                    <a:lnTo>
                      <a:pt x="109" y="0"/>
                    </a:lnTo>
                    <a:lnTo>
                      <a:pt x="101" y="0"/>
                    </a:lnTo>
                    <a:lnTo>
                      <a:pt x="101" y="73"/>
                    </a:lnTo>
                    <a:lnTo>
                      <a:pt x="0" y="73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4" name="Freeform 227"/>
              <p:cNvSpPr>
                <a:spLocks/>
              </p:cNvSpPr>
              <p:nvPr/>
            </p:nvSpPr>
            <p:spPr bwMode="auto">
              <a:xfrm>
                <a:off x="4595" y="1835"/>
                <a:ext cx="102" cy="74"/>
              </a:xfrm>
              <a:custGeom>
                <a:avLst/>
                <a:gdLst>
                  <a:gd name="T0" fmla="*/ 1 w 102"/>
                  <a:gd name="T1" fmla="*/ 74 h 74"/>
                  <a:gd name="T2" fmla="*/ 102 w 102"/>
                  <a:gd name="T3" fmla="*/ 74 h 74"/>
                  <a:gd name="T4" fmla="*/ 102 w 102"/>
                  <a:gd name="T5" fmla="*/ 1 h 74"/>
                  <a:gd name="T6" fmla="*/ 96 w 102"/>
                  <a:gd name="T7" fmla="*/ 0 h 74"/>
                  <a:gd name="T8" fmla="*/ 96 w 102"/>
                  <a:gd name="T9" fmla="*/ 69 h 74"/>
                  <a:gd name="T10" fmla="*/ 0 w 102"/>
                  <a:gd name="T11" fmla="*/ 69 h 74"/>
                  <a:gd name="T12" fmla="*/ 1 w 102"/>
                  <a:gd name="T13" fmla="*/ 74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2"/>
                  <a:gd name="T22" fmla="*/ 0 h 74"/>
                  <a:gd name="T23" fmla="*/ 102 w 102"/>
                  <a:gd name="T24" fmla="*/ 74 h 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2" h="74">
                    <a:moveTo>
                      <a:pt x="1" y="74"/>
                    </a:moveTo>
                    <a:lnTo>
                      <a:pt x="102" y="74"/>
                    </a:lnTo>
                    <a:lnTo>
                      <a:pt x="102" y="1"/>
                    </a:lnTo>
                    <a:lnTo>
                      <a:pt x="96" y="0"/>
                    </a:lnTo>
                    <a:lnTo>
                      <a:pt x="96" y="69"/>
                    </a:lnTo>
                    <a:lnTo>
                      <a:pt x="0" y="69"/>
                    </a:lnTo>
                    <a:lnTo>
                      <a:pt x="1" y="74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5" name="Freeform 228"/>
              <p:cNvSpPr>
                <a:spLocks/>
              </p:cNvSpPr>
              <p:nvPr/>
            </p:nvSpPr>
            <p:spPr bwMode="auto">
              <a:xfrm>
                <a:off x="4595" y="1835"/>
                <a:ext cx="96" cy="69"/>
              </a:xfrm>
              <a:custGeom>
                <a:avLst/>
                <a:gdLst>
                  <a:gd name="T0" fmla="*/ 0 w 96"/>
                  <a:gd name="T1" fmla="*/ 69 h 69"/>
                  <a:gd name="T2" fmla="*/ 96 w 96"/>
                  <a:gd name="T3" fmla="*/ 69 h 69"/>
                  <a:gd name="T4" fmla="*/ 96 w 96"/>
                  <a:gd name="T5" fmla="*/ 0 h 69"/>
                  <a:gd name="T6" fmla="*/ 88 w 96"/>
                  <a:gd name="T7" fmla="*/ 1 h 69"/>
                  <a:gd name="T8" fmla="*/ 88 w 96"/>
                  <a:gd name="T9" fmla="*/ 62 h 69"/>
                  <a:gd name="T10" fmla="*/ 1 w 96"/>
                  <a:gd name="T11" fmla="*/ 62 h 69"/>
                  <a:gd name="T12" fmla="*/ 0 w 96"/>
                  <a:gd name="T13" fmla="*/ 69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69"/>
                  <a:gd name="T23" fmla="*/ 96 w 96"/>
                  <a:gd name="T24" fmla="*/ 69 h 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69">
                    <a:moveTo>
                      <a:pt x="0" y="69"/>
                    </a:moveTo>
                    <a:lnTo>
                      <a:pt x="96" y="69"/>
                    </a:lnTo>
                    <a:lnTo>
                      <a:pt x="96" y="0"/>
                    </a:lnTo>
                    <a:lnTo>
                      <a:pt x="88" y="1"/>
                    </a:lnTo>
                    <a:lnTo>
                      <a:pt x="88" y="62"/>
                    </a:lnTo>
                    <a:lnTo>
                      <a:pt x="1" y="62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6" name="Freeform 229"/>
              <p:cNvSpPr>
                <a:spLocks/>
              </p:cNvSpPr>
              <p:nvPr/>
            </p:nvSpPr>
            <p:spPr bwMode="auto">
              <a:xfrm>
                <a:off x="4596" y="1836"/>
                <a:ext cx="87" cy="61"/>
              </a:xfrm>
              <a:custGeom>
                <a:avLst/>
                <a:gdLst>
                  <a:gd name="T0" fmla="*/ 0 w 87"/>
                  <a:gd name="T1" fmla="*/ 61 h 61"/>
                  <a:gd name="T2" fmla="*/ 87 w 87"/>
                  <a:gd name="T3" fmla="*/ 61 h 61"/>
                  <a:gd name="T4" fmla="*/ 87 w 87"/>
                  <a:gd name="T5" fmla="*/ 0 h 61"/>
                  <a:gd name="T6" fmla="*/ 80 w 87"/>
                  <a:gd name="T7" fmla="*/ 0 h 61"/>
                  <a:gd name="T8" fmla="*/ 80 w 87"/>
                  <a:gd name="T9" fmla="*/ 56 h 61"/>
                  <a:gd name="T10" fmla="*/ 0 w 87"/>
                  <a:gd name="T11" fmla="*/ 56 h 61"/>
                  <a:gd name="T12" fmla="*/ 0 w 87"/>
                  <a:gd name="T13" fmla="*/ 61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61"/>
                  <a:gd name="T23" fmla="*/ 87 w 87"/>
                  <a:gd name="T24" fmla="*/ 61 h 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61">
                    <a:moveTo>
                      <a:pt x="0" y="61"/>
                    </a:moveTo>
                    <a:lnTo>
                      <a:pt x="87" y="61"/>
                    </a:lnTo>
                    <a:lnTo>
                      <a:pt x="87" y="0"/>
                    </a:lnTo>
                    <a:lnTo>
                      <a:pt x="80" y="0"/>
                    </a:lnTo>
                    <a:lnTo>
                      <a:pt x="80" y="56"/>
                    </a:lnTo>
                    <a:lnTo>
                      <a:pt x="0" y="56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7" name="Freeform 230"/>
              <p:cNvSpPr>
                <a:spLocks/>
              </p:cNvSpPr>
              <p:nvPr/>
            </p:nvSpPr>
            <p:spPr bwMode="auto">
              <a:xfrm>
                <a:off x="4596" y="1836"/>
                <a:ext cx="80" cy="56"/>
              </a:xfrm>
              <a:custGeom>
                <a:avLst/>
                <a:gdLst>
                  <a:gd name="T0" fmla="*/ 0 w 80"/>
                  <a:gd name="T1" fmla="*/ 56 h 56"/>
                  <a:gd name="T2" fmla="*/ 80 w 80"/>
                  <a:gd name="T3" fmla="*/ 56 h 56"/>
                  <a:gd name="T4" fmla="*/ 80 w 80"/>
                  <a:gd name="T5" fmla="*/ 0 h 56"/>
                  <a:gd name="T6" fmla="*/ 71 w 80"/>
                  <a:gd name="T7" fmla="*/ 0 h 56"/>
                  <a:gd name="T8" fmla="*/ 71 w 80"/>
                  <a:gd name="T9" fmla="*/ 51 h 56"/>
                  <a:gd name="T10" fmla="*/ 0 w 80"/>
                  <a:gd name="T11" fmla="*/ 51 h 56"/>
                  <a:gd name="T12" fmla="*/ 0 w 80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"/>
                  <a:gd name="T22" fmla="*/ 0 h 56"/>
                  <a:gd name="T23" fmla="*/ 80 w 80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" h="56">
                    <a:moveTo>
                      <a:pt x="0" y="56"/>
                    </a:moveTo>
                    <a:lnTo>
                      <a:pt x="80" y="56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71" y="51"/>
                    </a:lnTo>
                    <a:lnTo>
                      <a:pt x="0" y="51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8" name="Freeform 231"/>
              <p:cNvSpPr>
                <a:spLocks/>
              </p:cNvSpPr>
              <p:nvPr/>
            </p:nvSpPr>
            <p:spPr bwMode="auto">
              <a:xfrm>
                <a:off x="4596" y="1836"/>
                <a:ext cx="71" cy="51"/>
              </a:xfrm>
              <a:custGeom>
                <a:avLst/>
                <a:gdLst>
                  <a:gd name="T0" fmla="*/ 0 w 71"/>
                  <a:gd name="T1" fmla="*/ 51 h 51"/>
                  <a:gd name="T2" fmla="*/ 71 w 71"/>
                  <a:gd name="T3" fmla="*/ 51 h 51"/>
                  <a:gd name="T4" fmla="*/ 71 w 71"/>
                  <a:gd name="T5" fmla="*/ 0 h 51"/>
                  <a:gd name="T6" fmla="*/ 62 w 71"/>
                  <a:gd name="T7" fmla="*/ 0 h 51"/>
                  <a:gd name="T8" fmla="*/ 62 w 71"/>
                  <a:gd name="T9" fmla="*/ 45 h 51"/>
                  <a:gd name="T10" fmla="*/ 0 w 71"/>
                  <a:gd name="T11" fmla="*/ 45 h 51"/>
                  <a:gd name="T12" fmla="*/ 0 w 71"/>
                  <a:gd name="T13" fmla="*/ 51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"/>
                  <a:gd name="T22" fmla="*/ 0 h 51"/>
                  <a:gd name="T23" fmla="*/ 71 w 7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" h="51">
                    <a:moveTo>
                      <a:pt x="0" y="51"/>
                    </a:moveTo>
                    <a:lnTo>
                      <a:pt x="71" y="51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62" y="45"/>
                    </a:lnTo>
                    <a:lnTo>
                      <a:pt x="0" y="45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E8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59" name="Freeform 232"/>
              <p:cNvSpPr>
                <a:spLocks/>
              </p:cNvSpPr>
              <p:nvPr/>
            </p:nvSpPr>
            <p:spPr bwMode="auto">
              <a:xfrm>
                <a:off x="4596" y="1836"/>
                <a:ext cx="62" cy="45"/>
              </a:xfrm>
              <a:custGeom>
                <a:avLst/>
                <a:gdLst>
                  <a:gd name="T0" fmla="*/ 0 w 62"/>
                  <a:gd name="T1" fmla="*/ 45 h 45"/>
                  <a:gd name="T2" fmla="*/ 62 w 62"/>
                  <a:gd name="T3" fmla="*/ 45 h 45"/>
                  <a:gd name="T4" fmla="*/ 62 w 62"/>
                  <a:gd name="T5" fmla="*/ 0 h 45"/>
                  <a:gd name="T6" fmla="*/ 53 w 62"/>
                  <a:gd name="T7" fmla="*/ 0 h 45"/>
                  <a:gd name="T8" fmla="*/ 53 w 62"/>
                  <a:gd name="T9" fmla="*/ 38 h 45"/>
                  <a:gd name="T10" fmla="*/ 0 w 62"/>
                  <a:gd name="T11" fmla="*/ 38 h 45"/>
                  <a:gd name="T12" fmla="*/ 0 w 62"/>
                  <a:gd name="T13" fmla="*/ 45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45"/>
                  <a:gd name="T23" fmla="*/ 62 w 62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45">
                    <a:moveTo>
                      <a:pt x="0" y="45"/>
                    </a:moveTo>
                    <a:lnTo>
                      <a:pt x="62" y="45"/>
                    </a:lnTo>
                    <a:lnTo>
                      <a:pt x="62" y="0"/>
                    </a:lnTo>
                    <a:lnTo>
                      <a:pt x="53" y="0"/>
                    </a:lnTo>
                    <a:lnTo>
                      <a:pt x="53" y="38"/>
                    </a:lnTo>
                    <a:lnTo>
                      <a:pt x="0" y="38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0" name="Freeform 233"/>
              <p:cNvSpPr>
                <a:spLocks/>
              </p:cNvSpPr>
              <p:nvPr/>
            </p:nvSpPr>
            <p:spPr bwMode="auto">
              <a:xfrm>
                <a:off x="4596" y="1836"/>
                <a:ext cx="53" cy="38"/>
              </a:xfrm>
              <a:custGeom>
                <a:avLst/>
                <a:gdLst>
                  <a:gd name="T0" fmla="*/ 0 w 53"/>
                  <a:gd name="T1" fmla="*/ 38 h 38"/>
                  <a:gd name="T2" fmla="*/ 53 w 53"/>
                  <a:gd name="T3" fmla="*/ 38 h 38"/>
                  <a:gd name="T4" fmla="*/ 53 w 53"/>
                  <a:gd name="T5" fmla="*/ 0 h 38"/>
                  <a:gd name="T6" fmla="*/ 44 w 53"/>
                  <a:gd name="T7" fmla="*/ 0 h 38"/>
                  <a:gd name="T8" fmla="*/ 44 w 53"/>
                  <a:gd name="T9" fmla="*/ 31 h 38"/>
                  <a:gd name="T10" fmla="*/ 0 w 53"/>
                  <a:gd name="T11" fmla="*/ 31 h 38"/>
                  <a:gd name="T12" fmla="*/ 0 w 53"/>
                  <a:gd name="T13" fmla="*/ 38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38"/>
                  <a:gd name="T23" fmla="*/ 53 w 53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38">
                    <a:moveTo>
                      <a:pt x="0" y="38"/>
                    </a:moveTo>
                    <a:lnTo>
                      <a:pt x="53" y="38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1" name="Freeform 234"/>
              <p:cNvSpPr>
                <a:spLocks/>
              </p:cNvSpPr>
              <p:nvPr/>
            </p:nvSpPr>
            <p:spPr bwMode="auto">
              <a:xfrm>
                <a:off x="4596" y="1836"/>
                <a:ext cx="44" cy="31"/>
              </a:xfrm>
              <a:custGeom>
                <a:avLst/>
                <a:gdLst>
                  <a:gd name="T0" fmla="*/ 0 w 44"/>
                  <a:gd name="T1" fmla="*/ 31 h 31"/>
                  <a:gd name="T2" fmla="*/ 44 w 44"/>
                  <a:gd name="T3" fmla="*/ 31 h 31"/>
                  <a:gd name="T4" fmla="*/ 44 w 44"/>
                  <a:gd name="T5" fmla="*/ 0 h 31"/>
                  <a:gd name="T6" fmla="*/ 34 w 44"/>
                  <a:gd name="T7" fmla="*/ 0 h 31"/>
                  <a:gd name="T8" fmla="*/ 34 w 44"/>
                  <a:gd name="T9" fmla="*/ 24 h 31"/>
                  <a:gd name="T10" fmla="*/ 0 w 44"/>
                  <a:gd name="T11" fmla="*/ 24 h 31"/>
                  <a:gd name="T12" fmla="*/ 0 w 44"/>
                  <a:gd name="T13" fmla="*/ 31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"/>
                  <a:gd name="T22" fmla="*/ 0 h 31"/>
                  <a:gd name="T23" fmla="*/ 44 w 44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" h="31">
                    <a:moveTo>
                      <a:pt x="0" y="31"/>
                    </a:moveTo>
                    <a:lnTo>
                      <a:pt x="44" y="31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34" y="24"/>
                    </a:lnTo>
                    <a:lnTo>
                      <a:pt x="0" y="2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2" name="Freeform 235"/>
              <p:cNvSpPr>
                <a:spLocks/>
              </p:cNvSpPr>
              <p:nvPr/>
            </p:nvSpPr>
            <p:spPr bwMode="auto">
              <a:xfrm>
                <a:off x="4595" y="1835"/>
                <a:ext cx="35" cy="25"/>
              </a:xfrm>
              <a:custGeom>
                <a:avLst/>
                <a:gdLst>
                  <a:gd name="T0" fmla="*/ 1 w 35"/>
                  <a:gd name="T1" fmla="*/ 25 h 25"/>
                  <a:gd name="T2" fmla="*/ 35 w 35"/>
                  <a:gd name="T3" fmla="*/ 25 h 25"/>
                  <a:gd name="T4" fmla="*/ 35 w 35"/>
                  <a:gd name="T5" fmla="*/ 1 h 25"/>
                  <a:gd name="T6" fmla="*/ 25 w 35"/>
                  <a:gd name="T7" fmla="*/ 0 h 25"/>
                  <a:gd name="T8" fmla="*/ 25 w 35"/>
                  <a:gd name="T9" fmla="*/ 18 h 25"/>
                  <a:gd name="T10" fmla="*/ 0 w 35"/>
                  <a:gd name="T11" fmla="*/ 18 h 25"/>
                  <a:gd name="T12" fmla="*/ 1 w 35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25"/>
                  <a:gd name="T23" fmla="*/ 35 w 35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25">
                    <a:moveTo>
                      <a:pt x="1" y="25"/>
                    </a:moveTo>
                    <a:lnTo>
                      <a:pt x="35" y="25"/>
                    </a:lnTo>
                    <a:lnTo>
                      <a:pt x="35" y="1"/>
                    </a:lnTo>
                    <a:lnTo>
                      <a:pt x="25" y="0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1" y="25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3" name="Freeform 236"/>
              <p:cNvSpPr>
                <a:spLocks/>
              </p:cNvSpPr>
              <p:nvPr/>
            </p:nvSpPr>
            <p:spPr bwMode="auto">
              <a:xfrm>
                <a:off x="4595" y="1835"/>
                <a:ext cx="25" cy="18"/>
              </a:xfrm>
              <a:custGeom>
                <a:avLst/>
                <a:gdLst>
                  <a:gd name="T0" fmla="*/ 0 w 25"/>
                  <a:gd name="T1" fmla="*/ 18 h 18"/>
                  <a:gd name="T2" fmla="*/ 25 w 25"/>
                  <a:gd name="T3" fmla="*/ 18 h 18"/>
                  <a:gd name="T4" fmla="*/ 25 w 25"/>
                  <a:gd name="T5" fmla="*/ 0 h 18"/>
                  <a:gd name="T6" fmla="*/ 13 w 25"/>
                  <a:gd name="T7" fmla="*/ 1 h 18"/>
                  <a:gd name="T8" fmla="*/ 13 w 25"/>
                  <a:gd name="T9" fmla="*/ 10 h 18"/>
                  <a:gd name="T10" fmla="*/ 1 w 25"/>
                  <a:gd name="T11" fmla="*/ 10 h 18"/>
                  <a:gd name="T12" fmla="*/ 0 w 25"/>
                  <a:gd name="T13" fmla="*/ 18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18"/>
                  <a:gd name="T23" fmla="*/ 25 w 25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18">
                    <a:moveTo>
                      <a:pt x="0" y="18"/>
                    </a:moveTo>
                    <a:lnTo>
                      <a:pt x="25" y="18"/>
                    </a:lnTo>
                    <a:lnTo>
                      <a:pt x="25" y="0"/>
                    </a:lnTo>
                    <a:lnTo>
                      <a:pt x="13" y="1"/>
                    </a:lnTo>
                    <a:lnTo>
                      <a:pt x="13" y="10"/>
                    </a:lnTo>
                    <a:lnTo>
                      <a:pt x="1" y="1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4" name="Freeform 237"/>
              <p:cNvSpPr>
                <a:spLocks/>
              </p:cNvSpPr>
              <p:nvPr/>
            </p:nvSpPr>
            <p:spPr bwMode="auto">
              <a:xfrm>
                <a:off x="4595" y="1835"/>
                <a:ext cx="13" cy="10"/>
              </a:xfrm>
              <a:custGeom>
                <a:avLst/>
                <a:gdLst>
                  <a:gd name="T0" fmla="*/ 1 w 13"/>
                  <a:gd name="T1" fmla="*/ 10 h 10"/>
                  <a:gd name="T2" fmla="*/ 13 w 13"/>
                  <a:gd name="T3" fmla="*/ 10 h 10"/>
                  <a:gd name="T4" fmla="*/ 13 w 13"/>
                  <a:gd name="T5" fmla="*/ 1 h 10"/>
                  <a:gd name="T6" fmla="*/ 1 w 13"/>
                  <a:gd name="T7" fmla="*/ 0 h 10"/>
                  <a:gd name="T8" fmla="*/ 1 w 13"/>
                  <a:gd name="T9" fmla="*/ 1 h 10"/>
                  <a:gd name="T10" fmla="*/ 0 w 13"/>
                  <a:gd name="T11" fmla="*/ 1 h 10"/>
                  <a:gd name="T12" fmla="*/ 1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10"/>
                    </a:moveTo>
                    <a:lnTo>
                      <a:pt x="13" y="10"/>
                    </a:lnTo>
                    <a:lnTo>
                      <a:pt x="13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5" name="Freeform 238"/>
              <p:cNvSpPr>
                <a:spLocks/>
              </p:cNvSpPr>
              <p:nvPr/>
            </p:nvSpPr>
            <p:spPr bwMode="auto">
              <a:xfrm>
                <a:off x="4595" y="183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1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1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6" name="Freeform 239"/>
              <p:cNvSpPr>
                <a:spLocks/>
              </p:cNvSpPr>
              <p:nvPr/>
            </p:nvSpPr>
            <p:spPr bwMode="auto">
              <a:xfrm>
                <a:off x="4582" y="1824"/>
                <a:ext cx="230" cy="172"/>
              </a:xfrm>
              <a:custGeom>
                <a:avLst/>
                <a:gdLst>
                  <a:gd name="T0" fmla="*/ 230 w 230"/>
                  <a:gd name="T1" fmla="*/ 0 h 172"/>
                  <a:gd name="T2" fmla="*/ 0 w 230"/>
                  <a:gd name="T3" fmla="*/ 0 h 172"/>
                  <a:gd name="T4" fmla="*/ 0 w 230"/>
                  <a:gd name="T5" fmla="*/ 172 h 172"/>
                  <a:gd name="T6" fmla="*/ 4 w 230"/>
                  <a:gd name="T7" fmla="*/ 172 h 172"/>
                  <a:gd name="T8" fmla="*/ 4 w 230"/>
                  <a:gd name="T9" fmla="*/ 2 h 172"/>
                  <a:gd name="T10" fmla="*/ 230 w 230"/>
                  <a:gd name="T11" fmla="*/ 2 h 172"/>
                  <a:gd name="T12" fmla="*/ 230 w 230"/>
                  <a:gd name="T13" fmla="*/ 0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172"/>
                  <a:gd name="T23" fmla="*/ 230 w 230"/>
                  <a:gd name="T24" fmla="*/ 172 h 1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172">
                    <a:moveTo>
                      <a:pt x="230" y="0"/>
                    </a:moveTo>
                    <a:lnTo>
                      <a:pt x="0" y="0"/>
                    </a:lnTo>
                    <a:lnTo>
                      <a:pt x="0" y="172"/>
                    </a:lnTo>
                    <a:lnTo>
                      <a:pt x="4" y="172"/>
                    </a:lnTo>
                    <a:lnTo>
                      <a:pt x="4" y="2"/>
                    </a:lnTo>
                    <a:lnTo>
                      <a:pt x="230" y="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7" name="Freeform 240"/>
              <p:cNvSpPr>
                <a:spLocks/>
              </p:cNvSpPr>
              <p:nvPr/>
            </p:nvSpPr>
            <p:spPr bwMode="auto">
              <a:xfrm>
                <a:off x="4586" y="1826"/>
                <a:ext cx="226" cy="170"/>
              </a:xfrm>
              <a:custGeom>
                <a:avLst/>
                <a:gdLst>
                  <a:gd name="T0" fmla="*/ 226 w 226"/>
                  <a:gd name="T1" fmla="*/ 0 h 170"/>
                  <a:gd name="T2" fmla="*/ 0 w 226"/>
                  <a:gd name="T3" fmla="*/ 0 h 170"/>
                  <a:gd name="T4" fmla="*/ 0 w 226"/>
                  <a:gd name="T5" fmla="*/ 170 h 170"/>
                  <a:gd name="T6" fmla="*/ 5 w 226"/>
                  <a:gd name="T7" fmla="*/ 170 h 170"/>
                  <a:gd name="T8" fmla="*/ 5 w 226"/>
                  <a:gd name="T9" fmla="*/ 4 h 170"/>
                  <a:gd name="T10" fmla="*/ 226 w 226"/>
                  <a:gd name="T11" fmla="*/ 4 h 170"/>
                  <a:gd name="T12" fmla="*/ 226 w 226"/>
                  <a:gd name="T13" fmla="*/ 0 h 1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6"/>
                  <a:gd name="T22" fmla="*/ 0 h 170"/>
                  <a:gd name="T23" fmla="*/ 226 w 226"/>
                  <a:gd name="T24" fmla="*/ 170 h 1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6" h="170">
                    <a:moveTo>
                      <a:pt x="226" y="0"/>
                    </a:moveTo>
                    <a:lnTo>
                      <a:pt x="0" y="0"/>
                    </a:lnTo>
                    <a:lnTo>
                      <a:pt x="0" y="170"/>
                    </a:lnTo>
                    <a:lnTo>
                      <a:pt x="5" y="170"/>
                    </a:lnTo>
                    <a:lnTo>
                      <a:pt x="5" y="4"/>
                    </a:lnTo>
                    <a:lnTo>
                      <a:pt x="226" y="4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8" name="Freeform 241"/>
              <p:cNvSpPr>
                <a:spLocks/>
              </p:cNvSpPr>
              <p:nvPr/>
            </p:nvSpPr>
            <p:spPr bwMode="auto">
              <a:xfrm>
                <a:off x="4591" y="1830"/>
                <a:ext cx="221" cy="166"/>
              </a:xfrm>
              <a:custGeom>
                <a:avLst/>
                <a:gdLst>
                  <a:gd name="T0" fmla="*/ 221 w 221"/>
                  <a:gd name="T1" fmla="*/ 0 h 166"/>
                  <a:gd name="T2" fmla="*/ 0 w 221"/>
                  <a:gd name="T3" fmla="*/ 0 h 166"/>
                  <a:gd name="T4" fmla="*/ 0 w 221"/>
                  <a:gd name="T5" fmla="*/ 166 h 166"/>
                  <a:gd name="T6" fmla="*/ 5 w 221"/>
                  <a:gd name="T7" fmla="*/ 166 h 166"/>
                  <a:gd name="T8" fmla="*/ 5 w 221"/>
                  <a:gd name="T9" fmla="*/ 4 h 166"/>
                  <a:gd name="T10" fmla="*/ 221 w 221"/>
                  <a:gd name="T11" fmla="*/ 4 h 166"/>
                  <a:gd name="T12" fmla="*/ 221 w 221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1"/>
                  <a:gd name="T22" fmla="*/ 0 h 166"/>
                  <a:gd name="T23" fmla="*/ 221 w 221"/>
                  <a:gd name="T24" fmla="*/ 166 h 1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1" h="166">
                    <a:moveTo>
                      <a:pt x="221" y="0"/>
                    </a:moveTo>
                    <a:lnTo>
                      <a:pt x="0" y="0"/>
                    </a:lnTo>
                    <a:lnTo>
                      <a:pt x="0" y="166"/>
                    </a:lnTo>
                    <a:lnTo>
                      <a:pt x="5" y="166"/>
                    </a:lnTo>
                    <a:lnTo>
                      <a:pt x="5" y="4"/>
                    </a:lnTo>
                    <a:lnTo>
                      <a:pt x="221" y="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69" name="Freeform 242"/>
              <p:cNvSpPr>
                <a:spLocks/>
              </p:cNvSpPr>
              <p:nvPr/>
            </p:nvSpPr>
            <p:spPr bwMode="auto">
              <a:xfrm>
                <a:off x="4596" y="1834"/>
                <a:ext cx="216" cy="162"/>
              </a:xfrm>
              <a:custGeom>
                <a:avLst/>
                <a:gdLst>
                  <a:gd name="T0" fmla="*/ 216 w 216"/>
                  <a:gd name="T1" fmla="*/ 0 h 162"/>
                  <a:gd name="T2" fmla="*/ 0 w 216"/>
                  <a:gd name="T3" fmla="*/ 0 h 162"/>
                  <a:gd name="T4" fmla="*/ 0 w 216"/>
                  <a:gd name="T5" fmla="*/ 162 h 162"/>
                  <a:gd name="T6" fmla="*/ 5 w 216"/>
                  <a:gd name="T7" fmla="*/ 162 h 162"/>
                  <a:gd name="T8" fmla="*/ 5 w 216"/>
                  <a:gd name="T9" fmla="*/ 4 h 162"/>
                  <a:gd name="T10" fmla="*/ 216 w 216"/>
                  <a:gd name="T11" fmla="*/ 4 h 162"/>
                  <a:gd name="T12" fmla="*/ 216 w 216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6"/>
                  <a:gd name="T22" fmla="*/ 0 h 162"/>
                  <a:gd name="T23" fmla="*/ 216 w 216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" h="162">
                    <a:moveTo>
                      <a:pt x="216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5" y="162"/>
                    </a:lnTo>
                    <a:lnTo>
                      <a:pt x="5" y="4"/>
                    </a:lnTo>
                    <a:lnTo>
                      <a:pt x="216" y="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0" name="Freeform 243"/>
              <p:cNvSpPr>
                <a:spLocks/>
              </p:cNvSpPr>
              <p:nvPr/>
            </p:nvSpPr>
            <p:spPr bwMode="auto">
              <a:xfrm>
                <a:off x="4601" y="1838"/>
                <a:ext cx="211" cy="158"/>
              </a:xfrm>
              <a:custGeom>
                <a:avLst/>
                <a:gdLst>
                  <a:gd name="T0" fmla="*/ 211 w 211"/>
                  <a:gd name="T1" fmla="*/ 0 h 158"/>
                  <a:gd name="T2" fmla="*/ 0 w 211"/>
                  <a:gd name="T3" fmla="*/ 0 h 158"/>
                  <a:gd name="T4" fmla="*/ 0 w 211"/>
                  <a:gd name="T5" fmla="*/ 158 h 158"/>
                  <a:gd name="T6" fmla="*/ 5 w 211"/>
                  <a:gd name="T7" fmla="*/ 158 h 158"/>
                  <a:gd name="T8" fmla="*/ 5 w 211"/>
                  <a:gd name="T9" fmla="*/ 3 h 158"/>
                  <a:gd name="T10" fmla="*/ 211 w 211"/>
                  <a:gd name="T11" fmla="*/ 3 h 158"/>
                  <a:gd name="T12" fmla="*/ 211 w 211"/>
                  <a:gd name="T13" fmla="*/ 0 h 1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1"/>
                  <a:gd name="T22" fmla="*/ 0 h 158"/>
                  <a:gd name="T23" fmla="*/ 211 w 211"/>
                  <a:gd name="T24" fmla="*/ 158 h 1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1" h="158">
                    <a:moveTo>
                      <a:pt x="211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5" y="158"/>
                    </a:lnTo>
                    <a:lnTo>
                      <a:pt x="5" y="3"/>
                    </a:lnTo>
                    <a:lnTo>
                      <a:pt x="211" y="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1" name="Freeform 244"/>
              <p:cNvSpPr>
                <a:spLocks/>
              </p:cNvSpPr>
              <p:nvPr/>
            </p:nvSpPr>
            <p:spPr bwMode="auto">
              <a:xfrm>
                <a:off x="4606" y="1841"/>
                <a:ext cx="206" cy="155"/>
              </a:xfrm>
              <a:custGeom>
                <a:avLst/>
                <a:gdLst>
                  <a:gd name="T0" fmla="*/ 206 w 206"/>
                  <a:gd name="T1" fmla="*/ 0 h 155"/>
                  <a:gd name="T2" fmla="*/ 0 w 206"/>
                  <a:gd name="T3" fmla="*/ 0 h 155"/>
                  <a:gd name="T4" fmla="*/ 0 w 206"/>
                  <a:gd name="T5" fmla="*/ 155 h 155"/>
                  <a:gd name="T6" fmla="*/ 5 w 206"/>
                  <a:gd name="T7" fmla="*/ 155 h 155"/>
                  <a:gd name="T8" fmla="*/ 5 w 206"/>
                  <a:gd name="T9" fmla="*/ 4 h 155"/>
                  <a:gd name="T10" fmla="*/ 206 w 206"/>
                  <a:gd name="T11" fmla="*/ 4 h 155"/>
                  <a:gd name="T12" fmla="*/ 206 w 206"/>
                  <a:gd name="T13" fmla="*/ 0 h 1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"/>
                  <a:gd name="T22" fmla="*/ 0 h 155"/>
                  <a:gd name="T23" fmla="*/ 206 w 206"/>
                  <a:gd name="T24" fmla="*/ 155 h 1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" h="155">
                    <a:moveTo>
                      <a:pt x="206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5" y="4"/>
                    </a:lnTo>
                    <a:lnTo>
                      <a:pt x="206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2" name="Freeform 245"/>
              <p:cNvSpPr>
                <a:spLocks/>
              </p:cNvSpPr>
              <p:nvPr/>
            </p:nvSpPr>
            <p:spPr bwMode="auto">
              <a:xfrm>
                <a:off x="4611" y="1845"/>
                <a:ext cx="201" cy="151"/>
              </a:xfrm>
              <a:custGeom>
                <a:avLst/>
                <a:gdLst>
                  <a:gd name="T0" fmla="*/ 201 w 201"/>
                  <a:gd name="T1" fmla="*/ 0 h 151"/>
                  <a:gd name="T2" fmla="*/ 0 w 201"/>
                  <a:gd name="T3" fmla="*/ 0 h 151"/>
                  <a:gd name="T4" fmla="*/ 0 w 201"/>
                  <a:gd name="T5" fmla="*/ 151 h 151"/>
                  <a:gd name="T6" fmla="*/ 5 w 201"/>
                  <a:gd name="T7" fmla="*/ 151 h 151"/>
                  <a:gd name="T8" fmla="*/ 5 w 201"/>
                  <a:gd name="T9" fmla="*/ 4 h 151"/>
                  <a:gd name="T10" fmla="*/ 201 w 201"/>
                  <a:gd name="T11" fmla="*/ 4 h 151"/>
                  <a:gd name="T12" fmla="*/ 201 w 201"/>
                  <a:gd name="T13" fmla="*/ 0 h 1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51"/>
                  <a:gd name="T23" fmla="*/ 201 w 201"/>
                  <a:gd name="T24" fmla="*/ 151 h 1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51">
                    <a:moveTo>
                      <a:pt x="201" y="0"/>
                    </a:moveTo>
                    <a:lnTo>
                      <a:pt x="0" y="0"/>
                    </a:lnTo>
                    <a:lnTo>
                      <a:pt x="0" y="151"/>
                    </a:lnTo>
                    <a:lnTo>
                      <a:pt x="5" y="151"/>
                    </a:lnTo>
                    <a:lnTo>
                      <a:pt x="5" y="4"/>
                    </a:lnTo>
                    <a:lnTo>
                      <a:pt x="201" y="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3" name="Freeform 246"/>
              <p:cNvSpPr>
                <a:spLocks/>
              </p:cNvSpPr>
              <p:nvPr/>
            </p:nvSpPr>
            <p:spPr bwMode="auto">
              <a:xfrm>
                <a:off x="4616" y="1849"/>
                <a:ext cx="196" cy="147"/>
              </a:xfrm>
              <a:custGeom>
                <a:avLst/>
                <a:gdLst>
                  <a:gd name="T0" fmla="*/ 196 w 196"/>
                  <a:gd name="T1" fmla="*/ 0 h 147"/>
                  <a:gd name="T2" fmla="*/ 0 w 196"/>
                  <a:gd name="T3" fmla="*/ 0 h 147"/>
                  <a:gd name="T4" fmla="*/ 0 w 196"/>
                  <a:gd name="T5" fmla="*/ 147 h 147"/>
                  <a:gd name="T6" fmla="*/ 5 w 196"/>
                  <a:gd name="T7" fmla="*/ 147 h 147"/>
                  <a:gd name="T8" fmla="*/ 5 w 196"/>
                  <a:gd name="T9" fmla="*/ 4 h 147"/>
                  <a:gd name="T10" fmla="*/ 196 w 196"/>
                  <a:gd name="T11" fmla="*/ 4 h 147"/>
                  <a:gd name="T12" fmla="*/ 196 w 196"/>
                  <a:gd name="T13" fmla="*/ 0 h 1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6"/>
                  <a:gd name="T22" fmla="*/ 0 h 147"/>
                  <a:gd name="T23" fmla="*/ 196 w 196"/>
                  <a:gd name="T24" fmla="*/ 147 h 1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6" h="147">
                    <a:moveTo>
                      <a:pt x="196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5" y="147"/>
                    </a:lnTo>
                    <a:lnTo>
                      <a:pt x="5" y="4"/>
                    </a:lnTo>
                    <a:lnTo>
                      <a:pt x="196" y="4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4" name="Freeform 247"/>
              <p:cNvSpPr>
                <a:spLocks/>
              </p:cNvSpPr>
              <p:nvPr/>
            </p:nvSpPr>
            <p:spPr bwMode="auto">
              <a:xfrm>
                <a:off x="4621" y="1853"/>
                <a:ext cx="191" cy="143"/>
              </a:xfrm>
              <a:custGeom>
                <a:avLst/>
                <a:gdLst>
                  <a:gd name="T0" fmla="*/ 191 w 191"/>
                  <a:gd name="T1" fmla="*/ 0 h 143"/>
                  <a:gd name="T2" fmla="*/ 0 w 191"/>
                  <a:gd name="T3" fmla="*/ 0 h 143"/>
                  <a:gd name="T4" fmla="*/ 0 w 191"/>
                  <a:gd name="T5" fmla="*/ 143 h 143"/>
                  <a:gd name="T6" fmla="*/ 5 w 191"/>
                  <a:gd name="T7" fmla="*/ 143 h 143"/>
                  <a:gd name="T8" fmla="*/ 5 w 191"/>
                  <a:gd name="T9" fmla="*/ 4 h 143"/>
                  <a:gd name="T10" fmla="*/ 191 w 191"/>
                  <a:gd name="T11" fmla="*/ 4 h 143"/>
                  <a:gd name="T12" fmla="*/ 191 w 191"/>
                  <a:gd name="T13" fmla="*/ 0 h 1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1"/>
                  <a:gd name="T22" fmla="*/ 0 h 143"/>
                  <a:gd name="T23" fmla="*/ 191 w 191"/>
                  <a:gd name="T24" fmla="*/ 143 h 1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1" h="143">
                    <a:moveTo>
                      <a:pt x="19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5" y="143"/>
                    </a:lnTo>
                    <a:lnTo>
                      <a:pt x="5" y="4"/>
                    </a:lnTo>
                    <a:lnTo>
                      <a:pt x="191" y="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5" name="Freeform 248"/>
              <p:cNvSpPr>
                <a:spLocks/>
              </p:cNvSpPr>
              <p:nvPr/>
            </p:nvSpPr>
            <p:spPr bwMode="auto">
              <a:xfrm>
                <a:off x="4626" y="1857"/>
                <a:ext cx="186" cy="139"/>
              </a:xfrm>
              <a:custGeom>
                <a:avLst/>
                <a:gdLst>
                  <a:gd name="T0" fmla="*/ 186 w 186"/>
                  <a:gd name="T1" fmla="*/ 0 h 139"/>
                  <a:gd name="T2" fmla="*/ 0 w 186"/>
                  <a:gd name="T3" fmla="*/ 0 h 139"/>
                  <a:gd name="T4" fmla="*/ 0 w 186"/>
                  <a:gd name="T5" fmla="*/ 139 h 139"/>
                  <a:gd name="T6" fmla="*/ 5 w 186"/>
                  <a:gd name="T7" fmla="*/ 139 h 139"/>
                  <a:gd name="T8" fmla="*/ 5 w 186"/>
                  <a:gd name="T9" fmla="*/ 3 h 139"/>
                  <a:gd name="T10" fmla="*/ 186 w 186"/>
                  <a:gd name="T11" fmla="*/ 3 h 139"/>
                  <a:gd name="T12" fmla="*/ 186 w 186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6"/>
                  <a:gd name="T22" fmla="*/ 0 h 139"/>
                  <a:gd name="T23" fmla="*/ 186 w 186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6" h="139">
                    <a:moveTo>
                      <a:pt x="186" y="0"/>
                    </a:moveTo>
                    <a:lnTo>
                      <a:pt x="0" y="0"/>
                    </a:lnTo>
                    <a:lnTo>
                      <a:pt x="0" y="139"/>
                    </a:lnTo>
                    <a:lnTo>
                      <a:pt x="5" y="139"/>
                    </a:lnTo>
                    <a:lnTo>
                      <a:pt x="5" y="3"/>
                    </a:lnTo>
                    <a:lnTo>
                      <a:pt x="186" y="3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6" name="Freeform 249"/>
              <p:cNvSpPr>
                <a:spLocks/>
              </p:cNvSpPr>
              <p:nvPr/>
            </p:nvSpPr>
            <p:spPr bwMode="auto">
              <a:xfrm>
                <a:off x="4631" y="1860"/>
                <a:ext cx="181" cy="136"/>
              </a:xfrm>
              <a:custGeom>
                <a:avLst/>
                <a:gdLst>
                  <a:gd name="T0" fmla="*/ 181 w 181"/>
                  <a:gd name="T1" fmla="*/ 0 h 136"/>
                  <a:gd name="T2" fmla="*/ 0 w 181"/>
                  <a:gd name="T3" fmla="*/ 0 h 136"/>
                  <a:gd name="T4" fmla="*/ 0 w 181"/>
                  <a:gd name="T5" fmla="*/ 136 h 136"/>
                  <a:gd name="T6" fmla="*/ 7 w 181"/>
                  <a:gd name="T7" fmla="*/ 136 h 136"/>
                  <a:gd name="T8" fmla="*/ 7 w 181"/>
                  <a:gd name="T9" fmla="*/ 4 h 136"/>
                  <a:gd name="T10" fmla="*/ 181 w 181"/>
                  <a:gd name="T11" fmla="*/ 4 h 136"/>
                  <a:gd name="T12" fmla="*/ 181 w 181"/>
                  <a:gd name="T13" fmla="*/ 0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1"/>
                  <a:gd name="T22" fmla="*/ 0 h 136"/>
                  <a:gd name="T23" fmla="*/ 181 w 181"/>
                  <a:gd name="T24" fmla="*/ 136 h 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1" h="136">
                    <a:moveTo>
                      <a:pt x="181" y="0"/>
                    </a:moveTo>
                    <a:lnTo>
                      <a:pt x="0" y="0"/>
                    </a:lnTo>
                    <a:lnTo>
                      <a:pt x="0" y="136"/>
                    </a:lnTo>
                    <a:lnTo>
                      <a:pt x="7" y="136"/>
                    </a:lnTo>
                    <a:lnTo>
                      <a:pt x="7" y="4"/>
                    </a:lnTo>
                    <a:lnTo>
                      <a:pt x="181" y="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7" name="Freeform 250"/>
              <p:cNvSpPr>
                <a:spLocks/>
              </p:cNvSpPr>
              <p:nvPr/>
            </p:nvSpPr>
            <p:spPr bwMode="auto">
              <a:xfrm>
                <a:off x="4638" y="1864"/>
                <a:ext cx="174" cy="132"/>
              </a:xfrm>
              <a:custGeom>
                <a:avLst/>
                <a:gdLst>
                  <a:gd name="T0" fmla="*/ 174 w 174"/>
                  <a:gd name="T1" fmla="*/ 0 h 132"/>
                  <a:gd name="T2" fmla="*/ 0 w 174"/>
                  <a:gd name="T3" fmla="*/ 0 h 132"/>
                  <a:gd name="T4" fmla="*/ 0 w 174"/>
                  <a:gd name="T5" fmla="*/ 132 h 132"/>
                  <a:gd name="T6" fmla="*/ 5 w 174"/>
                  <a:gd name="T7" fmla="*/ 132 h 132"/>
                  <a:gd name="T8" fmla="*/ 5 w 174"/>
                  <a:gd name="T9" fmla="*/ 5 h 132"/>
                  <a:gd name="T10" fmla="*/ 174 w 174"/>
                  <a:gd name="T11" fmla="*/ 5 h 132"/>
                  <a:gd name="T12" fmla="*/ 174 w 174"/>
                  <a:gd name="T13" fmla="*/ 0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32"/>
                  <a:gd name="T23" fmla="*/ 174 w 174"/>
                  <a:gd name="T24" fmla="*/ 132 h 1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32">
                    <a:moveTo>
                      <a:pt x="174" y="0"/>
                    </a:moveTo>
                    <a:lnTo>
                      <a:pt x="0" y="0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5"/>
                    </a:lnTo>
                    <a:lnTo>
                      <a:pt x="174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8" name="Freeform 251"/>
              <p:cNvSpPr>
                <a:spLocks/>
              </p:cNvSpPr>
              <p:nvPr/>
            </p:nvSpPr>
            <p:spPr bwMode="auto">
              <a:xfrm>
                <a:off x="4643" y="1869"/>
                <a:ext cx="169" cy="127"/>
              </a:xfrm>
              <a:custGeom>
                <a:avLst/>
                <a:gdLst>
                  <a:gd name="T0" fmla="*/ 169 w 169"/>
                  <a:gd name="T1" fmla="*/ 0 h 127"/>
                  <a:gd name="T2" fmla="*/ 0 w 169"/>
                  <a:gd name="T3" fmla="*/ 0 h 127"/>
                  <a:gd name="T4" fmla="*/ 0 w 169"/>
                  <a:gd name="T5" fmla="*/ 127 h 127"/>
                  <a:gd name="T6" fmla="*/ 6 w 169"/>
                  <a:gd name="T7" fmla="*/ 127 h 127"/>
                  <a:gd name="T8" fmla="*/ 6 w 169"/>
                  <a:gd name="T9" fmla="*/ 4 h 127"/>
                  <a:gd name="T10" fmla="*/ 169 w 169"/>
                  <a:gd name="T11" fmla="*/ 4 h 127"/>
                  <a:gd name="T12" fmla="*/ 169 w 169"/>
                  <a:gd name="T13" fmla="*/ 0 h 1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9"/>
                  <a:gd name="T22" fmla="*/ 0 h 127"/>
                  <a:gd name="T23" fmla="*/ 169 w 169"/>
                  <a:gd name="T24" fmla="*/ 127 h 1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9" h="127">
                    <a:moveTo>
                      <a:pt x="169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6" y="127"/>
                    </a:lnTo>
                    <a:lnTo>
                      <a:pt x="6" y="4"/>
                    </a:lnTo>
                    <a:lnTo>
                      <a:pt x="169" y="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79" name="Freeform 252"/>
              <p:cNvSpPr>
                <a:spLocks/>
              </p:cNvSpPr>
              <p:nvPr/>
            </p:nvSpPr>
            <p:spPr bwMode="auto">
              <a:xfrm>
                <a:off x="4649" y="1873"/>
                <a:ext cx="163" cy="123"/>
              </a:xfrm>
              <a:custGeom>
                <a:avLst/>
                <a:gdLst>
                  <a:gd name="T0" fmla="*/ 163 w 163"/>
                  <a:gd name="T1" fmla="*/ 0 h 123"/>
                  <a:gd name="T2" fmla="*/ 0 w 163"/>
                  <a:gd name="T3" fmla="*/ 0 h 123"/>
                  <a:gd name="T4" fmla="*/ 0 w 163"/>
                  <a:gd name="T5" fmla="*/ 123 h 123"/>
                  <a:gd name="T6" fmla="*/ 5 w 163"/>
                  <a:gd name="T7" fmla="*/ 123 h 123"/>
                  <a:gd name="T8" fmla="*/ 5 w 163"/>
                  <a:gd name="T9" fmla="*/ 5 h 123"/>
                  <a:gd name="T10" fmla="*/ 163 w 163"/>
                  <a:gd name="T11" fmla="*/ 5 h 123"/>
                  <a:gd name="T12" fmla="*/ 163 w 163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23"/>
                  <a:gd name="T23" fmla="*/ 163 w 163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23">
                    <a:moveTo>
                      <a:pt x="163" y="0"/>
                    </a:moveTo>
                    <a:lnTo>
                      <a:pt x="0" y="0"/>
                    </a:lnTo>
                    <a:lnTo>
                      <a:pt x="0" y="123"/>
                    </a:lnTo>
                    <a:lnTo>
                      <a:pt x="5" y="123"/>
                    </a:lnTo>
                    <a:lnTo>
                      <a:pt x="5" y="5"/>
                    </a:lnTo>
                    <a:lnTo>
                      <a:pt x="163" y="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0" name="Freeform 253"/>
              <p:cNvSpPr>
                <a:spLocks/>
              </p:cNvSpPr>
              <p:nvPr/>
            </p:nvSpPr>
            <p:spPr bwMode="auto">
              <a:xfrm>
                <a:off x="4654" y="1878"/>
                <a:ext cx="158" cy="118"/>
              </a:xfrm>
              <a:custGeom>
                <a:avLst/>
                <a:gdLst>
                  <a:gd name="T0" fmla="*/ 158 w 158"/>
                  <a:gd name="T1" fmla="*/ 0 h 118"/>
                  <a:gd name="T2" fmla="*/ 0 w 158"/>
                  <a:gd name="T3" fmla="*/ 0 h 118"/>
                  <a:gd name="T4" fmla="*/ 0 w 158"/>
                  <a:gd name="T5" fmla="*/ 118 h 118"/>
                  <a:gd name="T6" fmla="*/ 6 w 158"/>
                  <a:gd name="T7" fmla="*/ 118 h 118"/>
                  <a:gd name="T8" fmla="*/ 6 w 158"/>
                  <a:gd name="T9" fmla="*/ 4 h 118"/>
                  <a:gd name="T10" fmla="*/ 158 w 158"/>
                  <a:gd name="T11" fmla="*/ 4 h 118"/>
                  <a:gd name="T12" fmla="*/ 158 w 158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"/>
                  <a:gd name="T22" fmla="*/ 0 h 118"/>
                  <a:gd name="T23" fmla="*/ 158 w 158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" h="118">
                    <a:moveTo>
                      <a:pt x="158" y="0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" y="118"/>
                    </a:lnTo>
                    <a:lnTo>
                      <a:pt x="6" y="4"/>
                    </a:lnTo>
                    <a:lnTo>
                      <a:pt x="158" y="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1" name="Freeform 254"/>
              <p:cNvSpPr>
                <a:spLocks/>
              </p:cNvSpPr>
              <p:nvPr/>
            </p:nvSpPr>
            <p:spPr bwMode="auto">
              <a:xfrm>
                <a:off x="4660" y="1882"/>
                <a:ext cx="152" cy="114"/>
              </a:xfrm>
              <a:custGeom>
                <a:avLst/>
                <a:gdLst>
                  <a:gd name="T0" fmla="*/ 152 w 152"/>
                  <a:gd name="T1" fmla="*/ 0 h 114"/>
                  <a:gd name="T2" fmla="*/ 0 w 152"/>
                  <a:gd name="T3" fmla="*/ 0 h 114"/>
                  <a:gd name="T4" fmla="*/ 0 w 152"/>
                  <a:gd name="T5" fmla="*/ 114 h 114"/>
                  <a:gd name="T6" fmla="*/ 7 w 152"/>
                  <a:gd name="T7" fmla="*/ 114 h 114"/>
                  <a:gd name="T8" fmla="*/ 7 w 152"/>
                  <a:gd name="T9" fmla="*/ 5 h 114"/>
                  <a:gd name="T10" fmla="*/ 152 w 152"/>
                  <a:gd name="T11" fmla="*/ 5 h 114"/>
                  <a:gd name="T12" fmla="*/ 152 w 152"/>
                  <a:gd name="T13" fmla="*/ 0 h 1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114"/>
                  <a:gd name="T23" fmla="*/ 152 w 152"/>
                  <a:gd name="T24" fmla="*/ 114 h 1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114">
                    <a:moveTo>
                      <a:pt x="15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7" y="114"/>
                    </a:lnTo>
                    <a:lnTo>
                      <a:pt x="7" y="5"/>
                    </a:lnTo>
                    <a:lnTo>
                      <a:pt x="152" y="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2" name="Freeform 255"/>
              <p:cNvSpPr>
                <a:spLocks/>
              </p:cNvSpPr>
              <p:nvPr/>
            </p:nvSpPr>
            <p:spPr bwMode="auto">
              <a:xfrm>
                <a:off x="4667" y="1887"/>
                <a:ext cx="145" cy="109"/>
              </a:xfrm>
              <a:custGeom>
                <a:avLst/>
                <a:gdLst>
                  <a:gd name="T0" fmla="*/ 145 w 145"/>
                  <a:gd name="T1" fmla="*/ 0 h 109"/>
                  <a:gd name="T2" fmla="*/ 0 w 145"/>
                  <a:gd name="T3" fmla="*/ 0 h 109"/>
                  <a:gd name="T4" fmla="*/ 0 w 145"/>
                  <a:gd name="T5" fmla="*/ 109 h 109"/>
                  <a:gd name="T6" fmla="*/ 7 w 145"/>
                  <a:gd name="T7" fmla="*/ 109 h 109"/>
                  <a:gd name="T8" fmla="*/ 7 w 145"/>
                  <a:gd name="T9" fmla="*/ 5 h 109"/>
                  <a:gd name="T10" fmla="*/ 145 w 145"/>
                  <a:gd name="T11" fmla="*/ 5 h 109"/>
                  <a:gd name="T12" fmla="*/ 145 w 145"/>
                  <a:gd name="T13" fmla="*/ 0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"/>
                  <a:gd name="T22" fmla="*/ 0 h 109"/>
                  <a:gd name="T23" fmla="*/ 145 w 145"/>
                  <a:gd name="T24" fmla="*/ 109 h 1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" h="109">
                    <a:moveTo>
                      <a:pt x="145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7" y="5"/>
                    </a:lnTo>
                    <a:lnTo>
                      <a:pt x="145" y="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3" name="Freeform 256"/>
              <p:cNvSpPr>
                <a:spLocks/>
              </p:cNvSpPr>
              <p:nvPr/>
            </p:nvSpPr>
            <p:spPr bwMode="auto">
              <a:xfrm>
                <a:off x="4674" y="1892"/>
                <a:ext cx="138" cy="104"/>
              </a:xfrm>
              <a:custGeom>
                <a:avLst/>
                <a:gdLst>
                  <a:gd name="T0" fmla="*/ 138 w 138"/>
                  <a:gd name="T1" fmla="*/ 0 h 104"/>
                  <a:gd name="T2" fmla="*/ 0 w 138"/>
                  <a:gd name="T3" fmla="*/ 0 h 104"/>
                  <a:gd name="T4" fmla="*/ 0 w 138"/>
                  <a:gd name="T5" fmla="*/ 104 h 104"/>
                  <a:gd name="T6" fmla="*/ 7 w 138"/>
                  <a:gd name="T7" fmla="*/ 104 h 104"/>
                  <a:gd name="T8" fmla="*/ 7 w 138"/>
                  <a:gd name="T9" fmla="*/ 5 h 104"/>
                  <a:gd name="T10" fmla="*/ 138 w 138"/>
                  <a:gd name="T11" fmla="*/ 5 h 104"/>
                  <a:gd name="T12" fmla="*/ 138 w 138"/>
                  <a:gd name="T13" fmla="*/ 0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104"/>
                  <a:gd name="T23" fmla="*/ 138 w 138"/>
                  <a:gd name="T24" fmla="*/ 104 h 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104">
                    <a:moveTo>
                      <a:pt x="138" y="0"/>
                    </a:moveTo>
                    <a:lnTo>
                      <a:pt x="0" y="0"/>
                    </a:lnTo>
                    <a:lnTo>
                      <a:pt x="0" y="104"/>
                    </a:lnTo>
                    <a:lnTo>
                      <a:pt x="7" y="104"/>
                    </a:lnTo>
                    <a:lnTo>
                      <a:pt x="7" y="5"/>
                    </a:lnTo>
                    <a:lnTo>
                      <a:pt x="138" y="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4" name="Freeform 257"/>
              <p:cNvSpPr>
                <a:spLocks/>
              </p:cNvSpPr>
              <p:nvPr/>
            </p:nvSpPr>
            <p:spPr bwMode="auto">
              <a:xfrm>
                <a:off x="4681" y="1897"/>
                <a:ext cx="131" cy="99"/>
              </a:xfrm>
              <a:custGeom>
                <a:avLst/>
                <a:gdLst>
                  <a:gd name="T0" fmla="*/ 131 w 131"/>
                  <a:gd name="T1" fmla="*/ 0 h 99"/>
                  <a:gd name="T2" fmla="*/ 0 w 131"/>
                  <a:gd name="T3" fmla="*/ 0 h 99"/>
                  <a:gd name="T4" fmla="*/ 0 w 131"/>
                  <a:gd name="T5" fmla="*/ 99 h 99"/>
                  <a:gd name="T6" fmla="*/ 7 w 131"/>
                  <a:gd name="T7" fmla="*/ 99 h 99"/>
                  <a:gd name="T8" fmla="*/ 7 w 131"/>
                  <a:gd name="T9" fmla="*/ 7 h 99"/>
                  <a:gd name="T10" fmla="*/ 131 w 131"/>
                  <a:gd name="T11" fmla="*/ 7 h 99"/>
                  <a:gd name="T12" fmla="*/ 131 w 131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1"/>
                  <a:gd name="T22" fmla="*/ 0 h 99"/>
                  <a:gd name="T23" fmla="*/ 131 w 131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1" h="99">
                    <a:moveTo>
                      <a:pt x="131" y="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7" y="99"/>
                    </a:lnTo>
                    <a:lnTo>
                      <a:pt x="7" y="7"/>
                    </a:lnTo>
                    <a:lnTo>
                      <a:pt x="131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5" name="Freeform 258"/>
              <p:cNvSpPr>
                <a:spLocks/>
              </p:cNvSpPr>
              <p:nvPr/>
            </p:nvSpPr>
            <p:spPr bwMode="auto">
              <a:xfrm>
                <a:off x="4688" y="1904"/>
                <a:ext cx="124" cy="92"/>
              </a:xfrm>
              <a:custGeom>
                <a:avLst/>
                <a:gdLst>
                  <a:gd name="T0" fmla="*/ 124 w 124"/>
                  <a:gd name="T1" fmla="*/ 0 h 92"/>
                  <a:gd name="T2" fmla="*/ 0 w 124"/>
                  <a:gd name="T3" fmla="*/ 0 h 92"/>
                  <a:gd name="T4" fmla="*/ 0 w 124"/>
                  <a:gd name="T5" fmla="*/ 92 h 92"/>
                  <a:gd name="T6" fmla="*/ 8 w 124"/>
                  <a:gd name="T7" fmla="*/ 92 h 92"/>
                  <a:gd name="T8" fmla="*/ 8 w 124"/>
                  <a:gd name="T9" fmla="*/ 5 h 92"/>
                  <a:gd name="T10" fmla="*/ 124 w 124"/>
                  <a:gd name="T11" fmla="*/ 5 h 92"/>
                  <a:gd name="T12" fmla="*/ 124 w 124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4"/>
                  <a:gd name="T22" fmla="*/ 0 h 92"/>
                  <a:gd name="T23" fmla="*/ 124 w 124"/>
                  <a:gd name="T24" fmla="*/ 92 h 9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4" h="92">
                    <a:moveTo>
                      <a:pt x="124" y="0"/>
                    </a:moveTo>
                    <a:lnTo>
                      <a:pt x="0" y="0"/>
                    </a:lnTo>
                    <a:lnTo>
                      <a:pt x="0" y="92"/>
                    </a:lnTo>
                    <a:lnTo>
                      <a:pt x="8" y="92"/>
                    </a:lnTo>
                    <a:lnTo>
                      <a:pt x="8" y="5"/>
                    </a:lnTo>
                    <a:lnTo>
                      <a:pt x="124" y="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6" name="Freeform 259"/>
              <p:cNvSpPr>
                <a:spLocks/>
              </p:cNvSpPr>
              <p:nvPr/>
            </p:nvSpPr>
            <p:spPr bwMode="auto">
              <a:xfrm>
                <a:off x="4696" y="1909"/>
                <a:ext cx="116" cy="87"/>
              </a:xfrm>
              <a:custGeom>
                <a:avLst/>
                <a:gdLst>
                  <a:gd name="T0" fmla="*/ 116 w 116"/>
                  <a:gd name="T1" fmla="*/ 0 h 87"/>
                  <a:gd name="T2" fmla="*/ 0 w 116"/>
                  <a:gd name="T3" fmla="*/ 0 h 87"/>
                  <a:gd name="T4" fmla="*/ 0 w 116"/>
                  <a:gd name="T5" fmla="*/ 87 h 87"/>
                  <a:gd name="T6" fmla="*/ 9 w 116"/>
                  <a:gd name="T7" fmla="*/ 86 h 87"/>
                  <a:gd name="T8" fmla="*/ 9 w 116"/>
                  <a:gd name="T9" fmla="*/ 6 h 87"/>
                  <a:gd name="T10" fmla="*/ 115 w 116"/>
                  <a:gd name="T11" fmla="*/ 6 h 87"/>
                  <a:gd name="T12" fmla="*/ 116 w 116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"/>
                  <a:gd name="T22" fmla="*/ 0 h 87"/>
                  <a:gd name="T23" fmla="*/ 116 w 116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" h="87">
                    <a:moveTo>
                      <a:pt x="116" y="0"/>
                    </a:moveTo>
                    <a:lnTo>
                      <a:pt x="0" y="0"/>
                    </a:lnTo>
                    <a:lnTo>
                      <a:pt x="0" y="87"/>
                    </a:lnTo>
                    <a:lnTo>
                      <a:pt x="9" y="86"/>
                    </a:lnTo>
                    <a:lnTo>
                      <a:pt x="9" y="6"/>
                    </a:lnTo>
                    <a:lnTo>
                      <a:pt x="115" y="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7" name="Freeform 260"/>
              <p:cNvSpPr>
                <a:spLocks/>
              </p:cNvSpPr>
              <p:nvPr/>
            </p:nvSpPr>
            <p:spPr bwMode="auto">
              <a:xfrm>
                <a:off x="4705" y="1915"/>
                <a:ext cx="106" cy="80"/>
              </a:xfrm>
              <a:custGeom>
                <a:avLst/>
                <a:gdLst>
                  <a:gd name="T0" fmla="*/ 106 w 106"/>
                  <a:gd name="T1" fmla="*/ 0 h 80"/>
                  <a:gd name="T2" fmla="*/ 0 w 106"/>
                  <a:gd name="T3" fmla="*/ 0 h 80"/>
                  <a:gd name="T4" fmla="*/ 0 w 106"/>
                  <a:gd name="T5" fmla="*/ 80 h 80"/>
                  <a:gd name="T6" fmla="*/ 7 w 106"/>
                  <a:gd name="T7" fmla="*/ 80 h 80"/>
                  <a:gd name="T8" fmla="*/ 7 w 106"/>
                  <a:gd name="T9" fmla="*/ 6 h 80"/>
                  <a:gd name="T10" fmla="*/ 106 w 106"/>
                  <a:gd name="T11" fmla="*/ 6 h 80"/>
                  <a:gd name="T12" fmla="*/ 106 w 106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6"/>
                  <a:gd name="T22" fmla="*/ 0 h 80"/>
                  <a:gd name="T23" fmla="*/ 106 w 106"/>
                  <a:gd name="T24" fmla="*/ 80 h 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6" h="80">
                    <a:moveTo>
                      <a:pt x="106" y="0"/>
                    </a:moveTo>
                    <a:lnTo>
                      <a:pt x="0" y="0"/>
                    </a:lnTo>
                    <a:lnTo>
                      <a:pt x="0" y="80"/>
                    </a:lnTo>
                    <a:lnTo>
                      <a:pt x="7" y="80"/>
                    </a:lnTo>
                    <a:lnTo>
                      <a:pt x="7" y="6"/>
                    </a:lnTo>
                    <a:lnTo>
                      <a:pt x="106" y="6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8" name="Freeform 261"/>
              <p:cNvSpPr>
                <a:spLocks/>
              </p:cNvSpPr>
              <p:nvPr/>
            </p:nvSpPr>
            <p:spPr bwMode="auto">
              <a:xfrm>
                <a:off x="4712" y="1921"/>
                <a:ext cx="100" cy="75"/>
              </a:xfrm>
              <a:custGeom>
                <a:avLst/>
                <a:gdLst>
                  <a:gd name="T0" fmla="*/ 99 w 100"/>
                  <a:gd name="T1" fmla="*/ 0 h 75"/>
                  <a:gd name="T2" fmla="*/ 0 w 100"/>
                  <a:gd name="T3" fmla="*/ 0 h 75"/>
                  <a:gd name="T4" fmla="*/ 0 w 100"/>
                  <a:gd name="T5" fmla="*/ 74 h 75"/>
                  <a:gd name="T6" fmla="*/ 9 w 100"/>
                  <a:gd name="T7" fmla="*/ 75 h 75"/>
                  <a:gd name="T8" fmla="*/ 9 w 100"/>
                  <a:gd name="T9" fmla="*/ 7 h 75"/>
                  <a:gd name="T10" fmla="*/ 100 w 100"/>
                  <a:gd name="T11" fmla="*/ 7 h 75"/>
                  <a:gd name="T12" fmla="*/ 99 w 100"/>
                  <a:gd name="T13" fmla="*/ 0 h 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"/>
                  <a:gd name="T22" fmla="*/ 0 h 75"/>
                  <a:gd name="T23" fmla="*/ 100 w 100"/>
                  <a:gd name="T24" fmla="*/ 75 h 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" h="75">
                    <a:moveTo>
                      <a:pt x="99" y="0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9" y="75"/>
                    </a:lnTo>
                    <a:lnTo>
                      <a:pt x="9" y="7"/>
                    </a:lnTo>
                    <a:lnTo>
                      <a:pt x="100" y="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89" name="Freeform 262"/>
              <p:cNvSpPr>
                <a:spLocks/>
              </p:cNvSpPr>
              <p:nvPr/>
            </p:nvSpPr>
            <p:spPr bwMode="auto">
              <a:xfrm>
                <a:off x="4721" y="1928"/>
                <a:ext cx="91" cy="68"/>
              </a:xfrm>
              <a:custGeom>
                <a:avLst/>
                <a:gdLst>
                  <a:gd name="T0" fmla="*/ 91 w 91"/>
                  <a:gd name="T1" fmla="*/ 0 h 68"/>
                  <a:gd name="T2" fmla="*/ 0 w 91"/>
                  <a:gd name="T3" fmla="*/ 0 h 68"/>
                  <a:gd name="T4" fmla="*/ 0 w 91"/>
                  <a:gd name="T5" fmla="*/ 68 h 68"/>
                  <a:gd name="T6" fmla="*/ 10 w 91"/>
                  <a:gd name="T7" fmla="*/ 67 h 68"/>
                  <a:gd name="T8" fmla="*/ 10 w 91"/>
                  <a:gd name="T9" fmla="*/ 7 h 68"/>
                  <a:gd name="T10" fmla="*/ 90 w 91"/>
                  <a:gd name="T11" fmla="*/ 7 h 68"/>
                  <a:gd name="T12" fmla="*/ 91 w 91"/>
                  <a:gd name="T13" fmla="*/ 0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1"/>
                  <a:gd name="T22" fmla="*/ 0 h 68"/>
                  <a:gd name="T23" fmla="*/ 91 w 91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1" h="68">
                    <a:moveTo>
                      <a:pt x="91" y="0"/>
                    </a:moveTo>
                    <a:lnTo>
                      <a:pt x="0" y="0"/>
                    </a:lnTo>
                    <a:lnTo>
                      <a:pt x="0" y="68"/>
                    </a:lnTo>
                    <a:lnTo>
                      <a:pt x="10" y="67"/>
                    </a:lnTo>
                    <a:lnTo>
                      <a:pt x="10" y="7"/>
                    </a:lnTo>
                    <a:lnTo>
                      <a:pt x="90" y="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0" name="Freeform 263"/>
              <p:cNvSpPr>
                <a:spLocks/>
              </p:cNvSpPr>
              <p:nvPr/>
            </p:nvSpPr>
            <p:spPr bwMode="auto">
              <a:xfrm>
                <a:off x="4731" y="1935"/>
                <a:ext cx="81" cy="61"/>
              </a:xfrm>
              <a:custGeom>
                <a:avLst/>
                <a:gdLst>
                  <a:gd name="T0" fmla="*/ 80 w 81"/>
                  <a:gd name="T1" fmla="*/ 0 h 61"/>
                  <a:gd name="T2" fmla="*/ 0 w 81"/>
                  <a:gd name="T3" fmla="*/ 0 h 61"/>
                  <a:gd name="T4" fmla="*/ 0 w 81"/>
                  <a:gd name="T5" fmla="*/ 60 h 61"/>
                  <a:gd name="T6" fmla="*/ 10 w 81"/>
                  <a:gd name="T7" fmla="*/ 61 h 61"/>
                  <a:gd name="T8" fmla="*/ 10 w 81"/>
                  <a:gd name="T9" fmla="*/ 8 h 61"/>
                  <a:gd name="T10" fmla="*/ 81 w 81"/>
                  <a:gd name="T11" fmla="*/ 8 h 61"/>
                  <a:gd name="T12" fmla="*/ 80 w 81"/>
                  <a:gd name="T13" fmla="*/ 0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"/>
                  <a:gd name="T22" fmla="*/ 0 h 61"/>
                  <a:gd name="T23" fmla="*/ 81 w 81"/>
                  <a:gd name="T24" fmla="*/ 61 h 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" h="61">
                    <a:moveTo>
                      <a:pt x="8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10" y="61"/>
                    </a:lnTo>
                    <a:lnTo>
                      <a:pt x="10" y="8"/>
                    </a:lnTo>
                    <a:lnTo>
                      <a:pt x="81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1" name="Freeform 264"/>
              <p:cNvSpPr>
                <a:spLocks/>
              </p:cNvSpPr>
              <p:nvPr/>
            </p:nvSpPr>
            <p:spPr bwMode="auto">
              <a:xfrm>
                <a:off x="4741" y="1943"/>
                <a:ext cx="71" cy="53"/>
              </a:xfrm>
              <a:custGeom>
                <a:avLst/>
                <a:gdLst>
                  <a:gd name="T0" fmla="*/ 71 w 71"/>
                  <a:gd name="T1" fmla="*/ 0 h 53"/>
                  <a:gd name="T2" fmla="*/ 0 w 71"/>
                  <a:gd name="T3" fmla="*/ 0 h 53"/>
                  <a:gd name="T4" fmla="*/ 0 w 71"/>
                  <a:gd name="T5" fmla="*/ 53 h 53"/>
                  <a:gd name="T6" fmla="*/ 11 w 71"/>
                  <a:gd name="T7" fmla="*/ 52 h 53"/>
                  <a:gd name="T8" fmla="*/ 11 w 71"/>
                  <a:gd name="T9" fmla="*/ 7 h 53"/>
                  <a:gd name="T10" fmla="*/ 70 w 71"/>
                  <a:gd name="T11" fmla="*/ 7 h 53"/>
                  <a:gd name="T12" fmla="*/ 71 w 71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"/>
                  <a:gd name="T22" fmla="*/ 0 h 53"/>
                  <a:gd name="T23" fmla="*/ 71 w 71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" h="53">
                    <a:moveTo>
                      <a:pt x="71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11" y="52"/>
                    </a:lnTo>
                    <a:lnTo>
                      <a:pt x="11" y="7"/>
                    </a:lnTo>
                    <a:lnTo>
                      <a:pt x="70" y="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2" name="Freeform 265"/>
              <p:cNvSpPr>
                <a:spLocks/>
              </p:cNvSpPr>
              <p:nvPr/>
            </p:nvSpPr>
            <p:spPr bwMode="auto">
              <a:xfrm>
                <a:off x="4752" y="1950"/>
                <a:ext cx="59" cy="45"/>
              </a:xfrm>
              <a:custGeom>
                <a:avLst/>
                <a:gdLst>
                  <a:gd name="T0" fmla="*/ 59 w 59"/>
                  <a:gd name="T1" fmla="*/ 0 h 45"/>
                  <a:gd name="T2" fmla="*/ 0 w 59"/>
                  <a:gd name="T3" fmla="*/ 0 h 45"/>
                  <a:gd name="T4" fmla="*/ 0 w 59"/>
                  <a:gd name="T5" fmla="*/ 45 h 45"/>
                  <a:gd name="T6" fmla="*/ 10 w 59"/>
                  <a:gd name="T7" fmla="*/ 45 h 45"/>
                  <a:gd name="T8" fmla="*/ 10 w 59"/>
                  <a:gd name="T9" fmla="*/ 8 h 45"/>
                  <a:gd name="T10" fmla="*/ 59 w 59"/>
                  <a:gd name="T11" fmla="*/ 8 h 45"/>
                  <a:gd name="T12" fmla="*/ 59 w 59"/>
                  <a:gd name="T13" fmla="*/ 0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5"/>
                  <a:gd name="T23" fmla="*/ 59 w 59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5">
                    <a:moveTo>
                      <a:pt x="59" y="0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10" y="45"/>
                    </a:lnTo>
                    <a:lnTo>
                      <a:pt x="10" y="8"/>
                    </a:lnTo>
                    <a:lnTo>
                      <a:pt x="59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3" name="Freeform 266"/>
              <p:cNvSpPr>
                <a:spLocks/>
              </p:cNvSpPr>
              <p:nvPr/>
            </p:nvSpPr>
            <p:spPr bwMode="auto">
              <a:xfrm>
                <a:off x="4762" y="1958"/>
                <a:ext cx="49" cy="37"/>
              </a:xfrm>
              <a:custGeom>
                <a:avLst/>
                <a:gdLst>
                  <a:gd name="T0" fmla="*/ 49 w 49"/>
                  <a:gd name="T1" fmla="*/ 0 h 37"/>
                  <a:gd name="T2" fmla="*/ 0 w 49"/>
                  <a:gd name="T3" fmla="*/ 0 h 37"/>
                  <a:gd name="T4" fmla="*/ 0 w 49"/>
                  <a:gd name="T5" fmla="*/ 37 h 37"/>
                  <a:gd name="T6" fmla="*/ 11 w 49"/>
                  <a:gd name="T7" fmla="*/ 37 h 37"/>
                  <a:gd name="T8" fmla="*/ 11 w 49"/>
                  <a:gd name="T9" fmla="*/ 9 h 37"/>
                  <a:gd name="T10" fmla="*/ 49 w 49"/>
                  <a:gd name="T11" fmla="*/ 9 h 37"/>
                  <a:gd name="T12" fmla="*/ 49 w 49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37"/>
                  <a:gd name="T23" fmla="*/ 49 w 49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37">
                    <a:moveTo>
                      <a:pt x="49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11" y="37"/>
                    </a:lnTo>
                    <a:lnTo>
                      <a:pt x="11" y="9"/>
                    </a:lnTo>
                    <a:lnTo>
                      <a:pt x="4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4" name="Freeform 267"/>
              <p:cNvSpPr>
                <a:spLocks/>
              </p:cNvSpPr>
              <p:nvPr/>
            </p:nvSpPr>
            <p:spPr bwMode="auto">
              <a:xfrm>
                <a:off x="4773" y="1967"/>
                <a:ext cx="39" cy="29"/>
              </a:xfrm>
              <a:custGeom>
                <a:avLst/>
                <a:gdLst>
                  <a:gd name="T0" fmla="*/ 38 w 39"/>
                  <a:gd name="T1" fmla="*/ 0 h 29"/>
                  <a:gd name="T2" fmla="*/ 0 w 39"/>
                  <a:gd name="T3" fmla="*/ 0 h 29"/>
                  <a:gd name="T4" fmla="*/ 0 w 39"/>
                  <a:gd name="T5" fmla="*/ 28 h 29"/>
                  <a:gd name="T6" fmla="*/ 13 w 39"/>
                  <a:gd name="T7" fmla="*/ 29 h 29"/>
                  <a:gd name="T8" fmla="*/ 13 w 39"/>
                  <a:gd name="T9" fmla="*/ 9 h 29"/>
                  <a:gd name="T10" fmla="*/ 39 w 39"/>
                  <a:gd name="T11" fmla="*/ 9 h 29"/>
                  <a:gd name="T12" fmla="*/ 38 w 39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"/>
                  <a:gd name="T22" fmla="*/ 0 h 29"/>
                  <a:gd name="T23" fmla="*/ 39 w 39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" h="29">
                    <a:moveTo>
                      <a:pt x="38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13" y="29"/>
                    </a:lnTo>
                    <a:lnTo>
                      <a:pt x="13" y="9"/>
                    </a:lnTo>
                    <a:lnTo>
                      <a:pt x="3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5" name="Freeform 268"/>
              <p:cNvSpPr>
                <a:spLocks/>
              </p:cNvSpPr>
              <p:nvPr/>
            </p:nvSpPr>
            <p:spPr bwMode="auto">
              <a:xfrm>
                <a:off x="4786" y="1976"/>
                <a:ext cx="26" cy="20"/>
              </a:xfrm>
              <a:custGeom>
                <a:avLst/>
                <a:gdLst>
                  <a:gd name="T0" fmla="*/ 26 w 26"/>
                  <a:gd name="T1" fmla="*/ 0 h 20"/>
                  <a:gd name="T2" fmla="*/ 0 w 26"/>
                  <a:gd name="T3" fmla="*/ 0 h 20"/>
                  <a:gd name="T4" fmla="*/ 0 w 26"/>
                  <a:gd name="T5" fmla="*/ 20 h 20"/>
                  <a:gd name="T6" fmla="*/ 12 w 26"/>
                  <a:gd name="T7" fmla="*/ 19 h 20"/>
                  <a:gd name="T8" fmla="*/ 12 w 26"/>
                  <a:gd name="T9" fmla="*/ 10 h 20"/>
                  <a:gd name="T10" fmla="*/ 25 w 26"/>
                  <a:gd name="T11" fmla="*/ 10 h 20"/>
                  <a:gd name="T12" fmla="*/ 26 w 26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20"/>
                  <a:gd name="T23" fmla="*/ 26 w 26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20">
                    <a:moveTo>
                      <a:pt x="26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12" y="19"/>
                    </a:lnTo>
                    <a:lnTo>
                      <a:pt x="12" y="10"/>
                    </a:lnTo>
                    <a:lnTo>
                      <a:pt x="25" y="1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6" name="Freeform 269"/>
              <p:cNvSpPr>
                <a:spLocks/>
              </p:cNvSpPr>
              <p:nvPr/>
            </p:nvSpPr>
            <p:spPr bwMode="auto">
              <a:xfrm>
                <a:off x="4798" y="1986"/>
                <a:ext cx="14" cy="10"/>
              </a:xfrm>
              <a:custGeom>
                <a:avLst/>
                <a:gdLst>
                  <a:gd name="T0" fmla="*/ 13 w 14"/>
                  <a:gd name="T1" fmla="*/ 0 h 10"/>
                  <a:gd name="T2" fmla="*/ 0 w 14"/>
                  <a:gd name="T3" fmla="*/ 0 h 10"/>
                  <a:gd name="T4" fmla="*/ 0 w 14"/>
                  <a:gd name="T5" fmla="*/ 9 h 10"/>
                  <a:gd name="T6" fmla="*/ 14 w 14"/>
                  <a:gd name="T7" fmla="*/ 10 h 10"/>
                  <a:gd name="T8" fmla="*/ 14 w 14"/>
                  <a:gd name="T9" fmla="*/ 10 h 10"/>
                  <a:gd name="T10" fmla="*/ 14 w 14"/>
                  <a:gd name="T11" fmla="*/ 10 h 10"/>
                  <a:gd name="T12" fmla="*/ 13 w 14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3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4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797" name="Line 270"/>
              <p:cNvSpPr>
                <a:spLocks noChangeShapeType="1"/>
              </p:cNvSpPr>
              <p:nvPr/>
            </p:nvSpPr>
            <p:spPr bwMode="auto">
              <a:xfrm>
                <a:off x="4633" y="2018"/>
                <a:ext cx="1" cy="1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798" name="Line 271"/>
              <p:cNvSpPr>
                <a:spLocks noChangeShapeType="1"/>
              </p:cNvSpPr>
              <p:nvPr/>
            </p:nvSpPr>
            <p:spPr bwMode="auto">
              <a:xfrm>
                <a:off x="4597" y="2018"/>
                <a:ext cx="1" cy="1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799" name="Line 272"/>
              <p:cNvSpPr>
                <a:spLocks noChangeShapeType="1"/>
              </p:cNvSpPr>
              <p:nvPr/>
            </p:nvSpPr>
            <p:spPr bwMode="auto">
              <a:xfrm>
                <a:off x="4555" y="2018"/>
                <a:ext cx="28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00" name="Rectangle 273"/>
              <p:cNvSpPr>
                <a:spLocks noChangeArrowheads="1"/>
              </p:cNvSpPr>
              <p:nvPr/>
            </p:nvSpPr>
            <p:spPr bwMode="auto">
              <a:xfrm>
                <a:off x="4772" y="2082"/>
                <a:ext cx="35" cy="3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1" name="Rectangle 274"/>
              <p:cNvSpPr>
                <a:spLocks noChangeArrowheads="1"/>
              </p:cNvSpPr>
              <p:nvPr/>
            </p:nvSpPr>
            <p:spPr bwMode="auto">
              <a:xfrm>
                <a:off x="4772" y="2081"/>
                <a:ext cx="35" cy="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2" name="Rectangle 275"/>
              <p:cNvSpPr>
                <a:spLocks noChangeArrowheads="1"/>
              </p:cNvSpPr>
              <p:nvPr/>
            </p:nvSpPr>
            <p:spPr bwMode="auto">
              <a:xfrm>
                <a:off x="4772" y="2080"/>
                <a:ext cx="35" cy="1"/>
              </a:xfrm>
              <a:prstGeom prst="rect">
                <a:avLst/>
              </a:pr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3" name="Rectangle 276"/>
              <p:cNvSpPr>
                <a:spLocks noChangeArrowheads="1"/>
              </p:cNvSpPr>
              <p:nvPr/>
            </p:nvSpPr>
            <p:spPr bwMode="auto">
              <a:xfrm>
                <a:off x="4772" y="2079"/>
                <a:ext cx="35" cy="1"/>
              </a:xfrm>
              <a:prstGeom prst="rect">
                <a:avLst/>
              </a:pr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4" name="Rectangle 277"/>
              <p:cNvSpPr>
                <a:spLocks noChangeArrowheads="1"/>
              </p:cNvSpPr>
              <p:nvPr/>
            </p:nvSpPr>
            <p:spPr bwMode="auto">
              <a:xfrm>
                <a:off x="4772" y="2077"/>
                <a:ext cx="35" cy="2"/>
              </a:xfrm>
              <a:prstGeom prst="rect">
                <a:avLst/>
              </a:pr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5" name="Rectangle 278"/>
              <p:cNvSpPr>
                <a:spLocks noChangeArrowheads="1"/>
              </p:cNvSpPr>
              <p:nvPr/>
            </p:nvSpPr>
            <p:spPr bwMode="auto">
              <a:xfrm>
                <a:off x="4772" y="2076"/>
                <a:ext cx="35" cy="1"/>
              </a:xfrm>
              <a:prstGeom prst="rect">
                <a:avLst/>
              </a:pr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6" name="Rectangle 279"/>
              <p:cNvSpPr>
                <a:spLocks noChangeArrowheads="1"/>
              </p:cNvSpPr>
              <p:nvPr/>
            </p:nvSpPr>
            <p:spPr bwMode="auto">
              <a:xfrm>
                <a:off x="4772" y="2075"/>
                <a:ext cx="35" cy="1"/>
              </a:xfrm>
              <a:prstGeom prst="rect">
                <a:avLst/>
              </a:pr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7" name="Freeform 280"/>
              <p:cNvSpPr>
                <a:spLocks/>
              </p:cNvSpPr>
              <p:nvPr/>
            </p:nvSpPr>
            <p:spPr bwMode="auto">
              <a:xfrm>
                <a:off x="4771" y="2073"/>
                <a:ext cx="36" cy="2"/>
              </a:xfrm>
              <a:custGeom>
                <a:avLst/>
                <a:gdLst>
                  <a:gd name="T0" fmla="*/ 1 w 36"/>
                  <a:gd name="T1" fmla="*/ 2 h 2"/>
                  <a:gd name="T2" fmla="*/ 36 w 36"/>
                  <a:gd name="T3" fmla="*/ 2 h 2"/>
                  <a:gd name="T4" fmla="*/ 35 w 36"/>
                  <a:gd name="T5" fmla="*/ 0 h 2"/>
                  <a:gd name="T6" fmla="*/ 0 w 36"/>
                  <a:gd name="T7" fmla="*/ 0 h 2"/>
                  <a:gd name="T8" fmla="*/ 1 w 36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"/>
                  <a:gd name="T17" fmla="*/ 36 w 36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">
                    <a:moveTo>
                      <a:pt x="1" y="2"/>
                    </a:moveTo>
                    <a:lnTo>
                      <a:pt x="36" y="2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8" name="Rectangle 281"/>
              <p:cNvSpPr>
                <a:spLocks noChangeArrowheads="1"/>
              </p:cNvSpPr>
              <p:nvPr/>
            </p:nvSpPr>
            <p:spPr bwMode="auto">
              <a:xfrm>
                <a:off x="4771" y="2072"/>
                <a:ext cx="35" cy="1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09" name="Freeform 282"/>
              <p:cNvSpPr>
                <a:spLocks/>
              </p:cNvSpPr>
              <p:nvPr/>
            </p:nvSpPr>
            <p:spPr bwMode="auto">
              <a:xfrm>
                <a:off x="4771" y="2071"/>
                <a:ext cx="36" cy="1"/>
              </a:xfrm>
              <a:custGeom>
                <a:avLst/>
                <a:gdLst>
                  <a:gd name="T0" fmla="*/ 0 w 36"/>
                  <a:gd name="T1" fmla="*/ 1 h 1"/>
                  <a:gd name="T2" fmla="*/ 35 w 36"/>
                  <a:gd name="T3" fmla="*/ 1 h 1"/>
                  <a:gd name="T4" fmla="*/ 36 w 36"/>
                  <a:gd name="T5" fmla="*/ 0 h 1"/>
                  <a:gd name="T6" fmla="*/ 1 w 36"/>
                  <a:gd name="T7" fmla="*/ 0 h 1"/>
                  <a:gd name="T8" fmla="*/ 0 w 36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"/>
                  <a:gd name="T17" fmla="*/ 36 w 36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">
                    <a:moveTo>
                      <a:pt x="0" y="1"/>
                    </a:moveTo>
                    <a:lnTo>
                      <a:pt x="35" y="1"/>
                    </a:lnTo>
                    <a:lnTo>
                      <a:pt x="36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0" name="Rectangle 283"/>
              <p:cNvSpPr>
                <a:spLocks noChangeArrowheads="1"/>
              </p:cNvSpPr>
              <p:nvPr/>
            </p:nvSpPr>
            <p:spPr bwMode="auto">
              <a:xfrm>
                <a:off x="4772" y="2071"/>
                <a:ext cx="35" cy="1"/>
              </a:xfrm>
              <a:prstGeom prst="rect">
                <a:avLst/>
              </a:pr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1" name="Rectangle 284"/>
              <p:cNvSpPr>
                <a:spLocks noChangeArrowheads="1"/>
              </p:cNvSpPr>
              <p:nvPr/>
            </p:nvSpPr>
            <p:spPr bwMode="auto">
              <a:xfrm>
                <a:off x="4739" y="2076"/>
                <a:ext cx="8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2" name="Freeform 285"/>
              <p:cNvSpPr>
                <a:spLocks noEditPoints="1"/>
              </p:cNvSpPr>
              <p:nvPr/>
            </p:nvSpPr>
            <p:spPr bwMode="auto">
              <a:xfrm>
                <a:off x="4519" y="2062"/>
                <a:ext cx="45" cy="24"/>
              </a:xfrm>
              <a:custGeom>
                <a:avLst/>
                <a:gdLst>
                  <a:gd name="T0" fmla="*/ 0 w 45"/>
                  <a:gd name="T1" fmla="*/ 24 h 24"/>
                  <a:gd name="T2" fmla="*/ 0 w 45"/>
                  <a:gd name="T3" fmla="*/ 0 h 24"/>
                  <a:gd name="T4" fmla="*/ 1 w 45"/>
                  <a:gd name="T5" fmla="*/ 0 h 24"/>
                  <a:gd name="T6" fmla="*/ 1 w 45"/>
                  <a:gd name="T7" fmla="*/ 24 h 24"/>
                  <a:gd name="T8" fmla="*/ 0 w 45"/>
                  <a:gd name="T9" fmla="*/ 24 h 24"/>
                  <a:gd name="T10" fmla="*/ 45 w 45"/>
                  <a:gd name="T11" fmla="*/ 0 h 24"/>
                  <a:gd name="T12" fmla="*/ 45 w 45"/>
                  <a:gd name="T13" fmla="*/ 24 h 24"/>
                  <a:gd name="T14" fmla="*/ 43 w 45"/>
                  <a:gd name="T15" fmla="*/ 24 h 24"/>
                  <a:gd name="T16" fmla="*/ 43 w 45"/>
                  <a:gd name="T17" fmla="*/ 0 h 24"/>
                  <a:gd name="T18" fmla="*/ 45 w 45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"/>
                  <a:gd name="T31" fmla="*/ 0 h 24"/>
                  <a:gd name="T32" fmla="*/ 45 w 45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45" y="0"/>
                    </a:moveTo>
                    <a:lnTo>
                      <a:pt x="45" y="24"/>
                    </a:lnTo>
                    <a:lnTo>
                      <a:pt x="43" y="24"/>
                    </a:lnTo>
                    <a:lnTo>
                      <a:pt x="43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3" name="Freeform 286"/>
              <p:cNvSpPr>
                <a:spLocks noEditPoints="1"/>
              </p:cNvSpPr>
              <p:nvPr/>
            </p:nvSpPr>
            <p:spPr bwMode="auto">
              <a:xfrm>
                <a:off x="4520" y="2062"/>
                <a:ext cx="42" cy="24"/>
              </a:xfrm>
              <a:custGeom>
                <a:avLst/>
                <a:gdLst>
                  <a:gd name="T0" fmla="*/ 0 w 42"/>
                  <a:gd name="T1" fmla="*/ 24 h 24"/>
                  <a:gd name="T2" fmla="*/ 0 w 42"/>
                  <a:gd name="T3" fmla="*/ 0 h 24"/>
                  <a:gd name="T4" fmla="*/ 1 w 42"/>
                  <a:gd name="T5" fmla="*/ 0 h 24"/>
                  <a:gd name="T6" fmla="*/ 1 w 42"/>
                  <a:gd name="T7" fmla="*/ 24 h 24"/>
                  <a:gd name="T8" fmla="*/ 0 w 42"/>
                  <a:gd name="T9" fmla="*/ 24 h 24"/>
                  <a:gd name="T10" fmla="*/ 42 w 42"/>
                  <a:gd name="T11" fmla="*/ 0 h 24"/>
                  <a:gd name="T12" fmla="*/ 42 w 42"/>
                  <a:gd name="T13" fmla="*/ 24 h 24"/>
                  <a:gd name="T14" fmla="*/ 40 w 42"/>
                  <a:gd name="T15" fmla="*/ 24 h 24"/>
                  <a:gd name="T16" fmla="*/ 40 w 42"/>
                  <a:gd name="T17" fmla="*/ 0 h 24"/>
                  <a:gd name="T18" fmla="*/ 42 w 42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24"/>
                  <a:gd name="T32" fmla="*/ 42 w 42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42" y="0"/>
                    </a:moveTo>
                    <a:lnTo>
                      <a:pt x="42" y="24"/>
                    </a:lnTo>
                    <a:lnTo>
                      <a:pt x="40" y="24"/>
                    </a:lnTo>
                    <a:lnTo>
                      <a:pt x="4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7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4" name="Freeform 287"/>
              <p:cNvSpPr>
                <a:spLocks noEditPoints="1"/>
              </p:cNvSpPr>
              <p:nvPr/>
            </p:nvSpPr>
            <p:spPr bwMode="auto">
              <a:xfrm>
                <a:off x="4521" y="2062"/>
                <a:ext cx="39" cy="24"/>
              </a:xfrm>
              <a:custGeom>
                <a:avLst/>
                <a:gdLst>
                  <a:gd name="T0" fmla="*/ 0 w 39"/>
                  <a:gd name="T1" fmla="*/ 24 h 24"/>
                  <a:gd name="T2" fmla="*/ 0 w 39"/>
                  <a:gd name="T3" fmla="*/ 0 h 24"/>
                  <a:gd name="T4" fmla="*/ 1 w 39"/>
                  <a:gd name="T5" fmla="*/ 0 h 24"/>
                  <a:gd name="T6" fmla="*/ 1 w 39"/>
                  <a:gd name="T7" fmla="*/ 24 h 24"/>
                  <a:gd name="T8" fmla="*/ 0 w 39"/>
                  <a:gd name="T9" fmla="*/ 24 h 24"/>
                  <a:gd name="T10" fmla="*/ 39 w 39"/>
                  <a:gd name="T11" fmla="*/ 0 h 24"/>
                  <a:gd name="T12" fmla="*/ 39 w 39"/>
                  <a:gd name="T13" fmla="*/ 24 h 24"/>
                  <a:gd name="T14" fmla="*/ 38 w 39"/>
                  <a:gd name="T15" fmla="*/ 24 h 24"/>
                  <a:gd name="T16" fmla="*/ 38 w 39"/>
                  <a:gd name="T17" fmla="*/ 0 h 24"/>
                  <a:gd name="T18" fmla="*/ 39 w 39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24"/>
                  <a:gd name="T32" fmla="*/ 39 w 39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39" y="0"/>
                    </a:moveTo>
                    <a:lnTo>
                      <a:pt x="39" y="24"/>
                    </a:lnTo>
                    <a:lnTo>
                      <a:pt x="38" y="24"/>
                    </a:lnTo>
                    <a:lnTo>
                      <a:pt x="38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D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5" name="Freeform 288"/>
              <p:cNvSpPr>
                <a:spLocks noEditPoints="1"/>
              </p:cNvSpPr>
              <p:nvPr/>
            </p:nvSpPr>
            <p:spPr bwMode="auto">
              <a:xfrm>
                <a:off x="4522" y="2062"/>
                <a:ext cx="37" cy="24"/>
              </a:xfrm>
              <a:custGeom>
                <a:avLst/>
                <a:gdLst>
                  <a:gd name="T0" fmla="*/ 0 w 37"/>
                  <a:gd name="T1" fmla="*/ 24 h 24"/>
                  <a:gd name="T2" fmla="*/ 0 w 37"/>
                  <a:gd name="T3" fmla="*/ 0 h 24"/>
                  <a:gd name="T4" fmla="*/ 2 w 37"/>
                  <a:gd name="T5" fmla="*/ 0 h 24"/>
                  <a:gd name="T6" fmla="*/ 2 w 37"/>
                  <a:gd name="T7" fmla="*/ 24 h 24"/>
                  <a:gd name="T8" fmla="*/ 0 w 37"/>
                  <a:gd name="T9" fmla="*/ 24 h 24"/>
                  <a:gd name="T10" fmla="*/ 37 w 37"/>
                  <a:gd name="T11" fmla="*/ 0 h 24"/>
                  <a:gd name="T12" fmla="*/ 37 w 37"/>
                  <a:gd name="T13" fmla="*/ 24 h 24"/>
                  <a:gd name="T14" fmla="*/ 36 w 37"/>
                  <a:gd name="T15" fmla="*/ 24 h 24"/>
                  <a:gd name="T16" fmla="*/ 36 w 37"/>
                  <a:gd name="T17" fmla="*/ 0 h 24"/>
                  <a:gd name="T18" fmla="*/ 37 w 37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"/>
                  <a:gd name="T31" fmla="*/ 0 h 24"/>
                  <a:gd name="T32" fmla="*/ 37 w 37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" h="24">
                    <a:moveTo>
                      <a:pt x="0" y="2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  <a:moveTo>
                      <a:pt x="37" y="0"/>
                    </a:moveTo>
                    <a:lnTo>
                      <a:pt x="37" y="24"/>
                    </a:lnTo>
                    <a:lnTo>
                      <a:pt x="36" y="24"/>
                    </a:lnTo>
                    <a:lnTo>
                      <a:pt x="36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D3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6" name="Freeform 289"/>
              <p:cNvSpPr>
                <a:spLocks noEditPoints="1"/>
              </p:cNvSpPr>
              <p:nvPr/>
            </p:nvSpPr>
            <p:spPr bwMode="auto">
              <a:xfrm>
                <a:off x="4524" y="2062"/>
                <a:ext cx="34" cy="24"/>
              </a:xfrm>
              <a:custGeom>
                <a:avLst/>
                <a:gdLst>
                  <a:gd name="T0" fmla="*/ 0 w 34"/>
                  <a:gd name="T1" fmla="*/ 24 h 24"/>
                  <a:gd name="T2" fmla="*/ 0 w 34"/>
                  <a:gd name="T3" fmla="*/ 0 h 24"/>
                  <a:gd name="T4" fmla="*/ 1 w 34"/>
                  <a:gd name="T5" fmla="*/ 0 h 24"/>
                  <a:gd name="T6" fmla="*/ 1 w 34"/>
                  <a:gd name="T7" fmla="*/ 24 h 24"/>
                  <a:gd name="T8" fmla="*/ 0 w 34"/>
                  <a:gd name="T9" fmla="*/ 24 h 24"/>
                  <a:gd name="T10" fmla="*/ 34 w 34"/>
                  <a:gd name="T11" fmla="*/ 0 h 24"/>
                  <a:gd name="T12" fmla="*/ 34 w 34"/>
                  <a:gd name="T13" fmla="*/ 24 h 24"/>
                  <a:gd name="T14" fmla="*/ 33 w 34"/>
                  <a:gd name="T15" fmla="*/ 24 h 24"/>
                  <a:gd name="T16" fmla="*/ 33 w 34"/>
                  <a:gd name="T17" fmla="*/ 0 h 24"/>
                  <a:gd name="T18" fmla="*/ 34 w 34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24"/>
                  <a:gd name="T32" fmla="*/ 34 w 34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34" y="0"/>
                    </a:moveTo>
                    <a:lnTo>
                      <a:pt x="34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8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7" name="Freeform 290"/>
              <p:cNvSpPr>
                <a:spLocks noEditPoints="1"/>
              </p:cNvSpPr>
              <p:nvPr/>
            </p:nvSpPr>
            <p:spPr bwMode="auto">
              <a:xfrm>
                <a:off x="4525" y="2062"/>
                <a:ext cx="32" cy="24"/>
              </a:xfrm>
              <a:custGeom>
                <a:avLst/>
                <a:gdLst>
                  <a:gd name="T0" fmla="*/ 0 w 32"/>
                  <a:gd name="T1" fmla="*/ 24 h 24"/>
                  <a:gd name="T2" fmla="*/ 0 w 32"/>
                  <a:gd name="T3" fmla="*/ 0 h 24"/>
                  <a:gd name="T4" fmla="*/ 1 w 32"/>
                  <a:gd name="T5" fmla="*/ 0 h 24"/>
                  <a:gd name="T6" fmla="*/ 1 w 32"/>
                  <a:gd name="T7" fmla="*/ 24 h 24"/>
                  <a:gd name="T8" fmla="*/ 0 w 32"/>
                  <a:gd name="T9" fmla="*/ 24 h 24"/>
                  <a:gd name="T10" fmla="*/ 32 w 32"/>
                  <a:gd name="T11" fmla="*/ 0 h 24"/>
                  <a:gd name="T12" fmla="*/ 32 w 32"/>
                  <a:gd name="T13" fmla="*/ 24 h 24"/>
                  <a:gd name="T14" fmla="*/ 30 w 32"/>
                  <a:gd name="T15" fmla="*/ 24 h 24"/>
                  <a:gd name="T16" fmla="*/ 30 w 32"/>
                  <a:gd name="T17" fmla="*/ 0 h 24"/>
                  <a:gd name="T18" fmla="*/ 32 w 32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24"/>
                  <a:gd name="T32" fmla="*/ 32 w 32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32" y="0"/>
                    </a:moveTo>
                    <a:lnTo>
                      <a:pt x="32" y="24"/>
                    </a:lnTo>
                    <a:lnTo>
                      <a:pt x="30" y="24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DD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8" name="Freeform 291"/>
              <p:cNvSpPr>
                <a:spLocks noEditPoints="1"/>
              </p:cNvSpPr>
              <p:nvPr/>
            </p:nvSpPr>
            <p:spPr bwMode="auto">
              <a:xfrm>
                <a:off x="4526" y="2062"/>
                <a:ext cx="29" cy="24"/>
              </a:xfrm>
              <a:custGeom>
                <a:avLst/>
                <a:gdLst>
                  <a:gd name="T0" fmla="*/ 0 w 29"/>
                  <a:gd name="T1" fmla="*/ 24 h 24"/>
                  <a:gd name="T2" fmla="*/ 0 w 29"/>
                  <a:gd name="T3" fmla="*/ 0 h 24"/>
                  <a:gd name="T4" fmla="*/ 1 w 29"/>
                  <a:gd name="T5" fmla="*/ 0 h 24"/>
                  <a:gd name="T6" fmla="*/ 1 w 29"/>
                  <a:gd name="T7" fmla="*/ 24 h 24"/>
                  <a:gd name="T8" fmla="*/ 0 w 29"/>
                  <a:gd name="T9" fmla="*/ 24 h 24"/>
                  <a:gd name="T10" fmla="*/ 29 w 29"/>
                  <a:gd name="T11" fmla="*/ 0 h 24"/>
                  <a:gd name="T12" fmla="*/ 29 w 29"/>
                  <a:gd name="T13" fmla="*/ 24 h 24"/>
                  <a:gd name="T14" fmla="*/ 28 w 29"/>
                  <a:gd name="T15" fmla="*/ 24 h 24"/>
                  <a:gd name="T16" fmla="*/ 28 w 29"/>
                  <a:gd name="T17" fmla="*/ 0 h 24"/>
                  <a:gd name="T18" fmla="*/ 29 w 29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"/>
                  <a:gd name="T31" fmla="*/ 0 h 24"/>
                  <a:gd name="T32" fmla="*/ 29 w 29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29" y="0"/>
                    </a:moveTo>
                    <a:lnTo>
                      <a:pt x="29" y="24"/>
                    </a:lnTo>
                    <a:lnTo>
                      <a:pt x="28" y="24"/>
                    </a:lnTo>
                    <a:lnTo>
                      <a:pt x="28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1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19" name="Freeform 292"/>
              <p:cNvSpPr>
                <a:spLocks noEditPoints="1"/>
              </p:cNvSpPr>
              <p:nvPr/>
            </p:nvSpPr>
            <p:spPr bwMode="auto">
              <a:xfrm>
                <a:off x="4527" y="2062"/>
                <a:ext cx="27" cy="24"/>
              </a:xfrm>
              <a:custGeom>
                <a:avLst/>
                <a:gdLst>
                  <a:gd name="T0" fmla="*/ 0 w 27"/>
                  <a:gd name="T1" fmla="*/ 24 h 24"/>
                  <a:gd name="T2" fmla="*/ 0 w 27"/>
                  <a:gd name="T3" fmla="*/ 0 h 24"/>
                  <a:gd name="T4" fmla="*/ 2 w 27"/>
                  <a:gd name="T5" fmla="*/ 0 h 24"/>
                  <a:gd name="T6" fmla="*/ 2 w 27"/>
                  <a:gd name="T7" fmla="*/ 24 h 24"/>
                  <a:gd name="T8" fmla="*/ 0 w 27"/>
                  <a:gd name="T9" fmla="*/ 24 h 24"/>
                  <a:gd name="T10" fmla="*/ 27 w 27"/>
                  <a:gd name="T11" fmla="*/ 0 h 24"/>
                  <a:gd name="T12" fmla="*/ 27 w 27"/>
                  <a:gd name="T13" fmla="*/ 24 h 24"/>
                  <a:gd name="T14" fmla="*/ 26 w 27"/>
                  <a:gd name="T15" fmla="*/ 24 h 24"/>
                  <a:gd name="T16" fmla="*/ 26 w 27"/>
                  <a:gd name="T17" fmla="*/ 0 h 24"/>
                  <a:gd name="T18" fmla="*/ 27 w 27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24"/>
                  <a:gd name="T32" fmla="*/ 27 w 27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24">
                    <a:moveTo>
                      <a:pt x="0" y="2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  <a:moveTo>
                      <a:pt x="27" y="0"/>
                    </a:moveTo>
                    <a:lnTo>
                      <a:pt x="27" y="24"/>
                    </a:lnTo>
                    <a:lnTo>
                      <a:pt x="26" y="24"/>
                    </a:lnTo>
                    <a:lnTo>
                      <a:pt x="2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5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0" name="Freeform 293"/>
              <p:cNvSpPr>
                <a:spLocks noEditPoints="1"/>
              </p:cNvSpPr>
              <p:nvPr/>
            </p:nvSpPr>
            <p:spPr bwMode="auto">
              <a:xfrm>
                <a:off x="4529" y="2062"/>
                <a:ext cx="24" cy="24"/>
              </a:xfrm>
              <a:custGeom>
                <a:avLst/>
                <a:gdLst>
                  <a:gd name="T0" fmla="*/ 0 w 24"/>
                  <a:gd name="T1" fmla="*/ 24 h 24"/>
                  <a:gd name="T2" fmla="*/ 0 w 24"/>
                  <a:gd name="T3" fmla="*/ 0 h 24"/>
                  <a:gd name="T4" fmla="*/ 1 w 24"/>
                  <a:gd name="T5" fmla="*/ 0 h 24"/>
                  <a:gd name="T6" fmla="*/ 1 w 24"/>
                  <a:gd name="T7" fmla="*/ 24 h 24"/>
                  <a:gd name="T8" fmla="*/ 0 w 24"/>
                  <a:gd name="T9" fmla="*/ 24 h 24"/>
                  <a:gd name="T10" fmla="*/ 24 w 24"/>
                  <a:gd name="T11" fmla="*/ 0 h 24"/>
                  <a:gd name="T12" fmla="*/ 24 w 24"/>
                  <a:gd name="T13" fmla="*/ 24 h 24"/>
                  <a:gd name="T14" fmla="*/ 22 w 24"/>
                  <a:gd name="T15" fmla="*/ 24 h 24"/>
                  <a:gd name="T16" fmla="*/ 22 w 24"/>
                  <a:gd name="T17" fmla="*/ 0 h 24"/>
                  <a:gd name="T18" fmla="*/ 24 w 24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"/>
                  <a:gd name="T31" fmla="*/ 0 h 24"/>
                  <a:gd name="T32" fmla="*/ 24 w 24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24" y="0"/>
                    </a:moveTo>
                    <a:lnTo>
                      <a:pt x="24" y="24"/>
                    </a:lnTo>
                    <a:lnTo>
                      <a:pt x="22" y="24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9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1" name="Freeform 294"/>
              <p:cNvSpPr>
                <a:spLocks noEditPoints="1"/>
              </p:cNvSpPr>
              <p:nvPr/>
            </p:nvSpPr>
            <p:spPr bwMode="auto">
              <a:xfrm>
                <a:off x="4530" y="2062"/>
                <a:ext cx="21" cy="24"/>
              </a:xfrm>
              <a:custGeom>
                <a:avLst/>
                <a:gdLst>
                  <a:gd name="T0" fmla="*/ 0 w 21"/>
                  <a:gd name="T1" fmla="*/ 24 h 24"/>
                  <a:gd name="T2" fmla="*/ 0 w 21"/>
                  <a:gd name="T3" fmla="*/ 0 h 24"/>
                  <a:gd name="T4" fmla="*/ 1 w 21"/>
                  <a:gd name="T5" fmla="*/ 0 h 24"/>
                  <a:gd name="T6" fmla="*/ 1 w 21"/>
                  <a:gd name="T7" fmla="*/ 24 h 24"/>
                  <a:gd name="T8" fmla="*/ 0 w 21"/>
                  <a:gd name="T9" fmla="*/ 24 h 24"/>
                  <a:gd name="T10" fmla="*/ 21 w 21"/>
                  <a:gd name="T11" fmla="*/ 0 h 24"/>
                  <a:gd name="T12" fmla="*/ 21 w 21"/>
                  <a:gd name="T13" fmla="*/ 24 h 24"/>
                  <a:gd name="T14" fmla="*/ 20 w 21"/>
                  <a:gd name="T15" fmla="*/ 24 h 24"/>
                  <a:gd name="T16" fmla="*/ 20 w 21"/>
                  <a:gd name="T17" fmla="*/ 0 h 24"/>
                  <a:gd name="T18" fmla="*/ 21 w 21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"/>
                  <a:gd name="T31" fmla="*/ 0 h 24"/>
                  <a:gd name="T32" fmla="*/ 21 w 21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21" y="0"/>
                    </a:moveTo>
                    <a:lnTo>
                      <a:pt x="21" y="24"/>
                    </a:lnTo>
                    <a:lnTo>
                      <a:pt x="20" y="24"/>
                    </a:lnTo>
                    <a:lnTo>
                      <a:pt x="2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C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2" name="Freeform 295"/>
              <p:cNvSpPr>
                <a:spLocks noEditPoints="1"/>
              </p:cNvSpPr>
              <p:nvPr/>
            </p:nvSpPr>
            <p:spPr bwMode="auto">
              <a:xfrm>
                <a:off x="4531" y="2062"/>
                <a:ext cx="19" cy="24"/>
              </a:xfrm>
              <a:custGeom>
                <a:avLst/>
                <a:gdLst>
                  <a:gd name="T0" fmla="*/ 0 w 19"/>
                  <a:gd name="T1" fmla="*/ 24 h 24"/>
                  <a:gd name="T2" fmla="*/ 0 w 19"/>
                  <a:gd name="T3" fmla="*/ 0 h 24"/>
                  <a:gd name="T4" fmla="*/ 1 w 19"/>
                  <a:gd name="T5" fmla="*/ 0 h 24"/>
                  <a:gd name="T6" fmla="*/ 1 w 19"/>
                  <a:gd name="T7" fmla="*/ 24 h 24"/>
                  <a:gd name="T8" fmla="*/ 0 w 19"/>
                  <a:gd name="T9" fmla="*/ 24 h 24"/>
                  <a:gd name="T10" fmla="*/ 19 w 19"/>
                  <a:gd name="T11" fmla="*/ 0 h 24"/>
                  <a:gd name="T12" fmla="*/ 19 w 19"/>
                  <a:gd name="T13" fmla="*/ 24 h 24"/>
                  <a:gd name="T14" fmla="*/ 18 w 19"/>
                  <a:gd name="T15" fmla="*/ 24 h 24"/>
                  <a:gd name="T16" fmla="*/ 18 w 19"/>
                  <a:gd name="T17" fmla="*/ 0 h 24"/>
                  <a:gd name="T18" fmla="*/ 19 w 19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24"/>
                  <a:gd name="T32" fmla="*/ 19 w 19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19" y="0"/>
                    </a:moveTo>
                    <a:lnTo>
                      <a:pt x="19" y="24"/>
                    </a:lnTo>
                    <a:lnTo>
                      <a:pt x="18" y="24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3" name="Freeform 296"/>
              <p:cNvSpPr>
                <a:spLocks noEditPoints="1"/>
              </p:cNvSpPr>
              <p:nvPr/>
            </p:nvSpPr>
            <p:spPr bwMode="auto">
              <a:xfrm>
                <a:off x="4532" y="2062"/>
                <a:ext cx="17" cy="24"/>
              </a:xfrm>
              <a:custGeom>
                <a:avLst/>
                <a:gdLst>
                  <a:gd name="T0" fmla="*/ 0 w 17"/>
                  <a:gd name="T1" fmla="*/ 24 h 24"/>
                  <a:gd name="T2" fmla="*/ 0 w 17"/>
                  <a:gd name="T3" fmla="*/ 0 h 24"/>
                  <a:gd name="T4" fmla="*/ 2 w 17"/>
                  <a:gd name="T5" fmla="*/ 0 h 24"/>
                  <a:gd name="T6" fmla="*/ 2 w 17"/>
                  <a:gd name="T7" fmla="*/ 24 h 24"/>
                  <a:gd name="T8" fmla="*/ 0 w 17"/>
                  <a:gd name="T9" fmla="*/ 24 h 24"/>
                  <a:gd name="T10" fmla="*/ 17 w 17"/>
                  <a:gd name="T11" fmla="*/ 0 h 24"/>
                  <a:gd name="T12" fmla="*/ 17 w 17"/>
                  <a:gd name="T13" fmla="*/ 24 h 24"/>
                  <a:gd name="T14" fmla="*/ 16 w 17"/>
                  <a:gd name="T15" fmla="*/ 24 h 24"/>
                  <a:gd name="T16" fmla="*/ 16 w 17"/>
                  <a:gd name="T17" fmla="*/ 0 h 24"/>
                  <a:gd name="T18" fmla="*/ 17 w 17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24"/>
                  <a:gd name="T32" fmla="*/ 17 w 17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24">
                    <a:moveTo>
                      <a:pt x="0" y="2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  <a:moveTo>
                      <a:pt x="17" y="0"/>
                    </a:moveTo>
                    <a:lnTo>
                      <a:pt x="17" y="24"/>
                    </a:lnTo>
                    <a:lnTo>
                      <a:pt x="16" y="24"/>
                    </a:lnTo>
                    <a:lnTo>
                      <a:pt x="1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2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4" name="Freeform 297"/>
              <p:cNvSpPr>
                <a:spLocks noEditPoints="1"/>
              </p:cNvSpPr>
              <p:nvPr/>
            </p:nvSpPr>
            <p:spPr bwMode="auto">
              <a:xfrm>
                <a:off x="4534" y="2061"/>
                <a:ext cx="14" cy="25"/>
              </a:xfrm>
              <a:custGeom>
                <a:avLst/>
                <a:gdLst>
                  <a:gd name="T0" fmla="*/ 0 w 14"/>
                  <a:gd name="T1" fmla="*/ 25 h 25"/>
                  <a:gd name="T2" fmla="*/ 0 w 14"/>
                  <a:gd name="T3" fmla="*/ 1 h 25"/>
                  <a:gd name="T4" fmla="*/ 1 w 14"/>
                  <a:gd name="T5" fmla="*/ 0 h 25"/>
                  <a:gd name="T6" fmla="*/ 1 w 14"/>
                  <a:gd name="T7" fmla="*/ 24 h 25"/>
                  <a:gd name="T8" fmla="*/ 0 w 14"/>
                  <a:gd name="T9" fmla="*/ 25 h 25"/>
                  <a:gd name="T10" fmla="*/ 14 w 14"/>
                  <a:gd name="T11" fmla="*/ 1 h 25"/>
                  <a:gd name="T12" fmla="*/ 14 w 14"/>
                  <a:gd name="T13" fmla="*/ 25 h 25"/>
                  <a:gd name="T14" fmla="*/ 12 w 14"/>
                  <a:gd name="T15" fmla="*/ 24 h 25"/>
                  <a:gd name="T16" fmla="*/ 12 w 14"/>
                  <a:gd name="T17" fmla="*/ 0 h 25"/>
                  <a:gd name="T18" fmla="*/ 14 w 14"/>
                  <a:gd name="T19" fmla="*/ 1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25"/>
                  <a:gd name="T32" fmla="*/ 14 w 14"/>
                  <a:gd name="T33" fmla="*/ 25 h 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25">
                    <a:moveTo>
                      <a:pt x="0" y="25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5"/>
                    </a:lnTo>
                    <a:close/>
                    <a:moveTo>
                      <a:pt x="14" y="1"/>
                    </a:moveTo>
                    <a:lnTo>
                      <a:pt x="14" y="25"/>
                    </a:lnTo>
                    <a:lnTo>
                      <a:pt x="12" y="24"/>
                    </a:lnTo>
                    <a:lnTo>
                      <a:pt x="12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4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5" name="Freeform 298"/>
              <p:cNvSpPr>
                <a:spLocks noEditPoints="1"/>
              </p:cNvSpPr>
              <p:nvPr/>
            </p:nvSpPr>
            <p:spPr bwMode="auto">
              <a:xfrm>
                <a:off x="4535" y="2061"/>
                <a:ext cx="11" cy="25"/>
              </a:xfrm>
              <a:custGeom>
                <a:avLst/>
                <a:gdLst>
                  <a:gd name="T0" fmla="*/ 0 w 11"/>
                  <a:gd name="T1" fmla="*/ 24 h 25"/>
                  <a:gd name="T2" fmla="*/ 0 w 11"/>
                  <a:gd name="T3" fmla="*/ 0 h 25"/>
                  <a:gd name="T4" fmla="*/ 1 w 11"/>
                  <a:gd name="T5" fmla="*/ 1 h 25"/>
                  <a:gd name="T6" fmla="*/ 1 w 11"/>
                  <a:gd name="T7" fmla="*/ 25 h 25"/>
                  <a:gd name="T8" fmla="*/ 0 w 11"/>
                  <a:gd name="T9" fmla="*/ 24 h 25"/>
                  <a:gd name="T10" fmla="*/ 11 w 11"/>
                  <a:gd name="T11" fmla="*/ 0 h 25"/>
                  <a:gd name="T12" fmla="*/ 11 w 11"/>
                  <a:gd name="T13" fmla="*/ 24 h 25"/>
                  <a:gd name="T14" fmla="*/ 10 w 11"/>
                  <a:gd name="T15" fmla="*/ 25 h 25"/>
                  <a:gd name="T16" fmla="*/ 10 w 11"/>
                  <a:gd name="T17" fmla="*/ 1 h 25"/>
                  <a:gd name="T18" fmla="*/ 11 w 11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25"/>
                  <a:gd name="T32" fmla="*/ 11 w 11"/>
                  <a:gd name="T33" fmla="*/ 25 h 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25">
                    <a:moveTo>
                      <a:pt x="0" y="24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25"/>
                    </a:lnTo>
                    <a:lnTo>
                      <a:pt x="0" y="24"/>
                    </a:lnTo>
                    <a:close/>
                    <a:moveTo>
                      <a:pt x="11" y="0"/>
                    </a:moveTo>
                    <a:lnTo>
                      <a:pt x="11" y="24"/>
                    </a:lnTo>
                    <a:lnTo>
                      <a:pt x="10" y="25"/>
                    </a:lnTo>
                    <a:lnTo>
                      <a:pt x="10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717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6" name="Freeform 299"/>
              <p:cNvSpPr>
                <a:spLocks noEditPoints="1"/>
              </p:cNvSpPr>
              <p:nvPr/>
            </p:nvSpPr>
            <p:spPr bwMode="auto">
              <a:xfrm>
                <a:off x="4536" y="2061"/>
                <a:ext cx="9" cy="25"/>
              </a:xfrm>
              <a:custGeom>
                <a:avLst/>
                <a:gdLst>
                  <a:gd name="T0" fmla="*/ 0 w 9"/>
                  <a:gd name="T1" fmla="*/ 25 h 25"/>
                  <a:gd name="T2" fmla="*/ 0 w 9"/>
                  <a:gd name="T3" fmla="*/ 1 h 25"/>
                  <a:gd name="T4" fmla="*/ 2 w 9"/>
                  <a:gd name="T5" fmla="*/ 0 h 25"/>
                  <a:gd name="T6" fmla="*/ 2 w 9"/>
                  <a:gd name="T7" fmla="*/ 24 h 25"/>
                  <a:gd name="T8" fmla="*/ 0 w 9"/>
                  <a:gd name="T9" fmla="*/ 25 h 25"/>
                  <a:gd name="T10" fmla="*/ 9 w 9"/>
                  <a:gd name="T11" fmla="*/ 1 h 25"/>
                  <a:gd name="T12" fmla="*/ 9 w 9"/>
                  <a:gd name="T13" fmla="*/ 25 h 25"/>
                  <a:gd name="T14" fmla="*/ 8 w 9"/>
                  <a:gd name="T15" fmla="*/ 24 h 25"/>
                  <a:gd name="T16" fmla="*/ 8 w 9"/>
                  <a:gd name="T17" fmla="*/ 0 h 25"/>
                  <a:gd name="T18" fmla="*/ 9 w 9"/>
                  <a:gd name="T19" fmla="*/ 1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"/>
                  <a:gd name="T31" fmla="*/ 0 h 25"/>
                  <a:gd name="T32" fmla="*/ 9 w 9"/>
                  <a:gd name="T33" fmla="*/ 25 h 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" h="25">
                    <a:moveTo>
                      <a:pt x="0" y="25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2" y="24"/>
                    </a:lnTo>
                    <a:lnTo>
                      <a:pt x="0" y="25"/>
                    </a:lnTo>
                    <a:close/>
                    <a:moveTo>
                      <a:pt x="9" y="1"/>
                    </a:moveTo>
                    <a:lnTo>
                      <a:pt x="9" y="25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91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7" name="Freeform 300"/>
              <p:cNvSpPr>
                <a:spLocks noEditPoints="1"/>
              </p:cNvSpPr>
              <p:nvPr/>
            </p:nvSpPr>
            <p:spPr bwMode="auto">
              <a:xfrm>
                <a:off x="4538" y="2061"/>
                <a:ext cx="6" cy="25"/>
              </a:xfrm>
              <a:custGeom>
                <a:avLst/>
                <a:gdLst>
                  <a:gd name="T0" fmla="*/ 0 w 6"/>
                  <a:gd name="T1" fmla="*/ 24 h 25"/>
                  <a:gd name="T2" fmla="*/ 0 w 6"/>
                  <a:gd name="T3" fmla="*/ 0 h 25"/>
                  <a:gd name="T4" fmla="*/ 1 w 6"/>
                  <a:gd name="T5" fmla="*/ 1 h 25"/>
                  <a:gd name="T6" fmla="*/ 1 w 6"/>
                  <a:gd name="T7" fmla="*/ 25 h 25"/>
                  <a:gd name="T8" fmla="*/ 0 w 6"/>
                  <a:gd name="T9" fmla="*/ 24 h 25"/>
                  <a:gd name="T10" fmla="*/ 6 w 6"/>
                  <a:gd name="T11" fmla="*/ 0 h 25"/>
                  <a:gd name="T12" fmla="*/ 6 w 6"/>
                  <a:gd name="T13" fmla="*/ 24 h 25"/>
                  <a:gd name="T14" fmla="*/ 5 w 6"/>
                  <a:gd name="T15" fmla="*/ 25 h 25"/>
                  <a:gd name="T16" fmla="*/ 5 w 6"/>
                  <a:gd name="T17" fmla="*/ 1 h 25"/>
                  <a:gd name="T18" fmla="*/ 6 w 6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25"/>
                  <a:gd name="T32" fmla="*/ 6 w 6"/>
                  <a:gd name="T33" fmla="*/ 25 h 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25">
                    <a:moveTo>
                      <a:pt x="0" y="24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25"/>
                    </a:lnTo>
                    <a:lnTo>
                      <a:pt x="0" y="24"/>
                    </a:lnTo>
                    <a:close/>
                    <a:moveTo>
                      <a:pt x="6" y="0"/>
                    </a:moveTo>
                    <a:lnTo>
                      <a:pt x="6" y="24"/>
                    </a:lnTo>
                    <a:lnTo>
                      <a:pt x="5" y="25"/>
                    </a:lnTo>
                    <a:lnTo>
                      <a:pt x="5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B0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8" name="Freeform 301"/>
              <p:cNvSpPr>
                <a:spLocks noEditPoints="1"/>
              </p:cNvSpPr>
              <p:nvPr/>
            </p:nvSpPr>
            <p:spPr bwMode="auto">
              <a:xfrm>
                <a:off x="4539" y="2062"/>
                <a:ext cx="4" cy="24"/>
              </a:xfrm>
              <a:custGeom>
                <a:avLst/>
                <a:gdLst>
                  <a:gd name="T0" fmla="*/ 0 w 4"/>
                  <a:gd name="T1" fmla="*/ 24 h 24"/>
                  <a:gd name="T2" fmla="*/ 0 w 4"/>
                  <a:gd name="T3" fmla="*/ 0 h 24"/>
                  <a:gd name="T4" fmla="*/ 1 w 4"/>
                  <a:gd name="T5" fmla="*/ 0 h 24"/>
                  <a:gd name="T6" fmla="*/ 1 w 4"/>
                  <a:gd name="T7" fmla="*/ 24 h 24"/>
                  <a:gd name="T8" fmla="*/ 0 w 4"/>
                  <a:gd name="T9" fmla="*/ 24 h 24"/>
                  <a:gd name="T10" fmla="*/ 4 w 4"/>
                  <a:gd name="T11" fmla="*/ 0 h 24"/>
                  <a:gd name="T12" fmla="*/ 4 w 4"/>
                  <a:gd name="T13" fmla="*/ 24 h 24"/>
                  <a:gd name="T14" fmla="*/ 2 w 4"/>
                  <a:gd name="T15" fmla="*/ 24 h 24"/>
                  <a:gd name="T16" fmla="*/ 2 w 4"/>
                  <a:gd name="T17" fmla="*/ 0 h 24"/>
                  <a:gd name="T18" fmla="*/ 4 w 4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24"/>
                  <a:gd name="T32" fmla="*/ 4 w 4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4" y="0"/>
                    </a:moveTo>
                    <a:lnTo>
                      <a:pt x="4" y="24"/>
                    </a:lnTo>
                    <a:lnTo>
                      <a:pt x="2" y="2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D03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29" name="Freeform 302"/>
              <p:cNvSpPr>
                <a:spLocks noEditPoints="1"/>
              </p:cNvSpPr>
              <p:nvPr/>
            </p:nvSpPr>
            <p:spPr bwMode="auto">
              <a:xfrm>
                <a:off x="4540" y="2062"/>
                <a:ext cx="1" cy="24"/>
              </a:xfrm>
              <a:custGeom>
                <a:avLst/>
                <a:gdLst>
                  <a:gd name="T0" fmla="*/ 0 w 1"/>
                  <a:gd name="T1" fmla="*/ 24 h 24"/>
                  <a:gd name="T2" fmla="*/ 0 w 1"/>
                  <a:gd name="T3" fmla="*/ 0 h 24"/>
                  <a:gd name="T4" fmla="*/ 1 w 1"/>
                  <a:gd name="T5" fmla="*/ 0 h 24"/>
                  <a:gd name="T6" fmla="*/ 1 w 1"/>
                  <a:gd name="T7" fmla="*/ 24 h 24"/>
                  <a:gd name="T8" fmla="*/ 0 w 1"/>
                  <a:gd name="T9" fmla="*/ 24 h 24"/>
                  <a:gd name="T10" fmla="*/ 1 w 1"/>
                  <a:gd name="T11" fmla="*/ 0 h 24"/>
                  <a:gd name="T12" fmla="*/ 1 w 1"/>
                  <a:gd name="T13" fmla="*/ 24 h 24"/>
                  <a:gd name="T14" fmla="*/ 1 w 1"/>
                  <a:gd name="T15" fmla="*/ 24 h 24"/>
                  <a:gd name="T16" fmla="*/ 1 w 1"/>
                  <a:gd name="T17" fmla="*/ 0 h 24"/>
                  <a:gd name="T18" fmla="*/ 1 w 1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"/>
                  <a:gd name="T31" fmla="*/ 0 h 24"/>
                  <a:gd name="T32" fmla="*/ 1 w 1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" h="24">
                    <a:moveTo>
                      <a:pt x="0" y="24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4"/>
                    </a:lnTo>
                    <a:lnTo>
                      <a:pt x="0" y="24"/>
                    </a:lnTo>
                    <a:close/>
                    <a:moveTo>
                      <a:pt x="1" y="0"/>
                    </a:moveTo>
                    <a:lnTo>
                      <a:pt x="1" y="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0" name="Freeform 303"/>
              <p:cNvSpPr>
                <a:spLocks/>
              </p:cNvSpPr>
              <p:nvPr/>
            </p:nvSpPr>
            <p:spPr bwMode="auto">
              <a:xfrm>
                <a:off x="4507" y="1754"/>
                <a:ext cx="428" cy="427"/>
              </a:xfrm>
              <a:custGeom>
                <a:avLst/>
                <a:gdLst>
                  <a:gd name="T0" fmla="*/ 0 w 428"/>
                  <a:gd name="T1" fmla="*/ 427 h 427"/>
                  <a:gd name="T2" fmla="*/ 0 w 428"/>
                  <a:gd name="T3" fmla="*/ 297 h 427"/>
                  <a:gd name="T4" fmla="*/ 44 w 428"/>
                  <a:gd name="T5" fmla="*/ 252 h 427"/>
                  <a:gd name="T6" fmla="*/ 48 w 428"/>
                  <a:gd name="T7" fmla="*/ 252 h 427"/>
                  <a:gd name="T8" fmla="*/ 48 w 428"/>
                  <a:gd name="T9" fmla="*/ 47 h 427"/>
                  <a:gd name="T10" fmla="*/ 95 w 428"/>
                  <a:gd name="T11" fmla="*/ 0 h 427"/>
                  <a:gd name="T12" fmla="*/ 380 w 428"/>
                  <a:gd name="T13" fmla="*/ 0 h 427"/>
                  <a:gd name="T14" fmla="*/ 380 w 428"/>
                  <a:gd name="T15" fmla="*/ 142 h 427"/>
                  <a:gd name="T16" fmla="*/ 369 w 428"/>
                  <a:gd name="T17" fmla="*/ 177 h 427"/>
                  <a:gd name="T18" fmla="*/ 369 w 428"/>
                  <a:gd name="T19" fmla="*/ 243 h 427"/>
                  <a:gd name="T20" fmla="*/ 362 w 428"/>
                  <a:gd name="T21" fmla="*/ 250 h 427"/>
                  <a:gd name="T22" fmla="*/ 428 w 428"/>
                  <a:gd name="T23" fmla="*/ 250 h 427"/>
                  <a:gd name="T24" fmla="*/ 428 w 428"/>
                  <a:gd name="T25" fmla="*/ 380 h 427"/>
                  <a:gd name="T26" fmla="*/ 380 w 428"/>
                  <a:gd name="T27" fmla="*/ 427 h 427"/>
                  <a:gd name="T28" fmla="*/ 0 w 428"/>
                  <a:gd name="T29" fmla="*/ 427 h 42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28"/>
                  <a:gd name="T46" fmla="*/ 0 h 427"/>
                  <a:gd name="T47" fmla="*/ 428 w 428"/>
                  <a:gd name="T48" fmla="*/ 427 h 42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28" h="427">
                    <a:moveTo>
                      <a:pt x="0" y="427"/>
                    </a:moveTo>
                    <a:lnTo>
                      <a:pt x="0" y="297"/>
                    </a:lnTo>
                    <a:lnTo>
                      <a:pt x="44" y="252"/>
                    </a:lnTo>
                    <a:lnTo>
                      <a:pt x="48" y="252"/>
                    </a:lnTo>
                    <a:lnTo>
                      <a:pt x="48" y="47"/>
                    </a:lnTo>
                    <a:lnTo>
                      <a:pt x="95" y="0"/>
                    </a:lnTo>
                    <a:lnTo>
                      <a:pt x="380" y="0"/>
                    </a:lnTo>
                    <a:lnTo>
                      <a:pt x="380" y="142"/>
                    </a:lnTo>
                    <a:lnTo>
                      <a:pt x="369" y="177"/>
                    </a:lnTo>
                    <a:lnTo>
                      <a:pt x="369" y="243"/>
                    </a:lnTo>
                    <a:lnTo>
                      <a:pt x="362" y="250"/>
                    </a:lnTo>
                    <a:lnTo>
                      <a:pt x="428" y="250"/>
                    </a:lnTo>
                    <a:lnTo>
                      <a:pt x="428" y="380"/>
                    </a:lnTo>
                    <a:lnTo>
                      <a:pt x="380" y="427"/>
                    </a:lnTo>
                    <a:lnTo>
                      <a:pt x="0" y="42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1" name="Rectangle 304"/>
              <p:cNvSpPr>
                <a:spLocks noChangeArrowheads="1"/>
              </p:cNvSpPr>
              <p:nvPr/>
            </p:nvSpPr>
            <p:spPr bwMode="auto">
              <a:xfrm>
                <a:off x="4288" y="2202"/>
                <a:ext cx="90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>
                    <a:solidFill>
                      <a:srgbClr val="000000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rPr>
                  <a:t>New York</a:t>
                </a:r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2" name="Freeform 305"/>
              <p:cNvSpPr>
                <a:spLocks/>
              </p:cNvSpPr>
              <p:nvPr/>
            </p:nvSpPr>
            <p:spPr bwMode="auto">
              <a:xfrm>
                <a:off x="3166" y="2811"/>
                <a:ext cx="59" cy="24"/>
              </a:xfrm>
              <a:custGeom>
                <a:avLst/>
                <a:gdLst>
                  <a:gd name="T0" fmla="*/ 35 w 59"/>
                  <a:gd name="T1" fmla="*/ 24 h 24"/>
                  <a:gd name="T2" fmla="*/ 59 w 59"/>
                  <a:gd name="T3" fmla="*/ 0 h 24"/>
                  <a:gd name="T4" fmla="*/ 0 w 59"/>
                  <a:gd name="T5" fmla="*/ 0 h 24"/>
                  <a:gd name="T6" fmla="*/ 35 w 59"/>
                  <a:gd name="T7" fmla="*/ 24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24"/>
                  <a:gd name="T14" fmla="*/ 59 w 59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24">
                    <a:moveTo>
                      <a:pt x="35" y="24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35" y="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3" name="Freeform 306"/>
              <p:cNvSpPr>
                <a:spLocks/>
              </p:cNvSpPr>
              <p:nvPr/>
            </p:nvSpPr>
            <p:spPr bwMode="auto">
              <a:xfrm>
                <a:off x="2797" y="2814"/>
                <a:ext cx="95" cy="46"/>
              </a:xfrm>
              <a:custGeom>
                <a:avLst/>
                <a:gdLst>
                  <a:gd name="T0" fmla="*/ 95 w 95"/>
                  <a:gd name="T1" fmla="*/ 46 h 46"/>
                  <a:gd name="T2" fmla="*/ 44 w 95"/>
                  <a:gd name="T3" fmla="*/ 0 h 46"/>
                  <a:gd name="T4" fmla="*/ 0 w 95"/>
                  <a:gd name="T5" fmla="*/ 46 h 46"/>
                  <a:gd name="T6" fmla="*/ 95 w 95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46"/>
                  <a:gd name="T14" fmla="*/ 95 w 95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46">
                    <a:moveTo>
                      <a:pt x="95" y="46"/>
                    </a:moveTo>
                    <a:lnTo>
                      <a:pt x="44" y="0"/>
                    </a:lnTo>
                    <a:lnTo>
                      <a:pt x="0" y="46"/>
                    </a:lnTo>
                    <a:lnTo>
                      <a:pt x="95" y="4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4" name="Freeform 307"/>
              <p:cNvSpPr>
                <a:spLocks/>
              </p:cNvSpPr>
              <p:nvPr/>
            </p:nvSpPr>
            <p:spPr bwMode="auto">
              <a:xfrm>
                <a:off x="2845" y="2811"/>
                <a:ext cx="361" cy="49"/>
              </a:xfrm>
              <a:custGeom>
                <a:avLst/>
                <a:gdLst>
                  <a:gd name="T0" fmla="*/ 361 w 361"/>
                  <a:gd name="T1" fmla="*/ 18 h 49"/>
                  <a:gd name="T2" fmla="*/ 326 w 361"/>
                  <a:gd name="T3" fmla="*/ 0 h 49"/>
                  <a:gd name="T4" fmla="*/ 47 w 361"/>
                  <a:gd name="T5" fmla="*/ 0 h 49"/>
                  <a:gd name="T6" fmla="*/ 0 w 361"/>
                  <a:gd name="T7" fmla="*/ 24 h 49"/>
                  <a:gd name="T8" fmla="*/ 47 w 361"/>
                  <a:gd name="T9" fmla="*/ 49 h 49"/>
                  <a:gd name="T10" fmla="*/ 332 w 361"/>
                  <a:gd name="T11" fmla="*/ 49 h 49"/>
                  <a:gd name="T12" fmla="*/ 361 w 361"/>
                  <a:gd name="T13" fmla="*/ 18 h 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1"/>
                  <a:gd name="T22" fmla="*/ 0 h 49"/>
                  <a:gd name="T23" fmla="*/ 361 w 361"/>
                  <a:gd name="T24" fmla="*/ 49 h 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1" h="49">
                    <a:moveTo>
                      <a:pt x="361" y="18"/>
                    </a:moveTo>
                    <a:lnTo>
                      <a:pt x="326" y="0"/>
                    </a:lnTo>
                    <a:lnTo>
                      <a:pt x="47" y="0"/>
                    </a:lnTo>
                    <a:lnTo>
                      <a:pt x="0" y="24"/>
                    </a:lnTo>
                    <a:lnTo>
                      <a:pt x="47" y="49"/>
                    </a:lnTo>
                    <a:lnTo>
                      <a:pt x="332" y="49"/>
                    </a:lnTo>
                    <a:lnTo>
                      <a:pt x="361" y="18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5" name="Freeform 308"/>
              <p:cNvSpPr>
                <a:spLocks/>
              </p:cNvSpPr>
              <p:nvPr/>
            </p:nvSpPr>
            <p:spPr bwMode="auto">
              <a:xfrm>
                <a:off x="2903" y="2842"/>
                <a:ext cx="215" cy="14"/>
              </a:xfrm>
              <a:custGeom>
                <a:avLst/>
                <a:gdLst>
                  <a:gd name="T0" fmla="*/ 215 w 215"/>
                  <a:gd name="T1" fmla="*/ 0 h 14"/>
                  <a:gd name="T2" fmla="*/ 215 w 215"/>
                  <a:gd name="T3" fmla="*/ 14 h 14"/>
                  <a:gd name="T4" fmla="*/ 0 w 215"/>
                  <a:gd name="T5" fmla="*/ 14 h 14"/>
                  <a:gd name="T6" fmla="*/ 0 w 215"/>
                  <a:gd name="T7" fmla="*/ 14 h 14"/>
                  <a:gd name="T8" fmla="*/ 31 w 215"/>
                  <a:gd name="T9" fmla="*/ 14 h 14"/>
                  <a:gd name="T10" fmla="*/ 60 w 215"/>
                  <a:gd name="T11" fmla="*/ 12 h 14"/>
                  <a:gd name="T12" fmla="*/ 88 w 215"/>
                  <a:gd name="T13" fmla="*/ 12 h 14"/>
                  <a:gd name="T14" fmla="*/ 113 w 215"/>
                  <a:gd name="T15" fmla="*/ 11 h 14"/>
                  <a:gd name="T16" fmla="*/ 137 w 215"/>
                  <a:gd name="T17" fmla="*/ 10 h 14"/>
                  <a:gd name="T18" fmla="*/ 159 w 215"/>
                  <a:gd name="T19" fmla="*/ 9 h 14"/>
                  <a:gd name="T20" fmla="*/ 177 w 215"/>
                  <a:gd name="T21" fmla="*/ 7 h 14"/>
                  <a:gd name="T22" fmla="*/ 190 w 215"/>
                  <a:gd name="T23" fmla="*/ 5 h 14"/>
                  <a:gd name="T24" fmla="*/ 201 w 215"/>
                  <a:gd name="T25" fmla="*/ 4 h 14"/>
                  <a:gd name="T26" fmla="*/ 207 w 215"/>
                  <a:gd name="T27" fmla="*/ 1 h 14"/>
                  <a:gd name="T28" fmla="*/ 209 w 215"/>
                  <a:gd name="T29" fmla="*/ 0 h 14"/>
                  <a:gd name="T30" fmla="*/ 215 w 215"/>
                  <a:gd name="T31" fmla="*/ 0 h 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15"/>
                  <a:gd name="T49" fmla="*/ 0 h 14"/>
                  <a:gd name="T50" fmla="*/ 215 w 215"/>
                  <a:gd name="T51" fmla="*/ 14 h 1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15" h="14">
                    <a:moveTo>
                      <a:pt x="215" y="0"/>
                    </a:moveTo>
                    <a:lnTo>
                      <a:pt x="215" y="14"/>
                    </a:lnTo>
                    <a:lnTo>
                      <a:pt x="0" y="14"/>
                    </a:lnTo>
                    <a:lnTo>
                      <a:pt x="31" y="14"/>
                    </a:lnTo>
                    <a:lnTo>
                      <a:pt x="60" y="12"/>
                    </a:lnTo>
                    <a:lnTo>
                      <a:pt x="88" y="12"/>
                    </a:lnTo>
                    <a:lnTo>
                      <a:pt x="113" y="11"/>
                    </a:lnTo>
                    <a:lnTo>
                      <a:pt x="137" y="10"/>
                    </a:lnTo>
                    <a:lnTo>
                      <a:pt x="159" y="9"/>
                    </a:lnTo>
                    <a:lnTo>
                      <a:pt x="177" y="7"/>
                    </a:lnTo>
                    <a:lnTo>
                      <a:pt x="190" y="5"/>
                    </a:lnTo>
                    <a:lnTo>
                      <a:pt x="201" y="4"/>
                    </a:lnTo>
                    <a:lnTo>
                      <a:pt x="207" y="1"/>
                    </a:lnTo>
                    <a:lnTo>
                      <a:pt x="209" y="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6" name="Freeform 309"/>
              <p:cNvSpPr>
                <a:spLocks/>
              </p:cNvSpPr>
              <p:nvPr/>
            </p:nvSpPr>
            <p:spPr bwMode="auto">
              <a:xfrm>
                <a:off x="2903" y="2842"/>
                <a:ext cx="209" cy="14"/>
              </a:xfrm>
              <a:custGeom>
                <a:avLst/>
                <a:gdLst>
                  <a:gd name="T0" fmla="*/ 0 w 209"/>
                  <a:gd name="T1" fmla="*/ 14 h 14"/>
                  <a:gd name="T2" fmla="*/ 31 w 209"/>
                  <a:gd name="T3" fmla="*/ 14 h 14"/>
                  <a:gd name="T4" fmla="*/ 60 w 209"/>
                  <a:gd name="T5" fmla="*/ 12 h 14"/>
                  <a:gd name="T6" fmla="*/ 88 w 209"/>
                  <a:gd name="T7" fmla="*/ 12 h 14"/>
                  <a:gd name="T8" fmla="*/ 113 w 209"/>
                  <a:gd name="T9" fmla="*/ 11 h 14"/>
                  <a:gd name="T10" fmla="*/ 137 w 209"/>
                  <a:gd name="T11" fmla="*/ 10 h 14"/>
                  <a:gd name="T12" fmla="*/ 159 w 209"/>
                  <a:gd name="T13" fmla="*/ 9 h 14"/>
                  <a:gd name="T14" fmla="*/ 177 w 209"/>
                  <a:gd name="T15" fmla="*/ 7 h 14"/>
                  <a:gd name="T16" fmla="*/ 190 w 209"/>
                  <a:gd name="T17" fmla="*/ 5 h 14"/>
                  <a:gd name="T18" fmla="*/ 201 w 209"/>
                  <a:gd name="T19" fmla="*/ 4 h 14"/>
                  <a:gd name="T20" fmla="*/ 207 w 209"/>
                  <a:gd name="T21" fmla="*/ 1 h 14"/>
                  <a:gd name="T22" fmla="*/ 209 w 209"/>
                  <a:gd name="T23" fmla="*/ 0 h 14"/>
                  <a:gd name="T24" fmla="*/ 204 w 209"/>
                  <a:gd name="T25" fmla="*/ 0 h 14"/>
                  <a:gd name="T26" fmla="*/ 202 w 209"/>
                  <a:gd name="T27" fmla="*/ 1 h 14"/>
                  <a:gd name="T28" fmla="*/ 194 w 209"/>
                  <a:gd name="T29" fmla="*/ 4 h 14"/>
                  <a:gd name="T30" fmla="*/ 183 w 209"/>
                  <a:gd name="T31" fmla="*/ 6 h 14"/>
                  <a:gd name="T32" fmla="*/ 165 w 209"/>
                  <a:gd name="T33" fmla="*/ 7 h 14"/>
                  <a:gd name="T34" fmla="*/ 145 w 209"/>
                  <a:gd name="T35" fmla="*/ 9 h 14"/>
                  <a:gd name="T36" fmla="*/ 121 w 209"/>
                  <a:gd name="T37" fmla="*/ 11 h 14"/>
                  <a:gd name="T38" fmla="*/ 93 w 209"/>
                  <a:gd name="T39" fmla="*/ 11 h 14"/>
                  <a:gd name="T40" fmla="*/ 64 w 209"/>
                  <a:gd name="T41" fmla="*/ 12 h 14"/>
                  <a:gd name="T42" fmla="*/ 33 w 209"/>
                  <a:gd name="T43" fmla="*/ 14 h 14"/>
                  <a:gd name="T44" fmla="*/ 0 w 209"/>
                  <a:gd name="T45" fmla="*/ 14 h 14"/>
                  <a:gd name="T46" fmla="*/ 0 w 209"/>
                  <a:gd name="T47" fmla="*/ 14 h 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09"/>
                  <a:gd name="T73" fmla="*/ 0 h 14"/>
                  <a:gd name="T74" fmla="*/ 209 w 209"/>
                  <a:gd name="T75" fmla="*/ 14 h 1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09" h="14">
                    <a:moveTo>
                      <a:pt x="0" y="14"/>
                    </a:moveTo>
                    <a:lnTo>
                      <a:pt x="31" y="14"/>
                    </a:lnTo>
                    <a:lnTo>
                      <a:pt x="60" y="12"/>
                    </a:lnTo>
                    <a:lnTo>
                      <a:pt x="88" y="12"/>
                    </a:lnTo>
                    <a:lnTo>
                      <a:pt x="113" y="11"/>
                    </a:lnTo>
                    <a:lnTo>
                      <a:pt x="137" y="10"/>
                    </a:lnTo>
                    <a:lnTo>
                      <a:pt x="159" y="9"/>
                    </a:lnTo>
                    <a:lnTo>
                      <a:pt x="177" y="7"/>
                    </a:lnTo>
                    <a:lnTo>
                      <a:pt x="190" y="5"/>
                    </a:lnTo>
                    <a:lnTo>
                      <a:pt x="201" y="4"/>
                    </a:lnTo>
                    <a:lnTo>
                      <a:pt x="207" y="1"/>
                    </a:lnTo>
                    <a:lnTo>
                      <a:pt x="209" y="0"/>
                    </a:lnTo>
                    <a:lnTo>
                      <a:pt x="204" y="0"/>
                    </a:lnTo>
                    <a:lnTo>
                      <a:pt x="202" y="1"/>
                    </a:lnTo>
                    <a:lnTo>
                      <a:pt x="194" y="4"/>
                    </a:lnTo>
                    <a:lnTo>
                      <a:pt x="183" y="6"/>
                    </a:lnTo>
                    <a:lnTo>
                      <a:pt x="165" y="7"/>
                    </a:lnTo>
                    <a:lnTo>
                      <a:pt x="145" y="9"/>
                    </a:lnTo>
                    <a:lnTo>
                      <a:pt x="121" y="11"/>
                    </a:lnTo>
                    <a:lnTo>
                      <a:pt x="93" y="11"/>
                    </a:lnTo>
                    <a:lnTo>
                      <a:pt x="64" y="12"/>
                    </a:lnTo>
                    <a:lnTo>
                      <a:pt x="33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7" name="Freeform 310"/>
              <p:cNvSpPr>
                <a:spLocks/>
              </p:cNvSpPr>
              <p:nvPr/>
            </p:nvSpPr>
            <p:spPr bwMode="auto">
              <a:xfrm>
                <a:off x="2903" y="2842"/>
                <a:ext cx="204" cy="14"/>
              </a:xfrm>
              <a:custGeom>
                <a:avLst/>
                <a:gdLst>
                  <a:gd name="T0" fmla="*/ 204 w 204"/>
                  <a:gd name="T1" fmla="*/ 0 h 14"/>
                  <a:gd name="T2" fmla="*/ 202 w 204"/>
                  <a:gd name="T3" fmla="*/ 1 h 14"/>
                  <a:gd name="T4" fmla="*/ 194 w 204"/>
                  <a:gd name="T5" fmla="*/ 4 h 14"/>
                  <a:gd name="T6" fmla="*/ 183 w 204"/>
                  <a:gd name="T7" fmla="*/ 6 h 14"/>
                  <a:gd name="T8" fmla="*/ 165 w 204"/>
                  <a:gd name="T9" fmla="*/ 7 h 14"/>
                  <a:gd name="T10" fmla="*/ 145 w 204"/>
                  <a:gd name="T11" fmla="*/ 9 h 14"/>
                  <a:gd name="T12" fmla="*/ 121 w 204"/>
                  <a:gd name="T13" fmla="*/ 11 h 14"/>
                  <a:gd name="T14" fmla="*/ 93 w 204"/>
                  <a:gd name="T15" fmla="*/ 11 h 14"/>
                  <a:gd name="T16" fmla="*/ 64 w 204"/>
                  <a:gd name="T17" fmla="*/ 12 h 14"/>
                  <a:gd name="T18" fmla="*/ 33 w 204"/>
                  <a:gd name="T19" fmla="*/ 14 h 14"/>
                  <a:gd name="T20" fmla="*/ 0 w 204"/>
                  <a:gd name="T21" fmla="*/ 14 h 14"/>
                  <a:gd name="T22" fmla="*/ 0 w 204"/>
                  <a:gd name="T23" fmla="*/ 12 h 14"/>
                  <a:gd name="T24" fmla="*/ 32 w 204"/>
                  <a:gd name="T25" fmla="*/ 12 h 14"/>
                  <a:gd name="T26" fmla="*/ 63 w 204"/>
                  <a:gd name="T27" fmla="*/ 12 h 14"/>
                  <a:gd name="T28" fmla="*/ 90 w 204"/>
                  <a:gd name="T29" fmla="*/ 11 h 14"/>
                  <a:gd name="T30" fmla="*/ 117 w 204"/>
                  <a:gd name="T31" fmla="*/ 10 h 14"/>
                  <a:gd name="T32" fmla="*/ 141 w 204"/>
                  <a:gd name="T33" fmla="*/ 9 h 14"/>
                  <a:gd name="T34" fmla="*/ 161 w 204"/>
                  <a:gd name="T35" fmla="*/ 7 h 14"/>
                  <a:gd name="T36" fmla="*/ 178 w 204"/>
                  <a:gd name="T37" fmla="*/ 5 h 14"/>
                  <a:gd name="T38" fmla="*/ 189 w 204"/>
                  <a:gd name="T39" fmla="*/ 4 h 14"/>
                  <a:gd name="T40" fmla="*/ 197 w 204"/>
                  <a:gd name="T41" fmla="*/ 1 h 14"/>
                  <a:gd name="T42" fmla="*/ 199 w 204"/>
                  <a:gd name="T43" fmla="*/ 0 h 14"/>
                  <a:gd name="T44" fmla="*/ 204 w 204"/>
                  <a:gd name="T45" fmla="*/ 0 h 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4"/>
                  <a:gd name="T70" fmla="*/ 0 h 14"/>
                  <a:gd name="T71" fmla="*/ 204 w 204"/>
                  <a:gd name="T72" fmla="*/ 14 h 1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4" h="14">
                    <a:moveTo>
                      <a:pt x="204" y="0"/>
                    </a:moveTo>
                    <a:lnTo>
                      <a:pt x="202" y="1"/>
                    </a:lnTo>
                    <a:lnTo>
                      <a:pt x="194" y="4"/>
                    </a:lnTo>
                    <a:lnTo>
                      <a:pt x="183" y="6"/>
                    </a:lnTo>
                    <a:lnTo>
                      <a:pt x="165" y="7"/>
                    </a:lnTo>
                    <a:lnTo>
                      <a:pt x="145" y="9"/>
                    </a:lnTo>
                    <a:lnTo>
                      <a:pt x="121" y="11"/>
                    </a:lnTo>
                    <a:lnTo>
                      <a:pt x="93" y="11"/>
                    </a:lnTo>
                    <a:lnTo>
                      <a:pt x="64" y="12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63" y="12"/>
                    </a:lnTo>
                    <a:lnTo>
                      <a:pt x="90" y="11"/>
                    </a:lnTo>
                    <a:lnTo>
                      <a:pt x="117" y="10"/>
                    </a:lnTo>
                    <a:lnTo>
                      <a:pt x="141" y="9"/>
                    </a:lnTo>
                    <a:lnTo>
                      <a:pt x="161" y="7"/>
                    </a:lnTo>
                    <a:lnTo>
                      <a:pt x="178" y="5"/>
                    </a:lnTo>
                    <a:lnTo>
                      <a:pt x="189" y="4"/>
                    </a:lnTo>
                    <a:lnTo>
                      <a:pt x="197" y="1"/>
                    </a:lnTo>
                    <a:lnTo>
                      <a:pt x="199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8" name="Freeform 311"/>
              <p:cNvSpPr>
                <a:spLocks/>
              </p:cNvSpPr>
              <p:nvPr/>
            </p:nvSpPr>
            <p:spPr bwMode="auto">
              <a:xfrm>
                <a:off x="2903" y="2842"/>
                <a:ext cx="199" cy="12"/>
              </a:xfrm>
              <a:custGeom>
                <a:avLst/>
                <a:gdLst>
                  <a:gd name="T0" fmla="*/ 0 w 199"/>
                  <a:gd name="T1" fmla="*/ 12 h 12"/>
                  <a:gd name="T2" fmla="*/ 32 w 199"/>
                  <a:gd name="T3" fmla="*/ 12 h 12"/>
                  <a:gd name="T4" fmla="*/ 63 w 199"/>
                  <a:gd name="T5" fmla="*/ 12 h 12"/>
                  <a:gd name="T6" fmla="*/ 90 w 199"/>
                  <a:gd name="T7" fmla="*/ 11 h 12"/>
                  <a:gd name="T8" fmla="*/ 117 w 199"/>
                  <a:gd name="T9" fmla="*/ 10 h 12"/>
                  <a:gd name="T10" fmla="*/ 141 w 199"/>
                  <a:gd name="T11" fmla="*/ 9 h 12"/>
                  <a:gd name="T12" fmla="*/ 161 w 199"/>
                  <a:gd name="T13" fmla="*/ 7 h 12"/>
                  <a:gd name="T14" fmla="*/ 178 w 199"/>
                  <a:gd name="T15" fmla="*/ 5 h 12"/>
                  <a:gd name="T16" fmla="*/ 189 w 199"/>
                  <a:gd name="T17" fmla="*/ 4 h 12"/>
                  <a:gd name="T18" fmla="*/ 197 w 199"/>
                  <a:gd name="T19" fmla="*/ 1 h 12"/>
                  <a:gd name="T20" fmla="*/ 199 w 199"/>
                  <a:gd name="T21" fmla="*/ 0 h 12"/>
                  <a:gd name="T22" fmla="*/ 193 w 199"/>
                  <a:gd name="T23" fmla="*/ 0 h 12"/>
                  <a:gd name="T24" fmla="*/ 190 w 199"/>
                  <a:gd name="T25" fmla="*/ 1 h 12"/>
                  <a:gd name="T26" fmla="*/ 184 w 199"/>
                  <a:gd name="T27" fmla="*/ 4 h 12"/>
                  <a:gd name="T28" fmla="*/ 173 w 199"/>
                  <a:gd name="T29" fmla="*/ 5 h 12"/>
                  <a:gd name="T30" fmla="*/ 156 w 199"/>
                  <a:gd name="T31" fmla="*/ 7 h 12"/>
                  <a:gd name="T32" fmla="*/ 137 w 199"/>
                  <a:gd name="T33" fmla="*/ 9 h 12"/>
                  <a:gd name="T34" fmla="*/ 114 w 199"/>
                  <a:gd name="T35" fmla="*/ 10 h 12"/>
                  <a:gd name="T36" fmla="*/ 88 w 199"/>
                  <a:gd name="T37" fmla="*/ 11 h 12"/>
                  <a:gd name="T38" fmla="*/ 60 w 199"/>
                  <a:gd name="T39" fmla="*/ 12 h 12"/>
                  <a:gd name="T40" fmla="*/ 31 w 199"/>
                  <a:gd name="T41" fmla="*/ 12 h 12"/>
                  <a:gd name="T42" fmla="*/ 0 w 199"/>
                  <a:gd name="T43" fmla="*/ 12 h 12"/>
                  <a:gd name="T44" fmla="*/ 0 w 199"/>
                  <a:gd name="T45" fmla="*/ 12 h 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99"/>
                  <a:gd name="T70" fmla="*/ 0 h 12"/>
                  <a:gd name="T71" fmla="*/ 199 w 199"/>
                  <a:gd name="T72" fmla="*/ 12 h 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99" h="12">
                    <a:moveTo>
                      <a:pt x="0" y="12"/>
                    </a:moveTo>
                    <a:lnTo>
                      <a:pt x="32" y="12"/>
                    </a:lnTo>
                    <a:lnTo>
                      <a:pt x="63" y="12"/>
                    </a:lnTo>
                    <a:lnTo>
                      <a:pt x="90" y="11"/>
                    </a:lnTo>
                    <a:lnTo>
                      <a:pt x="117" y="10"/>
                    </a:lnTo>
                    <a:lnTo>
                      <a:pt x="141" y="9"/>
                    </a:lnTo>
                    <a:lnTo>
                      <a:pt x="161" y="7"/>
                    </a:lnTo>
                    <a:lnTo>
                      <a:pt x="178" y="5"/>
                    </a:lnTo>
                    <a:lnTo>
                      <a:pt x="189" y="4"/>
                    </a:lnTo>
                    <a:lnTo>
                      <a:pt x="197" y="1"/>
                    </a:lnTo>
                    <a:lnTo>
                      <a:pt x="199" y="0"/>
                    </a:lnTo>
                    <a:lnTo>
                      <a:pt x="193" y="0"/>
                    </a:lnTo>
                    <a:lnTo>
                      <a:pt x="190" y="1"/>
                    </a:lnTo>
                    <a:lnTo>
                      <a:pt x="184" y="4"/>
                    </a:lnTo>
                    <a:lnTo>
                      <a:pt x="173" y="5"/>
                    </a:lnTo>
                    <a:lnTo>
                      <a:pt x="156" y="7"/>
                    </a:lnTo>
                    <a:lnTo>
                      <a:pt x="137" y="9"/>
                    </a:lnTo>
                    <a:lnTo>
                      <a:pt x="114" y="10"/>
                    </a:lnTo>
                    <a:lnTo>
                      <a:pt x="88" y="11"/>
                    </a:lnTo>
                    <a:lnTo>
                      <a:pt x="60" y="12"/>
                    </a:lnTo>
                    <a:lnTo>
                      <a:pt x="31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39" name="Freeform 312"/>
              <p:cNvSpPr>
                <a:spLocks/>
              </p:cNvSpPr>
              <p:nvPr/>
            </p:nvSpPr>
            <p:spPr bwMode="auto">
              <a:xfrm>
                <a:off x="2903" y="2842"/>
                <a:ext cx="193" cy="12"/>
              </a:xfrm>
              <a:custGeom>
                <a:avLst/>
                <a:gdLst>
                  <a:gd name="T0" fmla="*/ 193 w 193"/>
                  <a:gd name="T1" fmla="*/ 0 h 12"/>
                  <a:gd name="T2" fmla="*/ 190 w 193"/>
                  <a:gd name="T3" fmla="*/ 1 h 12"/>
                  <a:gd name="T4" fmla="*/ 184 w 193"/>
                  <a:gd name="T5" fmla="*/ 4 h 12"/>
                  <a:gd name="T6" fmla="*/ 173 w 193"/>
                  <a:gd name="T7" fmla="*/ 5 h 12"/>
                  <a:gd name="T8" fmla="*/ 156 w 193"/>
                  <a:gd name="T9" fmla="*/ 7 h 12"/>
                  <a:gd name="T10" fmla="*/ 137 w 193"/>
                  <a:gd name="T11" fmla="*/ 9 h 12"/>
                  <a:gd name="T12" fmla="*/ 114 w 193"/>
                  <a:gd name="T13" fmla="*/ 10 h 12"/>
                  <a:gd name="T14" fmla="*/ 88 w 193"/>
                  <a:gd name="T15" fmla="*/ 11 h 12"/>
                  <a:gd name="T16" fmla="*/ 60 w 193"/>
                  <a:gd name="T17" fmla="*/ 12 h 12"/>
                  <a:gd name="T18" fmla="*/ 31 w 193"/>
                  <a:gd name="T19" fmla="*/ 12 h 12"/>
                  <a:gd name="T20" fmla="*/ 0 w 193"/>
                  <a:gd name="T21" fmla="*/ 12 h 12"/>
                  <a:gd name="T22" fmla="*/ 0 w 193"/>
                  <a:gd name="T23" fmla="*/ 12 h 12"/>
                  <a:gd name="T24" fmla="*/ 30 w 193"/>
                  <a:gd name="T25" fmla="*/ 12 h 12"/>
                  <a:gd name="T26" fmla="*/ 59 w 193"/>
                  <a:gd name="T27" fmla="*/ 11 h 12"/>
                  <a:gd name="T28" fmla="*/ 85 w 193"/>
                  <a:gd name="T29" fmla="*/ 11 h 12"/>
                  <a:gd name="T30" fmla="*/ 111 w 193"/>
                  <a:gd name="T31" fmla="*/ 10 h 12"/>
                  <a:gd name="T32" fmla="*/ 132 w 193"/>
                  <a:gd name="T33" fmla="*/ 9 h 12"/>
                  <a:gd name="T34" fmla="*/ 151 w 193"/>
                  <a:gd name="T35" fmla="*/ 7 h 12"/>
                  <a:gd name="T36" fmla="*/ 166 w 193"/>
                  <a:gd name="T37" fmla="*/ 5 h 12"/>
                  <a:gd name="T38" fmla="*/ 178 w 193"/>
                  <a:gd name="T39" fmla="*/ 4 h 12"/>
                  <a:gd name="T40" fmla="*/ 185 w 193"/>
                  <a:gd name="T41" fmla="*/ 1 h 12"/>
                  <a:gd name="T42" fmla="*/ 187 w 193"/>
                  <a:gd name="T43" fmla="*/ 0 h 12"/>
                  <a:gd name="T44" fmla="*/ 193 w 193"/>
                  <a:gd name="T45" fmla="*/ 0 h 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93"/>
                  <a:gd name="T70" fmla="*/ 0 h 12"/>
                  <a:gd name="T71" fmla="*/ 193 w 193"/>
                  <a:gd name="T72" fmla="*/ 12 h 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93" h="12">
                    <a:moveTo>
                      <a:pt x="193" y="0"/>
                    </a:moveTo>
                    <a:lnTo>
                      <a:pt x="190" y="1"/>
                    </a:lnTo>
                    <a:lnTo>
                      <a:pt x="184" y="4"/>
                    </a:lnTo>
                    <a:lnTo>
                      <a:pt x="173" y="5"/>
                    </a:lnTo>
                    <a:lnTo>
                      <a:pt x="156" y="7"/>
                    </a:lnTo>
                    <a:lnTo>
                      <a:pt x="137" y="9"/>
                    </a:lnTo>
                    <a:lnTo>
                      <a:pt x="114" y="10"/>
                    </a:lnTo>
                    <a:lnTo>
                      <a:pt x="88" y="11"/>
                    </a:lnTo>
                    <a:lnTo>
                      <a:pt x="60" y="12"/>
                    </a:lnTo>
                    <a:lnTo>
                      <a:pt x="31" y="12"/>
                    </a:lnTo>
                    <a:lnTo>
                      <a:pt x="0" y="12"/>
                    </a:lnTo>
                    <a:lnTo>
                      <a:pt x="30" y="12"/>
                    </a:lnTo>
                    <a:lnTo>
                      <a:pt x="59" y="11"/>
                    </a:lnTo>
                    <a:lnTo>
                      <a:pt x="85" y="11"/>
                    </a:lnTo>
                    <a:lnTo>
                      <a:pt x="111" y="10"/>
                    </a:lnTo>
                    <a:lnTo>
                      <a:pt x="132" y="9"/>
                    </a:lnTo>
                    <a:lnTo>
                      <a:pt x="151" y="7"/>
                    </a:lnTo>
                    <a:lnTo>
                      <a:pt x="166" y="5"/>
                    </a:lnTo>
                    <a:lnTo>
                      <a:pt x="178" y="4"/>
                    </a:lnTo>
                    <a:lnTo>
                      <a:pt x="185" y="1"/>
                    </a:lnTo>
                    <a:lnTo>
                      <a:pt x="187" y="0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0" name="Freeform 313"/>
              <p:cNvSpPr>
                <a:spLocks/>
              </p:cNvSpPr>
              <p:nvPr/>
            </p:nvSpPr>
            <p:spPr bwMode="auto">
              <a:xfrm>
                <a:off x="2903" y="2842"/>
                <a:ext cx="187" cy="12"/>
              </a:xfrm>
              <a:custGeom>
                <a:avLst/>
                <a:gdLst>
                  <a:gd name="T0" fmla="*/ 0 w 187"/>
                  <a:gd name="T1" fmla="*/ 12 h 12"/>
                  <a:gd name="T2" fmla="*/ 30 w 187"/>
                  <a:gd name="T3" fmla="*/ 12 h 12"/>
                  <a:gd name="T4" fmla="*/ 59 w 187"/>
                  <a:gd name="T5" fmla="*/ 11 h 12"/>
                  <a:gd name="T6" fmla="*/ 85 w 187"/>
                  <a:gd name="T7" fmla="*/ 11 h 12"/>
                  <a:gd name="T8" fmla="*/ 111 w 187"/>
                  <a:gd name="T9" fmla="*/ 10 h 12"/>
                  <a:gd name="T10" fmla="*/ 132 w 187"/>
                  <a:gd name="T11" fmla="*/ 9 h 12"/>
                  <a:gd name="T12" fmla="*/ 151 w 187"/>
                  <a:gd name="T13" fmla="*/ 7 h 12"/>
                  <a:gd name="T14" fmla="*/ 166 w 187"/>
                  <a:gd name="T15" fmla="*/ 5 h 12"/>
                  <a:gd name="T16" fmla="*/ 178 w 187"/>
                  <a:gd name="T17" fmla="*/ 4 h 12"/>
                  <a:gd name="T18" fmla="*/ 185 w 187"/>
                  <a:gd name="T19" fmla="*/ 1 h 12"/>
                  <a:gd name="T20" fmla="*/ 187 w 187"/>
                  <a:gd name="T21" fmla="*/ 0 h 12"/>
                  <a:gd name="T22" fmla="*/ 180 w 187"/>
                  <a:gd name="T23" fmla="*/ 0 h 12"/>
                  <a:gd name="T24" fmla="*/ 179 w 187"/>
                  <a:gd name="T25" fmla="*/ 1 h 12"/>
                  <a:gd name="T26" fmla="*/ 171 w 187"/>
                  <a:gd name="T27" fmla="*/ 4 h 12"/>
                  <a:gd name="T28" fmla="*/ 161 w 187"/>
                  <a:gd name="T29" fmla="*/ 5 h 12"/>
                  <a:gd name="T30" fmla="*/ 146 w 187"/>
                  <a:gd name="T31" fmla="*/ 6 h 12"/>
                  <a:gd name="T32" fmla="*/ 128 w 187"/>
                  <a:gd name="T33" fmla="*/ 7 h 12"/>
                  <a:gd name="T34" fmla="*/ 107 w 187"/>
                  <a:gd name="T35" fmla="*/ 9 h 12"/>
                  <a:gd name="T36" fmla="*/ 83 w 187"/>
                  <a:gd name="T37" fmla="*/ 10 h 12"/>
                  <a:gd name="T38" fmla="*/ 56 w 187"/>
                  <a:gd name="T39" fmla="*/ 11 h 12"/>
                  <a:gd name="T40" fmla="*/ 30 w 187"/>
                  <a:gd name="T41" fmla="*/ 11 h 12"/>
                  <a:gd name="T42" fmla="*/ 0 w 187"/>
                  <a:gd name="T43" fmla="*/ 11 h 12"/>
                  <a:gd name="T44" fmla="*/ 0 w 187"/>
                  <a:gd name="T45" fmla="*/ 12 h 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7"/>
                  <a:gd name="T70" fmla="*/ 0 h 12"/>
                  <a:gd name="T71" fmla="*/ 187 w 187"/>
                  <a:gd name="T72" fmla="*/ 12 h 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7" h="12">
                    <a:moveTo>
                      <a:pt x="0" y="12"/>
                    </a:moveTo>
                    <a:lnTo>
                      <a:pt x="30" y="12"/>
                    </a:lnTo>
                    <a:lnTo>
                      <a:pt x="59" y="11"/>
                    </a:lnTo>
                    <a:lnTo>
                      <a:pt x="85" y="11"/>
                    </a:lnTo>
                    <a:lnTo>
                      <a:pt x="111" y="10"/>
                    </a:lnTo>
                    <a:lnTo>
                      <a:pt x="132" y="9"/>
                    </a:lnTo>
                    <a:lnTo>
                      <a:pt x="151" y="7"/>
                    </a:lnTo>
                    <a:lnTo>
                      <a:pt x="166" y="5"/>
                    </a:lnTo>
                    <a:lnTo>
                      <a:pt x="178" y="4"/>
                    </a:lnTo>
                    <a:lnTo>
                      <a:pt x="185" y="1"/>
                    </a:lnTo>
                    <a:lnTo>
                      <a:pt x="187" y="0"/>
                    </a:lnTo>
                    <a:lnTo>
                      <a:pt x="180" y="0"/>
                    </a:lnTo>
                    <a:lnTo>
                      <a:pt x="179" y="1"/>
                    </a:lnTo>
                    <a:lnTo>
                      <a:pt x="171" y="4"/>
                    </a:lnTo>
                    <a:lnTo>
                      <a:pt x="161" y="5"/>
                    </a:lnTo>
                    <a:lnTo>
                      <a:pt x="146" y="6"/>
                    </a:lnTo>
                    <a:lnTo>
                      <a:pt x="128" y="7"/>
                    </a:lnTo>
                    <a:lnTo>
                      <a:pt x="107" y="9"/>
                    </a:lnTo>
                    <a:lnTo>
                      <a:pt x="83" y="10"/>
                    </a:lnTo>
                    <a:lnTo>
                      <a:pt x="56" y="11"/>
                    </a:lnTo>
                    <a:lnTo>
                      <a:pt x="30" y="11"/>
                    </a:lnTo>
                    <a:lnTo>
                      <a:pt x="0" y="1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1" name="Freeform 314"/>
              <p:cNvSpPr>
                <a:spLocks/>
              </p:cNvSpPr>
              <p:nvPr/>
            </p:nvSpPr>
            <p:spPr bwMode="auto">
              <a:xfrm>
                <a:off x="2903" y="2842"/>
                <a:ext cx="180" cy="11"/>
              </a:xfrm>
              <a:custGeom>
                <a:avLst/>
                <a:gdLst>
                  <a:gd name="T0" fmla="*/ 180 w 180"/>
                  <a:gd name="T1" fmla="*/ 0 h 11"/>
                  <a:gd name="T2" fmla="*/ 179 w 180"/>
                  <a:gd name="T3" fmla="*/ 1 h 11"/>
                  <a:gd name="T4" fmla="*/ 171 w 180"/>
                  <a:gd name="T5" fmla="*/ 4 h 11"/>
                  <a:gd name="T6" fmla="*/ 161 w 180"/>
                  <a:gd name="T7" fmla="*/ 5 h 11"/>
                  <a:gd name="T8" fmla="*/ 146 w 180"/>
                  <a:gd name="T9" fmla="*/ 6 h 11"/>
                  <a:gd name="T10" fmla="*/ 128 w 180"/>
                  <a:gd name="T11" fmla="*/ 7 h 11"/>
                  <a:gd name="T12" fmla="*/ 107 w 180"/>
                  <a:gd name="T13" fmla="*/ 9 h 11"/>
                  <a:gd name="T14" fmla="*/ 83 w 180"/>
                  <a:gd name="T15" fmla="*/ 10 h 11"/>
                  <a:gd name="T16" fmla="*/ 56 w 180"/>
                  <a:gd name="T17" fmla="*/ 11 h 11"/>
                  <a:gd name="T18" fmla="*/ 30 w 180"/>
                  <a:gd name="T19" fmla="*/ 11 h 11"/>
                  <a:gd name="T20" fmla="*/ 0 w 180"/>
                  <a:gd name="T21" fmla="*/ 11 h 11"/>
                  <a:gd name="T22" fmla="*/ 0 w 180"/>
                  <a:gd name="T23" fmla="*/ 11 h 11"/>
                  <a:gd name="T24" fmla="*/ 28 w 180"/>
                  <a:gd name="T25" fmla="*/ 11 h 11"/>
                  <a:gd name="T26" fmla="*/ 55 w 180"/>
                  <a:gd name="T27" fmla="*/ 11 h 11"/>
                  <a:gd name="T28" fmla="*/ 79 w 180"/>
                  <a:gd name="T29" fmla="*/ 10 h 11"/>
                  <a:gd name="T30" fmla="*/ 103 w 180"/>
                  <a:gd name="T31" fmla="*/ 9 h 11"/>
                  <a:gd name="T32" fmla="*/ 123 w 180"/>
                  <a:gd name="T33" fmla="*/ 7 h 11"/>
                  <a:gd name="T34" fmla="*/ 141 w 180"/>
                  <a:gd name="T35" fmla="*/ 6 h 11"/>
                  <a:gd name="T36" fmla="*/ 155 w 180"/>
                  <a:gd name="T37" fmla="*/ 5 h 11"/>
                  <a:gd name="T38" fmla="*/ 165 w 180"/>
                  <a:gd name="T39" fmla="*/ 2 h 11"/>
                  <a:gd name="T40" fmla="*/ 171 w 180"/>
                  <a:gd name="T41" fmla="*/ 1 h 11"/>
                  <a:gd name="T42" fmla="*/ 174 w 180"/>
                  <a:gd name="T43" fmla="*/ 0 h 11"/>
                  <a:gd name="T44" fmla="*/ 180 w 180"/>
                  <a:gd name="T45" fmla="*/ 0 h 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0"/>
                  <a:gd name="T70" fmla="*/ 0 h 11"/>
                  <a:gd name="T71" fmla="*/ 180 w 180"/>
                  <a:gd name="T72" fmla="*/ 11 h 1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0" h="11">
                    <a:moveTo>
                      <a:pt x="180" y="0"/>
                    </a:moveTo>
                    <a:lnTo>
                      <a:pt x="179" y="1"/>
                    </a:lnTo>
                    <a:lnTo>
                      <a:pt x="171" y="4"/>
                    </a:lnTo>
                    <a:lnTo>
                      <a:pt x="161" y="5"/>
                    </a:lnTo>
                    <a:lnTo>
                      <a:pt x="146" y="6"/>
                    </a:lnTo>
                    <a:lnTo>
                      <a:pt x="128" y="7"/>
                    </a:lnTo>
                    <a:lnTo>
                      <a:pt x="107" y="9"/>
                    </a:lnTo>
                    <a:lnTo>
                      <a:pt x="83" y="10"/>
                    </a:lnTo>
                    <a:lnTo>
                      <a:pt x="56" y="11"/>
                    </a:lnTo>
                    <a:lnTo>
                      <a:pt x="30" y="11"/>
                    </a:lnTo>
                    <a:lnTo>
                      <a:pt x="0" y="11"/>
                    </a:lnTo>
                    <a:lnTo>
                      <a:pt x="28" y="11"/>
                    </a:lnTo>
                    <a:lnTo>
                      <a:pt x="55" y="11"/>
                    </a:lnTo>
                    <a:lnTo>
                      <a:pt x="79" y="10"/>
                    </a:lnTo>
                    <a:lnTo>
                      <a:pt x="103" y="9"/>
                    </a:lnTo>
                    <a:lnTo>
                      <a:pt x="123" y="7"/>
                    </a:lnTo>
                    <a:lnTo>
                      <a:pt x="141" y="6"/>
                    </a:lnTo>
                    <a:lnTo>
                      <a:pt x="155" y="5"/>
                    </a:lnTo>
                    <a:lnTo>
                      <a:pt x="165" y="2"/>
                    </a:lnTo>
                    <a:lnTo>
                      <a:pt x="171" y="1"/>
                    </a:lnTo>
                    <a:lnTo>
                      <a:pt x="174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2" name="Freeform 315"/>
              <p:cNvSpPr>
                <a:spLocks/>
              </p:cNvSpPr>
              <p:nvPr/>
            </p:nvSpPr>
            <p:spPr bwMode="auto">
              <a:xfrm>
                <a:off x="2903" y="2842"/>
                <a:ext cx="174" cy="11"/>
              </a:xfrm>
              <a:custGeom>
                <a:avLst/>
                <a:gdLst>
                  <a:gd name="T0" fmla="*/ 0 w 174"/>
                  <a:gd name="T1" fmla="*/ 11 h 11"/>
                  <a:gd name="T2" fmla="*/ 28 w 174"/>
                  <a:gd name="T3" fmla="*/ 11 h 11"/>
                  <a:gd name="T4" fmla="*/ 55 w 174"/>
                  <a:gd name="T5" fmla="*/ 11 h 11"/>
                  <a:gd name="T6" fmla="*/ 79 w 174"/>
                  <a:gd name="T7" fmla="*/ 10 h 11"/>
                  <a:gd name="T8" fmla="*/ 103 w 174"/>
                  <a:gd name="T9" fmla="*/ 9 h 11"/>
                  <a:gd name="T10" fmla="*/ 123 w 174"/>
                  <a:gd name="T11" fmla="*/ 7 h 11"/>
                  <a:gd name="T12" fmla="*/ 141 w 174"/>
                  <a:gd name="T13" fmla="*/ 6 h 11"/>
                  <a:gd name="T14" fmla="*/ 155 w 174"/>
                  <a:gd name="T15" fmla="*/ 5 h 11"/>
                  <a:gd name="T16" fmla="*/ 165 w 174"/>
                  <a:gd name="T17" fmla="*/ 2 h 11"/>
                  <a:gd name="T18" fmla="*/ 171 w 174"/>
                  <a:gd name="T19" fmla="*/ 1 h 11"/>
                  <a:gd name="T20" fmla="*/ 174 w 174"/>
                  <a:gd name="T21" fmla="*/ 0 h 11"/>
                  <a:gd name="T22" fmla="*/ 166 w 174"/>
                  <a:gd name="T23" fmla="*/ 0 h 11"/>
                  <a:gd name="T24" fmla="*/ 164 w 174"/>
                  <a:gd name="T25" fmla="*/ 1 h 11"/>
                  <a:gd name="T26" fmla="*/ 156 w 174"/>
                  <a:gd name="T27" fmla="*/ 4 h 11"/>
                  <a:gd name="T28" fmla="*/ 145 w 174"/>
                  <a:gd name="T29" fmla="*/ 5 h 11"/>
                  <a:gd name="T30" fmla="*/ 128 w 174"/>
                  <a:gd name="T31" fmla="*/ 6 h 11"/>
                  <a:gd name="T32" fmla="*/ 108 w 174"/>
                  <a:gd name="T33" fmla="*/ 7 h 11"/>
                  <a:gd name="T34" fmla="*/ 84 w 174"/>
                  <a:gd name="T35" fmla="*/ 9 h 11"/>
                  <a:gd name="T36" fmla="*/ 57 w 174"/>
                  <a:gd name="T37" fmla="*/ 10 h 11"/>
                  <a:gd name="T38" fmla="*/ 30 w 174"/>
                  <a:gd name="T39" fmla="*/ 10 h 11"/>
                  <a:gd name="T40" fmla="*/ 0 w 174"/>
                  <a:gd name="T41" fmla="*/ 11 h 11"/>
                  <a:gd name="T42" fmla="*/ 0 w 174"/>
                  <a:gd name="T43" fmla="*/ 11 h 1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4"/>
                  <a:gd name="T67" fmla="*/ 0 h 11"/>
                  <a:gd name="T68" fmla="*/ 174 w 174"/>
                  <a:gd name="T69" fmla="*/ 11 h 1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4" h="11">
                    <a:moveTo>
                      <a:pt x="0" y="11"/>
                    </a:moveTo>
                    <a:lnTo>
                      <a:pt x="28" y="11"/>
                    </a:lnTo>
                    <a:lnTo>
                      <a:pt x="55" y="11"/>
                    </a:lnTo>
                    <a:lnTo>
                      <a:pt x="79" y="10"/>
                    </a:lnTo>
                    <a:lnTo>
                      <a:pt x="103" y="9"/>
                    </a:lnTo>
                    <a:lnTo>
                      <a:pt x="123" y="7"/>
                    </a:lnTo>
                    <a:lnTo>
                      <a:pt x="141" y="6"/>
                    </a:lnTo>
                    <a:lnTo>
                      <a:pt x="155" y="5"/>
                    </a:lnTo>
                    <a:lnTo>
                      <a:pt x="165" y="2"/>
                    </a:lnTo>
                    <a:lnTo>
                      <a:pt x="171" y="1"/>
                    </a:lnTo>
                    <a:lnTo>
                      <a:pt x="174" y="0"/>
                    </a:lnTo>
                    <a:lnTo>
                      <a:pt x="166" y="0"/>
                    </a:lnTo>
                    <a:lnTo>
                      <a:pt x="164" y="1"/>
                    </a:lnTo>
                    <a:lnTo>
                      <a:pt x="156" y="4"/>
                    </a:lnTo>
                    <a:lnTo>
                      <a:pt x="145" y="5"/>
                    </a:lnTo>
                    <a:lnTo>
                      <a:pt x="128" y="6"/>
                    </a:lnTo>
                    <a:lnTo>
                      <a:pt x="108" y="7"/>
                    </a:lnTo>
                    <a:lnTo>
                      <a:pt x="84" y="9"/>
                    </a:lnTo>
                    <a:lnTo>
                      <a:pt x="57" y="10"/>
                    </a:lnTo>
                    <a:lnTo>
                      <a:pt x="30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3" name="Freeform 316"/>
              <p:cNvSpPr>
                <a:spLocks/>
              </p:cNvSpPr>
              <p:nvPr/>
            </p:nvSpPr>
            <p:spPr bwMode="auto">
              <a:xfrm>
                <a:off x="2903" y="2842"/>
                <a:ext cx="166" cy="11"/>
              </a:xfrm>
              <a:custGeom>
                <a:avLst/>
                <a:gdLst>
                  <a:gd name="T0" fmla="*/ 166 w 166"/>
                  <a:gd name="T1" fmla="*/ 0 h 11"/>
                  <a:gd name="T2" fmla="*/ 164 w 166"/>
                  <a:gd name="T3" fmla="*/ 1 h 11"/>
                  <a:gd name="T4" fmla="*/ 156 w 166"/>
                  <a:gd name="T5" fmla="*/ 4 h 11"/>
                  <a:gd name="T6" fmla="*/ 145 w 166"/>
                  <a:gd name="T7" fmla="*/ 5 h 11"/>
                  <a:gd name="T8" fmla="*/ 128 w 166"/>
                  <a:gd name="T9" fmla="*/ 6 h 11"/>
                  <a:gd name="T10" fmla="*/ 108 w 166"/>
                  <a:gd name="T11" fmla="*/ 7 h 11"/>
                  <a:gd name="T12" fmla="*/ 84 w 166"/>
                  <a:gd name="T13" fmla="*/ 9 h 11"/>
                  <a:gd name="T14" fmla="*/ 57 w 166"/>
                  <a:gd name="T15" fmla="*/ 10 h 11"/>
                  <a:gd name="T16" fmla="*/ 30 w 166"/>
                  <a:gd name="T17" fmla="*/ 10 h 11"/>
                  <a:gd name="T18" fmla="*/ 0 w 166"/>
                  <a:gd name="T19" fmla="*/ 11 h 11"/>
                  <a:gd name="T20" fmla="*/ 0 w 166"/>
                  <a:gd name="T21" fmla="*/ 10 h 11"/>
                  <a:gd name="T22" fmla="*/ 28 w 166"/>
                  <a:gd name="T23" fmla="*/ 10 h 11"/>
                  <a:gd name="T24" fmla="*/ 55 w 166"/>
                  <a:gd name="T25" fmla="*/ 10 h 11"/>
                  <a:gd name="T26" fmla="*/ 80 w 166"/>
                  <a:gd name="T27" fmla="*/ 9 h 11"/>
                  <a:gd name="T28" fmla="*/ 103 w 166"/>
                  <a:gd name="T29" fmla="*/ 7 h 11"/>
                  <a:gd name="T30" fmla="*/ 122 w 166"/>
                  <a:gd name="T31" fmla="*/ 6 h 11"/>
                  <a:gd name="T32" fmla="*/ 139 w 166"/>
                  <a:gd name="T33" fmla="*/ 5 h 11"/>
                  <a:gd name="T34" fmla="*/ 150 w 166"/>
                  <a:gd name="T35" fmla="*/ 2 h 11"/>
                  <a:gd name="T36" fmla="*/ 158 w 166"/>
                  <a:gd name="T37" fmla="*/ 1 h 11"/>
                  <a:gd name="T38" fmla="*/ 159 w 166"/>
                  <a:gd name="T39" fmla="*/ 0 h 11"/>
                  <a:gd name="T40" fmla="*/ 166 w 166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6"/>
                  <a:gd name="T64" fmla="*/ 0 h 11"/>
                  <a:gd name="T65" fmla="*/ 166 w 166"/>
                  <a:gd name="T66" fmla="*/ 11 h 1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6" h="11">
                    <a:moveTo>
                      <a:pt x="166" y="0"/>
                    </a:moveTo>
                    <a:lnTo>
                      <a:pt x="164" y="1"/>
                    </a:lnTo>
                    <a:lnTo>
                      <a:pt x="156" y="4"/>
                    </a:lnTo>
                    <a:lnTo>
                      <a:pt x="145" y="5"/>
                    </a:lnTo>
                    <a:lnTo>
                      <a:pt x="128" y="6"/>
                    </a:lnTo>
                    <a:lnTo>
                      <a:pt x="108" y="7"/>
                    </a:lnTo>
                    <a:lnTo>
                      <a:pt x="84" y="9"/>
                    </a:lnTo>
                    <a:lnTo>
                      <a:pt x="57" y="10"/>
                    </a:lnTo>
                    <a:lnTo>
                      <a:pt x="30" y="10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28" y="10"/>
                    </a:lnTo>
                    <a:lnTo>
                      <a:pt x="55" y="10"/>
                    </a:lnTo>
                    <a:lnTo>
                      <a:pt x="80" y="9"/>
                    </a:lnTo>
                    <a:lnTo>
                      <a:pt x="103" y="7"/>
                    </a:lnTo>
                    <a:lnTo>
                      <a:pt x="122" y="6"/>
                    </a:lnTo>
                    <a:lnTo>
                      <a:pt x="139" y="5"/>
                    </a:lnTo>
                    <a:lnTo>
                      <a:pt x="150" y="2"/>
                    </a:lnTo>
                    <a:lnTo>
                      <a:pt x="158" y="1"/>
                    </a:lnTo>
                    <a:lnTo>
                      <a:pt x="15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4" name="Freeform 317"/>
              <p:cNvSpPr>
                <a:spLocks/>
              </p:cNvSpPr>
              <p:nvPr/>
            </p:nvSpPr>
            <p:spPr bwMode="auto">
              <a:xfrm>
                <a:off x="2903" y="2842"/>
                <a:ext cx="159" cy="10"/>
              </a:xfrm>
              <a:custGeom>
                <a:avLst/>
                <a:gdLst>
                  <a:gd name="T0" fmla="*/ 0 w 159"/>
                  <a:gd name="T1" fmla="*/ 10 h 10"/>
                  <a:gd name="T2" fmla="*/ 28 w 159"/>
                  <a:gd name="T3" fmla="*/ 10 h 10"/>
                  <a:gd name="T4" fmla="*/ 55 w 159"/>
                  <a:gd name="T5" fmla="*/ 10 h 10"/>
                  <a:gd name="T6" fmla="*/ 80 w 159"/>
                  <a:gd name="T7" fmla="*/ 9 h 10"/>
                  <a:gd name="T8" fmla="*/ 103 w 159"/>
                  <a:gd name="T9" fmla="*/ 7 h 10"/>
                  <a:gd name="T10" fmla="*/ 122 w 159"/>
                  <a:gd name="T11" fmla="*/ 6 h 10"/>
                  <a:gd name="T12" fmla="*/ 139 w 159"/>
                  <a:gd name="T13" fmla="*/ 5 h 10"/>
                  <a:gd name="T14" fmla="*/ 150 w 159"/>
                  <a:gd name="T15" fmla="*/ 2 h 10"/>
                  <a:gd name="T16" fmla="*/ 158 w 159"/>
                  <a:gd name="T17" fmla="*/ 1 h 10"/>
                  <a:gd name="T18" fmla="*/ 159 w 159"/>
                  <a:gd name="T19" fmla="*/ 0 h 10"/>
                  <a:gd name="T20" fmla="*/ 151 w 159"/>
                  <a:gd name="T21" fmla="*/ 0 h 10"/>
                  <a:gd name="T22" fmla="*/ 149 w 159"/>
                  <a:gd name="T23" fmla="*/ 1 h 10"/>
                  <a:gd name="T24" fmla="*/ 142 w 159"/>
                  <a:gd name="T25" fmla="*/ 2 h 10"/>
                  <a:gd name="T26" fmla="*/ 131 w 159"/>
                  <a:gd name="T27" fmla="*/ 5 h 10"/>
                  <a:gd name="T28" fmla="*/ 116 w 159"/>
                  <a:gd name="T29" fmla="*/ 6 h 10"/>
                  <a:gd name="T30" fmla="*/ 98 w 159"/>
                  <a:gd name="T31" fmla="*/ 7 h 10"/>
                  <a:gd name="T32" fmla="*/ 76 w 159"/>
                  <a:gd name="T33" fmla="*/ 9 h 10"/>
                  <a:gd name="T34" fmla="*/ 52 w 159"/>
                  <a:gd name="T35" fmla="*/ 9 h 10"/>
                  <a:gd name="T36" fmla="*/ 27 w 159"/>
                  <a:gd name="T37" fmla="*/ 10 h 10"/>
                  <a:gd name="T38" fmla="*/ 0 w 159"/>
                  <a:gd name="T39" fmla="*/ 10 h 10"/>
                  <a:gd name="T40" fmla="*/ 0 w 159"/>
                  <a:gd name="T41" fmla="*/ 10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9"/>
                  <a:gd name="T64" fmla="*/ 0 h 10"/>
                  <a:gd name="T65" fmla="*/ 159 w 159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9" h="10">
                    <a:moveTo>
                      <a:pt x="0" y="10"/>
                    </a:moveTo>
                    <a:lnTo>
                      <a:pt x="28" y="10"/>
                    </a:lnTo>
                    <a:lnTo>
                      <a:pt x="55" y="10"/>
                    </a:lnTo>
                    <a:lnTo>
                      <a:pt x="80" y="9"/>
                    </a:lnTo>
                    <a:lnTo>
                      <a:pt x="103" y="7"/>
                    </a:lnTo>
                    <a:lnTo>
                      <a:pt x="122" y="6"/>
                    </a:lnTo>
                    <a:lnTo>
                      <a:pt x="139" y="5"/>
                    </a:lnTo>
                    <a:lnTo>
                      <a:pt x="150" y="2"/>
                    </a:lnTo>
                    <a:lnTo>
                      <a:pt x="158" y="1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49" y="1"/>
                    </a:lnTo>
                    <a:lnTo>
                      <a:pt x="142" y="2"/>
                    </a:lnTo>
                    <a:lnTo>
                      <a:pt x="131" y="5"/>
                    </a:lnTo>
                    <a:lnTo>
                      <a:pt x="116" y="6"/>
                    </a:lnTo>
                    <a:lnTo>
                      <a:pt x="98" y="7"/>
                    </a:lnTo>
                    <a:lnTo>
                      <a:pt x="76" y="9"/>
                    </a:lnTo>
                    <a:lnTo>
                      <a:pt x="52" y="9"/>
                    </a:lnTo>
                    <a:lnTo>
                      <a:pt x="27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5" name="Freeform 318"/>
              <p:cNvSpPr>
                <a:spLocks/>
              </p:cNvSpPr>
              <p:nvPr/>
            </p:nvSpPr>
            <p:spPr bwMode="auto">
              <a:xfrm>
                <a:off x="2903" y="2842"/>
                <a:ext cx="151" cy="10"/>
              </a:xfrm>
              <a:custGeom>
                <a:avLst/>
                <a:gdLst>
                  <a:gd name="T0" fmla="*/ 151 w 151"/>
                  <a:gd name="T1" fmla="*/ 0 h 10"/>
                  <a:gd name="T2" fmla="*/ 149 w 151"/>
                  <a:gd name="T3" fmla="*/ 1 h 10"/>
                  <a:gd name="T4" fmla="*/ 142 w 151"/>
                  <a:gd name="T5" fmla="*/ 2 h 10"/>
                  <a:gd name="T6" fmla="*/ 131 w 151"/>
                  <a:gd name="T7" fmla="*/ 5 h 10"/>
                  <a:gd name="T8" fmla="*/ 116 w 151"/>
                  <a:gd name="T9" fmla="*/ 6 h 10"/>
                  <a:gd name="T10" fmla="*/ 98 w 151"/>
                  <a:gd name="T11" fmla="*/ 7 h 10"/>
                  <a:gd name="T12" fmla="*/ 76 w 151"/>
                  <a:gd name="T13" fmla="*/ 9 h 10"/>
                  <a:gd name="T14" fmla="*/ 52 w 151"/>
                  <a:gd name="T15" fmla="*/ 9 h 10"/>
                  <a:gd name="T16" fmla="*/ 27 w 151"/>
                  <a:gd name="T17" fmla="*/ 10 h 10"/>
                  <a:gd name="T18" fmla="*/ 0 w 151"/>
                  <a:gd name="T19" fmla="*/ 10 h 10"/>
                  <a:gd name="T20" fmla="*/ 0 w 151"/>
                  <a:gd name="T21" fmla="*/ 9 h 10"/>
                  <a:gd name="T22" fmla="*/ 26 w 151"/>
                  <a:gd name="T23" fmla="*/ 9 h 10"/>
                  <a:gd name="T24" fmla="*/ 50 w 151"/>
                  <a:gd name="T25" fmla="*/ 9 h 10"/>
                  <a:gd name="T26" fmla="*/ 71 w 151"/>
                  <a:gd name="T27" fmla="*/ 7 h 10"/>
                  <a:gd name="T28" fmla="*/ 92 w 151"/>
                  <a:gd name="T29" fmla="*/ 6 h 10"/>
                  <a:gd name="T30" fmla="*/ 109 w 151"/>
                  <a:gd name="T31" fmla="*/ 6 h 10"/>
                  <a:gd name="T32" fmla="*/ 125 w 151"/>
                  <a:gd name="T33" fmla="*/ 4 h 10"/>
                  <a:gd name="T34" fmla="*/ 135 w 151"/>
                  <a:gd name="T35" fmla="*/ 2 h 10"/>
                  <a:gd name="T36" fmla="*/ 141 w 151"/>
                  <a:gd name="T37" fmla="*/ 1 h 10"/>
                  <a:gd name="T38" fmla="*/ 144 w 151"/>
                  <a:gd name="T39" fmla="*/ 0 h 10"/>
                  <a:gd name="T40" fmla="*/ 151 w 151"/>
                  <a:gd name="T41" fmla="*/ 0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0"/>
                  <a:gd name="T65" fmla="*/ 151 w 151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0">
                    <a:moveTo>
                      <a:pt x="151" y="0"/>
                    </a:moveTo>
                    <a:lnTo>
                      <a:pt x="149" y="1"/>
                    </a:lnTo>
                    <a:lnTo>
                      <a:pt x="142" y="2"/>
                    </a:lnTo>
                    <a:lnTo>
                      <a:pt x="131" y="5"/>
                    </a:lnTo>
                    <a:lnTo>
                      <a:pt x="116" y="6"/>
                    </a:lnTo>
                    <a:lnTo>
                      <a:pt x="98" y="7"/>
                    </a:lnTo>
                    <a:lnTo>
                      <a:pt x="76" y="9"/>
                    </a:lnTo>
                    <a:lnTo>
                      <a:pt x="52" y="9"/>
                    </a:lnTo>
                    <a:lnTo>
                      <a:pt x="27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26" y="9"/>
                    </a:lnTo>
                    <a:lnTo>
                      <a:pt x="50" y="9"/>
                    </a:lnTo>
                    <a:lnTo>
                      <a:pt x="71" y="7"/>
                    </a:lnTo>
                    <a:lnTo>
                      <a:pt x="92" y="6"/>
                    </a:lnTo>
                    <a:lnTo>
                      <a:pt x="109" y="6"/>
                    </a:lnTo>
                    <a:lnTo>
                      <a:pt x="125" y="4"/>
                    </a:lnTo>
                    <a:lnTo>
                      <a:pt x="135" y="2"/>
                    </a:lnTo>
                    <a:lnTo>
                      <a:pt x="141" y="1"/>
                    </a:lnTo>
                    <a:lnTo>
                      <a:pt x="144" y="0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6" name="Freeform 319"/>
              <p:cNvSpPr>
                <a:spLocks/>
              </p:cNvSpPr>
              <p:nvPr/>
            </p:nvSpPr>
            <p:spPr bwMode="auto">
              <a:xfrm>
                <a:off x="2903" y="2842"/>
                <a:ext cx="144" cy="9"/>
              </a:xfrm>
              <a:custGeom>
                <a:avLst/>
                <a:gdLst>
                  <a:gd name="T0" fmla="*/ 0 w 144"/>
                  <a:gd name="T1" fmla="*/ 9 h 9"/>
                  <a:gd name="T2" fmla="*/ 26 w 144"/>
                  <a:gd name="T3" fmla="*/ 9 h 9"/>
                  <a:gd name="T4" fmla="*/ 50 w 144"/>
                  <a:gd name="T5" fmla="*/ 9 h 9"/>
                  <a:gd name="T6" fmla="*/ 71 w 144"/>
                  <a:gd name="T7" fmla="*/ 7 h 9"/>
                  <a:gd name="T8" fmla="*/ 92 w 144"/>
                  <a:gd name="T9" fmla="*/ 6 h 9"/>
                  <a:gd name="T10" fmla="*/ 109 w 144"/>
                  <a:gd name="T11" fmla="*/ 6 h 9"/>
                  <a:gd name="T12" fmla="*/ 125 w 144"/>
                  <a:gd name="T13" fmla="*/ 4 h 9"/>
                  <a:gd name="T14" fmla="*/ 135 w 144"/>
                  <a:gd name="T15" fmla="*/ 2 h 9"/>
                  <a:gd name="T16" fmla="*/ 141 w 144"/>
                  <a:gd name="T17" fmla="*/ 1 h 9"/>
                  <a:gd name="T18" fmla="*/ 144 w 144"/>
                  <a:gd name="T19" fmla="*/ 0 h 9"/>
                  <a:gd name="T20" fmla="*/ 133 w 144"/>
                  <a:gd name="T21" fmla="*/ 0 h 9"/>
                  <a:gd name="T22" fmla="*/ 132 w 144"/>
                  <a:gd name="T23" fmla="*/ 1 h 9"/>
                  <a:gd name="T24" fmla="*/ 126 w 144"/>
                  <a:gd name="T25" fmla="*/ 2 h 9"/>
                  <a:gd name="T26" fmla="*/ 116 w 144"/>
                  <a:gd name="T27" fmla="*/ 4 h 9"/>
                  <a:gd name="T28" fmla="*/ 103 w 144"/>
                  <a:gd name="T29" fmla="*/ 5 h 9"/>
                  <a:gd name="T30" fmla="*/ 87 w 144"/>
                  <a:gd name="T31" fmla="*/ 6 h 9"/>
                  <a:gd name="T32" fmla="*/ 68 w 144"/>
                  <a:gd name="T33" fmla="*/ 7 h 9"/>
                  <a:gd name="T34" fmla="*/ 46 w 144"/>
                  <a:gd name="T35" fmla="*/ 7 h 9"/>
                  <a:gd name="T36" fmla="*/ 25 w 144"/>
                  <a:gd name="T37" fmla="*/ 9 h 9"/>
                  <a:gd name="T38" fmla="*/ 0 w 144"/>
                  <a:gd name="T39" fmla="*/ 9 h 9"/>
                  <a:gd name="T40" fmla="*/ 0 w 144"/>
                  <a:gd name="T41" fmla="*/ 9 h 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9"/>
                  <a:gd name="T65" fmla="*/ 144 w 144"/>
                  <a:gd name="T66" fmla="*/ 9 h 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9">
                    <a:moveTo>
                      <a:pt x="0" y="9"/>
                    </a:moveTo>
                    <a:lnTo>
                      <a:pt x="26" y="9"/>
                    </a:lnTo>
                    <a:lnTo>
                      <a:pt x="50" y="9"/>
                    </a:lnTo>
                    <a:lnTo>
                      <a:pt x="71" y="7"/>
                    </a:lnTo>
                    <a:lnTo>
                      <a:pt x="92" y="6"/>
                    </a:lnTo>
                    <a:lnTo>
                      <a:pt x="109" y="6"/>
                    </a:lnTo>
                    <a:lnTo>
                      <a:pt x="125" y="4"/>
                    </a:lnTo>
                    <a:lnTo>
                      <a:pt x="135" y="2"/>
                    </a:lnTo>
                    <a:lnTo>
                      <a:pt x="141" y="1"/>
                    </a:lnTo>
                    <a:lnTo>
                      <a:pt x="144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26" y="2"/>
                    </a:lnTo>
                    <a:lnTo>
                      <a:pt x="116" y="4"/>
                    </a:lnTo>
                    <a:lnTo>
                      <a:pt x="103" y="5"/>
                    </a:lnTo>
                    <a:lnTo>
                      <a:pt x="87" y="6"/>
                    </a:lnTo>
                    <a:lnTo>
                      <a:pt x="68" y="7"/>
                    </a:lnTo>
                    <a:lnTo>
                      <a:pt x="46" y="7"/>
                    </a:lnTo>
                    <a:lnTo>
                      <a:pt x="2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7" name="Freeform 320"/>
              <p:cNvSpPr>
                <a:spLocks/>
              </p:cNvSpPr>
              <p:nvPr/>
            </p:nvSpPr>
            <p:spPr bwMode="auto">
              <a:xfrm>
                <a:off x="2903" y="2842"/>
                <a:ext cx="133" cy="9"/>
              </a:xfrm>
              <a:custGeom>
                <a:avLst/>
                <a:gdLst>
                  <a:gd name="T0" fmla="*/ 133 w 133"/>
                  <a:gd name="T1" fmla="*/ 0 h 9"/>
                  <a:gd name="T2" fmla="*/ 132 w 133"/>
                  <a:gd name="T3" fmla="*/ 1 h 9"/>
                  <a:gd name="T4" fmla="*/ 126 w 133"/>
                  <a:gd name="T5" fmla="*/ 2 h 9"/>
                  <a:gd name="T6" fmla="*/ 116 w 133"/>
                  <a:gd name="T7" fmla="*/ 4 h 9"/>
                  <a:gd name="T8" fmla="*/ 103 w 133"/>
                  <a:gd name="T9" fmla="*/ 5 h 9"/>
                  <a:gd name="T10" fmla="*/ 87 w 133"/>
                  <a:gd name="T11" fmla="*/ 6 h 9"/>
                  <a:gd name="T12" fmla="*/ 68 w 133"/>
                  <a:gd name="T13" fmla="*/ 7 h 9"/>
                  <a:gd name="T14" fmla="*/ 46 w 133"/>
                  <a:gd name="T15" fmla="*/ 7 h 9"/>
                  <a:gd name="T16" fmla="*/ 25 w 133"/>
                  <a:gd name="T17" fmla="*/ 9 h 9"/>
                  <a:gd name="T18" fmla="*/ 0 w 133"/>
                  <a:gd name="T19" fmla="*/ 9 h 9"/>
                  <a:gd name="T20" fmla="*/ 0 w 133"/>
                  <a:gd name="T21" fmla="*/ 7 h 9"/>
                  <a:gd name="T22" fmla="*/ 25 w 133"/>
                  <a:gd name="T23" fmla="*/ 7 h 9"/>
                  <a:gd name="T24" fmla="*/ 49 w 133"/>
                  <a:gd name="T25" fmla="*/ 7 h 9"/>
                  <a:gd name="T26" fmla="*/ 70 w 133"/>
                  <a:gd name="T27" fmla="*/ 6 h 9"/>
                  <a:gd name="T28" fmla="*/ 88 w 133"/>
                  <a:gd name="T29" fmla="*/ 5 h 9"/>
                  <a:gd name="T30" fmla="*/ 104 w 133"/>
                  <a:gd name="T31" fmla="*/ 4 h 9"/>
                  <a:gd name="T32" fmla="*/ 116 w 133"/>
                  <a:gd name="T33" fmla="*/ 2 h 9"/>
                  <a:gd name="T34" fmla="*/ 122 w 133"/>
                  <a:gd name="T35" fmla="*/ 1 h 9"/>
                  <a:gd name="T36" fmla="*/ 125 w 133"/>
                  <a:gd name="T37" fmla="*/ 0 h 9"/>
                  <a:gd name="T38" fmla="*/ 133 w 133"/>
                  <a:gd name="T39" fmla="*/ 0 h 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3"/>
                  <a:gd name="T61" fmla="*/ 0 h 9"/>
                  <a:gd name="T62" fmla="*/ 133 w 133"/>
                  <a:gd name="T63" fmla="*/ 9 h 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3" h="9">
                    <a:moveTo>
                      <a:pt x="133" y="0"/>
                    </a:moveTo>
                    <a:lnTo>
                      <a:pt x="132" y="1"/>
                    </a:lnTo>
                    <a:lnTo>
                      <a:pt x="126" y="2"/>
                    </a:lnTo>
                    <a:lnTo>
                      <a:pt x="116" y="4"/>
                    </a:lnTo>
                    <a:lnTo>
                      <a:pt x="103" y="5"/>
                    </a:lnTo>
                    <a:lnTo>
                      <a:pt x="87" y="6"/>
                    </a:lnTo>
                    <a:lnTo>
                      <a:pt x="68" y="7"/>
                    </a:lnTo>
                    <a:lnTo>
                      <a:pt x="46" y="7"/>
                    </a:lnTo>
                    <a:lnTo>
                      <a:pt x="25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5" y="7"/>
                    </a:lnTo>
                    <a:lnTo>
                      <a:pt x="49" y="7"/>
                    </a:lnTo>
                    <a:lnTo>
                      <a:pt x="70" y="6"/>
                    </a:lnTo>
                    <a:lnTo>
                      <a:pt x="88" y="5"/>
                    </a:lnTo>
                    <a:lnTo>
                      <a:pt x="104" y="4"/>
                    </a:lnTo>
                    <a:lnTo>
                      <a:pt x="116" y="2"/>
                    </a:lnTo>
                    <a:lnTo>
                      <a:pt x="122" y="1"/>
                    </a:lnTo>
                    <a:lnTo>
                      <a:pt x="125" y="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8" name="Freeform 321"/>
              <p:cNvSpPr>
                <a:spLocks/>
              </p:cNvSpPr>
              <p:nvPr/>
            </p:nvSpPr>
            <p:spPr bwMode="auto">
              <a:xfrm>
                <a:off x="2903" y="2842"/>
                <a:ext cx="125" cy="7"/>
              </a:xfrm>
              <a:custGeom>
                <a:avLst/>
                <a:gdLst>
                  <a:gd name="T0" fmla="*/ 0 w 125"/>
                  <a:gd name="T1" fmla="*/ 7 h 7"/>
                  <a:gd name="T2" fmla="*/ 25 w 125"/>
                  <a:gd name="T3" fmla="*/ 7 h 7"/>
                  <a:gd name="T4" fmla="*/ 49 w 125"/>
                  <a:gd name="T5" fmla="*/ 7 h 7"/>
                  <a:gd name="T6" fmla="*/ 70 w 125"/>
                  <a:gd name="T7" fmla="*/ 6 h 7"/>
                  <a:gd name="T8" fmla="*/ 88 w 125"/>
                  <a:gd name="T9" fmla="*/ 5 h 7"/>
                  <a:gd name="T10" fmla="*/ 104 w 125"/>
                  <a:gd name="T11" fmla="*/ 4 h 7"/>
                  <a:gd name="T12" fmla="*/ 116 w 125"/>
                  <a:gd name="T13" fmla="*/ 2 h 7"/>
                  <a:gd name="T14" fmla="*/ 122 w 125"/>
                  <a:gd name="T15" fmla="*/ 1 h 7"/>
                  <a:gd name="T16" fmla="*/ 125 w 125"/>
                  <a:gd name="T17" fmla="*/ 0 h 7"/>
                  <a:gd name="T18" fmla="*/ 114 w 125"/>
                  <a:gd name="T19" fmla="*/ 0 h 7"/>
                  <a:gd name="T20" fmla="*/ 112 w 125"/>
                  <a:gd name="T21" fmla="*/ 1 h 7"/>
                  <a:gd name="T22" fmla="*/ 106 w 125"/>
                  <a:gd name="T23" fmla="*/ 2 h 7"/>
                  <a:gd name="T24" fmla="*/ 95 w 125"/>
                  <a:gd name="T25" fmla="*/ 4 h 7"/>
                  <a:gd name="T26" fmla="*/ 82 w 125"/>
                  <a:gd name="T27" fmla="*/ 5 h 7"/>
                  <a:gd name="T28" fmla="*/ 64 w 125"/>
                  <a:gd name="T29" fmla="*/ 6 h 7"/>
                  <a:gd name="T30" fmla="*/ 45 w 125"/>
                  <a:gd name="T31" fmla="*/ 6 h 7"/>
                  <a:gd name="T32" fmla="*/ 23 w 125"/>
                  <a:gd name="T33" fmla="*/ 7 h 7"/>
                  <a:gd name="T34" fmla="*/ 0 w 125"/>
                  <a:gd name="T35" fmla="*/ 7 h 7"/>
                  <a:gd name="T36" fmla="*/ 0 w 125"/>
                  <a:gd name="T37" fmla="*/ 7 h 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5"/>
                  <a:gd name="T58" fmla="*/ 0 h 7"/>
                  <a:gd name="T59" fmla="*/ 125 w 125"/>
                  <a:gd name="T60" fmla="*/ 7 h 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5" h="7">
                    <a:moveTo>
                      <a:pt x="0" y="7"/>
                    </a:moveTo>
                    <a:lnTo>
                      <a:pt x="25" y="7"/>
                    </a:lnTo>
                    <a:lnTo>
                      <a:pt x="49" y="7"/>
                    </a:lnTo>
                    <a:lnTo>
                      <a:pt x="70" y="6"/>
                    </a:lnTo>
                    <a:lnTo>
                      <a:pt x="88" y="5"/>
                    </a:lnTo>
                    <a:lnTo>
                      <a:pt x="104" y="4"/>
                    </a:lnTo>
                    <a:lnTo>
                      <a:pt x="116" y="2"/>
                    </a:lnTo>
                    <a:lnTo>
                      <a:pt x="122" y="1"/>
                    </a:lnTo>
                    <a:lnTo>
                      <a:pt x="125" y="0"/>
                    </a:lnTo>
                    <a:lnTo>
                      <a:pt x="114" y="0"/>
                    </a:lnTo>
                    <a:lnTo>
                      <a:pt x="112" y="1"/>
                    </a:lnTo>
                    <a:lnTo>
                      <a:pt x="106" y="2"/>
                    </a:lnTo>
                    <a:lnTo>
                      <a:pt x="95" y="4"/>
                    </a:lnTo>
                    <a:lnTo>
                      <a:pt x="82" y="5"/>
                    </a:lnTo>
                    <a:lnTo>
                      <a:pt x="64" y="6"/>
                    </a:lnTo>
                    <a:lnTo>
                      <a:pt x="45" y="6"/>
                    </a:lnTo>
                    <a:lnTo>
                      <a:pt x="2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49" name="Freeform 322"/>
              <p:cNvSpPr>
                <a:spLocks/>
              </p:cNvSpPr>
              <p:nvPr/>
            </p:nvSpPr>
            <p:spPr bwMode="auto">
              <a:xfrm>
                <a:off x="2903" y="2842"/>
                <a:ext cx="114" cy="7"/>
              </a:xfrm>
              <a:custGeom>
                <a:avLst/>
                <a:gdLst>
                  <a:gd name="T0" fmla="*/ 114 w 114"/>
                  <a:gd name="T1" fmla="*/ 0 h 7"/>
                  <a:gd name="T2" fmla="*/ 112 w 114"/>
                  <a:gd name="T3" fmla="*/ 1 h 7"/>
                  <a:gd name="T4" fmla="*/ 106 w 114"/>
                  <a:gd name="T5" fmla="*/ 2 h 7"/>
                  <a:gd name="T6" fmla="*/ 95 w 114"/>
                  <a:gd name="T7" fmla="*/ 4 h 7"/>
                  <a:gd name="T8" fmla="*/ 82 w 114"/>
                  <a:gd name="T9" fmla="*/ 5 h 7"/>
                  <a:gd name="T10" fmla="*/ 64 w 114"/>
                  <a:gd name="T11" fmla="*/ 6 h 7"/>
                  <a:gd name="T12" fmla="*/ 45 w 114"/>
                  <a:gd name="T13" fmla="*/ 6 h 7"/>
                  <a:gd name="T14" fmla="*/ 23 w 114"/>
                  <a:gd name="T15" fmla="*/ 7 h 7"/>
                  <a:gd name="T16" fmla="*/ 0 w 114"/>
                  <a:gd name="T17" fmla="*/ 7 h 7"/>
                  <a:gd name="T18" fmla="*/ 0 w 114"/>
                  <a:gd name="T19" fmla="*/ 6 h 7"/>
                  <a:gd name="T20" fmla="*/ 21 w 114"/>
                  <a:gd name="T21" fmla="*/ 6 h 7"/>
                  <a:gd name="T22" fmla="*/ 40 w 114"/>
                  <a:gd name="T23" fmla="*/ 6 h 7"/>
                  <a:gd name="T24" fmla="*/ 57 w 114"/>
                  <a:gd name="T25" fmla="*/ 5 h 7"/>
                  <a:gd name="T26" fmla="*/ 74 w 114"/>
                  <a:gd name="T27" fmla="*/ 4 h 7"/>
                  <a:gd name="T28" fmla="*/ 87 w 114"/>
                  <a:gd name="T29" fmla="*/ 4 h 7"/>
                  <a:gd name="T30" fmla="*/ 95 w 114"/>
                  <a:gd name="T31" fmla="*/ 2 h 7"/>
                  <a:gd name="T32" fmla="*/ 102 w 114"/>
                  <a:gd name="T33" fmla="*/ 1 h 7"/>
                  <a:gd name="T34" fmla="*/ 103 w 114"/>
                  <a:gd name="T35" fmla="*/ 0 h 7"/>
                  <a:gd name="T36" fmla="*/ 114 w 114"/>
                  <a:gd name="T37" fmla="*/ 0 h 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4"/>
                  <a:gd name="T58" fmla="*/ 0 h 7"/>
                  <a:gd name="T59" fmla="*/ 114 w 114"/>
                  <a:gd name="T60" fmla="*/ 7 h 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4" h="7">
                    <a:moveTo>
                      <a:pt x="114" y="0"/>
                    </a:moveTo>
                    <a:lnTo>
                      <a:pt x="112" y="1"/>
                    </a:lnTo>
                    <a:lnTo>
                      <a:pt x="106" y="2"/>
                    </a:lnTo>
                    <a:lnTo>
                      <a:pt x="95" y="4"/>
                    </a:lnTo>
                    <a:lnTo>
                      <a:pt x="82" y="5"/>
                    </a:lnTo>
                    <a:lnTo>
                      <a:pt x="64" y="6"/>
                    </a:lnTo>
                    <a:lnTo>
                      <a:pt x="45" y="6"/>
                    </a:lnTo>
                    <a:lnTo>
                      <a:pt x="23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1" y="6"/>
                    </a:lnTo>
                    <a:lnTo>
                      <a:pt x="40" y="6"/>
                    </a:lnTo>
                    <a:lnTo>
                      <a:pt x="57" y="5"/>
                    </a:lnTo>
                    <a:lnTo>
                      <a:pt x="74" y="4"/>
                    </a:lnTo>
                    <a:lnTo>
                      <a:pt x="87" y="4"/>
                    </a:lnTo>
                    <a:lnTo>
                      <a:pt x="95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0" name="Freeform 323"/>
              <p:cNvSpPr>
                <a:spLocks/>
              </p:cNvSpPr>
              <p:nvPr/>
            </p:nvSpPr>
            <p:spPr bwMode="auto">
              <a:xfrm>
                <a:off x="2903" y="2842"/>
                <a:ext cx="103" cy="6"/>
              </a:xfrm>
              <a:custGeom>
                <a:avLst/>
                <a:gdLst>
                  <a:gd name="T0" fmla="*/ 0 w 103"/>
                  <a:gd name="T1" fmla="*/ 6 h 6"/>
                  <a:gd name="T2" fmla="*/ 21 w 103"/>
                  <a:gd name="T3" fmla="*/ 6 h 6"/>
                  <a:gd name="T4" fmla="*/ 40 w 103"/>
                  <a:gd name="T5" fmla="*/ 6 h 6"/>
                  <a:gd name="T6" fmla="*/ 57 w 103"/>
                  <a:gd name="T7" fmla="*/ 5 h 6"/>
                  <a:gd name="T8" fmla="*/ 74 w 103"/>
                  <a:gd name="T9" fmla="*/ 4 h 6"/>
                  <a:gd name="T10" fmla="*/ 87 w 103"/>
                  <a:gd name="T11" fmla="*/ 4 h 6"/>
                  <a:gd name="T12" fmla="*/ 95 w 103"/>
                  <a:gd name="T13" fmla="*/ 2 h 6"/>
                  <a:gd name="T14" fmla="*/ 102 w 103"/>
                  <a:gd name="T15" fmla="*/ 1 h 6"/>
                  <a:gd name="T16" fmla="*/ 103 w 103"/>
                  <a:gd name="T17" fmla="*/ 0 h 6"/>
                  <a:gd name="T18" fmla="*/ 92 w 103"/>
                  <a:gd name="T19" fmla="*/ 0 h 6"/>
                  <a:gd name="T20" fmla="*/ 90 w 103"/>
                  <a:gd name="T21" fmla="*/ 1 h 6"/>
                  <a:gd name="T22" fmla="*/ 83 w 103"/>
                  <a:gd name="T23" fmla="*/ 2 h 6"/>
                  <a:gd name="T24" fmla="*/ 73 w 103"/>
                  <a:gd name="T25" fmla="*/ 4 h 6"/>
                  <a:gd name="T26" fmla="*/ 57 w 103"/>
                  <a:gd name="T27" fmla="*/ 4 h 6"/>
                  <a:gd name="T28" fmla="*/ 41 w 103"/>
                  <a:gd name="T29" fmla="*/ 5 h 6"/>
                  <a:gd name="T30" fmla="*/ 21 w 103"/>
                  <a:gd name="T31" fmla="*/ 5 h 6"/>
                  <a:gd name="T32" fmla="*/ 0 w 103"/>
                  <a:gd name="T33" fmla="*/ 6 h 6"/>
                  <a:gd name="T34" fmla="*/ 0 w 103"/>
                  <a:gd name="T35" fmla="*/ 6 h 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"/>
                  <a:gd name="T55" fmla="*/ 0 h 6"/>
                  <a:gd name="T56" fmla="*/ 103 w 103"/>
                  <a:gd name="T57" fmla="*/ 6 h 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" h="6">
                    <a:moveTo>
                      <a:pt x="0" y="6"/>
                    </a:moveTo>
                    <a:lnTo>
                      <a:pt x="21" y="6"/>
                    </a:lnTo>
                    <a:lnTo>
                      <a:pt x="40" y="6"/>
                    </a:lnTo>
                    <a:lnTo>
                      <a:pt x="57" y="5"/>
                    </a:lnTo>
                    <a:lnTo>
                      <a:pt x="74" y="4"/>
                    </a:lnTo>
                    <a:lnTo>
                      <a:pt x="87" y="4"/>
                    </a:lnTo>
                    <a:lnTo>
                      <a:pt x="95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92" y="0"/>
                    </a:lnTo>
                    <a:lnTo>
                      <a:pt x="90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57" y="4"/>
                    </a:lnTo>
                    <a:lnTo>
                      <a:pt x="41" y="5"/>
                    </a:lnTo>
                    <a:lnTo>
                      <a:pt x="21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1" name="Freeform 324"/>
              <p:cNvSpPr>
                <a:spLocks/>
              </p:cNvSpPr>
              <p:nvPr/>
            </p:nvSpPr>
            <p:spPr bwMode="auto">
              <a:xfrm>
                <a:off x="2903" y="2842"/>
                <a:ext cx="92" cy="6"/>
              </a:xfrm>
              <a:custGeom>
                <a:avLst/>
                <a:gdLst>
                  <a:gd name="T0" fmla="*/ 92 w 92"/>
                  <a:gd name="T1" fmla="*/ 0 h 6"/>
                  <a:gd name="T2" fmla="*/ 90 w 92"/>
                  <a:gd name="T3" fmla="*/ 1 h 6"/>
                  <a:gd name="T4" fmla="*/ 83 w 92"/>
                  <a:gd name="T5" fmla="*/ 2 h 6"/>
                  <a:gd name="T6" fmla="*/ 73 w 92"/>
                  <a:gd name="T7" fmla="*/ 4 h 6"/>
                  <a:gd name="T8" fmla="*/ 57 w 92"/>
                  <a:gd name="T9" fmla="*/ 4 h 6"/>
                  <a:gd name="T10" fmla="*/ 41 w 92"/>
                  <a:gd name="T11" fmla="*/ 5 h 6"/>
                  <a:gd name="T12" fmla="*/ 21 w 92"/>
                  <a:gd name="T13" fmla="*/ 5 h 6"/>
                  <a:gd name="T14" fmla="*/ 0 w 92"/>
                  <a:gd name="T15" fmla="*/ 6 h 6"/>
                  <a:gd name="T16" fmla="*/ 0 w 92"/>
                  <a:gd name="T17" fmla="*/ 5 h 6"/>
                  <a:gd name="T18" fmla="*/ 18 w 92"/>
                  <a:gd name="T19" fmla="*/ 5 h 6"/>
                  <a:gd name="T20" fmla="*/ 35 w 92"/>
                  <a:gd name="T21" fmla="*/ 4 h 6"/>
                  <a:gd name="T22" fmla="*/ 50 w 92"/>
                  <a:gd name="T23" fmla="*/ 4 h 6"/>
                  <a:gd name="T24" fmla="*/ 63 w 92"/>
                  <a:gd name="T25" fmla="*/ 2 h 6"/>
                  <a:gd name="T26" fmla="*/ 71 w 92"/>
                  <a:gd name="T27" fmla="*/ 1 h 6"/>
                  <a:gd name="T28" fmla="*/ 78 w 92"/>
                  <a:gd name="T29" fmla="*/ 0 h 6"/>
                  <a:gd name="T30" fmla="*/ 80 w 92"/>
                  <a:gd name="T31" fmla="*/ 0 h 6"/>
                  <a:gd name="T32" fmla="*/ 92 w 92"/>
                  <a:gd name="T33" fmla="*/ 0 h 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6"/>
                  <a:gd name="T53" fmla="*/ 92 w 92"/>
                  <a:gd name="T54" fmla="*/ 6 h 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6">
                    <a:moveTo>
                      <a:pt x="92" y="0"/>
                    </a:moveTo>
                    <a:lnTo>
                      <a:pt x="90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57" y="4"/>
                    </a:lnTo>
                    <a:lnTo>
                      <a:pt x="41" y="5"/>
                    </a:lnTo>
                    <a:lnTo>
                      <a:pt x="21" y="5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8" y="5"/>
                    </a:lnTo>
                    <a:lnTo>
                      <a:pt x="35" y="4"/>
                    </a:lnTo>
                    <a:lnTo>
                      <a:pt x="50" y="4"/>
                    </a:lnTo>
                    <a:lnTo>
                      <a:pt x="63" y="2"/>
                    </a:lnTo>
                    <a:lnTo>
                      <a:pt x="71" y="1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2" name="Freeform 325"/>
              <p:cNvSpPr>
                <a:spLocks/>
              </p:cNvSpPr>
              <p:nvPr/>
            </p:nvSpPr>
            <p:spPr bwMode="auto">
              <a:xfrm>
                <a:off x="2903" y="2842"/>
                <a:ext cx="80" cy="5"/>
              </a:xfrm>
              <a:custGeom>
                <a:avLst/>
                <a:gdLst>
                  <a:gd name="T0" fmla="*/ 0 w 80"/>
                  <a:gd name="T1" fmla="*/ 5 h 5"/>
                  <a:gd name="T2" fmla="*/ 18 w 80"/>
                  <a:gd name="T3" fmla="*/ 5 h 5"/>
                  <a:gd name="T4" fmla="*/ 35 w 80"/>
                  <a:gd name="T5" fmla="*/ 4 h 5"/>
                  <a:gd name="T6" fmla="*/ 50 w 80"/>
                  <a:gd name="T7" fmla="*/ 4 h 5"/>
                  <a:gd name="T8" fmla="*/ 63 w 80"/>
                  <a:gd name="T9" fmla="*/ 2 h 5"/>
                  <a:gd name="T10" fmla="*/ 71 w 80"/>
                  <a:gd name="T11" fmla="*/ 1 h 5"/>
                  <a:gd name="T12" fmla="*/ 78 w 80"/>
                  <a:gd name="T13" fmla="*/ 0 h 5"/>
                  <a:gd name="T14" fmla="*/ 80 w 80"/>
                  <a:gd name="T15" fmla="*/ 0 h 5"/>
                  <a:gd name="T16" fmla="*/ 66 w 80"/>
                  <a:gd name="T17" fmla="*/ 0 h 5"/>
                  <a:gd name="T18" fmla="*/ 64 w 80"/>
                  <a:gd name="T19" fmla="*/ 0 h 5"/>
                  <a:gd name="T20" fmla="*/ 57 w 80"/>
                  <a:gd name="T21" fmla="*/ 1 h 5"/>
                  <a:gd name="T22" fmla="*/ 47 w 80"/>
                  <a:gd name="T23" fmla="*/ 2 h 5"/>
                  <a:gd name="T24" fmla="*/ 33 w 80"/>
                  <a:gd name="T25" fmla="*/ 4 h 5"/>
                  <a:gd name="T26" fmla="*/ 18 w 80"/>
                  <a:gd name="T27" fmla="*/ 4 h 5"/>
                  <a:gd name="T28" fmla="*/ 0 w 80"/>
                  <a:gd name="T29" fmla="*/ 4 h 5"/>
                  <a:gd name="T30" fmla="*/ 0 w 80"/>
                  <a:gd name="T31" fmla="*/ 5 h 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0"/>
                  <a:gd name="T49" fmla="*/ 0 h 5"/>
                  <a:gd name="T50" fmla="*/ 80 w 80"/>
                  <a:gd name="T51" fmla="*/ 5 h 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0" h="5">
                    <a:moveTo>
                      <a:pt x="0" y="5"/>
                    </a:moveTo>
                    <a:lnTo>
                      <a:pt x="18" y="5"/>
                    </a:lnTo>
                    <a:lnTo>
                      <a:pt x="35" y="4"/>
                    </a:lnTo>
                    <a:lnTo>
                      <a:pt x="50" y="4"/>
                    </a:lnTo>
                    <a:lnTo>
                      <a:pt x="63" y="2"/>
                    </a:lnTo>
                    <a:lnTo>
                      <a:pt x="71" y="1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47" y="2"/>
                    </a:lnTo>
                    <a:lnTo>
                      <a:pt x="33" y="4"/>
                    </a:lnTo>
                    <a:lnTo>
                      <a:pt x="18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3" name="Freeform 326"/>
              <p:cNvSpPr>
                <a:spLocks/>
              </p:cNvSpPr>
              <p:nvPr/>
            </p:nvSpPr>
            <p:spPr bwMode="auto">
              <a:xfrm>
                <a:off x="2903" y="2842"/>
                <a:ext cx="66" cy="4"/>
              </a:xfrm>
              <a:custGeom>
                <a:avLst/>
                <a:gdLst>
                  <a:gd name="T0" fmla="*/ 66 w 66"/>
                  <a:gd name="T1" fmla="*/ 0 h 4"/>
                  <a:gd name="T2" fmla="*/ 64 w 66"/>
                  <a:gd name="T3" fmla="*/ 0 h 4"/>
                  <a:gd name="T4" fmla="*/ 57 w 66"/>
                  <a:gd name="T5" fmla="*/ 1 h 4"/>
                  <a:gd name="T6" fmla="*/ 47 w 66"/>
                  <a:gd name="T7" fmla="*/ 2 h 4"/>
                  <a:gd name="T8" fmla="*/ 33 w 66"/>
                  <a:gd name="T9" fmla="*/ 4 h 4"/>
                  <a:gd name="T10" fmla="*/ 18 w 66"/>
                  <a:gd name="T11" fmla="*/ 4 h 4"/>
                  <a:gd name="T12" fmla="*/ 0 w 66"/>
                  <a:gd name="T13" fmla="*/ 4 h 4"/>
                  <a:gd name="T14" fmla="*/ 0 w 66"/>
                  <a:gd name="T15" fmla="*/ 2 h 4"/>
                  <a:gd name="T16" fmla="*/ 17 w 66"/>
                  <a:gd name="T17" fmla="*/ 2 h 4"/>
                  <a:gd name="T18" fmla="*/ 31 w 66"/>
                  <a:gd name="T19" fmla="*/ 2 h 4"/>
                  <a:gd name="T20" fmla="*/ 42 w 66"/>
                  <a:gd name="T21" fmla="*/ 1 h 4"/>
                  <a:gd name="T22" fmla="*/ 50 w 66"/>
                  <a:gd name="T23" fmla="*/ 0 h 4"/>
                  <a:gd name="T24" fmla="*/ 52 w 66"/>
                  <a:gd name="T25" fmla="*/ 0 h 4"/>
                  <a:gd name="T26" fmla="*/ 66 w 66"/>
                  <a:gd name="T27" fmla="*/ 0 h 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6"/>
                  <a:gd name="T43" fmla="*/ 0 h 4"/>
                  <a:gd name="T44" fmla="*/ 66 w 66"/>
                  <a:gd name="T45" fmla="*/ 4 h 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6" h="4">
                    <a:moveTo>
                      <a:pt x="66" y="0"/>
                    </a:moveTo>
                    <a:lnTo>
                      <a:pt x="64" y="0"/>
                    </a:lnTo>
                    <a:lnTo>
                      <a:pt x="57" y="1"/>
                    </a:lnTo>
                    <a:lnTo>
                      <a:pt x="47" y="2"/>
                    </a:lnTo>
                    <a:lnTo>
                      <a:pt x="33" y="4"/>
                    </a:lnTo>
                    <a:lnTo>
                      <a:pt x="18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7" y="2"/>
                    </a:lnTo>
                    <a:lnTo>
                      <a:pt x="31" y="2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4" name="Freeform 327"/>
              <p:cNvSpPr>
                <a:spLocks/>
              </p:cNvSpPr>
              <p:nvPr/>
            </p:nvSpPr>
            <p:spPr bwMode="auto">
              <a:xfrm>
                <a:off x="2903" y="2842"/>
                <a:ext cx="52" cy="2"/>
              </a:xfrm>
              <a:custGeom>
                <a:avLst/>
                <a:gdLst>
                  <a:gd name="T0" fmla="*/ 0 w 52"/>
                  <a:gd name="T1" fmla="*/ 2 h 2"/>
                  <a:gd name="T2" fmla="*/ 17 w 52"/>
                  <a:gd name="T3" fmla="*/ 2 h 2"/>
                  <a:gd name="T4" fmla="*/ 31 w 52"/>
                  <a:gd name="T5" fmla="*/ 2 h 2"/>
                  <a:gd name="T6" fmla="*/ 42 w 52"/>
                  <a:gd name="T7" fmla="*/ 1 h 2"/>
                  <a:gd name="T8" fmla="*/ 50 w 52"/>
                  <a:gd name="T9" fmla="*/ 0 h 2"/>
                  <a:gd name="T10" fmla="*/ 52 w 52"/>
                  <a:gd name="T11" fmla="*/ 0 h 2"/>
                  <a:gd name="T12" fmla="*/ 36 w 52"/>
                  <a:gd name="T13" fmla="*/ 0 h 2"/>
                  <a:gd name="T14" fmla="*/ 35 w 52"/>
                  <a:gd name="T15" fmla="*/ 0 h 2"/>
                  <a:gd name="T16" fmla="*/ 30 w 52"/>
                  <a:gd name="T17" fmla="*/ 1 h 2"/>
                  <a:gd name="T18" fmla="*/ 22 w 52"/>
                  <a:gd name="T19" fmla="*/ 1 h 2"/>
                  <a:gd name="T20" fmla="*/ 12 w 52"/>
                  <a:gd name="T21" fmla="*/ 1 h 2"/>
                  <a:gd name="T22" fmla="*/ 0 w 52"/>
                  <a:gd name="T23" fmla="*/ 1 h 2"/>
                  <a:gd name="T24" fmla="*/ 0 w 52"/>
                  <a:gd name="T25" fmla="*/ 2 h 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"/>
                  <a:gd name="T40" fmla="*/ 0 h 2"/>
                  <a:gd name="T41" fmla="*/ 52 w 52"/>
                  <a:gd name="T42" fmla="*/ 2 h 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" h="2">
                    <a:moveTo>
                      <a:pt x="0" y="2"/>
                    </a:moveTo>
                    <a:lnTo>
                      <a:pt x="17" y="2"/>
                    </a:lnTo>
                    <a:lnTo>
                      <a:pt x="31" y="2"/>
                    </a:lnTo>
                    <a:lnTo>
                      <a:pt x="42" y="1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0" y="1"/>
                    </a:lnTo>
                    <a:lnTo>
                      <a:pt x="22" y="1"/>
                    </a:lnTo>
                    <a:lnTo>
                      <a:pt x="12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5" name="Freeform 328"/>
              <p:cNvSpPr>
                <a:spLocks/>
              </p:cNvSpPr>
              <p:nvPr/>
            </p:nvSpPr>
            <p:spPr bwMode="auto">
              <a:xfrm>
                <a:off x="2903" y="2842"/>
                <a:ext cx="36" cy="1"/>
              </a:xfrm>
              <a:custGeom>
                <a:avLst/>
                <a:gdLst>
                  <a:gd name="T0" fmla="*/ 36 w 36"/>
                  <a:gd name="T1" fmla="*/ 0 h 1"/>
                  <a:gd name="T2" fmla="*/ 35 w 36"/>
                  <a:gd name="T3" fmla="*/ 0 h 1"/>
                  <a:gd name="T4" fmla="*/ 30 w 36"/>
                  <a:gd name="T5" fmla="*/ 1 h 1"/>
                  <a:gd name="T6" fmla="*/ 22 w 36"/>
                  <a:gd name="T7" fmla="*/ 1 h 1"/>
                  <a:gd name="T8" fmla="*/ 12 w 36"/>
                  <a:gd name="T9" fmla="*/ 1 h 1"/>
                  <a:gd name="T10" fmla="*/ 0 w 36"/>
                  <a:gd name="T11" fmla="*/ 1 h 1"/>
                  <a:gd name="T12" fmla="*/ 0 w 36"/>
                  <a:gd name="T13" fmla="*/ 1 h 1"/>
                  <a:gd name="T14" fmla="*/ 8 w 36"/>
                  <a:gd name="T15" fmla="*/ 0 h 1"/>
                  <a:gd name="T16" fmla="*/ 14 w 36"/>
                  <a:gd name="T17" fmla="*/ 0 h 1"/>
                  <a:gd name="T18" fmla="*/ 18 w 36"/>
                  <a:gd name="T19" fmla="*/ 0 h 1"/>
                  <a:gd name="T20" fmla="*/ 19 w 36"/>
                  <a:gd name="T21" fmla="*/ 0 h 1"/>
                  <a:gd name="T22" fmla="*/ 36 w 36"/>
                  <a:gd name="T23" fmla="*/ 0 h 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"/>
                  <a:gd name="T37" fmla="*/ 0 h 1"/>
                  <a:gd name="T38" fmla="*/ 36 w 36"/>
                  <a:gd name="T39" fmla="*/ 1 h 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" h="1">
                    <a:moveTo>
                      <a:pt x="36" y="0"/>
                    </a:moveTo>
                    <a:lnTo>
                      <a:pt x="35" y="0"/>
                    </a:lnTo>
                    <a:lnTo>
                      <a:pt x="30" y="1"/>
                    </a:lnTo>
                    <a:lnTo>
                      <a:pt x="22" y="1"/>
                    </a:lnTo>
                    <a:lnTo>
                      <a:pt x="12" y="1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6" name="Freeform 329"/>
              <p:cNvSpPr>
                <a:spLocks/>
              </p:cNvSpPr>
              <p:nvPr/>
            </p:nvSpPr>
            <p:spPr bwMode="auto">
              <a:xfrm>
                <a:off x="2903" y="2842"/>
                <a:ext cx="19" cy="1"/>
              </a:xfrm>
              <a:custGeom>
                <a:avLst/>
                <a:gdLst>
                  <a:gd name="T0" fmla="*/ 0 w 19"/>
                  <a:gd name="T1" fmla="*/ 1 h 1"/>
                  <a:gd name="T2" fmla="*/ 8 w 19"/>
                  <a:gd name="T3" fmla="*/ 0 h 1"/>
                  <a:gd name="T4" fmla="*/ 14 w 19"/>
                  <a:gd name="T5" fmla="*/ 0 h 1"/>
                  <a:gd name="T6" fmla="*/ 18 w 19"/>
                  <a:gd name="T7" fmla="*/ 0 h 1"/>
                  <a:gd name="T8" fmla="*/ 19 w 19"/>
                  <a:gd name="T9" fmla="*/ 0 h 1"/>
                  <a:gd name="T10" fmla="*/ 2 w 19"/>
                  <a:gd name="T11" fmla="*/ 0 h 1"/>
                  <a:gd name="T12" fmla="*/ 0 w 19"/>
                  <a:gd name="T13" fmla="*/ 0 h 1"/>
                  <a:gd name="T14" fmla="*/ 0 w 19"/>
                  <a:gd name="T15" fmla="*/ 1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"/>
                  <a:gd name="T25" fmla="*/ 0 h 1"/>
                  <a:gd name="T26" fmla="*/ 19 w 19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" h="1">
                    <a:moveTo>
                      <a:pt x="0" y="1"/>
                    </a:moveTo>
                    <a:lnTo>
                      <a:pt x="8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7" name="Freeform 330"/>
              <p:cNvSpPr>
                <a:spLocks/>
              </p:cNvSpPr>
              <p:nvPr/>
            </p:nvSpPr>
            <p:spPr bwMode="auto">
              <a:xfrm>
                <a:off x="2903" y="2842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2 w 2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"/>
                  <a:gd name="T17" fmla="*/ 2 w 2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8" name="Freeform 331"/>
              <p:cNvSpPr>
                <a:spLocks/>
              </p:cNvSpPr>
              <p:nvPr/>
            </p:nvSpPr>
            <p:spPr bwMode="auto">
              <a:xfrm>
                <a:off x="3177" y="2811"/>
                <a:ext cx="48" cy="179"/>
              </a:xfrm>
              <a:custGeom>
                <a:avLst/>
                <a:gdLst>
                  <a:gd name="T0" fmla="*/ 0 w 48"/>
                  <a:gd name="T1" fmla="*/ 49 h 179"/>
                  <a:gd name="T2" fmla="*/ 48 w 48"/>
                  <a:gd name="T3" fmla="*/ 0 h 179"/>
                  <a:gd name="T4" fmla="*/ 48 w 48"/>
                  <a:gd name="T5" fmla="*/ 131 h 179"/>
                  <a:gd name="T6" fmla="*/ 0 w 48"/>
                  <a:gd name="T7" fmla="*/ 179 h 179"/>
                  <a:gd name="T8" fmla="*/ 0 w 48"/>
                  <a:gd name="T9" fmla="*/ 49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79"/>
                  <a:gd name="T17" fmla="*/ 48 w 48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79">
                    <a:moveTo>
                      <a:pt x="0" y="49"/>
                    </a:moveTo>
                    <a:lnTo>
                      <a:pt x="48" y="0"/>
                    </a:lnTo>
                    <a:lnTo>
                      <a:pt x="48" y="131"/>
                    </a:lnTo>
                    <a:lnTo>
                      <a:pt x="0" y="17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59" name="Rectangle 332"/>
              <p:cNvSpPr>
                <a:spLocks noChangeArrowheads="1"/>
              </p:cNvSpPr>
              <p:nvPr/>
            </p:nvSpPr>
            <p:spPr bwMode="auto">
              <a:xfrm>
                <a:off x="2797" y="2860"/>
                <a:ext cx="380" cy="10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0" name="Freeform 333"/>
              <p:cNvSpPr>
                <a:spLocks/>
              </p:cNvSpPr>
              <p:nvPr/>
            </p:nvSpPr>
            <p:spPr bwMode="auto">
              <a:xfrm>
                <a:off x="2916" y="2860"/>
                <a:ext cx="5" cy="103"/>
              </a:xfrm>
              <a:custGeom>
                <a:avLst/>
                <a:gdLst>
                  <a:gd name="T0" fmla="*/ 5 w 5"/>
                  <a:gd name="T1" fmla="*/ 0 h 103"/>
                  <a:gd name="T2" fmla="*/ 1 w 5"/>
                  <a:gd name="T3" fmla="*/ 25 h 103"/>
                  <a:gd name="T4" fmla="*/ 0 w 5"/>
                  <a:gd name="T5" fmla="*/ 51 h 103"/>
                  <a:gd name="T6" fmla="*/ 1 w 5"/>
                  <a:gd name="T7" fmla="*/ 77 h 103"/>
                  <a:gd name="T8" fmla="*/ 5 w 5"/>
                  <a:gd name="T9" fmla="*/ 10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03"/>
                  <a:gd name="T17" fmla="*/ 5 w 5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03">
                    <a:moveTo>
                      <a:pt x="5" y="0"/>
                    </a:moveTo>
                    <a:lnTo>
                      <a:pt x="1" y="25"/>
                    </a:lnTo>
                    <a:lnTo>
                      <a:pt x="0" y="51"/>
                    </a:lnTo>
                    <a:lnTo>
                      <a:pt x="1" y="77"/>
                    </a:lnTo>
                    <a:lnTo>
                      <a:pt x="5" y="103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1" name="Rectangle 334"/>
              <p:cNvSpPr>
                <a:spLocks noChangeArrowheads="1"/>
              </p:cNvSpPr>
              <p:nvPr/>
            </p:nvSpPr>
            <p:spPr bwMode="auto">
              <a:xfrm>
                <a:off x="2797" y="2963"/>
                <a:ext cx="380" cy="27"/>
              </a:xfrm>
              <a:prstGeom prst="rect">
                <a:avLst/>
              </a:prstGeom>
              <a:solidFill>
                <a:srgbClr val="9A9A9A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2" name="Rectangle 335"/>
              <p:cNvSpPr>
                <a:spLocks noChangeArrowheads="1"/>
              </p:cNvSpPr>
              <p:nvPr/>
            </p:nvSpPr>
            <p:spPr bwMode="auto">
              <a:xfrm>
                <a:off x="3090" y="2891"/>
                <a:ext cx="15" cy="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3" name="Freeform 336"/>
              <p:cNvSpPr>
                <a:spLocks noEditPoints="1"/>
              </p:cNvSpPr>
              <p:nvPr/>
            </p:nvSpPr>
            <p:spPr bwMode="auto">
              <a:xfrm>
                <a:off x="2934" y="2882"/>
                <a:ext cx="62" cy="7"/>
              </a:xfrm>
              <a:custGeom>
                <a:avLst/>
                <a:gdLst>
                  <a:gd name="T0" fmla="*/ 0 w 62"/>
                  <a:gd name="T1" fmla="*/ 7 h 7"/>
                  <a:gd name="T2" fmla="*/ 18 w 62"/>
                  <a:gd name="T3" fmla="*/ 7 h 7"/>
                  <a:gd name="T4" fmla="*/ 18 w 62"/>
                  <a:gd name="T5" fmla="*/ 0 h 7"/>
                  <a:gd name="T6" fmla="*/ 0 w 62"/>
                  <a:gd name="T7" fmla="*/ 0 h 7"/>
                  <a:gd name="T8" fmla="*/ 0 w 62"/>
                  <a:gd name="T9" fmla="*/ 7 h 7"/>
                  <a:gd name="T10" fmla="*/ 26 w 62"/>
                  <a:gd name="T11" fmla="*/ 7 h 7"/>
                  <a:gd name="T12" fmla="*/ 35 w 62"/>
                  <a:gd name="T13" fmla="*/ 7 h 7"/>
                  <a:gd name="T14" fmla="*/ 35 w 62"/>
                  <a:gd name="T15" fmla="*/ 0 h 7"/>
                  <a:gd name="T16" fmla="*/ 26 w 62"/>
                  <a:gd name="T17" fmla="*/ 0 h 7"/>
                  <a:gd name="T18" fmla="*/ 26 w 62"/>
                  <a:gd name="T19" fmla="*/ 7 h 7"/>
                  <a:gd name="T20" fmla="*/ 44 w 62"/>
                  <a:gd name="T21" fmla="*/ 7 h 7"/>
                  <a:gd name="T22" fmla="*/ 62 w 62"/>
                  <a:gd name="T23" fmla="*/ 7 h 7"/>
                  <a:gd name="T24" fmla="*/ 62 w 62"/>
                  <a:gd name="T25" fmla="*/ 0 h 7"/>
                  <a:gd name="T26" fmla="*/ 44 w 62"/>
                  <a:gd name="T27" fmla="*/ 0 h 7"/>
                  <a:gd name="T28" fmla="*/ 44 w 62"/>
                  <a:gd name="T29" fmla="*/ 7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"/>
                  <a:gd name="T47" fmla="*/ 62 w 62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">
                    <a:moveTo>
                      <a:pt x="0" y="7"/>
                    </a:moveTo>
                    <a:lnTo>
                      <a:pt x="18" y="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  <a:moveTo>
                      <a:pt x="26" y="7"/>
                    </a:moveTo>
                    <a:lnTo>
                      <a:pt x="35" y="7"/>
                    </a:lnTo>
                    <a:lnTo>
                      <a:pt x="35" y="0"/>
                    </a:lnTo>
                    <a:lnTo>
                      <a:pt x="26" y="0"/>
                    </a:lnTo>
                    <a:lnTo>
                      <a:pt x="26" y="7"/>
                    </a:lnTo>
                    <a:close/>
                    <a:moveTo>
                      <a:pt x="44" y="7"/>
                    </a:moveTo>
                    <a:lnTo>
                      <a:pt x="62" y="7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4" name="Freeform 337"/>
              <p:cNvSpPr>
                <a:spLocks noEditPoints="1"/>
              </p:cNvSpPr>
              <p:nvPr/>
            </p:nvSpPr>
            <p:spPr bwMode="auto">
              <a:xfrm>
                <a:off x="2808" y="2870"/>
                <a:ext cx="275" cy="40"/>
              </a:xfrm>
              <a:custGeom>
                <a:avLst/>
                <a:gdLst>
                  <a:gd name="T0" fmla="*/ 0 w 275"/>
                  <a:gd name="T1" fmla="*/ 40 h 40"/>
                  <a:gd name="T2" fmla="*/ 37 w 275"/>
                  <a:gd name="T3" fmla="*/ 40 h 40"/>
                  <a:gd name="T4" fmla="*/ 37 w 275"/>
                  <a:gd name="T5" fmla="*/ 0 h 40"/>
                  <a:gd name="T6" fmla="*/ 0 w 275"/>
                  <a:gd name="T7" fmla="*/ 0 h 40"/>
                  <a:gd name="T8" fmla="*/ 0 w 275"/>
                  <a:gd name="T9" fmla="*/ 40 h 40"/>
                  <a:gd name="T10" fmla="*/ 244 w 275"/>
                  <a:gd name="T11" fmla="*/ 29 h 40"/>
                  <a:gd name="T12" fmla="*/ 275 w 275"/>
                  <a:gd name="T13" fmla="*/ 29 h 40"/>
                  <a:gd name="T14" fmla="*/ 275 w 275"/>
                  <a:gd name="T15" fmla="*/ 9 h 40"/>
                  <a:gd name="T16" fmla="*/ 244 w 275"/>
                  <a:gd name="T17" fmla="*/ 9 h 40"/>
                  <a:gd name="T18" fmla="*/ 244 w 275"/>
                  <a:gd name="T19" fmla="*/ 29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5"/>
                  <a:gd name="T31" fmla="*/ 0 h 40"/>
                  <a:gd name="T32" fmla="*/ 275 w 275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5" h="40">
                    <a:moveTo>
                      <a:pt x="0" y="40"/>
                    </a:moveTo>
                    <a:lnTo>
                      <a:pt x="37" y="4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  <a:moveTo>
                      <a:pt x="244" y="29"/>
                    </a:moveTo>
                    <a:lnTo>
                      <a:pt x="275" y="29"/>
                    </a:lnTo>
                    <a:lnTo>
                      <a:pt x="275" y="9"/>
                    </a:lnTo>
                    <a:lnTo>
                      <a:pt x="244" y="9"/>
                    </a:lnTo>
                    <a:lnTo>
                      <a:pt x="244" y="2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5" name="Freeform 338"/>
              <p:cNvSpPr>
                <a:spLocks noEditPoints="1"/>
              </p:cNvSpPr>
              <p:nvPr/>
            </p:nvSpPr>
            <p:spPr bwMode="auto">
              <a:xfrm>
                <a:off x="2800" y="2865"/>
                <a:ext cx="375" cy="117"/>
              </a:xfrm>
              <a:custGeom>
                <a:avLst/>
                <a:gdLst>
                  <a:gd name="T0" fmla="*/ 129 w 375"/>
                  <a:gd name="T1" fmla="*/ 93 h 117"/>
                  <a:gd name="T2" fmla="*/ 372 w 375"/>
                  <a:gd name="T3" fmla="*/ 93 h 117"/>
                  <a:gd name="T4" fmla="*/ 372 w 375"/>
                  <a:gd name="T5" fmla="*/ 0 h 117"/>
                  <a:gd name="T6" fmla="*/ 129 w 375"/>
                  <a:gd name="T7" fmla="*/ 0 h 117"/>
                  <a:gd name="T8" fmla="*/ 125 w 375"/>
                  <a:gd name="T9" fmla="*/ 22 h 117"/>
                  <a:gd name="T10" fmla="*/ 124 w 375"/>
                  <a:gd name="T11" fmla="*/ 46 h 117"/>
                  <a:gd name="T12" fmla="*/ 125 w 375"/>
                  <a:gd name="T13" fmla="*/ 69 h 117"/>
                  <a:gd name="T14" fmla="*/ 129 w 375"/>
                  <a:gd name="T15" fmla="*/ 93 h 117"/>
                  <a:gd name="T16" fmla="*/ 220 w 375"/>
                  <a:gd name="T17" fmla="*/ 82 h 117"/>
                  <a:gd name="T18" fmla="*/ 359 w 375"/>
                  <a:gd name="T19" fmla="*/ 82 h 117"/>
                  <a:gd name="T20" fmla="*/ 359 w 375"/>
                  <a:gd name="T21" fmla="*/ 11 h 117"/>
                  <a:gd name="T22" fmla="*/ 220 w 375"/>
                  <a:gd name="T23" fmla="*/ 11 h 117"/>
                  <a:gd name="T24" fmla="*/ 220 w 375"/>
                  <a:gd name="T25" fmla="*/ 82 h 117"/>
                  <a:gd name="T26" fmla="*/ 339 w 375"/>
                  <a:gd name="T27" fmla="*/ 117 h 117"/>
                  <a:gd name="T28" fmla="*/ 368 w 375"/>
                  <a:gd name="T29" fmla="*/ 117 h 117"/>
                  <a:gd name="T30" fmla="*/ 372 w 375"/>
                  <a:gd name="T31" fmla="*/ 116 h 117"/>
                  <a:gd name="T32" fmla="*/ 375 w 375"/>
                  <a:gd name="T33" fmla="*/ 111 h 117"/>
                  <a:gd name="T34" fmla="*/ 372 w 375"/>
                  <a:gd name="T35" fmla="*/ 107 h 117"/>
                  <a:gd name="T36" fmla="*/ 368 w 375"/>
                  <a:gd name="T37" fmla="*/ 106 h 117"/>
                  <a:gd name="T38" fmla="*/ 339 w 375"/>
                  <a:gd name="T39" fmla="*/ 106 h 117"/>
                  <a:gd name="T40" fmla="*/ 339 w 375"/>
                  <a:gd name="T41" fmla="*/ 117 h 117"/>
                  <a:gd name="T42" fmla="*/ 35 w 375"/>
                  <a:gd name="T43" fmla="*/ 117 h 117"/>
                  <a:gd name="T44" fmla="*/ 6 w 375"/>
                  <a:gd name="T45" fmla="*/ 117 h 117"/>
                  <a:gd name="T46" fmla="*/ 2 w 375"/>
                  <a:gd name="T47" fmla="*/ 116 h 117"/>
                  <a:gd name="T48" fmla="*/ 0 w 375"/>
                  <a:gd name="T49" fmla="*/ 111 h 117"/>
                  <a:gd name="T50" fmla="*/ 2 w 375"/>
                  <a:gd name="T51" fmla="*/ 107 h 117"/>
                  <a:gd name="T52" fmla="*/ 6 w 375"/>
                  <a:gd name="T53" fmla="*/ 106 h 117"/>
                  <a:gd name="T54" fmla="*/ 35 w 375"/>
                  <a:gd name="T55" fmla="*/ 106 h 117"/>
                  <a:gd name="T56" fmla="*/ 35 w 375"/>
                  <a:gd name="T57" fmla="*/ 117 h 117"/>
                  <a:gd name="T58" fmla="*/ 134 w 375"/>
                  <a:gd name="T59" fmla="*/ 24 h 117"/>
                  <a:gd name="T60" fmla="*/ 196 w 375"/>
                  <a:gd name="T61" fmla="*/ 24 h 117"/>
                  <a:gd name="T62" fmla="*/ 196 w 375"/>
                  <a:gd name="T63" fmla="*/ 17 h 117"/>
                  <a:gd name="T64" fmla="*/ 134 w 375"/>
                  <a:gd name="T65" fmla="*/ 17 h 117"/>
                  <a:gd name="T66" fmla="*/ 134 w 375"/>
                  <a:gd name="T67" fmla="*/ 24 h 1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75"/>
                  <a:gd name="T103" fmla="*/ 0 h 117"/>
                  <a:gd name="T104" fmla="*/ 375 w 375"/>
                  <a:gd name="T105" fmla="*/ 117 h 1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75" h="117">
                    <a:moveTo>
                      <a:pt x="129" y="93"/>
                    </a:moveTo>
                    <a:lnTo>
                      <a:pt x="372" y="93"/>
                    </a:lnTo>
                    <a:lnTo>
                      <a:pt x="372" y="0"/>
                    </a:lnTo>
                    <a:lnTo>
                      <a:pt x="129" y="0"/>
                    </a:lnTo>
                    <a:lnTo>
                      <a:pt x="125" y="22"/>
                    </a:lnTo>
                    <a:lnTo>
                      <a:pt x="124" y="46"/>
                    </a:lnTo>
                    <a:lnTo>
                      <a:pt x="125" y="69"/>
                    </a:lnTo>
                    <a:lnTo>
                      <a:pt x="129" y="93"/>
                    </a:lnTo>
                    <a:close/>
                    <a:moveTo>
                      <a:pt x="220" y="82"/>
                    </a:moveTo>
                    <a:lnTo>
                      <a:pt x="359" y="82"/>
                    </a:lnTo>
                    <a:lnTo>
                      <a:pt x="359" y="11"/>
                    </a:lnTo>
                    <a:lnTo>
                      <a:pt x="220" y="11"/>
                    </a:lnTo>
                    <a:lnTo>
                      <a:pt x="220" y="82"/>
                    </a:lnTo>
                    <a:close/>
                    <a:moveTo>
                      <a:pt x="339" y="117"/>
                    </a:moveTo>
                    <a:lnTo>
                      <a:pt x="368" y="117"/>
                    </a:lnTo>
                    <a:lnTo>
                      <a:pt x="372" y="116"/>
                    </a:lnTo>
                    <a:lnTo>
                      <a:pt x="375" y="111"/>
                    </a:lnTo>
                    <a:lnTo>
                      <a:pt x="372" y="107"/>
                    </a:lnTo>
                    <a:lnTo>
                      <a:pt x="368" y="106"/>
                    </a:lnTo>
                    <a:lnTo>
                      <a:pt x="339" y="106"/>
                    </a:lnTo>
                    <a:lnTo>
                      <a:pt x="339" y="117"/>
                    </a:lnTo>
                    <a:close/>
                    <a:moveTo>
                      <a:pt x="35" y="117"/>
                    </a:moveTo>
                    <a:lnTo>
                      <a:pt x="6" y="117"/>
                    </a:lnTo>
                    <a:lnTo>
                      <a:pt x="2" y="116"/>
                    </a:lnTo>
                    <a:lnTo>
                      <a:pt x="0" y="111"/>
                    </a:lnTo>
                    <a:lnTo>
                      <a:pt x="2" y="107"/>
                    </a:lnTo>
                    <a:lnTo>
                      <a:pt x="6" y="106"/>
                    </a:lnTo>
                    <a:lnTo>
                      <a:pt x="35" y="106"/>
                    </a:lnTo>
                    <a:lnTo>
                      <a:pt x="35" y="117"/>
                    </a:lnTo>
                    <a:close/>
                    <a:moveTo>
                      <a:pt x="134" y="24"/>
                    </a:moveTo>
                    <a:lnTo>
                      <a:pt x="196" y="24"/>
                    </a:lnTo>
                    <a:lnTo>
                      <a:pt x="196" y="17"/>
                    </a:lnTo>
                    <a:lnTo>
                      <a:pt x="134" y="17"/>
                    </a:lnTo>
                    <a:lnTo>
                      <a:pt x="134" y="2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66" name="Line 339"/>
              <p:cNvSpPr>
                <a:spLocks noChangeShapeType="1"/>
              </p:cNvSpPr>
              <p:nvPr/>
            </p:nvSpPr>
            <p:spPr bwMode="auto">
              <a:xfrm>
                <a:off x="2998" y="2865"/>
                <a:ext cx="1" cy="9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67" name="Line 340"/>
              <p:cNvSpPr>
                <a:spLocks noChangeShapeType="1"/>
              </p:cNvSpPr>
              <p:nvPr/>
            </p:nvSpPr>
            <p:spPr bwMode="auto">
              <a:xfrm flipH="1">
                <a:off x="2924" y="2896"/>
                <a:ext cx="74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68" name="Line 341"/>
              <p:cNvSpPr>
                <a:spLocks noChangeShapeType="1"/>
              </p:cNvSpPr>
              <p:nvPr/>
            </p:nvSpPr>
            <p:spPr bwMode="auto">
              <a:xfrm flipH="1">
                <a:off x="2924" y="2927"/>
                <a:ext cx="74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69" name="Line 342"/>
              <p:cNvSpPr>
                <a:spLocks noChangeShapeType="1"/>
              </p:cNvSpPr>
              <p:nvPr/>
            </p:nvSpPr>
            <p:spPr bwMode="auto">
              <a:xfrm>
                <a:off x="3115" y="2876"/>
                <a:ext cx="1" cy="27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0" name="Line 343"/>
              <p:cNvSpPr>
                <a:spLocks noChangeShapeType="1"/>
              </p:cNvSpPr>
              <p:nvPr/>
            </p:nvSpPr>
            <p:spPr bwMode="auto">
              <a:xfrm>
                <a:off x="3020" y="2903"/>
                <a:ext cx="13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1" name="Line 344"/>
              <p:cNvSpPr>
                <a:spLocks noChangeShapeType="1"/>
              </p:cNvSpPr>
              <p:nvPr/>
            </p:nvSpPr>
            <p:spPr bwMode="auto">
              <a:xfrm flipV="1">
                <a:off x="2934" y="2860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2" name="Line 345"/>
              <p:cNvSpPr>
                <a:spLocks noChangeShapeType="1"/>
              </p:cNvSpPr>
              <p:nvPr/>
            </p:nvSpPr>
            <p:spPr bwMode="auto">
              <a:xfrm flipV="1">
                <a:off x="2934" y="2958"/>
                <a:ext cx="1" cy="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3" name="Line 346"/>
              <p:cNvSpPr>
                <a:spLocks noChangeShapeType="1"/>
              </p:cNvSpPr>
              <p:nvPr/>
            </p:nvSpPr>
            <p:spPr bwMode="auto">
              <a:xfrm>
                <a:off x="2936" y="291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4" name="Line 347"/>
              <p:cNvSpPr>
                <a:spLocks noChangeShapeType="1"/>
              </p:cNvSpPr>
              <p:nvPr/>
            </p:nvSpPr>
            <p:spPr bwMode="auto">
              <a:xfrm>
                <a:off x="2936" y="288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5" name="Line 348"/>
              <p:cNvSpPr>
                <a:spLocks noChangeShapeType="1"/>
              </p:cNvSpPr>
              <p:nvPr/>
            </p:nvSpPr>
            <p:spPr bwMode="auto">
              <a:xfrm>
                <a:off x="2981" y="288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6" name="Line 349"/>
              <p:cNvSpPr>
                <a:spLocks noChangeShapeType="1"/>
              </p:cNvSpPr>
              <p:nvPr/>
            </p:nvSpPr>
            <p:spPr bwMode="auto">
              <a:xfrm>
                <a:off x="3038" y="2896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7877" name="Freeform 350"/>
              <p:cNvSpPr>
                <a:spLocks/>
              </p:cNvSpPr>
              <p:nvPr/>
            </p:nvSpPr>
            <p:spPr bwMode="auto">
              <a:xfrm>
                <a:off x="3130" y="2562"/>
                <a:ext cx="47" cy="280"/>
              </a:xfrm>
              <a:custGeom>
                <a:avLst/>
                <a:gdLst>
                  <a:gd name="T0" fmla="*/ 0 w 47"/>
                  <a:gd name="T1" fmla="*/ 280 h 280"/>
                  <a:gd name="T2" fmla="*/ 36 w 47"/>
                  <a:gd name="T3" fmla="*/ 243 h 280"/>
                  <a:gd name="T4" fmla="*/ 36 w 47"/>
                  <a:gd name="T5" fmla="*/ 178 h 280"/>
                  <a:gd name="T6" fmla="*/ 47 w 47"/>
                  <a:gd name="T7" fmla="*/ 143 h 280"/>
                  <a:gd name="T8" fmla="*/ 47 w 47"/>
                  <a:gd name="T9" fmla="*/ 0 h 280"/>
                  <a:gd name="T10" fmla="*/ 0 w 47"/>
                  <a:gd name="T11" fmla="*/ 48 h 280"/>
                  <a:gd name="T12" fmla="*/ 0 w 47"/>
                  <a:gd name="T13" fmla="*/ 28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280"/>
                  <a:gd name="T23" fmla="*/ 47 w 47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280">
                    <a:moveTo>
                      <a:pt x="0" y="280"/>
                    </a:moveTo>
                    <a:lnTo>
                      <a:pt x="36" y="243"/>
                    </a:lnTo>
                    <a:lnTo>
                      <a:pt x="36" y="178"/>
                    </a:lnTo>
                    <a:lnTo>
                      <a:pt x="47" y="143"/>
                    </a:lnTo>
                    <a:lnTo>
                      <a:pt x="47" y="0"/>
                    </a:lnTo>
                    <a:lnTo>
                      <a:pt x="0" y="48"/>
                    </a:lnTo>
                    <a:lnTo>
                      <a:pt x="0" y="28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78" name="Freeform 351"/>
              <p:cNvSpPr>
                <a:spLocks/>
              </p:cNvSpPr>
              <p:nvPr/>
            </p:nvSpPr>
            <p:spPr bwMode="auto">
              <a:xfrm>
                <a:off x="2845" y="2562"/>
                <a:ext cx="332" cy="48"/>
              </a:xfrm>
              <a:custGeom>
                <a:avLst/>
                <a:gdLst>
                  <a:gd name="T0" fmla="*/ 332 w 332"/>
                  <a:gd name="T1" fmla="*/ 0 h 48"/>
                  <a:gd name="T2" fmla="*/ 47 w 332"/>
                  <a:gd name="T3" fmla="*/ 0 h 48"/>
                  <a:gd name="T4" fmla="*/ 0 w 332"/>
                  <a:gd name="T5" fmla="*/ 48 h 48"/>
                  <a:gd name="T6" fmla="*/ 285 w 332"/>
                  <a:gd name="T7" fmla="*/ 48 h 48"/>
                  <a:gd name="T8" fmla="*/ 332 w 3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48"/>
                  <a:gd name="T17" fmla="*/ 332 w 3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48">
                    <a:moveTo>
                      <a:pt x="332" y="0"/>
                    </a:moveTo>
                    <a:lnTo>
                      <a:pt x="47" y="0"/>
                    </a:lnTo>
                    <a:lnTo>
                      <a:pt x="0" y="48"/>
                    </a:lnTo>
                    <a:lnTo>
                      <a:pt x="285" y="48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79" name="Rectangle 352"/>
              <p:cNvSpPr>
                <a:spLocks noChangeArrowheads="1"/>
              </p:cNvSpPr>
              <p:nvPr/>
            </p:nvSpPr>
            <p:spPr bwMode="auto">
              <a:xfrm>
                <a:off x="2845" y="2610"/>
                <a:ext cx="285" cy="230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0" name="Rectangle 353"/>
              <p:cNvSpPr>
                <a:spLocks noChangeArrowheads="1"/>
              </p:cNvSpPr>
              <p:nvPr/>
            </p:nvSpPr>
            <p:spPr bwMode="auto">
              <a:xfrm>
                <a:off x="3101" y="2811"/>
                <a:ext cx="14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1" name="Freeform 354"/>
              <p:cNvSpPr>
                <a:spLocks/>
              </p:cNvSpPr>
              <p:nvPr/>
            </p:nvSpPr>
            <p:spPr bwMode="auto">
              <a:xfrm>
                <a:off x="2886" y="2645"/>
                <a:ext cx="202" cy="142"/>
              </a:xfrm>
              <a:custGeom>
                <a:avLst/>
                <a:gdLst>
                  <a:gd name="T0" fmla="*/ 0 w 202"/>
                  <a:gd name="T1" fmla="*/ 142 h 142"/>
                  <a:gd name="T2" fmla="*/ 202 w 202"/>
                  <a:gd name="T3" fmla="*/ 142 h 142"/>
                  <a:gd name="T4" fmla="*/ 202 w 202"/>
                  <a:gd name="T5" fmla="*/ 0 h 142"/>
                  <a:gd name="T6" fmla="*/ 197 w 202"/>
                  <a:gd name="T7" fmla="*/ 0 h 142"/>
                  <a:gd name="T8" fmla="*/ 197 w 202"/>
                  <a:gd name="T9" fmla="*/ 138 h 142"/>
                  <a:gd name="T10" fmla="*/ 0 w 202"/>
                  <a:gd name="T11" fmla="*/ 138 h 142"/>
                  <a:gd name="T12" fmla="*/ 0 w 202"/>
                  <a:gd name="T13" fmla="*/ 142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2"/>
                  <a:gd name="T22" fmla="*/ 0 h 142"/>
                  <a:gd name="T23" fmla="*/ 202 w 20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2" h="142">
                    <a:moveTo>
                      <a:pt x="0" y="142"/>
                    </a:moveTo>
                    <a:lnTo>
                      <a:pt x="202" y="142"/>
                    </a:lnTo>
                    <a:lnTo>
                      <a:pt x="202" y="0"/>
                    </a:lnTo>
                    <a:lnTo>
                      <a:pt x="197" y="0"/>
                    </a:lnTo>
                    <a:lnTo>
                      <a:pt x="197" y="138"/>
                    </a:lnTo>
                    <a:lnTo>
                      <a:pt x="0" y="138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2" name="Freeform 355"/>
              <p:cNvSpPr>
                <a:spLocks/>
              </p:cNvSpPr>
              <p:nvPr/>
            </p:nvSpPr>
            <p:spPr bwMode="auto">
              <a:xfrm>
                <a:off x="2886" y="2645"/>
                <a:ext cx="197" cy="138"/>
              </a:xfrm>
              <a:custGeom>
                <a:avLst/>
                <a:gdLst>
                  <a:gd name="T0" fmla="*/ 0 w 197"/>
                  <a:gd name="T1" fmla="*/ 138 h 138"/>
                  <a:gd name="T2" fmla="*/ 197 w 197"/>
                  <a:gd name="T3" fmla="*/ 138 h 138"/>
                  <a:gd name="T4" fmla="*/ 197 w 197"/>
                  <a:gd name="T5" fmla="*/ 0 h 138"/>
                  <a:gd name="T6" fmla="*/ 194 w 197"/>
                  <a:gd name="T7" fmla="*/ 0 h 138"/>
                  <a:gd name="T8" fmla="*/ 194 w 197"/>
                  <a:gd name="T9" fmla="*/ 136 h 138"/>
                  <a:gd name="T10" fmla="*/ 0 w 197"/>
                  <a:gd name="T11" fmla="*/ 136 h 138"/>
                  <a:gd name="T12" fmla="*/ 0 w 197"/>
                  <a:gd name="T13" fmla="*/ 138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7"/>
                  <a:gd name="T22" fmla="*/ 0 h 138"/>
                  <a:gd name="T23" fmla="*/ 197 w 197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7" h="138">
                    <a:moveTo>
                      <a:pt x="0" y="138"/>
                    </a:moveTo>
                    <a:lnTo>
                      <a:pt x="197" y="138"/>
                    </a:lnTo>
                    <a:lnTo>
                      <a:pt x="197" y="0"/>
                    </a:lnTo>
                    <a:lnTo>
                      <a:pt x="194" y="0"/>
                    </a:lnTo>
                    <a:lnTo>
                      <a:pt x="194" y="136"/>
                    </a:lnTo>
                    <a:lnTo>
                      <a:pt x="0" y="136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3" name="Freeform 356"/>
              <p:cNvSpPr>
                <a:spLocks/>
              </p:cNvSpPr>
              <p:nvPr/>
            </p:nvSpPr>
            <p:spPr bwMode="auto">
              <a:xfrm>
                <a:off x="2886" y="2645"/>
                <a:ext cx="194" cy="136"/>
              </a:xfrm>
              <a:custGeom>
                <a:avLst/>
                <a:gdLst>
                  <a:gd name="T0" fmla="*/ 0 w 194"/>
                  <a:gd name="T1" fmla="*/ 136 h 136"/>
                  <a:gd name="T2" fmla="*/ 194 w 194"/>
                  <a:gd name="T3" fmla="*/ 136 h 136"/>
                  <a:gd name="T4" fmla="*/ 194 w 194"/>
                  <a:gd name="T5" fmla="*/ 0 h 136"/>
                  <a:gd name="T6" fmla="*/ 190 w 194"/>
                  <a:gd name="T7" fmla="*/ 0 h 136"/>
                  <a:gd name="T8" fmla="*/ 190 w 194"/>
                  <a:gd name="T9" fmla="*/ 133 h 136"/>
                  <a:gd name="T10" fmla="*/ 0 w 194"/>
                  <a:gd name="T11" fmla="*/ 133 h 136"/>
                  <a:gd name="T12" fmla="*/ 0 w 194"/>
                  <a:gd name="T13" fmla="*/ 136 h 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4"/>
                  <a:gd name="T22" fmla="*/ 0 h 136"/>
                  <a:gd name="T23" fmla="*/ 194 w 194"/>
                  <a:gd name="T24" fmla="*/ 136 h 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4" h="136">
                    <a:moveTo>
                      <a:pt x="0" y="136"/>
                    </a:moveTo>
                    <a:lnTo>
                      <a:pt x="194" y="136"/>
                    </a:lnTo>
                    <a:lnTo>
                      <a:pt x="194" y="0"/>
                    </a:lnTo>
                    <a:lnTo>
                      <a:pt x="190" y="0"/>
                    </a:lnTo>
                    <a:lnTo>
                      <a:pt x="190" y="133"/>
                    </a:lnTo>
                    <a:lnTo>
                      <a:pt x="0" y="133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4" name="Freeform 357"/>
              <p:cNvSpPr>
                <a:spLocks/>
              </p:cNvSpPr>
              <p:nvPr/>
            </p:nvSpPr>
            <p:spPr bwMode="auto">
              <a:xfrm>
                <a:off x="2886" y="2645"/>
                <a:ext cx="190" cy="133"/>
              </a:xfrm>
              <a:custGeom>
                <a:avLst/>
                <a:gdLst>
                  <a:gd name="T0" fmla="*/ 0 w 190"/>
                  <a:gd name="T1" fmla="*/ 133 h 133"/>
                  <a:gd name="T2" fmla="*/ 190 w 190"/>
                  <a:gd name="T3" fmla="*/ 133 h 133"/>
                  <a:gd name="T4" fmla="*/ 190 w 190"/>
                  <a:gd name="T5" fmla="*/ 0 h 133"/>
                  <a:gd name="T6" fmla="*/ 186 w 190"/>
                  <a:gd name="T7" fmla="*/ 0 h 133"/>
                  <a:gd name="T8" fmla="*/ 186 w 190"/>
                  <a:gd name="T9" fmla="*/ 131 h 133"/>
                  <a:gd name="T10" fmla="*/ 0 w 190"/>
                  <a:gd name="T11" fmla="*/ 131 h 133"/>
                  <a:gd name="T12" fmla="*/ 0 w 190"/>
                  <a:gd name="T13" fmla="*/ 133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33"/>
                  <a:gd name="T23" fmla="*/ 190 w 190"/>
                  <a:gd name="T24" fmla="*/ 133 h 1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33">
                    <a:moveTo>
                      <a:pt x="0" y="133"/>
                    </a:moveTo>
                    <a:lnTo>
                      <a:pt x="190" y="133"/>
                    </a:lnTo>
                    <a:lnTo>
                      <a:pt x="190" y="0"/>
                    </a:lnTo>
                    <a:lnTo>
                      <a:pt x="186" y="0"/>
                    </a:lnTo>
                    <a:lnTo>
                      <a:pt x="186" y="131"/>
                    </a:lnTo>
                    <a:lnTo>
                      <a:pt x="0" y="131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69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5" name="Freeform 358"/>
              <p:cNvSpPr>
                <a:spLocks/>
              </p:cNvSpPr>
              <p:nvPr/>
            </p:nvSpPr>
            <p:spPr bwMode="auto">
              <a:xfrm>
                <a:off x="2886" y="2645"/>
                <a:ext cx="186" cy="131"/>
              </a:xfrm>
              <a:custGeom>
                <a:avLst/>
                <a:gdLst>
                  <a:gd name="T0" fmla="*/ 0 w 186"/>
                  <a:gd name="T1" fmla="*/ 131 h 131"/>
                  <a:gd name="T2" fmla="*/ 186 w 186"/>
                  <a:gd name="T3" fmla="*/ 131 h 131"/>
                  <a:gd name="T4" fmla="*/ 186 w 186"/>
                  <a:gd name="T5" fmla="*/ 0 h 131"/>
                  <a:gd name="T6" fmla="*/ 182 w 186"/>
                  <a:gd name="T7" fmla="*/ 0 h 131"/>
                  <a:gd name="T8" fmla="*/ 182 w 186"/>
                  <a:gd name="T9" fmla="*/ 128 h 131"/>
                  <a:gd name="T10" fmla="*/ 0 w 186"/>
                  <a:gd name="T11" fmla="*/ 128 h 131"/>
                  <a:gd name="T12" fmla="*/ 0 w 186"/>
                  <a:gd name="T13" fmla="*/ 13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6"/>
                  <a:gd name="T22" fmla="*/ 0 h 131"/>
                  <a:gd name="T23" fmla="*/ 186 w 186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6" h="131">
                    <a:moveTo>
                      <a:pt x="0" y="131"/>
                    </a:moveTo>
                    <a:lnTo>
                      <a:pt x="186" y="131"/>
                    </a:lnTo>
                    <a:lnTo>
                      <a:pt x="186" y="0"/>
                    </a:lnTo>
                    <a:lnTo>
                      <a:pt x="182" y="0"/>
                    </a:lnTo>
                    <a:lnTo>
                      <a:pt x="182" y="128"/>
                    </a:lnTo>
                    <a:lnTo>
                      <a:pt x="0" y="128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6" name="Freeform 359"/>
              <p:cNvSpPr>
                <a:spLocks/>
              </p:cNvSpPr>
              <p:nvPr/>
            </p:nvSpPr>
            <p:spPr bwMode="auto">
              <a:xfrm>
                <a:off x="2886" y="2645"/>
                <a:ext cx="182" cy="128"/>
              </a:xfrm>
              <a:custGeom>
                <a:avLst/>
                <a:gdLst>
                  <a:gd name="T0" fmla="*/ 0 w 182"/>
                  <a:gd name="T1" fmla="*/ 128 h 128"/>
                  <a:gd name="T2" fmla="*/ 182 w 182"/>
                  <a:gd name="T3" fmla="*/ 128 h 128"/>
                  <a:gd name="T4" fmla="*/ 182 w 182"/>
                  <a:gd name="T5" fmla="*/ 0 h 128"/>
                  <a:gd name="T6" fmla="*/ 178 w 182"/>
                  <a:gd name="T7" fmla="*/ 0 h 128"/>
                  <a:gd name="T8" fmla="*/ 178 w 182"/>
                  <a:gd name="T9" fmla="*/ 126 h 128"/>
                  <a:gd name="T10" fmla="*/ 0 w 182"/>
                  <a:gd name="T11" fmla="*/ 126 h 128"/>
                  <a:gd name="T12" fmla="*/ 0 w 182"/>
                  <a:gd name="T13" fmla="*/ 128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28"/>
                  <a:gd name="T23" fmla="*/ 182 w 182"/>
                  <a:gd name="T24" fmla="*/ 128 h 1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28">
                    <a:moveTo>
                      <a:pt x="0" y="128"/>
                    </a:moveTo>
                    <a:lnTo>
                      <a:pt x="182" y="128"/>
                    </a:lnTo>
                    <a:lnTo>
                      <a:pt x="182" y="0"/>
                    </a:lnTo>
                    <a:lnTo>
                      <a:pt x="178" y="0"/>
                    </a:lnTo>
                    <a:lnTo>
                      <a:pt x="178" y="126"/>
                    </a:lnTo>
                    <a:lnTo>
                      <a:pt x="0" y="126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7" name="Freeform 360"/>
              <p:cNvSpPr>
                <a:spLocks/>
              </p:cNvSpPr>
              <p:nvPr/>
            </p:nvSpPr>
            <p:spPr bwMode="auto">
              <a:xfrm>
                <a:off x="2886" y="2645"/>
                <a:ext cx="178" cy="126"/>
              </a:xfrm>
              <a:custGeom>
                <a:avLst/>
                <a:gdLst>
                  <a:gd name="T0" fmla="*/ 0 w 178"/>
                  <a:gd name="T1" fmla="*/ 126 h 126"/>
                  <a:gd name="T2" fmla="*/ 178 w 178"/>
                  <a:gd name="T3" fmla="*/ 126 h 126"/>
                  <a:gd name="T4" fmla="*/ 178 w 178"/>
                  <a:gd name="T5" fmla="*/ 0 h 126"/>
                  <a:gd name="T6" fmla="*/ 175 w 178"/>
                  <a:gd name="T7" fmla="*/ 0 h 126"/>
                  <a:gd name="T8" fmla="*/ 175 w 178"/>
                  <a:gd name="T9" fmla="*/ 123 h 126"/>
                  <a:gd name="T10" fmla="*/ 0 w 178"/>
                  <a:gd name="T11" fmla="*/ 123 h 126"/>
                  <a:gd name="T12" fmla="*/ 0 w 178"/>
                  <a:gd name="T13" fmla="*/ 126 h 1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8"/>
                  <a:gd name="T22" fmla="*/ 0 h 126"/>
                  <a:gd name="T23" fmla="*/ 178 w 178"/>
                  <a:gd name="T24" fmla="*/ 126 h 1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8" h="126">
                    <a:moveTo>
                      <a:pt x="0" y="126"/>
                    </a:moveTo>
                    <a:lnTo>
                      <a:pt x="178" y="126"/>
                    </a:lnTo>
                    <a:lnTo>
                      <a:pt x="178" y="0"/>
                    </a:lnTo>
                    <a:lnTo>
                      <a:pt x="175" y="0"/>
                    </a:lnTo>
                    <a:lnTo>
                      <a:pt x="175" y="123"/>
                    </a:lnTo>
                    <a:lnTo>
                      <a:pt x="0" y="123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A2A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8" name="Freeform 361"/>
              <p:cNvSpPr>
                <a:spLocks/>
              </p:cNvSpPr>
              <p:nvPr/>
            </p:nvSpPr>
            <p:spPr bwMode="auto">
              <a:xfrm>
                <a:off x="2886" y="2645"/>
                <a:ext cx="175" cy="123"/>
              </a:xfrm>
              <a:custGeom>
                <a:avLst/>
                <a:gdLst>
                  <a:gd name="T0" fmla="*/ 0 w 175"/>
                  <a:gd name="T1" fmla="*/ 123 h 123"/>
                  <a:gd name="T2" fmla="*/ 175 w 175"/>
                  <a:gd name="T3" fmla="*/ 123 h 123"/>
                  <a:gd name="T4" fmla="*/ 175 w 175"/>
                  <a:gd name="T5" fmla="*/ 0 h 123"/>
                  <a:gd name="T6" fmla="*/ 171 w 175"/>
                  <a:gd name="T7" fmla="*/ 0 h 123"/>
                  <a:gd name="T8" fmla="*/ 171 w 175"/>
                  <a:gd name="T9" fmla="*/ 119 h 123"/>
                  <a:gd name="T10" fmla="*/ 0 w 175"/>
                  <a:gd name="T11" fmla="*/ 119 h 123"/>
                  <a:gd name="T12" fmla="*/ 0 w 175"/>
                  <a:gd name="T13" fmla="*/ 123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5"/>
                  <a:gd name="T22" fmla="*/ 0 h 123"/>
                  <a:gd name="T23" fmla="*/ 175 w 175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5" h="123">
                    <a:moveTo>
                      <a:pt x="0" y="123"/>
                    </a:moveTo>
                    <a:lnTo>
                      <a:pt x="175" y="123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119"/>
                    </a:lnTo>
                    <a:lnTo>
                      <a:pt x="0" y="119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A5A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89" name="Freeform 362"/>
              <p:cNvSpPr>
                <a:spLocks/>
              </p:cNvSpPr>
              <p:nvPr/>
            </p:nvSpPr>
            <p:spPr bwMode="auto">
              <a:xfrm>
                <a:off x="2886" y="2645"/>
                <a:ext cx="171" cy="119"/>
              </a:xfrm>
              <a:custGeom>
                <a:avLst/>
                <a:gdLst>
                  <a:gd name="T0" fmla="*/ 0 w 171"/>
                  <a:gd name="T1" fmla="*/ 119 h 119"/>
                  <a:gd name="T2" fmla="*/ 171 w 171"/>
                  <a:gd name="T3" fmla="*/ 119 h 119"/>
                  <a:gd name="T4" fmla="*/ 171 w 171"/>
                  <a:gd name="T5" fmla="*/ 0 h 119"/>
                  <a:gd name="T6" fmla="*/ 167 w 171"/>
                  <a:gd name="T7" fmla="*/ 0 h 119"/>
                  <a:gd name="T8" fmla="*/ 167 w 171"/>
                  <a:gd name="T9" fmla="*/ 117 h 119"/>
                  <a:gd name="T10" fmla="*/ 0 w 171"/>
                  <a:gd name="T11" fmla="*/ 117 h 119"/>
                  <a:gd name="T12" fmla="*/ 0 w 171"/>
                  <a:gd name="T13" fmla="*/ 119 h 1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1"/>
                  <a:gd name="T22" fmla="*/ 0 h 119"/>
                  <a:gd name="T23" fmla="*/ 171 w 171"/>
                  <a:gd name="T24" fmla="*/ 119 h 1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1" h="119">
                    <a:moveTo>
                      <a:pt x="0" y="119"/>
                    </a:moveTo>
                    <a:lnTo>
                      <a:pt x="171" y="119"/>
                    </a:lnTo>
                    <a:lnTo>
                      <a:pt x="171" y="0"/>
                    </a:lnTo>
                    <a:lnTo>
                      <a:pt x="167" y="0"/>
                    </a:lnTo>
                    <a:lnTo>
                      <a:pt x="167" y="117"/>
                    </a:lnTo>
                    <a:lnTo>
                      <a:pt x="0" y="117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A9A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0" name="Freeform 363"/>
              <p:cNvSpPr>
                <a:spLocks/>
              </p:cNvSpPr>
              <p:nvPr/>
            </p:nvSpPr>
            <p:spPr bwMode="auto">
              <a:xfrm>
                <a:off x="2886" y="2645"/>
                <a:ext cx="167" cy="117"/>
              </a:xfrm>
              <a:custGeom>
                <a:avLst/>
                <a:gdLst>
                  <a:gd name="T0" fmla="*/ 0 w 167"/>
                  <a:gd name="T1" fmla="*/ 117 h 117"/>
                  <a:gd name="T2" fmla="*/ 167 w 167"/>
                  <a:gd name="T3" fmla="*/ 117 h 117"/>
                  <a:gd name="T4" fmla="*/ 167 w 167"/>
                  <a:gd name="T5" fmla="*/ 0 h 117"/>
                  <a:gd name="T6" fmla="*/ 162 w 167"/>
                  <a:gd name="T7" fmla="*/ 0 h 117"/>
                  <a:gd name="T8" fmla="*/ 162 w 167"/>
                  <a:gd name="T9" fmla="*/ 114 h 117"/>
                  <a:gd name="T10" fmla="*/ 0 w 167"/>
                  <a:gd name="T11" fmla="*/ 114 h 117"/>
                  <a:gd name="T12" fmla="*/ 0 w 167"/>
                  <a:gd name="T13" fmla="*/ 117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7"/>
                  <a:gd name="T22" fmla="*/ 0 h 117"/>
                  <a:gd name="T23" fmla="*/ 167 w 167"/>
                  <a:gd name="T24" fmla="*/ 117 h 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7" h="117">
                    <a:moveTo>
                      <a:pt x="0" y="117"/>
                    </a:moveTo>
                    <a:lnTo>
                      <a:pt x="167" y="117"/>
                    </a:lnTo>
                    <a:lnTo>
                      <a:pt x="167" y="0"/>
                    </a:lnTo>
                    <a:lnTo>
                      <a:pt x="162" y="0"/>
                    </a:lnTo>
                    <a:lnTo>
                      <a:pt x="162" y="114"/>
                    </a:lnTo>
                    <a:lnTo>
                      <a:pt x="0" y="114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ADA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1" name="Freeform 364"/>
              <p:cNvSpPr>
                <a:spLocks/>
              </p:cNvSpPr>
              <p:nvPr/>
            </p:nvSpPr>
            <p:spPr bwMode="auto">
              <a:xfrm>
                <a:off x="2886" y="2645"/>
                <a:ext cx="162" cy="114"/>
              </a:xfrm>
              <a:custGeom>
                <a:avLst/>
                <a:gdLst>
                  <a:gd name="T0" fmla="*/ 0 w 162"/>
                  <a:gd name="T1" fmla="*/ 114 h 114"/>
                  <a:gd name="T2" fmla="*/ 162 w 162"/>
                  <a:gd name="T3" fmla="*/ 114 h 114"/>
                  <a:gd name="T4" fmla="*/ 162 w 162"/>
                  <a:gd name="T5" fmla="*/ 0 h 114"/>
                  <a:gd name="T6" fmla="*/ 158 w 162"/>
                  <a:gd name="T7" fmla="*/ 0 h 114"/>
                  <a:gd name="T8" fmla="*/ 158 w 162"/>
                  <a:gd name="T9" fmla="*/ 111 h 114"/>
                  <a:gd name="T10" fmla="*/ 0 w 162"/>
                  <a:gd name="T11" fmla="*/ 111 h 114"/>
                  <a:gd name="T12" fmla="*/ 0 w 162"/>
                  <a:gd name="T13" fmla="*/ 114 h 1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2"/>
                  <a:gd name="T22" fmla="*/ 0 h 114"/>
                  <a:gd name="T23" fmla="*/ 162 w 162"/>
                  <a:gd name="T24" fmla="*/ 114 h 1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2" h="114">
                    <a:moveTo>
                      <a:pt x="0" y="114"/>
                    </a:moveTo>
                    <a:lnTo>
                      <a:pt x="162" y="114"/>
                    </a:lnTo>
                    <a:lnTo>
                      <a:pt x="162" y="0"/>
                    </a:lnTo>
                    <a:lnTo>
                      <a:pt x="158" y="0"/>
                    </a:lnTo>
                    <a:lnTo>
                      <a:pt x="158" y="111"/>
                    </a:lnTo>
                    <a:lnTo>
                      <a:pt x="0" y="111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2" name="Freeform 365"/>
              <p:cNvSpPr>
                <a:spLocks/>
              </p:cNvSpPr>
              <p:nvPr/>
            </p:nvSpPr>
            <p:spPr bwMode="auto">
              <a:xfrm>
                <a:off x="2886" y="2645"/>
                <a:ext cx="158" cy="111"/>
              </a:xfrm>
              <a:custGeom>
                <a:avLst/>
                <a:gdLst>
                  <a:gd name="T0" fmla="*/ 0 w 158"/>
                  <a:gd name="T1" fmla="*/ 111 h 111"/>
                  <a:gd name="T2" fmla="*/ 158 w 158"/>
                  <a:gd name="T3" fmla="*/ 111 h 111"/>
                  <a:gd name="T4" fmla="*/ 158 w 158"/>
                  <a:gd name="T5" fmla="*/ 0 h 111"/>
                  <a:gd name="T6" fmla="*/ 153 w 158"/>
                  <a:gd name="T7" fmla="*/ 0 h 111"/>
                  <a:gd name="T8" fmla="*/ 153 w 158"/>
                  <a:gd name="T9" fmla="*/ 108 h 111"/>
                  <a:gd name="T10" fmla="*/ 0 w 158"/>
                  <a:gd name="T11" fmla="*/ 108 h 111"/>
                  <a:gd name="T12" fmla="*/ 0 w 158"/>
                  <a:gd name="T13" fmla="*/ 111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"/>
                  <a:gd name="T22" fmla="*/ 0 h 111"/>
                  <a:gd name="T23" fmla="*/ 158 w 158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" h="111">
                    <a:moveTo>
                      <a:pt x="0" y="111"/>
                    </a:moveTo>
                    <a:lnTo>
                      <a:pt x="158" y="111"/>
                    </a:lnTo>
                    <a:lnTo>
                      <a:pt x="158" y="0"/>
                    </a:lnTo>
                    <a:lnTo>
                      <a:pt x="153" y="0"/>
                    </a:lnTo>
                    <a:lnTo>
                      <a:pt x="153" y="108"/>
                    </a:lnTo>
                    <a:lnTo>
                      <a:pt x="0" y="108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B4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3" name="Freeform 366"/>
              <p:cNvSpPr>
                <a:spLocks/>
              </p:cNvSpPr>
              <p:nvPr/>
            </p:nvSpPr>
            <p:spPr bwMode="auto">
              <a:xfrm>
                <a:off x="2886" y="2645"/>
                <a:ext cx="153" cy="108"/>
              </a:xfrm>
              <a:custGeom>
                <a:avLst/>
                <a:gdLst>
                  <a:gd name="T0" fmla="*/ 0 w 153"/>
                  <a:gd name="T1" fmla="*/ 108 h 108"/>
                  <a:gd name="T2" fmla="*/ 153 w 153"/>
                  <a:gd name="T3" fmla="*/ 108 h 108"/>
                  <a:gd name="T4" fmla="*/ 153 w 153"/>
                  <a:gd name="T5" fmla="*/ 0 h 108"/>
                  <a:gd name="T6" fmla="*/ 148 w 153"/>
                  <a:gd name="T7" fmla="*/ 0 h 108"/>
                  <a:gd name="T8" fmla="*/ 148 w 153"/>
                  <a:gd name="T9" fmla="*/ 104 h 108"/>
                  <a:gd name="T10" fmla="*/ 0 w 153"/>
                  <a:gd name="T11" fmla="*/ 104 h 108"/>
                  <a:gd name="T12" fmla="*/ 0 w 153"/>
                  <a:gd name="T13" fmla="*/ 108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3"/>
                  <a:gd name="T22" fmla="*/ 0 h 108"/>
                  <a:gd name="T23" fmla="*/ 153 w 153"/>
                  <a:gd name="T24" fmla="*/ 108 h 1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3" h="108">
                    <a:moveTo>
                      <a:pt x="0" y="108"/>
                    </a:moveTo>
                    <a:lnTo>
                      <a:pt x="153" y="108"/>
                    </a:lnTo>
                    <a:lnTo>
                      <a:pt x="153" y="0"/>
                    </a:lnTo>
                    <a:lnTo>
                      <a:pt x="148" y="0"/>
                    </a:lnTo>
                    <a:lnTo>
                      <a:pt x="148" y="104"/>
                    </a:lnTo>
                    <a:lnTo>
                      <a:pt x="0" y="104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4" name="Freeform 367"/>
              <p:cNvSpPr>
                <a:spLocks/>
              </p:cNvSpPr>
              <p:nvPr/>
            </p:nvSpPr>
            <p:spPr bwMode="auto">
              <a:xfrm>
                <a:off x="2886" y="2645"/>
                <a:ext cx="148" cy="104"/>
              </a:xfrm>
              <a:custGeom>
                <a:avLst/>
                <a:gdLst>
                  <a:gd name="T0" fmla="*/ 0 w 148"/>
                  <a:gd name="T1" fmla="*/ 104 h 104"/>
                  <a:gd name="T2" fmla="*/ 148 w 148"/>
                  <a:gd name="T3" fmla="*/ 104 h 104"/>
                  <a:gd name="T4" fmla="*/ 148 w 148"/>
                  <a:gd name="T5" fmla="*/ 0 h 104"/>
                  <a:gd name="T6" fmla="*/ 143 w 148"/>
                  <a:gd name="T7" fmla="*/ 0 h 104"/>
                  <a:gd name="T8" fmla="*/ 143 w 148"/>
                  <a:gd name="T9" fmla="*/ 100 h 104"/>
                  <a:gd name="T10" fmla="*/ 0 w 148"/>
                  <a:gd name="T11" fmla="*/ 100 h 104"/>
                  <a:gd name="T12" fmla="*/ 0 w 148"/>
                  <a:gd name="T13" fmla="*/ 104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104"/>
                  <a:gd name="T23" fmla="*/ 148 w 148"/>
                  <a:gd name="T24" fmla="*/ 104 h 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104">
                    <a:moveTo>
                      <a:pt x="0" y="104"/>
                    </a:moveTo>
                    <a:lnTo>
                      <a:pt x="148" y="104"/>
                    </a:lnTo>
                    <a:lnTo>
                      <a:pt x="148" y="0"/>
                    </a:ln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BBB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5" name="Freeform 368"/>
              <p:cNvSpPr>
                <a:spLocks/>
              </p:cNvSpPr>
              <p:nvPr/>
            </p:nvSpPr>
            <p:spPr bwMode="auto">
              <a:xfrm>
                <a:off x="2886" y="2645"/>
                <a:ext cx="143" cy="100"/>
              </a:xfrm>
              <a:custGeom>
                <a:avLst/>
                <a:gdLst>
                  <a:gd name="T0" fmla="*/ 0 w 143"/>
                  <a:gd name="T1" fmla="*/ 100 h 100"/>
                  <a:gd name="T2" fmla="*/ 143 w 143"/>
                  <a:gd name="T3" fmla="*/ 100 h 100"/>
                  <a:gd name="T4" fmla="*/ 143 w 143"/>
                  <a:gd name="T5" fmla="*/ 0 h 100"/>
                  <a:gd name="T6" fmla="*/ 138 w 143"/>
                  <a:gd name="T7" fmla="*/ 0 h 100"/>
                  <a:gd name="T8" fmla="*/ 138 w 143"/>
                  <a:gd name="T9" fmla="*/ 97 h 100"/>
                  <a:gd name="T10" fmla="*/ 0 w 143"/>
                  <a:gd name="T11" fmla="*/ 97 h 100"/>
                  <a:gd name="T12" fmla="*/ 0 w 143"/>
                  <a:gd name="T13" fmla="*/ 100 h 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00"/>
                  <a:gd name="T23" fmla="*/ 143 w 143"/>
                  <a:gd name="T24" fmla="*/ 100 h 1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00">
                    <a:moveTo>
                      <a:pt x="0" y="100"/>
                    </a:moveTo>
                    <a:lnTo>
                      <a:pt x="143" y="100"/>
                    </a:lnTo>
                    <a:lnTo>
                      <a:pt x="143" y="0"/>
                    </a:lnTo>
                    <a:lnTo>
                      <a:pt x="138" y="0"/>
                    </a:lnTo>
                    <a:lnTo>
                      <a:pt x="138" y="97"/>
                    </a:lnTo>
                    <a:lnTo>
                      <a:pt x="0" y="97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6" name="Freeform 369"/>
              <p:cNvSpPr>
                <a:spLocks/>
              </p:cNvSpPr>
              <p:nvPr/>
            </p:nvSpPr>
            <p:spPr bwMode="auto">
              <a:xfrm>
                <a:off x="2886" y="2645"/>
                <a:ext cx="138" cy="97"/>
              </a:xfrm>
              <a:custGeom>
                <a:avLst/>
                <a:gdLst>
                  <a:gd name="T0" fmla="*/ 0 w 138"/>
                  <a:gd name="T1" fmla="*/ 97 h 97"/>
                  <a:gd name="T2" fmla="*/ 138 w 138"/>
                  <a:gd name="T3" fmla="*/ 97 h 97"/>
                  <a:gd name="T4" fmla="*/ 138 w 138"/>
                  <a:gd name="T5" fmla="*/ 0 h 97"/>
                  <a:gd name="T6" fmla="*/ 133 w 138"/>
                  <a:gd name="T7" fmla="*/ 0 h 97"/>
                  <a:gd name="T8" fmla="*/ 133 w 138"/>
                  <a:gd name="T9" fmla="*/ 93 h 97"/>
                  <a:gd name="T10" fmla="*/ 0 w 138"/>
                  <a:gd name="T11" fmla="*/ 93 h 97"/>
                  <a:gd name="T12" fmla="*/ 0 w 138"/>
                  <a:gd name="T13" fmla="*/ 97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97"/>
                  <a:gd name="T23" fmla="*/ 138 w 138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97">
                    <a:moveTo>
                      <a:pt x="0" y="97"/>
                    </a:moveTo>
                    <a:lnTo>
                      <a:pt x="138" y="97"/>
                    </a:lnTo>
                    <a:lnTo>
                      <a:pt x="138" y="0"/>
                    </a:lnTo>
                    <a:lnTo>
                      <a:pt x="133" y="0"/>
                    </a:lnTo>
                    <a:lnTo>
                      <a:pt x="133" y="93"/>
                    </a:lnTo>
                    <a:lnTo>
                      <a:pt x="0" y="93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3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7" name="Freeform 370"/>
              <p:cNvSpPr>
                <a:spLocks/>
              </p:cNvSpPr>
              <p:nvPr/>
            </p:nvSpPr>
            <p:spPr bwMode="auto">
              <a:xfrm>
                <a:off x="2886" y="2645"/>
                <a:ext cx="133" cy="93"/>
              </a:xfrm>
              <a:custGeom>
                <a:avLst/>
                <a:gdLst>
                  <a:gd name="T0" fmla="*/ 0 w 133"/>
                  <a:gd name="T1" fmla="*/ 93 h 93"/>
                  <a:gd name="T2" fmla="*/ 133 w 133"/>
                  <a:gd name="T3" fmla="*/ 93 h 93"/>
                  <a:gd name="T4" fmla="*/ 133 w 133"/>
                  <a:gd name="T5" fmla="*/ 0 h 93"/>
                  <a:gd name="T6" fmla="*/ 126 w 133"/>
                  <a:gd name="T7" fmla="*/ 0 h 93"/>
                  <a:gd name="T8" fmla="*/ 126 w 133"/>
                  <a:gd name="T9" fmla="*/ 89 h 93"/>
                  <a:gd name="T10" fmla="*/ 0 w 133"/>
                  <a:gd name="T11" fmla="*/ 89 h 93"/>
                  <a:gd name="T12" fmla="*/ 0 w 133"/>
                  <a:gd name="T13" fmla="*/ 93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3"/>
                  <a:gd name="T22" fmla="*/ 0 h 93"/>
                  <a:gd name="T23" fmla="*/ 133 w 133"/>
                  <a:gd name="T24" fmla="*/ 93 h 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3" h="93">
                    <a:moveTo>
                      <a:pt x="0" y="93"/>
                    </a:moveTo>
                    <a:lnTo>
                      <a:pt x="133" y="93"/>
                    </a:lnTo>
                    <a:lnTo>
                      <a:pt x="133" y="0"/>
                    </a:ln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8" name="Freeform 371"/>
              <p:cNvSpPr>
                <a:spLocks/>
              </p:cNvSpPr>
              <p:nvPr/>
            </p:nvSpPr>
            <p:spPr bwMode="auto">
              <a:xfrm>
                <a:off x="2886" y="2645"/>
                <a:ext cx="126" cy="89"/>
              </a:xfrm>
              <a:custGeom>
                <a:avLst/>
                <a:gdLst>
                  <a:gd name="T0" fmla="*/ 0 w 126"/>
                  <a:gd name="T1" fmla="*/ 89 h 89"/>
                  <a:gd name="T2" fmla="*/ 126 w 126"/>
                  <a:gd name="T3" fmla="*/ 89 h 89"/>
                  <a:gd name="T4" fmla="*/ 126 w 126"/>
                  <a:gd name="T5" fmla="*/ 0 h 89"/>
                  <a:gd name="T6" fmla="*/ 121 w 126"/>
                  <a:gd name="T7" fmla="*/ 0 h 89"/>
                  <a:gd name="T8" fmla="*/ 121 w 126"/>
                  <a:gd name="T9" fmla="*/ 85 h 89"/>
                  <a:gd name="T10" fmla="*/ 0 w 126"/>
                  <a:gd name="T11" fmla="*/ 85 h 89"/>
                  <a:gd name="T12" fmla="*/ 0 w 126"/>
                  <a:gd name="T13" fmla="*/ 89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89"/>
                  <a:gd name="T23" fmla="*/ 126 w 126"/>
                  <a:gd name="T24" fmla="*/ 89 h 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89">
                    <a:moveTo>
                      <a:pt x="0" y="89"/>
                    </a:moveTo>
                    <a:lnTo>
                      <a:pt x="126" y="89"/>
                    </a:lnTo>
                    <a:lnTo>
                      <a:pt x="126" y="0"/>
                    </a:ln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899" name="Freeform 372"/>
              <p:cNvSpPr>
                <a:spLocks/>
              </p:cNvSpPr>
              <p:nvPr/>
            </p:nvSpPr>
            <p:spPr bwMode="auto">
              <a:xfrm>
                <a:off x="2886" y="2645"/>
                <a:ext cx="121" cy="85"/>
              </a:xfrm>
              <a:custGeom>
                <a:avLst/>
                <a:gdLst>
                  <a:gd name="T0" fmla="*/ 0 w 121"/>
                  <a:gd name="T1" fmla="*/ 85 h 85"/>
                  <a:gd name="T2" fmla="*/ 121 w 121"/>
                  <a:gd name="T3" fmla="*/ 85 h 85"/>
                  <a:gd name="T4" fmla="*/ 121 w 121"/>
                  <a:gd name="T5" fmla="*/ 0 h 85"/>
                  <a:gd name="T6" fmla="*/ 115 w 121"/>
                  <a:gd name="T7" fmla="*/ 0 h 85"/>
                  <a:gd name="T8" fmla="*/ 115 w 121"/>
                  <a:gd name="T9" fmla="*/ 80 h 85"/>
                  <a:gd name="T10" fmla="*/ 0 w 121"/>
                  <a:gd name="T11" fmla="*/ 80 h 85"/>
                  <a:gd name="T12" fmla="*/ 0 w 121"/>
                  <a:gd name="T13" fmla="*/ 85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1"/>
                  <a:gd name="T22" fmla="*/ 0 h 85"/>
                  <a:gd name="T23" fmla="*/ 121 w 121"/>
                  <a:gd name="T24" fmla="*/ 85 h 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1" h="85">
                    <a:moveTo>
                      <a:pt x="0" y="85"/>
                    </a:moveTo>
                    <a:lnTo>
                      <a:pt x="121" y="85"/>
                    </a:lnTo>
                    <a:lnTo>
                      <a:pt x="121" y="0"/>
                    </a:lnTo>
                    <a:lnTo>
                      <a:pt x="115" y="0"/>
                    </a:lnTo>
                    <a:lnTo>
                      <a:pt x="115" y="80"/>
                    </a:lnTo>
                    <a:lnTo>
                      <a:pt x="0" y="8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CE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0" name="Freeform 373"/>
              <p:cNvSpPr>
                <a:spLocks/>
              </p:cNvSpPr>
              <p:nvPr/>
            </p:nvSpPr>
            <p:spPr bwMode="auto">
              <a:xfrm>
                <a:off x="2886" y="2645"/>
                <a:ext cx="115" cy="80"/>
              </a:xfrm>
              <a:custGeom>
                <a:avLst/>
                <a:gdLst>
                  <a:gd name="T0" fmla="*/ 0 w 115"/>
                  <a:gd name="T1" fmla="*/ 80 h 80"/>
                  <a:gd name="T2" fmla="*/ 115 w 115"/>
                  <a:gd name="T3" fmla="*/ 80 h 80"/>
                  <a:gd name="T4" fmla="*/ 115 w 115"/>
                  <a:gd name="T5" fmla="*/ 0 h 80"/>
                  <a:gd name="T6" fmla="*/ 109 w 115"/>
                  <a:gd name="T7" fmla="*/ 0 h 80"/>
                  <a:gd name="T8" fmla="*/ 109 w 115"/>
                  <a:gd name="T9" fmla="*/ 76 h 80"/>
                  <a:gd name="T10" fmla="*/ 0 w 115"/>
                  <a:gd name="T11" fmla="*/ 76 h 80"/>
                  <a:gd name="T12" fmla="*/ 0 w 115"/>
                  <a:gd name="T13" fmla="*/ 8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"/>
                  <a:gd name="T22" fmla="*/ 0 h 80"/>
                  <a:gd name="T23" fmla="*/ 115 w 115"/>
                  <a:gd name="T24" fmla="*/ 80 h 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" h="80">
                    <a:moveTo>
                      <a:pt x="0" y="80"/>
                    </a:moveTo>
                    <a:lnTo>
                      <a:pt x="115" y="80"/>
                    </a:lnTo>
                    <a:lnTo>
                      <a:pt x="115" y="0"/>
                    </a:lnTo>
                    <a:lnTo>
                      <a:pt x="109" y="0"/>
                    </a:lnTo>
                    <a:lnTo>
                      <a:pt x="109" y="76"/>
                    </a:lnTo>
                    <a:lnTo>
                      <a:pt x="0" y="76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1" name="Freeform 374"/>
              <p:cNvSpPr>
                <a:spLocks/>
              </p:cNvSpPr>
              <p:nvPr/>
            </p:nvSpPr>
            <p:spPr bwMode="auto">
              <a:xfrm>
                <a:off x="2886" y="2645"/>
                <a:ext cx="109" cy="76"/>
              </a:xfrm>
              <a:custGeom>
                <a:avLst/>
                <a:gdLst>
                  <a:gd name="T0" fmla="*/ 0 w 109"/>
                  <a:gd name="T1" fmla="*/ 76 h 76"/>
                  <a:gd name="T2" fmla="*/ 109 w 109"/>
                  <a:gd name="T3" fmla="*/ 76 h 76"/>
                  <a:gd name="T4" fmla="*/ 109 w 109"/>
                  <a:gd name="T5" fmla="*/ 0 h 76"/>
                  <a:gd name="T6" fmla="*/ 101 w 109"/>
                  <a:gd name="T7" fmla="*/ 0 h 76"/>
                  <a:gd name="T8" fmla="*/ 101 w 109"/>
                  <a:gd name="T9" fmla="*/ 71 h 76"/>
                  <a:gd name="T10" fmla="*/ 0 w 109"/>
                  <a:gd name="T11" fmla="*/ 71 h 76"/>
                  <a:gd name="T12" fmla="*/ 0 w 109"/>
                  <a:gd name="T13" fmla="*/ 76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9"/>
                  <a:gd name="T22" fmla="*/ 0 h 76"/>
                  <a:gd name="T23" fmla="*/ 109 w 109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9" h="76">
                    <a:moveTo>
                      <a:pt x="0" y="76"/>
                    </a:moveTo>
                    <a:lnTo>
                      <a:pt x="109" y="76"/>
                    </a:lnTo>
                    <a:lnTo>
                      <a:pt x="109" y="0"/>
                    </a:ln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2" name="Freeform 375"/>
              <p:cNvSpPr>
                <a:spLocks/>
              </p:cNvSpPr>
              <p:nvPr/>
            </p:nvSpPr>
            <p:spPr bwMode="auto">
              <a:xfrm>
                <a:off x="2884" y="2644"/>
                <a:ext cx="103" cy="72"/>
              </a:xfrm>
              <a:custGeom>
                <a:avLst/>
                <a:gdLst>
                  <a:gd name="T0" fmla="*/ 2 w 103"/>
                  <a:gd name="T1" fmla="*/ 72 h 72"/>
                  <a:gd name="T2" fmla="*/ 103 w 103"/>
                  <a:gd name="T3" fmla="*/ 72 h 72"/>
                  <a:gd name="T4" fmla="*/ 103 w 103"/>
                  <a:gd name="T5" fmla="*/ 1 h 72"/>
                  <a:gd name="T6" fmla="*/ 97 w 103"/>
                  <a:gd name="T7" fmla="*/ 0 h 72"/>
                  <a:gd name="T8" fmla="*/ 97 w 103"/>
                  <a:gd name="T9" fmla="*/ 67 h 72"/>
                  <a:gd name="T10" fmla="*/ 0 w 103"/>
                  <a:gd name="T11" fmla="*/ 67 h 72"/>
                  <a:gd name="T12" fmla="*/ 2 w 103"/>
                  <a:gd name="T13" fmla="*/ 72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"/>
                  <a:gd name="T22" fmla="*/ 0 h 72"/>
                  <a:gd name="T23" fmla="*/ 103 w 103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" h="72">
                    <a:moveTo>
                      <a:pt x="2" y="72"/>
                    </a:moveTo>
                    <a:lnTo>
                      <a:pt x="103" y="72"/>
                    </a:lnTo>
                    <a:lnTo>
                      <a:pt x="103" y="1"/>
                    </a:lnTo>
                    <a:lnTo>
                      <a:pt x="97" y="0"/>
                    </a:lnTo>
                    <a:lnTo>
                      <a:pt x="97" y="67"/>
                    </a:lnTo>
                    <a:lnTo>
                      <a:pt x="0" y="67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3" name="Freeform 376"/>
              <p:cNvSpPr>
                <a:spLocks/>
              </p:cNvSpPr>
              <p:nvPr/>
            </p:nvSpPr>
            <p:spPr bwMode="auto">
              <a:xfrm>
                <a:off x="2884" y="2644"/>
                <a:ext cx="97" cy="67"/>
              </a:xfrm>
              <a:custGeom>
                <a:avLst/>
                <a:gdLst>
                  <a:gd name="T0" fmla="*/ 0 w 97"/>
                  <a:gd name="T1" fmla="*/ 67 h 67"/>
                  <a:gd name="T2" fmla="*/ 97 w 97"/>
                  <a:gd name="T3" fmla="*/ 67 h 67"/>
                  <a:gd name="T4" fmla="*/ 97 w 97"/>
                  <a:gd name="T5" fmla="*/ 0 h 67"/>
                  <a:gd name="T6" fmla="*/ 89 w 97"/>
                  <a:gd name="T7" fmla="*/ 1 h 67"/>
                  <a:gd name="T8" fmla="*/ 89 w 97"/>
                  <a:gd name="T9" fmla="*/ 62 h 67"/>
                  <a:gd name="T10" fmla="*/ 2 w 97"/>
                  <a:gd name="T11" fmla="*/ 62 h 67"/>
                  <a:gd name="T12" fmla="*/ 0 w 97"/>
                  <a:gd name="T13" fmla="*/ 67 h 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67"/>
                  <a:gd name="T23" fmla="*/ 97 w 97"/>
                  <a:gd name="T24" fmla="*/ 67 h 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67">
                    <a:moveTo>
                      <a:pt x="0" y="67"/>
                    </a:moveTo>
                    <a:lnTo>
                      <a:pt x="97" y="67"/>
                    </a:lnTo>
                    <a:lnTo>
                      <a:pt x="97" y="0"/>
                    </a:lnTo>
                    <a:lnTo>
                      <a:pt x="89" y="1"/>
                    </a:lnTo>
                    <a:lnTo>
                      <a:pt x="89" y="62"/>
                    </a:lnTo>
                    <a:lnTo>
                      <a:pt x="2" y="62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4" name="Freeform 377"/>
              <p:cNvSpPr>
                <a:spLocks/>
              </p:cNvSpPr>
              <p:nvPr/>
            </p:nvSpPr>
            <p:spPr bwMode="auto">
              <a:xfrm>
                <a:off x="2886" y="2645"/>
                <a:ext cx="87" cy="61"/>
              </a:xfrm>
              <a:custGeom>
                <a:avLst/>
                <a:gdLst>
                  <a:gd name="T0" fmla="*/ 0 w 87"/>
                  <a:gd name="T1" fmla="*/ 61 h 61"/>
                  <a:gd name="T2" fmla="*/ 87 w 87"/>
                  <a:gd name="T3" fmla="*/ 61 h 61"/>
                  <a:gd name="T4" fmla="*/ 87 w 87"/>
                  <a:gd name="T5" fmla="*/ 0 h 61"/>
                  <a:gd name="T6" fmla="*/ 80 w 87"/>
                  <a:gd name="T7" fmla="*/ 0 h 61"/>
                  <a:gd name="T8" fmla="*/ 80 w 87"/>
                  <a:gd name="T9" fmla="*/ 56 h 61"/>
                  <a:gd name="T10" fmla="*/ 0 w 87"/>
                  <a:gd name="T11" fmla="*/ 56 h 61"/>
                  <a:gd name="T12" fmla="*/ 0 w 87"/>
                  <a:gd name="T13" fmla="*/ 61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61"/>
                  <a:gd name="T23" fmla="*/ 87 w 87"/>
                  <a:gd name="T24" fmla="*/ 61 h 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61">
                    <a:moveTo>
                      <a:pt x="0" y="61"/>
                    </a:moveTo>
                    <a:lnTo>
                      <a:pt x="87" y="61"/>
                    </a:lnTo>
                    <a:lnTo>
                      <a:pt x="87" y="0"/>
                    </a:lnTo>
                    <a:lnTo>
                      <a:pt x="80" y="0"/>
                    </a:lnTo>
                    <a:lnTo>
                      <a:pt x="80" y="56"/>
                    </a:lnTo>
                    <a:lnTo>
                      <a:pt x="0" y="56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5" name="Freeform 378"/>
              <p:cNvSpPr>
                <a:spLocks/>
              </p:cNvSpPr>
              <p:nvPr/>
            </p:nvSpPr>
            <p:spPr bwMode="auto">
              <a:xfrm>
                <a:off x="2886" y="2645"/>
                <a:ext cx="80" cy="56"/>
              </a:xfrm>
              <a:custGeom>
                <a:avLst/>
                <a:gdLst>
                  <a:gd name="T0" fmla="*/ 0 w 80"/>
                  <a:gd name="T1" fmla="*/ 56 h 56"/>
                  <a:gd name="T2" fmla="*/ 80 w 80"/>
                  <a:gd name="T3" fmla="*/ 56 h 56"/>
                  <a:gd name="T4" fmla="*/ 80 w 80"/>
                  <a:gd name="T5" fmla="*/ 0 h 56"/>
                  <a:gd name="T6" fmla="*/ 71 w 80"/>
                  <a:gd name="T7" fmla="*/ 0 h 56"/>
                  <a:gd name="T8" fmla="*/ 71 w 80"/>
                  <a:gd name="T9" fmla="*/ 50 h 56"/>
                  <a:gd name="T10" fmla="*/ 0 w 80"/>
                  <a:gd name="T11" fmla="*/ 50 h 56"/>
                  <a:gd name="T12" fmla="*/ 0 w 80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"/>
                  <a:gd name="T22" fmla="*/ 0 h 56"/>
                  <a:gd name="T23" fmla="*/ 80 w 80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" h="56">
                    <a:moveTo>
                      <a:pt x="0" y="56"/>
                    </a:moveTo>
                    <a:lnTo>
                      <a:pt x="80" y="56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71" y="50"/>
                    </a:lnTo>
                    <a:lnTo>
                      <a:pt x="0" y="5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6" name="Freeform 379"/>
              <p:cNvSpPr>
                <a:spLocks/>
              </p:cNvSpPr>
              <p:nvPr/>
            </p:nvSpPr>
            <p:spPr bwMode="auto">
              <a:xfrm>
                <a:off x="2886" y="2645"/>
                <a:ext cx="71" cy="50"/>
              </a:xfrm>
              <a:custGeom>
                <a:avLst/>
                <a:gdLst>
                  <a:gd name="T0" fmla="*/ 0 w 71"/>
                  <a:gd name="T1" fmla="*/ 50 h 50"/>
                  <a:gd name="T2" fmla="*/ 71 w 71"/>
                  <a:gd name="T3" fmla="*/ 50 h 50"/>
                  <a:gd name="T4" fmla="*/ 71 w 71"/>
                  <a:gd name="T5" fmla="*/ 0 h 50"/>
                  <a:gd name="T6" fmla="*/ 62 w 71"/>
                  <a:gd name="T7" fmla="*/ 0 h 50"/>
                  <a:gd name="T8" fmla="*/ 62 w 71"/>
                  <a:gd name="T9" fmla="*/ 43 h 50"/>
                  <a:gd name="T10" fmla="*/ 0 w 71"/>
                  <a:gd name="T11" fmla="*/ 43 h 50"/>
                  <a:gd name="T12" fmla="*/ 0 w 71"/>
                  <a:gd name="T13" fmla="*/ 50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"/>
                  <a:gd name="T22" fmla="*/ 0 h 50"/>
                  <a:gd name="T23" fmla="*/ 71 w 71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" h="50">
                    <a:moveTo>
                      <a:pt x="0" y="50"/>
                    </a:moveTo>
                    <a:lnTo>
                      <a:pt x="71" y="50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62" y="43"/>
                    </a:lnTo>
                    <a:lnTo>
                      <a:pt x="0" y="43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E8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7" name="Freeform 380"/>
              <p:cNvSpPr>
                <a:spLocks/>
              </p:cNvSpPr>
              <p:nvPr/>
            </p:nvSpPr>
            <p:spPr bwMode="auto">
              <a:xfrm>
                <a:off x="2886" y="2645"/>
                <a:ext cx="62" cy="43"/>
              </a:xfrm>
              <a:custGeom>
                <a:avLst/>
                <a:gdLst>
                  <a:gd name="T0" fmla="*/ 0 w 62"/>
                  <a:gd name="T1" fmla="*/ 43 h 43"/>
                  <a:gd name="T2" fmla="*/ 62 w 62"/>
                  <a:gd name="T3" fmla="*/ 43 h 43"/>
                  <a:gd name="T4" fmla="*/ 62 w 62"/>
                  <a:gd name="T5" fmla="*/ 0 h 43"/>
                  <a:gd name="T6" fmla="*/ 53 w 62"/>
                  <a:gd name="T7" fmla="*/ 0 h 43"/>
                  <a:gd name="T8" fmla="*/ 53 w 62"/>
                  <a:gd name="T9" fmla="*/ 37 h 43"/>
                  <a:gd name="T10" fmla="*/ 0 w 62"/>
                  <a:gd name="T11" fmla="*/ 37 h 43"/>
                  <a:gd name="T12" fmla="*/ 0 w 62"/>
                  <a:gd name="T13" fmla="*/ 43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43"/>
                  <a:gd name="T23" fmla="*/ 62 w 6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43">
                    <a:moveTo>
                      <a:pt x="0" y="43"/>
                    </a:moveTo>
                    <a:lnTo>
                      <a:pt x="62" y="43"/>
                    </a:lnTo>
                    <a:lnTo>
                      <a:pt x="62" y="0"/>
                    </a:lnTo>
                    <a:lnTo>
                      <a:pt x="53" y="0"/>
                    </a:lnTo>
                    <a:lnTo>
                      <a:pt x="53" y="37"/>
                    </a:lnTo>
                    <a:lnTo>
                      <a:pt x="0" y="3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8" name="Freeform 381"/>
              <p:cNvSpPr>
                <a:spLocks/>
              </p:cNvSpPr>
              <p:nvPr/>
            </p:nvSpPr>
            <p:spPr bwMode="auto">
              <a:xfrm>
                <a:off x="2886" y="2645"/>
                <a:ext cx="53" cy="37"/>
              </a:xfrm>
              <a:custGeom>
                <a:avLst/>
                <a:gdLst>
                  <a:gd name="T0" fmla="*/ 0 w 53"/>
                  <a:gd name="T1" fmla="*/ 37 h 37"/>
                  <a:gd name="T2" fmla="*/ 53 w 53"/>
                  <a:gd name="T3" fmla="*/ 37 h 37"/>
                  <a:gd name="T4" fmla="*/ 53 w 53"/>
                  <a:gd name="T5" fmla="*/ 0 h 37"/>
                  <a:gd name="T6" fmla="*/ 44 w 53"/>
                  <a:gd name="T7" fmla="*/ 0 h 37"/>
                  <a:gd name="T8" fmla="*/ 44 w 53"/>
                  <a:gd name="T9" fmla="*/ 31 h 37"/>
                  <a:gd name="T10" fmla="*/ 0 w 53"/>
                  <a:gd name="T11" fmla="*/ 31 h 37"/>
                  <a:gd name="T12" fmla="*/ 0 w 53"/>
                  <a:gd name="T13" fmla="*/ 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37"/>
                  <a:gd name="T23" fmla="*/ 53 w 53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37">
                    <a:moveTo>
                      <a:pt x="0" y="37"/>
                    </a:moveTo>
                    <a:lnTo>
                      <a:pt x="53" y="37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09" name="Freeform 382"/>
              <p:cNvSpPr>
                <a:spLocks/>
              </p:cNvSpPr>
              <p:nvPr/>
            </p:nvSpPr>
            <p:spPr bwMode="auto">
              <a:xfrm>
                <a:off x="2886" y="2645"/>
                <a:ext cx="44" cy="31"/>
              </a:xfrm>
              <a:custGeom>
                <a:avLst/>
                <a:gdLst>
                  <a:gd name="T0" fmla="*/ 0 w 44"/>
                  <a:gd name="T1" fmla="*/ 31 h 31"/>
                  <a:gd name="T2" fmla="*/ 44 w 44"/>
                  <a:gd name="T3" fmla="*/ 31 h 31"/>
                  <a:gd name="T4" fmla="*/ 44 w 44"/>
                  <a:gd name="T5" fmla="*/ 0 h 31"/>
                  <a:gd name="T6" fmla="*/ 34 w 44"/>
                  <a:gd name="T7" fmla="*/ 0 h 31"/>
                  <a:gd name="T8" fmla="*/ 34 w 44"/>
                  <a:gd name="T9" fmla="*/ 24 h 31"/>
                  <a:gd name="T10" fmla="*/ 0 w 44"/>
                  <a:gd name="T11" fmla="*/ 24 h 31"/>
                  <a:gd name="T12" fmla="*/ 0 w 44"/>
                  <a:gd name="T13" fmla="*/ 31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"/>
                  <a:gd name="T22" fmla="*/ 0 h 31"/>
                  <a:gd name="T23" fmla="*/ 44 w 44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" h="31">
                    <a:moveTo>
                      <a:pt x="0" y="31"/>
                    </a:moveTo>
                    <a:lnTo>
                      <a:pt x="44" y="31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34" y="24"/>
                    </a:lnTo>
                    <a:lnTo>
                      <a:pt x="0" y="2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0" name="Freeform 383"/>
              <p:cNvSpPr>
                <a:spLocks/>
              </p:cNvSpPr>
              <p:nvPr/>
            </p:nvSpPr>
            <p:spPr bwMode="auto">
              <a:xfrm>
                <a:off x="2884" y="2644"/>
                <a:ext cx="36" cy="25"/>
              </a:xfrm>
              <a:custGeom>
                <a:avLst/>
                <a:gdLst>
                  <a:gd name="T0" fmla="*/ 2 w 36"/>
                  <a:gd name="T1" fmla="*/ 25 h 25"/>
                  <a:gd name="T2" fmla="*/ 36 w 36"/>
                  <a:gd name="T3" fmla="*/ 25 h 25"/>
                  <a:gd name="T4" fmla="*/ 36 w 36"/>
                  <a:gd name="T5" fmla="*/ 1 h 25"/>
                  <a:gd name="T6" fmla="*/ 26 w 36"/>
                  <a:gd name="T7" fmla="*/ 0 h 25"/>
                  <a:gd name="T8" fmla="*/ 26 w 36"/>
                  <a:gd name="T9" fmla="*/ 18 h 25"/>
                  <a:gd name="T10" fmla="*/ 0 w 36"/>
                  <a:gd name="T11" fmla="*/ 18 h 25"/>
                  <a:gd name="T12" fmla="*/ 2 w 36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"/>
                  <a:gd name="T22" fmla="*/ 0 h 25"/>
                  <a:gd name="T23" fmla="*/ 36 w 36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" h="25">
                    <a:moveTo>
                      <a:pt x="2" y="25"/>
                    </a:moveTo>
                    <a:lnTo>
                      <a:pt x="36" y="25"/>
                    </a:lnTo>
                    <a:lnTo>
                      <a:pt x="36" y="1"/>
                    </a:ln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1" name="Freeform 384"/>
              <p:cNvSpPr>
                <a:spLocks/>
              </p:cNvSpPr>
              <p:nvPr/>
            </p:nvSpPr>
            <p:spPr bwMode="auto">
              <a:xfrm>
                <a:off x="2884" y="2644"/>
                <a:ext cx="26" cy="18"/>
              </a:xfrm>
              <a:custGeom>
                <a:avLst/>
                <a:gdLst>
                  <a:gd name="T0" fmla="*/ 0 w 26"/>
                  <a:gd name="T1" fmla="*/ 18 h 18"/>
                  <a:gd name="T2" fmla="*/ 26 w 26"/>
                  <a:gd name="T3" fmla="*/ 18 h 18"/>
                  <a:gd name="T4" fmla="*/ 26 w 26"/>
                  <a:gd name="T5" fmla="*/ 0 h 18"/>
                  <a:gd name="T6" fmla="*/ 14 w 26"/>
                  <a:gd name="T7" fmla="*/ 1 h 18"/>
                  <a:gd name="T8" fmla="*/ 14 w 26"/>
                  <a:gd name="T9" fmla="*/ 10 h 18"/>
                  <a:gd name="T10" fmla="*/ 2 w 26"/>
                  <a:gd name="T11" fmla="*/ 10 h 18"/>
                  <a:gd name="T12" fmla="*/ 0 w 26"/>
                  <a:gd name="T13" fmla="*/ 18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18"/>
                  <a:gd name="T23" fmla="*/ 26 w 26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18">
                    <a:moveTo>
                      <a:pt x="0" y="18"/>
                    </a:moveTo>
                    <a:lnTo>
                      <a:pt x="26" y="18"/>
                    </a:lnTo>
                    <a:lnTo>
                      <a:pt x="26" y="0"/>
                    </a:lnTo>
                    <a:lnTo>
                      <a:pt x="14" y="1"/>
                    </a:lnTo>
                    <a:lnTo>
                      <a:pt x="14" y="10"/>
                    </a:lnTo>
                    <a:lnTo>
                      <a:pt x="2" y="1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2" name="Freeform 385"/>
              <p:cNvSpPr>
                <a:spLocks/>
              </p:cNvSpPr>
              <p:nvPr/>
            </p:nvSpPr>
            <p:spPr bwMode="auto">
              <a:xfrm>
                <a:off x="2884" y="2644"/>
                <a:ext cx="14" cy="10"/>
              </a:xfrm>
              <a:custGeom>
                <a:avLst/>
                <a:gdLst>
                  <a:gd name="T0" fmla="*/ 2 w 14"/>
                  <a:gd name="T1" fmla="*/ 10 h 10"/>
                  <a:gd name="T2" fmla="*/ 14 w 14"/>
                  <a:gd name="T3" fmla="*/ 10 h 10"/>
                  <a:gd name="T4" fmla="*/ 14 w 14"/>
                  <a:gd name="T5" fmla="*/ 1 h 10"/>
                  <a:gd name="T6" fmla="*/ 2 w 14"/>
                  <a:gd name="T7" fmla="*/ 0 h 10"/>
                  <a:gd name="T8" fmla="*/ 2 w 14"/>
                  <a:gd name="T9" fmla="*/ 1 h 10"/>
                  <a:gd name="T10" fmla="*/ 0 w 14"/>
                  <a:gd name="T11" fmla="*/ 1 h 10"/>
                  <a:gd name="T12" fmla="*/ 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2" y="10"/>
                    </a:moveTo>
                    <a:lnTo>
                      <a:pt x="14" y="10"/>
                    </a:lnTo>
                    <a:lnTo>
                      <a:pt x="14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3" name="Freeform 386"/>
              <p:cNvSpPr>
                <a:spLocks/>
              </p:cNvSpPr>
              <p:nvPr/>
            </p:nvSpPr>
            <p:spPr bwMode="auto">
              <a:xfrm>
                <a:off x="2884" y="2644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0 w 2"/>
                  <a:gd name="T13" fmla="*/ 1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"/>
                  <a:gd name="T22" fmla="*/ 0 h 1"/>
                  <a:gd name="T23" fmla="*/ 2 w 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" h="1">
                    <a:moveTo>
                      <a:pt x="0" y="1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4" name="Freeform 387"/>
              <p:cNvSpPr>
                <a:spLocks/>
              </p:cNvSpPr>
              <p:nvPr/>
            </p:nvSpPr>
            <p:spPr bwMode="auto">
              <a:xfrm>
                <a:off x="2872" y="2633"/>
                <a:ext cx="230" cy="171"/>
              </a:xfrm>
              <a:custGeom>
                <a:avLst/>
                <a:gdLst>
                  <a:gd name="T0" fmla="*/ 230 w 230"/>
                  <a:gd name="T1" fmla="*/ 0 h 171"/>
                  <a:gd name="T2" fmla="*/ 0 w 230"/>
                  <a:gd name="T3" fmla="*/ 0 h 171"/>
                  <a:gd name="T4" fmla="*/ 0 w 230"/>
                  <a:gd name="T5" fmla="*/ 171 h 171"/>
                  <a:gd name="T6" fmla="*/ 4 w 230"/>
                  <a:gd name="T7" fmla="*/ 171 h 171"/>
                  <a:gd name="T8" fmla="*/ 4 w 230"/>
                  <a:gd name="T9" fmla="*/ 2 h 171"/>
                  <a:gd name="T10" fmla="*/ 230 w 230"/>
                  <a:gd name="T11" fmla="*/ 2 h 171"/>
                  <a:gd name="T12" fmla="*/ 230 w 230"/>
                  <a:gd name="T13" fmla="*/ 0 h 1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171"/>
                  <a:gd name="T23" fmla="*/ 230 w 230"/>
                  <a:gd name="T24" fmla="*/ 171 h 17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171">
                    <a:moveTo>
                      <a:pt x="230" y="0"/>
                    </a:moveTo>
                    <a:lnTo>
                      <a:pt x="0" y="0"/>
                    </a:lnTo>
                    <a:lnTo>
                      <a:pt x="0" y="171"/>
                    </a:lnTo>
                    <a:lnTo>
                      <a:pt x="4" y="171"/>
                    </a:lnTo>
                    <a:lnTo>
                      <a:pt x="4" y="2"/>
                    </a:lnTo>
                    <a:lnTo>
                      <a:pt x="230" y="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5" name="Freeform 388"/>
              <p:cNvSpPr>
                <a:spLocks/>
              </p:cNvSpPr>
              <p:nvPr/>
            </p:nvSpPr>
            <p:spPr bwMode="auto">
              <a:xfrm>
                <a:off x="2876" y="2635"/>
                <a:ext cx="226" cy="169"/>
              </a:xfrm>
              <a:custGeom>
                <a:avLst/>
                <a:gdLst>
                  <a:gd name="T0" fmla="*/ 226 w 226"/>
                  <a:gd name="T1" fmla="*/ 0 h 169"/>
                  <a:gd name="T2" fmla="*/ 0 w 226"/>
                  <a:gd name="T3" fmla="*/ 0 h 169"/>
                  <a:gd name="T4" fmla="*/ 0 w 226"/>
                  <a:gd name="T5" fmla="*/ 169 h 169"/>
                  <a:gd name="T6" fmla="*/ 5 w 226"/>
                  <a:gd name="T7" fmla="*/ 169 h 169"/>
                  <a:gd name="T8" fmla="*/ 5 w 226"/>
                  <a:gd name="T9" fmla="*/ 4 h 169"/>
                  <a:gd name="T10" fmla="*/ 226 w 226"/>
                  <a:gd name="T11" fmla="*/ 4 h 169"/>
                  <a:gd name="T12" fmla="*/ 226 w 226"/>
                  <a:gd name="T13" fmla="*/ 0 h 1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6"/>
                  <a:gd name="T22" fmla="*/ 0 h 169"/>
                  <a:gd name="T23" fmla="*/ 226 w 226"/>
                  <a:gd name="T24" fmla="*/ 169 h 1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6" h="169">
                    <a:moveTo>
                      <a:pt x="226" y="0"/>
                    </a:moveTo>
                    <a:lnTo>
                      <a:pt x="0" y="0"/>
                    </a:lnTo>
                    <a:lnTo>
                      <a:pt x="0" y="169"/>
                    </a:lnTo>
                    <a:lnTo>
                      <a:pt x="5" y="169"/>
                    </a:lnTo>
                    <a:lnTo>
                      <a:pt x="5" y="4"/>
                    </a:lnTo>
                    <a:lnTo>
                      <a:pt x="226" y="4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6" name="Freeform 389"/>
              <p:cNvSpPr>
                <a:spLocks/>
              </p:cNvSpPr>
              <p:nvPr/>
            </p:nvSpPr>
            <p:spPr bwMode="auto">
              <a:xfrm>
                <a:off x="2881" y="2639"/>
                <a:ext cx="221" cy="165"/>
              </a:xfrm>
              <a:custGeom>
                <a:avLst/>
                <a:gdLst>
                  <a:gd name="T0" fmla="*/ 221 w 221"/>
                  <a:gd name="T1" fmla="*/ 0 h 165"/>
                  <a:gd name="T2" fmla="*/ 0 w 221"/>
                  <a:gd name="T3" fmla="*/ 0 h 165"/>
                  <a:gd name="T4" fmla="*/ 0 w 221"/>
                  <a:gd name="T5" fmla="*/ 165 h 165"/>
                  <a:gd name="T6" fmla="*/ 5 w 221"/>
                  <a:gd name="T7" fmla="*/ 165 h 165"/>
                  <a:gd name="T8" fmla="*/ 5 w 221"/>
                  <a:gd name="T9" fmla="*/ 4 h 165"/>
                  <a:gd name="T10" fmla="*/ 221 w 221"/>
                  <a:gd name="T11" fmla="*/ 4 h 165"/>
                  <a:gd name="T12" fmla="*/ 221 w 221"/>
                  <a:gd name="T13" fmla="*/ 0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1"/>
                  <a:gd name="T22" fmla="*/ 0 h 165"/>
                  <a:gd name="T23" fmla="*/ 221 w 221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1" h="165">
                    <a:moveTo>
                      <a:pt x="221" y="0"/>
                    </a:moveTo>
                    <a:lnTo>
                      <a:pt x="0" y="0"/>
                    </a:lnTo>
                    <a:lnTo>
                      <a:pt x="0" y="165"/>
                    </a:lnTo>
                    <a:lnTo>
                      <a:pt x="5" y="165"/>
                    </a:lnTo>
                    <a:lnTo>
                      <a:pt x="5" y="4"/>
                    </a:lnTo>
                    <a:lnTo>
                      <a:pt x="221" y="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7" name="Freeform 390"/>
              <p:cNvSpPr>
                <a:spLocks/>
              </p:cNvSpPr>
              <p:nvPr/>
            </p:nvSpPr>
            <p:spPr bwMode="auto">
              <a:xfrm>
                <a:off x="2886" y="2643"/>
                <a:ext cx="216" cy="161"/>
              </a:xfrm>
              <a:custGeom>
                <a:avLst/>
                <a:gdLst>
                  <a:gd name="T0" fmla="*/ 216 w 216"/>
                  <a:gd name="T1" fmla="*/ 0 h 161"/>
                  <a:gd name="T2" fmla="*/ 0 w 216"/>
                  <a:gd name="T3" fmla="*/ 0 h 161"/>
                  <a:gd name="T4" fmla="*/ 0 w 216"/>
                  <a:gd name="T5" fmla="*/ 161 h 161"/>
                  <a:gd name="T6" fmla="*/ 5 w 216"/>
                  <a:gd name="T7" fmla="*/ 161 h 161"/>
                  <a:gd name="T8" fmla="*/ 5 w 216"/>
                  <a:gd name="T9" fmla="*/ 4 h 161"/>
                  <a:gd name="T10" fmla="*/ 216 w 216"/>
                  <a:gd name="T11" fmla="*/ 4 h 161"/>
                  <a:gd name="T12" fmla="*/ 216 w 216"/>
                  <a:gd name="T13" fmla="*/ 0 h 1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6"/>
                  <a:gd name="T22" fmla="*/ 0 h 161"/>
                  <a:gd name="T23" fmla="*/ 216 w 216"/>
                  <a:gd name="T24" fmla="*/ 161 h 1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" h="161">
                    <a:moveTo>
                      <a:pt x="216" y="0"/>
                    </a:moveTo>
                    <a:lnTo>
                      <a:pt x="0" y="0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5" y="4"/>
                    </a:lnTo>
                    <a:lnTo>
                      <a:pt x="216" y="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8" name="Freeform 391"/>
              <p:cNvSpPr>
                <a:spLocks/>
              </p:cNvSpPr>
              <p:nvPr/>
            </p:nvSpPr>
            <p:spPr bwMode="auto">
              <a:xfrm>
                <a:off x="2891" y="2647"/>
                <a:ext cx="211" cy="157"/>
              </a:xfrm>
              <a:custGeom>
                <a:avLst/>
                <a:gdLst>
                  <a:gd name="T0" fmla="*/ 211 w 211"/>
                  <a:gd name="T1" fmla="*/ 0 h 157"/>
                  <a:gd name="T2" fmla="*/ 0 w 211"/>
                  <a:gd name="T3" fmla="*/ 0 h 157"/>
                  <a:gd name="T4" fmla="*/ 0 w 211"/>
                  <a:gd name="T5" fmla="*/ 157 h 157"/>
                  <a:gd name="T6" fmla="*/ 5 w 211"/>
                  <a:gd name="T7" fmla="*/ 157 h 157"/>
                  <a:gd name="T8" fmla="*/ 5 w 211"/>
                  <a:gd name="T9" fmla="*/ 3 h 157"/>
                  <a:gd name="T10" fmla="*/ 211 w 211"/>
                  <a:gd name="T11" fmla="*/ 3 h 157"/>
                  <a:gd name="T12" fmla="*/ 211 w 211"/>
                  <a:gd name="T13" fmla="*/ 0 h 1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1"/>
                  <a:gd name="T22" fmla="*/ 0 h 157"/>
                  <a:gd name="T23" fmla="*/ 211 w 211"/>
                  <a:gd name="T24" fmla="*/ 157 h 1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1" h="157">
                    <a:moveTo>
                      <a:pt x="211" y="0"/>
                    </a:moveTo>
                    <a:lnTo>
                      <a:pt x="0" y="0"/>
                    </a:lnTo>
                    <a:lnTo>
                      <a:pt x="0" y="157"/>
                    </a:lnTo>
                    <a:lnTo>
                      <a:pt x="5" y="157"/>
                    </a:lnTo>
                    <a:lnTo>
                      <a:pt x="5" y="3"/>
                    </a:lnTo>
                    <a:lnTo>
                      <a:pt x="211" y="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19" name="Freeform 392"/>
              <p:cNvSpPr>
                <a:spLocks/>
              </p:cNvSpPr>
              <p:nvPr/>
            </p:nvSpPr>
            <p:spPr bwMode="auto">
              <a:xfrm>
                <a:off x="2896" y="2650"/>
                <a:ext cx="206" cy="154"/>
              </a:xfrm>
              <a:custGeom>
                <a:avLst/>
                <a:gdLst>
                  <a:gd name="T0" fmla="*/ 206 w 206"/>
                  <a:gd name="T1" fmla="*/ 0 h 154"/>
                  <a:gd name="T2" fmla="*/ 0 w 206"/>
                  <a:gd name="T3" fmla="*/ 0 h 154"/>
                  <a:gd name="T4" fmla="*/ 0 w 206"/>
                  <a:gd name="T5" fmla="*/ 154 h 154"/>
                  <a:gd name="T6" fmla="*/ 5 w 206"/>
                  <a:gd name="T7" fmla="*/ 154 h 154"/>
                  <a:gd name="T8" fmla="*/ 5 w 206"/>
                  <a:gd name="T9" fmla="*/ 4 h 154"/>
                  <a:gd name="T10" fmla="*/ 206 w 206"/>
                  <a:gd name="T11" fmla="*/ 4 h 154"/>
                  <a:gd name="T12" fmla="*/ 206 w 206"/>
                  <a:gd name="T13" fmla="*/ 0 h 1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"/>
                  <a:gd name="T22" fmla="*/ 0 h 154"/>
                  <a:gd name="T23" fmla="*/ 206 w 206"/>
                  <a:gd name="T24" fmla="*/ 154 h 1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" h="154">
                    <a:moveTo>
                      <a:pt x="206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5" y="154"/>
                    </a:lnTo>
                    <a:lnTo>
                      <a:pt x="5" y="4"/>
                    </a:lnTo>
                    <a:lnTo>
                      <a:pt x="206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0" name="Freeform 393"/>
              <p:cNvSpPr>
                <a:spLocks/>
              </p:cNvSpPr>
              <p:nvPr/>
            </p:nvSpPr>
            <p:spPr bwMode="auto">
              <a:xfrm>
                <a:off x="2901" y="2654"/>
                <a:ext cx="201" cy="150"/>
              </a:xfrm>
              <a:custGeom>
                <a:avLst/>
                <a:gdLst>
                  <a:gd name="T0" fmla="*/ 201 w 201"/>
                  <a:gd name="T1" fmla="*/ 0 h 150"/>
                  <a:gd name="T2" fmla="*/ 0 w 201"/>
                  <a:gd name="T3" fmla="*/ 0 h 150"/>
                  <a:gd name="T4" fmla="*/ 0 w 201"/>
                  <a:gd name="T5" fmla="*/ 150 h 150"/>
                  <a:gd name="T6" fmla="*/ 5 w 201"/>
                  <a:gd name="T7" fmla="*/ 150 h 150"/>
                  <a:gd name="T8" fmla="*/ 5 w 201"/>
                  <a:gd name="T9" fmla="*/ 4 h 150"/>
                  <a:gd name="T10" fmla="*/ 201 w 201"/>
                  <a:gd name="T11" fmla="*/ 4 h 150"/>
                  <a:gd name="T12" fmla="*/ 201 w 201"/>
                  <a:gd name="T13" fmla="*/ 0 h 1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"/>
                  <a:gd name="T22" fmla="*/ 0 h 150"/>
                  <a:gd name="T23" fmla="*/ 201 w 201"/>
                  <a:gd name="T24" fmla="*/ 150 h 1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" h="150">
                    <a:moveTo>
                      <a:pt x="201" y="0"/>
                    </a:moveTo>
                    <a:lnTo>
                      <a:pt x="0" y="0"/>
                    </a:lnTo>
                    <a:lnTo>
                      <a:pt x="0" y="150"/>
                    </a:lnTo>
                    <a:lnTo>
                      <a:pt x="5" y="150"/>
                    </a:lnTo>
                    <a:lnTo>
                      <a:pt x="5" y="4"/>
                    </a:lnTo>
                    <a:lnTo>
                      <a:pt x="201" y="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1" name="Freeform 394"/>
              <p:cNvSpPr>
                <a:spLocks/>
              </p:cNvSpPr>
              <p:nvPr/>
            </p:nvSpPr>
            <p:spPr bwMode="auto">
              <a:xfrm>
                <a:off x="2906" y="2658"/>
                <a:ext cx="196" cy="146"/>
              </a:xfrm>
              <a:custGeom>
                <a:avLst/>
                <a:gdLst>
                  <a:gd name="T0" fmla="*/ 196 w 196"/>
                  <a:gd name="T1" fmla="*/ 0 h 146"/>
                  <a:gd name="T2" fmla="*/ 0 w 196"/>
                  <a:gd name="T3" fmla="*/ 0 h 146"/>
                  <a:gd name="T4" fmla="*/ 0 w 196"/>
                  <a:gd name="T5" fmla="*/ 146 h 146"/>
                  <a:gd name="T6" fmla="*/ 5 w 196"/>
                  <a:gd name="T7" fmla="*/ 146 h 146"/>
                  <a:gd name="T8" fmla="*/ 5 w 196"/>
                  <a:gd name="T9" fmla="*/ 4 h 146"/>
                  <a:gd name="T10" fmla="*/ 196 w 196"/>
                  <a:gd name="T11" fmla="*/ 4 h 146"/>
                  <a:gd name="T12" fmla="*/ 196 w 196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6"/>
                  <a:gd name="T22" fmla="*/ 0 h 146"/>
                  <a:gd name="T23" fmla="*/ 196 w 196"/>
                  <a:gd name="T24" fmla="*/ 146 h 1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6" h="146">
                    <a:moveTo>
                      <a:pt x="196" y="0"/>
                    </a:moveTo>
                    <a:lnTo>
                      <a:pt x="0" y="0"/>
                    </a:lnTo>
                    <a:lnTo>
                      <a:pt x="0" y="146"/>
                    </a:lnTo>
                    <a:lnTo>
                      <a:pt x="5" y="146"/>
                    </a:lnTo>
                    <a:lnTo>
                      <a:pt x="5" y="4"/>
                    </a:lnTo>
                    <a:lnTo>
                      <a:pt x="196" y="4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2" name="Freeform 395"/>
              <p:cNvSpPr>
                <a:spLocks/>
              </p:cNvSpPr>
              <p:nvPr/>
            </p:nvSpPr>
            <p:spPr bwMode="auto">
              <a:xfrm>
                <a:off x="2911" y="2662"/>
                <a:ext cx="191" cy="142"/>
              </a:xfrm>
              <a:custGeom>
                <a:avLst/>
                <a:gdLst>
                  <a:gd name="T0" fmla="*/ 191 w 191"/>
                  <a:gd name="T1" fmla="*/ 0 h 142"/>
                  <a:gd name="T2" fmla="*/ 0 w 191"/>
                  <a:gd name="T3" fmla="*/ 0 h 142"/>
                  <a:gd name="T4" fmla="*/ 0 w 191"/>
                  <a:gd name="T5" fmla="*/ 142 h 142"/>
                  <a:gd name="T6" fmla="*/ 5 w 191"/>
                  <a:gd name="T7" fmla="*/ 142 h 142"/>
                  <a:gd name="T8" fmla="*/ 5 w 191"/>
                  <a:gd name="T9" fmla="*/ 4 h 142"/>
                  <a:gd name="T10" fmla="*/ 191 w 191"/>
                  <a:gd name="T11" fmla="*/ 4 h 142"/>
                  <a:gd name="T12" fmla="*/ 191 w 191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1"/>
                  <a:gd name="T22" fmla="*/ 0 h 142"/>
                  <a:gd name="T23" fmla="*/ 191 w 191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1" h="142">
                    <a:moveTo>
                      <a:pt x="191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5" y="142"/>
                    </a:lnTo>
                    <a:lnTo>
                      <a:pt x="5" y="4"/>
                    </a:lnTo>
                    <a:lnTo>
                      <a:pt x="191" y="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3" name="Freeform 396"/>
              <p:cNvSpPr>
                <a:spLocks/>
              </p:cNvSpPr>
              <p:nvPr/>
            </p:nvSpPr>
            <p:spPr bwMode="auto">
              <a:xfrm>
                <a:off x="2916" y="2666"/>
                <a:ext cx="186" cy="138"/>
              </a:xfrm>
              <a:custGeom>
                <a:avLst/>
                <a:gdLst>
                  <a:gd name="T0" fmla="*/ 186 w 186"/>
                  <a:gd name="T1" fmla="*/ 0 h 138"/>
                  <a:gd name="T2" fmla="*/ 0 w 186"/>
                  <a:gd name="T3" fmla="*/ 0 h 138"/>
                  <a:gd name="T4" fmla="*/ 0 w 186"/>
                  <a:gd name="T5" fmla="*/ 138 h 138"/>
                  <a:gd name="T6" fmla="*/ 5 w 186"/>
                  <a:gd name="T7" fmla="*/ 138 h 138"/>
                  <a:gd name="T8" fmla="*/ 5 w 186"/>
                  <a:gd name="T9" fmla="*/ 3 h 138"/>
                  <a:gd name="T10" fmla="*/ 186 w 186"/>
                  <a:gd name="T11" fmla="*/ 3 h 138"/>
                  <a:gd name="T12" fmla="*/ 186 w 186"/>
                  <a:gd name="T13" fmla="*/ 0 h 1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6"/>
                  <a:gd name="T22" fmla="*/ 0 h 138"/>
                  <a:gd name="T23" fmla="*/ 186 w 186"/>
                  <a:gd name="T24" fmla="*/ 138 h 1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6" h="138">
                    <a:moveTo>
                      <a:pt x="186" y="0"/>
                    </a:moveTo>
                    <a:lnTo>
                      <a:pt x="0" y="0"/>
                    </a:lnTo>
                    <a:lnTo>
                      <a:pt x="0" y="138"/>
                    </a:lnTo>
                    <a:lnTo>
                      <a:pt x="5" y="138"/>
                    </a:lnTo>
                    <a:lnTo>
                      <a:pt x="5" y="3"/>
                    </a:lnTo>
                    <a:lnTo>
                      <a:pt x="186" y="3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4" name="Freeform 397"/>
              <p:cNvSpPr>
                <a:spLocks/>
              </p:cNvSpPr>
              <p:nvPr/>
            </p:nvSpPr>
            <p:spPr bwMode="auto">
              <a:xfrm>
                <a:off x="2921" y="2669"/>
                <a:ext cx="181" cy="135"/>
              </a:xfrm>
              <a:custGeom>
                <a:avLst/>
                <a:gdLst>
                  <a:gd name="T0" fmla="*/ 181 w 181"/>
                  <a:gd name="T1" fmla="*/ 0 h 135"/>
                  <a:gd name="T2" fmla="*/ 0 w 181"/>
                  <a:gd name="T3" fmla="*/ 0 h 135"/>
                  <a:gd name="T4" fmla="*/ 0 w 181"/>
                  <a:gd name="T5" fmla="*/ 135 h 135"/>
                  <a:gd name="T6" fmla="*/ 7 w 181"/>
                  <a:gd name="T7" fmla="*/ 135 h 135"/>
                  <a:gd name="T8" fmla="*/ 7 w 181"/>
                  <a:gd name="T9" fmla="*/ 4 h 135"/>
                  <a:gd name="T10" fmla="*/ 181 w 181"/>
                  <a:gd name="T11" fmla="*/ 4 h 135"/>
                  <a:gd name="T12" fmla="*/ 181 w 181"/>
                  <a:gd name="T13" fmla="*/ 0 h 1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1"/>
                  <a:gd name="T22" fmla="*/ 0 h 135"/>
                  <a:gd name="T23" fmla="*/ 181 w 181"/>
                  <a:gd name="T24" fmla="*/ 135 h 1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1" h="135">
                    <a:moveTo>
                      <a:pt x="181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7" y="135"/>
                    </a:lnTo>
                    <a:lnTo>
                      <a:pt x="7" y="4"/>
                    </a:lnTo>
                    <a:lnTo>
                      <a:pt x="181" y="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5" name="Freeform 398"/>
              <p:cNvSpPr>
                <a:spLocks/>
              </p:cNvSpPr>
              <p:nvPr/>
            </p:nvSpPr>
            <p:spPr bwMode="auto">
              <a:xfrm>
                <a:off x="2928" y="2673"/>
                <a:ext cx="174" cy="131"/>
              </a:xfrm>
              <a:custGeom>
                <a:avLst/>
                <a:gdLst>
                  <a:gd name="T0" fmla="*/ 174 w 174"/>
                  <a:gd name="T1" fmla="*/ 0 h 131"/>
                  <a:gd name="T2" fmla="*/ 0 w 174"/>
                  <a:gd name="T3" fmla="*/ 0 h 131"/>
                  <a:gd name="T4" fmla="*/ 0 w 174"/>
                  <a:gd name="T5" fmla="*/ 131 h 131"/>
                  <a:gd name="T6" fmla="*/ 5 w 174"/>
                  <a:gd name="T7" fmla="*/ 131 h 131"/>
                  <a:gd name="T8" fmla="*/ 5 w 174"/>
                  <a:gd name="T9" fmla="*/ 4 h 131"/>
                  <a:gd name="T10" fmla="*/ 174 w 174"/>
                  <a:gd name="T11" fmla="*/ 4 h 131"/>
                  <a:gd name="T12" fmla="*/ 174 w 174"/>
                  <a:gd name="T13" fmla="*/ 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31"/>
                  <a:gd name="T23" fmla="*/ 174 w 174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31">
                    <a:moveTo>
                      <a:pt x="174" y="0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5" y="131"/>
                    </a:lnTo>
                    <a:lnTo>
                      <a:pt x="5" y="4"/>
                    </a:lnTo>
                    <a:lnTo>
                      <a:pt x="174" y="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6" name="Freeform 399"/>
              <p:cNvSpPr>
                <a:spLocks/>
              </p:cNvSpPr>
              <p:nvPr/>
            </p:nvSpPr>
            <p:spPr bwMode="auto">
              <a:xfrm>
                <a:off x="2933" y="2677"/>
                <a:ext cx="169" cy="127"/>
              </a:xfrm>
              <a:custGeom>
                <a:avLst/>
                <a:gdLst>
                  <a:gd name="T0" fmla="*/ 169 w 169"/>
                  <a:gd name="T1" fmla="*/ 0 h 127"/>
                  <a:gd name="T2" fmla="*/ 0 w 169"/>
                  <a:gd name="T3" fmla="*/ 0 h 127"/>
                  <a:gd name="T4" fmla="*/ 0 w 169"/>
                  <a:gd name="T5" fmla="*/ 127 h 127"/>
                  <a:gd name="T6" fmla="*/ 6 w 169"/>
                  <a:gd name="T7" fmla="*/ 127 h 127"/>
                  <a:gd name="T8" fmla="*/ 6 w 169"/>
                  <a:gd name="T9" fmla="*/ 5 h 127"/>
                  <a:gd name="T10" fmla="*/ 169 w 169"/>
                  <a:gd name="T11" fmla="*/ 5 h 127"/>
                  <a:gd name="T12" fmla="*/ 169 w 169"/>
                  <a:gd name="T13" fmla="*/ 0 h 1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9"/>
                  <a:gd name="T22" fmla="*/ 0 h 127"/>
                  <a:gd name="T23" fmla="*/ 169 w 169"/>
                  <a:gd name="T24" fmla="*/ 127 h 1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9" h="127">
                    <a:moveTo>
                      <a:pt x="169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6" y="127"/>
                    </a:lnTo>
                    <a:lnTo>
                      <a:pt x="6" y="5"/>
                    </a:lnTo>
                    <a:lnTo>
                      <a:pt x="169" y="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7" name="Freeform 400"/>
              <p:cNvSpPr>
                <a:spLocks/>
              </p:cNvSpPr>
              <p:nvPr/>
            </p:nvSpPr>
            <p:spPr bwMode="auto">
              <a:xfrm>
                <a:off x="2939" y="2682"/>
                <a:ext cx="163" cy="122"/>
              </a:xfrm>
              <a:custGeom>
                <a:avLst/>
                <a:gdLst>
                  <a:gd name="T0" fmla="*/ 163 w 163"/>
                  <a:gd name="T1" fmla="*/ 0 h 122"/>
                  <a:gd name="T2" fmla="*/ 0 w 163"/>
                  <a:gd name="T3" fmla="*/ 0 h 122"/>
                  <a:gd name="T4" fmla="*/ 0 w 163"/>
                  <a:gd name="T5" fmla="*/ 122 h 122"/>
                  <a:gd name="T6" fmla="*/ 5 w 163"/>
                  <a:gd name="T7" fmla="*/ 122 h 122"/>
                  <a:gd name="T8" fmla="*/ 5 w 163"/>
                  <a:gd name="T9" fmla="*/ 4 h 122"/>
                  <a:gd name="T10" fmla="*/ 163 w 163"/>
                  <a:gd name="T11" fmla="*/ 4 h 122"/>
                  <a:gd name="T12" fmla="*/ 163 w 163"/>
                  <a:gd name="T13" fmla="*/ 0 h 1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3"/>
                  <a:gd name="T22" fmla="*/ 0 h 122"/>
                  <a:gd name="T23" fmla="*/ 163 w 163"/>
                  <a:gd name="T24" fmla="*/ 122 h 1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3" h="122">
                    <a:moveTo>
                      <a:pt x="163" y="0"/>
                    </a:moveTo>
                    <a:lnTo>
                      <a:pt x="0" y="0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5" y="4"/>
                    </a:lnTo>
                    <a:lnTo>
                      <a:pt x="163" y="4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8" name="Freeform 401"/>
              <p:cNvSpPr>
                <a:spLocks/>
              </p:cNvSpPr>
              <p:nvPr/>
            </p:nvSpPr>
            <p:spPr bwMode="auto">
              <a:xfrm>
                <a:off x="2944" y="2686"/>
                <a:ext cx="158" cy="118"/>
              </a:xfrm>
              <a:custGeom>
                <a:avLst/>
                <a:gdLst>
                  <a:gd name="T0" fmla="*/ 158 w 158"/>
                  <a:gd name="T1" fmla="*/ 0 h 118"/>
                  <a:gd name="T2" fmla="*/ 0 w 158"/>
                  <a:gd name="T3" fmla="*/ 0 h 118"/>
                  <a:gd name="T4" fmla="*/ 0 w 158"/>
                  <a:gd name="T5" fmla="*/ 118 h 118"/>
                  <a:gd name="T6" fmla="*/ 6 w 158"/>
                  <a:gd name="T7" fmla="*/ 118 h 118"/>
                  <a:gd name="T8" fmla="*/ 6 w 158"/>
                  <a:gd name="T9" fmla="*/ 5 h 118"/>
                  <a:gd name="T10" fmla="*/ 158 w 158"/>
                  <a:gd name="T11" fmla="*/ 5 h 118"/>
                  <a:gd name="T12" fmla="*/ 158 w 158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"/>
                  <a:gd name="T22" fmla="*/ 0 h 118"/>
                  <a:gd name="T23" fmla="*/ 158 w 158"/>
                  <a:gd name="T24" fmla="*/ 118 h 1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" h="118">
                    <a:moveTo>
                      <a:pt x="158" y="0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" y="118"/>
                    </a:lnTo>
                    <a:lnTo>
                      <a:pt x="6" y="5"/>
                    </a:lnTo>
                    <a:lnTo>
                      <a:pt x="158" y="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29" name="Freeform 402"/>
              <p:cNvSpPr>
                <a:spLocks/>
              </p:cNvSpPr>
              <p:nvPr/>
            </p:nvSpPr>
            <p:spPr bwMode="auto">
              <a:xfrm>
                <a:off x="2950" y="2691"/>
                <a:ext cx="152" cy="113"/>
              </a:xfrm>
              <a:custGeom>
                <a:avLst/>
                <a:gdLst>
                  <a:gd name="T0" fmla="*/ 152 w 152"/>
                  <a:gd name="T1" fmla="*/ 0 h 113"/>
                  <a:gd name="T2" fmla="*/ 0 w 152"/>
                  <a:gd name="T3" fmla="*/ 0 h 113"/>
                  <a:gd name="T4" fmla="*/ 0 w 152"/>
                  <a:gd name="T5" fmla="*/ 113 h 113"/>
                  <a:gd name="T6" fmla="*/ 7 w 152"/>
                  <a:gd name="T7" fmla="*/ 113 h 113"/>
                  <a:gd name="T8" fmla="*/ 7 w 152"/>
                  <a:gd name="T9" fmla="*/ 5 h 113"/>
                  <a:gd name="T10" fmla="*/ 152 w 152"/>
                  <a:gd name="T11" fmla="*/ 5 h 113"/>
                  <a:gd name="T12" fmla="*/ 152 w 152"/>
                  <a:gd name="T13" fmla="*/ 0 h 1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113"/>
                  <a:gd name="T23" fmla="*/ 152 w 152"/>
                  <a:gd name="T24" fmla="*/ 113 h 1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113">
                    <a:moveTo>
                      <a:pt x="152" y="0"/>
                    </a:moveTo>
                    <a:lnTo>
                      <a:pt x="0" y="0"/>
                    </a:lnTo>
                    <a:lnTo>
                      <a:pt x="0" y="113"/>
                    </a:lnTo>
                    <a:lnTo>
                      <a:pt x="7" y="113"/>
                    </a:lnTo>
                    <a:lnTo>
                      <a:pt x="7" y="5"/>
                    </a:lnTo>
                    <a:lnTo>
                      <a:pt x="152" y="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47930" name="Freeform 403"/>
              <p:cNvSpPr>
                <a:spLocks/>
              </p:cNvSpPr>
              <p:nvPr/>
            </p:nvSpPr>
            <p:spPr bwMode="auto">
              <a:xfrm>
                <a:off x="2957" y="2696"/>
                <a:ext cx="145" cy="108"/>
              </a:xfrm>
              <a:custGeom>
                <a:avLst/>
                <a:gdLst>
                  <a:gd name="T0" fmla="*/ 145 w 145"/>
                  <a:gd name="T1" fmla="*/ 0 h 108"/>
                  <a:gd name="T2" fmla="*/ 0 w 145"/>
                  <a:gd name="T3" fmla="*/ 0 h 108"/>
                  <a:gd name="T4" fmla="*/ 0 w 145"/>
                  <a:gd name="T5" fmla="*/ 108 h 108"/>
                  <a:gd name="T6" fmla="*/ 7 w 145"/>
                  <a:gd name="T7" fmla="*/ 108 h 108"/>
                  <a:gd name="T8" fmla="*/ 7 w 145"/>
                  <a:gd name="T9" fmla="*/ 5 h 108"/>
                  <a:gd name="T10" fmla="*/ 145 w 145"/>
                  <a:gd name="T11" fmla="*/ 5 h 108"/>
                  <a:gd name="T12" fmla="*/ 145 w 145"/>
                  <a:gd name="T13" fmla="*/ 0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"/>
                  <a:gd name="T22" fmla="*/ 0 h 108"/>
                  <a:gd name="T23" fmla="*/ 145 w 145"/>
                  <a:gd name="T24" fmla="*/ 108 h 1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" h="108">
                    <a:moveTo>
                      <a:pt x="145" y="0"/>
                    </a:moveTo>
                    <a:lnTo>
                      <a:pt x="0" y="0"/>
                    </a:lnTo>
                    <a:lnTo>
                      <a:pt x="0" y="108"/>
                    </a:lnTo>
                    <a:lnTo>
                      <a:pt x="7" y="108"/>
                    </a:lnTo>
                    <a:lnTo>
                      <a:pt x="7" y="5"/>
                    </a:lnTo>
                    <a:lnTo>
                      <a:pt x="145" y="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defTabSz="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747931" name="Freeform 404"/>
            <p:cNvSpPr>
              <a:spLocks/>
            </p:cNvSpPr>
            <p:nvPr/>
          </p:nvSpPr>
          <p:spPr bwMode="auto">
            <a:xfrm>
              <a:off x="2758" y="3205"/>
              <a:ext cx="122" cy="95"/>
            </a:xfrm>
            <a:custGeom>
              <a:avLst/>
              <a:gdLst>
                <a:gd name="T0" fmla="*/ 2147483647 w 138"/>
                <a:gd name="T1" fmla="*/ 0 h 103"/>
                <a:gd name="T2" fmla="*/ 0 w 138"/>
                <a:gd name="T3" fmla="*/ 0 h 103"/>
                <a:gd name="T4" fmla="*/ 0 w 138"/>
                <a:gd name="T5" fmla="*/ 2147483647 h 103"/>
                <a:gd name="T6" fmla="*/ 2147483647 w 138"/>
                <a:gd name="T7" fmla="*/ 2147483647 h 103"/>
                <a:gd name="T8" fmla="*/ 2147483647 w 138"/>
                <a:gd name="T9" fmla="*/ 2147483647 h 103"/>
                <a:gd name="T10" fmla="*/ 2147483647 w 138"/>
                <a:gd name="T11" fmla="*/ 2147483647 h 103"/>
                <a:gd name="T12" fmla="*/ 2147483647 w 138"/>
                <a:gd name="T13" fmla="*/ 0 h 1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103"/>
                <a:gd name="T23" fmla="*/ 138 w 138"/>
                <a:gd name="T24" fmla="*/ 103 h 1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103">
                  <a:moveTo>
                    <a:pt x="138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7" y="103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2" name="Freeform 405"/>
            <p:cNvSpPr>
              <a:spLocks/>
            </p:cNvSpPr>
            <p:nvPr/>
          </p:nvSpPr>
          <p:spPr bwMode="auto">
            <a:xfrm>
              <a:off x="2764" y="3209"/>
              <a:ext cx="116" cy="91"/>
            </a:xfrm>
            <a:custGeom>
              <a:avLst/>
              <a:gdLst>
                <a:gd name="T0" fmla="*/ 2147483647 w 131"/>
                <a:gd name="T1" fmla="*/ 0 h 98"/>
                <a:gd name="T2" fmla="*/ 0 w 131"/>
                <a:gd name="T3" fmla="*/ 0 h 98"/>
                <a:gd name="T4" fmla="*/ 0 w 131"/>
                <a:gd name="T5" fmla="*/ 2147483647 h 98"/>
                <a:gd name="T6" fmla="*/ 2147483647 w 131"/>
                <a:gd name="T7" fmla="*/ 2147483647 h 98"/>
                <a:gd name="T8" fmla="*/ 2147483647 w 131"/>
                <a:gd name="T9" fmla="*/ 2147483647 h 98"/>
                <a:gd name="T10" fmla="*/ 2147483647 w 131"/>
                <a:gd name="T11" fmla="*/ 2147483647 h 98"/>
                <a:gd name="T12" fmla="*/ 2147483647 w 131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98"/>
                <a:gd name="T23" fmla="*/ 131 w 131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98">
                  <a:moveTo>
                    <a:pt x="13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7" y="98"/>
                  </a:lnTo>
                  <a:lnTo>
                    <a:pt x="7" y="5"/>
                  </a:lnTo>
                  <a:lnTo>
                    <a:pt x="131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3" name="Freeform 406"/>
            <p:cNvSpPr>
              <a:spLocks/>
            </p:cNvSpPr>
            <p:nvPr/>
          </p:nvSpPr>
          <p:spPr bwMode="auto">
            <a:xfrm>
              <a:off x="2770" y="3214"/>
              <a:ext cx="110" cy="86"/>
            </a:xfrm>
            <a:custGeom>
              <a:avLst/>
              <a:gdLst>
                <a:gd name="T0" fmla="*/ 2147483647 w 124"/>
                <a:gd name="T1" fmla="*/ 0 h 93"/>
                <a:gd name="T2" fmla="*/ 0 w 124"/>
                <a:gd name="T3" fmla="*/ 0 h 93"/>
                <a:gd name="T4" fmla="*/ 0 w 124"/>
                <a:gd name="T5" fmla="*/ 2147483647 h 93"/>
                <a:gd name="T6" fmla="*/ 2147483647 w 124"/>
                <a:gd name="T7" fmla="*/ 2147483647 h 93"/>
                <a:gd name="T8" fmla="*/ 2147483647 w 124"/>
                <a:gd name="T9" fmla="*/ 2147483647 h 93"/>
                <a:gd name="T10" fmla="*/ 2147483647 w 124"/>
                <a:gd name="T11" fmla="*/ 2147483647 h 93"/>
                <a:gd name="T12" fmla="*/ 2147483647 w 124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93"/>
                <a:gd name="T23" fmla="*/ 124 w 124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93">
                  <a:moveTo>
                    <a:pt x="124" y="0"/>
                  </a:moveTo>
                  <a:lnTo>
                    <a:pt x="0" y="0"/>
                  </a:lnTo>
                  <a:lnTo>
                    <a:pt x="0" y="93"/>
                  </a:lnTo>
                  <a:lnTo>
                    <a:pt x="8" y="93"/>
                  </a:lnTo>
                  <a:lnTo>
                    <a:pt x="8" y="7"/>
                  </a:lnTo>
                  <a:lnTo>
                    <a:pt x="124" y="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4" name="Freeform 407"/>
            <p:cNvSpPr>
              <a:spLocks/>
            </p:cNvSpPr>
            <p:nvPr/>
          </p:nvSpPr>
          <p:spPr bwMode="auto">
            <a:xfrm>
              <a:off x="2778" y="3220"/>
              <a:ext cx="102" cy="80"/>
            </a:xfrm>
            <a:custGeom>
              <a:avLst/>
              <a:gdLst>
                <a:gd name="T0" fmla="*/ 2147483647 w 116"/>
                <a:gd name="T1" fmla="*/ 0 h 86"/>
                <a:gd name="T2" fmla="*/ 0 w 116"/>
                <a:gd name="T3" fmla="*/ 0 h 86"/>
                <a:gd name="T4" fmla="*/ 0 w 116"/>
                <a:gd name="T5" fmla="*/ 2147483647 h 86"/>
                <a:gd name="T6" fmla="*/ 2147483647 w 116"/>
                <a:gd name="T7" fmla="*/ 2147483647 h 86"/>
                <a:gd name="T8" fmla="*/ 2147483647 w 116"/>
                <a:gd name="T9" fmla="*/ 2147483647 h 86"/>
                <a:gd name="T10" fmla="*/ 2147483647 w 116"/>
                <a:gd name="T11" fmla="*/ 2147483647 h 86"/>
                <a:gd name="T12" fmla="*/ 2147483647 w 116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86"/>
                <a:gd name="T23" fmla="*/ 116 w 116"/>
                <a:gd name="T24" fmla="*/ 86 h 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86">
                  <a:moveTo>
                    <a:pt x="11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9" y="84"/>
                  </a:lnTo>
                  <a:lnTo>
                    <a:pt x="9" y="6"/>
                  </a:lnTo>
                  <a:lnTo>
                    <a:pt x="115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5" name="Freeform 408"/>
            <p:cNvSpPr>
              <a:spLocks/>
            </p:cNvSpPr>
            <p:nvPr/>
          </p:nvSpPr>
          <p:spPr bwMode="auto">
            <a:xfrm>
              <a:off x="2785" y="3226"/>
              <a:ext cx="94" cy="72"/>
            </a:xfrm>
            <a:custGeom>
              <a:avLst/>
              <a:gdLst>
                <a:gd name="T0" fmla="*/ 2147483647 w 106"/>
                <a:gd name="T1" fmla="*/ 0 h 78"/>
                <a:gd name="T2" fmla="*/ 0 w 106"/>
                <a:gd name="T3" fmla="*/ 0 h 78"/>
                <a:gd name="T4" fmla="*/ 0 w 106"/>
                <a:gd name="T5" fmla="*/ 2147483647 h 78"/>
                <a:gd name="T6" fmla="*/ 2147483647 w 106"/>
                <a:gd name="T7" fmla="*/ 2147483647 h 78"/>
                <a:gd name="T8" fmla="*/ 2147483647 w 106"/>
                <a:gd name="T9" fmla="*/ 2147483647 h 78"/>
                <a:gd name="T10" fmla="*/ 2147483647 w 106"/>
                <a:gd name="T11" fmla="*/ 2147483647 h 78"/>
                <a:gd name="T12" fmla="*/ 2147483647 w 106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8"/>
                <a:gd name="T23" fmla="*/ 106 w 106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8">
                  <a:moveTo>
                    <a:pt x="106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" y="78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6" name="Freeform 409"/>
            <p:cNvSpPr>
              <a:spLocks/>
            </p:cNvSpPr>
            <p:nvPr/>
          </p:nvSpPr>
          <p:spPr bwMode="auto">
            <a:xfrm>
              <a:off x="2792" y="3231"/>
              <a:ext cx="88" cy="69"/>
            </a:xfrm>
            <a:custGeom>
              <a:avLst/>
              <a:gdLst>
                <a:gd name="T0" fmla="*/ 2147483647 w 100"/>
                <a:gd name="T1" fmla="*/ 0 h 74"/>
                <a:gd name="T2" fmla="*/ 0 w 100"/>
                <a:gd name="T3" fmla="*/ 0 h 74"/>
                <a:gd name="T4" fmla="*/ 0 w 100"/>
                <a:gd name="T5" fmla="*/ 2147483647 h 74"/>
                <a:gd name="T6" fmla="*/ 2147483647 w 100"/>
                <a:gd name="T7" fmla="*/ 2147483647 h 74"/>
                <a:gd name="T8" fmla="*/ 2147483647 w 100"/>
                <a:gd name="T9" fmla="*/ 2147483647 h 74"/>
                <a:gd name="T10" fmla="*/ 2147483647 w 100"/>
                <a:gd name="T11" fmla="*/ 2147483647 h 74"/>
                <a:gd name="T12" fmla="*/ 2147483647 w 100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74"/>
                <a:gd name="T23" fmla="*/ 100 w 100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74">
                  <a:moveTo>
                    <a:pt x="9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9" y="74"/>
                  </a:lnTo>
                  <a:lnTo>
                    <a:pt x="9" y="7"/>
                  </a:lnTo>
                  <a:lnTo>
                    <a:pt x="100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7" name="Freeform 410"/>
            <p:cNvSpPr>
              <a:spLocks/>
            </p:cNvSpPr>
            <p:nvPr/>
          </p:nvSpPr>
          <p:spPr bwMode="auto">
            <a:xfrm>
              <a:off x="2800" y="3238"/>
              <a:ext cx="80" cy="62"/>
            </a:xfrm>
            <a:custGeom>
              <a:avLst/>
              <a:gdLst>
                <a:gd name="T0" fmla="*/ 2147483647 w 91"/>
                <a:gd name="T1" fmla="*/ 0 h 67"/>
                <a:gd name="T2" fmla="*/ 0 w 91"/>
                <a:gd name="T3" fmla="*/ 0 h 67"/>
                <a:gd name="T4" fmla="*/ 0 w 91"/>
                <a:gd name="T5" fmla="*/ 2147483647 h 67"/>
                <a:gd name="T6" fmla="*/ 2147483647 w 91"/>
                <a:gd name="T7" fmla="*/ 2147483647 h 67"/>
                <a:gd name="T8" fmla="*/ 2147483647 w 91"/>
                <a:gd name="T9" fmla="*/ 2147483647 h 67"/>
                <a:gd name="T10" fmla="*/ 2147483647 w 91"/>
                <a:gd name="T11" fmla="*/ 2147483647 h 67"/>
                <a:gd name="T12" fmla="*/ 2147483647 w 91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67"/>
                <a:gd name="T23" fmla="*/ 91 w 91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67">
                  <a:moveTo>
                    <a:pt x="91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0" y="65"/>
                  </a:lnTo>
                  <a:lnTo>
                    <a:pt x="10" y="6"/>
                  </a:lnTo>
                  <a:lnTo>
                    <a:pt x="90" y="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8" name="Freeform 411"/>
            <p:cNvSpPr>
              <a:spLocks/>
            </p:cNvSpPr>
            <p:nvPr/>
          </p:nvSpPr>
          <p:spPr bwMode="auto">
            <a:xfrm>
              <a:off x="2808" y="3243"/>
              <a:ext cx="72" cy="57"/>
            </a:xfrm>
            <a:custGeom>
              <a:avLst/>
              <a:gdLst>
                <a:gd name="T0" fmla="*/ 2147483647 w 81"/>
                <a:gd name="T1" fmla="*/ 0 h 61"/>
                <a:gd name="T2" fmla="*/ 0 w 81"/>
                <a:gd name="T3" fmla="*/ 0 h 61"/>
                <a:gd name="T4" fmla="*/ 0 w 81"/>
                <a:gd name="T5" fmla="*/ 2147483647 h 61"/>
                <a:gd name="T6" fmla="*/ 2147483647 w 81"/>
                <a:gd name="T7" fmla="*/ 2147483647 h 61"/>
                <a:gd name="T8" fmla="*/ 2147483647 w 81"/>
                <a:gd name="T9" fmla="*/ 2147483647 h 61"/>
                <a:gd name="T10" fmla="*/ 2147483647 w 81"/>
                <a:gd name="T11" fmla="*/ 2147483647 h 61"/>
                <a:gd name="T12" fmla="*/ 2147483647 w 81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61"/>
                <a:gd name="T23" fmla="*/ 81 w 81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61">
                  <a:moveTo>
                    <a:pt x="8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0" y="61"/>
                  </a:lnTo>
                  <a:lnTo>
                    <a:pt x="10" y="7"/>
                  </a:lnTo>
                  <a:lnTo>
                    <a:pt x="8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39" name="Freeform 412"/>
            <p:cNvSpPr>
              <a:spLocks/>
            </p:cNvSpPr>
            <p:nvPr/>
          </p:nvSpPr>
          <p:spPr bwMode="auto">
            <a:xfrm>
              <a:off x="2817" y="3250"/>
              <a:ext cx="63" cy="50"/>
            </a:xfrm>
            <a:custGeom>
              <a:avLst/>
              <a:gdLst>
                <a:gd name="T0" fmla="*/ 2147483647 w 71"/>
                <a:gd name="T1" fmla="*/ 0 h 54"/>
                <a:gd name="T2" fmla="*/ 0 w 71"/>
                <a:gd name="T3" fmla="*/ 0 h 54"/>
                <a:gd name="T4" fmla="*/ 0 w 71"/>
                <a:gd name="T5" fmla="*/ 2147483647 h 54"/>
                <a:gd name="T6" fmla="*/ 2147483647 w 71"/>
                <a:gd name="T7" fmla="*/ 2147483647 h 54"/>
                <a:gd name="T8" fmla="*/ 2147483647 w 71"/>
                <a:gd name="T9" fmla="*/ 2147483647 h 54"/>
                <a:gd name="T10" fmla="*/ 2147483647 w 71"/>
                <a:gd name="T11" fmla="*/ 2147483647 h 54"/>
                <a:gd name="T12" fmla="*/ 2147483647 w 71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4"/>
                <a:gd name="T23" fmla="*/ 71 w 71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4">
                  <a:moveTo>
                    <a:pt x="71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1" y="52"/>
                  </a:lnTo>
                  <a:lnTo>
                    <a:pt x="11" y="8"/>
                  </a:lnTo>
                  <a:lnTo>
                    <a:pt x="70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0" name="Freeform 413"/>
            <p:cNvSpPr>
              <a:spLocks/>
            </p:cNvSpPr>
            <p:nvPr/>
          </p:nvSpPr>
          <p:spPr bwMode="auto">
            <a:xfrm>
              <a:off x="2827" y="3257"/>
              <a:ext cx="52" cy="41"/>
            </a:xfrm>
            <a:custGeom>
              <a:avLst/>
              <a:gdLst>
                <a:gd name="T0" fmla="*/ 2147483647 w 59"/>
                <a:gd name="T1" fmla="*/ 0 h 44"/>
                <a:gd name="T2" fmla="*/ 0 w 59"/>
                <a:gd name="T3" fmla="*/ 0 h 44"/>
                <a:gd name="T4" fmla="*/ 0 w 59"/>
                <a:gd name="T5" fmla="*/ 2147483647 h 44"/>
                <a:gd name="T6" fmla="*/ 2147483647 w 59"/>
                <a:gd name="T7" fmla="*/ 2147483647 h 44"/>
                <a:gd name="T8" fmla="*/ 2147483647 w 59"/>
                <a:gd name="T9" fmla="*/ 2147483647 h 44"/>
                <a:gd name="T10" fmla="*/ 2147483647 w 59"/>
                <a:gd name="T11" fmla="*/ 2147483647 h 44"/>
                <a:gd name="T12" fmla="*/ 2147483647 w 59"/>
                <a:gd name="T13" fmla="*/ 0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44"/>
                <a:gd name="T23" fmla="*/ 59 w 59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44">
                  <a:moveTo>
                    <a:pt x="59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0" y="44"/>
                  </a:lnTo>
                  <a:lnTo>
                    <a:pt x="10" y="8"/>
                  </a:lnTo>
                  <a:lnTo>
                    <a:pt x="59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1" name="Freeform 414"/>
            <p:cNvSpPr>
              <a:spLocks/>
            </p:cNvSpPr>
            <p:nvPr/>
          </p:nvSpPr>
          <p:spPr bwMode="auto">
            <a:xfrm>
              <a:off x="2836" y="3265"/>
              <a:ext cx="43" cy="33"/>
            </a:xfrm>
            <a:custGeom>
              <a:avLst/>
              <a:gdLst>
                <a:gd name="T0" fmla="*/ 2147483647 w 49"/>
                <a:gd name="T1" fmla="*/ 0 h 36"/>
                <a:gd name="T2" fmla="*/ 0 w 49"/>
                <a:gd name="T3" fmla="*/ 0 h 36"/>
                <a:gd name="T4" fmla="*/ 0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2147483647 h 36"/>
                <a:gd name="T10" fmla="*/ 2147483647 w 49"/>
                <a:gd name="T11" fmla="*/ 2147483647 h 36"/>
                <a:gd name="T12" fmla="*/ 2147483647 w 49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6"/>
                <a:gd name="T23" fmla="*/ 49 w 4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6">
                  <a:moveTo>
                    <a:pt x="49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1" y="36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2" name="Freeform 415"/>
            <p:cNvSpPr>
              <a:spLocks/>
            </p:cNvSpPr>
            <p:nvPr/>
          </p:nvSpPr>
          <p:spPr bwMode="auto">
            <a:xfrm>
              <a:off x="2846" y="3273"/>
              <a:ext cx="34" cy="27"/>
            </a:xfrm>
            <a:custGeom>
              <a:avLst/>
              <a:gdLst>
                <a:gd name="T0" fmla="*/ 2147483647 w 39"/>
                <a:gd name="T1" fmla="*/ 0 h 29"/>
                <a:gd name="T2" fmla="*/ 0 w 39"/>
                <a:gd name="T3" fmla="*/ 0 h 29"/>
                <a:gd name="T4" fmla="*/ 0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9"/>
                <a:gd name="T23" fmla="*/ 39 w 39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" y="29"/>
                  </a:lnTo>
                  <a:lnTo>
                    <a:pt x="13" y="8"/>
                  </a:lnTo>
                  <a:lnTo>
                    <a:pt x="39" y="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3" name="Freeform 416"/>
            <p:cNvSpPr>
              <a:spLocks/>
            </p:cNvSpPr>
            <p:nvPr/>
          </p:nvSpPr>
          <p:spPr bwMode="auto">
            <a:xfrm>
              <a:off x="2857" y="3280"/>
              <a:ext cx="23" cy="20"/>
            </a:xfrm>
            <a:custGeom>
              <a:avLst/>
              <a:gdLst>
                <a:gd name="T0" fmla="*/ 2147483647 w 26"/>
                <a:gd name="T1" fmla="*/ 0 h 21"/>
                <a:gd name="T2" fmla="*/ 0 w 26"/>
                <a:gd name="T3" fmla="*/ 0 h 21"/>
                <a:gd name="T4" fmla="*/ 0 w 26"/>
                <a:gd name="T5" fmla="*/ 2147483647 h 21"/>
                <a:gd name="T6" fmla="*/ 2147483647 w 26"/>
                <a:gd name="T7" fmla="*/ 2147483647 h 21"/>
                <a:gd name="T8" fmla="*/ 2147483647 w 26"/>
                <a:gd name="T9" fmla="*/ 2147483647 h 21"/>
                <a:gd name="T10" fmla="*/ 2147483647 w 26"/>
                <a:gd name="T11" fmla="*/ 2147483647 h 21"/>
                <a:gd name="T12" fmla="*/ 2147483647 w 26"/>
                <a:gd name="T13" fmla="*/ 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1"/>
                <a:gd name="T23" fmla="*/ 26 w 26"/>
                <a:gd name="T24" fmla="*/ 21 h 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1">
                  <a:moveTo>
                    <a:pt x="26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2" y="19"/>
                  </a:lnTo>
                  <a:lnTo>
                    <a:pt x="12" y="11"/>
                  </a:lnTo>
                  <a:lnTo>
                    <a:pt x="25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4" name="Freeform 417"/>
            <p:cNvSpPr>
              <a:spLocks/>
            </p:cNvSpPr>
            <p:nvPr/>
          </p:nvSpPr>
          <p:spPr bwMode="auto">
            <a:xfrm>
              <a:off x="2868" y="3290"/>
              <a:ext cx="12" cy="10"/>
            </a:xfrm>
            <a:custGeom>
              <a:avLst/>
              <a:gdLst>
                <a:gd name="T0" fmla="*/ 2147483647 w 14"/>
                <a:gd name="T1" fmla="*/ 0 h 10"/>
                <a:gd name="T2" fmla="*/ 0 w 14"/>
                <a:gd name="T3" fmla="*/ 0 h 10"/>
                <a:gd name="T4" fmla="*/ 0 w 14"/>
                <a:gd name="T5" fmla="*/ 2147483647 h 10"/>
                <a:gd name="T6" fmla="*/ 2147483647 w 14"/>
                <a:gd name="T7" fmla="*/ 2147483647 h 10"/>
                <a:gd name="T8" fmla="*/ 2147483647 w 14"/>
                <a:gd name="T9" fmla="*/ 2147483647 h 10"/>
                <a:gd name="T10" fmla="*/ 2147483647 w 14"/>
                <a:gd name="T11" fmla="*/ 2147483647 h 10"/>
                <a:gd name="T12" fmla="*/ 2147483647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5" name="Line 418"/>
            <p:cNvSpPr>
              <a:spLocks noChangeShapeType="1"/>
            </p:cNvSpPr>
            <p:nvPr/>
          </p:nvSpPr>
          <p:spPr bwMode="auto">
            <a:xfrm>
              <a:off x="2721" y="3321"/>
              <a:ext cx="1" cy="1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946" name="Line 419"/>
            <p:cNvSpPr>
              <a:spLocks noChangeShapeType="1"/>
            </p:cNvSpPr>
            <p:nvPr/>
          </p:nvSpPr>
          <p:spPr bwMode="auto">
            <a:xfrm>
              <a:off x="2690" y="3321"/>
              <a:ext cx="1" cy="1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947" name="Line 420"/>
            <p:cNvSpPr>
              <a:spLocks noChangeShapeType="1"/>
            </p:cNvSpPr>
            <p:nvPr/>
          </p:nvSpPr>
          <p:spPr bwMode="auto">
            <a:xfrm>
              <a:off x="2653" y="3321"/>
              <a:ext cx="252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948" name="Rectangle 421"/>
            <p:cNvSpPr>
              <a:spLocks noChangeArrowheads="1"/>
            </p:cNvSpPr>
            <p:nvPr/>
          </p:nvSpPr>
          <p:spPr bwMode="auto">
            <a:xfrm>
              <a:off x="2845" y="3380"/>
              <a:ext cx="31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49" name="Rectangle 422"/>
            <p:cNvSpPr>
              <a:spLocks noChangeArrowheads="1"/>
            </p:cNvSpPr>
            <p:nvPr/>
          </p:nvSpPr>
          <p:spPr bwMode="auto">
            <a:xfrm>
              <a:off x="2845" y="3379"/>
              <a:ext cx="31" cy="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0" name="Rectangle 423"/>
            <p:cNvSpPr>
              <a:spLocks noChangeArrowheads="1"/>
            </p:cNvSpPr>
            <p:nvPr/>
          </p:nvSpPr>
          <p:spPr bwMode="auto">
            <a:xfrm>
              <a:off x="2845" y="3378"/>
              <a:ext cx="31" cy="1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1" name="Rectangle 424"/>
            <p:cNvSpPr>
              <a:spLocks noChangeArrowheads="1"/>
            </p:cNvSpPr>
            <p:nvPr/>
          </p:nvSpPr>
          <p:spPr bwMode="auto">
            <a:xfrm>
              <a:off x="2845" y="3376"/>
              <a:ext cx="31" cy="2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2" name="Rectangle 425"/>
            <p:cNvSpPr>
              <a:spLocks noChangeArrowheads="1"/>
            </p:cNvSpPr>
            <p:nvPr/>
          </p:nvSpPr>
          <p:spPr bwMode="auto">
            <a:xfrm>
              <a:off x="2845" y="3375"/>
              <a:ext cx="31" cy="1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3" name="Rectangle 426"/>
            <p:cNvSpPr>
              <a:spLocks noChangeArrowheads="1"/>
            </p:cNvSpPr>
            <p:nvPr/>
          </p:nvSpPr>
          <p:spPr bwMode="auto">
            <a:xfrm>
              <a:off x="2845" y="3375"/>
              <a:ext cx="31" cy="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4" name="Rectangle 427"/>
            <p:cNvSpPr>
              <a:spLocks noChangeArrowheads="1"/>
            </p:cNvSpPr>
            <p:nvPr/>
          </p:nvSpPr>
          <p:spPr bwMode="auto">
            <a:xfrm>
              <a:off x="2845" y="3374"/>
              <a:ext cx="31" cy="1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5" name="Freeform 428"/>
            <p:cNvSpPr>
              <a:spLocks/>
            </p:cNvSpPr>
            <p:nvPr/>
          </p:nvSpPr>
          <p:spPr bwMode="auto">
            <a:xfrm>
              <a:off x="2844" y="3372"/>
              <a:ext cx="32" cy="2"/>
            </a:xfrm>
            <a:custGeom>
              <a:avLst/>
              <a:gdLst>
                <a:gd name="T0" fmla="*/ 2147483647 w 36"/>
                <a:gd name="T1" fmla="*/ 2147483647 h 2"/>
                <a:gd name="T2" fmla="*/ 2147483647 w 36"/>
                <a:gd name="T3" fmla="*/ 2147483647 h 2"/>
                <a:gd name="T4" fmla="*/ 2147483647 w 36"/>
                <a:gd name="T5" fmla="*/ 0 h 2"/>
                <a:gd name="T6" fmla="*/ 0 w 36"/>
                <a:gd name="T7" fmla="*/ 0 h 2"/>
                <a:gd name="T8" fmla="*/ 2147483647 w 3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"/>
                <a:gd name="T17" fmla="*/ 36 w 3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">
                  <a:moveTo>
                    <a:pt x="1" y="2"/>
                  </a:moveTo>
                  <a:lnTo>
                    <a:pt x="36" y="2"/>
                  </a:lnTo>
                  <a:lnTo>
                    <a:pt x="35" y="0"/>
                  </a:lnTo>
                  <a:lnTo>
                    <a:pt x="0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6" name="Rectangle 429"/>
            <p:cNvSpPr>
              <a:spLocks noChangeArrowheads="1"/>
            </p:cNvSpPr>
            <p:nvPr/>
          </p:nvSpPr>
          <p:spPr bwMode="auto">
            <a:xfrm>
              <a:off x="2844" y="3371"/>
              <a:ext cx="31" cy="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7" name="Freeform 430"/>
            <p:cNvSpPr>
              <a:spLocks/>
            </p:cNvSpPr>
            <p:nvPr/>
          </p:nvSpPr>
          <p:spPr bwMode="auto">
            <a:xfrm>
              <a:off x="2844" y="3370"/>
              <a:ext cx="32" cy="1"/>
            </a:xfrm>
            <a:custGeom>
              <a:avLst/>
              <a:gdLst>
                <a:gd name="T0" fmla="*/ 0 w 36"/>
                <a:gd name="T1" fmla="*/ 2147483647 h 1"/>
                <a:gd name="T2" fmla="*/ 2147483647 w 36"/>
                <a:gd name="T3" fmla="*/ 2147483647 h 1"/>
                <a:gd name="T4" fmla="*/ 2147483647 w 36"/>
                <a:gd name="T5" fmla="*/ 0 h 1"/>
                <a:gd name="T6" fmla="*/ 2147483647 w 36"/>
                <a:gd name="T7" fmla="*/ 0 h 1"/>
                <a:gd name="T8" fmla="*/ 0 w 36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"/>
                <a:gd name="T17" fmla="*/ 36 w 36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">
                  <a:moveTo>
                    <a:pt x="0" y="1"/>
                  </a:moveTo>
                  <a:lnTo>
                    <a:pt x="35" y="1"/>
                  </a:lnTo>
                  <a:lnTo>
                    <a:pt x="36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8" name="Rectangle 431"/>
            <p:cNvSpPr>
              <a:spLocks noChangeArrowheads="1"/>
            </p:cNvSpPr>
            <p:nvPr/>
          </p:nvSpPr>
          <p:spPr bwMode="auto">
            <a:xfrm>
              <a:off x="2845" y="3370"/>
              <a:ext cx="31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59" name="Rectangle 432"/>
            <p:cNvSpPr>
              <a:spLocks noChangeArrowheads="1"/>
            </p:cNvSpPr>
            <p:nvPr/>
          </p:nvSpPr>
          <p:spPr bwMode="auto">
            <a:xfrm>
              <a:off x="2816" y="3374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0" name="Freeform 433"/>
            <p:cNvSpPr>
              <a:spLocks noEditPoints="1"/>
            </p:cNvSpPr>
            <p:nvPr/>
          </p:nvSpPr>
          <p:spPr bwMode="auto">
            <a:xfrm>
              <a:off x="2620" y="3362"/>
              <a:ext cx="41" cy="22"/>
            </a:xfrm>
            <a:custGeom>
              <a:avLst/>
              <a:gdLst>
                <a:gd name="T0" fmla="*/ 0 w 46"/>
                <a:gd name="T1" fmla="*/ 2147483647 h 24"/>
                <a:gd name="T2" fmla="*/ 0 w 46"/>
                <a:gd name="T3" fmla="*/ 0 h 24"/>
                <a:gd name="T4" fmla="*/ 2147483647 w 46"/>
                <a:gd name="T5" fmla="*/ 0 h 24"/>
                <a:gd name="T6" fmla="*/ 2147483647 w 46"/>
                <a:gd name="T7" fmla="*/ 2147483647 h 24"/>
                <a:gd name="T8" fmla="*/ 0 w 46"/>
                <a:gd name="T9" fmla="*/ 2147483647 h 24"/>
                <a:gd name="T10" fmla="*/ 2147483647 w 46"/>
                <a:gd name="T11" fmla="*/ 0 h 24"/>
                <a:gd name="T12" fmla="*/ 2147483647 w 46"/>
                <a:gd name="T13" fmla="*/ 2147483647 h 24"/>
                <a:gd name="T14" fmla="*/ 2147483647 w 46"/>
                <a:gd name="T15" fmla="*/ 2147483647 h 24"/>
                <a:gd name="T16" fmla="*/ 2147483647 w 46"/>
                <a:gd name="T17" fmla="*/ 0 h 24"/>
                <a:gd name="T18" fmla="*/ 2147483647 w 46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24"/>
                <a:gd name="T32" fmla="*/ 46 w 4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46" y="0"/>
                  </a:moveTo>
                  <a:lnTo>
                    <a:pt x="46" y="24"/>
                  </a:lnTo>
                  <a:lnTo>
                    <a:pt x="44" y="24"/>
                  </a:lnTo>
                  <a:lnTo>
                    <a:pt x="4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1" name="Freeform 434"/>
            <p:cNvSpPr>
              <a:spLocks noEditPoints="1"/>
            </p:cNvSpPr>
            <p:nvPr/>
          </p:nvSpPr>
          <p:spPr bwMode="auto">
            <a:xfrm>
              <a:off x="2622" y="3362"/>
              <a:ext cx="37" cy="22"/>
            </a:xfrm>
            <a:custGeom>
              <a:avLst/>
              <a:gdLst>
                <a:gd name="T0" fmla="*/ 0 w 42"/>
                <a:gd name="T1" fmla="*/ 2147483647 h 24"/>
                <a:gd name="T2" fmla="*/ 0 w 42"/>
                <a:gd name="T3" fmla="*/ 0 h 24"/>
                <a:gd name="T4" fmla="*/ 2147483647 w 42"/>
                <a:gd name="T5" fmla="*/ 0 h 24"/>
                <a:gd name="T6" fmla="*/ 2147483647 w 42"/>
                <a:gd name="T7" fmla="*/ 2147483647 h 24"/>
                <a:gd name="T8" fmla="*/ 0 w 42"/>
                <a:gd name="T9" fmla="*/ 2147483647 h 24"/>
                <a:gd name="T10" fmla="*/ 2147483647 w 42"/>
                <a:gd name="T11" fmla="*/ 0 h 24"/>
                <a:gd name="T12" fmla="*/ 2147483647 w 42"/>
                <a:gd name="T13" fmla="*/ 2147483647 h 24"/>
                <a:gd name="T14" fmla="*/ 2147483647 w 42"/>
                <a:gd name="T15" fmla="*/ 2147483647 h 24"/>
                <a:gd name="T16" fmla="*/ 2147483647 w 42"/>
                <a:gd name="T17" fmla="*/ 0 h 24"/>
                <a:gd name="T18" fmla="*/ 2147483647 w 42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24"/>
                <a:gd name="T32" fmla="*/ 42 w 42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2" y="0"/>
                  </a:moveTo>
                  <a:lnTo>
                    <a:pt x="42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2" name="Freeform 435"/>
            <p:cNvSpPr>
              <a:spLocks noEditPoints="1"/>
            </p:cNvSpPr>
            <p:nvPr/>
          </p:nvSpPr>
          <p:spPr bwMode="auto">
            <a:xfrm>
              <a:off x="2623" y="3362"/>
              <a:ext cx="34" cy="22"/>
            </a:xfrm>
            <a:custGeom>
              <a:avLst/>
              <a:gdLst>
                <a:gd name="T0" fmla="*/ 0 w 39"/>
                <a:gd name="T1" fmla="*/ 2147483647 h 24"/>
                <a:gd name="T2" fmla="*/ 0 w 39"/>
                <a:gd name="T3" fmla="*/ 0 h 24"/>
                <a:gd name="T4" fmla="*/ 2147483647 w 39"/>
                <a:gd name="T5" fmla="*/ 0 h 24"/>
                <a:gd name="T6" fmla="*/ 2147483647 w 39"/>
                <a:gd name="T7" fmla="*/ 2147483647 h 24"/>
                <a:gd name="T8" fmla="*/ 0 w 39"/>
                <a:gd name="T9" fmla="*/ 2147483647 h 24"/>
                <a:gd name="T10" fmla="*/ 2147483647 w 39"/>
                <a:gd name="T11" fmla="*/ 0 h 24"/>
                <a:gd name="T12" fmla="*/ 2147483647 w 39"/>
                <a:gd name="T13" fmla="*/ 2147483647 h 24"/>
                <a:gd name="T14" fmla="*/ 2147483647 w 39"/>
                <a:gd name="T15" fmla="*/ 2147483647 h 24"/>
                <a:gd name="T16" fmla="*/ 2147483647 w 39"/>
                <a:gd name="T17" fmla="*/ 0 h 24"/>
                <a:gd name="T18" fmla="*/ 2147483647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24"/>
                <a:gd name="T32" fmla="*/ 39 w 3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3" name="Freeform 436"/>
            <p:cNvSpPr>
              <a:spLocks noEditPoints="1"/>
            </p:cNvSpPr>
            <p:nvPr/>
          </p:nvSpPr>
          <p:spPr bwMode="auto">
            <a:xfrm>
              <a:off x="2624" y="3362"/>
              <a:ext cx="33" cy="22"/>
            </a:xfrm>
            <a:custGeom>
              <a:avLst/>
              <a:gdLst>
                <a:gd name="T0" fmla="*/ 0 w 37"/>
                <a:gd name="T1" fmla="*/ 2147483647 h 24"/>
                <a:gd name="T2" fmla="*/ 0 w 37"/>
                <a:gd name="T3" fmla="*/ 0 h 24"/>
                <a:gd name="T4" fmla="*/ 2147483647 w 37"/>
                <a:gd name="T5" fmla="*/ 0 h 24"/>
                <a:gd name="T6" fmla="*/ 2147483647 w 37"/>
                <a:gd name="T7" fmla="*/ 2147483647 h 24"/>
                <a:gd name="T8" fmla="*/ 0 w 37"/>
                <a:gd name="T9" fmla="*/ 2147483647 h 24"/>
                <a:gd name="T10" fmla="*/ 2147483647 w 37"/>
                <a:gd name="T11" fmla="*/ 0 h 24"/>
                <a:gd name="T12" fmla="*/ 2147483647 w 37"/>
                <a:gd name="T13" fmla="*/ 2147483647 h 24"/>
                <a:gd name="T14" fmla="*/ 2147483647 w 37"/>
                <a:gd name="T15" fmla="*/ 2147483647 h 24"/>
                <a:gd name="T16" fmla="*/ 2147483647 w 37"/>
                <a:gd name="T17" fmla="*/ 0 h 24"/>
                <a:gd name="T18" fmla="*/ 214748364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4"/>
                <a:gd name="T32" fmla="*/ 37 w 3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4" name="Freeform 437"/>
            <p:cNvSpPr>
              <a:spLocks noEditPoints="1"/>
            </p:cNvSpPr>
            <p:nvPr/>
          </p:nvSpPr>
          <p:spPr bwMode="auto">
            <a:xfrm>
              <a:off x="2626" y="3362"/>
              <a:ext cx="30" cy="22"/>
            </a:xfrm>
            <a:custGeom>
              <a:avLst/>
              <a:gdLst>
                <a:gd name="T0" fmla="*/ 0 w 34"/>
                <a:gd name="T1" fmla="*/ 2147483647 h 24"/>
                <a:gd name="T2" fmla="*/ 0 w 34"/>
                <a:gd name="T3" fmla="*/ 0 h 24"/>
                <a:gd name="T4" fmla="*/ 2147483647 w 34"/>
                <a:gd name="T5" fmla="*/ 0 h 24"/>
                <a:gd name="T6" fmla="*/ 2147483647 w 34"/>
                <a:gd name="T7" fmla="*/ 2147483647 h 24"/>
                <a:gd name="T8" fmla="*/ 0 w 34"/>
                <a:gd name="T9" fmla="*/ 2147483647 h 24"/>
                <a:gd name="T10" fmla="*/ 2147483647 w 34"/>
                <a:gd name="T11" fmla="*/ 0 h 24"/>
                <a:gd name="T12" fmla="*/ 2147483647 w 34"/>
                <a:gd name="T13" fmla="*/ 2147483647 h 24"/>
                <a:gd name="T14" fmla="*/ 2147483647 w 34"/>
                <a:gd name="T15" fmla="*/ 2147483647 h 24"/>
                <a:gd name="T16" fmla="*/ 2147483647 w 34"/>
                <a:gd name="T17" fmla="*/ 0 h 24"/>
                <a:gd name="T18" fmla="*/ 2147483647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24"/>
                <a:gd name="T32" fmla="*/ 34 w 3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4" y="0"/>
                  </a:moveTo>
                  <a:lnTo>
                    <a:pt x="34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5" name="Freeform 438"/>
            <p:cNvSpPr>
              <a:spLocks noEditPoints="1"/>
            </p:cNvSpPr>
            <p:nvPr/>
          </p:nvSpPr>
          <p:spPr bwMode="auto">
            <a:xfrm>
              <a:off x="2627" y="3362"/>
              <a:ext cx="27" cy="22"/>
            </a:xfrm>
            <a:custGeom>
              <a:avLst/>
              <a:gdLst>
                <a:gd name="T0" fmla="*/ 0 w 31"/>
                <a:gd name="T1" fmla="*/ 2147483647 h 24"/>
                <a:gd name="T2" fmla="*/ 0 w 31"/>
                <a:gd name="T3" fmla="*/ 0 h 24"/>
                <a:gd name="T4" fmla="*/ 2147483647 w 31"/>
                <a:gd name="T5" fmla="*/ 0 h 24"/>
                <a:gd name="T6" fmla="*/ 2147483647 w 31"/>
                <a:gd name="T7" fmla="*/ 2147483647 h 24"/>
                <a:gd name="T8" fmla="*/ 0 w 31"/>
                <a:gd name="T9" fmla="*/ 2147483647 h 24"/>
                <a:gd name="T10" fmla="*/ 2147483647 w 31"/>
                <a:gd name="T11" fmla="*/ 0 h 24"/>
                <a:gd name="T12" fmla="*/ 2147483647 w 31"/>
                <a:gd name="T13" fmla="*/ 2147483647 h 24"/>
                <a:gd name="T14" fmla="*/ 2147483647 w 31"/>
                <a:gd name="T15" fmla="*/ 2147483647 h 24"/>
                <a:gd name="T16" fmla="*/ 2147483647 w 31"/>
                <a:gd name="T17" fmla="*/ 0 h 24"/>
                <a:gd name="T18" fmla="*/ 2147483647 w 3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4"/>
                <a:gd name="T32" fmla="*/ 31 w 3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1" y="0"/>
                  </a:moveTo>
                  <a:lnTo>
                    <a:pt x="31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6" name="Freeform 439"/>
            <p:cNvSpPr>
              <a:spLocks noEditPoints="1"/>
            </p:cNvSpPr>
            <p:nvPr/>
          </p:nvSpPr>
          <p:spPr bwMode="auto">
            <a:xfrm>
              <a:off x="2627" y="3362"/>
              <a:ext cx="26" cy="22"/>
            </a:xfrm>
            <a:custGeom>
              <a:avLst/>
              <a:gdLst>
                <a:gd name="T0" fmla="*/ 0 w 29"/>
                <a:gd name="T1" fmla="*/ 2147483647 h 24"/>
                <a:gd name="T2" fmla="*/ 0 w 29"/>
                <a:gd name="T3" fmla="*/ 0 h 24"/>
                <a:gd name="T4" fmla="*/ 2147483647 w 29"/>
                <a:gd name="T5" fmla="*/ 0 h 24"/>
                <a:gd name="T6" fmla="*/ 2147483647 w 29"/>
                <a:gd name="T7" fmla="*/ 2147483647 h 24"/>
                <a:gd name="T8" fmla="*/ 0 w 29"/>
                <a:gd name="T9" fmla="*/ 2147483647 h 24"/>
                <a:gd name="T10" fmla="*/ 2147483647 w 29"/>
                <a:gd name="T11" fmla="*/ 0 h 24"/>
                <a:gd name="T12" fmla="*/ 2147483647 w 29"/>
                <a:gd name="T13" fmla="*/ 2147483647 h 24"/>
                <a:gd name="T14" fmla="*/ 2147483647 w 29"/>
                <a:gd name="T15" fmla="*/ 2147483647 h 24"/>
                <a:gd name="T16" fmla="*/ 2147483647 w 29"/>
                <a:gd name="T17" fmla="*/ 0 h 24"/>
                <a:gd name="T18" fmla="*/ 2147483647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4"/>
                <a:gd name="T32" fmla="*/ 29 w 2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7" name="Freeform 440"/>
            <p:cNvSpPr>
              <a:spLocks noEditPoints="1"/>
            </p:cNvSpPr>
            <p:nvPr/>
          </p:nvSpPr>
          <p:spPr bwMode="auto">
            <a:xfrm>
              <a:off x="2628" y="3362"/>
              <a:ext cx="24" cy="22"/>
            </a:xfrm>
            <a:custGeom>
              <a:avLst/>
              <a:gdLst>
                <a:gd name="T0" fmla="*/ 0 w 27"/>
                <a:gd name="T1" fmla="*/ 2147483647 h 24"/>
                <a:gd name="T2" fmla="*/ 0 w 27"/>
                <a:gd name="T3" fmla="*/ 0 h 24"/>
                <a:gd name="T4" fmla="*/ 2147483647 w 27"/>
                <a:gd name="T5" fmla="*/ 0 h 24"/>
                <a:gd name="T6" fmla="*/ 2147483647 w 27"/>
                <a:gd name="T7" fmla="*/ 2147483647 h 24"/>
                <a:gd name="T8" fmla="*/ 0 w 27"/>
                <a:gd name="T9" fmla="*/ 2147483647 h 24"/>
                <a:gd name="T10" fmla="*/ 2147483647 w 27"/>
                <a:gd name="T11" fmla="*/ 0 h 24"/>
                <a:gd name="T12" fmla="*/ 2147483647 w 27"/>
                <a:gd name="T13" fmla="*/ 2147483647 h 24"/>
                <a:gd name="T14" fmla="*/ 2147483647 w 27"/>
                <a:gd name="T15" fmla="*/ 2147483647 h 24"/>
                <a:gd name="T16" fmla="*/ 2147483647 w 27"/>
                <a:gd name="T17" fmla="*/ 0 h 24"/>
                <a:gd name="T18" fmla="*/ 214748364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24"/>
                <a:gd name="T32" fmla="*/ 27 w 2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8" name="Freeform 441"/>
            <p:cNvSpPr>
              <a:spLocks noEditPoints="1"/>
            </p:cNvSpPr>
            <p:nvPr/>
          </p:nvSpPr>
          <p:spPr bwMode="auto">
            <a:xfrm>
              <a:off x="2630" y="3362"/>
              <a:ext cx="21" cy="22"/>
            </a:xfrm>
            <a:custGeom>
              <a:avLst/>
              <a:gdLst>
                <a:gd name="T0" fmla="*/ 0 w 24"/>
                <a:gd name="T1" fmla="*/ 2147483647 h 24"/>
                <a:gd name="T2" fmla="*/ 0 w 24"/>
                <a:gd name="T3" fmla="*/ 0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2147483647 w 24"/>
                <a:gd name="T11" fmla="*/ 0 h 24"/>
                <a:gd name="T12" fmla="*/ 2147483647 w 24"/>
                <a:gd name="T13" fmla="*/ 2147483647 h 24"/>
                <a:gd name="T14" fmla="*/ 2147483647 w 24"/>
                <a:gd name="T15" fmla="*/ 2147483647 h 24"/>
                <a:gd name="T16" fmla="*/ 2147483647 w 24"/>
                <a:gd name="T17" fmla="*/ 0 h 24"/>
                <a:gd name="T18" fmla="*/ 2147483647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24"/>
                <a:gd name="T32" fmla="*/ 24 w 2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69" name="Freeform 442"/>
            <p:cNvSpPr>
              <a:spLocks noEditPoints="1"/>
            </p:cNvSpPr>
            <p:nvPr/>
          </p:nvSpPr>
          <p:spPr bwMode="auto">
            <a:xfrm>
              <a:off x="2631" y="3362"/>
              <a:ext cx="19" cy="22"/>
            </a:xfrm>
            <a:custGeom>
              <a:avLst/>
              <a:gdLst>
                <a:gd name="T0" fmla="*/ 0 w 21"/>
                <a:gd name="T1" fmla="*/ 2147483647 h 24"/>
                <a:gd name="T2" fmla="*/ 0 w 21"/>
                <a:gd name="T3" fmla="*/ 0 h 24"/>
                <a:gd name="T4" fmla="*/ 2147483647 w 21"/>
                <a:gd name="T5" fmla="*/ 0 h 24"/>
                <a:gd name="T6" fmla="*/ 2147483647 w 21"/>
                <a:gd name="T7" fmla="*/ 2147483647 h 24"/>
                <a:gd name="T8" fmla="*/ 0 w 21"/>
                <a:gd name="T9" fmla="*/ 2147483647 h 24"/>
                <a:gd name="T10" fmla="*/ 2147483647 w 21"/>
                <a:gd name="T11" fmla="*/ 0 h 24"/>
                <a:gd name="T12" fmla="*/ 2147483647 w 21"/>
                <a:gd name="T13" fmla="*/ 2147483647 h 24"/>
                <a:gd name="T14" fmla="*/ 2147483647 w 21"/>
                <a:gd name="T15" fmla="*/ 2147483647 h 24"/>
                <a:gd name="T16" fmla="*/ 2147483647 w 21"/>
                <a:gd name="T17" fmla="*/ 0 h 24"/>
                <a:gd name="T18" fmla="*/ 2147483647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24"/>
                <a:gd name="T32" fmla="*/ 21 w 2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0" name="Freeform 443"/>
            <p:cNvSpPr>
              <a:spLocks noEditPoints="1"/>
            </p:cNvSpPr>
            <p:nvPr/>
          </p:nvSpPr>
          <p:spPr bwMode="auto">
            <a:xfrm>
              <a:off x="2632" y="3362"/>
              <a:ext cx="17" cy="22"/>
            </a:xfrm>
            <a:custGeom>
              <a:avLst/>
              <a:gdLst>
                <a:gd name="T0" fmla="*/ 0 w 19"/>
                <a:gd name="T1" fmla="*/ 2147483647 h 24"/>
                <a:gd name="T2" fmla="*/ 0 w 19"/>
                <a:gd name="T3" fmla="*/ 0 h 24"/>
                <a:gd name="T4" fmla="*/ 2147483647 w 19"/>
                <a:gd name="T5" fmla="*/ 0 h 24"/>
                <a:gd name="T6" fmla="*/ 2147483647 w 19"/>
                <a:gd name="T7" fmla="*/ 2147483647 h 24"/>
                <a:gd name="T8" fmla="*/ 0 w 19"/>
                <a:gd name="T9" fmla="*/ 2147483647 h 24"/>
                <a:gd name="T10" fmla="*/ 2147483647 w 19"/>
                <a:gd name="T11" fmla="*/ 0 h 24"/>
                <a:gd name="T12" fmla="*/ 2147483647 w 19"/>
                <a:gd name="T13" fmla="*/ 2147483647 h 24"/>
                <a:gd name="T14" fmla="*/ 2147483647 w 19"/>
                <a:gd name="T15" fmla="*/ 2147483647 h 24"/>
                <a:gd name="T16" fmla="*/ 2147483647 w 19"/>
                <a:gd name="T17" fmla="*/ 0 h 24"/>
                <a:gd name="T18" fmla="*/ 2147483647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1" name="Freeform 444"/>
            <p:cNvSpPr>
              <a:spLocks noEditPoints="1"/>
            </p:cNvSpPr>
            <p:nvPr/>
          </p:nvSpPr>
          <p:spPr bwMode="auto">
            <a:xfrm>
              <a:off x="2633" y="3362"/>
              <a:ext cx="15" cy="22"/>
            </a:xfrm>
            <a:custGeom>
              <a:avLst/>
              <a:gdLst>
                <a:gd name="T0" fmla="*/ 0 w 17"/>
                <a:gd name="T1" fmla="*/ 2147483647 h 24"/>
                <a:gd name="T2" fmla="*/ 0 w 17"/>
                <a:gd name="T3" fmla="*/ 0 h 24"/>
                <a:gd name="T4" fmla="*/ 2147483647 w 17"/>
                <a:gd name="T5" fmla="*/ 0 h 24"/>
                <a:gd name="T6" fmla="*/ 2147483647 w 17"/>
                <a:gd name="T7" fmla="*/ 2147483647 h 24"/>
                <a:gd name="T8" fmla="*/ 0 w 17"/>
                <a:gd name="T9" fmla="*/ 2147483647 h 24"/>
                <a:gd name="T10" fmla="*/ 2147483647 w 17"/>
                <a:gd name="T11" fmla="*/ 0 h 24"/>
                <a:gd name="T12" fmla="*/ 2147483647 w 17"/>
                <a:gd name="T13" fmla="*/ 2147483647 h 24"/>
                <a:gd name="T14" fmla="*/ 2147483647 w 17"/>
                <a:gd name="T15" fmla="*/ 2147483647 h 24"/>
                <a:gd name="T16" fmla="*/ 2147483647 w 17"/>
                <a:gd name="T17" fmla="*/ 0 h 24"/>
                <a:gd name="T18" fmla="*/ 214748364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4"/>
                <a:gd name="T32" fmla="*/ 17 w 1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2" name="Freeform 445"/>
            <p:cNvSpPr>
              <a:spLocks noEditPoints="1"/>
            </p:cNvSpPr>
            <p:nvPr/>
          </p:nvSpPr>
          <p:spPr bwMode="auto">
            <a:xfrm>
              <a:off x="2635" y="3361"/>
              <a:ext cx="12" cy="23"/>
            </a:xfrm>
            <a:custGeom>
              <a:avLst/>
              <a:gdLst>
                <a:gd name="T0" fmla="*/ 0 w 14"/>
                <a:gd name="T1" fmla="*/ 2147483647 h 25"/>
                <a:gd name="T2" fmla="*/ 0 w 14"/>
                <a:gd name="T3" fmla="*/ 2147483647 h 25"/>
                <a:gd name="T4" fmla="*/ 2147483647 w 14"/>
                <a:gd name="T5" fmla="*/ 0 h 25"/>
                <a:gd name="T6" fmla="*/ 2147483647 w 14"/>
                <a:gd name="T7" fmla="*/ 2147483647 h 25"/>
                <a:gd name="T8" fmla="*/ 0 w 14"/>
                <a:gd name="T9" fmla="*/ 2147483647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2147483647 w 14"/>
                <a:gd name="T15" fmla="*/ 2147483647 h 25"/>
                <a:gd name="T16" fmla="*/ 2147483647 w 14"/>
                <a:gd name="T17" fmla="*/ 0 h 25"/>
                <a:gd name="T18" fmla="*/ 2147483647 w 14"/>
                <a:gd name="T19" fmla="*/ 214748364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25"/>
                <a:gd name="T32" fmla="*/ 14 w 14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14" y="1"/>
                  </a:moveTo>
                  <a:lnTo>
                    <a:pt x="14" y="2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3" name="Freeform 446"/>
            <p:cNvSpPr>
              <a:spLocks noEditPoints="1"/>
            </p:cNvSpPr>
            <p:nvPr/>
          </p:nvSpPr>
          <p:spPr bwMode="auto">
            <a:xfrm>
              <a:off x="2635" y="3361"/>
              <a:ext cx="10" cy="23"/>
            </a:xfrm>
            <a:custGeom>
              <a:avLst/>
              <a:gdLst>
                <a:gd name="T0" fmla="*/ 0 w 11"/>
                <a:gd name="T1" fmla="*/ 2147483647 h 25"/>
                <a:gd name="T2" fmla="*/ 0 w 11"/>
                <a:gd name="T3" fmla="*/ 0 h 25"/>
                <a:gd name="T4" fmla="*/ 2147483647 w 11"/>
                <a:gd name="T5" fmla="*/ 2147483647 h 25"/>
                <a:gd name="T6" fmla="*/ 2147483647 w 11"/>
                <a:gd name="T7" fmla="*/ 2147483647 h 25"/>
                <a:gd name="T8" fmla="*/ 0 w 11"/>
                <a:gd name="T9" fmla="*/ 2147483647 h 25"/>
                <a:gd name="T10" fmla="*/ 2147483647 w 11"/>
                <a:gd name="T11" fmla="*/ 0 h 25"/>
                <a:gd name="T12" fmla="*/ 2147483647 w 11"/>
                <a:gd name="T13" fmla="*/ 2147483647 h 25"/>
                <a:gd name="T14" fmla="*/ 2147483647 w 11"/>
                <a:gd name="T15" fmla="*/ 2147483647 h 25"/>
                <a:gd name="T16" fmla="*/ 2147483647 w 11"/>
                <a:gd name="T17" fmla="*/ 2147483647 h 25"/>
                <a:gd name="T18" fmla="*/ 2147483647 w 11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5"/>
                <a:gd name="T32" fmla="*/ 11 w 11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11" y="0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4" name="Freeform 447"/>
            <p:cNvSpPr>
              <a:spLocks noEditPoints="1"/>
            </p:cNvSpPr>
            <p:nvPr/>
          </p:nvSpPr>
          <p:spPr bwMode="auto">
            <a:xfrm>
              <a:off x="2636" y="3361"/>
              <a:ext cx="8" cy="23"/>
            </a:xfrm>
            <a:custGeom>
              <a:avLst/>
              <a:gdLst>
                <a:gd name="T0" fmla="*/ 0 w 9"/>
                <a:gd name="T1" fmla="*/ 2147483647 h 25"/>
                <a:gd name="T2" fmla="*/ 0 w 9"/>
                <a:gd name="T3" fmla="*/ 2147483647 h 25"/>
                <a:gd name="T4" fmla="*/ 2147483647 w 9"/>
                <a:gd name="T5" fmla="*/ 0 h 25"/>
                <a:gd name="T6" fmla="*/ 2147483647 w 9"/>
                <a:gd name="T7" fmla="*/ 2147483647 h 25"/>
                <a:gd name="T8" fmla="*/ 0 w 9"/>
                <a:gd name="T9" fmla="*/ 2147483647 h 25"/>
                <a:gd name="T10" fmla="*/ 2147483647 w 9"/>
                <a:gd name="T11" fmla="*/ 2147483647 h 25"/>
                <a:gd name="T12" fmla="*/ 2147483647 w 9"/>
                <a:gd name="T13" fmla="*/ 2147483647 h 25"/>
                <a:gd name="T14" fmla="*/ 2147483647 w 9"/>
                <a:gd name="T15" fmla="*/ 2147483647 h 25"/>
                <a:gd name="T16" fmla="*/ 2147483647 w 9"/>
                <a:gd name="T17" fmla="*/ 0 h 25"/>
                <a:gd name="T18" fmla="*/ 2147483647 w 9"/>
                <a:gd name="T19" fmla="*/ 214748364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25"/>
                <a:gd name="T32" fmla="*/ 9 w 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9" y="1"/>
                  </a:moveTo>
                  <a:lnTo>
                    <a:pt x="9" y="25"/>
                  </a:lnTo>
                  <a:lnTo>
                    <a:pt x="8" y="24"/>
                  </a:lnTo>
                  <a:lnTo>
                    <a:pt x="8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5" name="Freeform 448"/>
            <p:cNvSpPr>
              <a:spLocks noEditPoints="1"/>
            </p:cNvSpPr>
            <p:nvPr/>
          </p:nvSpPr>
          <p:spPr bwMode="auto">
            <a:xfrm>
              <a:off x="2637" y="3361"/>
              <a:ext cx="6" cy="23"/>
            </a:xfrm>
            <a:custGeom>
              <a:avLst/>
              <a:gdLst>
                <a:gd name="T0" fmla="*/ 0 w 7"/>
                <a:gd name="T1" fmla="*/ 2147483647 h 25"/>
                <a:gd name="T2" fmla="*/ 0 w 7"/>
                <a:gd name="T3" fmla="*/ 0 h 25"/>
                <a:gd name="T4" fmla="*/ 2147483647 w 7"/>
                <a:gd name="T5" fmla="*/ 2147483647 h 25"/>
                <a:gd name="T6" fmla="*/ 2147483647 w 7"/>
                <a:gd name="T7" fmla="*/ 2147483647 h 25"/>
                <a:gd name="T8" fmla="*/ 0 w 7"/>
                <a:gd name="T9" fmla="*/ 2147483647 h 25"/>
                <a:gd name="T10" fmla="*/ 2147483647 w 7"/>
                <a:gd name="T11" fmla="*/ 0 h 25"/>
                <a:gd name="T12" fmla="*/ 2147483647 w 7"/>
                <a:gd name="T13" fmla="*/ 2147483647 h 25"/>
                <a:gd name="T14" fmla="*/ 2147483647 w 7"/>
                <a:gd name="T15" fmla="*/ 2147483647 h 25"/>
                <a:gd name="T16" fmla="*/ 2147483647 w 7"/>
                <a:gd name="T17" fmla="*/ 2147483647 h 25"/>
                <a:gd name="T18" fmla="*/ 2147483647 w 7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25"/>
                <a:gd name="T32" fmla="*/ 7 w 7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25">
                  <a:moveTo>
                    <a:pt x="0" y="24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25"/>
                  </a:lnTo>
                  <a:lnTo>
                    <a:pt x="0" y="24"/>
                  </a:lnTo>
                  <a:close/>
                  <a:moveTo>
                    <a:pt x="7" y="0"/>
                  </a:moveTo>
                  <a:lnTo>
                    <a:pt x="7" y="24"/>
                  </a:lnTo>
                  <a:lnTo>
                    <a:pt x="6" y="25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6" name="Freeform 449"/>
            <p:cNvSpPr>
              <a:spLocks noEditPoints="1"/>
            </p:cNvSpPr>
            <p:nvPr/>
          </p:nvSpPr>
          <p:spPr bwMode="auto">
            <a:xfrm>
              <a:off x="2639" y="3362"/>
              <a:ext cx="3" cy="22"/>
            </a:xfrm>
            <a:custGeom>
              <a:avLst/>
              <a:gdLst>
                <a:gd name="T0" fmla="*/ 0 w 4"/>
                <a:gd name="T1" fmla="*/ 2147483647 h 24"/>
                <a:gd name="T2" fmla="*/ 0 w 4"/>
                <a:gd name="T3" fmla="*/ 0 h 24"/>
                <a:gd name="T4" fmla="*/ 2147483647 w 4"/>
                <a:gd name="T5" fmla="*/ 0 h 24"/>
                <a:gd name="T6" fmla="*/ 2147483647 w 4"/>
                <a:gd name="T7" fmla="*/ 2147483647 h 24"/>
                <a:gd name="T8" fmla="*/ 0 w 4"/>
                <a:gd name="T9" fmla="*/ 2147483647 h 24"/>
                <a:gd name="T10" fmla="*/ 2147483647 w 4"/>
                <a:gd name="T11" fmla="*/ 0 h 24"/>
                <a:gd name="T12" fmla="*/ 2147483647 w 4"/>
                <a:gd name="T13" fmla="*/ 2147483647 h 24"/>
                <a:gd name="T14" fmla="*/ 2147483647 w 4"/>
                <a:gd name="T15" fmla="*/ 2147483647 h 24"/>
                <a:gd name="T16" fmla="*/ 2147483647 w 4"/>
                <a:gd name="T17" fmla="*/ 0 h 24"/>
                <a:gd name="T18" fmla="*/ 2147483647 w 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24"/>
                <a:gd name="T32" fmla="*/ 4 w 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" y="0"/>
                  </a:moveTo>
                  <a:lnTo>
                    <a:pt x="4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7" name="Freeform 450"/>
            <p:cNvSpPr>
              <a:spLocks noEditPoints="1"/>
            </p:cNvSpPr>
            <p:nvPr/>
          </p:nvSpPr>
          <p:spPr bwMode="auto">
            <a:xfrm>
              <a:off x="2640" y="3362"/>
              <a:ext cx="1" cy="22"/>
            </a:xfrm>
            <a:custGeom>
              <a:avLst/>
              <a:gdLst>
                <a:gd name="T0" fmla="*/ 0 w 1"/>
                <a:gd name="T1" fmla="*/ 2147483647 h 24"/>
                <a:gd name="T2" fmla="*/ 0 w 1"/>
                <a:gd name="T3" fmla="*/ 0 h 24"/>
                <a:gd name="T4" fmla="*/ 2147483647 w 1"/>
                <a:gd name="T5" fmla="*/ 0 h 24"/>
                <a:gd name="T6" fmla="*/ 2147483647 w 1"/>
                <a:gd name="T7" fmla="*/ 2147483647 h 24"/>
                <a:gd name="T8" fmla="*/ 0 w 1"/>
                <a:gd name="T9" fmla="*/ 2147483647 h 24"/>
                <a:gd name="T10" fmla="*/ 2147483647 w 1"/>
                <a:gd name="T11" fmla="*/ 0 h 24"/>
                <a:gd name="T12" fmla="*/ 2147483647 w 1"/>
                <a:gd name="T13" fmla="*/ 2147483647 h 24"/>
                <a:gd name="T14" fmla="*/ 2147483647 w 1"/>
                <a:gd name="T15" fmla="*/ 2147483647 h 24"/>
                <a:gd name="T16" fmla="*/ 2147483647 w 1"/>
                <a:gd name="T17" fmla="*/ 0 h 24"/>
                <a:gd name="T18" fmla="*/ 2147483647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"/>
                <a:gd name="T31" fmla="*/ 0 h 24"/>
                <a:gd name="T32" fmla="*/ 1 w 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8" name="Freeform 451"/>
            <p:cNvSpPr>
              <a:spLocks/>
            </p:cNvSpPr>
            <p:nvPr/>
          </p:nvSpPr>
          <p:spPr bwMode="auto">
            <a:xfrm>
              <a:off x="2611" y="3076"/>
              <a:ext cx="378" cy="395"/>
            </a:xfrm>
            <a:custGeom>
              <a:avLst/>
              <a:gdLst>
                <a:gd name="T0" fmla="*/ 0 w 428"/>
                <a:gd name="T1" fmla="*/ 2147483647 h 428"/>
                <a:gd name="T2" fmla="*/ 0 w 428"/>
                <a:gd name="T3" fmla="*/ 2147483647 h 428"/>
                <a:gd name="T4" fmla="*/ 2147483647 w 428"/>
                <a:gd name="T5" fmla="*/ 2147483647 h 428"/>
                <a:gd name="T6" fmla="*/ 2147483647 w 428"/>
                <a:gd name="T7" fmla="*/ 2147483647 h 428"/>
                <a:gd name="T8" fmla="*/ 2147483647 w 428"/>
                <a:gd name="T9" fmla="*/ 2147483647 h 428"/>
                <a:gd name="T10" fmla="*/ 2147483647 w 428"/>
                <a:gd name="T11" fmla="*/ 0 h 428"/>
                <a:gd name="T12" fmla="*/ 2147483647 w 428"/>
                <a:gd name="T13" fmla="*/ 0 h 428"/>
                <a:gd name="T14" fmla="*/ 2147483647 w 428"/>
                <a:gd name="T15" fmla="*/ 2147483647 h 428"/>
                <a:gd name="T16" fmla="*/ 2147483647 w 428"/>
                <a:gd name="T17" fmla="*/ 2147483647 h 428"/>
                <a:gd name="T18" fmla="*/ 2147483647 w 428"/>
                <a:gd name="T19" fmla="*/ 2147483647 h 428"/>
                <a:gd name="T20" fmla="*/ 2147483647 w 428"/>
                <a:gd name="T21" fmla="*/ 2147483647 h 428"/>
                <a:gd name="T22" fmla="*/ 2147483647 w 428"/>
                <a:gd name="T23" fmla="*/ 2147483647 h 428"/>
                <a:gd name="T24" fmla="*/ 2147483647 w 428"/>
                <a:gd name="T25" fmla="*/ 2147483647 h 428"/>
                <a:gd name="T26" fmla="*/ 2147483647 w 428"/>
                <a:gd name="T27" fmla="*/ 2147483647 h 428"/>
                <a:gd name="T28" fmla="*/ 0 w 428"/>
                <a:gd name="T29" fmla="*/ 2147483647 h 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8"/>
                <a:gd name="T46" fmla="*/ 0 h 428"/>
                <a:gd name="T47" fmla="*/ 428 w 428"/>
                <a:gd name="T48" fmla="*/ 428 h 4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8" h="428">
                  <a:moveTo>
                    <a:pt x="0" y="428"/>
                  </a:moveTo>
                  <a:lnTo>
                    <a:pt x="0" y="298"/>
                  </a:lnTo>
                  <a:lnTo>
                    <a:pt x="44" y="252"/>
                  </a:lnTo>
                  <a:lnTo>
                    <a:pt x="48" y="252"/>
                  </a:lnTo>
                  <a:lnTo>
                    <a:pt x="48" y="48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3"/>
                  </a:lnTo>
                  <a:lnTo>
                    <a:pt x="369" y="178"/>
                  </a:lnTo>
                  <a:lnTo>
                    <a:pt x="369" y="243"/>
                  </a:lnTo>
                  <a:lnTo>
                    <a:pt x="362" y="249"/>
                  </a:lnTo>
                  <a:lnTo>
                    <a:pt x="428" y="249"/>
                  </a:lnTo>
                  <a:lnTo>
                    <a:pt x="428" y="380"/>
                  </a:lnTo>
                  <a:lnTo>
                    <a:pt x="380" y="428"/>
                  </a:lnTo>
                  <a:lnTo>
                    <a:pt x="0" y="4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79" name="Rectangle 452"/>
            <p:cNvSpPr>
              <a:spLocks noChangeArrowheads="1"/>
            </p:cNvSpPr>
            <p:nvPr/>
          </p:nvSpPr>
          <p:spPr bwMode="auto">
            <a:xfrm>
              <a:off x="2630" y="3491"/>
              <a:ext cx="3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L.A.</a:t>
              </a:r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0" name="Freeform 453"/>
            <p:cNvSpPr>
              <a:spLocks/>
            </p:cNvSpPr>
            <p:nvPr/>
          </p:nvSpPr>
          <p:spPr bwMode="auto">
            <a:xfrm>
              <a:off x="1871" y="2252"/>
              <a:ext cx="52" cy="23"/>
            </a:xfrm>
            <a:custGeom>
              <a:avLst/>
              <a:gdLst>
                <a:gd name="T0" fmla="*/ 2147483647 w 59"/>
                <a:gd name="T1" fmla="*/ 2147483647 h 24"/>
                <a:gd name="T2" fmla="*/ 2147483647 w 59"/>
                <a:gd name="T3" fmla="*/ 0 h 24"/>
                <a:gd name="T4" fmla="*/ 0 w 59"/>
                <a:gd name="T5" fmla="*/ 0 h 24"/>
                <a:gd name="T6" fmla="*/ 2147483647 w 59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4"/>
                <a:gd name="T14" fmla="*/ 59 w 59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4">
                  <a:moveTo>
                    <a:pt x="35" y="24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1" name="Freeform 454"/>
            <p:cNvSpPr>
              <a:spLocks/>
            </p:cNvSpPr>
            <p:nvPr/>
          </p:nvSpPr>
          <p:spPr bwMode="auto">
            <a:xfrm>
              <a:off x="1545" y="2255"/>
              <a:ext cx="84" cy="42"/>
            </a:xfrm>
            <a:custGeom>
              <a:avLst/>
              <a:gdLst>
                <a:gd name="T0" fmla="*/ 2147483647 w 95"/>
                <a:gd name="T1" fmla="*/ 2147483647 h 45"/>
                <a:gd name="T2" fmla="*/ 2147483647 w 95"/>
                <a:gd name="T3" fmla="*/ 0 h 45"/>
                <a:gd name="T4" fmla="*/ 0 w 95"/>
                <a:gd name="T5" fmla="*/ 2147483647 h 45"/>
                <a:gd name="T6" fmla="*/ 2147483647 w 95"/>
                <a:gd name="T7" fmla="*/ 2147483647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5"/>
                <a:gd name="T14" fmla="*/ 95 w 95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5">
                  <a:moveTo>
                    <a:pt x="95" y="45"/>
                  </a:moveTo>
                  <a:lnTo>
                    <a:pt x="44" y="0"/>
                  </a:lnTo>
                  <a:lnTo>
                    <a:pt x="0" y="45"/>
                  </a:lnTo>
                  <a:lnTo>
                    <a:pt x="95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2" name="Freeform 455"/>
            <p:cNvSpPr>
              <a:spLocks/>
            </p:cNvSpPr>
            <p:nvPr/>
          </p:nvSpPr>
          <p:spPr bwMode="auto">
            <a:xfrm>
              <a:off x="1587" y="2252"/>
              <a:ext cx="319" cy="45"/>
            </a:xfrm>
            <a:custGeom>
              <a:avLst/>
              <a:gdLst>
                <a:gd name="T0" fmla="*/ 2147483647 w 361"/>
                <a:gd name="T1" fmla="*/ 2147483647 h 48"/>
                <a:gd name="T2" fmla="*/ 2147483647 w 361"/>
                <a:gd name="T3" fmla="*/ 0 h 48"/>
                <a:gd name="T4" fmla="*/ 2147483647 w 361"/>
                <a:gd name="T5" fmla="*/ 0 h 48"/>
                <a:gd name="T6" fmla="*/ 0 w 361"/>
                <a:gd name="T7" fmla="*/ 2147483647 h 48"/>
                <a:gd name="T8" fmla="*/ 2147483647 w 361"/>
                <a:gd name="T9" fmla="*/ 2147483647 h 48"/>
                <a:gd name="T10" fmla="*/ 2147483647 w 361"/>
                <a:gd name="T11" fmla="*/ 2147483647 h 48"/>
                <a:gd name="T12" fmla="*/ 2147483647 w 361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1"/>
                <a:gd name="T22" fmla="*/ 0 h 48"/>
                <a:gd name="T23" fmla="*/ 361 w 3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1" h="48">
                  <a:moveTo>
                    <a:pt x="361" y="18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48"/>
                  </a:lnTo>
                  <a:lnTo>
                    <a:pt x="332" y="48"/>
                  </a:lnTo>
                  <a:lnTo>
                    <a:pt x="361" y="1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3" name="Freeform 456"/>
            <p:cNvSpPr>
              <a:spLocks/>
            </p:cNvSpPr>
            <p:nvPr/>
          </p:nvSpPr>
          <p:spPr bwMode="auto">
            <a:xfrm>
              <a:off x="1639" y="2281"/>
              <a:ext cx="189" cy="13"/>
            </a:xfrm>
            <a:custGeom>
              <a:avLst/>
              <a:gdLst>
                <a:gd name="T0" fmla="*/ 2147483647 w 214"/>
                <a:gd name="T1" fmla="*/ 0 h 14"/>
                <a:gd name="T2" fmla="*/ 2147483647 w 214"/>
                <a:gd name="T3" fmla="*/ 2147483647 h 14"/>
                <a:gd name="T4" fmla="*/ 0 w 214"/>
                <a:gd name="T5" fmla="*/ 2147483647 h 14"/>
                <a:gd name="T6" fmla="*/ 0 w 214"/>
                <a:gd name="T7" fmla="*/ 2147483647 h 14"/>
                <a:gd name="T8" fmla="*/ 2147483647 w 214"/>
                <a:gd name="T9" fmla="*/ 2147483647 h 14"/>
                <a:gd name="T10" fmla="*/ 2147483647 w 214"/>
                <a:gd name="T11" fmla="*/ 2147483647 h 14"/>
                <a:gd name="T12" fmla="*/ 2147483647 w 214"/>
                <a:gd name="T13" fmla="*/ 2147483647 h 14"/>
                <a:gd name="T14" fmla="*/ 2147483647 w 214"/>
                <a:gd name="T15" fmla="*/ 2147483647 h 14"/>
                <a:gd name="T16" fmla="*/ 2147483647 w 214"/>
                <a:gd name="T17" fmla="*/ 2147483647 h 14"/>
                <a:gd name="T18" fmla="*/ 2147483647 w 214"/>
                <a:gd name="T19" fmla="*/ 2147483647 h 14"/>
                <a:gd name="T20" fmla="*/ 2147483647 w 214"/>
                <a:gd name="T21" fmla="*/ 2147483647 h 14"/>
                <a:gd name="T22" fmla="*/ 2147483647 w 214"/>
                <a:gd name="T23" fmla="*/ 2147483647 h 14"/>
                <a:gd name="T24" fmla="*/ 2147483647 w 214"/>
                <a:gd name="T25" fmla="*/ 2147483647 h 14"/>
                <a:gd name="T26" fmla="*/ 2147483647 w 214"/>
                <a:gd name="T27" fmla="*/ 2147483647 h 14"/>
                <a:gd name="T28" fmla="*/ 2147483647 w 214"/>
                <a:gd name="T29" fmla="*/ 0 h 14"/>
                <a:gd name="T30" fmla="*/ 2147483647 w 214"/>
                <a:gd name="T31" fmla="*/ 0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4"/>
                <a:gd name="T49" fmla="*/ 0 h 14"/>
                <a:gd name="T50" fmla="*/ 214 w 214"/>
                <a:gd name="T51" fmla="*/ 14 h 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4" h="14">
                  <a:moveTo>
                    <a:pt x="214" y="0"/>
                  </a:moveTo>
                  <a:lnTo>
                    <a:pt x="214" y="14"/>
                  </a:lnTo>
                  <a:lnTo>
                    <a:pt x="0" y="14"/>
                  </a:lnTo>
                  <a:lnTo>
                    <a:pt x="31" y="14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6" y="7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4" name="Freeform 457"/>
            <p:cNvSpPr>
              <a:spLocks/>
            </p:cNvSpPr>
            <p:nvPr/>
          </p:nvSpPr>
          <p:spPr bwMode="auto">
            <a:xfrm>
              <a:off x="1639" y="2281"/>
              <a:ext cx="184" cy="13"/>
            </a:xfrm>
            <a:custGeom>
              <a:avLst/>
              <a:gdLst>
                <a:gd name="T0" fmla="*/ 0 w 209"/>
                <a:gd name="T1" fmla="*/ 2147483647 h 14"/>
                <a:gd name="T2" fmla="*/ 2147483647 w 209"/>
                <a:gd name="T3" fmla="*/ 2147483647 h 14"/>
                <a:gd name="T4" fmla="*/ 2147483647 w 209"/>
                <a:gd name="T5" fmla="*/ 2147483647 h 14"/>
                <a:gd name="T6" fmla="*/ 2147483647 w 209"/>
                <a:gd name="T7" fmla="*/ 2147483647 h 14"/>
                <a:gd name="T8" fmla="*/ 2147483647 w 209"/>
                <a:gd name="T9" fmla="*/ 2147483647 h 14"/>
                <a:gd name="T10" fmla="*/ 2147483647 w 209"/>
                <a:gd name="T11" fmla="*/ 2147483647 h 14"/>
                <a:gd name="T12" fmla="*/ 2147483647 w 209"/>
                <a:gd name="T13" fmla="*/ 2147483647 h 14"/>
                <a:gd name="T14" fmla="*/ 2147483647 w 209"/>
                <a:gd name="T15" fmla="*/ 2147483647 h 14"/>
                <a:gd name="T16" fmla="*/ 2147483647 w 209"/>
                <a:gd name="T17" fmla="*/ 2147483647 h 14"/>
                <a:gd name="T18" fmla="*/ 2147483647 w 209"/>
                <a:gd name="T19" fmla="*/ 2147483647 h 14"/>
                <a:gd name="T20" fmla="*/ 2147483647 w 209"/>
                <a:gd name="T21" fmla="*/ 2147483647 h 14"/>
                <a:gd name="T22" fmla="*/ 2147483647 w 209"/>
                <a:gd name="T23" fmla="*/ 0 h 14"/>
                <a:gd name="T24" fmla="*/ 2147483647 w 209"/>
                <a:gd name="T25" fmla="*/ 0 h 14"/>
                <a:gd name="T26" fmla="*/ 2147483647 w 209"/>
                <a:gd name="T27" fmla="*/ 2147483647 h 14"/>
                <a:gd name="T28" fmla="*/ 2147483647 w 209"/>
                <a:gd name="T29" fmla="*/ 2147483647 h 14"/>
                <a:gd name="T30" fmla="*/ 2147483647 w 209"/>
                <a:gd name="T31" fmla="*/ 2147483647 h 14"/>
                <a:gd name="T32" fmla="*/ 2147483647 w 209"/>
                <a:gd name="T33" fmla="*/ 2147483647 h 14"/>
                <a:gd name="T34" fmla="*/ 2147483647 w 209"/>
                <a:gd name="T35" fmla="*/ 2147483647 h 14"/>
                <a:gd name="T36" fmla="*/ 2147483647 w 209"/>
                <a:gd name="T37" fmla="*/ 2147483647 h 14"/>
                <a:gd name="T38" fmla="*/ 2147483647 w 209"/>
                <a:gd name="T39" fmla="*/ 2147483647 h 14"/>
                <a:gd name="T40" fmla="*/ 2147483647 w 209"/>
                <a:gd name="T41" fmla="*/ 2147483647 h 14"/>
                <a:gd name="T42" fmla="*/ 2147483647 w 209"/>
                <a:gd name="T43" fmla="*/ 2147483647 h 14"/>
                <a:gd name="T44" fmla="*/ 0 w 209"/>
                <a:gd name="T45" fmla="*/ 2147483647 h 14"/>
                <a:gd name="T46" fmla="*/ 0 w 209"/>
                <a:gd name="T47" fmla="*/ 2147483647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9"/>
                <a:gd name="T73" fmla="*/ 0 h 14"/>
                <a:gd name="T74" fmla="*/ 209 w 209"/>
                <a:gd name="T75" fmla="*/ 14 h 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9" h="14">
                  <a:moveTo>
                    <a:pt x="0" y="14"/>
                  </a:moveTo>
                  <a:lnTo>
                    <a:pt x="31" y="14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6" y="7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5" name="Freeform 458"/>
            <p:cNvSpPr>
              <a:spLocks/>
            </p:cNvSpPr>
            <p:nvPr/>
          </p:nvSpPr>
          <p:spPr bwMode="auto">
            <a:xfrm>
              <a:off x="1639" y="2281"/>
              <a:ext cx="180" cy="13"/>
            </a:xfrm>
            <a:custGeom>
              <a:avLst/>
              <a:gdLst>
                <a:gd name="T0" fmla="*/ 2147483647 w 204"/>
                <a:gd name="T1" fmla="*/ 0 h 14"/>
                <a:gd name="T2" fmla="*/ 2147483647 w 204"/>
                <a:gd name="T3" fmla="*/ 2147483647 h 14"/>
                <a:gd name="T4" fmla="*/ 2147483647 w 204"/>
                <a:gd name="T5" fmla="*/ 2147483647 h 14"/>
                <a:gd name="T6" fmla="*/ 2147483647 w 204"/>
                <a:gd name="T7" fmla="*/ 2147483647 h 14"/>
                <a:gd name="T8" fmla="*/ 2147483647 w 204"/>
                <a:gd name="T9" fmla="*/ 2147483647 h 14"/>
                <a:gd name="T10" fmla="*/ 2147483647 w 204"/>
                <a:gd name="T11" fmla="*/ 2147483647 h 14"/>
                <a:gd name="T12" fmla="*/ 2147483647 w 204"/>
                <a:gd name="T13" fmla="*/ 2147483647 h 14"/>
                <a:gd name="T14" fmla="*/ 2147483647 w 204"/>
                <a:gd name="T15" fmla="*/ 2147483647 h 14"/>
                <a:gd name="T16" fmla="*/ 2147483647 w 204"/>
                <a:gd name="T17" fmla="*/ 2147483647 h 14"/>
                <a:gd name="T18" fmla="*/ 2147483647 w 204"/>
                <a:gd name="T19" fmla="*/ 2147483647 h 14"/>
                <a:gd name="T20" fmla="*/ 0 w 204"/>
                <a:gd name="T21" fmla="*/ 2147483647 h 14"/>
                <a:gd name="T22" fmla="*/ 0 w 204"/>
                <a:gd name="T23" fmla="*/ 2147483647 h 14"/>
                <a:gd name="T24" fmla="*/ 2147483647 w 204"/>
                <a:gd name="T25" fmla="*/ 2147483647 h 14"/>
                <a:gd name="T26" fmla="*/ 2147483647 w 204"/>
                <a:gd name="T27" fmla="*/ 2147483647 h 14"/>
                <a:gd name="T28" fmla="*/ 2147483647 w 204"/>
                <a:gd name="T29" fmla="*/ 2147483647 h 14"/>
                <a:gd name="T30" fmla="*/ 2147483647 w 204"/>
                <a:gd name="T31" fmla="*/ 2147483647 h 14"/>
                <a:gd name="T32" fmla="*/ 2147483647 w 204"/>
                <a:gd name="T33" fmla="*/ 2147483647 h 14"/>
                <a:gd name="T34" fmla="*/ 2147483647 w 204"/>
                <a:gd name="T35" fmla="*/ 2147483647 h 14"/>
                <a:gd name="T36" fmla="*/ 2147483647 w 204"/>
                <a:gd name="T37" fmla="*/ 2147483647 h 14"/>
                <a:gd name="T38" fmla="*/ 2147483647 w 204"/>
                <a:gd name="T39" fmla="*/ 2147483647 h 14"/>
                <a:gd name="T40" fmla="*/ 2147483647 w 204"/>
                <a:gd name="T41" fmla="*/ 2147483647 h 14"/>
                <a:gd name="T42" fmla="*/ 2147483647 w 204"/>
                <a:gd name="T43" fmla="*/ 0 h 14"/>
                <a:gd name="T44" fmla="*/ 2147483647 w 204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4"/>
                <a:gd name="T70" fmla="*/ 0 h 14"/>
                <a:gd name="T71" fmla="*/ 204 w 204"/>
                <a:gd name="T72" fmla="*/ 14 h 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4" h="14">
                  <a:moveTo>
                    <a:pt x="204" y="0"/>
                  </a:move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62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6" name="Freeform 459"/>
            <p:cNvSpPr>
              <a:spLocks/>
            </p:cNvSpPr>
            <p:nvPr/>
          </p:nvSpPr>
          <p:spPr bwMode="auto">
            <a:xfrm>
              <a:off x="1639" y="2281"/>
              <a:ext cx="175" cy="11"/>
            </a:xfrm>
            <a:custGeom>
              <a:avLst/>
              <a:gdLst>
                <a:gd name="T0" fmla="*/ 0 w 199"/>
                <a:gd name="T1" fmla="*/ 2147483647 h 12"/>
                <a:gd name="T2" fmla="*/ 2147483647 w 199"/>
                <a:gd name="T3" fmla="*/ 2147483647 h 12"/>
                <a:gd name="T4" fmla="*/ 2147483647 w 199"/>
                <a:gd name="T5" fmla="*/ 2147483647 h 12"/>
                <a:gd name="T6" fmla="*/ 2147483647 w 199"/>
                <a:gd name="T7" fmla="*/ 2147483647 h 12"/>
                <a:gd name="T8" fmla="*/ 2147483647 w 199"/>
                <a:gd name="T9" fmla="*/ 2147483647 h 12"/>
                <a:gd name="T10" fmla="*/ 2147483647 w 199"/>
                <a:gd name="T11" fmla="*/ 2147483647 h 12"/>
                <a:gd name="T12" fmla="*/ 2147483647 w 199"/>
                <a:gd name="T13" fmla="*/ 2147483647 h 12"/>
                <a:gd name="T14" fmla="*/ 2147483647 w 199"/>
                <a:gd name="T15" fmla="*/ 2147483647 h 12"/>
                <a:gd name="T16" fmla="*/ 2147483647 w 199"/>
                <a:gd name="T17" fmla="*/ 2147483647 h 12"/>
                <a:gd name="T18" fmla="*/ 2147483647 w 199"/>
                <a:gd name="T19" fmla="*/ 2147483647 h 12"/>
                <a:gd name="T20" fmla="*/ 2147483647 w 199"/>
                <a:gd name="T21" fmla="*/ 0 h 12"/>
                <a:gd name="T22" fmla="*/ 2147483647 w 199"/>
                <a:gd name="T23" fmla="*/ 0 h 12"/>
                <a:gd name="T24" fmla="*/ 2147483647 w 199"/>
                <a:gd name="T25" fmla="*/ 2147483647 h 12"/>
                <a:gd name="T26" fmla="*/ 2147483647 w 199"/>
                <a:gd name="T27" fmla="*/ 2147483647 h 12"/>
                <a:gd name="T28" fmla="*/ 2147483647 w 199"/>
                <a:gd name="T29" fmla="*/ 2147483647 h 12"/>
                <a:gd name="T30" fmla="*/ 2147483647 w 199"/>
                <a:gd name="T31" fmla="*/ 2147483647 h 12"/>
                <a:gd name="T32" fmla="*/ 2147483647 w 199"/>
                <a:gd name="T33" fmla="*/ 2147483647 h 12"/>
                <a:gd name="T34" fmla="*/ 2147483647 w 199"/>
                <a:gd name="T35" fmla="*/ 2147483647 h 12"/>
                <a:gd name="T36" fmla="*/ 2147483647 w 199"/>
                <a:gd name="T37" fmla="*/ 2147483647 h 12"/>
                <a:gd name="T38" fmla="*/ 2147483647 w 199"/>
                <a:gd name="T39" fmla="*/ 2147483647 h 12"/>
                <a:gd name="T40" fmla="*/ 2147483647 w 199"/>
                <a:gd name="T41" fmla="*/ 2147483647 h 12"/>
                <a:gd name="T42" fmla="*/ 0 w 199"/>
                <a:gd name="T43" fmla="*/ 2147483647 h 12"/>
                <a:gd name="T44" fmla="*/ 0 w 199"/>
                <a:gd name="T45" fmla="*/ 2147483647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9"/>
                <a:gd name="T70" fmla="*/ 0 h 12"/>
                <a:gd name="T71" fmla="*/ 199 w 199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9" h="12">
                  <a:moveTo>
                    <a:pt x="0" y="12"/>
                  </a:moveTo>
                  <a:lnTo>
                    <a:pt x="32" y="12"/>
                  </a:lnTo>
                  <a:lnTo>
                    <a:pt x="62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7" name="Freeform 460"/>
            <p:cNvSpPr>
              <a:spLocks/>
            </p:cNvSpPr>
            <p:nvPr/>
          </p:nvSpPr>
          <p:spPr bwMode="auto">
            <a:xfrm>
              <a:off x="1639" y="2281"/>
              <a:ext cx="170" cy="11"/>
            </a:xfrm>
            <a:custGeom>
              <a:avLst/>
              <a:gdLst>
                <a:gd name="T0" fmla="*/ 2147483647 w 193"/>
                <a:gd name="T1" fmla="*/ 0 h 12"/>
                <a:gd name="T2" fmla="*/ 2147483647 w 193"/>
                <a:gd name="T3" fmla="*/ 2147483647 h 12"/>
                <a:gd name="T4" fmla="*/ 2147483647 w 193"/>
                <a:gd name="T5" fmla="*/ 2147483647 h 12"/>
                <a:gd name="T6" fmla="*/ 2147483647 w 193"/>
                <a:gd name="T7" fmla="*/ 2147483647 h 12"/>
                <a:gd name="T8" fmla="*/ 2147483647 w 193"/>
                <a:gd name="T9" fmla="*/ 2147483647 h 12"/>
                <a:gd name="T10" fmla="*/ 2147483647 w 193"/>
                <a:gd name="T11" fmla="*/ 2147483647 h 12"/>
                <a:gd name="T12" fmla="*/ 2147483647 w 193"/>
                <a:gd name="T13" fmla="*/ 2147483647 h 12"/>
                <a:gd name="T14" fmla="*/ 2147483647 w 193"/>
                <a:gd name="T15" fmla="*/ 2147483647 h 12"/>
                <a:gd name="T16" fmla="*/ 2147483647 w 193"/>
                <a:gd name="T17" fmla="*/ 2147483647 h 12"/>
                <a:gd name="T18" fmla="*/ 2147483647 w 193"/>
                <a:gd name="T19" fmla="*/ 2147483647 h 12"/>
                <a:gd name="T20" fmla="*/ 0 w 193"/>
                <a:gd name="T21" fmla="*/ 2147483647 h 12"/>
                <a:gd name="T22" fmla="*/ 0 w 193"/>
                <a:gd name="T23" fmla="*/ 2147483647 h 12"/>
                <a:gd name="T24" fmla="*/ 2147483647 w 193"/>
                <a:gd name="T25" fmla="*/ 2147483647 h 12"/>
                <a:gd name="T26" fmla="*/ 2147483647 w 193"/>
                <a:gd name="T27" fmla="*/ 2147483647 h 12"/>
                <a:gd name="T28" fmla="*/ 2147483647 w 193"/>
                <a:gd name="T29" fmla="*/ 2147483647 h 12"/>
                <a:gd name="T30" fmla="*/ 2147483647 w 193"/>
                <a:gd name="T31" fmla="*/ 2147483647 h 12"/>
                <a:gd name="T32" fmla="*/ 2147483647 w 193"/>
                <a:gd name="T33" fmla="*/ 2147483647 h 12"/>
                <a:gd name="T34" fmla="*/ 2147483647 w 193"/>
                <a:gd name="T35" fmla="*/ 2147483647 h 12"/>
                <a:gd name="T36" fmla="*/ 2147483647 w 193"/>
                <a:gd name="T37" fmla="*/ 2147483647 h 12"/>
                <a:gd name="T38" fmla="*/ 2147483647 w 193"/>
                <a:gd name="T39" fmla="*/ 2147483647 h 12"/>
                <a:gd name="T40" fmla="*/ 2147483647 w 193"/>
                <a:gd name="T41" fmla="*/ 2147483647 h 12"/>
                <a:gd name="T42" fmla="*/ 2147483647 w 193"/>
                <a:gd name="T43" fmla="*/ 0 h 12"/>
                <a:gd name="T44" fmla="*/ 2147483647 w 193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3"/>
                <a:gd name="T70" fmla="*/ 0 h 12"/>
                <a:gd name="T71" fmla="*/ 193 w 193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3" h="12">
                  <a:moveTo>
                    <a:pt x="193" y="0"/>
                  </a:move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8" name="Freeform 461"/>
            <p:cNvSpPr>
              <a:spLocks/>
            </p:cNvSpPr>
            <p:nvPr/>
          </p:nvSpPr>
          <p:spPr bwMode="auto">
            <a:xfrm>
              <a:off x="1639" y="2281"/>
              <a:ext cx="165" cy="11"/>
            </a:xfrm>
            <a:custGeom>
              <a:avLst/>
              <a:gdLst>
                <a:gd name="T0" fmla="*/ 0 w 187"/>
                <a:gd name="T1" fmla="*/ 2147483647 h 12"/>
                <a:gd name="T2" fmla="*/ 2147483647 w 187"/>
                <a:gd name="T3" fmla="*/ 2147483647 h 12"/>
                <a:gd name="T4" fmla="*/ 2147483647 w 187"/>
                <a:gd name="T5" fmla="*/ 2147483647 h 12"/>
                <a:gd name="T6" fmla="*/ 2147483647 w 187"/>
                <a:gd name="T7" fmla="*/ 2147483647 h 12"/>
                <a:gd name="T8" fmla="*/ 2147483647 w 187"/>
                <a:gd name="T9" fmla="*/ 2147483647 h 12"/>
                <a:gd name="T10" fmla="*/ 2147483647 w 187"/>
                <a:gd name="T11" fmla="*/ 2147483647 h 12"/>
                <a:gd name="T12" fmla="*/ 2147483647 w 187"/>
                <a:gd name="T13" fmla="*/ 2147483647 h 12"/>
                <a:gd name="T14" fmla="*/ 2147483647 w 187"/>
                <a:gd name="T15" fmla="*/ 2147483647 h 12"/>
                <a:gd name="T16" fmla="*/ 2147483647 w 187"/>
                <a:gd name="T17" fmla="*/ 2147483647 h 12"/>
                <a:gd name="T18" fmla="*/ 2147483647 w 187"/>
                <a:gd name="T19" fmla="*/ 2147483647 h 12"/>
                <a:gd name="T20" fmla="*/ 2147483647 w 187"/>
                <a:gd name="T21" fmla="*/ 0 h 12"/>
                <a:gd name="T22" fmla="*/ 2147483647 w 187"/>
                <a:gd name="T23" fmla="*/ 0 h 12"/>
                <a:gd name="T24" fmla="*/ 2147483647 w 187"/>
                <a:gd name="T25" fmla="*/ 2147483647 h 12"/>
                <a:gd name="T26" fmla="*/ 2147483647 w 187"/>
                <a:gd name="T27" fmla="*/ 2147483647 h 12"/>
                <a:gd name="T28" fmla="*/ 2147483647 w 187"/>
                <a:gd name="T29" fmla="*/ 2147483647 h 12"/>
                <a:gd name="T30" fmla="*/ 2147483647 w 187"/>
                <a:gd name="T31" fmla="*/ 2147483647 h 12"/>
                <a:gd name="T32" fmla="*/ 2147483647 w 187"/>
                <a:gd name="T33" fmla="*/ 2147483647 h 12"/>
                <a:gd name="T34" fmla="*/ 2147483647 w 187"/>
                <a:gd name="T35" fmla="*/ 2147483647 h 12"/>
                <a:gd name="T36" fmla="*/ 2147483647 w 187"/>
                <a:gd name="T37" fmla="*/ 2147483647 h 12"/>
                <a:gd name="T38" fmla="*/ 2147483647 w 187"/>
                <a:gd name="T39" fmla="*/ 2147483647 h 12"/>
                <a:gd name="T40" fmla="*/ 2147483647 w 187"/>
                <a:gd name="T41" fmla="*/ 2147483647 h 12"/>
                <a:gd name="T42" fmla="*/ 0 w 187"/>
                <a:gd name="T43" fmla="*/ 2147483647 h 12"/>
                <a:gd name="T44" fmla="*/ 0 w 187"/>
                <a:gd name="T45" fmla="*/ 2147483647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7"/>
                <a:gd name="T70" fmla="*/ 0 h 12"/>
                <a:gd name="T71" fmla="*/ 187 w 187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7" h="12">
                  <a:moveTo>
                    <a:pt x="0" y="12"/>
                  </a:move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89" name="Freeform 462"/>
            <p:cNvSpPr>
              <a:spLocks/>
            </p:cNvSpPr>
            <p:nvPr/>
          </p:nvSpPr>
          <p:spPr bwMode="auto">
            <a:xfrm>
              <a:off x="1639" y="2281"/>
              <a:ext cx="159" cy="10"/>
            </a:xfrm>
            <a:custGeom>
              <a:avLst/>
              <a:gdLst>
                <a:gd name="T0" fmla="*/ 2147483647 w 180"/>
                <a:gd name="T1" fmla="*/ 0 h 11"/>
                <a:gd name="T2" fmla="*/ 2147483647 w 180"/>
                <a:gd name="T3" fmla="*/ 2147483647 h 11"/>
                <a:gd name="T4" fmla="*/ 2147483647 w 180"/>
                <a:gd name="T5" fmla="*/ 2147483647 h 11"/>
                <a:gd name="T6" fmla="*/ 2147483647 w 180"/>
                <a:gd name="T7" fmla="*/ 2147483647 h 11"/>
                <a:gd name="T8" fmla="*/ 2147483647 w 180"/>
                <a:gd name="T9" fmla="*/ 2147483647 h 11"/>
                <a:gd name="T10" fmla="*/ 2147483647 w 180"/>
                <a:gd name="T11" fmla="*/ 2147483647 h 11"/>
                <a:gd name="T12" fmla="*/ 2147483647 w 180"/>
                <a:gd name="T13" fmla="*/ 2147483647 h 11"/>
                <a:gd name="T14" fmla="*/ 2147483647 w 180"/>
                <a:gd name="T15" fmla="*/ 2147483647 h 11"/>
                <a:gd name="T16" fmla="*/ 2147483647 w 180"/>
                <a:gd name="T17" fmla="*/ 2147483647 h 11"/>
                <a:gd name="T18" fmla="*/ 2147483647 w 180"/>
                <a:gd name="T19" fmla="*/ 2147483647 h 11"/>
                <a:gd name="T20" fmla="*/ 0 w 180"/>
                <a:gd name="T21" fmla="*/ 2147483647 h 11"/>
                <a:gd name="T22" fmla="*/ 0 w 180"/>
                <a:gd name="T23" fmla="*/ 2147483647 h 11"/>
                <a:gd name="T24" fmla="*/ 2147483647 w 180"/>
                <a:gd name="T25" fmla="*/ 2147483647 h 11"/>
                <a:gd name="T26" fmla="*/ 2147483647 w 180"/>
                <a:gd name="T27" fmla="*/ 2147483647 h 11"/>
                <a:gd name="T28" fmla="*/ 2147483647 w 180"/>
                <a:gd name="T29" fmla="*/ 2147483647 h 11"/>
                <a:gd name="T30" fmla="*/ 2147483647 w 180"/>
                <a:gd name="T31" fmla="*/ 2147483647 h 11"/>
                <a:gd name="T32" fmla="*/ 2147483647 w 180"/>
                <a:gd name="T33" fmla="*/ 2147483647 h 11"/>
                <a:gd name="T34" fmla="*/ 2147483647 w 180"/>
                <a:gd name="T35" fmla="*/ 2147483647 h 11"/>
                <a:gd name="T36" fmla="*/ 2147483647 w 180"/>
                <a:gd name="T37" fmla="*/ 2147483647 h 11"/>
                <a:gd name="T38" fmla="*/ 2147483647 w 180"/>
                <a:gd name="T39" fmla="*/ 2147483647 h 11"/>
                <a:gd name="T40" fmla="*/ 2147483647 w 180"/>
                <a:gd name="T41" fmla="*/ 2147483647 h 11"/>
                <a:gd name="T42" fmla="*/ 2147483647 w 180"/>
                <a:gd name="T43" fmla="*/ 0 h 11"/>
                <a:gd name="T44" fmla="*/ 2147483647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0"/>
                <a:gd name="T70" fmla="*/ 0 h 11"/>
                <a:gd name="T71" fmla="*/ 180 w 180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0" name="Freeform 463"/>
            <p:cNvSpPr>
              <a:spLocks/>
            </p:cNvSpPr>
            <p:nvPr/>
          </p:nvSpPr>
          <p:spPr bwMode="auto">
            <a:xfrm>
              <a:off x="1639" y="2281"/>
              <a:ext cx="153" cy="10"/>
            </a:xfrm>
            <a:custGeom>
              <a:avLst/>
              <a:gdLst>
                <a:gd name="T0" fmla="*/ 0 w 174"/>
                <a:gd name="T1" fmla="*/ 2147483647 h 11"/>
                <a:gd name="T2" fmla="*/ 2147483647 w 174"/>
                <a:gd name="T3" fmla="*/ 2147483647 h 11"/>
                <a:gd name="T4" fmla="*/ 2147483647 w 174"/>
                <a:gd name="T5" fmla="*/ 2147483647 h 11"/>
                <a:gd name="T6" fmla="*/ 2147483647 w 174"/>
                <a:gd name="T7" fmla="*/ 2147483647 h 11"/>
                <a:gd name="T8" fmla="*/ 2147483647 w 174"/>
                <a:gd name="T9" fmla="*/ 2147483647 h 11"/>
                <a:gd name="T10" fmla="*/ 2147483647 w 174"/>
                <a:gd name="T11" fmla="*/ 2147483647 h 11"/>
                <a:gd name="T12" fmla="*/ 2147483647 w 174"/>
                <a:gd name="T13" fmla="*/ 2147483647 h 11"/>
                <a:gd name="T14" fmla="*/ 2147483647 w 174"/>
                <a:gd name="T15" fmla="*/ 2147483647 h 11"/>
                <a:gd name="T16" fmla="*/ 2147483647 w 174"/>
                <a:gd name="T17" fmla="*/ 2147483647 h 11"/>
                <a:gd name="T18" fmla="*/ 2147483647 w 174"/>
                <a:gd name="T19" fmla="*/ 2147483647 h 11"/>
                <a:gd name="T20" fmla="*/ 2147483647 w 174"/>
                <a:gd name="T21" fmla="*/ 0 h 11"/>
                <a:gd name="T22" fmla="*/ 2147483647 w 174"/>
                <a:gd name="T23" fmla="*/ 0 h 11"/>
                <a:gd name="T24" fmla="*/ 2147483647 w 174"/>
                <a:gd name="T25" fmla="*/ 2147483647 h 11"/>
                <a:gd name="T26" fmla="*/ 2147483647 w 174"/>
                <a:gd name="T27" fmla="*/ 2147483647 h 11"/>
                <a:gd name="T28" fmla="*/ 2147483647 w 174"/>
                <a:gd name="T29" fmla="*/ 2147483647 h 11"/>
                <a:gd name="T30" fmla="*/ 2147483647 w 174"/>
                <a:gd name="T31" fmla="*/ 2147483647 h 11"/>
                <a:gd name="T32" fmla="*/ 2147483647 w 174"/>
                <a:gd name="T33" fmla="*/ 2147483647 h 11"/>
                <a:gd name="T34" fmla="*/ 2147483647 w 174"/>
                <a:gd name="T35" fmla="*/ 2147483647 h 11"/>
                <a:gd name="T36" fmla="*/ 2147483647 w 174"/>
                <a:gd name="T37" fmla="*/ 2147483647 h 11"/>
                <a:gd name="T38" fmla="*/ 2147483647 w 174"/>
                <a:gd name="T39" fmla="*/ 2147483647 h 11"/>
                <a:gd name="T40" fmla="*/ 0 w 174"/>
                <a:gd name="T41" fmla="*/ 2147483647 h 11"/>
                <a:gd name="T42" fmla="*/ 0 w 174"/>
                <a:gd name="T43" fmla="*/ 2147483647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4"/>
                <a:gd name="T67" fmla="*/ 0 h 11"/>
                <a:gd name="T68" fmla="*/ 174 w 174"/>
                <a:gd name="T69" fmla="*/ 11 h 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1" name="Freeform 464"/>
            <p:cNvSpPr>
              <a:spLocks/>
            </p:cNvSpPr>
            <p:nvPr/>
          </p:nvSpPr>
          <p:spPr bwMode="auto">
            <a:xfrm>
              <a:off x="1639" y="2281"/>
              <a:ext cx="146" cy="10"/>
            </a:xfrm>
            <a:custGeom>
              <a:avLst/>
              <a:gdLst>
                <a:gd name="T0" fmla="*/ 2147483647 w 166"/>
                <a:gd name="T1" fmla="*/ 0 h 11"/>
                <a:gd name="T2" fmla="*/ 2147483647 w 166"/>
                <a:gd name="T3" fmla="*/ 2147483647 h 11"/>
                <a:gd name="T4" fmla="*/ 2147483647 w 166"/>
                <a:gd name="T5" fmla="*/ 2147483647 h 11"/>
                <a:gd name="T6" fmla="*/ 2147483647 w 166"/>
                <a:gd name="T7" fmla="*/ 2147483647 h 11"/>
                <a:gd name="T8" fmla="*/ 2147483647 w 166"/>
                <a:gd name="T9" fmla="*/ 2147483647 h 11"/>
                <a:gd name="T10" fmla="*/ 2147483647 w 166"/>
                <a:gd name="T11" fmla="*/ 2147483647 h 11"/>
                <a:gd name="T12" fmla="*/ 2147483647 w 166"/>
                <a:gd name="T13" fmla="*/ 2147483647 h 11"/>
                <a:gd name="T14" fmla="*/ 2147483647 w 166"/>
                <a:gd name="T15" fmla="*/ 2147483647 h 11"/>
                <a:gd name="T16" fmla="*/ 2147483647 w 166"/>
                <a:gd name="T17" fmla="*/ 2147483647 h 11"/>
                <a:gd name="T18" fmla="*/ 0 w 166"/>
                <a:gd name="T19" fmla="*/ 2147483647 h 11"/>
                <a:gd name="T20" fmla="*/ 0 w 166"/>
                <a:gd name="T21" fmla="*/ 2147483647 h 11"/>
                <a:gd name="T22" fmla="*/ 2147483647 w 166"/>
                <a:gd name="T23" fmla="*/ 2147483647 h 11"/>
                <a:gd name="T24" fmla="*/ 2147483647 w 166"/>
                <a:gd name="T25" fmla="*/ 2147483647 h 11"/>
                <a:gd name="T26" fmla="*/ 2147483647 w 166"/>
                <a:gd name="T27" fmla="*/ 2147483647 h 11"/>
                <a:gd name="T28" fmla="*/ 2147483647 w 166"/>
                <a:gd name="T29" fmla="*/ 2147483647 h 11"/>
                <a:gd name="T30" fmla="*/ 2147483647 w 166"/>
                <a:gd name="T31" fmla="*/ 2147483647 h 11"/>
                <a:gd name="T32" fmla="*/ 2147483647 w 166"/>
                <a:gd name="T33" fmla="*/ 2147483647 h 11"/>
                <a:gd name="T34" fmla="*/ 2147483647 w 166"/>
                <a:gd name="T35" fmla="*/ 2147483647 h 11"/>
                <a:gd name="T36" fmla="*/ 2147483647 w 166"/>
                <a:gd name="T37" fmla="*/ 2147483647 h 11"/>
                <a:gd name="T38" fmla="*/ 2147483647 w 166"/>
                <a:gd name="T39" fmla="*/ 0 h 11"/>
                <a:gd name="T40" fmla="*/ 2147483647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6"/>
                <a:gd name="T64" fmla="*/ 0 h 11"/>
                <a:gd name="T65" fmla="*/ 166 w 166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2" name="Freeform 465"/>
            <p:cNvSpPr>
              <a:spLocks/>
            </p:cNvSpPr>
            <p:nvPr/>
          </p:nvSpPr>
          <p:spPr bwMode="auto">
            <a:xfrm>
              <a:off x="1639" y="2281"/>
              <a:ext cx="140" cy="9"/>
            </a:xfrm>
            <a:custGeom>
              <a:avLst/>
              <a:gdLst>
                <a:gd name="T0" fmla="*/ 0 w 159"/>
                <a:gd name="T1" fmla="*/ 2147483647 h 10"/>
                <a:gd name="T2" fmla="*/ 2147483647 w 159"/>
                <a:gd name="T3" fmla="*/ 2147483647 h 10"/>
                <a:gd name="T4" fmla="*/ 2147483647 w 159"/>
                <a:gd name="T5" fmla="*/ 2147483647 h 10"/>
                <a:gd name="T6" fmla="*/ 2147483647 w 159"/>
                <a:gd name="T7" fmla="*/ 2147483647 h 10"/>
                <a:gd name="T8" fmla="*/ 2147483647 w 159"/>
                <a:gd name="T9" fmla="*/ 2147483647 h 10"/>
                <a:gd name="T10" fmla="*/ 2147483647 w 159"/>
                <a:gd name="T11" fmla="*/ 2147483647 h 10"/>
                <a:gd name="T12" fmla="*/ 2147483647 w 159"/>
                <a:gd name="T13" fmla="*/ 2147483647 h 10"/>
                <a:gd name="T14" fmla="*/ 2147483647 w 159"/>
                <a:gd name="T15" fmla="*/ 2147483647 h 10"/>
                <a:gd name="T16" fmla="*/ 2147483647 w 159"/>
                <a:gd name="T17" fmla="*/ 2147483647 h 10"/>
                <a:gd name="T18" fmla="*/ 2147483647 w 159"/>
                <a:gd name="T19" fmla="*/ 0 h 10"/>
                <a:gd name="T20" fmla="*/ 2147483647 w 159"/>
                <a:gd name="T21" fmla="*/ 0 h 10"/>
                <a:gd name="T22" fmla="*/ 2147483647 w 159"/>
                <a:gd name="T23" fmla="*/ 2147483647 h 10"/>
                <a:gd name="T24" fmla="*/ 2147483647 w 159"/>
                <a:gd name="T25" fmla="*/ 2147483647 h 10"/>
                <a:gd name="T26" fmla="*/ 2147483647 w 159"/>
                <a:gd name="T27" fmla="*/ 2147483647 h 10"/>
                <a:gd name="T28" fmla="*/ 2147483647 w 159"/>
                <a:gd name="T29" fmla="*/ 2147483647 h 10"/>
                <a:gd name="T30" fmla="*/ 2147483647 w 159"/>
                <a:gd name="T31" fmla="*/ 2147483647 h 10"/>
                <a:gd name="T32" fmla="*/ 2147483647 w 159"/>
                <a:gd name="T33" fmla="*/ 2147483647 h 10"/>
                <a:gd name="T34" fmla="*/ 2147483647 w 159"/>
                <a:gd name="T35" fmla="*/ 2147483647 h 10"/>
                <a:gd name="T36" fmla="*/ 2147483647 w 159"/>
                <a:gd name="T37" fmla="*/ 2147483647 h 10"/>
                <a:gd name="T38" fmla="*/ 0 w 159"/>
                <a:gd name="T39" fmla="*/ 2147483647 h 10"/>
                <a:gd name="T40" fmla="*/ 0 w 159"/>
                <a:gd name="T41" fmla="*/ 2147483647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9"/>
                <a:gd name="T64" fmla="*/ 0 h 10"/>
                <a:gd name="T65" fmla="*/ 159 w 159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3" name="Freeform 466"/>
            <p:cNvSpPr>
              <a:spLocks/>
            </p:cNvSpPr>
            <p:nvPr/>
          </p:nvSpPr>
          <p:spPr bwMode="auto">
            <a:xfrm>
              <a:off x="1639" y="2281"/>
              <a:ext cx="133" cy="9"/>
            </a:xfrm>
            <a:custGeom>
              <a:avLst/>
              <a:gdLst>
                <a:gd name="T0" fmla="*/ 2147483647 w 151"/>
                <a:gd name="T1" fmla="*/ 0 h 10"/>
                <a:gd name="T2" fmla="*/ 2147483647 w 151"/>
                <a:gd name="T3" fmla="*/ 2147483647 h 10"/>
                <a:gd name="T4" fmla="*/ 2147483647 w 151"/>
                <a:gd name="T5" fmla="*/ 2147483647 h 10"/>
                <a:gd name="T6" fmla="*/ 2147483647 w 151"/>
                <a:gd name="T7" fmla="*/ 2147483647 h 10"/>
                <a:gd name="T8" fmla="*/ 2147483647 w 151"/>
                <a:gd name="T9" fmla="*/ 2147483647 h 10"/>
                <a:gd name="T10" fmla="*/ 2147483647 w 151"/>
                <a:gd name="T11" fmla="*/ 2147483647 h 10"/>
                <a:gd name="T12" fmla="*/ 2147483647 w 151"/>
                <a:gd name="T13" fmla="*/ 2147483647 h 10"/>
                <a:gd name="T14" fmla="*/ 2147483647 w 151"/>
                <a:gd name="T15" fmla="*/ 2147483647 h 10"/>
                <a:gd name="T16" fmla="*/ 2147483647 w 151"/>
                <a:gd name="T17" fmla="*/ 2147483647 h 10"/>
                <a:gd name="T18" fmla="*/ 0 w 151"/>
                <a:gd name="T19" fmla="*/ 2147483647 h 10"/>
                <a:gd name="T20" fmla="*/ 0 w 151"/>
                <a:gd name="T21" fmla="*/ 2147483647 h 10"/>
                <a:gd name="T22" fmla="*/ 2147483647 w 151"/>
                <a:gd name="T23" fmla="*/ 2147483647 h 10"/>
                <a:gd name="T24" fmla="*/ 2147483647 w 151"/>
                <a:gd name="T25" fmla="*/ 2147483647 h 10"/>
                <a:gd name="T26" fmla="*/ 2147483647 w 151"/>
                <a:gd name="T27" fmla="*/ 2147483647 h 10"/>
                <a:gd name="T28" fmla="*/ 2147483647 w 151"/>
                <a:gd name="T29" fmla="*/ 2147483647 h 10"/>
                <a:gd name="T30" fmla="*/ 2147483647 w 151"/>
                <a:gd name="T31" fmla="*/ 2147483647 h 10"/>
                <a:gd name="T32" fmla="*/ 2147483647 w 151"/>
                <a:gd name="T33" fmla="*/ 2147483647 h 10"/>
                <a:gd name="T34" fmla="*/ 2147483647 w 151"/>
                <a:gd name="T35" fmla="*/ 2147483647 h 10"/>
                <a:gd name="T36" fmla="*/ 2147483647 w 151"/>
                <a:gd name="T37" fmla="*/ 2147483647 h 10"/>
                <a:gd name="T38" fmla="*/ 2147483647 w 151"/>
                <a:gd name="T39" fmla="*/ 0 h 10"/>
                <a:gd name="T40" fmla="*/ 2147483647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1"/>
                <a:gd name="T64" fmla="*/ 0 h 10"/>
                <a:gd name="T65" fmla="*/ 151 w 15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6" y="9"/>
                  </a:lnTo>
                  <a:lnTo>
                    <a:pt x="50" y="9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4" name="Freeform 467"/>
            <p:cNvSpPr>
              <a:spLocks/>
            </p:cNvSpPr>
            <p:nvPr/>
          </p:nvSpPr>
          <p:spPr bwMode="auto">
            <a:xfrm>
              <a:off x="1639" y="2281"/>
              <a:ext cx="127" cy="8"/>
            </a:xfrm>
            <a:custGeom>
              <a:avLst/>
              <a:gdLst>
                <a:gd name="T0" fmla="*/ 0 w 144"/>
                <a:gd name="T1" fmla="*/ 2147483647 h 9"/>
                <a:gd name="T2" fmla="*/ 2147483647 w 144"/>
                <a:gd name="T3" fmla="*/ 2147483647 h 9"/>
                <a:gd name="T4" fmla="*/ 2147483647 w 144"/>
                <a:gd name="T5" fmla="*/ 2147483647 h 9"/>
                <a:gd name="T6" fmla="*/ 2147483647 w 144"/>
                <a:gd name="T7" fmla="*/ 2147483647 h 9"/>
                <a:gd name="T8" fmla="*/ 2147483647 w 144"/>
                <a:gd name="T9" fmla="*/ 2147483647 h 9"/>
                <a:gd name="T10" fmla="*/ 2147483647 w 144"/>
                <a:gd name="T11" fmla="*/ 2147483647 h 9"/>
                <a:gd name="T12" fmla="*/ 2147483647 w 144"/>
                <a:gd name="T13" fmla="*/ 2147483647 h 9"/>
                <a:gd name="T14" fmla="*/ 2147483647 w 144"/>
                <a:gd name="T15" fmla="*/ 2147483647 h 9"/>
                <a:gd name="T16" fmla="*/ 2147483647 w 144"/>
                <a:gd name="T17" fmla="*/ 2147483647 h 9"/>
                <a:gd name="T18" fmla="*/ 2147483647 w 144"/>
                <a:gd name="T19" fmla="*/ 0 h 9"/>
                <a:gd name="T20" fmla="*/ 2147483647 w 144"/>
                <a:gd name="T21" fmla="*/ 0 h 9"/>
                <a:gd name="T22" fmla="*/ 2147483647 w 144"/>
                <a:gd name="T23" fmla="*/ 2147483647 h 9"/>
                <a:gd name="T24" fmla="*/ 2147483647 w 144"/>
                <a:gd name="T25" fmla="*/ 2147483647 h 9"/>
                <a:gd name="T26" fmla="*/ 2147483647 w 144"/>
                <a:gd name="T27" fmla="*/ 2147483647 h 9"/>
                <a:gd name="T28" fmla="*/ 2147483647 w 144"/>
                <a:gd name="T29" fmla="*/ 2147483647 h 9"/>
                <a:gd name="T30" fmla="*/ 2147483647 w 144"/>
                <a:gd name="T31" fmla="*/ 2147483647 h 9"/>
                <a:gd name="T32" fmla="*/ 2147483647 w 144"/>
                <a:gd name="T33" fmla="*/ 2147483647 h 9"/>
                <a:gd name="T34" fmla="*/ 2147483647 w 144"/>
                <a:gd name="T35" fmla="*/ 2147483647 h 9"/>
                <a:gd name="T36" fmla="*/ 2147483647 w 144"/>
                <a:gd name="T37" fmla="*/ 2147483647 h 9"/>
                <a:gd name="T38" fmla="*/ 0 w 144"/>
                <a:gd name="T39" fmla="*/ 2147483647 h 9"/>
                <a:gd name="T40" fmla="*/ 0 w 144"/>
                <a:gd name="T41" fmla="*/ 2147483647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9"/>
                <a:gd name="T65" fmla="*/ 144 w 144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9">
                  <a:moveTo>
                    <a:pt x="0" y="9"/>
                  </a:moveTo>
                  <a:lnTo>
                    <a:pt x="26" y="9"/>
                  </a:lnTo>
                  <a:lnTo>
                    <a:pt x="50" y="9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5" name="Freeform 468"/>
            <p:cNvSpPr>
              <a:spLocks/>
            </p:cNvSpPr>
            <p:nvPr/>
          </p:nvSpPr>
          <p:spPr bwMode="auto">
            <a:xfrm>
              <a:off x="1639" y="2281"/>
              <a:ext cx="117" cy="8"/>
            </a:xfrm>
            <a:custGeom>
              <a:avLst/>
              <a:gdLst>
                <a:gd name="T0" fmla="*/ 2147483647 w 133"/>
                <a:gd name="T1" fmla="*/ 0 h 9"/>
                <a:gd name="T2" fmla="*/ 2147483647 w 133"/>
                <a:gd name="T3" fmla="*/ 2147483647 h 9"/>
                <a:gd name="T4" fmla="*/ 2147483647 w 133"/>
                <a:gd name="T5" fmla="*/ 2147483647 h 9"/>
                <a:gd name="T6" fmla="*/ 2147483647 w 133"/>
                <a:gd name="T7" fmla="*/ 2147483647 h 9"/>
                <a:gd name="T8" fmla="*/ 2147483647 w 133"/>
                <a:gd name="T9" fmla="*/ 2147483647 h 9"/>
                <a:gd name="T10" fmla="*/ 2147483647 w 133"/>
                <a:gd name="T11" fmla="*/ 2147483647 h 9"/>
                <a:gd name="T12" fmla="*/ 2147483647 w 133"/>
                <a:gd name="T13" fmla="*/ 2147483647 h 9"/>
                <a:gd name="T14" fmla="*/ 2147483647 w 133"/>
                <a:gd name="T15" fmla="*/ 2147483647 h 9"/>
                <a:gd name="T16" fmla="*/ 2147483647 w 133"/>
                <a:gd name="T17" fmla="*/ 2147483647 h 9"/>
                <a:gd name="T18" fmla="*/ 0 w 133"/>
                <a:gd name="T19" fmla="*/ 2147483647 h 9"/>
                <a:gd name="T20" fmla="*/ 0 w 133"/>
                <a:gd name="T21" fmla="*/ 2147483647 h 9"/>
                <a:gd name="T22" fmla="*/ 2147483647 w 133"/>
                <a:gd name="T23" fmla="*/ 2147483647 h 9"/>
                <a:gd name="T24" fmla="*/ 2147483647 w 133"/>
                <a:gd name="T25" fmla="*/ 2147483647 h 9"/>
                <a:gd name="T26" fmla="*/ 2147483647 w 133"/>
                <a:gd name="T27" fmla="*/ 2147483647 h 9"/>
                <a:gd name="T28" fmla="*/ 2147483647 w 133"/>
                <a:gd name="T29" fmla="*/ 2147483647 h 9"/>
                <a:gd name="T30" fmla="*/ 2147483647 w 133"/>
                <a:gd name="T31" fmla="*/ 2147483647 h 9"/>
                <a:gd name="T32" fmla="*/ 2147483647 w 133"/>
                <a:gd name="T33" fmla="*/ 2147483647 h 9"/>
                <a:gd name="T34" fmla="*/ 2147483647 w 133"/>
                <a:gd name="T35" fmla="*/ 2147483647 h 9"/>
                <a:gd name="T36" fmla="*/ 2147483647 w 133"/>
                <a:gd name="T37" fmla="*/ 0 h 9"/>
                <a:gd name="T38" fmla="*/ 2147483647 w 133"/>
                <a:gd name="T39" fmla="*/ 0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9"/>
                <a:gd name="T62" fmla="*/ 133 w 133"/>
                <a:gd name="T63" fmla="*/ 9 h 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9">
                  <a:moveTo>
                    <a:pt x="133" y="0"/>
                  </a:move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4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24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6" name="Freeform 469"/>
            <p:cNvSpPr>
              <a:spLocks/>
            </p:cNvSpPr>
            <p:nvPr/>
          </p:nvSpPr>
          <p:spPr bwMode="auto">
            <a:xfrm>
              <a:off x="1639" y="2281"/>
              <a:ext cx="110" cy="6"/>
            </a:xfrm>
            <a:custGeom>
              <a:avLst/>
              <a:gdLst>
                <a:gd name="T0" fmla="*/ 0 w 125"/>
                <a:gd name="T1" fmla="*/ 2147483647 h 7"/>
                <a:gd name="T2" fmla="*/ 2147483647 w 125"/>
                <a:gd name="T3" fmla="*/ 2147483647 h 7"/>
                <a:gd name="T4" fmla="*/ 2147483647 w 125"/>
                <a:gd name="T5" fmla="*/ 2147483647 h 7"/>
                <a:gd name="T6" fmla="*/ 2147483647 w 125"/>
                <a:gd name="T7" fmla="*/ 2147483647 h 7"/>
                <a:gd name="T8" fmla="*/ 2147483647 w 125"/>
                <a:gd name="T9" fmla="*/ 2147483647 h 7"/>
                <a:gd name="T10" fmla="*/ 2147483647 w 125"/>
                <a:gd name="T11" fmla="*/ 2147483647 h 7"/>
                <a:gd name="T12" fmla="*/ 2147483647 w 125"/>
                <a:gd name="T13" fmla="*/ 2147483647 h 7"/>
                <a:gd name="T14" fmla="*/ 2147483647 w 125"/>
                <a:gd name="T15" fmla="*/ 2147483647 h 7"/>
                <a:gd name="T16" fmla="*/ 2147483647 w 125"/>
                <a:gd name="T17" fmla="*/ 0 h 7"/>
                <a:gd name="T18" fmla="*/ 2147483647 w 125"/>
                <a:gd name="T19" fmla="*/ 0 h 7"/>
                <a:gd name="T20" fmla="*/ 2147483647 w 125"/>
                <a:gd name="T21" fmla="*/ 2147483647 h 7"/>
                <a:gd name="T22" fmla="*/ 2147483647 w 125"/>
                <a:gd name="T23" fmla="*/ 2147483647 h 7"/>
                <a:gd name="T24" fmla="*/ 2147483647 w 125"/>
                <a:gd name="T25" fmla="*/ 2147483647 h 7"/>
                <a:gd name="T26" fmla="*/ 2147483647 w 125"/>
                <a:gd name="T27" fmla="*/ 2147483647 h 7"/>
                <a:gd name="T28" fmla="*/ 2147483647 w 125"/>
                <a:gd name="T29" fmla="*/ 2147483647 h 7"/>
                <a:gd name="T30" fmla="*/ 2147483647 w 125"/>
                <a:gd name="T31" fmla="*/ 2147483647 h 7"/>
                <a:gd name="T32" fmla="*/ 2147483647 w 125"/>
                <a:gd name="T33" fmla="*/ 2147483647 h 7"/>
                <a:gd name="T34" fmla="*/ 0 w 125"/>
                <a:gd name="T35" fmla="*/ 2147483647 h 7"/>
                <a:gd name="T36" fmla="*/ 0 w 125"/>
                <a:gd name="T37" fmla="*/ 214748364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"/>
                <a:gd name="T58" fmla="*/ 0 h 7"/>
                <a:gd name="T59" fmla="*/ 125 w 125"/>
                <a:gd name="T60" fmla="*/ 7 h 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" h="7">
                  <a:moveTo>
                    <a:pt x="0" y="7"/>
                  </a:moveTo>
                  <a:lnTo>
                    <a:pt x="24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7" name="Freeform 470"/>
            <p:cNvSpPr>
              <a:spLocks/>
            </p:cNvSpPr>
            <p:nvPr/>
          </p:nvSpPr>
          <p:spPr bwMode="auto">
            <a:xfrm>
              <a:off x="1639" y="2281"/>
              <a:ext cx="100" cy="6"/>
            </a:xfrm>
            <a:custGeom>
              <a:avLst/>
              <a:gdLst>
                <a:gd name="T0" fmla="*/ 2147483647 w 114"/>
                <a:gd name="T1" fmla="*/ 0 h 7"/>
                <a:gd name="T2" fmla="*/ 2147483647 w 114"/>
                <a:gd name="T3" fmla="*/ 2147483647 h 7"/>
                <a:gd name="T4" fmla="*/ 2147483647 w 114"/>
                <a:gd name="T5" fmla="*/ 2147483647 h 7"/>
                <a:gd name="T6" fmla="*/ 2147483647 w 114"/>
                <a:gd name="T7" fmla="*/ 2147483647 h 7"/>
                <a:gd name="T8" fmla="*/ 2147483647 w 114"/>
                <a:gd name="T9" fmla="*/ 2147483647 h 7"/>
                <a:gd name="T10" fmla="*/ 2147483647 w 114"/>
                <a:gd name="T11" fmla="*/ 2147483647 h 7"/>
                <a:gd name="T12" fmla="*/ 2147483647 w 114"/>
                <a:gd name="T13" fmla="*/ 2147483647 h 7"/>
                <a:gd name="T14" fmla="*/ 2147483647 w 114"/>
                <a:gd name="T15" fmla="*/ 2147483647 h 7"/>
                <a:gd name="T16" fmla="*/ 0 w 114"/>
                <a:gd name="T17" fmla="*/ 2147483647 h 7"/>
                <a:gd name="T18" fmla="*/ 0 w 114"/>
                <a:gd name="T19" fmla="*/ 2147483647 h 7"/>
                <a:gd name="T20" fmla="*/ 2147483647 w 114"/>
                <a:gd name="T21" fmla="*/ 2147483647 h 7"/>
                <a:gd name="T22" fmla="*/ 2147483647 w 114"/>
                <a:gd name="T23" fmla="*/ 2147483647 h 7"/>
                <a:gd name="T24" fmla="*/ 2147483647 w 114"/>
                <a:gd name="T25" fmla="*/ 2147483647 h 7"/>
                <a:gd name="T26" fmla="*/ 2147483647 w 114"/>
                <a:gd name="T27" fmla="*/ 2147483647 h 7"/>
                <a:gd name="T28" fmla="*/ 2147483647 w 114"/>
                <a:gd name="T29" fmla="*/ 2147483647 h 7"/>
                <a:gd name="T30" fmla="*/ 2147483647 w 114"/>
                <a:gd name="T31" fmla="*/ 2147483647 h 7"/>
                <a:gd name="T32" fmla="*/ 2147483647 w 114"/>
                <a:gd name="T33" fmla="*/ 2147483647 h 7"/>
                <a:gd name="T34" fmla="*/ 2147483647 w 114"/>
                <a:gd name="T35" fmla="*/ 0 h 7"/>
                <a:gd name="T36" fmla="*/ 2147483647 w 11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4"/>
                <a:gd name="T58" fmla="*/ 0 h 7"/>
                <a:gd name="T59" fmla="*/ 114 w 114"/>
                <a:gd name="T60" fmla="*/ 7 h 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4" h="7">
                  <a:moveTo>
                    <a:pt x="114" y="0"/>
                  </a:move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8" name="Freeform 471"/>
            <p:cNvSpPr>
              <a:spLocks/>
            </p:cNvSpPr>
            <p:nvPr/>
          </p:nvSpPr>
          <p:spPr bwMode="auto">
            <a:xfrm>
              <a:off x="1639" y="2281"/>
              <a:ext cx="91" cy="6"/>
            </a:xfrm>
            <a:custGeom>
              <a:avLst/>
              <a:gdLst>
                <a:gd name="T0" fmla="*/ 0 w 103"/>
                <a:gd name="T1" fmla="*/ 2147483647 h 6"/>
                <a:gd name="T2" fmla="*/ 2147483647 w 103"/>
                <a:gd name="T3" fmla="*/ 2147483647 h 6"/>
                <a:gd name="T4" fmla="*/ 2147483647 w 103"/>
                <a:gd name="T5" fmla="*/ 2147483647 h 6"/>
                <a:gd name="T6" fmla="*/ 2147483647 w 103"/>
                <a:gd name="T7" fmla="*/ 2147483647 h 6"/>
                <a:gd name="T8" fmla="*/ 2147483647 w 103"/>
                <a:gd name="T9" fmla="*/ 2147483647 h 6"/>
                <a:gd name="T10" fmla="*/ 2147483647 w 103"/>
                <a:gd name="T11" fmla="*/ 2147483647 h 6"/>
                <a:gd name="T12" fmla="*/ 2147483647 w 103"/>
                <a:gd name="T13" fmla="*/ 2147483647 h 6"/>
                <a:gd name="T14" fmla="*/ 2147483647 w 103"/>
                <a:gd name="T15" fmla="*/ 2147483647 h 6"/>
                <a:gd name="T16" fmla="*/ 2147483647 w 103"/>
                <a:gd name="T17" fmla="*/ 0 h 6"/>
                <a:gd name="T18" fmla="*/ 2147483647 w 103"/>
                <a:gd name="T19" fmla="*/ 0 h 6"/>
                <a:gd name="T20" fmla="*/ 2147483647 w 103"/>
                <a:gd name="T21" fmla="*/ 2147483647 h 6"/>
                <a:gd name="T22" fmla="*/ 2147483647 w 103"/>
                <a:gd name="T23" fmla="*/ 2147483647 h 6"/>
                <a:gd name="T24" fmla="*/ 2147483647 w 103"/>
                <a:gd name="T25" fmla="*/ 2147483647 h 6"/>
                <a:gd name="T26" fmla="*/ 2147483647 w 103"/>
                <a:gd name="T27" fmla="*/ 2147483647 h 6"/>
                <a:gd name="T28" fmla="*/ 2147483647 w 103"/>
                <a:gd name="T29" fmla="*/ 2147483647 h 6"/>
                <a:gd name="T30" fmla="*/ 2147483647 w 103"/>
                <a:gd name="T31" fmla="*/ 2147483647 h 6"/>
                <a:gd name="T32" fmla="*/ 0 w 103"/>
                <a:gd name="T33" fmla="*/ 2147483647 h 6"/>
                <a:gd name="T34" fmla="*/ 0 w 103"/>
                <a:gd name="T35" fmla="*/ 2147483647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6"/>
                <a:gd name="T56" fmla="*/ 103 w 103"/>
                <a:gd name="T57" fmla="*/ 6 h 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7999" name="Freeform 472"/>
            <p:cNvSpPr>
              <a:spLocks/>
            </p:cNvSpPr>
            <p:nvPr/>
          </p:nvSpPr>
          <p:spPr bwMode="auto">
            <a:xfrm>
              <a:off x="1639" y="2281"/>
              <a:ext cx="81" cy="6"/>
            </a:xfrm>
            <a:custGeom>
              <a:avLst/>
              <a:gdLst>
                <a:gd name="T0" fmla="*/ 2147483647 w 92"/>
                <a:gd name="T1" fmla="*/ 0 h 6"/>
                <a:gd name="T2" fmla="*/ 2147483647 w 92"/>
                <a:gd name="T3" fmla="*/ 2147483647 h 6"/>
                <a:gd name="T4" fmla="*/ 2147483647 w 92"/>
                <a:gd name="T5" fmla="*/ 2147483647 h 6"/>
                <a:gd name="T6" fmla="*/ 2147483647 w 92"/>
                <a:gd name="T7" fmla="*/ 2147483647 h 6"/>
                <a:gd name="T8" fmla="*/ 2147483647 w 92"/>
                <a:gd name="T9" fmla="*/ 2147483647 h 6"/>
                <a:gd name="T10" fmla="*/ 2147483647 w 92"/>
                <a:gd name="T11" fmla="*/ 2147483647 h 6"/>
                <a:gd name="T12" fmla="*/ 2147483647 w 92"/>
                <a:gd name="T13" fmla="*/ 2147483647 h 6"/>
                <a:gd name="T14" fmla="*/ 0 w 92"/>
                <a:gd name="T15" fmla="*/ 2147483647 h 6"/>
                <a:gd name="T16" fmla="*/ 0 w 92"/>
                <a:gd name="T17" fmla="*/ 2147483647 h 6"/>
                <a:gd name="T18" fmla="*/ 2147483647 w 92"/>
                <a:gd name="T19" fmla="*/ 2147483647 h 6"/>
                <a:gd name="T20" fmla="*/ 2147483647 w 92"/>
                <a:gd name="T21" fmla="*/ 2147483647 h 6"/>
                <a:gd name="T22" fmla="*/ 2147483647 w 92"/>
                <a:gd name="T23" fmla="*/ 2147483647 h 6"/>
                <a:gd name="T24" fmla="*/ 2147483647 w 92"/>
                <a:gd name="T25" fmla="*/ 2147483647 h 6"/>
                <a:gd name="T26" fmla="*/ 2147483647 w 92"/>
                <a:gd name="T27" fmla="*/ 2147483647 h 6"/>
                <a:gd name="T28" fmla="*/ 2147483647 w 92"/>
                <a:gd name="T29" fmla="*/ 0 h 6"/>
                <a:gd name="T30" fmla="*/ 2147483647 w 92"/>
                <a:gd name="T31" fmla="*/ 0 h 6"/>
                <a:gd name="T32" fmla="*/ 2147483647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6"/>
                <a:gd name="T53" fmla="*/ 92 w 9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0" name="Freeform 473"/>
            <p:cNvSpPr>
              <a:spLocks/>
            </p:cNvSpPr>
            <p:nvPr/>
          </p:nvSpPr>
          <p:spPr bwMode="auto">
            <a:xfrm>
              <a:off x="1639" y="2281"/>
              <a:ext cx="70" cy="5"/>
            </a:xfrm>
            <a:custGeom>
              <a:avLst/>
              <a:gdLst>
                <a:gd name="T0" fmla="*/ 0 w 80"/>
                <a:gd name="T1" fmla="*/ 2147483647 h 5"/>
                <a:gd name="T2" fmla="*/ 2147483647 w 80"/>
                <a:gd name="T3" fmla="*/ 2147483647 h 5"/>
                <a:gd name="T4" fmla="*/ 2147483647 w 80"/>
                <a:gd name="T5" fmla="*/ 2147483647 h 5"/>
                <a:gd name="T6" fmla="*/ 2147483647 w 80"/>
                <a:gd name="T7" fmla="*/ 2147483647 h 5"/>
                <a:gd name="T8" fmla="*/ 2147483647 w 80"/>
                <a:gd name="T9" fmla="*/ 2147483647 h 5"/>
                <a:gd name="T10" fmla="*/ 2147483647 w 80"/>
                <a:gd name="T11" fmla="*/ 2147483647 h 5"/>
                <a:gd name="T12" fmla="*/ 2147483647 w 80"/>
                <a:gd name="T13" fmla="*/ 0 h 5"/>
                <a:gd name="T14" fmla="*/ 2147483647 w 80"/>
                <a:gd name="T15" fmla="*/ 0 h 5"/>
                <a:gd name="T16" fmla="*/ 2147483647 w 80"/>
                <a:gd name="T17" fmla="*/ 0 h 5"/>
                <a:gd name="T18" fmla="*/ 2147483647 w 80"/>
                <a:gd name="T19" fmla="*/ 0 h 5"/>
                <a:gd name="T20" fmla="*/ 2147483647 w 80"/>
                <a:gd name="T21" fmla="*/ 2147483647 h 5"/>
                <a:gd name="T22" fmla="*/ 2147483647 w 80"/>
                <a:gd name="T23" fmla="*/ 2147483647 h 5"/>
                <a:gd name="T24" fmla="*/ 2147483647 w 80"/>
                <a:gd name="T25" fmla="*/ 2147483647 h 5"/>
                <a:gd name="T26" fmla="*/ 2147483647 w 80"/>
                <a:gd name="T27" fmla="*/ 2147483647 h 5"/>
                <a:gd name="T28" fmla="*/ 0 w 80"/>
                <a:gd name="T29" fmla="*/ 2147483647 h 5"/>
                <a:gd name="T30" fmla="*/ 0 w 80"/>
                <a:gd name="T31" fmla="*/ 2147483647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"/>
                <a:gd name="T50" fmla="*/ 80 w 80"/>
                <a:gd name="T51" fmla="*/ 5 h 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1" name="Freeform 474"/>
            <p:cNvSpPr>
              <a:spLocks/>
            </p:cNvSpPr>
            <p:nvPr/>
          </p:nvSpPr>
          <p:spPr bwMode="auto">
            <a:xfrm>
              <a:off x="1639" y="2281"/>
              <a:ext cx="58" cy="4"/>
            </a:xfrm>
            <a:custGeom>
              <a:avLst/>
              <a:gdLst>
                <a:gd name="T0" fmla="*/ 2147483647 w 66"/>
                <a:gd name="T1" fmla="*/ 0 h 4"/>
                <a:gd name="T2" fmla="*/ 2147483647 w 66"/>
                <a:gd name="T3" fmla="*/ 0 h 4"/>
                <a:gd name="T4" fmla="*/ 2147483647 w 66"/>
                <a:gd name="T5" fmla="*/ 2147483647 h 4"/>
                <a:gd name="T6" fmla="*/ 2147483647 w 66"/>
                <a:gd name="T7" fmla="*/ 2147483647 h 4"/>
                <a:gd name="T8" fmla="*/ 2147483647 w 66"/>
                <a:gd name="T9" fmla="*/ 2147483647 h 4"/>
                <a:gd name="T10" fmla="*/ 2147483647 w 66"/>
                <a:gd name="T11" fmla="*/ 2147483647 h 4"/>
                <a:gd name="T12" fmla="*/ 0 w 66"/>
                <a:gd name="T13" fmla="*/ 2147483647 h 4"/>
                <a:gd name="T14" fmla="*/ 0 w 66"/>
                <a:gd name="T15" fmla="*/ 2147483647 h 4"/>
                <a:gd name="T16" fmla="*/ 2147483647 w 66"/>
                <a:gd name="T17" fmla="*/ 2147483647 h 4"/>
                <a:gd name="T18" fmla="*/ 2147483647 w 66"/>
                <a:gd name="T19" fmla="*/ 2147483647 h 4"/>
                <a:gd name="T20" fmla="*/ 2147483647 w 66"/>
                <a:gd name="T21" fmla="*/ 2147483647 h 4"/>
                <a:gd name="T22" fmla="*/ 2147483647 w 66"/>
                <a:gd name="T23" fmla="*/ 0 h 4"/>
                <a:gd name="T24" fmla="*/ 2147483647 w 66"/>
                <a:gd name="T25" fmla="*/ 0 h 4"/>
                <a:gd name="T26" fmla="*/ 2147483647 w 66"/>
                <a:gd name="T27" fmla="*/ 0 h 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6"/>
                <a:gd name="T43" fmla="*/ 0 h 4"/>
                <a:gd name="T44" fmla="*/ 66 w 66"/>
                <a:gd name="T45" fmla="*/ 4 h 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6" h="4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2" name="Freeform 475"/>
            <p:cNvSpPr>
              <a:spLocks/>
            </p:cNvSpPr>
            <p:nvPr/>
          </p:nvSpPr>
          <p:spPr bwMode="auto">
            <a:xfrm>
              <a:off x="1639" y="2281"/>
              <a:ext cx="46" cy="2"/>
            </a:xfrm>
            <a:custGeom>
              <a:avLst/>
              <a:gdLst>
                <a:gd name="T0" fmla="*/ 0 w 52"/>
                <a:gd name="T1" fmla="*/ 2147483647 h 2"/>
                <a:gd name="T2" fmla="*/ 2147483647 w 52"/>
                <a:gd name="T3" fmla="*/ 2147483647 h 2"/>
                <a:gd name="T4" fmla="*/ 2147483647 w 52"/>
                <a:gd name="T5" fmla="*/ 2147483647 h 2"/>
                <a:gd name="T6" fmla="*/ 2147483647 w 52"/>
                <a:gd name="T7" fmla="*/ 2147483647 h 2"/>
                <a:gd name="T8" fmla="*/ 2147483647 w 52"/>
                <a:gd name="T9" fmla="*/ 0 h 2"/>
                <a:gd name="T10" fmla="*/ 2147483647 w 52"/>
                <a:gd name="T11" fmla="*/ 0 h 2"/>
                <a:gd name="T12" fmla="*/ 2147483647 w 52"/>
                <a:gd name="T13" fmla="*/ 0 h 2"/>
                <a:gd name="T14" fmla="*/ 2147483647 w 52"/>
                <a:gd name="T15" fmla="*/ 0 h 2"/>
                <a:gd name="T16" fmla="*/ 2147483647 w 52"/>
                <a:gd name="T17" fmla="*/ 2147483647 h 2"/>
                <a:gd name="T18" fmla="*/ 2147483647 w 52"/>
                <a:gd name="T19" fmla="*/ 2147483647 h 2"/>
                <a:gd name="T20" fmla="*/ 2147483647 w 52"/>
                <a:gd name="T21" fmla="*/ 2147483647 h 2"/>
                <a:gd name="T22" fmla="*/ 0 w 52"/>
                <a:gd name="T23" fmla="*/ 2147483647 h 2"/>
                <a:gd name="T24" fmla="*/ 0 w 52"/>
                <a:gd name="T25" fmla="*/ 2147483647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2"/>
                <a:gd name="T41" fmla="*/ 52 w 52"/>
                <a:gd name="T42" fmla="*/ 2 h 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2">
                  <a:moveTo>
                    <a:pt x="0" y="2"/>
                  </a:move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3" name="Freeform 476"/>
            <p:cNvSpPr>
              <a:spLocks/>
            </p:cNvSpPr>
            <p:nvPr/>
          </p:nvSpPr>
          <p:spPr bwMode="auto">
            <a:xfrm>
              <a:off x="1639" y="2281"/>
              <a:ext cx="31" cy="1"/>
            </a:xfrm>
            <a:custGeom>
              <a:avLst/>
              <a:gdLst>
                <a:gd name="T0" fmla="*/ 2147483647 w 36"/>
                <a:gd name="T1" fmla="*/ 0 h 1"/>
                <a:gd name="T2" fmla="*/ 2147483647 w 36"/>
                <a:gd name="T3" fmla="*/ 0 h 1"/>
                <a:gd name="T4" fmla="*/ 2147483647 w 36"/>
                <a:gd name="T5" fmla="*/ 2147483647 h 1"/>
                <a:gd name="T6" fmla="*/ 2147483647 w 36"/>
                <a:gd name="T7" fmla="*/ 2147483647 h 1"/>
                <a:gd name="T8" fmla="*/ 2147483647 w 36"/>
                <a:gd name="T9" fmla="*/ 2147483647 h 1"/>
                <a:gd name="T10" fmla="*/ 0 w 36"/>
                <a:gd name="T11" fmla="*/ 2147483647 h 1"/>
                <a:gd name="T12" fmla="*/ 0 w 36"/>
                <a:gd name="T13" fmla="*/ 2147483647 h 1"/>
                <a:gd name="T14" fmla="*/ 2147483647 w 36"/>
                <a:gd name="T15" fmla="*/ 0 h 1"/>
                <a:gd name="T16" fmla="*/ 2147483647 w 36"/>
                <a:gd name="T17" fmla="*/ 0 h 1"/>
                <a:gd name="T18" fmla="*/ 2147483647 w 36"/>
                <a:gd name="T19" fmla="*/ 0 h 1"/>
                <a:gd name="T20" fmla="*/ 2147483647 w 36"/>
                <a:gd name="T21" fmla="*/ 0 h 1"/>
                <a:gd name="T22" fmla="*/ 2147483647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1"/>
                <a:gd name="T38" fmla="*/ 36 w 36"/>
                <a:gd name="T39" fmla="*/ 1 h 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4" name="Freeform 477"/>
            <p:cNvSpPr>
              <a:spLocks/>
            </p:cNvSpPr>
            <p:nvPr/>
          </p:nvSpPr>
          <p:spPr bwMode="auto">
            <a:xfrm>
              <a:off x="1639" y="2281"/>
              <a:ext cx="16" cy="1"/>
            </a:xfrm>
            <a:custGeom>
              <a:avLst/>
              <a:gdLst>
                <a:gd name="T0" fmla="*/ 0 w 19"/>
                <a:gd name="T1" fmla="*/ 2147483647 h 1"/>
                <a:gd name="T2" fmla="*/ 2147483647 w 19"/>
                <a:gd name="T3" fmla="*/ 0 h 1"/>
                <a:gd name="T4" fmla="*/ 2147483647 w 19"/>
                <a:gd name="T5" fmla="*/ 0 h 1"/>
                <a:gd name="T6" fmla="*/ 2147483647 w 19"/>
                <a:gd name="T7" fmla="*/ 0 h 1"/>
                <a:gd name="T8" fmla="*/ 2147483647 w 19"/>
                <a:gd name="T9" fmla="*/ 0 h 1"/>
                <a:gd name="T10" fmla="*/ 2147483647 w 19"/>
                <a:gd name="T11" fmla="*/ 0 h 1"/>
                <a:gd name="T12" fmla="*/ 0 w 19"/>
                <a:gd name="T13" fmla="*/ 0 h 1"/>
                <a:gd name="T14" fmla="*/ 0 w 19"/>
                <a:gd name="T15" fmla="*/ 2147483647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"/>
                <a:gd name="T26" fmla="*/ 19 w 19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5" name="Freeform 478"/>
            <p:cNvSpPr>
              <a:spLocks/>
            </p:cNvSpPr>
            <p:nvPr/>
          </p:nvSpPr>
          <p:spPr bwMode="auto">
            <a:xfrm>
              <a:off x="1639" y="2281"/>
              <a:ext cx="1" cy="1"/>
            </a:xfrm>
            <a:custGeom>
              <a:avLst/>
              <a:gdLst>
                <a:gd name="T0" fmla="*/ 2147483647 w 2"/>
                <a:gd name="T1" fmla="*/ 0 h 1587"/>
                <a:gd name="T2" fmla="*/ 0 w 2"/>
                <a:gd name="T3" fmla="*/ 0 h 1587"/>
                <a:gd name="T4" fmla="*/ 0 w 2"/>
                <a:gd name="T5" fmla="*/ 0 h 1587"/>
                <a:gd name="T6" fmla="*/ 0 w 2"/>
                <a:gd name="T7" fmla="*/ 0 h 1587"/>
                <a:gd name="T8" fmla="*/ 2147483647 w 2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587"/>
                <a:gd name="T17" fmla="*/ 2 w 2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587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6" name="Freeform 479"/>
            <p:cNvSpPr>
              <a:spLocks/>
            </p:cNvSpPr>
            <p:nvPr/>
          </p:nvSpPr>
          <p:spPr bwMode="auto">
            <a:xfrm>
              <a:off x="1881" y="2252"/>
              <a:ext cx="42" cy="166"/>
            </a:xfrm>
            <a:custGeom>
              <a:avLst/>
              <a:gdLst>
                <a:gd name="T0" fmla="*/ 0 w 48"/>
                <a:gd name="T1" fmla="*/ 2147483647 h 179"/>
                <a:gd name="T2" fmla="*/ 2147483647 w 48"/>
                <a:gd name="T3" fmla="*/ 0 h 179"/>
                <a:gd name="T4" fmla="*/ 2147483647 w 48"/>
                <a:gd name="T5" fmla="*/ 2147483647 h 179"/>
                <a:gd name="T6" fmla="*/ 0 w 48"/>
                <a:gd name="T7" fmla="*/ 2147483647 h 179"/>
                <a:gd name="T8" fmla="*/ 0 w 48"/>
                <a:gd name="T9" fmla="*/ 2147483647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79"/>
                <a:gd name="T17" fmla="*/ 48 w 4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79">
                  <a:moveTo>
                    <a:pt x="0" y="48"/>
                  </a:moveTo>
                  <a:lnTo>
                    <a:pt x="48" y="0"/>
                  </a:lnTo>
                  <a:lnTo>
                    <a:pt x="48" y="131"/>
                  </a:lnTo>
                  <a:lnTo>
                    <a:pt x="0" y="17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7" name="Rectangle 480"/>
            <p:cNvSpPr>
              <a:spLocks noChangeArrowheads="1"/>
            </p:cNvSpPr>
            <p:nvPr/>
          </p:nvSpPr>
          <p:spPr bwMode="auto">
            <a:xfrm>
              <a:off x="1545" y="2297"/>
              <a:ext cx="336" cy="96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8" name="Freeform 481"/>
            <p:cNvSpPr>
              <a:spLocks/>
            </p:cNvSpPr>
            <p:nvPr/>
          </p:nvSpPr>
          <p:spPr bwMode="auto">
            <a:xfrm>
              <a:off x="1650" y="2297"/>
              <a:ext cx="5" cy="96"/>
            </a:xfrm>
            <a:custGeom>
              <a:avLst/>
              <a:gdLst>
                <a:gd name="T0" fmla="*/ 2147483647 w 5"/>
                <a:gd name="T1" fmla="*/ 0 h 104"/>
                <a:gd name="T2" fmla="*/ 2147483647 w 5"/>
                <a:gd name="T3" fmla="*/ 2147483647 h 104"/>
                <a:gd name="T4" fmla="*/ 0 w 5"/>
                <a:gd name="T5" fmla="*/ 2147483647 h 104"/>
                <a:gd name="T6" fmla="*/ 2147483647 w 5"/>
                <a:gd name="T7" fmla="*/ 2147483647 h 104"/>
                <a:gd name="T8" fmla="*/ 2147483647 w 5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04"/>
                <a:gd name="T17" fmla="*/ 5 w 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04">
                  <a:moveTo>
                    <a:pt x="5" y="0"/>
                  </a:moveTo>
                  <a:lnTo>
                    <a:pt x="1" y="26"/>
                  </a:lnTo>
                  <a:lnTo>
                    <a:pt x="0" y="52"/>
                  </a:lnTo>
                  <a:lnTo>
                    <a:pt x="1" y="78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09" name="Rectangle 482"/>
            <p:cNvSpPr>
              <a:spLocks noChangeArrowheads="1"/>
            </p:cNvSpPr>
            <p:nvPr/>
          </p:nvSpPr>
          <p:spPr bwMode="auto">
            <a:xfrm>
              <a:off x="1545" y="2393"/>
              <a:ext cx="336" cy="25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10" name="Rectangle 483"/>
            <p:cNvSpPr>
              <a:spLocks noChangeArrowheads="1"/>
            </p:cNvSpPr>
            <p:nvPr/>
          </p:nvSpPr>
          <p:spPr bwMode="auto">
            <a:xfrm>
              <a:off x="1804" y="2326"/>
              <a:ext cx="13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11" name="Freeform 484"/>
            <p:cNvSpPr>
              <a:spLocks noEditPoints="1"/>
            </p:cNvSpPr>
            <p:nvPr/>
          </p:nvSpPr>
          <p:spPr bwMode="auto">
            <a:xfrm>
              <a:off x="1666" y="2318"/>
              <a:ext cx="55" cy="6"/>
            </a:xfrm>
            <a:custGeom>
              <a:avLst/>
              <a:gdLst>
                <a:gd name="T0" fmla="*/ 0 w 62"/>
                <a:gd name="T1" fmla="*/ 2147483647 h 7"/>
                <a:gd name="T2" fmla="*/ 2147483647 w 62"/>
                <a:gd name="T3" fmla="*/ 2147483647 h 7"/>
                <a:gd name="T4" fmla="*/ 2147483647 w 62"/>
                <a:gd name="T5" fmla="*/ 0 h 7"/>
                <a:gd name="T6" fmla="*/ 0 w 62"/>
                <a:gd name="T7" fmla="*/ 0 h 7"/>
                <a:gd name="T8" fmla="*/ 0 w 62"/>
                <a:gd name="T9" fmla="*/ 2147483647 h 7"/>
                <a:gd name="T10" fmla="*/ 2147483647 w 62"/>
                <a:gd name="T11" fmla="*/ 2147483647 h 7"/>
                <a:gd name="T12" fmla="*/ 2147483647 w 62"/>
                <a:gd name="T13" fmla="*/ 2147483647 h 7"/>
                <a:gd name="T14" fmla="*/ 2147483647 w 62"/>
                <a:gd name="T15" fmla="*/ 0 h 7"/>
                <a:gd name="T16" fmla="*/ 2147483647 w 62"/>
                <a:gd name="T17" fmla="*/ 0 h 7"/>
                <a:gd name="T18" fmla="*/ 2147483647 w 62"/>
                <a:gd name="T19" fmla="*/ 2147483647 h 7"/>
                <a:gd name="T20" fmla="*/ 2147483647 w 62"/>
                <a:gd name="T21" fmla="*/ 2147483647 h 7"/>
                <a:gd name="T22" fmla="*/ 2147483647 w 62"/>
                <a:gd name="T23" fmla="*/ 2147483647 h 7"/>
                <a:gd name="T24" fmla="*/ 2147483647 w 62"/>
                <a:gd name="T25" fmla="*/ 0 h 7"/>
                <a:gd name="T26" fmla="*/ 2147483647 w 62"/>
                <a:gd name="T27" fmla="*/ 0 h 7"/>
                <a:gd name="T28" fmla="*/ 2147483647 w 62"/>
                <a:gd name="T29" fmla="*/ 2147483647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7"/>
                <a:gd name="T47" fmla="*/ 62 w 62"/>
                <a:gd name="T48" fmla="*/ 7 h 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7">
                  <a:moveTo>
                    <a:pt x="0" y="7"/>
                  </a:moveTo>
                  <a:lnTo>
                    <a:pt x="18" y="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7"/>
                  </a:lnTo>
                  <a:close/>
                  <a:moveTo>
                    <a:pt x="26" y="7"/>
                  </a:moveTo>
                  <a:lnTo>
                    <a:pt x="35" y="7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7"/>
                  </a:lnTo>
                  <a:close/>
                  <a:moveTo>
                    <a:pt x="44" y="7"/>
                  </a:moveTo>
                  <a:lnTo>
                    <a:pt x="62" y="7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12" name="Freeform 485"/>
            <p:cNvSpPr>
              <a:spLocks noEditPoints="1"/>
            </p:cNvSpPr>
            <p:nvPr/>
          </p:nvSpPr>
          <p:spPr bwMode="auto">
            <a:xfrm>
              <a:off x="1555" y="2307"/>
              <a:ext cx="243" cy="37"/>
            </a:xfrm>
            <a:custGeom>
              <a:avLst/>
              <a:gdLst>
                <a:gd name="T0" fmla="*/ 0 w 275"/>
                <a:gd name="T1" fmla="*/ 2147483647 h 40"/>
                <a:gd name="T2" fmla="*/ 2147483647 w 275"/>
                <a:gd name="T3" fmla="*/ 2147483647 h 40"/>
                <a:gd name="T4" fmla="*/ 2147483647 w 275"/>
                <a:gd name="T5" fmla="*/ 0 h 40"/>
                <a:gd name="T6" fmla="*/ 0 w 275"/>
                <a:gd name="T7" fmla="*/ 0 h 40"/>
                <a:gd name="T8" fmla="*/ 0 w 275"/>
                <a:gd name="T9" fmla="*/ 2147483647 h 40"/>
                <a:gd name="T10" fmla="*/ 2147483647 w 275"/>
                <a:gd name="T11" fmla="*/ 2147483647 h 40"/>
                <a:gd name="T12" fmla="*/ 2147483647 w 275"/>
                <a:gd name="T13" fmla="*/ 2147483647 h 40"/>
                <a:gd name="T14" fmla="*/ 2147483647 w 275"/>
                <a:gd name="T15" fmla="*/ 2147483647 h 40"/>
                <a:gd name="T16" fmla="*/ 2147483647 w 275"/>
                <a:gd name="T17" fmla="*/ 2147483647 h 40"/>
                <a:gd name="T18" fmla="*/ 2147483647 w 275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5"/>
                <a:gd name="T31" fmla="*/ 0 h 40"/>
                <a:gd name="T32" fmla="*/ 275 w 275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5" h="40">
                  <a:moveTo>
                    <a:pt x="0" y="40"/>
                  </a:moveTo>
                  <a:lnTo>
                    <a:pt x="37" y="4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4" y="29"/>
                  </a:moveTo>
                  <a:lnTo>
                    <a:pt x="275" y="29"/>
                  </a:lnTo>
                  <a:lnTo>
                    <a:pt x="275" y="8"/>
                  </a:lnTo>
                  <a:lnTo>
                    <a:pt x="244" y="8"/>
                  </a:lnTo>
                  <a:lnTo>
                    <a:pt x="244" y="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13" name="Freeform 486"/>
            <p:cNvSpPr>
              <a:spLocks noEditPoints="1"/>
            </p:cNvSpPr>
            <p:nvPr/>
          </p:nvSpPr>
          <p:spPr bwMode="auto">
            <a:xfrm>
              <a:off x="1548" y="2302"/>
              <a:ext cx="330" cy="108"/>
            </a:xfrm>
            <a:custGeom>
              <a:avLst/>
              <a:gdLst>
                <a:gd name="T0" fmla="*/ 2147483647 w 374"/>
                <a:gd name="T1" fmla="*/ 2147483647 h 117"/>
                <a:gd name="T2" fmla="*/ 2147483647 w 374"/>
                <a:gd name="T3" fmla="*/ 2147483647 h 117"/>
                <a:gd name="T4" fmla="*/ 2147483647 w 374"/>
                <a:gd name="T5" fmla="*/ 0 h 117"/>
                <a:gd name="T6" fmla="*/ 2147483647 w 374"/>
                <a:gd name="T7" fmla="*/ 0 h 117"/>
                <a:gd name="T8" fmla="*/ 2147483647 w 374"/>
                <a:gd name="T9" fmla="*/ 2147483647 h 117"/>
                <a:gd name="T10" fmla="*/ 2147483647 w 374"/>
                <a:gd name="T11" fmla="*/ 2147483647 h 117"/>
                <a:gd name="T12" fmla="*/ 2147483647 w 374"/>
                <a:gd name="T13" fmla="*/ 2147483647 h 117"/>
                <a:gd name="T14" fmla="*/ 2147483647 w 374"/>
                <a:gd name="T15" fmla="*/ 2147483647 h 117"/>
                <a:gd name="T16" fmla="*/ 2147483647 w 374"/>
                <a:gd name="T17" fmla="*/ 2147483647 h 117"/>
                <a:gd name="T18" fmla="*/ 2147483647 w 374"/>
                <a:gd name="T19" fmla="*/ 2147483647 h 117"/>
                <a:gd name="T20" fmla="*/ 2147483647 w 374"/>
                <a:gd name="T21" fmla="*/ 2147483647 h 117"/>
                <a:gd name="T22" fmla="*/ 2147483647 w 374"/>
                <a:gd name="T23" fmla="*/ 2147483647 h 117"/>
                <a:gd name="T24" fmla="*/ 2147483647 w 374"/>
                <a:gd name="T25" fmla="*/ 2147483647 h 117"/>
                <a:gd name="T26" fmla="*/ 2147483647 w 374"/>
                <a:gd name="T27" fmla="*/ 2147483647 h 117"/>
                <a:gd name="T28" fmla="*/ 2147483647 w 374"/>
                <a:gd name="T29" fmla="*/ 2147483647 h 117"/>
                <a:gd name="T30" fmla="*/ 2147483647 w 374"/>
                <a:gd name="T31" fmla="*/ 2147483647 h 117"/>
                <a:gd name="T32" fmla="*/ 2147483647 w 374"/>
                <a:gd name="T33" fmla="*/ 2147483647 h 117"/>
                <a:gd name="T34" fmla="*/ 2147483647 w 374"/>
                <a:gd name="T35" fmla="*/ 2147483647 h 117"/>
                <a:gd name="T36" fmla="*/ 2147483647 w 374"/>
                <a:gd name="T37" fmla="*/ 2147483647 h 117"/>
                <a:gd name="T38" fmla="*/ 2147483647 w 374"/>
                <a:gd name="T39" fmla="*/ 2147483647 h 117"/>
                <a:gd name="T40" fmla="*/ 2147483647 w 374"/>
                <a:gd name="T41" fmla="*/ 2147483647 h 117"/>
                <a:gd name="T42" fmla="*/ 2147483647 w 374"/>
                <a:gd name="T43" fmla="*/ 2147483647 h 117"/>
                <a:gd name="T44" fmla="*/ 2147483647 w 374"/>
                <a:gd name="T45" fmla="*/ 2147483647 h 117"/>
                <a:gd name="T46" fmla="*/ 2147483647 w 374"/>
                <a:gd name="T47" fmla="*/ 2147483647 h 117"/>
                <a:gd name="T48" fmla="*/ 0 w 374"/>
                <a:gd name="T49" fmla="*/ 2147483647 h 117"/>
                <a:gd name="T50" fmla="*/ 2147483647 w 374"/>
                <a:gd name="T51" fmla="*/ 2147483647 h 117"/>
                <a:gd name="T52" fmla="*/ 2147483647 w 374"/>
                <a:gd name="T53" fmla="*/ 2147483647 h 117"/>
                <a:gd name="T54" fmla="*/ 2147483647 w 374"/>
                <a:gd name="T55" fmla="*/ 2147483647 h 117"/>
                <a:gd name="T56" fmla="*/ 2147483647 w 374"/>
                <a:gd name="T57" fmla="*/ 2147483647 h 117"/>
                <a:gd name="T58" fmla="*/ 2147483647 w 374"/>
                <a:gd name="T59" fmla="*/ 2147483647 h 117"/>
                <a:gd name="T60" fmla="*/ 2147483647 w 374"/>
                <a:gd name="T61" fmla="*/ 2147483647 h 117"/>
                <a:gd name="T62" fmla="*/ 2147483647 w 374"/>
                <a:gd name="T63" fmla="*/ 2147483647 h 117"/>
                <a:gd name="T64" fmla="*/ 2147483647 w 374"/>
                <a:gd name="T65" fmla="*/ 2147483647 h 117"/>
                <a:gd name="T66" fmla="*/ 2147483647 w 374"/>
                <a:gd name="T67" fmla="*/ 2147483647 h 1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4"/>
                <a:gd name="T103" fmla="*/ 0 h 117"/>
                <a:gd name="T104" fmla="*/ 374 w 374"/>
                <a:gd name="T105" fmla="*/ 117 h 1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4" h="117">
                  <a:moveTo>
                    <a:pt x="129" y="93"/>
                  </a:moveTo>
                  <a:lnTo>
                    <a:pt x="372" y="93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2"/>
                  </a:lnTo>
                  <a:lnTo>
                    <a:pt x="124" y="46"/>
                  </a:lnTo>
                  <a:lnTo>
                    <a:pt x="125" y="69"/>
                  </a:lnTo>
                  <a:lnTo>
                    <a:pt x="129" y="93"/>
                  </a:lnTo>
                  <a:close/>
                  <a:moveTo>
                    <a:pt x="220" y="82"/>
                  </a:moveTo>
                  <a:lnTo>
                    <a:pt x="359" y="82"/>
                  </a:lnTo>
                  <a:lnTo>
                    <a:pt x="359" y="11"/>
                  </a:lnTo>
                  <a:lnTo>
                    <a:pt x="220" y="11"/>
                  </a:lnTo>
                  <a:lnTo>
                    <a:pt x="220" y="82"/>
                  </a:lnTo>
                  <a:close/>
                  <a:moveTo>
                    <a:pt x="339" y="117"/>
                  </a:moveTo>
                  <a:lnTo>
                    <a:pt x="368" y="117"/>
                  </a:lnTo>
                  <a:lnTo>
                    <a:pt x="372" y="116"/>
                  </a:lnTo>
                  <a:lnTo>
                    <a:pt x="374" y="111"/>
                  </a:lnTo>
                  <a:lnTo>
                    <a:pt x="372" y="107"/>
                  </a:lnTo>
                  <a:lnTo>
                    <a:pt x="368" y="106"/>
                  </a:lnTo>
                  <a:lnTo>
                    <a:pt x="339" y="106"/>
                  </a:lnTo>
                  <a:lnTo>
                    <a:pt x="339" y="117"/>
                  </a:lnTo>
                  <a:close/>
                  <a:moveTo>
                    <a:pt x="35" y="117"/>
                  </a:moveTo>
                  <a:lnTo>
                    <a:pt x="6" y="117"/>
                  </a:lnTo>
                  <a:lnTo>
                    <a:pt x="2" y="116"/>
                  </a:lnTo>
                  <a:lnTo>
                    <a:pt x="0" y="111"/>
                  </a:lnTo>
                  <a:lnTo>
                    <a:pt x="2" y="107"/>
                  </a:lnTo>
                  <a:lnTo>
                    <a:pt x="6" y="106"/>
                  </a:lnTo>
                  <a:lnTo>
                    <a:pt x="35" y="106"/>
                  </a:lnTo>
                  <a:lnTo>
                    <a:pt x="35" y="117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7"/>
                  </a:lnTo>
                  <a:lnTo>
                    <a:pt x="134" y="17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14" name="Line 487"/>
            <p:cNvSpPr>
              <a:spLocks noChangeShapeType="1"/>
            </p:cNvSpPr>
            <p:nvPr/>
          </p:nvSpPr>
          <p:spPr bwMode="auto">
            <a:xfrm>
              <a:off x="1723" y="2302"/>
              <a:ext cx="0" cy="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15" name="Line 488"/>
            <p:cNvSpPr>
              <a:spLocks noChangeShapeType="1"/>
            </p:cNvSpPr>
            <p:nvPr/>
          </p:nvSpPr>
          <p:spPr bwMode="auto">
            <a:xfrm flipH="1">
              <a:off x="1657" y="2331"/>
              <a:ext cx="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16" name="Line 489"/>
            <p:cNvSpPr>
              <a:spLocks noChangeShapeType="1"/>
            </p:cNvSpPr>
            <p:nvPr/>
          </p:nvSpPr>
          <p:spPr bwMode="auto">
            <a:xfrm flipH="1">
              <a:off x="1657" y="2360"/>
              <a:ext cx="66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17" name="Line 490"/>
            <p:cNvSpPr>
              <a:spLocks noChangeShapeType="1"/>
            </p:cNvSpPr>
            <p:nvPr/>
          </p:nvSpPr>
          <p:spPr bwMode="auto">
            <a:xfrm>
              <a:off x="1826" y="2312"/>
              <a:ext cx="1" cy="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18" name="Line 491"/>
            <p:cNvSpPr>
              <a:spLocks noChangeShapeType="1"/>
            </p:cNvSpPr>
            <p:nvPr/>
          </p:nvSpPr>
          <p:spPr bwMode="auto">
            <a:xfrm>
              <a:off x="1742" y="2337"/>
              <a:ext cx="12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19" name="Line 492"/>
            <p:cNvSpPr>
              <a:spLocks noChangeShapeType="1"/>
            </p:cNvSpPr>
            <p:nvPr/>
          </p:nvSpPr>
          <p:spPr bwMode="auto">
            <a:xfrm flipV="1">
              <a:off x="1666" y="2297"/>
              <a:ext cx="1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20" name="Line 493"/>
            <p:cNvSpPr>
              <a:spLocks noChangeShapeType="1"/>
            </p:cNvSpPr>
            <p:nvPr/>
          </p:nvSpPr>
          <p:spPr bwMode="auto">
            <a:xfrm flipV="1">
              <a:off x="1666" y="2388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21" name="Line 494"/>
            <p:cNvSpPr>
              <a:spLocks noChangeShapeType="1"/>
            </p:cNvSpPr>
            <p:nvPr/>
          </p:nvSpPr>
          <p:spPr bwMode="auto">
            <a:xfrm>
              <a:off x="1668" y="2345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22" name="Line 495"/>
            <p:cNvSpPr>
              <a:spLocks noChangeShapeType="1"/>
            </p:cNvSpPr>
            <p:nvPr/>
          </p:nvSpPr>
          <p:spPr bwMode="auto">
            <a:xfrm>
              <a:off x="1668" y="2322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23" name="Line 496"/>
            <p:cNvSpPr>
              <a:spLocks noChangeShapeType="1"/>
            </p:cNvSpPr>
            <p:nvPr/>
          </p:nvSpPr>
          <p:spPr bwMode="auto">
            <a:xfrm>
              <a:off x="1707" y="2322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24" name="Line 497"/>
            <p:cNvSpPr>
              <a:spLocks noChangeShapeType="1"/>
            </p:cNvSpPr>
            <p:nvPr/>
          </p:nvSpPr>
          <p:spPr bwMode="auto">
            <a:xfrm>
              <a:off x="1758" y="2331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25" name="Freeform 498"/>
            <p:cNvSpPr>
              <a:spLocks/>
            </p:cNvSpPr>
            <p:nvPr/>
          </p:nvSpPr>
          <p:spPr bwMode="auto">
            <a:xfrm>
              <a:off x="1839" y="2022"/>
              <a:ext cx="42" cy="259"/>
            </a:xfrm>
            <a:custGeom>
              <a:avLst/>
              <a:gdLst>
                <a:gd name="T0" fmla="*/ 0 w 47"/>
                <a:gd name="T1" fmla="*/ 2147483647 h 280"/>
                <a:gd name="T2" fmla="*/ 2147483647 w 47"/>
                <a:gd name="T3" fmla="*/ 2147483647 h 280"/>
                <a:gd name="T4" fmla="*/ 2147483647 w 47"/>
                <a:gd name="T5" fmla="*/ 2147483647 h 280"/>
                <a:gd name="T6" fmla="*/ 2147483647 w 47"/>
                <a:gd name="T7" fmla="*/ 2147483647 h 280"/>
                <a:gd name="T8" fmla="*/ 2147483647 w 47"/>
                <a:gd name="T9" fmla="*/ 0 h 280"/>
                <a:gd name="T10" fmla="*/ 0 w 47"/>
                <a:gd name="T11" fmla="*/ 2147483647 h 280"/>
                <a:gd name="T12" fmla="*/ 0 w 47"/>
                <a:gd name="T13" fmla="*/ 2147483647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280"/>
                <a:gd name="T23" fmla="*/ 47 w 47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280">
                  <a:moveTo>
                    <a:pt x="0" y="280"/>
                  </a:moveTo>
                  <a:lnTo>
                    <a:pt x="36" y="243"/>
                  </a:lnTo>
                  <a:lnTo>
                    <a:pt x="36" y="178"/>
                  </a:lnTo>
                  <a:lnTo>
                    <a:pt x="47" y="143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26" name="Freeform 499"/>
            <p:cNvSpPr>
              <a:spLocks/>
            </p:cNvSpPr>
            <p:nvPr/>
          </p:nvSpPr>
          <p:spPr bwMode="auto">
            <a:xfrm>
              <a:off x="1587" y="2022"/>
              <a:ext cx="294" cy="45"/>
            </a:xfrm>
            <a:custGeom>
              <a:avLst/>
              <a:gdLst>
                <a:gd name="T0" fmla="*/ 2147483647 w 332"/>
                <a:gd name="T1" fmla="*/ 0 h 48"/>
                <a:gd name="T2" fmla="*/ 2147483647 w 332"/>
                <a:gd name="T3" fmla="*/ 0 h 48"/>
                <a:gd name="T4" fmla="*/ 0 w 332"/>
                <a:gd name="T5" fmla="*/ 2147483647 h 48"/>
                <a:gd name="T6" fmla="*/ 2147483647 w 332"/>
                <a:gd name="T7" fmla="*/ 2147483647 h 48"/>
                <a:gd name="T8" fmla="*/ 2147483647 w 33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2"/>
                <a:gd name="T16" fmla="*/ 0 h 48"/>
                <a:gd name="T17" fmla="*/ 332 w 3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2" h="48">
                  <a:moveTo>
                    <a:pt x="332" y="0"/>
                  </a:moveTo>
                  <a:lnTo>
                    <a:pt x="47" y="0"/>
                  </a:lnTo>
                  <a:lnTo>
                    <a:pt x="0" y="48"/>
                  </a:lnTo>
                  <a:lnTo>
                    <a:pt x="285" y="4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27" name="Rectangle 500"/>
            <p:cNvSpPr>
              <a:spLocks noChangeArrowheads="1"/>
            </p:cNvSpPr>
            <p:nvPr/>
          </p:nvSpPr>
          <p:spPr bwMode="auto">
            <a:xfrm>
              <a:off x="1587" y="2067"/>
              <a:ext cx="252" cy="212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28" name="Rectangle 501"/>
            <p:cNvSpPr>
              <a:spLocks noChangeArrowheads="1"/>
            </p:cNvSpPr>
            <p:nvPr/>
          </p:nvSpPr>
          <p:spPr bwMode="auto">
            <a:xfrm>
              <a:off x="1813" y="2252"/>
              <a:ext cx="13" cy="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29" name="Freeform 502"/>
            <p:cNvSpPr>
              <a:spLocks/>
            </p:cNvSpPr>
            <p:nvPr/>
          </p:nvSpPr>
          <p:spPr bwMode="auto">
            <a:xfrm>
              <a:off x="1624" y="2099"/>
              <a:ext cx="178" cy="131"/>
            </a:xfrm>
            <a:custGeom>
              <a:avLst/>
              <a:gdLst>
                <a:gd name="T0" fmla="*/ 0 w 202"/>
                <a:gd name="T1" fmla="*/ 2147483647 h 142"/>
                <a:gd name="T2" fmla="*/ 2147483647 w 202"/>
                <a:gd name="T3" fmla="*/ 2147483647 h 142"/>
                <a:gd name="T4" fmla="*/ 2147483647 w 202"/>
                <a:gd name="T5" fmla="*/ 0 h 142"/>
                <a:gd name="T6" fmla="*/ 2147483647 w 202"/>
                <a:gd name="T7" fmla="*/ 0 h 142"/>
                <a:gd name="T8" fmla="*/ 2147483647 w 202"/>
                <a:gd name="T9" fmla="*/ 2147483647 h 142"/>
                <a:gd name="T10" fmla="*/ 0 w 202"/>
                <a:gd name="T11" fmla="*/ 2147483647 h 142"/>
                <a:gd name="T12" fmla="*/ 0 w 202"/>
                <a:gd name="T13" fmla="*/ 2147483647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2"/>
                <a:gd name="T22" fmla="*/ 0 h 142"/>
                <a:gd name="T23" fmla="*/ 202 w 20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8"/>
                  </a:lnTo>
                  <a:lnTo>
                    <a:pt x="0" y="138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0" name="Freeform 503"/>
            <p:cNvSpPr>
              <a:spLocks/>
            </p:cNvSpPr>
            <p:nvPr/>
          </p:nvSpPr>
          <p:spPr bwMode="auto">
            <a:xfrm>
              <a:off x="1624" y="2099"/>
              <a:ext cx="174" cy="128"/>
            </a:xfrm>
            <a:custGeom>
              <a:avLst/>
              <a:gdLst>
                <a:gd name="T0" fmla="*/ 0 w 197"/>
                <a:gd name="T1" fmla="*/ 2147483647 h 138"/>
                <a:gd name="T2" fmla="*/ 2147483647 w 197"/>
                <a:gd name="T3" fmla="*/ 2147483647 h 138"/>
                <a:gd name="T4" fmla="*/ 2147483647 w 197"/>
                <a:gd name="T5" fmla="*/ 0 h 138"/>
                <a:gd name="T6" fmla="*/ 2147483647 w 197"/>
                <a:gd name="T7" fmla="*/ 0 h 138"/>
                <a:gd name="T8" fmla="*/ 2147483647 w 197"/>
                <a:gd name="T9" fmla="*/ 2147483647 h 138"/>
                <a:gd name="T10" fmla="*/ 0 w 197"/>
                <a:gd name="T11" fmla="*/ 2147483647 h 138"/>
                <a:gd name="T12" fmla="*/ 0 w 197"/>
                <a:gd name="T13" fmla="*/ 2147483647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138"/>
                <a:gd name="T23" fmla="*/ 197 w 197"/>
                <a:gd name="T24" fmla="*/ 138 h 1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138">
                  <a:moveTo>
                    <a:pt x="0" y="138"/>
                  </a:moveTo>
                  <a:lnTo>
                    <a:pt x="197" y="138"/>
                  </a:lnTo>
                  <a:lnTo>
                    <a:pt x="197" y="0"/>
                  </a:ln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1" name="Freeform 504"/>
            <p:cNvSpPr>
              <a:spLocks/>
            </p:cNvSpPr>
            <p:nvPr/>
          </p:nvSpPr>
          <p:spPr bwMode="auto">
            <a:xfrm>
              <a:off x="1624" y="2099"/>
              <a:ext cx="170" cy="126"/>
            </a:xfrm>
            <a:custGeom>
              <a:avLst/>
              <a:gdLst>
                <a:gd name="T0" fmla="*/ 0 w 193"/>
                <a:gd name="T1" fmla="*/ 2147483647 h 136"/>
                <a:gd name="T2" fmla="*/ 2147483647 w 193"/>
                <a:gd name="T3" fmla="*/ 2147483647 h 136"/>
                <a:gd name="T4" fmla="*/ 2147483647 w 193"/>
                <a:gd name="T5" fmla="*/ 0 h 136"/>
                <a:gd name="T6" fmla="*/ 2147483647 w 193"/>
                <a:gd name="T7" fmla="*/ 0 h 136"/>
                <a:gd name="T8" fmla="*/ 2147483647 w 193"/>
                <a:gd name="T9" fmla="*/ 2147483647 h 136"/>
                <a:gd name="T10" fmla="*/ 0 w 193"/>
                <a:gd name="T11" fmla="*/ 2147483647 h 136"/>
                <a:gd name="T12" fmla="*/ 0 w 193"/>
                <a:gd name="T13" fmla="*/ 2147483647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136"/>
                <a:gd name="T23" fmla="*/ 193 w 193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136">
                  <a:moveTo>
                    <a:pt x="0" y="136"/>
                  </a:moveTo>
                  <a:lnTo>
                    <a:pt x="193" y="136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190" y="133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2" name="Freeform 505"/>
            <p:cNvSpPr>
              <a:spLocks/>
            </p:cNvSpPr>
            <p:nvPr/>
          </p:nvSpPr>
          <p:spPr bwMode="auto">
            <a:xfrm>
              <a:off x="1624" y="2099"/>
              <a:ext cx="167" cy="123"/>
            </a:xfrm>
            <a:custGeom>
              <a:avLst/>
              <a:gdLst>
                <a:gd name="T0" fmla="*/ 0 w 190"/>
                <a:gd name="T1" fmla="*/ 2147483647 h 133"/>
                <a:gd name="T2" fmla="*/ 2147483647 w 190"/>
                <a:gd name="T3" fmla="*/ 2147483647 h 133"/>
                <a:gd name="T4" fmla="*/ 2147483647 w 190"/>
                <a:gd name="T5" fmla="*/ 0 h 133"/>
                <a:gd name="T6" fmla="*/ 2147483647 w 190"/>
                <a:gd name="T7" fmla="*/ 0 h 133"/>
                <a:gd name="T8" fmla="*/ 2147483647 w 190"/>
                <a:gd name="T9" fmla="*/ 2147483647 h 133"/>
                <a:gd name="T10" fmla="*/ 0 w 190"/>
                <a:gd name="T11" fmla="*/ 2147483647 h 133"/>
                <a:gd name="T12" fmla="*/ 0 w 190"/>
                <a:gd name="T13" fmla="*/ 2147483647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0"/>
                <a:gd name="T22" fmla="*/ 0 h 133"/>
                <a:gd name="T23" fmla="*/ 190 w 190"/>
                <a:gd name="T24" fmla="*/ 133 h 1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0" h="133">
                  <a:moveTo>
                    <a:pt x="0" y="133"/>
                  </a:moveTo>
                  <a:lnTo>
                    <a:pt x="190" y="133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3" name="Freeform 506"/>
            <p:cNvSpPr>
              <a:spLocks/>
            </p:cNvSpPr>
            <p:nvPr/>
          </p:nvSpPr>
          <p:spPr bwMode="auto">
            <a:xfrm>
              <a:off x="1624" y="2099"/>
              <a:ext cx="164" cy="121"/>
            </a:xfrm>
            <a:custGeom>
              <a:avLst/>
              <a:gdLst>
                <a:gd name="T0" fmla="*/ 0 w 186"/>
                <a:gd name="T1" fmla="*/ 2147483647 h 131"/>
                <a:gd name="T2" fmla="*/ 2147483647 w 186"/>
                <a:gd name="T3" fmla="*/ 2147483647 h 131"/>
                <a:gd name="T4" fmla="*/ 2147483647 w 186"/>
                <a:gd name="T5" fmla="*/ 0 h 131"/>
                <a:gd name="T6" fmla="*/ 2147483647 w 186"/>
                <a:gd name="T7" fmla="*/ 0 h 131"/>
                <a:gd name="T8" fmla="*/ 2147483647 w 186"/>
                <a:gd name="T9" fmla="*/ 2147483647 h 131"/>
                <a:gd name="T10" fmla="*/ 0 w 186"/>
                <a:gd name="T11" fmla="*/ 2147483647 h 131"/>
                <a:gd name="T12" fmla="*/ 0 w 186"/>
                <a:gd name="T13" fmla="*/ 2147483647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1"/>
                <a:gd name="T23" fmla="*/ 186 w 186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8"/>
                  </a:lnTo>
                  <a:lnTo>
                    <a:pt x="0" y="12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4" name="Freeform 507"/>
            <p:cNvSpPr>
              <a:spLocks/>
            </p:cNvSpPr>
            <p:nvPr/>
          </p:nvSpPr>
          <p:spPr bwMode="auto">
            <a:xfrm>
              <a:off x="1624" y="2099"/>
              <a:ext cx="160" cy="118"/>
            </a:xfrm>
            <a:custGeom>
              <a:avLst/>
              <a:gdLst>
                <a:gd name="T0" fmla="*/ 0 w 182"/>
                <a:gd name="T1" fmla="*/ 2147483647 h 128"/>
                <a:gd name="T2" fmla="*/ 2147483647 w 182"/>
                <a:gd name="T3" fmla="*/ 2147483647 h 128"/>
                <a:gd name="T4" fmla="*/ 2147483647 w 182"/>
                <a:gd name="T5" fmla="*/ 0 h 128"/>
                <a:gd name="T6" fmla="*/ 2147483647 w 182"/>
                <a:gd name="T7" fmla="*/ 0 h 128"/>
                <a:gd name="T8" fmla="*/ 2147483647 w 182"/>
                <a:gd name="T9" fmla="*/ 2147483647 h 128"/>
                <a:gd name="T10" fmla="*/ 0 w 182"/>
                <a:gd name="T11" fmla="*/ 2147483647 h 128"/>
                <a:gd name="T12" fmla="*/ 0 w 182"/>
                <a:gd name="T13" fmla="*/ 2147483647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28"/>
                <a:gd name="T23" fmla="*/ 182 w 182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28">
                  <a:moveTo>
                    <a:pt x="0" y="128"/>
                  </a:moveTo>
                  <a:lnTo>
                    <a:pt x="182" y="128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5" name="Freeform 508"/>
            <p:cNvSpPr>
              <a:spLocks/>
            </p:cNvSpPr>
            <p:nvPr/>
          </p:nvSpPr>
          <p:spPr bwMode="auto">
            <a:xfrm>
              <a:off x="1624" y="2099"/>
              <a:ext cx="157" cy="116"/>
            </a:xfrm>
            <a:custGeom>
              <a:avLst/>
              <a:gdLst>
                <a:gd name="T0" fmla="*/ 0 w 178"/>
                <a:gd name="T1" fmla="*/ 2147483647 h 126"/>
                <a:gd name="T2" fmla="*/ 2147483647 w 178"/>
                <a:gd name="T3" fmla="*/ 2147483647 h 126"/>
                <a:gd name="T4" fmla="*/ 2147483647 w 178"/>
                <a:gd name="T5" fmla="*/ 0 h 126"/>
                <a:gd name="T6" fmla="*/ 2147483647 w 178"/>
                <a:gd name="T7" fmla="*/ 0 h 126"/>
                <a:gd name="T8" fmla="*/ 2147483647 w 178"/>
                <a:gd name="T9" fmla="*/ 2147483647 h 126"/>
                <a:gd name="T10" fmla="*/ 0 w 178"/>
                <a:gd name="T11" fmla="*/ 2147483647 h 126"/>
                <a:gd name="T12" fmla="*/ 0 w 17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"/>
                <a:gd name="T22" fmla="*/ 0 h 126"/>
                <a:gd name="T23" fmla="*/ 178 w 17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" h="126">
                  <a:moveTo>
                    <a:pt x="0" y="126"/>
                  </a:moveTo>
                  <a:lnTo>
                    <a:pt x="178" y="126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4" y="123"/>
                  </a:lnTo>
                  <a:lnTo>
                    <a:pt x="0" y="12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6" name="Freeform 509"/>
            <p:cNvSpPr>
              <a:spLocks/>
            </p:cNvSpPr>
            <p:nvPr/>
          </p:nvSpPr>
          <p:spPr bwMode="auto">
            <a:xfrm>
              <a:off x="1624" y="2099"/>
              <a:ext cx="153" cy="114"/>
            </a:xfrm>
            <a:custGeom>
              <a:avLst/>
              <a:gdLst>
                <a:gd name="T0" fmla="*/ 0 w 174"/>
                <a:gd name="T1" fmla="*/ 2147483647 h 123"/>
                <a:gd name="T2" fmla="*/ 2147483647 w 174"/>
                <a:gd name="T3" fmla="*/ 2147483647 h 123"/>
                <a:gd name="T4" fmla="*/ 2147483647 w 174"/>
                <a:gd name="T5" fmla="*/ 0 h 123"/>
                <a:gd name="T6" fmla="*/ 2147483647 w 174"/>
                <a:gd name="T7" fmla="*/ 0 h 123"/>
                <a:gd name="T8" fmla="*/ 2147483647 w 174"/>
                <a:gd name="T9" fmla="*/ 2147483647 h 123"/>
                <a:gd name="T10" fmla="*/ 0 w 174"/>
                <a:gd name="T11" fmla="*/ 2147483647 h 123"/>
                <a:gd name="T12" fmla="*/ 0 w 174"/>
                <a:gd name="T13" fmla="*/ 2147483647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"/>
                <a:gd name="T22" fmla="*/ 0 h 123"/>
                <a:gd name="T23" fmla="*/ 174 w 174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" h="123">
                  <a:moveTo>
                    <a:pt x="0" y="123"/>
                  </a:moveTo>
                  <a:lnTo>
                    <a:pt x="174" y="123"/>
                  </a:lnTo>
                  <a:lnTo>
                    <a:pt x="174" y="0"/>
                  </a:lnTo>
                  <a:lnTo>
                    <a:pt x="171" y="0"/>
                  </a:lnTo>
                  <a:lnTo>
                    <a:pt x="171" y="119"/>
                  </a:lnTo>
                  <a:lnTo>
                    <a:pt x="0" y="119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7" name="Freeform 510"/>
            <p:cNvSpPr>
              <a:spLocks/>
            </p:cNvSpPr>
            <p:nvPr/>
          </p:nvSpPr>
          <p:spPr bwMode="auto">
            <a:xfrm>
              <a:off x="1624" y="2099"/>
              <a:ext cx="151" cy="110"/>
            </a:xfrm>
            <a:custGeom>
              <a:avLst/>
              <a:gdLst>
                <a:gd name="T0" fmla="*/ 0 w 171"/>
                <a:gd name="T1" fmla="*/ 2147483647 h 119"/>
                <a:gd name="T2" fmla="*/ 2147483647 w 171"/>
                <a:gd name="T3" fmla="*/ 2147483647 h 119"/>
                <a:gd name="T4" fmla="*/ 2147483647 w 171"/>
                <a:gd name="T5" fmla="*/ 0 h 119"/>
                <a:gd name="T6" fmla="*/ 2147483647 w 171"/>
                <a:gd name="T7" fmla="*/ 0 h 119"/>
                <a:gd name="T8" fmla="*/ 2147483647 w 171"/>
                <a:gd name="T9" fmla="*/ 2147483647 h 119"/>
                <a:gd name="T10" fmla="*/ 0 w 171"/>
                <a:gd name="T11" fmla="*/ 2147483647 h 119"/>
                <a:gd name="T12" fmla="*/ 0 w 171"/>
                <a:gd name="T13" fmla="*/ 2147483647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119"/>
                <a:gd name="T23" fmla="*/ 171 w 171"/>
                <a:gd name="T24" fmla="*/ 119 h 1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119">
                  <a:moveTo>
                    <a:pt x="0" y="119"/>
                  </a:moveTo>
                  <a:lnTo>
                    <a:pt x="171" y="119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7"/>
                  </a:lnTo>
                  <a:lnTo>
                    <a:pt x="0" y="117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8" name="Freeform 511"/>
            <p:cNvSpPr>
              <a:spLocks/>
            </p:cNvSpPr>
            <p:nvPr/>
          </p:nvSpPr>
          <p:spPr bwMode="auto">
            <a:xfrm>
              <a:off x="1624" y="2099"/>
              <a:ext cx="147" cy="108"/>
            </a:xfrm>
            <a:custGeom>
              <a:avLst/>
              <a:gdLst>
                <a:gd name="T0" fmla="*/ 0 w 167"/>
                <a:gd name="T1" fmla="*/ 2147483647 h 117"/>
                <a:gd name="T2" fmla="*/ 2147483647 w 167"/>
                <a:gd name="T3" fmla="*/ 2147483647 h 117"/>
                <a:gd name="T4" fmla="*/ 2147483647 w 167"/>
                <a:gd name="T5" fmla="*/ 0 h 117"/>
                <a:gd name="T6" fmla="*/ 2147483647 w 167"/>
                <a:gd name="T7" fmla="*/ 0 h 117"/>
                <a:gd name="T8" fmla="*/ 2147483647 w 167"/>
                <a:gd name="T9" fmla="*/ 2147483647 h 117"/>
                <a:gd name="T10" fmla="*/ 0 w 167"/>
                <a:gd name="T11" fmla="*/ 2147483647 h 117"/>
                <a:gd name="T12" fmla="*/ 0 w 167"/>
                <a:gd name="T13" fmla="*/ 2147483647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117"/>
                <a:gd name="T23" fmla="*/ 167 w 167"/>
                <a:gd name="T24" fmla="*/ 117 h 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117">
                  <a:moveTo>
                    <a:pt x="0" y="117"/>
                  </a:moveTo>
                  <a:lnTo>
                    <a:pt x="167" y="117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4"/>
                  </a:lnTo>
                  <a:lnTo>
                    <a:pt x="0" y="11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39" name="Freeform 512"/>
            <p:cNvSpPr>
              <a:spLocks/>
            </p:cNvSpPr>
            <p:nvPr/>
          </p:nvSpPr>
          <p:spPr bwMode="auto">
            <a:xfrm>
              <a:off x="1624" y="2099"/>
              <a:ext cx="143" cy="105"/>
            </a:xfrm>
            <a:custGeom>
              <a:avLst/>
              <a:gdLst>
                <a:gd name="T0" fmla="*/ 0 w 162"/>
                <a:gd name="T1" fmla="*/ 2147483647 h 114"/>
                <a:gd name="T2" fmla="*/ 2147483647 w 162"/>
                <a:gd name="T3" fmla="*/ 2147483647 h 114"/>
                <a:gd name="T4" fmla="*/ 2147483647 w 162"/>
                <a:gd name="T5" fmla="*/ 0 h 114"/>
                <a:gd name="T6" fmla="*/ 2147483647 w 162"/>
                <a:gd name="T7" fmla="*/ 0 h 114"/>
                <a:gd name="T8" fmla="*/ 2147483647 w 162"/>
                <a:gd name="T9" fmla="*/ 2147483647 h 114"/>
                <a:gd name="T10" fmla="*/ 0 w 162"/>
                <a:gd name="T11" fmla="*/ 2147483647 h 114"/>
                <a:gd name="T12" fmla="*/ 0 w 162"/>
                <a:gd name="T13" fmla="*/ 2147483647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114"/>
                <a:gd name="T23" fmla="*/ 162 w 162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114">
                  <a:moveTo>
                    <a:pt x="0" y="114"/>
                  </a:moveTo>
                  <a:lnTo>
                    <a:pt x="162" y="114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0"/>
                  </a:lnTo>
                  <a:lnTo>
                    <a:pt x="0" y="11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0" name="Freeform 513"/>
            <p:cNvSpPr>
              <a:spLocks/>
            </p:cNvSpPr>
            <p:nvPr/>
          </p:nvSpPr>
          <p:spPr bwMode="auto">
            <a:xfrm>
              <a:off x="1624" y="2099"/>
              <a:ext cx="139" cy="102"/>
            </a:xfrm>
            <a:custGeom>
              <a:avLst/>
              <a:gdLst>
                <a:gd name="T0" fmla="*/ 0 w 158"/>
                <a:gd name="T1" fmla="*/ 2147483647 h 110"/>
                <a:gd name="T2" fmla="*/ 2147483647 w 158"/>
                <a:gd name="T3" fmla="*/ 2147483647 h 110"/>
                <a:gd name="T4" fmla="*/ 2147483647 w 158"/>
                <a:gd name="T5" fmla="*/ 0 h 110"/>
                <a:gd name="T6" fmla="*/ 2147483647 w 158"/>
                <a:gd name="T7" fmla="*/ 0 h 110"/>
                <a:gd name="T8" fmla="*/ 2147483647 w 158"/>
                <a:gd name="T9" fmla="*/ 2147483647 h 110"/>
                <a:gd name="T10" fmla="*/ 0 w 158"/>
                <a:gd name="T11" fmla="*/ 2147483647 h 110"/>
                <a:gd name="T12" fmla="*/ 0 w 158"/>
                <a:gd name="T13" fmla="*/ 2147483647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0"/>
                <a:gd name="T23" fmla="*/ 158 w 158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0">
                  <a:moveTo>
                    <a:pt x="0" y="110"/>
                  </a:moveTo>
                  <a:lnTo>
                    <a:pt x="158" y="110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1" name="Freeform 514"/>
            <p:cNvSpPr>
              <a:spLocks/>
            </p:cNvSpPr>
            <p:nvPr/>
          </p:nvSpPr>
          <p:spPr bwMode="auto">
            <a:xfrm>
              <a:off x="1624" y="2099"/>
              <a:ext cx="135" cy="100"/>
            </a:xfrm>
            <a:custGeom>
              <a:avLst/>
              <a:gdLst>
                <a:gd name="T0" fmla="*/ 0 w 153"/>
                <a:gd name="T1" fmla="*/ 2147483647 h 108"/>
                <a:gd name="T2" fmla="*/ 2147483647 w 153"/>
                <a:gd name="T3" fmla="*/ 2147483647 h 108"/>
                <a:gd name="T4" fmla="*/ 2147483647 w 153"/>
                <a:gd name="T5" fmla="*/ 0 h 108"/>
                <a:gd name="T6" fmla="*/ 2147483647 w 153"/>
                <a:gd name="T7" fmla="*/ 0 h 108"/>
                <a:gd name="T8" fmla="*/ 2147483647 w 153"/>
                <a:gd name="T9" fmla="*/ 2147483647 h 108"/>
                <a:gd name="T10" fmla="*/ 0 w 153"/>
                <a:gd name="T11" fmla="*/ 2147483647 h 108"/>
                <a:gd name="T12" fmla="*/ 0 w 153"/>
                <a:gd name="T13" fmla="*/ 2147483647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108"/>
                <a:gd name="T23" fmla="*/ 153 w 153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4"/>
                  </a:lnTo>
                  <a:lnTo>
                    <a:pt x="0" y="104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2" name="Freeform 515"/>
            <p:cNvSpPr>
              <a:spLocks/>
            </p:cNvSpPr>
            <p:nvPr/>
          </p:nvSpPr>
          <p:spPr bwMode="auto">
            <a:xfrm>
              <a:off x="1624" y="2099"/>
              <a:ext cx="130" cy="96"/>
            </a:xfrm>
            <a:custGeom>
              <a:avLst/>
              <a:gdLst>
                <a:gd name="T0" fmla="*/ 0 w 148"/>
                <a:gd name="T1" fmla="*/ 2147483647 h 104"/>
                <a:gd name="T2" fmla="*/ 2147483647 w 148"/>
                <a:gd name="T3" fmla="*/ 2147483647 h 104"/>
                <a:gd name="T4" fmla="*/ 2147483647 w 148"/>
                <a:gd name="T5" fmla="*/ 0 h 104"/>
                <a:gd name="T6" fmla="*/ 2147483647 w 148"/>
                <a:gd name="T7" fmla="*/ 0 h 104"/>
                <a:gd name="T8" fmla="*/ 2147483647 w 148"/>
                <a:gd name="T9" fmla="*/ 2147483647 h 104"/>
                <a:gd name="T10" fmla="*/ 0 w 148"/>
                <a:gd name="T11" fmla="*/ 2147483647 h 104"/>
                <a:gd name="T12" fmla="*/ 0 w 148"/>
                <a:gd name="T13" fmla="*/ 2147483647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104"/>
                <a:gd name="T23" fmla="*/ 148 w 148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104">
                  <a:moveTo>
                    <a:pt x="0" y="104"/>
                  </a:moveTo>
                  <a:lnTo>
                    <a:pt x="148" y="104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0"/>
                  </a:lnTo>
                  <a:lnTo>
                    <a:pt x="0" y="10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3" name="Freeform 516"/>
            <p:cNvSpPr>
              <a:spLocks/>
            </p:cNvSpPr>
            <p:nvPr/>
          </p:nvSpPr>
          <p:spPr bwMode="auto">
            <a:xfrm>
              <a:off x="1624" y="2099"/>
              <a:ext cx="126" cy="92"/>
            </a:xfrm>
            <a:custGeom>
              <a:avLst/>
              <a:gdLst>
                <a:gd name="T0" fmla="*/ 0 w 143"/>
                <a:gd name="T1" fmla="*/ 2147483647 h 100"/>
                <a:gd name="T2" fmla="*/ 2147483647 w 143"/>
                <a:gd name="T3" fmla="*/ 2147483647 h 100"/>
                <a:gd name="T4" fmla="*/ 2147483647 w 143"/>
                <a:gd name="T5" fmla="*/ 0 h 100"/>
                <a:gd name="T6" fmla="*/ 2147483647 w 143"/>
                <a:gd name="T7" fmla="*/ 0 h 100"/>
                <a:gd name="T8" fmla="*/ 2147483647 w 143"/>
                <a:gd name="T9" fmla="*/ 2147483647 h 100"/>
                <a:gd name="T10" fmla="*/ 0 w 143"/>
                <a:gd name="T11" fmla="*/ 2147483647 h 100"/>
                <a:gd name="T12" fmla="*/ 0 w 143"/>
                <a:gd name="T13" fmla="*/ 2147483647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100"/>
                <a:gd name="T23" fmla="*/ 143 w 143"/>
                <a:gd name="T24" fmla="*/ 100 h 1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100">
                  <a:moveTo>
                    <a:pt x="0" y="100"/>
                  </a:moveTo>
                  <a:lnTo>
                    <a:pt x="143" y="100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7"/>
                  </a:lnTo>
                  <a:lnTo>
                    <a:pt x="0" y="97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4" name="Freeform 517"/>
            <p:cNvSpPr>
              <a:spLocks/>
            </p:cNvSpPr>
            <p:nvPr/>
          </p:nvSpPr>
          <p:spPr bwMode="auto">
            <a:xfrm>
              <a:off x="1624" y="2099"/>
              <a:ext cx="121" cy="90"/>
            </a:xfrm>
            <a:custGeom>
              <a:avLst/>
              <a:gdLst>
                <a:gd name="T0" fmla="*/ 0 w 138"/>
                <a:gd name="T1" fmla="*/ 2147483647 h 97"/>
                <a:gd name="T2" fmla="*/ 2147483647 w 138"/>
                <a:gd name="T3" fmla="*/ 2147483647 h 97"/>
                <a:gd name="T4" fmla="*/ 2147483647 w 138"/>
                <a:gd name="T5" fmla="*/ 0 h 97"/>
                <a:gd name="T6" fmla="*/ 2147483647 w 138"/>
                <a:gd name="T7" fmla="*/ 0 h 97"/>
                <a:gd name="T8" fmla="*/ 2147483647 w 138"/>
                <a:gd name="T9" fmla="*/ 2147483647 h 97"/>
                <a:gd name="T10" fmla="*/ 0 w 138"/>
                <a:gd name="T11" fmla="*/ 2147483647 h 97"/>
                <a:gd name="T12" fmla="*/ 0 w 138"/>
                <a:gd name="T13" fmla="*/ 2147483647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97"/>
                <a:gd name="T23" fmla="*/ 138 w 138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97">
                  <a:moveTo>
                    <a:pt x="0" y="97"/>
                  </a:moveTo>
                  <a:lnTo>
                    <a:pt x="138" y="97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3"/>
                  </a:lnTo>
                  <a:lnTo>
                    <a:pt x="0" y="93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5" name="Freeform 518"/>
            <p:cNvSpPr>
              <a:spLocks/>
            </p:cNvSpPr>
            <p:nvPr/>
          </p:nvSpPr>
          <p:spPr bwMode="auto">
            <a:xfrm>
              <a:off x="1624" y="2099"/>
              <a:ext cx="117" cy="86"/>
            </a:xfrm>
            <a:custGeom>
              <a:avLst/>
              <a:gdLst>
                <a:gd name="T0" fmla="*/ 0 w 133"/>
                <a:gd name="T1" fmla="*/ 2147483647 h 93"/>
                <a:gd name="T2" fmla="*/ 2147483647 w 133"/>
                <a:gd name="T3" fmla="*/ 2147483647 h 93"/>
                <a:gd name="T4" fmla="*/ 2147483647 w 133"/>
                <a:gd name="T5" fmla="*/ 0 h 93"/>
                <a:gd name="T6" fmla="*/ 2147483647 w 133"/>
                <a:gd name="T7" fmla="*/ 0 h 93"/>
                <a:gd name="T8" fmla="*/ 2147483647 w 133"/>
                <a:gd name="T9" fmla="*/ 2147483647 h 93"/>
                <a:gd name="T10" fmla="*/ 0 w 133"/>
                <a:gd name="T11" fmla="*/ 2147483647 h 93"/>
                <a:gd name="T12" fmla="*/ 0 w 133"/>
                <a:gd name="T13" fmla="*/ 2147483647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3"/>
                <a:gd name="T22" fmla="*/ 0 h 93"/>
                <a:gd name="T23" fmla="*/ 133 w 133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3" h="93">
                  <a:moveTo>
                    <a:pt x="0" y="93"/>
                  </a:moveTo>
                  <a:lnTo>
                    <a:pt x="133" y="93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89"/>
                  </a:lnTo>
                  <a:lnTo>
                    <a:pt x="0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6" name="Freeform 519"/>
            <p:cNvSpPr>
              <a:spLocks/>
            </p:cNvSpPr>
            <p:nvPr/>
          </p:nvSpPr>
          <p:spPr bwMode="auto">
            <a:xfrm>
              <a:off x="1624" y="2099"/>
              <a:ext cx="111" cy="82"/>
            </a:xfrm>
            <a:custGeom>
              <a:avLst/>
              <a:gdLst>
                <a:gd name="T0" fmla="*/ 0 w 126"/>
                <a:gd name="T1" fmla="*/ 2147483647 h 89"/>
                <a:gd name="T2" fmla="*/ 2147483647 w 126"/>
                <a:gd name="T3" fmla="*/ 2147483647 h 89"/>
                <a:gd name="T4" fmla="*/ 2147483647 w 126"/>
                <a:gd name="T5" fmla="*/ 0 h 89"/>
                <a:gd name="T6" fmla="*/ 2147483647 w 126"/>
                <a:gd name="T7" fmla="*/ 0 h 89"/>
                <a:gd name="T8" fmla="*/ 2147483647 w 126"/>
                <a:gd name="T9" fmla="*/ 2147483647 h 89"/>
                <a:gd name="T10" fmla="*/ 0 w 126"/>
                <a:gd name="T11" fmla="*/ 2147483647 h 89"/>
                <a:gd name="T12" fmla="*/ 0 w 126"/>
                <a:gd name="T13" fmla="*/ 2147483647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89"/>
                <a:gd name="T23" fmla="*/ 126 w 126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89">
                  <a:moveTo>
                    <a:pt x="0" y="89"/>
                  </a:moveTo>
                  <a:lnTo>
                    <a:pt x="126" y="89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7" name="Freeform 520"/>
            <p:cNvSpPr>
              <a:spLocks/>
            </p:cNvSpPr>
            <p:nvPr/>
          </p:nvSpPr>
          <p:spPr bwMode="auto">
            <a:xfrm>
              <a:off x="1624" y="2099"/>
              <a:ext cx="106" cy="79"/>
            </a:xfrm>
            <a:custGeom>
              <a:avLst/>
              <a:gdLst>
                <a:gd name="T0" fmla="*/ 0 w 121"/>
                <a:gd name="T1" fmla="*/ 2147483647 h 85"/>
                <a:gd name="T2" fmla="*/ 2147483647 w 121"/>
                <a:gd name="T3" fmla="*/ 2147483647 h 85"/>
                <a:gd name="T4" fmla="*/ 2147483647 w 121"/>
                <a:gd name="T5" fmla="*/ 0 h 85"/>
                <a:gd name="T6" fmla="*/ 2147483647 w 121"/>
                <a:gd name="T7" fmla="*/ 0 h 85"/>
                <a:gd name="T8" fmla="*/ 2147483647 w 121"/>
                <a:gd name="T9" fmla="*/ 2147483647 h 85"/>
                <a:gd name="T10" fmla="*/ 0 w 121"/>
                <a:gd name="T11" fmla="*/ 2147483647 h 85"/>
                <a:gd name="T12" fmla="*/ 0 w 121"/>
                <a:gd name="T13" fmla="*/ 2147483647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85"/>
                <a:gd name="T23" fmla="*/ 121 w 121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0"/>
                  </a:lnTo>
                  <a:lnTo>
                    <a:pt x="0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8" name="Freeform 521"/>
            <p:cNvSpPr>
              <a:spLocks/>
            </p:cNvSpPr>
            <p:nvPr/>
          </p:nvSpPr>
          <p:spPr bwMode="auto">
            <a:xfrm>
              <a:off x="1624" y="2099"/>
              <a:ext cx="101" cy="74"/>
            </a:xfrm>
            <a:custGeom>
              <a:avLst/>
              <a:gdLst>
                <a:gd name="T0" fmla="*/ 0 w 115"/>
                <a:gd name="T1" fmla="*/ 2147483647 h 80"/>
                <a:gd name="T2" fmla="*/ 2147483647 w 115"/>
                <a:gd name="T3" fmla="*/ 2147483647 h 80"/>
                <a:gd name="T4" fmla="*/ 2147483647 w 115"/>
                <a:gd name="T5" fmla="*/ 0 h 80"/>
                <a:gd name="T6" fmla="*/ 2147483647 w 115"/>
                <a:gd name="T7" fmla="*/ 0 h 80"/>
                <a:gd name="T8" fmla="*/ 2147483647 w 115"/>
                <a:gd name="T9" fmla="*/ 2147483647 h 80"/>
                <a:gd name="T10" fmla="*/ 0 w 115"/>
                <a:gd name="T11" fmla="*/ 2147483647 h 80"/>
                <a:gd name="T12" fmla="*/ 0 w 115"/>
                <a:gd name="T13" fmla="*/ 2147483647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80"/>
                <a:gd name="T23" fmla="*/ 115 w 115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80">
                  <a:moveTo>
                    <a:pt x="0" y="80"/>
                  </a:moveTo>
                  <a:lnTo>
                    <a:pt x="115" y="8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6"/>
                  </a:lnTo>
                  <a:lnTo>
                    <a:pt x="0" y="7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49" name="Freeform 522"/>
            <p:cNvSpPr>
              <a:spLocks/>
            </p:cNvSpPr>
            <p:nvPr/>
          </p:nvSpPr>
          <p:spPr bwMode="auto">
            <a:xfrm>
              <a:off x="1624" y="2099"/>
              <a:ext cx="96" cy="70"/>
            </a:xfrm>
            <a:custGeom>
              <a:avLst/>
              <a:gdLst>
                <a:gd name="T0" fmla="*/ 0 w 109"/>
                <a:gd name="T1" fmla="*/ 2147483647 h 76"/>
                <a:gd name="T2" fmla="*/ 2147483647 w 109"/>
                <a:gd name="T3" fmla="*/ 2147483647 h 76"/>
                <a:gd name="T4" fmla="*/ 2147483647 w 109"/>
                <a:gd name="T5" fmla="*/ 0 h 76"/>
                <a:gd name="T6" fmla="*/ 2147483647 w 109"/>
                <a:gd name="T7" fmla="*/ 0 h 76"/>
                <a:gd name="T8" fmla="*/ 2147483647 w 109"/>
                <a:gd name="T9" fmla="*/ 2147483647 h 76"/>
                <a:gd name="T10" fmla="*/ 0 w 109"/>
                <a:gd name="T11" fmla="*/ 2147483647 h 76"/>
                <a:gd name="T12" fmla="*/ 0 w 109"/>
                <a:gd name="T13" fmla="*/ 2147483647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9"/>
                <a:gd name="T22" fmla="*/ 0 h 76"/>
                <a:gd name="T23" fmla="*/ 109 w 109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9" h="76">
                  <a:moveTo>
                    <a:pt x="0" y="76"/>
                  </a:moveTo>
                  <a:lnTo>
                    <a:pt x="109" y="76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1"/>
                  </a:lnTo>
                  <a:lnTo>
                    <a:pt x="0" y="7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0" name="Freeform 523"/>
            <p:cNvSpPr>
              <a:spLocks/>
            </p:cNvSpPr>
            <p:nvPr/>
          </p:nvSpPr>
          <p:spPr bwMode="auto">
            <a:xfrm>
              <a:off x="1622" y="2098"/>
              <a:ext cx="91" cy="67"/>
            </a:xfrm>
            <a:custGeom>
              <a:avLst/>
              <a:gdLst>
                <a:gd name="T0" fmla="*/ 2147483647 w 103"/>
                <a:gd name="T1" fmla="*/ 2147483647 h 72"/>
                <a:gd name="T2" fmla="*/ 2147483647 w 103"/>
                <a:gd name="T3" fmla="*/ 2147483647 h 72"/>
                <a:gd name="T4" fmla="*/ 2147483647 w 103"/>
                <a:gd name="T5" fmla="*/ 2147483647 h 72"/>
                <a:gd name="T6" fmla="*/ 2147483647 w 103"/>
                <a:gd name="T7" fmla="*/ 0 h 72"/>
                <a:gd name="T8" fmla="*/ 2147483647 w 103"/>
                <a:gd name="T9" fmla="*/ 2147483647 h 72"/>
                <a:gd name="T10" fmla="*/ 0 w 103"/>
                <a:gd name="T11" fmla="*/ 2147483647 h 72"/>
                <a:gd name="T12" fmla="*/ 2147483647 w 103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72"/>
                <a:gd name="T23" fmla="*/ 103 w 103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72">
                  <a:moveTo>
                    <a:pt x="2" y="72"/>
                  </a:moveTo>
                  <a:lnTo>
                    <a:pt x="103" y="72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97" y="67"/>
                  </a:lnTo>
                  <a:lnTo>
                    <a:pt x="0" y="67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1" name="Freeform 524"/>
            <p:cNvSpPr>
              <a:spLocks/>
            </p:cNvSpPr>
            <p:nvPr/>
          </p:nvSpPr>
          <p:spPr bwMode="auto">
            <a:xfrm>
              <a:off x="1622" y="2098"/>
              <a:ext cx="85" cy="62"/>
            </a:xfrm>
            <a:custGeom>
              <a:avLst/>
              <a:gdLst>
                <a:gd name="T0" fmla="*/ 0 w 97"/>
                <a:gd name="T1" fmla="*/ 2147483647 h 67"/>
                <a:gd name="T2" fmla="*/ 2147483647 w 97"/>
                <a:gd name="T3" fmla="*/ 2147483647 h 67"/>
                <a:gd name="T4" fmla="*/ 2147483647 w 97"/>
                <a:gd name="T5" fmla="*/ 0 h 67"/>
                <a:gd name="T6" fmla="*/ 2147483647 w 97"/>
                <a:gd name="T7" fmla="*/ 2147483647 h 67"/>
                <a:gd name="T8" fmla="*/ 2147483647 w 97"/>
                <a:gd name="T9" fmla="*/ 2147483647 h 67"/>
                <a:gd name="T10" fmla="*/ 2147483647 w 97"/>
                <a:gd name="T11" fmla="*/ 2147483647 h 67"/>
                <a:gd name="T12" fmla="*/ 0 w 97"/>
                <a:gd name="T13" fmla="*/ 214748364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"/>
                <a:gd name="T22" fmla="*/ 0 h 67"/>
                <a:gd name="T23" fmla="*/ 97 w 97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" h="67">
                  <a:moveTo>
                    <a:pt x="0" y="67"/>
                  </a:moveTo>
                  <a:lnTo>
                    <a:pt x="97" y="67"/>
                  </a:lnTo>
                  <a:lnTo>
                    <a:pt x="97" y="0"/>
                  </a:lnTo>
                  <a:lnTo>
                    <a:pt x="89" y="1"/>
                  </a:lnTo>
                  <a:lnTo>
                    <a:pt x="89" y="62"/>
                  </a:lnTo>
                  <a:lnTo>
                    <a:pt x="2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2" name="Freeform 525"/>
            <p:cNvSpPr>
              <a:spLocks/>
            </p:cNvSpPr>
            <p:nvPr/>
          </p:nvSpPr>
          <p:spPr bwMode="auto">
            <a:xfrm>
              <a:off x="1624" y="2099"/>
              <a:ext cx="76" cy="56"/>
            </a:xfrm>
            <a:custGeom>
              <a:avLst/>
              <a:gdLst>
                <a:gd name="T0" fmla="*/ 0 w 87"/>
                <a:gd name="T1" fmla="*/ 2147483647 h 61"/>
                <a:gd name="T2" fmla="*/ 2147483647 w 87"/>
                <a:gd name="T3" fmla="*/ 2147483647 h 61"/>
                <a:gd name="T4" fmla="*/ 2147483647 w 87"/>
                <a:gd name="T5" fmla="*/ 0 h 61"/>
                <a:gd name="T6" fmla="*/ 2147483647 w 87"/>
                <a:gd name="T7" fmla="*/ 0 h 61"/>
                <a:gd name="T8" fmla="*/ 2147483647 w 87"/>
                <a:gd name="T9" fmla="*/ 2147483647 h 61"/>
                <a:gd name="T10" fmla="*/ 0 w 87"/>
                <a:gd name="T11" fmla="*/ 2147483647 h 61"/>
                <a:gd name="T12" fmla="*/ 0 w 87"/>
                <a:gd name="T13" fmla="*/ 2147483647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61"/>
                <a:gd name="T23" fmla="*/ 87 w 87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3" name="Freeform 526"/>
            <p:cNvSpPr>
              <a:spLocks/>
            </p:cNvSpPr>
            <p:nvPr/>
          </p:nvSpPr>
          <p:spPr bwMode="auto">
            <a:xfrm>
              <a:off x="1624" y="2099"/>
              <a:ext cx="69" cy="52"/>
            </a:xfrm>
            <a:custGeom>
              <a:avLst/>
              <a:gdLst>
                <a:gd name="T0" fmla="*/ 0 w 79"/>
                <a:gd name="T1" fmla="*/ 2147483647 h 56"/>
                <a:gd name="T2" fmla="*/ 2147483647 w 79"/>
                <a:gd name="T3" fmla="*/ 2147483647 h 56"/>
                <a:gd name="T4" fmla="*/ 2147483647 w 79"/>
                <a:gd name="T5" fmla="*/ 0 h 56"/>
                <a:gd name="T6" fmla="*/ 2147483647 w 79"/>
                <a:gd name="T7" fmla="*/ 0 h 56"/>
                <a:gd name="T8" fmla="*/ 2147483647 w 79"/>
                <a:gd name="T9" fmla="*/ 2147483647 h 56"/>
                <a:gd name="T10" fmla="*/ 0 w 79"/>
                <a:gd name="T11" fmla="*/ 2147483647 h 56"/>
                <a:gd name="T12" fmla="*/ 0 w 79"/>
                <a:gd name="T13" fmla="*/ 214748364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"/>
                <a:gd name="T22" fmla="*/ 0 h 56"/>
                <a:gd name="T23" fmla="*/ 79 w 79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" h="56">
                  <a:moveTo>
                    <a:pt x="0" y="56"/>
                  </a:moveTo>
                  <a:lnTo>
                    <a:pt x="79" y="56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4" name="Freeform 527"/>
            <p:cNvSpPr>
              <a:spLocks/>
            </p:cNvSpPr>
            <p:nvPr/>
          </p:nvSpPr>
          <p:spPr bwMode="auto">
            <a:xfrm>
              <a:off x="1624" y="2099"/>
              <a:ext cx="62" cy="46"/>
            </a:xfrm>
            <a:custGeom>
              <a:avLst/>
              <a:gdLst>
                <a:gd name="T0" fmla="*/ 0 w 71"/>
                <a:gd name="T1" fmla="*/ 2147483647 h 50"/>
                <a:gd name="T2" fmla="*/ 2147483647 w 71"/>
                <a:gd name="T3" fmla="*/ 2147483647 h 50"/>
                <a:gd name="T4" fmla="*/ 2147483647 w 71"/>
                <a:gd name="T5" fmla="*/ 0 h 50"/>
                <a:gd name="T6" fmla="*/ 2147483647 w 71"/>
                <a:gd name="T7" fmla="*/ 0 h 50"/>
                <a:gd name="T8" fmla="*/ 2147483647 w 71"/>
                <a:gd name="T9" fmla="*/ 2147483647 h 50"/>
                <a:gd name="T10" fmla="*/ 0 w 71"/>
                <a:gd name="T11" fmla="*/ 2147483647 h 50"/>
                <a:gd name="T12" fmla="*/ 0 w 71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0"/>
                <a:gd name="T23" fmla="*/ 71 w 71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0">
                  <a:moveTo>
                    <a:pt x="0" y="50"/>
                  </a:moveTo>
                  <a:lnTo>
                    <a:pt x="71" y="50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3"/>
                  </a:lnTo>
                  <a:lnTo>
                    <a:pt x="0" y="4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5" name="Freeform 528"/>
            <p:cNvSpPr>
              <a:spLocks/>
            </p:cNvSpPr>
            <p:nvPr/>
          </p:nvSpPr>
          <p:spPr bwMode="auto">
            <a:xfrm>
              <a:off x="1624" y="2099"/>
              <a:ext cx="54" cy="40"/>
            </a:xfrm>
            <a:custGeom>
              <a:avLst/>
              <a:gdLst>
                <a:gd name="T0" fmla="*/ 0 w 62"/>
                <a:gd name="T1" fmla="*/ 2147483647 h 43"/>
                <a:gd name="T2" fmla="*/ 2147483647 w 62"/>
                <a:gd name="T3" fmla="*/ 2147483647 h 43"/>
                <a:gd name="T4" fmla="*/ 2147483647 w 62"/>
                <a:gd name="T5" fmla="*/ 0 h 43"/>
                <a:gd name="T6" fmla="*/ 2147483647 w 62"/>
                <a:gd name="T7" fmla="*/ 0 h 43"/>
                <a:gd name="T8" fmla="*/ 2147483647 w 62"/>
                <a:gd name="T9" fmla="*/ 2147483647 h 43"/>
                <a:gd name="T10" fmla="*/ 0 w 62"/>
                <a:gd name="T11" fmla="*/ 2147483647 h 43"/>
                <a:gd name="T12" fmla="*/ 0 w 62"/>
                <a:gd name="T13" fmla="*/ 214748364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43"/>
                <a:gd name="T23" fmla="*/ 62 w 62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43">
                  <a:moveTo>
                    <a:pt x="0" y="43"/>
                  </a:moveTo>
                  <a:lnTo>
                    <a:pt x="62" y="43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7"/>
                  </a:lnTo>
                  <a:lnTo>
                    <a:pt x="0" y="3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6" name="Freeform 529"/>
            <p:cNvSpPr>
              <a:spLocks/>
            </p:cNvSpPr>
            <p:nvPr/>
          </p:nvSpPr>
          <p:spPr bwMode="auto">
            <a:xfrm>
              <a:off x="1624" y="2099"/>
              <a:ext cx="46" cy="34"/>
            </a:xfrm>
            <a:custGeom>
              <a:avLst/>
              <a:gdLst>
                <a:gd name="T0" fmla="*/ 0 w 53"/>
                <a:gd name="T1" fmla="*/ 2147483647 h 37"/>
                <a:gd name="T2" fmla="*/ 2147483647 w 53"/>
                <a:gd name="T3" fmla="*/ 2147483647 h 37"/>
                <a:gd name="T4" fmla="*/ 2147483647 w 53"/>
                <a:gd name="T5" fmla="*/ 0 h 37"/>
                <a:gd name="T6" fmla="*/ 2147483647 w 53"/>
                <a:gd name="T7" fmla="*/ 0 h 37"/>
                <a:gd name="T8" fmla="*/ 2147483647 w 53"/>
                <a:gd name="T9" fmla="*/ 2147483647 h 37"/>
                <a:gd name="T10" fmla="*/ 0 w 53"/>
                <a:gd name="T11" fmla="*/ 2147483647 h 37"/>
                <a:gd name="T12" fmla="*/ 0 w 53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37"/>
                <a:gd name="T23" fmla="*/ 53 w 5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37">
                  <a:moveTo>
                    <a:pt x="0" y="37"/>
                  </a:moveTo>
                  <a:lnTo>
                    <a:pt x="53" y="37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1"/>
                  </a:lnTo>
                  <a:lnTo>
                    <a:pt x="0" y="3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7" name="Freeform 530"/>
            <p:cNvSpPr>
              <a:spLocks/>
            </p:cNvSpPr>
            <p:nvPr/>
          </p:nvSpPr>
          <p:spPr bwMode="auto">
            <a:xfrm>
              <a:off x="1624" y="2099"/>
              <a:ext cx="38" cy="29"/>
            </a:xfrm>
            <a:custGeom>
              <a:avLst/>
              <a:gdLst>
                <a:gd name="T0" fmla="*/ 0 w 44"/>
                <a:gd name="T1" fmla="*/ 2147483647 h 31"/>
                <a:gd name="T2" fmla="*/ 2147483647 w 44"/>
                <a:gd name="T3" fmla="*/ 2147483647 h 31"/>
                <a:gd name="T4" fmla="*/ 2147483647 w 44"/>
                <a:gd name="T5" fmla="*/ 0 h 31"/>
                <a:gd name="T6" fmla="*/ 2147483647 w 44"/>
                <a:gd name="T7" fmla="*/ 0 h 31"/>
                <a:gd name="T8" fmla="*/ 2147483647 w 44"/>
                <a:gd name="T9" fmla="*/ 2147483647 h 31"/>
                <a:gd name="T10" fmla="*/ 0 w 44"/>
                <a:gd name="T11" fmla="*/ 2147483647 h 31"/>
                <a:gd name="T12" fmla="*/ 0 w 44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31"/>
                <a:gd name="T23" fmla="*/ 44 w 44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31">
                  <a:moveTo>
                    <a:pt x="0" y="31"/>
                  </a:moveTo>
                  <a:lnTo>
                    <a:pt x="44" y="31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8" name="Freeform 531"/>
            <p:cNvSpPr>
              <a:spLocks/>
            </p:cNvSpPr>
            <p:nvPr/>
          </p:nvSpPr>
          <p:spPr bwMode="auto">
            <a:xfrm>
              <a:off x="1622" y="2098"/>
              <a:ext cx="32" cy="23"/>
            </a:xfrm>
            <a:custGeom>
              <a:avLst/>
              <a:gdLst>
                <a:gd name="T0" fmla="*/ 2147483647 w 36"/>
                <a:gd name="T1" fmla="*/ 2147483647 h 25"/>
                <a:gd name="T2" fmla="*/ 2147483647 w 36"/>
                <a:gd name="T3" fmla="*/ 2147483647 h 25"/>
                <a:gd name="T4" fmla="*/ 2147483647 w 36"/>
                <a:gd name="T5" fmla="*/ 2147483647 h 25"/>
                <a:gd name="T6" fmla="*/ 2147483647 w 36"/>
                <a:gd name="T7" fmla="*/ 0 h 25"/>
                <a:gd name="T8" fmla="*/ 2147483647 w 36"/>
                <a:gd name="T9" fmla="*/ 2147483647 h 25"/>
                <a:gd name="T10" fmla="*/ 0 w 36"/>
                <a:gd name="T11" fmla="*/ 2147483647 h 25"/>
                <a:gd name="T12" fmla="*/ 2147483647 w 36"/>
                <a:gd name="T13" fmla="*/ 2147483647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5"/>
                <a:gd name="T23" fmla="*/ 36 w 36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5">
                  <a:moveTo>
                    <a:pt x="2" y="25"/>
                  </a:moveTo>
                  <a:lnTo>
                    <a:pt x="36" y="25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59" name="Freeform 532"/>
            <p:cNvSpPr>
              <a:spLocks/>
            </p:cNvSpPr>
            <p:nvPr/>
          </p:nvSpPr>
          <p:spPr bwMode="auto">
            <a:xfrm>
              <a:off x="1622" y="2098"/>
              <a:ext cx="23" cy="17"/>
            </a:xfrm>
            <a:custGeom>
              <a:avLst/>
              <a:gdLst>
                <a:gd name="T0" fmla="*/ 0 w 26"/>
                <a:gd name="T1" fmla="*/ 2147483647 h 18"/>
                <a:gd name="T2" fmla="*/ 2147483647 w 26"/>
                <a:gd name="T3" fmla="*/ 2147483647 h 18"/>
                <a:gd name="T4" fmla="*/ 2147483647 w 26"/>
                <a:gd name="T5" fmla="*/ 0 h 18"/>
                <a:gd name="T6" fmla="*/ 2147483647 w 26"/>
                <a:gd name="T7" fmla="*/ 2147483647 h 18"/>
                <a:gd name="T8" fmla="*/ 2147483647 w 26"/>
                <a:gd name="T9" fmla="*/ 2147483647 h 18"/>
                <a:gd name="T10" fmla="*/ 2147483647 w 26"/>
                <a:gd name="T11" fmla="*/ 2147483647 h 18"/>
                <a:gd name="T12" fmla="*/ 0 w 26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18"/>
                <a:gd name="T23" fmla="*/ 26 w 26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18">
                  <a:moveTo>
                    <a:pt x="0" y="18"/>
                  </a:moveTo>
                  <a:lnTo>
                    <a:pt x="26" y="18"/>
                  </a:lnTo>
                  <a:lnTo>
                    <a:pt x="26" y="0"/>
                  </a:ln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0" name="Freeform 533"/>
            <p:cNvSpPr>
              <a:spLocks/>
            </p:cNvSpPr>
            <p:nvPr/>
          </p:nvSpPr>
          <p:spPr bwMode="auto">
            <a:xfrm>
              <a:off x="1622" y="2098"/>
              <a:ext cx="12" cy="9"/>
            </a:xfrm>
            <a:custGeom>
              <a:avLst/>
              <a:gdLst>
                <a:gd name="T0" fmla="*/ 2147483647 w 14"/>
                <a:gd name="T1" fmla="*/ 2147483647 h 10"/>
                <a:gd name="T2" fmla="*/ 2147483647 w 14"/>
                <a:gd name="T3" fmla="*/ 2147483647 h 10"/>
                <a:gd name="T4" fmla="*/ 2147483647 w 14"/>
                <a:gd name="T5" fmla="*/ 2147483647 h 10"/>
                <a:gd name="T6" fmla="*/ 2147483647 w 14"/>
                <a:gd name="T7" fmla="*/ 0 h 10"/>
                <a:gd name="T8" fmla="*/ 2147483647 w 14"/>
                <a:gd name="T9" fmla="*/ 2147483647 h 10"/>
                <a:gd name="T10" fmla="*/ 0 w 14"/>
                <a:gd name="T11" fmla="*/ 2147483647 h 10"/>
                <a:gd name="T12" fmla="*/ 2147483647 w 14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10"/>
                  </a:moveTo>
                  <a:lnTo>
                    <a:pt x="14" y="10"/>
                  </a:lnTo>
                  <a:lnTo>
                    <a:pt x="1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1" name="Freeform 534"/>
            <p:cNvSpPr>
              <a:spLocks/>
            </p:cNvSpPr>
            <p:nvPr/>
          </p:nvSpPr>
          <p:spPr bwMode="auto">
            <a:xfrm>
              <a:off x="1622" y="2098"/>
              <a:ext cx="2" cy="1"/>
            </a:xfrm>
            <a:custGeom>
              <a:avLst/>
              <a:gdLst>
                <a:gd name="T0" fmla="*/ 0 w 2"/>
                <a:gd name="T1" fmla="*/ 2147483647 h 1"/>
                <a:gd name="T2" fmla="*/ 2147483647 w 2"/>
                <a:gd name="T3" fmla="*/ 2147483647 h 1"/>
                <a:gd name="T4" fmla="*/ 2147483647 w 2"/>
                <a:gd name="T5" fmla="*/ 0 h 1"/>
                <a:gd name="T6" fmla="*/ 2147483647 w 2"/>
                <a:gd name="T7" fmla="*/ 2147483647 h 1"/>
                <a:gd name="T8" fmla="*/ 2147483647 w 2"/>
                <a:gd name="T9" fmla="*/ 2147483647 h 1"/>
                <a:gd name="T10" fmla="*/ 2147483647 w 2"/>
                <a:gd name="T11" fmla="*/ 2147483647 h 1"/>
                <a:gd name="T12" fmla="*/ 0 w 2"/>
                <a:gd name="T13" fmla="*/ 2147483647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2" name="Freeform 535"/>
            <p:cNvSpPr>
              <a:spLocks/>
            </p:cNvSpPr>
            <p:nvPr/>
          </p:nvSpPr>
          <p:spPr bwMode="auto">
            <a:xfrm>
              <a:off x="1611" y="2088"/>
              <a:ext cx="203" cy="158"/>
            </a:xfrm>
            <a:custGeom>
              <a:avLst/>
              <a:gdLst>
                <a:gd name="T0" fmla="*/ 2147483647 w 230"/>
                <a:gd name="T1" fmla="*/ 0 h 171"/>
                <a:gd name="T2" fmla="*/ 0 w 230"/>
                <a:gd name="T3" fmla="*/ 0 h 171"/>
                <a:gd name="T4" fmla="*/ 0 w 230"/>
                <a:gd name="T5" fmla="*/ 2147483647 h 171"/>
                <a:gd name="T6" fmla="*/ 2147483647 w 230"/>
                <a:gd name="T7" fmla="*/ 2147483647 h 171"/>
                <a:gd name="T8" fmla="*/ 2147483647 w 230"/>
                <a:gd name="T9" fmla="*/ 2147483647 h 171"/>
                <a:gd name="T10" fmla="*/ 2147483647 w 230"/>
                <a:gd name="T11" fmla="*/ 2147483647 h 171"/>
                <a:gd name="T12" fmla="*/ 2147483647 w 230"/>
                <a:gd name="T13" fmla="*/ 0 h 1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171"/>
                <a:gd name="T23" fmla="*/ 230 w 230"/>
                <a:gd name="T24" fmla="*/ 171 h 1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171">
                  <a:moveTo>
                    <a:pt x="230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4" y="171"/>
                  </a:lnTo>
                  <a:lnTo>
                    <a:pt x="4" y="2"/>
                  </a:lnTo>
                  <a:lnTo>
                    <a:pt x="230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3" name="Freeform 536"/>
            <p:cNvSpPr>
              <a:spLocks/>
            </p:cNvSpPr>
            <p:nvPr/>
          </p:nvSpPr>
          <p:spPr bwMode="auto">
            <a:xfrm>
              <a:off x="1615" y="2090"/>
              <a:ext cx="199" cy="156"/>
            </a:xfrm>
            <a:custGeom>
              <a:avLst/>
              <a:gdLst>
                <a:gd name="T0" fmla="*/ 2147483647 w 226"/>
                <a:gd name="T1" fmla="*/ 0 h 169"/>
                <a:gd name="T2" fmla="*/ 0 w 226"/>
                <a:gd name="T3" fmla="*/ 0 h 169"/>
                <a:gd name="T4" fmla="*/ 0 w 226"/>
                <a:gd name="T5" fmla="*/ 2147483647 h 169"/>
                <a:gd name="T6" fmla="*/ 2147483647 w 226"/>
                <a:gd name="T7" fmla="*/ 2147483647 h 169"/>
                <a:gd name="T8" fmla="*/ 2147483647 w 226"/>
                <a:gd name="T9" fmla="*/ 2147483647 h 169"/>
                <a:gd name="T10" fmla="*/ 2147483647 w 226"/>
                <a:gd name="T11" fmla="*/ 2147483647 h 169"/>
                <a:gd name="T12" fmla="*/ 2147483647 w 226"/>
                <a:gd name="T13" fmla="*/ 0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169"/>
                <a:gd name="T23" fmla="*/ 226 w 226"/>
                <a:gd name="T24" fmla="*/ 169 h 1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169">
                  <a:moveTo>
                    <a:pt x="226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5" y="169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4" name="Freeform 537"/>
            <p:cNvSpPr>
              <a:spLocks/>
            </p:cNvSpPr>
            <p:nvPr/>
          </p:nvSpPr>
          <p:spPr bwMode="auto">
            <a:xfrm>
              <a:off x="1619" y="2094"/>
              <a:ext cx="195" cy="152"/>
            </a:xfrm>
            <a:custGeom>
              <a:avLst/>
              <a:gdLst>
                <a:gd name="T0" fmla="*/ 2147483647 w 221"/>
                <a:gd name="T1" fmla="*/ 0 h 165"/>
                <a:gd name="T2" fmla="*/ 0 w 221"/>
                <a:gd name="T3" fmla="*/ 0 h 165"/>
                <a:gd name="T4" fmla="*/ 0 w 221"/>
                <a:gd name="T5" fmla="*/ 2147483647 h 165"/>
                <a:gd name="T6" fmla="*/ 2147483647 w 221"/>
                <a:gd name="T7" fmla="*/ 2147483647 h 165"/>
                <a:gd name="T8" fmla="*/ 2147483647 w 221"/>
                <a:gd name="T9" fmla="*/ 2147483647 h 165"/>
                <a:gd name="T10" fmla="*/ 2147483647 w 221"/>
                <a:gd name="T11" fmla="*/ 2147483647 h 165"/>
                <a:gd name="T12" fmla="*/ 2147483647 w 221"/>
                <a:gd name="T13" fmla="*/ 0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165"/>
                <a:gd name="T23" fmla="*/ 221 w 221"/>
                <a:gd name="T24" fmla="*/ 165 h 1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165">
                  <a:moveTo>
                    <a:pt x="221" y="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5" y="4"/>
                  </a:lnTo>
                  <a:lnTo>
                    <a:pt x="221" y="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5" name="Freeform 538"/>
            <p:cNvSpPr>
              <a:spLocks/>
            </p:cNvSpPr>
            <p:nvPr/>
          </p:nvSpPr>
          <p:spPr bwMode="auto">
            <a:xfrm>
              <a:off x="1624" y="2097"/>
              <a:ext cx="190" cy="149"/>
            </a:xfrm>
            <a:custGeom>
              <a:avLst/>
              <a:gdLst>
                <a:gd name="T0" fmla="*/ 2147483647 w 216"/>
                <a:gd name="T1" fmla="*/ 0 h 161"/>
                <a:gd name="T2" fmla="*/ 0 w 216"/>
                <a:gd name="T3" fmla="*/ 0 h 161"/>
                <a:gd name="T4" fmla="*/ 0 w 216"/>
                <a:gd name="T5" fmla="*/ 2147483647 h 161"/>
                <a:gd name="T6" fmla="*/ 2147483647 w 216"/>
                <a:gd name="T7" fmla="*/ 2147483647 h 161"/>
                <a:gd name="T8" fmla="*/ 2147483647 w 216"/>
                <a:gd name="T9" fmla="*/ 2147483647 h 161"/>
                <a:gd name="T10" fmla="*/ 2147483647 w 216"/>
                <a:gd name="T11" fmla="*/ 2147483647 h 161"/>
                <a:gd name="T12" fmla="*/ 2147483647 w 216"/>
                <a:gd name="T13" fmla="*/ 0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161"/>
                <a:gd name="T23" fmla="*/ 216 w 216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161">
                  <a:moveTo>
                    <a:pt x="216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5" y="3"/>
                  </a:lnTo>
                  <a:lnTo>
                    <a:pt x="216" y="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6" name="Freeform 539"/>
            <p:cNvSpPr>
              <a:spLocks/>
            </p:cNvSpPr>
            <p:nvPr/>
          </p:nvSpPr>
          <p:spPr bwMode="auto">
            <a:xfrm>
              <a:off x="1628" y="2100"/>
              <a:ext cx="186" cy="146"/>
            </a:xfrm>
            <a:custGeom>
              <a:avLst/>
              <a:gdLst>
                <a:gd name="T0" fmla="*/ 2147483647 w 211"/>
                <a:gd name="T1" fmla="*/ 0 h 158"/>
                <a:gd name="T2" fmla="*/ 0 w 211"/>
                <a:gd name="T3" fmla="*/ 0 h 158"/>
                <a:gd name="T4" fmla="*/ 0 w 211"/>
                <a:gd name="T5" fmla="*/ 2147483647 h 158"/>
                <a:gd name="T6" fmla="*/ 2147483647 w 211"/>
                <a:gd name="T7" fmla="*/ 2147483647 h 158"/>
                <a:gd name="T8" fmla="*/ 2147483647 w 211"/>
                <a:gd name="T9" fmla="*/ 2147483647 h 158"/>
                <a:gd name="T10" fmla="*/ 2147483647 w 211"/>
                <a:gd name="T11" fmla="*/ 2147483647 h 158"/>
                <a:gd name="T12" fmla="*/ 2147483647 w 211"/>
                <a:gd name="T13" fmla="*/ 0 h 1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"/>
                <a:gd name="T22" fmla="*/ 0 h 158"/>
                <a:gd name="T23" fmla="*/ 211 w 211"/>
                <a:gd name="T24" fmla="*/ 158 h 1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" h="158">
                  <a:moveTo>
                    <a:pt x="211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5" y="158"/>
                  </a:lnTo>
                  <a:lnTo>
                    <a:pt x="5" y="4"/>
                  </a:lnTo>
                  <a:lnTo>
                    <a:pt x="211" y="4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7" name="Freeform 540"/>
            <p:cNvSpPr>
              <a:spLocks/>
            </p:cNvSpPr>
            <p:nvPr/>
          </p:nvSpPr>
          <p:spPr bwMode="auto">
            <a:xfrm>
              <a:off x="1632" y="2104"/>
              <a:ext cx="182" cy="142"/>
            </a:xfrm>
            <a:custGeom>
              <a:avLst/>
              <a:gdLst>
                <a:gd name="T0" fmla="*/ 2147483647 w 206"/>
                <a:gd name="T1" fmla="*/ 0 h 154"/>
                <a:gd name="T2" fmla="*/ 0 w 206"/>
                <a:gd name="T3" fmla="*/ 0 h 154"/>
                <a:gd name="T4" fmla="*/ 0 w 206"/>
                <a:gd name="T5" fmla="*/ 2147483647 h 154"/>
                <a:gd name="T6" fmla="*/ 2147483647 w 206"/>
                <a:gd name="T7" fmla="*/ 2147483647 h 154"/>
                <a:gd name="T8" fmla="*/ 2147483647 w 206"/>
                <a:gd name="T9" fmla="*/ 2147483647 h 154"/>
                <a:gd name="T10" fmla="*/ 2147483647 w 206"/>
                <a:gd name="T11" fmla="*/ 2147483647 h 154"/>
                <a:gd name="T12" fmla="*/ 2147483647 w 206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6"/>
                <a:gd name="T22" fmla="*/ 0 h 154"/>
                <a:gd name="T23" fmla="*/ 206 w 206"/>
                <a:gd name="T24" fmla="*/ 154 h 1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6" h="154">
                  <a:moveTo>
                    <a:pt x="206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5" y="154"/>
                  </a:lnTo>
                  <a:lnTo>
                    <a:pt x="5" y="4"/>
                  </a:lnTo>
                  <a:lnTo>
                    <a:pt x="20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8" name="Freeform 541"/>
            <p:cNvSpPr>
              <a:spLocks/>
            </p:cNvSpPr>
            <p:nvPr/>
          </p:nvSpPr>
          <p:spPr bwMode="auto">
            <a:xfrm>
              <a:off x="1637" y="2107"/>
              <a:ext cx="177" cy="139"/>
            </a:xfrm>
            <a:custGeom>
              <a:avLst/>
              <a:gdLst>
                <a:gd name="T0" fmla="*/ 2147483647 w 201"/>
                <a:gd name="T1" fmla="*/ 0 h 150"/>
                <a:gd name="T2" fmla="*/ 0 w 201"/>
                <a:gd name="T3" fmla="*/ 0 h 150"/>
                <a:gd name="T4" fmla="*/ 0 w 201"/>
                <a:gd name="T5" fmla="*/ 2147483647 h 150"/>
                <a:gd name="T6" fmla="*/ 2147483647 w 201"/>
                <a:gd name="T7" fmla="*/ 2147483647 h 150"/>
                <a:gd name="T8" fmla="*/ 2147483647 w 201"/>
                <a:gd name="T9" fmla="*/ 2147483647 h 150"/>
                <a:gd name="T10" fmla="*/ 2147483647 w 201"/>
                <a:gd name="T11" fmla="*/ 2147483647 h 150"/>
                <a:gd name="T12" fmla="*/ 2147483647 w 201"/>
                <a:gd name="T13" fmla="*/ 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50"/>
                <a:gd name="T23" fmla="*/ 201 w 201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50">
                  <a:moveTo>
                    <a:pt x="201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5" y="150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69" name="Freeform 542"/>
            <p:cNvSpPr>
              <a:spLocks/>
            </p:cNvSpPr>
            <p:nvPr/>
          </p:nvSpPr>
          <p:spPr bwMode="auto">
            <a:xfrm>
              <a:off x="1641" y="2111"/>
              <a:ext cx="173" cy="135"/>
            </a:xfrm>
            <a:custGeom>
              <a:avLst/>
              <a:gdLst>
                <a:gd name="T0" fmla="*/ 2147483647 w 196"/>
                <a:gd name="T1" fmla="*/ 0 h 146"/>
                <a:gd name="T2" fmla="*/ 0 w 196"/>
                <a:gd name="T3" fmla="*/ 0 h 146"/>
                <a:gd name="T4" fmla="*/ 0 w 196"/>
                <a:gd name="T5" fmla="*/ 2147483647 h 146"/>
                <a:gd name="T6" fmla="*/ 2147483647 w 196"/>
                <a:gd name="T7" fmla="*/ 2147483647 h 146"/>
                <a:gd name="T8" fmla="*/ 2147483647 w 196"/>
                <a:gd name="T9" fmla="*/ 2147483647 h 146"/>
                <a:gd name="T10" fmla="*/ 2147483647 w 196"/>
                <a:gd name="T11" fmla="*/ 2147483647 h 146"/>
                <a:gd name="T12" fmla="*/ 2147483647 w 196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"/>
                <a:gd name="T22" fmla="*/ 0 h 146"/>
                <a:gd name="T23" fmla="*/ 196 w 196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" h="146">
                  <a:moveTo>
                    <a:pt x="196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5" y="146"/>
                  </a:lnTo>
                  <a:lnTo>
                    <a:pt x="5" y="4"/>
                  </a:lnTo>
                  <a:lnTo>
                    <a:pt x="196" y="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0" name="Freeform 543"/>
            <p:cNvSpPr>
              <a:spLocks/>
            </p:cNvSpPr>
            <p:nvPr/>
          </p:nvSpPr>
          <p:spPr bwMode="auto">
            <a:xfrm>
              <a:off x="1646" y="2115"/>
              <a:ext cx="168" cy="131"/>
            </a:xfrm>
            <a:custGeom>
              <a:avLst/>
              <a:gdLst>
                <a:gd name="T0" fmla="*/ 2147483647 w 191"/>
                <a:gd name="T1" fmla="*/ 0 h 142"/>
                <a:gd name="T2" fmla="*/ 0 w 191"/>
                <a:gd name="T3" fmla="*/ 0 h 142"/>
                <a:gd name="T4" fmla="*/ 0 w 191"/>
                <a:gd name="T5" fmla="*/ 2147483647 h 142"/>
                <a:gd name="T6" fmla="*/ 2147483647 w 191"/>
                <a:gd name="T7" fmla="*/ 2147483647 h 142"/>
                <a:gd name="T8" fmla="*/ 2147483647 w 191"/>
                <a:gd name="T9" fmla="*/ 2147483647 h 142"/>
                <a:gd name="T10" fmla="*/ 2147483647 w 191"/>
                <a:gd name="T11" fmla="*/ 2147483647 h 142"/>
                <a:gd name="T12" fmla="*/ 2147483647 w 19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1"/>
                <a:gd name="T22" fmla="*/ 0 h 142"/>
                <a:gd name="T23" fmla="*/ 191 w 191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1" h="142">
                  <a:moveTo>
                    <a:pt x="191" y="0"/>
                  </a:moveTo>
                  <a:lnTo>
                    <a:pt x="0" y="0"/>
                  </a:lnTo>
                  <a:lnTo>
                    <a:pt x="0" y="142"/>
                  </a:lnTo>
                  <a:lnTo>
                    <a:pt x="5" y="142"/>
                  </a:lnTo>
                  <a:lnTo>
                    <a:pt x="5" y="3"/>
                  </a:lnTo>
                  <a:lnTo>
                    <a:pt x="191" y="3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1" name="Freeform 544"/>
            <p:cNvSpPr>
              <a:spLocks/>
            </p:cNvSpPr>
            <p:nvPr/>
          </p:nvSpPr>
          <p:spPr bwMode="auto">
            <a:xfrm>
              <a:off x="1650" y="2118"/>
              <a:ext cx="164" cy="128"/>
            </a:xfrm>
            <a:custGeom>
              <a:avLst/>
              <a:gdLst>
                <a:gd name="T0" fmla="*/ 2147483647 w 186"/>
                <a:gd name="T1" fmla="*/ 0 h 139"/>
                <a:gd name="T2" fmla="*/ 0 w 186"/>
                <a:gd name="T3" fmla="*/ 0 h 139"/>
                <a:gd name="T4" fmla="*/ 0 w 186"/>
                <a:gd name="T5" fmla="*/ 2147483647 h 139"/>
                <a:gd name="T6" fmla="*/ 2147483647 w 186"/>
                <a:gd name="T7" fmla="*/ 2147483647 h 139"/>
                <a:gd name="T8" fmla="*/ 2147483647 w 186"/>
                <a:gd name="T9" fmla="*/ 2147483647 h 139"/>
                <a:gd name="T10" fmla="*/ 2147483647 w 186"/>
                <a:gd name="T11" fmla="*/ 2147483647 h 139"/>
                <a:gd name="T12" fmla="*/ 2147483647 w 186"/>
                <a:gd name="T13" fmla="*/ 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9"/>
                <a:gd name="T23" fmla="*/ 186 w 186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9">
                  <a:moveTo>
                    <a:pt x="186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5" y="139"/>
                  </a:lnTo>
                  <a:lnTo>
                    <a:pt x="5" y="4"/>
                  </a:lnTo>
                  <a:lnTo>
                    <a:pt x="186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2" name="Freeform 545"/>
            <p:cNvSpPr>
              <a:spLocks/>
            </p:cNvSpPr>
            <p:nvPr/>
          </p:nvSpPr>
          <p:spPr bwMode="auto">
            <a:xfrm>
              <a:off x="1655" y="2121"/>
              <a:ext cx="159" cy="125"/>
            </a:xfrm>
            <a:custGeom>
              <a:avLst/>
              <a:gdLst>
                <a:gd name="T0" fmla="*/ 2147483647 w 181"/>
                <a:gd name="T1" fmla="*/ 0 h 135"/>
                <a:gd name="T2" fmla="*/ 0 w 181"/>
                <a:gd name="T3" fmla="*/ 0 h 135"/>
                <a:gd name="T4" fmla="*/ 0 w 181"/>
                <a:gd name="T5" fmla="*/ 2147483647 h 135"/>
                <a:gd name="T6" fmla="*/ 2147483647 w 181"/>
                <a:gd name="T7" fmla="*/ 2147483647 h 135"/>
                <a:gd name="T8" fmla="*/ 2147483647 w 181"/>
                <a:gd name="T9" fmla="*/ 2147483647 h 135"/>
                <a:gd name="T10" fmla="*/ 2147483647 w 181"/>
                <a:gd name="T11" fmla="*/ 2147483647 h 135"/>
                <a:gd name="T12" fmla="*/ 2147483647 w 181"/>
                <a:gd name="T13" fmla="*/ 0 h 1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135"/>
                <a:gd name="T23" fmla="*/ 181 w 181"/>
                <a:gd name="T24" fmla="*/ 135 h 1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135">
                  <a:moveTo>
                    <a:pt x="181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6" y="135"/>
                  </a:lnTo>
                  <a:lnTo>
                    <a:pt x="6" y="4"/>
                  </a:lnTo>
                  <a:lnTo>
                    <a:pt x="181" y="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3" name="Freeform 546"/>
            <p:cNvSpPr>
              <a:spLocks/>
            </p:cNvSpPr>
            <p:nvPr/>
          </p:nvSpPr>
          <p:spPr bwMode="auto">
            <a:xfrm>
              <a:off x="1660" y="2125"/>
              <a:ext cx="154" cy="121"/>
            </a:xfrm>
            <a:custGeom>
              <a:avLst/>
              <a:gdLst>
                <a:gd name="T0" fmla="*/ 2147483647 w 175"/>
                <a:gd name="T1" fmla="*/ 0 h 131"/>
                <a:gd name="T2" fmla="*/ 0 w 175"/>
                <a:gd name="T3" fmla="*/ 0 h 131"/>
                <a:gd name="T4" fmla="*/ 0 w 175"/>
                <a:gd name="T5" fmla="*/ 2147483647 h 131"/>
                <a:gd name="T6" fmla="*/ 2147483647 w 175"/>
                <a:gd name="T7" fmla="*/ 2147483647 h 131"/>
                <a:gd name="T8" fmla="*/ 2147483647 w 175"/>
                <a:gd name="T9" fmla="*/ 2147483647 h 131"/>
                <a:gd name="T10" fmla="*/ 2147483647 w 175"/>
                <a:gd name="T11" fmla="*/ 2147483647 h 131"/>
                <a:gd name="T12" fmla="*/ 2147483647 w 175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5"/>
                <a:gd name="T22" fmla="*/ 0 h 131"/>
                <a:gd name="T23" fmla="*/ 175 w 175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5" h="131">
                  <a:moveTo>
                    <a:pt x="175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6" y="131"/>
                  </a:lnTo>
                  <a:lnTo>
                    <a:pt x="6" y="4"/>
                  </a:lnTo>
                  <a:lnTo>
                    <a:pt x="175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4" name="Freeform 547"/>
            <p:cNvSpPr>
              <a:spLocks/>
            </p:cNvSpPr>
            <p:nvPr/>
          </p:nvSpPr>
          <p:spPr bwMode="auto">
            <a:xfrm>
              <a:off x="1665" y="2129"/>
              <a:ext cx="149" cy="117"/>
            </a:xfrm>
            <a:custGeom>
              <a:avLst/>
              <a:gdLst>
                <a:gd name="T0" fmla="*/ 2147483647 w 169"/>
                <a:gd name="T1" fmla="*/ 0 h 127"/>
                <a:gd name="T2" fmla="*/ 0 w 169"/>
                <a:gd name="T3" fmla="*/ 0 h 127"/>
                <a:gd name="T4" fmla="*/ 0 w 169"/>
                <a:gd name="T5" fmla="*/ 2147483647 h 127"/>
                <a:gd name="T6" fmla="*/ 2147483647 w 169"/>
                <a:gd name="T7" fmla="*/ 2147483647 h 127"/>
                <a:gd name="T8" fmla="*/ 2147483647 w 169"/>
                <a:gd name="T9" fmla="*/ 2147483647 h 127"/>
                <a:gd name="T10" fmla="*/ 2147483647 w 169"/>
                <a:gd name="T11" fmla="*/ 2147483647 h 127"/>
                <a:gd name="T12" fmla="*/ 2147483647 w 169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9"/>
                <a:gd name="T22" fmla="*/ 0 h 127"/>
                <a:gd name="T23" fmla="*/ 169 w 169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9" h="127">
                  <a:moveTo>
                    <a:pt x="16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6" y="127"/>
                  </a:lnTo>
                  <a:lnTo>
                    <a:pt x="6" y="5"/>
                  </a:lnTo>
                  <a:lnTo>
                    <a:pt x="169" y="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5" name="Freeform 548"/>
            <p:cNvSpPr>
              <a:spLocks/>
            </p:cNvSpPr>
            <p:nvPr/>
          </p:nvSpPr>
          <p:spPr bwMode="auto">
            <a:xfrm>
              <a:off x="1670" y="2133"/>
              <a:ext cx="144" cy="113"/>
            </a:xfrm>
            <a:custGeom>
              <a:avLst/>
              <a:gdLst>
                <a:gd name="T0" fmla="*/ 2147483647 w 163"/>
                <a:gd name="T1" fmla="*/ 0 h 122"/>
                <a:gd name="T2" fmla="*/ 0 w 163"/>
                <a:gd name="T3" fmla="*/ 0 h 122"/>
                <a:gd name="T4" fmla="*/ 0 w 163"/>
                <a:gd name="T5" fmla="*/ 2147483647 h 122"/>
                <a:gd name="T6" fmla="*/ 2147483647 w 163"/>
                <a:gd name="T7" fmla="*/ 2147483647 h 122"/>
                <a:gd name="T8" fmla="*/ 2147483647 w 163"/>
                <a:gd name="T9" fmla="*/ 2147483647 h 122"/>
                <a:gd name="T10" fmla="*/ 2147483647 w 163"/>
                <a:gd name="T11" fmla="*/ 2147483647 h 122"/>
                <a:gd name="T12" fmla="*/ 2147483647 w 163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122"/>
                <a:gd name="T23" fmla="*/ 163 w 163"/>
                <a:gd name="T24" fmla="*/ 122 h 1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122">
                  <a:moveTo>
                    <a:pt x="163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5" y="4"/>
                  </a:lnTo>
                  <a:lnTo>
                    <a:pt x="163" y="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6" name="Freeform 549"/>
            <p:cNvSpPr>
              <a:spLocks/>
            </p:cNvSpPr>
            <p:nvPr/>
          </p:nvSpPr>
          <p:spPr bwMode="auto">
            <a:xfrm>
              <a:off x="1675" y="2137"/>
              <a:ext cx="139" cy="109"/>
            </a:xfrm>
            <a:custGeom>
              <a:avLst/>
              <a:gdLst>
                <a:gd name="T0" fmla="*/ 2147483647 w 158"/>
                <a:gd name="T1" fmla="*/ 0 h 118"/>
                <a:gd name="T2" fmla="*/ 0 w 158"/>
                <a:gd name="T3" fmla="*/ 0 h 118"/>
                <a:gd name="T4" fmla="*/ 0 w 158"/>
                <a:gd name="T5" fmla="*/ 2147483647 h 118"/>
                <a:gd name="T6" fmla="*/ 2147483647 w 158"/>
                <a:gd name="T7" fmla="*/ 2147483647 h 118"/>
                <a:gd name="T8" fmla="*/ 2147483647 w 158"/>
                <a:gd name="T9" fmla="*/ 2147483647 h 118"/>
                <a:gd name="T10" fmla="*/ 2147483647 w 158"/>
                <a:gd name="T11" fmla="*/ 2147483647 h 118"/>
                <a:gd name="T12" fmla="*/ 2147483647 w 15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8"/>
                <a:gd name="T23" fmla="*/ 158 w 15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8">
                  <a:moveTo>
                    <a:pt x="158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6" y="118"/>
                  </a:lnTo>
                  <a:lnTo>
                    <a:pt x="6" y="5"/>
                  </a:lnTo>
                  <a:lnTo>
                    <a:pt x="158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7" name="Freeform 550"/>
            <p:cNvSpPr>
              <a:spLocks/>
            </p:cNvSpPr>
            <p:nvPr/>
          </p:nvSpPr>
          <p:spPr bwMode="auto">
            <a:xfrm>
              <a:off x="1680" y="2142"/>
              <a:ext cx="134" cy="104"/>
            </a:xfrm>
            <a:custGeom>
              <a:avLst/>
              <a:gdLst>
                <a:gd name="T0" fmla="*/ 2147483647 w 152"/>
                <a:gd name="T1" fmla="*/ 0 h 113"/>
                <a:gd name="T2" fmla="*/ 0 w 152"/>
                <a:gd name="T3" fmla="*/ 0 h 113"/>
                <a:gd name="T4" fmla="*/ 0 w 152"/>
                <a:gd name="T5" fmla="*/ 2147483647 h 113"/>
                <a:gd name="T6" fmla="*/ 2147483647 w 152"/>
                <a:gd name="T7" fmla="*/ 2147483647 h 113"/>
                <a:gd name="T8" fmla="*/ 2147483647 w 152"/>
                <a:gd name="T9" fmla="*/ 2147483647 h 113"/>
                <a:gd name="T10" fmla="*/ 2147483647 w 152"/>
                <a:gd name="T11" fmla="*/ 2147483647 h 113"/>
                <a:gd name="T12" fmla="*/ 2147483647 w 15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13"/>
                <a:gd name="T23" fmla="*/ 152 w 152"/>
                <a:gd name="T24" fmla="*/ 113 h 1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13">
                  <a:moveTo>
                    <a:pt x="152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7" y="113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8" name="Freeform 551"/>
            <p:cNvSpPr>
              <a:spLocks/>
            </p:cNvSpPr>
            <p:nvPr/>
          </p:nvSpPr>
          <p:spPr bwMode="auto">
            <a:xfrm>
              <a:off x="1686" y="2146"/>
              <a:ext cx="128" cy="100"/>
            </a:xfrm>
            <a:custGeom>
              <a:avLst/>
              <a:gdLst>
                <a:gd name="T0" fmla="*/ 2147483647 w 145"/>
                <a:gd name="T1" fmla="*/ 0 h 108"/>
                <a:gd name="T2" fmla="*/ 0 w 145"/>
                <a:gd name="T3" fmla="*/ 0 h 108"/>
                <a:gd name="T4" fmla="*/ 0 w 145"/>
                <a:gd name="T5" fmla="*/ 2147483647 h 108"/>
                <a:gd name="T6" fmla="*/ 2147483647 w 145"/>
                <a:gd name="T7" fmla="*/ 2147483647 h 108"/>
                <a:gd name="T8" fmla="*/ 2147483647 w 145"/>
                <a:gd name="T9" fmla="*/ 2147483647 h 108"/>
                <a:gd name="T10" fmla="*/ 2147483647 w 145"/>
                <a:gd name="T11" fmla="*/ 2147483647 h 108"/>
                <a:gd name="T12" fmla="*/ 2147483647 w 145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"/>
                <a:gd name="T22" fmla="*/ 0 h 108"/>
                <a:gd name="T23" fmla="*/ 145 w 145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" h="108">
                  <a:moveTo>
                    <a:pt x="145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" y="108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79" name="Freeform 552"/>
            <p:cNvSpPr>
              <a:spLocks/>
            </p:cNvSpPr>
            <p:nvPr/>
          </p:nvSpPr>
          <p:spPr bwMode="auto">
            <a:xfrm>
              <a:off x="1692" y="2151"/>
              <a:ext cx="122" cy="95"/>
            </a:xfrm>
            <a:custGeom>
              <a:avLst/>
              <a:gdLst>
                <a:gd name="T0" fmla="*/ 2147483647 w 138"/>
                <a:gd name="T1" fmla="*/ 0 h 103"/>
                <a:gd name="T2" fmla="*/ 0 w 138"/>
                <a:gd name="T3" fmla="*/ 0 h 103"/>
                <a:gd name="T4" fmla="*/ 0 w 138"/>
                <a:gd name="T5" fmla="*/ 2147483647 h 103"/>
                <a:gd name="T6" fmla="*/ 2147483647 w 138"/>
                <a:gd name="T7" fmla="*/ 2147483647 h 103"/>
                <a:gd name="T8" fmla="*/ 2147483647 w 138"/>
                <a:gd name="T9" fmla="*/ 2147483647 h 103"/>
                <a:gd name="T10" fmla="*/ 2147483647 w 138"/>
                <a:gd name="T11" fmla="*/ 2147483647 h 103"/>
                <a:gd name="T12" fmla="*/ 2147483647 w 138"/>
                <a:gd name="T13" fmla="*/ 0 h 1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103"/>
                <a:gd name="T23" fmla="*/ 138 w 138"/>
                <a:gd name="T24" fmla="*/ 103 h 1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103">
                  <a:moveTo>
                    <a:pt x="138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7" y="103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0" name="Freeform 553"/>
            <p:cNvSpPr>
              <a:spLocks/>
            </p:cNvSpPr>
            <p:nvPr/>
          </p:nvSpPr>
          <p:spPr bwMode="auto">
            <a:xfrm>
              <a:off x="1699" y="2155"/>
              <a:ext cx="115" cy="91"/>
            </a:xfrm>
            <a:custGeom>
              <a:avLst/>
              <a:gdLst>
                <a:gd name="T0" fmla="*/ 2147483647 w 131"/>
                <a:gd name="T1" fmla="*/ 0 h 98"/>
                <a:gd name="T2" fmla="*/ 0 w 131"/>
                <a:gd name="T3" fmla="*/ 0 h 98"/>
                <a:gd name="T4" fmla="*/ 0 w 131"/>
                <a:gd name="T5" fmla="*/ 2147483647 h 98"/>
                <a:gd name="T6" fmla="*/ 2147483647 w 131"/>
                <a:gd name="T7" fmla="*/ 2147483647 h 98"/>
                <a:gd name="T8" fmla="*/ 2147483647 w 131"/>
                <a:gd name="T9" fmla="*/ 2147483647 h 98"/>
                <a:gd name="T10" fmla="*/ 2147483647 w 131"/>
                <a:gd name="T11" fmla="*/ 2147483647 h 98"/>
                <a:gd name="T12" fmla="*/ 2147483647 w 131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98"/>
                <a:gd name="T23" fmla="*/ 131 w 131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98">
                  <a:moveTo>
                    <a:pt x="13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7" y="98"/>
                  </a:lnTo>
                  <a:lnTo>
                    <a:pt x="7" y="5"/>
                  </a:lnTo>
                  <a:lnTo>
                    <a:pt x="131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1" name="Freeform 554"/>
            <p:cNvSpPr>
              <a:spLocks/>
            </p:cNvSpPr>
            <p:nvPr/>
          </p:nvSpPr>
          <p:spPr bwMode="auto">
            <a:xfrm>
              <a:off x="1705" y="2160"/>
              <a:ext cx="109" cy="86"/>
            </a:xfrm>
            <a:custGeom>
              <a:avLst/>
              <a:gdLst>
                <a:gd name="T0" fmla="*/ 2147483647 w 124"/>
                <a:gd name="T1" fmla="*/ 0 h 93"/>
                <a:gd name="T2" fmla="*/ 0 w 124"/>
                <a:gd name="T3" fmla="*/ 0 h 93"/>
                <a:gd name="T4" fmla="*/ 0 w 124"/>
                <a:gd name="T5" fmla="*/ 2147483647 h 93"/>
                <a:gd name="T6" fmla="*/ 2147483647 w 124"/>
                <a:gd name="T7" fmla="*/ 2147483647 h 93"/>
                <a:gd name="T8" fmla="*/ 2147483647 w 124"/>
                <a:gd name="T9" fmla="*/ 2147483647 h 93"/>
                <a:gd name="T10" fmla="*/ 2147483647 w 124"/>
                <a:gd name="T11" fmla="*/ 2147483647 h 93"/>
                <a:gd name="T12" fmla="*/ 2147483647 w 124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93"/>
                <a:gd name="T23" fmla="*/ 124 w 124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93">
                  <a:moveTo>
                    <a:pt x="124" y="0"/>
                  </a:moveTo>
                  <a:lnTo>
                    <a:pt x="0" y="0"/>
                  </a:lnTo>
                  <a:lnTo>
                    <a:pt x="0" y="93"/>
                  </a:lnTo>
                  <a:lnTo>
                    <a:pt x="8" y="93"/>
                  </a:lnTo>
                  <a:lnTo>
                    <a:pt x="8" y="6"/>
                  </a:lnTo>
                  <a:lnTo>
                    <a:pt x="124" y="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2" name="Freeform 555"/>
            <p:cNvSpPr>
              <a:spLocks/>
            </p:cNvSpPr>
            <p:nvPr/>
          </p:nvSpPr>
          <p:spPr bwMode="auto">
            <a:xfrm>
              <a:off x="1712" y="2166"/>
              <a:ext cx="102" cy="80"/>
            </a:xfrm>
            <a:custGeom>
              <a:avLst/>
              <a:gdLst>
                <a:gd name="T0" fmla="*/ 2147483647 w 116"/>
                <a:gd name="T1" fmla="*/ 0 h 87"/>
                <a:gd name="T2" fmla="*/ 0 w 116"/>
                <a:gd name="T3" fmla="*/ 0 h 87"/>
                <a:gd name="T4" fmla="*/ 0 w 116"/>
                <a:gd name="T5" fmla="*/ 2147483647 h 87"/>
                <a:gd name="T6" fmla="*/ 2147483647 w 116"/>
                <a:gd name="T7" fmla="*/ 2147483647 h 87"/>
                <a:gd name="T8" fmla="*/ 2147483647 w 116"/>
                <a:gd name="T9" fmla="*/ 2147483647 h 87"/>
                <a:gd name="T10" fmla="*/ 2147483647 w 116"/>
                <a:gd name="T11" fmla="*/ 2147483647 h 87"/>
                <a:gd name="T12" fmla="*/ 2147483647 w 116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87"/>
                <a:gd name="T23" fmla="*/ 116 w 116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87">
                  <a:moveTo>
                    <a:pt x="116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9" y="85"/>
                  </a:lnTo>
                  <a:lnTo>
                    <a:pt x="9" y="7"/>
                  </a:lnTo>
                  <a:lnTo>
                    <a:pt x="115" y="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3" name="Freeform 556"/>
            <p:cNvSpPr>
              <a:spLocks/>
            </p:cNvSpPr>
            <p:nvPr/>
          </p:nvSpPr>
          <p:spPr bwMode="auto">
            <a:xfrm>
              <a:off x="1720" y="2172"/>
              <a:ext cx="93" cy="72"/>
            </a:xfrm>
            <a:custGeom>
              <a:avLst/>
              <a:gdLst>
                <a:gd name="T0" fmla="*/ 2147483647 w 106"/>
                <a:gd name="T1" fmla="*/ 0 h 78"/>
                <a:gd name="T2" fmla="*/ 0 w 106"/>
                <a:gd name="T3" fmla="*/ 0 h 78"/>
                <a:gd name="T4" fmla="*/ 0 w 106"/>
                <a:gd name="T5" fmla="*/ 2147483647 h 78"/>
                <a:gd name="T6" fmla="*/ 2147483647 w 106"/>
                <a:gd name="T7" fmla="*/ 2147483647 h 78"/>
                <a:gd name="T8" fmla="*/ 2147483647 w 106"/>
                <a:gd name="T9" fmla="*/ 2147483647 h 78"/>
                <a:gd name="T10" fmla="*/ 2147483647 w 106"/>
                <a:gd name="T11" fmla="*/ 2147483647 h 78"/>
                <a:gd name="T12" fmla="*/ 2147483647 w 106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8"/>
                <a:gd name="T23" fmla="*/ 106 w 106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8">
                  <a:moveTo>
                    <a:pt x="106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" y="78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4" name="Freeform 557"/>
            <p:cNvSpPr>
              <a:spLocks/>
            </p:cNvSpPr>
            <p:nvPr/>
          </p:nvSpPr>
          <p:spPr bwMode="auto">
            <a:xfrm>
              <a:off x="1726" y="2178"/>
              <a:ext cx="88" cy="68"/>
            </a:xfrm>
            <a:custGeom>
              <a:avLst/>
              <a:gdLst>
                <a:gd name="T0" fmla="*/ 2147483647 w 100"/>
                <a:gd name="T1" fmla="*/ 0 h 74"/>
                <a:gd name="T2" fmla="*/ 0 w 100"/>
                <a:gd name="T3" fmla="*/ 0 h 74"/>
                <a:gd name="T4" fmla="*/ 0 w 100"/>
                <a:gd name="T5" fmla="*/ 2147483647 h 74"/>
                <a:gd name="T6" fmla="*/ 2147483647 w 100"/>
                <a:gd name="T7" fmla="*/ 2147483647 h 74"/>
                <a:gd name="T8" fmla="*/ 2147483647 w 100"/>
                <a:gd name="T9" fmla="*/ 2147483647 h 74"/>
                <a:gd name="T10" fmla="*/ 2147483647 w 100"/>
                <a:gd name="T11" fmla="*/ 2147483647 h 74"/>
                <a:gd name="T12" fmla="*/ 2147483647 w 100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74"/>
                <a:gd name="T23" fmla="*/ 100 w 100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74">
                  <a:moveTo>
                    <a:pt x="9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9" y="74"/>
                  </a:lnTo>
                  <a:lnTo>
                    <a:pt x="9" y="6"/>
                  </a:lnTo>
                  <a:lnTo>
                    <a:pt x="100" y="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5" name="Freeform 558"/>
            <p:cNvSpPr>
              <a:spLocks/>
            </p:cNvSpPr>
            <p:nvPr/>
          </p:nvSpPr>
          <p:spPr bwMode="auto">
            <a:xfrm>
              <a:off x="1734" y="2183"/>
              <a:ext cx="80" cy="63"/>
            </a:xfrm>
            <a:custGeom>
              <a:avLst/>
              <a:gdLst>
                <a:gd name="T0" fmla="*/ 2147483647 w 91"/>
                <a:gd name="T1" fmla="*/ 0 h 68"/>
                <a:gd name="T2" fmla="*/ 0 w 91"/>
                <a:gd name="T3" fmla="*/ 0 h 68"/>
                <a:gd name="T4" fmla="*/ 0 w 91"/>
                <a:gd name="T5" fmla="*/ 2147483647 h 68"/>
                <a:gd name="T6" fmla="*/ 2147483647 w 91"/>
                <a:gd name="T7" fmla="*/ 2147483647 h 68"/>
                <a:gd name="T8" fmla="*/ 2147483647 w 91"/>
                <a:gd name="T9" fmla="*/ 2147483647 h 68"/>
                <a:gd name="T10" fmla="*/ 2147483647 w 91"/>
                <a:gd name="T11" fmla="*/ 2147483647 h 68"/>
                <a:gd name="T12" fmla="*/ 2147483647 w 91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68"/>
                <a:gd name="T23" fmla="*/ 91 w 91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68">
                  <a:moveTo>
                    <a:pt x="91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10" y="66"/>
                  </a:lnTo>
                  <a:lnTo>
                    <a:pt x="10" y="7"/>
                  </a:lnTo>
                  <a:lnTo>
                    <a:pt x="90" y="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6" name="Freeform 559"/>
            <p:cNvSpPr>
              <a:spLocks/>
            </p:cNvSpPr>
            <p:nvPr/>
          </p:nvSpPr>
          <p:spPr bwMode="auto">
            <a:xfrm>
              <a:off x="1743" y="2190"/>
              <a:ext cx="71" cy="56"/>
            </a:xfrm>
            <a:custGeom>
              <a:avLst/>
              <a:gdLst>
                <a:gd name="T0" fmla="*/ 2147483647 w 81"/>
                <a:gd name="T1" fmla="*/ 0 h 61"/>
                <a:gd name="T2" fmla="*/ 0 w 81"/>
                <a:gd name="T3" fmla="*/ 0 h 61"/>
                <a:gd name="T4" fmla="*/ 0 w 81"/>
                <a:gd name="T5" fmla="*/ 2147483647 h 61"/>
                <a:gd name="T6" fmla="*/ 2147483647 w 81"/>
                <a:gd name="T7" fmla="*/ 2147483647 h 61"/>
                <a:gd name="T8" fmla="*/ 2147483647 w 81"/>
                <a:gd name="T9" fmla="*/ 2147483647 h 61"/>
                <a:gd name="T10" fmla="*/ 2147483647 w 81"/>
                <a:gd name="T11" fmla="*/ 2147483647 h 61"/>
                <a:gd name="T12" fmla="*/ 2147483647 w 81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61"/>
                <a:gd name="T23" fmla="*/ 81 w 81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61">
                  <a:moveTo>
                    <a:pt x="8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0" y="61"/>
                  </a:lnTo>
                  <a:lnTo>
                    <a:pt x="10" y="7"/>
                  </a:lnTo>
                  <a:lnTo>
                    <a:pt x="8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7" name="Freeform 560"/>
            <p:cNvSpPr>
              <a:spLocks/>
            </p:cNvSpPr>
            <p:nvPr/>
          </p:nvSpPr>
          <p:spPr bwMode="auto">
            <a:xfrm>
              <a:off x="1752" y="2196"/>
              <a:ext cx="62" cy="50"/>
            </a:xfrm>
            <a:custGeom>
              <a:avLst/>
              <a:gdLst>
                <a:gd name="T0" fmla="*/ 2147483647 w 71"/>
                <a:gd name="T1" fmla="*/ 0 h 54"/>
                <a:gd name="T2" fmla="*/ 0 w 71"/>
                <a:gd name="T3" fmla="*/ 0 h 54"/>
                <a:gd name="T4" fmla="*/ 0 w 71"/>
                <a:gd name="T5" fmla="*/ 2147483647 h 54"/>
                <a:gd name="T6" fmla="*/ 2147483647 w 71"/>
                <a:gd name="T7" fmla="*/ 2147483647 h 54"/>
                <a:gd name="T8" fmla="*/ 2147483647 w 71"/>
                <a:gd name="T9" fmla="*/ 2147483647 h 54"/>
                <a:gd name="T10" fmla="*/ 2147483647 w 71"/>
                <a:gd name="T11" fmla="*/ 2147483647 h 54"/>
                <a:gd name="T12" fmla="*/ 2147483647 w 71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4"/>
                <a:gd name="T23" fmla="*/ 71 w 71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4">
                  <a:moveTo>
                    <a:pt x="71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0" y="52"/>
                  </a:lnTo>
                  <a:lnTo>
                    <a:pt x="10" y="8"/>
                  </a:lnTo>
                  <a:lnTo>
                    <a:pt x="70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8" name="Freeform 561"/>
            <p:cNvSpPr>
              <a:spLocks/>
            </p:cNvSpPr>
            <p:nvPr/>
          </p:nvSpPr>
          <p:spPr bwMode="auto">
            <a:xfrm>
              <a:off x="1760" y="2203"/>
              <a:ext cx="53" cy="41"/>
            </a:xfrm>
            <a:custGeom>
              <a:avLst/>
              <a:gdLst>
                <a:gd name="T0" fmla="*/ 2147483647 w 60"/>
                <a:gd name="T1" fmla="*/ 0 h 44"/>
                <a:gd name="T2" fmla="*/ 0 w 60"/>
                <a:gd name="T3" fmla="*/ 0 h 44"/>
                <a:gd name="T4" fmla="*/ 0 w 60"/>
                <a:gd name="T5" fmla="*/ 2147483647 h 44"/>
                <a:gd name="T6" fmla="*/ 2147483647 w 60"/>
                <a:gd name="T7" fmla="*/ 2147483647 h 44"/>
                <a:gd name="T8" fmla="*/ 2147483647 w 60"/>
                <a:gd name="T9" fmla="*/ 2147483647 h 44"/>
                <a:gd name="T10" fmla="*/ 2147483647 w 60"/>
                <a:gd name="T11" fmla="*/ 2147483647 h 44"/>
                <a:gd name="T12" fmla="*/ 2147483647 w 60"/>
                <a:gd name="T13" fmla="*/ 0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44"/>
                <a:gd name="T23" fmla="*/ 60 w 60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44">
                  <a:moveTo>
                    <a:pt x="60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" y="44"/>
                  </a:lnTo>
                  <a:lnTo>
                    <a:pt x="11" y="8"/>
                  </a:lnTo>
                  <a:lnTo>
                    <a:pt x="60" y="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89" name="Freeform 562"/>
            <p:cNvSpPr>
              <a:spLocks/>
            </p:cNvSpPr>
            <p:nvPr/>
          </p:nvSpPr>
          <p:spPr bwMode="auto">
            <a:xfrm>
              <a:off x="1770" y="2211"/>
              <a:ext cx="43" cy="33"/>
            </a:xfrm>
            <a:custGeom>
              <a:avLst/>
              <a:gdLst>
                <a:gd name="T0" fmla="*/ 2147483647 w 49"/>
                <a:gd name="T1" fmla="*/ 0 h 36"/>
                <a:gd name="T2" fmla="*/ 0 w 49"/>
                <a:gd name="T3" fmla="*/ 0 h 36"/>
                <a:gd name="T4" fmla="*/ 0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2147483647 h 36"/>
                <a:gd name="T10" fmla="*/ 2147483647 w 49"/>
                <a:gd name="T11" fmla="*/ 2147483647 h 36"/>
                <a:gd name="T12" fmla="*/ 2147483647 w 49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6"/>
                <a:gd name="T23" fmla="*/ 49 w 4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6">
                  <a:moveTo>
                    <a:pt x="49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1" y="36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0" name="Freeform 563"/>
            <p:cNvSpPr>
              <a:spLocks/>
            </p:cNvSpPr>
            <p:nvPr/>
          </p:nvSpPr>
          <p:spPr bwMode="auto">
            <a:xfrm>
              <a:off x="1780" y="2219"/>
              <a:ext cx="34" cy="27"/>
            </a:xfrm>
            <a:custGeom>
              <a:avLst/>
              <a:gdLst>
                <a:gd name="T0" fmla="*/ 2147483647 w 39"/>
                <a:gd name="T1" fmla="*/ 0 h 29"/>
                <a:gd name="T2" fmla="*/ 0 w 39"/>
                <a:gd name="T3" fmla="*/ 0 h 29"/>
                <a:gd name="T4" fmla="*/ 0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9"/>
                <a:gd name="T23" fmla="*/ 39 w 39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" y="29"/>
                  </a:lnTo>
                  <a:lnTo>
                    <a:pt x="13" y="8"/>
                  </a:lnTo>
                  <a:lnTo>
                    <a:pt x="39" y="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1" name="Freeform 564"/>
            <p:cNvSpPr>
              <a:spLocks/>
            </p:cNvSpPr>
            <p:nvPr/>
          </p:nvSpPr>
          <p:spPr bwMode="auto">
            <a:xfrm>
              <a:off x="1791" y="2227"/>
              <a:ext cx="23" cy="19"/>
            </a:xfrm>
            <a:custGeom>
              <a:avLst/>
              <a:gdLst>
                <a:gd name="T0" fmla="*/ 2147483647 w 26"/>
                <a:gd name="T1" fmla="*/ 0 h 21"/>
                <a:gd name="T2" fmla="*/ 0 w 26"/>
                <a:gd name="T3" fmla="*/ 0 h 21"/>
                <a:gd name="T4" fmla="*/ 0 w 26"/>
                <a:gd name="T5" fmla="*/ 2147483647 h 21"/>
                <a:gd name="T6" fmla="*/ 2147483647 w 26"/>
                <a:gd name="T7" fmla="*/ 2147483647 h 21"/>
                <a:gd name="T8" fmla="*/ 2147483647 w 26"/>
                <a:gd name="T9" fmla="*/ 2147483647 h 21"/>
                <a:gd name="T10" fmla="*/ 2147483647 w 26"/>
                <a:gd name="T11" fmla="*/ 2147483647 h 21"/>
                <a:gd name="T12" fmla="*/ 2147483647 w 26"/>
                <a:gd name="T13" fmla="*/ 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1"/>
                <a:gd name="T23" fmla="*/ 26 w 26"/>
                <a:gd name="T24" fmla="*/ 21 h 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1">
                  <a:moveTo>
                    <a:pt x="26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2" y="19"/>
                  </a:lnTo>
                  <a:lnTo>
                    <a:pt x="12" y="11"/>
                  </a:lnTo>
                  <a:lnTo>
                    <a:pt x="25" y="1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2" name="Freeform 565"/>
            <p:cNvSpPr>
              <a:spLocks/>
            </p:cNvSpPr>
            <p:nvPr/>
          </p:nvSpPr>
          <p:spPr bwMode="auto">
            <a:xfrm>
              <a:off x="1802" y="2237"/>
              <a:ext cx="12" cy="9"/>
            </a:xfrm>
            <a:custGeom>
              <a:avLst/>
              <a:gdLst>
                <a:gd name="T0" fmla="*/ 2147483647 w 14"/>
                <a:gd name="T1" fmla="*/ 0 h 10"/>
                <a:gd name="T2" fmla="*/ 0 w 14"/>
                <a:gd name="T3" fmla="*/ 0 h 10"/>
                <a:gd name="T4" fmla="*/ 0 w 14"/>
                <a:gd name="T5" fmla="*/ 2147483647 h 10"/>
                <a:gd name="T6" fmla="*/ 2147483647 w 14"/>
                <a:gd name="T7" fmla="*/ 2147483647 h 10"/>
                <a:gd name="T8" fmla="*/ 2147483647 w 14"/>
                <a:gd name="T9" fmla="*/ 2147483647 h 10"/>
                <a:gd name="T10" fmla="*/ 2147483647 w 14"/>
                <a:gd name="T11" fmla="*/ 2147483647 h 10"/>
                <a:gd name="T12" fmla="*/ 2147483647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3" name="Line 566"/>
            <p:cNvSpPr>
              <a:spLocks noChangeShapeType="1"/>
            </p:cNvSpPr>
            <p:nvPr/>
          </p:nvSpPr>
          <p:spPr bwMode="auto">
            <a:xfrm>
              <a:off x="1655" y="2266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94" name="Line 567"/>
            <p:cNvSpPr>
              <a:spLocks noChangeShapeType="1"/>
            </p:cNvSpPr>
            <p:nvPr/>
          </p:nvSpPr>
          <p:spPr bwMode="auto">
            <a:xfrm>
              <a:off x="1625" y="2266"/>
              <a:ext cx="0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95" name="Line 568"/>
            <p:cNvSpPr>
              <a:spLocks noChangeShapeType="1"/>
            </p:cNvSpPr>
            <p:nvPr/>
          </p:nvSpPr>
          <p:spPr bwMode="auto">
            <a:xfrm>
              <a:off x="1587" y="2266"/>
              <a:ext cx="252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96" name="Rectangle 569"/>
            <p:cNvSpPr>
              <a:spLocks noChangeArrowheads="1"/>
            </p:cNvSpPr>
            <p:nvPr/>
          </p:nvSpPr>
          <p:spPr bwMode="auto">
            <a:xfrm>
              <a:off x="1779" y="2326"/>
              <a:ext cx="31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7" name="Rectangle 570"/>
            <p:cNvSpPr>
              <a:spLocks noChangeArrowheads="1"/>
            </p:cNvSpPr>
            <p:nvPr/>
          </p:nvSpPr>
          <p:spPr bwMode="auto">
            <a:xfrm>
              <a:off x="1779" y="2325"/>
              <a:ext cx="31" cy="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8" name="Rectangle 571"/>
            <p:cNvSpPr>
              <a:spLocks noChangeArrowheads="1"/>
            </p:cNvSpPr>
            <p:nvPr/>
          </p:nvSpPr>
          <p:spPr bwMode="auto">
            <a:xfrm>
              <a:off x="1779" y="2324"/>
              <a:ext cx="31" cy="1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099" name="Rectangle 572"/>
            <p:cNvSpPr>
              <a:spLocks noChangeArrowheads="1"/>
            </p:cNvSpPr>
            <p:nvPr/>
          </p:nvSpPr>
          <p:spPr bwMode="auto">
            <a:xfrm>
              <a:off x="1779" y="2323"/>
              <a:ext cx="31" cy="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0" name="Rectangle 573"/>
            <p:cNvSpPr>
              <a:spLocks noChangeArrowheads="1"/>
            </p:cNvSpPr>
            <p:nvPr/>
          </p:nvSpPr>
          <p:spPr bwMode="auto">
            <a:xfrm>
              <a:off x="1779" y="2322"/>
              <a:ext cx="31" cy="1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1" name="Rectangle 574"/>
            <p:cNvSpPr>
              <a:spLocks noChangeArrowheads="1"/>
            </p:cNvSpPr>
            <p:nvPr/>
          </p:nvSpPr>
          <p:spPr bwMode="auto">
            <a:xfrm>
              <a:off x="1779" y="2321"/>
              <a:ext cx="31" cy="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2" name="Rectangle 575"/>
            <p:cNvSpPr>
              <a:spLocks noChangeArrowheads="1"/>
            </p:cNvSpPr>
            <p:nvPr/>
          </p:nvSpPr>
          <p:spPr bwMode="auto">
            <a:xfrm>
              <a:off x="1779" y="2320"/>
              <a:ext cx="31" cy="1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3" name="Freeform 576"/>
            <p:cNvSpPr>
              <a:spLocks/>
            </p:cNvSpPr>
            <p:nvPr/>
          </p:nvSpPr>
          <p:spPr bwMode="auto">
            <a:xfrm>
              <a:off x="1777" y="2318"/>
              <a:ext cx="33" cy="2"/>
            </a:xfrm>
            <a:custGeom>
              <a:avLst/>
              <a:gdLst>
                <a:gd name="T0" fmla="*/ 2147483647 w 37"/>
                <a:gd name="T1" fmla="*/ 2147483647 h 2"/>
                <a:gd name="T2" fmla="*/ 2147483647 w 37"/>
                <a:gd name="T3" fmla="*/ 2147483647 h 2"/>
                <a:gd name="T4" fmla="*/ 2147483647 w 37"/>
                <a:gd name="T5" fmla="*/ 0 h 2"/>
                <a:gd name="T6" fmla="*/ 0 w 37"/>
                <a:gd name="T7" fmla="*/ 0 h 2"/>
                <a:gd name="T8" fmla="*/ 2147483647 w 37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"/>
                <a:gd name="T17" fmla="*/ 37 w 3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">
                  <a:moveTo>
                    <a:pt x="2" y="2"/>
                  </a:moveTo>
                  <a:lnTo>
                    <a:pt x="37" y="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4" name="Rectangle 577"/>
            <p:cNvSpPr>
              <a:spLocks noChangeArrowheads="1"/>
            </p:cNvSpPr>
            <p:nvPr/>
          </p:nvSpPr>
          <p:spPr bwMode="auto">
            <a:xfrm>
              <a:off x="1777" y="2317"/>
              <a:ext cx="32" cy="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5" name="Freeform 578"/>
            <p:cNvSpPr>
              <a:spLocks/>
            </p:cNvSpPr>
            <p:nvPr/>
          </p:nvSpPr>
          <p:spPr bwMode="auto">
            <a:xfrm>
              <a:off x="1777" y="2316"/>
              <a:ext cx="33" cy="1"/>
            </a:xfrm>
            <a:custGeom>
              <a:avLst/>
              <a:gdLst>
                <a:gd name="T0" fmla="*/ 0 w 37"/>
                <a:gd name="T1" fmla="*/ 2147483647 h 1"/>
                <a:gd name="T2" fmla="*/ 2147483647 w 37"/>
                <a:gd name="T3" fmla="*/ 2147483647 h 1"/>
                <a:gd name="T4" fmla="*/ 2147483647 w 37"/>
                <a:gd name="T5" fmla="*/ 0 h 1"/>
                <a:gd name="T6" fmla="*/ 2147483647 w 37"/>
                <a:gd name="T7" fmla="*/ 0 h 1"/>
                <a:gd name="T8" fmla="*/ 0 w 37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"/>
                <a:gd name="T17" fmla="*/ 37 w 3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">
                  <a:moveTo>
                    <a:pt x="0" y="1"/>
                  </a:moveTo>
                  <a:lnTo>
                    <a:pt x="36" y="1"/>
                  </a:lnTo>
                  <a:lnTo>
                    <a:pt x="37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6" name="Rectangle 579"/>
            <p:cNvSpPr>
              <a:spLocks noChangeArrowheads="1"/>
            </p:cNvSpPr>
            <p:nvPr/>
          </p:nvSpPr>
          <p:spPr bwMode="auto">
            <a:xfrm>
              <a:off x="1779" y="2316"/>
              <a:ext cx="31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7" name="Rectangle 580"/>
            <p:cNvSpPr>
              <a:spLocks noChangeArrowheads="1"/>
            </p:cNvSpPr>
            <p:nvPr/>
          </p:nvSpPr>
          <p:spPr bwMode="auto">
            <a:xfrm>
              <a:off x="1750" y="2320"/>
              <a:ext cx="7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8" name="Freeform 581"/>
            <p:cNvSpPr>
              <a:spLocks noEditPoints="1"/>
            </p:cNvSpPr>
            <p:nvPr/>
          </p:nvSpPr>
          <p:spPr bwMode="auto">
            <a:xfrm>
              <a:off x="1555" y="2308"/>
              <a:ext cx="40" cy="22"/>
            </a:xfrm>
            <a:custGeom>
              <a:avLst/>
              <a:gdLst>
                <a:gd name="T0" fmla="*/ 0 w 46"/>
                <a:gd name="T1" fmla="*/ 2147483647 h 24"/>
                <a:gd name="T2" fmla="*/ 0 w 46"/>
                <a:gd name="T3" fmla="*/ 0 h 24"/>
                <a:gd name="T4" fmla="*/ 2147483647 w 46"/>
                <a:gd name="T5" fmla="*/ 0 h 24"/>
                <a:gd name="T6" fmla="*/ 2147483647 w 46"/>
                <a:gd name="T7" fmla="*/ 2147483647 h 24"/>
                <a:gd name="T8" fmla="*/ 0 w 46"/>
                <a:gd name="T9" fmla="*/ 2147483647 h 24"/>
                <a:gd name="T10" fmla="*/ 2147483647 w 46"/>
                <a:gd name="T11" fmla="*/ 0 h 24"/>
                <a:gd name="T12" fmla="*/ 2147483647 w 46"/>
                <a:gd name="T13" fmla="*/ 2147483647 h 24"/>
                <a:gd name="T14" fmla="*/ 2147483647 w 46"/>
                <a:gd name="T15" fmla="*/ 2147483647 h 24"/>
                <a:gd name="T16" fmla="*/ 2147483647 w 46"/>
                <a:gd name="T17" fmla="*/ 0 h 24"/>
                <a:gd name="T18" fmla="*/ 2147483647 w 46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24"/>
                <a:gd name="T32" fmla="*/ 46 w 4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46" y="0"/>
                  </a:moveTo>
                  <a:lnTo>
                    <a:pt x="46" y="24"/>
                  </a:lnTo>
                  <a:lnTo>
                    <a:pt x="43" y="24"/>
                  </a:lnTo>
                  <a:lnTo>
                    <a:pt x="43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09" name="Freeform 582"/>
            <p:cNvSpPr>
              <a:spLocks noEditPoints="1"/>
            </p:cNvSpPr>
            <p:nvPr/>
          </p:nvSpPr>
          <p:spPr bwMode="auto">
            <a:xfrm>
              <a:off x="1557" y="2308"/>
              <a:ext cx="36" cy="22"/>
            </a:xfrm>
            <a:custGeom>
              <a:avLst/>
              <a:gdLst>
                <a:gd name="T0" fmla="*/ 0 w 41"/>
                <a:gd name="T1" fmla="*/ 2147483647 h 24"/>
                <a:gd name="T2" fmla="*/ 0 w 41"/>
                <a:gd name="T3" fmla="*/ 0 h 24"/>
                <a:gd name="T4" fmla="*/ 2147483647 w 41"/>
                <a:gd name="T5" fmla="*/ 0 h 24"/>
                <a:gd name="T6" fmla="*/ 2147483647 w 41"/>
                <a:gd name="T7" fmla="*/ 2147483647 h 24"/>
                <a:gd name="T8" fmla="*/ 0 w 41"/>
                <a:gd name="T9" fmla="*/ 2147483647 h 24"/>
                <a:gd name="T10" fmla="*/ 2147483647 w 41"/>
                <a:gd name="T11" fmla="*/ 0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2147483647 w 41"/>
                <a:gd name="T17" fmla="*/ 0 h 24"/>
                <a:gd name="T18" fmla="*/ 2147483647 w 4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24"/>
                <a:gd name="T32" fmla="*/ 41 w 4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1" y="0"/>
                  </a:moveTo>
                  <a:lnTo>
                    <a:pt x="41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0" name="Freeform 583"/>
            <p:cNvSpPr>
              <a:spLocks noEditPoints="1"/>
            </p:cNvSpPr>
            <p:nvPr/>
          </p:nvSpPr>
          <p:spPr bwMode="auto">
            <a:xfrm>
              <a:off x="1557" y="2308"/>
              <a:ext cx="35" cy="22"/>
            </a:xfrm>
            <a:custGeom>
              <a:avLst/>
              <a:gdLst>
                <a:gd name="T0" fmla="*/ 0 w 39"/>
                <a:gd name="T1" fmla="*/ 2147483647 h 24"/>
                <a:gd name="T2" fmla="*/ 0 w 39"/>
                <a:gd name="T3" fmla="*/ 0 h 24"/>
                <a:gd name="T4" fmla="*/ 2147483647 w 39"/>
                <a:gd name="T5" fmla="*/ 0 h 24"/>
                <a:gd name="T6" fmla="*/ 2147483647 w 39"/>
                <a:gd name="T7" fmla="*/ 2147483647 h 24"/>
                <a:gd name="T8" fmla="*/ 0 w 39"/>
                <a:gd name="T9" fmla="*/ 2147483647 h 24"/>
                <a:gd name="T10" fmla="*/ 2147483647 w 39"/>
                <a:gd name="T11" fmla="*/ 0 h 24"/>
                <a:gd name="T12" fmla="*/ 2147483647 w 39"/>
                <a:gd name="T13" fmla="*/ 2147483647 h 24"/>
                <a:gd name="T14" fmla="*/ 2147483647 w 39"/>
                <a:gd name="T15" fmla="*/ 2147483647 h 24"/>
                <a:gd name="T16" fmla="*/ 2147483647 w 39"/>
                <a:gd name="T17" fmla="*/ 0 h 24"/>
                <a:gd name="T18" fmla="*/ 2147483647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24"/>
                <a:gd name="T32" fmla="*/ 39 w 3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1" name="Freeform 584"/>
            <p:cNvSpPr>
              <a:spLocks noEditPoints="1"/>
            </p:cNvSpPr>
            <p:nvPr/>
          </p:nvSpPr>
          <p:spPr bwMode="auto">
            <a:xfrm>
              <a:off x="1558" y="2308"/>
              <a:ext cx="33" cy="22"/>
            </a:xfrm>
            <a:custGeom>
              <a:avLst/>
              <a:gdLst>
                <a:gd name="T0" fmla="*/ 0 w 37"/>
                <a:gd name="T1" fmla="*/ 2147483647 h 24"/>
                <a:gd name="T2" fmla="*/ 0 w 37"/>
                <a:gd name="T3" fmla="*/ 0 h 24"/>
                <a:gd name="T4" fmla="*/ 2147483647 w 37"/>
                <a:gd name="T5" fmla="*/ 0 h 24"/>
                <a:gd name="T6" fmla="*/ 2147483647 w 37"/>
                <a:gd name="T7" fmla="*/ 2147483647 h 24"/>
                <a:gd name="T8" fmla="*/ 0 w 37"/>
                <a:gd name="T9" fmla="*/ 2147483647 h 24"/>
                <a:gd name="T10" fmla="*/ 2147483647 w 37"/>
                <a:gd name="T11" fmla="*/ 0 h 24"/>
                <a:gd name="T12" fmla="*/ 2147483647 w 37"/>
                <a:gd name="T13" fmla="*/ 2147483647 h 24"/>
                <a:gd name="T14" fmla="*/ 2147483647 w 37"/>
                <a:gd name="T15" fmla="*/ 2147483647 h 24"/>
                <a:gd name="T16" fmla="*/ 2147483647 w 37"/>
                <a:gd name="T17" fmla="*/ 0 h 24"/>
                <a:gd name="T18" fmla="*/ 214748364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4"/>
                <a:gd name="T32" fmla="*/ 37 w 3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2" name="Freeform 585"/>
            <p:cNvSpPr>
              <a:spLocks noEditPoints="1"/>
            </p:cNvSpPr>
            <p:nvPr/>
          </p:nvSpPr>
          <p:spPr bwMode="auto">
            <a:xfrm>
              <a:off x="1559" y="2308"/>
              <a:ext cx="31" cy="22"/>
            </a:xfrm>
            <a:custGeom>
              <a:avLst/>
              <a:gdLst>
                <a:gd name="T0" fmla="*/ 0 w 35"/>
                <a:gd name="T1" fmla="*/ 2147483647 h 24"/>
                <a:gd name="T2" fmla="*/ 0 w 35"/>
                <a:gd name="T3" fmla="*/ 0 h 24"/>
                <a:gd name="T4" fmla="*/ 2147483647 w 35"/>
                <a:gd name="T5" fmla="*/ 0 h 24"/>
                <a:gd name="T6" fmla="*/ 2147483647 w 35"/>
                <a:gd name="T7" fmla="*/ 2147483647 h 24"/>
                <a:gd name="T8" fmla="*/ 0 w 35"/>
                <a:gd name="T9" fmla="*/ 2147483647 h 24"/>
                <a:gd name="T10" fmla="*/ 2147483647 w 35"/>
                <a:gd name="T11" fmla="*/ 0 h 24"/>
                <a:gd name="T12" fmla="*/ 2147483647 w 35"/>
                <a:gd name="T13" fmla="*/ 2147483647 h 24"/>
                <a:gd name="T14" fmla="*/ 2147483647 w 35"/>
                <a:gd name="T15" fmla="*/ 2147483647 h 24"/>
                <a:gd name="T16" fmla="*/ 2147483647 w 35"/>
                <a:gd name="T17" fmla="*/ 0 h 24"/>
                <a:gd name="T18" fmla="*/ 2147483647 w 35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24"/>
                <a:gd name="T32" fmla="*/ 35 w 35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5" y="0"/>
                  </a:moveTo>
                  <a:lnTo>
                    <a:pt x="35" y="24"/>
                  </a:lnTo>
                  <a:lnTo>
                    <a:pt x="33" y="24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3" name="Freeform 586"/>
            <p:cNvSpPr>
              <a:spLocks noEditPoints="1"/>
            </p:cNvSpPr>
            <p:nvPr/>
          </p:nvSpPr>
          <p:spPr bwMode="auto">
            <a:xfrm>
              <a:off x="1561" y="2308"/>
              <a:ext cx="27" cy="22"/>
            </a:xfrm>
            <a:custGeom>
              <a:avLst/>
              <a:gdLst>
                <a:gd name="T0" fmla="*/ 0 w 31"/>
                <a:gd name="T1" fmla="*/ 2147483647 h 24"/>
                <a:gd name="T2" fmla="*/ 0 w 31"/>
                <a:gd name="T3" fmla="*/ 0 h 24"/>
                <a:gd name="T4" fmla="*/ 2147483647 w 31"/>
                <a:gd name="T5" fmla="*/ 0 h 24"/>
                <a:gd name="T6" fmla="*/ 2147483647 w 31"/>
                <a:gd name="T7" fmla="*/ 2147483647 h 24"/>
                <a:gd name="T8" fmla="*/ 0 w 31"/>
                <a:gd name="T9" fmla="*/ 2147483647 h 24"/>
                <a:gd name="T10" fmla="*/ 2147483647 w 31"/>
                <a:gd name="T11" fmla="*/ 0 h 24"/>
                <a:gd name="T12" fmla="*/ 2147483647 w 31"/>
                <a:gd name="T13" fmla="*/ 2147483647 h 24"/>
                <a:gd name="T14" fmla="*/ 2147483647 w 31"/>
                <a:gd name="T15" fmla="*/ 2147483647 h 24"/>
                <a:gd name="T16" fmla="*/ 2147483647 w 31"/>
                <a:gd name="T17" fmla="*/ 0 h 24"/>
                <a:gd name="T18" fmla="*/ 2147483647 w 3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4"/>
                <a:gd name="T32" fmla="*/ 31 w 3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1" y="0"/>
                  </a:moveTo>
                  <a:lnTo>
                    <a:pt x="31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4" name="Freeform 587"/>
            <p:cNvSpPr>
              <a:spLocks noEditPoints="1"/>
            </p:cNvSpPr>
            <p:nvPr/>
          </p:nvSpPr>
          <p:spPr bwMode="auto">
            <a:xfrm>
              <a:off x="1562" y="2308"/>
              <a:ext cx="25" cy="22"/>
            </a:xfrm>
            <a:custGeom>
              <a:avLst/>
              <a:gdLst>
                <a:gd name="T0" fmla="*/ 0 w 29"/>
                <a:gd name="T1" fmla="*/ 2147483647 h 24"/>
                <a:gd name="T2" fmla="*/ 0 w 29"/>
                <a:gd name="T3" fmla="*/ 0 h 24"/>
                <a:gd name="T4" fmla="*/ 2147483647 w 29"/>
                <a:gd name="T5" fmla="*/ 0 h 24"/>
                <a:gd name="T6" fmla="*/ 2147483647 w 29"/>
                <a:gd name="T7" fmla="*/ 2147483647 h 24"/>
                <a:gd name="T8" fmla="*/ 0 w 29"/>
                <a:gd name="T9" fmla="*/ 2147483647 h 24"/>
                <a:gd name="T10" fmla="*/ 2147483647 w 29"/>
                <a:gd name="T11" fmla="*/ 0 h 24"/>
                <a:gd name="T12" fmla="*/ 2147483647 w 29"/>
                <a:gd name="T13" fmla="*/ 2147483647 h 24"/>
                <a:gd name="T14" fmla="*/ 2147483647 w 29"/>
                <a:gd name="T15" fmla="*/ 2147483647 h 24"/>
                <a:gd name="T16" fmla="*/ 2147483647 w 29"/>
                <a:gd name="T17" fmla="*/ 0 h 24"/>
                <a:gd name="T18" fmla="*/ 2147483647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4"/>
                <a:gd name="T32" fmla="*/ 29 w 2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5" name="Freeform 588"/>
            <p:cNvSpPr>
              <a:spLocks noEditPoints="1"/>
            </p:cNvSpPr>
            <p:nvPr/>
          </p:nvSpPr>
          <p:spPr bwMode="auto">
            <a:xfrm>
              <a:off x="1563" y="2308"/>
              <a:ext cx="24" cy="22"/>
            </a:xfrm>
            <a:custGeom>
              <a:avLst/>
              <a:gdLst>
                <a:gd name="T0" fmla="*/ 0 w 27"/>
                <a:gd name="T1" fmla="*/ 2147483647 h 24"/>
                <a:gd name="T2" fmla="*/ 0 w 27"/>
                <a:gd name="T3" fmla="*/ 0 h 24"/>
                <a:gd name="T4" fmla="*/ 2147483647 w 27"/>
                <a:gd name="T5" fmla="*/ 0 h 24"/>
                <a:gd name="T6" fmla="*/ 2147483647 w 27"/>
                <a:gd name="T7" fmla="*/ 2147483647 h 24"/>
                <a:gd name="T8" fmla="*/ 0 w 27"/>
                <a:gd name="T9" fmla="*/ 2147483647 h 24"/>
                <a:gd name="T10" fmla="*/ 2147483647 w 27"/>
                <a:gd name="T11" fmla="*/ 0 h 24"/>
                <a:gd name="T12" fmla="*/ 2147483647 w 27"/>
                <a:gd name="T13" fmla="*/ 2147483647 h 24"/>
                <a:gd name="T14" fmla="*/ 2147483647 w 27"/>
                <a:gd name="T15" fmla="*/ 2147483647 h 24"/>
                <a:gd name="T16" fmla="*/ 2147483647 w 27"/>
                <a:gd name="T17" fmla="*/ 0 h 24"/>
                <a:gd name="T18" fmla="*/ 214748364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24"/>
                <a:gd name="T32" fmla="*/ 27 w 2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6" name="Freeform 589"/>
            <p:cNvSpPr>
              <a:spLocks noEditPoints="1"/>
            </p:cNvSpPr>
            <p:nvPr/>
          </p:nvSpPr>
          <p:spPr bwMode="auto">
            <a:xfrm>
              <a:off x="1564" y="2308"/>
              <a:ext cx="22" cy="22"/>
            </a:xfrm>
            <a:custGeom>
              <a:avLst/>
              <a:gdLst>
                <a:gd name="T0" fmla="*/ 0 w 24"/>
                <a:gd name="T1" fmla="*/ 2147483647 h 24"/>
                <a:gd name="T2" fmla="*/ 0 w 24"/>
                <a:gd name="T3" fmla="*/ 0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2147483647 w 24"/>
                <a:gd name="T11" fmla="*/ 0 h 24"/>
                <a:gd name="T12" fmla="*/ 2147483647 w 24"/>
                <a:gd name="T13" fmla="*/ 2147483647 h 24"/>
                <a:gd name="T14" fmla="*/ 2147483647 w 24"/>
                <a:gd name="T15" fmla="*/ 2147483647 h 24"/>
                <a:gd name="T16" fmla="*/ 2147483647 w 24"/>
                <a:gd name="T17" fmla="*/ 0 h 24"/>
                <a:gd name="T18" fmla="*/ 2147483647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24"/>
                <a:gd name="T32" fmla="*/ 24 w 2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7" name="Freeform 590"/>
            <p:cNvSpPr>
              <a:spLocks noEditPoints="1"/>
            </p:cNvSpPr>
            <p:nvPr/>
          </p:nvSpPr>
          <p:spPr bwMode="auto">
            <a:xfrm>
              <a:off x="1565" y="2308"/>
              <a:ext cx="19" cy="22"/>
            </a:xfrm>
            <a:custGeom>
              <a:avLst/>
              <a:gdLst>
                <a:gd name="T0" fmla="*/ 0 w 21"/>
                <a:gd name="T1" fmla="*/ 2147483647 h 24"/>
                <a:gd name="T2" fmla="*/ 0 w 21"/>
                <a:gd name="T3" fmla="*/ 0 h 24"/>
                <a:gd name="T4" fmla="*/ 2147483647 w 21"/>
                <a:gd name="T5" fmla="*/ 0 h 24"/>
                <a:gd name="T6" fmla="*/ 2147483647 w 21"/>
                <a:gd name="T7" fmla="*/ 2147483647 h 24"/>
                <a:gd name="T8" fmla="*/ 0 w 21"/>
                <a:gd name="T9" fmla="*/ 2147483647 h 24"/>
                <a:gd name="T10" fmla="*/ 2147483647 w 21"/>
                <a:gd name="T11" fmla="*/ 0 h 24"/>
                <a:gd name="T12" fmla="*/ 2147483647 w 21"/>
                <a:gd name="T13" fmla="*/ 2147483647 h 24"/>
                <a:gd name="T14" fmla="*/ 2147483647 w 21"/>
                <a:gd name="T15" fmla="*/ 2147483647 h 24"/>
                <a:gd name="T16" fmla="*/ 2147483647 w 21"/>
                <a:gd name="T17" fmla="*/ 0 h 24"/>
                <a:gd name="T18" fmla="*/ 2147483647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24"/>
                <a:gd name="T32" fmla="*/ 21 w 2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8" name="Freeform 591"/>
            <p:cNvSpPr>
              <a:spLocks noEditPoints="1"/>
            </p:cNvSpPr>
            <p:nvPr/>
          </p:nvSpPr>
          <p:spPr bwMode="auto">
            <a:xfrm>
              <a:off x="1566" y="2308"/>
              <a:ext cx="17" cy="22"/>
            </a:xfrm>
            <a:custGeom>
              <a:avLst/>
              <a:gdLst>
                <a:gd name="T0" fmla="*/ 0 w 19"/>
                <a:gd name="T1" fmla="*/ 2147483647 h 24"/>
                <a:gd name="T2" fmla="*/ 0 w 19"/>
                <a:gd name="T3" fmla="*/ 0 h 24"/>
                <a:gd name="T4" fmla="*/ 2147483647 w 19"/>
                <a:gd name="T5" fmla="*/ 0 h 24"/>
                <a:gd name="T6" fmla="*/ 2147483647 w 19"/>
                <a:gd name="T7" fmla="*/ 2147483647 h 24"/>
                <a:gd name="T8" fmla="*/ 0 w 19"/>
                <a:gd name="T9" fmla="*/ 2147483647 h 24"/>
                <a:gd name="T10" fmla="*/ 2147483647 w 19"/>
                <a:gd name="T11" fmla="*/ 0 h 24"/>
                <a:gd name="T12" fmla="*/ 2147483647 w 19"/>
                <a:gd name="T13" fmla="*/ 2147483647 h 24"/>
                <a:gd name="T14" fmla="*/ 2147483647 w 19"/>
                <a:gd name="T15" fmla="*/ 2147483647 h 24"/>
                <a:gd name="T16" fmla="*/ 2147483647 w 19"/>
                <a:gd name="T17" fmla="*/ 0 h 24"/>
                <a:gd name="T18" fmla="*/ 2147483647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19" name="Freeform 592"/>
            <p:cNvSpPr>
              <a:spLocks noEditPoints="1"/>
            </p:cNvSpPr>
            <p:nvPr/>
          </p:nvSpPr>
          <p:spPr bwMode="auto">
            <a:xfrm>
              <a:off x="1567" y="2308"/>
              <a:ext cx="15" cy="22"/>
            </a:xfrm>
            <a:custGeom>
              <a:avLst/>
              <a:gdLst>
                <a:gd name="T0" fmla="*/ 0 w 17"/>
                <a:gd name="T1" fmla="*/ 2147483647 h 24"/>
                <a:gd name="T2" fmla="*/ 0 w 17"/>
                <a:gd name="T3" fmla="*/ 0 h 24"/>
                <a:gd name="T4" fmla="*/ 2147483647 w 17"/>
                <a:gd name="T5" fmla="*/ 0 h 24"/>
                <a:gd name="T6" fmla="*/ 2147483647 w 17"/>
                <a:gd name="T7" fmla="*/ 2147483647 h 24"/>
                <a:gd name="T8" fmla="*/ 0 w 17"/>
                <a:gd name="T9" fmla="*/ 2147483647 h 24"/>
                <a:gd name="T10" fmla="*/ 2147483647 w 17"/>
                <a:gd name="T11" fmla="*/ 0 h 24"/>
                <a:gd name="T12" fmla="*/ 2147483647 w 17"/>
                <a:gd name="T13" fmla="*/ 2147483647 h 24"/>
                <a:gd name="T14" fmla="*/ 2147483647 w 17"/>
                <a:gd name="T15" fmla="*/ 2147483647 h 24"/>
                <a:gd name="T16" fmla="*/ 2147483647 w 17"/>
                <a:gd name="T17" fmla="*/ 0 h 24"/>
                <a:gd name="T18" fmla="*/ 214748364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4"/>
                <a:gd name="T32" fmla="*/ 17 w 1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0" name="Freeform 593"/>
            <p:cNvSpPr>
              <a:spLocks noEditPoints="1"/>
            </p:cNvSpPr>
            <p:nvPr/>
          </p:nvSpPr>
          <p:spPr bwMode="auto">
            <a:xfrm>
              <a:off x="1569" y="2307"/>
              <a:ext cx="12" cy="23"/>
            </a:xfrm>
            <a:custGeom>
              <a:avLst/>
              <a:gdLst>
                <a:gd name="T0" fmla="*/ 0 w 14"/>
                <a:gd name="T1" fmla="*/ 2147483647 h 25"/>
                <a:gd name="T2" fmla="*/ 0 w 14"/>
                <a:gd name="T3" fmla="*/ 2147483647 h 25"/>
                <a:gd name="T4" fmla="*/ 2147483647 w 14"/>
                <a:gd name="T5" fmla="*/ 0 h 25"/>
                <a:gd name="T6" fmla="*/ 2147483647 w 14"/>
                <a:gd name="T7" fmla="*/ 2147483647 h 25"/>
                <a:gd name="T8" fmla="*/ 0 w 14"/>
                <a:gd name="T9" fmla="*/ 2147483647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2147483647 w 14"/>
                <a:gd name="T15" fmla="*/ 2147483647 h 25"/>
                <a:gd name="T16" fmla="*/ 2147483647 w 14"/>
                <a:gd name="T17" fmla="*/ 0 h 25"/>
                <a:gd name="T18" fmla="*/ 2147483647 w 14"/>
                <a:gd name="T19" fmla="*/ 214748364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25"/>
                <a:gd name="T32" fmla="*/ 14 w 14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14" y="1"/>
                  </a:moveTo>
                  <a:lnTo>
                    <a:pt x="14" y="2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1" name="Freeform 594"/>
            <p:cNvSpPr>
              <a:spLocks noEditPoints="1"/>
            </p:cNvSpPr>
            <p:nvPr/>
          </p:nvSpPr>
          <p:spPr bwMode="auto">
            <a:xfrm>
              <a:off x="1570" y="2307"/>
              <a:ext cx="9" cy="23"/>
            </a:xfrm>
            <a:custGeom>
              <a:avLst/>
              <a:gdLst>
                <a:gd name="T0" fmla="*/ 0 w 11"/>
                <a:gd name="T1" fmla="*/ 2147483647 h 25"/>
                <a:gd name="T2" fmla="*/ 0 w 11"/>
                <a:gd name="T3" fmla="*/ 0 h 25"/>
                <a:gd name="T4" fmla="*/ 2147483647 w 11"/>
                <a:gd name="T5" fmla="*/ 2147483647 h 25"/>
                <a:gd name="T6" fmla="*/ 2147483647 w 11"/>
                <a:gd name="T7" fmla="*/ 2147483647 h 25"/>
                <a:gd name="T8" fmla="*/ 0 w 11"/>
                <a:gd name="T9" fmla="*/ 2147483647 h 25"/>
                <a:gd name="T10" fmla="*/ 2147483647 w 11"/>
                <a:gd name="T11" fmla="*/ 0 h 25"/>
                <a:gd name="T12" fmla="*/ 2147483647 w 11"/>
                <a:gd name="T13" fmla="*/ 2147483647 h 25"/>
                <a:gd name="T14" fmla="*/ 2147483647 w 11"/>
                <a:gd name="T15" fmla="*/ 2147483647 h 25"/>
                <a:gd name="T16" fmla="*/ 2147483647 w 11"/>
                <a:gd name="T17" fmla="*/ 2147483647 h 25"/>
                <a:gd name="T18" fmla="*/ 2147483647 w 11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5"/>
                <a:gd name="T32" fmla="*/ 11 w 11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11" y="0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2" name="Freeform 595"/>
            <p:cNvSpPr>
              <a:spLocks noEditPoints="1"/>
            </p:cNvSpPr>
            <p:nvPr/>
          </p:nvSpPr>
          <p:spPr bwMode="auto">
            <a:xfrm>
              <a:off x="1571" y="2307"/>
              <a:ext cx="8" cy="23"/>
            </a:xfrm>
            <a:custGeom>
              <a:avLst/>
              <a:gdLst>
                <a:gd name="T0" fmla="*/ 0 w 9"/>
                <a:gd name="T1" fmla="*/ 2147483647 h 25"/>
                <a:gd name="T2" fmla="*/ 0 w 9"/>
                <a:gd name="T3" fmla="*/ 2147483647 h 25"/>
                <a:gd name="T4" fmla="*/ 2147483647 w 9"/>
                <a:gd name="T5" fmla="*/ 0 h 25"/>
                <a:gd name="T6" fmla="*/ 2147483647 w 9"/>
                <a:gd name="T7" fmla="*/ 2147483647 h 25"/>
                <a:gd name="T8" fmla="*/ 0 w 9"/>
                <a:gd name="T9" fmla="*/ 2147483647 h 25"/>
                <a:gd name="T10" fmla="*/ 2147483647 w 9"/>
                <a:gd name="T11" fmla="*/ 2147483647 h 25"/>
                <a:gd name="T12" fmla="*/ 2147483647 w 9"/>
                <a:gd name="T13" fmla="*/ 2147483647 h 25"/>
                <a:gd name="T14" fmla="*/ 2147483647 w 9"/>
                <a:gd name="T15" fmla="*/ 2147483647 h 25"/>
                <a:gd name="T16" fmla="*/ 2147483647 w 9"/>
                <a:gd name="T17" fmla="*/ 0 h 25"/>
                <a:gd name="T18" fmla="*/ 2147483647 w 9"/>
                <a:gd name="T19" fmla="*/ 2147483647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25"/>
                <a:gd name="T32" fmla="*/ 9 w 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9" y="1"/>
                  </a:moveTo>
                  <a:lnTo>
                    <a:pt x="9" y="25"/>
                  </a:lnTo>
                  <a:lnTo>
                    <a:pt x="8" y="24"/>
                  </a:lnTo>
                  <a:lnTo>
                    <a:pt x="8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3" name="Freeform 596"/>
            <p:cNvSpPr>
              <a:spLocks noEditPoints="1"/>
            </p:cNvSpPr>
            <p:nvPr/>
          </p:nvSpPr>
          <p:spPr bwMode="auto">
            <a:xfrm>
              <a:off x="1572" y="2307"/>
              <a:ext cx="6" cy="23"/>
            </a:xfrm>
            <a:custGeom>
              <a:avLst/>
              <a:gdLst>
                <a:gd name="T0" fmla="*/ 0 w 7"/>
                <a:gd name="T1" fmla="*/ 2147483647 h 25"/>
                <a:gd name="T2" fmla="*/ 0 w 7"/>
                <a:gd name="T3" fmla="*/ 0 h 25"/>
                <a:gd name="T4" fmla="*/ 2147483647 w 7"/>
                <a:gd name="T5" fmla="*/ 2147483647 h 25"/>
                <a:gd name="T6" fmla="*/ 2147483647 w 7"/>
                <a:gd name="T7" fmla="*/ 2147483647 h 25"/>
                <a:gd name="T8" fmla="*/ 0 w 7"/>
                <a:gd name="T9" fmla="*/ 2147483647 h 25"/>
                <a:gd name="T10" fmla="*/ 2147483647 w 7"/>
                <a:gd name="T11" fmla="*/ 0 h 25"/>
                <a:gd name="T12" fmla="*/ 2147483647 w 7"/>
                <a:gd name="T13" fmla="*/ 2147483647 h 25"/>
                <a:gd name="T14" fmla="*/ 2147483647 w 7"/>
                <a:gd name="T15" fmla="*/ 2147483647 h 25"/>
                <a:gd name="T16" fmla="*/ 2147483647 w 7"/>
                <a:gd name="T17" fmla="*/ 2147483647 h 25"/>
                <a:gd name="T18" fmla="*/ 2147483647 w 7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25"/>
                <a:gd name="T32" fmla="*/ 7 w 7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25">
                  <a:moveTo>
                    <a:pt x="0" y="24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25"/>
                  </a:lnTo>
                  <a:lnTo>
                    <a:pt x="0" y="24"/>
                  </a:lnTo>
                  <a:close/>
                  <a:moveTo>
                    <a:pt x="7" y="0"/>
                  </a:moveTo>
                  <a:lnTo>
                    <a:pt x="7" y="24"/>
                  </a:lnTo>
                  <a:lnTo>
                    <a:pt x="5" y="25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4" name="Freeform 597"/>
            <p:cNvSpPr>
              <a:spLocks noEditPoints="1"/>
            </p:cNvSpPr>
            <p:nvPr/>
          </p:nvSpPr>
          <p:spPr bwMode="auto">
            <a:xfrm>
              <a:off x="1573" y="2308"/>
              <a:ext cx="3" cy="22"/>
            </a:xfrm>
            <a:custGeom>
              <a:avLst/>
              <a:gdLst>
                <a:gd name="T0" fmla="*/ 0 w 3"/>
                <a:gd name="T1" fmla="*/ 2147483647 h 24"/>
                <a:gd name="T2" fmla="*/ 0 w 3"/>
                <a:gd name="T3" fmla="*/ 0 h 24"/>
                <a:gd name="T4" fmla="*/ 2147483647 w 3"/>
                <a:gd name="T5" fmla="*/ 0 h 24"/>
                <a:gd name="T6" fmla="*/ 2147483647 w 3"/>
                <a:gd name="T7" fmla="*/ 2147483647 h 24"/>
                <a:gd name="T8" fmla="*/ 0 w 3"/>
                <a:gd name="T9" fmla="*/ 2147483647 h 24"/>
                <a:gd name="T10" fmla="*/ 2147483647 w 3"/>
                <a:gd name="T11" fmla="*/ 0 h 24"/>
                <a:gd name="T12" fmla="*/ 2147483647 w 3"/>
                <a:gd name="T13" fmla="*/ 2147483647 h 24"/>
                <a:gd name="T14" fmla="*/ 2147483647 w 3"/>
                <a:gd name="T15" fmla="*/ 2147483647 h 24"/>
                <a:gd name="T16" fmla="*/ 2147483647 w 3"/>
                <a:gd name="T17" fmla="*/ 0 h 24"/>
                <a:gd name="T18" fmla="*/ 2147483647 w 3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24"/>
                <a:gd name="T32" fmla="*/ 3 w 3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" y="0"/>
                  </a:moveTo>
                  <a:lnTo>
                    <a:pt x="3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5" name="Freeform 598"/>
            <p:cNvSpPr>
              <a:spLocks noEditPoints="1"/>
            </p:cNvSpPr>
            <p:nvPr/>
          </p:nvSpPr>
          <p:spPr bwMode="auto">
            <a:xfrm>
              <a:off x="1574" y="2308"/>
              <a:ext cx="1" cy="22"/>
            </a:xfrm>
            <a:custGeom>
              <a:avLst/>
              <a:gdLst>
                <a:gd name="T0" fmla="*/ 0 w 1"/>
                <a:gd name="T1" fmla="*/ 2147483647 h 24"/>
                <a:gd name="T2" fmla="*/ 0 w 1"/>
                <a:gd name="T3" fmla="*/ 0 h 24"/>
                <a:gd name="T4" fmla="*/ 2147483647 w 1"/>
                <a:gd name="T5" fmla="*/ 0 h 24"/>
                <a:gd name="T6" fmla="*/ 2147483647 w 1"/>
                <a:gd name="T7" fmla="*/ 2147483647 h 24"/>
                <a:gd name="T8" fmla="*/ 0 w 1"/>
                <a:gd name="T9" fmla="*/ 2147483647 h 24"/>
                <a:gd name="T10" fmla="*/ 2147483647 w 1"/>
                <a:gd name="T11" fmla="*/ 0 h 24"/>
                <a:gd name="T12" fmla="*/ 2147483647 w 1"/>
                <a:gd name="T13" fmla="*/ 2147483647 h 24"/>
                <a:gd name="T14" fmla="*/ 2147483647 w 1"/>
                <a:gd name="T15" fmla="*/ 2147483647 h 24"/>
                <a:gd name="T16" fmla="*/ 2147483647 w 1"/>
                <a:gd name="T17" fmla="*/ 0 h 24"/>
                <a:gd name="T18" fmla="*/ 2147483647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"/>
                <a:gd name="T31" fmla="*/ 0 h 24"/>
                <a:gd name="T32" fmla="*/ 1 w 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6" name="Freeform 599"/>
            <p:cNvSpPr>
              <a:spLocks/>
            </p:cNvSpPr>
            <p:nvPr/>
          </p:nvSpPr>
          <p:spPr bwMode="auto">
            <a:xfrm>
              <a:off x="1545" y="2022"/>
              <a:ext cx="378" cy="396"/>
            </a:xfrm>
            <a:custGeom>
              <a:avLst/>
              <a:gdLst>
                <a:gd name="T0" fmla="*/ 0 w 428"/>
                <a:gd name="T1" fmla="*/ 2147483647 h 428"/>
                <a:gd name="T2" fmla="*/ 0 w 428"/>
                <a:gd name="T3" fmla="*/ 2147483647 h 428"/>
                <a:gd name="T4" fmla="*/ 2147483647 w 428"/>
                <a:gd name="T5" fmla="*/ 2147483647 h 428"/>
                <a:gd name="T6" fmla="*/ 2147483647 w 428"/>
                <a:gd name="T7" fmla="*/ 2147483647 h 428"/>
                <a:gd name="T8" fmla="*/ 2147483647 w 428"/>
                <a:gd name="T9" fmla="*/ 2147483647 h 428"/>
                <a:gd name="T10" fmla="*/ 2147483647 w 428"/>
                <a:gd name="T11" fmla="*/ 0 h 428"/>
                <a:gd name="T12" fmla="*/ 2147483647 w 428"/>
                <a:gd name="T13" fmla="*/ 0 h 428"/>
                <a:gd name="T14" fmla="*/ 2147483647 w 428"/>
                <a:gd name="T15" fmla="*/ 2147483647 h 428"/>
                <a:gd name="T16" fmla="*/ 2147483647 w 428"/>
                <a:gd name="T17" fmla="*/ 2147483647 h 428"/>
                <a:gd name="T18" fmla="*/ 2147483647 w 428"/>
                <a:gd name="T19" fmla="*/ 2147483647 h 428"/>
                <a:gd name="T20" fmla="*/ 2147483647 w 428"/>
                <a:gd name="T21" fmla="*/ 2147483647 h 428"/>
                <a:gd name="T22" fmla="*/ 2147483647 w 428"/>
                <a:gd name="T23" fmla="*/ 2147483647 h 428"/>
                <a:gd name="T24" fmla="*/ 2147483647 w 428"/>
                <a:gd name="T25" fmla="*/ 2147483647 h 428"/>
                <a:gd name="T26" fmla="*/ 2147483647 w 428"/>
                <a:gd name="T27" fmla="*/ 2147483647 h 428"/>
                <a:gd name="T28" fmla="*/ 0 w 428"/>
                <a:gd name="T29" fmla="*/ 2147483647 h 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8"/>
                <a:gd name="T46" fmla="*/ 0 h 428"/>
                <a:gd name="T47" fmla="*/ 428 w 428"/>
                <a:gd name="T48" fmla="*/ 428 h 4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8" h="428">
                  <a:moveTo>
                    <a:pt x="0" y="428"/>
                  </a:moveTo>
                  <a:lnTo>
                    <a:pt x="0" y="297"/>
                  </a:lnTo>
                  <a:lnTo>
                    <a:pt x="44" y="252"/>
                  </a:lnTo>
                  <a:lnTo>
                    <a:pt x="48" y="252"/>
                  </a:lnTo>
                  <a:lnTo>
                    <a:pt x="48" y="48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3"/>
                  </a:lnTo>
                  <a:lnTo>
                    <a:pt x="369" y="178"/>
                  </a:lnTo>
                  <a:lnTo>
                    <a:pt x="369" y="243"/>
                  </a:lnTo>
                  <a:lnTo>
                    <a:pt x="362" y="249"/>
                  </a:lnTo>
                  <a:lnTo>
                    <a:pt x="428" y="249"/>
                  </a:lnTo>
                  <a:lnTo>
                    <a:pt x="428" y="380"/>
                  </a:lnTo>
                  <a:lnTo>
                    <a:pt x="380" y="428"/>
                  </a:lnTo>
                  <a:lnTo>
                    <a:pt x="0" y="4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7" name="Rectangle 600"/>
            <p:cNvSpPr>
              <a:spLocks noChangeArrowheads="1"/>
            </p:cNvSpPr>
            <p:nvPr/>
          </p:nvSpPr>
          <p:spPr bwMode="auto">
            <a:xfrm>
              <a:off x="1908" y="2024"/>
              <a:ext cx="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Tokyo</a:t>
              </a:r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8" name="Freeform 601"/>
            <p:cNvSpPr>
              <a:spLocks/>
            </p:cNvSpPr>
            <p:nvPr/>
          </p:nvSpPr>
          <p:spPr bwMode="auto">
            <a:xfrm>
              <a:off x="1259" y="3483"/>
              <a:ext cx="52" cy="22"/>
            </a:xfrm>
            <a:custGeom>
              <a:avLst/>
              <a:gdLst>
                <a:gd name="T0" fmla="*/ 2147483647 w 59"/>
                <a:gd name="T1" fmla="*/ 2147483647 h 24"/>
                <a:gd name="T2" fmla="*/ 2147483647 w 59"/>
                <a:gd name="T3" fmla="*/ 0 h 24"/>
                <a:gd name="T4" fmla="*/ 0 w 59"/>
                <a:gd name="T5" fmla="*/ 0 h 24"/>
                <a:gd name="T6" fmla="*/ 2147483647 w 59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4"/>
                <a:gd name="T14" fmla="*/ 59 w 59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4">
                  <a:moveTo>
                    <a:pt x="35" y="24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29" name="Freeform 602"/>
            <p:cNvSpPr>
              <a:spLocks/>
            </p:cNvSpPr>
            <p:nvPr/>
          </p:nvSpPr>
          <p:spPr bwMode="auto">
            <a:xfrm>
              <a:off x="933" y="3484"/>
              <a:ext cx="84" cy="43"/>
            </a:xfrm>
            <a:custGeom>
              <a:avLst/>
              <a:gdLst>
                <a:gd name="T0" fmla="*/ 2147483647 w 95"/>
                <a:gd name="T1" fmla="*/ 2147483647 h 46"/>
                <a:gd name="T2" fmla="*/ 2147483647 w 95"/>
                <a:gd name="T3" fmla="*/ 0 h 46"/>
                <a:gd name="T4" fmla="*/ 0 w 95"/>
                <a:gd name="T5" fmla="*/ 2147483647 h 46"/>
                <a:gd name="T6" fmla="*/ 2147483647 w 95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6"/>
                <a:gd name="T14" fmla="*/ 95 w 95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6">
                  <a:moveTo>
                    <a:pt x="95" y="46"/>
                  </a:moveTo>
                  <a:lnTo>
                    <a:pt x="44" y="0"/>
                  </a:lnTo>
                  <a:lnTo>
                    <a:pt x="0" y="46"/>
                  </a:lnTo>
                  <a:lnTo>
                    <a:pt x="95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0" name="Freeform 603"/>
            <p:cNvSpPr>
              <a:spLocks/>
            </p:cNvSpPr>
            <p:nvPr/>
          </p:nvSpPr>
          <p:spPr bwMode="auto">
            <a:xfrm>
              <a:off x="976" y="3483"/>
              <a:ext cx="318" cy="44"/>
            </a:xfrm>
            <a:custGeom>
              <a:avLst/>
              <a:gdLst>
                <a:gd name="T0" fmla="*/ 2147483647 w 361"/>
                <a:gd name="T1" fmla="*/ 2147483647 h 48"/>
                <a:gd name="T2" fmla="*/ 2147483647 w 361"/>
                <a:gd name="T3" fmla="*/ 0 h 48"/>
                <a:gd name="T4" fmla="*/ 2147483647 w 361"/>
                <a:gd name="T5" fmla="*/ 0 h 48"/>
                <a:gd name="T6" fmla="*/ 0 w 361"/>
                <a:gd name="T7" fmla="*/ 2147483647 h 48"/>
                <a:gd name="T8" fmla="*/ 2147483647 w 361"/>
                <a:gd name="T9" fmla="*/ 2147483647 h 48"/>
                <a:gd name="T10" fmla="*/ 2147483647 w 361"/>
                <a:gd name="T11" fmla="*/ 2147483647 h 48"/>
                <a:gd name="T12" fmla="*/ 2147483647 w 361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1"/>
                <a:gd name="T22" fmla="*/ 0 h 48"/>
                <a:gd name="T23" fmla="*/ 361 w 3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1" h="48">
                  <a:moveTo>
                    <a:pt x="361" y="17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48"/>
                  </a:lnTo>
                  <a:lnTo>
                    <a:pt x="332" y="48"/>
                  </a:lnTo>
                  <a:lnTo>
                    <a:pt x="361" y="17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2" name="Freeform 605"/>
            <p:cNvSpPr>
              <a:spLocks/>
            </p:cNvSpPr>
            <p:nvPr/>
          </p:nvSpPr>
          <p:spPr bwMode="auto">
            <a:xfrm>
              <a:off x="1027" y="3510"/>
              <a:ext cx="189" cy="13"/>
            </a:xfrm>
            <a:custGeom>
              <a:avLst/>
              <a:gdLst>
                <a:gd name="T0" fmla="*/ 214 w 214"/>
                <a:gd name="T1" fmla="*/ 0 h 14"/>
                <a:gd name="T2" fmla="*/ 214 w 214"/>
                <a:gd name="T3" fmla="*/ 14 h 14"/>
                <a:gd name="T4" fmla="*/ 0 w 214"/>
                <a:gd name="T5" fmla="*/ 14 h 14"/>
                <a:gd name="T6" fmla="*/ 0 w 214"/>
                <a:gd name="T7" fmla="*/ 14 h 14"/>
                <a:gd name="T8" fmla="*/ 31 w 214"/>
                <a:gd name="T9" fmla="*/ 14 h 14"/>
                <a:gd name="T10" fmla="*/ 60 w 214"/>
                <a:gd name="T11" fmla="*/ 13 h 14"/>
                <a:gd name="T12" fmla="*/ 88 w 214"/>
                <a:gd name="T13" fmla="*/ 13 h 14"/>
                <a:gd name="T14" fmla="*/ 113 w 214"/>
                <a:gd name="T15" fmla="*/ 11 h 14"/>
                <a:gd name="T16" fmla="*/ 137 w 214"/>
                <a:gd name="T17" fmla="*/ 10 h 14"/>
                <a:gd name="T18" fmla="*/ 159 w 214"/>
                <a:gd name="T19" fmla="*/ 9 h 14"/>
                <a:gd name="T20" fmla="*/ 176 w 214"/>
                <a:gd name="T21" fmla="*/ 8 h 14"/>
                <a:gd name="T22" fmla="*/ 190 w 214"/>
                <a:gd name="T23" fmla="*/ 5 h 14"/>
                <a:gd name="T24" fmla="*/ 201 w 214"/>
                <a:gd name="T25" fmla="*/ 4 h 14"/>
                <a:gd name="T26" fmla="*/ 207 w 214"/>
                <a:gd name="T27" fmla="*/ 1 h 14"/>
                <a:gd name="T28" fmla="*/ 209 w 214"/>
                <a:gd name="T29" fmla="*/ 0 h 14"/>
                <a:gd name="T30" fmla="*/ 214 w 214"/>
                <a:gd name="T31" fmla="*/ 0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4"/>
                <a:gd name="T49" fmla="*/ 0 h 14"/>
                <a:gd name="T50" fmla="*/ 214 w 214"/>
                <a:gd name="T51" fmla="*/ 14 h 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4" h="14">
                  <a:moveTo>
                    <a:pt x="214" y="0"/>
                  </a:moveTo>
                  <a:lnTo>
                    <a:pt x="214" y="14"/>
                  </a:lnTo>
                  <a:lnTo>
                    <a:pt x="0" y="14"/>
                  </a:lnTo>
                  <a:lnTo>
                    <a:pt x="31" y="14"/>
                  </a:lnTo>
                  <a:lnTo>
                    <a:pt x="60" y="13"/>
                  </a:lnTo>
                  <a:lnTo>
                    <a:pt x="88" y="13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6" y="8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3" name="Freeform 606"/>
            <p:cNvSpPr>
              <a:spLocks/>
            </p:cNvSpPr>
            <p:nvPr/>
          </p:nvSpPr>
          <p:spPr bwMode="auto">
            <a:xfrm>
              <a:off x="1027" y="3510"/>
              <a:ext cx="185" cy="13"/>
            </a:xfrm>
            <a:custGeom>
              <a:avLst/>
              <a:gdLst>
                <a:gd name="T0" fmla="*/ 0 w 209"/>
                <a:gd name="T1" fmla="*/ 14 h 14"/>
                <a:gd name="T2" fmla="*/ 31 w 209"/>
                <a:gd name="T3" fmla="*/ 14 h 14"/>
                <a:gd name="T4" fmla="*/ 60 w 209"/>
                <a:gd name="T5" fmla="*/ 13 h 14"/>
                <a:gd name="T6" fmla="*/ 88 w 209"/>
                <a:gd name="T7" fmla="*/ 13 h 14"/>
                <a:gd name="T8" fmla="*/ 113 w 209"/>
                <a:gd name="T9" fmla="*/ 11 h 14"/>
                <a:gd name="T10" fmla="*/ 137 w 209"/>
                <a:gd name="T11" fmla="*/ 10 h 14"/>
                <a:gd name="T12" fmla="*/ 159 w 209"/>
                <a:gd name="T13" fmla="*/ 9 h 14"/>
                <a:gd name="T14" fmla="*/ 176 w 209"/>
                <a:gd name="T15" fmla="*/ 8 h 14"/>
                <a:gd name="T16" fmla="*/ 190 w 209"/>
                <a:gd name="T17" fmla="*/ 5 h 14"/>
                <a:gd name="T18" fmla="*/ 201 w 209"/>
                <a:gd name="T19" fmla="*/ 4 h 14"/>
                <a:gd name="T20" fmla="*/ 207 w 209"/>
                <a:gd name="T21" fmla="*/ 1 h 14"/>
                <a:gd name="T22" fmla="*/ 209 w 209"/>
                <a:gd name="T23" fmla="*/ 0 h 14"/>
                <a:gd name="T24" fmla="*/ 204 w 209"/>
                <a:gd name="T25" fmla="*/ 0 h 14"/>
                <a:gd name="T26" fmla="*/ 202 w 209"/>
                <a:gd name="T27" fmla="*/ 1 h 14"/>
                <a:gd name="T28" fmla="*/ 194 w 209"/>
                <a:gd name="T29" fmla="*/ 4 h 14"/>
                <a:gd name="T30" fmla="*/ 183 w 209"/>
                <a:gd name="T31" fmla="*/ 6 h 14"/>
                <a:gd name="T32" fmla="*/ 165 w 209"/>
                <a:gd name="T33" fmla="*/ 8 h 14"/>
                <a:gd name="T34" fmla="*/ 145 w 209"/>
                <a:gd name="T35" fmla="*/ 9 h 14"/>
                <a:gd name="T36" fmla="*/ 121 w 209"/>
                <a:gd name="T37" fmla="*/ 11 h 14"/>
                <a:gd name="T38" fmla="*/ 93 w 209"/>
                <a:gd name="T39" fmla="*/ 11 h 14"/>
                <a:gd name="T40" fmla="*/ 64 w 209"/>
                <a:gd name="T41" fmla="*/ 13 h 14"/>
                <a:gd name="T42" fmla="*/ 33 w 209"/>
                <a:gd name="T43" fmla="*/ 14 h 14"/>
                <a:gd name="T44" fmla="*/ 0 w 209"/>
                <a:gd name="T45" fmla="*/ 14 h 14"/>
                <a:gd name="T46" fmla="*/ 0 w 209"/>
                <a:gd name="T47" fmla="*/ 14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9"/>
                <a:gd name="T73" fmla="*/ 0 h 14"/>
                <a:gd name="T74" fmla="*/ 209 w 209"/>
                <a:gd name="T75" fmla="*/ 14 h 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9" h="14">
                  <a:moveTo>
                    <a:pt x="0" y="14"/>
                  </a:moveTo>
                  <a:lnTo>
                    <a:pt x="31" y="14"/>
                  </a:lnTo>
                  <a:lnTo>
                    <a:pt x="60" y="13"/>
                  </a:lnTo>
                  <a:lnTo>
                    <a:pt x="88" y="13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6" y="8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8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3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4" name="Freeform 607"/>
            <p:cNvSpPr>
              <a:spLocks/>
            </p:cNvSpPr>
            <p:nvPr/>
          </p:nvSpPr>
          <p:spPr bwMode="auto">
            <a:xfrm>
              <a:off x="1027" y="3510"/>
              <a:ext cx="180" cy="13"/>
            </a:xfrm>
            <a:custGeom>
              <a:avLst/>
              <a:gdLst>
                <a:gd name="T0" fmla="*/ 204 w 204"/>
                <a:gd name="T1" fmla="*/ 0 h 14"/>
                <a:gd name="T2" fmla="*/ 202 w 204"/>
                <a:gd name="T3" fmla="*/ 1 h 14"/>
                <a:gd name="T4" fmla="*/ 194 w 204"/>
                <a:gd name="T5" fmla="*/ 4 h 14"/>
                <a:gd name="T6" fmla="*/ 183 w 204"/>
                <a:gd name="T7" fmla="*/ 6 h 14"/>
                <a:gd name="T8" fmla="*/ 165 w 204"/>
                <a:gd name="T9" fmla="*/ 8 h 14"/>
                <a:gd name="T10" fmla="*/ 145 w 204"/>
                <a:gd name="T11" fmla="*/ 9 h 14"/>
                <a:gd name="T12" fmla="*/ 121 w 204"/>
                <a:gd name="T13" fmla="*/ 11 h 14"/>
                <a:gd name="T14" fmla="*/ 93 w 204"/>
                <a:gd name="T15" fmla="*/ 11 h 14"/>
                <a:gd name="T16" fmla="*/ 64 w 204"/>
                <a:gd name="T17" fmla="*/ 13 h 14"/>
                <a:gd name="T18" fmla="*/ 33 w 204"/>
                <a:gd name="T19" fmla="*/ 14 h 14"/>
                <a:gd name="T20" fmla="*/ 0 w 204"/>
                <a:gd name="T21" fmla="*/ 14 h 14"/>
                <a:gd name="T22" fmla="*/ 0 w 204"/>
                <a:gd name="T23" fmla="*/ 13 h 14"/>
                <a:gd name="T24" fmla="*/ 32 w 204"/>
                <a:gd name="T25" fmla="*/ 13 h 14"/>
                <a:gd name="T26" fmla="*/ 62 w 204"/>
                <a:gd name="T27" fmla="*/ 13 h 14"/>
                <a:gd name="T28" fmla="*/ 90 w 204"/>
                <a:gd name="T29" fmla="*/ 11 h 14"/>
                <a:gd name="T30" fmla="*/ 117 w 204"/>
                <a:gd name="T31" fmla="*/ 10 h 14"/>
                <a:gd name="T32" fmla="*/ 141 w 204"/>
                <a:gd name="T33" fmla="*/ 9 h 14"/>
                <a:gd name="T34" fmla="*/ 161 w 204"/>
                <a:gd name="T35" fmla="*/ 8 h 14"/>
                <a:gd name="T36" fmla="*/ 178 w 204"/>
                <a:gd name="T37" fmla="*/ 5 h 14"/>
                <a:gd name="T38" fmla="*/ 189 w 204"/>
                <a:gd name="T39" fmla="*/ 4 h 14"/>
                <a:gd name="T40" fmla="*/ 197 w 204"/>
                <a:gd name="T41" fmla="*/ 1 h 14"/>
                <a:gd name="T42" fmla="*/ 199 w 204"/>
                <a:gd name="T43" fmla="*/ 0 h 14"/>
                <a:gd name="T44" fmla="*/ 204 w 204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4"/>
                <a:gd name="T70" fmla="*/ 0 h 14"/>
                <a:gd name="T71" fmla="*/ 204 w 204"/>
                <a:gd name="T72" fmla="*/ 14 h 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4" h="14">
                  <a:moveTo>
                    <a:pt x="204" y="0"/>
                  </a:move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8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3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32" y="13"/>
                  </a:lnTo>
                  <a:lnTo>
                    <a:pt x="62" y="13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8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5" name="Freeform 608"/>
            <p:cNvSpPr>
              <a:spLocks/>
            </p:cNvSpPr>
            <p:nvPr/>
          </p:nvSpPr>
          <p:spPr bwMode="auto">
            <a:xfrm>
              <a:off x="1027" y="3510"/>
              <a:ext cx="176" cy="12"/>
            </a:xfrm>
            <a:custGeom>
              <a:avLst/>
              <a:gdLst>
                <a:gd name="T0" fmla="*/ 0 w 199"/>
                <a:gd name="T1" fmla="*/ 13 h 13"/>
                <a:gd name="T2" fmla="*/ 32 w 199"/>
                <a:gd name="T3" fmla="*/ 13 h 13"/>
                <a:gd name="T4" fmla="*/ 62 w 199"/>
                <a:gd name="T5" fmla="*/ 13 h 13"/>
                <a:gd name="T6" fmla="*/ 90 w 199"/>
                <a:gd name="T7" fmla="*/ 11 h 13"/>
                <a:gd name="T8" fmla="*/ 117 w 199"/>
                <a:gd name="T9" fmla="*/ 10 h 13"/>
                <a:gd name="T10" fmla="*/ 141 w 199"/>
                <a:gd name="T11" fmla="*/ 9 h 13"/>
                <a:gd name="T12" fmla="*/ 161 w 199"/>
                <a:gd name="T13" fmla="*/ 8 h 13"/>
                <a:gd name="T14" fmla="*/ 178 w 199"/>
                <a:gd name="T15" fmla="*/ 5 h 13"/>
                <a:gd name="T16" fmla="*/ 189 w 199"/>
                <a:gd name="T17" fmla="*/ 4 h 13"/>
                <a:gd name="T18" fmla="*/ 197 w 199"/>
                <a:gd name="T19" fmla="*/ 1 h 13"/>
                <a:gd name="T20" fmla="*/ 199 w 199"/>
                <a:gd name="T21" fmla="*/ 0 h 13"/>
                <a:gd name="T22" fmla="*/ 193 w 199"/>
                <a:gd name="T23" fmla="*/ 0 h 13"/>
                <a:gd name="T24" fmla="*/ 190 w 199"/>
                <a:gd name="T25" fmla="*/ 1 h 13"/>
                <a:gd name="T26" fmla="*/ 184 w 199"/>
                <a:gd name="T27" fmla="*/ 4 h 13"/>
                <a:gd name="T28" fmla="*/ 173 w 199"/>
                <a:gd name="T29" fmla="*/ 5 h 13"/>
                <a:gd name="T30" fmla="*/ 156 w 199"/>
                <a:gd name="T31" fmla="*/ 8 h 13"/>
                <a:gd name="T32" fmla="*/ 137 w 199"/>
                <a:gd name="T33" fmla="*/ 9 h 13"/>
                <a:gd name="T34" fmla="*/ 114 w 199"/>
                <a:gd name="T35" fmla="*/ 10 h 13"/>
                <a:gd name="T36" fmla="*/ 88 w 199"/>
                <a:gd name="T37" fmla="*/ 11 h 13"/>
                <a:gd name="T38" fmla="*/ 60 w 199"/>
                <a:gd name="T39" fmla="*/ 13 h 13"/>
                <a:gd name="T40" fmla="*/ 31 w 199"/>
                <a:gd name="T41" fmla="*/ 13 h 13"/>
                <a:gd name="T42" fmla="*/ 0 w 199"/>
                <a:gd name="T43" fmla="*/ 13 h 13"/>
                <a:gd name="T44" fmla="*/ 0 w 199"/>
                <a:gd name="T45" fmla="*/ 13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9"/>
                <a:gd name="T70" fmla="*/ 0 h 13"/>
                <a:gd name="T71" fmla="*/ 199 w 199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9" h="13">
                  <a:moveTo>
                    <a:pt x="0" y="13"/>
                  </a:moveTo>
                  <a:lnTo>
                    <a:pt x="32" y="13"/>
                  </a:lnTo>
                  <a:lnTo>
                    <a:pt x="62" y="13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8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8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3"/>
                  </a:lnTo>
                  <a:lnTo>
                    <a:pt x="3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6" name="Freeform 609"/>
            <p:cNvSpPr>
              <a:spLocks/>
            </p:cNvSpPr>
            <p:nvPr/>
          </p:nvSpPr>
          <p:spPr bwMode="auto">
            <a:xfrm>
              <a:off x="1027" y="3510"/>
              <a:ext cx="170" cy="12"/>
            </a:xfrm>
            <a:custGeom>
              <a:avLst/>
              <a:gdLst>
                <a:gd name="T0" fmla="*/ 193 w 193"/>
                <a:gd name="T1" fmla="*/ 0 h 13"/>
                <a:gd name="T2" fmla="*/ 190 w 193"/>
                <a:gd name="T3" fmla="*/ 1 h 13"/>
                <a:gd name="T4" fmla="*/ 184 w 193"/>
                <a:gd name="T5" fmla="*/ 4 h 13"/>
                <a:gd name="T6" fmla="*/ 173 w 193"/>
                <a:gd name="T7" fmla="*/ 5 h 13"/>
                <a:gd name="T8" fmla="*/ 156 w 193"/>
                <a:gd name="T9" fmla="*/ 8 h 13"/>
                <a:gd name="T10" fmla="*/ 137 w 193"/>
                <a:gd name="T11" fmla="*/ 9 h 13"/>
                <a:gd name="T12" fmla="*/ 114 w 193"/>
                <a:gd name="T13" fmla="*/ 10 h 13"/>
                <a:gd name="T14" fmla="*/ 88 w 193"/>
                <a:gd name="T15" fmla="*/ 11 h 13"/>
                <a:gd name="T16" fmla="*/ 60 w 193"/>
                <a:gd name="T17" fmla="*/ 13 h 13"/>
                <a:gd name="T18" fmla="*/ 31 w 193"/>
                <a:gd name="T19" fmla="*/ 13 h 13"/>
                <a:gd name="T20" fmla="*/ 0 w 193"/>
                <a:gd name="T21" fmla="*/ 13 h 13"/>
                <a:gd name="T22" fmla="*/ 0 w 193"/>
                <a:gd name="T23" fmla="*/ 13 h 13"/>
                <a:gd name="T24" fmla="*/ 30 w 193"/>
                <a:gd name="T25" fmla="*/ 13 h 13"/>
                <a:gd name="T26" fmla="*/ 59 w 193"/>
                <a:gd name="T27" fmla="*/ 11 h 13"/>
                <a:gd name="T28" fmla="*/ 85 w 193"/>
                <a:gd name="T29" fmla="*/ 11 h 13"/>
                <a:gd name="T30" fmla="*/ 111 w 193"/>
                <a:gd name="T31" fmla="*/ 10 h 13"/>
                <a:gd name="T32" fmla="*/ 132 w 193"/>
                <a:gd name="T33" fmla="*/ 9 h 13"/>
                <a:gd name="T34" fmla="*/ 151 w 193"/>
                <a:gd name="T35" fmla="*/ 8 h 13"/>
                <a:gd name="T36" fmla="*/ 166 w 193"/>
                <a:gd name="T37" fmla="*/ 5 h 13"/>
                <a:gd name="T38" fmla="*/ 178 w 193"/>
                <a:gd name="T39" fmla="*/ 4 h 13"/>
                <a:gd name="T40" fmla="*/ 185 w 193"/>
                <a:gd name="T41" fmla="*/ 1 h 13"/>
                <a:gd name="T42" fmla="*/ 187 w 193"/>
                <a:gd name="T43" fmla="*/ 0 h 13"/>
                <a:gd name="T44" fmla="*/ 193 w 193"/>
                <a:gd name="T45" fmla="*/ 0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3"/>
                <a:gd name="T70" fmla="*/ 0 h 13"/>
                <a:gd name="T71" fmla="*/ 193 w 193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3" h="13">
                  <a:moveTo>
                    <a:pt x="193" y="0"/>
                  </a:move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8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3"/>
                  </a:lnTo>
                  <a:lnTo>
                    <a:pt x="31" y="13"/>
                  </a:lnTo>
                  <a:lnTo>
                    <a:pt x="0" y="13"/>
                  </a:lnTo>
                  <a:lnTo>
                    <a:pt x="30" y="13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8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7" name="Freeform 610"/>
            <p:cNvSpPr>
              <a:spLocks/>
            </p:cNvSpPr>
            <p:nvPr/>
          </p:nvSpPr>
          <p:spPr bwMode="auto">
            <a:xfrm>
              <a:off x="1027" y="3510"/>
              <a:ext cx="165" cy="12"/>
            </a:xfrm>
            <a:custGeom>
              <a:avLst/>
              <a:gdLst>
                <a:gd name="T0" fmla="*/ 0 w 187"/>
                <a:gd name="T1" fmla="*/ 13 h 13"/>
                <a:gd name="T2" fmla="*/ 30 w 187"/>
                <a:gd name="T3" fmla="*/ 13 h 13"/>
                <a:gd name="T4" fmla="*/ 59 w 187"/>
                <a:gd name="T5" fmla="*/ 11 h 13"/>
                <a:gd name="T6" fmla="*/ 85 w 187"/>
                <a:gd name="T7" fmla="*/ 11 h 13"/>
                <a:gd name="T8" fmla="*/ 111 w 187"/>
                <a:gd name="T9" fmla="*/ 10 h 13"/>
                <a:gd name="T10" fmla="*/ 132 w 187"/>
                <a:gd name="T11" fmla="*/ 9 h 13"/>
                <a:gd name="T12" fmla="*/ 151 w 187"/>
                <a:gd name="T13" fmla="*/ 8 h 13"/>
                <a:gd name="T14" fmla="*/ 166 w 187"/>
                <a:gd name="T15" fmla="*/ 5 h 13"/>
                <a:gd name="T16" fmla="*/ 178 w 187"/>
                <a:gd name="T17" fmla="*/ 4 h 13"/>
                <a:gd name="T18" fmla="*/ 185 w 187"/>
                <a:gd name="T19" fmla="*/ 1 h 13"/>
                <a:gd name="T20" fmla="*/ 187 w 187"/>
                <a:gd name="T21" fmla="*/ 0 h 13"/>
                <a:gd name="T22" fmla="*/ 180 w 187"/>
                <a:gd name="T23" fmla="*/ 0 h 13"/>
                <a:gd name="T24" fmla="*/ 179 w 187"/>
                <a:gd name="T25" fmla="*/ 1 h 13"/>
                <a:gd name="T26" fmla="*/ 171 w 187"/>
                <a:gd name="T27" fmla="*/ 4 h 13"/>
                <a:gd name="T28" fmla="*/ 161 w 187"/>
                <a:gd name="T29" fmla="*/ 5 h 13"/>
                <a:gd name="T30" fmla="*/ 146 w 187"/>
                <a:gd name="T31" fmla="*/ 6 h 13"/>
                <a:gd name="T32" fmla="*/ 128 w 187"/>
                <a:gd name="T33" fmla="*/ 8 h 13"/>
                <a:gd name="T34" fmla="*/ 107 w 187"/>
                <a:gd name="T35" fmla="*/ 9 h 13"/>
                <a:gd name="T36" fmla="*/ 83 w 187"/>
                <a:gd name="T37" fmla="*/ 10 h 13"/>
                <a:gd name="T38" fmla="*/ 56 w 187"/>
                <a:gd name="T39" fmla="*/ 11 h 13"/>
                <a:gd name="T40" fmla="*/ 30 w 187"/>
                <a:gd name="T41" fmla="*/ 11 h 13"/>
                <a:gd name="T42" fmla="*/ 0 w 187"/>
                <a:gd name="T43" fmla="*/ 11 h 13"/>
                <a:gd name="T44" fmla="*/ 0 w 187"/>
                <a:gd name="T45" fmla="*/ 13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7"/>
                <a:gd name="T70" fmla="*/ 0 h 13"/>
                <a:gd name="T71" fmla="*/ 187 w 187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7" h="13">
                  <a:moveTo>
                    <a:pt x="0" y="13"/>
                  </a:moveTo>
                  <a:lnTo>
                    <a:pt x="30" y="13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8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8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8" name="Freeform 611"/>
            <p:cNvSpPr>
              <a:spLocks/>
            </p:cNvSpPr>
            <p:nvPr/>
          </p:nvSpPr>
          <p:spPr bwMode="auto">
            <a:xfrm>
              <a:off x="1027" y="3510"/>
              <a:ext cx="159" cy="10"/>
            </a:xfrm>
            <a:custGeom>
              <a:avLst/>
              <a:gdLst>
                <a:gd name="T0" fmla="*/ 180 w 180"/>
                <a:gd name="T1" fmla="*/ 0 h 11"/>
                <a:gd name="T2" fmla="*/ 179 w 180"/>
                <a:gd name="T3" fmla="*/ 1 h 11"/>
                <a:gd name="T4" fmla="*/ 171 w 180"/>
                <a:gd name="T5" fmla="*/ 4 h 11"/>
                <a:gd name="T6" fmla="*/ 161 w 180"/>
                <a:gd name="T7" fmla="*/ 5 h 11"/>
                <a:gd name="T8" fmla="*/ 146 w 180"/>
                <a:gd name="T9" fmla="*/ 6 h 11"/>
                <a:gd name="T10" fmla="*/ 128 w 180"/>
                <a:gd name="T11" fmla="*/ 8 h 11"/>
                <a:gd name="T12" fmla="*/ 107 w 180"/>
                <a:gd name="T13" fmla="*/ 9 h 11"/>
                <a:gd name="T14" fmla="*/ 83 w 180"/>
                <a:gd name="T15" fmla="*/ 10 h 11"/>
                <a:gd name="T16" fmla="*/ 56 w 180"/>
                <a:gd name="T17" fmla="*/ 11 h 11"/>
                <a:gd name="T18" fmla="*/ 30 w 180"/>
                <a:gd name="T19" fmla="*/ 11 h 11"/>
                <a:gd name="T20" fmla="*/ 0 w 180"/>
                <a:gd name="T21" fmla="*/ 11 h 11"/>
                <a:gd name="T22" fmla="*/ 0 w 180"/>
                <a:gd name="T23" fmla="*/ 11 h 11"/>
                <a:gd name="T24" fmla="*/ 28 w 180"/>
                <a:gd name="T25" fmla="*/ 11 h 11"/>
                <a:gd name="T26" fmla="*/ 55 w 180"/>
                <a:gd name="T27" fmla="*/ 11 h 11"/>
                <a:gd name="T28" fmla="*/ 79 w 180"/>
                <a:gd name="T29" fmla="*/ 10 h 11"/>
                <a:gd name="T30" fmla="*/ 103 w 180"/>
                <a:gd name="T31" fmla="*/ 9 h 11"/>
                <a:gd name="T32" fmla="*/ 123 w 180"/>
                <a:gd name="T33" fmla="*/ 8 h 11"/>
                <a:gd name="T34" fmla="*/ 141 w 180"/>
                <a:gd name="T35" fmla="*/ 6 h 11"/>
                <a:gd name="T36" fmla="*/ 155 w 180"/>
                <a:gd name="T37" fmla="*/ 5 h 11"/>
                <a:gd name="T38" fmla="*/ 165 w 180"/>
                <a:gd name="T39" fmla="*/ 2 h 11"/>
                <a:gd name="T40" fmla="*/ 171 w 180"/>
                <a:gd name="T41" fmla="*/ 1 h 11"/>
                <a:gd name="T42" fmla="*/ 174 w 180"/>
                <a:gd name="T43" fmla="*/ 0 h 11"/>
                <a:gd name="T44" fmla="*/ 180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0"/>
                <a:gd name="T70" fmla="*/ 0 h 11"/>
                <a:gd name="T71" fmla="*/ 180 w 180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8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8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39" name="Freeform 612"/>
            <p:cNvSpPr>
              <a:spLocks/>
            </p:cNvSpPr>
            <p:nvPr/>
          </p:nvSpPr>
          <p:spPr bwMode="auto">
            <a:xfrm>
              <a:off x="1027" y="3510"/>
              <a:ext cx="154" cy="10"/>
            </a:xfrm>
            <a:custGeom>
              <a:avLst/>
              <a:gdLst>
                <a:gd name="T0" fmla="*/ 0 w 174"/>
                <a:gd name="T1" fmla="*/ 11 h 11"/>
                <a:gd name="T2" fmla="*/ 28 w 174"/>
                <a:gd name="T3" fmla="*/ 11 h 11"/>
                <a:gd name="T4" fmla="*/ 55 w 174"/>
                <a:gd name="T5" fmla="*/ 11 h 11"/>
                <a:gd name="T6" fmla="*/ 79 w 174"/>
                <a:gd name="T7" fmla="*/ 10 h 11"/>
                <a:gd name="T8" fmla="*/ 103 w 174"/>
                <a:gd name="T9" fmla="*/ 9 h 11"/>
                <a:gd name="T10" fmla="*/ 123 w 174"/>
                <a:gd name="T11" fmla="*/ 8 h 11"/>
                <a:gd name="T12" fmla="*/ 141 w 174"/>
                <a:gd name="T13" fmla="*/ 6 h 11"/>
                <a:gd name="T14" fmla="*/ 155 w 174"/>
                <a:gd name="T15" fmla="*/ 5 h 11"/>
                <a:gd name="T16" fmla="*/ 165 w 174"/>
                <a:gd name="T17" fmla="*/ 2 h 11"/>
                <a:gd name="T18" fmla="*/ 171 w 174"/>
                <a:gd name="T19" fmla="*/ 1 h 11"/>
                <a:gd name="T20" fmla="*/ 174 w 174"/>
                <a:gd name="T21" fmla="*/ 0 h 11"/>
                <a:gd name="T22" fmla="*/ 166 w 174"/>
                <a:gd name="T23" fmla="*/ 0 h 11"/>
                <a:gd name="T24" fmla="*/ 164 w 174"/>
                <a:gd name="T25" fmla="*/ 1 h 11"/>
                <a:gd name="T26" fmla="*/ 156 w 174"/>
                <a:gd name="T27" fmla="*/ 4 h 11"/>
                <a:gd name="T28" fmla="*/ 145 w 174"/>
                <a:gd name="T29" fmla="*/ 5 h 11"/>
                <a:gd name="T30" fmla="*/ 128 w 174"/>
                <a:gd name="T31" fmla="*/ 6 h 11"/>
                <a:gd name="T32" fmla="*/ 108 w 174"/>
                <a:gd name="T33" fmla="*/ 8 h 11"/>
                <a:gd name="T34" fmla="*/ 84 w 174"/>
                <a:gd name="T35" fmla="*/ 9 h 11"/>
                <a:gd name="T36" fmla="*/ 57 w 174"/>
                <a:gd name="T37" fmla="*/ 10 h 11"/>
                <a:gd name="T38" fmla="*/ 30 w 174"/>
                <a:gd name="T39" fmla="*/ 10 h 11"/>
                <a:gd name="T40" fmla="*/ 0 w 174"/>
                <a:gd name="T41" fmla="*/ 11 h 11"/>
                <a:gd name="T42" fmla="*/ 0 w 174"/>
                <a:gd name="T43" fmla="*/ 11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4"/>
                <a:gd name="T67" fmla="*/ 0 h 11"/>
                <a:gd name="T68" fmla="*/ 174 w 174"/>
                <a:gd name="T69" fmla="*/ 11 h 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8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8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0" name="Freeform 613"/>
            <p:cNvSpPr>
              <a:spLocks/>
            </p:cNvSpPr>
            <p:nvPr/>
          </p:nvSpPr>
          <p:spPr bwMode="auto">
            <a:xfrm>
              <a:off x="1027" y="3510"/>
              <a:ext cx="147" cy="10"/>
            </a:xfrm>
            <a:custGeom>
              <a:avLst/>
              <a:gdLst>
                <a:gd name="T0" fmla="*/ 166 w 166"/>
                <a:gd name="T1" fmla="*/ 0 h 11"/>
                <a:gd name="T2" fmla="*/ 164 w 166"/>
                <a:gd name="T3" fmla="*/ 1 h 11"/>
                <a:gd name="T4" fmla="*/ 156 w 166"/>
                <a:gd name="T5" fmla="*/ 4 h 11"/>
                <a:gd name="T6" fmla="*/ 145 w 166"/>
                <a:gd name="T7" fmla="*/ 5 h 11"/>
                <a:gd name="T8" fmla="*/ 128 w 166"/>
                <a:gd name="T9" fmla="*/ 6 h 11"/>
                <a:gd name="T10" fmla="*/ 108 w 166"/>
                <a:gd name="T11" fmla="*/ 8 h 11"/>
                <a:gd name="T12" fmla="*/ 84 w 166"/>
                <a:gd name="T13" fmla="*/ 9 h 11"/>
                <a:gd name="T14" fmla="*/ 57 w 166"/>
                <a:gd name="T15" fmla="*/ 10 h 11"/>
                <a:gd name="T16" fmla="*/ 30 w 166"/>
                <a:gd name="T17" fmla="*/ 10 h 11"/>
                <a:gd name="T18" fmla="*/ 0 w 166"/>
                <a:gd name="T19" fmla="*/ 11 h 11"/>
                <a:gd name="T20" fmla="*/ 0 w 166"/>
                <a:gd name="T21" fmla="*/ 10 h 11"/>
                <a:gd name="T22" fmla="*/ 28 w 166"/>
                <a:gd name="T23" fmla="*/ 10 h 11"/>
                <a:gd name="T24" fmla="*/ 55 w 166"/>
                <a:gd name="T25" fmla="*/ 10 h 11"/>
                <a:gd name="T26" fmla="*/ 80 w 166"/>
                <a:gd name="T27" fmla="*/ 9 h 11"/>
                <a:gd name="T28" fmla="*/ 103 w 166"/>
                <a:gd name="T29" fmla="*/ 8 h 11"/>
                <a:gd name="T30" fmla="*/ 122 w 166"/>
                <a:gd name="T31" fmla="*/ 6 h 11"/>
                <a:gd name="T32" fmla="*/ 138 w 166"/>
                <a:gd name="T33" fmla="*/ 5 h 11"/>
                <a:gd name="T34" fmla="*/ 150 w 166"/>
                <a:gd name="T35" fmla="*/ 2 h 11"/>
                <a:gd name="T36" fmla="*/ 157 w 166"/>
                <a:gd name="T37" fmla="*/ 1 h 11"/>
                <a:gd name="T38" fmla="*/ 159 w 166"/>
                <a:gd name="T39" fmla="*/ 0 h 11"/>
                <a:gd name="T40" fmla="*/ 166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6"/>
                <a:gd name="T64" fmla="*/ 0 h 11"/>
                <a:gd name="T65" fmla="*/ 166 w 166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8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8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1" name="Freeform 614"/>
            <p:cNvSpPr>
              <a:spLocks/>
            </p:cNvSpPr>
            <p:nvPr/>
          </p:nvSpPr>
          <p:spPr bwMode="auto">
            <a:xfrm>
              <a:off x="1027" y="3510"/>
              <a:ext cx="140" cy="10"/>
            </a:xfrm>
            <a:custGeom>
              <a:avLst/>
              <a:gdLst>
                <a:gd name="T0" fmla="*/ 0 w 159"/>
                <a:gd name="T1" fmla="*/ 10 h 10"/>
                <a:gd name="T2" fmla="*/ 28 w 159"/>
                <a:gd name="T3" fmla="*/ 10 h 10"/>
                <a:gd name="T4" fmla="*/ 55 w 159"/>
                <a:gd name="T5" fmla="*/ 10 h 10"/>
                <a:gd name="T6" fmla="*/ 80 w 159"/>
                <a:gd name="T7" fmla="*/ 9 h 10"/>
                <a:gd name="T8" fmla="*/ 103 w 159"/>
                <a:gd name="T9" fmla="*/ 8 h 10"/>
                <a:gd name="T10" fmla="*/ 122 w 159"/>
                <a:gd name="T11" fmla="*/ 6 h 10"/>
                <a:gd name="T12" fmla="*/ 138 w 159"/>
                <a:gd name="T13" fmla="*/ 5 h 10"/>
                <a:gd name="T14" fmla="*/ 150 w 159"/>
                <a:gd name="T15" fmla="*/ 2 h 10"/>
                <a:gd name="T16" fmla="*/ 157 w 159"/>
                <a:gd name="T17" fmla="*/ 1 h 10"/>
                <a:gd name="T18" fmla="*/ 159 w 159"/>
                <a:gd name="T19" fmla="*/ 0 h 10"/>
                <a:gd name="T20" fmla="*/ 151 w 159"/>
                <a:gd name="T21" fmla="*/ 0 h 10"/>
                <a:gd name="T22" fmla="*/ 149 w 159"/>
                <a:gd name="T23" fmla="*/ 1 h 10"/>
                <a:gd name="T24" fmla="*/ 142 w 159"/>
                <a:gd name="T25" fmla="*/ 2 h 10"/>
                <a:gd name="T26" fmla="*/ 131 w 159"/>
                <a:gd name="T27" fmla="*/ 5 h 10"/>
                <a:gd name="T28" fmla="*/ 116 w 159"/>
                <a:gd name="T29" fmla="*/ 6 h 10"/>
                <a:gd name="T30" fmla="*/ 98 w 159"/>
                <a:gd name="T31" fmla="*/ 8 h 10"/>
                <a:gd name="T32" fmla="*/ 76 w 159"/>
                <a:gd name="T33" fmla="*/ 9 h 10"/>
                <a:gd name="T34" fmla="*/ 52 w 159"/>
                <a:gd name="T35" fmla="*/ 9 h 10"/>
                <a:gd name="T36" fmla="*/ 27 w 159"/>
                <a:gd name="T37" fmla="*/ 10 h 10"/>
                <a:gd name="T38" fmla="*/ 0 w 159"/>
                <a:gd name="T39" fmla="*/ 10 h 10"/>
                <a:gd name="T40" fmla="*/ 0 w 159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9"/>
                <a:gd name="T64" fmla="*/ 0 h 10"/>
                <a:gd name="T65" fmla="*/ 159 w 159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8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8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2" name="Freeform 615"/>
            <p:cNvSpPr>
              <a:spLocks/>
            </p:cNvSpPr>
            <p:nvPr/>
          </p:nvSpPr>
          <p:spPr bwMode="auto">
            <a:xfrm>
              <a:off x="1027" y="3510"/>
              <a:ext cx="133" cy="10"/>
            </a:xfrm>
            <a:custGeom>
              <a:avLst/>
              <a:gdLst>
                <a:gd name="T0" fmla="*/ 151 w 151"/>
                <a:gd name="T1" fmla="*/ 0 h 10"/>
                <a:gd name="T2" fmla="*/ 149 w 151"/>
                <a:gd name="T3" fmla="*/ 1 h 10"/>
                <a:gd name="T4" fmla="*/ 142 w 151"/>
                <a:gd name="T5" fmla="*/ 2 h 10"/>
                <a:gd name="T6" fmla="*/ 131 w 151"/>
                <a:gd name="T7" fmla="*/ 5 h 10"/>
                <a:gd name="T8" fmla="*/ 116 w 151"/>
                <a:gd name="T9" fmla="*/ 6 h 10"/>
                <a:gd name="T10" fmla="*/ 98 w 151"/>
                <a:gd name="T11" fmla="*/ 8 h 10"/>
                <a:gd name="T12" fmla="*/ 76 w 151"/>
                <a:gd name="T13" fmla="*/ 9 h 10"/>
                <a:gd name="T14" fmla="*/ 52 w 151"/>
                <a:gd name="T15" fmla="*/ 9 h 10"/>
                <a:gd name="T16" fmla="*/ 27 w 151"/>
                <a:gd name="T17" fmla="*/ 10 h 10"/>
                <a:gd name="T18" fmla="*/ 0 w 151"/>
                <a:gd name="T19" fmla="*/ 10 h 10"/>
                <a:gd name="T20" fmla="*/ 0 w 151"/>
                <a:gd name="T21" fmla="*/ 9 h 10"/>
                <a:gd name="T22" fmla="*/ 26 w 151"/>
                <a:gd name="T23" fmla="*/ 9 h 10"/>
                <a:gd name="T24" fmla="*/ 50 w 151"/>
                <a:gd name="T25" fmla="*/ 9 h 10"/>
                <a:gd name="T26" fmla="*/ 71 w 151"/>
                <a:gd name="T27" fmla="*/ 8 h 10"/>
                <a:gd name="T28" fmla="*/ 92 w 151"/>
                <a:gd name="T29" fmla="*/ 6 h 10"/>
                <a:gd name="T30" fmla="*/ 109 w 151"/>
                <a:gd name="T31" fmla="*/ 6 h 10"/>
                <a:gd name="T32" fmla="*/ 125 w 151"/>
                <a:gd name="T33" fmla="*/ 4 h 10"/>
                <a:gd name="T34" fmla="*/ 135 w 151"/>
                <a:gd name="T35" fmla="*/ 2 h 10"/>
                <a:gd name="T36" fmla="*/ 141 w 151"/>
                <a:gd name="T37" fmla="*/ 1 h 10"/>
                <a:gd name="T38" fmla="*/ 144 w 151"/>
                <a:gd name="T39" fmla="*/ 0 h 10"/>
                <a:gd name="T40" fmla="*/ 151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1"/>
                <a:gd name="T64" fmla="*/ 0 h 10"/>
                <a:gd name="T65" fmla="*/ 151 w 15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8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6" y="9"/>
                  </a:lnTo>
                  <a:lnTo>
                    <a:pt x="50" y="9"/>
                  </a:lnTo>
                  <a:lnTo>
                    <a:pt x="71" y="8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3" name="Freeform 616"/>
            <p:cNvSpPr>
              <a:spLocks/>
            </p:cNvSpPr>
            <p:nvPr/>
          </p:nvSpPr>
          <p:spPr bwMode="auto">
            <a:xfrm>
              <a:off x="1027" y="3510"/>
              <a:ext cx="127" cy="9"/>
            </a:xfrm>
            <a:custGeom>
              <a:avLst/>
              <a:gdLst>
                <a:gd name="T0" fmla="*/ 0 w 144"/>
                <a:gd name="T1" fmla="*/ 9 h 9"/>
                <a:gd name="T2" fmla="*/ 26 w 144"/>
                <a:gd name="T3" fmla="*/ 9 h 9"/>
                <a:gd name="T4" fmla="*/ 50 w 144"/>
                <a:gd name="T5" fmla="*/ 9 h 9"/>
                <a:gd name="T6" fmla="*/ 71 w 144"/>
                <a:gd name="T7" fmla="*/ 8 h 9"/>
                <a:gd name="T8" fmla="*/ 92 w 144"/>
                <a:gd name="T9" fmla="*/ 6 h 9"/>
                <a:gd name="T10" fmla="*/ 109 w 144"/>
                <a:gd name="T11" fmla="*/ 6 h 9"/>
                <a:gd name="T12" fmla="*/ 125 w 144"/>
                <a:gd name="T13" fmla="*/ 4 h 9"/>
                <a:gd name="T14" fmla="*/ 135 w 144"/>
                <a:gd name="T15" fmla="*/ 2 h 9"/>
                <a:gd name="T16" fmla="*/ 141 w 144"/>
                <a:gd name="T17" fmla="*/ 1 h 9"/>
                <a:gd name="T18" fmla="*/ 144 w 144"/>
                <a:gd name="T19" fmla="*/ 0 h 9"/>
                <a:gd name="T20" fmla="*/ 133 w 144"/>
                <a:gd name="T21" fmla="*/ 0 h 9"/>
                <a:gd name="T22" fmla="*/ 132 w 144"/>
                <a:gd name="T23" fmla="*/ 1 h 9"/>
                <a:gd name="T24" fmla="*/ 126 w 144"/>
                <a:gd name="T25" fmla="*/ 2 h 9"/>
                <a:gd name="T26" fmla="*/ 116 w 144"/>
                <a:gd name="T27" fmla="*/ 4 h 9"/>
                <a:gd name="T28" fmla="*/ 103 w 144"/>
                <a:gd name="T29" fmla="*/ 5 h 9"/>
                <a:gd name="T30" fmla="*/ 87 w 144"/>
                <a:gd name="T31" fmla="*/ 6 h 9"/>
                <a:gd name="T32" fmla="*/ 68 w 144"/>
                <a:gd name="T33" fmla="*/ 8 h 9"/>
                <a:gd name="T34" fmla="*/ 46 w 144"/>
                <a:gd name="T35" fmla="*/ 8 h 9"/>
                <a:gd name="T36" fmla="*/ 24 w 144"/>
                <a:gd name="T37" fmla="*/ 9 h 9"/>
                <a:gd name="T38" fmla="*/ 0 w 144"/>
                <a:gd name="T39" fmla="*/ 9 h 9"/>
                <a:gd name="T40" fmla="*/ 0 w 144"/>
                <a:gd name="T41" fmla="*/ 9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9"/>
                <a:gd name="T65" fmla="*/ 144 w 144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9">
                  <a:moveTo>
                    <a:pt x="0" y="9"/>
                  </a:moveTo>
                  <a:lnTo>
                    <a:pt x="26" y="9"/>
                  </a:lnTo>
                  <a:lnTo>
                    <a:pt x="50" y="9"/>
                  </a:lnTo>
                  <a:lnTo>
                    <a:pt x="71" y="8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8"/>
                  </a:lnTo>
                  <a:lnTo>
                    <a:pt x="46" y="8"/>
                  </a:lnTo>
                  <a:lnTo>
                    <a:pt x="2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4" name="Freeform 617"/>
            <p:cNvSpPr>
              <a:spLocks/>
            </p:cNvSpPr>
            <p:nvPr/>
          </p:nvSpPr>
          <p:spPr bwMode="auto">
            <a:xfrm>
              <a:off x="1027" y="3510"/>
              <a:ext cx="117" cy="9"/>
            </a:xfrm>
            <a:custGeom>
              <a:avLst/>
              <a:gdLst>
                <a:gd name="T0" fmla="*/ 133 w 133"/>
                <a:gd name="T1" fmla="*/ 0 h 9"/>
                <a:gd name="T2" fmla="*/ 132 w 133"/>
                <a:gd name="T3" fmla="*/ 1 h 9"/>
                <a:gd name="T4" fmla="*/ 126 w 133"/>
                <a:gd name="T5" fmla="*/ 2 h 9"/>
                <a:gd name="T6" fmla="*/ 116 w 133"/>
                <a:gd name="T7" fmla="*/ 4 h 9"/>
                <a:gd name="T8" fmla="*/ 103 w 133"/>
                <a:gd name="T9" fmla="*/ 5 h 9"/>
                <a:gd name="T10" fmla="*/ 87 w 133"/>
                <a:gd name="T11" fmla="*/ 6 h 9"/>
                <a:gd name="T12" fmla="*/ 68 w 133"/>
                <a:gd name="T13" fmla="*/ 8 h 9"/>
                <a:gd name="T14" fmla="*/ 46 w 133"/>
                <a:gd name="T15" fmla="*/ 8 h 9"/>
                <a:gd name="T16" fmla="*/ 24 w 133"/>
                <a:gd name="T17" fmla="*/ 9 h 9"/>
                <a:gd name="T18" fmla="*/ 0 w 133"/>
                <a:gd name="T19" fmla="*/ 9 h 9"/>
                <a:gd name="T20" fmla="*/ 0 w 133"/>
                <a:gd name="T21" fmla="*/ 8 h 9"/>
                <a:gd name="T22" fmla="*/ 24 w 133"/>
                <a:gd name="T23" fmla="*/ 8 h 9"/>
                <a:gd name="T24" fmla="*/ 49 w 133"/>
                <a:gd name="T25" fmla="*/ 8 h 9"/>
                <a:gd name="T26" fmla="*/ 70 w 133"/>
                <a:gd name="T27" fmla="*/ 6 h 9"/>
                <a:gd name="T28" fmla="*/ 88 w 133"/>
                <a:gd name="T29" fmla="*/ 5 h 9"/>
                <a:gd name="T30" fmla="*/ 104 w 133"/>
                <a:gd name="T31" fmla="*/ 4 h 9"/>
                <a:gd name="T32" fmla="*/ 116 w 133"/>
                <a:gd name="T33" fmla="*/ 2 h 9"/>
                <a:gd name="T34" fmla="*/ 122 w 133"/>
                <a:gd name="T35" fmla="*/ 1 h 9"/>
                <a:gd name="T36" fmla="*/ 125 w 133"/>
                <a:gd name="T37" fmla="*/ 0 h 9"/>
                <a:gd name="T38" fmla="*/ 133 w 133"/>
                <a:gd name="T39" fmla="*/ 0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9"/>
                <a:gd name="T62" fmla="*/ 133 w 133"/>
                <a:gd name="T63" fmla="*/ 9 h 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9">
                  <a:moveTo>
                    <a:pt x="133" y="0"/>
                  </a:move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8"/>
                  </a:lnTo>
                  <a:lnTo>
                    <a:pt x="46" y="8"/>
                  </a:lnTo>
                  <a:lnTo>
                    <a:pt x="24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24" y="8"/>
                  </a:lnTo>
                  <a:lnTo>
                    <a:pt x="49" y="8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5" name="Freeform 618"/>
            <p:cNvSpPr>
              <a:spLocks/>
            </p:cNvSpPr>
            <p:nvPr/>
          </p:nvSpPr>
          <p:spPr bwMode="auto">
            <a:xfrm>
              <a:off x="1027" y="3510"/>
              <a:ext cx="110" cy="8"/>
            </a:xfrm>
            <a:custGeom>
              <a:avLst/>
              <a:gdLst>
                <a:gd name="T0" fmla="*/ 0 w 125"/>
                <a:gd name="T1" fmla="*/ 8 h 8"/>
                <a:gd name="T2" fmla="*/ 24 w 125"/>
                <a:gd name="T3" fmla="*/ 8 h 8"/>
                <a:gd name="T4" fmla="*/ 49 w 125"/>
                <a:gd name="T5" fmla="*/ 8 h 8"/>
                <a:gd name="T6" fmla="*/ 70 w 125"/>
                <a:gd name="T7" fmla="*/ 6 h 8"/>
                <a:gd name="T8" fmla="*/ 88 w 125"/>
                <a:gd name="T9" fmla="*/ 5 h 8"/>
                <a:gd name="T10" fmla="*/ 104 w 125"/>
                <a:gd name="T11" fmla="*/ 4 h 8"/>
                <a:gd name="T12" fmla="*/ 116 w 125"/>
                <a:gd name="T13" fmla="*/ 2 h 8"/>
                <a:gd name="T14" fmla="*/ 122 w 125"/>
                <a:gd name="T15" fmla="*/ 1 h 8"/>
                <a:gd name="T16" fmla="*/ 125 w 125"/>
                <a:gd name="T17" fmla="*/ 0 h 8"/>
                <a:gd name="T18" fmla="*/ 114 w 125"/>
                <a:gd name="T19" fmla="*/ 0 h 8"/>
                <a:gd name="T20" fmla="*/ 112 w 125"/>
                <a:gd name="T21" fmla="*/ 1 h 8"/>
                <a:gd name="T22" fmla="*/ 106 w 125"/>
                <a:gd name="T23" fmla="*/ 2 h 8"/>
                <a:gd name="T24" fmla="*/ 95 w 125"/>
                <a:gd name="T25" fmla="*/ 4 h 8"/>
                <a:gd name="T26" fmla="*/ 81 w 125"/>
                <a:gd name="T27" fmla="*/ 5 h 8"/>
                <a:gd name="T28" fmla="*/ 64 w 125"/>
                <a:gd name="T29" fmla="*/ 6 h 8"/>
                <a:gd name="T30" fmla="*/ 45 w 125"/>
                <a:gd name="T31" fmla="*/ 6 h 8"/>
                <a:gd name="T32" fmla="*/ 23 w 125"/>
                <a:gd name="T33" fmla="*/ 8 h 8"/>
                <a:gd name="T34" fmla="*/ 0 w 125"/>
                <a:gd name="T35" fmla="*/ 8 h 8"/>
                <a:gd name="T36" fmla="*/ 0 w 125"/>
                <a:gd name="T37" fmla="*/ 8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"/>
                <a:gd name="T58" fmla="*/ 0 h 8"/>
                <a:gd name="T59" fmla="*/ 125 w 125"/>
                <a:gd name="T60" fmla="*/ 8 h 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" h="8">
                  <a:moveTo>
                    <a:pt x="0" y="8"/>
                  </a:moveTo>
                  <a:lnTo>
                    <a:pt x="24" y="8"/>
                  </a:lnTo>
                  <a:lnTo>
                    <a:pt x="49" y="8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6" name="Freeform 619"/>
            <p:cNvSpPr>
              <a:spLocks/>
            </p:cNvSpPr>
            <p:nvPr/>
          </p:nvSpPr>
          <p:spPr bwMode="auto">
            <a:xfrm>
              <a:off x="1027" y="3510"/>
              <a:ext cx="101" cy="8"/>
            </a:xfrm>
            <a:custGeom>
              <a:avLst/>
              <a:gdLst>
                <a:gd name="T0" fmla="*/ 114 w 114"/>
                <a:gd name="T1" fmla="*/ 0 h 8"/>
                <a:gd name="T2" fmla="*/ 112 w 114"/>
                <a:gd name="T3" fmla="*/ 1 h 8"/>
                <a:gd name="T4" fmla="*/ 106 w 114"/>
                <a:gd name="T5" fmla="*/ 2 h 8"/>
                <a:gd name="T6" fmla="*/ 95 w 114"/>
                <a:gd name="T7" fmla="*/ 4 h 8"/>
                <a:gd name="T8" fmla="*/ 81 w 114"/>
                <a:gd name="T9" fmla="*/ 5 h 8"/>
                <a:gd name="T10" fmla="*/ 64 w 114"/>
                <a:gd name="T11" fmla="*/ 6 h 8"/>
                <a:gd name="T12" fmla="*/ 45 w 114"/>
                <a:gd name="T13" fmla="*/ 6 h 8"/>
                <a:gd name="T14" fmla="*/ 23 w 114"/>
                <a:gd name="T15" fmla="*/ 8 h 8"/>
                <a:gd name="T16" fmla="*/ 0 w 114"/>
                <a:gd name="T17" fmla="*/ 8 h 8"/>
                <a:gd name="T18" fmla="*/ 0 w 114"/>
                <a:gd name="T19" fmla="*/ 6 h 8"/>
                <a:gd name="T20" fmla="*/ 21 w 114"/>
                <a:gd name="T21" fmla="*/ 6 h 8"/>
                <a:gd name="T22" fmla="*/ 40 w 114"/>
                <a:gd name="T23" fmla="*/ 6 h 8"/>
                <a:gd name="T24" fmla="*/ 57 w 114"/>
                <a:gd name="T25" fmla="*/ 5 h 8"/>
                <a:gd name="T26" fmla="*/ 74 w 114"/>
                <a:gd name="T27" fmla="*/ 4 h 8"/>
                <a:gd name="T28" fmla="*/ 87 w 114"/>
                <a:gd name="T29" fmla="*/ 4 h 8"/>
                <a:gd name="T30" fmla="*/ 95 w 114"/>
                <a:gd name="T31" fmla="*/ 2 h 8"/>
                <a:gd name="T32" fmla="*/ 102 w 114"/>
                <a:gd name="T33" fmla="*/ 1 h 8"/>
                <a:gd name="T34" fmla="*/ 103 w 114"/>
                <a:gd name="T35" fmla="*/ 0 h 8"/>
                <a:gd name="T36" fmla="*/ 114 w 114"/>
                <a:gd name="T37" fmla="*/ 0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4"/>
                <a:gd name="T58" fmla="*/ 0 h 8"/>
                <a:gd name="T59" fmla="*/ 114 w 114"/>
                <a:gd name="T60" fmla="*/ 8 h 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4" h="8">
                  <a:moveTo>
                    <a:pt x="114" y="0"/>
                  </a:move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7" name="Freeform 620"/>
            <p:cNvSpPr>
              <a:spLocks/>
            </p:cNvSpPr>
            <p:nvPr/>
          </p:nvSpPr>
          <p:spPr bwMode="auto">
            <a:xfrm>
              <a:off x="1027" y="3510"/>
              <a:ext cx="91" cy="6"/>
            </a:xfrm>
            <a:custGeom>
              <a:avLst/>
              <a:gdLst>
                <a:gd name="T0" fmla="*/ 0 w 103"/>
                <a:gd name="T1" fmla="*/ 6 h 6"/>
                <a:gd name="T2" fmla="*/ 21 w 103"/>
                <a:gd name="T3" fmla="*/ 6 h 6"/>
                <a:gd name="T4" fmla="*/ 40 w 103"/>
                <a:gd name="T5" fmla="*/ 6 h 6"/>
                <a:gd name="T6" fmla="*/ 57 w 103"/>
                <a:gd name="T7" fmla="*/ 5 h 6"/>
                <a:gd name="T8" fmla="*/ 74 w 103"/>
                <a:gd name="T9" fmla="*/ 4 h 6"/>
                <a:gd name="T10" fmla="*/ 87 w 103"/>
                <a:gd name="T11" fmla="*/ 4 h 6"/>
                <a:gd name="T12" fmla="*/ 95 w 103"/>
                <a:gd name="T13" fmla="*/ 2 h 6"/>
                <a:gd name="T14" fmla="*/ 102 w 103"/>
                <a:gd name="T15" fmla="*/ 1 h 6"/>
                <a:gd name="T16" fmla="*/ 103 w 103"/>
                <a:gd name="T17" fmla="*/ 0 h 6"/>
                <a:gd name="T18" fmla="*/ 92 w 103"/>
                <a:gd name="T19" fmla="*/ 0 h 6"/>
                <a:gd name="T20" fmla="*/ 90 w 103"/>
                <a:gd name="T21" fmla="*/ 1 h 6"/>
                <a:gd name="T22" fmla="*/ 83 w 103"/>
                <a:gd name="T23" fmla="*/ 2 h 6"/>
                <a:gd name="T24" fmla="*/ 73 w 103"/>
                <a:gd name="T25" fmla="*/ 4 h 6"/>
                <a:gd name="T26" fmla="*/ 57 w 103"/>
                <a:gd name="T27" fmla="*/ 4 h 6"/>
                <a:gd name="T28" fmla="*/ 41 w 103"/>
                <a:gd name="T29" fmla="*/ 5 h 6"/>
                <a:gd name="T30" fmla="*/ 21 w 103"/>
                <a:gd name="T31" fmla="*/ 5 h 6"/>
                <a:gd name="T32" fmla="*/ 0 w 103"/>
                <a:gd name="T33" fmla="*/ 6 h 6"/>
                <a:gd name="T34" fmla="*/ 0 w 103"/>
                <a:gd name="T35" fmla="*/ 6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6"/>
                <a:gd name="T56" fmla="*/ 103 w 103"/>
                <a:gd name="T57" fmla="*/ 6 h 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8" name="Freeform 621"/>
            <p:cNvSpPr>
              <a:spLocks/>
            </p:cNvSpPr>
            <p:nvPr/>
          </p:nvSpPr>
          <p:spPr bwMode="auto">
            <a:xfrm>
              <a:off x="1027" y="3510"/>
              <a:ext cx="81" cy="6"/>
            </a:xfrm>
            <a:custGeom>
              <a:avLst/>
              <a:gdLst>
                <a:gd name="T0" fmla="*/ 92 w 92"/>
                <a:gd name="T1" fmla="*/ 0 h 6"/>
                <a:gd name="T2" fmla="*/ 90 w 92"/>
                <a:gd name="T3" fmla="*/ 1 h 6"/>
                <a:gd name="T4" fmla="*/ 83 w 92"/>
                <a:gd name="T5" fmla="*/ 2 h 6"/>
                <a:gd name="T6" fmla="*/ 73 w 92"/>
                <a:gd name="T7" fmla="*/ 4 h 6"/>
                <a:gd name="T8" fmla="*/ 57 w 92"/>
                <a:gd name="T9" fmla="*/ 4 h 6"/>
                <a:gd name="T10" fmla="*/ 41 w 92"/>
                <a:gd name="T11" fmla="*/ 5 h 6"/>
                <a:gd name="T12" fmla="*/ 21 w 92"/>
                <a:gd name="T13" fmla="*/ 5 h 6"/>
                <a:gd name="T14" fmla="*/ 0 w 92"/>
                <a:gd name="T15" fmla="*/ 6 h 6"/>
                <a:gd name="T16" fmla="*/ 0 w 92"/>
                <a:gd name="T17" fmla="*/ 5 h 6"/>
                <a:gd name="T18" fmla="*/ 18 w 92"/>
                <a:gd name="T19" fmla="*/ 5 h 6"/>
                <a:gd name="T20" fmla="*/ 35 w 92"/>
                <a:gd name="T21" fmla="*/ 4 h 6"/>
                <a:gd name="T22" fmla="*/ 50 w 92"/>
                <a:gd name="T23" fmla="*/ 4 h 6"/>
                <a:gd name="T24" fmla="*/ 62 w 92"/>
                <a:gd name="T25" fmla="*/ 2 h 6"/>
                <a:gd name="T26" fmla="*/ 71 w 92"/>
                <a:gd name="T27" fmla="*/ 1 h 6"/>
                <a:gd name="T28" fmla="*/ 78 w 92"/>
                <a:gd name="T29" fmla="*/ 0 h 6"/>
                <a:gd name="T30" fmla="*/ 80 w 92"/>
                <a:gd name="T31" fmla="*/ 0 h 6"/>
                <a:gd name="T32" fmla="*/ 92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6"/>
                <a:gd name="T53" fmla="*/ 92 w 9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49" name="Freeform 622"/>
            <p:cNvSpPr>
              <a:spLocks/>
            </p:cNvSpPr>
            <p:nvPr/>
          </p:nvSpPr>
          <p:spPr bwMode="auto">
            <a:xfrm>
              <a:off x="1027" y="3510"/>
              <a:ext cx="71" cy="5"/>
            </a:xfrm>
            <a:custGeom>
              <a:avLst/>
              <a:gdLst>
                <a:gd name="T0" fmla="*/ 0 w 80"/>
                <a:gd name="T1" fmla="*/ 5 h 5"/>
                <a:gd name="T2" fmla="*/ 18 w 80"/>
                <a:gd name="T3" fmla="*/ 5 h 5"/>
                <a:gd name="T4" fmla="*/ 35 w 80"/>
                <a:gd name="T5" fmla="*/ 4 h 5"/>
                <a:gd name="T6" fmla="*/ 50 w 80"/>
                <a:gd name="T7" fmla="*/ 4 h 5"/>
                <a:gd name="T8" fmla="*/ 62 w 80"/>
                <a:gd name="T9" fmla="*/ 2 h 5"/>
                <a:gd name="T10" fmla="*/ 71 w 80"/>
                <a:gd name="T11" fmla="*/ 1 h 5"/>
                <a:gd name="T12" fmla="*/ 78 w 80"/>
                <a:gd name="T13" fmla="*/ 0 h 5"/>
                <a:gd name="T14" fmla="*/ 80 w 80"/>
                <a:gd name="T15" fmla="*/ 0 h 5"/>
                <a:gd name="T16" fmla="*/ 66 w 80"/>
                <a:gd name="T17" fmla="*/ 0 h 5"/>
                <a:gd name="T18" fmla="*/ 64 w 80"/>
                <a:gd name="T19" fmla="*/ 0 h 5"/>
                <a:gd name="T20" fmla="*/ 57 w 80"/>
                <a:gd name="T21" fmla="*/ 1 h 5"/>
                <a:gd name="T22" fmla="*/ 47 w 80"/>
                <a:gd name="T23" fmla="*/ 2 h 5"/>
                <a:gd name="T24" fmla="*/ 33 w 80"/>
                <a:gd name="T25" fmla="*/ 4 h 5"/>
                <a:gd name="T26" fmla="*/ 18 w 80"/>
                <a:gd name="T27" fmla="*/ 4 h 5"/>
                <a:gd name="T28" fmla="*/ 0 w 80"/>
                <a:gd name="T29" fmla="*/ 4 h 5"/>
                <a:gd name="T30" fmla="*/ 0 w 80"/>
                <a:gd name="T31" fmla="*/ 5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"/>
                <a:gd name="T50" fmla="*/ 80 w 80"/>
                <a:gd name="T51" fmla="*/ 5 h 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0" name="Freeform 623"/>
            <p:cNvSpPr>
              <a:spLocks/>
            </p:cNvSpPr>
            <p:nvPr/>
          </p:nvSpPr>
          <p:spPr bwMode="auto">
            <a:xfrm>
              <a:off x="1027" y="3510"/>
              <a:ext cx="58" cy="4"/>
            </a:xfrm>
            <a:custGeom>
              <a:avLst/>
              <a:gdLst>
                <a:gd name="T0" fmla="*/ 66 w 66"/>
                <a:gd name="T1" fmla="*/ 0 h 4"/>
                <a:gd name="T2" fmla="*/ 64 w 66"/>
                <a:gd name="T3" fmla="*/ 0 h 4"/>
                <a:gd name="T4" fmla="*/ 57 w 66"/>
                <a:gd name="T5" fmla="*/ 1 h 4"/>
                <a:gd name="T6" fmla="*/ 47 w 66"/>
                <a:gd name="T7" fmla="*/ 2 h 4"/>
                <a:gd name="T8" fmla="*/ 33 w 66"/>
                <a:gd name="T9" fmla="*/ 4 h 4"/>
                <a:gd name="T10" fmla="*/ 18 w 66"/>
                <a:gd name="T11" fmla="*/ 4 h 4"/>
                <a:gd name="T12" fmla="*/ 0 w 66"/>
                <a:gd name="T13" fmla="*/ 4 h 4"/>
                <a:gd name="T14" fmla="*/ 0 w 66"/>
                <a:gd name="T15" fmla="*/ 2 h 4"/>
                <a:gd name="T16" fmla="*/ 17 w 66"/>
                <a:gd name="T17" fmla="*/ 2 h 4"/>
                <a:gd name="T18" fmla="*/ 31 w 66"/>
                <a:gd name="T19" fmla="*/ 2 h 4"/>
                <a:gd name="T20" fmla="*/ 42 w 66"/>
                <a:gd name="T21" fmla="*/ 1 h 4"/>
                <a:gd name="T22" fmla="*/ 50 w 66"/>
                <a:gd name="T23" fmla="*/ 0 h 4"/>
                <a:gd name="T24" fmla="*/ 52 w 66"/>
                <a:gd name="T25" fmla="*/ 0 h 4"/>
                <a:gd name="T26" fmla="*/ 66 w 66"/>
                <a:gd name="T27" fmla="*/ 0 h 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6"/>
                <a:gd name="T43" fmla="*/ 0 h 4"/>
                <a:gd name="T44" fmla="*/ 66 w 66"/>
                <a:gd name="T45" fmla="*/ 4 h 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6" h="4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1" name="Freeform 624"/>
            <p:cNvSpPr>
              <a:spLocks/>
            </p:cNvSpPr>
            <p:nvPr/>
          </p:nvSpPr>
          <p:spPr bwMode="auto">
            <a:xfrm>
              <a:off x="1027" y="3510"/>
              <a:ext cx="46" cy="2"/>
            </a:xfrm>
            <a:custGeom>
              <a:avLst/>
              <a:gdLst>
                <a:gd name="T0" fmla="*/ 0 w 52"/>
                <a:gd name="T1" fmla="*/ 2 h 2"/>
                <a:gd name="T2" fmla="*/ 17 w 52"/>
                <a:gd name="T3" fmla="*/ 2 h 2"/>
                <a:gd name="T4" fmla="*/ 31 w 52"/>
                <a:gd name="T5" fmla="*/ 2 h 2"/>
                <a:gd name="T6" fmla="*/ 42 w 52"/>
                <a:gd name="T7" fmla="*/ 1 h 2"/>
                <a:gd name="T8" fmla="*/ 50 w 52"/>
                <a:gd name="T9" fmla="*/ 0 h 2"/>
                <a:gd name="T10" fmla="*/ 52 w 52"/>
                <a:gd name="T11" fmla="*/ 0 h 2"/>
                <a:gd name="T12" fmla="*/ 36 w 52"/>
                <a:gd name="T13" fmla="*/ 0 h 2"/>
                <a:gd name="T14" fmla="*/ 35 w 52"/>
                <a:gd name="T15" fmla="*/ 0 h 2"/>
                <a:gd name="T16" fmla="*/ 30 w 52"/>
                <a:gd name="T17" fmla="*/ 1 h 2"/>
                <a:gd name="T18" fmla="*/ 22 w 52"/>
                <a:gd name="T19" fmla="*/ 1 h 2"/>
                <a:gd name="T20" fmla="*/ 12 w 52"/>
                <a:gd name="T21" fmla="*/ 1 h 2"/>
                <a:gd name="T22" fmla="*/ 0 w 52"/>
                <a:gd name="T23" fmla="*/ 1 h 2"/>
                <a:gd name="T24" fmla="*/ 0 w 52"/>
                <a:gd name="T25" fmla="*/ 2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2"/>
                <a:gd name="T41" fmla="*/ 52 w 52"/>
                <a:gd name="T42" fmla="*/ 2 h 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2">
                  <a:moveTo>
                    <a:pt x="0" y="2"/>
                  </a:move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2" name="Freeform 625"/>
            <p:cNvSpPr>
              <a:spLocks/>
            </p:cNvSpPr>
            <p:nvPr/>
          </p:nvSpPr>
          <p:spPr bwMode="auto">
            <a:xfrm>
              <a:off x="1027" y="3510"/>
              <a:ext cx="32" cy="1"/>
            </a:xfrm>
            <a:custGeom>
              <a:avLst/>
              <a:gdLst>
                <a:gd name="T0" fmla="*/ 36 w 36"/>
                <a:gd name="T1" fmla="*/ 0 h 1"/>
                <a:gd name="T2" fmla="*/ 35 w 36"/>
                <a:gd name="T3" fmla="*/ 0 h 1"/>
                <a:gd name="T4" fmla="*/ 30 w 36"/>
                <a:gd name="T5" fmla="*/ 1 h 1"/>
                <a:gd name="T6" fmla="*/ 22 w 36"/>
                <a:gd name="T7" fmla="*/ 1 h 1"/>
                <a:gd name="T8" fmla="*/ 12 w 36"/>
                <a:gd name="T9" fmla="*/ 1 h 1"/>
                <a:gd name="T10" fmla="*/ 0 w 36"/>
                <a:gd name="T11" fmla="*/ 1 h 1"/>
                <a:gd name="T12" fmla="*/ 0 w 36"/>
                <a:gd name="T13" fmla="*/ 1 h 1"/>
                <a:gd name="T14" fmla="*/ 8 w 36"/>
                <a:gd name="T15" fmla="*/ 0 h 1"/>
                <a:gd name="T16" fmla="*/ 14 w 36"/>
                <a:gd name="T17" fmla="*/ 0 h 1"/>
                <a:gd name="T18" fmla="*/ 18 w 36"/>
                <a:gd name="T19" fmla="*/ 0 h 1"/>
                <a:gd name="T20" fmla="*/ 19 w 36"/>
                <a:gd name="T21" fmla="*/ 0 h 1"/>
                <a:gd name="T22" fmla="*/ 36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1"/>
                <a:gd name="T38" fmla="*/ 36 w 36"/>
                <a:gd name="T39" fmla="*/ 1 h 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3" name="Freeform 626"/>
            <p:cNvSpPr>
              <a:spLocks/>
            </p:cNvSpPr>
            <p:nvPr/>
          </p:nvSpPr>
          <p:spPr bwMode="auto">
            <a:xfrm>
              <a:off x="1027" y="3510"/>
              <a:ext cx="17" cy="1"/>
            </a:xfrm>
            <a:custGeom>
              <a:avLst/>
              <a:gdLst>
                <a:gd name="T0" fmla="*/ 0 w 19"/>
                <a:gd name="T1" fmla="*/ 1 h 1"/>
                <a:gd name="T2" fmla="*/ 8 w 19"/>
                <a:gd name="T3" fmla="*/ 0 h 1"/>
                <a:gd name="T4" fmla="*/ 14 w 19"/>
                <a:gd name="T5" fmla="*/ 0 h 1"/>
                <a:gd name="T6" fmla="*/ 18 w 19"/>
                <a:gd name="T7" fmla="*/ 0 h 1"/>
                <a:gd name="T8" fmla="*/ 19 w 19"/>
                <a:gd name="T9" fmla="*/ 0 h 1"/>
                <a:gd name="T10" fmla="*/ 2 w 19"/>
                <a:gd name="T11" fmla="*/ 0 h 1"/>
                <a:gd name="T12" fmla="*/ 0 w 19"/>
                <a:gd name="T13" fmla="*/ 0 h 1"/>
                <a:gd name="T14" fmla="*/ 0 w 19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"/>
                <a:gd name="T26" fmla="*/ 19 w 19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4" name="Freeform 627"/>
            <p:cNvSpPr>
              <a:spLocks/>
            </p:cNvSpPr>
            <p:nvPr/>
          </p:nvSpPr>
          <p:spPr bwMode="auto">
            <a:xfrm>
              <a:off x="1027" y="3510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5" name="Freeform 628"/>
            <p:cNvSpPr>
              <a:spLocks/>
            </p:cNvSpPr>
            <p:nvPr/>
          </p:nvSpPr>
          <p:spPr bwMode="auto">
            <a:xfrm>
              <a:off x="1269" y="3483"/>
              <a:ext cx="42" cy="164"/>
            </a:xfrm>
            <a:custGeom>
              <a:avLst/>
              <a:gdLst>
                <a:gd name="T0" fmla="*/ 0 w 48"/>
                <a:gd name="T1" fmla="*/ 48 h 178"/>
                <a:gd name="T2" fmla="*/ 48 w 48"/>
                <a:gd name="T3" fmla="*/ 0 h 178"/>
                <a:gd name="T4" fmla="*/ 48 w 48"/>
                <a:gd name="T5" fmla="*/ 130 h 178"/>
                <a:gd name="T6" fmla="*/ 0 w 48"/>
                <a:gd name="T7" fmla="*/ 178 h 178"/>
                <a:gd name="T8" fmla="*/ 0 w 48"/>
                <a:gd name="T9" fmla="*/ 4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78"/>
                <a:gd name="T17" fmla="*/ 48 w 48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78">
                  <a:moveTo>
                    <a:pt x="0" y="48"/>
                  </a:moveTo>
                  <a:lnTo>
                    <a:pt x="48" y="0"/>
                  </a:lnTo>
                  <a:lnTo>
                    <a:pt x="48" y="130"/>
                  </a:lnTo>
                  <a:lnTo>
                    <a:pt x="0" y="17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6" name="Rectangle 629"/>
            <p:cNvSpPr>
              <a:spLocks noChangeArrowheads="1"/>
            </p:cNvSpPr>
            <p:nvPr/>
          </p:nvSpPr>
          <p:spPr bwMode="auto">
            <a:xfrm>
              <a:off x="933" y="3527"/>
              <a:ext cx="336" cy="96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7" name="Freeform 630"/>
            <p:cNvSpPr>
              <a:spLocks/>
            </p:cNvSpPr>
            <p:nvPr/>
          </p:nvSpPr>
          <p:spPr bwMode="auto">
            <a:xfrm>
              <a:off x="1038" y="3527"/>
              <a:ext cx="5" cy="96"/>
            </a:xfrm>
            <a:custGeom>
              <a:avLst/>
              <a:gdLst>
                <a:gd name="T0" fmla="*/ 5 w 5"/>
                <a:gd name="T1" fmla="*/ 0 h 104"/>
                <a:gd name="T2" fmla="*/ 1 w 5"/>
                <a:gd name="T3" fmla="*/ 25 h 104"/>
                <a:gd name="T4" fmla="*/ 0 w 5"/>
                <a:gd name="T5" fmla="*/ 52 h 104"/>
                <a:gd name="T6" fmla="*/ 1 w 5"/>
                <a:gd name="T7" fmla="*/ 77 h 104"/>
                <a:gd name="T8" fmla="*/ 5 w 5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04"/>
                <a:gd name="T17" fmla="*/ 5 w 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04">
                  <a:moveTo>
                    <a:pt x="5" y="0"/>
                  </a:moveTo>
                  <a:lnTo>
                    <a:pt x="1" y="25"/>
                  </a:lnTo>
                  <a:lnTo>
                    <a:pt x="0" y="52"/>
                  </a:lnTo>
                  <a:lnTo>
                    <a:pt x="1" y="77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8" name="Rectangle 631"/>
            <p:cNvSpPr>
              <a:spLocks noChangeArrowheads="1"/>
            </p:cNvSpPr>
            <p:nvPr/>
          </p:nvSpPr>
          <p:spPr bwMode="auto">
            <a:xfrm>
              <a:off x="933" y="3623"/>
              <a:ext cx="336" cy="24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59" name="Rectangle 632"/>
            <p:cNvSpPr>
              <a:spLocks noChangeArrowheads="1"/>
            </p:cNvSpPr>
            <p:nvPr/>
          </p:nvSpPr>
          <p:spPr bwMode="auto">
            <a:xfrm>
              <a:off x="1192" y="3556"/>
              <a:ext cx="13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60" name="Freeform 633"/>
            <p:cNvSpPr>
              <a:spLocks noEditPoints="1"/>
            </p:cNvSpPr>
            <p:nvPr/>
          </p:nvSpPr>
          <p:spPr bwMode="auto">
            <a:xfrm>
              <a:off x="1054" y="3548"/>
              <a:ext cx="55" cy="6"/>
            </a:xfrm>
            <a:custGeom>
              <a:avLst/>
              <a:gdLst>
                <a:gd name="T0" fmla="*/ 0 w 62"/>
                <a:gd name="T1" fmla="*/ 6 h 6"/>
                <a:gd name="T2" fmla="*/ 18 w 62"/>
                <a:gd name="T3" fmla="*/ 6 h 6"/>
                <a:gd name="T4" fmla="*/ 18 w 62"/>
                <a:gd name="T5" fmla="*/ 0 h 6"/>
                <a:gd name="T6" fmla="*/ 0 w 62"/>
                <a:gd name="T7" fmla="*/ 0 h 6"/>
                <a:gd name="T8" fmla="*/ 0 w 62"/>
                <a:gd name="T9" fmla="*/ 6 h 6"/>
                <a:gd name="T10" fmla="*/ 26 w 62"/>
                <a:gd name="T11" fmla="*/ 6 h 6"/>
                <a:gd name="T12" fmla="*/ 35 w 62"/>
                <a:gd name="T13" fmla="*/ 6 h 6"/>
                <a:gd name="T14" fmla="*/ 35 w 62"/>
                <a:gd name="T15" fmla="*/ 0 h 6"/>
                <a:gd name="T16" fmla="*/ 26 w 62"/>
                <a:gd name="T17" fmla="*/ 0 h 6"/>
                <a:gd name="T18" fmla="*/ 26 w 62"/>
                <a:gd name="T19" fmla="*/ 6 h 6"/>
                <a:gd name="T20" fmla="*/ 44 w 62"/>
                <a:gd name="T21" fmla="*/ 6 h 6"/>
                <a:gd name="T22" fmla="*/ 62 w 62"/>
                <a:gd name="T23" fmla="*/ 6 h 6"/>
                <a:gd name="T24" fmla="*/ 62 w 62"/>
                <a:gd name="T25" fmla="*/ 0 h 6"/>
                <a:gd name="T26" fmla="*/ 44 w 62"/>
                <a:gd name="T27" fmla="*/ 0 h 6"/>
                <a:gd name="T28" fmla="*/ 44 w 62"/>
                <a:gd name="T29" fmla="*/ 6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6"/>
                <a:gd name="T47" fmla="*/ 62 w 62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6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2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6"/>
                  </a:lnTo>
                  <a:close/>
                  <a:moveTo>
                    <a:pt x="44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61" name="Freeform 634"/>
            <p:cNvSpPr>
              <a:spLocks noEditPoints="1"/>
            </p:cNvSpPr>
            <p:nvPr/>
          </p:nvSpPr>
          <p:spPr bwMode="auto">
            <a:xfrm>
              <a:off x="943" y="3536"/>
              <a:ext cx="243" cy="37"/>
            </a:xfrm>
            <a:custGeom>
              <a:avLst/>
              <a:gdLst>
                <a:gd name="T0" fmla="*/ 0 w 275"/>
                <a:gd name="T1" fmla="*/ 40 h 40"/>
                <a:gd name="T2" fmla="*/ 37 w 275"/>
                <a:gd name="T3" fmla="*/ 40 h 40"/>
                <a:gd name="T4" fmla="*/ 37 w 275"/>
                <a:gd name="T5" fmla="*/ 0 h 40"/>
                <a:gd name="T6" fmla="*/ 0 w 275"/>
                <a:gd name="T7" fmla="*/ 0 h 40"/>
                <a:gd name="T8" fmla="*/ 0 w 275"/>
                <a:gd name="T9" fmla="*/ 40 h 40"/>
                <a:gd name="T10" fmla="*/ 244 w 275"/>
                <a:gd name="T11" fmla="*/ 29 h 40"/>
                <a:gd name="T12" fmla="*/ 275 w 275"/>
                <a:gd name="T13" fmla="*/ 29 h 40"/>
                <a:gd name="T14" fmla="*/ 275 w 275"/>
                <a:gd name="T15" fmla="*/ 9 h 40"/>
                <a:gd name="T16" fmla="*/ 244 w 275"/>
                <a:gd name="T17" fmla="*/ 9 h 40"/>
                <a:gd name="T18" fmla="*/ 244 w 275"/>
                <a:gd name="T19" fmla="*/ 29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5"/>
                <a:gd name="T31" fmla="*/ 0 h 40"/>
                <a:gd name="T32" fmla="*/ 275 w 275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5" h="40">
                  <a:moveTo>
                    <a:pt x="0" y="40"/>
                  </a:moveTo>
                  <a:lnTo>
                    <a:pt x="37" y="4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4" y="29"/>
                  </a:moveTo>
                  <a:lnTo>
                    <a:pt x="275" y="29"/>
                  </a:lnTo>
                  <a:lnTo>
                    <a:pt x="275" y="9"/>
                  </a:lnTo>
                  <a:lnTo>
                    <a:pt x="244" y="9"/>
                  </a:lnTo>
                  <a:lnTo>
                    <a:pt x="244" y="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62" name="Freeform 635"/>
            <p:cNvSpPr>
              <a:spLocks noEditPoints="1"/>
            </p:cNvSpPr>
            <p:nvPr/>
          </p:nvSpPr>
          <p:spPr bwMode="auto">
            <a:xfrm>
              <a:off x="936" y="3532"/>
              <a:ext cx="330" cy="109"/>
            </a:xfrm>
            <a:custGeom>
              <a:avLst/>
              <a:gdLst>
                <a:gd name="T0" fmla="*/ 129 w 374"/>
                <a:gd name="T1" fmla="*/ 94 h 118"/>
                <a:gd name="T2" fmla="*/ 372 w 374"/>
                <a:gd name="T3" fmla="*/ 94 h 118"/>
                <a:gd name="T4" fmla="*/ 372 w 374"/>
                <a:gd name="T5" fmla="*/ 0 h 118"/>
                <a:gd name="T6" fmla="*/ 129 w 374"/>
                <a:gd name="T7" fmla="*/ 0 h 118"/>
                <a:gd name="T8" fmla="*/ 125 w 374"/>
                <a:gd name="T9" fmla="*/ 23 h 118"/>
                <a:gd name="T10" fmla="*/ 124 w 374"/>
                <a:gd name="T11" fmla="*/ 47 h 118"/>
                <a:gd name="T12" fmla="*/ 125 w 374"/>
                <a:gd name="T13" fmla="*/ 69 h 118"/>
                <a:gd name="T14" fmla="*/ 129 w 374"/>
                <a:gd name="T15" fmla="*/ 94 h 118"/>
                <a:gd name="T16" fmla="*/ 220 w 374"/>
                <a:gd name="T17" fmla="*/ 82 h 118"/>
                <a:gd name="T18" fmla="*/ 359 w 374"/>
                <a:gd name="T19" fmla="*/ 82 h 118"/>
                <a:gd name="T20" fmla="*/ 359 w 374"/>
                <a:gd name="T21" fmla="*/ 11 h 118"/>
                <a:gd name="T22" fmla="*/ 220 w 374"/>
                <a:gd name="T23" fmla="*/ 11 h 118"/>
                <a:gd name="T24" fmla="*/ 220 w 374"/>
                <a:gd name="T25" fmla="*/ 82 h 118"/>
                <a:gd name="T26" fmla="*/ 339 w 374"/>
                <a:gd name="T27" fmla="*/ 118 h 118"/>
                <a:gd name="T28" fmla="*/ 368 w 374"/>
                <a:gd name="T29" fmla="*/ 118 h 118"/>
                <a:gd name="T30" fmla="*/ 372 w 374"/>
                <a:gd name="T31" fmla="*/ 116 h 118"/>
                <a:gd name="T32" fmla="*/ 374 w 374"/>
                <a:gd name="T33" fmla="*/ 111 h 118"/>
                <a:gd name="T34" fmla="*/ 372 w 374"/>
                <a:gd name="T35" fmla="*/ 108 h 118"/>
                <a:gd name="T36" fmla="*/ 368 w 374"/>
                <a:gd name="T37" fmla="*/ 106 h 118"/>
                <a:gd name="T38" fmla="*/ 339 w 374"/>
                <a:gd name="T39" fmla="*/ 106 h 118"/>
                <a:gd name="T40" fmla="*/ 339 w 374"/>
                <a:gd name="T41" fmla="*/ 118 h 118"/>
                <a:gd name="T42" fmla="*/ 35 w 374"/>
                <a:gd name="T43" fmla="*/ 118 h 118"/>
                <a:gd name="T44" fmla="*/ 6 w 374"/>
                <a:gd name="T45" fmla="*/ 118 h 118"/>
                <a:gd name="T46" fmla="*/ 2 w 374"/>
                <a:gd name="T47" fmla="*/ 116 h 118"/>
                <a:gd name="T48" fmla="*/ 0 w 374"/>
                <a:gd name="T49" fmla="*/ 111 h 118"/>
                <a:gd name="T50" fmla="*/ 2 w 374"/>
                <a:gd name="T51" fmla="*/ 108 h 118"/>
                <a:gd name="T52" fmla="*/ 6 w 374"/>
                <a:gd name="T53" fmla="*/ 106 h 118"/>
                <a:gd name="T54" fmla="*/ 35 w 374"/>
                <a:gd name="T55" fmla="*/ 106 h 118"/>
                <a:gd name="T56" fmla="*/ 35 w 374"/>
                <a:gd name="T57" fmla="*/ 118 h 118"/>
                <a:gd name="T58" fmla="*/ 134 w 374"/>
                <a:gd name="T59" fmla="*/ 24 h 118"/>
                <a:gd name="T60" fmla="*/ 196 w 374"/>
                <a:gd name="T61" fmla="*/ 24 h 118"/>
                <a:gd name="T62" fmla="*/ 196 w 374"/>
                <a:gd name="T63" fmla="*/ 18 h 118"/>
                <a:gd name="T64" fmla="*/ 134 w 374"/>
                <a:gd name="T65" fmla="*/ 18 h 118"/>
                <a:gd name="T66" fmla="*/ 134 w 374"/>
                <a:gd name="T67" fmla="*/ 24 h 1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4"/>
                <a:gd name="T103" fmla="*/ 0 h 118"/>
                <a:gd name="T104" fmla="*/ 374 w 374"/>
                <a:gd name="T105" fmla="*/ 118 h 1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4" h="118">
                  <a:moveTo>
                    <a:pt x="129" y="94"/>
                  </a:moveTo>
                  <a:lnTo>
                    <a:pt x="372" y="94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3"/>
                  </a:lnTo>
                  <a:lnTo>
                    <a:pt x="124" y="47"/>
                  </a:lnTo>
                  <a:lnTo>
                    <a:pt x="125" y="69"/>
                  </a:lnTo>
                  <a:lnTo>
                    <a:pt x="129" y="94"/>
                  </a:lnTo>
                  <a:close/>
                  <a:moveTo>
                    <a:pt x="220" y="82"/>
                  </a:moveTo>
                  <a:lnTo>
                    <a:pt x="359" y="82"/>
                  </a:lnTo>
                  <a:lnTo>
                    <a:pt x="359" y="11"/>
                  </a:lnTo>
                  <a:lnTo>
                    <a:pt x="220" y="11"/>
                  </a:lnTo>
                  <a:lnTo>
                    <a:pt x="220" y="82"/>
                  </a:lnTo>
                  <a:close/>
                  <a:moveTo>
                    <a:pt x="339" y="118"/>
                  </a:moveTo>
                  <a:lnTo>
                    <a:pt x="368" y="118"/>
                  </a:lnTo>
                  <a:lnTo>
                    <a:pt x="372" y="116"/>
                  </a:lnTo>
                  <a:lnTo>
                    <a:pt x="374" y="111"/>
                  </a:lnTo>
                  <a:lnTo>
                    <a:pt x="372" y="108"/>
                  </a:lnTo>
                  <a:lnTo>
                    <a:pt x="368" y="106"/>
                  </a:lnTo>
                  <a:lnTo>
                    <a:pt x="339" y="106"/>
                  </a:lnTo>
                  <a:lnTo>
                    <a:pt x="339" y="118"/>
                  </a:lnTo>
                  <a:close/>
                  <a:moveTo>
                    <a:pt x="35" y="118"/>
                  </a:moveTo>
                  <a:lnTo>
                    <a:pt x="6" y="118"/>
                  </a:lnTo>
                  <a:lnTo>
                    <a:pt x="2" y="116"/>
                  </a:lnTo>
                  <a:lnTo>
                    <a:pt x="0" y="111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35" y="106"/>
                  </a:lnTo>
                  <a:lnTo>
                    <a:pt x="35" y="118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8"/>
                  </a:lnTo>
                  <a:lnTo>
                    <a:pt x="134" y="18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63" name="Line 636"/>
            <p:cNvSpPr>
              <a:spLocks noChangeShapeType="1"/>
            </p:cNvSpPr>
            <p:nvPr/>
          </p:nvSpPr>
          <p:spPr bwMode="auto">
            <a:xfrm>
              <a:off x="1111" y="3532"/>
              <a:ext cx="1" cy="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4" name="Line 637"/>
            <p:cNvSpPr>
              <a:spLocks noChangeShapeType="1"/>
            </p:cNvSpPr>
            <p:nvPr/>
          </p:nvSpPr>
          <p:spPr bwMode="auto">
            <a:xfrm flipH="1">
              <a:off x="1045" y="3560"/>
              <a:ext cx="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5" name="Line 638"/>
            <p:cNvSpPr>
              <a:spLocks noChangeShapeType="1"/>
            </p:cNvSpPr>
            <p:nvPr/>
          </p:nvSpPr>
          <p:spPr bwMode="auto">
            <a:xfrm flipH="1">
              <a:off x="1045" y="3589"/>
              <a:ext cx="6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6" name="Line 639"/>
            <p:cNvSpPr>
              <a:spLocks noChangeShapeType="1"/>
            </p:cNvSpPr>
            <p:nvPr/>
          </p:nvSpPr>
          <p:spPr bwMode="auto">
            <a:xfrm>
              <a:off x="1214" y="3542"/>
              <a:ext cx="1" cy="2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7" name="Line 640"/>
            <p:cNvSpPr>
              <a:spLocks noChangeShapeType="1"/>
            </p:cNvSpPr>
            <p:nvPr/>
          </p:nvSpPr>
          <p:spPr bwMode="auto">
            <a:xfrm>
              <a:off x="1130" y="3567"/>
              <a:ext cx="12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8" name="Line 641"/>
            <p:cNvSpPr>
              <a:spLocks noChangeShapeType="1"/>
            </p:cNvSpPr>
            <p:nvPr/>
          </p:nvSpPr>
          <p:spPr bwMode="auto">
            <a:xfrm flipV="1">
              <a:off x="1054" y="3527"/>
              <a:ext cx="1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9" name="Line 642"/>
            <p:cNvSpPr>
              <a:spLocks noChangeShapeType="1"/>
            </p:cNvSpPr>
            <p:nvPr/>
          </p:nvSpPr>
          <p:spPr bwMode="auto">
            <a:xfrm flipV="1">
              <a:off x="1054" y="3618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70" name="Line 643"/>
            <p:cNvSpPr>
              <a:spLocks noChangeShapeType="1"/>
            </p:cNvSpPr>
            <p:nvPr/>
          </p:nvSpPr>
          <p:spPr bwMode="auto">
            <a:xfrm>
              <a:off x="1056" y="3575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71" name="Line 644"/>
            <p:cNvSpPr>
              <a:spLocks noChangeShapeType="1"/>
            </p:cNvSpPr>
            <p:nvPr/>
          </p:nvSpPr>
          <p:spPr bwMode="auto">
            <a:xfrm>
              <a:off x="1056" y="3551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72" name="Line 645"/>
            <p:cNvSpPr>
              <a:spLocks noChangeShapeType="1"/>
            </p:cNvSpPr>
            <p:nvPr/>
          </p:nvSpPr>
          <p:spPr bwMode="auto">
            <a:xfrm>
              <a:off x="1096" y="3551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73" name="Line 646"/>
            <p:cNvSpPr>
              <a:spLocks noChangeShapeType="1"/>
            </p:cNvSpPr>
            <p:nvPr/>
          </p:nvSpPr>
          <p:spPr bwMode="auto">
            <a:xfrm>
              <a:off x="1146" y="3560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74" name="Freeform 647"/>
            <p:cNvSpPr>
              <a:spLocks/>
            </p:cNvSpPr>
            <p:nvPr/>
          </p:nvSpPr>
          <p:spPr bwMode="auto">
            <a:xfrm>
              <a:off x="1227" y="3252"/>
              <a:ext cx="42" cy="258"/>
            </a:xfrm>
            <a:custGeom>
              <a:avLst/>
              <a:gdLst>
                <a:gd name="T0" fmla="*/ 0 w 47"/>
                <a:gd name="T1" fmla="*/ 280 h 280"/>
                <a:gd name="T2" fmla="*/ 36 w 47"/>
                <a:gd name="T3" fmla="*/ 243 h 280"/>
                <a:gd name="T4" fmla="*/ 36 w 47"/>
                <a:gd name="T5" fmla="*/ 179 h 280"/>
                <a:gd name="T6" fmla="*/ 47 w 47"/>
                <a:gd name="T7" fmla="*/ 143 h 280"/>
                <a:gd name="T8" fmla="*/ 47 w 47"/>
                <a:gd name="T9" fmla="*/ 0 h 280"/>
                <a:gd name="T10" fmla="*/ 0 w 47"/>
                <a:gd name="T11" fmla="*/ 48 h 280"/>
                <a:gd name="T12" fmla="*/ 0 w 47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280"/>
                <a:gd name="T23" fmla="*/ 47 w 47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280">
                  <a:moveTo>
                    <a:pt x="0" y="280"/>
                  </a:moveTo>
                  <a:lnTo>
                    <a:pt x="36" y="243"/>
                  </a:lnTo>
                  <a:lnTo>
                    <a:pt x="36" y="179"/>
                  </a:lnTo>
                  <a:lnTo>
                    <a:pt x="47" y="143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75" name="Freeform 648"/>
            <p:cNvSpPr>
              <a:spLocks/>
            </p:cNvSpPr>
            <p:nvPr/>
          </p:nvSpPr>
          <p:spPr bwMode="auto">
            <a:xfrm>
              <a:off x="976" y="3252"/>
              <a:ext cx="293" cy="44"/>
            </a:xfrm>
            <a:custGeom>
              <a:avLst/>
              <a:gdLst>
                <a:gd name="T0" fmla="*/ 332 w 332"/>
                <a:gd name="T1" fmla="*/ 0 h 48"/>
                <a:gd name="T2" fmla="*/ 47 w 332"/>
                <a:gd name="T3" fmla="*/ 0 h 48"/>
                <a:gd name="T4" fmla="*/ 0 w 332"/>
                <a:gd name="T5" fmla="*/ 48 h 48"/>
                <a:gd name="T6" fmla="*/ 285 w 332"/>
                <a:gd name="T7" fmla="*/ 48 h 48"/>
                <a:gd name="T8" fmla="*/ 332 w 33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2"/>
                <a:gd name="T16" fmla="*/ 0 h 48"/>
                <a:gd name="T17" fmla="*/ 332 w 3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2" h="48">
                  <a:moveTo>
                    <a:pt x="332" y="0"/>
                  </a:moveTo>
                  <a:lnTo>
                    <a:pt x="47" y="0"/>
                  </a:lnTo>
                  <a:lnTo>
                    <a:pt x="0" y="48"/>
                  </a:lnTo>
                  <a:lnTo>
                    <a:pt x="285" y="4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76" name="Rectangle 649"/>
            <p:cNvSpPr>
              <a:spLocks noChangeArrowheads="1"/>
            </p:cNvSpPr>
            <p:nvPr/>
          </p:nvSpPr>
          <p:spPr bwMode="auto">
            <a:xfrm>
              <a:off x="976" y="3296"/>
              <a:ext cx="251" cy="213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77" name="Rectangle 650"/>
            <p:cNvSpPr>
              <a:spLocks noChangeArrowheads="1"/>
            </p:cNvSpPr>
            <p:nvPr/>
          </p:nvSpPr>
          <p:spPr bwMode="auto">
            <a:xfrm>
              <a:off x="1202" y="3483"/>
              <a:ext cx="1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78" name="Freeform 651"/>
            <p:cNvSpPr>
              <a:spLocks/>
            </p:cNvSpPr>
            <p:nvPr/>
          </p:nvSpPr>
          <p:spPr bwMode="auto">
            <a:xfrm>
              <a:off x="1012" y="3328"/>
              <a:ext cx="178" cy="131"/>
            </a:xfrm>
            <a:custGeom>
              <a:avLst/>
              <a:gdLst>
                <a:gd name="T0" fmla="*/ 0 w 202"/>
                <a:gd name="T1" fmla="*/ 142 h 142"/>
                <a:gd name="T2" fmla="*/ 202 w 202"/>
                <a:gd name="T3" fmla="*/ 142 h 142"/>
                <a:gd name="T4" fmla="*/ 202 w 202"/>
                <a:gd name="T5" fmla="*/ 0 h 142"/>
                <a:gd name="T6" fmla="*/ 197 w 202"/>
                <a:gd name="T7" fmla="*/ 0 h 142"/>
                <a:gd name="T8" fmla="*/ 197 w 202"/>
                <a:gd name="T9" fmla="*/ 139 h 142"/>
                <a:gd name="T10" fmla="*/ 0 w 202"/>
                <a:gd name="T11" fmla="*/ 139 h 142"/>
                <a:gd name="T12" fmla="*/ 0 w 202"/>
                <a:gd name="T13" fmla="*/ 142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2"/>
                <a:gd name="T22" fmla="*/ 0 h 142"/>
                <a:gd name="T23" fmla="*/ 202 w 20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9"/>
                  </a:lnTo>
                  <a:lnTo>
                    <a:pt x="0" y="139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79" name="Freeform 652"/>
            <p:cNvSpPr>
              <a:spLocks/>
            </p:cNvSpPr>
            <p:nvPr/>
          </p:nvSpPr>
          <p:spPr bwMode="auto">
            <a:xfrm>
              <a:off x="1012" y="3328"/>
              <a:ext cx="174" cy="129"/>
            </a:xfrm>
            <a:custGeom>
              <a:avLst/>
              <a:gdLst>
                <a:gd name="T0" fmla="*/ 0 w 197"/>
                <a:gd name="T1" fmla="*/ 139 h 139"/>
                <a:gd name="T2" fmla="*/ 197 w 197"/>
                <a:gd name="T3" fmla="*/ 139 h 139"/>
                <a:gd name="T4" fmla="*/ 197 w 197"/>
                <a:gd name="T5" fmla="*/ 0 h 139"/>
                <a:gd name="T6" fmla="*/ 193 w 197"/>
                <a:gd name="T7" fmla="*/ 0 h 139"/>
                <a:gd name="T8" fmla="*/ 193 w 197"/>
                <a:gd name="T9" fmla="*/ 136 h 139"/>
                <a:gd name="T10" fmla="*/ 0 w 197"/>
                <a:gd name="T11" fmla="*/ 136 h 139"/>
                <a:gd name="T12" fmla="*/ 0 w 197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139"/>
                <a:gd name="T23" fmla="*/ 197 w 197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139">
                  <a:moveTo>
                    <a:pt x="0" y="139"/>
                  </a:moveTo>
                  <a:lnTo>
                    <a:pt x="197" y="139"/>
                  </a:lnTo>
                  <a:lnTo>
                    <a:pt x="197" y="0"/>
                  </a:ln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0" name="Freeform 653"/>
            <p:cNvSpPr>
              <a:spLocks/>
            </p:cNvSpPr>
            <p:nvPr/>
          </p:nvSpPr>
          <p:spPr bwMode="auto">
            <a:xfrm>
              <a:off x="1012" y="3328"/>
              <a:ext cx="170" cy="126"/>
            </a:xfrm>
            <a:custGeom>
              <a:avLst/>
              <a:gdLst>
                <a:gd name="T0" fmla="*/ 0 w 193"/>
                <a:gd name="T1" fmla="*/ 136 h 136"/>
                <a:gd name="T2" fmla="*/ 193 w 193"/>
                <a:gd name="T3" fmla="*/ 136 h 136"/>
                <a:gd name="T4" fmla="*/ 193 w 193"/>
                <a:gd name="T5" fmla="*/ 0 h 136"/>
                <a:gd name="T6" fmla="*/ 190 w 193"/>
                <a:gd name="T7" fmla="*/ 0 h 136"/>
                <a:gd name="T8" fmla="*/ 190 w 193"/>
                <a:gd name="T9" fmla="*/ 134 h 136"/>
                <a:gd name="T10" fmla="*/ 0 w 193"/>
                <a:gd name="T11" fmla="*/ 134 h 136"/>
                <a:gd name="T12" fmla="*/ 0 w 193"/>
                <a:gd name="T13" fmla="*/ 136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136"/>
                <a:gd name="T23" fmla="*/ 193 w 193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136">
                  <a:moveTo>
                    <a:pt x="0" y="136"/>
                  </a:moveTo>
                  <a:lnTo>
                    <a:pt x="193" y="136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190" y="134"/>
                  </a:lnTo>
                  <a:lnTo>
                    <a:pt x="0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1" name="Freeform 654"/>
            <p:cNvSpPr>
              <a:spLocks/>
            </p:cNvSpPr>
            <p:nvPr/>
          </p:nvSpPr>
          <p:spPr bwMode="auto">
            <a:xfrm>
              <a:off x="1012" y="3328"/>
              <a:ext cx="168" cy="124"/>
            </a:xfrm>
            <a:custGeom>
              <a:avLst/>
              <a:gdLst>
                <a:gd name="T0" fmla="*/ 0 w 190"/>
                <a:gd name="T1" fmla="*/ 134 h 134"/>
                <a:gd name="T2" fmla="*/ 190 w 190"/>
                <a:gd name="T3" fmla="*/ 134 h 134"/>
                <a:gd name="T4" fmla="*/ 190 w 190"/>
                <a:gd name="T5" fmla="*/ 0 h 134"/>
                <a:gd name="T6" fmla="*/ 186 w 190"/>
                <a:gd name="T7" fmla="*/ 0 h 134"/>
                <a:gd name="T8" fmla="*/ 186 w 190"/>
                <a:gd name="T9" fmla="*/ 131 h 134"/>
                <a:gd name="T10" fmla="*/ 0 w 190"/>
                <a:gd name="T11" fmla="*/ 131 h 134"/>
                <a:gd name="T12" fmla="*/ 0 w 190"/>
                <a:gd name="T13" fmla="*/ 134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0"/>
                <a:gd name="T22" fmla="*/ 0 h 134"/>
                <a:gd name="T23" fmla="*/ 190 w 190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0" h="134">
                  <a:moveTo>
                    <a:pt x="0" y="134"/>
                  </a:moveTo>
                  <a:lnTo>
                    <a:pt x="190" y="134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2" name="Freeform 655"/>
            <p:cNvSpPr>
              <a:spLocks/>
            </p:cNvSpPr>
            <p:nvPr/>
          </p:nvSpPr>
          <p:spPr bwMode="auto">
            <a:xfrm>
              <a:off x="1012" y="3328"/>
              <a:ext cx="164" cy="121"/>
            </a:xfrm>
            <a:custGeom>
              <a:avLst/>
              <a:gdLst>
                <a:gd name="T0" fmla="*/ 0 w 186"/>
                <a:gd name="T1" fmla="*/ 131 h 131"/>
                <a:gd name="T2" fmla="*/ 186 w 186"/>
                <a:gd name="T3" fmla="*/ 131 h 131"/>
                <a:gd name="T4" fmla="*/ 186 w 186"/>
                <a:gd name="T5" fmla="*/ 0 h 131"/>
                <a:gd name="T6" fmla="*/ 182 w 186"/>
                <a:gd name="T7" fmla="*/ 0 h 131"/>
                <a:gd name="T8" fmla="*/ 182 w 186"/>
                <a:gd name="T9" fmla="*/ 128 h 131"/>
                <a:gd name="T10" fmla="*/ 0 w 186"/>
                <a:gd name="T11" fmla="*/ 128 h 131"/>
                <a:gd name="T12" fmla="*/ 0 w 186"/>
                <a:gd name="T13" fmla="*/ 131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1"/>
                <a:gd name="T23" fmla="*/ 186 w 186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8"/>
                  </a:lnTo>
                  <a:lnTo>
                    <a:pt x="0" y="12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3" name="Freeform 656"/>
            <p:cNvSpPr>
              <a:spLocks/>
            </p:cNvSpPr>
            <p:nvPr/>
          </p:nvSpPr>
          <p:spPr bwMode="auto">
            <a:xfrm>
              <a:off x="1012" y="3328"/>
              <a:ext cx="161" cy="119"/>
            </a:xfrm>
            <a:custGeom>
              <a:avLst/>
              <a:gdLst>
                <a:gd name="T0" fmla="*/ 0 w 182"/>
                <a:gd name="T1" fmla="*/ 128 h 128"/>
                <a:gd name="T2" fmla="*/ 182 w 182"/>
                <a:gd name="T3" fmla="*/ 128 h 128"/>
                <a:gd name="T4" fmla="*/ 182 w 182"/>
                <a:gd name="T5" fmla="*/ 0 h 128"/>
                <a:gd name="T6" fmla="*/ 178 w 182"/>
                <a:gd name="T7" fmla="*/ 0 h 128"/>
                <a:gd name="T8" fmla="*/ 178 w 182"/>
                <a:gd name="T9" fmla="*/ 126 h 128"/>
                <a:gd name="T10" fmla="*/ 0 w 182"/>
                <a:gd name="T11" fmla="*/ 126 h 128"/>
                <a:gd name="T12" fmla="*/ 0 w 182"/>
                <a:gd name="T13" fmla="*/ 128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28"/>
                <a:gd name="T23" fmla="*/ 182 w 182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28">
                  <a:moveTo>
                    <a:pt x="0" y="128"/>
                  </a:moveTo>
                  <a:lnTo>
                    <a:pt x="182" y="128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4" name="Freeform 657"/>
            <p:cNvSpPr>
              <a:spLocks/>
            </p:cNvSpPr>
            <p:nvPr/>
          </p:nvSpPr>
          <p:spPr bwMode="auto">
            <a:xfrm>
              <a:off x="1012" y="3328"/>
              <a:ext cx="157" cy="117"/>
            </a:xfrm>
            <a:custGeom>
              <a:avLst/>
              <a:gdLst>
                <a:gd name="T0" fmla="*/ 0 w 178"/>
                <a:gd name="T1" fmla="*/ 126 h 126"/>
                <a:gd name="T2" fmla="*/ 178 w 178"/>
                <a:gd name="T3" fmla="*/ 126 h 126"/>
                <a:gd name="T4" fmla="*/ 178 w 178"/>
                <a:gd name="T5" fmla="*/ 0 h 126"/>
                <a:gd name="T6" fmla="*/ 174 w 178"/>
                <a:gd name="T7" fmla="*/ 0 h 126"/>
                <a:gd name="T8" fmla="*/ 174 w 178"/>
                <a:gd name="T9" fmla="*/ 123 h 126"/>
                <a:gd name="T10" fmla="*/ 0 w 178"/>
                <a:gd name="T11" fmla="*/ 123 h 126"/>
                <a:gd name="T12" fmla="*/ 0 w 178"/>
                <a:gd name="T13" fmla="*/ 126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"/>
                <a:gd name="T22" fmla="*/ 0 h 126"/>
                <a:gd name="T23" fmla="*/ 178 w 17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" h="126">
                  <a:moveTo>
                    <a:pt x="0" y="126"/>
                  </a:moveTo>
                  <a:lnTo>
                    <a:pt x="178" y="126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4" y="123"/>
                  </a:lnTo>
                  <a:lnTo>
                    <a:pt x="0" y="12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5" name="Freeform 658"/>
            <p:cNvSpPr>
              <a:spLocks/>
            </p:cNvSpPr>
            <p:nvPr/>
          </p:nvSpPr>
          <p:spPr bwMode="auto">
            <a:xfrm>
              <a:off x="1012" y="3328"/>
              <a:ext cx="154" cy="114"/>
            </a:xfrm>
            <a:custGeom>
              <a:avLst/>
              <a:gdLst>
                <a:gd name="T0" fmla="*/ 0 w 174"/>
                <a:gd name="T1" fmla="*/ 123 h 123"/>
                <a:gd name="T2" fmla="*/ 174 w 174"/>
                <a:gd name="T3" fmla="*/ 123 h 123"/>
                <a:gd name="T4" fmla="*/ 174 w 174"/>
                <a:gd name="T5" fmla="*/ 0 h 123"/>
                <a:gd name="T6" fmla="*/ 171 w 174"/>
                <a:gd name="T7" fmla="*/ 0 h 123"/>
                <a:gd name="T8" fmla="*/ 171 w 174"/>
                <a:gd name="T9" fmla="*/ 120 h 123"/>
                <a:gd name="T10" fmla="*/ 0 w 174"/>
                <a:gd name="T11" fmla="*/ 120 h 123"/>
                <a:gd name="T12" fmla="*/ 0 w 174"/>
                <a:gd name="T13" fmla="*/ 123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"/>
                <a:gd name="T22" fmla="*/ 0 h 123"/>
                <a:gd name="T23" fmla="*/ 174 w 174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" h="123">
                  <a:moveTo>
                    <a:pt x="0" y="123"/>
                  </a:moveTo>
                  <a:lnTo>
                    <a:pt x="174" y="123"/>
                  </a:lnTo>
                  <a:lnTo>
                    <a:pt x="174" y="0"/>
                  </a:lnTo>
                  <a:lnTo>
                    <a:pt x="171" y="0"/>
                  </a:lnTo>
                  <a:lnTo>
                    <a:pt x="171" y="120"/>
                  </a:lnTo>
                  <a:lnTo>
                    <a:pt x="0" y="12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6" name="Freeform 659"/>
            <p:cNvSpPr>
              <a:spLocks/>
            </p:cNvSpPr>
            <p:nvPr/>
          </p:nvSpPr>
          <p:spPr bwMode="auto">
            <a:xfrm>
              <a:off x="1012" y="3328"/>
              <a:ext cx="151" cy="111"/>
            </a:xfrm>
            <a:custGeom>
              <a:avLst/>
              <a:gdLst>
                <a:gd name="T0" fmla="*/ 0 w 171"/>
                <a:gd name="T1" fmla="*/ 120 h 120"/>
                <a:gd name="T2" fmla="*/ 171 w 171"/>
                <a:gd name="T3" fmla="*/ 120 h 120"/>
                <a:gd name="T4" fmla="*/ 171 w 171"/>
                <a:gd name="T5" fmla="*/ 0 h 120"/>
                <a:gd name="T6" fmla="*/ 167 w 171"/>
                <a:gd name="T7" fmla="*/ 0 h 120"/>
                <a:gd name="T8" fmla="*/ 167 w 171"/>
                <a:gd name="T9" fmla="*/ 117 h 120"/>
                <a:gd name="T10" fmla="*/ 0 w 171"/>
                <a:gd name="T11" fmla="*/ 117 h 120"/>
                <a:gd name="T12" fmla="*/ 0 w 171"/>
                <a:gd name="T13" fmla="*/ 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120"/>
                <a:gd name="T23" fmla="*/ 171 w 171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120">
                  <a:moveTo>
                    <a:pt x="0" y="120"/>
                  </a:moveTo>
                  <a:lnTo>
                    <a:pt x="171" y="120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7"/>
                  </a:lnTo>
                  <a:lnTo>
                    <a:pt x="0" y="117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7" name="Freeform 660"/>
            <p:cNvSpPr>
              <a:spLocks/>
            </p:cNvSpPr>
            <p:nvPr/>
          </p:nvSpPr>
          <p:spPr bwMode="auto">
            <a:xfrm>
              <a:off x="1012" y="3328"/>
              <a:ext cx="147" cy="108"/>
            </a:xfrm>
            <a:custGeom>
              <a:avLst/>
              <a:gdLst>
                <a:gd name="T0" fmla="*/ 0 w 167"/>
                <a:gd name="T1" fmla="*/ 117 h 117"/>
                <a:gd name="T2" fmla="*/ 167 w 167"/>
                <a:gd name="T3" fmla="*/ 117 h 117"/>
                <a:gd name="T4" fmla="*/ 167 w 167"/>
                <a:gd name="T5" fmla="*/ 0 h 117"/>
                <a:gd name="T6" fmla="*/ 162 w 167"/>
                <a:gd name="T7" fmla="*/ 0 h 117"/>
                <a:gd name="T8" fmla="*/ 162 w 167"/>
                <a:gd name="T9" fmla="*/ 115 h 117"/>
                <a:gd name="T10" fmla="*/ 0 w 167"/>
                <a:gd name="T11" fmla="*/ 115 h 117"/>
                <a:gd name="T12" fmla="*/ 0 w 167"/>
                <a:gd name="T13" fmla="*/ 117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117"/>
                <a:gd name="T23" fmla="*/ 167 w 167"/>
                <a:gd name="T24" fmla="*/ 117 h 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117">
                  <a:moveTo>
                    <a:pt x="0" y="117"/>
                  </a:moveTo>
                  <a:lnTo>
                    <a:pt x="167" y="117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5"/>
                  </a:lnTo>
                  <a:lnTo>
                    <a:pt x="0" y="11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8" name="Freeform 661"/>
            <p:cNvSpPr>
              <a:spLocks/>
            </p:cNvSpPr>
            <p:nvPr/>
          </p:nvSpPr>
          <p:spPr bwMode="auto">
            <a:xfrm>
              <a:off x="1012" y="3328"/>
              <a:ext cx="143" cy="107"/>
            </a:xfrm>
            <a:custGeom>
              <a:avLst/>
              <a:gdLst>
                <a:gd name="T0" fmla="*/ 0 w 162"/>
                <a:gd name="T1" fmla="*/ 115 h 115"/>
                <a:gd name="T2" fmla="*/ 162 w 162"/>
                <a:gd name="T3" fmla="*/ 115 h 115"/>
                <a:gd name="T4" fmla="*/ 162 w 162"/>
                <a:gd name="T5" fmla="*/ 0 h 115"/>
                <a:gd name="T6" fmla="*/ 158 w 162"/>
                <a:gd name="T7" fmla="*/ 0 h 115"/>
                <a:gd name="T8" fmla="*/ 158 w 162"/>
                <a:gd name="T9" fmla="*/ 111 h 115"/>
                <a:gd name="T10" fmla="*/ 0 w 162"/>
                <a:gd name="T11" fmla="*/ 111 h 115"/>
                <a:gd name="T12" fmla="*/ 0 w 162"/>
                <a:gd name="T13" fmla="*/ 115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115"/>
                <a:gd name="T23" fmla="*/ 162 w 162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115">
                  <a:moveTo>
                    <a:pt x="0" y="115"/>
                  </a:moveTo>
                  <a:lnTo>
                    <a:pt x="162" y="115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1"/>
                  </a:lnTo>
                  <a:lnTo>
                    <a:pt x="0" y="111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89" name="Freeform 662"/>
            <p:cNvSpPr>
              <a:spLocks/>
            </p:cNvSpPr>
            <p:nvPr/>
          </p:nvSpPr>
          <p:spPr bwMode="auto">
            <a:xfrm>
              <a:off x="1012" y="3328"/>
              <a:ext cx="139" cy="103"/>
            </a:xfrm>
            <a:custGeom>
              <a:avLst/>
              <a:gdLst>
                <a:gd name="T0" fmla="*/ 0 w 158"/>
                <a:gd name="T1" fmla="*/ 111 h 111"/>
                <a:gd name="T2" fmla="*/ 158 w 158"/>
                <a:gd name="T3" fmla="*/ 111 h 111"/>
                <a:gd name="T4" fmla="*/ 158 w 158"/>
                <a:gd name="T5" fmla="*/ 0 h 111"/>
                <a:gd name="T6" fmla="*/ 153 w 158"/>
                <a:gd name="T7" fmla="*/ 0 h 111"/>
                <a:gd name="T8" fmla="*/ 153 w 158"/>
                <a:gd name="T9" fmla="*/ 108 h 111"/>
                <a:gd name="T10" fmla="*/ 0 w 158"/>
                <a:gd name="T11" fmla="*/ 108 h 111"/>
                <a:gd name="T12" fmla="*/ 0 w 158"/>
                <a:gd name="T13" fmla="*/ 111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1"/>
                <a:gd name="T23" fmla="*/ 158 w 158"/>
                <a:gd name="T24" fmla="*/ 111 h 1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1">
                  <a:moveTo>
                    <a:pt x="0" y="111"/>
                  </a:moveTo>
                  <a:lnTo>
                    <a:pt x="158" y="111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0" name="Freeform 663"/>
            <p:cNvSpPr>
              <a:spLocks/>
            </p:cNvSpPr>
            <p:nvPr/>
          </p:nvSpPr>
          <p:spPr bwMode="auto">
            <a:xfrm>
              <a:off x="1012" y="3328"/>
              <a:ext cx="135" cy="100"/>
            </a:xfrm>
            <a:custGeom>
              <a:avLst/>
              <a:gdLst>
                <a:gd name="T0" fmla="*/ 0 w 153"/>
                <a:gd name="T1" fmla="*/ 108 h 108"/>
                <a:gd name="T2" fmla="*/ 153 w 153"/>
                <a:gd name="T3" fmla="*/ 108 h 108"/>
                <a:gd name="T4" fmla="*/ 153 w 153"/>
                <a:gd name="T5" fmla="*/ 0 h 108"/>
                <a:gd name="T6" fmla="*/ 148 w 153"/>
                <a:gd name="T7" fmla="*/ 0 h 108"/>
                <a:gd name="T8" fmla="*/ 148 w 153"/>
                <a:gd name="T9" fmla="*/ 104 h 108"/>
                <a:gd name="T10" fmla="*/ 0 w 153"/>
                <a:gd name="T11" fmla="*/ 104 h 108"/>
                <a:gd name="T12" fmla="*/ 0 w 153"/>
                <a:gd name="T13" fmla="*/ 108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108"/>
                <a:gd name="T23" fmla="*/ 153 w 153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4"/>
                  </a:lnTo>
                  <a:lnTo>
                    <a:pt x="0" y="104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1" name="Freeform 664"/>
            <p:cNvSpPr>
              <a:spLocks/>
            </p:cNvSpPr>
            <p:nvPr/>
          </p:nvSpPr>
          <p:spPr bwMode="auto">
            <a:xfrm>
              <a:off x="1012" y="3328"/>
              <a:ext cx="131" cy="96"/>
            </a:xfrm>
            <a:custGeom>
              <a:avLst/>
              <a:gdLst>
                <a:gd name="T0" fmla="*/ 0 w 148"/>
                <a:gd name="T1" fmla="*/ 104 h 104"/>
                <a:gd name="T2" fmla="*/ 148 w 148"/>
                <a:gd name="T3" fmla="*/ 104 h 104"/>
                <a:gd name="T4" fmla="*/ 148 w 148"/>
                <a:gd name="T5" fmla="*/ 0 h 104"/>
                <a:gd name="T6" fmla="*/ 143 w 148"/>
                <a:gd name="T7" fmla="*/ 0 h 104"/>
                <a:gd name="T8" fmla="*/ 143 w 148"/>
                <a:gd name="T9" fmla="*/ 101 h 104"/>
                <a:gd name="T10" fmla="*/ 0 w 148"/>
                <a:gd name="T11" fmla="*/ 101 h 104"/>
                <a:gd name="T12" fmla="*/ 0 w 148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104"/>
                <a:gd name="T23" fmla="*/ 148 w 148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104">
                  <a:moveTo>
                    <a:pt x="0" y="104"/>
                  </a:moveTo>
                  <a:lnTo>
                    <a:pt x="148" y="104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1"/>
                  </a:lnTo>
                  <a:lnTo>
                    <a:pt x="0" y="10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2" name="Freeform 665"/>
            <p:cNvSpPr>
              <a:spLocks/>
            </p:cNvSpPr>
            <p:nvPr/>
          </p:nvSpPr>
          <p:spPr bwMode="auto">
            <a:xfrm>
              <a:off x="1012" y="3328"/>
              <a:ext cx="126" cy="94"/>
            </a:xfrm>
            <a:custGeom>
              <a:avLst/>
              <a:gdLst>
                <a:gd name="T0" fmla="*/ 0 w 143"/>
                <a:gd name="T1" fmla="*/ 101 h 101"/>
                <a:gd name="T2" fmla="*/ 143 w 143"/>
                <a:gd name="T3" fmla="*/ 101 h 101"/>
                <a:gd name="T4" fmla="*/ 143 w 143"/>
                <a:gd name="T5" fmla="*/ 0 h 101"/>
                <a:gd name="T6" fmla="*/ 138 w 143"/>
                <a:gd name="T7" fmla="*/ 0 h 101"/>
                <a:gd name="T8" fmla="*/ 138 w 143"/>
                <a:gd name="T9" fmla="*/ 97 h 101"/>
                <a:gd name="T10" fmla="*/ 0 w 143"/>
                <a:gd name="T11" fmla="*/ 97 h 101"/>
                <a:gd name="T12" fmla="*/ 0 w 143"/>
                <a:gd name="T13" fmla="*/ 101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101"/>
                <a:gd name="T23" fmla="*/ 143 w 143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101">
                  <a:moveTo>
                    <a:pt x="0" y="101"/>
                  </a:moveTo>
                  <a:lnTo>
                    <a:pt x="143" y="101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7"/>
                  </a:lnTo>
                  <a:lnTo>
                    <a:pt x="0" y="9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3" name="Freeform 666"/>
            <p:cNvSpPr>
              <a:spLocks/>
            </p:cNvSpPr>
            <p:nvPr/>
          </p:nvSpPr>
          <p:spPr bwMode="auto">
            <a:xfrm>
              <a:off x="1012" y="3328"/>
              <a:ext cx="122" cy="90"/>
            </a:xfrm>
            <a:custGeom>
              <a:avLst/>
              <a:gdLst>
                <a:gd name="T0" fmla="*/ 0 w 138"/>
                <a:gd name="T1" fmla="*/ 97 h 97"/>
                <a:gd name="T2" fmla="*/ 138 w 138"/>
                <a:gd name="T3" fmla="*/ 97 h 97"/>
                <a:gd name="T4" fmla="*/ 138 w 138"/>
                <a:gd name="T5" fmla="*/ 0 h 97"/>
                <a:gd name="T6" fmla="*/ 133 w 138"/>
                <a:gd name="T7" fmla="*/ 0 h 97"/>
                <a:gd name="T8" fmla="*/ 133 w 138"/>
                <a:gd name="T9" fmla="*/ 93 h 97"/>
                <a:gd name="T10" fmla="*/ 0 w 138"/>
                <a:gd name="T11" fmla="*/ 93 h 97"/>
                <a:gd name="T12" fmla="*/ 0 w 138"/>
                <a:gd name="T13" fmla="*/ 97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97"/>
                <a:gd name="T23" fmla="*/ 138 w 138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97">
                  <a:moveTo>
                    <a:pt x="0" y="97"/>
                  </a:moveTo>
                  <a:lnTo>
                    <a:pt x="138" y="97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3"/>
                  </a:lnTo>
                  <a:lnTo>
                    <a:pt x="0" y="93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4" name="Freeform 667"/>
            <p:cNvSpPr>
              <a:spLocks/>
            </p:cNvSpPr>
            <p:nvPr/>
          </p:nvSpPr>
          <p:spPr bwMode="auto">
            <a:xfrm>
              <a:off x="1012" y="3328"/>
              <a:ext cx="117" cy="86"/>
            </a:xfrm>
            <a:custGeom>
              <a:avLst/>
              <a:gdLst>
                <a:gd name="T0" fmla="*/ 0 w 133"/>
                <a:gd name="T1" fmla="*/ 93 h 93"/>
                <a:gd name="T2" fmla="*/ 133 w 133"/>
                <a:gd name="T3" fmla="*/ 93 h 93"/>
                <a:gd name="T4" fmla="*/ 133 w 133"/>
                <a:gd name="T5" fmla="*/ 0 h 93"/>
                <a:gd name="T6" fmla="*/ 126 w 133"/>
                <a:gd name="T7" fmla="*/ 0 h 93"/>
                <a:gd name="T8" fmla="*/ 126 w 133"/>
                <a:gd name="T9" fmla="*/ 89 h 93"/>
                <a:gd name="T10" fmla="*/ 0 w 133"/>
                <a:gd name="T11" fmla="*/ 89 h 93"/>
                <a:gd name="T12" fmla="*/ 0 w 133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3"/>
                <a:gd name="T22" fmla="*/ 0 h 93"/>
                <a:gd name="T23" fmla="*/ 133 w 133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3" h="93">
                  <a:moveTo>
                    <a:pt x="0" y="93"/>
                  </a:moveTo>
                  <a:lnTo>
                    <a:pt x="133" y="93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89"/>
                  </a:lnTo>
                  <a:lnTo>
                    <a:pt x="0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5" name="Freeform 668"/>
            <p:cNvSpPr>
              <a:spLocks/>
            </p:cNvSpPr>
            <p:nvPr/>
          </p:nvSpPr>
          <p:spPr bwMode="auto">
            <a:xfrm>
              <a:off x="1012" y="3328"/>
              <a:ext cx="111" cy="83"/>
            </a:xfrm>
            <a:custGeom>
              <a:avLst/>
              <a:gdLst>
                <a:gd name="T0" fmla="*/ 0 w 126"/>
                <a:gd name="T1" fmla="*/ 89 h 89"/>
                <a:gd name="T2" fmla="*/ 126 w 126"/>
                <a:gd name="T3" fmla="*/ 89 h 89"/>
                <a:gd name="T4" fmla="*/ 126 w 126"/>
                <a:gd name="T5" fmla="*/ 0 h 89"/>
                <a:gd name="T6" fmla="*/ 121 w 126"/>
                <a:gd name="T7" fmla="*/ 0 h 89"/>
                <a:gd name="T8" fmla="*/ 121 w 126"/>
                <a:gd name="T9" fmla="*/ 85 h 89"/>
                <a:gd name="T10" fmla="*/ 0 w 126"/>
                <a:gd name="T11" fmla="*/ 85 h 89"/>
                <a:gd name="T12" fmla="*/ 0 w 126"/>
                <a:gd name="T13" fmla="*/ 89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89"/>
                <a:gd name="T23" fmla="*/ 126 w 126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89">
                  <a:moveTo>
                    <a:pt x="0" y="89"/>
                  </a:moveTo>
                  <a:lnTo>
                    <a:pt x="126" y="89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6" name="Freeform 669"/>
            <p:cNvSpPr>
              <a:spLocks/>
            </p:cNvSpPr>
            <p:nvPr/>
          </p:nvSpPr>
          <p:spPr bwMode="auto">
            <a:xfrm>
              <a:off x="1012" y="3328"/>
              <a:ext cx="107" cy="79"/>
            </a:xfrm>
            <a:custGeom>
              <a:avLst/>
              <a:gdLst>
                <a:gd name="T0" fmla="*/ 0 w 121"/>
                <a:gd name="T1" fmla="*/ 85 h 85"/>
                <a:gd name="T2" fmla="*/ 121 w 121"/>
                <a:gd name="T3" fmla="*/ 85 h 85"/>
                <a:gd name="T4" fmla="*/ 121 w 121"/>
                <a:gd name="T5" fmla="*/ 0 h 85"/>
                <a:gd name="T6" fmla="*/ 115 w 121"/>
                <a:gd name="T7" fmla="*/ 0 h 85"/>
                <a:gd name="T8" fmla="*/ 115 w 121"/>
                <a:gd name="T9" fmla="*/ 80 h 85"/>
                <a:gd name="T10" fmla="*/ 0 w 121"/>
                <a:gd name="T11" fmla="*/ 80 h 85"/>
                <a:gd name="T12" fmla="*/ 0 w 121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85"/>
                <a:gd name="T23" fmla="*/ 121 w 121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0"/>
                  </a:lnTo>
                  <a:lnTo>
                    <a:pt x="0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7" name="Freeform 670"/>
            <p:cNvSpPr>
              <a:spLocks/>
            </p:cNvSpPr>
            <p:nvPr/>
          </p:nvSpPr>
          <p:spPr bwMode="auto">
            <a:xfrm>
              <a:off x="1012" y="3328"/>
              <a:ext cx="101" cy="74"/>
            </a:xfrm>
            <a:custGeom>
              <a:avLst/>
              <a:gdLst>
                <a:gd name="T0" fmla="*/ 0 w 115"/>
                <a:gd name="T1" fmla="*/ 80 h 80"/>
                <a:gd name="T2" fmla="*/ 115 w 115"/>
                <a:gd name="T3" fmla="*/ 80 h 80"/>
                <a:gd name="T4" fmla="*/ 115 w 115"/>
                <a:gd name="T5" fmla="*/ 0 h 80"/>
                <a:gd name="T6" fmla="*/ 109 w 115"/>
                <a:gd name="T7" fmla="*/ 0 h 80"/>
                <a:gd name="T8" fmla="*/ 109 w 115"/>
                <a:gd name="T9" fmla="*/ 76 h 80"/>
                <a:gd name="T10" fmla="*/ 0 w 115"/>
                <a:gd name="T11" fmla="*/ 76 h 80"/>
                <a:gd name="T12" fmla="*/ 0 w 115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80"/>
                <a:gd name="T23" fmla="*/ 115 w 115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80">
                  <a:moveTo>
                    <a:pt x="0" y="80"/>
                  </a:moveTo>
                  <a:lnTo>
                    <a:pt x="115" y="8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6"/>
                  </a:lnTo>
                  <a:lnTo>
                    <a:pt x="0" y="7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8" name="Freeform 671"/>
            <p:cNvSpPr>
              <a:spLocks/>
            </p:cNvSpPr>
            <p:nvPr/>
          </p:nvSpPr>
          <p:spPr bwMode="auto">
            <a:xfrm>
              <a:off x="1012" y="3328"/>
              <a:ext cx="96" cy="71"/>
            </a:xfrm>
            <a:custGeom>
              <a:avLst/>
              <a:gdLst>
                <a:gd name="T0" fmla="*/ 0 w 109"/>
                <a:gd name="T1" fmla="*/ 76 h 76"/>
                <a:gd name="T2" fmla="*/ 109 w 109"/>
                <a:gd name="T3" fmla="*/ 76 h 76"/>
                <a:gd name="T4" fmla="*/ 109 w 109"/>
                <a:gd name="T5" fmla="*/ 0 h 76"/>
                <a:gd name="T6" fmla="*/ 101 w 109"/>
                <a:gd name="T7" fmla="*/ 0 h 76"/>
                <a:gd name="T8" fmla="*/ 101 w 109"/>
                <a:gd name="T9" fmla="*/ 71 h 76"/>
                <a:gd name="T10" fmla="*/ 0 w 109"/>
                <a:gd name="T11" fmla="*/ 71 h 76"/>
                <a:gd name="T12" fmla="*/ 0 w 109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9"/>
                <a:gd name="T22" fmla="*/ 0 h 76"/>
                <a:gd name="T23" fmla="*/ 109 w 109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9" h="76">
                  <a:moveTo>
                    <a:pt x="0" y="76"/>
                  </a:moveTo>
                  <a:lnTo>
                    <a:pt x="109" y="76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1"/>
                  </a:lnTo>
                  <a:lnTo>
                    <a:pt x="0" y="7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199" name="Freeform 672"/>
            <p:cNvSpPr>
              <a:spLocks/>
            </p:cNvSpPr>
            <p:nvPr/>
          </p:nvSpPr>
          <p:spPr bwMode="auto">
            <a:xfrm>
              <a:off x="1010" y="3327"/>
              <a:ext cx="91" cy="67"/>
            </a:xfrm>
            <a:custGeom>
              <a:avLst/>
              <a:gdLst>
                <a:gd name="T0" fmla="*/ 2 w 103"/>
                <a:gd name="T1" fmla="*/ 72 h 72"/>
                <a:gd name="T2" fmla="*/ 103 w 103"/>
                <a:gd name="T3" fmla="*/ 72 h 72"/>
                <a:gd name="T4" fmla="*/ 103 w 103"/>
                <a:gd name="T5" fmla="*/ 1 h 72"/>
                <a:gd name="T6" fmla="*/ 97 w 103"/>
                <a:gd name="T7" fmla="*/ 0 h 72"/>
                <a:gd name="T8" fmla="*/ 97 w 103"/>
                <a:gd name="T9" fmla="*/ 67 h 72"/>
                <a:gd name="T10" fmla="*/ 0 w 103"/>
                <a:gd name="T11" fmla="*/ 67 h 72"/>
                <a:gd name="T12" fmla="*/ 2 w 103"/>
                <a:gd name="T13" fmla="*/ 72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72"/>
                <a:gd name="T23" fmla="*/ 103 w 103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72">
                  <a:moveTo>
                    <a:pt x="2" y="72"/>
                  </a:moveTo>
                  <a:lnTo>
                    <a:pt x="103" y="72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97" y="67"/>
                  </a:lnTo>
                  <a:lnTo>
                    <a:pt x="0" y="67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0" name="Freeform 673"/>
            <p:cNvSpPr>
              <a:spLocks/>
            </p:cNvSpPr>
            <p:nvPr/>
          </p:nvSpPr>
          <p:spPr bwMode="auto">
            <a:xfrm>
              <a:off x="1010" y="3327"/>
              <a:ext cx="86" cy="62"/>
            </a:xfrm>
            <a:custGeom>
              <a:avLst/>
              <a:gdLst>
                <a:gd name="T0" fmla="*/ 0 w 97"/>
                <a:gd name="T1" fmla="*/ 67 h 67"/>
                <a:gd name="T2" fmla="*/ 97 w 97"/>
                <a:gd name="T3" fmla="*/ 67 h 67"/>
                <a:gd name="T4" fmla="*/ 97 w 97"/>
                <a:gd name="T5" fmla="*/ 0 h 67"/>
                <a:gd name="T6" fmla="*/ 89 w 97"/>
                <a:gd name="T7" fmla="*/ 1 h 67"/>
                <a:gd name="T8" fmla="*/ 89 w 97"/>
                <a:gd name="T9" fmla="*/ 62 h 67"/>
                <a:gd name="T10" fmla="*/ 2 w 97"/>
                <a:gd name="T11" fmla="*/ 62 h 67"/>
                <a:gd name="T12" fmla="*/ 0 w 97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"/>
                <a:gd name="T22" fmla="*/ 0 h 67"/>
                <a:gd name="T23" fmla="*/ 97 w 97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" h="67">
                  <a:moveTo>
                    <a:pt x="0" y="67"/>
                  </a:moveTo>
                  <a:lnTo>
                    <a:pt x="97" y="67"/>
                  </a:lnTo>
                  <a:lnTo>
                    <a:pt x="97" y="0"/>
                  </a:lnTo>
                  <a:lnTo>
                    <a:pt x="89" y="1"/>
                  </a:lnTo>
                  <a:lnTo>
                    <a:pt x="89" y="62"/>
                  </a:lnTo>
                  <a:lnTo>
                    <a:pt x="2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1" name="Freeform 674"/>
            <p:cNvSpPr>
              <a:spLocks/>
            </p:cNvSpPr>
            <p:nvPr/>
          </p:nvSpPr>
          <p:spPr bwMode="auto">
            <a:xfrm>
              <a:off x="1012" y="3328"/>
              <a:ext cx="77" cy="57"/>
            </a:xfrm>
            <a:custGeom>
              <a:avLst/>
              <a:gdLst>
                <a:gd name="T0" fmla="*/ 0 w 87"/>
                <a:gd name="T1" fmla="*/ 61 h 61"/>
                <a:gd name="T2" fmla="*/ 87 w 87"/>
                <a:gd name="T3" fmla="*/ 61 h 61"/>
                <a:gd name="T4" fmla="*/ 87 w 87"/>
                <a:gd name="T5" fmla="*/ 0 h 61"/>
                <a:gd name="T6" fmla="*/ 79 w 87"/>
                <a:gd name="T7" fmla="*/ 0 h 61"/>
                <a:gd name="T8" fmla="*/ 79 w 87"/>
                <a:gd name="T9" fmla="*/ 56 h 61"/>
                <a:gd name="T10" fmla="*/ 0 w 87"/>
                <a:gd name="T11" fmla="*/ 56 h 61"/>
                <a:gd name="T12" fmla="*/ 0 w 87"/>
                <a:gd name="T13" fmla="*/ 61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61"/>
                <a:gd name="T23" fmla="*/ 87 w 87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2" name="Freeform 675"/>
            <p:cNvSpPr>
              <a:spLocks/>
            </p:cNvSpPr>
            <p:nvPr/>
          </p:nvSpPr>
          <p:spPr bwMode="auto">
            <a:xfrm>
              <a:off x="1012" y="3328"/>
              <a:ext cx="70" cy="52"/>
            </a:xfrm>
            <a:custGeom>
              <a:avLst/>
              <a:gdLst>
                <a:gd name="T0" fmla="*/ 0 w 79"/>
                <a:gd name="T1" fmla="*/ 56 h 56"/>
                <a:gd name="T2" fmla="*/ 79 w 79"/>
                <a:gd name="T3" fmla="*/ 56 h 56"/>
                <a:gd name="T4" fmla="*/ 79 w 79"/>
                <a:gd name="T5" fmla="*/ 0 h 56"/>
                <a:gd name="T6" fmla="*/ 71 w 79"/>
                <a:gd name="T7" fmla="*/ 0 h 56"/>
                <a:gd name="T8" fmla="*/ 71 w 79"/>
                <a:gd name="T9" fmla="*/ 50 h 56"/>
                <a:gd name="T10" fmla="*/ 0 w 79"/>
                <a:gd name="T11" fmla="*/ 50 h 56"/>
                <a:gd name="T12" fmla="*/ 0 w 79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"/>
                <a:gd name="T22" fmla="*/ 0 h 56"/>
                <a:gd name="T23" fmla="*/ 79 w 79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" h="56">
                  <a:moveTo>
                    <a:pt x="0" y="56"/>
                  </a:moveTo>
                  <a:lnTo>
                    <a:pt x="79" y="56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3" name="Freeform 676"/>
            <p:cNvSpPr>
              <a:spLocks/>
            </p:cNvSpPr>
            <p:nvPr/>
          </p:nvSpPr>
          <p:spPr bwMode="auto">
            <a:xfrm>
              <a:off x="1012" y="3328"/>
              <a:ext cx="63" cy="47"/>
            </a:xfrm>
            <a:custGeom>
              <a:avLst/>
              <a:gdLst>
                <a:gd name="T0" fmla="*/ 0 w 71"/>
                <a:gd name="T1" fmla="*/ 50 h 50"/>
                <a:gd name="T2" fmla="*/ 71 w 71"/>
                <a:gd name="T3" fmla="*/ 50 h 50"/>
                <a:gd name="T4" fmla="*/ 71 w 71"/>
                <a:gd name="T5" fmla="*/ 0 h 50"/>
                <a:gd name="T6" fmla="*/ 62 w 71"/>
                <a:gd name="T7" fmla="*/ 0 h 50"/>
                <a:gd name="T8" fmla="*/ 62 w 71"/>
                <a:gd name="T9" fmla="*/ 44 h 50"/>
                <a:gd name="T10" fmla="*/ 0 w 71"/>
                <a:gd name="T11" fmla="*/ 44 h 50"/>
                <a:gd name="T12" fmla="*/ 0 w 71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0"/>
                <a:gd name="T23" fmla="*/ 71 w 71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0">
                  <a:moveTo>
                    <a:pt x="0" y="50"/>
                  </a:moveTo>
                  <a:lnTo>
                    <a:pt x="71" y="50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4" name="Freeform 677"/>
            <p:cNvSpPr>
              <a:spLocks/>
            </p:cNvSpPr>
            <p:nvPr/>
          </p:nvSpPr>
          <p:spPr bwMode="auto">
            <a:xfrm>
              <a:off x="1012" y="3328"/>
              <a:ext cx="55" cy="41"/>
            </a:xfrm>
            <a:custGeom>
              <a:avLst/>
              <a:gdLst>
                <a:gd name="T0" fmla="*/ 0 w 62"/>
                <a:gd name="T1" fmla="*/ 44 h 44"/>
                <a:gd name="T2" fmla="*/ 62 w 62"/>
                <a:gd name="T3" fmla="*/ 44 h 44"/>
                <a:gd name="T4" fmla="*/ 62 w 62"/>
                <a:gd name="T5" fmla="*/ 0 h 44"/>
                <a:gd name="T6" fmla="*/ 53 w 62"/>
                <a:gd name="T7" fmla="*/ 0 h 44"/>
                <a:gd name="T8" fmla="*/ 53 w 62"/>
                <a:gd name="T9" fmla="*/ 37 h 44"/>
                <a:gd name="T10" fmla="*/ 0 w 62"/>
                <a:gd name="T11" fmla="*/ 37 h 44"/>
                <a:gd name="T12" fmla="*/ 0 w 62"/>
                <a:gd name="T13" fmla="*/ 44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44"/>
                <a:gd name="T23" fmla="*/ 62 w 62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44">
                  <a:moveTo>
                    <a:pt x="0" y="44"/>
                  </a:moveTo>
                  <a:lnTo>
                    <a:pt x="62" y="44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7"/>
                  </a:lnTo>
                  <a:lnTo>
                    <a:pt x="0" y="37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5" name="Freeform 678"/>
            <p:cNvSpPr>
              <a:spLocks/>
            </p:cNvSpPr>
            <p:nvPr/>
          </p:nvSpPr>
          <p:spPr bwMode="auto">
            <a:xfrm>
              <a:off x="1012" y="3328"/>
              <a:ext cx="47" cy="35"/>
            </a:xfrm>
            <a:custGeom>
              <a:avLst/>
              <a:gdLst>
                <a:gd name="T0" fmla="*/ 0 w 53"/>
                <a:gd name="T1" fmla="*/ 37 h 37"/>
                <a:gd name="T2" fmla="*/ 53 w 53"/>
                <a:gd name="T3" fmla="*/ 37 h 37"/>
                <a:gd name="T4" fmla="*/ 53 w 53"/>
                <a:gd name="T5" fmla="*/ 0 h 37"/>
                <a:gd name="T6" fmla="*/ 44 w 53"/>
                <a:gd name="T7" fmla="*/ 0 h 37"/>
                <a:gd name="T8" fmla="*/ 44 w 53"/>
                <a:gd name="T9" fmla="*/ 31 h 37"/>
                <a:gd name="T10" fmla="*/ 0 w 53"/>
                <a:gd name="T11" fmla="*/ 31 h 37"/>
                <a:gd name="T12" fmla="*/ 0 w 53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37"/>
                <a:gd name="T23" fmla="*/ 53 w 5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37">
                  <a:moveTo>
                    <a:pt x="0" y="37"/>
                  </a:moveTo>
                  <a:lnTo>
                    <a:pt x="53" y="37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1"/>
                  </a:lnTo>
                  <a:lnTo>
                    <a:pt x="0" y="3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6" name="Freeform 679"/>
            <p:cNvSpPr>
              <a:spLocks/>
            </p:cNvSpPr>
            <p:nvPr/>
          </p:nvSpPr>
          <p:spPr bwMode="auto">
            <a:xfrm>
              <a:off x="1012" y="3328"/>
              <a:ext cx="39" cy="29"/>
            </a:xfrm>
            <a:custGeom>
              <a:avLst/>
              <a:gdLst>
                <a:gd name="T0" fmla="*/ 0 w 44"/>
                <a:gd name="T1" fmla="*/ 31 h 31"/>
                <a:gd name="T2" fmla="*/ 44 w 44"/>
                <a:gd name="T3" fmla="*/ 31 h 31"/>
                <a:gd name="T4" fmla="*/ 44 w 44"/>
                <a:gd name="T5" fmla="*/ 0 h 31"/>
                <a:gd name="T6" fmla="*/ 34 w 44"/>
                <a:gd name="T7" fmla="*/ 0 h 31"/>
                <a:gd name="T8" fmla="*/ 34 w 44"/>
                <a:gd name="T9" fmla="*/ 25 h 31"/>
                <a:gd name="T10" fmla="*/ 0 w 44"/>
                <a:gd name="T11" fmla="*/ 25 h 31"/>
                <a:gd name="T12" fmla="*/ 0 w 44"/>
                <a:gd name="T13" fmla="*/ 31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31"/>
                <a:gd name="T23" fmla="*/ 44 w 44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31">
                  <a:moveTo>
                    <a:pt x="0" y="31"/>
                  </a:moveTo>
                  <a:lnTo>
                    <a:pt x="44" y="31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7" name="Freeform 680"/>
            <p:cNvSpPr>
              <a:spLocks/>
            </p:cNvSpPr>
            <p:nvPr/>
          </p:nvSpPr>
          <p:spPr bwMode="auto">
            <a:xfrm>
              <a:off x="1010" y="3327"/>
              <a:ext cx="32" cy="24"/>
            </a:xfrm>
            <a:custGeom>
              <a:avLst/>
              <a:gdLst>
                <a:gd name="T0" fmla="*/ 2 w 36"/>
                <a:gd name="T1" fmla="*/ 26 h 26"/>
                <a:gd name="T2" fmla="*/ 36 w 36"/>
                <a:gd name="T3" fmla="*/ 26 h 26"/>
                <a:gd name="T4" fmla="*/ 36 w 36"/>
                <a:gd name="T5" fmla="*/ 1 h 26"/>
                <a:gd name="T6" fmla="*/ 26 w 36"/>
                <a:gd name="T7" fmla="*/ 0 h 26"/>
                <a:gd name="T8" fmla="*/ 26 w 36"/>
                <a:gd name="T9" fmla="*/ 18 h 26"/>
                <a:gd name="T10" fmla="*/ 0 w 36"/>
                <a:gd name="T11" fmla="*/ 18 h 26"/>
                <a:gd name="T12" fmla="*/ 2 w 36"/>
                <a:gd name="T13" fmla="*/ 2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6"/>
                <a:gd name="T23" fmla="*/ 36 w 3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6">
                  <a:moveTo>
                    <a:pt x="2" y="26"/>
                  </a:moveTo>
                  <a:lnTo>
                    <a:pt x="36" y="26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8" name="Freeform 681"/>
            <p:cNvSpPr>
              <a:spLocks/>
            </p:cNvSpPr>
            <p:nvPr/>
          </p:nvSpPr>
          <p:spPr bwMode="auto">
            <a:xfrm>
              <a:off x="1010" y="3327"/>
              <a:ext cx="23" cy="17"/>
            </a:xfrm>
            <a:custGeom>
              <a:avLst/>
              <a:gdLst>
                <a:gd name="T0" fmla="*/ 0 w 26"/>
                <a:gd name="T1" fmla="*/ 18 h 18"/>
                <a:gd name="T2" fmla="*/ 26 w 26"/>
                <a:gd name="T3" fmla="*/ 18 h 18"/>
                <a:gd name="T4" fmla="*/ 26 w 26"/>
                <a:gd name="T5" fmla="*/ 0 h 18"/>
                <a:gd name="T6" fmla="*/ 14 w 26"/>
                <a:gd name="T7" fmla="*/ 1 h 18"/>
                <a:gd name="T8" fmla="*/ 14 w 26"/>
                <a:gd name="T9" fmla="*/ 10 h 18"/>
                <a:gd name="T10" fmla="*/ 2 w 26"/>
                <a:gd name="T11" fmla="*/ 10 h 18"/>
                <a:gd name="T12" fmla="*/ 0 w 26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18"/>
                <a:gd name="T23" fmla="*/ 26 w 26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18">
                  <a:moveTo>
                    <a:pt x="0" y="18"/>
                  </a:moveTo>
                  <a:lnTo>
                    <a:pt x="26" y="18"/>
                  </a:lnTo>
                  <a:lnTo>
                    <a:pt x="26" y="0"/>
                  </a:ln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09" name="Freeform 682"/>
            <p:cNvSpPr>
              <a:spLocks/>
            </p:cNvSpPr>
            <p:nvPr/>
          </p:nvSpPr>
          <p:spPr bwMode="auto">
            <a:xfrm>
              <a:off x="1010" y="3327"/>
              <a:ext cx="13" cy="10"/>
            </a:xfrm>
            <a:custGeom>
              <a:avLst/>
              <a:gdLst>
                <a:gd name="T0" fmla="*/ 2 w 14"/>
                <a:gd name="T1" fmla="*/ 10 h 10"/>
                <a:gd name="T2" fmla="*/ 14 w 14"/>
                <a:gd name="T3" fmla="*/ 10 h 10"/>
                <a:gd name="T4" fmla="*/ 14 w 14"/>
                <a:gd name="T5" fmla="*/ 1 h 10"/>
                <a:gd name="T6" fmla="*/ 2 w 14"/>
                <a:gd name="T7" fmla="*/ 0 h 10"/>
                <a:gd name="T8" fmla="*/ 2 w 14"/>
                <a:gd name="T9" fmla="*/ 1 h 10"/>
                <a:gd name="T10" fmla="*/ 0 w 14"/>
                <a:gd name="T11" fmla="*/ 1 h 10"/>
                <a:gd name="T12" fmla="*/ 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10"/>
                  </a:moveTo>
                  <a:lnTo>
                    <a:pt x="14" y="10"/>
                  </a:lnTo>
                  <a:lnTo>
                    <a:pt x="1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0" name="Freeform 683"/>
            <p:cNvSpPr>
              <a:spLocks/>
            </p:cNvSpPr>
            <p:nvPr/>
          </p:nvSpPr>
          <p:spPr bwMode="auto">
            <a:xfrm>
              <a:off x="1010" y="3327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0 w 2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1" name="Freeform 684"/>
            <p:cNvSpPr>
              <a:spLocks/>
            </p:cNvSpPr>
            <p:nvPr/>
          </p:nvSpPr>
          <p:spPr bwMode="auto">
            <a:xfrm>
              <a:off x="1000" y="3317"/>
              <a:ext cx="203" cy="158"/>
            </a:xfrm>
            <a:custGeom>
              <a:avLst/>
              <a:gdLst>
                <a:gd name="T0" fmla="*/ 230 w 230"/>
                <a:gd name="T1" fmla="*/ 0 h 171"/>
                <a:gd name="T2" fmla="*/ 0 w 230"/>
                <a:gd name="T3" fmla="*/ 0 h 171"/>
                <a:gd name="T4" fmla="*/ 0 w 230"/>
                <a:gd name="T5" fmla="*/ 171 h 171"/>
                <a:gd name="T6" fmla="*/ 4 w 230"/>
                <a:gd name="T7" fmla="*/ 171 h 171"/>
                <a:gd name="T8" fmla="*/ 4 w 230"/>
                <a:gd name="T9" fmla="*/ 2 h 171"/>
                <a:gd name="T10" fmla="*/ 230 w 230"/>
                <a:gd name="T11" fmla="*/ 2 h 171"/>
                <a:gd name="T12" fmla="*/ 230 w 230"/>
                <a:gd name="T13" fmla="*/ 0 h 1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171"/>
                <a:gd name="T23" fmla="*/ 230 w 230"/>
                <a:gd name="T24" fmla="*/ 171 h 1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171">
                  <a:moveTo>
                    <a:pt x="230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4" y="171"/>
                  </a:lnTo>
                  <a:lnTo>
                    <a:pt x="4" y="2"/>
                  </a:lnTo>
                  <a:lnTo>
                    <a:pt x="230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2" name="Freeform 685"/>
            <p:cNvSpPr>
              <a:spLocks/>
            </p:cNvSpPr>
            <p:nvPr/>
          </p:nvSpPr>
          <p:spPr bwMode="auto">
            <a:xfrm>
              <a:off x="1003" y="3319"/>
              <a:ext cx="200" cy="156"/>
            </a:xfrm>
            <a:custGeom>
              <a:avLst/>
              <a:gdLst>
                <a:gd name="T0" fmla="*/ 226 w 226"/>
                <a:gd name="T1" fmla="*/ 0 h 169"/>
                <a:gd name="T2" fmla="*/ 0 w 226"/>
                <a:gd name="T3" fmla="*/ 0 h 169"/>
                <a:gd name="T4" fmla="*/ 0 w 226"/>
                <a:gd name="T5" fmla="*/ 169 h 169"/>
                <a:gd name="T6" fmla="*/ 5 w 226"/>
                <a:gd name="T7" fmla="*/ 169 h 169"/>
                <a:gd name="T8" fmla="*/ 5 w 226"/>
                <a:gd name="T9" fmla="*/ 4 h 169"/>
                <a:gd name="T10" fmla="*/ 226 w 226"/>
                <a:gd name="T11" fmla="*/ 4 h 169"/>
                <a:gd name="T12" fmla="*/ 226 w 226"/>
                <a:gd name="T13" fmla="*/ 0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169"/>
                <a:gd name="T23" fmla="*/ 226 w 226"/>
                <a:gd name="T24" fmla="*/ 169 h 1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169">
                  <a:moveTo>
                    <a:pt x="226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5" y="169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3" name="Freeform 686"/>
            <p:cNvSpPr>
              <a:spLocks/>
            </p:cNvSpPr>
            <p:nvPr/>
          </p:nvSpPr>
          <p:spPr bwMode="auto">
            <a:xfrm>
              <a:off x="1008" y="3323"/>
              <a:ext cx="195" cy="152"/>
            </a:xfrm>
            <a:custGeom>
              <a:avLst/>
              <a:gdLst>
                <a:gd name="T0" fmla="*/ 221 w 221"/>
                <a:gd name="T1" fmla="*/ 0 h 165"/>
                <a:gd name="T2" fmla="*/ 0 w 221"/>
                <a:gd name="T3" fmla="*/ 0 h 165"/>
                <a:gd name="T4" fmla="*/ 0 w 221"/>
                <a:gd name="T5" fmla="*/ 165 h 165"/>
                <a:gd name="T6" fmla="*/ 5 w 221"/>
                <a:gd name="T7" fmla="*/ 165 h 165"/>
                <a:gd name="T8" fmla="*/ 5 w 221"/>
                <a:gd name="T9" fmla="*/ 4 h 165"/>
                <a:gd name="T10" fmla="*/ 221 w 221"/>
                <a:gd name="T11" fmla="*/ 4 h 165"/>
                <a:gd name="T12" fmla="*/ 221 w 221"/>
                <a:gd name="T13" fmla="*/ 0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165"/>
                <a:gd name="T23" fmla="*/ 221 w 221"/>
                <a:gd name="T24" fmla="*/ 165 h 1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165">
                  <a:moveTo>
                    <a:pt x="221" y="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5" y="4"/>
                  </a:lnTo>
                  <a:lnTo>
                    <a:pt x="221" y="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4" name="Freeform 687"/>
            <p:cNvSpPr>
              <a:spLocks/>
            </p:cNvSpPr>
            <p:nvPr/>
          </p:nvSpPr>
          <p:spPr bwMode="auto">
            <a:xfrm>
              <a:off x="1012" y="3326"/>
              <a:ext cx="191" cy="149"/>
            </a:xfrm>
            <a:custGeom>
              <a:avLst/>
              <a:gdLst>
                <a:gd name="T0" fmla="*/ 216 w 216"/>
                <a:gd name="T1" fmla="*/ 0 h 161"/>
                <a:gd name="T2" fmla="*/ 0 w 216"/>
                <a:gd name="T3" fmla="*/ 0 h 161"/>
                <a:gd name="T4" fmla="*/ 0 w 216"/>
                <a:gd name="T5" fmla="*/ 161 h 161"/>
                <a:gd name="T6" fmla="*/ 5 w 216"/>
                <a:gd name="T7" fmla="*/ 161 h 161"/>
                <a:gd name="T8" fmla="*/ 5 w 216"/>
                <a:gd name="T9" fmla="*/ 4 h 161"/>
                <a:gd name="T10" fmla="*/ 216 w 216"/>
                <a:gd name="T11" fmla="*/ 4 h 161"/>
                <a:gd name="T12" fmla="*/ 216 w 216"/>
                <a:gd name="T13" fmla="*/ 0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161"/>
                <a:gd name="T23" fmla="*/ 216 w 216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161">
                  <a:moveTo>
                    <a:pt x="216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5" y="4"/>
                  </a:lnTo>
                  <a:lnTo>
                    <a:pt x="216" y="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5" name="Freeform 688"/>
            <p:cNvSpPr>
              <a:spLocks/>
            </p:cNvSpPr>
            <p:nvPr/>
          </p:nvSpPr>
          <p:spPr bwMode="auto">
            <a:xfrm>
              <a:off x="1016" y="3330"/>
              <a:ext cx="187" cy="145"/>
            </a:xfrm>
            <a:custGeom>
              <a:avLst/>
              <a:gdLst>
                <a:gd name="T0" fmla="*/ 211 w 211"/>
                <a:gd name="T1" fmla="*/ 0 h 157"/>
                <a:gd name="T2" fmla="*/ 0 w 211"/>
                <a:gd name="T3" fmla="*/ 0 h 157"/>
                <a:gd name="T4" fmla="*/ 0 w 211"/>
                <a:gd name="T5" fmla="*/ 157 h 157"/>
                <a:gd name="T6" fmla="*/ 5 w 211"/>
                <a:gd name="T7" fmla="*/ 157 h 157"/>
                <a:gd name="T8" fmla="*/ 5 w 211"/>
                <a:gd name="T9" fmla="*/ 3 h 157"/>
                <a:gd name="T10" fmla="*/ 211 w 211"/>
                <a:gd name="T11" fmla="*/ 3 h 157"/>
                <a:gd name="T12" fmla="*/ 211 w 211"/>
                <a:gd name="T13" fmla="*/ 0 h 1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"/>
                <a:gd name="T22" fmla="*/ 0 h 157"/>
                <a:gd name="T23" fmla="*/ 211 w 211"/>
                <a:gd name="T24" fmla="*/ 157 h 1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" h="157">
                  <a:moveTo>
                    <a:pt x="2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5" y="157"/>
                  </a:lnTo>
                  <a:lnTo>
                    <a:pt x="5" y="3"/>
                  </a:lnTo>
                  <a:lnTo>
                    <a:pt x="211" y="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6" name="Freeform 689"/>
            <p:cNvSpPr>
              <a:spLocks/>
            </p:cNvSpPr>
            <p:nvPr/>
          </p:nvSpPr>
          <p:spPr bwMode="auto">
            <a:xfrm>
              <a:off x="1021" y="3333"/>
              <a:ext cx="182" cy="142"/>
            </a:xfrm>
            <a:custGeom>
              <a:avLst/>
              <a:gdLst>
                <a:gd name="T0" fmla="*/ 206 w 206"/>
                <a:gd name="T1" fmla="*/ 0 h 154"/>
                <a:gd name="T2" fmla="*/ 0 w 206"/>
                <a:gd name="T3" fmla="*/ 0 h 154"/>
                <a:gd name="T4" fmla="*/ 0 w 206"/>
                <a:gd name="T5" fmla="*/ 154 h 154"/>
                <a:gd name="T6" fmla="*/ 5 w 206"/>
                <a:gd name="T7" fmla="*/ 154 h 154"/>
                <a:gd name="T8" fmla="*/ 5 w 206"/>
                <a:gd name="T9" fmla="*/ 4 h 154"/>
                <a:gd name="T10" fmla="*/ 206 w 206"/>
                <a:gd name="T11" fmla="*/ 4 h 154"/>
                <a:gd name="T12" fmla="*/ 206 w 206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6"/>
                <a:gd name="T22" fmla="*/ 0 h 154"/>
                <a:gd name="T23" fmla="*/ 206 w 206"/>
                <a:gd name="T24" fmla="*/ 154 h 1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6" h="154">
                  <a:moveTo>
                    <a:pt x="206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5" y="154"/>
                  </a:lnTo>
                  <a:lnTo>
                    <a:pt x="5" y="4"/>
                  </a:lnTo>
                  <a:lnTo>
                    <a:pt x="20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7" name="Freeform 690"/>
            <p:cNvSpPr>
              <a:spLocks/>
            </p:cNvSpPr>
            <p:nvPr/>
          </p:nvSpPr>
          <p:spPr bwMode="auto">
            <a:xfrm>
              <a:off x="1025" y="3337"/>
              <a:ext cx="178" cy="138"/>
            </a:xfrm>
            <a:custGeom>
              <a:avLst/>
              <a:gdLst>
                <a:gd name="T0" fmla="*/ 201 w 201"/>
                <a:gd name="T1" fmla="*/ 0 h 150"/>
                <a:gd name="T2" fmla="*/ 0 w 201"/>
                <a:gd name="T3" fmla="*/ 0 h 150"/>
                <a:gd name="T4" fmla="*/ 0 w 201"/>
                <a:gd name="T5" fmla="*/ 150 h 150"/>
                <a:gd name="T6" fmla="*/ 5 w 201"/>
                <a:gd name="T7" fmla="*/ 150 h 150"/>
                <a:gd name="T8" fmla="*/ 5 w 201"/>
                <a:gd name="T9" fmla="*/ 4 h 150"/>
                <a:gd name="T10" fmla="*/ 201 w 201"/>
                <a:gd name="T11" fmla="*/ 4 h 150"/>
                <a:gd name="T12" fmla="*/ 201 w 201"/>
                <a:gd name="T13" fmla="*/ 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50"/>
                <a:gd name="T23" fmla="*/ 201 w 201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50">
                  <a:moveTo>
                    <a:pt x="201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5" y="150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8" name="Freeform 691"/>
            <p:cNvSpPr>
              <a:spLocks/>
            </p:cNvSpPr>
            <p:nvPr/>
          </p:nvSpPr>
          <p:spPr bwMode="auto">
            <a:xfrm>
              <a:off x="1030" y="3340"/>
              <a:ext cx="173" cy="135"/>
            </a:xfrm>
            <a:custGeom>
              <a:avLst/>
              <a:gdLst>
                <a:gd name="T0" fmla="*/ 196 w 196"/>
                <a:gd name="T1" fmla="*/ 0 h 146"/>
                <a:gd name="T2" fmla="*/ 0 w 196"/>
                <a:gd name="T3" fmla="*/ 0 h 146"/>
                <a:gd name="T4" fmla="*/ 0 w 196"/>
                <a:gd name="T5" fmla="*/ 146 h 146"/>
                <a:gd name="T6" fmla="*/ 5 w 196"/>
                <a:gd name="T7" fmla="*/ 146 h 146"/>
                <a:gd name="T8" fmla="*/ 5 w 196"/>
                <a:gd name="T9" fmla="*/ 4 h 146"/>
                <a:gd name="T10" fmla="*/ 196 w 196"/>
                <a:gd name="T11" fmla="*/ 4 h 146"/>
                <a:gd name="T12" fmla="*/ 196 w 196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"/>
                <a:gd name="T22" fmla="*/ 0 h 146"/>
                <a:gd name="T23" fmla="*/ 196 w 196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" h="146">
                  <a:moveTo>
                    <a:pt x="196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5" y="146"/>
                  </a:lnTo>
                  <a:lnTo>
                    <a:pt x="5" y="4"/>
                  </a:lnTo>
                  <a:lnTo>
                    <a:pt x="196" y="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19" name="Freeform 692"/>
            <p:cNvSpPr>
              <a:spLocks/>
            </p:cNvSpPr>
            <p:nvPr/>
          </p:nvSpPr>
          <p:spPr bwMode="auto">
            <a:xfrm>
              <a:off x="1034" y="3344"/>
              <a:ext cx="169" cy="131"/>
            </a:xfrm>
            <a:custGeom>
              <a:avLst/>
              <a:gdLst>
                <a:gd name="T0" fmla="*/ 191 w 191"/>
                <a:gd name="T1" fmla="*/ 0 h 142"/>
                <a:gd name="T2" fmla="*/ 0 w 191"/>
                <a:gd name="T3" fmla="*/ 0 h 142"/>
                <a:gd name="T4" fmla="*/ 0 w 191"/>
                <a:gd name="T5" fmla="*/ 142 h 142"/>
                <a:gd name="T6" fmla="*/ 5 w 191"/>
                <a:gd name="T7" fmla="*/ 142 h 142"/>
                <a:gd name="T8" fmla="*/ 5 w 191"/>
                <a:gd name="T9" fmla="*/ 4 h 142"/>
                <a:gd name="T10" fmla="*/ 191 w 191"/>
                <a:gd name="T11" fmla="*/ 4 h 142"/>
                <a:gd name="T12" fmla="*/ 191 w 19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1"/>
                <a:gd name="T22" fmla="*/ 0 h 142"/>
                <a:gd name="T23" fmla="*/ 191 w 191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1" h="142">
                  <a:moveTo>
                    <a:pt x="191" y="0"/>
                  </a:moveTo>
                  <a:lnTo>
                    <a:pt x="0" y="0"/>
                  </a:lnTo>
                  <a:lnTo>
                    <a:pt x="0" y="142"/>
                  </a:lnTo>
                  <a:lnTo>
                    <a:pt x="5" y="142"/>
                  </a:lnTo>
                  <a:lnTo>
                    <a:pt x="5" y="4"/>
                  </a:lnTo>
                  <a:lnTo>
                    <a:pt x="191" y="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0" name="Freeform 693"/>
            <p:cNvSpPr>
              <a:spLocks/>
            </p:cNvSpPr>
            <p:nvPr/>
          </p:nvSpPr>
          <p:spPr bwMode="auto">
            <a:xfrm>
              <a:off x="1038" y="3348"/>
              <a:ext cx="165" cy="127"/>
            </a:xfrm>
            <a:custGeom>
              <a:avLst/>
              <a:gdLst>
                <a:gd name="T0" fmla="*/ 186 w 186"/>
                <a:gd name="T1" fmla="*/ 0 h 138"/>
                <a:gd name="T2" fmla="*/ 0 w 186"/>
                <a:gd name="T3" fmla="*/ 0 h 138"/>
                <a:gd name="T4" fmla="*/ 0 w 186"/>
                <a:gd name="T5" fmla="*/ 138 h 138"/>
                <a:gd name="T6" fmla="*/ 5 w 186"/>
                <a:gd name="T7" fmla="*/ 138 h 138"/>
                <a:gd name="T8" fmla="*/ 5 w 186"/>
                <a:gd name="T9" fmla="*/ 4 h 138"/>
                <a:gd name="T10" fmla="*/ 186 w 186"/>
                <a:gd name="T11" fmla="*/ 4 h 138"/>
                <a:gd name="T12" fmla="*/ 186 w 186"/>
                <a:gd name="T13" fmla="*/ 0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8"/>
                <a:gd name="T23" fmla="*/ 186 w 186"/>
                <a:gd name="T24" fmla="*/ 138 h 1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8">
                  <a:moveTo>
                    <a:pt x="186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5" y="138"/>
                  </a:lnTo>
                  <a:lnTo>
                    <a:pt x="5" y="4"/>
                  </a:lnTo>
                  <a:lnTo>
                    <a:pt x="186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1" name="Freeform 694"/>
            <p:cNvSpPr>
              <a:spLocks/>
            </p:cNvSpPr>
            <p:nvPr/>
          </p:nvSpPr>
          <p:spPr bwMode="auto">
            <a:xfrm>
              <a:off x="1043" y="3351"/>
              <a:ext cx="160" cy="124"/>
            </a:xfrm>
            <a:custGeom>
              <a:avLst/>
              <a:gdLst>
                <a:gd name="T0" fmla="*/ 181 w 181"/>
                <a:gd name="T1" fmla="*/ 0 h 134"/>
                <a:gd name="T2" fmla="*/ 0 w 181"/>
                <a:gd name="T3" fmla="*/ 0 h 134"/>
                <a:gd name="T4" fmla="*/ 0 w 181"/>
                <a:gd name="T5" fmla="*/ 134 h 134"/>
                <a:gd name="T6" fmla="*/ 6 w 181"/>
                <a:gd name="T7" fmla="*/ 134 h 134"/>
                <a:gd name="T8" fmla="*/ 6 w 181"/>
                <a:gd name="T9" fmla="*/ 3 h 134"/>
                <a:gd name="T10" fmla="*/ 181 w 181"/>
                <a:gd name="T11" fmla="*/ 3 h 134"/>
                <a:gd name="T12" fmla="*/ 181 w 181"/>
                <a:gd name="T13" fmla="*/ 0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134"/>
                <a:gd name="T23" fmla="*/ 181 w 18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134">
                  <a:moveTo>
                    <a:pt x="181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6" y="134"/>
                  </a:lnTo>
                  <a:lnTo>
                    <a:pt x="6" y="3"/>
                  </a:lnTo>
                  <a:lnTo>
                    <a:pt x="181" y="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2" name="Freeform 695"/>
            <p:cNvSpPr>
              <a:spLocks/>
            </p:cNvSpPr>
            <p:nvPr/>
          </p:nvSpPr>
          <p:spPr bwMode="auto">
            <a:xfrm>
              <a:off x="1048" y="3354"/>
              <a:ext cx="155" cy="121"/>
            </a:xfrm>
            <a:custGeom>
              <a:avLst/>
              <a:gdLst>
                <a:gd name="T0" fmla="*/ 175 w 175"/>
                <a:gd name="T1" fmla="*/ 0 h 131"/>
                <a:gd name="T2" fmla="*/ 0 w 175"/>
                <a:gd name="T3" fmla="*/ 0 h 131"/>
                <a:gd name="T4" fmla="*/ 0 w 175"/>
                <a:gd name="T5" fmla="*/ 131 h 131"/>
                <a:gd name="T6" fmla="*/ 6 w 175"/>
                <a:gd name="T7" fmla="*/ 131 h 131"/>
                <a:gd name="T8" fmla="*/ 6 w 175"/>
                <a:gd name="T9" fmla="*/ 4 h 131"/>
                <a:gd name="T10" fmla="*/ 175 w 175"/>
                <a:gd name="T11" fmla="*/ 4 h 131"/>
                <a:gd name="T12" fmla="*/ 175 w 175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5"/>
                <a:gd name="T22" fmla="*/ 0 h 131"/>
                <a:gd name="T23" fmla="*/ 175 w 175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5" h="131">
                  <a:moveTo>
                    <a:pt x="175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6" y="131"/>
                  </a:lnTo>
                  <a:lnTo>
                    <a:pt x="6" y="4"/>
                  </a:lnTo>
                  <a:lnTo>
                    <a:pt x="175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3" name="Freeform 696"/>
            <p:cNvSpPr>
              <a:spLocks/>
            </p:cNvSpPr>
            <p:nvPr/>
          </p:nvSpPr>
          <p:spPr bwMode="auto">
            <a:xfrm>
              <a:off x="1053" y="3358"/>
              <a:ext cx="150" cy="117"/>
            </a:xfrm>
            <a:custGeom>
              <a:avLst/>
              <a:gdLst>
                <a:gd name="T0" fmla="*/ 169 w 169"/>
                <a:gd name="T1" fmla="*/ 0 h 127"/>
                <a:gd name="T2" fmla="*/ 0 w 169"/>
                <a:gd name="T3" fmla="*/ 0 h 127"/>
                <a:gd name="T4" fmla="*/ 0 w 169"/>
                <a:gd name="T5" fmla="*/ 127 h 127"/>
                <a:gd name="T6" fmla="*/ 6 w 169"/>
                <a:gd name="T7" fmla="*/ 127 h 127"/>
                <a:gd name="T8" fmla="*/ 6 w 169"/>
                <a:gd name="T9" fmla="*/ 5 h 127"/>
                <a:gd name="T10" fmla="*/ 169 w 169"/>
                <a:gd name="T11" fmla="*/ 5 h 127"/>
                <a:gd name="T12" fmla="*/ 169 w 169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9"/>
                <a:gd name="T22" fmla="*/ 0 h 127"/>
                <a:gd name="T23" fmla="*/ 169 w 169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9" h="127">
                  <a:moveTo>
                    <a:pt x="16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6" y="127"/>
                  </a:lnTo>
                  <a:lnTo>
                    <a:pt x="6" y="5"/>
                  </a:lnTo>
                  <a:lnTo>
                    <a:pt x="169" y="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4" name="Freeform 697"/>
            <p:cNvSpPr>
              <a:spLocks/>
            </p:cNvSpPr>
            <p:nvPr/>
          </p:nvSpPr>
          <p:spPr bwMode="auto">
            <a:xfrm>
              <a:off x="1059" y="3363"/>
              <a:ext cx="144" cy="112"/>
            </a:xfrm>
            <a:custGeom>
              <a:avLst/>
              <a:gdLst>
                <a:gd name="T0" fmla="*/ 163 w 163"/>
                <a:gd name="T1" fmla="*/ 0 h 122"/>
                <a:gd name="T2" fmla="*/ 0 w 163"/>
                <a:gd name="T3" fmla="*/ 0 h 122"/>
                <a:gd name="T4" fmla="*/ 0 w 163"/>
                <a:gd name="T5" fmla="*/ 122 h 122"/>
                <a:gd name="T6" fmla="*/ 5 w 163"/>
                <a:gd name="T7" fmla="*/ 122 h 122"/>
                <a:gd name="T8" fmla="*/ 5 w 163"/>
                <a:gd name="T9" fmla="*/ 4 h 122"/>
                <a:gd name="T10" fmla="*/ 163 w 163"/>
                <a:gd name="T11" fmla="*/ 4 h 122"/>
                <a:gd name="T12" fmla="*/ 163 w 163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122"/>
                <a:gd name="T23" fmla="*/ 163 w 163"/>
                <a:gd name="T24" fmla="*/ 122 h 1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122">
                  <a:moveTo>
                    <a:pt x="163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5" y="4"/>
                  </a:lnTo>
                  <a:lnTo>
                    <a:pt x="163" y="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5" name="Freeform 698"/>
            <p:cNvSpPr>
              <a:spLocks/>
            </p:cNvSpPr>
            <p:nvPr/>
          </p:nvSpPr>
          <p:spPr bwMode="auto">
            <a:xfrm>
              <a:off x="1063" y="3366"/>
              <a:ext cx="140" cy="109"/>
            </a:xfrm>
            <a:custGeom>
              <a:avLst/>
              <a:gdLst>
                <a:gd name="T0" fmla="*/ 158 w 158"/>
                <a:gd name="T1" fmla="*/ 0 h 118"/>
                <a:gd name="T2" fmla="*/ 0 w 158"/>
                <a:gd name="T3" fmla="*/ 0 h 118"/>
                <a:gd name="T4" fmla="*/ 0 w 158"/>
                <a:gd name="T5" fmla="*/ 118 h 118"/>
                <a:gd name="T6" fmla="*/ 6 w 158"/>
                <a:gd name="T7" fmla="*/ 118 h 118"/>
                <a:gd name="T8" fmla="*/ 6 w 158"/>
                <a:gd name="T9" fmla="*/ 5 h 118"/>
                <a:gd name="T10" fmla="*/ 158 w 158"/>
                <a:gd name="T11" fmla="*/ 5 h 118"/>
                <a:gd name="T12" fmla="*/ 158 w 15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8"/>
                <a:gd name="T23" fmla="*/ 158 w 15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8">
                  <a:moveTo>
                    <a:pt x="158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6" y="118"/>
                  </a:lnTo>
                  <a:lnTo>
                    <a:pt x="6" y="5"/>
                  </a:lnTo>
                  <a:lnTo>
                    <a:pt x="158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6" name="Freeform 699"/>
            <p:cNvSpPr>
              <a:spLocks/>
            </p:cNvSpPr>
            <p:nvPr/>
          </p:nvSpPr>
          <p:spPr bwMode="auto">
            <a:xfrm>
              <a:off x="1068" y="3371"/>
              <a:ext cx="135" cy="104"/>
            </a:xfrm>
            <a:custGeom>
              <a:avLst/>
              <a:gdLst>
                <a:gd name="T0" fmla="*/ 152 w 152"/>
                <a:gd name="T1" fmla="*/ 0 h 113"/>
                <a:gd name="T2" fmla="*/ 0 w 152"/>
                <a:gd name="T3" fmla="*/ 0 h 113"/>
                <a:gd name="T4" fmla="*/ 0 w 152"/>
                <a:gd name="T5" fmla="*/ 113 h 113"/>
                <a:gd name="T6" fmla="*/ 7 w 152"/>
                <a:gd name="T7" fmla="*/ 113 h 113"/>
                <a:gd name="T8" fmla="*/ 7 w 152"/>
                <a:gd name="T9" fmla="*/ 5 h 113"/>
                <a:gd name="T10" fmla="*/ 152 w 152"/>
                <a:gd name="T11" fmla="*/ 5 h 113"/>
                <a:gd name="T12" fmla="*/ 152 w 15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13"/>
                <a:gd name="T23" fmla="*/ 152 w 152"/>
                <a:gd name="T24" fmla="*/ 113 h 1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13">
                  <a:moveTo>
                    <a:pt x="152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7" y="113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7" name="Freeform 700"/>
            <p:cNvSpPr>
              <a:spLocks/>
            </p:cNvSpPr>
            <p:nvPr/>
          </p:nvSpPr>
          <p:spPr bwMode="auto">
            <a:xfrm>
              <a:off x="1075" y="3375"/>
              <a:ext cx="128" cy="100"/>
            </a:xfrm>
            <a:custGeom>
              <a:avLst/>
              <a:gdLst>
                <a:gd name="T0" fmla="*/ 145 w 145"/>
                <a:gd name="T1" fmla="*/ 0 h 108"/>
                <a:gd name="T2" fmla="*/ 0 w 145"/>
                <a:gd name="T3" fmla="*/ 0 h 108"/>
                <a:gd name="T4" fmla="*/ 0 w 145"/>
                <a:gd name="T5" fmla="*/ 108 h 108"/>
                <a:gd name="T6" fmla="*/ 7 w 145"/>
                <a:gd name="T7" fmla="*/ 108 h 108"/>
                <a:gd name="T8" fmla="*/ 7 w 145"/>
                <a:gd name="T9" fmla="*/ 5 h 108"/>
                <a:gd name="T10" fmla="*/ 145 w 145"/>
                <a:gd name="T11" fmla="*/ 5 h 108"/>
                <a:gd name="T12" fmla="*/ 145 w 145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"/>
                <a:gd name="T22" fmla="*/ 0 h 108"/>
                <a:gd name="T23" fmla="*/ 145 w 145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" h="108">
                  <a:moveTo>
                    <a:pt x="145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" y="108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8" name="Freeform 701"/>
            <p:cNvSpPr>
              <a:spLocks/>
            </p:cNvSpPr>
            <p:nvPr/>
          </p:nvSpPr>
          <p:spPr bwMode="auto">
            <a:xfrm>
              <a:off x="1081" y="3380"/>
              <a:ext cx="122" cy="95"/>
            </a:xfrm>
            <a:custGeom>
              <a:avLst/>
              <a:gdLst>
                <a:gd name="T0" fmla="*/ 138 w 138"/>
                <a:gd name="T1" fmla="*/ 0 h 103"/>
                <a:gd name="T2" fmla="*/ 0 w 138"/>
                <a:gd name="T3" fmla="*/ 0 h 103"/>
                <a:gd name="T4" fmla="*/ 0 w 138"/>
                <a:gd name="T5" fmla="*/ 103 h 103"/>
                <a:gd name="T6" fmla="*/ 7 w 138"/>
                <a:gd name="T7" fmla="*/ 103 h 103"/>
                <a:gd name="T8" fmla="*/ 7 w 138"/>
                <a:gd name="T9" fmla="*/ 5 h 103"/>
                <a:gd name="T10" fmla="*/ 138 w 138"/>
                <a:gd name="T11" fmla="*/ 5 h 103"/>
                <a:gd name="T12" fmla="*/ 138 w 138"/>
                <a:gd name="T13" fmla="*/ 0 h 1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103"/>
                <a:gd name="T23" fmla="*/ 138 w 138"/>
                <a:gd name="T24" fmla="*/ 103 h 1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103">
                  <a:moveTo>
                    <a:pt x="138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7" y="103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29" name="Freeform 702"/>
            <p:cNvSpPr>
              <a:spLocks/>
            </p:cNvSpPr>
            <p:nvPr/>
          </p:nvSpPr>
          <p:spPr bwMode="auto">
            <a:xfrm>
              <a:off x="1087" y="3385"/>
              <a:ext cx="116" cy="90"/>
            </a:xfrm>
            <a:custGeom>
              <a:avLst/>
              <a:gdLst>
                <a:gd name="T0" fmla="*/ 131 w 131"/>
                <a:gd name="T1" fmla="*/ 0 h 98"/>
                <a:gd name="T2" fmla="*/ 0 w 131"/>
                <a:gd name="T3" fmla="*/ 0 h 98"/>
                <a:gd name="T4" fmla="*/ 0 w 131"/>
                <a:gd name="T5" fmla="*/ 98 h 98"/>
                <a:gd name="T6" fmla="*/ 7 w 131"/>
                <a:gd name="T7" fmla="*/ 98 h 98"/>
                <a:gd name="T8" fmla="*/ 7 w 131"/>
                <a:gd name="T9" fmla="*/ 5 h 98"/>
                <a:gd name="T10" fmla="*/ 131 w 131"/>
                <a:gd name="T11" fmla="*/ 5 h 98"/>
                <a:gd name="T12" fmla="*/ 131 w 131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98"/>
                <a:gd name="T23" fmla="*/ 131 w 131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98">
                  <a:moveTo>
                    <a:pt x="13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7" y="98"/>
                  </a:lnTo>
                  <a:lnTo>
                    <a:pt x="7" y="5"/>
                  </a:lnTo>
                  <a:lnTo>
                    <a:pt x="131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0" name="Freeform 703"/>
            <p:cNvSpPr>
              <a:spLocks/>
            </p:cNvSpPr>
            <p:nvPr/>
          </p:nvSpPr>
          <p:spPr bwMode="auto">
            <a:xfrm>
              <a:off x="1093" y="3389"/>
              <a:ext cx="110" cy="86"/>
            </a:xfrm>
            <a:custGeom>
              <a:avLst/>
              <a:gdLst>
                <a:gd name="T0" fmla="*/ 124 w 124"/>
                <a:gd name="T1" fmla="*/ 0 h 93"/>
                <a:gd name="T2" fmla="*/ 0 w 124"/>
                <a:gd name="T3" fmla="*/ 0 h 93"/>
                <a:gd name="T4" fmla="*/ 0 w 124"/>
                <a:gd name="T5" fmla="*/ 93 h 93"/>
                <a:gd name="T6" fmla="*/ 8 w 124"/>
                <a:gd name="T7" fmla="*/ 93 h 93"/>
                <a:gd name="T8" fmla="*/ 8 w 124"/>
                <a:gd name="T9" fmla="*/ 7 h 93"/>
                <a:gd name="T10" fmla="*/ 124 w 124"/>
                <a:gd name="T11" fmla="*/ 7 h 93"/>
                <a:gd name="T12" fmla="*/ 124 w 124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93"/>
                <a:gd name="T23" fmla="*/ 124 w 124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93">
                  <a:moveTo>
                    <a:pt x="124" y="0"/>
                  </a:moveTo>
                  <a:lnTo>
                    <a:pt x="0" y="0"/>
                  </a:lnTo>
                  <a:lnTo>
                    <a:pt x="0" y="93"/>
                  </a:lnTo>
                  <a:lnTo>
                    <a:pt x="8" y="93"/>
                  </a:lnTo>
                  <a:lnTo>
                    <a:pt x="8" y="7"/>
                  </a:lnTo>
                  <a:lnTo>
                    <a:pt x="124" y="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1" name="Freeform 704"/>
            <p:cNvSpPr>
              <a:spLocks/>
            </p:cNvSpPr>
            <p:nvPr/>
          </p:nvSpPr>
          <p:spPr bwMode="auto">
            <a:xfrm>
              <a:off x="1100" y="3396"/>
              <a:ext cx="103" cy="79"/>
            </a:xfrm>
            <a:custGeom>
              <a:avLst/>
              <a:gdLst>
                <a:gd name="T0" fmla="*/ 116 w 116"/>
                <a:gd name="T1" fmla="*/ 0 h 86"/>
                <a:gd name="T2" fmla="*/ 0 w 116"/>
                <a:gd name="T3" fmla="*/ 0 h 86"/>
                <a:gd name="T4" fmla="*/ 0 w 116"/>
                <a:gd name="T5" fmla="*/ 86 h 86"/>
                <a:gd name="T6" fmla="*/ 9 w 116"/>
                <a:gd name="T7" fmla="*/ 85 h 86"/>
                <a:gd name="T8" fmla="*/ 9 w 116"/>
                <a:gd name="T9" fmla="*/ 6 h 86"/>
                <a:gd name="T10" fmla="*/ 115 w 116"/>
                <a:gd name="T11" fmla="*/ 6 h 86"/>
                <a:gd name="T12" fmla="*/ 116 w 116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86"/>
                <a:gd name="T23" fmla="*/ 116 w 116"/>
                <a:gd name="T24" fmla="*/ 86 h 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86">
                  <a:moveTo>
                    <a:pt x="11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9" y="85"/>
                  </a:lnTo>
                  <a:lnTo>
                    <a:pt x="9" y="6"/>
                  </a:lnTo>
                  <a:lnTo>
                    <a:pt x="115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2" name="Freeform 705"/>
            <p:cNvSpPr>
              <a:spLocks/>
            </p:cNvSpPr>
            <p:nvPr/>
          </p:nvSpPr>
          <p:spPr bwMode="auto">
            <a:xfrm>
              <a:off x="1108" y="3401"/>
              <a:ext cx="94" cy="73"/>
            </a:xfrm>
            <a:custGeom>
              <a:avLst/>
              <a:gdLst>
                <a:gd name="T0" fmla="*/ 106 w 106"/>
                <a:gd name="T1" fmla="*/ 0 h 79"/>
                <a:gd name="T2" fmla="*/ 0 w 106"/>
                <a:gd name="T3" fmla="*/ 0 h 79"/>
                <a:gd name="T4" fmla="*/ 0 w 106"/>
                <a:gd name="T5" fmla="*/ 79 h 79"/>
                <a:gd name="T6" fmla="*/ 7 w 106"/>
                <a:gd name="T7" fmla="*/ 79 h 79"/>
                <a:gd name="T8" fmla="*/ 7 w 106"/>
                <a:gd name="T9" fmla="*/ 6 h 79"/>
                <a:gd name="T10" fmla="*/ 106 w 106"/>
                <a:gd name="T11" fmla="*/ 6 h 79"/>
                <a:gd name="T12" fmla="*/ 106 w 106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9"/>
                <a:gd name="T23" fmla="*/ 106 w 106"/>
                <a:gd name="T24" fmla="*/ 79 h 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9">
                  <a:moveTo>
                    <a:pt x="106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" y="79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3" name="Freeform 706"/>
            <p:cNvSpPr>
              <a:spLocks/>
            </p:cNvSpPr>
            <p:nvPr/>
          </p:nvSpPr>
          <p:spPr bwMode="auto">
            <a:xfrm>
              <a:off x="1114" y="3407"/>
              <a:ext cx="89" cy="68"/>
            </a:xfrm>
            <a:custGeom>
              <a:avLst/>
              <a:gdLst>
                <a:gd name="T0" fmla="*/ 99 w 100"/>
                <a:gd name="T1" fmla="*/ 0 h 74"/>
                <a:gd name="T2" fmla="*/ 0 w 100"/>
                <a:gd name="T3" fmla="*/ 0 h 74"/>
                <a:gd name="T4" fmla="*/ 0 w 100"/>
                <a:gd name="T5" fmla="*/ 73 h 74"/>
                <a:gd name="T6" fmla="*/ 9 w 100"/>
                <a:gd name="T7" fmla="*/ 74 h 74"/>
                <a:gd name="T8" fmla="*/ 9 w 100"/>
                <a:gd name="T9" fmla="*/ 7 h 74"/>
                <a:gd name="T10" fmla="*/ 100 w 100"/>
                <a:gd name="T11" fmla="*/ 7 h 74"/>
                <a:gd name="T12" fmla="*/ 99 w 100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74"/>
                <a:gd name="T23" fmla="*/ 100 w 100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74">
                  <a:moveTo>
                    <a:pt x="99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9" y="74"/>
                  </a:lnTo>
                  <a:lnTo>
                    <a:pt x="9" y="7"/>
                  </a:lnTo>
                  <a:lnTo>
                    <a:pt x="100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4" name="Freeform 707"/>
            <p:cNvSpPr>
              <a:spLocks/>
            </p:cNvSpPr>
            <p:nvPr/>
          </p:nvSpPr>
          <p:spPr bwMode="auto">
            <a:xfrm>
              <a:off x="1122" y="3413"/>
              <a:ext cx="81" cy="62"/>
            </a:xfrm>
            <a:custGeom>
              <a:avLst/>
              <a:gdLst>
                <a:gd name="T0" fmla="*/ 91 w 91"/>
                <a:gd name="T1" fmla="*/ 0 h 67"/>
                <a:gd name="T2" fmla="*/ 0 w 91"/>
                <a:gd name="T3" fmla="*/ 0 h 67"/>
                <a:gd name="T4" fmla="*/ 0 w 91"/>
                <a:gd name="T5" fmla="*/ 67 h 67"/>
                <a:gd name="T6" fmla="*/ 10 w 91"/>
                <a:gd name="T7" fmla="*/ 66 h 67"/>
                <a:gd name="T8" fmla="*/ 10 w 91"/>
                <a:gd name="T9" fmla="*/ 6 h 67"/>
                <a:gd name="T10" fmla="*/ 90 w 91"/>
                <a:gd name="T11" fmla="*/ 6 h 67"/>
                <a:gd name="T12" fmla="*/ 91 w 91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67"/>
                <a:gd name="T23" fmla="*/ 91 w 91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67">
                  <a:moveTo>
                    <a:pt x="91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0" y="66"/>
                  </a:lnTo>
                  <a:lnTo>
                    <a:pt x="10" y="6"/>
                  </a:lnTo>
                  <a:lnTo>
                    <a:pt x="90" y="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5" name="Freeform 708"/>
            <p:cNvSpPr>
              <a:spLocks/>
            </p:cNvSpPr>
            <p:nvPr/>
          </p:nvSpPr>
          <p:spPr bwMode="auto">
            <a:xfrm>
              <a:off x="1131" y="3419"/>
              <a:ext cx="72" cy="56"/>
            </a:xfrm>
            <a:custGeom>
              <a:avLst/>
              <a:gdLst>
                <a:gd name="T0" fmla="*/ 80 w 81"/>
                <a:gd name="T1" fmla="*/ 0 h 61"/>
                <a:gd name="T2" fmla="*/ 0 w 81"/>
                <a:gd name="T3" fmla="*/ 0 h 61"/>
                <a:gd name="T4" fmla="*/ 0 w 81"/>
                <a:gd name="T5" fmla="*/ 60 h 61"/>
                <a:gd name="T6" fmla="*/ 10 w 81"/>
                <a:gd name="T7" fmla="*/ 61 h 61"/>
                <a:gd name="T8" fmla="*/ 10 w 81"/>
                <a:gd name="T9" fmla="*/ 8 h 61"/>
                <a:gd name="T10" fmla="*/ 81 w 81"/>
                <a:gd name="T11" fmla="*/ 8 h 61"/>
                <a:gd name="T12" fmla="*/ 80 w 81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61"/>
                <a:gd name="T23" fmla="*/ 81 w 81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61">
                  <a:moveTo>
                    <a:pt x="8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0" y="61"/>
                  </a:lnTo>
                  <a:lnTo>
                    <a:pt x="10" y="8"/>
                  </a:lnTo>
                  <a:lnTo>
                    <a:pt x="81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6" name="Freeform 709"/>
            <p:cNvSpPr>
              <a:spLocks/>
            </p:cNvSpPr>
            <p:nvPr/>
          </p:nvSpPr>
          <p:spPr bwMode="auto">
            <a:xfrm>
              <a:off x="1140" y="3426"/>
              <a:ext cx="63" cy="49"/>
            </a:xfrm>
            <a:custGeom>
              <a:avLst/>
              <a:gdLst>
                <a:gd name="T0" fmla="*/ 71 w 71"/>
                <a:gd name="T1" fmla="*/ 0 h 53"/>
                <a:gd name="T2" fmla="*/ 0 w 71"/>
                <a:gd name="T3" fmla="*/ 0 h 53"/>
                <a:gd name="T4" fmla="*/ 0 w 71"/>
                <a:gd name="T5" fmla="*/ 53 h 53"/>
                <a:gd name="T6" fmla="*/ 10 w 71"/>
                <a:gd name="T7" fmla="*/ 52 h 53"/>
                <a:gd name="T8" fmla="*/ 10 w 71"/>
                <a:gd name="T9" fmla="*/ 7 h 53"/>
                <a:gd name="T10" fmla="*/ 70 w 71"/>
                <a:gd name="T11" fmla="*/ 7 h 53"/>
                <a:gd name="T12" fmla="*/ 71 w 7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3"/>
                <a:gd name="T23" fmla="*/ 71 w 71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3">
                  <a:moveTo>
                    <a:pt x="7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" y="52"/>
                  </a:lnTo>
                  <a:lnTo>
                    <a:pt x="10" y="7"/>
                  </a:lnTo>
                  <a:lnTo>
                    <a:pt x="70" y="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7" name="Freeform 710"/>
            <p:cNvSpPr>
              <a:spLocks/>
            </p:cNvSpPr>
            <p:nvPr/>
          </p:nvSpPr>
          <p:spPr bwMode="auto">
            <a:xfrm>
              <a:off x="1149" y="3433"/>
              <a:ext cx="53" cy="41"/>
            </a:xfrm>
            <a:custGeom>
              <a:avLst/>
              <a:gdLst>
                <a:gd name="T0" fmla="*/ 60 w 60"/>
                <a:gd name="T1" fmla="*/ 0 h 45"/>
                <a:gd name="T2" fmla="*/ 0 w 60"/>
                <a:gd name="T3" fmla="*/ 0 h 45"/>
                <a:gd name="T4" fmla="*/ 0 w 60"/>
                <a:gd name="T5" fmla="*/ 45 h 45"/>
                <a:gd name="T6" fmla="*/ 11 w 60"/>
                <a:gd name="T7" fmla="*/ 45 h 45"/>
                <a:gd name="T8" fmla="*/ 11 w 60"/>
                <a:gd name="T9" fmla="*/ 8 h 45"/>
                <a:gd name="T10" fmla="*/ 60 w 60"/>
                <a:gd name="T11" fmla="*/ 8 h 45"/>
                <a:gd name="T12" fmla="*/ 60 w 60"/>
                <a:gd name="T13" fmla="*/ 0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45"/>
                <a:gd name="T23" fmla="*/ 60 w 60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45">
                  <a:moveTo>
                    <a:pt x="60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1" y="45"/>
                  </a:lnTo>
                  <a:lnTo>
                    <a:pt x="11" y="8"/>
                  </a:lnTo>
                  <a:lnTo>
                    <a:pt x="60" y="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8" name="Freeform 711"/>
            <p:cNvSpPr>
              <a:spLocks/>
            </p:cNvSpPr>
            <p:nvPr/>
          </p:nvSpPr>
          <p:spPr bwMode="auto">
            <a:xfrm>
              <a:off x="1159" y="3440"/>
              <a:ext cx="43" cy="34"/>
            </a:xfrm>
            <a:custGeom>
              <a:avLst/>
              <a:gdLst>
                <a:gd name="T0" fmla="*/ 49 w 49"/>
                <a:gd name="T1" fmla="*/ 0 h 37"/>
                <a:gd name="T2" fmla="*/ 0 w 49"/>
                <a:gd name="T3" fmla="*/ 0 h 37"/>
                <a:gd name="T4" fmla="*/ 0 w 49"/>
                <a:gd name="T5" fmla="*/ 37 h 37"/>
                <a:gd name="T6" fmla="*/ 11 w 49"/>
                <a:gd name="T7" fmla="*/ 37 h 37"/>
                <a:gd name="T8" fmla="*/ 11 w 49"/>
                <a:gd name="T9" fmla="*/ 9 h 37"/>
                <a:gd name="T10" fmla="*/ 49 w 49"/>
                <a:gd name="T11" fmla="*/ 9 h 37"/>
                <a:gd name="T12" fmla="*/ 49 w 49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7"/>
                <a:gd name="T23" fmla="*/ 49 w 4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7">
                  <a:moveTo>
                    <a:pt x="49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1" y="37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39" name="Freeform 712"/>
            <p:cNvSpPr>
              <a:spLocks/>
            </p:cNvSpPr>
            <p:nvPr/>
          </p:nvSpPr>
          <p:spPr bwMode="auto">
            <a:xfrm>
              <a:off x="1168" y="3448"/>
              <a:ext cx="35" cy="27"/>
            </a:xfrm>
            <a:custGeom>
              <a:avLst/>
              <a:gdLst>
                <a:gd name="T0" fmla="*/ 38 w 39"/>
                <a:gd name="T1" fmla="*/ 0 h 29"/>
                <a:gd name="T2" fmla="*/ 0 w 39"/>
                <a:gd name="T3" fmla="*/ 0 h 29"/>
                <a:gd name="T4" fmla="*/ 0 w 39"/>
                <a:gd name="T5" fmla="*/ 28 h 29"/>
                <a:gd name="T6" fmla="*/ 13 w 39"/>
                <a:gd name="T7" fmla="*/ 29 h 29"/>
                <a:gd name="T8" fmla="*/ 13 w 39"/>
                <a:gd name="T9" fmla="*/ 9 h 29"/>
                <a:gd name="T10" fmla="*/ 39 w 39"/>
                <a:gd name="T11" fmla="*/ 9 h 29"/>
                <a:gd name="T12" fmla="*/ 38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9"/>
                <a:gd name="T23" fmla="*/ 39 w 39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3" y="29"/>
                  </a:lnTo>
                  <a:lnTo>
                    <a:pt x="13" y="9"/>
                  </a:lnTo>
                  <a:lnTo>
                    <a:pt x="39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0" name="Freeform 713"/>
            <p:cNvSpPr>
              <a:spLocks/>
            </p:cNvSpPr>
            <p:nvPr/>
          </p:nvSpPr>
          <p:spPr bwMode="auto">
            <a:xfrm>
              <a:off x="1180" y="3457"/>
              <a:ext cx="23" cy="18"/>
            </a:xfrm>
            <a:custGeom>
              <a:avLst/>
              <a:gdLst>
                <a:gd name="T0" fmla="*/ 26 w 26"/>
                <a:gd name="T1" fmla="*/ 0 h 20"/>
                <a:gd name="T2" fmla="*/ 0 w 26"/>
                <a:gd name="T3" fmla="*/ 0 h 20"/>
                <a:gd name="T4" fmla="*/ 0 w 26"/>
                <a:gd name="T5" fmla="*/ 20 h 20"/>
                <a:gd name="T6" fmla="*/ 12 w 26"/>
                <a:gd name="T7" fmla="*/ 19 h 20"/>
                <a:gd name="T8" fmla="*/ 12 w 26"/>
                <a:gd name="T9" fmla="*/ 10 h 20"/>
                <a:gd name="T10" fmla="*/ 25 w 26"/>
                <a:gd name="T11" fmla="*/ 10 h 20"/>
                <a:gd name="T12" fmla="*/ 26 w 26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0"/>
                <a:gd name="T23" fmla="*/ 26 w 26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0">
                  <a:moveTo>
                    <a:pt x="26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25" y="1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1" name="Freeform 714"/>
            <p:cNvSpPr>
              <a:spLocks/>
            </p:cNvSpPr>
            <p:nvPr/>
          </p:nvSpPr>
          <p:spPr bwMode="auto">
            <a:xfrm>
              <a:off x="1190" y="3466"/>
              <a:ext cx="13" cy="9"/>
            </a:xfrm>
            <a:custGeom>
              <a:avLst/>
              <a:gdLst>
                <a:gd name="T0" fmla="*/ 13 w 14"/>
                <a:gd name="T1" fmla="*/ 0 h 10"/>
                <a:gd name="T2" fmla="*/ 0 w 14"/>
                <a:gd name="T3" fmla="*/ 0 h 10"/>
                <a:gd name="T4" fmla="*/ 0 w 14"/>
                <a:gd name="T5" fmla="*/ 9 h 10"/>
                <a:gd name="T6" fmla="*/ 14 w 14"/>
                <a:gd name="T7" fmla="*/ 10 h 10"/>
                <a:gd name="T8" fmla="*/ 14 w 14"/>
                <a:gd name="T9" fmla="*/ 10 h 10"/>
                <a:gd name="T10" fmla="*/ 14 w 14"/>
                <a:gd name="T11" fmla="*/ 10 h 10"/>
                <a:gd name="T12" fmla="*/ 13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2" name="Line 715"/>
            <p:cNvSpPr>
              <a:spLocks noChangeShapeType="1"/>
            </p:cNvSpPr>
            <p:nvPr/>
          </p:nvSpPr>
          <p:spPr bwMode="auto">
            <a:xfrm>
              <a:off x="1044" y="3496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43" name="Line 716"/>
            <p:cNvSpPr>
              <a:spLocks noChangeShapeType="1"/>
            </p:cNvSpPr>
            <p:nvPr/>
          </p:nvSpPr>
          <p:spPr bwMode="auto">
            <a:xfrm>
              <a:off x="1013" y="3496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44" name="Line 717"/>
            <p:cNvSpPr>
              <a:spLocks noChangeShapeType="1"/>
            </p:cNvSpPr>
            <p:nvPr/>
          </p:nvSpPr>
          <p:spPr bwMode="auto">
            <a:xfrm>
              <a:off x="976" y="3496"/>
              <a:ext cx="251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45" name="Rectangle 718"/>
            <p:cNvSpPr>
              <a:spLocks noChangeArrowheads="1"/>
            </p:cNvSpPr>
            <p:nvPr/>
          </p:nvSpPr>
          <p:spPr bwMode="auto">
            <a:xfrm>
              <a:off x="1167" y="3556"/>
              <a:ext cx="31" cy="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6" name="Rectangle 719"/>
            <p:cNvSpPr>
              <a:spLocks noChangeArrowheads="1"/>
            </p:cNvSpPr>
            <p:nvPr/>
          </p:nvSpPr>
          <p:spPr bwMode="auto">
            <a:xfrm>
              <a:off x="1167" y="3555"/>
              <a:ext cx="31" cy="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7" name="Rectangle 720"/>
            <p:cNvSpPr>
              <a:spLocks noChangeArrowheads="1"/>
            </p:cNvSpPr>
            <p:nvPr/>
          </p:nvSpPr>
          <p:spPr bwMode="auto">
            <a:xfrm>
              <a:off x="1167" y="3554"/>
              <a:ext cx="31" cy="1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8" name="Rectangle 721"/>
            <p:cNvSpPr>
              <a:spLocks noChangeArrowheads="1"/>
            </p:cNvSpPr>
            <p:nvPr/>
          </p:nvSpPr>
          <p:spPr bwMode="auto">
            <a:xfrm>
              <a:off x="1167" y="3553"/>
              <a:ext cx="31" cy="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49" name="Rectangle 722"/>
            <p:cNvSpPr>
              <a:spLocks noChangeArrowheads="1"/>
            </p:cNvSpPr>
            <p:nvPr/>
          </p:nvSpPr>
          <p:spPr bwMode="auto">
            <a:xfrm>
              <a:off x="1167" y="3551"/>
              <a:ext cx="31" cy="2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0" name="Rectangle 723"/>
            <p:cNvSpPr>
              <a:spLocks noChangeArrowheads="1"/>
            </p:cNvSpPr>
            <p:nvPr/>
          </p:nvSpPr>
          <p:spPr bwMode="auto">
            <a:xfrm>
              <a:off x="1167" y="3550"/>
              <a:ext cx="31" cy="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1" name="Rectangle 724"/>
            <p:cNvSpPr>
              <a:spLocks noChangeArrowheads="1"/>
            </p:cNvSpPr>
            <p:nvPr/>
          </p:nvSpPr>
          <p:spPr bwMode="auto">
            <a:xfrm>
              <a:off x="1167" y="3549"/>
              <a:ext cx="31" cy="1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2" name="Freeform 725"/>
            <p:cNvSpPr>
              <a:spLocks/>
            </p:cNvSpPr>
            <p:nvPr/>
          </p:nvSpPr>
          <p:spPr bwMode="auto">
            <a:xfrm>
              <a:off x="1166" y="3548"/>
              <a:ext cx="32" cy="1"/>
            </a:xfrm>
            <a:custGeom>
              <a:avLst/>
              <a:gdLst>
                <a:gd name="T0" fmla="*/ 2 w 37"/>
                <a:gd name="T1" fmla="*/ 1 h 1"/>
                <a:gd name="T2" fmla="*/ 37 w 37"/>
                <a:gd name="T3" fmla="*/ 1 h 1"/>
                <a:gd name="T4" fmla="*/ 36 w 37"/>
                <a:gd name="T5" fmla="*/ 0 h 1"/>
                <a:gd name="T6" fmla="*/ 0 w 37"/>
                <a:gd name="T7" fmla="*/ 0 h 1"/>
                <a:gd name="T8" fmla="*/ 2 w 3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"/>
                <a:gd name="T17" fmla="*/ 37 w 3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">
                  <a:moveTo>
                    <a:pt x="2" y="1"/>
                  </a:moveTo>
                  <a:lnTo>
                    <a:pt x="37" y="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3" name="Rectangle 726"/>
            <p:cNvSpPr>
              <a:spLocks noChangeArrowheads="1"/>
            </p:cNvSpPr>
            <p:nvPr/>
          </p:nvSpPr>
          <p:spPr bwMode="auto">
            <a:xfrm>
              <a:off x="1166" y="3546"/>
              <a:ext cx="31" cy="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4" name="Freeform 727"/>
            <p:cNvSpPr>
              <a:spLocks/>
            </p:cNvSpPr>
            <p:nvPr/>
          </p:nvSpPr>
          <p:spPr bwMode="auto">
            <a:xfrm>
              <a:off x="1166" y="3545"/>
              <a:ext cx="32" cy="1"/>
            </a:xfrm>
            <a:custGeom>
              <a:avLst/>
              <a:gdLst>
                <a:gd name="T0" fmla="*/ 0 w 37"/>
                <a:gd name="T1" fmla="*/ 1 h 1"/>
                <a:gd name="T2" fmla="*/ 36 w 37"/>
                <a:gd name="T3" fmla="*/ 1 h 1"/>
                <a:gd name="T4" fmla="*/ 37 w 37"/>
                <a:gd name="T5" fmla="*/ 0 h 1"/>
                <a:gd name="T6" fmla="*/ 2 w 37"/>
                <a:gd name="T7" fmla="*/ 0 h 1"/>
                <a:gd name="T8" fmla="*/ 0 w 3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"/>
                <a:gd name="T17" fmla="*/ 37 w 3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">
                  <a:moveTo>
                    <a:pt x="0" y="1"/>
                  </a:moveTo>
                  <a:lnTo>
                    <a:pt x="36" y="1"/>
                  </a:lnTo>
                  <a:lnTo>
                    <a:pt x="37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5" name="Rectangle 728"/>
            <p:cNvSpPr>
              <a:spLocks noChangeArrowheads="1"/>
            </p:cNvSpPr>
            <p:nvPr/>
          </p:nvSpPr>
          <p:spPr bwMode="auto">
            <a:xfrm>
              <a:off x="1167" y="3545"/>
              <a:ext cx="31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6" name="Rectangle 729"/>
            <p:cNvSpPr>
              <a:spLocks noChangeArrowheads="1"/>
            </p:cNvSpPr>
            <p:nvPr/>
          </p:nvSpPr>
          <p:spPr bwMode="auto">
            <a:xfrm>
              <a:off x="1138" y="3549"/>
              <a:ext cx="7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7" name="Freeform 730"/>
            <p:cNvSpPr>
              <a:spLocks noEditPoints="1"/>
            </p:cNvSpPr>
            <p:nvPr/>
          </p:nvSpPr>
          <p:spPr bwMode="auto">
            <a:xfrm>
              <a:off x="943" y="3537"/>
              <a:ext cx="41" cy="22"/>
            </a:xfrm>
            <a:custGeom>
              <a:avLst/>
              <a:gdLst>
                <a:gd name="T0" fmla="*/ 0 w 46"/>
                <a:gd name="T1" fmla="*/ 24 h 24"/>
                <a:gd name="T2" fmla="*/ 0 w 46"/>
                <a:gd name="T3" fmla="*/ 0 h 24"/>
                <a:gd name="T4" fmla="*/ 2 w 46"/>
                <a:gd name="T5" fmla="*/ 0 h 24"/>
                <a:gd name="T6" fmla="*/ 2 w 46"/>
                <a:gd name="T7" fmla="*/ 24 h 24"/>
                <a:gd name="T8" fmla="*/ 0 w 46"/>
                <a:gd name="T9" fmla="*/ 24 h 24"/>
                <a:gd name="T10" fmla="*/ 46 w 46"/>
                <a:gd name="T11" fmla="*/ 0 h 24"/>
                <a:gd name="T12" fmla="*/ 46 w 46"/>
                <a:gd name="T13" fmla="*/ 24 h 24"/>
                <a:gd name="T14" fmla="*/ 43 w 46"/>
                <a:gd name="T15" fmla="*/ 24 h 24"/>
                <a:gd name="T16" fmla="*/ 43 w 46"/>
                <a:gd name="T17" fmla="*/ 0 h 24"/>
                <a:gd name="T18" fmla="*/ 46 w 46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24"/>
                <a:gd name="T32" fmla="*/ 46 w 4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46" y="0"/>
                  </a:moveTo>
                  <a:lnTo>
                    <a:pt x="46" y="24"/>
                  </a:lnTo>
                  <a:lnTo>
                    <a:pt x="43" y="24"/>
                  </a:lnTo>
                  <a:lnTo>
                    <a:pt x="43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8" name="Freeform 731"/>
            <p:cNvSpPr>
              <a:spLocks noEditPoints="1"/>
            </p:cNvSpPr>
            <p:nvPr/>
          </p:nvSpPr>
          <p:spPr bwMode="auto">
            <a:xfrm>
              <a:off x="945" y="3537"/>
              <a:ext cx="36" cy="22"/>
            </a:xfrm>
            <a:custGeom>
              <a:avLst/>
              <a:gdLst>
                <a:gd name="T0" fmla="*/ 0 w 41"/>
                <a:gd name="T1" fmla="*/ 24 h 24"/>
                <a:gd name="T2" fmla="*/ 0 w 41"/>
                <a:gd name="T3" fmla="*/ 0 h 24"/>
                <a:gd name="T4" fmla="*/ 1 w 41"/>
                <a:gd name="T5" fmla="*/ 0 h 24"/>
                <a:gd name="T6" fmla="*/ 1 w 41"/>
                <a:gd name="T7" fmla="*/ 24 h 24"/>
                <a:gd name="T8" fmla="*/ 0 w 41"/>
                <a:gd name="T9" fmla="*/ 24 h 24"/>
                <a:gd name="T10" fmla="*/ 41 w 41"/>
                <a:gd name="T11" fmla="*/ 0 h 24"/>
                <a:gd name="T12" fmla="*/ 41 w 41"/>
                <a:gd name="T13" fmla="*/ 24 h 24"/>
                <a:gd name="T14" fmla="*/ 40 w 41"/>
                <a:gd name="T15" fmla="*/ 24 h 24"/>
                <a:gd name="T16" fmla="*/ 40 w 41"/>
                <a:gd name="T17" fmla="*/ 0 h 24"/>
                <a:gd name="T18" fmla="*/ 41 w 4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24"/>
                <a:gd name="T32" fmla="*/ 41 w 4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1" y="0"/>
                  </a:moveTo>
                  <a:lnTo>
                    <a:pt x="41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59" name="Freeform 732"/>
            <p:cNvSpPr>
              <a:spLocks noEditPoints="1"/>
            </p:cNvSpPr>
            <p:nvPr/>
          </p:nvSpPr>
          <p:spPr bwMode="auto">
            <a:xfrm>
              <a:off x="946" y="3537"/>
              <a:ext cx="34" cy="22"/>
            </a:xfrm>
            <a:custGeom>
              <a:avLst/>
              <a:gdLst>
                <a:gd name="T0" fmla="*/ 0 w 39"/>
                <a:gd name="T1" fmla="*/ 24 h 24"/>
                <a:gd name="T2" fmla="*/ 0 w 39"/>
                <a:gd name="T3" fmla="*/ 0 h 24"/>
                <a:gd name="T4" fmla="*/ 1 w 39"/>
                <a:gd name="T5" fmla="*/ 0 h 24"/>
                <a:gd name="T6" fmla="*/ 1 w 39"/>
                <a:gd name="T7" fmla="*/ 24 h 24"/>
                <a:gd name="T8" fmla="*/ 0 w 39"/>
                <a:gd name="T9" fmla="*/ 24 h 24"/>
                <a:gd name="T10" fmla="*/ 39 w 39"/>
                <a:gd name="T11" fmla="*/ 0 h 24"/>
                <a:gd name="T12" fmla="*/ 39 w 39"/>
                <a:gd name="T13" fmla="*/ 24 h 24"/>
                <a:gd name="T14" fmla="*/ 38 w 39"/>
                <a:gd name="T15" fmla="*/ 24 h 24"/>
                <a:gd name="T16" fmla="*/ 38 w 39"/>
                <a:gd name="T17" fmla="*/ 0 h 24"/>
                <a:gd name="T18" fmla="*/ 39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24"/>
                <a:gd name="T32" fmla="*/ 39 w 3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0" name="Freeform 733"/>
            <p:cNvSpPr>
              <a:spLocks noEditPoints="1"/>
            </p:cNvSpPr>
            <p:nvPr/>
          </p:nvSpPr>
          <p:spPr bwMode="auto">
            <a:xfrm>
              <a:off x="947" y="3537"/>
              <a:ext cx="32" cy="22"/>
            </a:xfrm>
            <a:custGeom>
              <a:avLst/>
              <a:gdLst>
                <a:gd name="T0" fmla="*/ 0 w 37"/>
                <a:gd name="T1" fmla="*/ 24 h 24"/>
                <a:gd name="T2" fmla="*/ 0 w 37"/>
                <a:gd name="T3" fmla="*/ 0 h 24"/>
                <a:gd name="T4" fmla="*/ 1 w 37"/>
                <a:gd name="T5" fmla="*/ 0 h 24"/>
                <a:gd name="T6" fmla="*/ 1 w 37"/>
                <a:gd name="T7" fmla="*/ 24 h 24"/>
                <a:gd name="T8" fmla="*/ 0 w 37"/>
                <a:gd name="T9" fmla="*/ 24 h 24"/>
                <a:gd name="T10" fmla="*/ 37 w 37"/>
                <a:gd name="T11" fmla="*/ 0 h 24"/>
                <a:gd name="T12" fmla="*/ 37 w 37"/>
                <a:gd name="T13" fmla="*/ 24 h 24"/>
                <a:gd name="T14" fmla="*/ 36 w 37"/>
                <a:gd name="T15" fmla="*/ 24 h 24"/>
                <a:gd name="T16" fmla="*/ 36 w 37"/>
                <a:gd name="T17" fmla="*/ 0 h 24"/>
                <a:gd name="T18" fmla="*/ 3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4"/>
                <a:gd name="T32" fmla="*/ 37 w 3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1" name="Freeform 734"/>
            <p:cNvSpPr>
              <a:spLocks noEditPoints="1"/>
            </p:cNvSpPr>
            <p:nvPr/>
          </p:nvSpPr>
          <p:spPr bwMode="auto">
            <a:xfrm>
              <a:off x="947" y="3537"/>
              <a:ext cx="31" cy="22"/>
            </a:xfrm>
            <a:custGeom>
              <a:avLst/>
              <a:gdLst>
                <a:gd name="T0" fmla="*/ 0 w 35"/>
                <a:gd name="T1" fmla="*/ 24 h 24"/>
                <a:gd name="T2" fmla="*/ 0 w 35"/>
                <a:gd name="T3" fmla="*/ 0 h 24"/>
                <a:gd name="T4" fmla="*/ 2 w 35"/>
                <a:gd name="T5" fmla="*/ 0 h 24"/>
                <a:gd name="T6" fmla="*/ 2 w 35"/>
                <a:gd name="T7" fmla="*/ 24 h 24"/>
                <a:gd name="T8" fmla="*/ 0 w 35"/>
                <a:gd name="T9" fmla="*/ 24 h 24"/>
                <a:gd name="T10" fmla="*/ 35 w 35"/>
                <a:gd name="T11" fmla="*/ 0 h 24"/>
                <a:gd name="T12" fmla="*/ 35 w 35"/>
                <a:gd name="T13" fmla="*/ 24 h 24"/>
                <a:gd name="T14" fmla="*/ 33 w 35"/>
                <a:gd name="T15" fmla="*/ 24 h 24"/>
                <a:gd name="T16" fmla="*/ 33 w 35"/>
                <a:gd name="T17" fmla="*/ 0 h 24"/>
                <a:gd name="T18" fmla="*/ 35 w 35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24"/>
                <a:gd name="T32" fmla="*/ 35 w 35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5" y="0"/>
                  </a:moveTo>
                  <a:lnTo>
                    <a:pt x="35" y="24"/>
                  </a:lnTo>
                  <a:lnTo>
                    <a:pt x="33" y="24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2" name="Freeform 735"/>
            <p:cNvSpPr>
              <a:spLocks noEditPoints="1"/>
            </p:cNvSpPr>
            <p:nvPr/>
          </p:nvSpPr>
          <p:spPr bwMode="auto">
            <a:xfrm>
              <a:off x="949" y="3537"/>
              <a:ext cx="28" cy="22"/>
            </a:xfrm>
            <a:custGeom>
              <a:avLst/>
              <a:gdLst>
                <a:gd name="T0" fmla="*/ 0 w 31"/>
                <a:gd name="T1" fmla="*/ 24 h 24"/>
                <a:gd name="T2" fmla="*/ 0 w 31"/>
                <a:gd name="T3" fmla="*/ 0 h 24"/>
                <a:gd name="T4" fmla="*/ 1 w 31"/>
                <a:gd name="T5" fmla="*/ 0 h 24"/>
                <a:gd name="T6" fmla="*/ 1 w 31"/>
                <a:gd name="T7" fmla="*/ 24 h 24"/>
                <a:gd name="T8" fmla="*/ 0 w 31"/>
                <a:gd name="T9" fmla="*/ 24 h 24"/>
                <a:gd name="T10" fmla="*/ 31 w 31"/>
                <a:gd name="T11" fmla="*/ 0 h 24"/>
                <a:gd name="T12" fmla="*/ 31 w 31"/>
                <a:gd name="T13" fmla="*/ 24 h 24"/>
                <a:gd name="T14" fmla="*/ 30 w 31"/>
                <a:gd name="T15" fmla="*/ 24 h 24"/>
                <a:gd name="T16" fmla="*/ 30 w 31"/>
                <a:gd name="T17" fmla="*/ 0 h 24"/>
                <a:gd name="T18" fmla="*/ 31 w 3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4"/>
                <a:gd name="T32" fmla="*/ 31 w 3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1" y="0"/>
                  </a:moveTo>
                  <a:lnTo>
                    <a:pt x="31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3" name="Freeform 736"/>
            <p:cNvSpPr>
              <a:spLocks noEditPoints="1"/>
            </p:cNvSpPr>
            <p:nvPr/>
          </p:nvSpPr>
          <p:spPr bwMode="auto">
            <a:xfrm>
              <a:off x="950" y="3537"/>
              <a:ext cx="26" cy="22"/>
            </a:xfrm>
            <a:custGeom>
              <a:avLst/>
              <a:gdLst>
                <a:gd name="T0" fmla="*/ 0 w 29"/>
                <a:gd name="T1" fmla="*/ 24 h 24"/>
                <a:gd name="T2" fmla="*/ 0 w 29"/>
                <a:gd name="T3" fmla="*/ 0 h 24"/>
                <a:gd name="T4" fmla="*/ 1 w 29"/>
                <a:gd name="T5" fmla="*/ 0 h 24"/>
                <a:gd name="T6" fmla="*/ 1 w 29"/>
                <a:gd name="T7" fmla="*/ 24 h 24"/>
                <a:gd name="T8" fmla="*/ 0 w 29"/>
                <a:gd name="T9" fmla="*/ 24 h 24"/>
                <a:gd name="T10" fmla="*/ 29 w 29"/>
                <a:gd name="T11" fmla="*/ 0 h 24"/>
                <a:gd name="T12" fmla="*/ 29 w 29"/>
                <a:gd name="T13" fmla="*/ 24 h 24"/>
                <a:gd name="T14" fmla="*/ 28 w 29"/>
                <a:gd name="T15" fmla="*/ 24 h 24"/>
                <a:gd name="T16" fmla="*/ 28 w 29"/>
                <a:gd name="T17" fmla="*/ 0 h 24"/>
                <a:gd name="T18" fmla="*/ 29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4"/>
                <a:gd name="T32" fmla="*/ 29 w 2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4" name="Freeform 737"/>
            <p:cNvSpPr>
              <a:spLocks noEditPoints="1"/>
            </p:cNvSpPr>
            <p:nvPr/>
          </p:nvSpPr>
          <p:spPr bwMode="auto">
            <a:xfrm>
              <a:off x="951" y="3537"/>
              <a:ext cx="24" cy="22"/>
            </a:xfrm>
            <a:custGeom>
              <a:avLst/>
              <a:gdLst>
                <a:gd name="T0" fmla="*/ 0 w 27"/>
                <a:gd name="T1" fmla="*/ 24 h 24"/>
                <a:gd name="T2" fmla="*/ 0 w 27"/>
                <a:gd name="T3" fmla="*/ 0 h 24"/>
                <a:gd name="T4" fmla="*/ 2 w 27"/>
                <a:gd name="T5" fmla="*/ 0 h 24"/>
                <a:gd name="T6" fmla="*/ 2 w 27"/>
                <a:gd name="T7" fmla="*/ 24 h 24"/>
                <a:gd name="T8" fmla="*/ 0 w 27"/>
                <a:gd name="T9" fmla="*/ 24 h 24"/>
                <a:gd name="T10" fmla="*/ 27 w 27"/>
                <a:gd name="T11" fmla="*/ 0 h 24"/>
                <a:gd name="T12" fmla="*/ 27 w 27"/>
                <a:gd name="T13" fmla="*/ 24 h 24"/>
                <a:gd name="T14" fmla="*/ 26 w 27"/>
                <a:gd name="T15" fmla="*/ 24 h 24"/>
                <a:gd name="T16" fmla="*/ 26 w 27"/>
                <a:gd name="T17" fmla="*/ 0 h 24"/>
                <a:gd name="T18" fmla="*/ 2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24"/>
                <a:gd name="T32" fmla="*/ 27 w 2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5" name="Freeform 738"/>
            <p:cNvSpPr>
              <a:spLocks noEditPoints="1"/>
            </p:cNvSpPr>
            <p:nvPr/>
          </p:nvSpPr>
          <p:spPr bwMode="auto">
            <a:xfrm>
              <a:off x="953" y="3537"/>
              <a:ext cx="21" cy="22"/>
            </a:xfrm>
            <a:custGeom>
              <a:avLst/>
              <a:gdLst>
                <a:gd name="T0" fmla="*/ 0 w 24"/>
                <a:gd name="T1" fmla="*/ 24 h 24"/>
                <a:gd name="T2" fmla="*/ 0 w 24"/>
                <a:gd name="T3" fmla="*/ 0 h 24"/>
                <a:gd name="T4" fmla="*/ 1 w 24"/>
                <a:gd name="T5" fmla="*/ 0 h 24"/>
                <a:gd name="T6" fmla="*/ 1 w 24"/>
                <a:gd name="T7" fmla="*/ 24 h 24"/>
                <a:gd name="T8" fmla="*/ 0 w 24"/>
                <a:gd name="T9" fmla="*/ 24 h 24"/>
                <a:gd name="T10" fmla="*/ 24 w 24"/>
                <a:gd name="T11" fmla="*/ 0 h 24"/>
                <a:gd name="T12" fmla="*/ 24 w 24"/>
                <a:gd name="T13" fmla="*/ 24 h 24"/>
                <a:gd name="T14" fmla="*/ 22 w 24"/>
                <a:gd name="T15" fmla="*/ 24 h 24"/>
                <a:gd name="T16" fmla="*/ 22 w 24"/>
                <a:gd name="T17" fmla="*/ 0 h 24"/>
                <a:gd name="T18" fmla="*/ 24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24"/>
                <a:gd name="T32" fmla="*/ 24 w 2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6" name="Freeform 739"/>
            <p:cNvSpPr>
              <a:spLocks noEditPoints="1"/>
            </p:cNvSpPr>
            <p:nvPr/>
          </p:nvSpPr>
          <p:spPr bwMode="auto">
            <a:xfrm>
              <a:off x="954" y="3537"/>
              <a:ext cx="18" cy="22"/>
            </a:xfrm>
            <a:custGeom>
              <a:avLst/>
              <a:gdLst>
                <a:gd name="T0" fmla="*/ 0 w 21"/>
                <a:gd name="T1" fmla="*/ 24 h 24"/>
                <a:gd name="T2" fmla="*/ 0 w 21"/>
                <a:gd name="T3" fmla="*/ 0 h 24"/>
                <a:gd name="T4" fmla="*/ 1 w 21"/>
                <a:gd name="T5" fmla="*/ 0 h 24"/>
                <a:gd name="T6" fmla="*/ 1 w 21"/>
                <a:gd name="T7" fmla="*/ 24 h 24"/>
                <a:gd name="T8" fmla="*/ 0 w 21"/>
                <a:gd name="T9" fmla="*/ 24 h 24"/>
                <a:gd name="T10" fmla="*/ 21 w 21"/>
                <a:gd name="T11" fmla="*/ 0 h 24"/>
                <a:gd name="T12" fmla="*/ 21 w 21"/>
                <a:gd name="T13" fmla="*/ 24 h 24"/>
                <a:gd name="T14" fmla="*/ 20 w 21"/>
                <a:gd name="T15" fmla="*/ 24 h 24"/>
                <a:gd name="T16" fmla="*/ 20 w 21"/>
                <a:gd name="T17" fmla="*/ 0 h 24"/>
                <a:gd name="T18" fmla="*/ 21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24"/>
                <a:gd name="T32" fmla="*/ 21 w 2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7" name="Freeform 740"/>
            <p:cNvSpPr>
              <a:spLocks noEditPoints="1"/>
            </p:cNvSpPr>
            <p:nvPr/>
          </p:nvSpPr>
          <p:spPr bwMode="auto">
            <a:xfrm>
              <a:off x="955" y="3537"/>
              <a:ext cx="16" cy="22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1 w 19"/>
                <a:gd name="T5" fmla="*/ 0 h 24"/>
                <a:gd name="T6" fmla="*/ 1 w 19"/>
                <a:gd name="T7" fmla="*/ 24 h 24"/>
                <a:gd name="T8" fmla="*/ 0 w 19"/>
                <a:gd name="T9" fmla="*/ 24 h 24"/>
                <a:gd name="T10" fmla="*/ 19 w 19"/>
                <a:gd name="T11" fmla="*/ 0 h 24"/>
                <a:gd name="T12" fmla="*/ 19 w 19"/>
                <a:gd name="T13" fmla="*/ 24 h 24"/>
                <a:gd name="T14" fmla="*/ 18 w 19"/>
                <a:gd name="T15" fmla="*/ 24 h 24"/>
                <a:gd name="T16" fmla="*/ 18 w 19"/>
                <a:gd name="T17" fmla="*/ 0 h 24"/>
                <a:gd name="T18" fmla="*/ 19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8" name="Freeform 741"/>
            <p:cNvSpPr>
              <a:spLocks noEditPoints="1"/>
            </p:cNvSpPr>
            <p:nvPr/>
          </p:nvSpPr>
          <p:spPr bwMode="auto">
            <a:xfrm>
              <a:off x="955" y="3537"/>
              <a:ext cx="15" cy="22"/>
            </a:xfrm>
            <a:custGeom>
              <a:avLst/>
              <a:gdLst>
                <a:gd name="T0" fmla="*/ 0 w 17"/>
                <a:gd name="T1" fmla="*/ 24 h 24"/>
                <a:gd name="T2" fmla="*/ 0 w 17"/>
                <a:gd name="T3" fmla="*/ 0 h 24"/>
                <a:gd name="T4" fmla="*/ 2 w 17"/>
                <a:gd name="T5" fmla="*/ 0 h 24"/>
                <a:gd name="T6" fmla="*/ 2 w 17"/>
                <a:gd name="T7" fmla="*/ 24 h 24"/>
                <a:gd name="T8" fmla="*/ 0 w 17"/>
                <a:gd name="T9" fmla="*/ 24 h 24"/>
                <a:gd name="T10" fmla="*/ 17 w 17"/>
                <a:gd name="T11" fmla="*/ 0 h 24"/>
                <a:gd name="T12" fmla="*/ 17 w 17"/>
                <a:gd name="T13" fmla="*/ 24 h 24"/>
                <a:gd name="T14" fmla="*/ 16 w 17"/>
                <a:gd name="T15" fmla="*/ 24 h 24"/>
                <a:gd name="T16" fmla="*/ 16 w 17"/>
                <a:gd name="T17" fmla="*/ 0 h 24"/>
                <a:gd name="T18" fmla="*/ 1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4"/>
                <a:gd name="T32" fmla="*/ 17 w 1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69" name="Freeform 742"/>
            <p:cNvSpPr>
              <a:spLocks noEditPoints="1"/>
            </p:cNvSpPr>
            <p:nvPr/>
          </p:nvSpPr>
          <p:spPr bwMode="auto">
            <a:xfrm>
              <a:off x="957" y="3536"/>
              <a:ext cx="13" cy="23"/>
            </a:xfrm>
            <a:custGeom>
              <a:avLst/>
              <a:gdLst>
                <a:gd name="T0" fmla="*/ 0 w 14"/>
                <a:gd name="T1" fmla="*/ 25 h 25"/>
                <a:gd name="T2" fmla="*/ 0 w 14"/>
                <a:gd name="T3" fmla="*/ 1 h 25"/>
                <a:gd name="T4" fmla="*/ 1 w 14"/>
                <a:gd name="T5" fmla="*/ 0 h 25"/>
                <a:gd name="T6" fmla="*/ 1 w 14"/>
                <a:gd name="T7" fmla="*/ 24 h 25"/>
                <a:gd name="T8" fmla="*/ 0 w 14"/>
                <a:gd name="T9" fmla="*/ 25 h 25"/>
                <a:gd name="T10" fmla="*/ 14 w 14"/>
                <a:gd name="T11" fmla="*/ 1 h 25"/>
                <a:gd name="T12" fmla="*/ 14 w 14"/>
                <a:gd name="T13" fmla="*/ 25 h 25"/>
                <a:gd name="T14" fmla="*/ 12 w 14"/>
                <a:gd name="T15" fmla="*/ 24 h 25"/>
                <a:gd name="T16" fmla="*/ 12 w 14"/>
                <a:gd name="T17" fmla="*/ 0 h 25"/>
                <a:gd name="T18" fmla="*/ 14 w 14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25"/>
                <a:gd name="T32" fmla="*/ 14 w 14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14" y="1"/>
                  </a:moveTo>
                  <a:lnTo>
                    <a:pt x="14" y="2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0" name="Freeform 743"/>
            <p:cNvSpPr>
              <a:spLocks noEditPoints="1"/>
            </p:cNvSpPr>
            <p:nvPr/>
          </p:nvSpPr>
          <p:spPr bwMode="auto">
            <a:xfrm>
              <a:off x="958" y="3536"/>
              <a:ext cx="10" cy="23"/>
            </a:xfrm>
            <a:custGeom>
              <a:avLst/>
              <a:gdLst>
                <a:gd name="T0" fmla="*/ 0 w 11"/>
                <a:gd name="T1" fmla="*/ 24 h 25"/>
                <a:gd name="T2" fmla="*/ 0 w 11"/>
                <a:gd name="T3" fmla="*/ 0 h 25"/>
                <a:gd name="T4" fmla="*/ 1 w 11"/>
                <a:gd name="T5" fmla="*/ 1 h 25"/>
                <a:gd name="T6" fmla="*/ 1 w 11"/>
                <a:gd name="T7" fmla="*/ 25 h 25"/>
                <a:gd name="T8" fmla="*/ 0 w 11"/>
                <a:gd name="T9" fmla="*/ 24 h 25"/>
                <a:gd name="T10" fmla="*/ 11 w 11"/>
                <a:gd name="T11" fmla="*/ 0 h 25"/>
                <a:gd name="T12" fmla="*/ 11 w 11"/>
                <a:gd name="T13" fmla="*/ 24 h 25"/>
                <a:gd name="T14" fmla="*/ 10 w 11"/>
                <a:gd name="T15" fmla="*/ 25 h 25"/>
                <a:gd name="T16" fmla="*/ 10 w 11"/>
                <a:gd name="T17" fmla="*/ 1 h 25"/>
                <a:gd name="T18" fmla="*/ 11 w 11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5"/>
                <a:gd name="T32" fmla="*/ 11 w 11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11" y="0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1" name="Freeform 744"/>
            <p:cNvSpPr>
              <a:spLocks noEditPoints="1"/>
            </p:cNvSpPr>
            <p:nvPr/>
          </p:nvSpPr>
          <p:spPr bwMode="auto">
            <a:xfrm>
              <a:off x="959" y="3536"/>
              <a:ext cx="8" cy="23"/>
            </a:xfrm>
            <a:custGeom>
              <a:avLst/>
              <a:gdLst>
                <a:gd name="T0" fmla="*/ 0 w 9"/>
                <a:gd name="T1" fmla="*/ 25 h 25"/>
                <a:gd name="T2" fmla="*/ 0 w 9"/>
                <a:gd name="T3" fmla="*/ 1 h 25"/>
                <a:gd name="T4" fmla="*/ 1 w 9"/>
                <a:gd name="T5" fmla="*/ 0 h 25"/>
                <a:gd name="T6" fmla="*/ 1 w 9"/>
                <a:gd name="T7" fmla="*/ 24 h 25"/>
                <a:gd name="T8" fmla="*/ 0 w 9"/>
                <a:gd name="T9" fmla="*/ 25 h 25"/>
                <a:gd name="T10" fmla="*/ 9 w 9"/>
                <a:gd name="T11" fmla="*/ 1 h 25"/>
                <a:gd name="T12" fmla="*/ 9 w 9"/>
                <a:gd name="T13" fmla="*/ 25 h 25"/>
                <a:gd name="T14" fmla="*/ 8 w 9"/>
                <a:gd name="T15" fmla="*/ 24 h 25"/>
                <a:gd name="T16" fmla="*/ 8 w 9"/>
                <a:gd name="T17" fmla="*/ 0 h 25"/>
                <a:gd name="T18" fmla="*/ 9 w 9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25"/>
                <a:gd name="T32" fmla="*/ 9 w 9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9" y="1"/>
                  </a:moveTo>
                  <a:lnTo>
                    <a:pt x="9" y="25"/>
                  </a:lnTo>
                  <a:lnTo>
                    <a:pt x="8" y="24"/>
                  </a:lnTo>
                  <a:lnTo>
                    <a:pt x="8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2" name="Freeform 745"/>
            <p:cNvSpPr>
              <a:spLocks noEditPoints="1"/>
            </p:cNvSpPr>
            <p:nvPr/>
          </p:nvSpPr>
          <p:spPr bwMode="auto">
            <a:xfrm>
              <a:off x="960" y="3536"/>
              <a:ext cx="6" cy="23"/>
            </a:xfrm>
            <a:custGeom>
              <a:avLst/>
              <a:gdLst>
                <a:gd name="T0" fmla="*/ 0 w 7"/>
                <a:gd name="T1" fmla="*/ 24 h 25"/>
                <a:gd name="T2" fmla="*/ 0 w 7"/>
                <a:gd name="T3" fmla="*/ 0 h 25"/>
                <a:gd name="T4" fmla="*/ 2 w 7"/>
                <a:gd name="T5" fmla="*/ 1 h 25"/>
                <a:gd name="T6" fmla="*/ 2 w 7"/>
                <a:gd name="T7" fmla="*/ 25 h 25"/>
                <a:gd name="T8" fmla="*/ 0 w 7"/>
                <a:gd name="T9" fmla="*/ 24 h 25"/>
                <a:gd name="T10" fmla="*/ 7 w 7"/>
                <a:gd name="T11" fmla="*/ 0 h 25"/>
                <a:gd name="T12" fmla="*/ 7 w 7"/>
                <a:gd name="T13" fmla="*/ 24 h 25"/>
                <a:gd name="T14" fmla="*/ 5 w 7"/>
                <a:gd name="T15" fmla="*/ 25 h 25"/>
                <a:gd name="T16" fmla="*/ 5 w 7"/>
                <a:gd name="T17" fmla="*/ 1 h 25"/>
                <a:gd name="T18" fmla="*/ 7 w 7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25"/>
                <a:gd name="T32" fmla="*/ 7 w 7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25">
                  <a:moveTo>
                    <a:pt x="0" y="24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25"/>
                  </a:lnTo>
                  <a:lnTo>
                    <a:pt x="0" y="24"/>
                  </a:lnTo>
                  <a:close/>
                  <a:moveTo>
                    <a:pt x="7" y="0"/>
                  </a:moveTo>
                  <a:lnTo>
                    <a:pt x="7" y="24"/>
                  </a:lnTo>
                  <a:lnTo>
                    <a:pt x="5" y="25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3" name="Freeform 746"/>
            <p:cNvSpPr>
              <a:spLocks noEditPoints="1"/>
            </p:cNvSpPr>
            <p:nvPr/>
          </p:nvSpPr>
          <p:spPr bwMode="auto">
            <a:xfrm>
              <a:off x="962" y="3537"/>
              <a:ext cx="2" cy="22"/>
            </a:xfrm>
            <a:custGeom>
              <a:avLst/>
              <a:gdLst>
                <a:gd name="T0" fmla="*/ 0 w 3"/>
                <a:gd name="T1" fmla="*/ 24 h 24"/>
                <a:gd name="T2" fmla="*/ 0 w 3"/>
                <a:gd name="T3" fmla="*/ 0 h 24"/>
                <a:gd name="T4" fmla="*/ 1 w 3"/>
                <a:gd name="T5" fmla="*/ 0 h 24"/>
                <a:gd name="T6" fmla="*/ 1 w 3"/>
                <a:gd name="T7" fmla="*/ 24 h 24"/>
                <a:gd name="T8" fmla="*/ 0 w 3"/>
                <a:gd name="T9" fmla="*/ 24 h 24"/>
                <a:gd name="T10" fmla="*/ 3 w 3"/>
                <a:gd name="T11" fmla="*/ 0 h 24"/>
                <a:gd name="T12" fmla="*/ 3 w 3"/>
                <a:gd name="T13" fmla="*/ 24 h 24"/>
                <a:gd name="T14" fmla="*/ 2 w 3"/>
                <a:gd name="T15" fmla="*/ 24 h 24"/>
                <a:gd name="T16" fmla="*/ 2 w 3"/>
                <a:gd name="T17" fmla="*/ 0 h 24"/>
                <a:gd name="T18" fmla="*/ 3 w 3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24"/>
                <a:gd name="T32" fmla="*/ 3 w 3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" y="0"/>
                  </a:moveTo>
                  <a:lnTo>
                    <a:pt x="3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4" name="Freeform 747"/>
            <p:cNvSpPr>
              <a:spLocks noEditPoints="1"/>
            </p:cNvSpPr>
            <p:nvPr/>
          </p:nvSpPr>
          <p:spPr bwMode="auto">
            <a:xfrm>
              <a:off x="962" y="3537"/>
              <a:ext cx="1" cy="22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  <a:gd name="T10" fmla="*/ 1 w 1"/>
                <a:gd name="T11" fmla="*/ 0 h 24"/>
                <a:gd name="T12" fmla="*/ 1 w 1"/>
                <a:gd name="T13" fmla="*/ 24 h 24"/>
                <a:gd name="T14" fmla="*/ 1 w 1"/>
                <a:gd name="T15" fmla="*/ 24 h 24"/>
                <a:gd name="T16" fmla="*/ 1 w 1"/>
                <a:gd name="T17" fmla="*/ 0 h 24"/>
                <a:gd name="T18" fmla="*/ 1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"/>
                <a:gd name="T31" fmla="*/ 0 h 24"/>
                <a:gd name="T32" fmla="*/ 1 w 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5" name="Freeform 748"/>
            <p:cNvSpPr>
              <a:spLocks/>
            </p:cNvSpPr>
            <p:nvPr/>
          </p:nvSpPr>
          <p:spPr bwMode="auto">
            <a:xfrm>
              <a:off x="933" y="3252"/>
              <a:ext cx="378" cy="395"/>
            </a:xfrm>
            <a:custGeom>
              <a:avLst/>
              <a:gdLst>
                <a:gd name="T0" fmla="*/ 0 w 428"/>
                <a:gd name="T1" fmla="*/ 428 h 428"/>
                <a:gd name="T2" fmla="*/ 0 w 428"/>
                <a:gd name="T3" fmla="*/ 298 h 428"/>
                <a:gd name="T4" fmla="*/ 44 w 428"/>
                <a:gd name="T5" fmla="*/ 252 h 428"/>
                <a:gd name="T6" fmla="*/ 48 w 428"/>
                <a:gd name="T7" fmla="*/ 252 h 428"/>
                <a:gd name="T8" fmla="*/ 48 w 428"/>
                <a:gd name="T9" fmla="*/ 48 h 428"/>
                <a:gd name="T10" fmla="*/ 95 w 428"/>
                <a:gd name="T11" fmla="*/ 0 h 428"/>
                <a:gd name="T12" fmla="*/ 380 w 428"/>
                <a:gd name="T13" fmla="*/ 0 h 428"/>
                <a:gd name="T14" fmla="*/ 380 w 428"/>
                <a:gd name="T15" fmla="*/ 143 h 428"/>
                <a:gd name="T16" fmla="*/ 369 w 428"/>
                <a:gd name="T17" fmla="*/ 179 h 428"/>
                <a:gd name="T18" fmla="*/ 369 w 428"/>
                <a:gd name="T19" fmla="*/ 243 h 428"/>
                <a:gd name="T20" fmla="*/ 362 w 428"/>
                <a:gd name="T21" fmla="*/ 250 h 428"/>
                <a:gd name="T22" fmla="*/ 428 w 428"/>
                <a:gd name="T23" fmla="*/ 250 h 428"/>
                <a:gd name="T24" fmla="*/ 428 w 428"/>
                <a:gd name="T25" fmla="*/ 380 h 428"/>
                <a:gd name="T26" fmla="*/ 380 w 428"/>
                <a:gd name="T27" fmla="*/ 428 h 428"/>
                <a:gd name="T28" fmla="*/ 0 w 428"/>
                <a:gd name="T29" fmla="*/ 428 h 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8"/>
                <a:gd name="T46" fmla="*/ 0 h 428"/>
                <a:gd name="T47" fmla="*/ 428 w 428"/>
                <a:gd name="T48" fmla="*/ 428 h 4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8" h="428">
                  <a:moveTo>
                    <a:pt x="0" y="428"/>
                  </a:moveTo>
                  <a:lnTo>
                    <a:pt x="0" y="298"/>
                  </a:lnTo>
                  <a:lnTo>
                    <a:pt x="44" y="252"/>
                  </a:lnTo>
                  <a:lnTo>
                    <a:pt x="48" y="252"/>
                  </a:lnTo>
                  <a:lnTo>
                    <a:pt x="48" y="48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3"/>
                  </a:lnTo>
                  <a:lnTo>
                    <a:pt x="369" y="179"/>
                  </a:lnTo>
                  <a:lnTo>
                    <a:pt x="369" y="243"/>
                  </a:lnTo>
                  <a:lnTo>
                    <a:pt x="362" y="250"/>
                  </a:lnTo>
                  <a:lnTo>
                    <a:pt x="428" y="250"/>
                  </a:lnTo>
                  <a:lnTo>
                    <a:pt x="428" y="380"/>
                  </a:lnTo>
                  <a:lnTo>
                    <a:pt x="380" y="428"/>
                  </a:lnTo>
                  <a:lnTo>
                    <a:pt x="0" y="4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6" name="Rectangle 749"/>
            <p:cNvSpPr>
              <a:spLocks noChangeArrowheads="1"/>
            </p:cNvSpPr>
            <p:nvPr/>
          </p:nvSpPr>
          <p:spPr bwMode="auto">
            <a:xfrm>
              <a:off x="825" y="3666"/>
              <a:ext cx="6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Sydney</a:t>
              </a:r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7" name="Freeform 750"/>
            <p:cNvSpPr>
              <a:spLocks/>
            </p:cNvSpPr>
            <p:nvPr/>
          </p:nvSpPr>
          <p:spPr bwMode="auto">
            <a:xfrm>
              <a:off x="1284" y="2077"/>
              <a:ext cx="52" cy="22"/>
            </a:xfrm>
            <a:custGeom>
              <a:avLst/>
              <a:gdLst>
                <a:gd name="T0" fmla="*/ 35 w 59"/>
                <a:gd name="T1" fmla="*/ 24 h 24"/>
                <a:gd name="T2" fmla="*/ 59 w 59"/>
                <a:gd name="T3" fmla="*/ 0 h 24"/>
                <a:gd name="T4" fmla="*/ 0 w 59"/>
                <a:gd name="T5" fmla="*/ 0 h 24"/>
                <a:gd name="T6" fmla="*/ 35 w 59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4"/>
                <a:gd name="T14" fmla="*/ 59 w 59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4">
                  <a:moveTo>
                    <a:pt x="35" y="24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8" name="Freeform 751"/>
            <p:cNvSpPr>
              <a:spLocks/>
            </p:cNvSpPr>
            <p:nvPr/>
          </p:nvSpPr>
          <p:spPr bwMode="auto">
            <a:xfrm>
              <a:off x="958" y="2080"/>
              <a:ext cx="84" cy="41"/>
            </a:xfrm>
            <a:custGeom>
              <a:avLst/>
              <a:gdLst>
                <a:gd name="T0" fmla="*/ 95 w 95"/>
                <a:gd name="T1" fmla="*/ 45 h 45"/>
                <a:gd name="T2" fmla="*/ 44 w 95"/>
                <a:gd name="T3" fmla="*/ 0 h 45"/>
                <a:gd name="T4" fmla="*/ 0 w 95"/>
                <a:gd name="T5" fmla="*/ 45 h 45"/>
                <a:gd name="T6" fmla="*/ 95 w 95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45"/>
                <a:gd name="T14" fmla="*/ 95 w 95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45">
                  <a:moveTo>
                    <a:pt x="95" y="45"/>
                  </a:moveTo>
                  <a:lnTo>
                    <a:pt x="44" y="0"/>
                  </a:lnTo>
                  <a:lnTo>
                    <a:pt x="0" y="45"/>
                  </a:lnTo>
                  <a:lnTo>
                    <a:pt x="95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79" name="Freeform 752"/>
            <p:cNvSpPr>
              <a:spLocks/>
            </p:cNvSpPr>
            <p:nvPr/>
          </p:nvSpPr>
          <p:spPr bwMode="auto">
            <a:xfrm>
              <a:off x="1000" y="2077"/>
              <a:ext cx="319" cy="44"/>
            </a:xfrm>
            <a:custGeom>
              <a:avLst/>
              <a:gdLst>
                <a:gd name="T0" fmla="*/ 361 w 361"/>
                <a:gd name="T1" fmla="*/ 18 h 48"/>
                <a:gd name="T2" fmla="*/ 326 w 361"/>
                <a:gd name="T3" fmla="*/ 0 h 48"/>
                <a:gd name="T4" fmla="*/ 47 w 361"/>
                <a:gd name="T5" fmla="*/ 0 h 48"/>
                <a:gd name="T6" fmla="*/ 0 w 361"/>
                <a:gd name="T7" fmla="*/ 24 h 48"/>
                <a:gd name="T8" fmla="*/ 47 w 361"/>
                <a:gd name="T9" fmla="*/ 48 h 48"/>
                <a:gd name="T10" fmla="*/ 332 w 361"/>
                <a:gd name="T11" fmla="*/ 48 h 48"/>
                <a:gd name="T12" fmla="*/ 361 w 361"/>
                <a:gd name="T13" fmla="*/ 1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1"/>
                <a:gd name="T22" fmla="*/ 0 h 48"/>
                <a:gd name="T23" fmla="*/ 361 w 3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1" h="48">
                  <a:moveTo>
                    <a:pt x="361" y="18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48"/>
                  </a:lnTo>
                  <a:lnTo>
                    <a:pt x="332" y="48"/>
                  </a:lnTo>
                  <a:lnTo>
                    <a:pt x="361" y="1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0" name="Freeform 753"/>
            <p:cNvSpPr>
              <a:spLocks/>
            </p:cNvSpPr>
            <p:nvPr/>
          </p:nvSpPr>
          <p:spPr bwMode="auto">
            <a:xfrm>
              <a:off x="1052" y="2106"/>
              <a:ext cx="189" cy="12"/>
            </a:xfrm>
            <a:custGeom>
              <a:avLst/>
              <a:gdLst>
                <a:gd name="T0" fmla="*/ 214 w 214"/>
                <a:gd name="T1" fmla="*/ 0 h 13"/>
                <a:gd name="T2" fmla="*/ 214 w 214"/>
                <a:gd name="T3" fmla="*/ 13 h 13"/>
                <a:gd name="T4" fmla="*/ 0 w 214"/>
                <a:gd name="T5" fmla="*/ 13 h 13"/>
                <a:gd name="T6" fmla="*/ 0 w 214"/>
                <a:gd name="T7" fmla="*/ 13 h 13"/>
                <a:gd name="T8" fmla="*/ 31 w 214"/>
                <a:gd name="T9" fmla="*/ 13 h 13"/>
                <a:gd name="T10" fmla="*/ 60 w 214"/>
                <a:gd name="T11" fmla="*/ 12 h 13"/>
                <a:gd name="T12" fmla="*/ 88 w 214"/>
                <a:gd name="T13" fmla="*/ 12 h 13"/>
                <a:gd name="T14" fmla="*/ 113 w 214"/>
                <a:gd name="T15" fmla="*/ 11 h 13"/>
                <a:gd name="T16" fmla="*/ 137 w 214"/>
                <a:gd name="T17" fmla="*/ 10 h 13"/>
                <a:gd name="T18" fmla="*/ 159 w 214"/>
                <a:gd name="T19" fmla="*/ 8 h 13"/>
                <a:gd name="T20" fmla="*/ 176 w 214"/>
                <a:gd name="T21" fmla="*/ 7 h 13"/>
                <a:gd name="T22" fmla="*/ 190 w 214"/>
                <a:gd name="T23" fmla="*/ 5 h 13"/>
                <a:gd name="T24" fmla="*/ 201 w 214"/>
                <a:gd name="T25" fmla="*/ 3 h 13"/>
                <a:gd name="T26" fmla="*/ 207 w 214"/>
                <a:gd name="T27" fmla="*/ 1 h 13"/>
                <a:gd name="T28" fmla="*/ 209 w 214"/>
                <a:gd name="T29" fmla="*/ 0 h 13"/>
                <a:gd name="T30" fmla="*/ 214 w 214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4"/>
                <a:gd name="T49" fmla="*/ 0 h 13"/>
                <a:gd name="T50" fmla="*/ 214 w 214"/>
                <a:gd name="T51" fmla="*/ 13 h 1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4" h="13">
                  <a:moveTo>
                    <a:pt x="214" y="0"/>
                  </a:moveTo>
                  <a:lnTo>
                    <a:pt x="214" y="13"/>
                  </a:lnTo>
                  <a:lnTo>
                    <a:pt x="0" y="13"/>
                  </a:lnTo>
                  <a:lnTo>
                    <a:pt x="31" y="13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8"/>
                  </a:lnTo>
                  <a:lnTo>
                    <a:pt x="176" y="7"/>
                  </a:lnTo>
                  <a:lnTo>
                    <a:pt x="190" y="5"/>
                  </a:lnTo>
                  <a:lnTo>
                    <a:pt x="201" y="3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1" name="Freeform 754"/>
            <p:cNvSpPr>
              <a:spLocks/>
            </p:cNvSpPr>
            <p:nvPr/>
          </p:nvSpPr>
          <p:spPr bwMode="auto">
            <a:xfrm>
              <a:off x="1052" y="2106"/>
              <a:ext cx="184" cy="12"/>
            </a:xfrm>
            <a:custGeom>
              <a:avLst/>
              <a:gdLst>
                <a:gd name="T0" fmla="*/ 0 w 209"/>
                <a:gd name="T1" fmla="*/ 13 h 13"/>
                <a:gd name="T2" fmla="*/ 31 w 209"/>
                <a:gd name="T3" fmla="*/ 13 h 13"/>
                <a:gd name="T4" fmla="*/ 60 w 209"/>
                <a:gd name="T5" fmla="*/ 12 h 13"/>
                <a:gd name="T6" fmla="*/ 88 w 209"/>
                <a:gd name="T7" fmla="*/ 12 h 13"/>
                <a:gd name="T8" fmla="*/ 113 w 209"/>
                <a:gd name="T9" fmla="*/ 11 h 13"/>
                <a:gd name="T10" fmla="*/ 137 w 209"/>
                <a:gd name="T11" fmla="*/ 10 h 13"/>
                <a:gd name="T12" fmla="*/ 159 w 209"/>
                <a:gd name="T13" fmla="*/ 8 h 13"/>
                <a:gd name="T14" fmla="*/ 176 w 209"/>
                <a:gd name="T15" fmla="*/ 7 h 13"/>
                <a:gd name="T16" fmla="*/ 190 w 209"/>
                <a:gd name="T17" fmla="*/ 5 h 13"/>
                <a:gd name="T18" fmla="*/ 201 w 209"/>
                <a:gd name="T19" fmla="*/ 3 h 13"/>
                <a:gd name="T20" fmla="*/ 207 w 209"/>
                <a:gd name="T21" fmla="*/ 1 h 13"/>
                <a:gd name="T22" fmla="*/ 209 w 209"/>
                <a:gd name="T23" fmla="*/ 0 h 13"/>
                <a:gd name="T24" fmla="*/ 204 w 209"/>
                <a:gd name="T25" fmla="*/ 0 h 13"/>
                <a:gd name="T26" fmla="*/ 202 w 209"/>
                <a:gd name="T27" fmla="*/ 1 h 13"/>
                <a:gd name="T28" fmla="*/ 194 w 209"/>
                <a:gd name="T29" fmla="*/ 3 h 13"/>
                <a:gd name="T30" fmla="*/ 183 w 209"/>
                <a:gd name="T31" fmla="*/ 6 h 13"/>
                <a:gd name="T32" fmla="*/ 165 w 209"/>
                <a:gd name="T33" fmla="*/ 7 h 13"/>
                <a:gd name="T34" fmla="*/ 145 w 209"/>
                <a:gd name="T35" fmla="*/ 8 h 13"/>
                <a:gd name="T36" fmla="*/ 121 w 209"/>
                <a:gd name="T37" fmla="*/ 11 h 13"/>
                <a:gd name="T38" fmla="*/ 93 w 209"/>
                <a:gd name="T39" fmla="*/ 11 h 13"/>
                <a:gd name="T40" fmla="*/ 64 w 209"/>
                <a:gd name="T41" fmla="*/ 12 h 13"/>
                <a:gd name="T42" fmla="*/ 33 w 209"/>
                <a:gd name="T43" fmla="*/ 13 h 13"/>
                <a:gd name="T44" fmla="*/ 0 w 209"/>
                <a:gd name="T45" fmla="*/ 13 h 13"/>
                <a:gd name="T46" fmla="*/ 0 w 209"/>
                <a:gd name="T47" fmla="*/ 13 h 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9"/>
                <a:gd name="T73" fmla="*/ 0 h 13"/>
                <a:gd name="T74" fmla="*/ 209 w 209"/>
                <a:gd name="T75" fmla="*/ 13 h 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9" h="13">
                  <a:moveTo>
                    <a:pt x="0" y="13"/>
                  </a:moveTo>
                  <a:lnTo>
                    <a:pt x="31" y="13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8"/>
                  </a:lnTo>
                  <a:lnTo>
                    <a:pt x="176" y="7"/>
                  </a:lnTo>
                  <a:lnTo>
                    <a:pt x="190" y="5"/>
                  </a:lnTo>
                  <a:lnTo>
                    <a:pt x="201" y="3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3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8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2" name="Freeform 755"/>
            <p:cNvSpPr>
              <a:spLocks/>
            </p:cNvSpPr>
            <p:nvPr/>
          </p:nvSpPr>
          <p:spPr bwMode="auto">
            <a:xfrm>
              <a:off x="1052" y="2106"/>
              <a:ext cx="180" cy="12"/>
            </a:xfrm>
            <a:custGeom>
              <a:avLst/>
              <a:gdLst>
                <a:gd name="T0" fmla="*/ 204 w 204"/>
                <a:gd name="T1" fmla="*/ 0 h 13"/>
                <a:gd name="T2" fmla="*/ 202 w 204"/>
                <a:gd name="T3" fmla="*/ 1 h 13"/>
                <a:gd name="T4" fmla="*/ 194 w 204"/>
                <a:gd name="T5" fmla="*/ 3 h 13"/>
                <a:gd name="T6" fmla="*/ 183 w 204"/>
                <a:gd name="T7" fmla="*/ 6 h 13"/>
                <a:gd name="T8" fmla="*/ 165 w 204"/>
                <a:gd name="T9" fmla="*/ 7 h 13"/>
                <a:gd name="T10" fmla="*/ 145 w 204"/>
                <a:gd name="T11" fmla="*/ 8 h 13"/>
                <a:gd name="T12" fmla="*/ 121 w 204"/>
                <a:gd name="T13" fmla="*/ 11 h 13"/>
                <a:gd name="T14" fmla="*/ 93 w 204"/>
                <a:gd name="T15" fmla="*/ 11 h 13"/>
                <a:gd name="T16" fmla="*/ 64 w 204"/>
                <a:gd name="T17" fmla="*/ 12 h 13"/>
                <a:gd name="T18" fmla="*/ 33 w 204"/>
                <a:gd name="T19" fmla="*/ 13 h 13"/>
                <a:gd name="T20" fmla="*/ 0 w 204"/>
                <a:gd name="T21" fmla="*/ 13 h 13"/>
                <a:gd name="T22" fmla="*/ 0 w 204"/>
                <a:gd name="T23" fmla="*/ 12 h 13"/>
                <a:gd name="T24" fmla="*/ 32 w 204"/>
                <a:gd name="T25" fmla="*/ 12 h 13"/>
                <a:gd name="T26" fmla="*/ 62 w 204"/>
                <a:gd name="T27" fmla="*/ 12 h 13"/>
                <a:gd name="T28" fmla="*/ 90 w 204"/>
                <a:gd name="T29" fmla="*/ 11 h 13"/>
                <a:gd name="T30" fmla="*/ 117 w 204"/>
                <a:gd name="T31" fmla="*/ 10 h 13"/>
                <a:gd name="T32" fmla="*/ 141 w 204"/>
                <a:gd name="T33" fmla="*/ 8 h 13"/>
                <a:gd name="T34" fmla="*/ 161 w 204"/>
                <a:gd name="T35" fmla="*/ 7 h 13"/>
                <a:gd name="T36" fmla="*/ 178 w 204"/>
                <a:gd name="T37" fmla="*/ 5 h 13"/>
                <a:gd name="T38" fmla="*/ 189 w 204"/>
                <a:gd name="T39" fmla="*/ 3 h 13"/>
                <a:gd name="T40" fmla="*/ 197 w 204"/>
                <a:gd name="T41" fmla="*/ 1 h 13"/>
                <a:gd name="T42" fmla="*/ 199 w 204"/>
                <a:gd name="T43" fmla="*/ 0 h 13"/>
                <a:gd name="T44" fmla="*/ 204 w 204"/>
                <a:gd name="T45" fmla="*/ 0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4"/>
                <a:gd name="T70" fmla="*/ 0 h 13"/>
                <a:gd name="T71" fmla="*/ 204 w 204"/>
                <a:gd name="T72" fmla="*/ 13 h 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4" h="13">
                  <a:moveTo>
                    <a:pt x="204" y="0"/>
                  </a:moveTo>
                  <a:lnTo>
                    <a:pt x="202" y="1"/>
                  </a:lnTo>
                  <a:lnTo>
                    <a:pt x="194" y="3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8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62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8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3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3" name="Freeform 756"/>
            <p:cNvSpPr>
              <a:spLocks/>
            </p:cNvSpPr>
            <p:nvPr/>
          </p:nvSpPr>
          <p:spPr bwMode="auto">
            <a:xfrm>
              <a:off x="1052" y="2106"/>
              <a:ext cx="175" cy="11"/>
            </a:xfrm>
            <a:custGeom>
              <a:avLst/>
              <a:gdLst>
                <a:gd name="T0" fmla="*/ 0 w 199"/>
                <a:gd name="T1" fmla="*/ 12 h 12"/>
                <a:gd name="T2" fmla="*/ 32 w 199"/>
                <a:gd name="T3" fmla="*/ 12 h 12"/>
                <a:gd name="T4" fmla="*/ 62 w 199"/>
                <a:gd name="T5" fmla="*/ 12 h 12"/>
                <a:gd name="T6" fmla="*/ 90 w 199"/>
                <a:gd name="T7" fmla="*/ 11 h 12"/>
                <a:gd name="T8" fmla="*/ 117 w 199"/>
                <a:gd name="T9" fmla="*/ 10 h 12"/>
                <a:gd name="T10" fmla="*/ 141 w 199"/>
                <a:gd name="T11" fmla="*/ 8 h 12"/>
                <a:gd name="T12" fmla="*/ 161 w 199"/>
                <a:gd name="T13" fmla="*/ 7 h 12"/>
                <a:gd name="T14" fmla="*/ 178 w 199"/>
                <a:gd name="T15" fmla="*/ 5 h 12"/>
                <a:gd name="T16" fmla="*/ 189 w 199"/>
                <a:gd name="T17" fmla="*/ 3 h 12"/>
                <a:gd name="T18" fmla="*/ 197 w 199"/>
                <a:gd name="T19" fmla="*/ 1 h 12"/>
                <a:gd name="T20" fmla="*/ 199 w 199"/>
                <a:gd name="T21" fmla="*/ 0 h 12"/>
                <a:gd name="T22" fmla="*/ 193 w 199"/>
                <a:gd name="T23" fmla="*/ 0 h 12"/>
                <a:gd name="T24" fmla="*/ 190 w 199"/>
                <a:gd name="T25" fmla="*/ 1 h 12"/>
                <a:gd name="T26" fmla="*/ 184 w 199"/>
                <a:gd name="T27" fmla="*/ 3 h 12"/>
                <a:gd name="T28" fmla="*/ 173 w 199"/>
                <a:gd name="T29" fmla="*/ 5 h 12"/>
                <a:gd name="T30" fmla="*/ 156 w 199"/>
                <a:gd name="T31" fmla="*/ 7 h 12"/>
                <a:gd name="T32" fmla="*/ 137 w 199"/>
                <a:gd name="T33" fmla="*/ 8 h 12"/>
                <a:gd name="T34" fmla="*/ 114 w 199"/>
                <a:gd name="T35" fmla="*/ 10 h 12"/>
                <a:gd name="T36" fmla="*/ 88 w 199"/>
                <a:gd name="T37" fmla="*/ 11 h 12"/>
                <a:gd name="T38" fmla="*/ 60 w 199"/>
                <a:gd name="T39" fmla="*/ 12 h 12"/>
                <a:gd name="T40" fmla="*/ 31 w 199"/>
                <a:gd name="T41" fmla="*/ 12 h 12"/>
                <a:gd name="T42" fmla="*/ 0 w 199"/>
                <a:gd name="T43" fmla="*/ 12 h 12"/>
                <a:gd name="T44" fmla="*/ 0 w 199"/>
                <a:gd name="T45" fmla="*/ 12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9"/>
                <a:gd name="T70" fmla="*/ 0 h 12"/>
                <a:gd name="T71" fmla="*/ 199 w 199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9" h="12">
                  <a:moveTo>
                    <a:pt x="0" y="12"/>
                  </a:moveTo>
                  <a:lnTo>
                    <a:pt x="32" y="12"/>
                  </a:lnTo>
                  <a:lnTo>
                    <a:pt x="62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8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3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3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8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4" name="Freeform 757"/>
            <p:cNvSpPr>
              <a:spLocks/>
            </p:cNvSpPr>
            <p:nvPr/>
          </p:nvSpPr>
          <p:spPr bwMode="auto">
            <a:xfrm>
              <a:off x="1052" y="2106"/>
              <a:ext cx="170" cy="11"/>
            </a:xfrm>
            <a:custGeom>
              <a:avLst/>
              <a:gdLst>
                <a:gd name="T0" fmla="*/ 193 w 193"/>
                <a:gd name="T1" fmla="*/ 0 h 12"/>
                <a:gd name="T2" fmla="*/ 190 w 193"/>
                <a:gd name="T3" fmla="*/ 1 h 12"/>
                <a:gd name="T4" fmla="*/ 184 w 193"/>
                <a:gd name="T5" fmla="*/ 3 h 12"/>
                <a:gd name="T6" fmla="*/ 173 w 193"/>
                <a:gd name="T7" fmla="*/ 5 h 12"/>
                <a:gd name="T8" fmla="*/ 156 w 193"/>
                <a:gd name="T9" fmla="*/ 7 h 12"/>
                <a:gd name="T10" fmla="*/ 137 w 193"/>
                <a:gd name="T11" fmla="*/ 8 h 12"/>
                <a:gd name="T12" fmla="*/ 114 w 193"/>
                <a:gd name="T13" fmla="*/ 10 h 12"/>
                <a:gd name="T14" fmla="*/ 88 w 193"/>
                <a:gd name="T15" fmla="*/ 11 h 12"/>
                <a:gd name="T16" fmla="*/ 60 w 193"/>
                <a:gd name="T17" fmla="*/ 12 h 12"/>
                <a:gd name="T18" fmla="*/ 31 w 193"/>
                <a:gd name="T19" fmla="*/ 12 h 12"/>
                <a:gd name="T20" fmla="*/ 0 w 193"/>
                <a:gd name="T21" fmla="*/ 12 h 12"/>
                <a:gd name="T22" fmla="*/ 0 w 193"/>
                <a:gd name="T23" fmla="*/ 12 h 12"/>
                <a:gd name="T24" fmla="*/ 30 w 193"/>
                <a:gd name="T25" fmla="*/ 12 h 12"/>
                <a:gd name="T26" fmla="*/ 59 w 193"/>
                <a:gd name="T27" fmla="*/ 11 h 12"/>
                <a:gd name="T28" fmla="*/ 85 w 193"/>
                <a:gd name="T29" fmla="*/ 11 h 12"/>
                <a:gd name="T30" fmla="*/ 111 w 193"/>
                <a:gd name="T31" fmla="*/ 10 h 12"/>
                <a:gd name="T32" fmla="*/ 132 w 193"/>
                <a:gd name="T33" fmla="*/ 8 h 12"/>
                <a:gd name="T34" fmla="*/ 151 w 193"/>
                <a:gd name="T35" fmla="*/ 7 h 12"/>
                <a:gd name="T36" fmla="*/ 166 w 193"/>
                <a:gd name="T37" fmla="*/ 5 h 12"/>
                <a:gd name="T38" fmla="*/ 178 w 193"/>
                <a:gd name="T39" fmla="*/ 3 h 12"/>
                <a:gd name="T40" fmla="*/ 185 w 193"/>
                <a:gd name="T41" fmla="*/ 1 h 12"/>
                <a:gd name="T42" fmla="*/ 187 w 193"/>
                <a:gd name="T43" fmla="*/ 0 h 12"/>
                <a:gd name="T44" fmla="*/ 193 w 193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3"/>
                <a:gd name="T70" fmla="*/ 0 h 12"/>
                <a:gd name="T71" fmla="*/ 193 w 193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3" h="12">
                  <a:moveTo>
                    <a:pt x="193" y="0"/>
                  </a:moveTo>
                  <a:lnTo>
                    <a:pt x="190" y="1"/>
                  </a:lnTo>
                  <a:lnTo>
                    <a:pt x="184" y="3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8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8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3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5" name="Freeform 758"/>
            <p:cNvSpPr>
              <a:spLocks/>
            </p:cNvSpPr>
            <p:nvPr/>
          </p:nvSpPr>
          <p:spPr bwMode="auto">
            <a:xfrm>
              <a:off x="1052" y="2106"/>
              <a:ext cx="165" cy="11"/>
            </a:xfrm>
            <a:custGeom>
              <a:avLst/>
              <a:gdLst>
                <a:gd name="T0" fmla="*/ 0 w 187"/>
                <a:gd name="T1" fmla="*/ 12 h 12"/>
                <a:gd name="T2" fmla="*/ 30 w 187"/>
                <a:gd name="T3" fmla="*/ 12 h 12"/>
                <a:gd name="T4" fmla="*/ 59 w 187"/>
                <a:gd name="T5" fmla="*/ 11 h 12"/>
                <a:gd name="T6" fmla="*/ 85 w 187"/>
                <a:gd name="T7" fmla="*/ 11 h 12"/>
                <a:gd name="T8" fmla="*/ 111 w 187"/>
                <a:gd name="T9" fmla="*/ 10 h 12"/>
                <a:gd name="T10" fmla="*/ 132 w 187"/>
                <a:gd name="T11" fmla="*/ 8 h 12"/>
                <a:gd name="T12" fmla="*/ 151 w 187"/>
                <a:gd name="T13" fmla="*/ 7 h 12"/>
                <a:gd name="T14" fmla="*/ 166 w 187"/>
                <a:gd name="T15" fmla="*/ 5 h 12"/>
                <a:gd name="T16" fmla="*/ 178 w 187"/>
                <a:gd name="T17" fmla="*/ 3 h 12"/>
                <a:gd name="T18" fmla="*/ 185 w 187"/>
                <a:gd name="T19" fmla="*/ 1 h 12"/>
                <a:gd name="T20" fmla="*/ 187 w 187"/>
                <a:gd name="T21" fmla="*/ 0 h 12"/>
                <a:gd name="T22" fmla="*/ 180 w 187"/>
                <a:gd name="T23" fmla="*/ 0 h 12"/>
                <a:gd name="T24" fmla="*/ 179 w 187"/>
                <a:gd name="T25" fmla="*/ 1 h 12"/>
                <a:gd name="T26" fmla="*/ 171 w 187"/>
                <a:gd name="T27" fmla="*/ 3 h 12"/>
                <a:gd name="T28" fmla="*/ 161 w 187"/>
                <a:gd name="T29" fmla="*/ 5 h 12"/>
                <a:gd name="T30" fmla="*/ 146 w 187"/>
                <a:gd name="T31" fmla="*/ 6 h 12"/>
                <a:gd name="T32" fmla="*/ 128 w 187"/>
                <a:gd name="T33" fmla="*/ 7 h 12"/>
                <a:gd name="T34" fmla="*/ 107 w 187"/>
                <a:gd name="T35" fmla="*/ 8 h 12"/>
                <a:gd name="T36" fmla="*/ 83 w 187"/>
                <a:gd name="T37" fmla="*/ 10 h 12"/>
                <a:gd name="T38" fmla="*/ 56 w 187"/>
                <a:gd name="T39" fmla="*/ 11 h 12"/>
                <a:gd name="T40" fmla="*/ 30 w 187"/>
                <a:gd name="T41" fmla="*/ 11 h 12"/>
                <a:gd name="T42" fmla="*/ 0 w 187"/>
                <a:gd name="T43" fmla="*/ 11 h 12"/>
                <a:gd name="T44" fmla="*/ 0 w 187"/>
                <a:gd name="T45" fmla="*/ 12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7"/>
                <a:gd name="T70" fmla="*/ 0 h 12"/>
                <a:gd name="T71" fmla="*/ 187 w 187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7" h="12">
                  <a:moveTo>
                    <a:pt x="0" y="12"/>
                  </a:move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8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3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3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8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6" name="Freeform 759"/>
            <p:cNvSpPr>
              <a:spLocks/>
            </p:cNvSpPr>
            <p:nvPr/>
          </p:nvSpPr>
          <p:spPr bwMode="auto">
            <a:xfrm>
              <a:off x="1052" y="2106"/>
              <a:ext cx="159" cy="10"/>
            </a:xfrm>
            <a:custGeom>
              <a:avLst/>
              <a:gdLst>
                <a:gd name="T0" fmla="*/ 180 w 180"/>
                <a:gd name="T1" fmla="*/ 0 h 11"/>
                <a:gd name="T2" fmla="*/ 179 w 180"/>
                <a:gd name="T3" fmla="*/ 1 h 11"/>
                <a:gd name="T4" fmla="*/ 171 w 180"/>
                <a:gd name="T5" fmla="*/ 3 h 11"/>
                <a:gd name="T6" fmla="*/ 161 w 180"/>
                <a:gd name="T7" fmla="*/ 5 h 11"/>
                <a:gd name="T8" fmla="*/ 146 w 180"/>
                <a:gd name="T9" fmla="*/ 6 h 11"/>
                <a:gd name="T10" fmla="*/ 128 w 180"/>
                <a:gd name="T11" fmla="*/ 7 h 11"/>
                <a:gd name="T12" fmla="*/ 107 w 180"/>
                <a:gd name="T13" fmla="*/ 8 h 11"/>
                <a:gd name="T14" fmla="*/ 83 w 180"/>
                <a:gd name="T15" fmla="*/ 10 h 11"/>
                <a:gd name="T16" fmla="*/ 56 w 180"/>
                <a:gd name="T17" fmla="*/ 11 h 11"/>
                <a:gd name="T18" fmla="*/ 30 w 180"/>
                <a:gd name="T19" fmla="*/ 11 h 11"/>
                <a:gd name="T20" fmla="*/ 0 w 180"/>
                <a:gd name="T21" fmla="*/ 11 h 11"/>
                <a:gd name="T22" fmla="*/ 0 w 180"/>
                <a:gd name="T23" fmla="*/ 11 h 11"/>
                <a:gd name="T24" fmla="*/ 28 w 180"/>
                <a:gd name="T25" fmla="*/ 11 h 11"/>
                <a:gd name="T26" fmla="*/ 55 w 180"/>
                <a:gd name="T27" fmla="*/ 11 h 11"/>
                <a:gd name="T28" fmla="*/ 79 w 180"/>
                <a:gd name="T29" fmla="*/ 10 h 11"/>
                <a:gd name="T30" fmla="*/ 103 w 180"/>
                <a:gd name="T31" fmla="*/ 8 h 11"/>
                <a:gd name="T32" fmla="*/ 123 w 180"/>
                <a:gd name="T33" fmla="*/ 7 h 11"/>
                <a:gd name="T34" fmla="*/ 141 w 180"/>
                <a:gd name="T35" fmla="*/ 6 h 11"/>
                <a:gd name="T36" fmla="*/ 155 w 180"/>
                <a:gd name="T37" fmla="*/ 5 h 11"/>
                <a:gd name="T38" fmla="*/ 165 w 180"/>
                <a:gd name="T39" fmla="*/ 2 h 11"/>
                <a:gd name="T40" fmla="*/ 171 w 180"/>
                <a:gd name="T41" fmla="*/ 1 h 11"/>
                <a:gd name="T42" fmla="*/ 174 w 180"/>
                <a:gd name="T43" fmla="*/ 0 h 11"/>
                <a:gd name="T44" fmla="*/ 180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0"/>
                <a:gd name="T70" fmla="*/ 0 h 11"/>
                <a:gd name="T71" fmla="*/ 180 w 180"/>
                <a:gd name="T72" fmla="*/ 11 h 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3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8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8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7" name="Freeform 760"/>
            <p:cNvSpPr>
              <a:spLocks/>
            </p:cNvSpPr>
            <p:nvPr/>
          </p:nvSpPr>
          <p:spPr bwMode="auto">
            <a:xfrm>
              <a:off x="1052" y="2106"/>
              <a:ext cx="153" cy="10"/>
            </a:xfrm>
            <a:custGeom>
              <a:avLst/>
              <a:gdLst>
                <a:gd name="T0" fmla="*/ 0 w 174"/>
                <a:gd name="T1" fmla="*/ 11 h 11"/>
                <a:gd name="T2" fmla="*/ 28 w 174"/>
                <a:gd name="T3" fmla="*/ 11 h 11"/>
                <a:gd name="T4" fmla="*/ 55 w 174"/>
                <a:gd name="T5" fmla="*/ 11 h 11"/>
                <a:gd name="T6" fmla="*/ 79 w 174"/>
                <a:gd name="T7" fmla="*/ 10 h 11"/>
                <a:gd name="T8" fmla="*/ 103 w 174"/>
                <a:gd name="T9" fmla="*/ 8 h 11"/>
                <a:gd name="T10" fmla="*/ 123 w 174"/>
                <a:gd name="T11" fmla="*/ 7 h 11"/>
                <a:gd name="T12" fmla="*/ 141 w 174"/>
                <a:gd name="T13" fmla="*/ 6 h 11"/>
                <a:gd name="T14" fmla="*/ 155 w 174"/>
                <a:gd name="T15" fmla="*/ 5 h 11"/>
                <a:gd name="T16" fmla="*/ 165 w 174"/>
                <a:gd name="T17" fmla="*/ 2 h 11"/>
                <a:gd name="T18" fmla="*/ 171 w 174"/>
                <a:gd name="T19" fmla="*/ 1 h 11"/>
                <a:gd name="T20" fmla="*/ 174 w 174"/>
                <a:gd name="T21" fmla="*/ 0 h 11"/>
                <a:gd name="T22" fmla="*/ 166 w 174"/>
                <a:gd name="T23" fmla="*/ 0 h 11"/>
                <a:gd name="T24" fmla="*/ 164 w 174"/>
                <a:gd name="T25" fmla="*/ 1 h 11"/>
                <a:gd name="T26" fmla="*/ 156 w 174"/>
                <a:gd name="T27" fmla="*/ 3 h 11"/>
                <a:gd name="T28" fmla="*/ 145 w 174"/>
                <a:gd name="T29" fmla="*/ 5 h 11"/>
                <a:gd name="T30" fmla="*/ 128 w 174"/>
                <a:gd name="T31" fmla="*/ 6 h 11"/>
                <a:gd name="T32" fmla="*/ 108 w 174"/>
                <a:gd name="T33" fmla="*/ 7 h 11"/>
                <a:gd name="T34" fmla="*/ 84 w 174"/>
                <a:gd name="T35" fmla="*/ 8 h 11"/>
                <a:gd name="T36" fmla="*/ 57 w 174"/>
                <a:gd name="T37" fmla="*/ 10 h 11"/>
                <a:gd name="T38" fmla="*/ 30 w 174"/>
                <a:gd name="T39" fmla="*/ 10 h 11"/>
                <a:gd name="T40" fmla="*/ 0 w 174"/>
                <a:gd name="T41" fmla="*/ 11 h 11"/>
                <a:gd name="T42" fmla="*/ 0 w 174"/>
                <a:gd name="T43" fmla="*/ 11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4"/>
                <a:gd name="T67" fmla="*/ 0 h 11"/>
                <a:gd name="T68" fmla="*/ 174 w 174"/>
                <a:gd name="T69" fmla="*/ 11 h 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8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3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8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8" name="Freeform 761"/>
            <p:cNvSpPr>
              <a:spLocks/>
            </p:cNvSpPr>
            <p:nvPr/>
          </p:nvSpPr>
          <p:spPr bwMode="auto">
            <a:xfrm>
              <a:off x="1052" y="2106"/>
              <a:ext cx="146" cy="10"/>
            </a:xfrm>
            <a:custGeom>
              <a:avLst/>
              <a:gdLst>
                <a:gd name="T0" fmla="*/ 166 w 166"/>
                <a:gd name="T1" fmla="*/ 0 h 11"/>
                <a:gd name="T2" fmla="*/ 164 w 166"/>
                <a:gd name="T3" fmla="*/ 1 h 11"/>
                <a:gd name="T4" fmla="*/ 156 w 166"/>
                <a:gd name="T5" fmla="*/ 3 h 11"/>
                <a:gd name="T6" fmla="*/ 145 w 166"/>
                <a:gd name="T7" fmla="*/ 5 h 11"/>
                <a:gd name="T8" fmla="*/ 128 w 166"/>
                <a:gd name="T9" fmla="*/ 6 h 11"/>
                <a:gd name="T10" fmla="*/ 108 w 166"/>
                <a:gd name="T11" fmla="*/ 7 h 11"/>
                <a:gd name="T12" fmla="*/ 84 w 166"/>
                <a:gd name="T13" fmla="*/ 8 h 11"/>
                <a:gd name="T14" fmla="*/ 57 w 166"/>
                <a:gd name="T15" fmla="*/ 10 h 11"/>
                <a:gd name="T16" fmla="*/ 30 w 166"/>
                <a:gd name="T17" fmla="*/ 10 h 11"/>
                <a:gd name="T18" fmla="*/ 0 w 166"/>
                <a:gd name="T19" fmla="*/ 11 h 11"/>
                <a:gd name="T20" fmla="*/ 0 w 166"/>
                <a:gd name="T21" fmla="*/ 10 h 11"/>
                <a:gd name="T22" fmla="*/ 28 w 166"/>
                <a:gd name="T23" fmla="*/ 10 h 11"/>
                <a:gd name="T24" fmla="*/ 55 w 166"/>
                <a:gd name="T25" fmla="*/ 10 h 11"/>
                <a:gd name="T26" fmla="*/ 80 w 166"/>
                <a:gd name="T27" fmla="*/ 8 h 11"/>
                <a:gd name="T28" fmla="*/ 103 w 166"/>
                <a:gd name="T29" fmla="*/ 7 h 11"/>
                <a:gd name="T30" fmla="*/ 122 w 166"/>
                <a:gd name="T31" fmla="*/ 6 h 11"/>
                <a:gd name="T32" fmla="*/ 138 w 166"/>
                <a:gd name="T33" fmla="*/ 5 h 11"/>
                <a:gd name="T34" fmla="*/ 150 w 166"/>
                <a:gd name="T35" fmla="*/ 2 h 11"/>
                <a:gd name="T36" fmla="*/ 157 w 166"/>
                <a:gd name="T37" fmla="*/ 1 h 11"/>
                <a:gd name="T38" fmla="*/ 159 w 166"/>
                <a:gd name="T39" fmla="*/ 0 h 11"/>
                <a:gd name="T40" fmla="*/ 166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6"/>
                <a:gd name="T64" fmla="*/ 0 h 11"/>
                <a:gd name="T65" fmla="*/ 166 w 166"/>
                <a:gd name="T66" fmla="*/ 11 h 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3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8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8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89" name="Freeform 762"/>
            <p:cNvSpPr>
              <a:spLocks/>
            </p:cNvSpPr>
            <p:nvPr/>
          </p:nvSpPr>
          <p:spPr bwMode="auto">
            <a:xfrm>
              <a:off x="1052" y="2106"/>
              <a:ext cx="140" cy="9"/>
            </a:xfrm>
            <a:custGeom>
              <a:avLst/>
              <a:gdLst>
                <a:gd name="T0" fmla="*/ 0 w 159"/>
                <a:gd name="T1" fmla="*/ 10 h 10"/>
                <a:gd name="T2" fmla="*/ 28 w 159"/>
                <a:gd name="T3" fmla="*/ 10 h 10"/>
                <a:gd name="T4" fmla="*/ 55 w 159"/>
                <a:gd name="T5" fmla="*/ 10 h 10"/>
                <a:gd name="T6" fmla="*/ 80 w 159"/>
                <a:gd name="T7" fmla="*/ 8 h 10"/>
                <a:gd name="T8" fmla="*/ 103 w 159"/>
                <a:gd name="T9" fmla="*/ 7 h 10"/>
                <a:gd name="T10" fmla="*/ 122 w 159"/>
                <a:gd name="T11" fmla="*/ 6 h 10"/>
                <a:gd name="T12" fmla="*/ 138 w 159"/>
                <a:gd name="T13" fmla="*/ 5 h 10"/>
                <a:gd name="T14" fmla="*/ 150 w 159"/>
                <a:gd name="T15" fmla="*/ 2 h 10"/>
                <a:gd name="T16" fmla="*/ 157 w 159"/>
                <a:gd name="T17" fmla="*/ 1 h 10"/>
                <a:gd name="T18" fmla="*/ 159 w 159"/>
                <a:gd name="T19" fmla="*/ 0 h 10"/>
                <a:gd name="T20" fmla="*/ 151 w 159"/>
                <a:gd name="T21" fmla="*/ 0 h 10"/>
                <a:gd name="T22" fmla="*/ 149 w 159"/>
                <a:gd name="T23" fmla="*/ 1 h 10"/>
                <a:gd name="T24" fmla="*/ 142 w 159"/>
                <a:gd name="T25" fmla="*/ 2 h 10"/>
                <a:gd name="T26" fmla="*/ 131 w 159"/>
                <a:gd name="T27" fmla="*/ 5 h 10"/>
                <a:gd name="T28" fmla="*/ 116 w 159"/>
                <a:gd name="T29" fmla="*/ 6 h 10"/>
                <a:gd name="T30" fmla="*/ 98 w 159"/>
                <a:gd name="T31" fmla="*/ 7 h 10"/>
                <a:gd name="T32" fmla="*/ 76 w 159"/>
                <a:gd name="T33" fmla="*/ 8 h 10"/>
                <a:gd name="T34" fmla="*/ 52 w 159"/>
                <a:gd name="T35" fmla="*/ 8 h 10"/>
                <a:gd name="T36" fmla="*/ 27 w 159"/>
                <a:gd name="T37" fmla="*/ 10 h 10"/>
                <a:gd name="T38" fmla="*/ 0 w 159"/>
                <a:gd name="T39" fmla="*/ 10 h 10"/>
                <a:gd name="T40" fmla="*/ 0 w 159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9"/>
                <a:gd name="T64" fmla="*/ 0 h 10"/>
                <a:gd name="T65" fmla="*/ 159 w 159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8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8"/>
                  </a:lnTo>
                  <a:lnTo>
                    <a:pt x="52" y="8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0" name="Freeform 763"/>
            <p:cNvSpPr>
              <a:spLocks/>
            </p:cNvSpPr>
            <p:nvPr/>
          </p:nvSpPr>
          <p:spPr bwMode="auto">
            <a:xfrm>
              <a:off x="1052" y="2106"/>
              <a:ext cx="133" cy="9"/>
            </a:xfrm>
            <a:custGeom>
              <a:avLst/>
              <a:gdLst>
                <a:gd name="T0" fmla="*/ 151 w 151"/>
                <a:gd name="T1" fmla="*/ 0 h 10"/>
                <a:gd name="T2" fmla="*/ 149 w 151"/>
                <a:gd name="T3" fmla="*/ 1 h 10"/>
                <a:gd name="T4" fmla="*/ 142 w 151"/>
                <a:gd name="T5" fmla="*/ 2 h 10"/>
                <a:gd name="T6" fmla="*/ 131 w 151"/>
                <a:gd name="T7" fmla="*/ 5 h 10"/>
                <a:gd name="T8" fmla="*/ 116 w 151"/>
                <a:gd name="T9" fmla="*/ 6 h 10"/>
                <a:gd name="T10" fmla="*/ 98 w 151"/>
                <a:gd name="T11" fmla="*/ 7 h 10"/>
                <a:gd name="T12" fmla="*/ 76 w 151"/>
                <a:gd name="T13" fmla="*/ 8 h 10"/>
                <a:gd name="T14" fmla="*/ 52 w 151"/>
                <a:gd name="T15" fmla="*/ 8 h 10"/>
                <a:gd name="T16" fmla="*/ 27 w 151"/>
                <a:gd name="T17" fmla="*/ 10 h 10"/>
                <a:gd name="T18" fmla="*/ 0 w 151"/>
                <a:gd name="T19" fmla="*/ 10 h 10"/>
                <a:gd name="T20" fmla="*/ 0 w 151"/>
                <a:gd name="T21" fmla="*/ 8 h 10"/>
                <a:gd name="T22" fmla="*/ 26 w 151"/>
                <a:gd name="T23" fmla="*/ 8 h 10"/>
                <a:gd name="T24" fmla="*/ 50 w 151"/>
                <a:gd name="T25" fmla="*/ 8 h 10"/>
                <a:gd name="T26" fmla="*/ 71 w 151"/>
                <a:gd name="T27" fmla="*/ 7 h 10"/>
                <a:gd name="T28" fmla="*/ 92 w 151"/>
                <a:gd name="T29" fmla="*/ 6 h 10"/>
                <a:gd name="T30" fmla="*/ 109 w 151"/>
                <a:gd name="T31" fmla="*/ 6 h 10"/>
                <a:gd name="T32" fmla="*/ 125 w 151"/>
                <a:gd name="T33" fmla="*/ 3 h 10"/>
                <a:gd name="T34" fmla="*/ 135 w 151"/>
                <a:gd name="T35" fmla="*/ 2 h 10"/>
                <a:gd name="T36" fmla="*/ 141 w 151"/>
                <a:gd name="T37" fmla="*/ 1 h 10"/>
                <a:gd name="T38" fmla="*/ 144 w 151"/>
                <a:gd name="T39" fmla="*/ 0 h 10"/>
                <a:gd name="T40" fmla="*/ 151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1"/>
                <a:gd name="T64" fmla="*/ 0 h 10"/>
                <a:gd name="T65" fmla="*/ 151 w 151"/>
                <a:gd name="T66" fmla="*/ 10 h 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8"/>
                  </a:lnTo>
                  <a:lnTo>
                    <a:pt x="52" y="8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6" y="8"/>
                  </a:lnTo>
                  <a:lnTo>
                    <a:pt x="50" y="8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3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1" name="Freeform 764"/>
            <p:cNvSpPr>
              <a:spLocks/>
            </p:cNvSpPr>
            <p:nvPr/>
          </p:nvSpPr>
          <p:spPr bwMode="auto">
            <a:xfrm>
              <a:off x="1052" y="2106"/>
              <a:ext cx="127" cy="7"/>
            </a:xfrm>
            <a:custGeom>
              <a:avLst/>
              <a:gdLst>
                <a:gd name="T0" fmla="*/ 0 w 144"/>
                <a:gd name="T1" fmla="*/ 8 h 8"/>
                <a:gd name="T2" fmla="*/ 26 w 144"/>
                <a:gd name="T3" fmla="*/ 8 h 8"/>
                <a:gd name="T4" fmla="*/ 50 w 144"/>
                <a:gd name="T5" fmla="*/ 8 h 8"/>
                <a:gd name="T6" fmla="*/ 71 w 144"/>
                <a:gd name="T7" fmla="*/ 7 h 8"/>
                <a:gd name="T8" fmla="*/ 92 w 144"/>
                <a:gd name="T9" fmla="*/ 6 h 8"/>
                <a:gd name="T10" fmla="*/ 109 w 144"/>
                <a:gd name="T11" fmla="*/ 6 h 8"/>
                <a:gd name="T12" fmla="*/ 125 w 144"/>
                <a:gd name="T13" fmla="*/ 3 h 8"/>
                <a:gd name="T14" fmla="*/ 135 w 144"/>
                <a:gd name="T15" fmla="*/ 2 h 8"/>
                <a:gd name="T16" fmla="*/ 141 w 144"/>
                <a:gd name="T17" fmla="*/ 1 h 8"/>
                <a:gd name="T18" fmla="*/ 144 w 144"/>
                <a:gd name="T19" fmla="*/ 0 h 8"/>
                <a:gd name="T20" fmla="*/ 133 w 144"/>
                <a:gd name="T21" fmla="*/ 0 h 8"/>
                <a:gd name="T22" fmla="*/ 132 w 144"/>
                <a:gd name="T23" fmla="*/ 1 h 8"/>
                <a:gd name="T24" fmla="*/ 126 w 144"/>
                <a:gd name="T25" fmla="*/ 2 h 8"/>
                <a:gd name="T26" fmla="*/ 116 w 144"/>
                <a:gd name="T27" fmla="*/ 3 h 8"/>
                <a:gd name="T28" fmla="*/ 103 w 144"/>
                <a:gd name="T29" fmla="*/ 5 h 8"/>
                <a:gd name="T30" fmla="*/ 87 w 144"/>
                <a:gd name="T31" fmla="*/ 6 h 8"/>
                <a:gd name="T32" fmla="*/ 68 w 144"/>
                <a:gd name="T33" fmla="*/ 7 h 8"/>
                <a:gd name="T34" fmla="*/ 46 w 144"/>
                <a:gd name="T35" fmla="*/ 7 h 8"/>
                <a:gd name="T36" fmla="*/ 24 w 144"/>
                <a:gd name="T37" fmla="*/ 8 h 8"/>
                <a:gd name="T38" fmla="*/ 0 w 144"/>
                <a:gd name="T39" fmla="*/ 8 h 8"/>
                <a:gd name="T40" fmla="*/ 0 w 144"/>
                <a:gd name="T41" fmla="*/ 8 h 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8"/>
                <a:gd name="T65" fmla="*/ 144 w 144"/>
                <a:gd name="T66" fmla="*/ 8 h 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8">
                  <a:moveTo>
                    <a:pt x="0" y="8"/>
                  </a:moveTo>
                  <a:lnTo>
                    <a:pt x="26" y="8"/>
                  </a:lnTo>
                  <a:lnTo>
                    <a:pt x="50" y="8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3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2"/>
                  </a:lnTo>
                  <a:lnTo>
                    <a:pt x="116" y="3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2" name="Freeform 765"/>
            <p:cNvSpPr>
              <a:spLocks/>
            </p:cNvSpPr>
            <p:nvPr/>
          </p:nvSpPr>
          <p:spPr bwMode="auto">
            <a:xfrm>
              <a:off x="1052" y="2106"/>
              <a:ext cx="117" cy="7"/>
            </a:xfrm>
            <a:custGeom>
              <a:avLst/>
              <a:gdLst>
                <a:gd name="T0" fmla="*/ 133 w 133"/>
                <a:gd name="T1" fmla="*/ 0 h 8"/>
                <a:gd name="T2" fmla="*/ 132 w 133"/>
                <a:gd name="T3" fmla="*/ 1 h 8"/>
                <a:gd name="T4" fmla="*/ 126 w 133"/>
                <a:gd name="T5" fmla="*/ 2 h 8"/>
                <a:gd name="T6" fmla="*/ 116 w 133"/>
                <a:gd name="T7" fmla="*/ 3 h 8"/>
                <a:gd name="T8" fmla="*/ 103 w 133"/>
                <a:gd name="T9" fmla="*/ 5 h 8"/>
                <a:gd name="T10" fmla="*/ 87 w 133"/>
                <a:gd name="T11" fmla="*/ 6 h 8"/>
                <a:gd name="T12" fmla="*/ 68 w 133"/>
                <a:gd name="T13" fmla="*/ 7 h 8"/>
                <a:gd name="T14" fmla="*/ 46 w 133"/>
                <a:gd name="T15" fmla="*/ 7 h 8"/>
                <a:gd name="T16" fmla="*/ 24 w 133"/>
                <a:gd name="T17" fmla="*/ 8 h 8"/>
                <a:gd name="T18" fmla="*/ 0 w 133"/>
                <a:gd name="T19" fmla="*/ 8 h 8"/>
                <a:gd name="T20" fmla="*/ 0 w 133"/>
                <a:gd name="T21" fmla="*/ 7 h 8"/>
                <a:gd name="T22" fmla="*/ 24 w 133"/>
                <a:gd name="T23" fmla="*/ 7 h 8"/>
                <a:gd name="T24" fmla="*/ 49 w 133"/>
                <a:gd name="T25" fmla="*/ 7 h 8"/>
                <a:gd name="T26" fmla="*/ 70 w 133"/>
                <a:gd name="T27" fmla="*/ 6 h 8"/>
                <a:gd name="T28" fmla="*/ 88 w 133"/>
                <a:gd name="T29" fmla="*/ 5 h 8"/>
                <a:gd name="T30" fmla="*/ 104 w 133"/>
                <a:gd name="T31" fmla="*/ 3 h 8"/>
                <a:gd name="T32" fmla="*/ 116 w 133"/>
                <a:gd name="T33" fmla="*/ 2 h 8"/>
                <a:gd name="T34" fmla="*/ 122 w 133"/>
                <a:gd name="T35" fmla="*/ 1 h 8"/>
                <a:gd name="T36" fmla="*/ 125 w 133"/>
                <a:gd name="T37" fmla="*/ 0 h 8"/>
                <a:gd name="T38" fmla="*/ 133 w 133"/>
                <a:gd name="T39" fmla="*/ 0 h 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3"/>
                <a:gd name="T61" fmla="*/ 0 h 8"/>
                <a:gd name="T62" fmla="*/ 133 w 133"/>
                <a:gd name="T63" fmla="*/ 8 h 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3" h="8">
                  <a:moveTo>
                    <a:pt x="133" y="0"/>
                  </a:moveTo>
                  <a:lnTo>
                    <a:pt x="132" y="1"/>
                  </a:lnTo>
                  <a:lnTo>
                    <a:pt x="126" y="2"/>
                  </a:lnTo>
                  <a:lnTo>
                    <a:pt x="116" y="3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24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3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3" name="Freeform 766"/>
            <p:cNvSpPr>
              <a:spLocks/>
            </p:cNvSpPr>
            <p:nvPr/>
          </p:nvSpPr>
          <p:spPr bwMode="auto">
            <a:xfrm>
              <a:off x="1052" y="2106"/>
              <a:ext cx="110" cy="6"/>
            </a:xfrm>
            <a:custGeom>
              <a:avLst/>
              <a:gdLst>
                <a:gd name="T0" fmla="*/ 0 w 125"/>
                <a:gd name="T1" fmla="*/ 7 h 7"/>
                <a:gd name="T2" fmla="*/ 24 w 125"/>
                <a:gd name="T3" fmla="*/ 7 h 7"/>
                <a:gd name="T4" fmla="*/ 49 w 125"/>
                <a:gd name="T5" fmla="*/ 7 h 7"/>
                <a:gd name="T6" fmla="*/ 70 w 125"/>
                <a:gd name="T7" fmla="*/ 6 h 7"/>
                <a:gd name="T8" fmla="*/ 88 w 125"/>
                <a:gd name="T9" fmla="*/ 5 h 7"/>
                <a:gd name="T10" fmla="*/ 104 w 125"/>
                <a:gd name="T11" fmla="*/ 3 h 7"/>
                <a:gd name="T12" fmla="*/ 116 w 125"/>
                <a:gd name="T13" fmla="*/ 2 h 7"/>
                <a:gd name="T14" fmla="*/ 122 w 125"/>
                <a:gd name="T15" fmla="*/ 1 h 7"/>
                <a:gd name="T16" fmla="*/ 125 w 125"/>
                <a:gd name="T17" fmla="*/ 0 h 7"/>
                <a:gd name="T18" fmla="*/ 114 w 125"/>
                <a:gd name="T19" fmla="*/ 0 h 7"/>
                <a:gd name="T20" fmla="*/ 112 w 125"/>
                <a:gd name="T21" fmla="*/ 1 h 7"/>
                <a:gd name="T22" fmla="*/ 106 w 125"/>
                <a:gd name="T23" fmla="*/ 2 h 7"/>
                <a:gd name="T24" fmla="*/ 95 w 125"/>
                <a:gd name="T25" fmla="*/ 3 h 7"/>
                <a:gd name="T26" fmla="*/ 81 w 125"/>
                <a:gd name="T27" fmla="*/ 5 h 7"/>
                <a:gd name="T28" fmla="*/ 64 w 125"/>
                <a:gd name="T29" fmla="*/ 6 h 7"/>
                <a:gd name="T30" fmla="*/ 45 w 125"/>
                <a:gd name="T31" fmla="*/ 6 h 7"/>
                <a:gd name="T32" fmla="*/ 23 w 125"/>
                <a:gd name="T33" fmla="*/ 7 h 7"/>
                <a:gd name="T34" fmla="*/ 0 w 125"/>
                <a:gd name="T35" fmla="*/ 7 h 7"/>
                <a:gd name="T36" fmla="*/ 0 w 125"/>
                <a:gd name="T37" fmla="*/ 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"/>
                <a:gd name="T58" fmla="*/ 0 h 7"/>
                <a:gd name="T59" fmla="*/ 125 w 125"/>
                <a:gd name="T60" fmla="*/ 7 h 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" h="7">
                  <a:moveTo>
                    <a:pt x="0" y="7"/>
                  </a:moveTo>
                  <a:lnTo>
                    <a:pt x="24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3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2"/>
                  </a:lnTo>
                  <a:lnTo>
                    <a:pt x="95" y="3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4" name="Freeform 767"/>
            <p:cNvSpPr>
              <a:spLocks/>
            </p:cNvSpPr>
            <p:nvPr/>
          </p:nvSpPr>
          <p:spPr bwMode="auto">
            <a:xfrm>
              <a:off x="1052" y="2106"/>
              <a:ext cx="100" cy="6"/>
            </a:xfrm>
            <a:custGeom>
              <a:avLst/>
              <a:gdLst>
                <a:gd name="T0" fmla="*/ 114 w 114"/>
                <a:gd name="T1" fmla="*/ 0 h 7"/>
                <a:gd name="T2" fmla="*/ 112 w 114"/>
                <a:gd name="T3" fmla="*/ 1 h 7"/>
                <a:gd name="T4" fmla="*/ 106 w 114"/>
                <a:gd name="T5" fmla="*/ 2 h 7"/>
                <a:gd name="T6" fmla="*/ 95 w 114"/>
                <a:gd name="T7" fmla="*/ 3 h 7"/>
                <a:gd name="T8" fmla="*/ 81 w 114"/>
                <a:gd name="T9" fmla="*/ 5 h 7"/>
                <a:gd name="T10" fmla="*/ 64 w 114"/>
                <a:gd name="T11" fmla="*/ 6 h 7"/>
                <a:gd name="T12" fmla="*/ 45 w 114"/>
                <a:gd name="T13" fmla="*/ 6 h 7"/>
                <a:gd name="T14" fmla="*/ 23 w 114"/>
                <a:gd name="T15" fmla="*/ 7 h 7"/>
                <a:gd name="T16" fmla="*/ 0 w 114"/>
                <a:gd name="T17" fmla="*/ 7 h 7"/>
                <a:gd name="T18" fmla="*/ 0 w 114"/>
                <a:gd name="T19" fmla="*/ 6 h 7"/>
                <a:gd name="T20" fmla="*/ 21 w 114"/>
                <a:gd name="T21" fmla="*/ 6 h 7"/>
                <a:gd name="T22" fmla="*/ 40 w 114"/>
                <a:gd name="T23" fmla="*/ 6 h 7"/>
                <a:gd name="T24" fmla="*/ 57 w 114"/>
                <a:gd name="T25" fmla="*/ 5 h 7"/>
                <a:gd name="T26" fmla="*/ 74 w 114"/>
                <a:gd name="T27" fmla="*/ 3 h 7"/>
                <a:gd name="T28" fmla="*/ 87 w 114"/>
                <a:gd name="T29" fmla="*/ 3 h 7"/>
                <a:gd name="T30" fmla="*/ 95 w 114"/>
                <a:gd name="T31" fmla="*/ 2 h 7"/>
                <a:gd name="T32" fmla="*/ 102 w 114"/>
                <a:gd name="T33" fmla="*/ 1 h 7"/>
                <a:gd name="T34" fmla="*/ 103 w 114"/>
                <a:gd name="T35" fmla="*/ 0 h 7"/>
                <a:gd name="T36" fmla="*/ 114 w 11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4"/>
                <a:gd name="T58" fmla="*/ 0 h 7"/>
                <a:gd name="T59" fmla="*/ 114 w 114"/>
                <a:gd name="T60" fmla="*/ 7 h 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4" h="7">
                  <a:moveTo>
                    <a:pt x="114" y="0"/>
                  </a:moveTo>
                  <a:lnTo>
                    <a:pt x="112" y="1"/>
                  </a:lnTo>
                  <a:lnTo>
                    <a:pt x="106" y="2"/>
                  </a:lnTo>
                  <a:lnTo>
                    <a:pt x="95" y="3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3"/>
                  </a:lnTo>
                  <a:lnTo>
                    <a:pt x="87" y="3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5" name="Freeform 768"/>
            <p:cNvSpPr>
              <a:spLocks/>
            </p:cNvSpPr>
            <p:nvPr/>
          </p:nvSpPr>
          <p:spPr bwMode="auto">
            <a:xfrm>
              <a:off x="1052" y="2106"/>
              <a:ext cx="91" cy="5"/>
            </a:xfrm>
            <a:custGeom>
              <a:avLst/>
              <a:gdLst>
                <a:gd name="T0" fmla="*/ 0 w 103"/>
                <a:gd name="T1" fmla="*/ 6 h 6"/>
                <a:gd name="T2" fmla="*/ 21 w 103"/>
                <a:gd name="T3" fmla="*/ 6 h 6"/>
                <a:gd name="T4" fmla="*/ 40 w 103"/>
                <a:gd name="T5" fmla="*/ 6 h 6"/>
                <a:gd name="T6" fmla="*/ 57 w 103"/>
                <a:gd name="T7" fmla="*/ 5 h 6"/>
                <a:gd name="T8" fmla="*/ 74 w 103"/>
                <a:gd name="T9" fmla="*/ 3 h 6"/>
                <a:gd name="T10" fmla="*/ 87 w 103"/>
                <a:gd name="T11" fmla="*/ 3 h 6"/>
                <a:gd name="T12" fmla="*/ 95 w 103"/>
                <a:gd name="T13" fmla="*/ 2 h 6"/>
                <a:gd name="T14" fmla="*/ 102 w 103"/>
                <a:gd name="T15" fmla="*/ 1 h 6"/>
                <a:gd name="T16" fmla="*/ 103 w 103"/>
                <a:gd name="T17" fmla="*/ 0 h 6"/>
                <a:gd name="T18" fmla="*/ 92 w 103"/>
                <a:gd name="T19" fmla="*/ 0 h 6"/>
                <a:gd name="T20" fmla="*/ 90 w 103"/>
                <a:gd name="T21" fmla="*/ 1 h 6"/>
                <a:gd name="T22" fmla="*/ 83 w 103"/>
                <a:gd name="T23" fmla="*/ 2 h 6"/>
                <a:gd name="T24" fmla="*/ 73 w 103"/>
                <a:gd name="T25" fmla="*/ 3 h 6"/>
                <a:gd name="T26" fmla="*/ 57 w 103"/>
                <a:gd name="T27" fmla="*/ 3 h 6"/>
                <a:gd name="T28" fmla="*/ 41 w 103"/>
                <a:gd name="T29" fmla="*/ 5 h 6"/>
                <a:gd name="T30" fmla="*/ 21 w 103"/>
                <a:gd name="T31" fmla="*/ 5 h 6"/>
                <a:gd name="T32" fmla="*/ 0 w 103"/>
                <a:gd name="T33" fmla="*/ 6 h 6"/>
                <a:gd name="T34" fmla="*/ 0 w 103"/>
                <a:gd name="T35" fmla="*/ 6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"/>
                <a:gd name="T55" fmla="*/ 0 h 6"/>
                <a:gd name="T56" fmla="*/ 103 w 103"/>
                <a:gd name="T57" fmla="*/ 6 h 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3"/>
                  </a:lnTo>
                  <a:lnTo>
                    <a:pt x="87" y="3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2"/>
                  </a:lnTo>
                  <a:lnTo>
                    <a:pt x="73" y="3"/>
                  </a:lnTo>
                  <a:lnTo>
                    <a:pt x="57" y="3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6" name="Freeform 769"/>
            <p:cNvSpPr>
              <a:spLocks/>
            </p:cNvSpPr>
            <p:nvPr/>
          </p:nvSpPr>
          <p:spPr bwMode="auto">
            <a:xfrm>
              <a:off x="1052" y="2106"/>
              <a:ext cx="81" cy="5"/>
            </a:xfrm>
            <a:custGeom>
              <a:avLst/>
              <a:gdLst>
                <a:gd name="T0" fmla="*/ 92 w 92"/>
                <a:gd name="T1" fmla="*/ 0 h 6"/>
                <a:gd name="T2" fmla="*/ 90 w 92"/>
                <a:gd name="T3" fmla="*/ 1 h 6"/>
                <a:gd name="T4" fmla="*/ 83 w 92"/>
                <a:gd name="T5" fmla="*/ 2 h 6"/>
                <a:gd name="T6" fmla="*/ 73 w 92"/>
                <a:gd name="T7" fmla="*/ 3 h 6"/>
                <a:gd name="T8" fmla="*/ 57 w 92"/>
                <a:gd name="T9" fmla="*/ 3 h 6"/>
                <a:gd name="T10" fmla="*/ 41 w 92"/>
                <a:gd name="T11" fmla="*/ 5 h 6"/>
                <a:gd name="T12" fmla="*/ 21 w 92"/>
                <a:gd name="T13" fmla="*/ 5 h 6"/>
                <a:gd name="T14" fmla="*/ 0 w 92"/>
                <a:gd name="T15" fmla="*/ 6 h 6"/>
                <a:gd name="T16" fmla="*/ 0 w 92"/>
                <a:gd name="T17" fmla="*/ 5 h 6"/>
                <a:gd name="T18" fmla="*/ 18 w 92"/>
                <a:gd name="T19" fmla="*/ 5 h 6"/>
                <a:gd name="T20" fmla="*/ 35 w 92"/>
                <a:gd name="T21" fmla="*/ 3 h 6"/>
                <a:gd name="T22" fmla="*/ 50 w 92"/>
                <a:gd name="T23" fmla="*/ 3 h 6"/>
                <a:gd name="T24" fmla="*/ 62 w 92"/>
                <a:gd name="T25" fmla="*/ 2 h 6"/>
                <a:gd name="T26" fmla="*/ 71 w 92"/>
                <a:gd name="T27" fmla="*/ 1 h 6"/>
                <a:gd name="T28" fmla="*/ 78 w 92"/>
                <a:gd name="T29" fmla="*/ 0 h 6"/>
                <a:gd name="T30" fmla="*/ 80 w 92"/>
                <a:gd name="T31" fmla="*/ 0 h 6"/>
                <a:gd name="T32" fmla="*/ 92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6"/>
                <a:gd name="T53" fmla="*/ 92 w 9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2"/>
                  </a:lnTo>
                  <a:lnTo>
                    <a:pt x="73" y="3"/>
                  </a:lnTo>
                  <a:lnTo>
                    <a:pt x="57" y="3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3"/>
                  </a:lnTo>
                  <a:lnTo>
                    <a:pt x="50" y="3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7" name="Freeform 770"/>
            <p:cNvSpPr>
              <a:spLocks/>
            </p:cNvSpPr>
            <p:nvPr/>
          </p:nvSpPr>
          <p:spPr bwMode="auto">
            <a:xfrm>
              <a:off x="1052" y="2106"/>
              <a:ext cx="70" cy="4"/>
            </a:xfrm>
            <a:custGeom>
              <a:avLst/>
              <a:gdLst>
                <a:gd name="T0" fmla="*/ 0 w 80"/>
                <a:gd name="T1" fmla="*/ 5 h 5"/>
                <a:gd name="T2" fmla="*/ 18 w 80"/>
                <a:gd name="T3" fmla="*/ 5 h 5"/>
                <a:gd name="T4" fmla="*/ 35 w 80"/>
                <a:gd name="T5" fmla="*/ 3 h 5"/>
                <a:gd name="T6" fmla="*/ 50 w 80"/>
                <a:gd name="T7" fmla="*/ 3 h 5"/>
                <a:gd name="T8" fmla="*/ 62 w 80"/>
                <a:gd name="T9" fmla="*/ 2 h 5"/>
                <a:gd name="T10" fmla="*/ 71 w 80"/>
                <a:gd name="T11" fmla="*/ 1 h 5"/>
                <a:gd name="T12" fmla="*/ 78 w 80"/>
                <a:gd name="T13" fmla="*/ 0 h 5"/>
                <a:gd name="T14" fmla="*/ 80 w 80"/>
                <a:gd name="T15" fmla="*/ 0 h 5"/>
                <a:gd name="T16" fmla="*/ 66 w 80"/>
                <a:gd name="T17" fmla="*/ 0 h 5"/>
                <a:gd name="T18" fmla="*/ 64 w 80"/>
                <a:gd name="T19" fmla="*/ 0 h 5"/>
                <a:gd name="T20" fmla="*/ 57 w 80"/>
                <a:gd name="T21" fmla="*/ 1 h 5"/>
                <a:gd name="T22" fmla="*/ 47 w 80"/>
                <a:gd name="T23" fmla="*/ 2 h 5"/>
                <a:gd name="T24" fmla="*/ 33 w 80"/>
                <a:gd name="T25" fmla="*/ 3 h 5"/>
                <a:gd name="T26" fmla="*/ 18 w 80"/>
                <a:gd name="T27" fmla="*/ 3 h 5"/>
                <a:gd name="T28" fmla="*/ 0 w 80"/>
                <a:gd name="T29" fmla="*/ 3 h 5"/>
                <a:gd name="T30" fmla="*/ 0 w 80"/>
                <a:gd name="T31" fmla="*/ 5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"/>
                <a:gd name="T50" fmla="*/ 80 w 80"/>
                <a:gd name="T51" fmla="*/ 5 h 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3"/>
                  </a:lnTo>
                  <a:lnTo>
                    <a:pt x="50" y="3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3"/>
                  </a:lnTo>
                  <a:lnTo>
                    <a:pt x="18" y="3"/>
                  </a:lnTo>
                  <a:lnTo>
                    <a:pt x="0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8" name="Freeform 771"/>
            <p:cNvSpPr>
              <a:spLocks/>
            </p:cNvSpPr>
            <p:nvPr/>
          </p:nvSpPr>
          <p:spPr bwMode="auto">
            <a:xfrm>
              <a:off x="1052" y="2106"/>
              <a:ext cx="58" cy="2"/>
            </a:xfrm>
            <a:custGeom>
              <a:avLst/>
              <a:gdLst>
                <a:gd name="T0" fmla="*/ 66 w 66"/>
                <a:gd name="T1" fmla="*/ 0 h 3"/>
                <a:gd name="T2" fmla="*/ 64 w 66"/>
                <a:gd name="T3" fmla="*/ 0 h 3"/>
                <a:gd name="T4" fmla="*/ 57 w 66"/>
                <a:gd name="T5" fmla="*/ 1 h 3"/>
                <a:gd name="T6" fmla="*/ 47 w 66"/>
                <a:gd name="T7" fmla="*/ 2 h 3"/>
                <a:gd name="T8" fmla="*/ 33 w 66"/>
                <a:gd name="T9" fmla="*/ 3 h 3"/>
                <a:gd name="T10" fmla="*/ 18 w 66"/>
                <a:gd name="T11" fmla="*/ 3 h 3"/>
                <a:gd name="T12" fmla="*/ 0 w 66"/>
                <a:gd name="T13" fmla="*/ 3 h 3"/>
                <a:gd name="T14" fmla="*/ 0 w 66"/>
                <a:gd name="T15" fmla="*/ 2 h 3"/>
                <a:gd name="T16" fmla="*/ 17 w 66"/>
                <a:gd name="T17" fmla="*/ 2 h 3"/>
                <a:gd name="T18" fmla="*/ 31 w 66"/>
                <a:gd name="T19" fmla="*/ 2 h 3"/>
                <a:gd name="T20" fmla="*/ 42 w 66"/>
                <a:gd name="T21" fmla="*/ 1 h 3"/>
                <a:gd name="T22" fmla="*/ 50 w 66"/>
                <a:gd name="T23" fmla="*/ 0 h 3"/>
                <a:gd name="T24" fmla="*/ 52 w 66"/>
                <a:gd name="T25" fmla="*/ 0 h 3"/>
                <a:gd name="T26" fmla="*/ 66 w 66"/>
                <a:gd name="T27" fmla="*/ 0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6"/>
                <a:gd name="T43" fmla="*/ 0 h 3"/>
                <a:gd name="T44" fmla="*/ 66 w 66"/>
                <a:gd name="T45" fmla="*/ 3 h 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6" h="3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3"/>
                  </a:lnTo>
                  <a:lnTo>
                    <a:pt x="18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299" name="Freeform 772"/>
            <p:cNvSpPr>
              <a:spLocks/>
            </p:cNvSpPr>
            <p:nvPr/>
          </p:nvSpPr>
          <p:spPr bwMode="auto">
            <a:xfrm>
              <a:off x="1052" y="2106"/>
              <a:ext cx="46" cy="1"/>
            </a:xfrm>
            <a:custGeom>
              <a:avLst/>
              <a:gdLst>
                <a:gd name="T0" fmla="*/ 0 w 52"/>
                <a:gd name="T1" fmla="*/ 2 h 2"/>
                <a:gd name="T2" fmla="*/ 17 w 52"/>
                <a:gd name="T3" fmla="*/ 2 h 2"/>
                <a:gd name="T4" fmla="*/ 31 w 52"/>
                <a:gd name="T5" fmla="*/ 2 h 2"/>
                <a:gd name="T6" fmla="*/ 42 w 52"/>
                <a:gd name="T7" fmla="*/ 1 h 2"/>
                <a:gd name="T8" fmla="*/ 50 w 52"/>
                <a:gd name="T9" fmla="*/ 0 h 2"/>
                <a:gd name="T10" fmla="*/ 52 w 52"/>
                <a:gd name="T11" fmla="*/ 0 h 2"/>
                <a:gd name="T12" fmla="*/ 36 w 52"/>
                <a:gd name="T13" fmla="*/ 0 h 2"/>
                <a:gd name="T14" fmla="*/ 35 w 52"/>
                <a:gd name="T15" fmla="*/ 0 h 2"/>
                <a:gd name="T16" fmla="*/ 30 w 52"/>
                <a:gd name="T17" fmla="*/ 1 h 2"/>
                <a:gd name="T18" fmla="*/ 22 w 52"/>
                <a:gd name="T19" fmla="*/ 1 h 2"/>
                <a:gd name="T20" fmla="*/ 12 w 52"/>
                <a:gd name="T21" fmla="*/ 1 h 2"/>
                <a:gd name="T22" fmla="*/ 0 w 52"/>
                <a:gd name="T23" fmla="*/ 1 h 2"/>
                <a:gd name="T24" fmla="*/ 0 w 52"/>
                <a:gd name="T25" fmla="*/ 2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2"/>
                <a:gd name="T41" fmla="*/ 52 w 52"/>
                <a:gd name="T42" fmla="*/ 2 h 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2">
                  <a:moveTo>
                    <a:pt x="0" y="2"/>
                  </a:move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0" name="Freeform 773"/>
            <p:cNvSpPr>
              <a:spLocks/>
            </p:cNvSpPr>
            <p:nvPr/>
          </p:nvSpPr>
          <p:spPr bwMode="auto">
            <a:xfrm>
              <a:off x="1052" y="2106"/>
              <a:ext cx="31" cy="0"/>
            </a:xfrm>
            <a:custGeom>
              <a:avLst/>
              <a:gdLst>
                <a:gd name="T0" fmla="*/ 36 w 36"/>
                <a:gd name="T1" fmla="*/ 0 h 1"/>
                <a:gd name="T2" fmla="*/ 35 w 36"/>
                <a:gd name="T3" fmla="*/ 0 h 1"/>
                <a:gd name="T4" fmla="*/ 30 w 36"/>
                <a:gd name="T5" fmla="*/ 1 h 1"/>
                <a:gd name="T6" fmla="*/ 22 w 36"/>
                <a:gd name="T7" fmla="*/ 1 h 1"/>
                <a:gd name="T8" fmla="*/ 12 w 36"/>
                <a:gd name="T9" fmla="*/ 1 h 1"/>
                <a:gd name="T10" fmla="*/ 0 w 36"/>
                <a:gd name="T11" fmla="*/ 1 h 1"/>
                <a:gd name="T12" fmla="*/ 0 w 36"/>
                <a:gd name="T13" fmla="*/ 1 h 1"/>
                <a:gd name="T14" fmla="*/ 8 w 36"/>
                <a:gd name="T15" fmla="*/ 0 h 1"/>
                <a:gd name="T16" fmla="*/ 14 w 36"/>
                <a:gd name="T17" fmla="*/ 0 h 1"/>
                <a:gd name="T18" fmla="*/ 18 w 36"/>
                <a:gd name="T19" fmla="*/ 0 h 1"/>
                <a:gd name="T20" fmla="*/ 19 w 36"/>
                <a:gd name="T21" fmla="*/ 0 h 1"/>
                <a:gd name="T22" fmla="*/ 36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1"/>
                <a:gd name="T38" fmla="*/ 36 w 36"/>
                <a:gd name="T39" fmla="*/ 1 h 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1" name="Freeform 774"/>
            <p:cNvSpPr>
              <a:spLocks/>
            </p:cNvSpPr>
            <p:nvPr/>
          </p:nvSpPr>
          <p:spPr bwMode="auto">
            <a:xfrm>
              <a:off x="1052" y="2106"/>
              <a:ext cx="16" cy="0"/>
            </a:xfrm>
            <a:custGeom>
              <a:avLst/>
              <a:gdLst>
                <a:gd name="T0" fmla="*/ 0 w 19"/>
                <a:gd name="T1" fmla="*/ 1 h 1"/>
                <a:gd name="T2" fmla="*/ 8 w 19"/>
                <a:gd name="T3" fmla="*/ 0 h 1"/>
                <a:gd name="T4" fmla="*/ 14 w 19"/>
                <a:gd name="T5" fmla="*/ 0 h 1"/>
                <a:gd name="T6" fmla="*/ 18 w 19"/>
                <a:gd name="T7" fmla="*/ 0 h 1"/>
                <a:gd name="T8" fmla="*/ 19 w 19"/>
                <a:gd name="T9" fmla="*/ 0 h 1"/>
                <a:gd name="T10" fmla="*/ 2 w 19"/>
                <a:gd name="T11" fmla="*/ 0 h 1"/>
                <a:gd name="T12" fmla="*/ 0 w 19"/>
                <a:gd name="T13" fmla="*/ 0 h 1"/>
                <a:gd name="T14" fmla="*/ 0 w 19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"/>
                <a:gd name="T26" fmla="*/ 19 w 19"/>
                <a:gd name="T27" fmla="*/ 1 h 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2" name="Freeform 775"/>
            <p:cNvSpPr>
              <a:spLocks/>
            </p:cNvSpPr>
            <p:nvPr/>
          </p:nvSpPr>
          <p:spPr bwMode="auto">
            <a:xfrm>
              <a:off x="1052" y="2106"/>
              <a:ext cx="1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"/>
                <a:gd name="T17" fmla="*/ 2 w 2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3" name="Freeform 776"/>
            <p:cNvSpPr>
              <a:spLocks/>
            </p:cNvSpPr>
            <p:nvPr/>
          </p:nvSpPr>
          <p:spPr bwMode="auto">
            <a:xfrm>
              <a:off x="1294" y="2077"/>
              <a:ext cx="42" cy="165"/>
            </a:xfrm>
            <a:custGeom>
              <a:avLst/>
              <a:gdLst>
                <a:gd name="T0" fmla="*/ 0 w 48"/>
                <a:gd name="T1" fmla="*/ 48 h 179"/>
                <a:gd name="T2" fmla="*/ 48 w 48"/>
                <a:gd name="T3" fmla="*/ 0 h 179"/>
                <a:gd name="T4" fmla="*/ 48 w 48"/>
                <a:gd name="T5" fmla="*/ 131 h 179"/>
                <a:gd name="T6" fmla="*/ 0 w 48"/>
                <a:gd name="T7" fmla="*/ 179 h 179"/>
                <a:gd name="T8" fmla="*/ 0 w 48"/>
                <a:gd name="T9" fmla="*/ 48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79"/>
                <a:gd name="T17" fmla="*/ 48 w 4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79">
                  <a:moveTo>
                    <a:pt x="0" y="48"/>
                  </a:moveTo>
                  <a:lnTo>
                    <a:pt x="48" y="0"/>
                  </a:lnTo>
                  <a:lnTo>
                    <a:pt x="48" y="131"/>
                  </a:lnTo>
                  <a:lnTo>
                    <a:pt x="0" y="17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4" name="Rectangle 777"/>
            <p:cNvSpPr>
              <a:spLocks noChangeArrowheads="1"/>
            </p:cNvSpPr>
            <p:nvPr/>
          </p:nvSpPr>
          <p:spPr bwMode="auto">
            <a:xfrm>
              <a:off x="958" y="2121"/>
              <a:ext cx="336" cy="96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5" name="Freeform 778"/>
            <p:cNvSpPr>
              <a:spLocks/>
            </p:cNvSpPr>
            <p:nvPr/>
          </p:nvSpPr>
          <p:spPr bwMode="auto">
            <a:xfrm>
              <a:off x="1063" y="2121"/>
              <a:ext cx="4" cy="96"/>
            </a:xfrm>
            <a:custGeom>
              <a:avLst/>
              <a:gdLst>
                <a:gd name="T0" fmla="*/ 5 w 5"/>
                <a:gd name="T1" fmla="*/ 0 h 104"/>
                <a:gd name="T2" fmla="*/ 1 w 5"/>
                <a:gd name="T3" fmla="*/ 26 h 104"/>
                <a:gd name="T4" fmla="*/ 0 w 5"/>
                <a:gd name="T5" fmla="*/ 52 h 104"/>
                <a:gd name="T6" fmla="*/ 1 w 5"/>
                <a:gd name="T7" fmla="*/ 78 h 104"/>
                <a:gd name="T8" fmla="*/ 5 w 5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04"/>
                <a:gd name="T17" fmla="*/ 5 w 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04">
                  <a:moveTo>
                    <a:pt x="5" y="0"/>
                  </a:moveTo>
                  <a:lnTo>
                    <a:pt x="1" y="26"/>
                  </a:lnTo>
                  <a:lnTo>
                    <a:pt x="0" y="52"/>
                  </a:lnTo>
                  <a:lnTo>
                    <a:pt x="1" y="78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6" name="Rectangle 779"/>
            <p:cNvSpPr>
              <a:spLocks noChangeArrowheads="1"/>
            </p:cNvSpPr>
            <p:nvPr/>
          </p:nvSpPr>
          <p:spPr bwMode="auto">
            <a:xfrm>
              <a:off x="958" y="2217"/>
              <a:ext cx="336" cy="25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7" name="Rectangle 780"/>
            <p:cNvSpPr>
              <a:spLocks noChangeArrowheads="1"/>
            </p:cNvSpPr>
            <p:nvPr/>
          </p:nvSpPr>
          <p:spPr bwMode="auto">
            <a:xfrm>
              <a:off x="1217" y="2151"/>
              <a:ext cx="13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8" name="Freeform 781"/>
            <p:cNvSpPr>
              <a:spLocks noEditPoints="1"/>
            </p:cNvSpPr>
            <p:nvPr/>
          </p:nvSpPr>
          <p:spPr bwMode="auto">
            <a:xfrm>
              <a:off x="1079" y="2142"/>
              <a:ext cx="55" cy="6"/>
            </a:xfrm>
            <a:custGeom>
              <a:avLst/>
              <a:gdLst>
                <a:gd name="T0" fmla="*/ 0 w 62"/>
                <a:gd name="T1" fmla="*/ 6 h 6"/>
                <a:gd name="T2" fmla="*/ 18 w 62"/>
                <a:gd name="T3" fmla="*/ 6 h 6"/>
                <a:gd name="T4" fmla="*/ 18 w 62"/>
                <a:gd name="T5" fmla="*/ 0 h 6"/>
                <a:gd name="T6" fmla="*/ 0 w 62"/>
                <a:gd name="T7" fmla="*/ 0 h 6"/>
                <a:gd name="T8" fmla="*/ 0 w 62"/>
                <a:gd name="T9" fmla="*/ 6 h 6"/>
                <a:gd name="T10" fmla="*/ 26 w 62"/>
                <a:gd name="T11" fmla="*/ 6 h 6"/>
                <a:gd name="T12" fmla="*/ 35 w 62"/>
                <a:gd name="T13" fmla="*/ 6 h 6"/>
                <a:gd name="T14" fmla="*/ 35 w 62"/>
                <a:gd name="T15" fmla="*/ 0 h 6"/>
                <a:gd name="T16" fmla="*/ 26 w 62"/>
                <a:gd name="T17" fmla="*/ 0 h 6"/>
                <a:gd name="T18" fmla="*/ 26 w 62"/>
                <a:gd name="T19" fmla="*/ 6 h 6"/>
                <a:gd name="T20" fmla="*/ 44 w 62"/>
                <a:gd name="T21" fmla="*/ 6 h 6"/>
                <a:gd name="T22" fmla="*/ 62 w 62"/>
                <a:gd name="T23" fmla="*/ 6 h 6"/>
                <a:gd name="T24" fmla="*/ 62 w 62"/>
                <a:gd name="T25" fmla="*/ 0 h 6"/>
                <a:gd name="T26" fmla="*/ 44 w 62"/>
                <a:gd name="T27" fmla="*/ 0 h 6"/>
                <a:gd name="T28" fmla="*/ 44 w 62"/>
                <a:gd name="T29" fmla="*/ 6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6"/>
                <a:gd name="T47" fmla="*/ 62 w 62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6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2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6"/>
                  </a:lnTo>
                  <a:close/>
                  <a:moveTo>
                    <a:pt x="44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09" name="Freeform 782"/>
            <p:cNvSpPr>
              <a:spLocks noEditPoints="1"/>
            </p:cNvSpPr>
            <p:nvPr/>
          </p:nvSpPr>
          <p:spPr bwMode="auto">
            <a:xfrm>
              <a:off x="968" y="2130"/>
              <a:ext cx="243" cy="38"/>
            </a:xfrm>
            <a:custGeom>
              <a:avLst/>
              <a:gdLst>
                <a:gd name="T0" fmla="*/ 0 w 275"/>
                <a:gd name="T1" fmla="*/ 41 h 41"/>
                <a:gd name="T2" fmla="*/ 37 w 275"/>
                <a:gd name="T3" fmla="*/ 41 h 41"/>
                <a:gd name="T4" fmla="*/ 37 w 275"/>
                <a:gd name="T5" fmla="*/ 0 h 41"/>
                <a:gd name="T6" fmla="*/ 0 w 275"/>
                <a:gd name="T7" fmla="*/ 0 h 41"/>
                <a:gd name="T8" fmla="*/ 0 w 275"/>
                <a:gd name="T9" fmla="*/ 41 h 41"/>
                <a:gd name="T10" fmla="*/ 244 w 275"/>
                <a:gd name="T11" fmla="*/ 30 h 41"/>
                <a:gd name="T12" fmla="*/ 275 w 275"/>
                <a:gd name="T13" fmla="*/ 30 h 41"/>
                <a:gd name="T14" fmla="*/ 275 w 275"/>
                <a:gd name="T15" fmla="*/ 9 h 41"/>
                <a:gd name="T16" fmla="*/ 244 w 275"/>
                <a:gd name="T17" fmla="*/ 9 h 41"/>
                <a:gd name="T18" fmla="*/ 244 w 275"/>
                <a:gd name="T19" fmla="*/ 3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5"/>
                <a:gd name="T31" fmla="*/ 0 h 41"/>
                <a:gd name="T32" fmla="*/ 275 w 275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5" h="41">
                  <a:moveTo>
                    <a:pt x="0" y="41"/>
                  </a:moveTo>
                  <a:lnTo>
                    <a:pt x="37" y="4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1"/>
                  </a:lnTo>
                  <a:close/>
                  <a:moveTo>
                    <a:pt x="244" y="30"/>
                  </a:moveTo>
                  <a:lnTo>
                    <a:pt x="275" y="30"/>
                  </a:lnTo>
                  <a:lnTo>
                    <a:pt x="275" y="9"/>
                  </a:lnTo>
                  <a:lnTo>
                    <a:pt x="244" y="9"/>
                  </a:lnTo>
                  <a:lnTo>
                    <a:pt x="244" y="3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10" name="Freeform 783"/>
            <p:cNvSpPr>
              <a:spLocks noEditPoints="1"/>
            </p:cNvSpPr>
            <p:nvPr/>
          </p:nvSpPr>
          <p:spPr bwMode="auto">
            <a:xfrm>
              <a:off x="961" y="2126"/>
              <a:ext cx="330" cy="109"/>
            </a:xfrm>
            <a:custGeom>
              <a:avLst/>
              <a:gdLst>
                <a:gd name="T0" fmla="*/ 129 w 374"/>
                <a:gd name="T1" fmla="*/ 94 h 118"/>
                <a:gd name="T2" fmla="*/ 372 w 374"/>
                <a:gd name="T3" fmla="*/ 94 h 118"/>
                <a:gd name="T4" fmla="*/ 372 w 374"/>
                <a:gd name="T5" fmla="*/ 0 h 118"/>
                <a:gd name="T6" fmla="*/ 129 w 374"/>
                <a:gd name="T7" fmla="*/ 0 h 118"/>
                <a:gd name="T8" fmla="*/ 125 w 374"/>
                <a:gd name="T9" fmla="*/ 23 h 118"/>
                <a:gd name="T10" fmla="*/ 124 w 374"/>
                <a:gd name="T11" fmla="*/ 47 h 118"/>
                <a:gd name="T12" fmla="*/ 125 w 374"/>
                <a:gd name="T13" fmla="*/ 70 h 118"/>
                <a:gd name="T14" fmla="*/ 129 w 374"/>
                <a:gd name="T15" fmla="*/ 94 h 118"/>
                <a:gd name="T16" fmla="*/ 220 w 374"/>
                <a:gd name="T17" fmla="*/ 83 h 118"/>
                <a:gd name="T18" fmla="*/ 359 w 374"/>
                <a:gd name="T19" fmla="*/ 83 h 118"/>
                <a:gd name="T20" fmla="*/ 359 w 374"/>
                <a:gd name="T21" fmla="*/ 12 h 118"/>
                <a:gd name="T22" fmla="*/ 220 w 374"/>
                <a:gd name="T23" fmla="*/ 12 h 118"/>
                <a:gd name="T24" fmla="*/ 220 w 374"/>
                <a:gd name="T25" fmla="*/ 83 h 118"/>
                <a:gd name="T26" fmla="*/ 339 w 374"/>
                <a:gd name="T27" fmla="*/ 118 h 118"/>
                <a:gd name="T28" fmla="*/ 368 w 374"/>
                <a:gd name="T29" fmla="*/ 118 h 118"/>
                <a:gd name="T30" fmla="*/ 372 w 374"/>
                <a:gd name="T31" fmla="*/ 117 h 118"/>
                <a:gd name="T32" fmla="*/ 374 w 374"/>
                <a:gd name="T33" fmla="*/ 112 h 118"/>
                <a:gd name="T34" fmla="*/ 372 w 374"/>
                <a:gd name="T35" fmla="*/ 108 h 118"/>
                <a:gd name="T36" fmla="*/ 368 w 374"/>
                <a:gd name="T37" fmla="*/ 107 h 118"/>
                <a:gd name="T38" fmla="*/ 339 w 374"/>
                <a:gd name="T39" fmla="*/ 107 h 118"/>
                <a:gd name="T40" fmla="*/ 339 w 374"/>
                <a:gd name="T41" fmla="*/ 118 h 118"/>
                <a:gd name="T42" fmla="*/ 35 w 374"/>
                <a:gd name="T43" fmla="*/ 118 h 118"/>
                <a:gd name="T44" fmla="*/ 6 w 374"/>
                <a:gd name="T45" fmla="*/ 118 h 118"/>
                <a:gd name="T46" fmla="*/ 2 w 374"/>
                <a:gd name="T47" fmla="*/ 117 h 118"/>
                <a:gd name="T48" fmla="*/ 0 w 374"/>
                <a:gd name="T49" fmla="*/ 112 h 118"/>
                <a:gd name="T50" fmla="*/ 2 w 374"/>
                <a:gd name="T51" fmla="*/ 108 h 118"/>
                <a:gd name="T52" fmla="*/ 6 w 374"/>
                <a:gd name="T53" fmla="*/ 107 h 118"/>
                <a:gd name="T54" fmla="*/ 35 w 374"/>
                <a:gd name="T55" fmla="*/ 107 h 118"/>
                <a:gd name="T56" fmla="*/ 35 w 374"/>
                <a:gd name="T57" fmla="*/ 118 h 118"/>
                <a:gd name="T58" fmla="*/ 134 w 374"/>
                <a:gd name="T59" fmla="*/ 24 h 118"/>
                <a:gd name="T60" fmla="*/ 196 w 374"/>
                <a:gd name="T61" fmla="*/ 24 h 118"/>
                <a:gd name="T62" fmla="*/ 196 w 374"/>
                <a:gd name="T63" fmla="*/ 18 h 118"/>
                <a:gd name="T64" fmla="*/ 134 w 374"/>
                <a:gd name="T65" fmla="*/ 18 h 118"/>
                <a:gd name="T66" fmla="*/ 134 w 374"/>
                <a:gd name="T67" fmla="*/ 24 h 1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4"/>
                <a:gd name="T103" fmla="*/ 0 h 118"/>
                <a:gd name="T104" fmla="*/ 374 w 374"/>
                <a:gd name="T105" fmla="*/ 118 h 1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4" h="118">
                  <a:moveTo>
                    <a:pt x="129" y="94"/>
                  </a:moveTo>
                  <a:lnTo>
                    <a:pt x="372" y="94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3"/>
                  </a:lnTo>
                  <a:lnTo>
                    <a:pt x="124" y="47"/>
                  </a:lnTo>
                  <a:lnTo>
                    <a:pt x="125" y="70"/>
                  </a:lnTo>
                  <a:lnTo>
                    <a:pt x="129" y="94"/>
                  </a:lnTo>
                  <a:close/>
                  <a:moveTo>
                    <a:pt x="220" y="83"/>
                  </a:moveTo>
                  <a:lnTo>
                    <a:pt x="359" y="83"/>
                  </a:lnTo>
                  <a:lnTo>
                    <a:pt x="359" y="12"/>
                  </a:lnTo>
                  <a:lnTo>
                    <a:pt x="220" y="12"/>
                  </a:lnTo>
                  <a:lnTo>
                    <a:pt x="220" y="83"/>
                  </a:lnTo>
                  <a:close/>
                  <a:moveTo>
                    <a:pt x="339" y="118"/>
                  </a:moveTo>
                  <a:lnTo>
                    <a:pt x="368" y="118"/>
                  </a:lnTo>
                  <a:lnTo>
                    <a:pt x="372" y="117"/>
                  </a:lnTo>
                  <a:lnTo>
                    <a:pt x="374" y="112"/>
                  </a:lnTo>
                  <a:lnTo>
                    <a:pt x="372" y="108"/>
                  </a:lnTo>
                  <a:lnTo>
                    <a:pt x="368" y="107"/>
                  </a:lnTo>
                  <a:lnTo>
                    <a:pt x="339" y="107"/>
                  </a:lnTo>
                  <a:lnTo>
                    <a:pt x="339" y="118"/>
                  </a:lnTo>
                  <a:close/>
                  <a:moveTo>
                    <a:pt x="35" y="118"/>
                  </a:moveTo>
                  <a:lnTo>
                    <a:pt x="6" y="118"/>
                  </a:lnTo>
                  <a:lnTo>
                    <a:pt x="2" y="117"/>
                  </a:lnTo>
                  <a:lnTo>
                    <a:pt x="0" y="112"/>
                  </a:lnTo>
                  <a:lnTo>
                    <a:pt x="2" y="108"/>
                  </a:lnTo>
                  <a:lnTo>
                    <a:pt x="6" y="107"/>
                  </a:lnTo>
                  <a:lnTo>
                    <a:pt x="35" y="107"/>
                  </a:lnTo>
                  <a:lnTo>
                    <a:pt x="35" y="118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8"/>
                  </a:lnTo>
                  <a:lnTo>
                    <a:pt x="134" y="18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11" name="Line 784"/>
            <p:cNvSpPr>
              <a:spLocks noChangeShapeType="1"/>
            </p:cNvSpPr>
            <p:nvPr/>
          </p:nvSpPr>
          <p:spPr bwMode="auto">
            <a:xfrm>
              <a:off x="1135" y="2126"/>
              <a:ext cx="1" cy="8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2" name="Line 785"/>
            <p:cNvSpPr>
              <a:spLocks noChangeShapeType="1"/>
            </p:cNvSpPr>
            <p:nvPr/>
          </p:nvSpPr>
          <p:spPr bwMode="auto">
            <a:xfrm flipH="1">
              <a:off x="1070" y="2155"/>
              <a:ext cx="6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3" name="Line 786"/>
            <p:cNvSpPr>
              <a:spLocks noChangeShapeType="1"/>
            </p:cNvSpPr>
            <p:nvPr/>
          </p:nvSpPr>
          <p:spPr bwMode="auto">
            <a:xfrm flipH="1">
              <a:off x="1070" y="2183"/>
              <a:ext cx="6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4" name="Line 787"/>
            <p:cNvSpPr>
              <a:spLocks noChangeShapeType="1"/>
            </p:cNvSpPr>
            <p:nvPr/>
          </p:nvSpPr>
          <p:spPr bwMode="auto">
            <a:xfrm>
              <a:off x="1239" y="2137"/>
              <a:ext cx="1" cy="2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5" name="Line 788"/>
            <p:cNvSpPr>
              <a:spLocks noChangeShapeType="1"/>
            </p:cNvSpPr>
            <p:nvPr/>
          </p:nvSpPr>
          <p:spPr bwMode="auto">
            <a:xfrm>
              <a:off x="1155" y="2161"/>
              <a:ext cx="12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6" name="Line 789"/>
            <p:cNvSpPr>
              <a:spLocks noChangeShapeType="1"/>
            </p:cNvSpPr>
            <p:nvPr/>
          </p:nvSpPr>
          <p:spPr bwMode="auto">
            <a:xfrm flipV="1">
              <a:off x="1079" y="2121"/>
              <a:ext cx="1" cy="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7" name="Line 790"/>
            <p:cNvSpPr>
              <a:spLocks noChangeShapeType="1"/>
            </p:cNvSpPr>
            <p:nvPr/>
          </p:nvSpPr>
          <p:spPr bwMode="auto">
            <a:xfrm flipV="1">
              <a:off x="1079" y="2213"/>
              <a:ext cx="1" cy="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8" name="Line 791"/>
            <p:cNvSpPr>
              <a:spLocks noChangeShapeType="1"/>
            </p:cNvSpPr>
            <p:nvPr/>
          </p:nvSpPr>
          <p:spPr bwMode="auto">
            <a:xfrm>
              <a:off x="1081" y="2169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19" name="Line 792"/>
            <p:cNvSpPr>
              <a:spLocks noChangeShapeType="1"/>
            </p:cNvSpPr>
            <p:nvPr/>
          </p:nvSpPr>
          <p:spPr bwMode="auto">
            <a:xfrm>
              <a:off x="1081" y="2146"/>
              <a:ext cx="4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20" name="Line 793"/>
            <p:cNvSpPr>
              <a:spLocks noChangeShapeType="1"/>
            </p:cNvSpPr>
            <p:nvPr/>
          </p:nvSpPr>
          <p:spPr bwMode="auto">
            <a:xfrm>
              <a:off x="1120" y="2146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21" name="Line 794"/>
            <p:cNvSpPr>
              <a:spLocks noChangeShapeType="1"/>
            </p:cNvSpPr>
            <p:nvPr/>
          </p:nvSpPr>
          <p:spPr bwMode="auto">
            <a:xfrm>
              <a:off x="1171" y="2155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22" name="Freeform 795"/>
            <p:cNvSpPr>
              <a:spLocks/>
            </p:cNvSpPr>
            <p:nvPr/>
          </p:nvSpPr>
          <p:spPr bwMode="auto">
            <a:xfrm>
              <a:off x="1252" y="1846"/>
              <a:ext cx="42" cy="260"/>
            </a:xfrm>
            <a:custGeom>
              <a:avLst/>
              <a:gdLst>
                <a:gd name="T0" fmla="*/ 0 w 47"/>
                <a:gd name="T1" fmla="*/ 281 h 281"/>
                <a:gd name="T2" fmla="*/ 36 w 47"/>
                <a:gd name="T3" fmla="*/ 244 h 281"/>
                <a:gd name="T4" fmla="*/ 36 w 47"/>
                <a:gd name="T5" fmla="*/ 179 h 281"/>
                <a:gd name="T6" fmla="*/ 47 w 47"/>
                <a:gd name="T7" fmla="*/ 144 h 281"/>
                <a:gd name="T8" fmla="*/ 47 w 47"/>
                <a:gd name="T9" fmla="*/ 0 h 281"/>
                <a:gd name="T10" fmla="*/ 0 w 47"/>
                <a:gd name="T11" fmla="*/ 49 h 281"/>
                <a:gd name="T12" fmla="*/ 0 w 47"/>
                <a:gd name="T13" fmla="*/ 281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281"/>
                <a:gd name="T23" fmla="*/ 47 w 47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281">
                  <a:moveTo>
                    <a:pt x="0" y="281"/>
                  </a:moveTo>
                  <a:lnTo>
                    <a:pt x="36" y="244"/>
                  </a:lnTo>
                  <a:lnTo>
                    <a:pt x="36" y="179"/>
                  </a:lnTo>
                  <a:lnTo>
                    <a:pt x="47" y="144"/>
                  </a:lnTo>
                  <a:lnTo>
                    <a:pt x="47" y="0"/>
                  </a:lnTo>
                  <a:lnTo>
                    <a:pt x="0" y="49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3" name="Freeform 796"/>
            <p:cNvSpPr>
              <a:spLocks/>
            </p:cNvSpPr>
            <p:nvPr/>
          </p:nvSpPr>
          <p:spPr bwMode="auto">
            <a:xfrm>
              <a:off x="1000" y="1846"/>
              <a:ext cx="294" cy="45"/>
            </a:xfrm>
            <a:custGeom>
              <a:avLst/>
              <a:gdLst>
                <a:gd name="T0" fmla="*/ 332 w 332"/>
                <a:gd name="T1" fmla="*/ 0 h 49"/>
                <a:gd name="T2" fmla="*/ 47 w 332"/>
                <a:gd name="T3" fmla="*/ 0 h 49"/>
                <a:gd name="T4" fmla="*/ 0 w 332"/>
                <a:gd name="T5" fmla="*/ 49 h 49"/>
                <a:gd name="T6" fmla="*/ 285 w 332"/>
                <a:gd name="T7" fmla="*/ 49 h 49"/>
                <a:gd name="T8" fmla="*/ 332 w 332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2"/>
                <a:gd name="T16" fmla="*/ 0 h 49"/>
                <a:gd name="T17" fmla="*/ 332 w 332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2" h="49">
                  <a:moveTo>
                    <a:pt x="332" y="0"/>
                  </a:moveTo>
                  <a:lnTo>
                    <a:pt x="47" y="0"/>
                  </a:lnTo>
                  <a:lnTo>
                    <a:pt x="0" y="49"/>
                  </a:lnTo>
                  <a:lnTo>
                    <a:pt x="285" y="49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4" name="Rectangle 797"/>
            <p:cNvSpPr>
              <a:spLocks noChangeArrowheads="1"/>
            </p:cNvSpPr>
            <p:nvPr/>
          </p:nvSpPr>
          <p:spPr bwMode="auto">
            <a:xfrm>
              <a:off x="1000" y="1891"/>
              <a:ext cx="252" cy="213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5" name="Rectangle 798"/>
            <p:cNvSpPr>
              <a:spLocks noChangeArrowheads="1"/>
            </p:cNvSpPr>
            <p:nvPr/>
          </p:nvSpPr>
          <p:spPr bwMode="auto">
            <a:xfrm>
              <a:off x="1226" y="2077"/>
              <a:ext cx="13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6" name="Freeform 799"/>
            <p:cNvSpPr>
              <a:spLocks/>
            </p:cNvSpPr>
            <p:nvPr/>
          </p:nvSpPr>
          <p:spPr bwMode="auto">
            <a:xfrm>
              <a:off x="1037" y="1924"/>
              <a:ext cx="178" cy="131"/>
            </a:xfrm>
            <a:custGeom>
              <a:avLst/>
              <a:gdLst>
                <a:gd name="T0" fmla="*/ 0 w 202"/>
                <a:gd name="T1" fmla="*/ 142 h 142"/>
                <a:gd name="T2" fmla="*/ 202 w 202"/>
                <a:gd name="T3" fmla="*/ 142 h 142"/>
                <a:gd name="T4" fmla="*/ 202 w 202"/>
                <a:gd name="T5" fmla="*/ 0 h 142"/>
                <a:gd name="T6" fmla="*/ 197 w 202"/>
                <a:gd name="T7" fmla="*/ 0 h 142"/>
                <a:gd name="T8" fmla="*/ 197 w 202"/>
                <a:gd name="T9" fmla="*/ 138 h 142"/>
                <a:gd name="T10" fmla="*/ 0 w 202"/>
                <a:gd name="T11" fmla="*/ 138 h 142"/>
                <a:gd name="T12" fmla="*/ 0 w 202"/>
                <a:gd name="T13" fmla="*/ 142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2"/>
                <a:gd name="T22" fmla="*/ 0 h 142"/>
                <a:gd name="T23" fmla="*/ 202 w 20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8"/>
                  </a:lnTo>
                  <a:lnTo>
                    <a:pt x="0" y="138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7" name="Freeform 800"/>
            <p:cNvSpPr>
              <a:spLocks/>
            </p:cNvSpPr>
            <p:nvPr/>
          </p:nvSpPr>
          <p:spPr bwMode="auto">
            <a:xfrm>
              <a:off x="1037" y="1924"/>
              <a:ext cx="174" cy="127"/>
            </a:xfrm>
            <a:custGeom>
              <a:avLst/>
              <a:gdLst>
                <a:gd name="T0" fmla="*/ 0 w 197"/>
                <a:gd name="T1" fmla="*/ 138 h 138"/>
                <a:gd name="T2" fmla="*/ 197 w 197"/>
                <a:gd name="T3" fmla="*/ 138 h 138"/>
                <a:gd name="T4" fmla="*/ 197 w 197"/>
                <a:gd name="T5" fmla="*/ 0 h 138"/>
                <a:gd name="T6" fmla="*/ 193 w 197"/>
                <a:gd name="T7" fmla="*/ 0 h 138"/>
                <a:gd name="T8" fmla="*/ 193 w 197"/>
                <a:gd name="T9" fmla="*/ 136 h 138"/>
                <a:gd name="T10" fmla="*/ 0 w 197"/>
                <a:gd name="T11" fmla="*/ 136 h 138"/>
                <a:gd name="T12" fmla="*/ 0 w 197"/>
                <a:gd name="T13" fmla="*/ 138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7"/>
                <a:gd name="T22" fmla="*/ 0 h 138"/>
                <a:gd name="T23" fmla="*/ 197 w 197"/>
                <a:gd name="T24" fmla="*/ 138 h 1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7" h="138">
                  <a:moveTo>
                    <a:pt x="0" y="138"/>
                  </a:moveTo>
                  <a:lnTo>
                    <a:pt x="197" y="138"/>
                  </a:lnTo>
                  <a:lnTo>
                    <a:pt x="197" y="0"/>
                  </a:ln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8" name="Freeform 801"/>
            <p:cNvSpPr>
              <a:spLocks/>
            </p:cNvSpPr>
            <p:nvPr/>
          </p:nvSpPr>
          <p:spPr bwMode="auto">
            <a:xfrm>
              <a:off x="1037" y="1924"/>
              <a:ext cx="170" cy="125"/>
            </a:xfrm>
            <a:custGeom>
              <a:avLst/>
              <a:gdLst>
                <a:gd name="T0" fmla="*/ 0 w 193"/>
                <a:gd name="T1" fmla="*/ 136 h 136"/>
                <a:gd name="T2" fmla="*/ 193 w 193"/>
                <a:gd name="T3" fmla="*/ 136 h 136"/>
                <a:gd name="T4" fmla="*/ 193 w 193"/>
                <a:gd name="T5" fmla="*/ 0 h 136"/>
                <a:gd name="T6" fmla="*/ 190 w 193"/>
                <a:gd name="T7" fmla="*/ 0 h 136"/>
                <a:gd name="T8" fmla="*/ 190 w 193"/>
                <a:gd name="T9" fmla="*/ 133 h 136"/>
                <a:gd name="T10" fmla="*/ 0 w 193"/>
                <a:gd name="T11" fmla="*/ 133 h 136"/>
                <a:gd name="T12" fmla="*/ 0 w 193"/>
                <a:gd name="T13" fmla="*/ 136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136"/>
                <a:gd name="T23" fmla="*/ 193 w 193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136">
                  <a:moveTo>
                    <a:pt x="0" y="136"/>
                  </a:moveTo>
                  <a:lnTo>
                    <a:pt x="193" y="136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190" y="133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29" name="Freeform 802"/>
            <p:cNvSpPr>
              <a:spLocks/>
            </p:cNvSpPr>
            <p:nvPr/>
          </p:nvSpPr>
          <p:spPr bwMode="auto">
            <a:xfrm>
              <a:off x="1037" y="1924"/>
              <a:ext cx="167" cy="122"/>
            </a:xfrm>
            <a:custGeom>
              <a:avLst/>
              <a:gdLst>
                <a:gd name="T0" fmla="*/ 0 w 190"/>
                <a:gd name="T1" fmla="*/ 133 h 133"/>
                <a:gd name="T2" fmla="*/ 190 w 190"/>
                <a:gd name="T3" fmla="*/ 133 h 133"/>
                <a:gd name="T4" fmla="*/ 190 w 190"/>
                <a:gd name="T5" fmla="*/ 0 h 133"/>
                <a:gd name="T6" fmla="*/ 186 w 190"/>
                <a:gd name="T7" fmla="*/ 0 h 133"/>
                <a:gd name="T8" fmla="*/ 186 w 190"/>
                <a:gd name="T9" fmla="*/ 131 h 133"/>
                <a:gd name="T10" fmla="*/ 0 w 190"/>
                <a:gd name="T11" fmla="*/ 131 h 133"/>
                <a:gd name="T12" fmla="*/ 0 w 190"/>
                <a:gd name="T13" fmla="*/ 133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0"/>
                <a:gd name="T22" fmla="*/ 0 h 133"/>
                <a:gd name="T23" fmla="*/ 190 w 190"/>
                <a:gd name="T24" fmla="*/ 133 h 1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0" h="133">
                  <a:moveTo>
                    <a:pt x="0" y="133"/>
                  </a:moveTo>
                  <a:lnTo>
                    <a:pt x="190" y="133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0" name="Freeform 803"/>
            <p:cNvSpPr>
              <a:spLocks/>
            </p:cNvSpPr>
            <p:nvPr/>
          </p:nvSpPr>
          <p:spPr bwMode="auto">
            <a:xfrm>
              <a:off x="1037" y="1924"/>
              <a:ext cx="164" cy="121"/>
            </a:xfrm>
            <a:custGeom>
              <a:avLst/>
              <a:gdLst>
                <a:gd name="T0" fmla="*/ 0 w 186"/>
                <a:gd name="T1" fmla="*/ 131 h 131"/>
                <a:gd name="T2" fmla="*/ 186 w 186"/>
                <a:gd name="T3" fmla="*/ 131 h 131"/>
                <a:gd name="T4" fmla="*/ 186 w 186"/>
                <a:gd name="T5" fmla="*/ 0 h 131"/>
                <a:gd name="T6" fmla="*/ 182 w 186"/>
                <a:gd name="T7" fmla="*/ 0 h 131"/>
                <a:gd name="T8" fmla="*/ 182 w 186"/>
                <a:gd name="T9" fmla="*/ 128 h 131"/>
                <a:gd name="T10" fmla="*/ 0 w 186"/>
                <a:gd name="T11" fmla="*/ 128 h 131"/>
                <a:gd name="T12" fmla="*/ 0 w 186"/>
                <a:gd name="T13" fmla="*/ 131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1"/>
                <a:gd name="T23" fmla="*/ 186 w 186"/>
                <a:gd name="T24" fmla="*/ 131 h 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8"/>
                  </a:lnTo>
                  <a:lnTo>
                    <a:pt x="0" y="12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1" name="Freeform 804"/>
            <p:cNvSpPr>
              <a:spLocks/>
            </p:cNvSpPr>
            <p:nvPr/>
          </p:nvSpPr>
          <p:spPr bwMode="auto">
            <a:xfrm>
              <a:off x="1037" y="1924"/>
              <a:ext cx="160" cy="118"/>
            </a:xfrm>
            <a:custGeom>
              <a:avLst/>
              <a:gdLst>
                <a:gd name="T0" fmla="*/ 0 w 182"/>
                <a:gd name="T1" fmla="*/ 128 h 128"/>
                <a:gd name="T2" fmla="*/ 182 w 182"/>
                <a:gd name="T3" fmla="*/ 128 h 128"/>
                <a:gd name="T4" fmla="*/ 182 w 182"/>
                <a:gd name="T5" fmla="*/ 0 h 128"/>
                <a:gd name="T6" fmla="*/ 178 w 182"/>
                <a:gd name="T7" fmla="*/ 0 h 128"/>
                <a:gd name="T8" fmla="*/ 178 w 182"/>
                <a:gd name="T9" fmla="*/ 126 h 128"/>
                <a:gd name="T10" fmla="*/ 0 w 182"/>
                <a:gd name="T11" fmla="*/ 126 h 128"/>
                <a:gd name="T12" fmla="*/ 0 w 182"/>
                <a:gd name="T13" fmla="*/ 128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28"/>
                <a:gd name="T23" fmla="*/ 182 w 182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28">
                  <a:moveTo>
                    <a:pt x="0" y="128"/>
                  </a:moveTo>
                  <a:lnTo>
                    <a:pt x="182" y="128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2" name="Freeform 805"/>
            <p:cNvSpPr>
              <a:spLocks/>
            </p:cNvSpPr>
            <p:nvPr/>
          </p:nvSpPr>
          <p:spPr bwMode="auto">
            <a:xfrm>
              <a:off x="1036" y="1924"/>
              <a:ext cx="158" cy="116"/>
            </a:xfrm>
            <a:custGeom>
              <a:avLst/>
              <a:gdLst>
                <a:gd name="T0" fmla="*/ 0 w 178"/>
                <a:gd name="T1" fmla="*/ 2147483647 h 126"/>
                <a:gd name="T2" fmla="*/ 2147483647 w 178"/>
                <a:gd name="T3" fmla="*/ 2147483647 h 126"/>
                <a:gd name="T4" fmla="*/ 2147483647 w 178"/>
                <a:gd name="T5" fmla="*/ 0 h 126"/>
                <a:gd name="T6" fmla="*/ 2147483647 w 178"/>
                <a:gd name="T7" fmla="*/ 0 h 126"/>
                <a:gd name="T8" fmla="*/ 2147483647 w 178"/>
                <a:gd name="T9" fmla="*/ 2147483647 h 126"/>
                <a:gd name="T10" fmla="*/ 0 w 178"/>
                <a:gd name="T11" fmla="*/ 2147483647 h 126"/>
                <a:gd name="T12" fmla="*/ 0 w 17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"/>
                <a:gd name="T22" fmla="*/ 0 h 126"/>
                <a:gd name="T23" fmla="*/ 178 w 17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" h="126">
                  <a:moveTo>
                    <a:pt x="0" y="126"/>
                  </a:moveTo>
                  <a:lnTo>
                    <a:pt x="178" y="126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4" y="123"/>
                  </a:lnTo>
                  <a:lnTo>
                    <a:pt x="0" y="12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3" name="Freeform 806"/>
            <p:cNvSpPr>
              <a:spLocks/>
            </p:cNvSpPr>
            <p:nvPr/>
          </p:nvSpPr>
          <p:spPr bwMode="auto">
            <a:xfrm>
              <a:off x="1036" y="1924"/>
              <a:ext cx="154" cy="113"/>
            </a:xfrm>
            <a:custGeom>
              <a:avLst/>
              <a:gdLst>
                <a:gd name="T0" fmla="*/ 0 w 174"/>
                <a:gd name="T1" fmla="*/ 2147483647 h 123"/>
                <a:gd name="T2" fmla="*/ 2147483647 w 174"/>
                <a:gd name="T3" fmla="*/ 2147483647 h 123"/>
                <a:gd name="T4" fmla="*/ 2147483647 w 174"/>
                <a:gd name="T5" fmla="*/ 0 h 123"/>
                <a:gd name="T6" fmla="*/ 2147483647 w 174"/>
                <a:gd name="T7" fmla="*/ 0 h 123"/>
                <a:gd name="T8" fmla="*/ 2147483647 w 174"/>
                <a:gd name="T9" fmla="*/ 2147483647 h 123"/>
                <a:gd name="T10" fmla="*/ 0 w 174"/>
                <a:gd name="T11" fmla="*/ 2147483647 h 123"/>
                <a:gd name="T12" fmla="*/ 0 w 174"/>
                <a:gd name="T13" fmla="*/ 2147483647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"/>
                <a:gd name="T22" fmla="*/ 0 h 123"/>
                <a:gd name="T23" fmla="*/ 174 w 174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" h="123">
                  <a:moveTo>
                    <a:pt x="0" y="123"/>
                  </a:moveTo>
                  <a:lnTo>
                    <a:pt x="174" y="123"/>
                  </a:lnTo>
                  <a:lnTo>
                    <a:pt x="174" y="0"/>
                  </a:lnTo>
                  <a:lnTo>
                    <a:pt x="171" y="0"/>
                  </a:lnTo>
                  <a:lnTo>
                    <a:pt x="171" y="119"/>
                  </a:lnTo>
                  <a:lnTo>
                    <a:pt x="0" y="119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4" name="Freeform 807"/>
            <p:cNvSpPr>
              <a:spLocks/>
            </p:cNvSpPr>
            <p:nvPr/>
          </p:nvSpPr>
          <p:spPr bwMode="auto">
            <a:xfrm>
              <a:off x="1036" y="1924"/>
              <a:ext cx="151" cy="109"/>
            </a:xfrm>
            <a:custGeom>
              <a:avLst/>
              <a:gdLst>
                <a:gd name="T0" fmla="*/ 0 w 171"/>
                <a:gd name="T1" fmla="*/ 2147483647 h 119"/>
                <a:gd name="T2" fmla="*/ 2147483647 w 171"/>
                <a:gd name="T3" fmla="*/ 2147483647 h 119"/>
                <a:gd name="T4" fmla="*/ 2147483647 w 171"/>
                <a:gd name="T5" fmla="*/ 0 h 119"/>
                <a:gd name="T6" fmla="*/ 2147483647 w 171"/>
                <a:gd name="T7" fmla="*/ 0 h 119"/>
                <a:gd name="T8" fmla="*/ 2147483647 w 171"/>
                <a:gd name="T9" fmla="*/ 2147483647 h 119"/>
                <a:gd name="T10" fmla="*/ 0 w 171"/>
                <a:gd name="T11" fmla="*/ 2147483647 h 119"/>
                <a:gd name="T12" fmla="*/ 0 w 171"/>
                <a:gd name="T13" fmla="*/ 2147483647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119"/>
                <a:gd name="T23" fmla="*/ 171 w 171"/>
                <a:gd name="T24" fmla="*/ 119 h 1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119">
                  <a:moveTo>
                    <a:pt x="0" y="119"/>
                  </a:moveTo>
                  <a:lnTo>
                    <a:pt x="171" y="119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7"/>
                  </a:lnTo>
                  <a:lnTo>
                    <a:pt x="0" y="117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5" name="Freeform 808"/>
            <p:cNvSpPr>
              <a:spLocks/>
            </p:cNvSpPr>
            <p:nvPr/>
          </p:nvSpPr>
          <p:spPr bwMode="auto">
            <a:xfrm>
              <a:off x="1036" y="1924"/>
              <a:ext cx="148" cy="108"/>
            </a:xfrm>
            <a:custGeom>
              <a:avLst/>
              <a:gdLst>
                <a:gd name="T0" fmla="*/ 0 w 167"/>
                <a:gd name="T1" fmla="*/ 2147483647 h 117"/>
                <a:gd name="T2" fmla="*/ 2147483647 w 167"/>
                <a:gd name="T3" fmla="*/ 2147483647 h 117"/>
                <a:gd name="T4" fmla="*/ 2147483647 w 167"/>
                <a:gd name="T5" fmla="*/ 0 h 117"/>
                <a:gd name="T6" fmla="*/ 2147483647 w 167"/>
                <a:gd name="T7" fmla="*/ 0 h 117"/>
                <a:gd name="T8" fmla="*/ 2147483647 w 167"/>
                <a:gd name="T9" fmla="*/ 2147483647 h 117"/>
                <a:gd name="T10" fmla="*/ 0 w 167"/>
                <a:gd name="T11" fmla="*/ 2147483647 h 117"/>
                <a:gd name="T12" fmla="*/ 0 w 167"/>
                <a:gd name="T13" fmla="*/ 2147483647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117"/>
                <a:gd name="T23" fmla="*/ 167 w 167"/>
                <a:gd name="T24" fmla="*/ 117 h 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117">
                  <a:moveTo>
                    <a:pt x="0" y="117"/>
                  </a:moveTo>
                  <a:lnTo>
                    <a:pt x="167" y="117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4"/>
                  </a:lnTo>
                  <a:lnTo>
                    <a:pt x="0" y="11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6" name="Freeform 809"/>
            <p:cNvSpPr>
              <a:spLocks/>
            </p:cNvSpPr>
            <p:nvPr/>
          </p:nvSpPr>
          <p:spPr bwMode="auto">
            <a:xfrm>
              <a:off x="1036" y="1924"/>
              <a:ext cx="144" cy="105"/>
            </a:xfrm>
            <a:custGeom>
              <a:avLst/>
              <a:gdLst>
                <a:gd name="T0" fmla="*/ 0 w 162"/>
                <a:gd name="T1" fmla="*/ 2147483647 h 114"/>
                <a:gd name="T2" fmla="*/ 2147483647 w 162"/>
                <a:gd name="T3" fmla="*/ 2147483647 h 114"/>
                <a:gd name="T4" fmla="*/ 2147483647 w 162"/>
                <a:gd name="T5" fmla="*/ 0 h 114"/>
                <a:gd name="T6" fmla="*/ 2147483647 w 162"/>
                <a:gd name="T7" fmla="*/ 0 h 114"/>
                <a:gd name="T8" fmla="*/ 2147483647 w 162"/>
                <a:gd name="T9" fmla="*/ 2147483647 h 114"/>
                <a:gd name="T10" fmla="*/ 0 w 162"/>
                <a:gd name="T11" fmla="*/ 2147483647 h 114"/>
                <a:gd name="T12" fmla="*/ 0 w 162"/>
                <a:gd name="T13" fmla="*/ 2147483647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114"/>
                <a:gd name="T23" fmla="*/ 162 w 162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114">
                  <a:moveTo>
                    <a:pt x="0" y="114"/>
                  </a:moveTo>
                  <a:lnTo>
                    <a:pt x="162" y="114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0"/>
                  </a:lnTo>
                  <a:lnTo>
                    <a:pt x="0" y="11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7" name="Freeform 810"/>
            <p:cNvSpPr>
              <a:spLocks/>
            </p:cNvSpPr>
            <p:nvPr/>
          </p:nvSpPr>
          <p:spPr bwMode="auto">
            <a:xfrm>
              <a:off x="1036" y="1924"/>
              <a:ext cx="140" cy="101"/>
            </a:xfrm>
            <a:custGeom>
              <a:avLst/>
              <a:gdLst>
                <a:gd name="T0" fmla="*/ 0 w 158"/>
                <a:gd name="T1" fmla="*/ 2147483647 h 110"/>
                <a:gd name="T2" fmla="*/ 2147483647 w 158"/>
                <a:gd name="T3" fmla="*/ 2147483647 h 110"/>
                <a:gd name="T4" fmla="*/ 2147483647 w 158"/>
                <a:gd name="T5" fmla="*/ 0 h 110"/>
                <a:gd name="T6" fmla="*/ 2147483647 w 158"/>
                <a:gd name="T7" fmla="*/ 0 h 110"/>
                <a:gd name="T8" fmla="*/ 2147483647 w 158"/>
                <a:gd name="T9" fmla="*/ 2147483647 h 110"/>
                <a:gd name="T10" fmla="*/ 0 w 158"/>
                <a:gd name="T11" fmla="*/ 2147483647 h 110"/>
                <a:gd name="T12" fmla="*/ 0 w 158"/>
                <a:gd name="T13" fmla="*/ 2147483647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0"/>
                <a:gd name="T23" fmla="*/ 158 w 158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0">
                  <a:moveTo>
                    <a:pt x="0" y="110"/>
                  </a:moveTo>
                  <a:lnTo>
                    <a:pt x="158" y="110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8" name="Freeform 811"/>
            <p:cNvSpPr>
              <a:spLocks/>
            </p:cNvSpPr>
            <p:nvPr/>
          </p:nvSpPr>
          <p:spPr bwMode="auto">
            <a:xfrm>
              <a:off x="1036" y="1924"/>
              <a:ext cx="136" cy="99"/>
            </a:xfrm>
            <a:custGeom>
              <a:avLst/>
              <a:gdLst>
                <a:gd name="T0" fmla="*/ 0 w 153"/>
                <a:gd name="T1" fmla="*/ 2147483647 h 108"/>
                <a:gd name="T2" fmla="*/ 2147483647 w 153"/>
                <a:gd name="T3" fmla="*/ 2147483647 h 108"/>
                <a:gd name="T4" fmla="*/ 2147483647 w 153"/>
                <a:gd name="T5" fmla="*/ 0 h 108"/>
                <a:gd name="T6" fmla="*/ 2147483647 w 153"/>
                <a:gd name="T7" fmla="*/ 0 h 108"/>
                <a:gd name="T8" fmla="*/ 2147483647 w 153"/>
                <a:gd name="T9" fmla="*/ 2147483647 h 108"/>
                <a:gd name="T10" fmla="*/ 0 w 153"/>
                <a:gd name="T11" fmla="*/ 2147483647 h 108"/>
                <a:gd name="T12" fmla="*/ 0 w 153"/>
                <a:gd name="T13" fmla="*/ 2147483647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108"/>
                <a:gd name="T23" fmla="*/ 153 w 153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4"/>
                  </a:lnTo>
                  <a:lnTo>
                    <a:pt x="0" y="104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39" name="Freeform 812"/>
            <p:cNvSpPr>
              <a:spLocks/>
            </p:cNvSpPr>
            <p:nvPr/>
          </p:nvSpPr>
          <p:spPr bwMode="auto">
            <a:xfrm>
              <a:off x="1036" y="1924"/>
              <a:ext cx="131" cy="96"/>
            </a:xfrm>
            <a:custGeom>
              <a:avLst/>
              <a:gdLst>
                <a:gd name="T0" fmla="*/ 0 w 148"/>
                <a:gd name="T1" fmla="*/ 2147483647 h 104"/>
                <a:gd name="T2" fmla="*/ 2147483647 w 148"/>
                <a:gd name="T3" fmla="*/ 2147483647 h 104"/>
                <a:gd name="T4" fmla="*/ 2147483647 w 148"/>
                <a:gd name="T5" fmla="*/ 0 h 104"/>
                <a:gd name="T6" fmla="*/ 2147483647 w 148"/>
                <a:gd name="T7" fmla="*/ 0 h 104"/>
                <a:gd name="T8" fmla="*/ 2147483647 w 148"/>
                <a:gd name="T9" fmla="*/ 2147483647 h 104"/>
                <a:gd name="T10" fmla="*/ 0 w 148"/>
                <a:gd name="T11" fmla="*/ 2147483647 h 104"/>
                <a:gd name="T12" fmla="*/ 0 w 148"/>
                <a:gd name="T13" fmla="*/ 2147483647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104"/>
                <a:gd name="T23" fmla="*/ 148 w 148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104">
                  <a:moveTo>
                    <a:pt x="0" y="104"/>
                  </a:moveTo>
                  <a:lnTo>
                    <a:pt x="148" y="104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0"/>
                  </a:lnTo>
                  <a:lnTo>
                    <a:pt x="0" y="10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0" name="Freeform 813"/>
            <p:cNvSpPr>
              <a:spLocks/>
            </p:cNvSpPr>
            <p:nvPr/>
          </p:nvSpPr>
          <p:spPr bwMode="auto">
            <a:xfrm>
              <a:off x="1036" y="1924"/>
              <a:ext cx="127" cy="92"/>
            </a:xfrm>
            <a:custGeom>
              <a:avLst/>
              <a:gdLst>
                <a:gd name="T0" fmla="*/ 0 w 143"/>
                <a:gd name="T1" fmla="*/ 2147483647 h 100"/>
                <a:gd name="T2" fmla="*/ 2147483647 w 143"/>
                <a:gd name="T3" fmla="*/ 2147483647 h 100"/>
                <a:gd name="T4" fmla="*/ 2147483647 w 143"/>
                <a:gd name="T5" fmla="*/ 0 h 100"/>
                <a:gd name="T6" fmla="*/ 2147483647 w 143"/>
                <a:gd name="T7" fmla="*/ 0 h 100"/>
                <a:gd name="T8" fmla="*/ 2147483647 w 143"/>
                <a:gd name="T9" fmla="*/ 2147483647 h 100"/>
                <a:gd name="T10" fmla="*/ 0 w 143"/>
                <a:gd name="T11" fmla="*/ 2147483647 h 100"/>
                <a:gd name="T12" fmla="*/ 0 w 143"/>
                <a:gd name="T13" fmla="*/ 2147483647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100"/>
                <a:gd name="T23" fmla="*/ 143 w 143"/>
                <a:gd name="T24" fmla="*/ 100 h 1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100">
                  <a:moveTo>
                    <a:pt x="0" y="100"/>
                  </a:moveTo>
                  <a:lnTo>
                    <a:pt x="143" y="100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6"/>
                  </a:lnTo>
                  <a:lnTo>
                    <a:pt x="0" y="96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1" name="Freeform 814"/>
            <p:cNvSpPr>
              <a:spLocks/>
            </p:cNvSpPr>
            <p:nvPr/>
          </p:nvSpPr>
          <p:spPr bwMode="auto">
            <a:xfrm>
              <a:off x="1036" y="1924"/>
              <a:ext cx="122" cy="88"/>
            </a:xfrm>
            <a:custGeom>
              <a:avLst/>
              <a:gdLst>
                <a:gd name="T0" fmla="*/ 0 w 138"/>
                <a:gd name="T1" fmla="*/ 2147483647 h 96"/>
                <a:gd name="T2" fmla="*/ 2147483647 w 138"/>
                <a:gd name="T3" fmla="*/ 2147483647 h 96"/>
                <a:gd name="T4" fmla="*/ 2147483647 w 138"/>
                <a:gd name="T5" fmla="*/ 0 h 96"/>
                <a:gd name="T6" fmla="*/ 2147483647 w 138"/>
                <a:gd name="T7" fmla="*/ 0 h 96"/>
                <a:gd name="T8" fmla="*/ 2147483647 w 138"/>
                <a:gd name="T9" fmla="*/ 2147483647 h 96"/>
                <a:gd name="T10" fmla="*/ 0 w 138"/>
                <a:gd name="T11" fmla="*/ 2147483647 h 96"/>
                <a:gd name="T12" fmla="*/ 0 w 138"/>
                <a:gd name="T13" fmla="*/ 2147483647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96"/>
                <a:gd name="T23" fmla="*/ 138 w 13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96">
                  <a:moveTo>
                    <a:pt x="0" y="96"/>
                  </a:moveTo>
                  <a:lnTo>
                    <a:pt x="138" y="96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3"/>
                  </a:lnTo>
                  <a:lnTo>
                    <a:pt x="0" y="9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2" name="Freeform 815"/>
            <p:cNvSpPr>
              <a:spLocks/>
            </p:cNvSpPr>
            <p:nvPr/>
          </p:nvSpPr>
          <p:spPr bwMode="auto">
            <a:xfrm>
              <a:off x="1036" y="1924"/>
              <a:ext cx="118" cy="85"/>
            </a:xfrm>
            <a:custGeom>
              <a:avLst/>
              <a:gdLst>
                <a:gd name="T0" fmla="*/ 0 w 133"/>
                <a:gd name="T1" fmla="*/ 2147483647 h 93"/>
                <a:gd name="T2" fmla="*/ 2147483647 w 133"/>
                <a:gd name="T3" fmla="*/ 2147483647 h 93"/>
                <a:gd name="T4" fmla="*/ 2147483647 w 133"/>
                <a:gd name="T5" fmla="*/ 0 h 93"/>
                <a:gd name="T6" fmla="*/ 2147483647 w 133"/>
                <a:gd name="T7" fmla="*/ 0 h 93"/>
                <a:gd name="T8" fmla="*/ 2147483647 w 133"/>
                <a:gd name="T9" fmla="*/ 2147483647 h 93"/>
                <a:gd name="T10" fmla="*/ 0 w 133"/>
                <a:gd name="T11" fmla="*/ 2147483647 h 93"/>
                <a:gd name="T12" fmla="*/ 0 w 133"/>
                <a:gd name="T13" fmla="*/ 2147483647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3"/>
                <a:gd name="T22" fmla="*/ 0 h 93"/>
                <a:gd name="T23" fmla="*/ 133 w 133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3" h="93">
                  <a:moveTo>
                    <a:pt x="0" y="93"/>
                  </a:moveTo>
                  <a:lnTo>
                    <a:pt x="133" y="93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89"/>
                  </a:lnTo>
                  <a:lnTo>
                    <a:pt x="0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3" name="Freeform 816"/>
            <p:cNvSpPr>
              <a:spLocks/>
            </p:cNvSpPr>
            <p:nvPr/>
          </p:nvSpPr>
          <p:spPr bwMode="auto">
            <a:xfrm>
              <a:off x="1036" y="1924"/>
              <a:ext cx="112" cy="82"/>
            </a:xfrm>
            <a:custGeom>
              <a:avLst/>
              <a:gdLst>
                <a:gd name="T0" fmla="*/ 0 w 126"/>
                <a:gd name="T1" fmla="*/ 2147483647 h 89"/>
                <a:gd name="T2" fmla="*/ 2147483647 w 126"/>
                <a:gd name="T3" fmla="*/ 2147483647 h 89"/>
                <a:gd name="T4" fmla="*/ 2147483647 w 126"/>
                <a:gd name="T5" fmla="*/ 0 h 89"/>
                <a:gd name="T6" fmla="*/ 2147483647 w 126"/>
                <a:gd name="T7" fmla="*/ 0 h 89"/>
                <a:gd name="T8" fmla="*/ 2147483647 w 126"/>
                <a:gd name="T9" fmla="*/ 2147483647 h 89"/>
                <a:gd name="T10" fmla="*/ 0 w 126"/>
                <a:gd name="T11" fmla="*/ 2147483647 h 89"/>
                <a:gd name="T12" fmla="*/ 0 w 126"/>
                <a:gd name="T13" fmla="*/ 2147483647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89"/>
                <a:gd name="T23" fmla="*/ 126 w 126"/>
                <a:gd name="T24" fmla="*/ 89 h 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89">
                  <a:moveTo>
                    <a:pt x="0" y="89"/>
                  </a:moveTo>
                  <a:lnTo>
                    <a:pt x="126" y="89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4" name="Freeform 817"/>
            <p:cNvSpPr>
              <a:spLocks/>
            </p:cNvSpPr>
            <p:nvPr/>
          </p:nvSpPr>
          <p:spPr bwMode="auto">
            <a:xfrm>
              <a:off x="1036" y="1924"/>
              <a:ext cx="107" cy="78"/>
            </a:xfrm>
            <a:custGeom>
              <a:avLst/>
              <a:gdLst>
                <a:gd name="T0" fmla="*/ 0 w 121"/>
                <a:gd name="T1" fmla="*/ 2147483647 h 85"/>
                <a:gd name="T2" fmla="*/ 2147483647 w 121"/>
                <a:gd name="T3" fmla="*/ 2147483647 h 85"/>
                <a:gd name="T4" fmla="*/ 2147483647 w 121"/>
                <a:gd name="T5" fmla="*/ 0 h 85"/>
                <a:gd name="T6" fmla="*/ 2147483647 w 121"/>
                <a:gd name="T7" fmla="*/ 0 h 85"/>
                <a:gd name="T8" fmla="*/ 2147483647 w 121"/>
                <a:gd name="T9" fmla="*/ 2147483647 h 85"/>
                <a:gd name="T10" fmla="*/ 0 w 121"/>
                <a:gd name="T11" fmla="*/ 2147483647 h 85"/>
                <a:gd name="T12" fmla="*/ 0 w 121"/>
                <a:gd name="T13" fmla="*/ 2147483647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85"/>
                <a:gd name="T23" fmla="*/ 121 w 121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0"/>
                  </a:lnTo>
                  <a:lnTo>
                    <a:pt x="0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5" name="Freeform 818"/>
            <p:cNvSpPr>
              <a:spLocks/>
            </p:cNvSpPr>
            <p:nvPr/>
          </p:nvSpPr>
          <p:spPr bwMode="auto">
            <a:xfrm>
              <a:off x="1036" y="1924"/>
              <a:ext cx="102" cy="73"/>
            </a:xfrm>
            <a:custGeom>
              <a:avLst/>
              <a:gdLst>
                <a:gd name="T0" fmla="*/ 0 w 115"/>
                <a:gd name="T1" fmla="*/ 2147483647 h 80"/>
                <a:gd name="T2" fmla="*/ 2147483647 w 115"/>
                <a:gd name="T3" fmla="*/ 2147483647 h 80"/>
                <a:gd name="T4" fmla="*/ 2147483647 w 115"/>
                <a:gd name="T5" fmla="*/ 0 h 80"/>
                <a:gd name="T6" fmla="*/ 2147483647 w 115"/>
                <a:gd name="T7" fmla="*/ 0 h 80"/>
                <a:gd name="T8" fmla="*/ 2147483647 w 115"/>
                <a:gd name="T9" fmla="*/ 2147483647 h 80"/>
                <a:gd name="T10" fmla="*/ 0 w 115"/>
                <a:gd name="T11" fmla="*/ 2147483647 h 80"/>
                <a:gd name="T12" fmla="*/ 0 w 115"/>
                <a:gd name="T13" fmla="*/ 2147483647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80"/>
                <a:gd name="T23" fmla="*/ 115 w 115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80">
                  <a:moveTo>
                    <a:pt x="0" y="80"/>
                  </a:moveTo>
                  <a:lnTo>
                    <a:pt x="115" y="8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6"/>
                  </a:lnTo>
                  <a:lnTo>
                    <a:pt x="0" y="7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6" name="Freeform 819"/>
            <p:cNvSpPr>
              <a:spLocks/>
            </p:cNvSpPr>
            <p:nvPr/>
          </p:nvSpPr>
          <p:spPr bwMode="auto">
            <a:xfrm>
              <a:off x="1036" y="1924"/>
              <a:ext cx="97" cy="70"/>
            </a:xfrm>
            <a:custGeom>
              <a:avLst/>
              <a:gdLst>
                <a:gd name="T0" fmla="*/ 0 w 109"/>
                <a:gd name="T1" fmla="*/ 2147483647 h 76"/>
                <a:gd name="T2" fmla="*/ 2147483647 w 109"/>
                <a:gd name="T3" fmla="*/ 2147483647 h 76"/>
                <a:gd name="T4" fmla="*/ 2147483647 w 109"/>
                <a:gd name="T5" fmla="*/ 0 h 76"/>
                <a:gd name="T6" fmla="*/ 2147483647 w 109"/>
                <a:gd name="T7" fmla="*/ 0 h 76"/>
                <a:gd name="T8" fmla="*/ 2147483647 w 109"/>
                <a:gd name="T9" fmla="*/ 2147483647 h 76"/>
                <a:gd name="T10" fmla="*/ 0 w 109"/>
                <a:gd name="T11" fmla="*/ 2147483647 h 76"/>
                <a:gd name="T12" fmla="*/ 0 w 109"/>
                <a:gd name="T13" fmla="*/ 2147483647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9"/>
                <a:gd name="T22" fmla="*/ 0 h 76"/>
                <a:gd name="T23" fmla="*/ 109 w 109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9" h="76">
                  <a:moveTo>
                    <a:pt x="0" y="76"/>
                  </a:moveTo>
                  <a:lnTo>
                    <a:pt x="109" y="76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1"/>
                  </a:lnTo>
                  <a:lnTo>
                    <a:pt x="0" y="7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7" name="Freeform 820"/>
            <p:cNvSpPr>
              <a:spLocks/>
            </p:cNvSpPr>
            <p:nvPr/>
          </p:nvSpPr>
          <p:spPr bwMode="auto">
            <a:xfrm>
              <a:off x="1035" y="1923"/>
              <a:ext cx="91" cy="66"/>
            </a:xfrm>
            <a:custGeom>
              <a:avLst/>
              <a:gdLst>
                <a:gd name="T0" fmla="*/ 2147483647 w 103"/>
                <a:gd name="T1" fmla="*/ 2147483647 h 72"/>
                <a:gd name="T2" fmla="*/ 2147483647 w 103"/>
                <a:gd name="T3" fmla="*/ 2147483647 h 72"/>
                <a:gd name="T4" fmla="*/ 2147483647 w 103"/>
                <a:gd name="T5" fmla="*/ 2147483647 h 72"/>
                <a:gd name="T6" fmla="*/ 2147483647 w 103"/>
                <a:gd name="T7" fmla="*/ 0 h 72"/>
                <a:gd name="T8" fmla="*/ 2147483647 w 103"/>
                <a:gd name="T9" fmla="*/ 2147483647 h 72"/>
                <a:gd name="T10" fmla="*/ 0 w 103"/>
                <a:gd name="T11" fmla="*/ 2147483647 h 72"/>
                <a:gd name="T12" fmla="*/ 2147483647 w 103"/>
                <a:gd name="T13" fmla="*/ 214748364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72"/>
                <a:gd name="T23" fmla="*/ 103 w 103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72">
                  <a:moveTo>
                    <a:pt x="2" y="72"/>
                  </a:moveTo>
                  <a:lnTo>
                    <a:pt x="103" y="72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97" y="67"/>
                  </a:lnTo>
                  <a:lnTo>
                    <a:pt x="0" y="67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8" name="Freeform 821"/>
            <p:cNvSpPr>
              <a:spLocks/>
            </p:cNvSpPr>
            <p:nvPr/>
          </p:nvSpPr>
          <p:spPr bwMode="auto">
            <a:xfrm>
              <a:off x="1035" y="1923"/>
              <a:ext cx="85" cy="62"/>
            </a:xfrm>
            <a:custGeom>
              <a:avLst/>
              <a:gdLst>
                <a:gd name="T0" fmla="*/ 0 w 97"/>
                <a:gd name="T1" fmla="*/ 2147483647 h 67"/>
                <a:gd name="T2" fmla="*/ 2147483647 w 97"/>
                <a:gd name="T3" fmla="*/ 2147483647 h 67"/>
                <a:gd name="T4" fmla="*/ 2147483647 w 97"/>
                <a:gd name="T5" fmla="*/ 0 h 67"/>
                <a:gd name="T6" fmla="*/ 2147483647 w 97"/>
                <a:gd name="T7" fmla="*/ 2147483647 h 67"/>
                <a:gd name="T8" fmla="*/ 2147483647 w 97"/>
                <a:gd name="T9" fmla="*/ 2147483647 h 67"/>
                <a:gd name="T10" fmla="*/ 2147483647 w 97"/>
                <a:gd name="T11" fmla="*/ 2147483647 h 67"/>
                <a:gd name="T12" fmla="*/ 0 w 97"/>
                <a:gd name="T13" fmla="*/ 214748364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"/>
                <a:gd name="T22" fmla="*/ 0 h 67"/>
                <a:gd name="T23" fmla="*/ 97 w 97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" h="67">
                  <a:moveTo>
                    <a:pt x="0" y="67"/>
                  </a:moveTo>
                  <a:lnTo>
                    <a:pt x="97" y="67"/>
                  </a:lnTo>
                  <a:lnTo>
                    <a:pt x="97" y="0"/>
                  </a:lnTo>
                  <a:lnTo>
                    <a:pt x="89" y="1"/>
                  </a:lnTo>
                  <a:lnTo>
                    <a:pt x="89" y="62"/>
                  </a:lnTo>
                  <a:lnTo>
                    <a:pt x="2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49" name="Freeform 822"/>
            <p:cNvSpPr>
              <a:spLocks/>
            </p:cNvSpPr>
            <p:nvPr/>
          </p:nvSpPr>
          <p:spPr bwMode="auto">
            <a:xfrm>
              <a:off x="1036" y="1924"/>
              <a:ext cx="77" cy="56"/>
            </a:xfrm>
            <a:custGeom>
              <a:avLst/>
              <a:gdLst>
                <a:gd name="T0" fmla="*/ 0 w 87"/>
                <a:gd name="T1" fmla="*/ 2147483647 h 61"/>
                <a:gd name="T2" fmla="*/ 2147483647 w 87"/>
                <a:gd name="T3" fmla="*/ 2147483647 h 61"/>
                <a:gd name="T4" fmla="*/ 2147483647 w 87"/>
                <a:gd name="T5" fmla="*/ 0 h 61"/>
                <a:gd name="T6" fmla="*/ 2147483647 w 87"/>
                <a:gd name="T7" fmla="*/ 0 h 61"/>
                <a:gd name="T8" fmla="*/ 2147483647 w 87"/>
                <a:gd name="T9" fmla="*/ 2147483647 h 61"/>
                <a:gd name="T10" fmla="*/ 0 w 87"/>
                <a:gd name="T11" fmla="*/ 2147483647 h 61"/>
                <a:gd name="T12" fmla="*/ 0 w 87"/>
                <a:gd name="T13" fmla="*/ 2147483647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"/>
                <a:gd name="T22" fmla="*/ 0 h 61"/>
                <a:gd name="T23" fmla="*/ 87 w 87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0" name="Freeform 823"/>
            <p:cNvSpPr>
              <a:spLocks/>
            </p:cNvSpPr>
            <p:nvPr/>
          </p:nvSpPr>
          <p:spPr bwMode="auto">
            <a:xfrm>
              <a:off x="1036" y="1924"/>
              <a:ext cx="70" cy="51"/>
            </a:xfrm>
            <a:custGeom>
              <a:avLst/>
              <a:gdLst>
                <a:gd name="T0" fmla="*/ 0 w 79"/>
                <a:gd name="T1" fmla="*/ 2147483647 h 56"/>
                <a:gd name="T2" fmla="*/ 2147483647 w 79"/>
                <a:gd name="T3" fmla="*/ 2147483647 h 56"/>
                <a:gd name="T4" fmla="*/ 2147483647 w 79"/>
                <a:gd name="T5" fmla="*/ 0 h 56"/>
                <a:gd name="T6" fmla="*/ 2147483647 w 79"/>
                <a:gd name="T7" fmla="*/ 0 h 56"/>
                <a:gd name="T8" fmla="*/ 2147483647 w 79"/>
                <a:gd name="T9" fmla="*/ 2147483647 h 56"/>
                <a:gd name="T10" fmla="*/ 0 w 79"/>
                <a:gd name="T11" fmla="*/ 2147483647 h 56"/>
                <a:gd name="T12" fmla="*/ 0 w 79"/>
                <a:gd name="T13" fmla="*/ 214748364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"/>
                <a:gd name="T22" fmla="*/ 0 h 56"/>
                <a:gd name="T23" fmla="*/ 79 w 79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" h="56">
                  <a:moveTo>
                    <a:pt x="0" y="56"/>
                  </a:moveTo>
                  <a:lnTo>
                    <a:pt x="79" y="56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0" y="4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1" name="Freeform 824"/>
            <p:cNvSpPr>
              <a:spLocks/>
            </p:cNvSpPr>
            <p:nvPr/>
          </p:nvSpPr>
          <p:spPr bwMode="auto">
            <a:xfrm>
              <a:off x="1036" y="1924"/>
              <a:ext cx="63" cy="45"/>
            </a:xfrm>
            <a:custGeom>
              <a:avLst/>
              <a:gdLst>
                <a:gd name="T0" fmla="*/ 0 w 71"/>
                <a:gd name="T1" fmla="*/ 2147483647 h 49"/>
                <a:gd name="T2" fmla="*/ 2147483647 w 71"/>
                <a:gd name="T3" fmla="*/ 2147483647 h 49"/>
                <a:gd name="T4" fmla="*/ 2147483647 w 71"/>
                <a:gd name="T5" fmla="*/ 0 h 49"/>
                <a:gd name="T6" fmla="*/ 2147483647 w 71"/>
                <a:gd name="T7" fmla="*/ 0 h 49"/>
                <a:gd name="T8" fmla="*/ 2147483647 w 71"/>
                <a:gd name="T9" fmla="*/ 2147483647 h 49"/>
                <a:gd name="T10" fmla="*/ 0 w 71"/>
                <a:gd name="T11" fmla="*/ 2147483647 h 49"/>
                <a:gd name="T12" fmla="*/ 0 w 71"/>
                <a:gd name="T13" fmla="*/ 2147483647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49"/>
                <a:gd name="T23" fmla="*/ 71 w 71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49">
                  <a:moveTo>
                    <a:pt x="0" y="49"/>
                  </a:moveTo>
                  <a:lnTo>
                    <a:pt x="71" y="49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3"/>
                  </a:lnTo>
                  <a:lnTo>
                    <a:pt x="0" y="4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2" name="Freeform 825"/>
            <p:cNvSpPr>
              <a:spLocks/>
            </p:cNvSpPr>
            <p:nvPr/>
          </p:nvSpPr>
          <p:spPr bwMode="auto">
            <a:xfrm>
              <a:off x="1036" y="1924"/>
              <a:ext cx="55" cy="39"/>
            </a:xfrm>
            <a:custGeom>
              <a:avLst/>
              <a:gdLst>
                <a:gd name="T0" fmla="*/ 0 w 62"/>
                <a:gd name="T1" fmla="*/ 2147483647 h 43"/>
                <a:gd name="T2" fmla="*/ 2147483647 w 62"/>
                <a:gd name="T3" fmla="*/ 2147483647 h 43"/>
                <a:gd name="T4" fmla="*/ 2147483647 w 62"/>
                <a:gd name="T5" fmla="*/ 0 h 43"/>
                <a:gd name="T6" fmla="*/ 2147483647 w 62"/>
                <a:gd name="T7" fmla="*/ 0 h 43"/>
                <a:gd name="T8" fmla="*/ 2147483647 w 62"/>
                <a:gd name="T9" fmla="*/ 2147483647 h 43"/>
                <a:gd name="T10" fmla="*/ 0 w 62"/>
                <a:gd name="T11" fmla="*/ 2147483647 h 43"/>
                <a:gd name="T12" fmla="*/ 0 w 62"/>
                <a:gd name="T13" fmla="*/ 214748364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43"/>
                <a:gd name="T23" fmla="*/ 62 w 62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43">
                  <a:moveTo>
                    <a:pt x="0" y="43"/>
                  </a:moveTo>
                  <a:lnTo>
                    <a:pt x="62" y="43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7"/>
                  </a:lnTo>
                  <a:lnTo>
                    <a:pt x="0" y="3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3" name="Freeform 826"/>
            <p:cNvSpPr>
              <a:spLocks/>
            </p:cNvSpPr>
            <p:nvPr/>
          </p:nvSpPr>
          <p:spPr bwMode="auto">
            <a:xfrm>
              <a:off x="1036" y="1924"/>
              <a:ext cx="47" cy="34"/>
            </a:xfrm>
            <a:custGeom>
              <a:avLst/>
              <a:gdLst>
                <a:gd name="T0" fmla="*/ 0 w 53"/>
                <a:gd name="T1" fmla="*/ 2147483647 h 37"/>
                <a:gd name="T2" fmla="*/ 2147483647 w 53"/>
                <a:gd name="T3" fmla="*/ 2147483647 h 37"/>
                <a:gd name="T4" fmla="*/ 2147483647 w 53"/>
                <a:gd name="T5" fmla="*/ 0 h 37"/>
                <a:gd name="T6" fmla="*/ 2147483647 w 53"/>
                <a:gd name="T7" fmla="*/ 0 h 37"/>
                <a:gd name="T8" fmla="*/ 2147483647 w 53"/>
                <a:gd name="T9" fmla="*/ 2147483647 h 37"/>
                <a:gd name="T10" fmla="*/ 0 w 53"/>
                <a:gd name="T11" fmla="*/ 2147483647 h 37"/>
                <a:gd name="T12" fmla="*/ 0 w 53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37"/>
                <a:gd name="T23" fmla="*/ 53 w 53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37">
                  <a:moveTo>
                    <a:pt x="0" y="37"/>
                  </a:moveTo>
                  <a:lnTo>
                    <a:pt x="53" y="37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0"/>
                  </a:lnTo>
                  <a:lnTo>
                    <a:pt x="0" y="3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4" name="Freeform 827"/>
            <p:cNvSpPr>
              <a:spLocks/>
            </p:cNvSpPr>
            <p:nvPr/>
          </p:nvSpPr>
          <p:spPr bwMode="auto">
            <a:xfrm>
              <a:off x="1036" y="1924"/>
              <a:ext cx="39" cy="27"/>
            </a:xfrm>
            <a:custGeom>
              <a:avLst/>
              <a:gdLst>
                <a:gd name="T0" fmla="*/ 0 w 44"/>
                <a:gd name="T1" fmla="*/ 2147483647 h 30"/>
                <a:gd name="T2" fmla="*/ 2147483647 w 44"/>
                <a:gd name="T3" fmla="*/ 2147483647 h 30"/>
                <a:gd name="T4" fmla="*/ 2147483647 w 44"/>
                <a:gd name="T5" fmla="*/ 0 h 30"/>
                <a:gd name="T6" fmla="*/ 2147483647 w 44"/>
                <a:gd name="T7" fmla="*/ 0 h 30"/>
                <a:gd name="T8" fmla="*/ 2147483647 w 44"/>
                <a:gd name="T9" fmla="*/ 2147483647 h 30"/>
                <a:gd name="T10" fmla="*/ 0 w 44"/>
                <a:gd name="T11" fmla="*/ 2147483647 h 30"/>
                <a:gd name="T12" fmla="*/ 0 w 44"/>
                <a:gd name="T13" fmla="*/ 2147483647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30"/>
                <a:gd name="T23" fmla="*/ 44 w 44"/>
                <a:gd name="T24" fmla="*/ 30 h 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30">
                  <a:moveTo>
                    <a:pt x="0" y="30"/>
                  </a:moveTo>
                  <a:lnTo>
                    <a:pt x="44" y="3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5" name="Freeform 828"/>
            <p:cNvSpPr>
              <a:spLocks/>
            </p:cNvSpPr>
            <p:nvPr/>
          </p:nvSpPr>
          <p:spPr bwMode="auto">
            <a:xfrm>
              <a:off x="1035" y="1923"/>
              <a:ext cx="32" cy="23"/>
            </a:xfrm>
            <a:custGeom>
              <a:avLst/>
              <a:gdLst>
                <a:gd name="T0" fmla="*/ 2147483647 w 36"/>
                <a:gd name="T1" fmla="*/ 2147483647 h 25"/>
                <a:gd name="T2" fmla="*/ 2147483647 w 36"/>
                <a:gd name="T3" fmla="*/ 2147483647 h 25"/>
                <a:gd name="T4" fmla="*/ 2147483647 w 36"/>
                <a:gd name="T5" fmla="*/ 2147483647 h 25"/>
                <a:gd name="T6" fmla="*/ 2147483647 w 36"/>
                <a:gd name="T7" fmla="*/ 0 h 25"/>
                <a:gd name="T8" fmla="*/ 2147483647 w 36"/>
                <a:gd name="T9" fmla="*/ 2147483647 h 25"/>
                <a:gd name="T10" fmla="*/ 0 w 36"/>
                <a:gd name="T11" fmla="*/ 2147483647 h 25"/>
                <a:gd name="T12" fmla="*/ 2147483647 w 36"/>
                <a:gd name="T13" fmla="*/ 2147483647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25"/>
                <a:gd name="T23" fmla="*/ 36 w 36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25">
                  <a:moveTo>
                    <a:pt x="2" y="25"/>
                  </a:moveTo>
                  <a:lnTo>
                    <a:pt x="36" y="25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0" y="1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6" name="Freeform 829"/>
            <p:cNvSpPr>
              <a:spLocks/>
            </p:cNvSpPr>
            <p:nvPr/>
          </p:nvSpPr>
          <p:spPr bwMode="auto">
            <a:xfrm>
              <a:off x="1035" y="1923"/>
              <a:ext cx="23" cy="15"/>
            </a:xfrm>
            <a:custGeom>
              <a:avLst/>
              <a:gdLst>
                <a:gd name="T0" fmla="*/ 0 w 26"/>
                <a:gd name="T1" fmla="*/ 2147483647 h 17"/>
                <a:gd name="T2" fmla="*/ 2147483647 w 26"/>
                <a:gd name="T3" fmla="*/ 2147483647 h 17"/>
                <a:gd name="T4" fmla="*/ 2147483647 w 26"/>
                <a:gd name="T5" fmla="*/ 0 h 17"/>
                <a:gd name="T6" fmla="*/ 2147483647 w 26"/>
                <a:gd name="T7" fmla="*/ 2147483647 h 17"/>
                <a:gd name="T8" fmla="*/ 2147483647 w 26"/>
                <a:gd name="T9" fmla="*/ 2147483647 h 17"/>
                <a:gd name="T10" fmla="*/ 2147483647 w 26"/>
                <a:gd name="T11" fmla="*/ 2147483647 h 17"/>
                <a:gd name="T12" fmla="*/ 0 w 26"/>
                <a:gd name="T13" fmla="*/ 2147483647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17"/>
                <a:gd name="T23" fmla="*/ 26 w 26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17">
                  <a:moveTo>
                    <a:pt x="0" y="17"/>
                  </a:moveTo>
                  <a:lnTo>
                    <a:pt x="26" y="17"/>
                  </a:lnTo>
                  <a:lnTo>
                    <a:pt x="26" y="0"/>
                  </a:ln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7" name="Freeform 830"/>
            <p:cNvSpPr>
              <a:spLocks/>
            </p:cNvSpPr>
            <p:nvPr/>
          </p:nvSpPr>
          <p:spPr bwMode="auto">
            <a:xfrm>
              <a:off x="1035" y="1923"/>
              <a:ext cx="12" cy="9"/>
            </a:xfrm>
            <a:custGeom>
              <a:avLst/>
              <a:gdLst>
                <a:gd name="T0" fmla="*/ 2147483647 w 14"/>
                <a:gd name="T1" fmla="*/ 2147483647 h 10"/>
                <a:gd name="T2" fmla="*/ 2147483647 w 14"/>
                <a:gd name="T3" fmla="*/ 2147483647 h 10"/>
                <a:gd name="T4" fmla="*/ 2147483647 w 14"/>
                <a:gd name="T5" fmla="*/ 2147483647 h 10"/>
                <a:gd name="T6" fmla="*/ 2147483647 w 14"/>
                <a:gd name="T7" fmla="*/ 0 h 10"/>
                <a:gd name="T8" fmla="*/ 2147483647 w 14"/>
                <a:gd name="T9" fmla="*/ 2147483647 h 10"/>
                <a:gd name="T10" fmla="*/ 0 w 14"/>
                <a:gd name="T11" fmla="*/ 2147483647 h 10"/>
                <a:gd name="T12" fmla="*/ 2147483647 w 14"/>
                <a:gd name="T13" fmla="*/ 2147483647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10"/>
                  </a:moveTo>
                  <a:lnTo>
                    <a:pt x="14" y="10"/>
                  </a:lnTo>
                  <a:lnTo>
                    <a:pt x="1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8" name="Freeform 831"/>
            <p:cNvSpPr>
              <a:spLocks/>
            </p:cNvSpPr>
            <p:nvPr/>
          </p:nvSpPr>
          <p:spPr bwMode="auto">
            <a:xfrm>
              <a:off x="1035" y="1923"/>
              <a:ext cx="1" cy="1"/>
            </a:xfrm>
            <a:custGeom>
              <a:avLst/>
              <a:gdLst>
                <a:gd name="T0" fmla="*/ 0 w 2"/>
                <a:gd name="T1" fmla="*/ 2147483647 h 1"/>
                <a:gd name="T2" fmla="*/ 2147483647 w 2"/>
                <a:gd name="T3" fmla="*/ 2147483647 h 1"/>
                <a:gd name="T4" fmla="*/ 2147483647 w 2"/>
                <a:gd name="T5" fmla="*/ 0 h 1"/>
                <a:gd name="T6" fmla="*/ 2147483647 w 2"/>
                <a:gd name="T7" fmla="*/ 2147483647 h 1"/>
                <a:gd name="T8" fmla="*/ 2147483647 w 2"/>
                <a:gd name="T9" fmla="*/ 2147483647 h 1"/>
                <a:gd name="T10" fmla="*/ 2147483647 w 2"/>
                <a:gd name="T11" fmla="*/ 2147483647 h 1"/>
                <a:gd name="T12" fmla="*/ 0 w 2"/>
                <a:gd name="T13" fmla="*/ 2147483647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59" name="Freeform 832"/>
            <p:cNvSpPr>
              <a:spLocks/>
            </p:cNvSpPr>
            <p:nvPr/>
          </p:nvSpPr>
          <p:spPr bwMode="auto">
            <a:xfrm>
              <a:off x="1024" y="1912"/>
              <a:ext cx="203" cy="158"/>
            </a:xfrm>
            <a:custGeom>
              <a:avLst/>
              <a:gdLst>
                <a:gd name="T0" fmla="*/ 2147483647 w 230"/>
                <a:gd name="T1" fmla="*/ 0 h 171"/>
                <a:gd name="T2" fmla="*/ 0 w 230"/>
                <a:gd name="T3" fmla="*/ 0 h 171"/>
                <a:gd name="T4" fmla="*/ 0 w 230"/>
                <a:gd name="T5" fmla="*/ 2147483647 h 171"/>
                <a:gd name="T6" fmla="*/ 2147483647 w 230"/>
                <a:gd name="T7" fmla="*/ 2147483647 h 171"/>
                <a:gd name="T8" fmla="*/ 2147483647 w 230"/>
                <a:gd name="T9" fmla="*/ 2147483647 h 171"/>
                <a:gd name="T10" fmla="*/ 2147483647 w 230"/>
                <a:gd name="T11" fmla="*/ 2147483647 h 171"/>
                <a:gd name="T12" fmla="*/ 2147483647 w 230"/>
                <a:gd name="T13" fmla="*/ 0 h 1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171"/>
                <a:gd name="T23" fmla="*/ 230 w 230"/>
                <a:gd name="T24" fmla="*/ 171 h 1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171">
                  <a:moveTo>
                    <a:pt x="230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4" y="171"/>
                  </a:lnTo>
                  <a:lnTo>
                    <a:pt x="4" y="3"/>
                  </a:lnTo>
                  <a:lnTo>
                    <a:pt x="230" y="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0" name="Freeform 833"/>
            <p:cNvSpPr>
              <a:spLocks/>
            </p:cNvSpPr>
            <p:nvPr/>
          </p:nvSpPr>
          <p:spPr bwMode="auto">
            <a:xfrm>
              <a:off x="1028" y="1914"/>
              <a:ext cx="199" cy="156"/>
            </a:xfrm>
            <a:custGeom>
              <a:avLst/>
              <a:gdLst>
                <a:gd name="T0" fmla="*/ 2147483647 w 226"/>
                <a:gd name="T1" fmla="*/ 0 h 168"/>
                <a:gd name="T2" fmla="*/ 0 w 226"/>
                <a:gd name="T3" fmla="*/ 0 h 168"/>
                <a:gd name="T4" fmla="*/ 0 w 226"/>
                <a:gd name="T5" fmla="*/ 2147483647 h 168"/>
                <a:gd name="T6" fmla="*/ 2147483647 w 226"/>
                <a:gd name="T7" fmla="*/ 2147483647 h 168"/>
                <a:gd name="T8" fmla="*/ 2147483647 w 226"/>
                <a:gd name="T9" fmla="*/ 2147483647 h 168"/>
                <a:gd name="T10" fmla="*/ 2147483647 w 226"/>
                <a:gd name="T11" fmla="*/ 2147483647 h 168"/>
                <a:gd name="T12" fmla="*/ 2147483647 w 226"/>
                <a:gd name="T13" fmla="*/ 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168"/>
                <a:gd name="T23" fmla="*/ 226 w 226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168">
                  <a:moveTo>
                    <a:pt x="226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5" y="168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1" name="Freeform 834"/>
            <p:cNvSpPr>
              <a:spLocks/>
            </p:cNvSpPr>
            <p:nvPr/>
          </p:nvSpPr>
          <p:spPr bwMode="auto">
            <a:xfrm>
              <a:off x="1032" y="1918"/>
              <a:ext cx="195" cy="152"/>
            </a:xfrm>
            <a:custGeom>
              <a:avLst/>
              <a:gdLst>
                <a:gd name="T0" fmla="*/ 2147483647 w 221"/>
                <a:gd name="T1" fmla="*/ 0 h 164"/>
                <a:gd name="T2" fmla="*/ 0 w 221"/>
                <a:gd name="T3" fmla="*/ 0 h 164"/>
                <a:gd name="T4" fmla="*/ 0 w 221"/>
                <a:gd name="T5" fmla="*/ 2147483647 h 164"/>
                <a:gd name="T6" fmla="*/ 2147483647 w 221"/>
                <a:gd name="T7" fmla="*/ 2147483647 h 164"/>
                <a:gd name="T8" fmla="*/ 2147483647 w 221"/>
                <a:gd name="T9" fmla="*/ 2147483647 h 164"/>
                <a:gd name="T10" fmla="*/ 2147483647 w 221"/>
                <a:gd name="T11" fmla="*/ 2147483647 h 164"/>
                <a:gd name="T12" fmla="*/ 2147483647 w 221"/>
                <a:gd name="T13" fmla="*/ 0 h 1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164"/>
                <a:gd name="T23" fmla="*/ 221 w 221"/>
                <a:gd name="T24" fmla="*/ 164 h 1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164">
                  <a:moveTo>
                    <a:pt x="221" y="0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5" y="164"/>
                  </a:lnTo>
                  <a:lnTo>
                    <a:pt x="5" y="3"/>
                  </a:lnTo>
                  <a:lnTo>
                    <a:pt x="221" y="3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2" name="Freeform 835"/>
            <p:cNvSpPr>
              <a:spLocks/>
            </p:cNvSpPr>
            <p:nvPr/>
          </p:nvSpPr>
          <p:spPr bwMode="auto">
            <a:xfrm>
              <a:off x="1036" y="1921"/>
              <a:ext cx="191" cy="149"/>
            </a:xfrm>
            <a:custGeom>
              <a:avLst/>
              <a:gdLst>
                <a:gd name="T0" fmla="*/ 2147483647 w 216"/>
                <a:gd name="T1" fmla="*/ 0 h 161"/>
                <a:gd name="T2" fmla="*/ 0 w 216"/>
                <a:gd name="T3" fmla="*/ 0 h 161"/>
                <a:gd name="T4" fmla="*/ 0 w 216"/>
                <a:gd name="T5" fmla="*/ 2147483647 h 161"/>
                <a:gd name="T6" fmla="*/ 2147483647 w 216"/>
                <a:gd name="T7" fmla="*/ 2147483647 h 161"/>
                <a:gd name="T8" fmla="*/ 2147483647 w 216"/>
                <a:gd name="T9" fmla="*/ 2147483647 h 161"/>
                <a:gd name="T10" fmla="*/ 2147483647 w 216"/>
                <a:gd name="T11" fmla="*/ 2147483647 h 161"/>
                <a:gd name="T12" fmla="*/ 2147483647 w 216"/>
                <a:gd name="T13" fmla="*/ 0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161"/>
                <a:gd name="T23" fmla="*/ 216 w 216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161">
                  <a:moveTo>
                    <a:pt x="216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5" y="4"/>
                  </a:lnTo>
                  <a:lnTo>
                    <a:pt x="216" y="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3" name="Freeform 836"/>
            <p:cNvSpPr>
              <a:spLocks/>
            </p:cNvSpPr>
            <p:nvPr/>
          </p:nvSpPr>
          <p:spPr bwMode="auto">
            <a:xfrm>
              <a:off x="1041" y="1925"/>
              <a:ext cx="186" cy="145"/>
            </a:xfrm>
            <a:custGeom>
              <a:avLst/>
              <a:gdLst>
                <a:gd name="T0" fmla="*/ 2147483647 w 211"/>
                <a:gd name="T1" fmla="*/ 0 h 157"/>
                <a:gd name="T2" fmla="*/ 0 w 211"/>
                <a:gd name="T3" fmla="*/ 0 h 157"/>
                <a:gd name="T4" fmla="*/ 0 w 211"/>
                <a:gd name="T5" fmla="*/ 2147483647 h 157"/>
                <a:gd name="T6" fmla="*/ 2147483647 w 211"/>
                <a:gd name="T7" fmla="*/ 2147483647 h 157"/>
                <a:gd name="T8" fmla="*/ 2147483647 w 211"/>
                <a:gd name="T9" fmla="*/ 2147483647 h 157"/>
                <a:gd name="T10" fmla="*/ 2147483647 w 211"/>
                <a:gd name="T11" fmla="*/ 2147483647 h 157"/>
                <a:gd name="T12" fmla="*/ 2147483647 w 211"/>
                <a:gd name="T13" fmla="*/ 0 h 1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"/>
                <a:gd name="T22" fmla="*/ 0 h 157"/>
                <a:gd name="T23" fmla="*/ 211 w 211"/>
                <a:gd name="T24" fmla="*/ 157 h 1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" h="157">
                  <a:moveTo>
                    <a:pt x="2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5" y="157"/>
                  </a:lnTo>
                  <a:lnTo>
                    <a:pt x="5" y="4"/>
                  </a:lnTo>
                  <a:lnTo>
                    <a:pt x="211" y="4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4" name="Freeform 837"/>
            <p:cNvSpPr>
              <a:spLocks/>
            </p:cNvSpPr>
            <p:nvPr/>
          </p:nvSpPr>
          <p:spPr bwMode="auto">
            <a:xfrm>
              <a:off x="1045" y="1928"/>
              <a:ext cx="182" cy="142"/>
            </a:xfrm>
            <a:custGeom>
              <a:avLst/>
              <a:gdLst>
                <a:gd name="T0" fmla="*/ 2147483647 w 206"/>
                <a:gd name="T1" fmla="*/ 0 h 153"/>
                <a:gd name="T2" fmla="*/ 0 w 206"/>
                <a:gd name="T3" fmla="*/ 0 h 153"/>
                <a:gd name="T4" fmla="*/ 0 w 206"/>
                <a:gd name="T5" fmla="*/ 2147483647 h 153"/>
                <a:gd name="T6" fmla="*/ 2147483647 w 206"/>
                <a:gd name="T7" fmla="*/ 2147483647 h 153"/>
                <a:gd name="T8" fmla="*/ 2147483647 w 206"/>
                <a:gd name="T9" fmla="*/ 2147483647 h 153"/>
                <a:gd name="T10" fmla="*/ 2147483647 w 206"/>
                <a:gd name="T11" fmla="*/ 2147483647 h 153"/>
                <a:gd name="T12" fmla="*/ 2147483647 w 206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6"/>
                <a:gd name="T22" fmla="*/ 0 h 153"/>
                <a:gd name="T23" fmla="*/ 206 w 206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6" h="153">
                  <a:moveTo>
                    <a:pt x="206" y="0"/>
                  </a:moveTo>
                  <a:lnTo>
                    <a:pt x="0" y="0"/>
                  </a:lnTo>
                  <a:lnTo>
                    <a:pt x="0" y="153"/>
                  </a:lnTo>
                  <a:lnTo>
                    <a:pt x="5" y="153"/>
                  </a:lnTo>
                  <a:lnTo>
                    <a:pt x="5" y="4"/>
                  </a:lnTo>
                  <a:lnTo>
                    <a:pt x="20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5" name="Freeform 838"/>
            <p:cNvSpPr>
              <a:spLocks/>
            </p:cNvSpPr>
            <p:nvPr/>
          </p:nvSpPr>
          <p:spPr bwMode="auto">
            <a:xfrm>
              <a:off x="1050" y="1932"/>
              <a:ext cx="177" cy="138"/>
            </a:xfrm>
            <a:custGeom>
              <a:avLst/>
              <a:gdLst>
                <a:gd name="T0" fmla="*/ 2147483647 w 201"/>
                <a:gd name="T1" fmla="*/ 0 h 149"/>
                <a:gd name="T2" fmla="*/ 0 w 201"/>
                <a:gd name="T3" fmla="*/ 0 h 149"/>
                <a:gd name="T4" fmla="*/ 0 w 201"/>
                <a:gd name="T5" fmla="*/ 2147483647 h 149"/>
                <a:gd name="T6" fmla="*/ 2147483647 w 201"/>
                <a:gd name="T7" fmla="*/ 2147483647 h 149"/>
                <a:gd name="T8" fmla="*/ 2147483647 w 201"/>
                <a:gd name="T9" fmla="*/ 2147483647 h 149"/>
                <a:gd name="T10" fmla="*/ 2147483647 w 201"/>
                <a:gd name="T11" fmla="*/ 2147483647 h 149"/>
                <a:gd name="T12" fmla="*/ 2147483647 w 201"/>
                <a:gd name="T13" fmla="*/ 0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1"/>
                <a:gd name="T22" fmla="*/ 0 h 149"/>
                <a:gd name="T23" fmla="*/ 201 w 201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1" h="149">
                  <a:moveTo>
                    <a:pt x="201" y="0"/>
                  </a:moveTo>
                  <a:lnTo>
                    <a:pt x="0" y="0"/>
                  </a:lnTo>
                  <a:lnTo>
                    <a:pt x="0" y="149"/>
                  </a:lnTo>
                  <a:lnTo>
                    <a:pt x="5" y="149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6" name="Freeform 839"/>
            <p:cNvSpPr>
              <a:spLocks/>
            </p:cNvSpPr>
            <p:nvPr/>
          </p:nvSpPr>
          <p:spPr bwMode="auto">
            <a:xfrm>
              <a:off x="1054" y="1936"/>
              <a:ext cx="173" cy="134"/>
            </a:xfrm>
            <a:custGeom>
              <a:avLst/>
              <a:gdLst>
                <a:gd name="T0" fmla="*/ 2147483647 w 196"/>
                <a:gd name="T1" fmla="*/ 0 h 145"/>
                <a:gd name="T2" fmla="*/ 0 w 196"/>
                <a:gd name="T3" fmla="*/ 0 h 145"/>
                <a:gd name="T4" fmla="*/ 0 w 196"/>
                <a:gd name="T5" fmla="*/ 2147483647 h 145"/>
                <a:gd name="T6" fmla="*/ 2147483647 w 196"/>
                <a:gd name="T7" fmla="*/ 2147483647 h 145"/>
                <a:gd name="T8" fmla="*/ 2147483647 w 196"/>
                <a:gd name="T9" fmla="*/ 2147483647 h 145"/>
                <a:gd name="T10" fmla="*/ 2147483647 w 196"/>
                <a:gd name="T11" fmla="*/ 2147483647 h 145"/>
                <a:gd name="T12" fmla="*/ 2147483647 w 196"/>
                <a:gd name="T13" fmla="*/ 0 h 1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"/>
                <a:gd name="T22" fmla="*/ 0 h 145"/>
                <a:gd name="T23" fmla="*/ 196 w 196"/>
                <a:gd name="T24" fmla="*/ 145 h 1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" h="145">
                  <a:moveTo>
                    <a:pt x="196" y="0"/>
                  </a:moveTo>
                  <a:lnTo>
                    <a:pt x="0" y="0"/>
                  </a:lnTo>
                  <a:lnTo>
                    <a:pt x="0" y="145"/>
                  </a:lnTo>
                  <a:lnTo>
                    <a:pt x="5" y="145"/>
                  </a:lnTo>
                  <a:lnTo>
                    <a:pt x="5" y="3"/>
                  </a:lnTo>
                  <a:lnTo>
                    <a:pt x="196" y="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7" name="Freeform 840"/>
            <p:cNvSpPr>
              <a:spLocks/>
            </p:cNvSpPr>
            <p:nvPr/>
          </p:nvSpPr>
          <p:spPr bwMode="auto">
            <a:xfrm>
              <a:off x="1059" y="1938"/>
              <a:ext cx="168" cy="132"/>
            </a:xfrm>
            <a:custGeom>
              <a:avLst/>
              <a:gdLst>
                <a:gd name="T0" fmla="*/ 2147483647 w 191"/>
                <a:gd name="T1" fmla="*/ 0 h 142"/>
                <a:gd name="T2" fmla="*/ 0 w 191"/>
                <a:gd name="T3" fmla="*/ 0 h 142"/>
                <a:gd name="T4" fmla="*/ 0 w 191"/>
                <a:gd name="T5" fmla="*/ 2147483647 h 142"/>
                <a:gd name="T6" fmla="*/ 2147483647 w 191"/>
                <a:gd name="T7" fmla="*/ 2147483647 h 142"/>
                <a:gd name="T8" fmla="*/ 2147483647 w 191"/>
                <a:gd name="T9" fmla="*/ 2147483647 h 142"/>
                <a:gd name="T10" fmla="*/ 2147483647 w 191"/>
                <a:gd name="T11" fmla="*/ 2147483647 h 142"/>
                <a:gd name="T12" fmla="*/ 2147483647 w 19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1"/>
                <a:gd name="T22" fmla="*/ 0 h 142"/>
                <a:gd name="T23" fmla="*/ 191 w 191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1" h="142">
                  <a:moveTo>
                    <a:pt x="191" y="0"/>
                  </a:moveTo>
                  <a:lnTo>
                    <a:pt x="0" y="0"/>
                  </a:lnTo>
                  <a:lnTo>
                    <a:pt x="0" y="142"/>
                  </a:lnTo>
                  <a:lnTo>
                    <a:pt x="5" y="142"/>
                  </a:lnTo>
                  <a:lnTo>
                    <a:pt x="5" y="4"/>
                  </a:lnTo>
                  <a:lnTo>
                    <a:pt x="191" y="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8" name="Freeform 841"/>
            <p:cNvSpPr>
              <a:spLocks/>
            </p:cNvSpPr>
            <p:nvPr/>
          </p:nvSpPr>
          <p:spPr bwMode="auto">
            <a:xfrm>
              <a:off x="1063" y="1942"/>
              <a:ext cx="164" cy="128"/>
            </a:xfrm>
            <a:custGeom>
              <a:avLst/>
              <a:gdLst>
                <a:gd name="T0" fmla="*/ 2147483647 w 186"/>
                <a:gd name="T1" fmla="*/ 0 h 138"/>
                <a:gd name="T2" fmla="*/ 0 w 186"/>
                <a:gd name="T3" fmla="*/ 0 h 138"/>
                <a:gd name="T4" fmla="*/ 0 w 186"/>
                <a:gd name="T5" fmla="*/ 2147483647 h 138"/>
                <a:gd name="T6" fmla="*/ 2147483647 w 186"/>
                <a:gd name="T7" fmla="*/ 2147483647 h 138"/>
                <a:gd name="T8" fmla="*/ 2147483647 w 186"/>
                <a:gd name="T9" fmla="*/ 2147483647 h 138"/>
                <a:gd name="T10" fmla="*/ 2147483647 w 186"/>
                <a:gd name="T11" fmla="*/ 2147483647 h 138"/>
                <a:gd name="T12" fmla="*/ 2147483647 w 186"/>
                <a:gd name="T13" fmla="*/ 0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"/>
                <a:gd name="T22" fmla="*/ 0 h 138"/>
                <a:gd name="T23" fmla="*/ 186 w 186"/>
                <a:gd name="T24" fmla="*/ 138 h 1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" h="138">
                  <a:moveTo>
                    <a:pt x="186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5" y="138"/>
                  </a:lnTo>
                  <a:lnTo>
                    <a:pt x="5" y="4"/>
                  </a:lnTo>
                  <a:lnTo>
                    <a:pt x="186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69" name="Freeform 842"/>
            <p:cNvSpPr>
              <a:spLocks/>
            </p:cNvSpPr>
            <p:nvPr/>
          </p:nvSpPr>
          <p:spPr bwMode="auto">
            <a:xfrm>
              <a:off x="1067" y="1946"/>
              <a:ext cx="160" cy="124"/>
            </a:xfrm>
            <a:custGeom>
              <a:avLst/>
              <a:gdLst>
                <a:gd name="T0" fmla="*/ 2147483647 w 181"/>
                <a:gd name="T1" fmla="*/ 0 h 134"/>
                <a:gd name="T2" fmla="*/ 0 w 181"/>
                <a:gd name="T3" fmla="*/ 0 h 134"/>
                <a:gd name="T4" fmla="*/ 0 w 181"/>
                <a:gd name="T5" fmla="*/ 2147483647 h 134"/>
                <a:gd name="T6" fmla="*/ 2147483647 w 181"/>
                <a:gd name="T7" fmla="*/ 2147483647 h 134"/>
                <a:gd name="T8" fmla="*/ 2147483647 w 181"/>
                <a:gd name="T9" fmla="*/ 2147483647 h 134"/>
                <a:gd name="T10" fmla="*/ 2147483647 w 181"/>
                <a:gd name="T11" fmla="*/ 2147483647 h 134"/>
                <a:gd name="T12" fmla="*/ 2147483647 w 181"/>
                <a:gd name="T13" fmla="*/ 0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134"/>
                <a:gd name="T23" fmla="*/ 181 w 18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134">
                  <a:moveTo>
                    <a:pt x="181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6" y="134"/>
                  </a:lnTo>
                  <a:lnTo>
                    <a:pt x="6" y="4"/>
                  </a:lnTo>
                  <a:lnTo>
                    <a:pt x="181" y="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0" name="Freeform 843"/>
            <p:cNvSpPr>
              <a:spLocks/>
            </p:cNvSpPr>
            <p:nvPr/>
          </p:nvSpPr>
          <p:spPr bwMode="auto">
            <a:xfrm>
              <a:off x="1073" y="1949"/>
              <a:ext cx="154" cy="121"/>
            </a:xfrm>
            <a:custGeom>
              <a:avLst/>
              <a:gdLst>
                <a:gd name="T0" fmla="*/ 2147483647 w 175"/>
                <a:gd name="T1" fmla="*/ 0 h 130"/>
                <a:gd name="T2" fmla="*/ 0 w 175"/>
                <a:gd name="T3" fmla="*/ 0 h 130"/>
                <a:gd name="T4" fmla="*/ 0 w 175"/>
                <a:gd name="T5" fmla="*/ 2147483647 h 130"/>
                <a:gd name="T6" fmla="*/ 2147483647 w 175"/>
                <a:gd name="T7" fmla="*/ 2147483647 h 130"/>
                <a:gd name="T8" fmla="*/ 2147483647 w 175"/>
                <a:gd name="T9" fmla="*/ 2147483647 h 130"/>
                <a:gd name="T10" fmla="*/ 2147483647 w 175"/>
                <a:gd name="T11" fmla="*/ 2147483647 h 130"/>
                <a:gd name="T12" fmla="*/ 2147483647 w 175"/>
                <a:gd name="T13" fmla="*/ 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5"/>
                <a:gd name="T22" fmla="*/ 0 h 130"/>
                <a:gd name="T23" fmla="*/ 175 w 175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5" h="130">
                  <a:moveTo>
                    <a:pt x="175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6" y="130"/>
                  </a:lnTo>
                  <a:lnTo>
                    <a:pt x="6" y="4"/>
                  </a:lnTo>
                  <a:lnTo>
                    <a:pt x="175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1" name="Freeform 844"/>
            <p:cNvSpPr>
              <a:spLocks/>
            </p:cNvSpPr>
            <p:nvPr/>
          </p:nvSpPr>
          <p:spPr bwMode="auto">
            <a:xfrm>
              <a:off x="1078" y="1953"/>
              <a:ext cx="149" cy="117"/>
            </a:xfrm>
            <a:custGeom>
              <a:avLst/>
              <a:gdLst>
                <a:gd name="T0" fmla="*/ 2147483647 w 169"/>
                <a:gd name="T1" fmla="*/ 0 h 126"/>
                <a:gd name="T2" fmla="*/ 0 w 169"/>
                <a:gd name="T3" fmla="*/ 0 h 126"/>
                <a:gd name="T4" fmla="*/ 0 w 169"/>
                <a:gd name="T5" fmla="*/ 2147483647 h 126"/>
                <a:gd name="T6" fmla="*/ 2147483647 w 169"/>
                <a:gd name="T7" fmla="*/ 2147483647 h 126"/>
                <a:gd name="T8" fmla="*/ 2147483647 w 169"/>
                <a:gd name="T9" fmla="*/ 2147483647 h 126"/>
                <a:gd name="T10" fmla="*/ 2147483647 w 169"/>
                <a:gd name="T11" fmla="*/ 2147483647 h 126"/>
                <a:gd name="T12" fmla="*/ 2147483647 w 169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9"/>
                <a:gd name="T22" fmla="*/ 0 h 126"/>
                <a:gd name="T23" fmla="*/ 169 w 169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9" h="126">
                  <a:moveTo>
                    <a:pt x="169" y="0"/>
                  </a:moveTo>
                  <a:lnTo>
                    <a:pt x="0" y="0"/>
                  </a:lnTo>
                  <a:lnTo>
                    <a:pt x="0" y="126"/>
                  </a:lnTo>
                  <a:lnTo>
                    <a:pt x="6" y="126"/>
                  </a:lnTo>
                  <a:lnTo>
                    <a:pt x="6" y="5"/>
                  </a:lnTo>
                  <a:lnTo>
                    <a:pt x="169" y="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2" name="Freeform 845"/>
            <p:cNvSpPr>
              <a:spLocks/>
            </p:cNvSpPr>
            <p:nvPr/>
          </p:nvSpPr>
          <p:spPr bwMode="auto">
            <a:xfrm>
              <a:off x="1083" y="1958"/>
              <a:ext cx="144" cy="112"/>
            </a:xfrm>
            <a:custGeom>
              <a:avLst/>
              <a:gdLst>
                <a:gd name="T0" fmla="*/ 2147483647 w 163"/>
                <a:gd name="T1" fmla="*/ 0 h 121"/>
                <a:gd name="T2" fmla="*/ 0 w 163"/>
                <a:gd name="T3" fmla="*/ 0 h 121"/>
                <a:gd name="T4" fmla="*/ 0 w 163"/>
                <a:gd name="T5" fmla="*/ 2147483647 h 121"/>
                <a:gd name="T6" fmla="*/ 2147483647 w 163"/>
                <a:gd name="T7" fmla="*/ 2147483647 h 121"/>
                <a:gd name="T8" fmla="*/ 2147483647 w 163"/>
                <a:gd name="T9" fmla="*/ 2147483647 h 121"/>
                <a:gd name="T10" fmla="*/ 2147483647 w 163"/>
                <a:gd name="T11" fmla="*/ 2147483647 h 121"/>
                <a:gd name="T12" fmla="*/ 2147483647 w 163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121"/>
                <a:gd name="T23" fmla="*/ 163 w 163"/>
                <a:gd name="T24" fmla="*/ 121 h 1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121">
                  <a:moveTo>
                    <a:pt x="16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5" y="4"/>
                  </a:lnTo>
                  <a:lnTo>
                    <a:pt x="163" y="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3" name="Freeform 846"/>
            <p:cNvSpPr>
              <a:spLocks/>
            </p:cNvSpPr>
            <p:nvPr/>
          </p:nvSpPr>
          <p:spPr bwMode="auto">
            <a:xfrm>
              <a:off x="1088" y="1961"/>
              <a:ext cx="139" cy="109"/>
            </a:xfrm>
            <a:custGeom>
              <a:avLst/>
              <a:gdLst>
                <a:gd name="T0" fmla="*/ 2147483647 w 158"/>
                <a:gd name="T1" fmla="*/ 0 h 117"/>
                <a:gd name="T2" fmla="*/ 0 w 158"/>
                <a:gd name="T3" fmla="*/ 0 h 117"/>
                <a:gd name="T4" fmla="*/ 0 w 158"/>
                <a:gd name="T5" fmla="*/ 2147483647 h 117"/>
                <a:gd name="T6" fmla="*/ 2147483647 w 158"/>
                <a:gd name="T7" fmla="*/ 2147483647 h 117"/>
                <a:gd name="T8" fmla="*/ 2147483647 w 158"/>
                <a:gd name="T9" fmla="*/ 2147483647 h 117"/>
                <a:gd name="T10" fmla="*/ 2147483647 w 158"/>
                <a:gd name="T11" fmla="*/ 2147483647 h 117"/>
                <a:gd name="T12" fmla="*/ 2147483647 w 158"/>
                <a:gd name="T13" fmla="*/ 0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117"/>
                <a:gd name="T23" fmla="*/ 158 w 158"/>
                <a:gd name="T24" fmla="*/ 117 h 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117">
                  <a:moveTo>
                    <a:pt x="158" y="0"/>
                  </a:moveTo>
                  <a:lnTo>
                    <a:pt x="0" y="0"/>
                  </a:lnTo>
                  <a:lnTo>
                    <a:pt x="0" y="117"/>
                  </a:lnTo>
                  <a:lnTo>
                    <a:pt x="6" y="117"/>
                  </a:lnTo>
                  <a:lnTo>
                    <a:pt x="6" y="5"/>
                  </a:lnTo>
                  <a:lnTo>
                    <a:pt x="158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4" name="Freeform 847"/>
            <p:cNvSpPr>
              <a:spLocks/>
            </p:cNvSpPr>
            <p:nvPr/>
          </p:nvSpPr>
          <p:spPr bwMode="auto">
            <a:xfrm>
              <a:off x="1093" y="1966"/>
              <a:ext cx="134" cy="104"/>
            </a:xfrm>
            <a:custGeom>
              <a:avLst/>
              <a:gdLst>
                <a:gd name="T0" fmla="*/ 2147483647 w 152"/>
                <a:gd name="T1" fmla="*/ 0 h 112"/>
                <a:gd name="T2" fmla="*/ 0 w 152"/>
                <a:gd name="T3" fmla="*/ 0 h 112"/>
                <a:gd name="T4" fmla="*/ 0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12"/>
                <a:gd name="T23" fmla="*/ 152 w 152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12">
                  <a:moveTo>
                    <a:pt x="152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7" y="112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5" name="Freeform 848"/>
            <p:cNvSpPr>
              <a:spLocks/>
            </p:cNvSpPr>
            <p:nvPr/>
          </p:nvSpPr>
          <p:spPr bwMode="auto">
            <a:xfrm>
              <a:off x="1099" y="1971"/>
              <a:ext cx="128" cy="99"/>
            </a:xfrm>
            <a:custGeom>
              <a:avLst/>
              <a:gdLst>
                <a:gd name="T0" fmla="*/ 2147483647 w 145"/>
                <a:gd name="T1" fmla="*/ 0 h 107"/>
                <a:gd name="T2" fmla="*/ 0 w 145"/>
                <a:gd name="T3" fmla="*/ 0 h 107"/>
                <a:gd name="T4" fmla="*/ 0 w 145"/>
                <a:gd name="T5" fmla="*/ 2147483647 h 107"/>
                <a:gd name="T6" fmla="*/ 2147483647 w 145"/>
                <a:gd name="T7" fmla="*/ 2147483647 h 107"/>
                <a:gd name="T8" fmla="*/ 2147483647 w 145"/>
                <a:gd name="T9" fmla="*/ 2147483647 h 107"/>
                <a:gd name="T10" fmla="*/ 2147483647 w 145"/>
                <a:gd name="T11" fmla="*/ 2147483647 h 107"/>
                <a:gd name="T12" fmla="*/ 2147483647 w 145"/>
                <a:gd name="T13" fmla="*/ 0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"/>
                <a:gd name="T22" fmla="*/ 0 h 107"/>
                <a:gd name="T23" fmla="*/ 145 w 145"/>
                <a:gd name="T24" fmla="*/ 107 h 1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" h="107">
                  <a:moveTo>
                    <a:pt x="145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7" y="107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6" name="Freeform 849"/>
            <p:cNvSpPr>
              <a:spLocks/>
            </p:cNvSpPr>
            <p:nvPr/>
          </p:nvSpPr>
          <p:spPr bwMode="auto">
            <a:xfrm>
              <a:off x="1105" y="1975"/>
              <a:ext cx="122" cy="95"/>
            </a:xfrm>
            <a:custGeom>
              <a:avLst/>
              <a:gdLst>
                <a:gd name="T0" fmla="*/ 2147483647 w 138"/>
                <a:gd name="T1" fmla="*/ 0 h 102"/>
                <a:gd name="T2" fmla="*/ 0 w 138"/>
                <a:gd name="T3" fmla="*/ 0 h 102"/>
                <a:gd name="T4" fmla="*/ 0 w 138"/>
                <a:gd name="T5" fmla="*/ 2147483647 h 102"/>
                <a:gd name="T6" fmla="*/ 2147483647 w 138"/>
                <a:gd name="T7" fmla="*/ 2147483647 h 102"/>
                <a:gd name="T8" fmla="*/ 2147483647 w 138"/>
                <a:gd name="T9" fmla="*/ 2147483647 h 102"/>
                <a:gd name="T10" fmla="*/ 2147483647 w 138"/>
                <a:gd name="T11" fmla="*/ 2147483647 h 102"/>
                <a:gd name="T12" fmla="*/ 2147483647 w 138"/>
                <a:gd name="T13" fmla="*/ 0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"/>
                <a:gd name="T22" fmla="*/ 0 h 102"/>
                <a:gd name="T23" fmla="*/ 138 w 138"/>
                <a:gd name="T24" fmla="*/ 102 h 1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" h="102">
                  <a:moveTo>
                    <a:pt x="138" y="0"/>
                  </a:moveTo>
                  <a:lnTo>
                    <a:pt x="0" y="0"/>
                  </a:lnTo>
                  <a:lnTo>
                    <a:pt x="0" y="102"/>
                  </a:lnTo>
                  <a:lnTo>
                    <a:pt x="7" y="102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7" name="Freeform 850"/>
            <p:cNvSpPr>
              <a:spLocks/>
            </p:cNvSpPr>
            <p:nvPr/>
          </p:nvSpPr>
          <p:spPr bwMode="auto">
            <a:xfrm>
              <a:off x="1112" y="1980"/>
              <a:ext cx="115" cy="90"/>
            </a:xfrm>
            <a:custGeom>
              <a:avLst/>
              <a:gdLst>
                <a:gd name="T0" fmla="*/ 2147483647 w 131"/>
                <a:gd name="T1" fmla="*/ 0 h 97"/>
                <a:gd name="T2" fmla="*/ 0 w 131"/>
                <a:gd name="T3" fmla="*/ 0 h 97"/>
                <a:gd name="T4" fmla="*/ 0 w 131"/>
                <a:gd name="T5" fmla="*/ 2147483647 h 97"/>
                <a:gd name="T6" fmla="*/ 2147483647 w 131"/>
                <a:gd name="T7" fmla="*/ 2147483647 h 97"/>
                <a:gd name="T8" fmla="*/ 2147483647 w 131"/>
                <a:gd name="T9" fmla="*/ 2147483647 h 97"/>
                <a:gd name="T10" fmla="*/ 2147483647 w 131"/>
                <a:gd name="T11" fmla="*/ 2147483647 h 97"/>
                <a:gd name="T12" fmla="*/ 2147483647 w 131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1"/>
                <a:gd name="T22" fmla="*/ 0 h 97"/>
                <a:gd name="T23" fmla="*/ 131 w 131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1" h="97">
                  <a:moveTo>
                    <a:pt x="131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7" y="97"/>
                  </a:lnTo>
                  <a:lnTo>
                    <a:pt x="7" y="5"/>
                  </a:lnTo>
                  <a:lnTo>
                    <a:pt x="131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8" name="Freeform 851"/>
            <p:cNvSpPr>
              <a:spLocks/>
            </p:cNvSpPr>
            <p:nvPr/>
          </p:nvSpPr>
          <p:spPr bwMode="auto">
            <a:xfrm>
              <a:off x="1118" y="1985"/>
              <a:ext cx="109" cy="85"/>
            </a:xfrm>
            <a:custGeom>
              <a:avLst/>
              <a:gdLst>
                <a:gd name="T0" fmla="*/ 2147483647 w 124"/>
                <a:gd name="T1" fmla="*/ 0 h 92"/>
                <a:gd name="T2" fmla="*/ 0 w 124"/>
                <a:gd name="T3" fmla="*/ 0 h 92"/>
                <a:gd name="T4" fmla="*/ 0 w 124"/>
                <a:gd name="T5" fmla="*/ 2147483647 h 92"/>
                <a:gd name="T6" fmla="*/ 2147483647 w 124"/>
                <a:gd name="T7" fmla="*/ 2147483647 h 92"/>
                <a:gd name="T8" fmla="*/ 2147483647 w 124"/>
                <a:gd name="T9" fmla="*/ 2147483647 h 92"/>
                <a:gd name="T10" fmla="*/ 2147483647 w 124"/>
                <a:gd name="T11" fmla="*/ 2147483647 h 92"/>
                <a:gd name="T12" fmla="*/ 2147483647 w 124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92"/>
                <a:gd name="T23" fmla="*/ 124 w 124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92">
                  <a:moveTo>
                    <a:pt x="124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8" y="92"/>
                  </a:lnTo>
                  <a:lnTo>
                    <a:pt x="8" y="6"/>
                  </a:lnTo>
                  <a:lnTo>
                    <a:pt x="124" y="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79" name="Freeform 852"/>
            <p:cNvSpPr>
              <a:spLocks/>
            </p:cNvSpPr>
            <p:nvPr/>
          </p:nvSpPr>
          <p:spPr bwMode="auto">
            <a:xfrm>
              <a:off x="1125" y="1990"/>
              <a:ext cx="102" cy="80"/>
            </a:xfrm>
            <a:custGeom>
              <a:avLst/>
              <a:gdLst>
                <a:gd name="T0" fmla="*/ 2147483647 w 116"/>
                <a:gd name="T1" fmla="*/ 0 h 86"/>
                <a:gd name="T2" fmla="*/ 0 w 116"/>
                <a:gd name="T3" fmla="*/ 0 h 86"/>
                <a:gd name="T4" fmla="*/ 0 w 116"/>
                <a:gd name="T5" fmla="*/ 2147483647 h 86"/>
                <a:gd name="T6" fmla="*/ 2147483647 w 116"/>
                <a:gd name="T7" fmla="*/ 2147483647 h 86"/>
                <a:gd name="T8" fmla="*/ 2147483647 w 116"/>
                <a:gd name="T9" fmla="*/ 2147483647 h 86"/>
                <a:gd name="T10" fmla="*/ 2147483647 w 116"/>
                <a:gd name="T11" fmla="*/ 2147483647 h 86"/>
                <a:gd name="T12" fmla="*/ 2147483647 w 116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86"/>
                <a:gd name="T23" fmla="*/ 116 w 116"/>
                <a:gd name="T24" fmla="*/ 86 h 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86">
                  <a:moveTo>
                    <a:pt x="11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9" y="85"/>
                  </a:lnTo>
                  <a:lnTo>
                    <a:pt x="9" y="7"/>
                  </a:lnTo>
                  <a:lnTo>
                    <a:pt x="115" y="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0" name="Freeform 853"/>
            <p:cNvSpPr>
              <a:spLocks/>
            </p:cNvSpPr>
            <p:nvPr/>
          </p:nvSpPr>
          <p:spPr bwMode="auto">
            <a:xfrm>
              <a:off x="1133" y="1997"/>
              <a:ext cx="93" cy="72"/>
            </a:xfrm>
            <a:custGeom>
              <a:avLst/>
              <a:gdLst>
                <a:gd name="T0" fmla="*/ 2147483647 w 106"/>
                <a:gd name="T1" fmla="*/ 0 h 78"/>
                <a:gd name="T2" fmla="*/ 0 w 106"/>
                <a:gd name="T3" fmla="*/ 0 h 78"/>
                <a:gd name="T4" fmla="*/ 0 w 106"/>
                <a:gd name="T5" fmla="*/ 2147483647 h 78"/>
                <a:gd name="T6" fmla="*/ 2147483647 w 106"/>
                <a:gd name="T7" fmla="*/ 2147483647 h 78"/>
                <a:gd name="T8" fmla="*/ 2147483647 w 106"/>
                <a:gd name="T9" fmla="*/ 2147483647 h 78"/>
                <a:gd name="T10" fmla="*/ 2147483647 w 106"/>
                <a:gd name="T11" fmla="*/ 2147483647 h 78"/>
                <a:gd name="T12" fmla="*/ 2147483647 w 106"/>
                <a:gd name="T13" fmla="*/ 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8"/>
                <a:gd name="T23" fmla="*/ 106 w 106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8">
                  <a:moveTo>
                    <a:pt x="106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" y="78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1" name="Freeform 854"/>
            <p:cNvSpPr>
              <a:spLocks/>
            </p:cNvSpPr>
            <p:nvPr/>
          </p:nvSpPr>
          <p:spPr bwMode="auto">
            <a:xfrm>
              <a:off x="1139" y="2002"/>
              <a:ext cx="88" cy="68"/>
            </a:xfrm>
            <a:custGeom>
              <a:avLst/>
              <a:gdLst>
                <a:gd name="T0" fmla="*/ 2147483647 w 100"/>
                <a:gd name="T1" fmla="*/ 0 h 73"/>
                <a:gd name="T2" fmla="*/ 0 w 100"/>
                <a:gd name="T3" fmla="*/ 0 h 73"/>
                <a:gd name="T4" fmla="*/ 0 w 100"/>
                <a:gd name="T5" fmla="*/ 2147483647 h 73"/>
                <a:gd name="T6" fmla="*/ 2147483647 w 100"/>
                <a:gd name="T7" fmla="*/ 2147483647 h 73"/>
                <a:gd name="T8" fmla="*/ 2147483647 w 100"/>
                <a:gd name="T9" fmla="*/ 2147483647 h 73"/>
                <a:gd name="T10" fmla="*/ 2147483647 w 100"/>
                <a:gd name="T11" fmla="*/ 2147483647 h 73"/>
                <a:gd name="T12" fmla="*/ 2147483647 w 100"/>
                <a:gd name="T13" fmla="*/ 0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73"/>
                <a:gd name="T23" fmla="*/ 100 w 100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73">
                  <a:moveTo>
                    <a:pt x="9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9" y="73"/>
                  </a:lnTo>
                  <a:lnTo>
                    <a:pt x="9" y="6"/>
                  </a:lnTo>
                  <a:lnTo>
                    <a:pt x="100" y="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2" name="Freeform 855"/>
            <p:cNvSpPr>
              <a:spLocks/>
            </p:cNvSpPr>
            <p:nvPr/>
          </p:nvSpPr>
          <p:spPr bwMode="auto">
            <a:xfrm>
              <a:off x="1147" y="2008"/>
              <a:ext cx="80" cy="62"/>
            </a:xfrm>
            <a:custGeom>
              <a:avLst/>
              <a:gdLst>
                <a:gd name="T0" fmla="*/ 2147483647 w 91"/>
                <a:gd name="T1" fmla="*/ 0 h 67"/>
                <a:gd name="T2" fmla="*/ 0 w 91"/>
                <a:gd name="T3" fmla="*/ 0 h 67"/>
                <a:gd name="T4" fmla="*/ 0 w 91"/>
                <a:gd name="T5" fmla="*/ 2147483647 h 67"/>
                <a:gd name="T6" fmla="*/ 2147483647 w 91"/>
                <a:gd name="T7" fmla="*/ 2147483647 h 67"/>
                <a:gd name="T8" fmla="*/ 2147483647 w 91"/>
                <a:gd name="T9" fmla="*/ 2147483647 h 67"/>
                <a:gd name="T10" fmla="*/ 2147483647 w 91"/>
                <a:gd name="T11" fmla="*/ 2147483647 h 67"/>
                <a:gd name="T12" fmla="*/ 2147483647 w 91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67"/>
                <a:gd name="T23" fmla="*/ 91 w 91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67">
                  <a:moveTo>
                    <a:pt x="91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0" y="66"/>
                  </a:lnTo>
                  <a:lnTo>
                    <a:pt x="10" y="7"/>
                  </a:lnTo>
                  <a:lnTo>
                    <a:pt x="90" y="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3" name="Freeform 856"/>
            <p:cNvSpPr>
              <a:spLocks/>
            </p:cNvSpPr>
            <p:nvPr/>
          </p:nvSpPr>
          <p:spPr bwMode="auto">
            <a:xfrm>
              <a:off x="1156" y="2014"/>
              <a:ext cx="71" cy="56"/>
            </a:xfrm>
            <a:custGeom>
              <a:avLst/>
              <a:gdLst>
                <a:gd name="T0" fmla="*/ 2147483647 w 81"/>
                <a:gd name="T1" fmla="*/ 0 h 60"/>
                <a:gd name="T2" fmla="*/ 0 w 81"/>
                <a:gd name="T3" fmla="*/ 0 h 60"/>
                <a:gd name="T4" fmla="*/ 0 w 81"/>
                <a:gd name="T5" fmla="*/ 2147483647 h 60"/>
                <a:gd name="T6" fmla="*/ 2147483647 w 81"/>
                <a:gd name="T7" fmla="*/ 2147483647 h 60"/>
                <a:gd name="T8" fmla="*/ 2147483647 w 81"/>
                <a:gd name="T9" fmla="*/ 2147483647 h 60"/>
                <a:gd name="T10" fmla="*/ 2147483647 w 81"/>
                <a:gd name="T11" fmla="*/ 2147483647 h 60"/>
                <a:gd name="T12" fmla="*/ 2147483647 w 81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60"/>
                <a:gd name="T23" fmla="*/ 81 w 81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60">
                  <a:moveTo>
                    <a:pt x="8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0" y="60"/>
                  </a:lnTo>
                  <a:lnTo>
                    <a:pt x="10" y="7"/>
                  </a:lnTo>
                  <a:lnTo>
                    <a:pt x="8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4" name="Freeform 857"/>
            <p:cNvSpPr>
              <a:spLocks/>
            </p:cNvSpPr>
            <p:nvPr/>
          </p:nvSpPr>
          <p:spPr bwMode="auto">
            <a:xfrm>
              <a:off x="1165" y="2021"/>
              <a:ext cx="62" cy="49"/>
            </a:xfrm>
            <a:custGeom>
              <a:avLst/>
              <a:gdLst>
                <a:gd name="T0" fmla="*/ 2147483647 w 71"/>
                <a:gd name="T1" fmla="*/ 0 h 53"/>
                <a:gd name="T2" fmla="*/ 0 w 71"/>
                <a:gd name="T3" fmla="*/ 0 h 53"/>
                <a:gd name="T4" fmla="*/ 0 w 71"/>
                <a:gd name="T5" fmla="*/ 2147483647 h 53"/>
                <a:gd name="T6" fmla="*/ 2147483647 w 71"/>
                <a:gd name="T7" fmla="*/ 2147483647 h 53"/>
                <a:gd name="T8" fmla="*/ 2147483647 w 71"/>
                <a:gd name="T9" fmla="*/ 2147483647 h 53"/>
                <a:gd name="T10" fmla="*/ 2147483647 w 71"/>
                <a:gd name="T11" fmla="*/ 2147483647 h 53"/>
                <a:gd name="T12" fmla="*/ 2147483647 w 7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53"/>
                <a:gd name="T23" fmla="*/ 71 w 71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53">
                  <a:moveTo>
                    <a:pt x="7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" y="52"/>
                  </a:lnTo>
                  <a:lnTo>
                    <a:pt x="10" y="8"/>
                  </a:lnTo>
                  <a:lnTo>
                    <a:pt x="70" y="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5" name="Freeform 858"/>
            <p:cNvSpPr>
              <a:spLocks/>
            </p:cNvSpPr>
            <p:nvPr/>
          </p:nvSpPr>
          <p:spPr bwMode="auto">
            <a:xfrm>
              <a:off x="1173" y="2028"/>
              <a:ext cx="53" cy="41"/>
            </a:xfrm>
            <a:custGeom>
              <a:avLst/>
              <a:gdLst>
                <a:gd name="T0" fmla="*/ 2147483647 w 60"/>
                <a:gd name="T1" fmla="*/ 0 h 44"/>
                <a:gd name="T2" fmla="*/ 0 w 60"/>
                <a:gd name="T3" fmla="*/ 0 h 44"/>
                <a:gd name="T4" fmla="*/ 0 w 60"/>
                <a:gd name="T5" fmla="*/ 2147483647 h 44"/>
                <a:gd name="T6" fmla="*/ 2147483647 w 60"/>
                <a:gd name="T7" fmla="*/ 2147483647 h 44"/>
                <a:gd name="T8" fmla="*/ 2147483647 w 60"/>
                <a:gd name="T9" fmla="*/ 2147483647 h 44"/>
                <a:gd name="T10" fmla="*/ 2147483647 w 60"/>
                <a:gd name="T11" fmla="*/ 2147483647 h 44"/>
                <a:gd name="T12" fmla="*/ 2147483647 w 60"/>
                <a:gd name="T13" fmla="*/ 0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44"/>
                <a:gd name="T23" fmla="*/ 60 w 60"/>
                <a:gd name="T24" fmla="*/ 44 h 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44">
                  <a:moveTo>
                    <a:pt x="60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1" y="44"/>
                  </a:lnTo>
                  <a:lnTo>
                    <a:pt x="11" y="7"/>
                  </a:lnTo>
                  <a:lnTo>
                    <a:pt x="60" y="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6" name="Freeform 859"/>
            <p:cNvSpPr>
              <a:spLocks/>
            </p:cNvSpPr>
            <p:nvPr/>
          </p:nvSpPr>
          <p:spPr bwMode="auto">
            <a:xfrm>
              <a:off x="1183" y="2034"/>
              <a:ext cx="43" cy="35"/>
            </a:xfrm>
            <a:custGeom>
              <a:avLst/>
              <a:gdLst>
                <a:gd name="T0" fmla="*/ 2147483647 w 49"/>
                <a:gd name="T1" fmla="*/ 0 h 37"/>
                <a:gd name="T2" fmla="*/ 0 w 49"/>
                <a:gd name="T3" fmla="*/ 0 h 37"/>
                <a:gd name="T4" fmla="*/ 0 w 49"/>
                <a:gd name="T5" fmla="*/ 2147483647 h 37"/>
                <a:gd name="T6" fmla="*/ 2147483647 w 49"/>
                <a:gd name="T7" fmla="*/ 2147483647 h 37"/>
                <a:gd name="T8" fmla="*/ 2147483647 w 49"/>
                <a:gd name="T9" fmla="*/ 2147483647 h 37"/>
                <a:gd name="T10" fmla="*/ 2147483647 w 49"/>
                <a:gd name="T11" fmla="*/ 2147483647 h 37"/>
                <a:gd name="T12" fmla="*/ 2147483647 w 49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7"/>
                <a:gd name="T23" fmla="*/ 49 w 4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7">
                  <a:moveTo>
                    <a:pt x="49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1" y="37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7" name="Freeform 860"/>
            <p:cNvSpPr>
              <a:spLocks/>
            </p:cNvSpPr>
            <p:nvPr/>
          </p:nvSpPr>
          <p:spPr bwMode="auto">
            <a:xfrm>
              <a:off x="1193" y="2043"/>
              <a:ext cx="34" cy="27"/>
            </a:xfrm>
            <a:custGeom>
              <a:avLst/>
              <a:gdLst>
                <a:gd name="T0" fmla="*/ 2147483647 w 39"/>
                <a:gd name="T1" fmla="*/ 0 h 29"/>
                <a:gd name="T2" fmla="*/ 0 w 39"/>
                <a:gd name="T3" fmla="*/ 0 h 29"/>
                <a:gd name="T4" fmla="*/ 0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9"/>
                <a:gd name="T23" fmla="*/ 39 w 39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3" y="29"/>
                  </a:lnTo>
                  <a:lnTo>
                    <a:pt x="13" y="9"/>
                  </a:lnTo>
                  <a:lnTo>
                    <a:pt x="39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8" name="Freeform 861"/>
            <p:cNvSpPr>
              <a:spLocks/>
            </p:cNvSpPr>
            <p:nvPr/>
          </p:nvSpPr>
          <p:spPr bwMode="auto">
            <a:xfrm>
              <a:off x="1204" y="2051"/>
              <a:ext cx="23" cy="19"/>
            </a:xfrm>
            <a:custGeom>
              <a:avLst/>
              <a:gdLst>
                <a:gd name="T0" fmla="*/ 2147483647 w 26"/>
                <a:gd name="T1" fmla="*/ 0 h 20"/>
                <a:gd name="T2" fmla="*/ 0 w 26"/>
                <a:gd name="T3" fmla="*/ 0 h 20"/>
                <a:gd name="T4" fmla="*/ 0 w 26"/>
                <a:gd name="T5" fmla="*/ 2147483647 h 20"/>
                <a:gd name="T6" fmla="*/ 2147483647 w 26"/>
                <a:gd name="T7" fmla="*/ 2147483647 h 20"/>
                <a:gd name="T8" fmla="*/ 2147483647 w 26"/>
                <a:gd name="T9" fmla="*/ 2147483647 h 20"/>
                <a:gd name="T10" fmla="*/ 2147483647 w 26"/>
                <a:gd name="T11" fmla="*/ 2147483647 h 20"/>
                <a:gd name="T12" fmla="*/ 2147483647 w 26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0"/>
                <a:gd name="T23" fmla="*/ 26 w 26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0">
                  <a:moveTo>
                    <a:pt x="26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25" y="1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89" name="Freeform 862"/>
            <p:cNvSpPr>
              <a:spLocks/>
            </p:cNvSpPr>
            <p:nvPr/>
          </p:nvSpPr>
          <p:spPr bwMode="auto">
            <a:xfrm>
              <a:off x="1215" y="2060"/>
              <a:ext cx="12" cy="10"/>
            </a:xfrm>
            <a:custGeom>
              <a:avLst/>
              <a:gdLst>
                <a:gd name="T0" fmla="*/ 2147483647 w 14"/>
                <a:gd name="T1" fmla="*/ 0 h 10"/>
                <a:gd name="T2" fmla="*/ 0 w 14"/>
                <a:gd name="T3" fmla="*/ 0 h 10"/>
                <a:gd name="T4" fmla="*/ 0 w 14"/>
                <a:gd name="T5" fmla="*/ 2147483647 h 10"/>
                <a:gd name="T6" fmla="*/ 2147483647 w 14"/>
                <a:gd name="T7" fmla="*/ 2147483647 h 10"/>
                <a:gd name="T8" fmla="*/ 2147483647 w 14"/>
                <a:gd name="T9" fmla="*/ 2147483647 h 10"/>
                <a:gd name="T10" fmla="*/ 2147483647 w 14"/>
                <a:gd name="T11" fmla="*/ 2147483647 h 10"/>
                <a:gd name="T12" fmla="*/ 2147483647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0" name="Line 863"/>
            <p:cNvSpPr>
              <a:spLocks noChangeShapeType="1"/>
            </p:cNvSpPr>
            <p:nvPr/>
          </p:nvSpPr>
          <p:spPr bwMode="auto">
            <a:xfrm>
              <a:off x="1068" y="2091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91" name="Line 864"/>
            <p:cNvSpPr>
              <a:spLocks noChangeShapeType="1"/>
            </p:cNvSpPr>
            <p:nvPr/>
          </p:nvSpPr>
          <p:spPr bwMode="auto">
            <a:xfrm>
              <a:off x="1037" y="2091"/>
              <a:ext cx="1" cy="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92" name="Line 865"/>
            <p:cNvSpPr>
              <a:spLocks noChangeShapeType="1"/>
            </p:cNvSpPr>
            <p:nvPr/>
          </p:nvSpPr>
          <p:spPr bwMode="auto">
            <a:xfrm>
              <a:off x="1000" y="2091"/>
              <a:ext cx="252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93" name="Rectangle 866"/>
            <p:cNvSpPr>
              <a:spLocks noChangeArrowheads="1"/>
            </p:cNvSpPr>
            <p:nvPr/>
          </p:nvSpPr>
          <p:spPr bwMode="auto">
            <a:xfrm>
              <a:off x="1192" y="2151"/>
              <a:ext cx="31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4" name="Rectangle 867"/>
            <p:cNvSpPr>
              <a:spLocks noChangeArrowheads="1"/>
            </p:cNvSpPr>
            <p:nvPr/>
          </p:nvSpPr>
          <p:spPr bwMode="auto">
            <a:xfrm>
              <a:off x="1192" y="2150"/>
              <a:ext cx="31" cy="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5" name="Rectangle 868"/>
            <p:cNvSpPr>
              <a:spLocks noChangeArrowheads="1"/>
            </p:cNvSpPr>
            <p:nvPr/>
          </p:nvSpPr>
          <p:spPr bwMode="auto">
            <a:xfrm>
              <a:off x="1192" y="2148"/>
              <a:ext cx="31" cy="2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6" name="Rectangle 869"/>
            <p:cNvSpPr>
              <a:spLocks noChangeArrowheads="1"/>
            </p:cNvSpPr>
            <p:nvPr/>
          </p:nvSpPr>
          <p:spPr bwMode="auto">
            <a:xfrm>
              <a:off x="1192" y="2147"/>
              <a:ext cx="31" cy="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7" name="Rectangle 870"/>
            <p:cNvSpPr>
              <a:spLocks noChangeArrowheads="1"/>
            </p:cNvSpPr>
            <p:nvPr/>
          </p:nvSpPr>
          <p:spPr bwMode="auto">
            <a:xfrm>
              <a:off x="1192" y="2146"/>
              <a:ext cx="31" cy="1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8" name="Rectangle 871"/>
            <p:cNvSpPr>
              <a:spLocks noChangeArrowheads="1"/>
            </p:cNvSpPr>
            <p:nvPr/>
          </p:nvSpPr>
          <p:spPr bwMode="auto">
            <a:xfrm>
              <a:off x="1192" y="2145"/>
              <a:ext cx="31" cy="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399" name="Rectangle 872"/>
            <p:cNvSpPr>
              <a:spLocks noChangeArrowheads="1"/>
            </p:cNvSpPr>
            <p:nvPr/>
          </p:nvSpPr>
          <p:spPr bwMode="auto">
            <a:xfrm>
              <a:off x="1192" y="2143"/>
              <a:ext cx="31" cy="2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0" name="Freeform 873"/>
            <p:cNvSpPr>
              <a:spLocks/>
            </p:cNvSpPr>
            <p:nvPr/>
          </p:nvSpPr>
          <p:spPr bwMode="auto">
            <a:xfrm>
              <a:off x="1190" y="2142"/>
              <a:ext cx="33" cy="1"/>
            </a:xfrm>
            <a:custGeom>
              <a:avLst/>
              <a:gdLst>
                <a:gd name="T0" fmla="*/ 2147483647 w 37"/>
                <a:gd name="T1" fmla="*/ 2147483647 h 1"/>
                <a:gd name="T2" fmla="*/ 2147483647 w 37"/>
                <a:gd name="T3" fmla="*/ 2147483647 h 1"/>
                <a:gd name="T4" fmla="*/ 2147483647 w 37"/>
                <a:gd name="T5" fmla="*/ 0 h 1"/>
                <a:gd name="T6" fmla="*/ 0 w 37"/>
                <a:gd name="T7" fmla="*/ 0 h 1"/>
                <a:gd name="T8" fmla="*/ 2147483647 w 37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"/>
                <a:gd name="T17" fmla="*/ 37 w 3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">
                  <a:moveTo>
                    <a:pt x="2" y="1"/>
                  </a:moveTo>
                  <a:lnTo>
                    <a:pt x="37" y="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1" name="Rectangle 874"/>
            <p:cNvSpPr>
              <a:spLocks noChangeArrowheads="1"/>
            </p:cNvSpPr>
            <p:nvPr/>
          </p:nvSpPr>
          <p:spPr bwMode="auto">
            <a:xfrm>
              <a:off x="1190" y="2142"/>
              <a:ext cx="32" cy="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2" name="Freeform 875"/>
            <p:cNvSpPr>
              <a:spLocks/>
            </p:cNvSpPr>
            <p:nvPr/>
          </p:nvSpPr>
          <p:spPr bwMode="auto">
            <a:xfrm>
              <a:off x="1190" y="2141"/>
              <a:ext cx="33" cy="1"/>
            </a:xfrm>
            <a:custGeom>
              <a:avLst/>
              <a:gdLst>
                <a:gd name="T0" fmla="*/ 0 w 37"/>
                <a:gd name="T1" fmla="*/ 2147483647 h 1"/>
                <a:gd name="T2" fmla="*/ 2147483647 w 37"/>
                <a:gd name="T3" fmla="*/ 2147483647 h 1"/>
                <a:gd name="T4" fmla="*/ 2147483647 w 37"/>
                <a:gd name="T5" fmla="*/ 0 h 1"/>
                <a:gd name="T6" fmla="*/ 2147483647 w 37"/>
                <a:gd name="T7" fmla="*/ 0 h 1"/>
                <a:gd name="T8" fmla="*/ 0 w 37"/>
                <a:gd name="T9" fmla="*/ 2147483647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1"/>
                <a:gd name="T17" fmla="*/ 37 w 3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1">
                  <a:moveTo>
                    <a:pt x="0" y="1"/>
                  </a:moveTo>
                  <a:lnTo>
                    <a:pt x="36" y="1"/>
                  </a:lnTo>
                  <a:lnTo>
                    <a:pt x="37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3" name="Rectangle 876"/>
            <p:cNvSpPr>
              <a:spLocks noChangeArrowheads="1"/>
            </p:cNvSpPr>
            <p:nvPr/>
          </p:nvSpPr>
          <p:spPr bwMode="auto">
            <a:xfrm>
              <a:off x="1192" y="2141"/>
              <a:ext cx="31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4" name="Rectangle 877"/>
            <p:cNvSpPr>
              <a:spLocks noChangeArrowheads="1"/>
            </p:cNvSpPr>
            <p:nvPr/>
          </p:nvSpPr>
          <p:spPr bwMode="auto">
            <a:xfrm>
              <a:off x="1163" y="2143"/>
              <a:ext cx="7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5" name="Freeform 878"/>
            <p:cNvSpPr>
              <a:spLocks noEditPoints="1"/>
            </p:cNvSpPr>
            <p:nvPr/>
          </p:nvSpPr>
          <p:spPr bwMode="auto">
            <a:xfrm>
              <a:off x="968" y="2132"/>
              <a:ext cx="40" cy="22"/>
            </a:xfrm>
            <a:custGeom>
              <a:avLst/>
              <a:gdLst>
                <a:gd name="T0" fmla="*/ 0 w 46"/>
                <a:gd name="T1" fmla="*/ 2147483647 h 24"/>
                <a:gd name="T2" fmla="*/ 0 w 46"/>
                <a:gd name="T3" fmla="*/ 0 h 24"/>
                <a:gd name="T4" fmla="*/ 2147483647 w 46"/>
                <a:gd name="T5" fmla="*/ 0 h 24"/>
                <a:gd name="T6" fmla="*/ 2147483647 w 46"/>
                <a:gd name="T7" fmla="*/ 2147483647 h 24"/>
                <a:gd name="T8" fmla="*/ 0 w 46"/>
                <a:gd name="T9" fmla="*/ 2147483647 h 24"/>
                <a:gd name="T10" fmla="*/ 2147483647 w 46"/>
                <a:gd name="T11" fmla="*/ 0 h 24"/>
                <a:gd name="T12" fmla="*/ 2147483647 w 46"/>
                <a:gd name="T13" fmla="*/ 2147483647 h 24"/>
                <a:gd name="T14" fmla="*/ 2147483647 w 46"/>
                <a:gd name="T15" fmla="*/ 2147483647 h 24"/>
                <a:gd name="T16" fmla="*/ 2147483647 w 46"/>
                <a:gd name="T17" fmla="*/ 0 h 24"/>
                <a:gd name="T18" fmla="*/ 2147483647 w 46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24"/>
                <a:gd name="T32" fmla="*/ 46 w 46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46" y="0"/>
                  </a:moveTo>
                  <a:lnTo>
                    <a:pt x="46" y="24"/>
                  </a:lnTo>
                  <a:lnTo>
                    <a:pt x="43" y="24"/>
                  </a:lnTo>
                  <a:lnTo>
                    <a:pt x="43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6" name="Freeform 879"/>
            <p:cNvSpPr>
              <a:spLocks noEditPoints="1"/>
            </p:cNvSpPr>
            <p:nvPr/>
          </p:nvSpPr>
          <p:spPr bwMode="auto">
            <a:xfrm>
              <a:off x="969" y="2132"/>
              <a:ext cx="37" cy="22"/>
            </a:xfrm>
            <a:custGeom>
              <a:avLst/>
              <a:gdLst>
                <a:gd name="T0" fmla="*/ 0 w 41"/>
                <a:gd name="T1" fmla="*/ 2147483647 h 24"/>
                <a:gd name="T2" fmla="*/ 0 w 41"/>
                <a:gd name="T3" fmla="*/ 0 h 24"/>
                <a:gd name="T4" fmla="*/ 2147483647 w 41"/>
                <a:gd name="T5" fmla="*/ 0 h 24"/>
                <a:gd name="T6" fmla="*/ 2147483647 w 41"/>
                <a:gd name="T7" fmla="*/ 2147483647 h 24"/>
                <a:gd name="T8" fmla="*/ 0 w 41"/>
                <a:gd name="T9" fmla="*/ 2147483647 h 24"/>
                <a:gd name="T10" fmla="*/ 2147483647 w 41"/>
                <a:gd name="T11" fmla="*/ 0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2147483647 w 41"/>
                <a:gd name="T17" fmla="*/ 0 h 24"/>
                <a:gd name="T18" fmla="*/ 2147483647 w 4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24"/>
                <a:gd name="T32" fmla="*/ 41 w 4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1" y="0"/>
                  </a:moveTo>
                  <a:lnTo>
                    <a:pt x="41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7" name="Freeform 880"/>
            <p:cNvSpPr>
              <a:spLocks noEditPoints="1"/>
            </p:cNvSpPr>
            <p:nvPr/>
          </p:nvSpPr>
          <p:spPr bwMode="auto">
            <a:xfrm>
              <a:off x="970" y="2132"/>
              <a:ext cx="35" cy="22"/>
            </a:xfrm>
            <a:custGeom>
              <a:avLst/>
              <a:gdLst>
                <a:gd name="T0" fmla="*/ 0 w 39"/>
                <a:gd name="T1" fmla="*/ 2147483647 h 24"/>
                <a:gd name="T2" fmla="*/ 0 w 39"/>
                <a:gd name="T3" fmla="*/ 0 h 24"/>
                <a:gd name="T4" fmla="*/ 2147483647 w 39"/>
                <a:gd name="T5" fmla="*/ 0 h 24"/>
                <a:gd name="T6" fmla="*/ 2147483647 w 39"/>
                <a:gd name="T7" fmla="*/ 2147483647 h 24"/>
                <a:gd name="T8" fmla="*/ 0 w 39"/>
                <a:gd name="T9" fmla="*/ 2147483647 h 24"/>
                <a:gd name="T10" fmla="*/ 2147483647 w 39"/>
                <a:gd name="T11" fmla="*/ 0 h 24"/>
                <a:gd name="T12" fmla="*/ 2147483647 w 39"/>
                <a:gd name="T13" fmla="*/ 2147483647 h 24"/>
                <a:gd name="T14" fmla="*/ 2147483647 w 39"/>
                <a:gd name="T15" fmla="*/ 2147483647 h 24"/>
                <a:gd name="T16" fmla="*/ 2147483647 w 39"/>
                <a:gd name="T17" fmla="*/ 0 h 24"/>
                <a:gd name="T18" fmla="*/ 2147483647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24"/>
                <a:gd name="T32" fmla="*/ 39 w 3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8" name="Freeform 881"/>
            <p:cNvSpPr>
              <a:spLocks noEditPoints="1"/>
            </p:cNvSpPr>
            <p:nvPr/>
          </p:nvSpPr>
          <p:spPr bwMode="auto">
            <a:xfrm>
              <a:off x="971" y="2132"/>
              <a:ext cx="33" cy="22"/>
            </a:xfrm>
            <a:custGeom>
              <a:avLst/>
              <a:gdLst>
                <a:gd name="T0" fmla="*/ 0 w 37"/>
                <a:gd name="T1" fmla="*/ 2147483647 h 24"/>
                <a:gd name="T2" fmla="*/ 0 w 37"/>
                <a:gd name="T3" fmla="*/ 0 h 24"/>
                <a:gd name="T4" fmla="*/ 2147483647 w 37"/>
                <a:gd name="T5" fmla="*/ 0 h 24"/>
                <a:gd name="T6" fmla="*/ 2147483647 w 37"/>
                <a:gd name="T7" fmla="*/ 2147483647 h 24"/>
                <a:gd name="T8" fmla="*/ 0 w 37"/>
                <a:gd name="T9" fmla="*/ 2147483647 h 24"/>
                <a:gd name="T10" fmla="*/ 2147483647 w 37"/>
                <a:gd name="T11" fmla="*/ 0 h 24"/>
                <a:gd name="T12" fmla="*/ 2147483647 w 37"/>
                <a:gd name="T13" fmla="*/ 2147483647 h 24"/>
                <a:gd name="T14" fmla="*/ 2147483647 w 37"/>
                <a:gd name="T15" fmla="*/ 2147483647 h 24"/>
                <a:gd name="T16" fmla="*/ 2147483647 w 37"/>
                <a:gd name="T17" fmla="*/ 0 h 24"/>
                <a:gd name="T18" fmla="*/ 214748364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4"/>
                <a:gd name="T32" fmla="*/ 37 w 3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09" name="Freeform 882"/>
            <p:cNvSpPr>
              <a:spLocks noEditPoints="1"/>
            </p:cNvSpPr>
            <p:nvPr/>
          </p:nvSpPr>
          <p:spPr bwMode="auto">
            <a:xfrm>
              <a:off x="972" y="2132"/>
              <a:ext cx="31" cy="22"/>
            </a:xfrm>
            <a:custGeom>
              <a:avLst/>
              <a:gdLst>
                <a:gd name="T0" fmla="*/ 0 w 35"/>
                <a:gd name="T1" fmla="*/ 2147483647 h 24"/>
                <a:gd name="T2" fmla="*/ 0 w 35"/>
                <a:gd name="T3" fmla="*/ 0 h 24"/>
                <a:gd name="T4" fmla="*/ 2147483647 w 35"/>
                <a:gd name="T5" fmla="*/ 0 h 24"/>
                <a:gd name="T6" fmla="*/ 2147483647 w 35"/>
                <a:gd name="T7" fmla="*/ 2147483647 h 24"/>
                <a:gd name="T8" fmla="*/ 0 w 35"/>
                <a:gd name="T9" fmla="*/ 2147483647 h 24"/>
                <a:gd name="T10" fmla="*/ 2147483647 w 35"/>
                <a:gd name="T11" fmla="*/ 0 h 24"/>
                <a:gd name="T12" fmla="*/ 2147483647 w 35"/>
                <a:gd name="T13" fmla="*/ 2147483647 h 24"/>
                <a:gd name="T14" fmla="*/ 2147483647 w 35"/>
                <a:gd name="T15" fmla="*/ 2147483647 h 24"/>
                <a:gd name="T16" fmla="*/ 2147483647 w 35"/>
                <a:gd name="T17" fmla="*/ 0 h 24"/>
                <a:gd name="T18" fmla="*/ 2147483647 w 35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24"/>
                <a:gd name="T32" fmla="*/ 35 w 35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5" y="0"/>
                  </a:moveTo>
                  <a:lnTo>
                    <a:pt x="35" y="24"/>
                  </a:lnTo>
                  <a:lnTo>
                    <a:pt x="33" y="24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0" name="Freeform 883"/>
            <p:cNvSpPr>
              <a:spLocks noEditPoints="1"/>
            </p:cNvSpPr>
            <p:nvPr/>
          </p:nvSpPr>
          <p:spPr bwMode="auto">
            <a:xfrm>
              <a:off x="974" y="2132"/>
              <a:ext cx="27" cy="22"/>
            </a:xfrm>
            <a:custGeom>
              <a:avLst/>
              <a:gdLst>
                <a:gd name="T0" fmla="*/ 0 w 31"/>
                <a:gd name="T1" fmla="*/ 2147483647 h 24"/>
                <a:gd name="T2" fmla="*/ 0 w 31"/>
                <a:gd name="T3" fmla="*/ 0 h 24"/>
                <a:gd name="T4" fmla="*/ 2147483647 w 31"/>
                <a:gd name="T5" fmla="*/ 0 h 24"/>
                <a:gd name="T6" fmla="*/ 2147483647 w 31"/>
                <a:gd name="T7" fmla="*/ 2147483647 h 24"/>
                <a:gd name="T8" fmla="*/ 0 w 31"/>
                <a:gd name="T9" fmla="*/ 2147483647 h 24"/>
                <a:gd name="T10" fmla="*/ 2147483647 w 31"/>
                <a:gd name="T11" fmla="*/ 0 h 24"/>
                <a:gd name="T12" fmla="*/ 2147483647 w 31"/>
                <a:gd name="T13" fmla="*/ 2147483647 h 24"/>
                <a:gd name="T14" fmla="*/ 2147483647 w 31"/>
                <a:gd name="T15" fmla="*/ 2147483647 h 24"/>
                <a:gd name="T16" fmla="*/ 2147483647 w 31"/>
                <a:gd name="T17" fmla="*/ 0 h 24"/>
                <a:gd name="T18" fmla="*/ 2147483647 w 3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4"/>
                <a:gd name="T32" fmla="*/ 31 w 3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1" y="0"/>
                  </a:moveTo>
                  <a:lnTo>
                    <a:pt x="31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1" name="Freeform 884"/>
            <p:cNvSpPr>
              <a:spLocks noEditPoints="1"/>
            </p:cNvSpPr>
            <p:nvPr/>
          </p:nvSpPr>
          <p:spPr bwMode="auto">
            <a:xfrm>
              <a:off x="975" y="2132"/>
              <a:ext cx="25" cy="22"/>
            </a:xfrm>
            <a:custGeom>
              <a:avLst/>
              <a:gdLst>
                <a:gd name="T0" fmla="*/ 0 w 29"/>
                <a:gd name="T1" fmla="*/ 2147483647 h 24"/>
                <a:gd name="T2" fmla="*/ 0 w 29"/>
                <a:gd name="T3" fmla="*/ 0 h 24"/>
                <a:gd name="T4" fmla="*/ 2147483647 w 29"/>
                <a:gd name="T5" fmla="*/ 0 h 24"/>
                <a:gd name="T6" fmla="*/ 2147483647 w 29"/>
                <a:gd name="T7" fmla="*/ 2147483647 h 24"/>
                <a:gd name="T8" fmla="*/ 0 w 29"/>
                <a:gd name="T9" fmla="*/ 2147483647 h 24"/>
                <a:gd name="T10" fmla="*/ 2147483647 w 29"/>
                <a:gd name="T11" fmla="*/ 0 h 24"/>
                <a:gd name="T12" fmla="*/ 2147483647 w 29"/>
                <a:gd name="T13" fmla="*/ 2147483647 h 24"/>
                <a:gd name="T14" fmla="*/ 2147483647 w 29"/>
                <a:gd name="T15" fmla="*/ 2147483647 h 24"/>
                <a:gd name="T16" fmla="*/ 2147483647 w 29"/>
                <a:gd name="T17" fmla="*/ 0 h 24"/>
                <a:gd name="T18" fmla="*/ 2147483647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"/>
                <a:gd name="T31" fmla="*/ 0 h 24"/>
                <a:gd name="T32" fmla="*/ 29 w 2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2" name="Freeform 885"/>
            <p:cNvSpPr>
              <a:spLocks noEditPoints="1"/>
            </p:cNvSpPr>
            <p:nvPr/>
          </p:nvSpPr>
          <p:spPr bwMode="auto">
            <a:xfrm>
              <a:off x="976" y="2132"/>
              <a:ext cx="23" cy="22"/>
            </a:xfrm>
            <a:custGeom>
              <a:avLst/>
              <a:gdLst>
                <a:gd name="T0" fmla="*/ 0 w 27"/>
                <a:gd name="T1" fmla="*/ 2147483647 h 24"/>
                <a:gd name="T2" fmla="*/ 0 w 27"/>
                <a:gd name="T3" fmla="*/ 0 h 24"/>
                <a:gd name="T4" fmla="*/ 2147483647 w 27"/>
                <a:gd name="T5" fmla="*/ 0 h 24"/>
                <a:gd name="T6" fmla="*/ 2147483647 w 27"/>
                <a:gd name="T7" fmla="*/ 2147483647 h 24"/>
                <a:gd name="T8" fmla="*/ 0 w 27"/>
                <a:gd name="T9" fmla="*/ 2147483647 h 24"/>
                <a:gd name="T10" fmla="*/ 2147483647 w 27"/>
                <a:gd name="T11" fmla="*/ 0 h 24"/>
                <a:gd name="T12" fmla="*/ 2147483647 w 27"/>
                <a:gd name="T13" fmla="*/ 2147483647 h 24"/>
                <a:gd name="T14" fmla="*/ 2147483647 w 27"/>
                <a:gd name="T15" fmla="*/ 2147483647 h 24"/>
                <a:gd name="T16" fmla="*/ 2147483647 w 27"/>
                <a:gd name="T17" fmla="*/ 0 h 24"/>
                <a:gd name="T18" fmla="*/ 214748364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24"/>
                <a:gd name="T32" fmla="*/ 27 w 2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3" name="Freeform 886"/>
            <p:cNvSpPr>
              <a:spLocks noEditPoints="1"/>
            </p:cNvSpPr>
            <p:nvPr/>
          </p:nvSpPr>
          <p:spPr bwMode="auto">
            <a:xfrm>
              <a:off x="977" y="2132"/>
              <a:ext cx="22" cy="22"/>
            </a:xfrm>
            <a:custGeom>
              <a:avLst/>
              <a:gdLst>
                <a:gd name="T0" fmla="*/ 0 w 24"/>
                <a:gd name="T1" fmla="*/ 2147483647 h 24"/>
                <a:gd name="T2" fmla="*/ 0 w 24"/>
                <a:gd name="T3" fmla="*/ 0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2147483647 w 24"/>
                <a:gd name="T11" fmla="*/ 0 h 24"/>
                <a:gd name="T12" fmla="*/ 2147483647 w 24"/>
                <a:gd name="T13" fmla="*/ 2147483647 h 24"/>
                <a:gd name="T14" fmla="*/ 2147483647 w 24"/>
                <a:gd name="T15" fmla="*/ 2147483647 h 24"/>
                <a:gd name="T16" fmla="*/ 2147483647 w 24"/>
                <a:gd name="T17" fmla="*/ 0 h 24"/>
                <a:gd name="T18" fmla="*/ 2147483647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24"/>
                <a:gd name="T32" fmla="*/ 24 w 24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4" name="Freeform 887"/>
            <p:cNvSpPr>
              <a:spLocks noEditPoints="1"/>
            </p:cNvSpPr>
            <p:nvPr/>
          </p:nvSpPr>
          <p:spPr bwMode="auto">
            <a:xfrm>
              <a:off x="978" y="2132"/>
              <a:ext cx="19" cy="22"/>
            </a:xfrm>
            <a:custGeom>
              <a:avLst/>
              <a:gdLst>
                <a:gd name="T0" fmla="*/ 0 w 21"/>
                <a:gd name="T1" fmla="*/ 2147483647 h 24"/>
                <a:gd name="T2" fmla="*/ 0 w 21"/>
                <a:gd name="T3" fmla="*/ 0 h 24"/>
                <a:gd name="T4" fmla="*/ 2147483647 w 21"/>
                <a:gd name="T5" fmla="*/ 0 h 24"/>
                <a:gd name="T6" fmla="*/ 2147483647 w 21"/>
                <a:gd name="T7" fmla="*/ 2147483647 h 24"/>
                <a:gd name="T8" fmla="*/ 0 w 21"/>
                <a:gd name="T9" fmla="*/ 2147483647 h 24"/>
                <a:gd name="T10" fmla="*/ 2147483647 w 21"/>
                <a:gd name="T11" fmla="*/ 0 h 24"/>
                <a:gd name="T12" fmla="*/ 2147483647 w 21"/>
                <a:gd name="T13" fmla="*/ 2147483647 h 24"/>
                <a:gd name="T14" fmla="*/ 2147483647 w 21"/>
                <a:gd name="T15" fmla="*/ 2147483647 h 24"/>
                <a:gd name="T16" fmla="*/ 2147483647 w 21"/>
                <a:gd name="T17" fmla="*/ 0 h 24"/>
                <a:gd name="T18" fmla="*/ 2147483647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24"/>
                <a:gd name="T32" fmla="*/ 21 w 2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5" name="Freeform 888"/>
            <p:cNvSpPr>
              <a:spLocks noEditPoints="1"/>
            </p:cNvSpPr>
            <p:nvPr/>
          </p:nvSpPr>
          <p:spPr bwMode="auto">
            <a:xfrm>
              <a:off x="979" y="2132"/>
              <a:ext cx="17" cy="22"/>
            </a:xfrm>
            <a:custGeom>
              <a:avLst/>
              <a:gdLst>
                <a:gd name="T0" fmla="*/ 0 w 19"/>
                <a:gd name="T1" fmla="*/ 2147483647 h 24"/>
                <a:gd name="T2" fmla="*/ 0 w 19"/>
                <a:gd name="T3" fmla="*/ 0 h 24"/>
                <a:gd name="T4" fmla="*/ 2147483647 w 19"/>
                <a:gd name="T5" fmla="*/ 0 h 24"/>
                <a:gd name="T6" fmla="*/ 2147483647 w 19"/>
                <a:gd name="T7" fmla="*/ 2147483647 h 24"/>
                <a:gd name="T8" fmla="*/ 0 w 19"/>
                <a:gd name="T9" fmla="*/ 2147483647 h 24"/>
                <a:gd name="T10" fmla="*/ 2147483647 w 19"/>
                <a:gd name="T11" fmla="*/ 0 h 24"/>
                <a:gd name="T12" fmla="*/ 2147483647 w 19"/>
                <a:gd name="T13" fmla="*/ 2147483647 h 24"/>
                <a:gd name="T14" fmla="*/ 2147483647 w 19"/>
                <a:gd name="T15" fmla="*/ 2147483647 h 24"/>
                <a:gd name="T16" fmla="*/ 2147483647 w 19"/>
                <a:gd name="T17" fmla="*/ 0 h 24"/>
                <a:gd name="T18" fmla="*/ 2147483647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6" name="Freeform 889"/>
            <p:cNvSpPr>
              <a:spLocks noEditPoints="1"/>
            </p:cNvSpPr>
            <p:nvPr/>
          </p:nvSpPr>
          <p:spPr bwMode="auto">
            <a:xfrm>
              <a:off x="980" y="2132"/>
              <a:ext cx="15" cy="22"/>
            </a:xfrm>
            <a:custGeom>
              <a:avLst/>
              <a:gdLst>
                <a:gd name="T0" fmla="*/ 0 w 17"/>
                <a:gd name="T1" fmla="*/ 2147483647 h 24"/>
                <a:gd name="T2" fmla="*/ 0 w 17"/>
                <a:gd name="T3" fmla="*/ 0 h 24"/>
                <a:gd name="T4" fmla="*/ 2147483647 w 17"/>
                <a:gd name="T5" fmla="*/ 0 h 24"/>
                <a:gd name="T6" fmla="*/ 2147483647 w 17"/>
                <a:gd name="T7" fmla="*/ 2147483647 h 24"/>
                <a:gd name="T8" fmla="*/ 0 w 17"/>
                <a:gd name="T9" fmla="*/ 2147483647 h 24"/>
                <a:gd name="T10" fmla="*/ 2147483647 w 17"/>
                <a:gd name="T11" fmla="*/ 0 h 24"/>
                <a:gd name="T12" fmla="*/ 2147483647 w 17"/>
                <a:gd name="T13" fmla="*/ 2147483647 h 24"/>
                <a:gd name="T14" fmla="*/ 2147483647 w 17"/>
                <a:gd name="T15" fmla="*/ 2147483647 h 24"/>
                <a:gd name="T16" fmla="*/ 2147483647 w 17"/>
                <a:gd name="T17" fmla="*/ 0 h 24"/>
                <a:gd name="T18" fmla="*/ 214748364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4"/>
                <a:gd name="T32" fmla="*/ 17 w 17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7" name="Freeform 890"/>
            <p:cNvSpPr>
              <a:spLocks noEditPoints="1"/>
            </p:cNvSpPr>
            <p:nvPr/>
          </p:nvSpPr>
          <p:spPr bwMode="auto">
            <a:xfrm>
              <a:off x="982" y="2130"/>
              <a:ext cx="12" cy="24"/>
            </a:xfrm>
            <a:custGeom>
              <a:avLst/>
              <a:gdLst>
                <a:gd name="T0" fmla="*/ 0 w 14"/>
                <a:gd name="T1" fmla="*/ 2147483647 h 26"/>
                <a:gd name="T2" fmla="*/ 0 w 14"/>
                <a:gd name="T3" fmla="*/ 2147483647 h 26"/>
                <a:gd name="T4" fmla="*/ 2147483647 w 14"/>
                <a:gd name="T5" fmla="*/ 0 h 26"/>
                <a:gd name="T6" fmla="*/ 2147483647 w 14"/>
                <a:gd name="T7" fmla="*/ 2147483647 h 26"/>
                <a:gd name="T8" fmla="*/ 0 w 14"/>
                <a:gd name="T9" fmla="*/ 2147483647 h 26"/>
                <a:gd name="T10" fmla="*/ 2147483647 w 14"/>
                <a:gd name="T11" fmla="*/ 2147483647 h 26"/>
                <a:gd name="T12" fmla="*/ 2147483647 w 14"/>
                <a:gd name="T13" fmla="*/ 2147483647 h 26"/>
                <a:gd name="T14" fmla="*/ 2147483647 w 14"/>
                <a:gd name="T15" fmla="*/ 2147483647 h 26"/>
                <a:gd name="T16" fmla="*/ 2147483647 w 14"/>
                <a:gd name="T17" fmla="*/ 0 h 26"/>
                <a:gd name="T18" fmla="*/ 2147483647 w 14"/>
                <a:gd name="T19" fmla="*/ 2147483647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26"/>
                <a:gd name="T32" fmla="*/ 14 w 14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26">
                  <a:moveTo>
                    <a:pt x="0" y="26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25"/>
                  </a:lnTo>
                  <a:lnTo>
                    <a:pt x="0" y="26"/>
                  </a:lnTo>
                  <a:close/>
                  <a:moveTo>
                    <a:pt x="14" y="2"/>
                  </a:moveTo>
                  <a:lnTo>
                    <a:pt x="14" y="26"/>
                  </a:lnTo>
                  <a:lnTo>
                    <a:pt x="12" y="25"/>
                  </a:lnTo>
                  <a:lnTo>
                    <a:pt x="12" y="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8" name="Freeform 891"/>
            <p:cNvSpPr>
              <a:spLocks noEditPoints="1"/>
            </p:cNvSpPr>
            <p:nvPr/>
          </p:nvSpPr>
          <p:spPr bwMode="auto">
            <a:xfrm>
              <a:off x="983" y="2130"/>
              <a:ext cx="9" cy="24"/>
            </a:xfrm>
            <a:custGeom>
              <a:avLst/>
              <a:gdLst>
                <a:gd name="T0" fmla="*/ 0 w 11"/>
                <a:gd name="T1" fmla="*/ 2147483647 h 26"/>
                <a:gd name="T2" fmla="*/ 0 w 11"/>
                <a:gd name="T3" fmla="*/ 0 h 26"/>
                <a:gd name="T4" fmla="*/ 2147483647 w 11"/>
                <a:gd name="T5" fmla="*/ 2147483647 h 26"/>
                <a:gd name="T6" fmla="*/ 2147483647 w 11"/>
                <a:gd name="T7" fmla="*/ 2147483647 h 26"/>
                <a:gd name="T8" fmla="*/ 0 w 11"/>
                <a:gd name="T9" fmla="*/ 2147483647 h 26"/>
                <a:gd name="T10" fmla="*/ 2147483647 w 11"/>
                <a:gd name="T11" fmla="*/ 0 h 26"/>
                <a:gd name="T12" fmla="*/ 2147483647 w 11"/>
                <a:gd name="T13" fmla="*/ 2147483647 h 26"/>
                <a:gd name="T14" fmla="*/ 2147483647 w 11"/>
                <a:gd name="T15" fmla="*/ 2147483647 h 26"/>
                <a:gd name="T16" fmla="*/ 2147483647 w 11"/>
                <a:gd name="T17" fmla="*/ 2147483647 h 26"/>
                <a:gd name="T18" fmla="*/ 2147483647 w 11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6"/>
                <a:gd name="T32" fmla="*/ 11 w 11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6">
                  <a:moveTo>
                    <a:pt x="0" y="25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1" y="26"/>
                  </a:lnTo>
                  <a:lnTo>
                    <a:pt x="0" y="25"/>
                  </a:lnTo>
                  <a:close/>
                  <a:moveTo>
                    <a:pt x="11" y="0"/>
                  </a:moveTo>
                  <a:lnTo>
                    <a:pt x="11" y="25"/>
                  </a:lnTo>
                  <a:lnTo>
                    <a:pt x="10" y="26"/>
                  </a:lnTo>
                  <a:lnTo>
                    <a:pt x="1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19" name="Freeform 892"/>
            <p:cNvSpPr>
              <a:spLocks noEditPoints="1"/>
            </p:cNvSpPr>
            <p:nvPr/>
          </p:nvSpPr>
          <p:spPr bwMode="auto">
            <a:xfrm>
              <a:off x="984" y="2130"/>
              <a:ext cx="7" cy="24"/>
            </a:xfrm>
            <a:custGeom>
              <a:avLst/>
              <a:gdLst>
                <a:gd name="T0" fmla="*/ 0 w 9"/>
                <a:gd name="T1" fmla="*/ 2147483647 h 26"/>
                <a:gd name="T2" fmla="*/ 0 w 9"/>
                <a:gd name="T3" fmla="*/ 2147483647 h 26"/>
                <a:gd name="T4" fmla="*/ 2147483647 w 9"/>
                <a:gd name="T5" fmla="*/ 0 h 26"/>
                <a:gd name="T6" fmla="*/ 2147483647 w 9"/>
                <a:gd name="T7" fmla="*/ 2147483647 h 26"/>
                <a:gd name="T8" fmla="*/ 0 w 9"/>
                <a:gd name="T9" fmla="*/ 2147483647 h 26"/>
                <a:gd name="T10" fmla="*/ 2147483647 w 9"/>
                <a:gd name="T11" fmla="*/ 2147483647 h 26"/>
                <a:gd name="T12" fmla="*/ 2147483647 w 9"/>
                <a:gd name="T13" fmla="*/ 2147483647 h 26"/>
                <a:gd name="T14" fmla="*/ 2147483647 w 9"/>
                <a:gd name="T15" fmla="*/ 2147483647 h 26"/>
                <a:gd name="T16" fmla="*/ 2147483647 w 9"/>
                <a:gd name="T17" fmla="*/ 0 h 26"/>
                <a:gd name="T18" fmla="*/ 2147483647 w 9"/>
                <a:gd name="T19" fmla="*/ 2147483647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26"/>
                <a:gd name="T32" fmla="*/ 9 w 9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26">
                  <a:moveTo>
                    <a:pt x="0" y="26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25"/>
                  </a:lnTo>
                  <a:lnTo>
                    <a:pt x="0" y="26"/>
                  </a:lnTo>
                  <a:close/>
                  <a:moveTo>
                    <a:pt x="9" y="2"/>
                  </a:moveTo>
                  <a:lnTo>
                    <a:pt x="9" y="26"/>
                  </a:lnTo>
                  <a:lnTo>
                    <a:pt x="8" y="25"/>
                  </a:lnTo>
                  <a:lnTo>
                    <a:pt x="8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20" name="Freeform 893"/>
            <p:cNvSpPr>
              <a:spLocks noEditPoints="1"/>
            </p:cNvSpPr>
            <p:nvPr/>
          </p:nvSpPr>
          <p:spPr bwMode="auto">
            <a:xfrm>
              <a:off x="984" y="2130"/>
              <a:ext cx="7" cy="24"/>
            </a:xfrm>
            <a:custGeom>
              <a:avLst/>
              <a:gdLst>
                <a:gd name="T0" fmla="*/ 0 w 7"/>
                <a:gd name="T1" fmla="*/ 2147483647 h 26"/>
                <a:gd name="T2" fmla="*/ 0 w 7"/>
                <a:gd name="T3" fmla="*/ 0 h 26"/>
                <a:gd name="T4" fmla="*/ 2147483647 w 7"/>
                <a:gd name="T5" fmla="*/ 2147483647 h 26"/>
                <a:gd name="T6" fmla="*/ 2147483647 w 7"/>
                <a:gd name="T7" fmla="*/ 2147483647 h 26"/>
                <a:gd name="T8" fmla="*/ 0 w 7"/>
                <a:gd name="T9" fmla="*/ 2147483647 h 26"/>
                <a:gd name="T10" fmla="*/ 2147483647 w 7"/>
                <a:gd name="T11" fmla="*/ 0 h 26"/>
                <a:gd name="T12" fmla="*/ 2147483647 w 7"/>
                <a:gd name="T13" fmla="*/ 2147483647 h 26"/>
                <a:gd name="T14" fmla="*/ 2147483647 w 7"/>
                <a:gd name="T15" fmla="*/ 2147483647 h 26"/>
                <a:gd name="T16" fmla="*/ 2147483647 w 7"/>
                <a:gd name="T17" fmla="*/ 2147483647 h 26"/>
                <a:gd name="T18" fmla="*/ 2147483647 w 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26"/>
                <a:gd name="T32" fmla="*/ 7 w 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26">
                  <a:moveTo>
                    <a:pt x="0" y="25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6"/>
                  </a:lnTo>
                  <a:lnTo>
                    <a:pt x="0" y="25"/>
                  </a:lnTo>
                  <a:close/>
                  <a:moveTo>
                    <a:pt x="7" y="0"/>
                  </a:moveTo>
                  <a:lnTo>
                    <a:pt x="7" y="25"/>
                  </a:lnTo>
                  <a:lnTo>
                    <a:pt x="5" y="26"/>
                  </a:lnTo>
                  <a:lnTo>
                    <a:pt x="5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21" name="Freeform 894"/>
            <p:cNvSpPr>
              <a:spLocks noEditPoints="1"/>
            </p:cNvSpPr>
            <p:nvPr/>
          </p:nvSpPr>
          <p:spPr bwMode="auto">
            <a:xfrm>
              <a:off x="986" y="2132"/>
              <a:ext cx="3" cy="22"/>
            </a:xfrm>
            <a:custGeom>
              <a:avLst/>
              <a:gdLst>
                <a:gd name="T0" fmla="*/ 0 w 3"/>
                <a:gd name="T1" fmla="*/ 2147483647 h 24"/>
                <a:gd name="T2" fmla="*/ 0 w 3"/>
                <a:gd name="T3" fmla="*/ 0 h 24"/>
                <a:gd name="T4" fmla="*/ 2147483647 w 3"/>
                <a:gd name="T5" fmla="*/ 0 h 24"/>
                <a:gd name="T6" fmla="*/ 2147483647 w 3"/>
                <a:gd name="T7" fmla="*/ 2147483647 h 24"/>
                <a:gd name="T8" fmla="*/ 0 w 3"/>
                <a:gd name="T9" fmla="*/ 2147483647 h 24"/>
                <a:gd name="T10" fmla="*/ 2147483647 w 3"/>
                <a:gd name="T11" fmla="*/ 0 h 24"/>
                <a:gd name="T12" fmla="*/ 2147483647 w 3"/>
                <a:gd name="T13" fmla="*/ 2147483647 h 24"/>
                <a:gd name="T14" fmla="*/ 2147483647 w 3"/>
                <a:gd name="T15" fmla="*/ 2147483647 h 24"/>
                <a:gd name="T16" fmla="*/ 2147483647 w 3"/>
                <a:gd name="T17" fmla="*/ 0 h 24"/>
                <a:gd name="T18" fmla="*/ 2147483647 w 3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"/>
                <a:gd name="T31" fmla="*/ 0 h 24"/>
                <a:gd name="T32" fmla="*/ 3 w 3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" y="0"/>
                  </a:moveTo>
                  <a:lnTo>
                    <a:pt x="3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22" name="Freeform 895"/>
            <p:cNvSpPr>
              <a:spLocks noEditPoints="1"/>
            </p:cNvSpPr>
            <p:nvPr/>
          </p:nvSpPr>
          <p:spPr bwMode="auto">
            <a:xfrm>
              <a:off x="987" y="2132"/>
              <a:ext cx="1" cy="22"/>
            </a:xfrm>
            <a:custGeom>
              <a:avLst/>
              <a:gdLst>
                <a:gd name="T0" fmla="*/ 0 w 1"/>
                <a:gd name="T1" fmla="*/ 2147483647 h 24"/>
                <a:gd name="T2" fmla="*/ 0 w 1"/>
                <a:gd name="T3" fmla="*/ 0 h 24"/>
                <a:gd name="T4" fmla="*/ 2147483647 w 1"/>
                <a:gd name="T5" fmla="*/ 0 h 24"/>
                <a:gd name="T6" fmla="*/ 2147483647 w 1"/>
                <a:gd name="T7" fmla="*/ 2147483647 h 24"/>
                <a:gd name="T8" fmla="*/ 0 w 1"/>
                <a:gd name="T9" fmla="*/ 2147483647 h 24"/>
                <a:gd name="T10" fmla="*/ 2147483647 w 1"/>
                <a:gd name="T11" fmla="*/ 0 h 24"/>
                <a:gd name="T12" fmla="*/ 2147483647 w 1"/>
                <a:gd name="T13" fmla="*/ 2147483647 h 24"/>
                <a:gd name="T14" fmla="*/ 2147483647 w 1"/>
                <a:gd name="T15" fmla="*/ 2147483647 h 24"/>
                <a:gd name="T16" fmla="*/ 2147483647 w 1"/>
                <a:gd name="T17" fmla="*/ 0 h 24"/>
                <a:gd name="T18" fmla="*/ 2147483647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"/>
                <a:gd name="T31" fmla="*/ 0 h 24"/>
                <a:gd name="T32" fmla="*/ 1 w 1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23" name="Freeform 896"/>
            <p:cNvSpPr>
              <a:spLocks/>
            </p:cNvSpPr>
            <p:nvPr/>
          </p:nvSpPr>
          <p:spPr bwMode="auto">
            <a:xfrm>
              <a:off x="958" y="1846"/>
              <a:ext cx="378" cy="396"/>
            </a:xfrm>
            <a:custGeom>
              <a:avLst/>
              <a:gdLst>
                <a:gd name="T0" fmla="*/ 0 w 428"/>
                <a:gd name="T1" fmla="*/ 2147483647 h 429"/>
                <a:gd name="T2" fmla="*/ 0 w 428"/>
                <a:gd name="T3" fmla="*/ 2147483647 h 429"/>
                <a:gd name="T4" fmla="*/ 2147483647 w 428"/>
                <a:gd name="T5" fmla="*/ 2147483647 h 429"/>
                <a:gd name="T6" fmla="*/ 2147483647 w 428"/>
                <a:gd name="T7" fmla="*/ 2147483647 h 429"/>
                <a:gd name="T8" fmla="*/ 2147483647 w 428"/>
                <a:gd name="T9" fmla="*/ 2147483647 h 429"/>
                <a:gd name="T10" fmla="*/ 2147483647 w 428"/>
                <a:gd name="T11" fmla="*/ 0 h 429"/>
                <a:gd name="T12" fmla="*/ 2147483647 w 428"/>
                <a:gd name="T13" fmla="*/ 0 h 429"/>
                <a:gd name="T14" fmla="*/ 2147483647 w 428"/>
                <a:gd name="T15" fmla="*/ 2147483647 h 429"/>
                <a:gd name="T16" fmla="*/ 2147483647 w 428"/>
                <a:gd name="T17" fmla="*/ 2147483647 h 429"/>
                <a:gd name="T18" fmla="*/ 2147483647 w 428"/>
                <a:gd name="T19" fmla="*/ 2147483647 h 429"/>
                <a:gd name="T20" fmla="*/ 2147483647 w 428"/>
                <a:gd name="T21" fmla="*/ 2147483647 h 429"/>
                <a:gd name="T22" fmla="*/ 2147483647 w 428"/>
                <a:gd name="T23" fmla="*/ 2147483647 h 429"/>
                <a:gd name="T24" fmla="*/ 2147483647 w 428"/>
                <a:gd name="T25" fmla="*/ 2147483647 h 429"/>
                <a:gd name="T26" fmla="*/ 2147483647 w 428"/>
                <a:gd name="T27" fmla="*/ 2147483647 h 429"/>
                <a:gd name="T28" fmla="*/ 0 w 428"/>
                <a:gd name="T29" fmla="*/ 2147483647 h 4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8"/>
                <a:gd name="T46" fmla="*/ 0 h 429"/>
                <a:gd name="T47" fmla="*/ 428 w 428"/>
                <a:gd name="T48" fmla="*/ 429 h 4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8" h="429">
                  <a:moveTo>
                    <a:pt x="0" y="429"/>
                  </a:moveTo>
                  <a:lnTo>
                    <a:pt x="0" y="298"/>
                  </a:lnTo>
                  <a:lnTo>
                    <a:pt x="44" y="253"/>
                  </a:lnTo>
                  <a:lnTo>
                    <a:pt x="48" y="253"/>
                  </a:lnTo>
                  <a:lnTo>
                    <a:pt x="48" y="49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4"/>
                  </a:lnTo>
                  <a:lnTo>
                    <a:pt x="369" y="179"/>
                  </a:lnTo>
                  <a:lnTo>
                    <a:pt x="369" y="244"/>
                  </a:lnTo>
                  <a:lnTo>
                    <a:pt x="362" y="250"/>
                  </a:lnTo>
                  <a:lnTo>
                    <a:pt x="428" y="250"/>
                  </a:lnTo>
                  <a:lnTo>
                    <a:pt x="428" y="381"/>
                  </a:lnTo>
                  <a:lnTo>
                    <a:pt x="380" y="429"/>
                  </a:lnTo>
                  <a:lnTo>
                    <a:pt x="0" y="4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24" name="Rectangle 897"/>
            <p:cNvSpPr>
              <a:spLocks noChangeArrowheads="1"/>
            </p:cNvSpPr>
            <p:nvPr/>
          </p:nvSpPr>
          <p:spPr bwMode="auto">
            <a:xfrm>
              <a:off x="912" y="2261"/>
              <a:ext cx="5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Seoul</a:t>
              </a:r>
              <a:endParaRPr lang="en-US" altLang="en-US"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48425" name="Line 898"/>
            <p:cNvSpPr>
              <a:spLocks noChangeShapeType="1"/>
            </p:cNvSpPr>
            <p:nvPr/>
          </p:nvSpPr>
          <p:spPr bwMode="auto">
            <a:xfrm flipV="1">
              <a:off x="2981" y="2563"/>
              <a:ext cx="1175" cy="78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426" name="Text Box 900"/>
            <p:cNvSpPr txBox="1">
              <a:spLocks noChangeArrowheads="1"/>
            </p:cNvSpPr>
            <p:nvPr/>
          </p:nvSpPr>
          <p:spPr bwMode="auto">
            <a:xfrm>
              <a:off x="3221" y="225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128</a:t>
              </a:r>
            </a:p>
          </p:txBody>
        </p:sp>
        <p:sp>
          <p:nvSpPr>
            <p:cNvPr id="748427" name="Text Box 901"/>
            <p:cNvSpPr txBox="1">
              <a:spLocks noChangeArrowheads="1"/>
            </p:cNvSpPr>
            <p:nvPr/>
          </p:nvSpPr>
          <p:spPr bwMode="auto">
            <a:xfrm>
              <a:off x="3403" y="3017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140</a:t>
              </a:r>
            </a:p>
          </p:txBody>
        </p:sp>
        <p:sp>
          <p:nvSpPr>
            <p:cNvPr id="748428" name="Text Box 902"/>
            <p:cNvSpPr txBox="1">
              <a:spLocks noChangeArrowheads="1"/>
            </p:cNvSpPr>
            <p:nvPr/>
          </p:nvSpPr>
          <p:spPr bwMode="auto">
            <a:xfrm>
              <a:off x="2730" y="2741"/>
              <a:ext cx="3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181</a:t>
              </a:r>
            </a:p>
          </p:txBody>
        </p:sp>
        <p:sp>
          <p:nvSpPr>
            <p:cNvPr id="748429" name="Text Box 903"/>
            <p:cNvSpPr txBox="1">
              <a:spLocks noChangeArrowheads="1"/>
            </p:cNvSpPr>
            <p:nvPr/>
          </p:nvSpPr>
          <p:spPr bwMode="auto">
            <a:xfrm>
              <a:off x="1838" y="2974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30</a:t>
              </a:r>
            </a:p>
          </p:txBody>
        </p:sp>
        <p:sp>
          <p:nvSpPr>
            <p:cNvPr id="748430" name="Text Box 904"/>
            <p:cNvSpPr txBox="1">
              <a:spLocks noChangeArrowheads="1"/>
            </p:cNvSpPr>
            <p:nvPr/>
          </p:nvSpPr>
          <p:spPr bwMode="auto">
            <a:xfrm>
              <a:off x="1141" y="2717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16</a:t>
              </a:r>
            </a:p>
          </p:txBody>
        </p:sp>
        <p:sp>
          <p:nvSpPr>
            <p:cNvPr id="748431" name="Text Box 905"/>
            <p:cNvSpPr txBox="1">
              <a:spLocks noChangeArrowheads="1"/>
            </p:cNvSpPr>
            <p:nvPr/>
          </p:nvSpPr>
          <p:spPr bwMode="auto">
            <a:xfrm>
              <a:off x="1337" y="1874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56</a:t>
              </a:r>
            </a:p>
          </p:txBody>
        </p:sp>
      </p:grpSp>
      <p:pic>
        <p:nvPicPr>
          <p:cNvPr id="748434" name="Picture 914" descr="social-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639932"/>
            <a:ext cx="2743200" cy="12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662752"/>
            <a:ext cx="3224356" cy="18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8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Adjacency List vs. Matrix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612188" cy="4029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More compact than adjacency matrices if graph has few edges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Requires more time to find if an edge exists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Always require n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space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This can waste a lot of space if the number of edges are sparse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Can quickly find if an edge exists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98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Adjacency Matrix Example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370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70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70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70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70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70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370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370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371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371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3712" name="AutoShape 14"/>
            <p:cNvCxnSpPr>
              <a:cxnSpLocks noChangeShapeType="1"/>
              <a:stCxn id="23711" idx="6"/>
              <a:endCxn id="2371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3" name="AutoShape 15"/>
            <p:cNvCxnSpPr>
              <a:cxnSpLocks noChangeShapeType="1"/>
              <a:stCxn id="23710" idx="5"/>
              <a:endCxn id="2370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4" name="AutoShape 16"/>
            <p:cNvCxnSpPr>
              <a:cxnSpLocks noChangeShapeType="1"/>
              <a:stCxn id="23709" idx="2"/>
              <a:endCxn id="2370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5" name="AutoShape 17"/>
            <p:cNvCxnSpPr>
              <a:cxnSpLocks noChangeShapeType="1"/>
              <a:stCxn id="23710" idx="3"/>
              <a:endCxn id="2370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6" name="AutoShape 18"/>
            <p:cNvCxnSpPr>
              <a:cxnSpLocks noChangeShapeType="1"/>
              <a:stCxn id="23702" idx="6"/>
              <a:endCxn id="2370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7" name="AutoShape 19"/>
            <p:cNvCxnSpPr>
              <a:cxnSpLocks noChangeShapeType="1"/>
              <a:stCxn id="23702" idx="3"/>
              <a:endCxn id="2370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8" name="AutoShape 20"/>
            <p:cNvCxnSpPr>
              <a:cxnSpLocks noChangeShapeType="1"/>
              <a:stCxn id="23703" idx="6"/>
              <a:endCxn id="2370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9" name="AutoShape 21"/>
            <p:cNvCxnSpPr>
              <a:cxnSpLocks noChangeShapeType="1"/>
              <a:stCxn id="23704" idx="7"/>
              <a:endCxn id="2370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20" name="AutoShape 22"/>
            <p:cNvCxnSpPr>
              <a:cxnSpLocks noChangeShapeType="1"/>
              <a:stCxn id="23704" idx="5"/>
              <a:endCxn id="2370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21" name="AutoShape 23"/>
            <p:cNvCxnSpPr>
              <a:cxnSpLocks noChangeShapeType="1"/>
              <a:stCxn id="23705" idx="6"/>
              <a:endCxn id="2370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22" name="AutoShape 24"/>
            <p:cNvCxnSpPr>
              <a:cxnSpLocks noChangeShapeType="1"/>
              <a:stCxn id="23706" idx="6"/>
              <a:endCxn id="2370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23" name="AutoShape 25"/>
            <p:cNvCxnSpPr>
              <a:cxnSpLocks noChangeShapeType="1"/>
              <a:stCxn id="23707" idx="6"/>
              <a:endCxn id="2370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78234" name="Group 26"/>
          <p:cNvGraphicFramePr>
            <a:graphicFrameLocks noGrp="1"/>
          </p:cNvGraphicFramePr>
          <p:nvPr/>
        </p:nvGraphicFramePr>
        <p:xfrm>
          <a:off x="4953000" y="1905000"/>
          <a:ext cx="3702050" cy="403542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4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Adjacency List Example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572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72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72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72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73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3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573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73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573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573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5736" name="AutoShape 14"/>
            <p:cNvCxnSpPr>
              <a:cxnSpLocks noChangeShapeType="1"/>
              <a:stCxn id="25735" idx="6"/>
              <a:endCxn id="2573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37" name="AutoShape 15"/>
            <p:cNvCxnSpPr>
              <a:cxnSpLocks noChangeShapeType="1"/>
              <a:stCxn id="25734" idx="5"/>
              <a:endCxn id="2573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38" name="AutoShape 16"/>
            <p:cNvCxnSpPr>
              <a:cxnSpLocks noChangeShapeType="1"/>
              <a:stCxn id="25733" idx="2"/>
              <a:endCxn id="2573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39" name="AutoShape 17"/>
            <p:cNvCxnSpPr>
              <a:cxnSpLocks noChangeShapeType="1"/>
              <a:stCxn id="25734" idx="3"/>
              <a:endCxn id="2572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0" name="AutoShape 18"/>
            <p:cNvCxnSpPr>
              <a:cxnSpLocks noChangeShapeType="1"/>
              <a:stCxn id="25726" idx="6"/>
              <a:endCxn id="2573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1" name="AutoShape 19"/>
            <p:cNvCxnSpPr>
              <a:cxnSpLocks noChangeShapeType="1"/>
              <a:stCxn id="25726" idx="3"/>
              <a:endCxn id="2572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2" name="AutoShape 20"/>
            <p:cNvCxnSpPr>
              <a:cxnSpLocks noChangeShapeType="1"/>
              <a:stCxn id="25727" idx="6"/>
              <a:endCxn id="2572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3" name="AutoShape 21"/>
            <p:cNvCxnSpPr>
              <a:cxnSpLocks noChangeShapeType="1"/>
              <a:stCxn id="25728" idx="7"/>
              <a:endCxn id="2573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4" name="AutoShape 22"/>
            <p:cNvCxnSpPr>
              <a:cxnSpLocks noChangeShapeType="1"/>
              <a:stCxn id="25728" idx="5"/>
              <a:endCxn id="2572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5" name="AutoShape 23"/>
            <p:cNvCxnSpPr>
              <a:cxnSpLocks noChangeShapeType="1"/>
              <a:stCxn id="25729" idx="6"/>
              <a:endCxn id="2573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6" name="AutoShape 24"/>
            <p:cNvCxnSpPr>
              <a:cxnSpLocks noChangeShapeType="1"/>
              <a:stCxn id="25730" idx="6"/>
              <a:endCxn id="2573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7" name="AutoShape 25"/>
            <p:cNvCxnSpPr>
              <a:cxnSpLocks noChangeShapeType="1"/>
              <a:stCxn id="25731" idx="6"/>
              <a:endCxn id="2573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79258" name="Group 26"/>
          <p:cNvGraphicFramePr>
            <a:graphicFrameLocks noGrp="1"/>
          </p:cNvGraphicFramePr>
          <p:nvPr/>
        </p:nvGraphicFramePr>
        <p:xfrm>
          <a:off x="5181600" y="1905000"/>
          <a:ext cx="336550" cy="36576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628" name="Line 50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9" name="Line 51"/>
          <p:cNvSpPr>
            <a:spLocks noChangeShapeType="1"/>
          </p:cNvSpPr>
          <p:nvPr/>
        </p:nvSpPr>
        <p:spPr bwMode="auto">
          <a:xfrm>
            <a:off x="5562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0" name="Line 52"/>
          <p:cNvSpPr>
            <a:spLocks noChangeShapeType="1"/>
          </p:cNvSpPr>
          <p:nvPr/>
        </p:nvSpPr>
        <p:spPr bwMode="auto">
          <a:xfrm>
            <a:off x="55626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1" name="Line 53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2" name="Line 54"/>
          <p:cNvSpPr>
            <a:spLocks noChangeShapeType="1"/>
          </p:cNvSpPr>
          <p:nvPr/>
        </p:nvSpPr>
        <p:spPr bwMode="auto">
          <a:xfrm>
            <a:off x="5562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3" name="Line 55"/>
          <p:cNvSpPr>
            <a:spLocks noChangeShapeType="1"/>
          </p:cNvSpPr>
          <p:nvPr/>
        </p:nvSpPr>
        <p:spPr bwMode="auto">
          <a:xfrm>
            <a:off x="5562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4" name="Line 56"/>
          <p:cNvSpPr>
            <a:spLocks noChangeShapeType="1"/>
          </p:cNvSpPr>
          <p:nvPr/>
        </p:nvSpPr>
        <p:spPr bwMode="auto">
          <a:xfrm>
            <a:off x="5562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5" name="Line 57"/>
          <p:cNvSpPr>
            <a:spLocks noChangeShapeType="1"/>
          </p:cNvSpPr>
          <p:nvPr/>
        </p:nvSpPr>
        <p:spPr bwMode="auto">
          <a:xfrm>
            <a:off x="5562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6" name="Line 58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7" name="Line 59"/>
          <p:cNvSpPr>
            <a:spLocks noChangeShapeType="1"/>
          </p:cNvSpPr>
          <p:nvPr/>
        </p:nvSpPr>
        <p:spPr bwMode="auto">
          <a:xfrm>
            <a:off x="5562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79292" name="Group 60"/>
          <p:cNvGraphicFramePr>
            <a:graphicFrameLocks noGrp="1"/>
          </p:cNvGraphicFramePr>
          <p:nvPr/>
        </p:nvGraphicFramePr>
        <p:xfrm>
          <a:off x="5867400" y="2255838"/>
          <a:ext cx="1157288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04" name="Group 72"/>
          <p:cNvGraphicFramePr>
            <a:graphicFrameLocks noGrp="1"/>
          </p:cNvGraphicFramePr>
          <p:nvPr/>
        </p:nvGraphicFramePr>
        <p:xfrm>
          <a:off x="5867400" y="1874838"/>
          <a:ext cx="290513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10" name="Group 78"/>
          <p:cNvGraphicFramePr>
            <a:graphicFrameLocks noGrp="1"/>
          </p:cNvGraphicFramePr>
          <p:nvPr/>
        </p:nvGraphicFramePr>
        <p:xfrm>
          <a:off x="5867400" y="2667000"/>
          <a:ext cx="868363" cy="335086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20" name="Group 88"/>
          <p:cNvGraphicFramePr>
            <a:graphicFrameLocks noGrp="1"/>
          </p:cNvGraphicFramePr>
          <p:nvPr/>
        </p:nvGraphicFramePr>
        <p:xfrm>
          <a:off x="5867400" y="3048000"/>
          <a:ext cx="868363" cy="335086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30" name="Group 98"/>
          <p:cNvGraphicFramePr>
            <a:graphicFrameLocks noGrp="1"/>
          </p:cNvGraphicFramePr>
          <p:nvPr/>
        </p:nvGraphicFramePr>
        <p:xfrm>
          <a:off x="5867400" y="3398838"/>
          <a:ext cx="579438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38" name="Group 106"/>
          <p:cNvGraphicFramePr>
            <a:graphicFrameLocks noGrp="1"/>
          </p:cNvGraphicFramePr>
          <p:nvPr/>
        </p:nvGraphicFramePr>
        <p:xfrm>
          <a:off x="5867400" y="3733800"/>
          <a:ext cx="579438" cy="335086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46" name="Group 114"/>
          <p:cNvGraphicFramePr>
            <a:graphicFrameLocks noGrp="1"/>
          </p:cNvGraphicFramePr>
          <p:nvPr/>
        </p:nvGraphicFramePr>
        <p:xfrm>
          <a:off x="5867400" y="4084638"/>
          <a:ext cx="579438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54" name="Group 122"/>
          <p:cNvGraphicFramePr>
            <a:graphicFrameLocks noGrp="1"/>
          </p:cNvGraphicFramePr>
          <p:nvPr/>
        </p:nvGraphicFramePr>
        <p:xfrm>
          <a:off x="5867400" y="4465638"/>
          <a:ext cx="579438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62" name="Group 130"/>
          <p:cNvGraphicFramePr>
            <a:graphicFrameLocks noGrp="1"/>
          </p:cNvGraphicFramePr>
          <p:nvPr/>
        </p:nvGraphicFramePr>
        <p:xfrm>
          <a:off x="5867400" y="4846638"/>
          <a:ext cx="868363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372" name="Group 140"/>
          <p:cNvGraphicFramePr>
            <a:graphicFrameLocks noGrp="1"/>
          </p:cNvGraphicFramePr>
          <p:nvPr/>
        </p:nvGraphicFramePr>
        <p:xfrm>
          <a:off x="5867400" y="5227638"/>
          <a:ext cx="579438" cy="335084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9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74113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array takes up </a:t>
            </a:r>
            <a:r>
              <a:rPr lang="el-GR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(n) space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Define </a:t>
            </a:r>
            <a:r>
              <a:rPr lang="en-US" altLang="zh-CN" sz="2000" dirty="0">
                <a:solidFill>
                  <a:srgbClr val="0000FF"/>
                </a:solidFill>
                <a:cs typeface="Arial" panose="020B0604020202020204" pitchFamily="34" charset="0"/>
              </a:rPr>
              <a:t>degree</a:t>
            </a:r>
            <a:r>
              <a:rPr lang="en-US" altLang="zh-CN" sz="2000" dirty="0">
                <a:solidFill>
                  <a:srgbClr val="00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of 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  <a:cs typeface="Arial" panose="020B0604020202020204" pitchFamily="34" charset="0"/>
              </a:rPr>
              <a:t>deg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), to be the number of edges incident to 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.  Then, the total space to store the graph is proportional to: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An edge 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e={</a:t>
            </a:r>
            <a:r>
              <a:rPr lang="en-US" altLang="zh-CN" sz="2000" i="1" dirty="0" err="1">
                <a:ea typeface="宋体" panose="02010600030101010101" pitchFamily="2" charset="-122"/>
                <a:cs typeface="Arial" panose="020B0604020202020204" pitchFamily="34" charset="0"/>
              </a:rPr>
              <a:t>u,v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 of the graph contributes a count of 1 to </a:t>
            </a:r>
            <a:r>
              <a:rPr lang="en-US" altLang="zh-CN" sz="2000" dirty="0" err="1">
                <a:ea typeface="宋体" panose="02010600030101010101" pitchFamily="2" charset="-122"/>
                <a:cs typeface="Arial" panose="020B0604020202020204" pitchFamily="34" charset="0"/>
              </a:rPr>
              <a:t>deg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) and contributes a count 1 to </a:t>
            </a:r>
            <a:r>
              <a:rPr lang="en-US" altLang="zh-CN" sz="2000" dirty="0" err="1">
                <a:ea typeface="宋体" panose="02010600030101010101" pitchFamily="2" charset="-122"/>
                <a:cs typeface="Arial" panose="020B0604020202020204" pitchFamily="34" charset="0"/>
              </a:rPr>
              <a:t>deg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Therefore, </a:t>
            </a:r>
            <a:r>
              <a:rPr lang="el-GR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Σ</a:t>
            </a:r>
            <a:r>
              <a:rPr lang="en-US" altLang="zh-CN" sz="2000" dirty="0">
                <a:solidFill>
                  <a:srgbClr val="0000FF"/>
                </a:solidFill>
                <a:cs typeface="Arial" panose="020B0604020202020204" pitchFamily="34" charset="0"/>
              </a:rPr>
              <a:t>vertex </a:t>
            </a:r>
            <a:r>
              <a:rPr lang="en-US" altLang="zh-CN" sz="2000" dirty="0" err="1">
                <a:solidFill>
                  <a:srgbClr val="0000FF"/>
                </a:solidFill>
                <a:cs typeface="Arial" panose="020B0604020202020204" pitchFamily="34" charset="0"/>
              </a:rPr>
              <a:t>vdeg</a:t>
            </a:r>
            <a:r>
              <a:rPr lang="en-US" altLang="zh-CN" sz="2000" dirty="0">
                <a:solidFill>
                  <a:srgbClr val="0000FF"/>
                </a:solidFill>
                <a:cs typeface="Arial" panose="020B0604020202020204" pitchFamily="34" charset="0"/>
              </a:rPr>
              <a:t>(v) = 2m</a:t>
            </a:r>
            <a:r>
              <a:rPr lang="en-US" altLang="zh-CN" sz="2000" dirty="0">
                <a:solidFill>
                  <a:srgbClr val="00FF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000" dirty="0">
                <a:ea typeface="宋体" panose="02010600030101010101" pitchFamily="2" charset="-122"/>
              </a:rPr>
              <a:t> where 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 is the total number of edges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In all, 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adjacency list takes up </a:t>
            </a:r>
            <a:r>
              <a:rPr lang="el-GR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ea typeface="宋体" panose="02010600030101010101" pitchFamily="2" charset="-122"/>
              </a:rPr>
              <a:t>n+m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If m = O(n</a:t>
            </a:r>
            <a:r>
              <a:rPr lang="en-US" altLang="zh-CN" sz="1800" baseline="30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) (i.e. dense graphs), both adjacent matrix and adjacent lists use </a:t>
            </a:r>
            <a:r>
              <a:rPr lang="el-GR" altLang="en-US" sz="1800" dirty="0">
                <a:cs typeface="Arial" panose="020B0604020202020204" pitchFamily="34" charset="0"/>
              </a:rPr>
              <a:t>Θ</a:t>
            </a:r>
            <a:r>
              <a:rPr lang="en-US" altLang="zh-CN" sz="1800" dirty="0">
                <a:ea typeface="宋体" panose="02010600030101010101" pitchFamily="2" charset="-122"/>
              </a:rPr>
              <a:t>(n</a:t>
            </a:r>
            <a:r>
              <a:rPr lang="en-US" altLang="zh-CN" sz="1800" baseline="30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) space.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If m = O(n), adjacent list outperform adjacent matrix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However, one cannot tell in O(1) time whether two vertices are connected</a:t>
            </a:r>
            <a:endParaRPr lang="el-GR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838200"/>
            <a:ext cx="6324600" cy="457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Storage of Adjacency List</a:t>
            </a: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2971800" y="2819400"/>
          <a:ext cx="14192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42900" progId="Equation.3">
                  <p:embed/>
                </p:oleObj>
              </mc:Choice>
              <mc:Fallback>
                <p:oleObj name="Equation" r:id="rId3" imgW="685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14192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7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Graph Traversals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BFS ( breadth first search)</a:t>
            </a:r>
          </a:p>
          <a:p>
            <a:r>
              <a:rPr lang="en-IN" altLang="en-US" dirty="0"/>
              <a:t>DFS ( depth first search)</a:t>
            </a:r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If S is implemented using a Queue, the search becomes BFS</a:t>
            </a:r>
          </a:p>
          <a:p>
            <a:r>
              <a:rPr lang="en-IN" altLang="en-US" dirty="0"/>
              <a:t>If S is implemented using a stack, the search becomes  DFS</a:t>
            </a:r>
          </a:p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48969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Lists, Trees, Graphs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A </a:t>
            </a:r>
            <a:r>
              <a:rPr lang="en-US" altLang="en-US" i="1">
                <a:solidFill>
                  <a:srgbClr val="262626"/>
                </a:solidFill>
              </a:rPr>
              <a:t>binary tree</a:t>
            </a:r>
            <a:r>
              <a:rPr lang="en-US" altLang="en-US">
                <a:solidFill>
                  <a:srgbClr val="262626"/>
                </a:solidFill>
              </a:rPr>
              <a:t> is a graph with some restrictions: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The tree is an unweighted, directed, acyclic graph (DAG).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Each node's in-degree is at most 1, and out-degree is at most 2.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There is exactly one path from the root to every node.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>
                <a:solidFill>
                  <a:srgbClr val="262626"/>
                </a:solidFill>
              </a:rPr>
              <a:t>A </a:t>
            </a:r>
            <a:r>
              <a:rPr lang="en-US" altLang="en-US" i="1">
                <a:solidFill>
                  <a:srgbClr val="262626"/>
                </a:solidFill>
              </a:rPr>
              <a:t>linked list</a:t>
            </a:r>
            <a:r>
              <a:rPr lang="en-US" altLang="en-US">
                <a:solidFill>
                  <a:srgbClr val="262626"/>
                </a:solidFill>
              </a:rPr>
              <a:t> is also a graph: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Unweighted DAG.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In/out degree of at most 1 for all nodes.</a:t>
            </a:r>
          </a:p>
        </p:txBody>
      </p:sp>
      <p:sp>
        <p:nvSpPr>
          <p:cNvPr id="735237" name="Oval 4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7239000" y="31242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F</a:t>
            </a:r>
          </a:p>
        </p:txBody>
      </p:sp>
      <p:cxnSp>
        <p:nvCxnSpPr>
          <p:cNvPr id="735238" name="AutoShape 5"/>
          <p:cNvCxnSpPr>
            <a:cxnSpLocks noChangeShapeType="1"/>
            <a:stCxn id="735237" idx="3"/>
            <a:endCxn id="735240" idx="0"/>
          </p:cNvCxnSpPr>
          <p:nvPr>
            <p:custDataLst>
              <p:tags r:id="rId2"/>
            </p:custDataLst>
          </p:nvPr>
        </p:nvCxnSpPr>
        <p:spPr bwMode="auto">
          <a:xfrm flipH="1">
            <a:off x="6629400" y="3524250"/>
            <a:ext cx="676275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5239" name="AutoShape 6"/>
          <p:cNvCxnSpPr>
            <a:cxnSpLocks noChangeShapeType="1"/>
            <a:stCxn id="735237" idx="5"/>
            <a:endCxn id="735245" idx="0"/>
          </p:cNvCxnSpPr>
          <p:nvPr>
            <p:custDataLst>
              <p:tags r:id="rId3"/>
            </p:custDataLst>
          </p:nvPr>
        </p:nvCxnSpPr>
        <p:spPr bwMode="auto">
          <a:xfrm>
            <a:off x="7629525" y="3524250"/>
            <a:ext cx="904875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5240" name="Oval 7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400800" y="40386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735241" name="Oval 8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943600" y="48768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735242" name="Oval 9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858000" y="48768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E</a:t>
            </a:r>
          </a:p>
        </p:txBody>
      </p:sp>
      <p:cxnSp>
        <p:nvCxnSpPr>
          <p:cNvPr id="735243" name="AutoShape 10"/>
          <p:cNvCxnSpPr>
            <a:cxnSpLocks noChangeShapeType="1"/>
            <a:stCxn id="735240" idx="5"/>
            <a:endCxn id="735242" idx="0"/>
          </p:cNvCxnSpPr>
          <p:nvPr>
            <p:custDataLst>
              <p:tags r:id="rId7"/>
            </p:custDataLst>
          </p:nvPr>
        </p:nvCxnSpPr>
        <p:spPr bwMode="auto">
          <a:xfrm>
            <a:off x="6791325" y="4438650"/>
            <a:ext cx="295275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5244" name="AutoShape 11"/>
          <p:cNvCxnSpPr>
            <a:cxnSpLocks noChangeShapeType="1"/>
            <a:stCxn id="735240" idx="3"/>
            <a:endCxn id="735241" idx="0"/>
          </p:cNvCxnSpPr>
          <p:nvPr>
            <p:custDataLst>
              <p:tags r:id="rId8"/>
            </p:custDataLst>
          </p:nvPr>
        </p:nvCxnSpPr>
        <p:spPr bwMode="auto">
          <a:xfrm flipH="1">
            <a:off x="6172200" y="4438650"/>
            <a:ext cx="295275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5245" name="Oval 12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8305800" y="40386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K</a:t>
            </a:r>
          </a:p>
        </p:txBody>
      </p:sp>
      <p:sp>
        <p:nvSpPr>
          <p:cNvPr id="735246" name="Oval 13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7808913" y="48768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H</a:t>
            </a:r>
          </a:p>
        </p:txBody>
      </p:sp>
      <p:cxnSp>
        <p:nvCxnSpPr>
          <p:cNvPr id="735247" name="AutoShape 14"/>
          <p:cNvCxnSpPr>
            <a:cxnSpLocks noChangeShapeType="1"/>
            <a:stCxn id="735245" idx="3"/>
            <a:endCxn id="735246" idx="0"/>
          </p:cNvCxnSpPr>
          <p:nvPr>
            <p:custDataLst>
              <p:tags r:id="rId11"/>
            </p:custDataLst>
          </p:nvPr>
        </p:nvCxnSpPr>
        <p:spPr bwMode="auto">
          <a:xfrm flipH="1">
            <a:off x="8037513" y="4438650"/>
            <a:ext cx="334962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5248" name="AutoShape 15"/>
          <p:cNvCxnSpPr>
            <a:cxnSpLocks noChangeShapeType="1"/>
            <a:stCxn id="735246" idx="3"/>
            <a:endCxn id="735251" idx="0"/>
          </p:cNvCxnSpPr>
          <p:nvPr>
            <p:custDataLst>
              <p:tags r:id="rId12"/>
            </p:custDataLst>
          </p:nvPr>
        </p:nvCxnSpPr>
        <p:spPr bwMode="auto">
          <a:xfrm flipH="1">
            <a:off x="7620000" y="5276850"/>
            <a:ext cx="255588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5249" name="Oval 16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8229600" y="57150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J</a:t>
            </a:r>
          </a:p>
        </p:txBody>
      </p:sp>
      <p:cxnSp>
        <p:nvCxnSpPr>
          <p:cNvPr id="735250" name="AutoShape 17"/>
          <p:cNvCxnSpPr>
            <a:cxnSpLocks noChangeShapeType="1"/>
            <a:stCxn id="735246" idx="5"/>
            <a:endCxn id="735249" idx="0"/>
          </p:cNvCxnSpPr>
          <p:nvPr>
            <p:custDataLst>
              <p:tags r:id="rId14"/>
            </p:custDataLst>
          </p:nvPr>
        </p:nvCxnSpPr>
        <p:spPr bwMode="auto">
          <a:xfrm>
            <a:off x="8199438" y="5276850"/>
            <a:ext cx="258762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5251" name="Oval 18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7391400" y="57150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G</a:t>
            </a:r>
          </a:p>
        </p:txBody>
      </p:sp>
      <p:sp>
        <p:nvSpPr>
          <p:cNvPr id="735252" name="Oval 4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A</a:t>
            </a:r>
          </a:p>
        </p:txBody>
      </p:sp>
      <p:cxnSp>
        <p:nvCxnSpPr>
          <p:cNvPr id="735253" name="AutoShape 5"/>
          <p:cNvCxnSpPr>
            <a:cxnSpLocks noChangeShapeType="1"/>
            <a:stCxn id="735252" idx="6"/>
            <a:endCxn id="735255" idx="2"/>
          </p:cNvCxnSpPr>
          <p:nvPr>
            <p:custDataLst>
              <p:tags r:id="rId17"/>
            </p:custDataLst>
          </p:nvPr>
        </p:nvCxnSpPr>
        <p:spPr bwMode="auto">
          <a:xfrm>
            <a:off x="1685925" y="50292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5254" name="AutoShape 6"/>
          <p:cNvCxnSpPr>
            <a:cxnSpLocks noChangeShapeType="1"/>
            <a:stCxn id="735255" idx="6"/>
            <a:endCxn id="735258" idx="2"/>
          </p:cNvCxnSpPr>
          <p:nvPr>
            <p:custDataLst>
              <p:tags r:id="rId18"/>
            </p:custDataLst>
          </p:nvPr>
        </p:nvCxnSpPr>
        <p:spPr bwMode="auto">
          <a:xfrm>
            <a:off x="2524125" y="50292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5255" name="Oval 7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2057400" y="48006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735256" name="Oval 8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3733800" y="48006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D</a:t>
            </a:r>
          </a:p>
        </p:txBody>
      </p:sp>
      <p:cxnSp>
        <p:nvCxnSpPr>
          <p:cNvPr id="735257" name="AutoShape 11"/>
          <p:cNvCxnSpPr>
            <a:cxnSpLocks noChangeShapeType="1"/>
            <a:stCxn id="735258" idx="6"/>
            <a:endCxn id="735256" idx="2"/>
          </p:cNvCxnSpPr>
          <p:nvPr>
            <p:custDataLst>
              <p:tags r:id="rId21"/>
            </p:custDataLst>
          </p:nvPr>
        </p:nvCxnSpPr>
        <p:spPr bwMode="auto">
          <a:xfrm>
            <a:off x="3362325" y="50292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5258" name="Oval 12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2895600" y="4800600"/>
            <a:ext cx="457200" cy="4572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anose="020F0502020204030204" pitchFamily="34" charset="0"/>
                <a:ea typeface="MS PGothic" panose="020B0600070205080204" pitchFamily="34" charset="-12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766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for paths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Searching for a path from one vertex to another: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Sometimes, we just want </a:t>
            </a:r>
            <a:r>
              <a:rPr lang="en-US" altLang="en-US" i="1" dirty="0">
                <a:solidFill>
                  <a:srgbClr val="404040"/>
                </a:solidFill>
              </a:rPr>
              <a:t>any </a:t>
            </a:r>
            <a:r>
              <a:rPr lang="en-US" altLang="en-US" dirty="0">
                <a:solidFill>
                  <a:srgbClr val="404040"/>
                </a:solidFill>
              </a:rPr>
              <a:t>path (or want to know there </a:t>
            </a:r>
            <a:r>
              <a:rPr lang="en-US" altLang="en-US" i="1" dirty="0">
                <a:solidFill>
                  <a:srgbClr val="404040"/>
                </a:solidFill>
              </a:rPr>
              <a:t>is</a:t>
            </a:r>
            <a:r>
              <a:rPr lang="en-US" altLang="en-US" dirty="0">
                <a:solidFill>
                  <a:srgbClr val="404040"/>
                </a:solidFill>
              </a:rPr>
              <a:t> a path).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Sometimes, we want to minimize path </a:t>
            </a:r>
            <a:r>
              <a:rPr lang="en-US" altLang="en-US" i="1" dirty="0">
                <a:solidFill>
                  <a:srgbClr val="404040"/>
                </a:solidFill>
              </a:rPr>
              <a:t>length</a:t>
            </a:r>
            <a:r>
              <a:rPr lang="en-US" altLang="en-US" dirty="0">
                <a:solidFill>
                  <a:srgbClr val="404040"/>
                </a:solidFill>
              </a:rPr>
              <a:t> (# of edges).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Sometimes, we want to minimize path </a:t>
            </a:r>
            <a:r>
              <a:rPr lang="en-US" altLang="en-US" i="1" dirty="0">
                <a:solidFill>
                  <a:srgbClr val="404040"/>
                </a:solidFill>
              </a:rPr>
              <a:t>cost</a:t>
            </a:r>
            <a:r>
              <a:rPr lang="en-US" altLang="en-US" dirty="0">
                <a:solidFill>
                  <a:srgbClr val="404040"/>
                </a:solidFill>
              </a:rPr>
              <a:t> (sum of edge weights).</a:t>
            </a:r>
          </a:p>
          <a:p>
            <a:pPr lvl="1"/>
            <a:endParaRPr lang="en-US" altLang="en-US" sz="1200" dirty="0">
              <a:solidFill>
                <a:srgbClr val="404040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What is the shortest path from MIA to SFO?</a:t>
            </a:r>
            <a:br>
              <a:rPr lang="en-US" altLang="en-US" dirty="0">
                <a:solidFill>
                  <a:srgbClr val="262626"/>
                </a:solidFill>
              </a:rPr>
            </a:br>
            <a:r>
              <a:rPr lang="en-US" altLang="en-US" dirty="0">
                <a:solidFill>
                  <a:srgbClr val="262626"/>
                </a:solidFill>
              </a:rPr>
              <a:t>Which path has the minimum cost?</a:t>
            </a:r>
          </a:p>
        </p:txBody>
      </p:sp>
      <p:grpSp>
        <p:nvGrpSpPr>
          <p:cNvPr id="738346" name="Group 42"/>
          <p:cNvGrpSpPr>
            <a:grpSpLocks/>
          </p:cNvGrpSpPr>
          <p:nvPr/>
        </p:nvGrpSpPr>
        <p:grpSpPr bwMode="auto">
          <a:xfrm>
            <a:off x="663575" y="3962400"/>
            <a:ext cx="7794625" cy="2438400"/>
            <a:chOff x="336" y="2544"/>
            <a:chExt cx="4910" cy="1536"/>
          </a:xfrm>
        </p:grpSpPr>
        <p:sp>
          <p:nvSpPr>
            <p:cNvPr id="738309" name="Oval 5"/>
            <p:cNvSpPr>
              <a:spLocks noChangeArrowheads="1"/>
            </p:cNvSpPr>
            <p:nvPr/>
          </p:nvSpPr>
          <p:spPr bwMode="auto">
            <a:xfrm>
              <a:off x="2880" y="265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ORD</a:t>
              </a:r>
            </a:p>
          </p:txBody>
        </p:sp>
        <p:sp>
          <p:nvSpPr>
            <p:cNvPr id="738310" name="Oval 6"/>
            <p:cNvSpPr>
              <a:spLocks noChangeArrowheads="1"/>
            </p:cNvSpPr>
            <p:nvPr/>
          </p:nvSpPr>
          <p:spPr bwMode="auto">
            <a:xfrm>
              <a:off x="4464" y="2556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PVD</a:t>
              </a:r>
            </a:p>
          </p:txBody>
        </p:sp>
        <p:sp>
          <p:nvSpPr>
            <p:cNvPr id="738311" name="Oval 7"/>
            <p:cNvSpPr>
              <a:spLocks noChangeArrowheads="1"/>
            </p:cNvSpPr>
            <p:nvPr/>
          </p:nvSpPr>
          <p:spPr bwMode="auto">
            <a:xfrm>
              <a:off x="4306" y="3758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MIA</a:t>
              </a:r>
            </a:p>
          </p:txBody>
        </p:sp>
        <p:sp>
          <p:nvSpPr>
            <p:cNvPr id="738312" name="Oval 8"/>
            <p:cNvSpPr>
              <a:spLocks noChangeArrowheads="1"/>
            </p:cNvSpPr>
            <p:nvPr/>
          </p:nvSpPr>
          <p:spPr bwMode="auto">
            <a:xfrm>
              <a:off x="2698" y="3608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DFW</a:t>
              </a:r>
            </a:p>
          </p:txBody>
        </p:sp>
        <p:sp>
          <p:nvSpPr>
            <p:cNvPr id="738313" name="Oval 9"/>
            <p:cNvSpPr>
              <a:spLocks noChangeArrowheads="1"/>
            </p:cNvSpPr>
            <p:nvPr/>
          </p:nvSpPr>
          <p:spPr bwMode="auto">
            <a:xfrm>
              <a:off x="1488" y="2798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SFO</a:t>
              </a:r>
            </a:p>
          </p:txBody>
        </p:sp>
        <p:sp>
          <p:nvSpPr>
            <p:cNvPr id="738314" name="Oval 10"/>
            <p:cNvSpPr>
              <a:spLocks noChangeArrowheads="1"/>
            </p:cNvSpPr>
            <p:nvPr/>
          </p:nvSpPr>
          <p:spPr bwMode="auto">
            <a:xfrm>
              <a:off x="1584" y="3518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LAX</a:t>
              </a:r>
            </a:p>
          </p:txBody>
        </p:sp>
        <p:sp>
          <p:nvSpPr>
            <p:cNvPr id="738315" name="Oval 11"/>
            <p:cNvSpPr>
              <a:spLocks noChangeArrowheads="1"/>
            </p:cNvSpPr>
            <p:nvPr/>
          </p:nvSpPr>
          <p:spPr bwMode="auto">
            <a:xfrm>
              <a:off x="4656" y="3120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LGA</a:t>
              </a:r>
            </a:p>
          </p:txBody>
        </p:sp>
        <p:sp>
          <p:nvSpPr>
            <p:cNvPr id="738316" name="Oval 12"/>
            <p:cNvSpPr>
              <a:spLocks noChangeArrowheads="1"/>
            </p:cNvSpPr>
            <p:nvPr/>
          </p:nvSpPr>
          <p:spPr bwMode="auto">
            <a:xfrm>
              <a:off x="336" y="337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HNL</a:t>
              </a:r>
            </a:p>
          </p:txBody>
        </p:sp>
        <p:cxnSp>
          <p:nvCxnSpPr>
            <p:cNvPr id="738317" name="AutoShape 13"/>
            <p:cNvCxnSpPr>
              <a:cxnSpLocks noChangeShapeType="1"/>
              <a:stCxn id="738313" idx="6"/>
              <a:endCxn id="738309" idx="2"/>
            </p:cNvCxnSpPr>
            <p:nvPr/>
          </p:nvCxnSpPr>
          <p:spPr bwMode="auto">
            <a:xfrm flipV="1">
              <a:off x="2084" y="2798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18" name="AutoShape 14"/>
            <p:cNvCxnSpPr>
              <a:cxnSpLocks noChangeShapeType="1"/>
              <a:stCxn id="738312" idx="0"/>
              <a:endCxn id="738309" idx="4"/>
            </p:cNvCxnSpPr>
            <p:nvPr/>
          </p:nvCxnSpPr>
          <p:spPr bwMode="auto">
            <a:xfrm flipV="1">
              <a:off x="2993" y="2948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19" name="AutoShape 15"/>
            <p:cNvCxnSpPr>
              <a:cxnSpLocks noChangeShapeType="1"/>
              <a:stCxn id="738312" idx="7"/>
              <a:endCxn id="738315" idx="3"/>
            </p:cNvCxnSpPr>
            <p:nvPr/>
          </p:nvCxnSpPr>
          <p:spPr bwMode="auto">
            <a:xfrm flipV="1">
              <a:off x="3202" y="3372"/>
              <a:ext cx="1540" cy="2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0" name="AutoShape 16"/>
            <p:cNvCxnSpPr>
              <a:cxnSpLocks noChangeShapeType="1"/>
              <a:stCxn id="738315" idx="0"/>
              <a:endCxn id="738310" idx="4"/>
            </p:cNvCxnSpPr>
            <p:nvPr/>
          </p:nvCxnSpPr>
          <p:spPr bwMode="auto">
            <a:xfrm flipH="1" flipV="1">
              <a:off x="4759" y="2850"/>
              <a:ext cx="192" cy="2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1" name="AutoShape 17"/>
            <p:cNvCxnSpPr>
              <a:cxnSpLocks noChangeShapeType="1"/>
              <a:stCxn id="738309" idx="6"/>
              <a:endCxn id="738310" idx="2"/>
            </p:cNvCxnSpPr>
            <p:nvPr/>
          </p:nvCxnSpPr>
          <p:spPr bwMode="auto">
            <a:xfrm flipV="1">
              <a:off x="3476" y="2700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2" name="AutoShape 18"/>
            <p:cNvCxnSpPr>
              <a:cxnSpLocks noChangeShapeType="1"/>
              <a:stCxn id="738316" idx="6"/>
              <a:endCxn id="738314" idx="2"/>
            </p:cNvCxnSpPr>
            <p:nvPr/>
          </p:nvCxnSpPr>
          <p:spPr bwMode="auto">
            <a:xfrm>
              <a:off x="932" y="3518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3" name="AutoShape 19"/>
            <p:cNvCxnSpPr>
              <a:cxnSpLocks noChangeShapeType="1"/>
              <a:stCxn id="738313" idx="4"/>
              <a:endCxn id="738314" idx="0"/>
            </p:cNvCxnSpPr>
            <p:nvPr/>
          </p:nvCxnSpPr>
          <p:spPr bwMode="auto">
            <a:xfrm>
              <a:off x="1783" y="3092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4" name="AutoShape 20"/>
            <p:cNvCxnSpPr>
              <a:cxnSpLocks noChangeShapeType="1"/>
              <a:stCxn id="738315" idx="4"/>
              <a:endCxn id="738311" idx="0"/>
            </p:cNvCxnSpPr>
            <p:nvPr/>
          </p:nvCxnSpPr>
          <p:spPr bwMode="auto">
            <a:xfrm flipH="1">
              <a:off x="4601" y="3414"/>
              <a:ext cx="350" cy="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5" name="AutoShape 21"/>
            <p:cNvCxnSpPr>
              <a:cxnSpLocks noChangeShapeType="1"/>
              <a:endCxn id="738312" idx="6"/>
            </p:cNvCxnSpPr>
            <p:nvPr/>
          </p:nvCxnSpPr>
          <p:spPr bwMode="auto">
            <a:xfrm flipH="1" flipV="1">
              <a:off x="3294" y="3752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6" name="AutoShape 22"/>
            <p:cNvCxnSpPr>
              <a:cxnSpLocks noChangeShapeType="1"/>
              <a:stCxn id="738314" idx="6"/>
              <a:endCxn id="738312" idx="2"/>
            </p:cNvCxnSpPr>
            <p:nvPr/>
          </p:nvCxnSpPr>
          <p:spPr bwMode="auto">
            <a:xfrm>
              <a:off x="2180" y="3662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327" name="AutoShape 23"/>
            <p:cNvCxnSpPr>
              <a:cxnSpLocks noChangeShapeType="1"/>
              <a:stCxn id="738314" idx="7"/>
              <a:endCxn id="738309" idx="3"/>
            </p:cNvCxnSpPr>
            <p:nvPr/>
          </p:nvCxnSpPr>
          <p:spPr bwMode="auto">
            <a:xfrm flipV="1">
              <a:off x="2088" y="2906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 rot="-347285">
              <a:off x="3707" y="2544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$50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 rot="-4662247">
              <a:off x="2829" y="3148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$80</a:t>
              </a:r>
            </a:p>
          </p:txBody>
        </p:sp>
        <p:sp>
          <p:nvSpPr>
            <p:cNvPr id="738330" name="Text Box 26"/>
            <p:cNvSpPr txBox="1">
              <a:spLocks noChangeArrowheads="1"/>
            </p:cNvSpPr>
            <p:nvPr/>
          </p:nvSpPr>
          <p:spPr bwMode="auto">
            <a:xfrm rot="-477704">
              <a:off x="3720" y="327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$140</a:t>
              </a:r>
            </a:p>
          </p:txBody>
        </p:sp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 rot="-2136302">
              <a:off x="2161" y="311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$170</a:t>
              </a:r>
            </a:p>
          </p:txBody>
        </p:sp>
        <p:sp>
          <p:nvSpPr>
            <p:cNvPr id="738332" name="Text Box 28"/>
            <p:cNvSpPr txBox="1">
              <a:spLocks noChangeArrowheads="1"/>
            </p:cNvSpPr>
            <p:nvPr/>
          </p:nvSpPr>
          <p:spPr bwMode="auto">
            <a:xfrm rot="-689345">
              <a:off x="2271" y="2654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$70</a:t>
              </a:r>
            </a:p>
          </p:txBody>
        </p:sp>
        <p:sp>
          <p:nvSpPr>
            <p:cNvPr id="738333" name="Text Box 29"/>
            <p:cNvSpPr txBox="1">
              <a:spLocks noChangeArrowheads="1"/>
            </p:cNvSpPr>
            <p:nvPr/>
          </p:nvSpPr>
          <p:spPr bwMode="auto">
            <a:xfrm rot="-2595961">
              <a:off x="4680" y="350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$100</a:t>
              </a:r>
            </a:p>
          </p:txBody>
        </p:sp>
        <p:sp>
          <p:nvSpPr>
            <p:cNvPr id="738334" name="Text Box 30"/>
            <p:cNvSpPr txBox="1">
              <a:spLocks noChangeArrowheads="1"/>
            </p:cNvSpPr>
            <p:nvPr/>
          </p:nvSpPr>
          <p:spPr bwMode="auto">
            <a:xfrm rot="565849">
              <a:off x="3649" y="360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$110</a:t>
              </a: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 rot="695916">
              <a:off x="2265" y="349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$120</a:t>
              </a:r>
            </a:p>
          </p:txBody>
        </p:sp>
        <p:sp>
          <p:nvSpPr>
            <p:cNvPr id="738336" name="Text Box 32"/>
            <p:cNvSpPr txBox="1">
              <a:spLocks noChangeArrowheads="1"/>
            </p:cNvSpPr>
            <p:nvPr/>
          </p:nvSpPr>
          <p:spPr bwMode="auto">
            <a:xfrm rot="4665015">
              <a:off x="1773" y="3208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$60</a:t>
              </a:r>
            </a:p>
          </p:txBody>
        </p:sp>
        <p:sp>
          <p:nvSpPr>
            <p:cNvPr id="738337" name="Text Box 33"/>
            <p:cNvSpPr txBox="1">
              <a:spLocks noChangeArrowheads="1"/>
            </p:cNvSpPr>
            <p:nvPr/>
          </p:nvSpPr>
          <p:spPr bwMode="auto">
            <a:xfrm rot="832501">
              <a:off x="1101" y="337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$250</a:t>
              </a:r>
            </a:p>
          </p:txBody>
        </p:sp>
        <p:sp>
          <p:nvSpPr>
            <p:cNvPr id="738338" name="Text Box 34"/>
            <p:cNvSpPr txBox="1">
              <a:spLocks noChangeArrowheads="1"/>
            </p:cNvSpPr>
            <p:nvPr/>
          </p:nvSpPr>
          <p:spPr bwMode="auto">
            <a:xfrm rot="3150995">
              <a:off x="4808" y="284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$200</a:t>
              </a:r>
            </a:p>
          </p:txBody>
        </p:sp>
        <p:cxnSp>
          <p:nvCxnSpPr>
            <p:cNvPr id="738341" name="AutoShape 37"/>
            <p:cNvCxnSpPr>
              <a:cxnSpLocks noChangeShapeType="1"/>
              <a:stCxn id="738316" idx="4"/>
              <a:endCxn id="738311" idx="3"/>
            </p:cNvCxnSpPr>
            <p:nvPr/>
          </p:nvCxnSpPr>
          <p:spPr bwMode="auto">
            <a:xfrm rot="16200000" flipH="1">
              <a:off x="2341" y="1958"/>
              <a:ext cx="342" cy="3761"/>
            </a:xfrm>
            <a:prstGeom prst="curvedConnector3">
              <a:avLst>
                <a:gd name="adj1" fmla="val 11783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8342" name="Text Box 31"/>
            <p:cNvSpPr txBox="1">
              <a:spLocks noChangeArrowheads="1"/>
            </p:cNvSpPr>
            <p:nvPr/>
          </p:nvSpPr>
          <p:spPr bwMode="auto">
            <a:xfrm>
              <a:off x="2258" y="384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$500</a:t>
              </a:r>
            </a:p>
          </p:txBody>
        </p:sp>
        <p:cxnSp>
          <p:nvCxnSpPr>
            <p:cNvPr id="738343" name="AutoShape 19"/>
            <p:cNvCxnSpPr>
              <a:cxnSpLocks noChangeShapeType="1"/>
              <a:stCxn id="738313" idx="3"/>
              <a:endCxn id="738316" idx="0"/>
            </p:cNvCxnSpPr>
            <p:nvPr/>
          </p:nvCxnSpPr>
          <p:spPr bwMode="auto">
            <a:xfrm flipH="1">
              <a:off x="631" y="3050"/>
              <a:ext cx="943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344" name="Text Box 28"/>
            <p:cNvSpPr txBox="1">
              <a:spLocks noChangeArrowheads="1"/>
            </p:cNvSpPr>
            <p:nvPr/>
          </p:nvSpPr>
          <p:spPr bwMode="auto">
            <a:xfrm rot="-868609">
              <a:off x="852" y="298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$130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31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Graph Algorithms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336" y="3492722"/>
            <a:ext cx="117128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eaLnBrk="1" fontAlgn="auto" hangingPunct="1">
              <a:spcBef>
                <a:spcPts val="75"/>
              </a:spcBef>
              <a:spcAft>
                <a:spcPts val="0"/>
              </a:spcAft>
            </a:pPr>
            <a:r>
              <a:rPr sz="1575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So</a:t>
            </a:r>
            <a:r>
              <a:rPr sz="1575" spc="4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u</a:t>
            </a:r>
            <a:r>
              <a:rPr sz="1575" spc="-23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r</a:t>
            </a:r>
            <a:r>
              <a:rPr sz="1575" spc="-4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c</a:t>
            </a:r>
            <a:r>
              <a:rPr sz="1575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e</a:t>
            </a:r>
            <a:r>
              <a:rPr sz="1575" spc="-19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 </a:t>
            </a:r>
            <a:r>
              <a:rPr lang="en-IN" sz="1575" spc="-19" dirty="0">
                <a:solidFill>
                  <a:prstClr val="black"/>
                </a:solidFill>
                <a:latin typeface="Trebuchet MS" panose="020B0603020202020204" pitchFamily="34" charset="0"/>
                <a:cs typeface="Calibri"/>
              </a:rPr>
              <a:t>S</a:t>
            </a:r>
            <a:endParaRPr sz="1575" b="0" dirty="0">
              <a:solidFill>
                <a:prstClr val="black"/>
              </a:solidFill>
              <a:latin typeface="Trebuchet MS" panose="020B0603020202020204" pitchFamily="34" charset="0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0625" y="2362200"/>
            <a:ext cx="930784" cy="25247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eaLnBrk="1" fontAlgn="auto" hangingPunct="1">
              <a:spcBef>
                <a:spcPts val="79"/>
              </a:spcBef>
              <a:spcAft>
                <a:spcPts val="0"/>
              </a:spcAft>
            </a:pPr>
            <a:r>
              <a:rPr sz="1575" spc="-11" dirty="0">
                <a:solidFill>
                  <a:srgbClr val="C00000"/>
                </a:solidFill>
                <a:latin typeface="Trebuchet MS" panose="020B0603020202020204" pitchFamily="34" charset="0"/>
                <a:cs typeface="Calibri"/>
              </a:rPr>
              <a:t>Layer</a:t>
            </a:r>
            <a:r>
              <a:rPr sz="1575" spc="-53" dirty="0">
                <a:solidFill>
                  <a:srgbClr val="C00000"/>
                </a:solidFill>
                <a:latin typeface="Trebuchet MS" panose="020B0603020202020204" pitchFamily="34" charset="0"/>
                <a:cs typeface="Calibri"/>
              </a:rPr>
              <a:t> </a:t>
            </a:r>
            <a:r>
              <a:rPr sz="1575" dirty="0">
                <a:solidFill>
                  <a:srgbClr val="C00000"/>
                </a:solidFill>
                <a:latin typeface="Trebuchet MS" panose="020B0603020202020204" pitchFamily="34" charset="0"/>
                <a:cs typeface="Calibri"/>
              </a:rPr>
              <a:t>1</a:t>
            </a:r>
            <a:endParaRPr sz="1575" b="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1784444"/>
            <a:ext cx="5340858" cy="25247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431858">
              <a:spcBef>
                <a:spcPts val="79"/>
              </a:spcBef>
            </a:pPr>
            <a:r>
              <a:rPr sz="1575" spc="-11" dirty="0">
                <a:latin typeface="Trebuchet MS" panose="020B0603020202020204" pitchFamily="34" charset="0"/>
              </a:rPr>
              <a:t>Layer</a:t>
            </a:r>
            <a:r>
              <a:rPr sz="1575" spc="-53" dirty="0">
                <a:latin typeface="Trebuchet MS" panose="020B0603020202020204" pitchFamily="34" charset="0"/>
              </a:rPr>
              <a:t> </a:t>
            </a:r>
            <a:r>
              <a:rPr sz="1575" dirty="0">
                <a:latin typeface="Trebuchet MS" panose="020B06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298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BFS Algorithm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676400"/>
            <a:ext cx="80676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495800" y="2895600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Why use queue? Need FIFO</a:t>
            </a:r>
            <a:r>
              <a:rPr lang="en-US" altLang="en-US" sz="2000"/>
              <a:t> 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4648200" y="2590800"/>
            <a:ext cx="270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// flag[ ]: visited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</a:rPr>
              <a:t>graph</a:t>
            </a:r>
            <a:r>
              <a:rPr lang="en-US" altLang="en-US" dirty="0">
                <a:solidFill>
                  <a:srgbClr val="262626"/>
                </a:solidFill>
              </a:rPr>
              <a:t>: A data structure containing: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a set of </a:t>
            </a:r>
            <a:r>
              <a:rPr lang="en-US" altLang="en-US" b="1" dirty="0">
                <a:solidFill>
                  <a:srgbClr val="404040"/>
                </a:solidFill>
              </a:rPr>
              <a:t>vertices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i="1" dirty="0">
                <a:solidFill>
                  <a:srgbClr val="404040"/>
                </a:solidFill>
              </a:rPr>
              <a:t>V</a:t>
            </a:r>
            <a:r>
              <a:rPr lang="en-US" altLang="en-US" dirty="0">
                <a:solidFill>
                  <a:srgbClr val="006600"/>
                </a:solidFill>
              </a:rPr>
              <a:t>,   </a:t>
            </a:r>
            <a:r>
              <a:rPr lang="en-US" altLang="en-US" sz="2000" i="1" dirty="0">
                <a:solidFill>
                  <a:srgbClr val="006600"/>
                </a:solidFill>
              </a:rPr>
              <a:t>(sometimes called nodes)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a set of </a:t>
            </a:r>
            <a:r>
              <a:rPr lang="en-US" altLang="en-US" b="1" dirty="0">
                <a:solidFill>
                  <a:srgbClr val="404040"/>
                </a:solidFill>
              </a:rPr>
              <a:t>edges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i="1" dirty="0">
                <a:solidFill>
                  <a:srgbClr val="404040"/>
                </a:solidFill>
              </a:rPr>
              <a:t>E</a:t>
            </a:r>
            <a:r>
              <a:rPr lang="en-US" altLang="en-US" dirty="0">
                <a:solidFill>
                  <a:srgbClr val="404040"/>
                </a:solidFill>
              </a:rPr>
              <a:t>, where an edge</a:t>
            </a:r>
            <a:br>
              <a:rPr lang="en-US" altLang="en-US" dirty="0">
                <a:solidFill>
                  <a:srgbClr val="404040"/>
                </a:solidFill>
              </a:rPr>
            </a:br>
            <a:r>
              <a:rPr lang="en-US" altLang="en-US" dirty="0">
                <a:solidFill>
                  <a:srgbClr val="404040"/>
                </a:solidFill>
              </a:rPr>
              <a:t>represents a connection between 2 vertices.</a:t>
            </a:r>
          </a:p>
          <a:p>
            <a:pPr lvl="2"/>
            <a:r>
              <a:rPr lang="en-US" altLang="en-US" dirty="0"/>
              <a:t>Graph </a:t>
            </a:r>
            <a:r>
              <a:rPr lang="en-US" altLang="en-US" i="1" dirty="0"/>
              <a:t>G</a:t>
            </a:r>
            <a:r>
              <a:rPr lang="en-US" altLang="en-US" dirty="0"/>
              <a:t> = (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E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an edge is a pair (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w</a:t>
            </a:r>
            <a:r>
              <a:rPr lang="en-US" altLang="en-US" dirty="0"/>
              <a:t>) where </a:t>
            </a:r>
            <a:r>
              <a:rPr lang="en-US" altLang="en-US" i="1" dirty="0"/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w</a:t>
            </a:r>
            <a:r>
              <a:rPr lang="en-US" altLang="en-US" dirty="0"/>
              <a:t> are in </a:t>
            </a:r>
            <a:r>
              <a:rPr lang="en-US" altLang="en-US" i="1" dirty="0"/>
              <a:t>V</a:t>
            </a:r>
          </a:p>
          <a:p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dirty="0">
                <a:solidFill>
                  <a:srgbClr val="262626"/>
                </a:solidFill>
              </a:rPr>
              <a:t>the graph at right: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V</a:t>
            </a:r>
            <a:r>
              <a:rPr lang="en-US" altLang="en-US" dirty="0">
                <a:solidFill>
                  <a:srgbClr val="404040"/>
                </a:solidFill>
              </a:rPr>
              <a:t> = {a, b, c, d}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E</a:t>
            </a:r>
            <a:r>
              <a:rPr lang="en-US" altLang="en-US" dirty="0">
                <a:solidFill>
                  <a:srgbClr val="404040"/>
                </a:solidFill>
              </a:rPr>
              <a:t> = {(a, c), (b, c), (b, d), (c, d)}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b="1" dirty="0">
                <a:solidFill>
                  <a:srgbClr val="262626"/>
                </a:solidFill>
              </a:rPr>
              <a:t>degree</a:t>
            </a:r>
            <a:r>
              <a:rPr lang="en-US" altLang="en-US" dirty="0">
                <a:solidFill>
                  <a:srgbClr val="262626"/>
                </a:solidFill>
              </a:rPr>
              <a:t>: number of edges touching a given vertex.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at right: a=1, b=2, c=3, d=2</a:t>
            </a:r>
          </a:p>
        </p:txBody>
      </p:sp>
      <p:grpSp>
        <p:nvGrpSpPr>
          <p:cNvPr id="680973" name="Group 13"/>
          <p:cNvGrpSpPr>
            <a:grpSpLocks/>
          </p:cNvGrpSpPr>
          <p:nvPr/>
        </p:nvGrpSpPr>
        <p:grpSpPr bwMode="auto">
          <a:xfrm>
            <a:off x="6705600" y="1676400"/>
            <a:ext cx="1676400" cy="1524000"/>
            <a:chOff x="4320" y="1344"/>
            <a:chExt cx="1056" cy="960"/>
          </a:xfrm>
        </p:grpSpPr>
        <p:sp>
          <p:nvSpPr>
            <p:cNvPr id="680964" name="Oval 4"/>
            <p:cNvSpPr>
              <a:spLocks noChangeArrowheads="1"/>
            </p:cNvSpPr>
            <p:nvPr/>
          </p:nvSpPr>
          <p:spPr bwMode="auto">
            <a:xfrm>
              <a:off x="4416" y="139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680966" name="Oval 6"/>
            <p:cNvSpPr>
              <a:spLocks noChangeArrowheads="1"/>
            </p:cNvSpPr>
            <p:nvPr/>
          </p:nvSpPr>
          <p:spPr bwMode="auto">
            <a:xfrm>
              <a:off x="4320" y="201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5136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80968" name="Oval 8"/>
            <p:cNvSpPr>
              <a:spLocks noChangeArrowheads="1"/>
            </p:cNvSpPr>
            <p:nvPr/>
          </p:nvSpPr>
          <p:spPr bwMode="auto">
            <a:xfrm>
              <a:off x="4992" y="206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d</a:t>
              </a:r>
            </a:p>
          </p:txBody>
        </p:sp>
        <p:cxnSp>
          <p:nvCxnSpPr>
            <p:cNvPr id="680969" name="AutoShape 9"/>
            <p:cNvCxnSpPr>
              <a:cxnSpLocks noChangeShapeType="1"/>
              <a:stCxn id="680964" idx="4"/>
              <a:endCxn id="680966" idx="0"/>
            </p:cNvCxnSpPr>
            <p:nvPr/>
          </p:nvCxnSpPr>
          <p:spPr bwMode="auto">
            <a:xfrm flipH="1">
              <a:off x="4440" y="1638"/>
              <a:ext cx="96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0970" name="AutoShape 10"/>
            <p:cNvCxnSpPr>
              <a:cxnSpLocks noChangeShapeType="1"/>
              <a:stCxn id="680966" idx="6"/>
              <a:endCxn id="680968" idx="2"/>
            </p:cNvCxnSpPr>
            <p:nvPr/>
          </p:nvCxnSpPr>
          <p:spPr bwMode="auto">
            <a:xfrm>
              <a:off x="4566" y="2136"/>
              <a:ext cx="42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0971" name="AutoShape 11"/>
            <p:cNvCxnSpPr>
              <a:cxnSpLocks noChangeShapeType="1"/>
              <a:stCxn id="680968" idx="7"/>
              <a:endCxn id="680967" idx="4"/>
            </p:cNvCxnSpPr>
            <p:nvPr/>
          </p:nvCxnSpPr>
          <p:spPr bwMode="auto">
            <a:xfrm flipV="1">
              <a:off x="5197" y="1590"/>
              <a:ext cx="59" cy="5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0972" name="AutoShape 12"/>
            <p:cNvCxnSpPr>
              <a:cxnSpLocks noChangeShapeType="1"/>
              <a:stCxn id="680966" idx="7"/>
              <a:endCxn id="680967" idx="3"/>
            </p:cNvCxnSpPr>
            <p:nvPr/>
          </p:nvCxnSpPr>
          <p:spPr bwMode="auto">
            <a:xfrm flipV="1">
              <a:off x="4525" y="1555"/>
              <a:ext cx="646" cy="4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69212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C7E83-CD0F-2653-9F6D-0C72DB11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103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769D3-B6AC-BF94-F5D0-A55792FE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AA03-0683-46B9-B438-248443757D5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81EADF52-1914-3C6B-30C3-489A04593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b="1"/>
              <a:t>Illustration of BFS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325D353A-8BFC-DCDD-FAEE-CE793466D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48836" name="Oval 4">
            <a:extLst>
              <a:ext uri="{FF2B5EF4-FFF2-40B4-BE49-F238E27FC236}">
                <a16:creationId xmlns:a16="http://schemas.microsoft.com/office/drawing/2014/main" id="{C10BF21B-DF18-4534-7BD0-2436D980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7" name="Oval 5">
            <a:extLst>
              <a:ext uri="{FF2B5EF4-FFF2-40B4-BE49-F238E27FC236}">
                <a16:creationId xmlns:a16="http://schemas.microsoft.com/office/drawing/2014/main" id="{12661624-F68F-EFF1-6C1E-D6D08C90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8" name="Oval 6">
            <a:extLst>
              <a:ext uri="{FF2B5EF4-FFF2-40B4-BE49-F238E27FC236}">
                <a16:creationId xmlns:a16="http://schemas.microsoft.com/office/drawing/2014/main" id="{F070DEC4-4D01-B6A5-2F60-C55B21B3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39" name="Oval 7">
            <a:extLst>
              <a:ext uri="{FF2B5EF4-FFF2-40B4-BE49-F238E27FC236}">
                <a16:creationId xmlns:a16="http://schemas.microsoft.com/office/drawing/2014/main" id="{D901FAA3-6F78-70C6-5F33-E7646F21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0" name="Oval 8">
            <a:extLst>
              <a:ext uri="{FF2B5EF4-FFF2-40B4-BE49-F238E27FC236}">
                <a16:creationId xmlns:a16="http://schemas.microsoft.com/office/drawing/2014/main" id="{7C6465F8-A5C3-4949-27DC-4AA18DC1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1" name="Oval 9">
            <a:extLst>
              <a:ext uri="{FF2B5EF4-FFF2-40B4-BE49-F238E27FC236}">
                <a16:creationId xmlns:a16="http://schemas.microsoft.com/office/drawing/2014/main" id="{2EB0AE09-D9C2-6422-F371-97494F2B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42" name="Line 10">
            <a:extLst>
              <a:ext uri="{FF2B5EF4-FFF2-40B4-BE49-F238E27FC236}">
                <a16:creationId xmlns:a16="http://schemas.microsoft.com/office/drawing/2014/main" id="{A604644D-C108-F69D-04AA-A4A0B2242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3" name="Line 11">
            <a:extLst>
              <a:ext uri="{FF2B5EF4-FFF2-40B4-BE49-F238E27FC236}">
                <a16:creationId xmlns:a16="http://schemas.microsoft.com/office/drawing/2014/main" id="{C950D222-DFA3-DE12-022C-D6E2C9C71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4" name="Line 12">
            <a:extLst>
              <a:ext uri="{FF2B5EF4-FFF2-40B4-BE49-F238E27FC236}">
                <a16:creationId xmlns:a16="http://schemas.microsoft.com/office/drawing/2014/main" id="{01204B85-0E90-D0DD-1532-AF4C45199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5" name="Line 13">
            <a:extLst>
              <a:ext uri="{FF2B5EF4-FFF2-40B4-BE49-F238E27FC236}">
                <a16:creationId xmlns:a16="http://schemas.microsoft.com/office/drawing/2014/main" id="{6688B7B4-70AF-65E1-AB25-929C7F1FC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6" name="Line 14">
            <a:extLst>
              <a:ext uri="{FF2B5EF4-FFF2-40B4-BE49-F238E27FC236}">
                <a16:creationId xmlns:a16="http://schemas.microsoft.com/office/drawing/2014/main" id="{1282285E-4379-CF04-6104-814AB47E0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7" name="Line 15">
            <a:extLst>
              <a:ext uri="{FF2B5EF4-FFF2-40B4-BE49-F238E27FC236}">
                <a16:creationId xmlns:a16="http://schemas.microsoft.com/office/drawing/2014/main" id="{585CE754-1350-92E5-435A-E89EBAC5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8" name="Line 16">
            <a:extLst>
              <a:ext uri="{FF2B5EF4-FFF2-40B4-BE49-F238E27FC236}">
                <a16:creationId xmlns:a16="http://schemas.microsoft.com/office/drawing/2014/main" id="{0D30B7CC-75AC-E18C-2A1C-6B06599C86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8849" name="Oval 17">
            <a:extLst>
              <a:ext uri="{FF2B5EF4-FFF2-40B4-BE49-F238E27FC236}">
                <a16:creationId xmlns:a16="http://schemas.microsoft.com/office/drawing/2014/main" id="{8C055FD8-3B45-029F-F1FC-094040F9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0" name="Oval 18">
            <a:extLst>
              <a:ext uri="{FF2B5EF4-FFF2-40B4-BE49-F238E27FC236}">
                <a16:creationId xmlns:a16="http://schemas.microsoft.com/office/drawing/2014/main" id="{8F71B8C5-B5C1-7570-2B90-4CABA733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1" name="Oval 19">
            <a:extLst>
              <a:ext uri="{FF2B5EF4-FFF2-40B4-BE49-F238E27FC236}">
                <a16:creationId xmlns:a16="http://schemas.microsoft.com/office/drawing/2014/main" id="{5A180832-B8A8-8852-5634-852C7D70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2" name="Oval 20">
            <a:extLst>
              <a:ext uri="{FF2B5EF4-FFF2-40B4-BE49-F238E27FC236}">
                <a16:creationId xmlns:a16="http://schemas.microsoft.com/office/drawing/2014/main" id="{263E20A4-6881-2FA7-56BC-8A19FFEE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3" name="Oval 21">
            <a:extLst>
              <a:ext uri="{FF2B5EF4-FFF2-40B4-BE49-F238E27FC236}">
                <a16:creationId xmlns:a16="http://schemas.microsoft.com/office/drawing/2014/main" id="{E5875FE6-92FF-0FAD-65AB-A9627A77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4" name="Line 22">
            <a:extLst>
              <a:ext uri="{FF2B5EF4-FFF2-40B4-BE49-F238E27FC236}">
                <a16:creationId xmlns:a16="http://schemas.microsoft.com/office/drawing/2014/main" id="{95722522-2D07-15C1-34AC-812CD714A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5" name="Line 23">
            <a:extLst>
              <a:ext uri="{FF2B5EF4-FFF2-40B4-BE49-F238E27FC236}">
                <a16:creationId xmlns:a16="http://schemas.microsoft.com/office/drawing/2014/main" id="{6424C744-7FA9-21C7-D928-7C7070BD8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6" name="Line 24">
            <a:extLst>
              <a:ext uri="{FF2B5EF4-FFF2-40B4-BE49-F238E27FC236}">
                <a16:creationId xmlns:a16="http://schemas.microsoft.com/office/drawing/2014/main" id="{7158F89D-3323-3237-A7C8-B3D7301EF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7" name="Line 25">
            <a:extLst>
              <a:ext uri="{FF2B5EF4-FFF2-40B4-BE49-F238E27FC236}">
                <a16:creationId xmlns:a16="http://schemas.microsoft.com/office/drawing/2014/main" id="{EBE8F112-08F3-585B-4868-464E7F76A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8" name="Line 26">
            <a:extLst>
              <a:ext uri="{FF2B5EF4-FFF2-40B4-BE49-F238E27FC236}">
                <a16:creationId xmlns:a16="http://schemas.microsoft.com/office/drawing/2014/main" id="{12DF57AB-4A46-63FB-A3CC-89213E0C5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9" name="Line 27">
            <a:extLst>
              <a:ext uri="{FF2B5EF4-FFF2-40B4-BE49-F238E27FC236}">
                <a16:creationId xmlns:a16="http://schemas.microsoft.com/office/drawing/2014/main" id="{71C367F5-5D44-2544-8176-15D949CC9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60" name="Line 28">
            <a:extLst>
              <a:ext uri="{FF2B5EF4-FFF2-40B4-BE49-F238E27FC236}">
                <a16:creationId xmlns:a16="http://schemas.microsoft.com/office/drawing/2014/main" id="{D22DDC51-3195-BE51-0110-CF0F95E2CA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61" name="Text Box 29">
            <a:extLst>
              <a:ext uri="{FF2B5EF4-FFF2-40B4-BE49-F238E27FC236}">
                <a16:creationId xmlns:a16="http://schemas.microsoft.com/office/drawing/2014/main" id="{DD0515B8-4CF0-E0ED-D22E-0AEEFCCE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48862" name="Text Box 30">
            <a:extLst>
              <a:ext uri="{FF2B5EF4-FFF2-40B4-BE49-F238E27FC236}">
                <a16:creationId xmlns:a16="http://schemas.microsoft.com/office/drawing/2014/main" id="{4A5083C7-492B-A70B-F9DB-6BF45D57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48863" name="Text Box 31">
            <a:extLst>
              <a:ext uri="{FF2B5EF4-FFF2-40B4-BE49-F238E27FC236}">
                <a16:creationId xmlns:a16="http://schemas.microsoft.com/office/drawing/2014/main" id="{8E4ED79E-A36D-FBD0-C21B-15EA3DB9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48864" name="Text Box 32">
            <a:extLst>
              <a:ext uri="{FF2B5EF4-FFF2-40B4-BE49-F238E27FC236}">
                <a16:creationId xmlns:a16="http://schemas.microsoft.com/office/drawing/2014/main" id="{DC61BBD7-6AEF-79C9-CA1E-D900B861D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48865" name="Text Box 33">
            <a:extLst>
              <a:ext uri="{FF2B5EF4-FFF2-40B4-BE49-F238E27FC236}">
                <a16:creationId xmlns:a16="http://schemas.microsoft.com/office/drawing/2014/main" id="{A830ADC7-7969-BC89-6C52-FA60AEB9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48866" name="Text Box 34">
            <a:extLst>
              <a:ext uri="{FF2B5EF4-FFF2-40B4-BE49-F238E27FC236}">
                <a16:creationId xmlns:a16="http://schemas.microsoft.com/office/drawing/2014/main" id="{7C715B55-2684-CB7C-51D2-0A4AC896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48867" name="Text Box 35">
            <a:extLst>
              <a:ext uri="{FF2B5EF4-FFF2-40B4-BE49-F238E27FC236}">
                <a16:creationId xmlns:a16="http://schemas.microsoft.com/office/drawing/2014/main" id="{39B4CD83-D646-D847-8F8A-6BC93987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48868" name="Text Box 36">
            <a:extLst>
              <a:ext uri="{FF2B5EF4-FFF2-40B4-BE49-F238E27FC236}">
                <a16:creationId xmlns:a16="http://schemas.microsoft.com/office/drawing/2014/main" id="{BB72CC00-7C29-A19E-60C4-AAAEC30B8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48869" name="Text Box 37">
            <a:extLst>
              <a:ext uri="{FF2B5EF4-FFF2-40B4-BE49-F238E27FC236}">
                <a16:creationId xmlns:a16="http://schemas.microsoft.com/office/drawing/2014/main" id="{0CBABB85-7013-F742-CA33-B3460D8AC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248870" name="Text Box 38">
            <a:extLst>
              <a:ext uri="{FF2B5EF4-FFF2-40B4-BE49-F238E27FC236}">
                <a16:creationId xmlns:a16="http://schemas.microsoft.com/office/drawing/2014/main" id="{06050685-C2DE-22E7-1CD8-880C8294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248871" name="Text Box 39">
            <a:extLst>
              <a:ext uri="{FF2B5EF4-FFF2-40B4-BE49-F238E27FC236}">
                <a16:creationId xmlns:a16="http://schemas.microsoft.com/office/drawing/2014/main" id="{9FFB9823-E0A7-5EF7-5CEA-758BFAFD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248872" name="Oval 40">
            <a:extLst>
              <a:ext uri="{FF2B5EF4-FFF2-40B4-BE49-F238E27FC236}">
                <a16:creationId xmlns:a16="http://schemas.microsoft.com/office/drawing/2014/main" id="{2157E6A4-58C0-A7A7-BC98-1C542756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3" name="Oval 41">
            <a:extLst>
              <a:ext uri="{FF2B5EF4-FFF2-40B4-BE49-F238E27FC236}">
                <a16:creationId xmlns:a16="http://schemas.microsoft.com/office/drawing/2014/main" id="{F0C1EBD0-BD71-C594-AB45-40DBBB49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4" name="Oval 42">
            <a:extLst>
              <a:ext uri="{FF2B5EF4-FFF2-40B4-BE49-F238E27FC236}">
                <a16:creationId xmlns:a16="http://schemas.microsoft.com/office/drawing/2014/main" id="{0C48EC0F-7ECB-CA26-FEAA-49A3871F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5" name="Oval 43">
            <a:extLst>
              <a:ext uri="{FF2B5EF4-FFF2-40B4-BE49-F238E27FC236}">
                <a16:creationId xmlns:a16="http://schemas.microsoft.com/office/drawing/2014/main" id="{ACF6DF9A-364B-1603-3D96-A2738BDB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6" name="Oval 44">
            <a:extLst>
              <a:ext uri="{FF2B5EF4-FFF2-40B4-BE49-F238E27FC236}">
                <a16:creationId xmlns:a16="http://schemas.microsoft.com/office/drawing/2014/main" id="{5DE1518F-1824-8F44-3D9B-029FDA65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7" name="Oval 45">
            <a:extLst>
              <a:ext uri="{FF2B5EF4-FFF2-40B4-BE49-F238E27FC236}">
                <a16:creationId xmlns:a16="http://schemas.microsoft.com/office/drawing/2014/main" id="{40B4EBFF-D8D0-07EE-BA6E-5EF86337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8" name="Oval 46">
            <a:extLst>
              <a:ext uri="{FF2B5EF4-FFF2-40B4-BE49-F238E27FC236}">
                <a16:creationId xmlns:a16="http://schemas.microsoft.com/office/drawing/2014/main" id="{F789930A-3F14-C9C0-47D5-8B489A56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79" name="Oval 47">
            <a:extLst>
              <a:ext uri="{FF2B5EF4-FFF2-40B4-BE49-F238E27FC236}">
                <a16:creationId xmlns:a16="http://schemas.microsoft.com/office/drawing/2014/main" id="{84A6BDD5-C5CF-873F-2506-01F34929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80" name="Oval 48">
            <a:extLst>
              <a:ext uri="{FF2B5EF4-FFF2-40B4-BE49-F238E27FC236}">
                <a16:creationId xmlns:a16="http://schemas.microsoft.com/office/drawing/2014/main" id="{441A69AA-C7B8-7EF1-8927-6556F90E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81" name="Oval 49">
            <a:extLst>
              <a:ext uri="{FF2B5EF4-FFF2-40B4-BE49-F238E27FC236}">
                <a16:creationId xmlns:a16="http://schemas.microsoft.com/office/drawing/2014/main" id="{FB1E5F69-A60F-CE01-3254-17DB3844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82" name="Text Box 50">
            <a:extLst>
              <a:ext uri="{FF2B5EF4-FFF2-40B4-BE49-F238E27FC236}">
                <a16:creationId xmlns:a16="http://schemas.microsoft.com/office/drawing/2014/main" id="{DAC416CF-4F18-889A-E2B7-37BF10504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48883" name="Text Box 51">
            <a:extLst>
              <a:ext uri="{FF2B5EF4-FFF2-40B4-BE49-F238E27FC236}">
                <a16:creationId xmlns:a16="http://schemas.microsoft.com/office/drawing/2014/main" id="{04D4BD69-D5B2-D245-3742-D9D776CA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48884" name="Text Box 52">
            <a:extLst>
              <a:ext uri="{FF2B5EF4-FFF2-40B4-BE49-F238E27FC236}">
                <a16:creationId xmlns:a16="http://schemas.microsoft.com/office/drawing/2014/main" id="{5C0C8B7A-C1EA-9C9D-E277-5E20EC301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48887" name="Text Box 55">
            <a:extLst>
              <a:ext uri="{FF2B5EF4-FFF2-40B4-BE49-F238E27FC236}">
                <a16:creationId xmlns:a16="http://schemas.microsoft.com/office/drawing/2014/main" id="{B4665ED1-74AD-12A6-0DA1-9265AD483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48888" name="Text Box 56">
            <a:extLst>
              <a:ext uri="{FF2B5EF4-FFF2-40B4-BE49-F238E27FC236}">
                <a16:creationId xmlns:a16="http://schemas.microsoft.com/office/drawing/2014/main" id="{D573301E-1D78-7C11-9564-3D6FD0355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48891" name="Oval 59">
            <a:extLst>
              <a:ext uri="{FF2B5EF4-FFF2-40B4-BE49-F238E27FC236}">
                <a16:creationId xmlns:a16="http://schemas.microsoft.com/office/drawing/2014/main" id="{5652A33B-54AD-EEAE-DBB4-6C10BDAC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92" name="Text Box 60">
            <a:extLst>
              <a:ext uri="{FF2B5EF4-FFF2-40B4-BE49-F238E27FC236}">
                <a16:creationId xmlns:a16="http://schemas.microsoft.com/office/drawing/2014/main" id="{9B63945D-199A-55E6-1C93-5D8132B7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48894" name="Text Box 62">
            <a:extLst>
              <a:ext uri="{FF2B5EF4-FFF2-40B4-BE49-F238E27FC236}">
                <a16:creationId xmlns:a16="http://schemas.microsoft.com/office/drawing/2014/main" id="{BAB13021-D1FF-1F69-4B97-A9EF7971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48895" name="Text Box 63">
            <a:extLst>
              <a:ext uri="{FF2B5EF4-FFF2-40B4-BE49-F238E27FC236}">
                <a16:creationId xmlns:a16="http://schemas.microsoft.com/office/drawing/2014/main" id="{B250A03D-AC00-FDD7-05AC-E8DE7E046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48898" name="Text Box 66">
            <a:extLst>
              <a:ext uri="{FF2B5EF4-FFF2-40B4-BE49-F238E27FC236}">
                <a16:creationId xmlns:a16="http://schemas.microsoft.com/office/drawing/2014/main" id="{71BB42ED-99D9-FDF3-44D6-CB545B6ED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248899" name="Text Box 67">
            <a:extLst>
              <a:ext uri="{FF2B5EF4-FFF2-40B4-BE49-F238E27FC236}">
                <a16:creationId xmlns:a16="http://schemas.microsoft.com/office/drawing/2014/main" id="{FBE937BB-A871-9E39-1D0E-ADCE153E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248900" name="Text Box 68">
            <a:extLst>
              <a:ext uri="{FF2B5EF4-FFF2-40B4-BE49-F238E27FC236}">
                <a16:creationId xmlns:a16="http://schemas.microsoft.com/office/drawing/2014/main" id="{20388ABF-E846-9B05-5B74-D2679267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248904" name="Text Box 72">
            <a:extLst>
              <a:ext uri="{FF2B5EF4-FFF2-40B4-BE49-F238E27FC236}">
                <a16:creationId xmlns:a16="http://schemas.microsoft.com/office/drawing/2014/main" id="{28BD88C8-9479-4E1B-5A30-101612F48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136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BFS Tree</a:t>
            </a:r>
          </a:p>
        </p:txBody>
      </p:sp>
      <p:sp>
        <p:nvSpPr>
          <p:cNvPr id="248905" name="Text Box 73">
            <a:extLst>
              <a:ext uri="{FF2B5EF4-FFF2-40B4-BE49-F238E27FC236}">
                <a16:creationId xmlns:a16="http://schemas.microsoft.com/office/drawing/2014/main" id="{40705C07-2ADD-A3EB-D5D0-1A6C1DD9A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Graph G</a:t>
            </a:r>
          </a:p>
        </p:txBody>
      </p:sp>
      <p:sp>
        <p:nvSpPr>
          <p:cNvPr id="248906" name="Line 74">
            <a:extLst>
              <a:ext uri="{FF2B5EF4-FFF2-40B4-BE49-F238E27FC236}">
                <a16:creationId xmlns:a16="http://schemas.microsoft.com/office/drawing/2014/main" id="{59B680F7-CFA7-3E44-9F0D-EDF12FF59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07" name="Line 75">
            <a:extLst>
              <a:ext uri="{FF2B5EF4-FFF2-40B4-BE49-F238E27FC236}">
                <a16:creationId xmlns:a16="http://schemas.microsoft.com/office/drawing/2014/main" id="{06BB68A0-16DC-A470-DC9F-2A3FBA98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08" name="Line 76">
            <a:extLst>
              <a:ext uri="{FF2B5EF4-FFF2-40B4-BE49-F238E27FC236}">
                <a16:creationId xmlns:a16="http://schemas.microsoft.com/office/drawing/2014/main" id="{B57796D4-B131-F7E3-9D6D-5BA6DB77F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1" name="Line 79">
            <a:extLst>
              <a:ext uri="{FF2B5EF4-FFF2-40B4-BE49-F238E27FC236}">
                <a16:creationId xmlns:a16="http://schemas.microsoft.com/office/drawing/2014/main" id="{E0735887-9E65-1FD8-0193-C01A1A54A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2" name="Line 80">
            <a:extLst>
              <a:ext uri="{FF2B5EF4-FFF2-40B4-BE49-F238E27FC236}">
                <a16:creationId xmlns:a16="http://schemas.microsoft.com/office/drawing/2014/main" id="{40B23586-1241-EE22-D743-471711D7B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3" name="Line 81">
            <a:extLst>
              <a:ext uri="{FF2B5EF4-FFF2-40B4-BE49-F238E27FC236}">
                <a16:creationId xmlns:a16="http://schemas.microsoft.com/office/drawing/2014/main" id="{1A1D887D-5B66-FB29-9D22-53DF505BBD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4" name="Line 82">
            <a:extLst>
              <a:ext uri="{FF2B5EF4-FFF2-40B4-BE49-F238E27FC236}">
                <a16:creationId xmlns:a16="http://schemas.microsoft.com/office/drawing/2014/main" id="{D4E48957-9218-3F76-F613-ED3D5CD265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5" name="Line 83">
            <a:extLst>
              <a:ext uri="{FF2B5EF4-FFF2-40B4-BE49-F238E27FC236}">
                <a16:creationId xmlns:a16="http://schemas.microsoft.com/office/drawing/2014/main" id="{268DC818-A483-9989-6526-B29D5C1277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6" name="Line 84">
            <a:extLst>
              <a:ext uri="{FF2B5EF4-FFF2-40B4-BE49-F238E27FC236}">
                <a16:creationId xmlns:a16="http://schemas.microsoft.com/office/drawing/2014/main" id="{16EA8F5B-8383-AB95-7271-8736647E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917" name="Line 85">
            <a:extLst>
              <a:ext uri="{FF2B5EF4-FFF2-40B4-BE49-F238E27FC236}">
                <a16:creationId xmlns:a16="http://schemas.microsoft.com/office/drawing/2014/main" id="{EC4715E8-B7FB-FE22-2859-B41A22362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BFS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IN" altLang="en-US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N" altLang="en-US"/>
              <a:t>	for each vertex v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IN" altLang="en-US"/>
              <a:t>flag[v]=false;</a:t>
            </a:r>
          </a:p>
          <a:p>
            <a:pPr lvl="1">
              <a:buFont typeface="Wingdings" panose="05000000000000000000" pitchFamily="2" charset="2"/>
              <a:buNone/>
            </a:pPr>
            <a:endParaRPr lang="en-IN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IN" altLang="en-US"/>
              <a:t>For all vertices v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IN" altLang="en-US"/>
              <a:t>  if (flag[v]=false) BFS(v);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0" y="304800"/>
            <a:ext cx="6686550" cy="37437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794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4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5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5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95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5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795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795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795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795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7958" name="AutoShape 14"/>
            <p:cNvCxnSpPr>
              <a:cxnSpLocks noChangeShapeType="1"/>
              <a:stCxn id="37957" idx="6"/>
              <a:endCxn id="3795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59" name="AutoShape 15"/>
            <p:cNvCxnSpPr>
              <a:cxnSpLocks noChangeShapeType="1"/>
              <a:stCxn id="37956" idx="5"/>
              <a:endCxn id="3795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0" name="AutoShape 16"/>
            <p:cNvCxnSpPr>
              <a:cxnSpLocks noChangeShapeType="1"/>
              <a:stCxn id="37955" idx="2"/>
              <a:endCxn id="3795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1" name="AutoShape 17"/>
            <p:cNvCxnSpPr>
              <a:cxnSpLocks noChangeShapeType="1"/>
              <a:stCxn id="37956" idx="3"/>
              <a:endCxn id="3794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2" name="AutoShape 18"/>
            <p:cNvCxnSpPr>
              <a:cxnSpLocks noChangeShapeType="1"/>
              <a:stCxn id="37948" idx="6"/>
              <a:endCxn id="3795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3" name="AutoShape 19"/>
            <p:cNvCxnSpPr>
              <a:cxnSpLocks noChangeShapeType="1"/>
              <a:stCxn id="37948" idx="3"/>
              <a:endCxn id="3794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4" name="AutoShape 20"/>
            <p:cNvCxnSpPr>
              <a:cxnSpLocks noChangeShapeType="1"/>
              <a:stCxn id="37949" idx="6"/>
              <a:endCxn id="3795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5" name="AutoShape 21"/>
            <p:cNvCxnSpPr>
              <a:cxnSpLocks noChangeShapeType="1"/>
              <a:stCxn id="37950" idx="7"/>
              <a:endCxn id="3795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6" name="AutoShape 22"/>
            <p:cNvCxnSpPr>
              <a:cxnSpLocks noChangeShapeType="1"/>
              <a:stCxn id="37950" idx="5"/>
              <a:endCxn id="3795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7" name="AutoShape 23"/>
            <p:cNvCxnSpPr>
              <a:cxnSpLocks noChangeShapeType="1"/>
              <a:stCxn id="37951" idx="6"/>
              <a:endCxn id="3795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8" name="AutoShape 24"/>
            <p:cNvCxnSpPr>
              <a:cxnSpLocks noChangeShapeType="1"/>
              <a:stCxn id="37952" idx="6"/>
              <a:endCxn id="3795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69" name="AutoShape 25"/>
            <p:cNvCxnSpPr>
              <a:cxnSpLocks noChangeShapeType="1"/>
              <a:stCxn id="37953" idx="6"/>
              <a:endCxn id="3795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7892" name="Object 26"/>
          <p:cNvGraphicFramePr>
            <a:graphicFrameLocks noChangeAspect="1"/>
          </p:cNvGraphicFramePr>
          <p:nvPr/>
        </p:nvGraphicFramePr>
        <p:xfrm>
          <a:off x="4619625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3789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7894" name="Text Box 28"/>
          <p:cNvSpPr txBox="1">
            <a:spLocks noChangeArrowheads="1"/>
          </p:cNvSpPr>
          <p:nvPr/>
        </p:nvSpPr>
        <p:spPr bwMode="auto">
          <a:xfrm>
            <a:off x="304800" y="28495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3286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919" name="Text Box 53"/>
          <p:cNvSpPr txBox="1">
            <a:spLocks noChangeArrowheads="1"/>
          </p:cNvSpPr>
          <p:nvPr/>
        </p:nvSpPr>
        <p:spPr bwMode="auto">
          <a:xfrm>
            <a:off x="70802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3288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944" name="Text Box 78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7945" name="Text Box 79"/>
          <p:cNvSpPr txBox="1">
            <a:spLocks noChangeArrowheads="1"/>
          </p:cNvSpPr>
          <p:nvPr/>
        </p:nvSpPr>
        <p:spPr bwMode="auto">
          <a:xfrm>
            <a:off x="1771650" y="55006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   }</a:t>
            </a:r>
          </a:p>
        </p:txBody>
      </p:sp>
      <p:sp>
        <p:nvSpPr>
          <p:cNvPr id="37946" name="Text Box 80"/>
          <p:cNvSpPr txBox="1">
            <a:spLocks noChangeArrowheads="1"/>
          </p:cNvSpPr>
          <p:nvPr/>
        </p:nvSpPr>
        <p:spPr bwMode="auto">
          <a:xfrm>
            <a:off x="7010400" y="4648200"/>
            <a:ext cx="1746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table (all False)</a:t>
            </a:r>
          </a:p>
        </p:txBody>
      </p:sp>
      <p:sp>
        <p:nvSpPr>
          <p:cNvPr id="37947" name="Text Box 81"/>
          <p:cNvSpPr txBox="1">
            <a:spLocks noChangeArrowheads="1"/>
          </p:cNvSpPr>
          <p:nvPr/>
        </p:nvSpPr>
        <p:spPr bwMode="auto">
          <a:xfrm>
            <a:off x="838200" y="60198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Initialize 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to be empty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39996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97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998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99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0000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001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0002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0003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0004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0005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0006" name="AutoShape 13"/>
            <p:cNvCxnSpPr>
              <a:cxnSpLocks noChangeShapeType="1"/>
              <a:stCxn id="40005" idx="6"/>
              <a:endCxn id="4000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07" name="AutoShape 14"/>
            <p:cNvCxnSpPr>
              <a:cxnSpLocks noChangeShapeType="1"/>
              <a:stCxn id="40004" idx="5"/>
              <a:endCxn id="4000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08" name="AutoShape 15"/>
            <p:cNvCxnSpPr>
              <a:cxnSpLocks noChangeShapeType="1"/>
              <a:stCxn id="40003" idx="2"/>
              <a:endCxn id="4000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09" name="AutoShape 16"/>
            <p:cNvCxnSpPr>
              <a:cxnSpLocks noChangeShapeType="1"/>
              <a:stCxn id="40004" idx="3"/>
              <a:endCxn id="3999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0" name="AutoShape 17"/>
            <p:cNvCxnSpPr>
              <a:cxnSpLocks noChangeShapeType="1"/>
              <a:stCxn id="39996" idx="6"/>
              <a:endCxn id="4000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1" name="AutoShape 18"/>
            <p:cNvCxnSpPr>
              <a:cxnSpLocks noChangeShapeType="1"/>
              <a:stCxn id="39996" idx="3"/>
              <a:endCxn id="3999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2" name="AutoShape 19"/>
            <p:cNvCxnSpPr>
              <a:cxnSpLocks noChangeShapeType="1"/>
              <a:stCxn id="39997" idx="6"/>
              <a:endCxn id="3999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3" name="AutoShape 20"/>
            <p:cNvCxnSpPr>
              <a:cxnSpLocks noChangeShapeType="1"/>
              <a:stCxn id="39998" idx="7"/>
              <a:endCxn id="4000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4" name="AutoShape 21"/>
            <p:cNvCxnSpPr>
              <a:cxnSpLocks noChangeShapeType="1"/>
              <a:stCxn id="39998" idx="5"/>
              <a:endCxn id="3999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5" name="AutoShape 22"/>
            <p:cNvCxnSpPr>
              <a:cxnSpLocks noChangeShapeType="1"/>
              <a:stCxn id="39999" idx="6"/>
              <a:endCxn id="4000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6" name="AutoShape 23"/>
            <p:cNvCxnSpPr>
              <a:cxnSpLocks noChangeShapeType="1"/>
              <a:stCxn id="40000" idx="6"/>
              <a:endCxn id="4000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7" name="AutoShape 24"/>
            <p:cNvCxnSpPr>
              <a:cxnSpLocks noChangeShapeType="1"/>
              <a:stCxn id="40001" idx="6"/>
              <a:endCxn id="4000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9939" name="Object 25"/>
          <p:cNvGraphicFramePr>
            <a:graphicFrameLocks noChangeAspect="1"/>
          </p:cNvGraphicFramePr>
          <p:nvPr/>
        </p:nvGraphicFramePr>
        <p:xfrm>
          <a:off x="4670425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3993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9941" name="Text Box 27"/>
          <p:cNvSpPr txBox="1">
            <a:spLocks noChangeArrowheads="1"/>
          </p:cNvSpPr>
          <p:nvPr/>
        </p:nvSpPr>
        <p:spPr bwMode="auto">
          <a:xfrm>
            <a:off x="228600" y="28495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34908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966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34933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991" name="Text Box 77"/>
          <p:cNvSpPr txBox="1">
            <a:spLocks noChangeArrowheads="1"/>
          </p:cNvSpPr>
          <p:nvPr/>
        </p:nvSpPr>
        <p:spPr bwMode="auto">
          <a:xfrm>
            <a:off x="1295400" y="5562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39992" name="Text Box 78"/>
          <p:cNvSpPr txBox="1">
            <a:spLocks noChangeArrowheads="1"/>
          </p:cNvSpPr>
          <p:nvPr/>
        </p:nvSpPr>
        <p:spPr bwMode="auto">
          <a:xfrm>
            <a:off x="1741488" y="5573713"/>
            <a:ext cx="47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rebuchet MS" panose="020B0603020202020204" pitchFamily="34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39993" name="Text Box 79"/>
          <p:cNvSpPr txBox="1">
            <a:spLocks noChangeArrowheads="1"/>
          </p:cNvSpPr>
          <p:nvPr/>
        </p:nvSpPr>
        <p:spPr bwMode="auto">
          <a:xfrm>
            <a:off x="6324600" y="4724400"/>
            <a:ext cx="2314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b="0">
                <a:solidFill>
                  <a:srgbClr val="FF000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Flag that 2 has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b="0">
                <a:solidFill>
                  <a:srgbClr val="FF000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been visited</a:t>
            </a:r>
          </a:p>
        </p:txBody>
      </p:sp>
      <p:sp>
        <p:nvSpPr>
          <p:cNvPr id="39994" name="Text Box 80"/>
          <p:cNvSpPr txBox="1">
            <a:spLocks noChangeArrowheads="1"/>
          </p:cNvSpPr>
          <p:nvPr/>
        </p:nvSpPr>
        <p:spPr bwMode="auto">
          <a:xfrm>
            <a:off x="838200" y="6019800"/>
            <a:ext cx="330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Place source 2 on the queue</a:t>
            </a:r>
          </a:p>
        </p:txBody>
      </p:sp>
      <p:sp>
        <p:nvSpPr>
          <p:cNvPr id="39995" name="Rectangle 81"/>
          <p:cNvSpPr>
            <a:spLocks noGrp="1" noChangeArrowheads="1"/>
          </p:cNvSpPr>
          <p:nvPr>
            <p:ph type="title"/>
          </p:nvPr>
        </p:nvSpPr>
        <p:spPr>
          <a:xfrm>
            <a:off x="1360538" y="533400"/>
            <a:ext cx="7583437" cy="18967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  <a:endParaRPr lang="en-I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2052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53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54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55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2056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57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2058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2059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2060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2061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2062" name="AutoShape 13"/>
            <p:cNvCxnSpPr>
              <a:cxnSpLocks noChangeShapeType="1"/>
              <a:stCxn id="42061" idx="6"/>
              <a:endCxn id="4206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AutoShape 14"/>
            <p:cNvCxnSpPr>
              <a:cxnSpLocks noChangeShapeType="1"/>
              <a:stCxn id="42060" idx="5"/>
              <a:endCxn id="4205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AutoShape 15"/>
            <p:cNvCxnSpPr>
              <a:cxnSpLocks noChangeShapeType="1"/>
              <a:stCxn id="42059" idx="2"/>
              <a:endCxn id="4205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AutoShape 16"/>
            <p:cNvCxnSpPr>
              <a:cxnSpLocks noChangeShapeType="1"/>
              <a:stCxn id="42060" idx="3"/>
              <a:endCxn id="4205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AutoShape 17"/>
            <p:cNvCxnSpPr>
              <a:cxnSpLocks noChangeShapeType="1"/>
              <a:stCxn id="42052" idx="6"/>
              <a:endCxn id="4205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AutoShape 18"/>
            <p:cNvCxnSpPr>
              <a:cxnSpLocks noChangeShapeType="1"/>
              <a:stCxn id="42052" idx="3"/>
              <a:endCxn id="4205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AutoShape 19"/>
            <p:cNvCxnSpPr>
              <a:cxnSpLocks noChangeShapeType="1"/>
              <a:stCxn id="42053" idx="6"/>
              <a:endCxn id="4205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AutoShape 20"/>
            <p:cNvCxnSpPr>
              <a:cxnSpLocks noChangeShapeType="1"/>
              <a:stCxn id="42054" idx="7"/>
              <a:endCxn id="4205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AutoShape 21"/>
            <p:cNvCxnSpPr>
              <a:cxnSpLocks noChangeShapeType="1"/>
              <a:stCxn id="42054" idx="5"/>
              <a:endCxn id="4205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1" name="AutoShape 22"/>
            <p:cNvCxnSpPr>
              <a:cxnSpLocks noChangeShapeType="1"/>
              <a:stCxn id="42055" idx="6"/>
              <a:endCxn id="4205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AutoShape 23"/>
            <p:cNvCxnSpPr>
              <a:cxnSpLocks noChangeShapeType="1"/>
              <a:stCxn id="42056" idx="6"/>
              <a:endCxn id="4205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AutoShape 24"/>
            <p:cNvCxnSpPr>
              <a:cxnSpLocks noChangeShapeType="1"/>
              <a:stCxn id="42057" idx="6"/>
              <a:endCxn id="4205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1987" name="Object 25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4198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1989" name="Text Box 27"/>
          <p:cNvSpPr txBox="1">
            <a:spLocks noChangeArrowheads="1"/>
          </p:cNvSpPr>
          <p:nvPr/>
        </p:nvSpPr>
        <p:spPr bwMode="auto">
          <a:xfrm>
            <a:off x="152400" y="28495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36956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14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36981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39" name="Text Box 77"/>
          <p:cNvSpPr txBox="1">
            <a:spLocks noChangeArrowheads="1"/>
          </p:cNvSpPr>
          <p:nvPr/>
        </p:nvSpPr>
        <p:spPr bwMode="auto">
          <a:xfrm>
            <a:off x="1295400" y="54721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2040" name="Text Box 78"/>
          <p:cNvSpPr txBox="1">
            <a:spLocks noChangeArrowheads="1"/>
          </p:cNvSpPr>
          <p:nvPr/>
        </p:nvSpPr>
        <p:spPr bwMode="auto">
          <a:xfrm>
            <a:off x="1771650" y="5468938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{2}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 8, 1, 4 }</a:t>
            </a:r>
          </a:p>
        </p:txBody>
      </p:sp>
      <p:sp>
        <p:nvSpPr>
          <p:cNvPr id="42041" name="Text Box 79"/>
          <p:cNvSpPr txBox="1">
            <a:spLocks noChangeArrowheads="1"/>
          </p:cNvSpPr>
          <p:nvPr/>
        </p:nvSpPr>
        <p:spPr bwMode="auto">
          <a:xfrm>
            <a:off x="7086600" y="44958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Mark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as visited 1, 4, 8</a:t>
            </a:r>
          </a:p>
        </p:txBody>
      </p:sp>
      <p:sp>
        <p:nvSpPr>
          <p:cNvPr id="42042" name="Line 80"/>
          <p:cNvSpPr>
            <a:spLocks noChangeShapeType="1"/>
          </p:cNvSpPr>
          <p:nvPr/>
        </p:nvSpPr>
        <p:spPr bwMode="auto">
          <a:xfrm>
            <a:off x="4648200" y="22637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43" name="Text Box 81"/>
          <p:cNvSpPr txBox="1">
            <a:spLocks noChangeArrowheads="1"/>
          </p:cNvSpPr>
          <p:nvPr/>
        </p:nvSpPr>
        <p:spPr bwMode="auto">
          <a:xfrm>
            <a:off x="3946525" y="2071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44" name="Text Box 82"/>
          <p:cNvSpPr txBox="1">
            <a:spLocks noChangeArrowheads="1"/>
          </p:cNvSpPr>
          <p:nvPr/>
        </p:nvSpPr>
        <p:spPr bwMode="auto">
          <a:xfrm>
            <a:off x="2209800" y="5911850"/>
            <a:ext cx="492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2.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Place all </a:t>
            </a:r>
            <a:r>
              <a:rPr lang="en-US" altLang="zh-CN" sz="1800" b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unvisited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neighbors of 2 on the queue</a:t>
            </a:r>
          </a:p>
        </p:txBody>
      </p:sp>
      <p:sp>
        <p:nvSpPr>
          <p:cNvPr id="42045" name="Text Box 83"/>
          <p:cNvSpPr txBox="1">
            <a:spLocks noChangeArrowheads="1"/>
          </p:cNvSpPr>
          <p:nvPr/>
        </p:nvSpPr>
        <p:spPr bwMode="auto">
          <a:xfrm>
            <a:off x="3849688" y="21082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grpSp>
        <p:nvGrpSpPr>
          <p:cNvPr id="42046" name="Group 84"/>
          <p:cNvGrpSpPr>
            <a:grpSpLocks/>
          </p:cNvGrpSpPr>
          <p:nvPr/>
        </p:nvGrpSpPr>
        <p:grpSpPr bwMode="auto">
          <a:xfrm>
            <a:off x="304800" y="2057400"/>
            <a:ext cx="2590800" cy="2590800"/>
            <a:chOff x="192" y="1296"/>
            <a:chExt cx="1632" cy="1632"/>
          </a:xfrm>
        </p:grpSpPr>
        <p:sp>
          <p:nvSpPr>
            <p:cNvPr id="42049" name="Oval 85"/>
            <p:cNvSpPr>
              <a:spLocks noChangeArrowheads="1"/>
            </p:cNvSpPr>
            <p:nvPr/>
          </p:nvSpPr>
          <p:spPr bwMode="auto">
            <a:xfrm>
              <a:off x="192" y="2544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000"/>
            </a:p>
          </p:txBody>
        </p:sp>
        <p:sp>
          <p:nvSpPr>
            <p:cNvPr id="42050" name="Oval 86"/>
            <p:cNvSpPr>
              <a:spLocks noChangeArrowheads="1"/>
            </p:cNvSpPr>
            <p:nvPr/>
          </p:nvSpPr>
          <p:spPr bwMode="auto">
            <a:xfrm>
              <a:off x="1152" y="192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000"/>
            </a:p>
          </p:txBody>
        </p:sp>
        <p:sp>
          <p:nvSpPr>
            <p:cNvPr id="42051" name="Oval 87"/>
            <p:cNvSpPr>
              <a:spLocks noChangeArrowheads="1"/>
            </p:cNvSpPr>
            <p:nvPr/>
          </p:nvSpPr>
          <p:spPr bwMode="auto">
            <a:xfrm>
              <a:off x="1392" y="129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000"/>
            </a:p>
          </p:txBody>
        </p:sp>
      </p:grpSp>
      <p:sp>
        <p:nvSpPr>
          <p:cNvPr id="42047" name="Oval 88"/>
          <p:cNvSpPr>
            <a:spLocks noChangeArrowheads="1"/>
          </p:cNvSpPr>
          <p:nvPr/>
        </p:nvSpPr>
        <p:spPr bwMode="auto">
          <a:xfrm>
            <a:off x="838200" y="2667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2048" name="Rectangle 89"/>
          <p:cNvSpPr>
            <a:spLocks noGrp="1" noChangeArrowheads="1"/>
          </p:cNvSpPr>
          <p:nvPr>
            <p:ph type="title"/>
          </p:nvPr>
        </p:nvSpPr>
        <p:spPr>
          <a:xfrm>
            <a:off x="1051898" y="39010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  <a:endParaRPr lang="en-I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4098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4099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4100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4101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4102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103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4104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410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4106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4107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4108" name="AutoShape 13"/>
            <p:cNvCxnSpPr>
              <a:cxnSpLocks noChangeShapeType="1"/>
              <a:stCxn id="44107" idx="6"/>
              <a:endCxn id="4410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09" name="AutoShape 14"/>
            <p:cNvCxnSpPr>
              <a:cxnSpLocks noChangeShapeType="1"/>
              <a:stCxn id="44106" idx="5"/>
              <a:endCxn id="4410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0" name="AutoShape 15"/>
            <p:cNvCxnSpPr>
              <a:cxnSpLocks noChangeShapeType="1"/>
              <a:stCxn id="44105" idx="2"/>
              <a:endCxn id="4410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1" name="AutoShape 16"/>
            <p:cNvCxnSpPr>
              <a:cxnSpLocks noChangeShapeType="1"/>
              <a:stCxn id="44106" idx="3"/>
              <a:endCxn id="4409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2" name="AutoShape 17"/>
            <p:cNvCxnSpPr>
              <a:cxnSpLocks noChangeShapeType="1"/>
              <a:stCxn id="44098" idx="6"/>
              <a:endCxn id="4410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3" name="AutoShape 18"/>
            <p:cNvCxnSpPr>
              <a:cxnSpLocks noChangeShapeType="1"/>
              <a:stCxn id="44098" idx="3"/>
              <a:endCxn id="4409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4" name="AutoShape 19"/>
            <p:cNvCxnSpPr>
              <a:cxnSpLocks noChangeShapeType="1"/>
              <a:stCxn id="44099" idx="6"/>
              <a:endCxn id="4410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5" name="AutoShape 20"/>
            <p:cNvCxnSpPr>
              <a:cxnSpLocks noChangeShapeType="1"/>
              <a:stCxn id="44100" idx="7"/>
              <a:endCxn id="4410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6" name="AutoShape 21"/>
            <p:cNvCxnSpPr>
              <a:cxnSpLocks noChangeShapeType="1"/>
              <a:stCxn id="44100" idx="5"/>
              <a:endCxn id="4410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7" name="AutoShape 22"/>
            <p:cNvCxnSpPr>
              <a:cxnSpLocks noChangeShapeType="1"/>
              <a:stCxn id="44101" idx="6"/>
              <a:endCxn id="4410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8" name="AutoShape 23"/>
            <p:cNvCxnSpPr>
              <a:cxnSpLocks noChangeShapeType="1"/>
              <a:stCxn id="44102" idx="6"/>
              <a:endCxn id="4410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19" name="AutoShape 24"/>
            <p:cNvCxnSpPr>
              <a:cxnSpLocks noChangeShapeType="1"/>
              <a:stCxn id="44103" idx="6"/>
              <a:endCxn id="4410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4035" name="Object 25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4403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26"/>
          <p:cNvSpPr txBox="1">
            <a:spLocks noChangeArrowheads="1"/>
          </p:cNvSpPr>
          <p:nvPr/>
        </p:nvSpPr>
        <p:spPr bwMode="auto">
          <a:xfrm>
            <a:off x="4876800" y="1004888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4037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39004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062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39029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087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4088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 8, 1, 4 } → { 1, 4, </a:t>
            </a:r>
            <a:r>
              <a:rPr lang="en-US" altLang="zh-CN" sz="18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0, 9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} </a:t>
            </a:r>
          </a:p>
        </p:txBody>
      </p:sp>
      <p:sp>
        <p:nvSpPr>
          <p:cNvPr id="44089" name="Text Box 79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Neighbors 0, 9</a:t>
            </a:r>
          </a:p>
        </p:txBody>
      </p:sp>
      <p:sp>
        <p:nvSpPr>
          <p:cNvPr id="44090" name="Line 80"/>
          <p:cNvSpPr>
            <a:spLocks noChangeShapeType="1"/>
          </p:cNvSpPr>
          <p:nvPr/>
        </p:nvSpPr>
        <p:spPr bwMode="auto">
          <a:xfrm>
            <a:off x="4800600" y="3995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1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92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7131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8.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Place all unvisited neighbors of 8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Notice that 2 is not placed on the queue again, it has been visited!</a:t>
            </a:r>
          </a:p>
        </p:txBody>
      </p:sp>
      <p:sp>
        <p:nvSpPr>
          <p:cNvPr id="44093" name="Text Box 83"/>
          <p:cNvSpPr txBox="1">
            <a:spLocks noChangeArrowheads="1"/>
          </p:cNvSpPr>
          <p:nvPr/>
        </p:nvSpPr>
        <p:spPr bwMode="auto">
          <a:xfrm>
            <a:off x="4002088" y="38401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4094" name="Oval 84"/>
          <p:cNvSpPr>
            <a:spLocks noChangeArrowheads="1"/>
          </p:cNvSpPr>
          <p:nvPr/>
        </p:nvSpPr>
        <p:spPr bwMode="auto">
          <a:xfrm>
            <a:off x="2895600" y="2743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4095" name="Oval 85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4096" name="Oval 86"/>
          <p:cNvSpPr>
            <a:spLocks noChangeArrowheads="1"/>
          </p:cNvSpPr>
          <p:nvPr/>
        </p:nvSpPr>
        <p:spPr bwMode="auto">
          <a:xfrm>
            <a:off x="2209800" y="2057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4097" name="Rectangle 87"/>
          <p:cNvSpPr>
            <a:spLocks noGrp="1" noChangeArrowheads="1"/>
          </p:cNvSpPr>
          <p:nvPr>
            <p:ph type="title"/>
          </p:nvPr>
        </p:nvSpPr>
        <p:spPr>
          <a:xfrm>
            <a:off x="904081" y="-52556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  <a:endParaRPr lang="en-I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6146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6147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6148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6149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6150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151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6152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6153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6154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6155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6156" name="AutoShape 13"/>
            <p:cNvCxnSpPr>
              <a:cxnSpLocks noChangeShapeType="1"/>
              <a:stCxn id="46155" idx="6"/>
              <a:endCxn id="4615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7" name="AutoShape 14"/>
            <p:cNvCxnSpPr>
              <a:cxnSpLocks noChangeShapeType="1"/>
              <a:stCxn id="46154" idx="5"/>
              <a:endCxn id="4615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8" name="AutoShape 15"/>
            <p:cNvCxnSpPr>
              <a:cxnSpLocks noChangeShapeType="1"/>
              <a:stCxn id="46153" idx="2"/>
              <a:endCxn id="4615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9" name="AutoShape 16"/>
            <p:cNvCxnSpPr>
              <a:cxnSpLocks noChangeShapeType="1"/>
              <a:stCxn id="46154" idx="3"/>
              <a:endCxn id="4614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0" name="AutoShape 17"/>
            <p:cNvCxnSpPr>
              <a:cxnSpLocks noChangeShapeType="1"/>
              <a:stCxn id="46146" idx="6"/>
              <a:endCxn id="4615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1" name="AutoShape 18"/>
            <p:cNvCxnSpPr>
              <a:cxnSpLocks noChangeShapeType="1"/>
              <a:stCxn id="46146" idx="3"/>
              <a:endCxn id="4614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2" name="AutoShape 19"/>
            <p:cNvCxnSpPr>
              <a:cxnSpLocks noChangeShapeType="1"/>
              <a:stCxn id="46147" idx="6"/>
              <a:endCxn id="4614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3" name="AutoShape 20"/>
            <p:cNvCxnSpPr>
              <a:cxnSpLocks noChangeShapeType="1"/>
              <a:stCxn id="46148" idx="7"/>
              <a:endCxn id="4615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4" name="AutoShape 21"/>
            <p:cNvCxnSpPr>
              <a:cxnSpLocks noChangeShapeType="1"/>
              <a:stCxn id="46148" idx="5"/>
              <a:endCxn id="4614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5" name="AutoShape 22"/>
            <p:cNvCxnSpPr>
              <a:cxnSpLocks noChangeShapeType="1"/>
              <a:stCxn id="46149" idx="6"/>
              <a:endCxn id="4615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6" name="AutoShape 23"/>
            <p:cNvCxnSpPr>
              <a:cxnSpLocks noChangeShapeType="1"/>
              <a:stCxn id="46150" idx="6"/>
              <a:endCxn id="4615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67" name="AutoShape 24"/>
            <p:cNvCxnSpPr>
              <a:cxnSpLocks noChangeShapeType="1"/>
              <a:stCxn id="46151" idx="6"/>
              <a:endCxn id="4615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6083" name="Object 25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4608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6085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1052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110" name="Text Box 52"/>
          <p:cNvSpPr txBox="1">
            <a:spLocks noChangeArrowheads="1"/>
          </p:cNvSpPr>
          <p:nvPr/>
        </p:nvSpPr>
        <p:spPr bwMode="auto">
          <a:xfrm>
            <a:off x="693420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41077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135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6136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325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 1, 4, 0, 9 } → { 4, 0, 9, </a:t>
            </a:r>
            <a:r>
              <a:rPr lang="en-US" altLang="zh-CN" sz="1800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3, 7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} </a:t>
            </a:r>
          </a:p>
        </p:txBody>
      </p:sp>
      <p:sp>
        <p:nvSpPr>
          <p:cNvPr id="46137" name="Text Box 79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Neighbors 3, 7</a:t>
            </a:r>
          </a:p>
        </p:txBody>
      </p:sp>
      <p:sp>
        <p:nvSpPr>
          <p:cNvPr id="46138" name="Line 80"/>
          <p:cNvSpPr>
            <a:spLocks noChangeShapeType="1"/>
          </p:cNvSpPr>
          <p:nvPr/>
        </p:nvSpPr>
        <p:spPr bwMode="auto">
          <a:xfrm>
            <a:off x="4648200" y="2014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39" name="Text Box 81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40" name="Text Box 82"/>
          <p:cNvSpPr txBox="1">
            <a:spLocks noChangeArrowheads="1"/>
          </p:cNvSpPr>
          <p:nvPr/>
        </p:nvSpPr>
        <p:spPr bwMode="auto">
          <a:xfrm>
            <a:off x="1752600" y="5853113"/>
            <a:ext cx="5264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1.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Place all unvisited neighbors of 1 on the queue.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Only nodes 3 and 7 haven’t been visited yet.</a:t>
            </a:r>
          </a:p>
        </p:txBody>
      </p:sp>
      <p:sp>
        <p:nvSpPr>
          <p:cNvPr id="46141" name="Text Box 83"/>
          <p:cNvSpPr txBox="1">
            <a:spLocks noChangeArrowheads="1"/>
          </p:cNvSpPr>
          <p:nvPr/>
        </p:nvSpPr>
        <p:spPr bwMode="auto">
          <a:xfrm>
            <a:off x="3849688" y="18589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6142" name="Oval 84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6143" name="Oval 85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6144" name="Oval 86"/>
          <p:cNvSpPr>
            <a:spLocks noChangeArrowheads="1"/>
          </p:cNvSpPr>
          <p:nvPr/>
        </p:nvSpPr>
        <p:spPr bwMode="auto">
          <a:xfrm>
            <a:off x="1828800" y="3048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6145" name="Rectangle 87"/>
          <p:cNvSpPr>
            <a:spLocks noGrp="1" noChangeArrowheads="1"/>
          </p:cNvSpPr>
          <p:nvPr>
            <p:ph type="title"/>
          </p:nvPr>
        </p:nvSpPr>
        <p:spPr>
          <a:xfrm>
            <a:off x="1080844" y="8744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  <a:endParaRPr lang="en-I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48191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192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193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194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95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196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97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198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199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200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8201" name="AutoShape 13"/>
            <p:cNvCxnSpPr>
              <a:cxnSpLocks noChangeShapeType="1"/>
              <a:stCxn id="48200" idx="6"/>
              <a:endCxn id="4819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14"/>
            <p:cNvCxnSpPr>
              <a:cxnSpLocks noChangeShapeType="1"/>
              <a:stCxn id="48199" idx="5"/>
              <a:endCxn id="4819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15"/>
            <p:cNvCxnSpPr>
              <a:cxnSpLocks noChangeShapeType="1"/>
              <a:stCxn id="48198" idx="2"/>
              <a:endCxn id="4819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16"/>
            <p:cNvCxnSpPr>
              <a:cxnSpLocks noChangeShapeType="1"/>
              <a:stCxn id="48199" idx="3"/>
              <a:endCxn id="4819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17"/>
            <p:cNvCxnSpPr>
              <a:cxnSpLocks noChangeShapeType="1"/>
              <a:stCxn id="48191" idx="6"/>
              <a:endCxn id="4819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18"/>
            <p:cNvCxnSpPr>
              <a:cxnSpLocks noChangeShapeType="1"/>
              <a:stCxn id="48191" idx="3"/>
              <a:endCxn id="4819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19"/>
            <p:cNvCxnSpPr>
              <a:cxnSpLocks noChangeShapeType="1"/>
              <a:stCxn id="48192" idx="6"/>
              <a:endCxn id="4819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20"/>
            <p:cNvCxnSpPr>
              <a:cxnSpLocks noChangeShapeType="1"/>
              <a:stCxn id="48193" idx="7"/>
              <a:endCxn id="4819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21"/>
            <p:cNvCxnSpPr>
              <a:cxnSpLocks noChangeShapeType="1"/>
              <a:stCxn id="48193" idx="5"/>
              <a:endCxn id="4819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0" name="AutoShape 22"/>
            <p:cNvCxnSpPr>
              <a:cxnSpLocks noChangeShapeType="1"/>
              <a:stCxn id="48194" idx="6"/>
              <a:endCxn id="4819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1" name="AutoShape 23"/>
            <p:cNvCxnSpPr>
              <a:cxnSpLocks noChangeShapeType="1"/>
              <a:stCxn id="48195" idx="6"/>
              <a:endCxn id="4819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2" name="AutoShape 24"/>
            <p:cNvCxnSpPr>
              <a:cxnSpLocks noChangeShapeType="1"/>
              <a:stCxn id="48196" idx="6"/>
              <a:endCxn id="4819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8131" name="Object 25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4813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26"/>
          <p:cNvSpPr txBox="1">
            <a:spLocks noChangeArrowheads="1"/>
          </p:cNvSpPr>
          <p:nvPr/>
        </p:nvSpPr>
        <p:spPr bwMode="auto">
          <a:xfrm>
            <a:off x="497205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8133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3100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158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43125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183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48184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319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4, 0, 9, 3, 7 } → { 0,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85" name="Line 79"/>
          <p:cNvSpPr>
            <a:spLocks noChangeShapeType="1"/>
          </p:cNvSpPr>
          <p:nvPr/>
        </p:nvSpPr>
        <p:spPr bwMode="auto">
          <a:xfrm>
            <a:off x="4648200" y="2928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86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87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4.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-- 4 has no unvisited neighbors!</a:t>
            </a:r>
          </a:p>
        </p:txBody>
      </p:sp>
      <p:sp>
        <p:nvSpPr>
          <p:cNvPr id="48188" name="Text Box 82"/>
          <p:cNvSpPr txBox="1">
            <a:spLocks noChangeArrowheads="1"/>
          </p:cNvSpPr>
          <p:nvPr/>
        </p:nvSpPr>
        <p:spPr bwMode="auto">
          <a:xfrm>
            <a:off x="3849688" y="27733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48189" name="Oval 83"/>
          <p:cNvSpPr>
            <a:spLocks noChangeArrowheads="1"/>
          </p:cNvSpPr>
          <p:nvPr/>
        </p:nvSpPr>
        <p:spPr bwMode="auto">
          <a:xfrm>
            <a:off x="304800" y="4038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48190" name="Rectangle 84"/>
          <p:cNvSpPr>
            <a:spLocks noGrp="1" noChangeArrowheads="1"/>
          </p:cNvSpPr>
          <p:nvPr>
            <p:ph type="title"/>
          </p:nvPr>
        </p:nvSpPr>
        <p:spPr>
          <a:xfrm>
            <a:off x="1051898" y="67296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  <a:endParaRPr lang="en-I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0239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240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241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242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243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244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245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246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0247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0248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0249" name="AutoShape 13"/>
            <p:cNvCxnSpPr>
              <a:cxnSpLocks noChangeShapeType="1"/>
              <a:stCxn id="50248" idx="6"/>
              <a:endCxn id="50247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14"/>
            <p:cNvCxnSpPr>
              <a:cxnSpLocks noChangeShapeType="1"/>
              <a:stCxn id="50247" idx="5"/>
              <a:endCxn id="50246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15"/>
            <p:cNvCxnSpPr>
              <a:cxnSpLocks noChangeShapeType="1"/>
              <a:stCxn id="50246" idx="2"/>
              <a:endCxn id="50243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16"/>
            <p:cNvCxnSpPr>
              <a:cxnSpLocks noChangeShapeType="1"/>
              <a:stCxn id="50247" idx="3"/>
              <a:endCxn id="50239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17"/>
            <p:cNvCxnSpPr>
              <a:cxnSpLocks noChangeShapeType="1"/>
              <a:stCxn id="50239" idx="6"/>
              <a:endCxn id="50243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18"/>
            <p:cNvCxnSpPr>
              <a:cxnSpLocks noChangeShapeType="1"/>
              <a:stCxn id="50239" idx="3"/>
              <a:endCxn id="50240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19"/>
            <p:cNvCxnSpPr>
              <a:cxnSpLocks noChangeShapeType="1"/>
              <a:stCxn id="50240" idx="6"/>
              <a:endCxn id="50241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6" name="AutoShape 20"/>
            <p:cNvCxnSpPr>
              <a:cxnSpLocks noChangeShapeType="1"/>
              <a:stCxn id="50241" idx="7"/>
              <a:endCxn id="50243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7" name="AutoShape 21"/>
            <p:cNvCxnSpPr>
              <a:cxnSpLocks noChangeShapeType="1"/>
              <a:stCxn id="50241" idx="5"/>
              <a:endCxn id="50242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8" name="AutoShape 22"/>
            <p:cNvCxnSpPr>
              <a:cxnSpLocks noChangeShapeType="1"/>
              <a:stCxn id="50242" idx="6"/>
              <a:endCxn id="50245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9" name="AutoShape 23"/>
            <p:cNvCxnSpPr>
              <a:cxnSpLocks noChangeShapeType="1"/>
              <a:stCxn id="50243" idx="6"/>
              <a:endCxn id="50244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60" name="AutoShape 24"/>
            <p:cNvCxnSpPr>
              <a:cxnSpLocks noChangeShapeType="1"/>
              <a:stCxn id="50244" idx="6"/>
              <a:endCxn id="50245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0179" name="Object 25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017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0181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148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206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45173" name="Group 53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231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0232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0, 9, 3, 7 } → { 9,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233" name="Line 79"/>
          <p:cNvSpPr>
            <a:spLocks noChangeShapeType="1"/>
          </p:cNvSpPr>
          <p:nvPr/>
        </p:nvSpPr>
        <p:spPr bwMode="auto">
          <a:xfrm>
            <a:off x="4648200" y="1709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4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235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0.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-- 0 has no unvisited neighbors!</a:t>
            </a:r>
          </a:p>
        </p:txBody>
      </p:sp>
      <p:sp>
        <p:nvSpPr>
          <p:cNvPr id="50236" name="Text Box 82"/>
          <p:cNvSpPr txBox="1">
            <a:spLocks noChangeArrowheads="1"/>
          </p:cNvSpPr>
          <p:nvPr/>
        </p:nvSpPr>
        <p:spPr bwMode="auto">
          <a:xfrm>
            <a:off x="3849688" y="15541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0237" name="Oval 83"/>
          <p:cNvSpPr>
            <a:spLocks noChangeArrowheads="1"/>
          </p:cNvSpPr>
          <p:nvPr/>
        </p:nvSpPr>
        <p:spPr bwMode="auto">
          <a:xfrm>
            <a:off x="914400" y="1600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0238" name="Rectangle 84"/>
          <p:cNvSpPr>
            <a:spLocks noGrp="1" noChangeArrowheads="1"/>
          </p:cNvSpPr>
          <p:nvPr>
            <p:ph type="title"/>
          </p:nvPr>
        </p:nvSpPr>
        <p:spPr>
          <a:xfrm>
            <a:off x="1179870" y="-65433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BFS Example</a:t>
            </a:r>
            <a:endParaRPr lang="en-I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2287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288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289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290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291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292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293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294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295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296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297" name="AutoShape 13"/>
            <p:cNvCxnSpPr>
              <a:cxnSpLocks noChangeShapeType="1"/>
              <a:stCxn id="52296" idx="6"/>
              <a:endCxn id="5229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14"/>
            <p:cNvCxnSpPr>
              <a:cxnSpLocks noChangeShapeType="1"/>
              <a:stCxn id="52295" idx="5"/>
              <a:endCxn id="5229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15"/>
            <p:cNvCxnSpPr>
              <a:cxnSpLocks noChangeShapeType="1"/>
              <a:stCxn id="52294" idx="2"/>
              <a:endCxn id="5229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16"/>
            <p:cNvCxnSpPr>
              <a:cxnSpLocks noChangeShapeType="1"/>
              <a:stCxn id="52295" idx="3"/>
              <a:endCxn id="5228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1" name="AutoShape 17"/>
            <p:cNvCxnSpPr>
              <a:cxnSpLocks noChangeShapeType="1"/>
              <a:stCxn id="52287" idx="6"/>
              <a:endCxn id="5229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2" name="AutoShape 18"/>
            <p:cNvCxnSpPr>
              <a:cxnSpLocks noChangeShapeType="1"/>
              <a:stCxn id="52287" idx="3"/>
              <a:endCxn id="5228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3" name="AutoShape 19"/>
            <p:cNvCxnSpPr>
              <a:cxnSpLocks noChangeShapeType="1"/>
              <a:stCxn id="52288" idx="6"/>
              <a:endCxn id="5228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4" name="AutoShape 20"/>
            <p:cNvCxnSpPr>
              <a:cxnSpLocks noChangeShapeType="1"/>
              <a:stCxn id="52289" idx="7"/>
              <a:endCxn id="5229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5" name="AutoShape 21"/>
            <p:cNvCxnSpPr>
              <a:cxnSpLocks noChangeShapeType="1"/>
              <a:stCxn id="52289" idx="5"/>
              <a:endCxn id="5229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6" name="AutoShape 22"/>
            <p:cNvCxnSpPr>
              <a:cxnSpLocks noChangeShapeType="1"/>
              <a:stCxn id="52290" idx="6"/>
              <a:endCxn id="5229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7" name="AutoShape 23"/>
            <p:cNvCxnSpPr>
              <a:cxnSpLocks noChangeShapeType="1"/>
              <a:stCxn id="52291" idx="6"/>
              <a:endCxn id="5229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8" name="AutoShape 24"/>
            <p:cNvCxnSpPr>
              <a:cxnSpLocks noChangeShapeType="1"/>
              <a:stCxn id="52292" idx="6"/>
              <a:endCxn id="5229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2227" name="Object 25"/>
          <p:cNvGraphicFramePr>
            <a:graphicFrameLocks noChangeAspect="1"/>
          </p:cNvGraphicFramePr>
          <p:nvPr/>
        </p:nvGraphicFramePr>
        <p:xfrm>
          <a:off x="4876800" y="1371600"/>
          <a:ext cx="210661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222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661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2229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7196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254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47221" name="Group 53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279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2280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9, 3, 7 } → { 3, 7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2281" name="Line 79"/>
          <p:cNvSpPr>
            <a:spLocks noChangeShapeType="1"/>
          </p:cNvSpPr>
          <p:nvPr/>
        </p:nvSpPr>
        <p:spPr bwMode="auto">
          <a:xfrm>
            <a:off x="4800600" y="4300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82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3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43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9.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-- 9 has no unvisited neighbors!</a:t>
            </a:r>
          </a:p>
        </p:txBody>
      </p:sp>
      <p:sp>
        <p:nvSpPr>
          <p:cNvPr id="52284" name="Text Box 82"/>
          <p:cNvSpPr txBox="1">
            <a:spLocks noChangeArrowheads="1"/>
          </p:cNvSpPr>
          <p:nvPr/>
        </p:nvSpPr>
        <p:spPr bwMode="auto">
          <a:xfrm>
            <a:off x="4002088" y="41449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2285" name="Oval 83"/>
          <p:cNvSpPr>
            <a:spLocks noChangeArrowheads="1"/>
          </p:cNvSpPr>
          <p:nvPr/>
        </p:nvSpPr>
        <p:spPr bwMode="auto">
          <a:xfrm>
            <a:off x="2819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2286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examples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For each, what are the vertices and what are the edges?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Web pages with links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Methods in a program that call each other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Road maps (e.g., Google maps)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Airline routes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Facebook friends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Course pre-requisites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Family trees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Paths through a maze</a:t>
            </a:r>
          </a:p>
        </p:txBody>
      </p:sp>
      <p:pic>
        <p:nvPicPr>
          <p:cNvPr id="734212" name="Picture 4" descr="social-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86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4337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338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339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340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4341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42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343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344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4345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4346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4347" name="AutoShape 13"/>
            <p:cNvCxnSpPr>
              <a:cxnSpLocks noChangeShapeType="1"/>
              <a:stCxn id="54346" idx="6"/>
              <a:endCxn id="5434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8" name="AutoShape 14"/>
            <p:cNvCxnSpPr>
              <a:cxnSpLocks noChangeShapeType="1"/>
              <a:stCxn id="54345" idx="5"/>
              <a:endCxn id="5434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15"/>
            <p:cNvCxnSpPr>
              <a:cxnSpLocks noChangeShapeType="1"/>
              <a:stCxn id="54344" idx="2"/>
              <a:endCxn id="5434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16"/>
            <p:cNvCxnSpPr>
              <a:cxnSpLocks noChangeShapeType="1"/>
              <a:stCxn id="54345" idx="3"/>
              <a:endCxn id="5433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1" name="AutoShape 17"/>
            <p:cNvCxnSpPr>
              <a:cxnSpLocks noChangeShapeType="1"/>
              <a:stCxn id="54337" idx="6"/>
              <a:endCxn id="5434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2" name="AutoShape 18"/>
            <p:cNvCxnSpPr>
              <a:cxnSpLocks noChangeShapeType="1"/>
              <a:stCxn id="54337" idx="3"/>
              <a:endCxn id="5433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3" name="AutoShape 19"/>
            <p:cNvCxnSpPr>
              <a:cxnSpLocks noChangeShapeType="1"/>
              <a:stCxn id="54338" idx="6"/>
              <a:endCxn id="5433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4" name="AutoShape 20"/>
            <p:cNvCxnSpPr>
              <a:cxnSpLocks noChangeShapeType="1"/>
              <a:stCxn id="54339" idx="7"/>
              <a:endCxn id="5434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5" name="AutoShape 21"/>
            <p:cNvCxnSpPr>
              <a:cxnSpLocks noChangeShapeType="1"/>
              <a:stCxn id="54339" idx="5"/>
              <a:endCxn id="5434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AutoShape 22"/>
            <p:cNvCxnSpPr>
              <a:cxnSpLocks noChangeShapeType="1"/>
              <a:stCxn id="54340" idx="6"/>
              <a:endCxn id="5434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AutoShape 23"/>
            <p:cNvCxnSpPr>
              <a:cxnSpLocks noChangeShapeType="1"/>
              <a:stCxn id="54341" idx="6"/>
              <a:endCxn id="5434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8" name="AutoShape 24"/>
            <p:cNvCxnSpPr>
              <a:cxnSpLocks noChangeShapeType="1"/>
              <a:stCxn id="54342" idx="6"/>
              <a:endCxn id="5434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4275" name="Object 25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427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4277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9244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302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49269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327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4328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3, 7 } → { 7, 5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329" name="Line 79"/>
          <p:cNvSpPr>
            <a:spLocks noChangeShapeType="1"/>
          </p:cNvSpPr>
          <p:nvPr/>
        </p:nvSpPr>
        <p:spPr bwMode="auto">
          <a:xfrm>
            <a:off x="4648200" y="25479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30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31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61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3.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place neighbor 5 on the queue.</a:t>
            </a:r>
          </a:p>
        </p:txBody>
      </p:sp>
      <p:sp>
        <p:nvSpPr>
          <p:cNvPr id="54332" name="Text Box 82"/>
          <p:cNvSpPr txBox="1">
            <a:spLocks noChangeArrowheads="1"/>
          </p:cNvSpPr>
          <p:nvPr/>
        </p:nvSpPr>
        <p:spPr bwMode="auto">
          <a:xfrm>
            <a:off x="3849688" y="23923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4333" name="Oval 83"/>
          <p:cNvSpPr>
            <a:spLocks noChangeArrowheads="1"/>
          </p:cNvSpPr>
          <p:nvPr/>
        </p:nvSpPr>
        <p:spPr bwMode="auto">
          <a:xfrm>
            <a:off x="1066800" y="3581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4334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Vertex 5</a:t>
            </a:r>
          </a:p>
        </p:txBody>
      </p:sp>
      <p:sp>
        <p:nvSpPr>
          <p:cNvPr id="54335" name="Oval 85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4336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6385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386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6387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388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6389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390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6391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6392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6393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6394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6395" name="AutoShape 13"/>
            <p:cNvCxnSpPr>
              <a:cxnSpLocks noChangeShapeType="1"/>
              <a:stCxn id="56394" idx="6"/>
              <a:endCxn id="56393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6" name="AutoShape 14"/>
            <p:cNvCxnSpPr>
              <a:cxnSpLocks noChangeShapeType="1"/>
              <a:stCxn id="56393" idx="5"/>
              <a:endCxn id="56392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7" name="AutoShape 15"/>
            <p:cNvCxnSpPr>
              <a:cxnSpLocks noChangeShapeType="1"/>
              <a:stCxn id="56392" idx="2"/>
              <a:endCxn id="56389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8" name="AutoShape 16"/>
            <p:cNvCxnSpPr>
              <a:cxnSpLocks noChangeShapeType="1"/>
              <a:stCxn id="56393" idx="3"/>
              <a:endCxn id="56385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9" name="AutoShape 17"/>
            <p:cNvCxnSpPr>
              <a:cxnSpLocks noChangeShapeType="1"/>
              <a:stCxn id="56385" idx="6"/>
              <a:endCxn id="56389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0" name="AutoShape 18"/>
            <p:cNvCxnSpPr>
              <a:cxnSpLocks noChangeShapeType="1"/>
              <a:stCxn id="56385" idx="3"/>
              <a:endCxn id="56386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1" name="AutoShape 19"/>
            <p:cNvCxnSpPr>
              <a:cxnSpLocks noChangeShapeType="1"/>
              <a:stCxn id="56386" idx="6"/>
              <a:endCxn id="56387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2" name="AutoShape 20"/>
            <p:cNvCxnSpPr>
              <a:cxnSpLocks noChangeShapeType="1"/>
              <a:stCxn id="56387" idx="7"/>
              <a:endCxn id="56389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3" name="AutoShape 21"/>
            <p:cNvCxnSpPr>
              <a:cxnSpLocks noChangeShapeType="1"/>
              <a:stCxn id="56387" idx="5"/>
              <a:endCxn id="56388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4" name="AutoShape 22"/>
            <p:cNvCxnSpPr>
              <a:cxnSpLocks noChangeShapeType="1"/>
              <a:stCxn id="56388" idx="6"/>
              <a:endCxn id="56391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5" name="AutoShape 23"/>
            <p:cNvCxnSpPr>
              <a:cxnSpLocks noChangeShapeType="1"/>
              <a:stCxn id="56389" idx="6"/>
              <a:endCxn id="56390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6" name="AutoShape 24"/>
            <p:cNvCxnSpPr>
              <a:cxnSpLocks noChangeShapeType="1"/>
              <a:stCxn id="56390" idx="6"/>
              <a:endCxn id="56391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6323" name="Object 25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632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6325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1292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350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51317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375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6376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7, 5 } → { 5,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77" name="Line 79"/>
          <p:cNvSpPr>
            <a:spLocks noChangeShapeType="1"/>
          </p:cNvSpPr>
          <p:nvPr/>
        </p:nvSpPr>
        <p:spPr bwMode="auto">
          <a:xfrm>
            <a:off x="4724400" y="36607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78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79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7.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place neighbor 6 on the queue</a:t>
            </a:r>
          </a:p>
        </p:txBody>
      </p:sp>
      <p:sp>
        <p:nvSpPr>
          <p:cNvPr id="56380" name="Text Box 82"/>
          <p:cNvSpPr txBox="1">
            <a:spLocks noChangeArrowheads="1"/>
          </p:cNvSpPr>
          <p:nvPr/>
        </p:nvSpPr>
        <p:spPr bwMode="auto">
          <a:xfrm>
            <a:off x="3925888" y="35052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6381" name="Oval 83"/>
          <p:cNvSpPr>
            <a:spLocks noChangeArrowheads="1"/>
          </p:cNvSpPr>
          <p:nvPr/>
        </p:nvSpPr>
        <p:spPr bwMode="auto">
          <a:xfrm>
            <a:off x="2438400" y="3505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6382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Mark new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Vertex 6</a:t>
            </a:r>
          </a:p>
        </p:txBody>
      </p:sp>
      <p:sp>
        <p:nvSpPr>
          <p:cNvPr id="56383" name="Oval 85"/>
          <p:cNvSpPr>
            <a:spLocks noChangeArrowheads="1"/>
          </p:cNvSpPr>
          <p:nvPr/>
        </p:nvSpPr>
        <p:spPr bwMode="auto">
          <a:xfrm>
            <a:off x="37338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6384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58432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8433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8434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8435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8436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437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8438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8439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8440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8441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8442" name="AutoShape 13"/>
            <p:cNvCxnSpPr>
              <a:cxnSpLocks noChangeShapeType="1"/>
              <a:stCxn id="58441" idx="6"/>
              <a:endCxn id="5844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3" name="AutoShape 14"/>
            <p:cNvCxnSpPr>
              <a:cxnSpLocks noChangeShapeType="1"/>
              <a:stCxn id="58440" idx="5"/>
              <a:endCxn id="5843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4" name="AutoShape 15"/>
            <p:cNvCxnSpPr>
              <a:cxnSpLocks noChangeShapeType="1"/>
              <a:stCxn id="58439" idx="2"/>
              <a:endCxn id="5843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5" name="AutoShape 16"/>
            <p:cNvCxnSpPr>
              <a:cxnSpLocks noChangeShapeType="1"/>
              <a:stCxn id="58440" idx="3"/>
              <a:endCxn id="5843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6" name="AutoShape 17"/>
            <p:cNvCxnSpPr>
              <a:cxnSpLocks noChangeShapeType="1"/>
              <a:stCxn id="58432" idx="6"/>
              <a:endCxn id="5843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7" name="AutoShape 18"/>
            <p:cNvCxnSpPr>
              <a:cxnSpLocks noChangeShapeType="1"/>
              <a:stCxn id="58432" idx="3"/>
              <a:endCxn id="5843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8" name="AutoShape 19"/>
            <p:cNvCxnSpPr>
              <a:cxnSpLocks noChangeShapeType="1"/>
              <a:stCxn id="58433" idx="6"/>
              <a:endCxn id="5843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49" name="AutoShape 20"/>
            <p:cNvCxnSpPr>
              <a:cxnSpLocks noChangeShapeType="1"/>
              <a:stCxn id="58434" idx="7"/>
              <a:endCxn id="5843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50" name="AutoShape 21"/>
            <p:cNvCxnSpPr>
              <a:cxnSpLocks noChangeShapeType="1"/>
              <a:stCxn id="58434" idx="5"/>
              <a:endCxn id="5843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51" name="AutoShape 22"/>
            <p:cNvCxnSpPr>
              <a:cxnSpLocks noChangeShapeType="1"/>
              <a:stCxn id="58435" idx="6"/>
              <a:endCxn id="5843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52" name="AutoShape 23"/>
            <p:cNvCxnSpPr>
              <a:cxnSpLocks noChangeShapeType="1"/>
              <a:stCxn id="58436" idx="6"/>
              <a:endCxn id="5843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53" name="AutoShape 24"/>
            <p:cNvCxnSpPr>
              <a:cxnSpLocks noChangeShapeType="1"/>
              <a:stCxn id="58437" idx="6"/>
              <a:endCxn id="5843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8371" name="Object 25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5837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8373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3340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8398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53365" name="Group 53"/>
          <p:cNvGraphicFramePr>
            <a:graphicFrameLocks noGrp="1"/>
          </p:cNvGraphicFramePr>
          <p:nvPr/>
        </p:nvGraphicFramePr>
        <p:xfrm>
          <a:off x="7875588" y="1447800"/>
          <a:ext cx="261937" cy="2971800"/>
        </p:xfrm>
        <a:graphic>
          <a:graphicData uri="http://schemas.openxmlformats.org/drawingml/2006/table">
            <a:tbl>
              <a:tblPr/>
              <a:tblGrid>
                <a:gridCol w="26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8423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58424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5, 6} → { 6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8425" name="Line 79"/>
          <p:cNvSpPr>
            <a:spLocks noChangeShapeType="1"/>
          </p:cNvSpPr>
          <p:nvPr/>
        </p:nvSpPr>
        <p:spPr bwMode="auto">
          <a:xfrm>
            <a:off x="4648200" y="3127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26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27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19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5.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no unvisited neighbors of 5</a:t>
            </a:r>
          </a:p>
        </p:txBody>
      </p:sp>
      <p:sp>
        <p:nvSpPr>
          <p:cNvPr id="58428" name="Text Box 82"/>
          <p:cNvSpPr txBox="1">
            <a:spLocks noChangeArrowheads="1"/>
          </p:cNvSpPr>
          <p:nvPr/>
        </p:nvSpPr>
        <p:spPr bwMode="auto">
          <a:xfrm>
            <a:off x="3849688" y="2971800"/>
            <a:ext cx="874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58429" name="Oval 83"/>
          <p:cNvSpPr>
            <a:spLocks noChangeArrowheads="1"/>
          </p:cNvSpPr>
          <p:nvPr/>
        </p:nvSpPr>
        <p:spPr bwMode="auto">
          <a:xfrm>
            <a:off x="1676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58430" name="Text Box 84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31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60480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481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482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483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484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85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0486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0487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0488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0489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60490" name="AutoShape 13"/>
            <p:cNvCxnSpPr>
              <a:cxnSpLocks noChangeShapeType="1"/>
              <a:stCxn id="60489" idx="6"/>
              <a:endCxn id="6048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1" name="AutoShape 14"/>
            <p:cNvCxnSpPr>
              <a:cxnSpLocks noChangeShapeType="1"/>
              <a:stCxn id="60488" idx="5"/>
              <a:endCxn id="6048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2" name="AutoShape 15"/>
            <p:cNvCxnSpPr>
              <a:cxnSpLocks noChangeShapeType="1"/>
              <a:stCxn id="60487" idx="2"/>
              <a:endCxn id="6048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3" name="AutoShape 16"/>
            <p:cNvCxnSpPr>
              <a:cxnSpLocks noChangeShapeType="1"/>
              <a:stCxn id="60488" idx="3"/>
              <a:endCxn id="6048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4" name="AutoShape 17"/>
            <p:cNvCxnSpPr>
              <a:cxnSpLocks noChangeShapeType="1"/>
              <a:stCxn id="60480" idx="6"/>
              <a:endCxn id="6048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5" name="AutoShape 18"/>
            <p:cNvCxnSpPr>
              <a:cxnSpLocks noChangeShapeType="1"/>
              <a:stCxn id="60480" idx="3"/>
              <a:endCxn id="6048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6" name="AutoShape 19"/>
            <p:cNvCxnSpPr>
              <a:cxnSpLocks noChangeShapeType="1"/>
              <a:stCxn id="60481" idx="6"/>
              <a:endCxn id="6048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7" name="AutoShape 20"/>
            <p:cNvCxnSpPr>
              <a:cxnSpLocks noChangeShapeType="1"/>
              <a:stCxn id="60482" idx="7"/>
              <a:endCxn id="6048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8" name="AutoShape 21"/>
            <p:cNvCxnSpPr>
              <a:cxnSpLocks noChangeShapeType="1"/>
              <a:stCxn id="60482" idx="5"/>
              <a:endCxn id="6048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99" name="AutoShape 22"/>
            <p:cNvCxnSpPr>
              <a:cxnSpLocks noChangeShapeType="1"/>
              <a:stCxn id="60483" idx="6"/>
              <a:endCxn id="6048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0" name="AutoShape 23"/>
            <p:cNvCxnSpPr>
              <a:cxnSpLocks noChangeShapeType="1"/>
              <a:stCxn id="60484" idx="6"/>
              <a:endCxn id="6048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01" name="AutoShape 24"/>
            <p:cNvCxnSpPr>
              <a:cxnSpLocks noChangeShapeType="1"/>
              <a:stCxn id="60485" idx="6"/>
              <a:endCxn id="6048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0419" name="Object 25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6041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60421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5388" name="Group 28"/>
          <p:cNvGraphicFramePr>
            <a:graphicFrameLocks noGrp="1"/>
          </p:cNvGraphicFramePr>
          <p:nvPr/>
        </p:nvGraphicFramePr>
        <p:xfrm>
          <a:off x="7620000" y="1447800"/>
          <a:ext cx="254000" cy="3124202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0446" name="Text Box 52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55413" name="Group 53"/>
          <p:cNvGraphicFramePr>
            <a:graphicFrameLocks noGrp="1"/>
          </p:cNvGraphicFramePr>
          <p:nvPr/>
        </p:nvGraphicFramePr>
        <p:xfrm>
          <a:off x="7875588" y="1447800"/>
          <a:ext cx="277812" cy="3124202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0471" name="Text Box 77"/>
          <p:cNvSpPr txBox="1">
            <a:spLocks noChangeArrowheads="1"/>
          </p:cNvSpPr>
          <p:nvPr/>
        </p:nvSpPr>
        <p:spPr bwMode="auto">
          <a:xfrm>
            <a:off x="1295400" y="53959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60472" name="Text Box 78"/>
          <p:cNvSpPr txBox="1">
            <a:spLocks noChangeArrowheads="1"/>
          </p:cNvSpPr>
          <p:nvPr/>
        </p:nvSpPr>
        <p:spPr bwMode="auto">
          <a:xfrm>
            <a:off x="1771650" y="5334000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6 } → 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473" name="Line 79"/>
          <p:cNvSpPr>
            <a:spLocks noChangeShapeType="1"/>
          </p:cNvSpPr>
          <p:nvPr/>
        </p:nvSpPr>
        <p:spPr bwMode="auto">
          <a:xfrm>
            <a:off x="4648200" y="3462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74" name="Text Box 80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75" name="Text Box 81"/>
          <p:cNvSpPr txBox="1">
            <a:spLocks noChangeArrowheads="1"/>
          </p:cNvSpPr>
          <p:nvPr/>
        </p:nvSpPr>
        <p:spPr bwMode="auto">
          <a:xfrm>
            <a:off x="1752600" y="5853113"/>
            <a:ext cx="319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Dequeue 6.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-- no unvisited neighbors of 6</a:t>
            </a:r>
          </a:p>
        </p:txBody>
      </p:sp>
      <p:sp>
        <p:nvSpPr>
          <p:cNvPr id="60476" name="Text Box 82"/>
          <p:cNvSpPr txBox="1">
            <a:spLocks noChangeArrowheads="1"/>
          </p:cNvSpPr>
          <p:nvPr/>
        </p:nvSpPr>
        <p:spPr bwMode="auto">
          <a:xfrm>
            <a:off x="3849688" y="3306763"/>
            <a:ext cx="874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60477" name="Oval 83"/>
          <p:cNvSpPr>
            <a:spLocks noChangeArrowheads="1"/>
          </p:cNvSpPr>
          <p:nvPr/>
        </p:nvSpPr>
        <p:spPr bwMode="auto">
          <a:xfrm>
            <a:off x="3657600" y="3886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60478" name="Text Box 84"/>
          <p:cNvSpPr txBox="1">
            <a:spLocks noChangeArrowheads="1"/>
          </p:cNvSpPr>
          <p:nvPr/>
        </p:nvSpPr>
        <p:spPr bwMode="auto">
          <a:xfrm>
            <a:off x="7696200" y="2209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79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457200" y="1752600"/>
            <a:ext cx="3733800" cy="2895600"/>
            <a:chOff x="192" y="816"/>
            <a:chExt cx="2976" cy="2208"/>
          </a:xfrm>
        </p:grpSpPr>
        <p:sp>
          <p:nvSpPr>
            <p:cNvPr id="62526" name="Oval 3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2527" name="Oval 4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2528" name="Oval 5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2529" name="Oval 6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2530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531" name="Oval 8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2532" name="Oval 9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533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2534" name="Oval 11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2535" name="Oval 12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62536" name="AutoShape 13"/>
            <p:cNvCxnSpPr>
              <a:cxnSpLocks noChangeShapeType="1"/>
              <a:stCxn id="62535" idx="6"/>
              <a:endCxn id="6253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7" name="AutoShape 14"/>
            <p:cNvCxnSpPr>
              <a:cxnSpLocks noChangeShapeType="1"/>
              <a:stCxn id="62534" idx="5"/>
              <a:endCxn id="6253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8" name="AutoShape 15"/>
            <p:cNvCxnSpPr>
              <a:cxnSpLocks noChangeShapeType="1"/>
              <a:stCxn id="62533" idx="2"/>
              <a:endCxn id="6253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9" name="AutoShape 16"/>
            <p:cNvCxnSpPr>
              <a:cxnSpLocks noChangeShapeType="1"/>
              <a:stCxn id="62534" idx="3"/>
              <a:endCxn id="6252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0" name="AutoShape 17"/>
            <p:cNvCxnSpPr>
              <a:cxnSpLocks noChangeShapeType="1"/>
              <a:stCxn id="62526" idx="6"/>
              <a:endCxn id="6253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1" name="AutoShape 18"/>
            <p:cNvCxnSpPr>
              <a:cxnSpLocks noChangeShapeType="1"/>
              <a:stCxn id="62526" idx="3"/>
              <a:endCxn id="6252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2" name="AutoShape 19"/>
            <p:cNvCxnSpPr>
              <a:cxnSpLocks noChangeShapeType="1"/>
              <a:stCxn id="62527" idx="6"/>
              <a:endCxn id="6252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3" name="AutoShape 20"/>
            <p:cNvCxnSpPr>
              <a:cxnSpLocks noChangeShapeType="1"/>
              <a:stCxn id="62528" idx="7"/>
              <a:endCxn id="6253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4" name="AutoShape 21"/>
            <p:cNvCxnSpPr>
              <a:cxnSpLocks noChangeShapeType="1"/>
              <a:stCxn id="62528" idx="5"/>
              <a:endCxn id="6252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5" name="AutoShape 22"/>
            <p:cNvCxnSpPr>
              <a:cxnSpLocks noChangeShapeType="1"/>
              <a:stCxn id="62529" idx="6"/>
              <a:endCxn id="6253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6" name="AutoShape 23"/>
            <p:cNvCxnSpPr>
              <a:cxnSpLocks noChangeShapeType="1"/>
              <a:stCxn id="62530" idx="6"/>
              <a:endCxn id="6253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7" name="AutoShape 24"/>
            <p:cNvCxnSpPr>
              <a:cxnSpLocks noChangeShapeType="1"/>
              <a:stCxn id="62531" idx="6"/>
              <a:endCxn id="6253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2467" name="Object 25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6246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26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62469" name="Text Box 27"/>
          <p:cNvSpPr txBox="1">
            <a:spLocks noChangeArrowheads="1"/>
          </p:cNvSpPr>
          <p:nvPr/>
        </p:nvSpPr>
        <p:spPr bwMode="auto">
          <a:xfrm>
            <a:off x="427038" y="28495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120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57436" name="Group 28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494" name="Text Box 52"/>
          <p:cNvSpPr txBox="1">
            <a:spLocks noChangeArrowheads="1"/>
          </p:cNvSpPr>
          <p:nvPr/>
        </p:nvSpPr>
        <p:spPr bwMode="auto">
          <a:xfrm>
            <a:off x="6927850" y="990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657461" name="Group 53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519" name="Text Box 77"/>
          <p:cNvSpPr txBox="1">
            <a:spLocks noChangeArrowheads="1"/>
          </p:cNvSpPr>
          <p:nvPr/>
        </p:nvSpPr>
        <p:spPr bwMode="auto">
          <a:xfrm>
            <a:off x="361950" y="54721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Q = </a:t>
            </a:r>
          </a:p>
        </p:txBody>
      </p:sp>
      <p:sp>
        <p:nvSpPr>
          <p:cNvPr id="62520" name="Text Box 78"/>
          <p:cNvSpPr txBox="1">
            <a:spLocks noChangeArrowheads="1"/>
          </p:cNvSpPr>
          <p:nvPr/>
        </p:nvSpPr>
        <p:spPr bwMode="auto">
          <a:xfrm>
            <a:off x="838200" y="5410200"/>
            <a:ext cx="52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{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2521" name="Text Box 79"/>
          <p:cNvSpPr txBox="1">
            <a:spLocks noChangeArrowheads="1"/>
          </p:cNvSpPr>
          <p:nvPr/>
        </p:nvSpPr>
        <p:spPr bwMode="auto">
          <a:xfrm>
            <a:off x="3946525" y="2017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522" name="Text Box 80"/>
          <p:cNvSpPr txBox="1">
            <a:spLocks noChangeArrowheads="1"/>
          </p:cNvSpPr>
          <p:nvPr/>
        </p:nvSpPr>
        <p:spPr bwMode="auto">
          <a:xfrm>
            <a:off x="1371600" y="5461000"/>
            <a:ext cx="288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STOP!!!   Q is empty!!!</a:t>
            </a:r>
          </a:p>
        </p:txBody>
      </p:sp>
      <p:sp>
        <p:nvSpPr>
          <p:cNvPr id="62523" name="Text Box 81"/>
          <p:cNvSpPr txBox="1">
            <a:spLocks noChangeArrowheads="1"/>
          </p:cNvSpPr>
          <p:nvPr/>
        </p:nvSpPr>
        <p:spPr bwMode="auto">
          <a:xfrm>
            <a:off x="70866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524" name="Text Box 82"/>
          <p:cNvSpPr txBox="1">
            <a:spLocks noChangeArrowheads="1"/>
          </p:cNvSpPr>
          <p:nvPr/>
        </p:nvSpPr>
        <p:spPr bwMode="auto">
          <a:xfrm>
            <a:off x="5029200" y="4737100"/>
            <a:ext cx="36639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did we discover?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Look at “visited” tables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701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exists a path from source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0701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vertex 2 to all vertices in the graph</a:t>
            </a:r>
          </a:p>
        </p:txBody>
      </p:sp>
      <p:sp>
        <p:nvSpPr>
          <p:cNvPr id="62525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481" y="337904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Time Complexity of BFS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(Using Adjacency List)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41" y="1742607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Assume adjacency list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n = number of vertices   m = number of edges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1"/>
            <a:ext cx="434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3200400" y="52578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3200400" y="47244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301966" y="4317306"/>
            <a:ext cx="26228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b="0" dirty="0">
                <a:latin typeface="Trebuchet MS" panose="020B0603020202020204" pitchFamily="34" charset="0"/>
                <a:ea typeface="宋体" panose="02010600030101010101" pitchFamily="2" charset="-122"/>
              </a:rPr>
              <a:t>Each vertex will enter Q </a:t>
            </a:r>
            <a:br>
              <a:rPr lang="en-US" altLang="zh-CN" sz="1700" b="0" dirty="0">
                <a:latin typeface="Trebuchet MS" panose="020B0603020202020204" pitchFamily="34" charset="0"/>
                <a:ea typeface="宋体" panose="02010600030101010101" pitchFamily="2" charset="-122"/>
              </a:rPr>
            </a:br>
            <a:r>
              <a:rPr lang="en-US" altLang="zh-CN" sz="1700" b="0" dirty="0">
                <a:latin typeface="Trebuchet MS" panose="020B0603020202020204" pitchFamily="34" charset="0"/>
                <a:ea typeface="宋体" panose="02010600030101010101" pitchFamily="2" charset="-122"/>
              </a:rPr>
              <a:t>at most once.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155060" y="5025229"/>
            <a:ext cx="3886200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b="0" dirty="0">
                <a:latin typeface="Trebuchet MS" panose="020B0603020202020204" pitchFamily="34" charset="0"/>
                <a:ea typeface="宋体" panose="02010600030101010101" pitchFamily="2" charset="-122"/>
              </a:rPr>
              <a:t>Each iteration takes time proportional to deg(v) + 1  (the number 1 is to account for the case where deg(v) = 0 --- the work required is 1, not 0).</a:t>
            </a:r>
          </a:p>
        </p:txBody>
      </p:sp>
      <p:sp>
        <p:nvSpPr>
          <p:cNvPr id="659465" name="Text Box 9"/>
          <p:cNvSpPr txBox="1">
            <a:spLocks noChangeArrowheads="1"/>
          </p:cNvSpPr>
          <p:nvPr/>
        </p:nvSpPr>
        <p:spPr bwMode="auto">
          <a:xfrm>
            <a:off x="6172200" y="2667000"/>
            <a:ext cx="2070100" cy="660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O(n + 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Recall: Given a graph with m edges, what is the total degree?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FF00"/>
                </a:solidFill>
                <a:ea typeface="宋体" panose="02010600030101010101" pitchFamily="2" charset="-122"/>
              </a:rPr>
              <a:t>total</a:t>
            </a:r>
            <a:r>
              <a:rPr lang="en-US" altLang="zh-CN" sz="2400" dirty="0">
                <a:ea typeface="宋体" panose="02010600030101010101" pitchFamily="2" charset="-122"/>
              </a:rPr>
              <a:t> running time of the while loop is: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this is summing over all the iterations in the while loop!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0" y="42672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latin typeface="Arial" panose="020B0604020202020204" pitchFamily="34" charset="0"/>
              </a:rPr>
              <a:t>O( </a:t>
            </a:r>
            <a:r>
              <a:rPr lang="el-GR" altLang="en-US" b="0">
                <a:latin typeface="Arial" panose="020B0604020202020204" pitchFamily="34" charset="0"/>
              </a:rPr>
              <a:t>Σ</a:t>
            </a:r>
            <a:r>
              <a:rPr lang="en-US" altLang="zh-CN" b="0" baseline="-25000">
                <a:latin typeface="Arial" panose="020B0604020202020204" pitchFamily="34" charset="0"/>
                <a:ea typeface="宋体" panose="02010600030101010101" pitchFamily="2" charset="-122"/>
              </a:rPr>
              <a:t>vertex </a:t>
            </a:r>
            <a:r>
              <a:rPr lang="en-US" altLang="zh-CN" b="0" i="1" baseline="-25000">
                <a:latin typeface="Arial" panose="020B0604020202020204" pitchFamily="34" charset="0"/>
                <a:ea typeface="宋体" panose="02010600030101010101" pitchFamily="2" charset="-122"/>
              </a:rPr>
              <a:t>v  </a:t>
            </a:r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(deg(v)</a:t>
            </a:r>
            <a:r>
              <a:rPr lang="en-US" altLang="zh-CN" b="0" i="1">
                <a:latin typeface="Arial" panose="020B0604020202020204" pitchFamily="34" charset="0"/>
                <a:ea typeface="宋体" panose="02010600030101010101" pitchFamily="2" charset="-122"/>
              </a:rPr>
              <a:t> + </a:t>
            </a:r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1) )</a:t>
            </a:r>
            <a:r>
              <a:rPr lang="en-US" altLang="zh-CN" b="0" i="1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b="0">
                <a:solidFill>
                  <a:srgbClr val="00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O(n+m)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676400" y="23622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latin typeface="Arial" panose="020B0604020202020204" pitchFamily="34" charset="0"/>
              </a:rPr>
              <a:t> </a:t>
            </a:r>
            <a:r>
              <a:rPr lang="el-GR" altLang="en-US" b="0">
                <a:latin typeface="Arial" panose="020B0604020202020204" pitchFamily="34" charset="0"/>
              </a:rPr>
              <a:t>Σ</a:t>
            </a:r>
            <a:r>
              <a:rPr lang="en-US" altLang="zh-CN" b="0" baseline="-25000">
                <a:latin typeface="Arial" panose="020B0604020202020204" pitchFamily="34" charset="0"/>
                <a:ea typeface="宋体" panose="02010600030101010101" pitchFamily="2" charset="-122"/>
              </a:rPr>
              <a:t>vertex </a:t>
            </a:r>
            <a:r>
              <a:rPr lang="en-US" altLang="zh-CN" b="0" i="1" baseline="-25000">
                <a:latin typeface="Arial" panose="020B0604020202020204" pitchFamily="34" charset="0"/>
                <a:ea typeface="宋体" panose="02010600030101010101" pitchFamily="2" charset="-122"/>
              </a:rPr>
              <a:t>v  </a:t>
            </a:r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 deg(v)</a:t>
            </a:r>
            <a:r>
              <a:rPr lang="en-US" altLang="zh-CN" b="0" i="1">
                <a:latin typeface="Arial" panose="020B0604020202020204" pitchFamily="34" charset="0"/>
                <a:ea typeface="宋体" panose="02010600030101010101" pitchFamily="2" charset="-122"/>
              </a:rPr>
              <a:t>  =</a:t>
            </a:r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  2m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Time Complexity of BFS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(Using Adjacency Matrix)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Assume adjacency Matrix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n = number of vertices   m = number of edges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6482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3200400" y="5257800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334000" y="4191000"/>
            <a:ext cx="335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Trebuchet MS" panose="020B0603020202020204" pitchFamily="34" charset="0"/>
                <a:ea typeface="宋体" panose="02010600030101010101" pitchFamily="2" charset="-122"/>
              </a:rPr>
              <a:t>Finding the adjacent vertices of v requires checking all elements in the row. This takes linear time O(n).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Trebuchet MS" panose="020B0603020202020204" pitchFamily="34" charset="0"/>
                <a:ea typeface="宋体" panose="02010600030101010101" pitchFamily="2" charset="-122"/>
              </a:rPr>
              <a:t>Summing over all the n iterations, the total running time is O(n</a:t>
            </a:r>
            <a:r>
              <a:rPr lang="en-US" altLang="zh-CN" sz="1400" b="0" baseline="30000">
                <a:latin typeface="Trebuchet MS" panose="020B0603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400" b="0">
                <a:latin typeface="Trebuchet MS" panose="020B0603020202020204" pitchFamily="34" charset="0"/>
                <a:ea typeface="宋体" panose="02010600030101010101" pitchFamily="2" charset="-122"/>
              </a:rPr>
              <a:t>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400" b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6172200" y="2667000"/>
            <a:ext cx="1312863" cy="660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O(n</a:t>
            </a:r>
            <a:r>
              <a:rPr lang="en-US" altLang="zh-CN" sz="3600" baseline="30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63560" name="Rectangle 8"/>
          <p:cNvSpPr>
            <a:spLocks noChangeArrowheads="1"/>
          </p:cNvSpPr>
          <p:nvPr/>
        </p:nvSpPr>
        <p:spPr bwMode="auto">
          <a:xfrm>
            <a:off x="3810000" y="5543550"/>
            <a:ext cx="533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So, with adjacency matrix, BFS is O(n</a:t>
            </a:r>
            <a:r>
              <a:rPr lang="en-US" altLang="zh-CN" sz="1600" b="0" baseline="3000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) independent of the number of edges m.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With adjacent lists, BFS is O(n+m); if m=O(n</a:t>
            </a:r>
            <a:r>
              <a:rPr lang="en-US" altLang="zh-CN" sz="1600" b="0" baseline="3000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) like in a dense graph, O(n+m)=O(n</a:t>
            </a:r>
            <a:r>
              <a:rPr lang="en-US" altLang="zh-CN" sz="1600" b="0" baseline="3000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chemeClr val="hlink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9" grpId="0" animBg="1"/>
      <p:bldP spid="6635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What Can you do with BFS?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IN" altLang="en-US"/>
          </a:p>
          <a:p>
            <a:r>
              <a:rPr lang="en-IN" altLang="en-US"/>
              <a:t>Find all the connected components</a:t>
            </a:r>
          </a:p>
          <a:p>
            <a:r>
              <a:rPr lang="en-IN" altLang="en-US"/>
              <a:t>Test whether G has a cycle or not</a:t>
            </a:r>
          </a:p>
          <a:p>
            <a:r>
              <a:rPr lang="en-IN" altLang="en-US"/>
              <a:t>Find a spanning tree of a connected graph</a:t>
            </a:r>
          </a:p>
          <a:p>
            <a:r>
              <a:rPr lang="en-IN" altLang="en-US"/>
              <a:t>Find shortest paths from s to every other vertices</a:t>
            </a:r>
          </a:p>
          <a:p>
            <a:r>
              <a:rPr lang="en-IN" altLang="en-US"/>
              <a:t>Test whether a graph has an odd cycle</a:t>
            </a:r>
          </a:p>
          <a:p>
            <a:r>
              <a:rPr lang="en-IN" altLang="en-US"/>
              <a:t>Many more!!!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CB67-4A8B-5DFE-EB95-45E20FA5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D3303A-8788-2647-7D40-8C6DE83DF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549" y="2400890"/>
            <a:ext cx="5210902" cy="29245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31A69-399B-B95F-63E5-4BAF4FDC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A0201-D468-35EA-3EA2-851088F45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30" y="5374121"/>
            <a:ext cx="171473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path</a:t>
            </a:r>
            <a:r>
              <a:rPr lang="en-US" altLang="en-US">
                <a:solidFill>
                  <a:srgbClr val="262626"/>
                </a:solidFill>
              </a:rPr>
              <a:t>: A path from vertex </a:t>
            </a:r>
            <a:r>
              <a:rPr lang="en-US" altLang="en-US" i="1">
                <a:solidFill>
                  <a:srgbClr val="262626"/>
                </a:solidFill>
              </a:rPr>
              <a:t>a</a:t>
            </a:r>
            <a:r>
              <a:rPr lang="en-US" altLang="en-US">
                <a:solidFill>
                  <a:srgbClr val="262626"/>
                </a:solidFill>
              </a:rPr>
              <a:t> to </a:t>
            </a:r>
            <a:r>
              <a:rPr lang="en-US" altLang="en-US" i="1">
                <a:solidFill>
                  <a:srgbClr val="262626"/>
                </a:solidFill>
              </a:rPr>
              <a:t>b</a:t>
            </a:r>
            <a:r>
              <a:rPr lang="en-US" altLang="en-US">
                <a:solidFill>
                  <a:srgbClr val="262626"/>
                </a:solidFill>
              </a:rPr>
              <a:t> is a sequence of edges that can be followed starting from </a:t>
            </a:r>
            <a:r>
              <a:rPr lang="en-US" altLang="en-US" i="1">
                <a:solidFill>
                  <a:srgbClr val="262626"/>
                </a:solidFill>
              </a:rPr>
              <a:t>a</a:t>
            </a:r>
            <a:r>
              <a:rPr lang="en-US" altLang="en-US">
                <a:solidFill>
                  <a:srgbClr val="262626"/>
                </a:solidFill>
              </a:rPr>
              <a:t> to reach </a:t>
            </a:r>
            <a:r>
              <a:rPr lang="en-US" altLang="en-US" i="1">
                <a:solidFill>
                  <a:srgbClr val="262626"/>
                </a:solidFill>
              </a:rPr>
              <a:t>b</a:t>
            </a:r>
            <a:r>
              <a:rPr lang="en-US" altLang="en-US">
                <a:solidFill>
                  <a:srgbClr val="262626"/>
                </a:solidFill>
              </a:rPr>
              <a:t>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can be represented as vertices visited, or edges taken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example, one path from </a:t>
            </a:r>
            <a:r>
              <a:rPr lang="en-US" altLang="en-US" i="1">
                <a:solidFill>
                  <a:srgbClr val="404040"/>
                </a:solidFill>
              </a:rPr>
              <a:t>V</a:t>
            </a:r>
            <a:r>
              <a:rPr lang="en-US" altLang="en-US">
                <a:solidFill>
                  <a:srgbClr val="404040"/>
                </a:solidFill>
              </a:rPr>
              <a:t> to </a:t>
            </a:r>
            <a:r>
              <a:rPr lang="en-US" altLang="en-US" i="1">
                <a:solidFill>
                  <a:srgbClr val="404040"/>
                </a:solidFill>
              </a:rPr>
              <a:t>Z</a:t>
            </a:r>
            <a:r>
              <a:rPr lang="en-US" altLang="en-US">
                <a:solidFill>
                  <a:srgbClr val="404040"/>
                </a:solidFill>
              </a:rPr>
              <a:t>: {b, h} or {V, X, Z}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What are two paths from U to Y?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 b="1">
                <a:solidFill>
                  <a:srgbClr val="262626"/>
                </a:solidFill>
              </a:rPr>
              <a:t>path length</a:t>
            </a:r>
            <a:r>
              <a:rPr lang="en-US" altLang="en-US">
                <a:solidFill>
                  <a:srgbClr val="262626"/>
                </a:solidFill>
              </a:rPr>
              <a:t>: Number of vertices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or edges contained in the path.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 b="1">
                <a:solidFill>
                  <a:srgbClr val="262626"/>
                </a:solidFill>
              </a:rPr>
              <a:t>neighbor</a:t>
            </a:r>
            <a:r>
              <a:rPr lang="en-US" altLang="en-US" i="1">
                <a:solidFill>
                  <a:srgbClr val="262626"/>
                </a:solidFill>
              </a:rPr>
              <a:t> </a:t>
            </a:r>
            <a:r>
              <a:rPr lang="en-US" altLang="en-US">
                <a:solidFill>
                  <a:srgbClr val="262626"/>
                </a:solidFill>
              </a:rPr>
              <a:t>or </a:t>
            </a:r>
            <a:r>
              <a:rPr lang="en-US" altLang="en-US" b="1">
                <a:solidFill>
                  <a:srgbClr val="262626"/>
                </a:solidFill>
              </a:rPr>
              <a:t>adjacent</a:t>
            </a:r>
            <a:r>
              <a:rPr lang="en-US" altLang="en-US" i="1">
                <a:solidFill>
                  <a:srgbClr val="262626"/>
                </a:solidFill>
              </a:rPr>
              <a:t>: </a:t>
            </a:r>
            <a:r>
              <a:rPr lang="en-US" altLang="en-US">
                <a:solidFill>
                  <a:srgbClr val="262626"/>
                </a:solidFill>
              </a:rPr>
              <a:t>Two vertices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connected directly by an edge.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example: V and X</a:t>
            </a:r>
            <a:endParaRPr lang="en-US" altLang="en-US" sz="1200">
              <a:solidFill>
                <a:srgbClr val="404040"/>
              </a:solidFill>
            </a:endParaRPr>
          </a:p>
        </p:txBody>
      </p:sp>
      <p:sp>
        <p:nvSpPr>
          <p:cNvPr id="730117" name="Freeform 5"/>
          <p:cNvSpPr>
            <a:spLocks/>
          </p:cNvSpPr>
          <p:nvPr/>
        </p:nvSpPr>
        <p:spPr bwMode="auto">
          <a:xfrm>
            <a:off x="6265863" y="3635375"/>
            <a:ext cx="1395412" cy="1836738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20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30119" name="Freeform 7"/>
          <p:cNvSpPr>
            <a:spLocks/>
          </p:cNvSpPr>
          <p:nvPr/>
        </p:nvSpPr>
        <p:spPr bwMode="auto">
          <a:xfrm>
            <a:off x="7096125" y="3481388"/>
            <a:ext cx="1455738" cy="62865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20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730144" name="Group 32"/>
          <p:cNvGrpSpPr>
            <a:grpSpLocks/>
          </p:cNvGrpSpPr>
          <p:nvPr/>
        </p:nvGrpSpPr>
        <p:grpSpPr bwMode="auto">
          <a:xfrm>
            <a:off x="5851525" y="3171825"/>
            <a:ext cx="3114675" cy="2733675"/>
            <a:chOff x="3654" y="2022"/>
            <a:chExt cx="1962" cy="1722"/>
          </a:xfrm>
        </p:grpSpPr>
        <p:sp>
          <p:nvSpPr>
            <p:cNvPr id="730118" name="Text Box 6"/>
            <p:cNvSpPr txBox="1">
              <a:spLocks noChangeArrowheads="1"/>
            </p:cNvSpPr>
            <p:nvPr/>
          </p:nvSpPr>
          <p:spPr bwMode="auto">
            <a:xfrm>
              <a:off x="4720" y="2268"/>
              <a:ext cx="26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aseline="-250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30120" name="Oval 8"/>
            <p:cNvSpPr>
              <a:spLocks noChangeArrowheads="1"/>
            </p:cNvSpPr>
            <p:nvPr/>
          </p:nvSpPr>
          <p:spPr bwMode="auto">
            <a:xfrm>
              <a:off x="4678" y="2514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X</a:t>
              </a:r>
            </a:p>
          </p:txBody>
        </p:sp>
        <p:sp>
          <p:nvSpPr>
            <p:cNvPr id="730121" name="Oval 9"/>
            <p:cNvSpPr>
              <a:spLocks noChangeArrowheads="1"/>
            </p:cNvSpPr>
            <p:nvPr/>
          </p:nvSpPr>
          <p:spPr bwMode="auto">
            <a:xfrm>
              <a:off x="3654" y="2514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U</a:t>
              </a:r>
            </a:p>
          </p:txBody>
        </p:sp>
        <p:sp>
          <p:nvSpPr>
            <p:cNvPr id="730122" name="Oval 10"/>
            <p:cNvSpPr>
              <a:spLocks noChangeArrowheads="1"/>
            </p:cNvSpPr>
            <p:nvPr/>
          </p:nvSpPr>
          <p:spPr bwMode="auto">
            <a:xfrm>
              <a:off x="4166" y="2022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V</a:t>
              </a:r>
            </a:p>
          </p:txBody>
        </p:sp>
        <p:sp>
          <p:nvSpPr>
            <p:cNvPr id="730123" name="Oval 11"/>
            <p:cNvSpPr>
              <a:spLocks noChangeArrowheads="1"/>
            </p:cNvSpPr>
            <p:nvPr/>
          </p:nvSpPr>
          <p:spPr bwMode="auto">
            <a:xfrm>
              <a:off x="4166" y="3006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W</a:t>
              </a:r>
            </a:p>
          </p:txBody>
        </p:sp>
        <p:sp>
          <p:nvSpPr>
            <p:cNvPr id="730124" name="Oval 12"/>
            <p:cNvSpPr>
              <a:spLocks noChangeArrowheads="1"/>
            </p:cNvSpPr>
            <p:nvPr/>
          </p:nvSpPr>
          <p:spPr bwMode="auto">
            <a:xfrm>
              <a:off x="5360" y="2514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Z</a:t>
              </a:r>
            </a:p>
          </p:txBody>
        </p:sp>
        <p:cxnSp>
          <p:nvCxnSpPr>
            <p:cNvPr id="730125" name="AutoShape 13"/>
            <p:cNvCxnSpPr>
              <a:cxnSpLocks noChangeShapeType="1"/>
              <a:stCxn id="730122" idx="3"/>
              <a:endCxn id="730121" idx="7"/>
            </p:cNvCxnSpPr>
            <p:nvPr/>
          </p:nvCxnSpPr>
          <p:spPr bwMode="auto">
            <a:xfrm flipH="1">
              <a:off x="3873" y="2237"/>
              <a:ext cx="330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126" name="AutoShape 14"/>
            <p:cNvCxnSpPr>
              <a:cxnSpLocks noChangeShapeType="1"/>
              <a:stCxn id="730123" idx="1"/>
              <a:endCxn id="730121" idx="5"/>
            </p:cNvCxnSpPr>
            <p:nvPr/>
          </p:nvCxnSpPr>
          <p:spPr bwMode="auto">
            <a:xfrm flipH="1" flipV="1">
              <a:off x="3873" y="2729"/>
              <a:ext cx="330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127" name="AutoShape 15"/>
            <p:cNvCxnSpPr>
              <a:cxnSpLocks noChangeShapeType="1"/>
              <a:stCxn id="730123" idx="7"/>
              <a:endCxn id="730120" idx="3"/>
            </p:cNvCxnSpPr>
            <p:nvPr/>
          </p:nvCxnSpPr>
          <p:spPr bwMode="auto">
            <a:xfrm flipV="1">
              <a:off x="4384" y="2729"/>
              <a:ext cx="331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128" name="AutoShape 16"/>
            <p:cNvCxnSpPr>
              <a:cxnSpLocks noChangeShapeType="1"/>
              <a:stCxn id="730120" idx="6"/>
              <a:endCxn id="730124" idx="2"/>
            </p:cNvCxnSpPr>
            <p:nvPr/>
          </p:nvCxnSpPr>
          <p:spPr bwMode="auto">
            <a:xfrm>
              <a:off x="4939" y="2637"/>
              <a:ext cx="41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129" name="AutoShape 17"/>
            <p:cNvCxnSpPr>
              <a:cxnSpLocks noChangeShapeType="1"/>
              <a:stCxn id="730122" idx="5"/>
              <a:endCxn id="730120" idx="1"/>
            </p:cNvCxnSpPr>
            <p:nvPr/>
          </p:nvCxnSpPr>
          <p:spPr bwMode="auto">
            <a:xfrm>
              <a:off x="4384" y="2237"/>
              <a:ext cx="331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130" name="AutoShape 18"/>
            <p:cNvCxnSpPr>
              <a:cxnSpLocks noChangeShapeType="1"/>
              <a:stCxn id="730122" idx="4"/>
              <a:endCxn id="730123" idx="0"/>
            </p:cNvCxnSpPr>
            <p:nvPr/>
          </p:nvCxnSpPr>
          <p:spPr bwMode="auto">
            <a:xfrm>
              <a:off x="4294" y="2273"/>
              <a:ext cx="0" cy="7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0131" name="Oval 19"/>
            <p:cNvSpPr>
              <a:spLocks noChangeArrowheads="1"/>
            </p:cNvSpPr>
            <p:nvPr/>
          </p:nvSpPr>
          <p:spPr bwMode="auto">
            <a:xfrm>
              <a:off x="4683" y="3498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Y</a:t>
              </a:r>
            </a:p>
          </p:txBody>
        </p:sp>
        <p:cxnSp>
          <p:nvCxnSpPr>
            <p:cNvPr id="730132" name="AutoShape 20"/>
            <p:cNvCxnSpPr>
              <a:cxnSpLocks noChangeShapeType="1"/>
              <a:stCxn id="730123" idx="5"/>
              <a:endCxn id="730131" idx="1"/>
            </p:cNvCxnSpPr>
            <p:nvPr/>
          </p:nvCxnSpPr>
          <p:spPr bwMode="auto">
            <a:xfrm>
              <a:off x="4384" y="3221"/>
              <a:ext cx="336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133" name="AutoShape 21"/>
            <p:cNvCxnSpPr>
              <a:cxnSpLocks noChangeShapeType="1"/>
              <a:stCxn id="730120" idx="4"/>
              <a:endCxn id="730131" idx="0"/>
            </p:cNvCxnSpPr>
            <p:nvPr/>
          </p:nvCxnSpPr>
          <p:spPr bwMode="auto">
            <a:xfrm>
              <a:off x="4806" y="2765"/>
              <a:ext cx="5" cy="7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0134" name="Text Box 22"/>
            <p:cNvSpPr txBox="1">
              <a:spLocks noChangeArrowheads="1"/>
            </p:cNvSpPr>
            <p:nvPr/>
          </p:nvSpPr>
          <p:spPr bwMode="auto">
            <a:xfrm>
              <a:off x="3873" y="215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730135" name="Text Box 23"/>
            <p:cNvSpPr txBox="1">
              <a:spLocks noChangeArrowheads="1"/>
            </p:cNvSpPr>
            <p:nvPr/>
          </p:nvSpPr>
          <p:spPr bwMode="auto">
            <a:xfrm>
              <a:off x="3865" y="2765"/>
              <a:ext cx="1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c</a:t>
              </a:r>
            </a:p>
          </p:txBody>
        </p:sp>
        <p:sp>
          <p:nvSpPr>
            <p:cNvPr id="730136" name="Text Box 24"/>
            <p:cNvSpPr txBox="1">
              <a:spLocks noChangeArrowheads="1"/>
            </p:cNvSpPr>
            <p:nvPr/>
          </p:nvSpPr>
          <p:spPr bwMode="auto">
            <a:xfrm>
              <a:off x="4550" y="2145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730137" name="Text Box 25"/>
            <p:cNvSpPr txBox="1">
              <a:spLocks noChangeArrowheads="1"/>
            </p:cNvSpPr>
            <p:nvPr/>
          </p:nvSpPr>
          <p:spPr bwMode="auto">
            <a:xfrm>
              <a:off x="4507" y="2801"/>
              <a:ext cx="1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e</a:t>
              </a:r>
            </a:p>
          </p:txBody>
        </p:sp>
        <p:sp>
          <p:nvSpPr>
            <p:cNvPr id="730138" name="Text Box 26"/>
            <p:cNvSpPr txBox="1">
              <a:spLocks noChangeArrowheads="1"/>
            </p:cNvSpPr>
            <p:nvPr/>
          </p:nvSpPr>
          <p:spPr bwMode="auto">
            <a:xfrm>
              <a:off x="4123" y="243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730139" name="Text Box 27"/>
            <p:cNvSpPr txBox="1">
              <a:spLocks noChangeArrowheads="1"/>
            </p:cNvSpPr>
            <p:nvPr/>
          </p:nvSpPr>
          <p:spPr bwMode="auto">
            <a:xfrm>
              <a:off x="4425" y="3339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730140" name="Text Box 28"/>
            <p:cNvSpPr txBox="1">
              <a:spLocks noChangeArrowheads="1"/>
            </p:cNvSpPr>
            <p:nvPr/>
          </p:nvSpPr>
          <p:spPr bwMode="auto">
            <a:xfrm>
              <a:off x="4784" y="3037"/>
              <a:ext cx="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730141" name="Text Box 29"/>
            <p:cNvSpPr txBox="1">
              <a:spLocks noChangeArrowheads="1"/>
            </p:cNvSpPr>
            <p:nvPr/>
          </p:nvSpPr>
          <p:spPr bwMode="auto">
            <a:xfrm>
              <a:off x="5067" y="2637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h</a:t>
              </a:r>
            </a:p>
          </p:txBody>
        </p:sp>
        <p:sp>
          <p:nvSpPr>
            <p:cNvPr id="730142" name="Text Box 30"/>
            <p:cNvSpPr txBox="1">
              <a:spLocks noChangeArrowheads="1"/>
            </p:cNvSpPr>
            <p:nvPr/>
          </p:nvSpPr>
          <p:spPr bwMode="auto">
            <a:xfrm>
              <a:off x="4038" y="2637"/>
              <a:ext cx="2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aseline="-25000">
                <a:solidFill>
                  <a:schemeClr val="accent2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7" grpId="0" animBg="1"/>
      <p:bldP spid="7301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468A-28E0-F161-E7F2-269D8E57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563562"/>
          </a:xfrm>
        </p:spPr>
        <p:txBody>
          <a:bodyPr/>
          <a:lstStyle/>
          <a:p>
            <a:r>
              <a:rPr lang="en-US" dirty="0"/>
              <a:t>BFS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856648-858E-9AD3-3657-B0DB81512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38" y="1143000"/>
            <a:ext cx="4443862" cy="18773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628D-FF88-45E1-43C7-98B9D1F6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C9BAB-E76C-F4A3-1700-A50D8CA2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" y="3034374"/>
            <a:ext cx="4222072" cy="1682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45A7F-BDA6-CEBF-4571-28DD7247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771934"/>
            <a:ext cx="4114800" cy="1811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7A7BC-65D3-0331-43C4-2711DA824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755" y="1318164"/>
            <a:ext cx="3706161" cy="1519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C8E1A5-CF94-308F-1354-D814AC859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166" y="3034374"/>
            <a:ext cx="4197211" cy="1585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D8194-4D7E-B59E-1782-AC5F4E11D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372" y="4717171"/>
            <a:ext cx="4174531" cy="15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7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0783-0E30-6728-7543-91ECA798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65F09D-6ABF-37F7-5B50-77C44EE8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07" y="3137986"/>
            <a:ext cx="3770093" cy="14616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01C8-C0AD-5B70-1AF2-63416F3E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51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C2DD3-6B47-B515-DF05-44958D24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648509" cy="1461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77266-3260-F7B7-CBA8-63BF757C7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76" y="4761493"/>
            <a:ext cx="3987132" cy="15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156241"/>
            <a:ext cx="7543800" cy="6461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2190" marR="5080" indent="-1000125" algn="ctr">
              <a:lnSpc>
                <a:spcPts val="5260"/>
              </a:lnSpc>
              <a:spcBef>
                <a:spcPts val="220"/>
              </a:spcBef>
            </a:pPr>
            <a:r>
              <a:rPr spc="-5" dirty="0"/>
              <a:t>Depth-First </a:t>
            </a:r>
            <a:r>
              <a:rPr spc="-10" dirty="0"/>
              <a:t>Search in </a:t>
            </a:r>
            <a:r>
              <a:rPr spc="-1300" dirty="0"/>
              <a:t> </a:t>
            </a:r>
            <a:r>
              <a:rPr dirty="0"/>
              <a:t>Directed</a:t>
            </a:r>
            <a:r>
              <a:rPr spc="-30" dirty="0"/>
              <a:t> </a:t>
            </a:r>
            <a:r>
              <a:rPr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78950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524" y="1662970"/>
            <a:ext cx="934050" cy="343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6151" y="1823182"/>
            <a:ext cx="95441" cy="267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8550" y="1675923"/>
            <a:ext cx="647795" cy="2628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6407" y="1657921"/>
            <a:ext cx="1987725" cy="3446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7737" y="4716016"/>
            <a:ext cx="213626" cy="10915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29433" y="2266570"/>
            <a:ext cx="5652135" cy="2745581"/>
            <a:chOff x="1581911" y="1879092"/>
            <a:chExt cx="7536180" cy="366077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8898" y="4704506"/>
              <a:ext cx="1994250" cy="8350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5103" y="2770680"/>
              <a:ext cx="1001268" cy="12358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81471" y="3439668"/>
              <a:ext cx="542925" cy="172720"/>
            </a:xfrm>
            <a:custGeom>
              <a:avLst/>
              <a:gdLst/>
              <a:ahLst/>
              <a:cxnLst/>
              <a:rect l="l" t="t" r="r" b="b"/>
              <a:pathLst>
                <a:path w="542925" h="172720">
                  <a:moveTo>
                    <a:pt x="271272" y="0"/>
                  </a:moveTo>
                  <a:lnTo>
                    <a:pt x="199143" y="3079"/>
                  </a:lnTo>
                  <a:lnTo>
                    <a:pt x="134337" y="11768"/>
                  </a:lnTo>
                  <a:lnTo>
                    <a:pt x="79438" y="25241"/>
                  </a:lnTo>
                  <a:lnTo>
                    <a:pt x="37027" y="42672"/>
                  </a:lnTo>
                  <a:lnTo>
                    <a:pt x="0" y="86106"/>
                  </a:lnTo>
                  <a:lnTo>
                    <a:pt x="9687" y="108976"/>
                  </a:lnTo>
                  <a:lnTo>
                    <a:pt x="79438" y="146970"/>
                  </a:lnTo>
                  <a:lnTo>
                    <a:pt x="134337" y="160443"/>
                  </a:lnTo>
                  <a:lnTo>
                    <a:pt x="199143" y="169132"/>
                  </a:lnTo>
                  <a:lnTo>
                    <a:pt x="271272" y="172212"/>
                  </a:lnTo>
                  <a:lnTo>
                    <a:pt x="343400" y="169132"/>
                  </a:lnTo>
                  <a:lnTo>
                    <a:pt x="408206" y="160443"/>
                  </a:lnTo>
                  <a:lnTo>
                    <a:pt x="463105" y="146970"/>
                  </a:lnTo>
                  <a:lnTo>
                    <a:pt x="505516" y="129540"/>
                  </a:lnTo>
                  <a:lnTo>
                    <a:pt x="542543" y="86106"/>
                  </a:lnTo>
                  <a:lnTo>
                    <a:pt x="532856" y="63235"/>
                  </a:lnTo>
                  <a:lnTo>
                    <a:pt x="463105" y="25241"/>
                  </a:lnTo>
                  <a:lnTo>
                    <a:pt x="408206" y="11768"/>
                  </a:lnTo>
                  <a:lnTo>
                    <a:pt x="343400" y="3079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1471" y="3439668"/>
              <a:ext cx="542925" cy="172720"/>
            </a:xfrm>
            <a:custGeom>
              <a:avLst/>
              <a:gdLst/>
              <a:ahLst/>
              <a:cxnLst/>
              <a:rect l="l" t="t" r="r" b="b"/>
              <a:pathLst>
                <a:path w="542925" h="172720">
                  <a:moveTo>
                    <a:pt x="0" y="86106"/>
                  </a:moveTo>
                  <a:lnTo>
                    <a:pt x="37027" y="42672"/>
                  </a:lnTo>
                  <a:lnTo>
                    <a:pt x="79438" y="25241"/>
                  </a:lnTo>
                  <a:lnTo>
                    <a:pt x="134337" y="11768"/>
                  </a:lnTo>
                  <a:lnTo>
                    <a:pt x="199143" y="3079"/>
                  </a:lnTo>
                  <a:lnTo>
                    <a:pt x="271272" y="0"/>
                  </a:lnTo>
                  <a:lnTo>
                    <a:pt x="343400" y="3079"/>
                  </a:lnTo>
                  <a:lnTo>
                    <a:pt x="408206" y="11768"/>
                  </a:lnTo>
                  <a:lnTo>
                    <a:pt x="463105" y="25241"/>
                  </a:lnTo>
                  <a:lnTo>
                    <a:pt x="505516" y="42672"/>
                  </a:lnTo>
                  <a:lnTo>
                    <a:pt x="542543" y="86106"/>
                  </a:lnTo>
                  <a:lnTo>
                    <a:pt x="532856" y="108976"/>
                  </a:lnTo>
                  <a:lnTo>
                    <a:pt x="463105" y="146970"/>
                  </a:lnTo>
                  <a:lnTo>
                    <a:pt x="408206" y="160443"/>
                  </a:lnTo>
                  <a:lnTo>
                    <a:pt x="343400" y="169132"/>
                  </a:lnTo>
                  <a:lnTo>
                    <a:pt x="271272" y="172212"/>
                  </a:lnTo>
                  <a:lnTo>
                    <a:pt x="199143" y="169132"/>
                  </a:lnTo>
                  <a:lnTo>
                    <a:pt x="134337" y="160443"/>
                  </a:lnTo>
                  <a:lnTo>
                    <a:pt x="79438" y="146970"/>
                  </a:lnTo>
                  <a:lnTo>
                    <a:pt x="37027" y="129540"/>
                  </a:lnTo>
                  <a:lnTo>
                    <a:pt x="0" y="8610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7183" y="3881627"/>
              <a:ext cx="1737360" cy="7589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1911" y="2441448"/>
              <a:ext cx="1737360" cy="12115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10077" y="3612642"/>
              <a:ext cx="2875915" cy="652780"/>
            </a:xfrm>
            <a:custGeom>
              <a:avLst/>
              <a:gdLst/>
              <a:ahLst/>
              <a:cxnLst/>
              <a:rect l="l" t="t" r="r" b="b"/>
              <a:pathLst>
                <a:path w="2875915" h="652779">
                  <a:moveTo>
                    <a:pt x="0" y="0"/>
                  </a:moveTo>
                  <a:lnTo>
                    <a:pt x="507746" y="334136"/>
                  </a:lnTo>
                </a:path>
                <a:path w="2875915" h="652779">
                  <a:moveTo>
                    <a:pt x="2205228" y="652271"/>
                  </a:moveTo>
                  <a:lnTo>
                    <a:pt x="2875534" y="2697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98791" y="1879092"/>
              <a:ext cx="2019300" cy="9799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02529" y="2887218"/>
              <a:ext cx="2351405" cy="2097405"/>
            </a:xfrm>
            <a:custGeom>
              <a:avLst/>
              <a:gdLst/>
              <a:ahLst/>
              <a:cxnLst/>
              <a:rect l="l" t="t" r="r" b="b"/>
              <a:pathLst>
                <a:path w="2351404" h="2097404">
                  <a:moveTo>
                    <a:pt x="1738884" y="435864"/>
                  </a:moveTo>
                  <a:lnTo>
                    <a:pt x="2351151" y="0"/>
                  </a:lnTo>
                </a:path>
                <a:path w="2351404" h="2097404">
                  <a:moveTo>
                    <a:pt x="0" y="1763268"/>
                  </a:moveTo>
                  <a:lnTo>
                    <a:pt x="507746" y="209740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01419" y="4402837"/>
            <a:ext cx="3290411" cy="1311116"/>
            <a:chOff x="1411224" y="4727447"/>
            <a:chExt cx="4387215" cy="174815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9760" y="4739639"/>
              <a:ext cx="1389888" cy="9799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30274" y="4746497"/>
              <a:ext cx="4349115" cy="1710055"/>
            </a:xfrm>
            <a:custGeom>
              <a:avLst/>
              <a:gdLst/>
              <a:ahLst/>
              <a:cxnLst/>
              <a:rect l="l" t="t" r="r" b="b"/>
              <a:pathLst>
                <a:path w="4349115" h="1710054">
                  <a:moveTo>
                    <a:pt x="1889760" y="279653"/>
                  </a:moveTo>
                  <a:lnTo>
                    <a:pt x="2287142" y="0"/>
                  </a:lnTo>
                </a:path>
                <a:path w="4349115" h="1710054">
                  <a:moveTo>
                    <a:pt x="835406" y="969263"/>
                  </a:moveTo>
                  <a:lnTo>
                    <a:pt x="24384" y="1527543"/>
                  </a:lnTo>
                </a:path>
                <a:path w="4349115" h="1710054">
                  <a:moveTo>
                    <a:pt x="4348861" y="877823"/>
                  </a:moveTo>
                  <a:lnTo>
                    <a:pt x="0" y="170961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07358" y="5558409"/>
            <a:ext cx="3217545" cy="485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8104">
              <a:spcBef>
                <a:spcPts val="188"/>
              </a:spcBef>
            </a:pPr>
            <a:r>
              <a:rPr sz="1500" spc="-8" dirty="0">
                <a:latin typeface="Calibri"/>
                <a:cs typeface="Calibri"/>
              </a:rPr>
              <a:t>Timestamps: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8" dirty="0">
                <a:solidFill>
                  <a:srgbClr val="006FC0"/>
                </a:solidFill>
                <a:latin typeface="Calibri"/>
                <a:cs typeface="Calibri"/>
              </a:rPr>
              <a:t>discovery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4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r>
              <a:rPr sz="15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 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finishing</a:t>
            </a:r>
            <a:r>
              <a:rPr sz="1500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16406" y="2438115"/>
            <a:ext cx="5490686" cy="2425183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46685" marR="658654" indent="-137636">
              <a:lnSpc>
                <a:spcPts val="1620"/>
              </a:lnSpc>
              <a:spcBef>
                <a:spcPts val="281"/>
              </a:spcBef>
              <a:buClr>
                <a:srgbClr val="0A5294"/>
              </a:buClr>
              <a:buSzPct val="85000"/>
              <a:buFont typeface="Wingdings"/>
              <a:buChar char=""/>
              <a:tabLst>
                <a:tab pos="147161" algn="l"/>
              </a:tabLst>
            </a:pPr>
            <a:r>
              <a:rPr sz="1500" spc="-8" dirty="0">
                <a:latin typeface="Calibri"/>
                <a:cs typeface="Calibri"/>
              </a:rPr>
              <a:t>Search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deep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4" dirty="0">
                <a:latin typeface="Calibri"/>
                <a:cs typeface="Calibri"/>
              </a:rPr>
              <a:t> possible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then</a:t>
            </a:r>
            <a:r>
              <a:rPr sz="1500" spc="-4" dirty="0">
                <a:latin typeface="Calibri"/>
                <a:cs typeface="Calibri"/>
              </a:rPr>
              <a:t> backtrack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until finding</a:t>
            </a:r>
            <a:r>
              <a:rPr sz="1500" dirty="0">
                <a:latin typeface="Calibri"/>
                <a:cs typeface="Calibri"/>
              </a:rPr>
              <a:t> a </a:t>
            </a:r>
            <a:r>
              <a:rPr sz="1500" spc="-32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new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path</a:t>
            </a:r>
            <a:endParaRPr sz="1500">
              <a:latin typeface="Calibri"/>
              <a:cs typeface="Calibri"/>
            </a:endParaRPr>
          </a:p>
          <a:p>
            <a:pPr marL="1681639">
              <a:lnSpc>
                <a:spcPts val="1391"/>
              </a:lnSpc>
              <a:tabLst>
                <a:tab pos="1968341" algn="l"/>
              </a:tabLst>
            </a:pPr>
            <a:r>
              <a:rPr sz="1500" spc="-4" dirty="0">
                <a:solidFill>
                  <a:srgbClr val="006FC0"/>
                </a:solidFill>
                <a:latin typeface="Calibri"/>
                <a:cs typeface="Calibri"/>
              </a:rPr>
              <a:t>12	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endParaRPr sz="1500">
              <a:latin typeface="Calibri"/>
              <a:cs typeface="Calibri"/>
            </a:endParaRPr>
          </a:p>
          <a:p>
            <a:pPr marL="5167788">
              <a:lnSpc>
                <a:spcPts val="1481"/>
              </a:lnSpc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9</a:t>
            </a:r>
            <a:r>
              <a:rPr sz="1500" spc="4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500">
              <a:latin typeface="Calibri"/>
              <a:cs typeface="Calibri"/>
            </a:endParaRPr>
          </a:p>
          <a:p>
            <a:pPr marL="3569494">
              <a:lnSpc>
                <a:spcPts val="1454"/>
              </a:lnSpc>
              <a:spcBef>
                <a:spcPts val="270"/>
              </a:spcBef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8</a:t>
            </a:r>
            <a:r>
              <a:rPr sz="1500" spc="2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25" spc="-5" baseline="3086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2025" baseline="3086">
              <a:latin typeface="Calibri"/>
              <a:cs typeface="Calibri"/>
            </a:endParaRPr>
          </a:p>
          <a:p>
            <a:pPr marL="2486501">
              <a:lnSpc>
                <a:spcPts val="1454"/>
              </a:lnSpc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1500" spc="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275">
              <a:latin typeface="Calibri"/>
              <a:cs typeface="Calibri"/>
            </a:endParaRPr>
          </a:p>
          <a:p>
            <a:pPr marL="1186339">
              <a:lnSpc>
                <a:spcPts val="1504"/>
              </a:lnSpc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1500" spc="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1500">
              <a:latin typeface="Calibri"/>
              <a:cs typeface="Calibri"/>
            </a:endParaRPr>
          </a:p>
          <a:p>
            <a:pPr marL="4021931">
              <a:lnSpc>
                <a:spcPts val="1384"/>
              </a:lnSpc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r>
              <a:rPr sz="1500" spc="15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500">
              <a:latin typeface="Calibri"/>
              <a:cs typeface="Calibri"/>
            </a:endParaRPr>
          </a:p>
          <a:p>
            <a:pPr marL="84296">
              <a:lnSpc>
                <a:spcPts val="1500"/>
              </a:lnSpc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1500" spc="16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347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67" y="487171"/>
            <a:ext cx="39173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DFS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76" y="1774952"/>
            <a:ext cx="367792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Initialize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vertices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UNMARKED.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For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  <a:p>
            <a:pPr marL="762000" marR="1397000" indent="-47752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UNMARKED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DFS(u)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DFS(u)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MARK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  <a:p>
            <a:pPr marL="489584" marR="394335" indent="-20447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out-neighbours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UNMARKED</a:t>
            </a:r>
            <a:endParaRPr sz="1800">
              <a:latin typeface="Comic Sans MS"/>
              <a:cs typeface="Comic Sans MS"/>
            </a:endParaRPr>
          </a:p>
          <a:p>
            <a:pPr marL="123952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DFS(v);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76" y="5890259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0303" y="3651503"/>
            <a:ext cx="2227580" cy="1017269"/>
            <a:chOff x="5480303" y="3651503"/>
            <a:chExt cx="2227580" cy="1017269"/>
          </a:xfrm>
        </p:grpSpPr>
        <p:sp>
          <p:nvSpPr>
            <p:cNvPr id="6" name="object 6"/>
            <p:cNvSpPr/>
            <p:nvPr/>
          </p:nvSpPr>
          <p:spPr>
            <a:xfrm>
              <a:off x="5486780" y="365798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  <a:path w="1219200" h="304800">
                  <a:moveTo>
                    <a:pt x="762000" y="152400"/>
                  </a:moveTo>
                  <a:lnTo>
                    <a:pt x="785237" y="85363"/>
                  </a:lnTo>
                  <a:lnTo>
                    <a:pt x="812225" y="57067"/>
                  </a:lnTo>
                  <a:lnTo>
                    <a:pt x="847628" y="33470"/>
                  </a:lnTo>
                  <a:lnTo>
                    <a:pt x="890073" y="15484"/>
                  </a:lnTo>
                  <a:lnTo>
                    <a:pt x="938188" y="4023"/>
                  </a:lnTo>
                  <a:lnTo>
                    <a:pt x="990600" y="0"/>
                  </a:lnTo>
                  <a:lnTo>
                    <a:pt x="1043011" y="4023"/>
                  </a:lnTo>
                  <a:lnTo>
                    <a:pt x="1091126" y="15484"/>
                  </a:lnTo>
                  <a:lnTo>
                    <a:pt x="1133571" y="33470"/>
                  </a:lnTo>
                  <a:lnTo>
                    <a:pt x="1168974" y="57067"/>
                  </a:lnTo>
                  <a:lnTo>
                    <a:pt x="1195962" y="85363"/>
                  </a:lnTo>
                  <a:lnTo>
                    <a:pt x="1219200" y="152400"/>
                  </a:lnTo>
                  <a:lnTo>
                    <a:pt x="1213161" y="187354"/>
                  </a:lnTo>
                  <a:lnTo>
                    <a:pt x="1168974" y="247732"/>
                  </a:lnTo>
                  <a:lnTo>
                    <a:pt x="1133571" y="271329"/>
                  </a:lnTo>
                  <a:lnTo>
                    <a:pt x="1091126" y="289315"/>
                  </a:lnTo>
                  <a:lnTo>
                    <a:pt x="1043011" y="300776"/>
                  </a:lnTo>
                  <a:lnTo>
                    <a:pt x="990600" y="304800"/>
                  </a:lnTo>
                  <a:lnTo>
                    <a:pt x="938188" y="300776"/>
                  </a:lnTo>
                  <a:lnTo>
                    <a:pt x="890073" y="289315"/>
                  </a:lnTo>
                  <a:lnTo>
                    <a:pt x="847628" y="271329"/>
                  </a:lnTo>
                  <a:lnTo>
                    <a:pt x="812225" y="247732"/>
                  </a:lnTo>
                  <a:lnTo>
                    <a:pt x="785237" y="219436"/>
                  </a:lnTo>
                  <a:lnTo>
                    <a:pt x="762000" y="1524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980" y="377228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228600" y="0"/>
                  </a:moveTo>
                  <a:lnTo>
                    <a:pt x="228600" y="76200"/>
                  </a:lnTo>
                  <a:lnTo>
                    <a:pt x="291846" y="44577"/>
                  </a:lnTo>
                  <a:lnTo>
                    <a:pt x="241300" y="44577"/>
                  </a:lnTo>
                  <a:lnTo>
                    <a:pt x="241300" y="31623"/>
                  </a:lnTo>
                  <a:lnTo>
                    <a:pt x="291846" y="31623"/>
                  </a:lnTo>
                  <a:lnTo>
                    <a:pt x="228600" y="0"/>
                  </a:lnTo>
                  <a:close/>
                </a:path>
                <a:path w="304800" h="76200">
                  <a:moveTo>
                    <a:pt x="228600" y="31623"/>
                  </a:moveTo>
                  <a:lnTo>
                    <a:pt x="0" y="31623"/>
                  </a:lnTo>
                  <a:lnTo>
                    <a:pt x="0" y="44577"/>
                  </a:lnTo>
                  <a:lnTo>
                    <a:pt x="228600" y="44577"/>
                  </a:lnTo>
                  <a:lnTo>
                    <a:pt x="228600" y="31623"/>
                  </a:lnTo>
                  <a:close/>
                </a:path>
                <a:path w="304800" h="76200">
                  <a:moveTo>
                    <a:pt x="291846" y="31623"/>
                  </a:moveTo>
                  <a:lnTo>
                    <a:pt x="241300" y="31623"/>
                  </a:lnTo>
                  <a:lnTo>
                    <a:pt x="241300" y="44577"/>
                  </a:lnTo>
                  <a:lnTo>
                    <a:pt x="291846" y="44577"/>
                  </a:lnTo>
                  <a:lnTo>
                    <a:pt x="304800" y="38100"/>
                  </a:lnTo>
                  <a:lnTo>
                    <a:pt x="291846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780" y="426758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7280" y="396278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623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623" y="241300"/>
                  </a:lnTo>
                  <a:lnTo>
                    <a:pt x="31623" y="228600"/>
                  </a:lnTo>
                  <a:close/>
                </a:path>
                <a:path w="76200" h="304800">
                  <a:moveTo>
                    <a:pt x="44577" y="0"/>
                  </a:moveTo>
                  <a:lnTo>
                    <a:pt x="31623" y="0"/>
                  </a:lnTo>
                  <a:lnTo>
                    <a:pt x="31623" y="241300"/>
                  </a:lnTo>
                  <a:lnTo>
                    <a:pt x="44577" y="241300"/>
                  </a:lnTo>
                  <a:lnTo>
                    <a:pt x="44577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577" y="228600"/>
                  </a:lnTo>
                  <a:lnTo>
                    <a:pt x="44577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8780" y="426758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3369" y="3917822"/>
              <a:ext cx="441959" cy="541020"/>
            </a:xfrm>
            <a:custGeom>
              <a:avLst/>
              <a:gdLst/>
              <a:ahLst/>
              <a:cxnLst/>
              <a:rect l="l" t="t" r="r" b="b"/>
              <a:pathLst>
                <a:path w="441960" h="541020">
                  <a:moveTo>
                    <a:pt x="375412" y="495681"/>
                  </a:moveTo>
                  <a:lnTo>
                    <a:pt x="146786" y="496290"/>
                  </a:lnTo>
                  <a:lnTo>
                    <a:pt x="146685" y="464566"/>
                  </a:lnTo>
                  <a:lnTo>
                    <a:pt x="70612" y="502920"/>
                  </a:lnTo>
                  <a:lnTo>
                    <a:pt x="146939" y="540766"/>
                  </a:lnTo>
                  <a:lnTo>
                    <a:pt x="146824" y="509270"/>
                  </a:lnTo>
                  <a:lnTo>
                    <a:pt x="375412" y="508635"/>
                  </a:lnTo>
                  <a:lnTo>
                    <a:pt x="375412" y="495681"/>
                  </a:lnTo>
                  <a:close/>
                </a:path>
                <a:path w="441960" h="541020">
                  <a:moveTo>
                    <a:pt x="441706" y="0"/>
                  </a:moveTo>
                  <a:lnTo>
                    <a:pt x="359537" y="22606"/>
                  </a:lnTo>
                  <a:lnTo>
                    <a:pt x="380657" y="46113"/>
                  </a:lnTo>
                  <a:lnTo>
                    <a:pt x="0" y="388366"/>
                  </a:lnTo>
                  <a:lnTo>
                    <a:pt x="8636" y="398018"/>
                  </a:lnTo>
                  <a:lnTo>
                    <a:pt x="389318" y="55753"/>
                  </a:lnTo>
                  <a:lnTo>
                    <a:pt x="410464" y="79248"/>
                  </a:lnTo>
                  <a:lnTo>
                    <a:pt x="426885" y="37592"/>
                  </a:lnTo>
                  <a:lnTo>
                    <a:pt x="441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0780" y="3657980"/>
              <a:ext cx="456565" cy="914400"/>
            </a:xfrm>
            <a:custGeom>
              <a:avLst/>
              <a:gdLst/>
              <a:ahLst/>
              <a:cxnLst/>
              <a:rect l="l" t="t" r="r" b="b"/>
              <a:pathLst>
                <a:path w="456565" h="914400">
                  <a:moveTo>
                    <a:pt x="0" y="152400"/>
                  </a:moveTo>
                  <a:lnTo>
                    <a:pt x="23206" y="85363"/>
                  </a:lnTo>
                  <a:lnTo>
                    <a:pt x="50155" y="57067"/>
                  </a:lnTo>
                  <a:lnTo>
                    <a:pt x="85503" y="33470"/>
                  </a:lnTo>
                  <a:lnTo>
                    <a:pt x="127879" y="15484"/>
                  </a:lnTo>
                  <a:lnTo>
                    <a:pt x="175908" y="4023"/>
                  </a:lnTo>
                  <a:lnTo>
                    <a:pt x="228219" y="0"/>
                  </a:lnTo>
                  <a:lnTo>
                    <a:pt x="280529" y="4023"/>
                  </a:lnTo>
                  <a:lnTo>
                    <a:pt x="328558" y="15484"/>
                  </a:lnTo>
                  <a:lnTo>
                    <a:pt x="370934" y="33470"/>
                  </a:lnTo>
                  <a:lnTo>
                    <a:pt x="406282" y="57067"/>
                  </a:lnTo>
                  <a:lnTo>
                    <a:pt x="433231" y="85363"/>
                  </a:lnTo>
                  <a:lnTo>
                    <a:pt x="456438" y="152400"/>
                  </a:lnTo>
                  <a:lnTo>
                    <a:pt x="450407" y="187354"/>
                  </a:lnTo>
                  <a:lnTo>
                    <a:pt x="406282" y="247732"/>
                  </a:lnTo>
                  <a:lnTo>
                    <a:pt x="370934" y="271329"/>
                  </a:lnTo>
                  <a:lnTo>
                    <a:pt x="328558" y="289315"/>
                  </a:lnTo>
                  <a:lnTo>
                    <a:pt x="280529" y="300776"/>
                  </a:lnTo>
                  <a:lnTo>
                    <a:pt x="228219" y="304800"/>
                  </a:lnTo>
                  <a:lnTo>
                    <a:pt x="175908" y="300776"/>
                  </a:lnTo>
                  <a:lnTo>
                    <a:pt x="127879" y="289315"/>
                  </a:lnTo>
                  <a:lnTo>
                    <a:pt x="85503" y="271329"/>
                  </a:lnTo>
                  <a:lnTo>
                    <a:pt x="50155" y="247732"/>
                  </a:lnTo>
                  <a:lnTo>
                    <a:pt x="23206" y="219436"/>
                  </a:lnTo>
                  <a:lnTo>
                    <a:pt x="0" y="152400"/>
                  </a:lnTo>
                  <a:close/>
                </a:path>
                <a:path w="456565" h="914400">
                  <a:moveTo>
                    <a:pt x="0" y="762000"/>
                  </a:moveTo>
                  <a:lnTo>
                    <a:pt x="23206" y="694963"/>
                  </a:lnTo>
                  <a:lnTo>
                    <a:pt x="50155" y="666667"/>
                  </a:lnTo>
                  <a:lnTo>
                    <a:pt x="85503" y="643070"/>
                  </a:lnTo>
                  <a:lnTo>
                    <a:pt x="127879" y="625084"/>
                  </a:lnTo>
                  <a:lnTo>
                    <a:pt x="175908" y="613623"/>
                  </a:lnTo>
                  <a:lnTo>
                    <a:pt x="228219" y="609600"/>
                  </a:lnTo>
                  <a:lnTo>
                    <a:pt x="280529" y="613623"/>
                  </a:lnTo>
                  <a:lnTo>
                    <a:pt x="328558" y="625084"/>
                  </a:lnTo>
                  <a:lnTo>
                    <a:pt x="370934" y="643070"/>
                  </a:lnTo>
                  <a:lnTo>
                    <a:pt x="406282" y="666667"/>
                  </a:lnTo>
                  <a:lnTo>
                    <a:pt x="433231" y="694963"/>
                  </a:lnTo>
                  <a:lnTo>
                    <a:pt x="456438" y="762000"/>
                  </a:lnTo>
                  <a:lnTo>
                    <a:pt x="450407" y="796954"/>
                  </a:lnTo>
                  <a:lnTo>
                    <a:pt x="406282" y="857332"/>
                  </a:lnTo>
                  <a:lnTo>
                    <a:pt x="370934" y="880929"/>
                  </a:lnTo>
                  <a:lnTo>
                    <a:pt x="328558" y="898915"/>
                  </a:lnTo>
                  <a:lnTo>
                    <a:pt x="280529" y="910376"/>
                  </a:lnTo>
                  <a:lnTo>
                    <a:pt x="228219" y="914400"/>
                  </a:lnTo>
                  <a:lnTo>
                    <a:pt x="175908" y="910376"/>
                  </a:lnTo>
                  <a:lnTo>
                    <a:pt x="127879" y="898915"/>
                  </a:lnTo>
                  <a:lnTo>
                    <a:pt x="85503" y="880929"/>
                  </a:lnTo>
                  <a:lnTo>
                    <a:pt x="50155" y="857332"/>
                  </a:lnTo>
                  <a:lnTo>
                    <a:pt x="23206" y="829036"/>
                  </a:lnTo>
                  <a:lnTo>
                    <a:pt x="0" y="7620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9789" y="3913758"/>
              <a:ext cx="1268095" cy="755015"/>
            </a:xfrm>
            <a:custGeom>
              <a:avLst/>
              <a:gdLst/>
              <a:ahLst/>
              <a:cxnLst/>
              <a:rect l="l" t="t" r="r" b="b"/>
              <a:pathLst>
                <a:path w="1268095" h="755014">
                  <a:moveTo>
                    <a:pt x="76200" y="277495"/>
                  </a:moveTo>
                  <a:lnTo>
                    <a:pt x="44665" y="277609"/>
                  </a:lnTo>
                  <a:lnTo>
                    <a:pt x="44069" y="49022"/>
                  </a:lnTo>
                  <a:lnTo>
                    <a:pt x="31115" y="49022"/>
                  </a:lnTo>
                  <a:lnTo>
                    <a:pt x="31711" y="277647"/>
                  </a:lnTo>
                  <a:lnTo>
                    <a:pt x="0" y="277749"/>
                  </a:lnTo>
                  <a:lnTo>
                    <a:pt x="38354" y="353822"/>
                  </a:lnTo>
                  <a:lnTo>
                    <a:pt x="69837" y="290322"/>
                  </a:lnTo>
                  <a:lnTo>
                    <a:pt x="76200" y="277495"/>
                  </a:lnTo>
                  <a:close/>
                </a:path>
                <a:path w="1268095" h="755014">
                  <a:moveTo>
                    <a:pt x="641604" y="9652"/>
                  </a:moveTo>
                  <a:lnTo>
                    <a:pt x="632968" y="0"/>
                  </a:lnTo>
                  <a:lnTo>
                    <a:pt x="251485" y="342315"/>
                  </a:lnTo>
                  <a:lnTo>
                    <a:pt x="230378" y="318770"/>
                  </a:lnTo>
                  <a:lnTo>
                    <a:pt x="199136" y="398018"/>
                  </a:lnTo>
                  <a:lnTo>
                    <a:pt x="281305" y="375539"/>
                  </a:lnTo>
                  <a:lnTo>
                    <a:pt x="267741" y="360426"/>
                  </a:lnTo>
                  <a:lnTo>
                    <a:pt x="260134" y="351955"/>
                  </a:lnTo>
                  <a:lnTo>
                    <a:pt x="641604" y="9652"/>
                  </a:lnTo>
                  <a:close/>
                </a:path>
                <a:path w="1268095" h="755014">
                  <a:moveTo>
                    <a:pt x="837692" y="277622"/>
                  </a:moveTo>
                  <a:lnTo>
                    <a:pt x="806069" y="277622"/>
                  </a:lnTo>
                  <a:lnTo>
                    <a:pt x="806069" y="49022"/>
                  </a:lnTo>
                  <a:lnTo>
                    <a:pt x="793115" y="49022"/>
                  </a:lnTo>
                  <a:lnTo>
                    <a:pt x="793115" y="277622"/>
                  </a:lnTo>
                  <a:lnTo>
                    <a:pt x="761492" y="277622"/>
                  </a:lnTo>
                  <a:lnTo>
                    <a:pt x="799592" y="353822"/>
                  </a:lnTo>
                  <a:lnTo>
                    <a:pt x="831342" y="290322"/>
                  </a:lnTo>
                  <a:lnTo>
                    <a:pt x="837692" y="277622"/>
                  </a:lnTo>
                  <a:close/>
                </a:path>
                <a:path w="1268095" h="755014">
                  <a:moveTo>
                    <a:pt x="1267841" y="531749"/>
                  </a:moveTo>
                  <a:lnTo>
                    <a:pt x="1264412" y="490347"/>
                  </a:lnTo>
                  <a:lnTo>
                    <a:pt x="1254633" y="450342"/>
                  </a:lnTo>
                  <a:lnTo>
                    <a:pt x="1239393" y="413004"/>
                  </a:lnTo>
                  <a:lnTo>
                    <a:pt x="1219581" y="379349"/>
                  </a:lnTo>
                  <a:lnTo>
                    <a:pt x="1183259" y="338836"/>
                  </a:lnTo>
                  <a:lnTo>
                    <a:pt x="1158455" y="322072"/>
                  </a:lnTo>
                  <a:lnTo>
                    <a:pt x="1155446" y="320294"/>
                  </a:lnTo>
                  <a:lnTo>
                    <a:pt x="1118616" y="309499"/>
                  </a:lnTo>
                  <a:lnTo>
                    <a:pt x="1110996" y="309118"/>
                  </a:lnTo>
                  <a:lnTo>
                    <a:pt x="1096518" y="309626"/>
                  </a:lnTo>
                  <a:lnTo>
                    <a:pt x="1054227" y="316484"/>
                  </a:lnTo>
                  <a:lnTo>
                    <a:pt x="1016127" y="330073"/>
                  </a:lnTo>
                  <a:lnTo>
                    <a:pt x="976122" y="356235"/>
                  </a:lnTo>
                  <a:lnTo>
                    <a:pt x="958469" y="380365"/>
                  </a:lnTo>
                  <a:lnTo>
                    <a:pt x="958342" y="380619"/>
                  </a:lnTo>
                  <a:lnTo>
                    <a:pt x="955802" y="388239"/>
                  </a:lnTo>
                  <a:lnTo>
                    <a:pt x="955675" y="388747"/>
                  </a:lnTo>
                  <a:lnTo>
                    <a:pt x="955548" y="389128"/>
                  </a:lnTo>
                  <a:lnTo>
                    <a:pt x="955548" y="389636"/>
                  </a:lnTo>
                  <a:lnTo>
                    <a:pt x="954659" y="397256"/>
                  </a:lnTo>
                  <a:lnTo>
                    <a:pt x="967613" y="398780"/>
                  </a:lnTo>
                  <a:lnTo>
                    <a:pt x="968248" y="392303"/>
                  </a:lnTo>
                  <a:lnTo>
                    <a:pt x="968298" y="391756"/>
                  </a:lnTo>
                  <a:lnTo>
                    <a:pt x="968540" y="391033"/>
                  </a:lnTo>
                  <a:lnTo>
                    <a:pt x="970267" y="385826"/>
                  </a:lnTo>
                  <a:lnTo>
                    <a:pt x="970483" y="385203"/>
                  </a:lnTo>
                  <a:lnTo>
                    <a:pt x="970762" y="384683"/>
                  </a:lnTo>
                  <a:lnTo>
                    <a:pt x="974217" y="378206"/>
                  </a:lnTo>
                  <a:lnTo>
                    <a:pt x="1011428" y="346964"/>
                  </a:lnTo>
                  <a:lnTo>
                    <a:pt x="1057910" y="328930"/>
                  </a:lnTo>
                  <a:lnTo>
                    <a:pt x="1097788" y="322580"/>
                  </a:lnTo>
                  <a:lnTo>
                    <a:pt x="1111504" y="322072"/>
                  </a:lnTo>
                  <a:lnTo>
                    <a:pt x="1117981" y="322326"/>
                  </a:lnTo>
                  <a:lnTo>
                    <a:pt x="1163066" y="339725"/>
                  </a:lnTo>
                  <a:lnTo>
                    <a:pt x="1198626" y="372999"/>
                  </a:lnTo>
                  <a:lnTo>
                    <a:pt x="1227963" y="419100"/>
                  </a:lnTo>
                  <a:lnTo>
                    <a:pt x="1242441" y="454787"/>
                  </a:lnTo>
                  <a:lnTo>
                    <a:pt x="1251712" y="493014"/>
                  </a:lnTo>
                  <a:lnTo>
                    <a:pt x="1254887" y="532257"/>
                  </a:lnTo>
                  <a:lnTo>
                    <a:pt x="1253998" y="552069"/>
                  </a:lnTo>
                  <a:lnTo>
                    <a:pt x="1247648" y="590931"/>
                  </a:lnTo>
                  <a:lnTo>
                    <a:pt x="1235710" y="627888"/>
                  </a:lnTo>
                  <a:lnTo>
                    <a:pt x="1209167" y="677291"/>
                  </a:lnTo>
                  <a:lnTo>
                    <a:pt x="1175385" y="715264"/>
                  </a:lnTo>
                  <a:lnTo>
                    <a:pt x="1137285" y="737616"/>
                  </a:lnTo>
                  <a:lnTo>
                    <a:pt x="1111758" y="741934"/>
                  </a:lnTo>
                  <a:lnTo>
                    <a:pt x="1098423" y="741172"/>
                  </a:lnTo>
                  <a:lnTo>
                    <a:pt x="1059434" y="730758"/>
                  </a:lnTo>
                  <a:lnTo>
                    <a:pt x="1024001" y="710057"/>
                  </a:lnTo>
                  <a:lnTo>
                    <a:pt x="996569" y="683514"/>
                  </a:lnTo>
                  <a:lnTo>
                    <a:pt x="995845" y="682688"/>
                  </a:lnTo>
                  <a:lnTo>
                    <a:pt x="995641" y="682675"/>
                  </a:lnTo>
                  <a:lnTo>
                    <a:pt x="995781" y="682625"/>
                  </a:lnTo>
                  <a:lnTo>
                    <a:pt x="1025144" y="671576"/>
                  </a:lnTo>
                  <a:lnTo>
                    <a:pt x="1024178" y="670687"/>
                  </a:lnTo>
                  <a:lnTo>
                    <a:pt x="962660" y="613664"/>
                  </a:lnTo>
                  <a:lnTo>
                    <a:pt x="953897" y="698373"/>
                  </a:lnTo>
                  <a:lnTo>
                    <a:pt x="983653" y="687184"/>
                  </a:lnTo>
                  <a:lnTo>
                    <a:pt x="984123" y="688340"/>
                  </a:lnTo>
                  <a:lnTo>
                    <a:pt x="984504" y="688975"/>
                  </a:lnTo>
                  <a:lnTo>
                    <a:pt x="984758" y="689610"/>
                  </a:lnTo>
                  <a:lnTo>
                    <a:pt x="985266" y="690245"/>
                  </a:lnTo>
                  <a:lnTo>
                    <a:pt x="1016508" y="720725"/>
                  </a:lnTo>
                  <a:lnTo>
                    <a:pt x="1054862" y="742950"/>
                  </a:lnTo>
                  <a:lnTo>
                    <a:pt x="1097661" y="754126"/>
                  </a:lnTo>
                  <a:lnTo>
                    <a:pt x="1112266" y="754888"/>
                  </a:lnTo>
                  <a:lnTo>
                    <a:pt x="1119886" y="754634"/>
                  </a:lnTo>
                  <a:lnTo>
                    <a:pt x="1156843" y="743331"/>
                  </a:lnTo>
                  <a:lnTo>
                    <a:pt x="1159205" y="741934"/>
                  </a:lnTo>
                  <a:lnTo>
                    <a:pt x="1170813" y="735076"/>
                  </a:lnTo>
                  <a:lnTo>
                    <a:pt x="1208913" y="699262"/>
                  </a:lnTo>
                  <a:lnTo>
                    <a:pt x="1239774" y="650621"/>
                  </a:lnTo>
                  <a:lnTo>
                    <a:pt x="1254760" y="613283"/>
                  </a:lnTo>
                  <a:lnTo>
                    <a:pt x="1264412" y="573151"/>
                  </a:lnTo>
                  <a:lnTo>
                    <a:pt x="1266952" y="552577"/>
                  </a:lnTo>
                  <a:lnTo>
                    <a:pt x="1267841" y="5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40323" y="33009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0323" y="4519929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323" y="33009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4323" y="330098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2323" y="4519929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4323" y="4519929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0385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67" y="487171"/>
            <a:ext cx="6808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DFS</a:t>
            </a:r>
            <a:r>
              <a:rPr spc="-15" dirty="0"/>
              <a:t> </a:t>
            </a:r>
            <a:r>
              <a:rPr spc="-10" dirty="0"/>
              <a:t>Algorithm: </a:t>
            </a:r>
            <a:r>
              <a:rPr spc="-5" dirty="0"/>
              <a:t>DFS</a:t>
            </a:r>
            <a:r>
              <a:rPr spc="-1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76" y="1774952"/>
            <a:ext cx="367792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Initialize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vertices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UNMARKED.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For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  <a:p>
            <a:pPr marL="762000" marR="1397000" indent="-47752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UNMARKED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DFS(u)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DFS(u)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{</a:t>
            </a:r>
            <a:endParaRPr sz="1800">
              <a:latin typeface="Comic Sans MS"/>
              <a:cs typeface="Comic Sans MS"/>
            </a:endParaRPr>
          </a:p>
          <a:p>
            <a:pPr marL="28511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mic Sans MS"/>
                <a:cs typeface="Comic Sans MS"/>
              </a:rPr>
              <a:t>MARK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  <a:p>
            <a:pPr marL="489584" marR="394335" indent="-20447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out-neighbours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UNMARKED</a:t>
            </a:r>
            <a:endParaRPr sz="1800">
              <a:latin typeface="Comic Sans MS"/>
              <a:cs typeface="Comic Sans MS"/>
            </a:endParaRPr>
          </a:p>
          <a:p>
            <a:pPr marL="123952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DFS(v);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parent(v)=u;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76" y="5890259"/>
            <a:ext cx="10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}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0303" y="3651503"/>
            <a:ext cx="2227580" cy="1017269"/>
            <a:chOff x="5480303" y="3651503"/>
            <a:chExt cx="2227580" cy="1017269"/>
          </a:xfrm>
        </p:grpSpPr>
        <p:sp>
          <p:nvSpPr>
            <p:cNvPr id="6" name="object 6"/>
            <p:cNvSpPr/>
            <p:nvPr/>
          </p:nvSpPr>
          <p:spPr>
            <a:xfrm>
              <a:off x="5486780" y="365798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  <a:path w="1219200" h="304800">
                  <a:moveTo>
                    <a:pt x="762000" y="152400"/>
                  </a:moveTo>
                  <a:lnTo>
                    <a:pt x="785237" y="85363"/>
                  </a:lnTo>
                  <a:lnTo>
                    <a:pt x="812225" y="57067"/>
                  </a:lnTo>
                  <a:lnTo>
                    <a:pt x="847628" y="33470"/>
                  </a:lnTo>
                  <a:lnTo>
                    <a:pt x="890073" y="15484"/>
                  </a:lnTo>
                  <a:lnTo>
                    <a:pt x="938188" y="4023"/>
                  </a:lnTo>
                  <a:lnTo>
                    <a:pt x="990600" y="0"/>
                  </a:lnTo>
                  <a:lnTo>
                    <a:pt x="1043011" y="4023"/>
                  </a:lnTo>
                  <a:lnTo>
                    <a:pt x="1091126" y="15484"/>
                  </a:lnTo>
                  <a:lnTo>
                    <a:pt x="1133571" y="33470"/>
                  </a:lnTo>
                  <a:lnTo>
                    <a:pt x="1168974" y="57067"/>
                  </a:lnTo>
                  <a:lnTo>
                    <a:pt x="1195962" y="85363"/>
                  </a:lnTo>
                  <a:lnTo>
                    <a:pt x="1219200" y="152400"/>
                  </a:lnTo>
                  <a:lnTo>
                    <a:pt x="1213161" y="187354"/>
                  </a:lnTo>
                  <a:lnTo>
                    <a:pt x="1168974" y="247732"/>
                  </a:lnTo>
                  <a:lnTo>
                    <a:pt x="1133571" y="271329"/>
                  </a:lnTo>
                  <a:lnTo>
                    <a:pt x="1091126" y="289315"/>
                  </a:lnTo>
                  <a:lnTo>
                    <a:pt x="1043011" y="300776"/>
                  </a:lnTo>
                  <a:lnTo>
                    <a:pt x="990600" y="304800"/>
                  </a:lnTo>
                  <a:lnTo>
                    <a:pt x="938188" y="300776"/>
                  </a:lnTo>
                  <a:lnTo>
                    <a:pt x="890073" y="289315"/>
                  </a:lnTo>
                  <a:lnTo>
                    <a:pt x="847628" y="271329"/>
                  </a:lnTo>
                  <a:lnTo>
                    <a:pt x="812225" y="247732"/>
                  </a:lnTo>
                  <a:lnTo>
                    <a:pt x="785237" y="219436"/>
                  </a:lnTo>
                  <a:lnTo>
                    <a:pt x="762000" y="1524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980" y="377228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228600" y="0"/>
                  </a:moveTo>
                  <a:lnTo>
                    <a:pt x="228600" y="76200"/>
                  </a:lnTo>
                  <a:lnTo>
                    <a:pt x="291846" y="44577"/>
                  </a:lnTo>
                  <a:lnTo>
                    <a:pt x="241300" y="44577"/>
                  </a:lnTo>
                  <a:lnTo>
                    <a:pt x="241300" y="31623"/>
                  </a:lnTo>
                  <a:lnTo>
                    <a:pt x="291846" y="31623"/>
                  </a:lnTo>
                  <a:lnTo>
                    <a:pt x="228600" y="0"/>
                  </a:lnTo>
                  <a:close/>
                </a:path>
                <a:path w="304800" h="76200">
                  <a:moveTo>
                    <a:pt x="228600" y="31623"/>
                  </a:moveTo>
                  <a:lnTo>
                    <a:pt x="0" y="31623"/>
                  </a:lnTo>
                  <a:lnTo>
                    <a:pt x="0" y="44577"/>
                  </a:lnTo>
                  <a:lnTo>
                    <a:pt x="228600" y="44577"/>
                  </a:lnTo>
                  <a:lnTo>
                    <a:pt x="228600" y="31623"/>
                  </a:lnTo>
                  <a:close/>
                </a:path>
                <a:path w="304800" h="76200">
                  <a:moveTo>
                    <a:pt x="291846" y="31623"/>
                  </a:moveTo>
                  <a:lnTo>
                    <a:pt x="241300" y="31623"/>
                  </a:lnTo>
                  <a:lnTo>
                    <a:pt x="241300" y="44577"/>
                  </a:lnTo>
                  <a:lnTo>
                    <a:pt x="291846" y="44577"/>
                  </a:lnTo>
                  <a:lnTo>
                    <a:pt x="304800" y="38100"/>
                  </a:lnTo>
                  <a:lnTo>
                    <a:pt x="291846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780" y="426758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7280" y="396278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623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623" y="241300"/>
                  </a:lnTo>
                  <a:lnTo>
                    <a:pt x="31623" y="228600"/>
                  </a:lnTo>
                  <a:close/>
                </a:path>
                <a:path w="76200" h="304800">
                  <a:moveTo>
                    <a:pt x="44577" y="0"/>
                  </a:moveTo>
                  <a:lnTo>
                    <a:pt x="31623" y="0"/>
                  </a:lnTo>
                  <a:lnTo>
                    <a:pt x="31623" y="241300"/>
                  </a:lnTo>
                  <a:lnTo>
                    <a:pt x="44577" y="241300"/>
                  </a:lnTo>
                  <a:lnTo>
                    <a:pt x="44577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577" y="228600"/>
                  </a:lnTo>
                  <a:lnTo>
                    <a:pt x="44577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8780" y="426758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3369" y="3917822"/>
              <a:ext cx="441959" cy="541020"/>
            </a:xfrm>
            <a:custGeom>
              <a:avLst/>
              <a:gdLst/>
              <a:ahLst/>
              <a:cxnLst/>
              <a:rect l="l" t="t" r="r" b="b"/>
              <a:pathLst>
                <a:path w="441960" h="541020">
                  <a:moveTo>
                    <a:pt x="375412" y="495681"/>
                  </a:moveTo>
                  <a:lnTo>
                    <a:pt x="146786" y="496290"/>
                  </a:lnTo>
                  <a:lnTo>
                    <a:pt x="146685" y="464566"/>
                  </a:lnTo>
                  <a:lnTo>
                    <a:pt x="70612" y="502920"/>
                  </a:lnTo>
                  <a:lnTo>
                    <a:pt x="146939" y="540766"/>
                  </a:lnTo>
                  <a:lnTo>
                    <a:pt x="146824" y="509270"/>
                  </a:lnTo>
                  <a:lnTo>
                    <a:pt x="375412" y="508635"/>
                  </a:lnTo>
                  <a:lnTo>
                    <a:pt x="375412" y="495681"/>
                  </a:lnTo>
                  <a:close/>
                </a:path>
                <a:path w="441960" h="541020">
                  <a:moveTo>
                    <a:pt x="441706" y="0"/>
                  </a:moveTo>
                  <a:lnTo>
                    <a:pt x="359537" y="22606"/>
                  </a:lnTo>
                  <a:lnTo>
                    <a:pt x="380657" y="46113"/>
                  </a:lnTo>
                  <a:lnTo>
                    <a:pt x="0" y="388366"/>
                  </a:lnTo>
                  <a:lnTo>
                    <a:pt x="8636" y="398018"/>
                  </a:lnTo>
                  <a:lnTo>
                    <a:pt x="389318" y="55753"/>
                  </a:lnTo>
                  <a:lnTo>
                    <a:pt x="410464" y="79248"/>
                  </a:lnTo>
                  <a:lnTo>
                    <a:pt x="426885" y="37592"/>
                  </a:lnTo>
                  <a:lnTo>
                    <a:pt x="441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0780" y="3657980"/>
              <a:ext cx="456565" cy="914400"/>
            </a:xfrm>
            <a:custGeom>
              <a:avLst/>
              <a:gdLst/>
              <a:ahLst/>
              <a:cxnLst/>
              <a:rect l="l" t="t" r="r" b="b"/>
              <a:pathLst>
                <a:path w="456565" h="914400">
                  <a:moveTo>
                    <a:pt x="0" y="152400"/>
                  </a:moveTo>
                  <a:lnTo>
                    <a:pt x="23206" y="85363"/>
                  </a:lnTo>
                  <a:lnTo>
                    <a:pt x="50155" y="57067"/>
                  </a:lnTo>
                  <a:lnTo>
                    <a:pt x="85503" y="33470"/>
                  </a:lnTo>
                  <a:lnTo>
                    <a:pt x="127879" y="15484"/>
                  </a:lnTo>
                  <a:lnTo>
                    <a:pt x="175908" y="4023"/>
                  </a:lnTo>
                  <a:lnTo>
                    <a:pt x="228219" y="0"/>
                  </a:lnTo>
                  <a:lnTo>
                    <a:pt x="280529" y="4023"/>
                  </a:lnTo>
                  <a:lnTo>
                    <a:pt x="328558" y="15484"/>
                  </a:lnTo>
                  <a:lnTo>
                    <a:pt x="370934" y="33470"/>
                  </a:lnTo>
                  <a:lnTo>
                    <a:pt x="406282" y="57067"/>
                  </a:lnTo>
                  <a:lnTo>
                    <a:pt x="433231" y="85363"/>
                  </a:lnTo>
                  <a:lnTo>
                    <a:pt x="456438" y="152400"/>
                  </a:lnTo>
                  <a:lnTo>
                    <a:pt x="450407" y="187354"/>
                  </a:lnTo>
                  <a:lnTo>
                    <a:pt x="406282" y="247732"/>
                  </a:lnTo>
                  <a:lnTo>
                    <a:pt x="370934" y="271329"/>
                  </a:lnTo>
                  <a:lnTo>
                    <a:pt x="328558" y="289315"/>
                  </a:lnTo>
                  <a:lnTo>
                    <a:pt x="280529" y="300776"/>
                  </a:lnTo>
                  <a:lnTo>
                    <a:pt x="228219" y="304800"/>
                  </a:lnTo>
                  <a:lnTo>
                    <a:pt x="175908" y="300776"/>
                  </a:lnTo>
                  <a:lnTo>
                    <a:pt x="127879" y="289315"/>
                  </a:lnTo>
                  <a:lnTo>
                    <a:pt x="85503" y="271329"/>
                  </a:lnTo>
                  <a:lnTo>
                    <a:pt x="50155" y="247732"/>
                  </a:lnTo>
                  <a:lnTo>
                    <a:pt x="23206" y="219436"/>
                  </a:lnTo>
                  <a:lnTo>
                    <a:pt x="0" y="152400"/>
                  </a:lnTo>
                  <a:close/>
                </a:path>
                <a:path w="456565" h="914400">
                  <a:moveTo>
                    <a:pt x="0" y="762000"/>
                  </a:moveTo>
                  <a:lnTo>
                    <a:pt x="23206" y="694963"/>
                  </a:lnTo>
                  <a:lnTo>
                    <a:pt x="50155" y="666667"/>
                  </a:lnTo>
                  <a:lnTo>
                    <a:pt x="85503" y="643070"/>
                  </a:lnTo>
                  <a:lnTo>
                    <a:pt x="127879" y="625084"/>
                  </a:lnTo>
                  <a:lnTo>
                    <a:pt x="175908" y="613623"/>
                  </a:lnTo>
                  <a:lnTo>
                    <a:pt x="228219" y="609600"/>
                  </a:lnTo>
                  <a:lnTo>
                    <a:pt x="280529" y="613623"/>
                  </a:lnTo>
                  <a:lnTo>
                    <a:pt x="328558" y="625084"/>
                  </a:lnTo>
                  <a:lnTo>
                    <a:pt x="370934" y="643070"/>
                  </a:lnTo>
                  <a:lnTo>
                    <a:pt x="406282" y="666667"/>
                  </a:lnTo>
                  <a:lnTo>
                    <a:pt x="433231" y="694963"/>
                  </a:lnTo>
                  <a:lnTo>
                    <a:pt x="456438" y="762000"/>
                  </a:lnTo>
                  <a:lnTo>
                    <a:pt x="450407" y="796954"/>
                  </a:lnTo>
                  <a:lnTo>
                    <a:pt x="406282" y="857332"/>
                  </a:lnTo>
                  <a:lnTo>
                    <a:pt x="370934" y="880929"/>
                  </a:lnTo>
                  <a:lnTo>
                    <a:pt x="328558" y="898915"/>
                  </a:lnTo>
                  <a:lnTo>
                    <a:pt x="280529" y="910376"/>
                  </a:lnTo>
                  <a:lnTo>
                    <a:pt x="228219" y="914400"/>
                  </a:lnTo>
                  <a:lnTo>
                    <a:pt x="175908" y="910376"/>
                  </a:lnTo>
                  <a:lnTo>
                    <a:pt x="127879" y="898915"/>
                  </a:lnTo>
                  <a:lnTo>
                    <a:pt x="85503" y="880929"/>
                  </a:lnTo>
                  <a:lnTo>
                    <a:pt x="50155" y="857332"/>
                  </a:lnTo>
                  <a:lnTo>
                    <a:pt x="23206" y="829036"/>
                  </a:lnTo>
                  <a:lnTo>
                    <a:pt x="0" y="7620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9789" y="3913758"/>
              <a:ext cx="1268095" cy="755015"/>
            </a:xfrm>
            <a:custGeom>
              <a:avLst/>
              <a:gdLst/>
              <a:ahLst/>
              <a:cxnLst/>
              <a:rect l="l" t="t" r="r" b="b"/>
              <a:pathLst>
                <a:path w="1268095" h="755014">
                  <a:moveTo>
                    <a:pt x="76200" y="277495"/>
                  </a:moveTo>
                  <a:lnTo>
                    <a:pt x="44665" y="277609"/>
                  </a:lnTo>
                  <a:lnTo>
                    <a:pt x="44069" y="49022"/>
                  </a:lnTo>
                  <a:lnTo>
                    <a:pt x="31115" y="49022"/>
                  </a:lnTo>
                  <a:lnTo>
                    <a:pt x="31711" y="277647"/>
                  </a:lnTo>
                  <a:lnTo>
                    <a:pt x="0" y="277749"/>
                  </a:lnTo>
                  <a:lnTo>
                    <a:pt x="38354" y="353822"/>
                  </a:lnTo>
                  <a:lnTo>
                    <a:pt x="69837" y="290322"/>
                  </a:lnTo>
                  <a:lnTo>
                    <a:pt x="76200" y="277495"/>
                  </a:lnTo>
                  <a:close/>
                </a:path>
                <a:path w="1268095" h="755014">
                  <a:moveTo>
                    <a:pt x="641604" y="9652"/>
                  </a:moveTo>
                  <a:lnTo>
                    <a:pt x="632968" y="0"/>
                  </a:lnTo>
                  <a:lnTo>
                    <a:pt x="251485" y="342315"/>
                  </a:lnTo>
                  <a:lnTo>
                    <a:pt x="230378" y="318770"/>
                  </a:lnTo>
                  <a:lnTo>
                    <a:pt x="199136" y="398018"/>
                  </a:lnTo>
                  <a:lnTo>
                    <a:pt x="281305" y="375539"/>
                  </a:lnTo>
                  <a:lnTo>
                    <a:pt x="267741" y="360426"/>
                  </a:lnTo>
                  <a:lnTo>
                    <a:pt x="260134" y="351955"/>
                  </a:lnTo>
                  <a:lnTo>
                    <a:pt x="641604" y="9652"/>
                  </a:lnTo>
                  <a:close/>
                </a:path>
                <a:path w="1268095" h="755014">
                  <a:moveTo>
                    <a:pt x="837692" y="277622"/>
                  </a:moveTo>
                  <a:lnTo>
                    <a:pt x="806069" y="277622"/>
                  </a:lnTo>
                  <a:lnTo>
                    <a:pt x="806069" y="49022"/>
                  </a:lnTo>
                  <a:lnTo>
                    <a:pt x="793115" y="49022"/>
                  </a:lnTo>
                  <a:lnTo>
                    <a:pt x="793115" y="277622"/>
                  </a:lnTo>
                  <a:lnTo>
                    <a:pt x="761492" y="277622"/>
                  </a:lnTo>
                  <a:lnTo>
                    <a:pt x="799592" y="353822"/>
                  </a:lnTo>
                  <a:lnTo>
                    <a:pt x="831342" y="290322"/>
                  </a:lnTo>
                  <a:lnTo>
                    <a:pt x="837692" y="277622"/>
                  </a:lnTo>
                  <a:close/>
                </a:path>
                <a:path w="1268095" h="755014">
                  <a:moveTo>
                    <a:pt x="1267841" y="531749"/>
                  </a:moveTo>
                  <a:lnTo>
                    <a:pt x="1264412" y="490347"/>
                  </a:lnTo>
                  <a:lnTo>
                    <a:pt x="1254633" y="450342"/>
                  </a:lnTo>
                  <a:lnTo>
                    <a:pt x="1239393" y="413004"/>
                  </a:lnTo>
                  <a:lnTo>
                    <a:pt x="1219581" y="379349"/>
                  </a:lnTo>
                  <a:lnTo>
                    <a:pt x="1183259" y="338836"/>
                  </a:lnTo>
                  <a:lnTo>
                    <a:pt x="1158455" y="322072"/>
                  </a:lnTo>
                  <a:lnTo>
                    <a:pt x="1155446" y="320294"/>
                  </a:lnTo>
                  <a:lnTo>
                    <a:pt x="1118616" y="309499"/>
                  </a:lnTo>
                  <a:lnTo>
                    <a:pt x="1110996" y="309118"/>
                  </a:lnTo>
                  <a:lnTo>
                    <a:pt x="1096518" y="309626"/>
                  </a:lnTo>
                  <a:lnTo>
                    <a:pt x="1054227" y="316484"/>
                  </a:lnTo>
                  <a:lnTo>
                    <a:pt x="1016127" y="330073"/>
                  </a:lnTo>
                  <a:lnTo>
                    <a:pt x="976122" y="356235"/>
                  </a:lnTo>
                  <a:lnTo>
                    <a:pt x="958469" y="380365"/>
                  </a:lnTo>
                  <a:lnTo>
                    <a:pt x="958342" y="380619"/>
                  </a:lnTo>
                  <a:lnTo>
                    <a:pt x="955802" y="388239"/>
                  </a:lnTo>
                  <a:lnTo>
                    <a:pt x="955675" y="388747"/>
                  </a:lnTo>
                  <a:lnTo>
                    <a:pt x="955548" y="389128"/>
                  </a:lnTo>
                  <a:lnTo>
                    <a:pt x="955548" y="389636"/>
                  </a:lnTo>
                  <a:lnTo>
                    <a:pt x="954659" y="397256"/>
                  </a:lnTo>
                  <a:lnTo>
                    <a:pt x="967613" y="398780"/>
                  </a:lnTo>
                  <a:lnTo>
                    <a:pt x="968248" y="392303"/>
                  </a:lnTo>
                  <a:lnTo>
                    <a:pt x="968298" y="391756"/>
                  </a:lnTo>
                  <a:lnTo>
                    <a:pt x="968540" y="391033"/>
                  </a:lnTo>
                  <a:lnTo>
                    <a:pt x="970267" y="385826"/>
                  </a:lnTo>
                  <a:lnTo>
                    <a:pt x="970483" y="385203"/>
                  </a:lnTo>
                  <a:lnTo>
                    <a:pt x="970762" y="384683"/>
                  </a:lnTo>
                  <a:lnTo>
                    <a:pt x="974217" y="378206"/>
                  </a:lnTo>
                  <a:lnTo>
                    <a:pt x="1011428" y="346964"/>
                  </a:lnTo>
                  <a:lnTo>
                    <a:pt x="1057910" y="328930"/>
                  </a:lnTo>
                  <a:lnTo>
                    <a:pt x="1097788" y="322580"/>
                  </a:lnTo>
                  <a:lnTo>
                    <a:pt x="1111504" y="322072"/>
                  </a:lnTo>
                  <a:lnTo>
                    <a:pt x="1117981" y="322326"/>
                  </a:lnTo>
                  <a:lnTo>
                    <a:pt x="1163066" y="339725"/>
                  </a:lnTo>
                  <a:lnTo>
                    <a:pt x="1198626" y="372999"/>
                  </a:lnTo>
                  <a:lnTo>
                    <a:pt x="1227963" y="419100"/>
                  </a:lnTo>
                  <a:lnTo>
                    <a:pt x="1242441" y="454787"/>
                  </a:lnTo>
                  <a:lnTo>
                    <a:pt x="1251712" y="493014"/>
                  </a:lnTo>
                  <a:lnTo>
                    <a:pt x="1254887" y="532257"/>
                  </a:lnTo>
                  <a:lnTo>
                    <a:pt x="1253998" y="552069"/>
                  </a:lnTo>
                  <a:lnTo>
                    <a:pt x="1247648" y="590931"/>
                  </a:lnTo>
                  <a:lnTo>
                    <a:pt x="1235710" y="627888"/>
                  </a:lnTo>
                  <a:lnTo>
                    <a:pt x="1209167" y="677291"/>
                  </a:lnTo>
                  <a:lnTo>
                    <a:pt x="1175385" y="715264"/>
                  </a:lnTo>
                  <a:lnTo>
                    <a:pt x="1137285" y="737616"/>
                  </a:lnTo>
                  <a:lnTo>
                    <a:pt x="1111758" y="741934"/>
                  </a:lnTo>
                  <a:lnTo>
                    <a:pt x="1098423" y="741172"/>
                  </a:lnTo>
                  <a:lnTo>
                    <a:pt x="1059434" y="730758"/>
                  </a:lnTo>
                  <a:lnTo>
                    <a:pt x="1024001" y="710057"/>
                  </a:lnTo>
                  <a:lnTo>
                    <a:pt x="996569" y="683514"/>
                  </a:lnTo>
                  <a:lnTo>
                    <a:pt x="995845" y="682688"/>
                  </a:lnTo>
                  <a:lnTo>
                    <a:pt x="995641" y="682675"/>
                  </a:lnTo>
                  <a:lnTo>
                    <a:pt x="995781" y="682625"/>
                  </a:lnTo>
                  <a:lnTo>
                    <a:pt x="1025144" y="671576"/>
                  </a:lnTo>
                  <a:lnTo>
                    <a:pt x="1024178" y="670687"/>
                  </a:lnTo>
                  <a:lnTo>
                    <a:pt x="962660" y="613664"/>
                  </a:lnTo>
                  <a:lnTo>
                    <a:pt x="953897" y="698373"/>
                  </a:lnTo>
                  <a:lnTo>
                    <a:pt x="983653" y="687184"/>
                  </a:lnTo>
                  <a:lnTo>
                    <a:pt x="984123" y="688340"/>
                  </a:lnTo>
                  <a:lnTo>
                    <a:pt x="984504" y="688975"/>
                  </a:lnTo>
                  <a:lnTo>
                    <a:pt x="984758" y="689610"/>
                  </a:lnTo>
                  <a:lnTo>
                    <a:pt x="985266" y="690245"/>
                  </a:lnTo>
                  <a:lnTo>
                    <a:pt x="1016508" y="720725"/>
                  </a:lnTo>
                  <a:lnTo>
                    <a:pt x="1054862" y="742950"/>
                  </a:lnTo>
                  <a:lnTo>
                    <a:pt x="1097661" y="754126"/>
                  </a:lnTo>
                  <a:lnTo>
                    <a:pt x="1112266" y="754888"/>
                  </a:lnTo>
                  <a:lnTo>
                    <a:pt x="1119886" y="754634"/>
                  </a:lnTo>
                  <a:lnTo>
                    <a:pt x="1156843" y="743331"/>
                  </a:lnTo>
                  <a:lnTo>
                    <a:pt x="1159205" y="741934"/>
                  </a:lnTo>
                  <a:lnTo>
                    <a:pt x="1170813" y="735076"/>
                  </a:lnTo>
                  <a:lnTo>
                    <a:pt x="1208913" y="699262"/>
                  </a:lnTo>
                  <a:lnTo>
                    <a:pt x="1239774" y="650621"/>
                  </a:lnTo>
                  <a:lnTo>
                    <a:pt x="1254760" y="613283"/>
                  </a:lnTo>
                  <a:lnTo>
                    <a:pt x="1264412" y="573151"/>
                  </a:lnTo>
                  <a:lnTo>
                    <a:pt x="1266952" y="552577"/>
                  </a:lnTo>
                  <a:lnTo>
                    <a:pt x="1267841" y="5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40323" y="33009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0323" y="4519929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323" y="33009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4323" y="330098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2323" y="4519929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4323" y="4519929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6625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AF07-52D1-55E2-14A5-F7D59C55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87A50-B863-5F9D-641B-6A1E3DF5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460" y="1828800"/>
            <a:ext cx="3962740" cy="24070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11B4-45B7-4685-4A9E-08A4C32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73B1A-3D60-B216-3244-9B974463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39" y="4572000"/>
            <a:ext cx="18385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B2664-F2FD-91A8-B8AF-E2D2964B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103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42701-8CAF-DBA9-5C48-D9C8ED89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76B4-3DDC-4576-BE93-EA7B1D9C1C80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1E3692FA-2EF6-D049-46EB-9131C6390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4000" b="1"/>
              <a:t>Illustration of DFS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726568F9-688E-EB29-119B-BE71D8794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40644" name="Oval 4">
            <a:extLst>
              <a:ext uri="{FF2B5EF4-FFF2-40B4-BE49-F238E27FC236}">
                <a16:creationId xmlns:a16="http://schemas.microsoft.com/office/drawing/2014/main" id="{4C31C19F-95DF-9E9A-B598-F636F744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45" name="Oval 5">
            <a:extLst>
              <a:ext uri="{FF2B5EF4-FFF2-40B4-BE49-F238E27FC236}">
                <a16:creationId xmlns:a16="http://schemas.microsoft.com/office/drawing/2014/main" id="{FECD94CC-6A3A-1422-2AEB-B856DB5E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46" name="Oval 6">
            <a:extLst>
              <a:ext uri="{FF2B5EF4-FFF2-40B4-BE49-F238E27FC236}">
                <a16:creationId xmlns:a16="http://schemas.microsoft.com/office/drawing/2014/main" id="{D26A937E-A705-8AD7-552E-160CC711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47" name="Oval 7">
            <a:extLst>
              <a:ext uri="{FF2B5EF4-FFF2-40B4-BE49-F238E27FC236}">
                <a16:creationId xmlns:a16="http://schemas.microsoft.com/office/drawing/2014/main" id="{8563D875-DE28-E2FA-8C4E-B89FF55B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48" name="Oval 8">
            <a:extLst>
              <a:ext uri="{FF2B5EF4-FFF2-40B4-BE49-F238E27FC236}">
                <a16:creationId xmlns:a16="http://schemas.microsoft.com/office/drawing/2014/main" id="{EE9D7434-27FE-A04E-978C-5C5D3E24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49" name="Oval 9">
            <a:extLst>
              <a:ext uri="{FF2B5EF4-FFF2-40B4-BE49-F238E27FC236}">
                <a16:creationId xmlns:a16="http://schemas.microsoft.com/office/drawing/2014/main" id="{13BCDDD8-BDC1-2087-A274-C0467A34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50" name="Line 10">
            <a:extLst>
              <a:ext uri="{FF2B5EF4-FFF2-40B4-BE49-F238E27FC236}">
                <a16:creationId xmlns:a16="http://schemas.microsoft.com/office/drawing/2014/main" id="{EDF985FC-474E-FD73-9F78-652BC07FD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51" name="Line 11">
            <a:extLst>
              <a:ext uri="{FF2B5EF4-FFF2-40B4-BE49-F238E27FC236}">
                <a16:creationId xmlns:a16="http://schemas.microsoft.com/office/drawing/2014/main" id="{29763C62-1F68-D2A2-5061-A1DDD62AF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52" name="Line 12">
            <a:extLst>
              <a:ext uri="{FF2B5EF4-FFF2-40B4-BE49-F238E27FC236}">
                <a16:creationId xmlns:a16="http://schemas.microsoft.com/office/drawing/2014/main" id="{F9EA017A-AFE9-AD26-4E42-43BAAED14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53" name="Line 13">
            <a:extLst>
              <a:ext uri="{FF2B5EF4-FFF2-40B4-BE49-F238E27FC236}">
                <a16:creationId xmlns:a16="http://schemas.microsoft.com/office/drawing/2014/main" id="{8811A63E-8B87-11E1-09E2-629096005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54" name="Line 14">
            <a:extLst>
              <a:ext uri="{FF2B5EF4-FFF2-40B4-BE49-F238E27FC236}">
                <a16:creationId xmlns:a16="http://schemas.microsoft.com/office/drawing/2014/main" id="{0ABB4F0F-8004-8CF2-0DE4-5E2B2F0FB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56" name="Line 16">
            <a:extLst>
              <a:ext uri="{FF2B5EF4-FFF2-40B4-BE49-F238E27FC236}">
                <a16:creationId xmlns:a16="http://schemas.microsoft.com/office/drawing/2014/main" id="{6E0CF4A8-4595-0DCA-CDA7-5D43A6BDF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57" name="Line 17">
            <a:extLst>
              <a:ext uri="{FF2B5EF4-FFF2-40B4-BE49-F238E27FC236}">
                <a16:creationId xmlns:a16="http://schemas.microsoft.com/office/drawing/2014/main" id="{37A8A3C7-5276-FE5E-5742-5D0FF291C0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0660" name="Oval 20">
            <a:extLst>
              <a:ext uri="{FF2B5EF4-FFF2-40B4-BE49-F238E27FC236}">
                <a16:creationId xmlns:a16="http://schemas.microsoft.com/office/drawing/2014/main" id="{3F7FB530-4E31-1952-EED7-D228100D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1" name="Oval 21">
            <a:extLst>
              <a:ext uri="{FF2B5EF4-FFF2-40B4-BE49-F238E27FC236}">
                <a16:creationId xmlns:a16="http://schemas.microsoft.com/office/drawing/2014/main" id="{BA0B90E2-E788-79A3-054F-D44B0313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2" name="Oval 22">
            <a:extLst>
              <a:ext uri="{FF2B5EF4-FFF2-40B4-BE49-F238E27FC236}">
                <a16:creationId xmlns:a16="http://schemas.microsoft.com/office/drawing/2014/main" id="{11D7CDC1-E396-6A6B-8029-F749589D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3" name="Oval 23">
            <a:extLst>
              <a:ext uri="{FF2B5EF4-FFF2-40B4-BE49-F238E27FC236}">
                <a16:creationId xmlns:a16="http://schemas.microsoft.com/office/drawing/2014/main" id="{EA66D32C-5364-CF61-F7A8-B14F0FB5D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4" name="Oval 24">
            <a:extLst>
              <a:ext uri="{FF2B5EF4-FFF2-40B4-BE49-F238E27FC236}">
                <a16:creationId xmlns:a16="http://schemas.microsoft.com/office/drawing/2014/main" id="{EAFB7C80-9C69-9405-4FE7-92EB310A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5" name="Line 25">
            <a:extLst>
              <a:ext uri="{FF2B5EF4-FFF2-40B4-BE49-F238E27FC236}">
                <a16:creationId xmlns:a16="http://schemas.microsoft.com/office/drawing/2014/main" id="{A453D451-8164-E0CB-3409-9AECCFB9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6" name="Line 26">
            <a:extLst>
              <a:ext uri="{FF2B5EF4-FFF2-40B4-BE49-F238E27FC236}">
                <a16:creationId xmlns:a16="http://schemas.microsoft.com/office/drawing/2014/main" id="{58BC6D51-8CB7-37DE-DC7A-AC7F2E2FD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7" name="Line 27">
            <a:extLst>
              <a:ext uri="{FF2B5EF4-FFF2-40B4-BE49-F238E27FC236}">
                <a16:creationId xmlns:a16="http://schemas.microsoft.com/office/drawing/2014/main" id="{A731647B-B57F-68F5-AA4C-6FDE31983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8" name="Line 28">
            <a:extLst>
              <a:ext uri="{FF2B5EF4-FFF2-40B4-BE49-F238E27FC236}">
                <a16:creationId xmlns:a16="http://schemas.microsoft.com/office/drawing/2014/main" id="{46960EC9-B6C6-D751-7F99-8231A9C35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69" name="Line 29">
            <a:extLst>
              <a:ext uri="{FF2B5EF4-FFF2-40B4-BE49-F238E27FC236}">
                <a16:creationId xmlns:a16="http://schemas.microsoft.com/office/drawing/2014/main" id="{0229BEDF-53F6-CA2D-5F61-6C6BD8D5D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71" name="Line 31">
            <a:extLst>
              <a:ext uri="{FF2B5EF4-FFF2-40B4-BE49-F238E27FC236}">
                <a16:creationId xmlns:a16="http://schemas.microsoft.com/office/drawing/2014/main" id="{3C17EA57-ACF1-0C80-0D41-B1BC834B1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72" name="Line 32">
            <a:extLst>
              <a:ext uri="{FF2B5EF4-FFF2-40B4-BE49-F238E27FC236}">
                <a16:creationId xmlns:a16="http://schemas.microsoft.com/office/drawing/2014/main" id="{0FA4753D-6F72-870D-32BC-FE7D96F82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73" name="Text Box 33">
            <a:extLst>
              <a:ext uri="{FF2B5EF4-FFF2-40B4-BE49-F238E27FC236}">
                <a16:creationId xmlns:a16="http://schemas.microsoft.com/office/drawing/2014/main" id="{5B34CEA9-A2A6-C60A-369B-7411C8C53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40674" name="Text Box 34">
            <a:extLst>
              <a:ext uri="{FF2B5EF4-FFF2-40B4-BE49-F238E27FC236}">
                <a16:creationId xmlns:a16="http://schemas.microsoft.com/office/drawing/2014/main" id="{78CCB3C3-A0CD-9C7C-B5E1-97DDB086B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40675" name="Text Box 35">
            <a:extLst>
              <a:ext uri="{FF2B5EF4-FFF2-40B4-BE49-F238E27FC236}">
                <a16:creationId xmlns:a16="http://schemas.microsoft.com/office/drawing/2014/main" id="{43DE8EE0-7572-D0B4-D595-55F81715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40676" name="Text Box 36">
            <a:extLst>
              <a:ext uri="{FF2B5EF4-FFF2-40B4-BE49-F238E27FC236}">
                <a16:creationId xmlns:a16="http://schemas.microsoft.com/office/drawing/2014/main" id="{354F4849-BADA-F3EE-5B15-126BDF4B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40677" name="Text Box 37">
            <a:extLst>
              <a:ext uri="{FF2B5EF4-FFF2-40B4-BE49-F238E27FC236}">
                <a16:creationId xmlns:a16="http://schemas.microsoft.com/office/drawing/2014/main" id="{3B74DEEC-CFDA-0D25-FDF6-295E5FDCA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40678" name="Text Box 38">
            <a:extLst>
              <a:ext uri="{FF2B5EF4-FFF2-40B4-BE49-F238E27FC236}">
                <a16:creationId xmlns:a16="http://schemas.microsoft.com/office/drawing/2014/main" id="{95D43452-70B3-5135-4A18-26E0472F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40679" name="Text Box 39">
            <a:extLst>
              <a:ext uri="{FF2B5EF4-FFF2-40B4-BE49-F238E27FC236}">
                <a16:creationId xmlns:a16="http://schemas.microsoft.com/office/drawing/2014/main" id="{9050E39A-8811-864D-DA66-7D902256B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40680" name="Text Box 40">
            <a:extLst>
              <a:ext uri="{FF2B5EF4-FFF2-40B4-BE49-F238E27FC236}">
                <a16:creationId xmlns:a16="http://schemas.microsoft.com/office/drawing/2014/main" id="{46C7A779-7148-63FE-654E-F4C6D79E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40681" name="Text Box 41">
            <a:extLst>
              <a:ext uri="{FF2B5EF4-FFF2-40B4-BE49-F238E27FC236}">
                <a16:creationId xmlns:a16="http://schemas.microsoft.com/office/drawing/2014/main" id="{81022EC7-2A6F-9354-0AFF-57B8B4DE2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240682" name="Text Box 42">
            <a:extLst>
              <a:ext uri="{FF2B5EF4-FFF2-40B4-BE49-F238E27FC236}">
                <a16:creationId xmlns:a16="http://schemas.microsoft.com/office/drawing/2014/main" id="{DB3B4C33-11D3-E510-61B1-E0032982C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240683" name="Text Box 43">
            <a:extLst>
              <a:ext uri="{FF2B5EF4-FFF2-40B4-BE49-F238E27FC236}">
                <a16:creationId xmlns:a16="http://schemas.microsoft.com/office/drawing/2014/main" id="{3900BA96-6D66-CABC-5FA9-1BED761CC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240684" name="Oval 44">
            <a:extLst>
              <a:ext uri="{FF2B5EF4-FFF2-40B4-BE49-F238E27FC236}">
                <a16:creationId xmlns:a16="http://schemas.microsoft.com/office/drawing/2014/main" id="{F62D5611-0538-86A5-D707-74ADD4ECE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85" name="Oval 45">
            <a:extLst>
              <a:ext uri="{FF2B5EF4-FFF2-40B4-BE49-F238E27FC236}">
                <a16:creationId xmlns:a16="http://schemas.microsoft.com/office/drawing/2014/main" id="{F25CF365-4BAB-7517-345B-B56B7AC0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86" name="Oval 46">
            <a:extLst>
              <a:ext uri="{FF2B5EF4-FFF2-40B4-BE49-F238E27FC236}">
                <a16:creationId xmlns:a16="http://schemas.microsoft.com/office/drawing/2014/main" id="{61C2ABF0-1E97-A678-154D-96F12726D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87" name="Oval 47">
            <a:extLst>
              <a:ext uri="{FF2B5EF4-FFF2-40B4-BE49-F238E27FC236}">
                <a16:creationId xmlns:a16="http://schemas.microsoft.com/office/drawing/2014/main" id="{2AE8438A-C236-4671-7F39-60EF4A10D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88" name="Oval 48">
            <a:extLst>
              <a:ext uri="{FF2B5EF4-FFF2-40B4-BE49-F238E27FC236}">
                <a16:creationId xmlns:a16="http://schemas.microsoft.com/office/drawing/2014/main" id="{D60BE694-C94C-26D9-EB75-042E5A42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89" name="Oval 49">
            <a:extLst>
              <a:ext uri="{FF2B5EF4-FFF2-40B4-BE49-F238E27FC236}">
                <a16:creationId xmlns:a16="http://schemas.microsoft.com/office/drawing/2014/main" id="{2081FA64-3FAE-64FF-5518-30AAC21C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0" name="Oval 50">
            <a:extLst>
              <a:ext uri="{FF2B5EF4-FFF2-40B4-BE49-F238E27FC236}">
                <a16:creationId xmlns:a16="http://schemas.microsoft.com/office/drawing/2014/main" id="{8E8E32B0-17B9-75EA-E632-882301E8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1" name="Oval 51">
            <a:extLst>
              <a:ext uri="{FF2B5EF4-FFF2-40B4-BE49-F238E27FC236}">
                <a16:creationId xmlns:a16="http://schemas.microsoft.com/office/drawing/2014/main" id="{71A4764B-375E-600F-8EA3-C21A63EC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2" name="Oval 52">
            <a:extLst>
              <a:ext uri="{FF2B5EF4-FFF2-40B4-BE49-F238E27FC236}">
                <a16:creationId xmlns:a16="http://schemas.microsoft.com/office/drawing/2014/main" id="{739DFCD5-2E79-BC0C-26A3-38E53DC0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3" name="Oval 53">
            <a:extLst>
              <a:ext uri="{FF2B5EF4-FFF2-40B4-BE49-F238E27FC236}">
                <a16:creationId xmlns:a16="http://schemas.microsoft.com/office/drawing/2014/main" id="{F6EF16A7-7893-1A93-3883-A91E18679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4" name="Text Box 54">
            <a:extLst>
              <a:ext uri="{FF2B5EF4-FFF2-40B4-BE49-F238E27FC236}">
                <a16:creationId xmlns:a16="http://schemas.microsoft.com/office/drawing/2014/main" id="{83A396CD-D4D3-EAB4-7A16-72B19232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40695" name="Text Box 55">
            <a:extLst>
              <a:ext uri="{FF2B5EF4-FFF2-40B4-BE49-F238E27FC236}">
                <a16:creationId xmlns:a16="http://schemas.microsoft.com/office/drawing/2014/main" id="{7CBD8E0D-77E4-36FE-58AF-9A2D5D5E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40696" name="Text Box 56">
            <a:extLst>
              <a:ext uri="{FF2B5EF4-FFF2-40B4-BE49-F238E27FC236}">
                <a16:creationId xmlns:a16="http://schemas.microsoft.com/office/drawing/2014/main" id="{A5FF34F6-5EA1-797C-5936-8DBBB55C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240697" name="Line 57">
            <a:extLst>
              <a:ext uri="{FF2B5EF4-FFF2-40B4-BE49-F238E27FC236}">
                <a16:creationId xmlns:a16="http://schemas.microsoft.com/office/drawing/2014/main" id="{92C1A7AF-D757-5EE1-1472-5AB2E0929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8" name="Line 58">
            <a:extLst>
              <a:ext uri="{FF2B5EF4-FFF2-40B4-BE49-F238E27FC236}">
                <a16:creationId xmlns:a16="http://schemas.microsoft.com/office/drawing/2014/main" id="{F80F5702-A8B5-8D9D-7537-2C5AFDE1F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99" name="Text Box 59">
            <a:extLst>
              <a:ext uri="{FF2B5EF4-FFF2-40B4-BE49-F238E27FC236}">
                <a16:creationId xmlns:a16="http://schemas.microsoft.com/office/drawing/2014/main" id="{7BC3CD5A-6B6C-3309-048A-98C2BC9C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240700" name="Text Box 60">
            <a:extLst>
              <a:ext uri="{FF2B5EF4-FFF2-40B4-BE49-F238E27FC236}">
                <a16:creationId xmlns:a16="http://schemas.microsoft.com/office/drawing/2014/main" id="{4C1E4D3E-B90E-C850-8E6C-E9B77633A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40701" name="Line 61">
            <a:extLst>
              <a:ext uri="{FF2B5EF4-FFF2-40B4-BE49-F238E27FC236}">
                <a16:creationId xmlns:a16="http://schemas.microsoft.com/office/drawing/2014/main" id="{A6CA4824-E80B-D6BA-02A7-85E9A7B287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02" name="Line 62">
            <a:extLst>
              <a:ext uri="{FF2B5EF4-FFF2-40B4-BE49-F238E27FC236}">
                <a16:creationId xmlns:a16="http://schemas.microsoft.com/office/drawing/2014/main" id="{154F56CC-130F-290B-254A-A5BACCFA8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04" name="Oval 64">
            <a:extLst>
              <a:ext uri="{FF2B5EF4-FFF2-40B4-BE49-F238E27FC236}">
                <a16:creationId xmlns:a16="http://schemas.microsoft.com/office/drawing/2014/main" id="{312069CB-9E59-BD77-5101-129CA261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05" name="Text Box 65">
            <a:extLst>
              <a:ext uri="{FF2B5EF4-FFF2-40B4-BE49-F238E27FC236}">
                <a16:creationId xmlns:a16="http://schemas.microsoft.com/office/drawing/2014/main" id="{34F0BDF4-0EE4-4572-8276-B2C31FC0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40706" name="Line 66">
            <a:extLst>
              <a:ext uri="{FF2B5EF4-FFF2-40B4-BE49-F238E27FC236}">
                <a16:creationId xmlns:a16="http://schemas.microsoft.com/office/drawing/2014/main" id="{C79382D7-0A09-0858-7113-8E97F5FC9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07" name="Text Box 67">
            <a:extLst>
              <a:ext uri="{FF2B5EF4-FFF2-40B4-BE49-F238E27FC236}">
                <a16:creationId xmlns:a16="http://schemas.microsoft.com/office/drawing/2014/main" id="{BC1773F1-9DE2-A733-E2FA-4CBF1420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40708" name="Text Box 68">
            <a:extLst>
              <a:ext uri="{FF2B5EF4-FFF2-40B4-BE49-F238E27FC236}">
                <a16:creationId xmlns:a16="http://schemas.microsoft.com/office/drawing/2014/main" id="{E502EDCF-4406-D2FE-44A3-643A3708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240710" name="Line 70">
            <a:extLst>
              <a:ext uri="{FF2B5EF4-FFF2-40B4-BE49-F238E27FC236}">
                <a16:creationId xmlns:a16="http://schemas.microsoft.com/office/drawing/2014/main" id="{94741818-95F4-81A5-D322-884A5D23A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11" name="Line 71">
            <a:extLst>
              <a:ext uri="{FF2B5EF4-FFF2-40B4-BE49-F238E27FC236}">
                <a16:creationId xmlns:a16="http://schemas.microsoft.com/office/drawing/2014/main" id="{2BA461F9-C26D-A67C-E285-659C110EA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12" name="Text Box 72">
            <a:extLst>
              <a:ext uri="{FF2B5EF4-FFF2-40B4-BE49-F238E27FC236}">
                <a16:creationId xmlns:a16="http://schemas.microsoft.com/office/drawing/2014/main" id="{7CDDC160-0168-3220-DD23-1996A316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240713" name="Text Box 73">
            <a:extLst>
              <a:ext uri="{FF2B5EF4-FFF2-40B4-BE49-F238E27FC236}">
                <a16:creationId xmlns:a16="http://schemas.microsoft.com/office/drawing/2014/main" id="{8941E4C5-86C3-AF64-9D4C-95E5B19E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240714" name="Text Box 74">
            <a:extLst>
              <a:ext uri="{FF2B5EF4-FFF2-40B4-BE49-F238E27FC236}">
                <a16:creationId xmlns:a16="http://schemas.microsoft.com/office/drawing/2014/main" id="{21B4270D-9379-1205-A114-A9F63E6C6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240715" name="Line 75">
            <a:extLst>
              <a:ext uri="{FF2B5EF4-FFF2-40B4-BE49-F238E27FC236}">
                <a16:creationId xmlns:a16="http://schemas.microsoft.com/office/drawing/2014/main" id="{CE2F1131-E2CE-31FA-2A5C-1E49D7CF0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16" name="Line 76">
            <a:extLst>
              <a:ext uri="{FF2B5EF4-FFF2-40B4-BE49-F238E27FC236}">
                <a16:creationId xmlns:a16="http://schemas.microsoft.com/office/drawing/2014/main" id="{A2971C52-0657-93BD-7777-5632CEEA8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17" name="Line 77">
            <a:extLst>
              <a:ext uri="{FF2B5EF4-FFF2-40B4-BE49-F238E27FC236}">
                <a16:creationId xmlns:a16="http://schemas.microsoft.com/office/drawing/2014/main" id="{D25E9A37-AD5D-88DF-0DFA-98043A1D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718" name="Text Box 78">
            <a:extLst>
              <a:ext uri="{FF2B5EF4-FFF2-40B4-BE49-F238E27FC236}">
                <a16:creationId xmlns:a16="http://schemas.microsoft.com/office/drawing/2014/main" id="{B9771A63-8D1B-1803-B4B7-AF5A38C9E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DFS Tree</a:t>
            </a:r>
          </a:p>
        </p:txBody>
      </p:sp>
      <p:sp>
        <p:nvSpPr>
          <p:cNvPr id="240719" name="Text Box 79">
            <a:extLst>
              <a:ext uri="{FF2B5EF4-FFF2-40B4-BE49-F238E27FC236}">
                <a16:creationId xmlns:a16="http://schemas.microsoft.com/office/drawing/2014/main" id="{814623FC-29F4-EC86-FDFD-F67B24DC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Graph G</a:t>
            </a:r>
          </a:p>
        </p:txBody>
      </p:sp>
    </p:spTree>
    <p:extLst>
      <p:ext uri="{BB962C8B-B14F-4D97-AF65-F5344CB8AC3E}">
        <p14:creationId xmlns:p14="http://schemas.microsoft.com/office/powerpoint/2010/main" val="2441731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AEF8-73F7-0AB6-CE05-C5A00E8E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DFS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CDAFD1-D2CD-A4A3-EB6C-9F587F55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264394"/>
            <a:ext cx="3262759" cy="23745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EA871-E4EB-1D3C-9A83-D1EF5359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D4AFC-B710-BBE7-CBE8-EA9A65F2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9" y="3836503"/>
            <a:ext cx="3477110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13228-C6C6-3981-BC3D-9A46C0FC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984" y="1447800"/>
            <a:ext cx="3467584" cy="2476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22E47A-6E4E-360B-AEDA-396F47E5A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24646"/>
            <a:ext cx="353426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85CE-0961-8AD7-B1EE-FC8BD4B2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30AD1C-46EB-E0C3-4629-5215E9803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21" y="1600200"/>
            <a:ext cx="3791479" cy="24768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BF40-5599-EAF8-CF95-B904DE84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59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4C72B-08F2-58BB-3191-9E6957D3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8" y="4030306"/>
            <a:ext cx="3489066" cy="2326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97FA9-FD17-A355-529D-7E93FD8EE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39" y="1628220"/>
            <a:ext cx="2963962" cy="2124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11BDCA-4C98-8A61-4AD6-E4A743CCC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963616"/>
            <a:ext cx="3066163" cy="21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1676400"/>
            <a:ext cx="8562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500" dirty="0">
                <a:latin typeface="Trebuchet MS" panose="020B0603020202020204" pitchFamily="34" charset="0"/>
              </a:rPr>
              <a:t>Path:  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a sequence of vertices (v[1], v[2],...,v[k]) </a:t>
            </a:r>
            <a:r>
              <a:rPr kumimoji="1" lang="en-US" altLang="en-US" sz="2500" b="0" dirty="0" err="1">
                <a:latin typeface="Trebuchet MS" panose="020B0603020202020204" pitchFamily="34" charset="0"/>
              </a:rPr>
              <a:t>s.t.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     (v[</a:t>
            </a:r>
            <a:r>
              <a:rPr kumimoji="1" lang="en-US" altLang="en-US" sz="2500" b="0" dirty="0" err="1">
                <a:latin typeface="Trebuchet MS" panose="020B0603020202020204" pitchFamily="34" charset="0"/>
              </a:rPr>
              <a:t>i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],v[i+1]) </a:t>
            </a:r>
            <a:r>
              <a:rPr kumimoji="1" lang="en-US" altLang="en-US" sz="2500" dirty="0">
                <a:latin typeface="Trebuchet MS" panose="020B0603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 E for all 0 &lt; </a:t>
            </a:r>
            <a:r>
              <a:rPr kumimoji="1" lang="en-US" altLang="en-US" sz="2500" b="0" dirty="0" err="1">
                <a:latin typeface="Trebuchet MS" panose="020B0603020202020204" pitchFamily="34" charset="0"/>
              </a:rPr>
              <a:t>i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 &lt; k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500" b="0" dirty="0">
                <a:latin typeface="Trebuchet MS" panose="020B0603020202020204" pitchFamily="34" charset="0"/>
              </a:rPr>
              <a:t>Simple Path: No vertex is repeated in a simple path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500" b="0" dirty="0">
                <a:latin typeface="Trebuchet MS" panose="020B0603020202020204" pitchFamily="34" charset="0"/>
              </a:rPr>
              <a:t>The</a:t>
            </a:r>
            <a:r>
              <a:rPr kumimoji="1" lang="en-US" altLang="en-US" sz="2500" i="1" dirty="0">
                <a:latin typeface="Trebuchet MS" panose="020B0603020202020204" pitchFamily="34" charset="0"/>
              </a:rPr>
              <a:t> </a:t>
            </a:r>
            <a:r>
              <a:rPr kumimoji="1" lang="en-US" altLang="en-US" sz="2500" dirty="0">
                <a:latin typeface="Trebuchet MS" panose="020B0603020202020204" pitchFamily="34" charset="0"/>
              </a:rPr>
              <a:t>length</a:t>
            </a:r>
            <a:r>
              <a:rPr kumimoji="1" lang="en-US" altLang="en-US" sz="2500" i="1" dirty="0">
                <a:latin typeface="Trebuchet MS" panose="020B0603020202020204" pitchFamily="34" charset="0"/>
              </a:rPr>
              <a:t> 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of a path is number of vertices in it minus 1.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500" dirty="0">
                <a:latin typeface="Trebuchet MS" panose="020B0603020202020204" pitchFamily="34" charset="0"/>
              </a:rPr>
              <a:t>Cycle : 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a simple path that begins and ends with the same node</a:t>
            </a:r>
            <a:endParaRPr kumimoji="1" lang="en-US" altLang="en-US" sz="2500" dirty="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500" dirty="0">
                <a:latin typeface="Trebuchet MS" panose="020B0603020202020204" pitchFamily="34" charset="0"/>
              </a:rPr>
              <a:t>Cyclic</a:t>
            </a:r>
            <a:r>
              <a:rPr kumimoji="1" lang="en-US" altLang="en-US" sz="2500" i="1" dirty="0">
                <a:latin typeface="Trebuchet MS" panose="020B0603020202020204" pitchFamily="34" charset="0"/>
              </a:rPr>
              <a:t> 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graph – contains at least one cycle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en-US" sz="2500" dirty="0">
                <a:latin typeface="Trebuchet MS" panose="020B0603020202020204" pitchFamily="34" charset="0"/>
              </a:rPr>
              <a:t>Acyclic</a:t>
            </a:r>
            <a:r>
              <a:rPr kumimoji="1" lang="en-US" altLang="en-US" sz="2500" i="1" dirty="0">
                <a:latin typeface="Trebuchet MS" panose="020B0603020202020204" pitchFamily="34" charset="0"/>
              </a:rPr>
              <a:t> </a:t>
            </a:r>
            <a:r>
              <a:rPr kumimoji="1" lang="en-US" altLang="en-US" sz="2500" b="0" dirty="0">
                <a:latin typeface="Trebuchet MS" panose="020B0603020202020204" pitchFamily="34" charset="0"/>
              </a:rPr>
              <a:t>graph - no cycles</a:t>
            </a:r>
            <a:r>
              <a:rPr kumimoji="1" lang="en-US" altLang="en-US" sz="2500" dirty="0"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0482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B349-4627-F904-FCFA-9B3FC677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0C398F-3873-27CA-2BB3-F3CF3FADA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74" y="1417638"/>
            <a:ext cx="2895855" cy="20964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CC8A-C5D6-118B-96FE-51AED39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60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245B7-EFF0-D3F5-C681-55337F00C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4" y="3745012"/>
            <a:ext cx="2947346" cy="1824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2AEC0-AA85-6E20-933D-FFE22574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516752"/>
            <a:ext cx="2733918" cy="1912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43219A-7CD1-22FF-5A80-0256EA5FD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576" y="3657600"/>
            <a:ext cx="3186366" cy="22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1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198-BDFA-4D46-621B-CA5B8B23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example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00C00E-0D68-520C-57CC-B8CA3331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329" y="3791721"/>
            <a:ext cx="2995871" cy="19558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7F4B7-7887-6256-8735-D536F462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A27F-A463-4199-A7B8-15A6426234EA}" type="slidenum">
              <a:rPr lang="en-US" altLang="en-US" smtClean="0"/>
              <a:pPr/>
              <a:t>61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05B6A-61B8-663A-7506-73B252B5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31853"/>
            <a:ext cx="2995871" cy="2056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D8EE3-06A6-635E-F8C5-0BD81F40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5" y="3588145"/>
            <a:ext cx="3091123" cy="2107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251AB5-5FBC-517C-47C7-F4C4E0A26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55" y="1569875"/>
            <a:ext cx="3127116" cy="2056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990904-49CB-BEE0-2330-0984E6116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824441"/>
            <a:ext cx="2572236" cy="17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6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D52DC-AEBC-291B-B32C-F2E2EC747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6EEB03-A8FF-448D-905E-7105E442CC4C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4340F7D0-7DDA-9792-8287-276465473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B9862162-2076-E92C-AE24-C8D7D7C5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608138"/>
            <a:ext cx="1882775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Adjacency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A:  F G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B:  A H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C:  A D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D:  C F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E:  C D G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F:  E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G: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H:  B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b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  H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</p:txBody>
      </p:sp>
      <p:sp>
        <p:nvSpPr>
          <p:cNvPr id="397418" name="Oval 106">
            <a:extLst>
              <a:ext uri="{FF2B5EF4-FFF2-40B4-BE49-F238E27FC236}">
                <a16:creationId xmlns:a16="http://schemas.microsoft.com/office/drawing/2014/main" id="{F6AB19F8-C067-CF68-5360-15A78CBDD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397419" name="Oval 107">
            <a:extLst>
              <a:ext uri="{FF2B5EF4-FFF2-40B4-BE49-F238E27FC236}">
                <a16:creationId xmlns:a16="http://schemas.microsoft.com/office/drawing/2014/main" id="{0EE955AD-3F28-C1EF-DAD4-EA7450157B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97420" name="Oval 108">
            <a:extLst>
              <a:ext uri="{FF2B5EF4-FFF2-40B4-BE49-F238E27FC236}">
                <a16:creationId xmlns:a16="http://schemas.microsoft.com/office/drawing/2014/main" id="{205456E2-E3D5-AD97-0774-EB0D0C931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397421" name="AutoShape 109">
            <a:extLst>
              <a:ext uri="{FF2B5EF4-FFF2-40B4-BE49-F238E27FC236}">
                <a16:creationId xmlns:a16="http://schemas.microsoft.com/office/drawing/2014/main" id="{9DF3CF72-F6A3-6D1A-5887-7FC6BE7BC84F}"/>
              </a:ext>
            </a:extLst>
          </p:cNvPr>
          <p:cNvCxnSpPr>
            <a:cxnSpLocks noChangeShapeType="1"/>
            <a:stCxn id="397418" idx="0"/>
            <a:endCxn id="397419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2" name="Oval 110">
            <a:extLst>
              <a:ext uri="{FF2B5EF4-FFF2-40B4-BE49-F238E27FC236}">
                <a16:creationId xmlns:a16="http://schemas.microsoft.com/office/drawing/2014/main" id="{A3B22DCE-CC55-C0D4-1015-C2A2ACA4E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97423" name="AutoShape 111">
            <a:extLst>
              <a:ext uri="{FF2B5EF4-FFF2-40B4-BE49-F238E27FC236}">
                <a16:creationId xmlns:a16="http://schemas.microsoft.com/office/drawing/2014/main" id="{C7645B2A-6081-0523-3A91-AC7CA372DA60}"/>
              </a:ext>
            </a:extLst>
          </p:cNvPr>
          <p:cNvCxnSpPr>
            <a:cxnSpLocks noChangeShapeType="1"/>
            <a:stCxn id="397419" idx="5"/>
            <a:endCxn id="397422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4" name="Oval 112">
            <a:extLst>
              <a:ext uri="{FF2B5EF4-FFF2-40B4-BE49-F238E27FC236}">
                <a16:creationId xmlns:a16="http://schemas.microsoft.com/office/drawing/2014/main" id="{FE31ED53-E056-513C-997D-0ACB63FE3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397425" name="AutoShape 113">
            <a:extLst>
              <a:ext uri="{FF2B5EF4-FFF2-40B4-BE49-F238E27FC236}">
                <a16:creationId xmlns:a16="http://schemas.microsoft.com/office/drawing/2014/main" id="{8972D94A-BD30-3812-F031-0A8ECB1FC5F1}"/>
              </a:ext>
            </a:extLst>
          </p:cNvPr>
          <p:cNvCxnSpPr>
            <a:cxnSpLocks noChangeShapeType="1"/>
            <a:stCxn id="397419" idx="6"/>
            <a:endCxn id="397424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6" name="Oval 114">
            <a:extLst>
              <a:ext uri="{FF2B5EF4-FFF2-40B4-BE49-F238E27FC236}">
                <a16:creationId xmlns:a16="http://schemas.microsoft.com/office/drawing/2014/main" id="{78EDA5EA-3509-8C8C-60CC-AEE19D127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397427" name="Oval 115">
            <a:extLst>
              <a:ext uri="{FF2B5EF4-FFF2-40B4-BE49-F238E27FC236}">
                <a16:creationId xmlns:a16="http://schemas.microsoft.com/office/drawing/2014/main" id="{6197C33F-1A87-B810-622A-BCBBCBC8D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397428" name="AutoShape 116">
            <a:extLst>
              <a:ext uri="{FF2B5EF4-FFF2-40B4-BE49-F238E27FC236}">
                <a16:creationId xmlns:a16="http://schemas.microsoft.com/office/drawing/2014/main" id="{51F3D668-F4C9-945A-71B4-5CB295AEAA4D}"/>
              </a:ext>
            </a:extLst>
          </p:cNvPr>
          <p:cNvCxnSpPr>
            <a:cxnSpLocks noChangeShapeType="1"/>
            <a:stCxn id="397427" idx="2"/>
            <a:endCxn id="397426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29" name="AutoShape 117">
            <a:extLst>
              <a:ext uri="{FF2B5EF4-FFF2-40B4-BE49-F238E27FC236}">
                <a16:creationId xmlns:a16="http://schemas.microsoft.com/office/drawing/2014/main" id="{6481B236-A7EE-D63E-B187-EEE6E6E8A9B7}"/>
              </a:ext>
            </a:extLst>
          </p:cNvPr>
          <p:cNvCxnSpPr>
            <a:cxnSpLocks noChangeShapeType="1"/>
            <a:stCxn id="397427" idx="3"/>
            <a:endCxn id="397418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0" name="AutoShape 118">
            <a:extLst>
              <a:ext uri="{FF2B5EF4-FFF2-40B4-BE49-F238E27FC236}">
                <a16:creationId xmlns:a16="http://schemas.microsoft.com/office/drawing/2014/main" id="{DDFBFA7A-2FF4-9070-383D-D0247D9B23AF}"/>
              </a:ext>
            </a:extLst>
          </p:cNvPr>
          <p:cNvCxnSpPr>
            <a:cxnSpLocks noChangeShapeType="1"/>
            <a:stCxn id="397418" idx="7"/>
            <a:endCxn id="397426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1" name="AutoShape 119">
            <a:extLst>
              <a:ext uri="{FF2B5EF4-FFF2-40B4-BE49-F238E27FC236}">
                <a16:creationId xmlns:a16="http://schemas.microsoft.com/office/drawing/2014/main" id="{74B0F067-FA09-CDEA-68CB-1AA84C4E3D90}"/>
              </a:ext>
            </a:extLst>
          </p:cNvPr>
          <p:cNvCxnSpPr>
            <a:cxnSpLocks noChangeShapeType="1"/>
            <a:stCxn id="397427" idx="7"/>
            <a:endCxn id="397424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2" name="AutoShape 120">
            <a:extLst>
              <a:ext uri="{FF2B5EF4-FFF2-40B4-BE49-F238E27FC236}">
                <a16:creationId xmlns:a16="http://schemas.microsoft.com/office/drawing/2014/main" id="{1B429AEE-332A-25AF-1CC7-FC9C23A49FB3}"/>
              </a:ext>
            </a:extLst>
          </p:cNvPr>
          <p:cNvCxnSpPr>
            <a:cxnSpLocks noChangeShapeType="1"/>
            <a:stCxn id="397427" idx="0"/>
            <a:endCxn id="397422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3" name="AutoShape 121">
            <a:extLst>
              <a:ext uri="{FF2B5EF4-FFF2-40B4-BE49-F238E27FC236}">
                <a16:creationId xmlns:a16="http://schemas.microsoft.com/office/drawing/2014/main" id="{D2F67863-FD53-B87A-7D9C-7D638F9C4674}"/>
              </a:ext>
            </a:extLst>
          </p:cNvPr>
          <p:cNvCxnSpPr>
            <a:cxnSpLocks noChangeShapeType="1"/>
            <a:stCxn id="397422" idx="3"/>
            <a:endCxn id="397426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4" name="AutoShape 122">
            <a:extLst>
              <a:ext uri="{FF2B5EF4-FFF2-40B4-BE49-F238E27FC236}">
                <a16:creationId xmlns:a16="http://schemas.microsoft.com/office/drawing/2014/main" id="{B811004A-53CC-A008-A5D4-53C2FAAC4568}"/>
              </a:ext>
            </a:extLst>
          </p:cNvPr>
          <p:cNvCxnSpPr>
            <a:cxnSpLocks noChangeShapeType="1"/>
            <a:stCxn id="397426" idx="0"/>
            <a:endCxn id="397422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5" name="AutoShape 123">
            <a:extLst>
              <a:ext uri="{FF2B5EF4-FFF2-40B4-BE49-F238E27FC236}">
                <a16:creationId xmlns:a16="http://schemas.microsoft.com/office/drawing/2014/main" id="{A2664680-B762-ECD6-EAFF-C71B1FF57647}"/>
              </a:ext>
            </a:extLst>
          </p:cNvPr>
          <p:cNvCxnSpPr>
            <a:cxnSpLocks noChangeShapeType="1"/>
            <a:stCxn id="397419" idx="4"/>
            <a:endCxn id="397420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6" name="Oval 124">
            <a:extLst>
              <a:ext uri="{FF2B5EF4-FFF2-40B4-BE49-F238E27FC236}">
                <a16:creationId xmlns:a16="http://schemas.microsoft.com/office/drawing/2014/main" id="{05D4FDE4-46EF-D29B-E76B-901114222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397437" name="AutoShape 125">
            <a:extLst>
              <a:ext uri="{FF2B5EF4-FFF2-40B4-BE49-F238E27FC236}">
                <a16:creationId xmlns:a16="http://schemas.microsoft.com/office/drawing/2014/main" id="{ADC84380-CAAD-F723-FEB4-2806782F086B}"/>
              </a:ext>
            </a:extLst>
          </p:cNvPr>
          <p:cNvCxnSpPr>
            <a:cxnSpLocks noChangeShapeType="1"/>
            <a:stCxn id="397420" idx="6"/>
            <a:endCxn id="397436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8" name="AutoShape 126">
            <a:extLst>
              <a:ext uri="{FF2B5EF4-FFF2-40B4-BE49-F238E27FC236}">
                <a16:creationId xmlns:a16="http://schemas.microsoft.com/office/drawing/2014/main" id="{0C543899-3C5C-EEF7-7F2A-105AC0F2F135}"/>
              </a:ext>
            </a:extLst>
          </p:cNvPr>
          <p:cNvCxnSpPr>
            <a:cxnSpLocks noChangeShapeType="1"/>
            <a:stCxn id="397439" idx="7"/>
            <a:endCxn id="397436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9" name="Oval 127">
            <a:extLst>
              <a:ext uri="{FF2B5EF4-FFF2-40B4-BE49-F238E27FC236}">
                <a16:creationId xmlns:a16="http://schemas.microsoft.com/office/drawing/2014/main" id="{495A2332-1B95-3FB7-3380-EA8DD7F17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397440" name="AutoShape 128">
            <a:extLst>
              <a:ext uri="{FF2B5EF4-FFF2-40B4-BE49-F238E27FC236}">
                <a16:creationId xmlns:a16="http://schemas.microsoft.com/office/drawing/2014/main" id="{AE09B7AE-5D87-FF1A-5C1E-C676CBBADCD5}"/>
              </a:ext>
            </a:extLst>
          </p:cNvPr>
          <p:cNvCxnSpPr>
            <a:cxnSpLocks noChangeShapeType="1"/>
            <a:stCxn id="397439" idx="0"/>
            <a:endCxn id="397420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67B4C-1112-8D79-DD06-58EC91E98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5D01E-0ABB-43EB-AFE0-641DFA2AD62A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78F44B44-BC92-9036-E20A-E6B4BFD76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64900" name="Oval 4">
            <a:extLst>
              <a:ext uri="{FF2B5EF4-FFF2-40B4-BE49-F238E27FC236}">
                <a16:creationId xmlns:a16="http://schemas.microsoft.com/office/drawing/2014/main" id="{6BC4FF05-2D6D-73F4-E701-6CEB6BC4A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4901" name="Oval 5">
            <a:extLst>
              <a:ext uri="{FF2B5EF4-FFF2-40B4-BE49-F238E27FC236}">
                <a16:creationId xmlns:a16="http://schemas.microsoft.com/office/drawing/2014/main" id="{234EEDEF-E029-E3A2-239A-6930EC76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64902" name="Oval 6">
            <a:extLst>
              <a:ext uri="{FF2B5EF4-FFF2-40B4-BE49-F238E27FC236}">
                <a16:creationId xmlns:a16="http://schemas.microsoft.com/office/drawing/2014/main" id="{A4C4629E-9BDC-92DF-8AC3-3CF401E35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4903" name="AutoShape 7">
            <a:extLst>
              <a:ext uri="{FF2B5EF4-FFF2-40B4-BE49-F238E27FC236}">
                <a16:creationId xmlns:a16="http://schemas.microsoft.com/office/drawing/2014/main" id="{3386DF3E-0AB4-D164-1605-24E8661EF93C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4" name="Oval 8">
            <a:extLst>
              <a:ext uri="{FF2B5EF4-FFF2-40B4-BE49-F238E27FC236}">
                <a16:creationId xmlns:a16="http://schemas.microsoft.com/office/drawing/2014/main" id="{EC06A760-0C54-F523-AA0B-496B33629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64905" name="AutoShape 9">
            <a:extLst>
              <a:ext uri="{FF2B5EF4-FFF2-40B4-BE49-F238E27FC236}">
                <a16:creationId xmlns:a16="http://schemas.microsoft.com/office/drawing/2014/main" id="{4D1EC47A-3568-C658-5C45-2869A94497BC}"/>
              </a:ext>
            </a:extLst>
          </p:cNvPr>
          <p:cNvCxnSpPr>
            <a:cxnSpLocks noChangeShapeType="1"/>
            <a:stCxn id="464901" idx="5"/>
            <a:endCxn id="464904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6" name="Oval 10">
            <a:extLst>
              <a:ext uri="{FF2B5EF4-FFF2-40B4-BE49-F238E27FC236}">
                <a16:creationId xmlns:a16="http://schemas.microsoft.com/office/drawing/2014/main" id="{7EDA77F2-2D14-0DEF-7F39-06E3794E8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4907" name="AutoShape 11">
            <a:extLst>
              <a:ext uri="{FF2B5EF4-FFF2-40B4-BE49-F238E27FC236}">
                <a16:creationId xmlns:a16="http://schemas.microsoft.com/office/drawing/2014/main" id="{3ECF7E99-A47A-6101-BFC2-8B655C95ACA5}"/>
              </a:ext>
            </a:extLst>
          </p:cNvPr>
          <p:cNvCxnSpPr>
            <a:cxnSpLocks noChangeShapeType="1"/>
            <a:stCxn id="464901" idx="6"/>
            <a:endCxn id="464906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8" name="Oval 12">
            <a:extLst>
              <a:ext uri="{FF2B5EF4-FFF2-40B4-BE49-F238E27FC236}">
                <a16:creationId xmlns:a16="http://schemas.microsoft.com/office/drawing/2014/main" id="{2E7EF80D-B460-A3C6-CE37-62A50F715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4909" name="Oval 13">
            <a:extLst>
              <a:ext uri="{FF2B5EF4-FFF2-40B4-BE49-F238E27FC236}">
                <a16:creationId xmlns:a16="http://schemas.microsoft.com/office/drawing/2014/main" id="{FD954053-E5E9-7C26-822B-E6EE16266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4910" name="AutoShape 14">
            <a:extLst>
              <a:ext uri="{FF2B5EF4-FFF2-40B4-BE49-F238E27FC236}">
                <a16:creationId xmlns:a16="http://schemas.microsoft.com/office/drawing/2014/main" id="{B8D19978-4AB7-26D4-0D31-187659F4299F}"/>
              </a:ext>
            </a:extLst>
          </p:cNvPr>
          <p:cNvCxnSpPr>
            <a:cxnSpLocks noChangeShapeType="1"/>
            <a:stCxn id="464909" idx="2"/>
            <a:endCxn id="464908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1" name="AutoShape 15">
            <a:extLst>
              <a:ext uri="{FF2B5EF4-FFF2-40B4-BE49-F238E27FC236}">
                <a16:creationId xmlns:a16="http://schemas.microsoft.com/office/drawing/2014/main" id="{8DC2D35E-E849-8508-2012-F9A5113B71F7}"/>
              </a:ext>
            </a:extLst>
          </p:cNvPr>
          <p:cNvCxnSpPr>
            <a:cxnSpLocks noChangeShapeType="1"/>
            <a:stCxn id="464909" idx="3"/>
            <a:endCxn id="464900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2" name="AutoShape 16">
            <a:extLst>
              <a:ext uri="{FF2B5EF4-FFF2-40B4-BE49-F238E27FC236}">
                <a16:creationId xmlns:a16="http://schemas.microsoft.com/office/drawing/2014/main" id="{5A119998-7577-3B6D-083D-08D2676F7AAB}"/>
              </a:ext>
            </a:extLst>
          </p:cNvPr>
          <p:cNvCxnSpPr>
            <a:cxnSpLocks noChangeShapeType="1"/>
            <a:stCxn id="464900" idx="7"/>
            <a:endCxn id="464908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3" name="AutoShape 17">
            <a:extLst>
              <a:ext uri="{FF2B5EF4-FFF2-40B4-BE49-F238E27FC236}">
                <a16:creationId xmlns:a16="http://schemas.microsoft.com/office/drawing/2014/main" id="{4152DBA3-9DF7-50E9-FC03-B3B7D509063C}"/>
              </a:ext>
            </a:extLst>
          </p:cNvPr>
          <p:cNvCxnSpPr>
            <a:cxnSpLocks noChangeShapeType="1"/>
            <a:stCxn id="464909" idx="7"/>
            <a:endCxn id="464906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02BFC213-4A6F-8948-3D9E-B3918D600B14}"/>
              </a:ext>
            </a:extLst>
          </p:cNvPr>
          <p:cNvCxnSpPr>
            <a:cxnSpLocks noChangeShapeType="1"/>
            <a:stCxn id="464909" idx="0"/>
            <a:endCxn id="464904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5" name="AutoShape 19">
            <a:extLst>
              <a:ext uri="{FF2B5EF4-FFF2-40B4-BE49-F238E27FC236}">
                <a16:creationId xmlns:a16="http://schemas.microsoft.com/office/drawing/2014/main" id="{09500E35-502B-9466-A634-72A4B44CC3F5}"/>
              </a:ext>
            </a:extLst>
          </p:cNvPr>
          <p:cNvCxnSpPr>
            <a:cxnSpLocks noChangeShapeType="1"/>
            <a:stCxn id="464904" idx="3"/>
            <a:endCxn id="464908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6" name="AutoShape 20">
            <a:extLst>
              <a:ext uri="{FF2B5EF4-FFF2-40B4-BE49-F238E27FC236}">
                <a16:creationId xmlns:a16="http://schemas.microsoft.com/office/drawing/2014/main" id="{447951BF-BAF4-9EF1-5F06-63FD16A21C94}"/>
              </a:ext>
            </a:extLst>
          </p:cNvPr>
          <p:cNvCxnSpPr>
            <a:cxnSpLocks noChangeShapeType="1"/>
            <a:stCxn id="464908" idx="0"/>
            <a:endCxn id="464904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D19BFB6B-DD9D-7E7C-AA06-08770ABFD604}"/>
              </a:ext>
            </a:extLst>
          </p:cNvPr>
          <p:cNvCxnSpPr>
            <a:cxnSpLocks noChangeShapeType="1"/>
            <a:stCxn id="464901" idx="4"/>
            <a:endCxn id="464902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18" name="Oval 22">
            <a:extLst>
              <a:ext uri="{FF2B5EF4-FFF2-40B4-BE49-F238E27FC236}">
                <a16:creationId xmlns:a16="http://schemas.microsoft.com/office/drawing/2014/main" id="{DEC6C4F7-F22F-14B4-613A-179BE2C0E2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4919" name="AutoShape 23">
            <a:extLst>
              <a:ext uri="{FF2B5EF4-FFF2-40B4-BE49-F238E27FC236}">
                <a16:creationId xmlns:a16="http://schemas.microsoft.com/office/drawing/2014/main" id="{BFBC5AED-947B-DEA1-8986-913D8E9295F4}"/>
              </a:ext>
            </a:extLst>
          </p:cNvPr>
          <p:cNvCxnSpPr>
            <a:cxnSpLocks noChangeShapeType="1"/>
            <a:stCxn id="464902" idx="6"/>
            <a:endCxn id="464918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20" name="AutoShape 24">
            <a:extLst>
              <a:ext uri="{FF2B5EF4-FFF2-40B4-BE49-F238E27FC236}">
                <a16:creationId xmlns:a16="http://schemas.microsoft.com/office/drawing/2014/main" id="{789953CD-DE1E-2D21-130F-760ABC208EB7}"/>
              </a:ext>
            </a:extLst>
          </p:cNvPr>
          <p:cNvCxnSpPr>
            <a:cxnSpLocks noChangeShapeType="1"/>
            <a:stCxn id="464921" idx="7"/>
            <a:endCxn id="464918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1" name="Oval 25">
            <a:extLst>
              <a:ext uri="{FF2B5EF4-FFF2-40B4-BE49-F238E27FC236}">
                <a16:creationId xmlns:a16="http://schemas.microsoft.com/office/drawing/2014/main" id="{D9D031BB-7404-B154-C9CB-C2075C20AE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64922" name="AutoShape 26">
            <a:extLst>
              <a:ext uri="{FF2B5EF4-FFF2-40B4-BE49-F238E27FC236}">
                <a16:creationId xmlns:a16="http://schemas.microsoft.com/office/drawing/2014/main" id="{817618D3-A873-3A5A-5184-1B49BD23531F}"/>
              </a:ext>
            </a:extLst>
          </p:cNvPr>
          <p:cNvCxnSpPr>
            <a:cxnSpLocks noChangeShapeType="1"/>
            <a:stCxn id="464921" idx="0"/>
            <a:endCxn id="464902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FA8D54CB-0933-2470-805E-184BF2CC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4928" name="Text Box 32">
            <a:extLst>
              <a:ext uri="{FF2B5EF4-FFF2-40B4-BE49-F238E27FC236}">
                <a16:creationId xmlns:a16="http://schemas.microsoft.com/office/drawing/2014/main" id="{04504BC9-20B8-F62F-B475-EC72B5DDD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64929" name="AutoShape 33">
            <a:extLst>
              <a:ext uri="{FF2B5EF4-FFF2-40B4-BE49-F238E27FC236}">
                <a16:creationId xmlns:a16="http://schemas.microsoft.com/office/drawing/2014/main" id="{B83F1BB0-4655-A0EC-4688-AD58B97837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B8836419-4C72-364F-7FB8-B6FFE82FD1F0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2B4C1-D3DE-268A-7DAE-C67B35DCD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B454A-F119-4457-9EAB-1C2589B91125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1C5CC5AE-93F2-01A5-6F65-DE1E33DD0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67971" name="Oval 3">
            <a:extLst>
              <a:ext uri="{FF2B5EF4-FFF2-40B4-BE49-F238E27FC236}">
                <a16:creationId xmlns:a16="http://schemas.microsoft.com/office/drawing/2014/main" id="{92D411D5-25FC-F3D6-023C-DCF29B837D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7972" name="Oval 4">
            <a:extLst>
              <a:ext uri="{FF2B5EF4-FFF2-40B4-BE49-F238E27FC236}">
                <a16:creationId xmlns:a16="http://schemas.microsoft.com/office/drawing/2014/main" id="{DB853AD8-2190-46B0-36F3-064C496E94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67973" name="Oval 5">
            <a:extLst>
              <a:ext uri="{FF2B5EF4-FFF2-40B4-BE49-F238E27FC236}">
                <a16:creationId xmlns:a16="http://schemas.microsoft.com/office/drawing/2014/main" id="{354632D4-139A-B626-4AB3-FB4670CD2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7974" name="AutoShape 6">
            <a:extLst>
              <a:ext uri="{FF2B5EF4-FFF2-40B4-BE49-F238E27FC236}">
                <a16:creationId xmlns:a16="http://schemas.microsoft.com/office/drawing/2014/main" id="{A4FE62C7-2865-6371-77B0-E20F9F57EB76}"/>
              </a:ext>
            </a:extLst>
          </p:cNvPr>
          <p:cNvCxnSpPr>
            <a:cxnSpLocks noChangeShapeType="1"/>
            <a:stCxn id="467971" idx="0"/>
            <a:endCxn id="467972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5" name="Oval 7">
            <a:extLst>
              <a:ext uri="{FF2B5EF4-FFF2-40B4-BE49-F238E27FC236}">
                <a16:creationId xmlns:a16="http://schemas.microsoft.com/office/drawing/2014/main" id="{AEE9D73C-C5E5-2924-2588-CC0494BF05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67976" name="AutoShape 8">
            <a:extLst>
              <a:ext uri="{FF2B5EF4-FFF2-40B4-BE49-F238E27FC236}">
                <a16:creationId xmlns:a16="http://schemas.microsoft.com/office/drawing/2014/main" id="{D18DC59A-D611-25C9-A86C-BA4D4650EFAF}"/>
              </a:ext>
            </a:extLst>
          </p:cNvPr>
          <p:cNvCxnSpPr>
            <a:cxnSpLocks noChangeShapeType="1"/>
            <a:stCxn id="467972" idx="5"/>
            <a:endCxn id="467975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7" name="Oval 9">
            <a:extLst>
              <a:ext uri="{FF2B5EF4-FFF2-40B4-BE49-F238E27FC236}">
                <a16:creationId xmlns:a16="http://schemas.microsoft.com/office/drawing/2014/main" id="{77D36046-9A12-8F04-0357-196E9FDC2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7978" name="AutoShape 10">
            <a:extLst>
              <a:ext uri="{FF2B5EF4-FFF2-40B4-BE49-F238E27FC236}">
                <a16:creationId xmlns:a16="http://schemas.microsoft.com/office/drawing/2014/main" id="{7D46C0D8-B2C7-3638-48B4-FF1FCF96A6A3}"/>
              </a:ext>
            </a:extLst>
          </p:cNvPr>
          <p:cNvCxnSpPr>
            <a:cxnSpLocks noChangeShapeType="1"/>
            <a:stCxn id="467972" idx="6"/>
            <a:endCxn id="467977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9" name="Oval 11">
            <a:extLst>
              <a:ext uri="{FF2B5EF4-FFF2-40B4-BE49-F238E27FC236}">
                <a16:creationId xmlns:a16="http://schemas.microsoft.com/office/drawing/2014/main" id="{6E2DDBD4-57E8-72C8-BDB9-8D37E380E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7980" name="Oval 12">
            <a:extLst>
              <a:ext uri="{FF2B5EF4-FFF2-40B4-BE49-F238E27FC236}">
                <a16:creationId xmlns:a16="http://schemas.microsoft.com/office/drawing/2014/main" id="{BC18DB73-5089-16F0-1D94-20CA4761A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7981" name="AutoShape 13">
            <a:extLst>
              <a:ext uri="{FF2B5EF4-FFF2-40B4-BE49-F238E27FC236}">
                <a16:creationId xmlns:a16="http://schemas.microsoft.com/office/drawing/2014/main" id="{F63807DF-1AC5-72CD-58A7-39E932F9A2A2}"/>
              </a:ext>
            </a:extLst>
          </p:cNvPr>
          <p:cNvCxnSpPr>
            <a:cxnSpLocks noChangeShapeType="1"/>
            <a:stCxn id="467980" idx="2"/>
            <a:endCxn id="467979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2" name="AutoShape 14">
            <a:extLst>
              <a:ext uri="{FF2B5EF4-FFF2-40B4-BE49-F238E27FC236}">
                <a16:creationId xmlns:a16="http://schemas.microsoft.com/office/drawing/2014/main" id="{08EC3D1D-B239-568A-40F5-AEF1652948F0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3" name="AutoShape 15">
            <a:extLst>
              <a:ext uri="{FF2B5EF4-FFF2-40B4-BE49-F238E27FC236}">
                <a16:creationId xmlns:a16="http://schemas.microsoft.com/office/drawing/2014/main" id="{D4F459A7-E415-EAF6-FF23-8A956A831C53}"/>
              </a:ext>
            </a:extLst>
          </p:cNvPr>
          <p:cNvCxnSpPr>
            <a:cxnSpLocks noChangeShapeType="1"/>
            <a:stCxn id="467971" idx="7"/>
            <a:endCxn id="467979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4" name="AutoShape 16">
            <a:extLst>
              <a:ext uri="{FF2B5EF4-FFF2-40B4-BE49-F238E27FC236}">
                <a16:creationId xmlns:a16="http://schemas.microsoft.com/office/drawing/2014/main" id="{CCA71920-8F27-268D-A74F-80A3DD713F21}"/>
              </a:ext>
            </a:extLst>
          </p:cNvPr>
          <p:cNvCxnSpPr>
            <a:cxnSpLocks noChangeShapeType="1"/>
            <a:stCxn id="467980" idx="7"/>
            <a:endCxn id="467977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5" name="AutoShape 17">
            <a:extLst>
              <a:ext uri="{FF2B5EF4-FFF2-40B4-BE49-F238E27FC236}">
                <a16:creationId xmlns:a16="http://schemas.microsoft.com/office/drawing/2014/main" id="{B2324901-0F96-47D0-7AA0-1BA59B49E637}"/>
              </a:ext>
            </a:extLst>
          </p:cNvPr>
          <p:cNvCxnSpPr>
            <a:cxnSpLocks noChangeShapeType="1"/>
            <a:stCxn id="467980" idx="0"/>
            <a:endCxn id="467975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6" name="AutoShape 18">
            <a:extLst>
              <a:ext uri="{FF2B5EF4-FFF2-40B4-BE49-F238E27FC236}">
                <a16:creationId xmlns:a16="http://schemas.microsoft.com/office/drawing/2014/main" id="{CCAF45D2-850E-243C-CCA7-744EE862A757}"/>
              </a:ext>
            </a:extLst>
          </p:cNvPr>
          <p:cNvCxnSpPr>
            <a:cxnSpLocks noChangeShapeType="1"/>
            <a:stCxn id="467975" idx="3"/>
            <a:endCxn id="467979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7" name="AutoShape 19">
            <a:extLst>
              <a:ext uri="{FF2B5EF4-FFF2-40B4-BE49-F238E27FC236}">
                <a16:creationId xmlns:a16="http://schemas.microsoft.com/office/drawing/2014/main" id="{B93DD31A-DE05-7DC3-CCCC-2C99C8A1BBD3}"/>
              </a:ext>
            </a:extLst>
          </p:cNvPr>
          <p:cNvCxnSpPr>
            <a:cxnSpLocks noChangeShapeType="1"/>
            <a:stCxn id="467979" idx="0"/>
            <a:endCxn id="467975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8" name="AutoShape 20">
            <a:extLst>
              <a:ext uri="{FF2B5EF4-FFF2-40B4-BE49-F238E27FC236}">
                <a16:creationId xmlns:a16="http://schemas.microsoft.com/office/drawing/2014/main" id="{7EF485D2-0B46-C377-A983-5788309207D8}"/>
              </a:ext>
            </a:extLst>
          </p:cNvPr>
          <p:cNvCxnSpPr>
            <a:cxnSpLocks noChangeShapeType="1"/>
            <a:stCxn id="467972" idx="4"/>
            <a:endCxn id="467973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89" name="Oval 21">
            <a:extLst>
              <a:ext uri="{FF2B5EF4-FFF2-40B4-BE49-F238E27FC236}">
                <a16:creationId xmlns:a16="http://schemas.microsoft.com/office/drawing/2014/main" id="{85841921-504F-D699-DE76-35D83FF55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7990" name="AutoShape 22">
            <a:extLst>
              <a:ext uri="{FF2B5EF4-FFF2-40B4-BE49-F238E27FC236}">
                <a16:creationId xmlns:a16="http://schemas.microsoft.com/office/drawing/2014/main" id="{832F4E6D-30B3-B75E-F488-9DD8239FEDE0}"/>
              </a:ext>
            </a:extLst>
          </p:cNvPr>
          <p:cNvCxnSpPr>
            <a:cxnSpLocks noChangeShapeType="1"/>
            <a:stCxn id="467973" idx="6"/>
            <a:endCxn id="467989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91" name="AutoShape 23">
            <a:extLst>
              <a:ext uri="{FF2B5EF4-FFF2-40B4-BE49-F238E27FC236}">
                <a16:creationId xmlns:a16="http://schemas.microsoft.com/office/drawing/2014/main" id="{DE4F3A2D-3E8A-2637-6136-108D04C7195F}"/>
              </a:ext>
            </a:extLst>
          </p:cNvPr>
          <p:cNvCxnSpPr>
            <a:cxnSpLocks noChangeShapeType="1"/>
            <a:stCxn id="467992" idx="7"/>
            <a:endCxn id="467989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2" name="Oval 24">
            <a:extLst>
              <a:ext uri="{FF2B5EF4-FFF2-40B4-BE49-F238E27FC236}">
                <a16:creationId xmlns:a16="http://schemas.microsoft.com/office/drawing/2014/main" id="{487118B5-CFAD-9C58-91FB-7D3C72DEF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67993" name="AutoShape 25">
            <a:extLst>
              <a:ext uri="{FF2B5EF4-FFF2-40B4-BE49-F238E27FC236}">
                <a16:creationId xmlns:a16="http://schemas.microsoft.com/office/drawing/2014/main" id="{331D68E3-1BE7-EB58-78EA-B873FBC2AD3A}"/>
              </a:ext>
            </a:extLst>
          </p:cNvPr>
          <p:cNvCxnSpPr>
            <a:cxnSpLocks noChangeShapeType="1"/>
            <a:stCxn id="467992" idx="0"/>
            <a:endCxn id="467973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076523D6-B302-9C1E-BADE-EBCC3D1E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07AA1E6D-3A75-7F00-1FCA-353CDF234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68000" name="AutoShape 32">
            <a:extLst>
              <a:ext uri="{FF2B5EF4-FFF2-40B4-BE49-F238E27FC236}">
                <a16:creationId xmlns:a16="http://schemas.microsoft.com/office/drawing/2014/main" id="{4328F8F9-04C1-0304-CF9C-4E86384E8A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68001" name="AutoShape 33">
            <a:extLst>
              <a:ext uri="{FF2B5EF4-FFF2-40B4-BE49-F238E27FC236}">
                <a16:creationId xmlns:a16="http://schemas.microsoft.com/office/drawing/2014/main" id="{AD2EA0CC-35AF-E0B8-90C2-24F6675418D7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002" name="Text Box 34">
            <a:extLst>
              <a:ext uri="{FF2B5EF4-FFF2-40B4-BE49-F238E27FC236}">
                <a16:creationId xmlns:a16="http://schemas.microsoft.com/office/drawing/2014/main" id="{926991EC-7EC3-A61C-F6C1-98529585E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visit(F)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8003" name="AutoShape 35">
            <a:extLst>
              <a:ext uri="{FF2B5EF4-FFF2-40B4-BE49-F238E27FC236}">
                <a16:creationId xmlns:a16="http://schemas.microsoft.com/office/drawing/2014/main" id="{E6BC4001-E048-4E48-BE78-17BE9ECF5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CFDB7-6BFA-7E46-19C0-1FBEAC547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D76CE-1729-4A4D-B3AC-1C3F995FBF1B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F0B7086C-72DE-6F52-087F-7337AD401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68995" name="Oval 3">
            <a:extLst>
              <a:ext uri="{FF2B5EF4-FFF2-40B4-BE49-F238E27FC236}">
                <a16:creationId xmlns:a16="http://schemas.microsoft.com/office/drawing/2014/main" id="{16FDAF5A-1BF3-9AA5-F72E-73573282A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8996" name="Oval 4">
            <a:extLst>
              <a:ext uri="{FF2B5EF4-FFF2-40B4-BE49-F238E27FC236}">
                <a16:creationId xmlns:a16="http://schemas.microsoft.com/office/drawing/2014/main" id="{FE4C0AA2-864C-AC1D-9F31-D2219E806F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68997" name="Oval 5">
            <a:extLst>
              <a:ext uri="{FF2B5EF4-FFF2-40B4-BE49-F238E27FC236}">
                <a16:creationId xmlns:a16="http://schemas.microsoft.com/office/drawing/2014/main" id="{73522B77-B04F-04D0-F00B-0AD505FA1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8998" name="AutoShape 6">
            <a:extLst>
              <a:ext uri="{FF2B5EF4-FFF2-40B4-BE49-F238E27FC236}">
                <a16:creationId xmlns:a16="http://schemas.microsoft.com/office/drawing/2014/main" id="{79E955A2-25EF-6406-1B88-AF418EBDE24D}"/>
              </a:ext>
            </a:extLst>
          </p:cNvPr>
          <p:cNvCxnSpPr>
            <a:cxnSpLocks noChangeShapeType="1"/>
            <a:stCxn id="468995" idx="0"/>
            <a:endCxn id="468996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999" name="Oval 7">
            <a:extLst>
              <a:ext uri="{FF2B5EF4-FFF2-40B4-BE49-F238E27FC236}">
                <a16:creationId xmlns:a16="http://schemas.microsoft.com/office/drawing/2014/main" id="{18D658D9-E880-A4DC-6244-B6EE91032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09CD9422-7515-9652-DD49-303E503B4BA1}"/>
              </a:ext>
            </a:extLst>
          </p:cNvPr>
          <p:cNvCxnSpPr>
            <a:cxnSpLocks noChangeShapeType="1"/>
            <a:stCxn id="468996" idx="5"/>
            <a:endCxn id="468999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1" name="Oval 9">
            <a:extLst>
              <a:ext uri="{FF2B5EF4-FFF2-40B4-BE49-F238E27FC236}">
                <a16:creationId xmlns:a16="http://schemas.microsoft.com/office/drawing/2014/main" id="{79D463D5-FA40-130D-3508-47BE67A63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9002" name="AutoShape 10">
            <a:extLst>
              <a:ext uri="{FF2B5EF4-FFF2-40B4-BE49-F238E27FC236}">
                <a16:creationId xmlns:a16="http://schemas.microsoft.com/office/drawing/2014/main" id="{31DAB991-F78A-0B66-7A4A-B311CE86A40F}"/>
              </a:ext>
            </a:extLst>
          </p:cNvPr>
          <p:cNvCxnSpPr>
            <a:cxnSpLocks noChangeShapeType="1"/>
            <a:stCxn id="468996" idx="6"/>
            <a:endCxn id="469001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3" name="Oval 11">
            <a:extLst>
              <a:ext uri="{FF2B5EF4-FFF2-40B4-BE49-F238E27FC236}">
                <a16:creationId xmlns:a16="http://schemas.microsoft.com/office/drawing/2014/main" id="{EE79579A-D63A-19D0-5217-FD5E4D56F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9004" name="Oval 12">
            <a:extLst>
              <a:ext uri="{FF2B5EF4-FFF2-40B4-BE49-F238E27FC236}">
                <a16:creationId xmlns:a16="http://schemas.microsoft.com/office/drawing/2014/main" id="{7D93E0BB-9F6D-6C52-1EF5-F6479EC9B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9005" name="AutoShape 13">
            <a:extLst>
              <a:ext uri="{FF2B5EF4-FFF2-40B4-BE49-F238E27FC236}">
                <a16:creationId xmlns:a16="http://schemas.microsoft.com/office/drawing/2014/main" id="{673D678D-0D0F-E8B9-AEB7-D75BAE67CCDF}"/>
              </a:ext>
            </a:extLst>
          </p:cNvPr>
          <p:cNvCxnSpPr>
            <a:cxnSpLocks noChangeShapeType="1"/>
            <a:stCxn id="469004" idx="2"/>
            <a:endCxn id="469003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6" name="AutoShape 14">
            <a:extLst>
              <a:ext uri="{FF2B5EF4-FFF2-40B4-BE49-F238E27FC236}">
                <a16:creationId xmlns:a16="http://schemas.microsoft.com/office/drawing/2014/main" id="{91A9912F-8359-0FB9-47C2-F3556AD84A19}"/>
              </a:ext>
            </a:extLst>
          </p:cNvPr>
          <p:cNvCxnSpPr>
            <a:cxnSpLocks noChangeShapeType="1"/>
            <a:stCxn id="469004" idx="3"/>
            <a:endCxn id="468995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7" name="AutoShape 15">
            <a:extLst>
              <a:ext uri="{FF2B5EF4-FFF2-40B4-BE49-F238E27FC236}">
                <a16:creationId xmlns:a16="http://schemas.microsoft.com/office/drawing/2014/main" id="{74ED906B-4037-0735-72F0-C12A3403711A}"/>
              </a:ext>
            </a:extLst>
          </p:cNvPr>
          <p:cNvCxnSpPr>
            <a:cxnSpLocks noChangeShapeType="1"/>
            <a:stCxn id="468995" idx="7"/>
            <a:endCxn id="469003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8" name="AutoShape 16">
            <a:extLst>
              <a:ext uri="{FF2B5EF4-FFF2-40B4-BE49-F238E27FC236}">
                <a16:creationId xmlns:a16="http://schemas.microsoft.com/office/drawing/2014/main" id="{09A16522-1170-858F-792B-18E6C1CEA29D}"/>
              </a:ext>
            </a:extLst>
          </p:cNvPr>
          <p:cNvCxnSpPr>
            <a:cxnSpLocks noChangeShapeType="1"/>
            <a:stCxn id="469004" idx="7"/>
            <a:endCxn id="469001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9" name="AutoShape 17">
            <a:extLst>
              <a:ext uri="{FF2B5EF4-FFF2-40B4-BE49-F238E27FC236}">
                <a16:creationId xmlns:a16="http://schemas.microsoft.com/office/drawing/2014/main" id="{891D8630-27E4-0406-5872-01B508FF8206}"/>
              </a:ext>
            </a:extLst>
          </p:cNvPr>
          <p:cNvCxnSpPr>
            <a:cxnSpLocks noChangeShapeType="1"/>
            <a:stCxn id="469004" idx="0"/>
            <a:endCxn id="468999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0" name="AutoShape 18">
            <a:extLst>
              <a:ext uri="{FF2B5EF4-FFF2-40B4-BE49-F238E27FC236}">
                <a16:creationId xmlns:a16="http://schemas.microsoft.com/office/drawing/2014/main" id="{B49EF852-88E4-9FC7-2B36-AB7FC59438B2}"/>
              </a:ext>
            </a:extLst>
          </p:cNvPr>
          <p:cNvCxnSpPr>
            <a:cxnSpLocks noChangeShapeType="1"/>
            <a:stCxn id="468999" idx="3"/>
            <a:endCxn id="469003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1" name="AutoShape 19">
            <a:extLst>
              <a:ext uri="{FF2B5EF4-FFF2-40B4-BE49-F238E27FC236}">
                <a16:creationId xmlns:a16="http://schemas.microsoft.com/office/drawing/2014/main" id="{D709362B-BB87-4F16-88A7-48250B80B0F7}"/>
              </a:ext>
            </a:extLst>
          </p:cNvPr>
          <p:cNvCxnSpPr>
            <a:cxnSpLocks noChangeShapeType="1"/>
            <a:stCxn id="469003" idx="0"/>
            <a:endCxn id="468999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2" name="AutoShape 20">
            <a:extLst>
              <a:ext uri="{FF2B5EF4-FFF2-40B4-BE49-F238E27FC236}">
                <a16:creationId xmlns:a16="http://schemas.microsoft.com/office/drawing/2014/main" id="{58DB6CAC-5479-E1B9-69A8-894A1995082F}"/>
              </a:ext>
            </a:extLst>
          </p:cNvPr>
          <p:cNvCxnSpPr>
            <a:cxnSpLocks noChangeShapeType="1"/>
            <a:stCxn id="468996" idx="4"/>
            <a:endCxn id="468997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3" name="Oval 21">
            <a:extLst>
              <a:ext uri="{FF2B5EF4-FFF2-40B4-BE49-F238E27FC236}">
                <a16:creationId xmlns:a16="http://schemas.microsoft.com/office/drawing/2014/main" id="{25A3A858-A149-EBFA-E75D-3E13D586A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9014" name="AutoShape 22">
            <a:extLst>
              <a:ext uri="{FF2B5EF4-FFF2-40B4-BE49-F238E27FC236}">
                <a16:creationId xmlns:a16="http://schemas.microsoft.com/office/drawing/2014/main" id="{F07049DF-E7D6-7A60-D7F8-82D5844E3A39}"/>
              </a:ext>
            </a:extLst>
          </p:cNvPr>
          <p:cNvCxnSpPr>
            <a:cxnSpLocks noChangeShapeType="1"/>
            <a:stCxn id="468997" idx="6"/>
            <a:endCxn id="469013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5" name="AutoShape 23">
            <a:extLst>
              <a:ext uri="{FF2B5EF4-FFF2-40B4-BE49-F238E27FC236}">
                <a16:creationId xmlns:a16="http://schemas.microsoft.com/office/drawing/2014/main" id="{79493EED-D47C-3A91-57C9-71ABB1FC1029}"/>
              </a:ext>
            </a:extLst>
          </p:cNvPr>
          <p:cNvCxnSpPr>
            <a:cxnSpLocks noChangeShapeType="1"/>
            <a:stCxn id="469016" idx="7"/>
            <a:endCxn id="469013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6" name="Oval 24">
            <a:extLst>
              <a:ext uri="{FF2B5EF4-FFF2-40B4-BE49-F238E27FC236}">
                <a16:creationId xmlns:a16="http://schemas.microsoft.com/office/drawing/2014/main" id="{1A3E48E5-2CC5-07E1-FA50-6C72783D3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69017" name="AutoShape 25">
            <a:extLst>
              <a:ext uri="{FF2B5EF4-FFF2-40B4-BE49-F238E27FC236}">
                <a16:creationId xmlns:a16="http://schemas.microsoft.com/office/drawing/2014/main" id="{485385B1-A5E6-C7C7-71BA-97FEFD4962ED}"/>
              </a:ext>
            </a:extLst>
          </p:cNvPr>
          <p:cNvCxnSpPr>
            <a:cxnSpLocks noChangeShapeType="1"/>
            <a:stCxn id="469016" idx="0"/>
            <a:endCxn id="468997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8" name="Text Box 26">
            <a:extLst>
              <a:ext uri="{FF2B5EF4-FFF2-40B4-BE49-F238E27FC236}">
                <a16:creationId xmlns:a16="http://schemas.microsoft.com/office/drawing/2014/main" id="{BDD015AC-C249-C8AB-07C7-4D4398F3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91B1AC86-F6B4-162C-3B8D-272F27E9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69024" name="AutoShape 32">
            <a:extLst>
              <a:ext uri="{FF2B5EF4-FFF2-40B4-BE49-F238E27FC236}">
                <a16:creationId xmlns:a16="http://schemas.microsoft.com/office/drawing/2014/main" id="{22271DB0-F34F-7025-875F-01F4BC0C8F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69025" name="AutoShape 33">
            <a:extLst>
              <a:ext uri="{FF2B5EF4-FFF2-40B4-BE49-F238E27FC236}">
                <a16:creationId xmlns:a16="http://schemas.microsoft.com/office/drawing/2014/main" id="{EAB5736A-9F6E-F97F-C1D3-253F42FB0126}"/>
              </a:ext>
            </a:extLst>
          </p:cNvPr>
          <p:cNvCxnSpPr>
            <a:cxnSpLocks noChangeShapeType="1"/>
            <a:stCxn id="468999" idx="4"/>
            <a:endCxn id="469004" idx="0"/>
          </p:cNvCxnSpPr>
          <p:nvPr/>
        </p:nvCxnSpPr>
        <p:spPr bwMode="auto">
          <a:xfrm>
            <a:off x="3848100" y="2720975"/>
            <a:ext cx="0" cy="16224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26" name="Text Box 34">
            <a:extLst>
              <a:ext uri="{FF2B5EF4-FFF2-40B4-BE49-F238E27FC236}">
                <a16:creationId xmlns:a16="http://schemas.microsoft.com/office/drawing/2014/main" id="{BF524090-4DA8-7DA2-6E01-C32ADA86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9027" name="AutoShape 35">
            <a:extLst>
              <a:ext uri="{FF2B5EF4-FFF2-40B4-BE49-F238E27FC236}">
                <a16:creationId xmlns:a16="http://schemas.microsoft.com/office/drawing/2014/main" id="{9E6DE097-BD6F-3801-C420-D6F7A361F3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129F93C9-D9A3-15CE-F335-6DC9B575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9029" name="AutoShape 37">
            <a:extLst>
              <a:ext uri="{FF2B5EF4-FFF2-40B4-BE49-F238E27FC236}">
                <a16:creationId xmlns:a16="http://schemas.microsoft.com/office/drawing/2014/main" id="{B0257090-EC30-2BBB-89BA-B4E1EF348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FA373-DDA3-AECE-7B54-BD7963C8B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85906-15FD-4C76-87E8-EC3A2305796D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02270DE6-4688-5B60-FFE1-125AEED31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0019" name="Oval 3">
            <a:extLst>
              <a:ext uri="{FF2B5EF4-FFF2-40B4-BE49-F238E27FC236}">
                <a16:creationId xmlns:a16="http://schemas.microsoft.com/office/drawing/2014/main" id="{494A8983-A41D-8EFE-35F7-D847643B7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0020" name="Oval 4">
            <a:extLst>
              <a:ext uri="{FF2B5EF4-FFF2-40B4-BE49-F238E27FC236}">
                <a16:creationId xmlns:a16="http://schemas.microsoft.com/office/drawing/2014/main" id="{D159E6CB-6356-AD81-F270-D950C5B17E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0021" name="Oval 5">
            <a:extLst>
              <a:ext uri="{FF2B5EF4-FFF2-40B4-BE49-F238E27FC236}">
                <a16:creationId xmlns:a16="http://schemas.microsoft.com/office/drawing/2014/main" id="{F8685452-7B46-3986-2918-2B8CC90B3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0022" name="AutoShape 6">
            <a:extLst>
              <a:ext uri="{FF2B5EF4-FFF2-40B4-BE49-F238E27FC236}">
                <a16:creationId xmlns:a16="http://schemas.microsoft.com/office/drawing/2014/main" id="{D026CFA7-05E4-1B91-4719-359348A91CA4}"/>
              </a:ext>
            </a:extLst>
          </p:cNvPr>
          <p:cNvCxnSpPr>
            <a:cxnSpLocks noChangeShapeType="1"/>
            <a:stCxn id="470019" idx="0"/>
            <a:endCxn id="470020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3" name="Oval 7">
            <a:extLst>
              <a:ext uri="{FF2B5EF4-FFF2-40B4-BE49-F238E27FC236}">
                <a16:creationId xmlns:a16="http://schemas.microsoft.com/office/drawing/2014/main" id="{74F96F4E-5BC0-5FC3-97F4-F8325EBD78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0024" name="AutoShape 8">
            <a:extLst>
              <a:ext uri="{FF2B5EF4-FFF2-40B4-BE49-F238E27FC236}">
                <a16:creationId xmlns:a16="http://schemas.microsoft.com/office/drawing/2014/main" id="{8C0C6329-CE16-5A77-8380-97FAEB1ABEE4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5" name="Oval 9">
            <a:extLst>
              <a:ext uri="{FF2B5EF4-FFF2-40B4-BE49-F238E27FC236}">
                <a16:creationId xmlns:a16="http://schemas.microsoft.com/office/drawing/2014/main" id="{360F93F6-9EE8-9785-1D79-2F58969A1E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0026" name="AutoShape 10">
            <a:extLst>
              <a:ext uri="{FF2B5EF4-FFF2-40B4-BE49-F238E27FC236}">
                <a16:creationId xmlns:a16="http://schemas.microsoft.com/office/drawing/2014/main" id="{672BF727-C365-6C0B-842E-453257F5E649}"/>
              </a:ext>
            </a:extLst>
          </p:cNvPr>
          <p:cNvCxnSpPr>
            <a:cxnSpLocks noChangeShapeType="1"/>
            <a:stCxn id="470020" idx="6"/>
            <a:endCxn id="470025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7" name="Oval 11">
            <a:extLst>
              <a:ext uri="{FF2B5EF4-FFF2-40B4-BE49-F238E27FC236}">
                <a16:creationId xmlns:a16="http://schemas.microsoft.com/office/drawing/2014/main" id="{D5A65120-0AF8-CA48-4065-DCDE0679B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0028" name="Oval 12">
            <a:extLst>
              <a:ext uri="{FF2B5EF4-FFF2-40B4-BE49-F238E27FC236}">
                <a16:creationId xmlns:a16="http://schemas.microsoft.com/office/drawing/2014/main" id="{BAD3574A-32F7-487C-449A-A60D258C1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0029" name="AutoShape 13">
            <a:extLst>
              <a:ext uri="{FF2B5EF4-FFF2-40B4-BE49-F238E27FC236}">
                <a16:creationId xmlns:a16="http://schemas.microsoft.com/office/drawing/2014/main" id="{F5E49DE0-2C07-9217-5489-9B693CE01549}"/>
              </a:ext>
            </a:extLst>
          </p:cNvPr>
          <p:cNvCxnSpPr>
            <a:cxnSpLocks noChangeShapeType="1"/>
            <a:stCxn id="470028" idx="2"/>
            <a:endCxn id="470027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0" name="AutoShape 14">
            <a:extLst>
              <a:ext uri="{FF2B5EF4-FFF2-40B4-BE49-F238E27FC236}">
                <a16:creationId xmlns:a16="http://schemas.microsoft.com/office/drawing/2014/main" id="{6CB1E46F-CB73-DDBE-5C85-48D62B669DEA}"/>
              </a:ext>
            </a:extLst>
          </p:cNvPr>
          <p:cNvCxnSpPr>
            <a:cxnSpLocks noChangeShapeType="1"/>
            <a:stCxn id="470028" idx="3"/>
            <a:endCxn id="470019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1" name="AutoShape 15">
            <a:extLst>
              <a:ext uri="{FF2B5EF4-FFF2-40B4-BE49-F238E27FC236}">
                <a16:creationId xmlns:a16="http://schemas.microsoft.com/office/drawing/2014/main" id="{5418F5F5-5EEC-B4A9-5075-36AF384821A9}"/>
              </a:ext>
            </a:extLst>
          </p:cNvPr>
          <p:cNvCxnSpPr>
            <a:cxnSpLocks noChangeShapeType="1"/>
            <a:stCxn id="470019" idx="7"/>
            <a:endCxn id="470027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2" name="AutoShape 16">
            <a:extLst>
              <a:ext uri="{FF2B5EF4-FFF2-40B4-BE49-F238E27FC236}">
                <a16:creationId xmlns:a16="http://schemas.microsoft.com/office/drawing/2014/main" id="{7FD29565-A4CC-8B82-FFA3-11900887FB36}"/>
              </a:ext>
            </a:extLst>
          </p:cNvPr>
          <p:cNvCxnSpPr>
            <a:cxnSpLocks noChangeShapeType="1"/>
            <a:stCxn id="470028" idx="7"/>
            <a:endCxn id="470025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3" name="AutoShape 17">
            <a:extLst>
              <a:ext uri="{FF2B5EF4-FFF2-40B4-BE49-F238E27FC236}">
                <a16:creationId xmlns:a16="http://schemas.microsoft.com/office/drawing/2014/main" id="{5C4A1C93-58D3-0ABD-710B-38240ECCAAAB}"/>
              </a:ext>
            </a:extLst>
          </p:cNvPr>
          <p:cNvCxnSpPr>
            <a:cxnSpLocks noChangeShapeType="1"/>
            <a:stCxn id="470028" idx="0"/>
            <a:endCxn id="470023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4" name="AutoShape 18">
            <a:extLst>
              <a:ext uri="{FF2B5EF4-FFF2-40B4-BE49-F238E27FC236}">
                <a16:creationId xmlns:a16="http://schemas.microsoft.com/office/drawing/2014/main" id="{9D2B79FE-4E62-F652-CBCF-6D611B1B2597}"/>
              </a:ext>
            </a:extLst>
          </p:cNvPr>
          <p:cNvCxnSpPr>
            <a:cxnSpLocks noChangeShapeType="1"/>
            <a:stCxn id="470023" idx="3"/>
            <a:endCxn id="470027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5" name="AutoShape 19">
            <a:extLst>
              <a:ext uri="{FF2B5EF4-FFF2-40B4-BE49-F238E27FC236}">
                <a16:creationId xmlns:a16="http://schemas.microsoft.com/office/drawing/2014/main" id="{97C80390-6083-E868-C341-01384689CBA6}"/>
              </a:ext>
            </a:extLst>
          </p:cNvPr>
          <p:cNvCxnSpPr>
            <a:cxnSpLocks noChangeShapeType="1"/>
            <a:stCxn id="470027" idx="0"/>
            <a:endCxn id="470023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6" name="AutoShape 20">
            <a:extLst>
              <a:ext uri="{FF2B5EF4-FFF2-40B4-BE49-F238E27FC236}">
                <a16:creationId xmlns:a16="http://schemas.microsoft.com/office/drawing/2014/main" id="{649FE648-CD8F-D004-6DFA-0A34A8A2C8E0}"/>
              </a:ext>
            </a:extLst>
          </p:cNvPr>
          <p:cNvCxnSpPr>
            <a:cxnSpLocks noChangeShapeType="1"/>
            <a:stCxn id="470020" idx="4"/>
            <a:endCxn id="470021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37" name="Oval 21">
            <a:extLst>
              <a:ext uri="{FF2B5EF4-FFF2-40B4-BE49-F238E27FC236}">
                <a16:creationId xmlns:a16="http://schemas.microsoft.com/office/drawing/2014/main" id="{7D63DC86-2DEF-3E24-20E3-76FEEA24C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0038" name="AutoShape 22">
            <a:extLst>
              <a:ext uri="{FF2B5EF4-FFF2-40B4-BE49-F238E27FC236}">
                <a16:creationId xmlns:a16="http://schemas.microsoft.com/office/drawing/2014/main" id="{AF0CFE80-6C03-338E-EFD2-D426C8EF0D31}"/>
              </a:ext>
            </a:extLst>
          </p:cNvPr>
          <p:cNvCxnSpPr>
            <a:cxnSpLocks noChangeShapeType="1"/>
            <a:stCxn id="470021" idx="6"/>
            <a:endCxn id="470037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9" name="AutoShape 23">
            <a:extLst>
              <a:ext uri="{FF2B5EF4-FFF2-40B4-BE49-F238E27FC236}">
                <a16:creationId xmlns:a16="http://schemas.microsoft.com/office/drawing/2014/main" id="{AE1D5301-7CE8-3B28-BD19-700FD86C3F84}"/>
              </a:ext>
            </a:extLst>
          </p:cNvPr>
          <p:cNvCxnSpPr>
            <a:cxnSpLocks noChangeShapeType="1"/>
            <a:stCxn id="470040" idx="7"/>
            <a:endCxn id="470037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0" name="Oval 24">
            <a:extLst>
              <a:ext uri="{FF2B5EF4-FFF2-40B4-BE49-F238E27FC236}">
                <a16:creationId xmlns:a16="http://schemas.microsoft.com/office/drawing/2014/main" id="{59807DB1-A36A-3202-7DA5-8D0629C10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0041" name="AutoShape 25">
            <a:extLst>
              <a:ext uri="{FF2B5EF4-FFF2-40B4-BE49-F238E27FC236}">
                <a16:creationId xmlns:a16="http://schemas.microsoft.com/office/drawing/2014/main" id="{3D9CC503-C76E-C35B-5960-3E963782CE43}"/>
              </a:ext>
            </a:extLst>
          </p:cNvPr>
          <p:cNvCxnSpPr>
            <a:cxnSpLocks noChangeShapeType="1"/>
            <a:stCxn id="470040" idx="0"/>
            <a:endCxn id="470021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2" name="Text Box 26">
            <a:extLst>
              <a:ext uri="{FF2B5EF4-FFF2-40B4-BE49-F238E27FC236}">
                <a16:creationId xmlns:a16="http://schemas.microsoft.com/office/drawing/2014/main" id="{5B916EE9-186D-E1A5-3FC7-1ECB9432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419AA5C4-52B0-A6C6-E085-E92F51256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0048" name="AutoShape 32">
            <a:extLst>
              <a:ext uri="{FF2B5EF4-FFF2-40B4-BE49-F238E27FC236}">
                <a16:creationId xmlns:a16="http://schemas.microsoft.com/office/drawing/2014/main" id="{2DD5D606-40D7-5393-AB44-06CF22F78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70049" name="AutoShape 33">
            <a:extLst>
              <a:ext uri="{FF2B5EF4-FFF2-40B4-BE49-F238E27FC236}">
                <a16:creationId xmlns:a16="http://schemas.microsoft.com/office/drawing/2014/main" id="{122127C3-EFD9-8542-1996-D4CBDE893F1A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50" name="Text Box 34">
            <a:extLst>
              <a:ext uri="{FF2B5EF4-FFF2-40B4-BE49-F238E27FC236}">
                <a16:creationId xmlns:a16="http://schemas.microsoft.com/office/drawing/2014/main" id="{9F592E0B-50B0-67EF-204A-A3606BF6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51" name="AutoShape 35">
            <a:extLst>
              <a:ext uri="{FF2B5EF4-FFF2-40B4-BE49-F238E27FC236}">
                <a16:creationId xmlns:a16="http://schemas.microsoft.com/office/drawing/2014/main" id="{10EAED35-D383-423F-1C83-E3D200C19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28FB954E-A2A7-8788-DE0B-D86037A8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53" name="AutoShape 37">
            <a:extLst>
              <a:ext uri="{FF2B5EF4-FFF2-40B4-BE49-F238E27FC236}">
                <a16:creationId xmlns:a16="http://schemas.microsoft.com/office/drawing/2014/main" id="{149951D7-314E-2E55-4999-8461D4631F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2551D8B5-80B6-CAE0-91DF-5781FF98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dfs(C)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C-A  C-D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0055" name="AutoShape 39">
            <a:extLst>
              <a:ext uri="{FF2B5EF4-FFF2-40B4-BE49-F238E27FC236}">
                <a16:creationId xmlns:a16="http://schemas.microsoft.com/office/drawing/2014/main" id="{D4D2B7B7-BFCC-9101-C4F9-82DE9DA6D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4338" y="3455988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1E4CD-259F-D1D5-FA5E-591DAFA8C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867E7E-87D2-46A4-A4CB-A63C7A50C0B3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2F69A96D-EAAB-561F-C111-B26F634B0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1043" name="Oval 3">
            <a:extLst>
              <a:ext uri="{FF2B5EF4-FFF2-40B4-BE49-F238E27FC236}">
                <a16:creationId xmlns:a16="http://schemas.microsoft.com/office/drawing/2014/main" id="{85973632-644D-49AE-C8A1-0BB1474D1B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1044" name="Oval 4">
            <a:extLst>
              <a:ext uri="{FF2B5EF4-FFF2-40B4-BE49-F238E27FC236}">
                <a16:creationId xmlns:a16="http://schemas.microsoft.com/office/drawing/2014/main" id="{7DB3E09D-4A6B-2A83-0B0E-CBDA89AEF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1045" name="Oval 5">
            <a:extLst>
              <a:ext uri="{FF2B5EF4-FFF2-40B4-BE49-F238E27FC236}">
                <a16:creationId xmlns:a16="http://schemas.microsoft.com/office/drawing/2014/main" id="{197A43BA-287F-FA55-B52F-883124B5C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1046" name="AutoShape 6">
            <a:extLst>
              <a:ext uri="{FF2B5EF4-FFF2-40B4-BE49-F238E27FC236}">
                <a16:creationId xmlns:a16="http://schemas.microsoft.com/office/drawing/2014/main" id="{D2351736-58E7-721E-7B0F-1DF49073390D}"/>
              </a:ext>
            </a:extLst>
          </p:cNvPr>
          <p:cNvCxnSpPr>
            <a:cxnSpLocks noChangeShapeType="1"/>
            <a:stCxn id="471043" idx="0"/>
            <a:endCxn id="471044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7" name="Oval 7">
            <a:extLst>
              <a:ext uri="{FF2B5EF4-FFF2-40B4-BE49-F238E27FC236}">
                <a16:creationId xmlns:a16="http://schemas.microsoft.com/office/drawing/2014/main" id="{214DFED0-86A5-B0D2-C2B5-2B9153DD4E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1048" name="AutoShape 8">
            <a:extLst>
              <a:ext uri="{FF2B5EF4-FFF2-40B4-BE49-F238E27FC236}">
                <a16:creationId xmlns:a16="http://schemas.microsoft.com/office/drawing/2014/main" id="{9A917C06-AFD1-52FF-6042-FD2CF96D73F6}"/>
              </a:ext>
            </a:extLst>
          </p:cNvPr>
          <p:cNvCxnSpPr>
            <a:cxnSpLocks noChangeShapeType="1"/>
            <a:stCxn id="471044" idx="5"/>
            <a:endCxn id="471047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9" name="Oval 9">
            <a:extLst>
              <a:ext uri="{FF2B5EF4-FFF2-40B4-BE49-F238E27FC236}">
                <a16:creationId xmlns:a16="http://schemas.microsoft.com/office/drawing/2014/main" id="{7020B082-EE82-DC15-3046-F75E690DC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1050" name="AutoShape 10">
            <a:extLst>
              <a:ext uri="{FF2B5EF4-FFF2-40B4-BE49-F238E27FC236}">
                <a16:creationId xmlns:a16="http://schemas.microsoft.com/office/drawing/2014/main" id="{30F828A7-3455-EC1C-7FEB-4D4AE75FBDF8}"/>
              </a:ext>
            </a:extLst>
          </p:cNvPr>
          <p:cNvCxnSpPr>
            <a:cxnSpLocks noChangeShapeType="1"/>
            <a:stCxn id="471044" idx="6"/>
            <a:endCxn id="471049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51" name="Oval 11">
            <a:extLst>
              <a:ext uri="{FF2B5EF4-FFF2-40B4-BE49-F238E27FC236}">
                <a16:creationId xmlns:a16="http://schemas.microsoft.com/office/drawing/2014/main" id="{4C57F17E-EE13-70A9-3709-20BFD7DC9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1052" name="Oval 12">
            <a:extLst>
              <a:ext uri="{FF2B5EF4-FFF2-40B4-BE49-F238E27FC236}">
                <a16:creationId xmlns:a16="http://schemas.microsoft.com/office/drawing/2014/main" id="{9C76ED03-9DEA-0E52-931F-FDAA462B2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1053" name="AutoShape 13">
            <a:extLst>
              <a:ext uri="{FF2B5EF4-FFF2-40B4-BE49-F238E27FC236}">
                <a16:creationId xmlns:a16="http://schemas.microsoft.com/office/drawing/2014/main" id="{3B70D70C-F77F-676A-ED03-F1862B53344B}"/>
              </a:ext>
            </a:extLst>
          </p:cNvPr>
          <p:cNvCxnSpPr>
            <a:cxnSpLocks noChangeShapeType="1"/>
            <a:stCxn id="471052" idx="2"/>
            <a:endCxn id="471051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4" name="AutoShape 14">
            <a:extLst>
              <a:ext uri="{FF2B5EF4-FFF2-40B4-BE49-F238E27FC236}">
                <a16:creationId xmlns:a16="http://schemas.microsoft.com/office/drawing/2014/main" id="{824C3B3B-C704-8E95-04F1-5938E52D2DDA}"/>
              </a:ext>
            </a:extLst>
          </p:cNvPr>
          <p:cNvCxnSpPr>
            <a:cxnSpLocks noChangeShapeType="1"/>
            <a:stCxn id="471052" idx="3"/>
            <a:endCxn id="471043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5" name="AutoShape 15">
            <a:extLst>
              <a:ext uri="{FF2B5EF4-FFF2-40B4-BE49-F238E27FC236}">
                <a16:creationId xmlns:a16="http://schemas.microsoft.com/office/drawing/2014/main" id="{13CEF9FF-4BD3-1BE0-59A4-0786B2A52313}"/>
              </a:ext>
            </a:extLst>
          </p:cNvPr>
          <p:cNvCxnSpPr>
            <a:cxnSpLocks noChangeShapeType="1"/>
            <a:stCxn id="471043" idx="7"/>
            <a:endCxn id="471051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6" name="AutoShape 16">
            <a:extLst>
              <a:ext uri="{FF2B5EF4-FFF2-40B4-BE49-F238E27FC236}">
                <a16:creationId xmlns:a16="http://schemas.microsoft.com/office/drawing/2014/main" id="{141E9E44-09E5-DAE0-9696-A30532C904EE}"/>
              </a:ext>
            </a:extLst>
          </p:cNvPr>
          <p:cNvCxnSpPr>
            <a:cxnSpLocks noChangeShapeType="1"/>
            <a:stCxn id="471052" idx="7"/>
            <a:endCxn id="471049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7" name="AutoShape 17">
            <a:extLst>
              <a:ext uri="{FF2B5EF4-FFF2-40B4-BE49-F238E27FC236}">
                <a16:creationId xmlns:a16="http://schemas.microsoft.com/office/drawing/2014/main" id="{2EC4214E-12B4-41FA-1C6F-613140A0FDC4}"/>
              </a:ext>
            </a:extLst>
          </p:cNvPr>
          <p:cNvCxnSpPr>
            <a:cxnSpLocks noChangeShapeType="1"/>
            <a:stCxn id="471052" idx="0"/>
            <a:endCxn id="471047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8" name="AutoShape 18">
            <a:extLst>
              <a:ext uri="{FF2B5EF4-FFF2-40B4-BE49-F238E27FC236}">
                <a16:creationId xmlns:a16="http://schemas.microsoft.com/office/drawing/2014/main" id="{A4361C71-B76F-1069-AB6B-57F9F8808672}"/>
              </a:ext>
            </a:extLst>
          </p:cNvPr>
          <p:cNvCxnSpPr>
            <a:cxnSpLocks noChangeShapeType="1"/>
            <a:stCxn id="471047" idx="3"/>
            <a:endCxn id="471051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9" name="AutoShape 19">
            <a:extLst>
              <a:ext uri="{FF2B5EF4-FFF2-40B4-BE49-F238E27FC236}">
                <a16:creationId xmlns:a16="http://schemas.microsoft.com/office/drawing/2014/main" id="{3A6A902D-A5C9-FA42-D8B8-586149FEEC00}"/>
              </a:ext>
            </a:extLst>
          </p:cNvPr>
          <p:cNvCxnSpPr>
            <a:cxnSpLocks noChangeShapeType="1"/>
            <a:stCxn id="471051" idx="0"/>
            <a:endCxn id="471047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0" name="AutoShape 20">
            <a:extLst>
              <a:ext uri="{FF2B5EF4-FFF2-40B4-BE49-F238E27FC236}">
                <a16:creationId xmlns:a16="http://schemas.microsoft.com/office/drawing/2014/main" id="{71662F07-98F3-A799-23A7-CA0C15D8666C}"/>
              </a:ext>
            </a:extLst>
          </p:cNvPr>
          <p:cNvCxnSpPr>
            <a:cxnSpLocks noChangeShapeType="1"/>
            <a:stCxn id="471044" idx="4"/>
            <a:endCxn id="471045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1" name="Oval 21">
            <a:extLst>
              <a:ext uri="{FF2B5EF4-FFF2-40B4-BE49-F238E27FC236}">
                <a16:creationId xmlns:a16="http://schemas.microsoft.com/office/drawing/2014/main" id="{F8DA7C53-140A-A7F0-5D7D-15BB499D0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1062" name="AutoShape 22">
            <a:extLst>
              <a:ext uri="{FF2B5EF4-FFF2-40B4-BE49-F238E27FC236}">
                <a16:creationId xmlns:a16="http://schemas.microsoft.com/office/drawing/2014/main" id="{7203A6EC-13E6-FC8D-B4CA-7A2BBAAA42EC}"/>
              </a:ext>
            </a:extLst>
          </p:cNvPr>
          <p:cNvCxnSpPr>
            <a:cxnSpLocks noChangeShapeType="1"/>
            <a:stCxn id="471045" idx="6"/>
            <a:endCxn id="471061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3" name="AutoShape 23">
            <a:extLst>
              <a:ext uri="{FF2B5EF4-FFF2-40B4-BE49-F238E27FC236}">
                <a16:creationId xmlns:a16="http://schemas.microsoft.com/office/drawing/2014/main" id="{95A4BBDC-83B6-6E97-8825-E3C6CC6EE6D1}"/>
              </a:ext>
            </a:extLst>
          </p:cNvPr>
          <p:cNvCxnSpPr>
            <a:cxnSpLocks noChangeShapeType="1"/>
            <a:stCxn id="471064" idx="7"/>
            <a:endCxn id="471061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4" name="Oval 24">
            <a:extLst>
              <a:ext uri="{FF2B5EF4-FFF2-40B4-BE49-F238E27FC236}">
                <a16:creationId xmlns:a16="http://schemas.microsoft.com/office/drawing/2014/main" id="{CA3804C0-6C1B-8D7E-4724-3DED634EF7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1065" name="AutoShape 25">
            <a:extLst>
              <a:ext uri="{FF2B5EF4-FFF2-40B4-BE49-F238E27FC236}">
                <a16:creationId xmlns:a16="http://schemas.microsoft.com/office/drawing/2014/main" id="{45DAB03C-6283-7156-AA28-D93510C21795}"/>
              </a:ext>
            </a:extLst>
          </p:cNvPr>
          <p:cNvCxnSpPr>
            <a:cxnSpLocks noChangeShapeType="1"/>
            <a:stCxn id="471064" idx="0"/>
            <a:endCxn id="471045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6" name="Text Box 26">
            <a:extLst>
              <a:ext uri="{FF2B5EF4-FFF2-40B4-BE49-F238E27FC236}">
                <a16:creationId xmlns:a16="http://schemas.microsoft.com/office/drawing/2014/main" id="{194861BA-E7F1-EDA3-91DD-04AE58D5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DD61714A-B12E-C28B-FA5B-B85E365F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1072" name="AutoShape 32">
            <a:extLst>
              <a:ext uri="{FF2B5EF4-FFF2-40B4-BE49-F238E27FC236}">
                <a16:creationId xmlns:a16="http://schemas.microsoft.com/office/drawing/2014/main" id="{AE2E6CA7-7C1E-1842-E3BE-B4B3C29AC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71073" name="AutoShape 33">
            <a:extLst>
              <a:ext uri="{FF2B5EF4-FFF2-40B4-BE49-F238E27FC236}">
                <a16:creationId xmlns:a16="http://schemas.microsoft.com/office/drawing/2014/main" id="{83F40455-A620-BB94-2C00-D421252BBA94}"/>
              </a:ext>
            </a:extLst>
          </p:cNvPr>
          <p:cNvCxnSpPr>
            <a:cxnSpLocks noChangeShapeType="1"/>
            <a:stCxn id="471051" idx="7"/>
            <a:endCxn id="471047" idx="3"/>
          </p:cNvCxnSpPr>
          <p:nvPr/>
        </p:nvCxnSpPr>
        <p:spPr bwMode="auto">
          <a:xfrm flipV="1">
            <a:off x="2660650" y="2676525"/>
            <a:ext cx="1079500" cy="9112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74" name="Text Box 34">
            <a:extLst>
              <a:ext uri="{FF2B5EF4-FFF2-40B4-BE49-F238E27FC236}">
                <a16:creationId xmlns:a16="http://schemas.microsoft.com/office/drawing/2014/main" id="{F2972BD7-B32C-5CA3-8A98-6DDB007D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75" name="AutoShape 35">
            <a:extLst>
              <a:ext uri="{FF2B5EF4-FFF2-40B4-BE49-F238E27FC236}">
                <a16:creationId xmlns:a16="http://schemas.microsoft.com/office/drawing/2014/main" id="{D80E3906-975D-6FDA-2FDB-46FF45B36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EC00F0D5-48BE-43AB-5C0C-9C635CC64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77" name="AutoShape 37">
            <a:extLst>
              <a:ext uri="{FF2B5EF4-FFF2-40B4-BE49-F238E27FC236}">
                <a16:creationId xmlns:a16="http://schemas.microsoft.com/office/drawing/2014/main" id="{A1D4BC96-A6A9-1806-FBB0-81C3AF828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2563CC98-883D-A8D0-832E-6264420C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dfs(C)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C-A  C-D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1079" name="AutoShape 39">
            <a:extLst>
              <a:ext uri="{FF2B5EF4-FFF2-40B4-BE49-F238E27FC236}">
                <a16:creationId xmlns:a16="http://schemas.microsoft.com/office/drawing/2014/main" id="{816DCE05-25E6-2DB8-E318-70A6DDEE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3455988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51F416-0DBF-1824-3FE5-BE537E28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9B1D3B-FAA4-43DF-8C8F-AFBF0E4B2ED3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8E8A6B25-4D88-6A3E-123B-778EBBCAE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2067" name="Oval 3">
            <a:extLst>
              <a:ext uri="{FF2B5EF4-FFF2-40B4-BE49-F238E27FC236}">
                <a16:creationId xmlns:a16="http://schemas.microsoft.com/office/drawing/2014/main" id="{2D4B23D6-01C4-F5BA-3D47-67330AC28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2068" name="Oval 4">
            <a:extLst>
              <a:ext uri="{FF2B5EF4-FFF2-40B4-BE49-F238E27FC236}">
                <a16:creationId xmlns:a16="http://schemas.microsoft.com/office/drawing/2014/main" id="{F212E714-7B6B-86E5-E097-BE5D1638E4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2069" name="Oval 5">
            <a:extLst>
              <a:ext uri="{FF2B5EF4-FFF2-40B4-BE49-F238E27FC236}">
                <a16:creationId xmlns:a16="http://schemas.microsoft.com/office/drawing/2014/main" id="{AAF8394D-94AE-B94D-54F8-7418A9572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2070" name="AutoShape 6">
            <a:extLst>
              <a:ext uri="{FF2B5EF4-FFF2-40B4-BE49-F238E27FC236}">
                <a16:creationId xmlns:a16="http://schemas.microsoft.com/office/drawing/2014/main" id="{F95B9418-0246-131B-3F03-87C1E9923294}"/>
              </a:ext>
            </a:extLst>
          </p:cNvPr>
          <p:cNvCxnSpPr>
            <a:cxnSpLocks noChangeShapeType="1"/>
            <a:stCxn id="472067" idx="0"/>
            <a:endCxn id="472068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1" name="Oval 7">
            <a:extLst>
              <a:ext uri="{FF2B5EF4-FFF2-40B4-BE49-F238E27FC236}">
                <a16:creationId xmlns:a16="http://schemas.microsoft.com/office/drawing/2014/main" id="{09DC15A5-0D82-EAEE-8C77-3FC5C63B4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2072" name="AutoShape 8">
            <a:extLst>
              <a:ext uri="{FF2B5EF4-FFF2-40B4-BE49-F238E27FC236}">
                <a16:creationId xmlns:a16="http://schemas.microsoft.com/office/drawing/2014/main" id="{F3CF92F4-83C3-6B1C-4E5C-412D07D0DBD2}"/>
              </a:ext>
            </a:extLst>
          </p:cNvPr>
          <p:cNvCxnSpPr>
            <a:cxnSpLocks noChangeShapeType="1"/>
            <a:stCxn id="472068" idx="5"/>
            <a:endCxn id="472071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3" name="Oval 9">
            <a:extLst>
              <a:ext uri="{FF2B5EF4-FFF2-40B4-BE49-F238E27FC236}">
                <a16:creationId xmlns:a16="http://schemas.microsoft.com/office/drawing/2014/main" id="{D850CF44-06B3-17D7-E586-07E2AF422E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2074" name="AutoShape 10">
            <a:extLst>
              <a:ext uri="{FF2B5EF4-FFF2-40B4-BE49-F238E27FC236}">
                <a16:creationId xmlns:a16="http://schemas.microsoft.com/office/drawing/2014/main" id="{37D60C86-75DC-B499-6DC3-6BBD33DDFC4F}"/>
              </a:ext>
            </a:extLst>
          </p:cNvPr>
          <p:cNvCxnSpPr>
            <a:cxnSpLocks noChangeShapeType="1"/>
            <a:stCxn id="472068" idx="6"/>
            <a:endCxn id="472073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5" name="Oval 11">
            <a:extLst>
              <a:ext uri="{FF2B5EF4-FFF2-40B4-BE49-F238E27FC236}">
                <a16:creationId xmlns:a16="http://schemas.microsoft.com/office/drawing/2014/main" id="{E9B763ED-4456-FE2C-3950-5F433B960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2076" name="Oval 12">
            <a:extLst>
              <a:ext uri="{FF2B5EF4-FFF2-40B4-BE49-F238E27FC236}">
                <a16:creationId xmlns:a16="http://schemas.microsoft.com/office/drawing/2014/main" id="{39D760CE-BC9B-E3F1-E8B1-FC08510372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2077" name="AutoShape 13">
            <a:extLst>
              <a:ext uri="{FF2B5EF4-FFF2-40B4-BE49-F238E27FC236}">
                <a16:creationId xmlns:a16="http://schemas.microsoft.com/office/drawing/2014/main" id="{2D458C61-A00C-6AEB-AF8A-3877407A7D92}"/>
              </a:ext>
            </a:extLst>
          </p:cNvPr>
          <p:cNvCxnSpPr>
            <a:cxnSpLocks noChangeShapeType="1"/>
            <a:stCxn id="472076" idx="2"/>
            <a:endCxn id="472075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8" name="AutoShape 14">
            <a:extLst>
              <a:ext uri="{FF2B5EF4-FFF2-40B4-BE49-F238E27FC236}">
                <a16:creationId xmlns:a16="http://schemas.microsoft.com/office/drawing/2014/main" id="{B03C9027-A3FC-23E9-97AA-32310FD626AE}"/>
              </a:ext>
            </a:extLst>
          </p:cNvPr>
          <p:cNvCxnSpPr>
            <a:cxnSpLocks noChangeShapeType="1"/>
            <a:stCxn id="472076" idx="3"/>
            <a:endCxn id="472067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9" name="AutoShape 15">
            <a:extLst>
              <a:ext uri="{FF2B5EF4-FFF2-40B4-BE49-F238E27FC236}">
                <a16:creationId xmlns:a16="http://schemas.microsoft.com/office/drawing/2014/main" id="{811F049F-4C5E-3924-8BB7-A89F6D0CE505}"/>
              </a:ext>
            </a:extLst>
          </p:cNvPr>
          <p:cNvCxnSpPr>
            <a:cxnSpLocks noChangeShapeType="1"/>
            <a:stCxn id="472067" idx="7"/>
            <a:endCxn id="472075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0" name="AutoShape 16">
            <a:extLst>
              <a:ext uri="{FF2B5EF4-FFF2-40B4-BE49-F238E27FC236}">
                <a16:creationId xmlns:a16="http://schemas.microsoft.com/office/drawing/2014/main" id="{6B32709F-B9B1-2CA1-F5BE-59432A338188}"/>
              </a:ext>
            </a:extLst>
          </p:cNvPr>
          <p:cNvCxnSpPr>
            <a:cxnSpLocks noChangeShapeType="1"/>
            <a:stCxn id="472076" idx="7"/>
            <a:endCxn id="472073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1" name="AutoShape 17">
            <a:extLst>
              <a:ext uri="{FF2B5EF4-FFF2-40B4-BE49-F238E27FC236}">
                <a16:creationId xmlns:a16="http://schemas.microsoft.com/office/drawing/2014/main" id="{E63D43F0-23AD-C954-83CE-5FBF2B6D18B5}"/>
              </a:ext>
            </a:extLst>
          </p:cNvPr>
          <p:cNvCxnSpPr>
            <a:cxnSpLocks noChangeShapeType="1"/>
            <a:stCxn id="472076" idx="0"/>
            <a:endCxn id="472071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2" name="AutoShape 18">
            <a:extLst>
              <a:ext uri="{FF2B5EF4-FFF2-40B4-BE49-F238E27FC236}">
                <a16:creationId xmlns:a16="http://schemas.microsoft.com/office/drawing/2014/main" id="{BDAAE2B6-75B3-E21A-EDD1-34746B5C5BCF}"/>
              </a:ext>
            </a:extLst>
          </p:cNvPr>
          <p:cNvCxnSpPr>
            <a:cxnSpLocks noChangeShapeType="1"/>
            <a:stCxn id="472071" idx="3"/>
            <a:endCxn id="472075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3" name="AutoShape 19">
            <a:extLst>
              <a:ext uri="{FF2B5EF4-FFF2-40B4-BE49-F238E27FC236}">
                <a16:creationId xmlns:a16="http://schemas.microsoft.com/office/drawing/2014/main" id="{39104907-3A42-B271-EAEB-C9D87C6A419E}"/>
              </a:ext>
            </a:extLst>
          </p:cNvPr>
          <p:cNvCxnSpPr>
            <a:cxnSpLocks noChangeShapeType="1"/>
            <a:stCxn id="472075" idx="0"/>
            <a:endCxn id="472071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4" name="AutoShape 20">
            <a:extLst>
              <a:ext uri="{FF2B5EF4-FFF2-40B4-BE49-F238E27FC236}">
                <a16:creationId xmlns:a16="http://schemas.microsoft.com/office/drawing/2014/main" id="{82CEBAB0-7943-66BA-A197-5277629FCCCA}"/>
              </a:ext>
            </a:extLst>
          </p:cNvPr>
          <p:cNvCxnSpPr>
            <a:cxnSpLocks noChangeShapeType="1"/>
            <a:stCxn id="472068" idx="4"/>
            <a:endCxn id="472069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5" name="Oval 21">
            <a:extLst>
              <a:ext uri="{FF2B5EF4-FFF2-40B4-BE49-F238E27FC236}">
                <a16:creationId xmlns:a16="http://schemas.microsoft.com/office/drawing/2014/main" id="{0D77E153-6994-CF2A-CA3D-FD1FEC424B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2086" name="AutoShape 22">
            <a:extLst>
              <a:ext uri="{FF2B5EF4-FFF2-40B4-BE49-F238E27FC236}">
                <a16:creationId xmlns:a16="http://schemas.microsoft.com/office/drawing/2014/main" id="{BFB94F39-AC90-95FA-AE6E-34BEB2BF8B56}"/>
              </a:ext>
            </a:extLst>
          </p:cNvPr>
          <p:cNvCxnSpPr>
            <a:cxnSpLocks noChangeShapeType="1"/>
            <a:stCxn id="472069" idx="6"/>
            <a:endCxn id="472085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7" name="AutoShape 23">
            <a:extLst>
              <a:ext uri="{FF2B5EF4-FFF2-40B4-BE49-F238E27FC236}">
                <a16:creationId xmlns:a16="http://schemas.microsoft.com/office/drawing/2014/main" id="{05A7FEE5-1341-302C-69D7-CC1A7ABD1B54}"/>
              </a:ext>
            </a:extLst>
          </p:cNvPr>
          <p:cNvCxnSpPr>
            <a:cxnSpLocks noChangeShapeType="1"/>
            <a:stCxn id="472088" idx="7"/>
            <a:endCxn id="472085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8" name="Oval 24">
            <a:extLst>
              <a:ext uri="{FF2B5EF4-FFF2-40B4-BE49-F238E27FC236}">
                <a16:creationId xmlns:a16="http://schemas.microsoft.com/office/drawing/2014/main" id="{F7987D14-A05C-5AE7-CDD5-63649C52F9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2089" name="AutoShape 25">
            <a:extLst>
              <a:ext uri="{FF2B5EF4-FFF2-40B4-BE49-F238E27FC236}">
                <a16:creationId xmlns:a16="http://schemas.microsoft.com/office/drawing/2014/main" id="{AD0821A7-57E6-B973-BA9C-3A0852DFC2E9}"/>
              </a:ext>
            </a:extLst>
          </p:cNvPr>
          <p:cNvCxnSpPr>
            <a:cxnSpLocks noChangeShapeType="1"/>
            <a:stCxn id="472088" idx="0"/>
            <a:endCxn id="472069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0" name="Text Box 26">
            <a:extLst>
              <a:ext uri="{FF2B5EF4-FFF2-40B4-BE49-F238E27FC236}">
                <a16:creationId xmlns:a16="http://schemas.microsoft.com/office/drawing/2014/main" id="{AE78A398-3359-1C26-CA2F-FEB8E493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4AB5F447-2F5E-6280-BFD9-E8384EF0E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2096" name="AutoShape 32">
            <a:extLst>
              <a:ext uri="{FF2B5EF4-FFF2-40B4-BE49-F238E27FC236}">
                <a16:creationId xmlns:a16="http://schemas.microsoft.com/office/drawing/2014/main" id="{404BEEDF-75F7-F956-E5AF-D0837476D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72097" name="AutoShape 33">
            <a:extLst>
              <a:ext uri="{FF2B5EF4-FFF2-40B4-BE49-F238E27FC236}">
                <a16:creationId xmlns:a16="http://schemas.microsoft.com/office/drawing/2014/main" id="{FD07EEA1-5FF9-A7B9-2142-BD0F7621BE5E}"/>
              </a:ext>
            </a:extLst>
          </p:cNvPr>
          <p:cNvCxnSpPr>
            <a:cxnSpLocks noChangeShapeType="1"/>
            <a:stCxn id="472071" idx="2"/>
            <a:endCxn id="472075" idx="0"/>
          </p:cNvCxnSpPr>
          <p:nvPr/>
        </p:nvCxnSpPr>
        <p:spPr bwMode="auto">
          <a:xfrm flipH="1">
            <a:off x="2552700" y="2568575"/>
            <a:ext cx="1143000" cy="974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8" name="Text Box 34">
            <a:extLst>
              <a:ext uri="{FF2B5EF4-FFF2-40B4-BE49-F238E27FC236}">
                <a16:creationId xmlns:a16="http://schemas.microsoft.com/office/drawing/2014/main" id="{FC4B6433-14EE-2C43-28DB-AC46660D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099" name="AutoShape 35">
            <a:extLst>
              <a:ext uri="{FF2B5EF4-FFF2-40B4-BE49-F238E27FC236}">
                <a16:creationId xmlns:a16="http://schemas.microsoft.com/office/drawing/2014/main" id="{DBBA53F4-E6CA-1E49-FA7F-132977196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95B9554E-40B7-E18C-6B25-694BA1D29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101" name="AutoShape 37">
            <a:extLst>
              <a:ext uri="{FF2B5EF4-FFF2-40B4-BE49-F238E27FC236}">
                <a16:creationId xmlns:a16="http://schemas.microsoft.com/office/drawing/2014/main" id="{062AF33F-A914-5362-6238-3F133AA16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270765F2-A7E1-C6DD-6549-7F18D9EA6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dfs(C)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C-A  C-D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103" name="AutoShape 39">
            <a:extLst>
              <a:ext uri="{FF2B5EF4-FFF2-40B4-BE49-F238E27FC236}">
                <a16:creationId xmlns:a16="http://schemas.microsoft.com/office/drawing/2014/main" id="{39B09A56-14ED-03BA-3ED5-9D49A0A42C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3455988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D8E49DD9-06F4-A2F1-ECBD-20D8DF3EA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dfs(D)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D-C  D-F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2105" name="AutoShape 41">
            <a:extLst>
              <a:ext uri="{FF2B5EF4-FFF2-40B4-BE49-F238E27FC236}">
                <a16:creationId xmlns:a16="http://schemas.microsoft.com/office/drawing/2014/main" id="{7B8ACDED-55DD-1E2C-96B0-18E7BE6D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6238" y="259397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6C4F5-68BB-B3B0-10DF-40B7B20E0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DA68C-B2D8-496A-9F14-FCEB614CEF6F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D86B0735-AA4D-8373-88A7-F7DD9EE6D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3091" name="Oval 3">
            <a:extLst>
              <a:ext uri="{FF2B5EF4-FFF2-40B4-BE49-F238E27FC236}">
                <a16:creationId xmlns:a16="http://schemas.microsoft.com/office/drawing/2014/main" id="{A2E9B101-768F-B8E2-2CE9-0019EE2720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3092" name="Oval 4">
            <a:extLst>
              <a:ext uri="{FF2B5EF4-FFF2-40B4-BE49-F238E27FC236}">
                <a16:creationId xmlns:a16="http://schemas.microsoft.com/office/drawing/2014/main" id="{E4EA0A21-CB25-F630-6F43-6573276123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3093" name="Oval 5">
            <a:extLst>
              <a:ext uri="{FF2B5EF4-FFF2-40B4-BE49-F238E27FC236}">
                <a16:creationId xmlns:a16="http://schemas.microsoft.com/office/drawing/2014/main" id="{20370708-9374-3F4C-526C-69CC300A4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3094" name="AutoShape 6">
            <a:extLst>
              <a:ext uri="{FF2B5EF4-FFF2-40B4-BE49-F238E27FC236}">
                <a16:creationId xmlns:a16="http://schemas.microsoft.com/office/drawing/2014/main" id="{CB05083D-F6A4-F743-9D8C-35EBDFE18BC2}"/>
              </a:ext>
            </a:extLst>
          </p:cNvPr>
          <p:cNvCxnSpPr>
            <a:cxnSpLocks noChangeShapeType="1"/>
            <a:stCxn id="473091" idx="0"/>
            <a:endCxn id="473092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5" name="Oval 7">
            <a:extLst>
              <a:ext uri="{FF2B5EF4-FFF2-40B4-BE49-F238E27FC236}">
                <a16:creationId xmlns:a16="http://schemas.microsoft.com/office/drawing/2014/main" id="{C6F1D0C6-6B98-86CF-12C7-30AD931659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3096" name="AutoShape 8">
            <a:extLst>
              <a:ext uri="{FF2B5EF4-FFF2-40B4-BE49-F238E27FC236}">
                <a16:creationId xmlns:a16="http://schemas.microsoft.com/office/drawing/2014/main" id="{D26C5A24-F5EC-FC66-8008-0530441F4324}"/>
              </a:ext>
            </a:extLst>
          </p:cNvPr>
          <p:cNvCxnSpPr>
            <a:cxnSpLocks noChangeShapeType="1"/>
            <a:stCxn id="473092" idx="5"/>
            <a:endCxn id="473095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7" name="Oval 9">
            <a:extLst>
              <a:ext uri="{FF2B5EF4-FFF2-40B4-BE49-F238E27FC236}">
                <a16:creationId xmlns:a16="http://schemas.microsoft.com/office/drawing/2014/main" id="{5AE0FC04-F036-2825-30F3-2AA7B8BA45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3098" name="AutoShape 10">
            <a:extLst>
              <a:ext uri="{FF2B5EF4-FFF2-40B4-BE49-F238E27FC236}">
                <a16:creationId xmlns:a16="http://schemas.microsoft.com/office/drawing/2014/main" id="{79B0A0F3-6E85-5152-9799-52F9A37FBC76}"/>
              </a:ext>
            </a:extLst>
          </p:cNvPr>
          <p:cNvCxnSpPr>
            <a:cxnSpLocks noChangeShapeType="1"/>
            <a:stCxn id="473092" idx="6"/>
            <a:endCxn id="473097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9" name="Oval 11">
            <a:extLst>
              <a:ext uri="{FF2B5EF4-FFF2-40B4-BE49-F238E27FC236}">
                <a16:creationId xmlns:a16="http://schemas.microsoft.com/office/drawing/2014/main" id="{90931508-02C2-7083-CBD5-A37037A56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3100" name="Oval 12">
            <a:extLst>
              <a:ext uri="{FF2B5EF4-FFF2-40B4-BE49-F238E27FC236}">
                <a16:creationId xmlns:a16="http://schemas.microsoft.com/office/drawing/2014/main" id="{E7E884D0-DFC3-38E1-F528-55DDE8A81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3101" name="AutoShape 13">
            <a:extLst>
              <a:ext uri="{FF2B5EF4-FFF2-40B4-BE49-F238E27FC236}">
                <a16:creationId xmlns:a16="http://schemas.microsoft.com/office/drawing/2014/main" id="{52BEC32A-DACD-A2D8-1568-C3EE11AD23EE}"/>
              </a:ext>
            </a:extLst>
          </p:cNvPr>
          <p:cNvCxnSpPr>
            <a:cxnSpLocks noChangeShapeType="1"/>
            <a:stCxn id="473100" idx="2"/>
            <a:endCxn id="473099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2" name="AutoShape 14">
            <a:extLst>
              <a:ext uri="{FF2B5EF4-FFF2-40B4-BE49-F238E27FC236}">
                <a16:creationId xmlns:a16="http://schemas.microsoft.com/office/drawing/2014/main" id="{F6739373-39D3-5AC8-6DE8-D2E688D290F6}"/>
              </a:ext>
            </a:extLst>
          </p:cNvPr>
          <p:cNvCxnSpPr>
            <a:cxnSpLocks noChangeShapeType="1"/>
            <a:stCxn id="473100" idx="3"/>
            <a:endCxn id="473091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3" name="AutoShape 15">
            <a:extLst>
              <a:ext uri="{FF2B5EF4-FFF2-40B4-BE49-F238E27FC236}">
                <a16:creationId xmlns:a16="http://schemas.microsoft.com/office/drawing/2014/main" id="{908DA0BE-74B0-1E82-418F-36D54001733F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4" name="AutoShape 16">
            <a:extLst>
              <a:ext uri="{FF2B5EF4-FFF2-40B4-BE49-F238E27FC236}">
                <a16:creationId xmlns:a16="http://schemas.microsoft.com/office/drawing/2014/main" id="{73AB28CD-5865-06FA-D4F9-8180715B5F6B}"/>
              </a:ext>
            </a:extLst>
          </p:cNvPr>
          <p:cNvCxnSpPr>
            <a:cxnSpLocks noChangeShapeType="1"/>
            <a:stCxn id="473100" idx="7"/>
            <a:endCxn id="473097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5" name="AutoShape 17">
            <a:extLst>
              <a:ext uri="{FF2B5EF4-FFF2-40B4-BE49-F238E27FC236}">
                <a16:creationId xmlns:a16="http://schemas.microsoft.com/office/drawing/2014/main" id="{DAFD182B-AE84-FE9F-5406-9927798AAAB6}"/>
              </a:ext>
            </a:extLst>
          </p:cNvPr>
          <p:cNvCxnSpPr>
            <a:cxnSpLocks noChangeShapeType="1"/>
            <a:stCxn id="473100" idx="0"/>
            <a:endCxn id="473095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6" name="AutoShape 18">
            <a:extLst>
              <a:ext uri="{FF2B5EF4-FFF2-40B4-BE49-F238E27FC236}">
                <a16:creationId xmlns:a16="http://schemas.microsoft.com/office/drawing/2014/main" id="{FFE6FD03-F641-FE7C-CA8B-B952DA8D8907}"/>
              </a:ext>
            </a:extLst>
          </p:cNvPr>
          <p:cNvCxnSpPr>
            <a:cxnSpLocks noChangeShapeType="1"/>
            <a:stCxn id="473095" idx="3"/>
            <a:endCxn id="473099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7" name="AutoShape 19">
            <a:extLst>
              <a:ext uri="{FF2B5EF4-FFF2-40B4-BE49-F238E27FC236}">
                <a16:creationId xmlns:a16="http://schemas.microsoft.com/office/drawing/2014/main" id="{0176873D-61EB-E7D8-11C4-D11402972181}"/>
              </a:ext>
            </a:extLst>
          </p:cNvPr>
          <p:cNvCxnSpPr>
            <a:cxnSpLocks noChangeShapeType="1"/>
            <a:stCxn id="473099" idx="0"/>
            <a:endCxn id="473095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8" name="AutoShape 20">
            <a:extLst>
              <a:ext uri="{FF2B5EF4-FFF2-40B4-BE49-F238E27FC236}">
                <a16:creationId xmlns:a16="http://schemas.microsoft.com/office/drawing/2014/main" id="{A39318D6-82C5-B9DC-26FC-FB9A2821C9E6}"/>
              </a:ext>
            </a:extLst>
          </p:cNvPr>
          <p:cNvCxnSpPr>
            <a:cxnSpLocks noChangeShapeType="1"/>
            <a:stCxn id="473092" idx="4"/>
            <a:endCxn id="473093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09" name="Oval 21">
            <a:extLst>
              <a:ext uri="{FF2B5EF4-FFF2-40B4-BE49-F238E27FC236}">
                <a16:creationId xmlns:a16="http://schemas.microsoft.com/office/drawing/2014/main" id="{998DAE3B-8FDB-2AB9-9E67-C457EED60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3110" name="AutoShape 22">
            <a:extLst>
              <a:ext uri="{FF2B5EF4-FFF2-40B4-BE49-F238E27FC236}">
                <a16:creationId xmlns:a16="http://schemas.microsoft.com/office/drawing/2014/main" id="{73C8B143-C26A-A322-33C0-1110A3DBB322}"/>
              </a:ext>
            </a:extLst>
          </p:cNvPr>
          <p:cNvCxnSpPr>
            <a:cxnSpLocks noChangeShapeType="1"/>
            <a:stCxn id="473093" idx="6"/>
            <a:endCxn id="473109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11" name="AutoShape 23">
            <a:extLst>
              <a:ext uri="{FF2B5EF4-FFF2-40B4-BE49-F238E27FC236}">
                <a16:creationId xmlns:a16="http://schemas.microsoft.com/office/drawing/2014/main" id="{8B2523EA-E799-5535-4664-0DB5339CF598}"/>
              </a:ext>
            </a:extLst>
          </p:cNvPr>
          <p:cNvCxnSpPr>
            <a:cxnSpLocks noChangeShapeType="1"/>
            <a:stCxn id="473112" idx="7"/>
            <a:endCxn id="473109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2" name="Oval 24">
            <a:extLst>
              <a:ext uri="{FF2B5EF4-FFF2-40B4-BE49-F238E27FC236}">
                <a16:creationId xmlns:a16="http://schemas.microsoft.com/office/drawing/2014/main" id="{209B479E-7CDC-8068-68A9-1A533C0517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3113" name="AutoShape 25">
            <a:extLst>
              <a:ext uri="{FF2B5EF4-FFF2-40B4-BE49-F238E27FC236}">
                <a16:creationId xmlns:a16="http://schemas.microsoft.com/office/drawing/2014/main" id="{1E620139-450E-02A4-3774-0610FE27E0E9}"/>
              </a:ext>
            </a:extLst>
          </p:cNvPr>
          <p:cNvCxnSpPr>
            <a:cxnSpLocks noChangeShapeType="1"/>
            <a:stCxn id="473112" idx="0"/>
            <a:endCxn id="473093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4" name="Text Box 26">
            <a:extLst>
              <a:ext uri="{FF2B5EF4-FFF2-40B4-BE49-F238E27FC236}">
                <a16:creationId xmlns:a16="http://schemas.microsoft.com/office/drawing/2014/main" id="{070699EB-E956-2E93-05F1-D3F106DB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3AB8A160-204C-A279-80B1-D9184524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3120" name="AutoShape 32">
            <a:extLst>
              <a:ext uri="{FF2B5EF4-FFF2-40B4-BE49-F238E27FC236}">
                <a16:creationId xmlns:a16="http://schemas.microsoft.com/office/drawing/2014/main" id="{84789127-1BDF-0DDF-F2B7-D58654EFF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73121" name="AutoShape 33">
            <a:extLst>
              <a:ext uri="{FF2B5EF4-FFF2-40B4-BE49-F238E27FC236}">
                <a16:creationId xmlns:a16="http://schemas.microsoft.com/office/drawing/2014/main" id="{DB7F0E58-ACB3-9E3B-48B9-5527ECBD30DF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22" name="Text Box 34">
            <a:extLst>
              <a:ext uri="{FF2B5EF4-FFF2-40B4-BE49-F238E27FC236}">
                <a16:creationId xmlns:a16="http://schemas.microsoft.com/office/drawing/2014/main" id="{67ED8462-7177-D9C9-7C46-F4C93690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3" name="AutoShape 35">
            <a:extLst>
              <a:ext uri="{FF2B5EF4-FFF2-40B4-BE49-F238E27FC236}">
                <a16:creationId xmlns:a16="http://schemas.microsoft.com/office/drawing/2014/main" id="{A7F5A30D-432A-836B-116B-01AFE53A1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C3441F9A-7EDA-2FA1-71D0-AC2B63B3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5" name="AutoShape 37">
            <a:extLst>
              <a:ext uri="{FF2B5EF4-FFF2-40B4-BE49-F238E27FC236}">
                <a16:creationId xmlns:a16="http://schemas.microsoft.com/office/drawing/2014/main" id="{0114EB78-F92A-7056-BCBB-22FFF82E8E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B556355B-321B-5E10-A61E-9398F967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dfs(C)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C-A  C-D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7" name="AutoShape 39">
            <a:extLst>
              <a:ext uri="{FF2B5EF4-FFF2-40B4-BE49-F238E27FC236}">
                <a16:creationId xmlns:a16="http://schemas.microsoft.com/office/drawing/2014/main" id="{49C85DB5-1C17-4604-302C-47F29BA26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3455988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701AA173-3D58-86C7-7D32-4B501938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dfs(D)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D-C  D-F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3129" name="AutoShape 41">
            <a:extLst>
              <a:ext uri="{FF2B5EF4-FFF2-40B4-BE49-F238E27FC236}">
                <a16:creationId xmlns:a16="http://schemas.microsoft.com/office/drawing/2014/main" id="{2E5DBD71-8066-C5B8-495F-CA12A70C5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4238" y="259397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Reachability, connectedness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reachable</a:t>
            </a:r>
            <a:r>
              <a:rPr lang="en-US" altLang="en-US">
                <a:solidFill>
                  <a:srgbClr val="262626"/>
                </a:solidFill>
              </a:rPr>
              <a:t>: Vertex </a:t>
            </a:r>
            <a:r>
              <a:rPr lang="en-US" altLang="en-US" i="1">
                <a:solidFill>
                  <a:srgbClr val="262626"/>
                </a:solidFill>
              </a:rPr>
              <a:t>a</a:t>
            </a:r>
            <a:r>
              <a:rPr lang="en-US" altLang="en-US">
                <a:solidFill>
                  <a:srgbClr val="262626"/>
                </a:solidFill>
              </a:rPr>
              <a:t> is </a:t>
            </a:r>
            <a:r>
              <a:rPr lang="en-US" altLang="en-US" i="1">
                <a:solidFill>
                  <a:srgbClr val="262626"/>
                </a:solidFill>
              </a:rPr>
              <a:t>reachable </a:t>
            </a:r>
            <a:r>
              <a:rPr lang="en-US" altLang="en-US">
                <a:solidFill>
                  <a:srgbClr val="262626"/>
                </a:solidFill>
              </a:rPr>
              <a:t>from </a:t>
            </a:r>
            <a:r>
              <a:rPr lang="en-US" altLang="en-US" i="1">
                <a:solidFill>
                  <a:srgbClr val="262626"/>
                </a:solidFill>
              </a:rPr>
              <a:t>b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if a path exists from </a:t>
            </a:r>
            <a:r>
              <a:rPr lang="en-US" altLang="en-US" i="1">
                <a:solidFill>
                  <a:srgbClr val="262626"/>
                </a:solidFill>
              </a:rPr>
              <a:t>a</a:t>
            </a:r>
            <a:r>
              <a:rPr lang="en-US" altLang="en-US">
                <a:solidFill>
                  <a:srgbClr val="262626"/>
                </a:solidFill>
              </a:rPr>
              <a:t> to </a:t>
            </a:r>
            <a:r>
              <a:rPr lang="en-US" altLang="en-US" i="1">
                <a:solidFill>
                  <a:srgbClr val="262626"/>
                </a:solidFill>
              </a:rPr>
              <a:t>b</a:t>
            </a:r>
            <a:r>
              <a:rPr lang="en-US" altLang="en-US">
                <a:solidFill>
                  <a:srgbClr val="262626"/>
                </a:solidFill>
              </a:rPr>
              <a:t>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 b="1">
                <a:solidFill>
                  <a:srgbClr val="262626"/>
                </a:solidFill>
              </a:rPr>
              <a:t>connected</a:t>
            </a:r>
            <a:r>
              <a:rPr lang="en-US" altLang="en-US">
                <a:solidFill>
                  <a:srgbClr val="262626"/>
                </a:solidFill>
              </a:rPr>
              <a:t>: A graph is </a:t>
            </a:r>
            <a:r>
              <a:rPr lang="en-US" altLang="en-US" i="1">
                <a:solidFill>
                  <a:srgbClr val="262626"/>
                </a:solidFill>
              </a:rPr>
              <a:t>connected</a:t>
            </a:r>
            <a:r>
              <a:rPr lang="en-US" altLang="en-US">
                <a:solidFill>
                  <a:srgbClr val="262626"/>
                </a:solidFill>
              </a:rPr>
              <a:t> if every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vertex is reachable from any other.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Is the graph at top right connected?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 b="1">
                <a:solidFill>
                  <a:srgbClr val="262626"/>
                </a:solidFill>
              </a:rPr>
              <a:t>strongly connected</a:t>
            </a:r>
            <a:r>
              <a:rPr lang="en-US" altLang="en-US">
                <a:solidFill>
                  <a:srgbClr val="262626"/>
                </a:solidFill>
              </a:rPr>
              <a:t>: When every vertex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has an edge to every other vertex.</a:t>
            </a:r>
          </a:p>
        </p:txBody>
      </p:sp>
      <p:grpSp>
        <p:nvGrpSpPr>
          <p:cNvPr id="739334" name="Group 6"/>
          <p:cNvGrpSpPr>
            <a:grpSpLocks/>
          </p:cNvGrpSpPr>
          <p:nvPr/>
        </p:nvGrpSpPr>
        <p:grpSpPr bwMode="auto">
          <a:xfrm>
            <a:off x="5715000" y="1371600"/>
            <a:ext cx="3114675" cy="2733675"/>
            <a:chOff x="3654" y="2022"/>
            <a:chExt cx="1962" cy="1722"/>
          </a:xfrm>
        </p:grpSpPr>
        <p:sp>
          <p:nvSpPr>
            <p:cNvPr id="739335" name="Text Box 6"/>
            <p:cNvSpPr txBox="1">
              <a:spLocks noChangeArrowheads="1"/>
            </p:cNvSpPr>
            <p:nvPr/>
          </p:nvSpPr>
          <p:spPr bwMode="auto">
            <a:xfrm>
              <a:off x="4720" y="2268"/>
              <a:ext cx="26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aseline="-250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39336" name="Oval 8"/>
            <p:cNvSpPr>
              <a:spLocks noChangeArrowheads="1"/>
            </p:cNvSpPr>
            <p:nvPr/>
          </p:nvSpPr>
          <p:spPr bwMode="auto">
            <a:xfrm>
              <a:off x="4678" y="2514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X</a:t>
              </a:r>
            </a:p>
          </p:txBody>
        </p:sp>
        <p:sp>
          <p:nvSpPr>
            <p:cNvPr id="739337" name="Oval 9"/>
            <p:cNvSpPr>
              <a:spLocks noChangeArrowheads="1"/>
            </p:cNvSpPr>
            <p:nvPr/>
          </p:nvSpPr>
          <p:spPr bwMode="auto">
            <a:xfrm>
              <a:off x="3654" y="2514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U</a:t>
              </a:r>
            </a:p>
          </p:txBody>
        </p:sp>
        <p:sp>
          <p:nvSpPr>
            <p:cNvPr id="739338" name="Oval 10"/>
            <p:cNvSpPr>
              <a:spLocks noChangeArrowheads="1"/>
            </p:cNvSpPr>
            <p:nvPr/>
          </p:nvSpPr>
          <p:spPr bwMode="auto">
            <a:xfrm>
              <a:off x="4166" y="2022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V</a:t>
              </a:r>
            </a:p>
          </p:txBody>
        </p:sp>
        <p:sp>
          <p:nvSpPr>
            <p:cNvPr id="739339" name="Oval 11"/>
            <p:cNvSpPr>
              <a:spLocks noChangeArrowheads="1"/>
            </p:cNvSpPr>
            <p:nvPr/>
          </p:nvSpPr>
          <p:spPr bwMode="auto">
            <a:xfrm>
              <a:off x="4166" y="3006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W</a:t>
              </a:r>
            </a:p>
          </p:txBody>
        </p:sp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5360" y="2514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Z</a:t>
              </a:r>
            </a:p>
          </p:txBody>
        </p:sp>
        <p:cxnSp>
          <p:nvCxnSpPr>
            <p:cNvPr id="739341" name="AutoShape 13"/>
            <p:cNvCxnSpPr>
              <a:cxnSpLocks noChangeShapeType="1"/>
              <a:stCxn id="739338" idx="3"/>
              <a:endCxn id="739337" idx="7"/>
            </p:cNvCxnSpPr>
            <p:nvPr/>
          </p:nvCxnSpPr>
          <p:spPr bwMode="auto">
            <a:xfrm flipH="1">
              <a:off x="3873" y="2237"/>
              <a:ext cx="330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342" name="AutoShape 14"/>
            <p:cNvCxnSpPr>
              <a:cxnSpLocks noChangeShapeType="1"/>
              <a:stCxn id="739339" idx="1"/>
              <a:endCxn id="739337" idx="5"/>
            </p:cNvCxnSpPr>
            <p:nvPr/>
          </p:nvCxnSpPr>
          <p:spPr bwMode="auto">
            <a:xfrm flipH="1" flipV="1">
              <a:off x="3873" y="2729"/>
              <a:ext cx="330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343" name="AutoShape 15"/>
            <p:cNvCxnSpPr>
              <a:cxnSpLocks noChangeShapeType="1"/>
              <a:stCxn id="739339" idx="7"/>
              <a:endCxn id="739336" idx="3"/>
            </p:cNvCxnSpPr>
            <p:nvPr/>
          </p:nvCxnSpPr>
          <p:spPr bwMode="auto">
            <a:xfrm flipV="1">
              <a:off x="4384" y="2729"/>
              <a:ext cx="331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344" name="AutoShape 16"/>
            <p:cNvCxnSpPr>
              <a:cxnSpLocks noChangeShapeType="1"/>
              <a:stCxn id="739336" idx="6"/>
              <a:endCxn id="739340" idx="2"/>
            </p:cNvCxnSpPr>
            <p:nvPr/>
          </p:nvCxnSpPr>
          <p:spPr bwMode="auto">
            <a:xfrm>
              <a:off x="4939" y="2637"/>
              <a:ext cx="41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345" name="AutoShape 17"/>
            <p:cNvCxnSpPr>
              <a:cxnSpLocks noChangeShapeType="1"/>
              <a:stCxn id="739338" idx="5"/>
              <a:endCxn id="739336" idx="1"/>
            </p:cNvCxnSpPr>
            <p:nvPr/>
          </p:nvCxnSpPr>
          <p:spPr bwMode="auto">
            <a:xfrm>
              <a:off x="4384" y="2237"/>
              <a:ext cx="331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346" name="AutoShape 18"/>
            <p:cNvCxnSpPr>
              <a:cxnSpLocks noChangeShapeType="1"/>
              <a:stCxn id="739338" idx="4"/>
              <a:endCxn id="739339" idx="0"/>
            </p:cNvCxnSpPr>
            <p:nvPr/>
          </p:nvCxnSpPr>
          <p:spPr bwMode="auto">
            <a:xfrm>
              <a:off x="4294" y="2273"/>
              <a:ext cx="0" cy="7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683" y="3498"/>
              <a:ext cx="256" cy="246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Y</a:t>
              </a:r>
            </a:p>
          </p:txBody>
        </p:sp>
        <p:cxnSp>
          <p:nvCxnSpPr>
            <p:cNvPr id="739348" name="AutoShape 20"/>
            <p:cNvCxnSpPr>
              <a:cxnSpLocks noChangeShapeType="1"/>
              <a:stCxn id="739339" idx="5"/>
              <a:endCxn id="739347" idx="1"/>
            </p:cNvCxnSpPr>
            <p:nvPr/>
          </p:nvCxnSpPr>
          <p:spPr bwMode="auto">
            <a:xfrm>
              <a:off x="4384" y="3221"/>
              <a:ext cx="336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349" name="AutoShape 21"/>
            <p:cNvCxnSpPr>
              <a:cxnSpLocks noChangeShapeType="1"/>
              <a:stCxn id="739336" idx="4"/>
              <a:endCxn id="739347" idx="0"/>
            </p:cNvCxnSpPr>
            <p:nvPr/>
          </p:nvCxnSpPr>
          <p:spPr bwMode="auto">
            <a:xfrm>
              <a:off x="4806" y="2765"/>
              <a:ext cx="5" cy="7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9350" name="Text Box 22"/>
            <p:cNvSpPr txBox="1">
              <a:spLocks noChangeArrowheads="1"/>
            </p:cNvSpPr>
            <p:nvPr/>
          </p:nvSpPr>
          <p:spPr bwMode="auto">
            <a:xfrm>
              <a:off x="3873" y="215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739351" name="Text Box 23"/>
            <p:cNvSpPr txBox="1">
              <a:spLocks noChangeArrowheads="1"/>
            </p:cNvSpPr>
            <p:nvPr/>
          </p:nvSpPr>
          <p:spPr bwMode="auto">
            <a:xfrm>
              <a:off x="3865" y="2765"/>
              <a:ext cx="1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c</a:t>
              </a:r>
            </a:p>
          </p:txBody>
        </p:sp>
        <p:sp>
          <p:nvSpPr>
            <p:cNvPr id="739352" name="Text Box 24"/>
            <p:cNvSpPr txBox="1">
              <a:spLocks noChangeArrowheads="1"/>
            </p:cNvSpPr>
            <p:nvPr/>
          </p:nvSpPr>
          <p:spPr bwMode="auto">
            <a:xfrm>
              <a:off x="4550" y="2145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739353" name="Text Box 25"/>
            <p:cNvSpPr txBox="1">
              <a:spLocks noChangeArrowheads="1"/>
            </p:cNvSpPr>
            <p:nvPr/>
          </p:nvSpPr>
          <p:spPr bwMode="auto">
            <a:xfrm>
              <a:off x="4507" y="2801"/>
              <a:ext cx="1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e</a:t>
              </a:r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4123" y="243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739355" name="Text Box 27"/>
            <p:cNvSpPr txBox="1">
              <a:spLocks noChangeArrowheads="1"/>
            </p:cNvSpPr>
            <p:nvPr/>
          </p:nvSpPr>
          <p:spPr bwMode="auto">
            <a:xfrm>
              <a:off x="4425" y="3339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739356" name="Text Box 28"/>
            <p:cNvSpPr txBox="1">
              <a:spLocks noChangeArrowheads="1"/>
            </p:cNvSpPr>
            <p:nvPr/>
          </p:nvSpPr>
          <p:spPr bwMode="auto">
            <a:xfrm>
              <a:off x="4784" y="3037"/>
              <a:ext cx="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739357" name="Text Box 29"/>
            <p:cNvSpPr txBox="1">
              <a:spLocks noChangeArrowheads="1"/>
            </p:cNvSpPr>
            <p:nvPr/>
          </p:nvSpPr>
          <p:spPr bwMode="auto">
            <a:xfrm>
              <a:off x="5067" y="2637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h</a:t>
              </a:r>
            </a:p>
          </p:txBody>
        </p:sp>
        <p:sp>
          <p:nvSpPr>
            <p:cNvPr id="739358" name="Text Box 30"/>
            <p:cNvSpPr txBox="1">
              <a:spLocks noChangeArrowheads="1"/>
            </p:cNvSpPr>
            <p:nvPr/>
          </p:nvSpPr>
          <p:spPr bwMode="auto">
            <a:xfrm>
              <a:off x="4038" y="2637"/>
              <a:ext cx="2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 baseline="-25000">
                <a:solidFill>
                  <a:schemeClr val="accent2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39359" name="Oval 31"/>
          <p:cNvSpPr>
            <a:spLocks noChangeArrowheads="1"/>
          </p:cNvSpPr>
          <p:nvPr/>
        </p:nvSpPr>
        <p:spPr bwMode="auto">
          <a:xfrm>
            <a:off x="1676400" y="5334000"/>
            <a:ext cx="381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739360" name="Oval 32"/>
          <p:cNvSpPr>
            <a:spLocks noChangeArrowheads="1"/>
          </p:cNvSpPr>
          <p:nvPr/>
        </p:nvSpPr>
        <p:spPr bwMode="auto">
          <a:xfrm>
            <a:off x="1676400" y="6019800"/>
            <a:ext cx="381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739361" name="Oval 33"/>
          <p:cNvSpPr>
            <a:spLocks noChangeArrowheads="1"/>
          </p:cNvSpPr>
          <p:nvPr/>
        </p:nvSpPr>
        <p:spPr bwMode="auto">
          <a:xfrm>
            <a:off x="2438400" y="5334000"/>
            <a:ext cx="381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739362" name="Oval 34"/>
          <p:cNvSpPr>
            <a:spLocks noChangeArrowheads="1"/>
          </p:cNvSpPr>
          <p:nvPr/>
        </p:nvSpPr>
        <p:spPr bwMode="auto">
          <a:xfrm>
            <a:off x="2438400" y="6019800"/>
            <a:ext cx="381000" cy="381000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alibri" panose="020F0502020204030204" pitchFamily="34" charset="0"/>
              </a:rPr>
              <a:t>d</a:t>
            </a:r>
          </a:p>
        </p:txBody>
      </p:sp>
      <p:cxnSp>
        <p:nvCxnSpPr>
          <p:cNvPr id="739363" name="AutoShape 35"/>
          <p:cNvCxnSpPr>
            <a:cxnSpLocks noChangeShapeType="1"/>
            <a:stCxn id="739359" idx="4"/>
            <a:endCxn id="739360" idx="0"/>
          </p:cNvCxnSpPr>
          <p:nvPr/>
        </p:nvCxnSpPr>
        <p:spPr bwMode="auto">
          <a:xfrm>
            <a:off x="1866900" y="5724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364" name="AutoShape 36"/>
          <p:cNvCxnSpPr>
            <a:cxnSpLocks noChangeShapeType="1"/>
            <a:stCxn id="739360" idx="6"/>
            <a:endCxn id="739362" idx="2"/>
          </p:cNvCxnSpPr>
          <p:nvPr/>
        </p:nvCxnSpPr>
        <p:spPr bwMode="auto">
          <a:xfrm>
            <a:off x="2066925" y="6210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365" name="AutoShape 37"/>
          <p:cNvCxnSpPr>
            <a:cxnSpLocks noChangeShapeType="1"/>
            <a:stCxn id="739362" idx="0"/>
            <a:endCxn id="739361" idx="4"/>
          </p:cNvCxnSpPr>
          <p:nvPr/>
        </p:nvCxnSpPr>
        <p:spPr bwMode="auto">
          <a:xfrm flipV="1">
            <a:off x="2628900" y="5724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366" name="AutoShape 38"/>
          <p:cNvCxnSpPr>
            <a:cxnSpLocks noChangeShapeType="1"/>
            <a:stCxn id="739360" idx="7"/>
            <a:endCxn id="739361" idx="3"/>
          </p:cNvCxnSpPr>
          <p:nvPr/>
        </p:nvCxnSpPr>
        <p:spPr bwMode="auto">
          <a:xfrm flipV="1">
            <a:off x="2001838" y="5668963"/>
            <a:ext cx="492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367" name="AutoShape 39"/>
          <p:cNvCxnSpPr>
            <a:cxnSpLocks noChangeShapeType="1"/>
            <a:stCxn id="739359" idx="5"/>
            <a:endCxn id="739362" idx="1"/>
          </p:cNvCxnSpPr>
          <p:nvPr/>
        </p:nvCxnSpPr>
        <p:spPr bwMode="auto">
          <a:xfrm>
            <a:off x="2001838" y="5668963"/>
            <a:ext cx="492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368" name="AutoShape 40"/>
          <p:cNvCxnSpPr>
            <a:cxnSpLocks noChangeShapeType="1"/>
            <a:stCxn id="739359" idx="6"/>
            <a:endCxn id="739361" idx="2"/>
          </p:cNvCxnSpPr>
          <p:nvPr/>
        </p:nvCxnSpPr>
        <p:spPr bwMode="auto">
          <a:xfrm>
            <a:off x="2066925" y="55245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9380" name="Group 52"/>
          <p:cNvGrpSpPr>
            <a:grpSpLocks/>
          </p:cNvGrpSpPr>
          <p:nvPr/>
        </p:nvGrpSpPr>
        <p:grpSpPr bwMode="auto">
          <a:xfrm>
            <a:off x="6629400" y="4800600"/>
            <a:ext cx="1295400" cy="1371600"/>
            <a:chOff x="4416" y="2880"/>
            <a:chExt cx="816" cy="864"/>
          </a:xfrm>
        </p:grpSpPr>
        <p:sp>
          <p:nvSpPr>
            <p:cNvPr id="739369" name="Oval 41"/>
            <p:cNvSpPr>
              <a:spLocks noChangeArrowheads="1"/>
            </p:cNvSpPr>
            <p:nvPr/>
          </p:nvSpPr>
          <p:spPr bwMode="auto">
            <a:xfrm>
              <a:off x="4416" y="288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739370" name="Oval 42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739371" name="Oval 43"/>
            <p:cNvSpPr>
              <a:spLocks noChangeArrowheads="1"/>
            </p:cNvSpPr>
            <p:nvPr/>
          </p:nvSpPr>
          <p:spPr bwMode="auto">
            <a:xfrm>
              <a:off x="4896" y="2880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739372" name="Oval 44"/>
            <p:cNvSpPr>
              <a:spLocks noChangeArrowheads="1"/>
            </p:cNvSpPr>
            <p:nvPr/>
          </p:nvSpPr>
          <p:spPr bwMode="auto">
            <a:xfrm>
              <a:off x="4992" y="321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d</a:t>
              </a:r>
            </a:p>
          </p:txBody>
        </p:sp>
        <p:cxnSp>
          <p:nvCxnSpPr>
            <p:cNvPr id="739373" name="AutoShape 45"/>
            <p:cNvCxnSpPr>
              <a:cxnSpLocks noChangeShapeType="1"/>
              <a:stCxn id="739369" idx="4"/>
              <a:endCxn id="739370" idx="0"/>
            </p:cNvCxnSpPr>
            <p:nvPr/>
          </p:nvCxnSpPr>
          <p:spPr bwMode="auto">
            <a:xfrm>
              <a:off x="4536" y="3126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9374" name="AutoShape 46"/>
            <p:cNvCxnSpPr>
              <a:cxnSpLocks noChangeShapeType="1"/>
              <a:stCxn id="739379" idx="7"/>
              <a:endCxn id="739372" idx="3"/>
            </p:cNvCxnSpPr>
            <p:nvPr/>
          </p:nvCxnSpPr>
          <p:spPr bwMode="auto">
            <a:xfrm flipV="1">
              <a:off x="4957" y="3427"/>
              <a:ext cx="70" cy="1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9376" name="AutoShape 48"/>
            <p:cNvCxnSpPr>
              <a:cxnSpLocks noChangeShapeType="1"/>
              <a:stCxn id="739370" idx="7"/>
              <a:endCxn id="739371" idx="3"/>
            </p:cNvCxnSpPr>
            <p:nvPr/>
          </p:nvCxnSpPr>
          <p:spPr bwMode="auto">
            <a:xfrm flipV="1">
              <a:off x="4621" y="3091"/>
              <a:ext cx="310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9378" name="AutoShape 50"/>
            <p:cNvCxnSpPr>
              <a:cxnSpLocks noChangeShapeType="1"/>
              <a:stCxn id="739369" idx="6"/>
              <a:endCxn id="739371" idx="2"/>
            </p:cNvCxnSpPr>
            <p:nvPr/>
          </p:nvCxnSpPr>
          <p:spPr bwMode="auto">
            <a:xfrm>
              <a:off x="4662" y="3000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9379" name="Oval 51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Calibri" panose="020F050202020403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975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07443-E82B-3D8C-8FE4-4174C5264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0309C-5850-4152-8C82-EF1E82D07434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56997C84-7B5F-9FB0-21D9-07FCC86B7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4115" name="Oval 3">
            <a:extLst>
              <a:ext uri="{FF2B5EF4-FFF2-40B4-BE49-F238E27FC236}">
                <a16:creationId xmlns:a16="http://schemas.microsoft.com/office/drawing/2014/main" id="{30931D9F-2A11-A472-EEA9-EEFEDA20ED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4116" name="Oval 4">
            <a:extLst>
              <a:ext uri="{FF2B5EF4-FFF2-40B4-BE49-F238E27FC236}">
                <a16:creationId xmlns:a16="http://schemas.microsoft.com/office/drawing/2014/main" id="{55DFC60A-F070-49B7-28BB-41AFA774F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4117" name="Oval 5">
            <a:extLst>
              <a:ext uri="{FF2B5EF4-FFF2-40B4-BE49-F238E27FC236}">
                <a16:creationId xmlns:a16="http://schemas.microsoft.com/office/drawing/2014/main" id="{67825D42-929F-3892-CBFC-D6689D26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4118" name="AutoShape 6">
            <a:extLst>
              <a:ext uri="{FF2B5EF4-FFF2-40B4-BE49-F238E27FC236}">
                <a16:creationId xmlns:a16="http://schemas.microsoft.com/office/drawing/2014/main" id="{49FA0432-CD67-2E32-2EA4-CDF3D859564B}"/>
              </a:ext>
            </a:extLst>
          </p:cNvPr>
          <p:cNvCxnSpPr>
            <a:cxnSpLocks noChangeShapeType="1"/>
            <a:stCxn id="474115" idx="0"/>
            <a:endCxn id="474116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19" name="Oval 7">
            <a:extLst>
              <a:ext uri="{FF2B5EF4-FFF2-40B4-BE49-F238E27FC236}">
                <a16:creationId xmlns:a16="http://schemas.microsoft.com/office/drawing/2014/main" id="{5BE3EBB5-BD10-8471-E02C-39C76B05C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4120" name="AutoShape 8">
            <a:extLst>
              <a:ext uri="{FF2B5EF4-FFF2-40B4-BE49-F238E27FC236}">
                <a16:creationId xmlns:a16="http://schemas.microsoft.com/office/drawing/2014/main" id="{5E8E6301-4681-A2AE-6752-0B92B32588FF}"/>
              </a:ext>
            </a:extLst>
          </p:cNvPr>
          <p:cNvCxnSpPr>
            <a:cxnSpLocks noChangeShapeType="1"/>
            <a:stCxn id="474116" idx="5"/>
            <a:endCxn id="474119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1" name="Oval 9">
            <a:extLst>
              <a:ext uri="{FF2B5EF4-FFF2-40B4-BE49-F238E27FC236}">
                <a16:creationId xmlns:a16="http://schemas.microsoft.com/office/drawing/2014/main" id="{3C591B5B-9954-4469-F1B7-A40ACD22A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4122" name="AutoShape 10">
            <a:extLst>
              <a:ext uri="{FF2B5EF4-FFF2-40B4-BE49-F238E27FC236}">
                <a16:creationId xmlns:a16="http://schemas.microsoft.com/office/drawing/2014/main" id="{C0585DE2-58A1-C0AB-C1EF-F067357A6C23}"/>
              </a:ext>
            </a:extLst>
          </p:cNvPr>
          <p:cNvCxnSpPr>
            <a:cxnSpLocks noChangeShapeType="1"/>
            <a:stCxn id="474116" idx="6"/>
            <a:endCxn id="474121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3" name="Oval 11">
            <a:extLst>
              <a:ext uri="{FF2B5EF4-FFF2-40B4-BE49-F238E27FC236}">
                <a16:creationId xmlns:a16="http://schemas.microsoft.com/office/drawing/2014/main" id="{142EFEE0-E98E-52E4-1F85-16F5F4F91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4124" name="Oval 12">
            <a:extLst>
              <a:ext uri="{FF2B5EF4-FFF2-40B4-BE49-F238E27FC236}">
                <a16:creationId xmlns:a16="http://schemas.microsoft.com/office/drawing/2014/main" id="{2149B7E7-0622-8286-A19D-91992413DE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4125" name="AutoShape 13">
            <a:extLst>
              <a:ext uri="{FF2B5EF4-FFF2-40B4-BE49-F238E27FC236}">
                <a16:creationId xmlns:a16="http://schemas.microsoft.com/office/drawing/2014/main" id="{95D50B3F-21AB-EE27-93A1-948A336B5F25}"/>
              </a:ext>
            </a:extLst>
          </p:cNvPr>
          <p:cNvCxnSpPr>
            <a:cxnSpLocks noChangeShapeType="1"/>
            <a:stCxn id="474124" idx="2"/>
            <a:endCxn id="474123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6" name="AutoShape 14">
            <a:extLst>
              <a:ext uri="{FF2B5EF4-FFF2-40B4-BE49-F238E27FC236}">
                <a16:creationId xmlns:a16="http://schemas.microsoft.com/office/drawing/2014/main" id="{7A878535-A1EA-5BD7-16D5-761F6F1E51CA}"/>
              </a:ext>
            </a:extLst>
          </p:cNvPr>
          <p:cNvCxnSpPr>
            <a:cxnSpLocks noChangeShapeType="1"/>
            <a:stCxn id="474124" idx="3"/>
            <a:endCxn id="474115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7" name="AutoShape 15">
            <a:extLst>
              <a:ext uri="{FF2B5EF4-FFF2-40B4-BE49-F238E27FC236}">
                <a16:creationId xmlns:a16="http://schemas.microsoft.com/office/drawing/2014/main" id="{8086737F-A6B0-DD48-58E6-9B3D2A2FC56D}"/>
              </a:ext>
            </a:extLst>
          </p:cNvPr>
          <p:cNvCxnSpPr>
            <a:cxnSpLocks noChangeShapeType="1"/>
            <a:stCxn id="474115" idx="7"/>
            <a:endCxn id="474123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8" name="AutoShape 16">
            <a:extLst>
              <a:ext uri="{FF2B5EF4-FFF2-40B4-BE49-F238E27FC236}">
                <a16:creationId xmlns:a16="http://schemas.microsoft.com/office/drawing/2014/main" id="{08E95696-D153-43DE-F273-AA25E3890D57}"/>
              </a:ext>
            </a:extLst>
          </p:cNvPr>
          <p:cNvCxnSpPr>
            <a:cxnSpLocks noChangeShapeType="1"/>
            <a:stCxn id="474124" idx="7"/>
            <a:endCxn id="474121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9" name="AutoShape 17">
            <a:extLst>
              <a:ext uri="{FF2B5EF4-FFF2-40B4-BE49-F238E27FC236}">
                <a16:creationId xmlns:a16="http://schemas.microsoft.com/office/drawing/2014/main" id="{D6925BFF-F836-2F1A-68BD-1F922D9AD5A9}"/>
              </a:ext>
            </a:extLst>
          </p:cNvPr>
          <p:cNvCxnSpPr>
            <a:cxnSpLocks noChangeShapeType="1"/>
            <a:stCxn id="474124" idx="0"/>
            <a:endCxn id="474119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0" name="AutoShape 18">
            <a:extLst>
              <a:ext uri="{FF2B5EF4-FFF2-40B4-BE49-F238E27FC236}">
                <a16:creationId xmlns:a16="http://schemas.microsoft.com/office/drawing/2014/main" id="{759D9163-E1D6-B440-8391-D4EF006E3EA6}"/>
              </a:ext>
            </a:extLst>
          </p:cNvPr>
          <p:cNvCxnSpPr>
            <a:cxnSpLocks noChangeShapeType="1"/>
            <a:stCxn id="474119" idx="3"/>
            <a:endCxn id="474123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1" name="AutoShape 19">
            <a:extLst>
              <a:ext uri="{FF2B5EF4-FFF2-40B4-BE49-F238E27FC236}">
                <a16:creationId xmlns:a16="http://schemas.microsoft.com/office/drawing/2014/main" id="{5778A77B-AF31-6DCC-7C9A-F69A606AEF1A}"/>
              </a:ext>
            </a:extLst>
          </p:cNvPr>
          <p:cNvCxnSpPr>
            <a:cxnSpLocks noChangeShapeType="1"/>
            <a:stCxn id="474123" idx="0"/>
            <a:endCxn id="474119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2" name="AutoShape 20">
            <a:extLst>
              <a:ext uri="{FF2B5EF4-FFF2-40B4-BE49-F238E27FC236}">
                <a16:creationId xmlns:a16="http://schemas.microsoft.com/office/drawing/2014/main" id="{1F9E50A8-DA58-D7A1-CF56-A34F7EA71C3D}"/>
              </a:ext>
            </a:extLst>
          </p:cNvPr>
          <p:cNvCxnSpPr>
            <a:cxnSpLocks noChangeShapeType="1"/>
            <a:stCxn id="474116" idx="4"/>
            <a:endCxn id="474117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3" name="Oval 21">
            <a:extLst>
              <a:ext uri="{FF2B5EF4-FFF2-40B4-BE49-F238E27FC236}">
                <a16:creationId xmlns:a16="http://schemas.microsoft.com/office/drawing/2014/main" id="{66AA91F0-137C-B419-3D28-831399179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4134" name="AutoShape 22">
            <a:extLst>
              <a:ext uri="{FF2B5EF4-FFF2-40B4-BE49-F238E27FC236}">
                <a16:creationId xmlns:a16="http://schemas.microsoft.com/office/drawing/2014/main" id="{968A400D-C801-2A0F-7B58-25844A03A851}"/>
              </a:ext>
            </a:extLst>
          </p:cNvPr>
          <p:cNvCxnSpPr>
            <a:cxnSpLocks noChangeShapeType="1"/>
            <a:stCxn id="474117" idx="6"/>
            <a:endCxn id="474133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5" name="AutoShape 23">
            <a:extLst>
              <a:ext uri="{FF2B5EF4-FFF2-40B4-BE49-F238E27FC236}">
                <a16:creationId xmlns:a16="http://schemas.microsoft.com/office/drawing/2014/main" id="{167A8631-AB22-B59A-F42A-AC3CD911A5D0}"/>
              </a:ext>
            </a:extLst>
          </p:cNvPr>
          <p:cNvCxnSpPr>
            <a:cxnSpLocks noChangeShapeType="1"/>
            <a:stCxn id="474136" idx="7"/>
            <a:endCxn id="474133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6" name="Oval 24">
            <a:extLst>
              <a:ext uri="{FF2B5EF4-FFF2-40B4-BE49-F238E27FC236}">
                <a16:creationId xmlns:a16="http://schemas.microsoft.com/office/drawing/2014/main" id="{F000EF5D-73EF-0C66-680E-FD1A0520C4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4137" name="AutoShape 25">
            <a:extLst>
              <a:ext uri="{FF2B5EF4-FFF2-40B4-BE49-F238E27FC236}">
                <a16:creationId xmlns:a16="http://schemas.microsoft.com/office/drawing/2014/main" id="{362A8F15-6E3C-940D-AD1C-5AE4921C5926}"/>
              </a:ext>
            </a:extLst>
          </p:cNvPr>
          <p:cNvCxnSpPr>
            <a:cxnSpLocks noChangeShapeType="1"/>
            <a:stCxn id="474136" idx="0"/>
            <a:endCxn id="474117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8" name="Text Box 26">
            <a:extLst>
              <a:ext uri="{FF2B5EF4-FFF2-40B4-BE49-F238E27FC236}">
                <a16:creationId xmlns:a16="http://schemas.microsoft.com/office/drawing/2014/main" id="{8747FD01-BC9F-A4BC-9B6D-FF1EE63F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B1EA3A94-315E-30B4-4146-1DD62FEA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4144" name="AutoShape 32">
            <a:extLst>
              <a:ext uri="{FF2B5EF4-FFF2-40B4-BE49-F238E27FC236}">
                <a16:creationId xmlns:a16="http://schemas.microsoft.com/office/drawing/2014/main" id="{6574C96E-BD0E-7E55-A885-3B31A88D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46" name="Text Box 34">
            <a:extLst>
              <a:ext uri="{FF2B5EF4-FFF2-40B4-BE49-F238E27FC236}">
                <a16:creationId xmlns:a16="http://schemas.microsoft.com/office/drawing/2014/main" id="{E753CE07-A053-1DBC-16E2-677978AD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47" name="AutoShape 35">
            <a:extLst>
              <a:ext uri="{FF2B5EF4-FFF2-40B4-BE49-F238E27FC236}">
                <a16:creationId xmlns:a16="http://schemas.microsoft.com/office/drawing/2014/main" id="{3F956C29-3AB5-91DB-D12E-17C25C7F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C206A4A8-AC7A-F5A6-E0F4-9925628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49" name="AutoShape 37">
            <a:extLst>
              <a:ext uri="{FF2B5EF4-FFF2-40B4-BE49-F238E27FC236}">
                <a16:creationId xmlns:a16="http://schemas.microsoft.com/office/drawing/2014/main" id="{FE1C676B-9ECC-4184-1AB6-2D40B3E69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BEB1AEF1-E5D0-A6DF-EE73-0E84AC0AE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dfs(C)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C-A  C-D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51" name="AutoShape 39">
            <a:extLst>
              <a:ext uri="{FF2B5EF4-FFF2-40B4-BE49-F238E27FC236}">
                <a16:creationId xmlns:a16="http://schemas.microsoft.com/office/drawing/2014/main" id="{19A247F0-2F57-54C5-997A-59B850798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3455988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A8D55BF2-6E73-4BE7-91CA-483A6178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dfs(D)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D-C  D-F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4153" name="AutoShape 41">
            <a:extLst>
              <a:ext uri="{FF2B5EF4-FFF2-40B4-BE49-F238E27FC236}">
                <a16:creationId xmlns:a16="http://schemas.microsoft.com/office/drawing/2014/main" id="{DC68E097-BECA-7F9D-B930-1C97521AC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138" y="259397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56A644-C070-FD35-7EC8-33AABFEB9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D6A487-F3F9-41ED-972C-B49E8CEABF7E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6590CE49-8B2C-7F79-A828-7C925D6E4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5139" name="Oval 3">
            <a:extLst>
              <a:ext uri="{FF2B5EF4-FFF2-40B4-BE49-F238E27FC236}">
                <a16:creationId xmlns:a16="http://schemas.microsoft.com/office/drawing/2014/main" id="{9F20F65C-94DB-5D91-54E8-03F67B4E8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5140" name="Oval 4">
            <a:extLst>
              <a:ext uri="{FF2B5EF4-FFF2-40B4-BE49-F238E27FC236}">
                <a16:creationId xmlns:a16="http://schemas.microsoft.com/office/drawing/2014/main" id="{67F23704-FCEF-A7BC-B0CB-312EA1E63E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5141" name="Oval 5">
            <a:extLst>
              <a:ext uri="{FF2B5EF4-FFF2-40B4-BE49-F238E27FC236}">
                <a16:creationId xmlns:a16="http://schemas.microsoft.com/office/drawing/2014/main" id="{4AA231FA-DB1E-E12D-D8B9-5821AC574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5142" name="AutoShape 6">
            <a:extLst>
              <a:ext uri="{FF2B5EF4-FFF2-40B4-BE49-F238E27FC236}">
                <a16:creationId xmlns:a16="http://schemas.microsoft.com/office/drawing/2014/main" id="{35AAD757-074D-E5E0-88E6-4B1403242175}"/>
              </a:ext>
            </a:extLst>
          </p:cNvPr>
          <p:cNvCxnSpPr>
            <a:cxnSpLocks noChangeShapeType="1"/>
            <a:stCxn id="475139" idx="0"/>
            <a:endCxn id="475140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3" name="Oval 7">
            <a:extLst>
              <a:ext uri="{FF2B5EF4-FFF2-40B4-BE49-F238E27FC236}">
                <a16:creationId xmlns:a16="http://schemas.microsoft.com/office/drawing/2014/main" id="{A278FDF8-C15D-7849-66F1-5E90FAFF5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5144" name="AutoShape 8">
            <a:extLst>
              <a:ext uri="{FF2B5EF4-FFF2-40B4-BE49-F238E27FC236}">
                <a16:creationId xmlns:a16="http://schemas.microsoft.com/office/drawing/2014/main" id="{25945065-AF5D-C7D4-E552-2BBC3696639A}"/>
              </a:ext>
            </a:extLst>
          </p:cNvPr>
          <p:cNvCxnSpPr>
            <a:cxnSpLocks noChangeShapeType="1"/>
            <a:stCxn id="475140" idx="5"/>
            <a:endCxn id="475143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5" name="Oval 9">
            <a:extLst>
              <a:ext uri="{FF2B5EF4-FFF2-40B4-BE49-F238E27FC236}">
                <a16:creationId xmlns:a16="http://schemas.microsoft.com/office/drawing/2014/main" id="{726C3D13-F583-30E3-1306-4B6B7233F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5146" name="AutoShape 10">
            <a:extLst>
              <a:ext uri="{FF2B5EF4-FFF2-40B4-BE49-F238E27FC236}">
                <a16:creationId xmlns:a16="http://schemas.microsoft.com/office/drawing/2014/main" id="{1802BBE4-B7A0-6EA2-94D1-C76CA1112965}"/>
              </a:ext>
            </a:extLst>
          </p:cNvPr>
          <p:cNvCxnSpPr>
            <a:cxnSpLocks noChangeShapeType="1"/>
            <a:stCxn id="475140" idx="6"/>
            <a:endCxn id="475145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7" name="Oval 11">
            <a:extLst>
              <a:ext uri="{FF2B5EF4-FFF2-40B4-BE49-F238E27FC236}">
                <a16:creationId xmlns:a16="http://schemas.microsoft.com/office/drawing/2014/main" id="{66A1D31E-E482-C76F-53E1-F164C43D1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5148" name="Oval 12">
            <a:extLst>
              <a:ext uri="{FF2B5EF4-FFF2-40B4-BE49-F238E27FC236}">
                <a16:creationId xmlns:a16="http://schemas.microsoft.com/office/drawing/2014/main" id="{747D31E2-95D7-DBB5-66E9-61A1B6EA0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5149" name="AutoShape 13">
            <a:extLst>
              <a:ext uri="{FF2B5EF4-FFF2-40B4-BE49-F238E27FC236}">
                <a16:creationId xmlns:a16="http://schemas.microsoft.com/office/drawing/2014/main" id="{97C6F904-F9C2-FE6F-B6B3-B196B8A3A96C}"/>
              </a:ext>
            </a:extLst>
          </p:cNvPr>
          <p:cNvCxnSpPr>
            <a:cxnSpLocks noChangeShapeType="1"/>
            <a:stCxn id="475148" idx="2"/>
            <a:endCxn id="475147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0" name="AutoShape 14">
            <a:extLst>
              <a:ext uri="{FF2B5EF4-FFF2-40B4-BE49-F238E27FC236}">
                <a16:creationId xmlns:a16="http://schemas.microsoft.com/office/drawing/2014/main" id="{54D774EB-76B1-C7AF-6DA5-65DEED7B4C80}"/>
              </a:ext>
            </a:extLst>
          </p:cNvPr>
          <p:cNvCxnSpPr>
            <a:cxnSpLocks noChangeShapeType="1"/>
            <a:stCxn id="475148" idx="3"/>
            <a:endCxn id="475139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1" name="AutoShape 15">
            <a:extLst>
              <a:ext uri="{FF2B5EF4-FFF2-40B4-BE49-F238E27FC236}">
                <a16:creationId xmlns:a16="http://schemas.microsoft.com/office/drawing/2014/main" id="{AE743342-94E7-AE01-6DFE-812C1EE5A695}"/>
              </a:ext>
            </a:extLst>
          </p:cNvPr>
          <p:cNvCxnSpPr>
            <a:cxnSpLocks noChangeShapeType="1"/>
            <a:stCxn id="475139" idx="7"/>
            <a:endCxn id="475147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2" name="AutoShape 16">
            <a:extLst>
              <a:ext uri="{FF2B5EF4-FFF2-40B4-BE49-F238E27FC236}">
                <a16:creationId xmlns:a16="http://schemas.microsoft.com/office/drawing/2014/main" id="{CA070C90-0CC4-A41D-023D-F76DA654B1C0}"/>
              </a:ext>
            </a:extLst>
          </p:cNvPr>
          <p:cNvCxnSpPr>
            <a:cxnSpLocks noChangeShapeType="1"/>
            <a:stCxn id="475148" idx="7"/>
            <a:endCxn id="475145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3" name="AutoShape 17">
            <a:extLst>
              <a:ext uri="{FF2B5EF4-FFF2-40B4-BE49-F238E27FC236}">
                <a16:creationId xmlns:a16="http://schemas.microsoft.com/office/drawing/2014/main" id="{3AC84840-2892-7E31-20D9-8EDC3E24CE01}"/>
              </a:ext>
            </a:extLst>
          </p:cNvPr>
          <p:cNvCxnSpPr>
            <a:cxnSpLocks noChangeShapeType="1"/>
            <a:stCxn id="475148" idx="0"/>
            <a:endCxn id="475143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4" name="AutoShape 18">
            <a:extLst>
              <a:ext uri="{FF2B5EF4-FFF2-40B4-BE49-F238E27FC236}">
                <a16:creationId xmlns:a16="http://schemas.microsoft.com/office/drawing/2014/main" id="{98E238E8-F76D-6D6C-664E-4B0005249F8B}"/>
              </a:ext>
            </a:extLst>
          </p:cNvPr>
          <p:cNvCxnSpPr>
            <a:cxnSpLocks noChangeShapeType="1"/>
            <a:stCxn id="475143" idx="3"/>
            <a:endCxn id="475147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5" name="AutoShape 19">
            <a:extLst>
              <a:ext uri="{FF2B5EF4-FFF2-40B4-BE49-F238E27FC236}">
                <a16:creationId xmlns:a16="http://schemas.microsoft.com/office/drawing/2014/main" id="{E5BEA30B-5FAC-CAA6-7B55-E373EDE61ECA}"/>
              </a:ext>
            </a:extLst>
          </p:cNvPr>
          <p:cNvCxnSpPr>
            <a:cxnSpLocks noChangeShapeType="1"/>
            <a:stCxn id="475147" idx="0"/>
            <a:endCxn id="475143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6" name="AutoShape 20">
            <a:extLst>
              <a:ext uri="{FF2B5EF4-FFF2-40B4-BE49-F238E27FC236}">
                <a16:creationId xmlns:a16="http://schemas.microsoft.com/office/drawing/2014/main" id="{DE53C155-0C12-F1FD-15DC-663D5BFA81BF}"/>
              </a:ext>
            </a:extLst>
          </p:cNvPr>
          <p:cNvCxnSpPr>
            <a:cxnSpLocks noChangeShapeType="1"/>
            <a:stCxn id="475140" idx="4"/>
            <a:endCxn id="475141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57" name="Oval 21">
            <a:extLst>
              <a:ext uri="{FF2B5EF4-FFF2-40B4-BE49-F238E27FC236}">
                <a16:creationId xmlns:a16="http://schemas.microsoft.com/office/drawing/2014/main" id="{8FFEAF0E-4D70-6D5D-A0E5-FB8DED3B0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5158" name="AutoShape 22">
            <a:extLst>
              <a:ext uri="{FF2B5EF4-FFF2-40B4-BE49-F238E27FC236}">
                <a16:creationId xmlns:a16="http://schemas.microsoft.com/office/drawing/2014/main" id="{9B09A95F-4987-4205-C548-0C1B6A79D913}"/>
              </a:ext>
            </a:extLst>
          </p:cNvPr>
          <p:cNvCxnSpPr>
            <a:cxnSpLocks noChangeShapeType="1"/>
            <a:stCxn id="475141" idx="6"/>
            <a:endCxn id="475157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9" name="AutoShape 23">
            <a:extLst>
              <a:ext uri="{FF2B5EF4-FFF2-40B4-BE49-F238E27FC236}">
                <a16:creationId xmlns:a16="http://schemas.microsoft.com/office/drawing/2014/main" id="{88A281CE-FF1B-F75C-8B49-394E3722672A}"/>
              </a:ext>
            </a:extLst>
          </p:cNvPr>
          <p:cNvCxnSpPr>
            <a:cxnSpLocks noChangeShapeType="1"/>
            <a:stCxn id="475160" idx="7"/>
            <a:endCxn id="475157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0" name="Oval 24">
            <a:extLst>
              <a:ext uri="{FF2B5EF4-FFF2-40B4-BE49-F238E27FC236}">
                <a16:creationId xmlns:a16="http://schemas.microsoft.com/office/drawing/2014/main" id="{8DD64407-F3DF-4331-9DB6-4592A9664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5161" name="AutoShape 25">
            <a:extLst>
              <a:ext uri="{FF2B5EF4-FFF2-40B4-BE49-F238E27FC236}">
                <a16:creationId xmlns:a16="http://schemas.microsoft.com/office/drawing/2014/main" id="{9890FE9D-0D04-7CCB-A63D-563E39ADB8C3}"/>
              </a:ext>
            </a:extLst>
          </p:cNvPr>
          <p:cNvCxnSpPr>
            <a:cxnSpLocks noChangeShapeType="1"/>
            <a:stCxn id="475160" idx="0"/>
            <a:endCxn id="475141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2" name="Text Box 26">
            <a:extLst>
              <a:ext uri="{FF2B5EF4-FFF2-40B4-BE49-F238E27FC236}">
                <a16:creationId xmlns:a16="http://schemas.microsoft.com/office/drawing/2014/main" id="{5CEC09CA-4731-545E-70D7-5E0AD5C9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66927B1D-2717-367C-BF17-B688B9ED3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5168" name="AutoShape 32">
            <a:extLst>
              <a:ext uri="{FF2B5EF4-FFF2-40B4-BE49-F238E27FC236}">
                <a16:creationId xmlns:a16="http://schemas.microsoft.com/office/drawing/2014/main" id="{B3F5DEB6-D4BF-1310-E3B5-3D9FF771C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257FF7F8-2A52-1A02-19D4-EFD5C13A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70" name="AutoShape 34">
            <a:extLst>
              <a:ext uri="{FF2B5EF4-FFF2-40B4-BE49-F238E27FC236}">
                <a16:creationId xmlns:a16="http://schemas.microsoft.com/office/drawing/2014/main" id="{01E84665-E3C2-7B3A-CF64-D90F6FE4A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3983AB3D-6625-C4EC-37BB-6518F067F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72" name="AutoShape 36">
            <a:extLst>
              <a:ext uri="{FF2B5EF4-FFF2-40B4-BE49-F238E27FC236}">
                <a16:creationId xmlns:a16="http://schemas.microsoft.com/office/drawing/2014/main" id="{178C65B4-9707-2742-A985-70E541A68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5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6A49CC8B-8339-9A37-BC6E-B73FACF5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dfs(C)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C-A  C-D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5174" name="AutoShape 38">
            <a:extLst>
              <a:ext uri="{FF2B5EF4-FFF2-40B4-BE49-F238E27FC236}">
                <a16:creationId xmlns:a16="http://schemas.microsoft.com/office/drawing/2014/main" id="{DC197998-456A-B331-ED0B-690CA56D0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138" y="3455988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98BDD-80F5-D586-1800-8D2ADE8B6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61F37-0B4B-4CFA-8D25-9A102C187948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30A54999-FC67-3442-7A1E-236B7C727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6163" name="Oval 3">
            <a:extLst>
              <a:ext uri="{FF2B5EF4-FFF2-40B4-BE49-F238E27FC236}">
                <a16:creationId xmlns:a16="http://schemas.microsoft.com/office/drawing/2014/main" id="{220C0B40-3ED7-0AD0-6DF7-BC35D577E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6164" name="Oval 4">
            <a:extLst>
              <a:ext uri="{FF2B5EF4-FFF2-40B4-BE49-F238E27FC236}">
                <a16:creationId xmlns:a16="http://schemas.microsoft.com/office/drawing/2014/main" id="{E35D9764-C9A3-27AB-190D-6D90CA5CE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6165" name="Oval 5">
            <a:extLst>
              <a:ext uri="{FF2B5EF4-FFF2-40B4-BE49-F238E27FC236}">
                <a16:creationId xmlns:a16="http://schemas.microsoft.com/office/drawing/2014/main" id="{91CD2F31-4057-D163-613D-7F1D85085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6166" name="AutoShape 6">
            <a:extLst>
              <a:ext uri="{FF2B5EF4-FFF2-40B4-BE49-F238E27FC236}">
                <a16:creationId xmlns:a16="http://schemas.microsoft.com/office/drawing/2014/main" id="{A3BC27B4-8A60-167E-83A7-6D10CC31B561}"/>
              </a:ext>
            </a:extLst>
          </p:cNvPr>
          <p:cNvCxnSpPr>
            <a:cxnSpLocks noChangeShapeType="1"/>
            <a:stCxn id="476163" idx="0"/>
            <a:endCxn id="476164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7" name="Oval 7">
            <a:extLst>
              <a:ext uri="{FF2B5EF4-FFF2-40B4-BE49-F238E27FC236}">
                <a16:creationId xmlns:a16="http://schemas.microsoft.com/office/drawing/2014/main" id="{5F8586C3-0DED-547D-BE53-C5324D5FB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6168" name="AutoShape 8">
            <a:extLst>
              <a:ext uri="{FF2B5EF4-FFF2-40B4-BE49-F238E27FC236}">
                <a16:creationId xmlns:a16="http://schemas.microsoft.com/office/drawing/2014/main" id="{A937EC69-0E65-2611-28E9-F99FD28EE92B}"/>
              </a:ext>
            </a:extLst>
          </p:cNvPr>
          <p:cNvCxnSpPr>
            <a:cxnSpLocks noChangeShapeType="1"/>
            <a:stCxn id="476164" idx="5"/>
            <a:endCxn id="476167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9" name="Oval 9">
            <a:extLst>
              <a:ext uri="{FF2B5EF4-FFF2-40B4-BE49-F238E27FC236}">
                <a16:creationId xmlns:a16="http://schemas.microsoft.com/office/drawing/2014/main" id="{D233A5B6-6D44-6B4C-6A5E-C2DA7D9A4D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6170" name="AutoShape 10">
            <a:extLst>
              <a:ext uri="{FF2B5EF4-FFF2-40B4-BE49-F238E27FC236}">
                <a16:creationId xmlns:a16="http://schemas.microsoft.com/office/drawing/2014/main" id="{7E572BC5-71E1-00B1-2B68-A9617FE4DF44}"/>
              </a:ext>
            </a:extLst>
          </p:cNvPr>
          <p:cNvCxnSpPr>
            <a:cxnSpLocks noChangeShapeType="1"/>
            <a:stCxn id="476164" idx="6"/>
            <a:endCxn id="476169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71" name="Oval 11">
            <a:extLst>
              <a:ext uri="{FF2B5EF4-FFF2-40B4-BE49-F238E27FC236}">
                <a16:creationId xmlns:a16="http://schemas.microsoft.com/office/drawing/2014/main" id="{C06D87CD-8F88-8E81-6C8B-F02762410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6172" name="Oval 12">
            <a:extLst>
              <a:ext uri="{FF2B5EF4-FFF2-40B4-BE49-F238E27FC236}">
                <a16:creationId xmlns:a16="http://schemas.microsoft.com/office/drawing/2014/main" id="{4C6C7A95-D4BE-5804-6521-44968EF04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6173" name="AutoShape 13">
            <a:extLst>
              <a:ext uri="{FF2B5EF4-FFF2-40B4-BE49-F238E27FC236}">
                <a16:creationId xmlns:a16="http://schemas.microsoft.com/office/drawing/2014/main" id="{8C478267-CB07-7FED-E9DE-609E79038AD5}"/>
              </a:ext>
            </a:extLst>
          </p:cNvPr>
          <p:cNvCxnSpPr>
            <a:cxnSpLocks noChangeShapeType="1"/>
            <a:stCxn id="476172" idx="2"/>
            <a:endCxn id="476171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4" name="AutoShape 14">
            <a:extLst>
              <a:ext uri="{FF2B5EF4-FFF2-40B4-BE49-F238E27FC236}">
                <a16:creationId xmlns:a16="http://schemas.microsoft.com/office/drawing/2014/main" id="{91AC53AA-F368-4E50-420A-4F7691098870}"/>
              </a:ext>
            </a:extLst>
          </p:cNvPr>
          <p:cNvCxnSpPr>
            <a:cxnSpLocks noChangeShapeType="1"/>
            <a:stCxn id="476172" idx="3"/>
            <a:endCxn id="476163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5" name="AutoShape 15">
            <a:extLst>
              <a:ext uri="{FF2B5EF4-FFF2-40B4-BE49-F238E27FC236}">
                <a16:creationId xmlns:a16="http://schemas.microsoft.com/office/drawing/2014/main" id="{94BA9C1E-9B14-D080-3EAE-8AFA985832AF}"/>
              </a:ext>
            </a:extLst>
          </p:cNvPr>
          <p:cNvCxnSpPr>
            <a:cxnSpLocks noChangeShapeType="1"/>
            <a:stCxn id="476163" idx="7"/>
            <a:endCxn id="476171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6" name="AutoShape 16">
            <a:extLst>
              <a:ext uri="{FF2B5EF4-FFF2-40B4-BE49-F238E27FC236}">
                <a16:creationId xmlns:a16="http://schemas.microsoft.com/office/drawing/2014/main" id="{FF0A6D7C-2DBF-1110-CA87-635506F411CA}"/>
              </a:ext>
            </a:extLst>
          </p:cNvPr>
          <p:cNvCxnSpPr>
            <a:cxnSpLocks noChangeShapeType="1"/>
            <a:stCxn id="476172" idx="7"/>
            <a:endCxn id="476169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7" name="AutoShape 17">
            <a:extLst>
              <a:ext uri="{FF2B5EF4-FFF2-40B4-BE49-F238E27FC236}">
                <a16:creationId xmlns:a16="http://schemas.microsoft.com/office/drawing/2014/main" id="{33A305A9-0C08-D4FE-1676-7F61ADB1CC02}"/>
              </a:ext>
            </a:extLst>
          </p:cNvPr>
          <p:cNvCxnSpPr>
            <a:cxnSpLocks noChangeShapeType="1"/>
            <a:stCxn id="476172" idx="0"/>
            <a:endCxn id="476167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8" name="AutoShape 18">
            <a:extLst>
              <a:ext uri="{FF2B5EF4-FFF2-40B4-BE49-F238E27FC236}">
                <a16:creationId xmlns:a16="http://schemas.microsoft.com/office/drawing/2014/main" id="{4F1D461B-F108-33F7-9D66-BEFD436003B8}"/>
              </a:ext>
            </a:extLst>
          </p:cNvPr>
          <p:cNvCxnSpPr>
            <a:cxnSpLocks noChangeShapeType="1"/>
            <a:stCxn id="476167" idx="3"/>
            <a:endCxn id="476171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9" name="AutoShape 19">
            <a:extLst>
              <a:ext uri="{FF2B5EF4-FFF2-40B4-BE49-F238E27FC236}">
                <a16:creationId xmlns:a16="http://schemas.microsoft.com/office/drawing/2014/main" id="{AE281BC7-00A8-63EB-17D8-4175EFF4C66C}"/>
              </a:ext>
            </a:extLst>
          </p:cNvPr>
          <p:cNvCxnSpPr>
            <a:cxnSpLocks noChangeShapeType="1"/>
            <a:stCxn id="476171" idx="0"/>
            <a:endCxn id="476167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0" name="AutoShape 20">
            <a:extLst>
              <a:ext uri="{FF2B5EF4-FFF2-40B4-BE49-F238E27FC236}">
                <a16:creationId xmlns:a16="http://schemas.microsoft.com/office/drawing/2014/main" id="{7E8E7393-9DC2-E721-6189-7EEA62E06AB7}"/>
              </a:ext>
            </a:extLst>
          </p:cNvPr>
          <p:cNvCxnSpPr>
            <a:cxnSpLocks noChangeShapeType="1"/>
            <a:stCxn id="476164" idx="4"/>
            <a:endCxn id="476165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1" name="Oval 21">
            <a:extLst>
              <a:ext uri="{FF2B5EF4-FFF2-40B4-BE49-F238E27FC236}">
                <a16:creationId xmlns:a16="http://schemas.microsoft.com/office/drawing/2014/main" id="{62AE585E-F250-5FC5-DA3A-D79EF0444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6182" name="AutoShape 22">
            <a:extLst>
              <a:ext uri="{FF2B5EF4-FFF2-40B4-BE49-F238E27FC236}">
                <a16:creationId xmlns:a16="http://schemas.microsoft.com/office/drawing/2014/main" id="{DA04F4D0-3145-7D89-3C0F-A6474E615D8E}"/>
              </a:ext>
            </a:extLst>
          </p:cNvPr>
          <p:cNvCxnSpPr>
            <a:cxnSpLocks noChangeShapeType="1"/>
            <a:stCxn id="476165" idx="6"/>
            <a:endCxn id="476181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3" name="AutoShape 23">
            <a:extLst>
              <a:ext uri="{FF2B5EF4-FFF2-40B4-BE49-F238E27FC236}">
                <a16:creationId xmlns:a16="http://schemas.microsoft.com/office/drawing/2014/main" id="{67B50923-98FF-4B52-03F7-6A55D39691A3}"/>
              </a:ext>
            </a:extLst>
          </p:cNvPr>
          <p:cNvCxnSpPr>
            <a:cxnSpLocks noChangeShapeType="1"/>
            <a:stCxn id="476184" idx="7"/>
            <a:endCxn id="476181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4" name="Oval 24">
            <a:extLst>
              <a:ext uri="{FF2B5EF4-FFF2-40B4-BE49-F238E27FC236}">
                <a16:creationId xmlns:a16="http://schemas.microsoft.com/office/drawing/2014/main" id="{4DBD98CB-9F58-2621-75DD-BF1E6B4C7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6185" name="AutoShape 25">
            <a:extLst>
              <a:ext uri="{FF2B5EF4-FFF2-40B4-BE49-F238E27FC236}">
                <a16:creationId xmlns:a16="http://schemas.microsoft.com/office/drawing/2014/main" id="{F61FDFD6-B16B-BA01-EFC4-5333990F19BF}"/>
              </a:ext>
            </a:extLst>
          </p:cNvPr>
          <p:cNvCxnSpPr>
            <a:cxnSpLocks noChangeShapeType="1"/>
            <a:stCxn id="476184" idx="0"/>
            <a:endCxn id="476165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6" name="Text Box 26">
            <a:extLst>
              <a:ext uri="{FF2B5EF4-FFF2-40B4-BE49-F238E27FC236}">
                <a16:creationId xmlns:a16="http://schemas.microsoft.com/office/drawing/2014/main" id="{41537D57-830E-C130-F08E-EC6A21E7B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4866635C-EDB0-F6DF-20B7-4CAC7E95B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6192" name="AutoShape 32">
            <a:extLst>
              <a:ext uri="{FF2B5EF4-FFF2-40B4-BE49-F238E27FC236}">
                <a16:creationId xmlns:a16="http://schemas.microsoft.com/office/drawing/2014/main" id="{B8CB1BC8-A7F9-8B14-2CA7-F02094D8C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5D3BEE40-0B12-3736-7F0E-AEE5F224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6194" name="AutoShape 34">
            <a:extLst>
              <a:ext uri="{FF2B5EF4-FFF2-40B4-BE49-F238E27FC236}">
                <a16:creationId xmlns:a16="http://schemas.microsoft.com/office/drawing/2014/main" id="{B7FCACEC-CA70-95F4-F382-196AB34B7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0C29EBFC-FA07-6280-F89E-E4CC151D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6196" name="AutoShape 36">
            <a:extLst>
              <a:ext uri="{FF2B5EF4-FFF2-40B4-BE49-F238E27FC236}">
                <a16:creationId xmlns:a16="http://schemas.microsoft.com/office/drawing/2014/main" id="{DC024EE2-A6D7-8F95-15B5-1BEB6169E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91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76199" name="AutoShape 39">
            <a:extLst>
              <a:ext uri="{FF2B5EF4-FFF2-40B4-BE49-F238E27FC236}">
                <a16:creationId xmlns:a16="http://schemas.microsoft.com/office/drawing/2014/main" id="{3C9940C7-AB08-6262-A25C-E8AB56BFAF7C}"/>
              </a:ext>
            </a:extLst>
          </p:cNvPr>
          <p:cNvCxnSpPr>
            <a:cxnSpLocks noChangeShapeType="1"/>
            <a:stCxn id="476171" idx="5"/>
            <a:endCxn id="476172" idx="2"/>
          </p:cNvCxnSpPr>
          <p:nvPr/>
        </p:nvCxnSpPr>
        <p:spPr bwMode="auto">
          <a:xfrm>
            <a:off x="2660650" y="3803650"/>
            <a:ext cx="1035050" cy="6921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CC985-CA46-1A9B-585B-F8887A50D3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4F4CB-E1DA-409E-9898-4803F66F3E7E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F2D23304-F426-F5EF-1140-46340D494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7187" name="Oval 3">
            <a:extLst>
              <a:ext uri="{FF2B5EF4-FFF2-40B4-BE49-F238E27FC236}">
                <a16:creationId xmlns:a16="http://schemas.microsoft.com/office/drawing/2014/main" id="{B072F2E2-3439-5B2E-CC59-538D29E516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7188" name="Oval 4">
            <a:extLst>
              <a:ext uri="{FF2B5EF4-FFF2-40B4-BE49-F238E27FC236}">
                <a16:creationId xmlns:a16="http://schemas.microsoft.com/office/drawing/2014/main" id="{5FA1D6F6-051F-65CA-8EBD-067D3D505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7189" name="Oval 5">
            <a:extLst>
              <a:ext uri="{FF2B5EF4-FFF2-40B4-BE49-F238E27FC236}">
                <a16:creationId xmlns:a16="http://schemas.microsoft.com/office/drawing/2014/main" id="{E58E5DCB-806C-CEAE-6EA1-8CDE31F54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7190" name="AutoShape 6">
            <a:extLst>
              <a:ext uri="{FF2B5EF4-FFF2-40B4-BE49-F238E27FC236}">
                <a16:creationId xmlns:a16="http://schemas.microsoft.com/office/drawing/2014/main" id="{DB0C1FEE-3630-CB1C-60A3-CC05D9DB5DB2}"/>
              </a:ext>
            </a:extLst>
          </p:cNvPr>
          <p:cNvCxnSpPr>
            <a:cxnSpLocks noChangeShapeType="1"/>
            <a:stCxn id="477187" idx="0"/>
            <a:endCxn id="477188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1" name="Oval 7">
            <a:extLst>
              <a:ext uri="{FF2B5EF4-FFF2-40B4-BE49-F238E27FC236}">
                <a16:creationId xmlns:a16="http://schemas.microsoft.com/office/drawing/2014/main" id="{6FEBFEC7-7032-D387-09D9-98FF32FC2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7192" name="AutoShape 8">
            <a:extLst>
              <a:ext uri="{FF2B5EF4-FFF2-40B4-BE49-F238E27FC236}">
                <a16:creationId xmlns:a16="http://schemas.microsoft.com/office/drawing/2014/main" id="{9009A224-E58B-D138-3F24-501161A88EF7}"/>
              </a:ext>
            </a:extLst>
          </p:cNvPr>
          <p:cNvCxnSpPr>
            <a:cxnSpLocks noChangeShapeType="1"/>
            <a:stCxn id="477188" idx="5"/>
            <a:endCxn id="477191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3" name="Oval 9">
            <a:extLst>
              <a:ext uri="{FF2B5EF4-FFF2-40B4-BE49-F238E27FC236}">
                <a16:creationId xmlns:a16="http://schemas.microsoft.com/office/drawing/2014/main" id="{8AFCAA89-7B22-776E-C66A-537E7F24E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7194" name="AutoShape 10">
            <a:extLst>
              <a:ext uri="{FF2B5EF4-FFF2-40B4-BE49-F238E27FC236}">
                <a16:creationId xmlns:a16="http://schemas.microsoft.com/office/drawing/2014/main" id="{C831BCBA-84BD-508C-0763-86E1065D4D74}"/>
              </a:ext>
            </a:extLst>
          </p:cNvPr>
          <p:cNvCxnSpPr>
            <a:cxnSpLocks noChangeShapeType="1"/>
            <a:stCxn id="477188" idx="6"/>
            <a:endCxn id="477193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5" name="Oval 11">
            <a:extLst>
              <a:ext uri="{FF2B5EF4-FFF2-40B4-BE49-F238E27FC236}">
                <a16:creationId xmlns:a16="http://schemas.microsoft.com/office/drawing/2014/main" id="{CCBFA508-7958-B7BE-9252-B70913E8D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7196" name="Oval 12">
            <a:extLst>
              <a:ext uri="{FF2B5EF4-FFF2-40B4-BE49-F238E27FC236}">
                <a16:creationId xmlns:a16="http://schemas.microsoft.com/office/drawing/2014/main" id="{F90BFB09-DD95-76DF-E9CD-6F177E2EC3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7197" name="AutoShape 13">
            <a:extLst>
              <a:ext uri="{FF2B5EF4-FFF2-40B4-BE49-F238E27FC236}">
                <a16:creationId xmlns:a16="http://schemas.microsoft.com/office/drawing/2014/main" id="{9F823006-5A5A-B89E-9B58-B0C4F61E8BE9}"/>
              </a:ext>
            </a:extLst>
          </p:cNvPr>
          <p:cNvCxnSpPr>
            <a:cxnSpLocks noChangeShapeType="1"/>
            <a:stCxn id="477196" idx="2"/>
            <a:endCxn id="477195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8" name="AutoShape 14">
            <a:extLst>
              <a:ext uri="{FF2B5EF4-FFF2-40B4-BE49-F238E27FC236}">
                <a16:creationId xmlns:a16="http://schemas.microsoft.com/office/drawing/2014/main" id="{244B4076-A4D6-6110-07EF-BBA550C76783}"/>
              </a:ext>
            </a:extLst>
          </p:cNvPr>
          <p:cNvCxnSpPr>
            <a:cxnSpLocks noChangeShapeType="1"/>
            <a:stCxn id="477196" idx="3"/>
            <a:endCxn id="477187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9" name="AutoShape 15">
            <a:extLst>
              <a:ext uri="{FF2B5EF4-FFF2-40B4-BE49-F238E27FC236}">
                <a16:creationId xmlns:a16="http://schemas.microsoft.com/office/drawing/2014/main" id="{FD4E7563-F855-8FAD-2D3C-E50268BD7633}"/>
              </a:ext>
            </a:extLst>
          </p:cNvPr>
          <p:cNvCxnSpPr>
            <a:cxnSpLocks noChangeShapeType="1"/>
            <a:stCxn id="477187" idx="7"/>
            <a:endCxn id="477195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0" name="AutoShape 16">
            <a:extLst>
              <a:ext uri="{FF2B5EF4-FFF2-40B4-BE49-F238E27FC236}">
                <a16:creationId xmlns:a16="http://schemas.microsoft.com/office/drawing/2014/main" id="{8B30B9DB-0C26-9715-69EE-40C7512E7A7E}"/>
              </a:ext>
            </a:extLst>
          </p:cNvPr>
          <p:cNvCxnSpPr>
            <a:cxnSpLocks noChangeShapeType="1"/>
            <a:stCxn id="477196" idx="7"/>
            <a:endCxn id="477193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1" name="AutoShape 17">
            <a:extLst>
              <a:ext uri="{FF2B5EF4-FFF2-40B4-BE49-F238E27FC236}">
                <a16:creationId xmlns:a16="http://schemas.microsoft.com/office/drawing/2014/main" id="{990A498E-B4D9-B1DD-7525-BEB035968726}"/>
              </a:ext>
            </a:extLst>
          </p:cNvPr>
          <p:cNvCxnSpPr>
            <a:cxnSpLocks noChangeShapeType="1"/>
            <a:stCxn id="477196" idx="0"/>
            <a:endCxn id="477191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2" name="AutoShape 18">
            <a:extLst>
              <a:ext uri="{FF2B5EF4-FFF2-40B4-BE49-F238E27FC236}">
                <a16:creationId xmlns:a16="http://schemas.microsoft.com/office/drawing/2014/main" id="{F53B4EAE-88D7-C1CC-3A89-6C032821F7C0}"/>
              </a:ext>
            </a:extLst>
          </p:cNvPr>
          <p:cNvCxnSpPr>
            <a:cxnSpLocks noChangeShapeType="1"/>
            <a:stCxn id="477191" idx="3"/>
            <a:endCxn id="477195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3" name="AutoShape 19">
            <a:extLst>
              <a:ext uri="{FF2B5EF4-FFF2-40B4-BE49-F238E27FC236}">
                <a16:creationId xmlns:a16="http://schemas.microsoft.com/office/drawing/2014/main" id="{06D52CA3-B940-170C-D527-5BD16C5E536C}"/>
              </a:ext>
            </a:extLst>
          </p:cNvPr>
          <p:cNvCxnSpPr>
            <a:cxnSpLocks noChangeShapeType="1"/>
            <a:stCxn id="477195" idx="0"/>
            <a:endCxn id="477191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4" name="AutoShape 20">
            <a:extLst>
              <a:ext uri="{FF2B5EF4-FFF2-40B4-BE49-F238E27FC236}">
                <a16:creationId xmlns:a16="http://schemas.microsoft.com/office/drawing/2014/main" id="{1FCCA0B9-82AC-2BF2-255D-BFEDF279462C}"/>
              </a:ext>
            </a:extLst>
          </p:cNvPr>
          <p:cNvCxnSpPr>
            <a:cxnSpLocks noChangeShapeType="1"/>
            <a:stCxn id="477188" idx="4"/>
            <a:endCxn id="477189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5" name="Oval 21">
            <a:extLst>
              <a:ext uri="{FF2B5EF4-FFF2-40B4-BE49-F238E27FC236}">
                <a16:creationId xmlns:a16="http://schemas.microsoft.com/office/drawing/2014/main" id="{CC307108-1245-4A56-F319-5723224A0A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7206" name="AutoShape 22">
            <a:extLst>
              <a:ext uri="{FF2B5EF4-FFF2-40B4-BE49-F238E27FC236}">
                <a16:creationId xmlns:a16="http://schemas.microsoft.com/office/drawing/2014/main" id="{0DC89205-C1FE-D202-A19D-05DDD5364226}"/>
              </a:ext>
            </a:extLst>
          </p:cNvPr>
          <p:cNvCxnSpPr>
            <a:cxnSpLocks noChangeShapeType="1"/>
            <a:stCxn id="477189" idx="6"/>
            <a:endCxn id="477205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7" name="AutoShape 23">
            <a:extLst>
              <a:ext uri="{FF2B5EF4-FFF2-40B4-BE49-F238E27FC236}">
                <a16:creationId xmlns:a16="http://schemas.microsoft.com/office/drawing/2014/main" id="{C33FF679-5B8B-3108-910C-64FC24D591CB}"/>
              </a:ext>
            </a:extLst>
          </p:cNvPr>
          <p:cNvCxnSpPr>
            <a:cxnSpLocks noChangeShapeType="1"/>
            <a:stCxn id="477208" idx="7"/>
            <a:endCxn id="477205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8" name="Oval 24">
            <a:extLst>
              <a:ext uri="{FF2B5EF4-FFF2-40B4-BE49-F238E27FC236}">
                <a16:creationId xmlns:a16="http://schemas.microsoft.com/office/drawing/2014/main" id="{5FCFEA3E-FF2B-645F-4D3B-84B5B1CF7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7209" name="AutoShape 25">
            <a:extLst>
              <a:ext uri="{FF2B5EF4-FFF2-40B4-BE49-F238E27FC236}">
                <a16:creationId xmlns:a16="http://schemas.microsoft.com/office/drawing/2014/main" id="{FD6E6119-9C8D-4B0A-5B98-A5BE075E56C5}"/>
              </a:ext>
            </a:extLst>
          </p:cNvPr>
          <p:cNvCxnSpPr>
            <a:cxnSpLocks noChangeShapeType="1"/>
            <a:stCxn id="477208" idx="0"/>
            <a:endCxn id="477189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10" name="Text Box 26">
            <a:extLst>
              <a:ext uri="{FF2B5EF4-FFF2-40B4-BE49-F238E27FC236}">
                <a16:creationId xmlns:a16="http://schemas.microsoft.com/office/drawing/2014/main" id="{64C818CA-7E8A-A346-D90C-B9032358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7C0DBFCA-718B-D3F5-32CB-E5FE87FF3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7216" name="AutoShape 32">
            <a:extLst>
              <a:ext uri="{FF2B5EF4-FFF2-40B4-BE49-F238E27FC236}">
                <a16:creationId xmlns:a16="http://schemas.microsoft.com/office/drawing/2014/main" id="{DBAE8E5C-95FE-24CA-C94C-5634C8289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91476E21-6637-7D0B-66BF-FA6A550C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7218" name="AutoShape 34">
            <a:extLst>
              <a:ext uri="{FF2B5EF4-FFF2-40B4-BE49-F238E27FC236}">
                <a16:creationId xmlns:a16="http://schemas.microsoft.com/office/drawing/2014/main" id="{C95FB2CB-DA68-D7BD-9073-A3B38B3749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64FABF3B-6025-48EC-30EC-CBB61C8C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7220" name="AutoShape 36">
            <a:extLst>
              <a:ext uri="{FF2B5EF4-FFF2-40B4-BE49-F238E27FC236}">
                <a16:creationId xmlns:a16="http://schemas.microsoft.com/office/drawing/2014/main" id="{3CC228F0-160D-28EE-31A9-4EADA2808E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1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77221" name="AutoShape 37">
            <a:extLst>
              <a:ext uri="{FF2B5EF4-FFF2-40B4-BE49-F238E27FC236}">
                <a16:creationId xmlns:a16="http://schemas.microsoft.com/office/drawing/2014/main" id="{E921E4EB-AAFD-39BC-8D21-DA1B4961581B}"/>
              </a:ext>
            </a:extLst>
          </p:cNvPr>
          <p:cNvCxnSpPr>
            <a:cxnSpLocks noChangeShapeType="1"/>
            <a:stCxn id="477193" idx="3"/>
            <a:endCxn id="477196" idx="7"/>
          </p:cNvCxnSpPr>
          <p:nvPr/>
        </p:nvCxnSpPr>
        <p:spPr bwMode="auto">
          <a:xfrm flipH="1">
            <a:off x="3956050" y="2689225"/>
            <a:ext cx="1028700" cy="1698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C9BF4-B7D8-7763-92BD-B76E1145E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E2B310-0F48-4D7E-9219-2B9BFC37D614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43AF15EF-06B8-642A-75EC-5CA3B93E1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8211" name="Oval 3">
            <a:extLst>
              <a:ext uri="{FF2B5EF4-FFF2-40B4-BE49-F238E27FC236}">
                <a16:creationId xmlns:a16="http://schemas.microsoft.com/office/drawing/2014/main" id="{F2E55F71-6C01-EFB6-7CFE-AA34C27EC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8212" name="Oval 4">
            <a:extLst>
              <a:ext uri="{FF2B5EF4-FFF2-40B4-BE49-F238E27FC236}">
                <a16:creationId xmlns:a16="http://schemas.microsoft.com/office/drawing/2014/main" id="{8E7C4525-BABE-D440-6D71-58D34F4BD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8213" name="Oval 5">
            <a:extLst>
              <a:ext uri="{FF2B5EF4-FFF2-40B4-BE49-F238E27FC236}">
                <a16:creationId xmlns:a16="http://schemas.microsoft.com/office/drawing/2014/main" id="{B101C9A4-F813-A328-4482-78DCEA86F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8214" name="AutoShape 6">
            <a:extLst>
              <a:ext uri="{FF2B5EF4-FFF2-40B4-BE49-F238E27FC236}">
                <a16:creationId xmlns:a16="http://schemas.microsoft.com/office/drawing/2014/main" id="{9FA965B3-D34E-DD56-428E-C6B0098A23AB}"/>
              </a:ext>
            </a:extLst>
          </p:cNvPr>
          <p:cNvCxnSpPr>
            <a:cxnSpLocks noChangeShapeType="1"/>
            <a:stCxn id="478211" idx="0"/>
            <a:endCxn id="478212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5" name="Oval 7">
            <a:extLst>
              <a:ext uri="{FF2B5EF4-FFF2-40B4-BE49-F238E27FC236}">
                <a16:creationId xmlns:a16="http://schemas.microsoft.com/office/drawing/2014/main" id="{ECA08430-29EA-A1CF-8D27-FD8D90966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8216" name="AutoShape 8">
            <a:extLst>
              <a:ext uri="{FF2B5EF4-FFF2-40B4-BE49-F238E27FC236}">
                <a16:creationId xmlns:a16="http://schemas.microsoft.com/office/drawing/2014/main" id="{013C3438-6B80-1463-EB32-7820E2A061AC}"/>
              </a:ext>
            </a:extLst>
          </p:cNvPr>
          <p:cNvCxnSpPr>
            <a:cxnSpLocks noChangeShapeType="1"/>
            <a:stCxn id="478212" idx="5"/>
            <a:endCxn id="478215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7" name="Oval 9">
            <a:extLst>
              <a:ext uri="{FF2B5EF4-FFF2-40B4-BE49-F238E27FC236}">
                <a16:creationId xmlns:a16="http://schemas.microsoft.com/office/drawing/2014/main" id="{7F571837-9B08-7430-39ED-F2A9352E26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8218" name="AutoShape 10">
            <a:extLst>
              <a:ext uri="{FF2B5EF4-FFF2-40B4-BE49-F238E27FC236}">
                <a16:creationId xmlns:a16="http://schemas.microsoft.com/office/drawing/2014/main" id="{D8067E6A-DA15-D398-4129-577FFA898D48}"/>
              </a:ext>
            </a:extLst>
          </p:cNvPr>
          <p:cNvCxnSpPr>
            <a:cxnSpLocks noChangeShapeType="1"/>
            <a:stCxn id="478212" idx="6"/>
            <a:endCxn id="478217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9" name="Oval 11">
            <a:extLst>
              <a:ext uri="{FF2B5EF4-FFF2-40B4-BE49-F238E27FC236}">
                <a16:creationId xmlns:a16="http://schemas.microsoft.com/office/drawing/2014/main" id="{C4313790-B30B-F856-6CC7-2B53C1756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8220" name="Oval 12">
            <a:extLst>
              <a:ext uri="{FF2B5EF4-FFF2-40B4-BE49-F238E27FC236}">
                <a16:creationId xmlns:a16="http://schemas.microsoft.com/office/drawing/2014/main" id="{66D269E3-7690-5D38-5F24-4A7BF7654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8221" name="AutoShape 13">
            <a:extLst>
              <a:ext uri="{FF2B5EF4-FFF2-40B4-BE49-F238E27FC236}">
                <a16:creationId xmlns:a16="http://schemas.microsoft.com/office/drawing/2014/main" id="{8BC26950-FC89-B0AD-F406-31447CAFAE5D}"/>
              </a:ext>
            </a:extLst>
          </p:cNvPr>
          <p:cNvCxnSpPr>
            <a:cxnSpLocks noChangeShapeType="1"/>
            <a:stCxn id="478220" idx="2"/>
            <a:endCxn id="478219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2" name="AutoShape 14">
            <a:extLst>
              <a:ext uri="{FF2B5EF4-FFF2-40B4-BE49-F238E27FC236}">
                <a16:creationId xmlns:a16="http://schemas.microsoft.com/office/drawing/2014/main" id="{67137ACA-96C4-C98A-F685-29535198529E}"/>
              </a:ext>
            </a:extLst>
          </p:cNvPr>
          <p:cNvCxnSpPr>
            <a:cxnSpLocks noChangeShapeType="1"/>
            <a:stCxn id="478220" idx="3"/>
            <a:endCxn id="478211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3" name="AutoShape 15">
            <a:extLst>
              <a:ext uri="{FF2B5EF4-FFF2-40B4-BE49-F238E27FC236}">
                <a16:creationId xmlns:a16="http://schemas.microsoft.com/office/drawing/2014/main" id="{8780E1BA-5C66-1E3B-764C-92E6E2A231D7}"/>
              </a:ext>
            </a:extLst>
          </p:cNvPr>
          <p:cNvCxnSpPr>
            <a:cxnSpLocks noChangeShapeType="1"/>
            <a:stCxn id="478211" idx="7"/>
            <a:endCxn id="478219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4" name="AutoShape 16">
            <a:extLst>
              <a:ext uri="{FF2B5EF4-FFF2-40B4-BE49-F238E27FC236}">
                <a16:creationId xmlns:a16="http://schemas.microsoft.com/office/drawing/2014/main" id="{4871CE0D-A45F-AA87-F609-1539D041D046}"/>
              </a:ext>
            </a:extLst>
          </p:cNvPr>
          <p:cNvCxnSpPr>
            <a:cxnSpLocks noChangeShapeType="1"/>
            <a:stCxn id="478220" idx="7"/>
            <a:endCxn id="478217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5" name="AutoShape 17">
            <a:extLst>
              <a:ext uri="{FF2B5EF4-FFF2-40B4-BE49-F238E27FC236}">
                <a16:creationId xmlns:a16="http://schemas.microsoft.com/office/drawing/2014/main" id="{6033D033-09A1-576A-37A0-7F3D18835DDF}"/>
              </a:ext>
            </a:extLst>
          </p:cNvPr>
          <p:cNvCxnSpPr>
            <a:cxnSpLocks noChangeShapeType="1"/>
            <a:stCxn id="478220" idx="0"/>
            <a:endCxn id="478215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6" name="AutoShape 18">
            <a:extLst>
              <a:ext uri="{FF2B5EF4-FFF2-40B4-BE49-F238E27FC236}">
                <a16:creationId xmlns:a16="http://schemas.microsoft.com/office/drawing/2014/main" id="{67CEED21-C209-4FE1-4FF1-25E6ED33B4F9}"/>
              </a:ext>
            </a:extLst>
          </p:cNvPr>
          <p:cNvCxnSpPr>
            <a:cxnSpLocks noChangeShapeType="1"/>
            <a:stCxn id="478215" idx="3"/>
            <a:endCxn id="478219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7" name="AutoShape 19">
            <a:extLst>
              <a:ext uri="{FF2B5EF4-FFF2-40B4-BE49-F238E27FC236}">
                <a16:creationId xmlns:a16="http://schemas.microsoft.com/office/drawing/2014/main" id="{340A0B62-86E5-DEE8-C2BA-41D761A88DB1}"/>
              </a:ext>
            </a:extLst>
          </p:cNvPr>
          <p:cNvCxnSpPr>
            <a:cxnSpLocks noChangeShapeType="1"/>
            <a:stCxn id="478219" idx="0"/>
            <a:endCxn id="478215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8" name="AutoShape 20">
            <a:extLst>
              <a:ext uri="{FF2B5EF4-FFF2-40B4-BE49-F238E27FC236}">
                <a16:creationId xmlns:a16="http://schemas.microsoft.com/office/drawing/2014/main" id="{BC3FE64C-270B-29EB-99D3-09C75735488F}"/>
              </a:ext>
            </a:extLst>
          </p:cNvPr>
          <p:cNvCxnSpPr>
            <a:cxnSpLocks noChangeShapeType="1"/>
            <a:stCxn id="478212" idx="4"/>
            <a:endCxn id="478213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29" name="Oval 21">
            <a:extLst>
              <a:ext uri="{FF2B5EF4-FFF2-40B4-BE49-F238E27FC236}">
                <a16:creationId xmlns:a16="http://schemas.microsoft.com/office/drawing/2014/main" id="{04C2EC1B-1399-C4D3-21F4-4912699F4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8230" name="AutoShape 22">
            <a:extLst>
              <a:ext uri="{FF2B5EF4-FFF2-40B4-BE49-F238E27FC236}">
                <a16:creationId xmlns:a16="http://schemas.microsoft.com/office/drawing/2014/main" id="{3225ECA1-C486-B73F-0C31-F92AE6FC5558}"/>
              </a:ext>
            </a:extLst>
          </p:cNvPr>
          <p:cNvCxnSpPr>
            <a:cxnSpLocks noChangeShapeType="1"/>
            <a:stCxn id="478213" idx="6"/>
            <a:endCxn id="478229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31" name="AutoShape 23">
            <a:extLst>
              <a:ext uri="{FF2B5EF4-FFF2-40B4-BE49-F238E27FC236}">
                <a16:creationId xmlns:a16="http://schemas.microsoft.com/office/drawing/2014/main" id="{238CE674-0346-FD05-04F9-E7D2F879898B}"/>
              </a:ext>
            </a:extLst>
          </p:cNvPr>
          <p:cNvCxnSpPr>
            <a:cxnSpLocks noChangeShapeType="1"/>
            <a:stCxn id="478232" idx="7"/>
            <a:endCxn id="478229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2" name="Oval 24">
            <a:extLst>
              <a:ext uri="{FF2B5EF4-FFF2-40B4-BE49-F238E27FC236}">
                <a16:creationId xmlns:a16="http://schemas.microsoft.com/office/drawing/2014/main" id="{521621E0-6CDE-B36A-E865-F21776012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8233" name="AutoShape 25">
            <a:extLst>
              <a:ext uri="{FF2B5EF4-FFF2-40B4-BE49-F238E27FC236}">
                <a16:creationId xmlns:a16="http://schemas.microsoft.com/office/drawing/2014/main" id="{3839B46F-2D73-8865-25B3-428E36BBB846}"/>
              </a:ext>
            </a:extLst>
          </p:cNvPr>
          <p:cNvCxnSpPr>
            <a:cxnSpLocks noChangeShapeType="1"/>
            <a:stCxn id="478232" idx="0"/>
            <a:endCxn id="478213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4" name="Text Box 26">
            <a:extLst>
              <a:ext uri="{FF2B5EF4-FFF2-40B4-BE49-F238E27FC236}">
                <a16:creationId xmlns:a16="http://schemas.microsoft.com/office/drawing/2014/main" id="{66952640-069C-71CA-F1A2-C9EAE539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39" name="Text Box 31">
            <a:extLst>
              <a:ext uri="{FF2B5EF4-FFF2-40B4-BE49-F238E27FC236}">
                <a16:creationId xmlns:a16="http://schemas.microsoft.com/office/drawing/2014/main" id="{93F465EE-7E6B-1662-5513-E08E0E34F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8240" name="AutoShape 32">
            <a:extLst>
              <a:ext uri="{FF2B5EF4-FFF2-40B4-BE49-F238E27FC236}">
                <a16:creationId xmlns:a16="http://schemas.microsoft.com/office/drawing/2014/main" id="{7E82E8D0-AA18-D88E-81B2-9CF3C7B0A0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41" name="Text Box 33">
            <a:extLst>
              <a:ext uri="{FF2B5EF4-FFF2-40B4-BE49-F238E27FC236}">
                <a16:creationId xmlns:a16="http://schemas.microsoft.com/office/drawing/2014/main" id="{2BC43D1D-DB8C-F508-F595-5E9038C0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42" name="AutoShape 34">
            <a:extLst>
              <a:ext uri="{FF2B5EF4-FFF2-40B4-BE49-F238E27FC236}">
                <a16:creationId xmlns:a16="http://schemas.microsoft.com/office/drawing/2014/main" id="{F0431539-8382-0F8D-6992-8CC2CDAB0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43" name="Text Box 35">
            <a:extLst>
              <a:ext uri="{FF2B5EF4-FFF2-40B4-BE49-F238E27FC236}">
                <a16:creationId xmlns:a16="http://schemas.microsoft.com/office/drawing/2014/main" id="{53CC5B17-D7CD-66B9-B65F-51CED948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44" name="AutoShape 36">
            <a:extLst>
              <a:ext uri="{FF2B5EF4-FFF2-40B4-BE49-F238E27FC236}">
                <a16:creationId xmlns:a16="http://schemas.microsoft.com/office/drawing/2014/main" id="{361F82ED-91B5-5A4C-35DF-81AC276E7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17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46" name="Text Box 38">
            <a:extLst>
              <a:ext uri="{FF2B5EF4-FFF2-40B4-BE49-F238E27FC236}">
                <a16:creationId xmlns:a16="http://schemas.microsoft.com/office/drawing/2014/main" id="{1D8D03E0-89B5-D04B-9C48-6DB21AA5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dfs(G)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8247" name="AutoShape 39">
            <a:extLst>
              <a:ext uri="{FF2B5EF4-FFF2-40B4-BE49-F238E27FC236}">
                <a16:creationId xmlns:a16="http://schemas.microsoft.com/office/drawing/2014/main" id="{0572CBB5-971D-4D18-3CB5-6D0115600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4050" y="3368675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A43A8-948A-D1DF-3829-D5F925F9B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1E3BC3-7F29-4E18-AF21-45F0C23054E3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50CAED7B-4ABF-5A5D-097A-1074FC16E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79235" name="Oval 3">
            <a:extLst>
              <a:ext uri="{FF2B5EF4-FFF2-40B4-BE49-F238E27FC236}">
                <a16:creationId xmlns:a16="http://schemas.microsoft.com/office/drawing/2014/main" id="{32E53979-D674-0D5E-90AE-E48FE6F25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79236" name="Oval 4">
            <a:extLst>
              <a:ext uri="{FF2B5EF4-FFF2-40B4-BE49-F238E27FC236}">
                <a16:creationId xmlns:a16="http://schemas.microsoft.com/office/drawing/2014/main" id="{DA782EE1-59FD-CB95-98F2-2E0B39A7D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79237" name="Oval 5">
            <a:extLst>
              <a:ext uri="{FF2B5EF4-FFF2-40B4-BE49-F238E27FC236}">
                <a16:creationId xmlns:a16="http://schemas.microsoft.com/office/drawing/2014/main" id="{6A0FEC1C-8612-6426-E9A2-BF86AFB514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79238" name="AutoShape 6">
            <a:extLst>
              <a:ext uri="{FF2B5EF4-FFF2-40B4-BE49-F238E27FC236}">
                <a16:creationId xmlns:a16="http://schemas.microsoft.com/office/drawing/2014/main" id="{C63718E6-9620-8768-D21D-D3536EADEEB7}"/>
              </a:ext>
            </a:extLst>
          </p:cNvPr>
          <p:cNvCxnSpPr>
            <a:cxnSpLocks noChangeShapeType="1"/>
            <a:stCxn id="479235" idx="0"/>
            <a:endCxn id="479236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39" name="Oval 7">
            <a:extLst>
              <a:ext uri="{FF2B5EF4-FFF2-40B4-BE49-F238E27FC236}">
                <a16:creationId xmlns:a16="http://schemas.microsoft.com/office/drawing/2014/main" id="{3E3962DF-DEE7-A239-3C76-48DDCE016F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79240" name="AutoShape 8">
            <a:extLst>
              <a:ext uri="{FF2B5EF4-FFF2-40B4-BE49-F238E27FC236}">
                <a16:creationId xmlns:a16="http://schemas.microsoft.com/office/drawing/2014/main" id="{EAB98403-1CD5-19BD-B8BA-058C85139449}"/>
              </a:ext>
            </a:extLst>
          </p:cNvPr>
          <p:cNvCxnSpPr>
            <a:cxnSpLocks noChangeShapeType="1"/>
            <a:stCxn id="479236" idx="5"/>
            <a:endCxn id="479239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1" name="Oval 9">
            <a:extLst>
              <a:ext uri="{FF2B5EF4-FFF2-40B4-BE49-F238E27FC236}">
                <a16:creationId xmlns:a16="http://schemas.microsoft.com/office/drawing/2014/main" id="{3D902049-3E2E-BA3F-6CC6-04DFCA0EB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79242" name="AutoShape 10">
            <a:extLst>
              <a:ext uri="{FF2B5EF4-FFF2-40B4-BE49-F238E27FC236}">
                <a16:creationId xmlns:a16="http://schemas.microsoft.com/office/drawing/2014/main" id="{D6D17038-12A4-FA84-4D45-E8A53D9A0FDD}"/>
              </a:ext>
            </a:extLst>
          </p:cNvPr>
          <p:cNvCxnSpPr>
            <a:cxnSpLocks noChangeShapeType="1"/>
            <a:stCxn id="479236" idx="6"/>
            <a:endCxn id="479241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3" name="Oval 11">
            <a:extLst>
              <a:ext uri="{FF2B5EF4-FFF2-40B4-BE49-F238E27FC236}">
                <a16:creationId xmlns:a16="http://schemas.microsoft.com/office/drawing/2014/main" id="{617B5F8D-3BAD-1549-C1EF-E64EB157E0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79244" name="Oval 12">
            <a:extLst>
              <a:ext uri="{FF2B5EF4-FFF2-40B4-BE49-F238E27FC236}">
                <a16:creationId xmlns:a16="http://schemas.microsoft.com/office/drawing/2014/main" id="{40306837-8ADE-D872-5C1A-7C98947E2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79245" name="AutoShape 13">
            <a:extLst>
              <a:ext uri="{FF2B5EF4-FFF2-40B4-BE49-F238E27FC236}">
                <a16:creationId xmlns:a16="http://schemas.microsoft.com/office/drawing/2014/main" id="{DF5E4522-6D14-5822-16E7-FE16F0984C8E}"/>
              </a:ext>
            </a:extLst>
          </p:cNvPr>
          <p:cNvCxnSpPr>
            <a:cxnSpLocks noChangeShapeType="1"/>
            <a:stCxn id="479244" idx="2"/>
            <a:endCxn id="479243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6" name="AutoShape 14">
            <a:extLst>
              <a:ext uri="{FF2B5EF4-FFF2-40B4-BE49-F238E27FC236}">
                <a16:creationId xmlns:a16="http://schemas.microsoft.com/office/drawing/2014/main" id="{270588CF-826F-68ED-E5C1-2F3894B12A15}"/>
              </a:ext>
            </a:extLst>
          </p:cNvPr>
          <p:cNvCxnSpPr>
            <a:cxnSpLocks noChangeShapeType="1"/>
            <a:stCxn id="479244" idx="3"/>
            <a:endCxn id="479235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7" name="AutoShape 15">
            <a:extLst>
              <a:ext uri="{FF2B5EF4-FFF2-40B4-BE49-F238E27FC236}">
                <a16:creationId xmlns:a16="http://schemas.microsoft.com/office/drawing/2014/main" id="{C321B07D-B56C-49F6-8273-F9A157AC64A3}"/>
              </a:ext>
            </a:extLst>
          </p:cNvPr>
          <p:cNvCxnSpPr>
            <a:cxnSpLocks noChangeShapeType="1"/>
            <a:stCxn id="479235" idx="7"/>
            <a:endCxn id="479243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8" name="AutoShape 16">
            <a:extLst>
              <a:ext uri="{FF2B5EF4-FFF2-40B4-BE49-F238E27FC236}">
                <a16:creationId xmlns:a16="http://schemas.microsoft.com/office/drawing/2014/main" id="{74DE3F72-664C-6A2D-0DB6-C946BEC62FB8}"/>
              </a:ext>
            </a:extLst>
          </p:cNvPr>
          <p:cNvCxnSpPr>
            <a:cxnSpLocks noChangeShapeType="1"/>
            <a:stCxn id="479244" idx="7"/>
            <a:endCxn id="479241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9" name="AutoShape 17">
            <a:extLst>
              <a:ext uri="{FF2B5EF4-FFF2-40B4-BE49-F238E27FC236}">
                <a16:creationId xmlns:a16="http://schemas.microsoft.com/office/drawing/2014/main" id="{A81928EB-E33C-B5F0-8A1A-0AA09F046992}"/>
              </a:ext>
            </a:extLst>
          </p:cNvPr>
          <p:cNvCxnSpPr>
            <a:cxnSpLocks noChangeShapeType="1"/>
            <a:stCxn id="479244" idx="0"/>
            <a:endCxn id="479239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0" name="AutoShape 18">
            <a:extLst>
              <a:ext uri="{FF2B5EF4-FFF2-40B4-BE49-F238E27FC236}">
                <a16:creationId xmlns:a16="http://schemas.microsoft.com/office/drawing/2014/main" id="{98162340-900E-B396-2583-601EC017F24B}"/>
              </a:ext>
            </a:extLst>
          </p:cNvPr>
          <p:cNvCxnSpPr>
            <a:cxnSpLocks noChangeShapeType="1"/>
            <a:stCxn id="479239" idx="3"/>
            <a:endCxn id="479243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1" name="AutoShape 19">
            <a:extLst>
              <a:ext uri="{FF2B5EF4-FFF2-40B4-BE49-F238E27FC236}">
                <a16:creationId xmlns:a16="http://schemas.microsoft.com/office/drawing/2014/main" id="{E57DE4B5-46CD-0F2F-9316-1549AD045A6A}"/>
              </a:ext>
            </a:extLst>
          </p:cNvPr>
          <p:cNvCxnSpPr>
            <a:cxnSpLocks noChangeShapeType="1"/>
            <a:stCxn id="479243" idx="0"/>
            <a:endCxn id="479239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2" name="AutoShape 20">
            <a:extLst>
              <a:ext uri="{FF2B5EF4-FFF2-40B4-BE49-F238E27FC236}">
                <a16:creationId xmlns:a16="http://schemas.microsoft.com/office/drawing/2014/main" id="{3B45F0C8-12E0-BC46-D2F4-2031F912A61B}"/>
              </a:ext>
            </a:extLst>
          </p:cNvPr>
          <p:cNvCxnSpPr>
            <a:cxnSpLocks noChangeShapeType="1"/>
            <a:stCxn id="479236" idx="4"/>
            <a:endCxn id="479237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3" name="Oval 21">
            <a:extLst>
              <a:ext uri="{FF2B5EF4-FFF2-40B4-BE49-F238E27FC236}">
                <a16:creationId xmlns:a16="http://schemas.microsoft.com/office/drawing/2014/main" id="{9CB1F039-F065-2FFB-A91B-752EFF4CD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79254" name="AutoShape 22">
            <a:extLst>
              <a:ext uri="{FF2B5EF4-FFF2-40B4-BE49-F238E27FC236}">
                <a16:creationId xmlns:a16="http://schemas.microsoft.com/office/drawing/2014/main" id="{3214BB49-186E-CFE8-EB17-E5B59C145C94}"/>
              </a:ext>
            </a:extLst>
          </p:cNvPr>
          <p:cNvCxnSpPr>
            <a:cxnSpLocks noChangeShapeType="1"/>
            <a:stCxn id="479237" idx="6"/>
            <a:endCxn id="479253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5" name="AutoShape 23">
            <a:extLst>
              <a:ext uri="{FF2B5EF4-FFF2-40B4-BE49-F238E27FC236}">
                <a16:creationId xmlns:a16="http://schemas.microsoft.com/office/drawing/2014/main" id="{5598D050-A84C-563B-CA9E-501F7E5A73D8}"/>
              </a:ext>
            </a:extLst>
          </p:cNvPr>
          <p:cNvCxnSpPr>
            <a:cxnSpLocks noChangeShapeType="1"/>
            <a:stCxn id="479256" idx="7"/>
            <a:endCxn id="479253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6" name="Oval 24">
            <a:extLst>
              <a:ext uri="{FF2B5EF4-FFF2-40B4-BE49-F238E27FC236}">
                <a16:creationId xmlns:a16="http://schemas.microsoft.com/office/drawing/2014/main" id="{F1A05F2D-70B3-229A-9E4D-98190E0AB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79257" name="AutoShape 25">
            <a:extLst>
              <a:ext uri="{FF2B5EF4-FFF2-40B4-BE49-F238E27FC236}">
                <a16:creationId xmlns:a16="http://schemas.microsoft.com/office/drawing/2014/main" id="{56BD179E-92FB-0D4D-B42D-6780B06A3A36}"/>
              </a:ext>
            </a:extLst>
          </p:cNvPr>
          <p:cNvCxnSpPr>
            <a:cxnSpLocks noChangeShapeType="1"/>
            <a:stCxn id="479256" idx="0"/>
            <a:endCxn id="479237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8" name="Text Box 26">
            <a:extLst>
              <a:ext uri="{FF2B5EF4-FFF2-40B4-BE49-F238E27FC236}">
                <a16:creationId xmlns:a16="http://schemas.microsoft.com/office/drawing/2014/main" id="{5DD2CCDD-C9DD-457F-C147-C22D55A5B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9263" name="Text Box 31">
            <a:extLst>
              <a:ext uri="{FF2B5EF4-FFF2-40B4-BE49-F238E27FC236}">
                <a16:creationId xmlns:a16="http://schemas.microsoft.com/office/drawing/2014/main" id="{6E682777-6E1C-17C7-B0D0-E2B5C4FB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79264" name="AutoShape 32">
            <a:extLst>
              <a:ext uri="{FF2B5EF4-FFF2-40B4-BE49-F238E27FC236}">
                <a16:creationId xmlns:a16="http://schemas.microsoft.com/office/drawing/2014/main" id="{0E9E4460-1D49-B167-482C-180700BE3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9265" name="Text Box 33">
            <a:extLst>
              <a:ext uri="{FF2B5EF4-FFF2-40B4-BE49-F238E27FC236}">
                <a16:creationId xmlns:a16="http://schemas.microsoft.com/office/drawing/2014/main" id="{86B22547-F196-BD4C-0131-5FB670E6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9266" name="AutoShape 34">
            <a:extLst>
              <a:ext uri="{FF2B5EF4-FFF2-40B4-BE49-F238E27FC236}">
                <a16:creationId xmlns:a16="http://schemas.microsoft.com/office/drawing/2014/main" id="{2A47D30B-ADE4-4BB9-24DA-2A68A040B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8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9267" name="Text Box 35">
            <a:extLst>
              <a:ext uri="{FF2B5EF4-FFF2-40B4-BE49-F238E27FC236}">
                <a16:creationId xmlns:a16="http://schemas.microsoft.com/office/drawing/2014/main" id="{FD498C05-1F28-7A2F-7DB6-7022DAB34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dfs(E)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E-C  E-D  E-G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9268" name="AutoShape 36">
            <a:extLst>
              <a:ext uri="{FF2B5EF4-FFF2-40B4-BE49-F238E27FC236}">
                <a16:creationId xmlns:a16="http://schemas.microsoft.com/office/drawing/2014/main" id="{05CA7B4B-81D4-019D-43EE-B19BD457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4625" y="4381500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A2C45-C15B-2415-4B96-8E6C111C1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F8D4FE-826F-4402-AFDE-16545F9A5354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9C10204E-ECE3-3955-CB72-6D0A9D77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80259" name="Oval 3">
            <a:extLst>
              <a:ext uri="{FF2B5EF4-FFF2-40B4-BE49-F238E27FC236}">
                <a16:creationId xmlns:a16="http://schemas.microsoft.com/office/drawing/2014/main" id="{143E0153-2338-8B17-F8AC-1763F6EDB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80260" name="Oval 4">
            <a:extLst>
              <a:ext uri="{FF2B5EF4-FFF2-40B4-BE49-F238E27FC236}">
                <a16:creationId xmlns:a16="http://schemas.microsoft.com/office/drawing/2014/main" id="{D954A845-3AEE-C1A4-AE03-EF2B54587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80261" name="Oval 5">
            <a:extLst>
              <a:ext uri="{FF2B5EF4-FFF2-40B4-BE49-F238E27FC236}">
                <a16:creationId xmlns:a16="http://schemas.microsoft.com/office/drawing/2014/main" id="{3B2A7C49-083A-93D3-738E-FA9A99845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80262" name="AutoShape 6">
            <a:extLst>
              <a:ext uri="{FF2B5EF4-FFF2-40B4-BE49-F238E27FC236}">
                <a16:creationId xmlns:a16="http://schemas.microsoft.com/office/drawing/2014/main" id="{C3917C60-8EAC-B6B0-0195-07F37780455C}"/>
              </a:ext>
            </a:extLst>
          </p:cNvPr>
          <p:cNvCxnSpPr>
            <a:cxnSpLocks noChangeShapeType="1"/>
            <a:stCxn id="480259" idx="0"/>
            <a:endCxn id="480260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3" name="Oval 7">
            <a:extLst>
              <a:ext uri="{FF2B5EF4-FFF2-40B4-BE49-F238E27FC236}">
                <a16:creationId xmlns:a16="http://schemas.microsoft.com/office/drawing/2014/main" id="{2509DC11-B528-0251-3566-341BA31AE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0264" name="AutoShape 8">
            <a:extLst>
              <a:ext uri="{FF2B5EF4-FFF2-40B4-BE49-F238E27FC236}">
                <a16:creationId xmlns:a16="http://schemas.microsoft.com/office/drawing/2014/main" id="{E07E0AC3-6AE4-7BCC-2182-C4B3D37E1315}"/>
              </a:ext>
            </a:extLst>
          </p:cNvPr>
          <p:cNvCxnSpPr>
            <a:cxnSpLocks noChangeShapeType="1"/>
            <a:stCxn id="480260" idx="5"/>
            <a:endCxn id="480263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5" name="Oval 9">
            <a:extLst>
              <a:ext uri="{FF2B5EF4-FFF2-40B4-BE49-F238E27FC236}">
                <a16:creationId xmlns:a16="http://schemas.microsoft.com/office/drawing/2014/main" id="{06B090D5-7A30-6AC7-F6E7-CC9DFBDA90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80266" name="AutoShape 10">
            <a:extLst>
              <a:ext uri="{FF2B5EF4-FFF2-40B4-BE49-F238E27FC236}">
                <a16:creationId xmlns:a16="http://schemas.microsoft.com/office/drawing/2014/main" id="{E5BC6242-68BD-CB8B-F7A3-6544A384C049}"/>
              </a:ext>
            </a:extLst>
          </p:cNvPr>
          <p:cNvCxnSpPr>
            <a:cxnSpLocks noChangeShapeType="1"/>
            <a:stCxn id="480260" idx="6"/>
            <a:endCxn id="480265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7" name="Oval 11">
            <a:extLst>
              <a:ext uri="{FF2B5EF4-FFF2-40B4-BE49-F238E27FC236}">
                <a16:creationId xmlns:a16="http://schemas.microsoft.com/office/drawing/2014/main" id="{BB1CEA6F-6A6F-9AC4-82AF-05060DC35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80268" name="Oval 12">
            <a:extLst>
              <a:ext uri="{FF2B5EF4-FFF2-40B4-BE49-F238E27FC236}">
                <a16:creationId xmlns:a16="http://schemas.microsoft.com/office/drawing/2014/main" id="{E68BC82C-B7AE-0BBC-B12A-F6183E423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80269" name="AutoShape 13">
            <a:extLst>
              <a:ext uri="{FF2B5EF4-FFF2-40B4-BE49-F238E27FC236}">
                <a16:creationId xmlns:a16="http://schemas.microsoft.com/office/drawing/2014/main" id="{49C80F0E-05C3-BAF7-E5CF-F091EFFEBB36}"/>
              </a:ext>
            </a:extLst>
          </p:cNvPr>
          <p:cNvCxnSpPr>
            <a:cxnSpLocks noChangeShapeType="1"/>
            <a:stCxn id="480268" idx="2"/>
            <a:endCxn id="480267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0" name="AutoShape 14">
            <a:extLst>
              <a:ext uri="{FF2B5EF4-FFF2-40B4-BE49-F238E27FC236}">
                <a16:creationId xmlns:a16="http://schemas.microsoft.com/office/drawing/2014/main" id="{1D868108-9FD5-D9A1-DAA0-B2062B004E54}"/>
              </a:ext>
            </a:extLst>
          </p:cNvPr>
          <p:cNvCxnSpPr>
            <a:cxnSpLocks noChangeShapeType="1"/>
            <a:stCxn id="480268" idx="3"/>
            <a:endCxn id="480259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1" name="AutoShape 15">
            <a:extLst>
              <a:ext uri="{FF2B5EF4-FFF2-40B4-BE49-F238E27FC236}">
                <a16:creationId xmlns:a16="http://schemas.microsoft.com/office/drawing/2014/main" id="{808006CB-C27E-6EF9-F8B0-9ADFD846D65B}"/>
              </a:ext>
            </a:extLst>
          </p:cNvPr>
          <p:cNvCxnSpPr>
            <a:cxnSpLocks noChangeShapeType="1"/>
            <a:stCxn id="480259" idx="7"/>
            <a:endCxn id="480267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2" name="AutoShape 16">
            <a:extLst>
              <a:ext uri="{FF2B5EF4-FFF2-40B4-BE49-F238E27FC236}">
                <a16:creationId xmlns:a16="http://schemas.microsoft.com/office/drawing/2014/main" id="{28B23564-50EE-039E-3AE6-3DAC4697D787}"/>
              </a:ext>
            </a:extLst>
          </p:cNvPr>
          <p:cNvCxnSpPr>
            <a:cxnSpLocks noChangeShapeType="1"/>
            <a:stCxn id="480268" idx="7"/>
            <a:endCxn id="480265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3" name="AutoShape 17">
            <a:extLst>
              <a:ext uri="{FF2B5EF4-FFF2-40B4-BE49-F238E27FC236}">
                <a16:creationId xmlns:a16="http://schemas.microsoft.com/office/drawing/2014/main" id="{E20800E2-31DB-DA65-F1BF-A3F749974D46}"/>
              </a:ext>
            </a:extLst>
          </p:cNvPr>
          <p:cNvCxnSpPr>
            <a:cxnSpLocks noChangeShapeType="1"/>
            <a:stCxn id="480268" idx="0"/>
            <a:endCxn id="480263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4" name="AutoShape 18">
            <a:extLst>
              <a:ext uri="{FF2B5EF4-FFF2-40B4-BE49-F238E27FC236}">
                <a16:creationId xmlns:a16="http://schemas.microsoft.com/office/drawing/2014/main" id="{9C4D66EC-D882-CC81-ADD3-63C26F5216C6}"/>
              </a:ext>
            </a:extLst>
          </p:cNvPr>
          <p:cNvCxnSpPr>
            <a:cxnSpLocks noChangeShapeType="1"/>
            <a:stCxn id="480263" idx="3"/>
            <a:endCxn id="480267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5" name="AutoShape 19">
            <a:extLst>
              <a:ext uri="{FF2B5EF4-FFF2-40B4-BE49-F238E27FC236}">
                <a16:creationId xmlns:a16="http://schemas.microsoft.com/office/drawing/2014/main" id="{30E7E3B7-4D07-0694-123F-6C5ACF813C48}"/>
              </a:ext>
            </a:extLst>
          </p:cNvPr>
          <p:cNvCxnSpPr>
            <a:cxnSpLocks noChangeShapeType="1"/>
            <a:stCxn id="480267" idx="0"/>
            <a:endCxn id="480263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6" name="AutoShape 20">
            <a:extLst>
              <a:ext uri="{FF2B5EF4-FFF2-40B4-BE49-F238E27FC236}">
                <a16:creationId xmlns:a16="http://schemas.microsoft.com/office/drawing/2014/main" id="{7503EB77-2ADD-E203-7105-E84365C779AD}"/>
              </a:ext>
            </a:extLst>
          </p:cNvPr>
          <p:cNvCxnSpPr>
            <a:cxnSpLocks noChangeShapeType="1"/>
            <a:stCxn id="480260" idx="4"/>
            <a:endCxn id="480261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77" name="Oval 21">
            <a:extLst>
              <a:ext uri="{FF2B5EF4-FFF2-40B4-BE49-F238E27FC236}">
                <a16:creationId xmlns:a16="http://schemas.microsoft.com/office/drawing/2014/main" id="{1BE8A587-D66C-0EE2-4B18-06DF8A593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0278" name="AutoShape 22">
            <a:extLst>
              <a:ext uri="{FF2B5EF4-FFF2-40B4-BE49-F238E27FC236}">
                <a16:creationId xmlns:a16="http://schemas.microsoft.com/office/drawing/2014/main" id="{649EAEEF-E935-107A-F9ED-310B30333E61}"/>
              </a:ext>
            </a:extLst>
          </p:cNvPr>
          <p:cNvCxnSpPr>
            <a:cxnSpLocks noChangeShapeType="1"/>
            <a:stCxn id="480261" idx="6"/>
            <a:endCxn id="480277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9" name="AutoShape 23">
            <a:extLst>
              <a:ext uri="{FF2B5EF4-FFF2-40B4-BE49-F238E27FC236}">
                <a16:creationId xmlns:a16="http://schemas.microsoft.com/office/drawing/2014/main" id="{C20934E9-AEA4-48AB-3725-8BF8F3C53128}"/>
              </a:ext>
            </a:extLst>
          </p:cNvPr>
          <p:cNvCxnSpPr>
            <a:cxnSpLocks noChangeShapeType="1"/>
            <a:stCxn id="480280" idx="7"/>
            <a:endCxn id="480277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0" name="Oval 24">
            <a:extLst>
              <a:ext uri="{FF2B5EF4-FFF2-40B4-BE49-F238E27FC236}">
                <a16:creationId xmlns:a16="http://schemas.microsoft.com/office/drawing/2014/main" id="{9B0B9DE5-1779-2345-B58F-4500D8528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80281" name="AutoShape 25">
            <a:extLst>
              <a:ext uri="{FF2B5EF4-FFF2-40B4-BE49-F238E27FC236}">
                <a16:creationId xmlns:a16="http://schemas.microsoft.com/office/drawing/2014/main" id="{39C0CA06-9300-7B7C-ABE1-9429C09C73DB}"/>
              </a:ext>
            </a:extLst>
          </p:cNvPr>
          <p:cNvCxnSpPr>
            <a:cxnSpLocks noChangeShapeType="1"/>
            <a:stCxn id="480280" idx="0"/>
            <a:endCxn id="480261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2" name="Text Box 26">
            <a:extLst>
              <a:ext uri="{FF2B5EF4-FFF2-40B4-BE49-F238E27FC236}">
                <a16:creationId xmlns:a16="http://schemas.microsoft.com/office/drawing/2014/main" id="{21ACC35E-2038-7CC3-E652-70C2E8FC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0287" name="Text Box 31">
            <a:extLst>
              <a:ext uri="{FF2B5EF4-FFF2-40B4-BE49-F238E27FC236}">
                <a16:creationId xmlns:a16="http://schemas.microsoft.com/office/drawing/2014/main" id="{DFEEBAE2-95FC-8584-DDCC-363B8D8DB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80288" name="AutoShape 32">
            <a:extLst>
              <a:ext uri="{FF2B5EF4-FFF2-40B4-BE49-F238E27FC236}">
                <a16:creationId xmlns:a16="http://schemas.microsoft.com/office/drawing/2014/main" id="{5C4AD3F1-F796-5494-E280-D493D03CE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71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0289" name="Text Box 33">
            <a:extLst>
              <a:ext uri="{FF2B5EF4-FFF2-40B4-BE49-F238E27FC236}">
                <a16:creationId xmlns:a16="http://schemas.microsoft.com/office/drawing/2014/main" id="{874292A7-76FD-FA4E-B4E0-E64213C9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dfs(F)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F-E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0290" name="AutoShape 34">
            <a:extLst>
              <a:ext uri="{FF2B5EF4-FFF2-40B4-BE49-F238E27FC236}">
                <a16:creationId xmlns:a16="http://schemas.microsoft.com/office/drawing/2014/main" id="{6BC1FD20-0773-5E30-C14E-24ECDAE8C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9813" y="5281613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35A68-9AB9-5E72-5B2D-C17FD09E6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BA5F50-5624-4C96-8903-98EFEEA989FA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1B214B78-D3DA-D343-096A-955546BA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81283" name="Oval 3">
            <a:extLst>
              <a:ext uri="{FF2B5EF4-FFF2-40B4-BE49-F238E27FC236}">
                <a16:creationId xmlns:a16="http://schemas.microsoft.com/office/drawing/2014/main" id="{7371444E-39DD-11D0-756A-1360F56CA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81284" name="Oval 4">
            <a:extLst>
              <a:ext uri="{FF2B5EF4-FFF2-40B4-BE49-F238E27FC236}">
                <a16:creationId xmlns:a16="http://schemas.microsoft.com/office/drawing/2014/main" id="{23D02A19-98C2-6908-E394-6A29531B6E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81285" name="Oval 5">
            <a:extLst>
              <a:ext uri="{FF2B5EF4-FFF2-40B4-BE49-F238E27FC236}">
                <a16:creationId xmlns:a16="http://schemas.microsoft.com/office/drawing/2014/main" id="{F83A945B-067E-54AC-BC11-941F5BBE6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81286" name="AutoShape 6">
            <a:extLst>
              <a:ext uri="{FF2B5EF4-FFF2-40B4-BE49-F238E27FC236}">
                <a16:creationId xmlns:a16="http://schemas.microsoft.com/office/drawing/2014/main" id="{01D2423D-F8EA-2D9A-10C6-D7608A547572}"/>
              </a:ext>
            </a:extLst>
          </p:cNvPr>
          <p:cNvCxnSpPr>
            <a:cxnSpLocks noChangeShapeType="1"/>
            <a:stCxn id="481283" idx="0"/>
            <a:endCxn id="481284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7" name="Oval 7">
            <a:extLst>
              <a:ext uri="{FF2B5EF4-FFF2-40B4-BE49-F238E27FC236}">
                <a16:creationId xmlns:a16="http://schemas.microsoft.com/office/drawing/2014/main" id="{91EE85EF-4B5F-0099-982A-170D67072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1288" name="AutoShape 8">
            <a:extLst>
              <a:ext uri="{FF2B5EF4-FFF2-40B4-BE49-F238E27FC236}">
                <a16:creationId xmlns:a16="http://schemas.microsoft.com/office/drawing/2014/main" id="{4713514D-1054-470D-2C89-A2B1584B1CE9}"/>
              </a:ext>
            </a:extLst>
          </p:cNvPr>
          <p:cNvCxnSpPr>
            <a:cxnSpLocks noChangeShapeType="1"/>
            <a:stCxn id="481284" idx="5"/>
            <a:endCxn id="481287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9" name="Oval 9">
            <a:extLst>
              <a:ext uri="{FF2B5EF4-FFF2-40B4-BE49-F238E27FC236}">
                <a16:creationId xmlns:a16="http://schemas.microsoft.com/office/drawing/2014/main" id="{139512A9-0B1E-C590-351C-6568BA2F0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81290" name="AutoShape 10">
            <a:extLst>
              <a:ext uri="{FF2B5EF4-FFF2-40B4-BE49-F238E27FC236}">
                <a16:creationId xmlns:a16="http://schemas.microsoft.com/office/drawing/2014/main" id="{9FC65C22-6859-56D2-0536-B84E712BC43A}"/>
              </a:ext>
            </a:extLst>
          </p:cNvPr>
          <p:cNvCxnSpPr>
            <a:cxnSpLocks noChangeShapeType="1"/>
            <a:stCxn id="481284" idx="6"/>
            <a:endCxn id="481289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91" name="Oval 11">
            <a:extLst>
              <a:ext uri="{FF2B5EF4-FFF2-40B4-BE49-F238E27FC236}">
                <a16:creationId xmlns:a16="http://schemas.microsoft.com/office/drawing/2014/main" id="{5D7AF9A1-A199-8F91-1212-B17649CB0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81292" name="Oval 12">
            <a:extLst>
              <a:ext uri="{FF2B5EF4-FFF2-40B4-BE49-F238E27FC236}">
                <a16:creationId xmlns:a16="http://schemas.microsoft.com/office/drawing/2014/main" id="{9BDA545E-E4D9-CB99-C745-B18D4C6DBB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81293" name="AutoShape 13">
            <a:extLst>
              <a:ext uri="{FF2B5EF4-FFF2-40B4-BE49-F238E27FC236}">
                <a16:creationId xmlns:a16="http://schemas.microsoft.com/office/drawing/2014/main" id="{38AFDF75-C756-9F98-3182-BDDBAD432C81}"/>
              </a:ext>
            </a:extLst>
          </p:cNvPr>
          <p:cNvCxnSpPr>
            <a:cxnSpLocks noChangeShapeType="1"/>
            <a:stCxn id="481292" idx="2"/>
            <a:endCxn id="481291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4" name="AutoShape 14">
            <a:extLst>
              <a:ext uri="{FF2B5EF4-FFF2-40B4-BE49-F238E27FC236}">
                <a16:creationId xmlns:a16="http://schemas.microsoft.com/office/drawing/2014/main" id="{1240CC74-9211-6F92-5A2A-9E0AE5A5D83B}"/>
              </a:ext>
            </a:extLst>
          </p:cNvPr>
          <p:cNvCxnSpPr>
            <a:cxnSpLocks noChangeShapeType="1"/>
            <a:stCxn id="481292" idx="3"/>
            <a:endCxn id="481283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5" name="AutoShape 15">
            <a:extLst>
              <a:ext uri="{FF2B5EF4-FFF2-40B4-BE49-F238E27FC236}">
                <a16:creationId xmlns:a16="http://schemas.microsoft.com/office/drawing/2014/main" id="{4283387E-C56C-E9B1-0DE8-E4E8C6391D70}"/>
              </a:ext>
            </a:extLst>
          </p:cNvPr>
          <p:cNvCxnSpPr>
            <a:cxnSpLocks noChangeShapeType="1"/>
            <a:stCxn id="481283" idx="7"/>
            <a:endCxn id="481291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6" name="AutoShape 16">
            <a:extLst>
              <a:ext uri="{FF2B5EF4-FFF2-40B4-BE49-F238E27FC236}">
                <a16:creationId xmlns:a16="http://schemas.microsoft.com/office/drawing/2014/main" id="{52CEA267-D663-C3EE-BDC8-1732D4657C0D}"/>
              </a:ext>
            </a:extLst>
          </p:cNvPr>
          <p:cNvCxnSpPr>
            <a:cxnSpLocks noChangeShapeType="1"/>
            <a:stCxn id="481292" idx="7"/>
            <a:endCxn id="481289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7" name="AutoShape 17">
            <a:extLst>
              <a:ext uri="{FF2B5EF4-FFF2-40B4-BE49-F238E27FC236}">
                <a16:creationId xmlns:a16="http://schemas.microsoft.com/office/drawing/2014/main" id="{0CA5B785-B89A-26B0-0928-058F2D845E2F}"/>
              </a:ext>
            </a:extLst>
          </p:cNvPr>
          <p:cNvCxnSpPr>
            <a:cxnSpLocks noChangeShapeType="1"/>
            <a:stCxn id="481292" idx="0"/>
            <a:endCxn id="481287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8" name="AutoShape 18">
            <a:extLst>
              <a:ext uri="{FF2B5EF4-FFF2-40B4-BE49-F238E27FC236}">
                <a16:creationId xmlns:a16="http://schemas.microsoft.com/office/drawing/2014/main" id="{B9F84927-075F-C174-E675-50FE873AB202}"/>
              </a:ext>
            </a:extLst>
          </p:cNvPr>
          <p:cNvCxnSpPr>
            <a:cxnSpLocks noChangeShapeType="1"/>
            <a:stCxn id="481287" idx="3"/>
            <a:endCxn id="481291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9" name="AutoShape 19">
            <a:extLst>
              <a:ext uri="{FF2B5EF4-FFF2-40B4-BE49-F238E27FC236}">
                <a16:creationId xmlns:a16="http://schemas.microsoft.com/office/drawing/2014/main" id="{FA77CF80-E046-E9C4-1FB9-D5F069508DC4}"/>
              </a:ext>
            </a:extLst>
          </p:cNvPr>
          <p:cNvCxnSpPr>
            <a:cxnSpLocks noChangeShapeType="1"/>
            <a:stCxn id="481291" idx="0"/>
            <a:endCxn id="481287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0" name="AutoShape 20">
            <a:extLst>
              <a:ext uri="{FF2B5EF4-FFF2-40B4-BE49-F238E27FC236}">
                <a16:creationId xmlns:a16="http://schemas.microsoft.com/office/drawing/2014/main" id="{4A6CA8D9-0DC4-2F4B-D05C-779BDC5A2A39}"/>
              </a:ext>
            </a:extLst>
          </p:cNvPr>
          <p:cNvCxnSpPr>
            <a:cxnSpLocks noChangeShapeType="1"/>
            <a:stCxn id="481284" idx="4"/>
            <a:endCxn id="481285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1" name="Oval 21">
            <a:extLst>
              <a:ext uri="{FF2B5EF4-FFF2-40B4-BE49-F238E27FC236}">
                <a16:creationId xmlns:a16="http://schemas.microsoft.com/office/drawing/2014/main" id="{ECD53D1F-4E52-0163-C3D1-E0B71006B7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1302" name="AutoShape 22">
            <a:extLst>
              <a:ext uri="{FF2B5EF4-FFF2-40B4-BE49-F238E27FC236}">
                <a16:creationId xmlns:a16="http://schemas.microsoft.com/office/drawing/2014/main" id="{A50E12A9-7E43-4FA2-D34B-C849AF63387F}"/>
              </a:ext>
            </a:extLst>
          </p:cNvPr>
          <p:cNvCxnSpPr>
            <a:cxnSpLocks noChangeShapeType="1"/>
            <a:stCxn id="481285" idx="6"/>
            <a:endCxn id="481301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3" name="AutoShape 23">
            <a:extLst>
              <a:ext uri="{FF2B5EF4-FFF2-40B4-BE49-F238E27FC236}">
                <a16:creationId xmlns:a16="http://schemas.microsoft.com/office/drawing/2014/main" id="{59425A2D-3B93-B87B-BBFF-9BD2FA9FC8E6}"/>
              </a:ext>
            </a:extLst>
          </p:cNvPr>
          <p:cNvCxnSpPr>
            <a:cxnSpLocks noChangeShapeType="1"/>
            <a:stCxn id="481304" idx="7"/>
            <a:endCxn id="481301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4" name="Oval 24">
            <a:extLst>
              <a:ext uri="{FF2B5EF4-FFF2-40B4-BE49-F238E27FC236}">
                <a16:creationId xmlns:a16="http://schemas.microsoft.com/office/drawing/2014/main" id="{A5A5B673-F378-C8F1-4EC1-F37F6168E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81305" name="AutoShape 25">
            <a:extLst>
              <a:ext uri="{FF2B5EF4-FFF2-40B4-BE49-F238E27FC236}">
                <a16:creationId xmlns:a16="http://schemas.microsoft.com/office/drawing/2014/main" id="{3B9BA485-DC63-6D05-092B-EDA159C3F2A0}"/>
              </a:ext>
            </a:extLst>
          </p:cNvPr>
          <p:cNvCxnSpPr>
            <a:cxnSpLocks noChangeShapeType="1"/>
            <a:stCxn id="481304" idx="0"/>
            <a:endCxn id="481285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6" name="Text Box 26">
            <a:extLst>
              <a:ext uri="{FF2B5EF4-FFF2-40B4-BE49-F238E27FC236}">
                <a16:creationId xmlns:a16="http://schemas.microsoft.com/office/drawing/2014/main" id="{82F3D989-C7EA-E032-0537-752ED8F8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1311" name="Text Box 31">
            <a:extLst>
              <a:ext uri="{FF2B5EF4-FFF2-40B4-BE49-F238E27FC236}">
                <a16:creationId xmlns:a16="http://schemas.microsoft.com/office/drawing/2014/main" id="{5975450D-E27B-3723-02F8-4F1281CF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81312" name="AutoShape 32">
            <a:extLst>
              <a:ext uri="{FF2B5EF4-FFF2-40B4-BE49-F238E27FC236}">
                <a16:creationId xmlns:a16="http://schemas.microsoft.com/office/drawing/2014/main" id="{BB5E1615-F954-7C2E-517D-B3122A5B2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24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cxnSp>
        <p:nvCxnSpPr>
          <p:cNvPr id="481316" name="AutoShape 36">
            <a:extLst>
              <a:ext uri="{FF2B5EF4-FFF2-40B4-BE49-F238E27FC236}">
                <a16:creationId xmlns:a16="http://schemas.microsoft.com/office/drawing/2014/main" id="{251DB445-ED81-87E1-4B21-8863BA2185AD}"/>
              </a:ext>
            </a:extLst>
          </p:cNvPr>
          <p:cNvCxnSpPr>
            <a:cxnSpLocks noChangeShapeType="1"/>
            <a:stCxn id="481289" idx="1"/>
            <a:endCxn id="481284" idx="6"/>
          </p:cNvCxnSpPr>
          <p:nvPr/>
        </p:nvCxnSpPr>
        <p:spPr bwMode="auto">
          <a:xfrm flipH="1" flipV="1">
            <a:off x="1955800" y="1220788"/>
            <a:ext cx="3028950" cy="12525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27475-FE68-074D-B88C-BC01F668F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34C22-9B9F-4C1F-8CC7-57CC5D7F9BB5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1B3DADD3-24F0-0D81-FB5F-A51FC50E7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82307" name="Oval 3">
            <a:extLst>
              <a:ext uri="{FF2B5EF4-FFF2-40B4-BE49-F238E27FC236}">
                <a16:creationId xmlns:a16="http://schemas.microsoft.com/office/drawing/2014/main" id="{4A5A1E56-D5E0-F15C-1FEF-28B9ACD34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82308" name="Oval 4">
            <a:extLst>
              <a:ext uri="{FF2B5EF4-FFF2-40B4-BE49-F238E27FC236}">
                <a16:creationId xmlns:a16="http://schemas.microsoft.com/office/drawing/2014/main" id="{14A1A7CA-223A-DBAB-CFE2-489824E82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82309" name="Oval 5">
            <a:extLst>
              <a:ext uri="{FF2B5EF4-FFF2-40B4-BE49-F238E27FC236}">
                <a16:creationId xmlns:a16="http://schemas.microsoft.com/office/drawing/2014/main" id="{73995C19-F386-BFCF-577C-F04F4B939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82310" name="AutoShape 6">
            <a:extLst>
              <a:ext uri="{FF2B5EF4-FFF2-40B4-BE49-F238E27FC236}">
                <a16:creationId xmlns:a16="http://schemas.microsoft.com/office/drawing/2014/main" id="{B3A89228-3B3A-BBF2-B73C-A4C5BEC83F06}"/>
              </a:ext>
            </a:extLst>
          </p:cNvPr>
          <p:cNvCxnSpPr>
            <a:cxnSpLocks noChangeShapeType="1"/>
            <a:stCxn id="482307" idx="0"/>
            <a:endCxn id="482308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1" name="Oval 7">
            <a:extLst>
              <a:ext uri="{FF2B5EF4-FFF2-40B4-BE49-F238E27FC236}">
                <a16:creationId xmlns:a16="http://schemas.microsoft.com/office/drawing/2014/main" id="{901E22EB-18ED-0A2A-D919-69D82196E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C5DC3537-DA7D-1707-C52F-C36BF5F109DB}"/>
              </a:ext>
            </a:extLst>
          </p:cNvPr>
          <p:cNvCxnSpPr>
            <a:cxnSpLocks noChangeShapeType="1"/>
            <a:stCxn id="482308" idx="5"/>
            <a:endCxn id="482311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3" name="Oval 9">
            <a:extLst>
              <a:ext uri="{FF2B5EF4-FFF2-40B4-BE49-F238E27FC236}">
                <a16:creationId xmlns:a16="http://schemas.microsoft.com/office/drawing/2014/main" id="{9BEF018E-B190-EECA-1C9B-903AE1E54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82314" name="AutoShape 10">
            <a:extLst>
              <a:ext uri="{FF2B5EF4-FFF2-40B4-BE49-F238E27FC236}">
                <a16:creationId xmlns:a16="http://schemas.microsoft.com/office/drawing/2014/main" id="{0F046DB0-FB5A-725B-D0B2-DEAAACCD4EBF}"/>
              </a:ext>
            </a:extLst>
          </p:cNvPr>
          <p:cNvCxnSpPr>
            <a:cxnSpLocks noChangeShapeType="1"/>
            <a:stCxn id="482308" idx="6"/>
            <a:endCxn id="482313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5" name="Oval 11">
            <a:extLst>
              <a:ext uri="{FF2B5EF4-FFF2-40B4-BE49-F238E27FC236}">
                <a16:creationId xmlns:a16="http://schemas.microsoft.com/office/drawing/2014/main" id="{FDF6E607-ADBB-757D-2FFE-00FDFBBF6F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82316" name="Oval 12">
            <a:extLst>
              <a:ext uri="{FF2B5EF4-FFF2-40B4-BE49-F238E27FC236}">
                <a16:creationId xmlns:a16="http://schemas.microsoft.com/office/drawing/2014/main" id="{38871F01-FFAA-1691-0659-C115053DD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82317" name="AutoShape 13">
            <a:extLst>
              <a:ext uri="{FF2B5EF4-FFF2-40B4-BE49-F238E27FC236}">
                <a16:creationId xmlns:a16="http://schemas.microsoft.com/office/drawing/2014/main" id="{F76C28DC-FF08-608C-185C-AB02D3FA9768}"/>
              </a:ext>
            </a:extLst>
          </p:cNvPr>
          <p:cNvCxnSpPr>
            <a:cxnSpLocks noChangeShapeType="1"/>
            <a:stCxn id="482316" idx="2"/>
            <a:endCxn id="482315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8" name="AutoShape 14">
            <a:extLst>
              <a:ext uri="{FF2B5EF4-FFF2-40B4-BE49-F238E27FC236}">
                <a16:creationId xmlns:a16="http://schemas.microsoft.com/office/drawing/2014/main" id="{3421F011-ED4B-2851-F785-48CB2CE007AD}"/>
              </a:ext>
            </a:extLst>
          </p:cNvPr>
          <p:cNvCxnSpPr>
            <a:cxnSpLocks noChangeShapeType="1"/>
            <a:stCxn id="482316" idx="3"/>
            <a:endCxn id="482307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9" name="AutoShape 15">
            <a:extLst>
              <a:ext uri="{FF2B5EF4-FFF2-40B4-BE49-F238E27FC236}">
                <a16:creationId xmlns:a16="http://schemas.microsoft.com/office/drawing/2014/main" id="{25B31853-5ED0-066A-1531-CCB9105BA731}"/>
              </a:ext>
            </a:extLst>
          </p:cNvPr>
          <p:cNvCxnSpPr>
            <a:cxnSpLocks noChangeShapeType="1"/>
            <a:stCxn id="482307" idx="7"/>
            <a:endCxn id="482315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0" name="AutoShape 16">
            <a:extLst>
              <a:ext uri="{FF2B5EF4-FFF2-40B4-BE49-F238E27FC236}">
                <a16:creationId xmlns:a16="http://schemas.microsoft.com/office/drawing/2014/main" id="{449AFFCF-04DB-C2F4-E1C3-E0EF5D3E6517}"/>
              </a:ext>
            </a:extLst>
          </p:cNvPr>
          <p:cNvCxnSpPr>
            <a:cxnSpLocks noChangeShapeType="1"/>
            <a:stCxn id="482316" idx="7"/>
            <a:endCxn id="482313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1" name="AutoShape 17">
            <a:extLst>
              <a:ext uri="{FF2B5EF4-FFF2-40B4-BE49-F238E27FC236}">
                <a16:creationId xmlns:a16="http://schemas.microsoft.com/office/drawing/2014/main" id="{D34D307C-40A5-C3F9-2104-12BD1662C722}"/>
              </a:ext>
            </a:extLst>
          </p:cNvPr>
          <p:cNvCxnSpPr>
            <a:cxnSpLocks noChangeShapeType="1"/>
            <a:stCxn id="482316" idx="0"/>
            <a:endCxn id="482311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2" name="AutoShape 18">
            <a:extLst>
              <a:ext uri="{FF2B5EF4-FFF2-40B4-BE49-F238E27FC236}">
                <a16:creationId xmlns:a16="http://schemas.microsoft.com/office/drawing/2014/main" id="{E0053645-6A23-BFDA-6F7A-79533B0098A6}"/>
              </a:ext>
            </a:extLst>
          </p:cNvPr>
          <p:cNvCxnSpPr>
            <a:cxnSpLocks noChangeShapeType="1"/>
            <a:stCxn id="482311" idx="3"/>
            <a:endCxn id="482315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3" name="AutoShape 19">
            <a:extLst>
              <a:ext uri="{FF2B5EF4-FFF2-40B4-BE49-F238E27FC236}">
                <a16:creationId xmlns:a16="http://schemas.microsoft.com/office/drawing/2014/main" id="{0CD84973-575A-4A42-B46A-2FD517AD3D77}"/>
              </a:ext>
            </a:extLst>
          </p:cNvPr>
          <p:cNvCxnSpPr>
            <a:cxnSpLocks noChangeShapeType="1"/>
            <a:stCxn id="482315" idx="0"/>
            <a:endCxn id="482311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4" name="AutoShape 20">
            <a:extLst>
              <a:ext uri="{FF2B5EF4-FFF2-40B4-BE49-F238E27FC236}">
                <a16:creationId xmlns:a16="http://schemas.microsoft.com/office/drawing/2014/main" id="{42E82F40-F048-5D00-2473-651FC4481810}"/>
              </a:ext>
            </a:extLst>
          </p:cNvPr>
          <p:cNvCxnSpPr>
            <a:cxnSpLocks noChangeShapeType="1"/>
            <a:stCxn id="482308" idx="4"/>
            <a:endCxn id="482309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5" name="Oval 21">
            <a:extLst>
              <a:ext uri="{FF2B5EF4-FFF2-40B4-BE49-F238E27FC236}">
                <a16:creationId xmlns:a16="http://schemas.microsoft.com/office/drawing/2014/main" id="{A49FB79F-52FE-4FBA-8AB1-7DF41CBA5A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2326" name="AutoShape 22">
            <a:extLst>
              <a:ext uri="{FF2B5EF4-FFF2-40B4-BE49-F238E27FC236}">
                <a16:creationId xmlns:a16="http://schemas.microsoft.com/office/drawing/2014/main" id="{3591D048-EA74-3A99-C0C7-6619DA6B53D0}"/>
              </a:ext>
            </a:extLst>
          </p:cNvPr>
          <p:cNvCxnSpPr>
            <a:cxnSpLocks noChangeShapeType="1"/>
            <a:stCxn id="482309" idx="6"/>
            <a:endCxn id="482325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7" name="AutoShape 23">
            <a:extLst>
              <a:ext uri="{FF2B5EF4-FFF2-40B4-BE49-F238E27FC236}">
                <a16:creationId xmlns:a16="http://schemas.microsoft.com/office/drawing/2014/main" id="{0B21F516-3F57-0F93-F7F7-A01C03195892}"/>
              </a:ext>
            </a:extLst>
          </p:cNvPr>
          <p:cNvCxnSpPr>
            <a:cxnSpLocks noChangeShapeType="1"/>
            <a:stCxn id="482328" idx="7"/>
            <a:endCxn id="482325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8" name="Oval 24">
            <a:extLst>
              <a:ext uri="{FF2B5EF4-FFF2-40B4-BE49-F238E27FC236}">
                <a16:creationId xmlns:a16="http://schemas.microsoft.com/office/drawing/2014/main" id="{4751B8AD-BDEC-7608-9069-E01A31311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82329" name="AutoShape 25">
            <a:extLst>
              <a:ext uri="{FF2B5EF4-FFF2-40B4-BE49-F238E27FC236}">
                <a16:creationId xmlns:a16="http://schemas.microsoft.com/office/drawing/2014/main" id="{5A7C37FF-3C6E-6F34-2213-F8ED933200FB}"/>
              </a:ext>
            </a:extLst>
          </p:cNvPr>
          <p:cNvCxnSpPr>
            <a:cxnSpLocks noChangeShapeType="1"/>
            <a:stCxn id="482328" idx="0"/>
            <a:endCxn id="482309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30" name="Text Box 26">
            <a:extLst>
              <a:ext uri="{FF2B5EF4-FFF2-40B4-BE49-F238E27FC236}">
                <a16:creationId xmlns:a16="http://schemas.microsoft.com/office/drawing/2014/main" id="{298F9F3E-07CB-AFA9-7E83-A57D468C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43463"/>
            <a:ext cx="3187700" cy="190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dfs(A)</a:t>
            </a:r>
          </a:p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A-F  A-G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2335" name="Text Box 31">
            <a:extLst>
              <a:ext uri="{FF2B5EF4-FFF2-40B4-BE49-F238E27FC236}">
                <a16:creationId xmlns:a16="http://schemas.microsoft.com/office/drawing/2014/main" id="{269F0E71-F6BB-F27E-9C53-A8E3BB9E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Function call stack:</a:t>
            </a:r>
          </a:p>
        </p:txBody>
      </p:sp>
      <p:sp>
        <p:nvSpPr>
          <p:cNvPr id="482336" name="AutoShape 32">
            <a:extLst>
              <a:ext uri="{FF2B5EF4-FFF2-40B4-BE49-F238E27FC236}">
                <a16:creationId xmlns:a16="http://schemas.microsoft.com/office/drawing/2014/main" id="{72C180F0-D14E-C874-33E3-37E98A1DA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6169025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5DA01-1353-161B-6B21-E4FB11012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59809E-20A2-4EE8-AD8F-A4D7594A0EAE}" type="slidenum">
              <a:rPr kumimoji="1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A4245962-E775-1C90-910B-556FA0A64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Depth First Search</a:t>
            </a:r>
          </a:p>
        </p:txBody>
      </p:sp>
      <p:sp>
        <p:nvSpPr>
          <p:cNvPr id="483331" name="Oval 3">
            <a:extLst>
              <a:ext uri="{FF2B5EF4-FFF2-40B4-BE49-F238E27FC236}">
                <a16:creationId xmlns:a16="http://schemas.microsoft.com/office/drawing/2014/main" id="{2D72C807-DBD7-CBCF-92BB-D81990D14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83332" name="Oval 4">
            <a:extLst>
              <a:ext uri="{FF2B5EF4-FFF2-40B4-BE49-F238E27FC236}">
                <a16:creationId xmlns:a16="http://schemas.microsoft.com/office/drawing/2014/main" id="{734E7106-F23D-076E-A94A-852E5467F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483333" name="Oval 5">
            <a:extLst>
              <a:ext uri="{FF2B5EF4-FFF2-40B4-BE49-F238E27FC236}">
                <a16:creationId xmlns:a16="http://schemas.microsoft.com/office/drawing/2014/main" id="{DE3B79BC-43FE-5CF7-3829-4D5A9A34F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83334" name="AutoShape 6">
            <a:extLst>
              <a:ext uri="{FF2B5EF4-FFF2-40B4-BE49-F238E27FC236}">
                <a16:creationId xmlns:a16="http://schemas.microsoft.com/office/drawing/2014/main" id="{D9E62A0B-6807-AA51-D389-C9583369EE09}"/>
              </a:ext>
            </a:extLst>
          </p:cNvPr>
          <p:cNvCxnSpPr>
            <a:cxnSpLocks noChangeShapeType="1"/>
            <a:stCxn id="483331" idx="0"/>
            <a:endCxn id="483332" idx="3"/>
          </p:cNvCxnSpPr>
          <p:nvPr/>
        </p:nvCxnSpPr>
        <p:spPr bwMode="auto">
          <a:xfrm flipV="1">
            <a:off x="736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5" name="Oval 7">
            <a:extLst>
              <a:ext uri="{FF2B5EF4-FFF2-40B4-BE49-F238E27FC236}">
                <a16:creationId xmlns:a16="http://schemas.microsoft.com/office/drawing/2014/main" id="{F7B214FC-D737-A1FD-9E1D-DF4D046ED2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83336" name="AutoShape 8">
            <a:extLst>
              <a:ext uri="{FF2B5EF4-FFF2-40B4-BE49-F238E27FC236}">
                <a16:creationId xmlns:a16="http://schemas.microsoft.com/office/drawing/2014/main" id="{F5B437FE-DEAD-6A69-415C-3542D31796D1}"/>
              </a:ext>
            </a:extLst>
          </p:cNvPr>
          <p:cNvCxnSpPr>
            <a:cxnSpLocks noChangeShapeType="1"/>
            <a:stCxn id="483332" idx="5"/>
            <a:endCxn id="483335" idx="1"/>
          </p:cNvCxnSpPr>
          <p:nvPr/>
        </p:nvCxnSpPr>
        <p:spPr bwMode="auto">
          <a:xfrm>
            <a:off x="1911350" y="1328738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7" name="Oval 9">
            <a:extLst>
              <a:ext uri="{FF2B5EF4-FFF2-40B4-BE49-F238E27FC236}">
                <a16:creationId xmlns:a16="http://schemas.microsoft.com/office/drawing/2014/main" id="{FBC846BD-B30A-4D93-1423-B27F47DCE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83338" name="AutoShape 10">
            <a:extLst>
              <a:ext uri="{FF2B5EF4-FFF2-40B4-BE49-F238E27FC236}">
                <a16:creationId xmlns:a16="http://schemas.microsoft.com/office/drawing/2014/main" id="{9DBA2DDD-9954-BFAA-D08C-AF747EDB5CCE}"/>
              </a:ext>
            </a:extLst>
          </p:cNvPr>
          <p:cNvCxnSpPr>
            <a:cxnSpLocks noChangeShapeType="1"/>
            <a:stCxn id="483332" idx="6"/>
            <a:endCxn id="483337" idx="1"/>
          </p:cNvCxnSpPr>
          <p:nvPr/>
        </p:nvCxnSpPr>
        <p:spPr bwMode="auto">
          <a:xfrm>
            <a:off x="1955800" y="1220788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9" name="Oval 11">
            <a:extLst>
              <a:ext uri="{FF2B5EF4-FFF2-40B4-BE49-F238E27FC236}">
                <a16:creationId xmlns:a16="http://schemas.microsoft.com/office/drawing/2014/main" id="{A7173660-F4BD-4728-6969-4D89D259A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83340" name="Oval 12">
            <a:extLst>
              <a:ext uri="{FF2B5EF4-FFF2-40B4-BE49-F238E27FC236}">
                <a16:creationId xmlns:a16="http://schemas.microsoft.com/office/drawing/2014/main" id="{27403B0E-D898-EED0-3BEE-65763BF5E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5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83341" name="AutoShape 13">
            <a:extLst>
              <a:ext uri="{FF2B5EF4-FFF2-40B4-BE49-F238E27FC236}">
                <a16:creationId xmlns:a16="http://schemas.microsoft.com/office/drawing/2014/main" id="{3636DCC7-0918-C492-A618-E77A9646C199}"/>
              </a:ext>
            </a:extLst>
          </p:cNvPr>
          <p:cNvCxnSpPr>
            <a:cxnSpLocks noChangeShapeType="1"/>
            <a:stCxn id="483340" idx="2"/>
            <a:endCxn id="483339" idx="5"/>
          </p:cNvCxnSpPr>
          <p:nvPr/>
        </p:nvCxnSpPr>
        <p:spPr bwMode="auto">
          <a:xfrm flipH="1" flipV="1">
            <a:off x="2660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2" name="AutoShape 14">
            <a:extLst>
              <a:ext uri="{FF2B5EF4-FFF2-40B4-BE49-F238E27FC236}">
                <a16:creationId xmlns:a16="http://schemas.microsoft.com/office/drawing/2014/main" id="{FF86C7A5-2449-BB72-E799-29BB90198E4C}"/>
              </a:ext>
            </a:extLst>
          </p:cNvPr>
          <p:cNvCxnSpPr>
            <a:cxnSpLocks noChangeShapeType="1"/>
            <a:stCxn id="483340" idx="3"/>
            <a:endCxn id="483331" idx="6"/>
          </p:cNvCxnSpPr>
          <p:nvPr/>
        </p:nvCxnSpPr>
        <p:spPr bwMode="auto">
          <a:xfrm flipH="1">
            <a:off x="889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3" name="AutoShape 15">
            <a:extLst>
              <a:ext uri="{FF2B5EF4-FFF2-40B4-BE49-F238E27FC236}">
                <a16:creationId xmlns:a16="http://schemas.microsoft.com/office/drawing/2014/main" id="{2DE7E82D-CA2C-441A-5A1F-EBB27EFFA942}"/>
              </a:ext>
            </a:extLst>
          </p:cNvPr>
          <p:cNvCxnSpPr>
            <a:cxnSpLocks noChangeShapeType="1"/>
            <a:stCxn id="483331" idx="7"/>
            <a:endCxn id="483339" idx="3"/>
          </p:cNvCxnSpPr>
          <p:nvPr/>
        </p:nvCxnSpPr>
        <p:spPr bwMode="auto">
          <a:xfrm flipV="1">
            <a:off x="844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4" name="AutoShape 16">
            <a:extLst>
              <a:ext uri="{FF2B5EF4-FFF2-40B4-BE49-F238E27FC236}">
                <a16:creationId xmlns:a16="http://schemas.microsoft.com/office/drawing/2014/main" id="{C4F49005-B628-3FC1-D5C8-4EB58E348F82}"/>
              </a:ext>
            </a:extLst>
          </p:cNvPr>
          <p:cNvCxnSpPr>
            <a:cxnSpLocks noChangeShapeType="1"/>
            <a:stCxn id="483340" idx="7"/>
            <a:endCxn id="483337" idx="3"/>
          </p:cNvCxnSpPr>
          <p:nvPr/>
        </p:nvCxnSpPr>
        <p:spPr bwMode="auto">
          <a:xfrm flipV="1">
            <a:off x="3956050" y="2689225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5" name="AutoShape 17">
            <a:extLst>
              <a:ext uri="{FF2B5EF4-FFF2-40B4-BE49-F238E27FC236}">
                <a16:creationId xmlns:a16="http://schemas.microsoft.com/office/drawing/2014/main" id="{E4AC3FCE-94B6-B750-A6C9-82006F5C4DD0}"/>
              </a:ext>
            </a:extLst>
          </p:cNvPr>
          <p:cNvCxnSpPr>
            <a:cxnSpLocks noChangeShapeType="1"/>
            <a:stCxn id="483340" idx="0"/>
            <a:endCxn id="483335" idx="4"/>
          </p:cNvCxnSpPr>
          <p:nvPr/>
        </p:nvCxnSpPr>
        <p:spPr bwMode="auto">
          <a:xfrm flipV="1">
            <a:off x="3848100" y="2720975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6" name="AutoShape 18">
            <a:extLst>
              <a:ext uri="{FF2B5EF4-FFF2-40B4-BE49-F238E27FC236}">
                <a16:creationId xmlns:a16="http://schemas.microsoft.com/office/drawing/2014/main" id="{3635CC3E-522B-66A4-7510-266CECDB8A30}"/>
              </a:ext>
            </a:extLst>
          </p:cNvPr>
          <p:cNvCxnSpPr>
            <a:cxnSpLocks noChangeShapeType="1"/>
            <a:stCxn id="483335" idx="3"/>
            <a:endCxn id="483339" idx="7"/>
          </p:cNvCxnSpPr>
          <p:nvPr/>
        </p:nvCxnSpPr>
        <p:spPr bwMode="auto">
          <a:xfrm flipH="1">
            <a:off x="2660650" y="2676525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7" name="AutoShape 19">
            <a:extLst>
              <a:ext uri="{FF2B5EF4-FFF2-40B4-BE49-F238E27FC236}">
                <a16:creationId xmlns:a16="http://schemas.microsoft.com/office/drawing/2014/main" id="{DB24354C-9ACC-E244-C5D8-1686EA44250B}"/>
              </a:ext>
            </a:extLst>
          </p:cNvPr>
          <p:cNvCxnSpPr>
            <a:cxnSpLocks noChangeShapeType="1"/>
            <a:stCxn id="483339" idx="0"/>
            <a:endCxn id="483335" idx="2"/>
          </p:cNvCxnSpPr>
          <p:nvPr/>
        </p:nvCxnSpPr>
        <p:spPr bwMode="auto">
          <a:xfrm flipV="1">
            <a:off x="2552700" y="2568575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8" name="AutoShape 20">
            <a:extLst>
              <a:ext uri="{FF2B5EF4-FFF2-40B4-BE49-F238E27FC236}">
                <a16:creationId xmlns:a16="http://schemas.microsoft.com/office/drawing/2014/main" id="{A1150505-586E-E581-4C4D-283387FEDE4E}"/>
              </a:ext>
            </a:extLst>
          </p:cNvPr>
          <p:cNvCxnSpPr>
            <a:cxnSpLocks noChangeShapeType="1"/>
            <a:stCxn id="483332" idx="4"/>
            <a:endCxn id="483333" idx="0"/>
          </p:cNvCxnSpPr>
          <p:nvPr/>
        </p:nvCxnSpPr>
        <p:spPr bwMode="auto">
          <a:xfrm>
            <a:off x="1803400" y="1373188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49" name="Oval 21">
            <a:extLst>
              <a:ext uri="{FF2B5EF4-FFF2-40B4-BE49-F238E27FC236}">
                <a16:creationId xmlns:a16="http://schemas.microsoft.com/office/drawing/2014/main" id="{1F7D9B85-C80D-4220-3151-C21A4A238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83350" name="AutoShape 22">
            <a:extLst>
              <a:ext uri="{FF2B5EF4-FFF2-40B4-BE49-F238E27FC236}">
                <a16:creationId xmlns:a16="http://schemas.microsoft.com/office/drawing/2014/main" id="{27093A86-1F5A-F37E-9474-C300D408C93C}"/>
              </a:ext>
            </a:extLst>
          </p:cNvPr>
          <p:cNvCxnSpPr>
            <a:cxnSpLocks noChangeShapeType="1"/>
            <a:stCxn id="483333" idx="6"/>
            <a:endCxn id="483349" idx="2"/>
          </p:cNvCxnSpPr>
          <p:nvPr/>
        </p:nvCxnSpPr>
        <p:spPr bwMode="auto">
          <a:xfrm>
            <a:off x="1955800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51" name="AutoShape 23">
            <a:extLst>
              <a:ext uri="{FF2B5EF4-FFF2-40B4-BE49-F238E27FC236}">
                <a16:creationId xmlns:a16="http://schemas.microsoft.com/office/drawing/2014/main" id="{A589BB44-09CC-E643-1280-4068024E80C3}"/>
              </a:ext>
            </a:extLst>
          </p:cNvPr>
          <p:cNvCxnSpPr>
            <a:cxnSpLocks noChangeShapeType="1"/>
            <a:stCxn id="483352" idx="7"/>
            <a:endCxn id="483349" idx="3"/>
          </p:cNvCxnSpPr>
          <p:nvPr/>
        </p:nvCxnSpPr>
        <p:spPr bwMode="auto">
          <a:xfrm flipV="1">
            <a:off x="1914525" y="2625725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2" name="Oval 24">
            <a:extLst>
              <a:ext uri="{FF2B5EF4-FFF2-40B4-BE49-F238E27FC236}">
                <a16:creationId xmlns:a16="http://schemas.microsoft.com/office/drawing/2014/main" id="{93BA6BCD-FA86-9F4B-0421-F48F4A6F0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</a:p>
        </p:txBody>
      </p:sp>
      <p:cxnSp>
        <p:nvCxnSpPr>
          <p:cNvPr id="483353" name="AutoShape 25">
            <a:extLst>
              <a:ext uri="{FF2B5EF4-FFF2-40B4-BE49-F238E27FC236}">
                <a16:creationId xmlns:a16="http://schemas.microsoft.com/office/drawing/2014/main" id="{6852ACD5-F0CF-14AA-E4DD-4A4FBDC0F3D9}"/>
              </a:ext>
            </a:extLst>
          </p:cNvPr>
          <p:cNvCxnSpPr>
            <a:cxnSpLocks noChangeShapeType="1"/>
            <a:stCxn id="483352" idx="0"/>
            <a:endCxn id="483333" idx="4"/>
          </p:cNvCxnSpPr>
          <p:nvPr/>
        </p:nvCxnSpPr>
        <p:spPr bwMode="auto">
          <a:xfrm flipH="1" flipV="1">
            <a:off x="1803400" y="2670175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9" name="Text Box 31">
            <a:extLst>
              <a:ext uri="{FF2B5EF4-FFF2-40B4-BE49-F238E27FC236}">
                <a16:creationId xmlns:a16="http://schemas.microsoft.com/office/drawing/2014/main" id="{24915A57-5152-F04D-C055-465B172C4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6316663"/>
            <a:ext cx="4783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Nodes reachable from A:   A, C, D, E, F, G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Loops and cycles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cycle</a:t>
            </a:r>
            <a:r>
              <a:rPr lang="en-US" altLang="en-US">
                <a:solidFill>
                  <a:srgbClr val="262626"/>
                </a:solidFill>
              </a:rPr>
              <a:t>: A path that begins and ends at the same node.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example: {b, g, f, c, a} or {V, X, Y, W, U, V}.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example: {c, d, a} or {U, W, V, U}.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en-US" altLang="en-US" b="1">
                <a:solidFill>
                  <a:srgbClr val="404040"/>
                </a:solidFill>
              </a:rPr>
              <a:t>acyclic graph</a:t>
            </a:r>
            <a:r>
              <a:rPr lang="en-US" altLang="en-US">
                <a:solidFill>
                  <a:srgbClr val="404040"/>
                </a:solidFill>
              </a:rPr>
              <a:t>: One that does</a:t>
            </a:r>
            <a:br>
              <a:rPr lang="en-US" altLang="en-US">
                <a:solidFill>
                  <a:srgbClr val="404040"/>
                </a:solidFill>
              </a:rPr>
            </a:br>
            <a:r>
              <a:rPr lang="en-US" altLang="en-US">
                <a:solidFill>
                  <a:srgbClr val="404040"/>
                </a:solidFill>
              </a:rPr>
              <a:t>not contain any cycles.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r>
              <a:rPr lang="en-US" altLang="en-US" b="1">
                <a:solidFill>
                  <a:srgbClr val="262626"/>
                </a:solidFill>
              </a:rPr>
              <a:t>loop</a:t>
            </a:r>
            <a:r>
              <a:rPr lang="en-US" altLang="en-US">
                <a:solidFill>
                  <a:srgbClr val="262626"/>
                </a:solidFill>
              </a:rPr>
              <a:t>: An edge directly from</a:t>
            </a:r>
            <a:br>
              <a:rPr lang="en-US" altLang="en-US">
                <a:solidFill>
                  <a:srgbClr val="262626"/>
                </a:solidFill>
              </a:rPr>
            </a:br>
            <a:r>
              <a:rPr lang="en-US" altLang="en-US">
                <a:solidFill>
                  <a:srgbClr val="262626"/>
                </a:solidFill>
              </a:rPr>
              <a:t>a node to itself.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Many graphs don't allow loops.</a:t>
            </a:r>
          </a:p>
        </p:txBody>
      </p:sp>
      <p:sp>
        <p:nvSpPr>
          <p:cNvPr id="736261" name="Freeform 5"/>
          <p:cNvSpPr>
            <a:spLocks/>
          </p:cNvSpPr>
          <p:nvPr/>
        </p:nvSpPr>
        <p:spPr bwMode="auto">
          <a:xfrm>
            <a:off x="6056313" y="3463925"/>
            <a:ext cx="1881187" cy="220186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20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36262" name="Freeform 6"/>
          <p:cNvSpPr>
            <a:spLocks/>
          </p:cNvSpPr>
          <p:nvPr/>
        </p:nvSpPr>
        <p:spPr bwMode="auto">
          <a:xfrm>
            <a:off x="6292850" y="3521075"/>
            <a:ext cx="1355725" cy="1924050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20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736289" name="Group 33"/>
          <p:cNvGrpSpPr>
            <a:grpSpLocks/>
          </p:cNvGrpSpPr>
          <p:nvPr/>
        </p:nvGrpSpPr>
        <p:grpSpPr bwMode="auto">
          <a:xfrm>
            <a:off x="5891213" y="3211513"/>
            <a:ext cx="3024187" cy="2655887"/>
            <a:chOff x="3711" y="2023"/>
            <a:chExt cx="1905" cy="1673"/>
          </a:xfrm>
        </p:grpSpPr>
        <p:sp>
          <p:nvSpPr>
            <p:cNvPr id="736264" name="Oval 8"/>
            <p:cNvSpPr>
              <a:spLocks noChangeArrowheads="1"/>
            </p:cNvSpPr>
            <p:nvPr/>
          </p:nvSpPr>
          <p:spPr bwMode="auto">
            <a:xfrm>
              <a:off x="4705" y="2501"/>
              <a:ext cx="248" cy="239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X</a:t>
              </a:r>
            </a:p>
          </p:txBody>
        </p:sp>
        <p:sp>
          <p:nvSpPr>
            <p:cNvPr id="736265" name="Oval 9"/>
            <p:cNvSpPr>
              <a:spLocks noChangeArrowheads="1"/>
            </p:cNvSpPr>
            <p:nvPr/>
          </p:nvSpPr>
          <p:spPr bwMode="auto">
            <a:xfrm>
              <a:off x="3711" y="2501"/>
              <a:ext cx="249" cy="239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U</a:t>
              </a:r>
            </a:p>
          </p:txBody>
        </p:sp>
        <p:sp>
          <p:nvSpPr>
            <p:cNvPr id="736266" name="Oval 10"/>
            <p:cNvSpPr>
              <a:spLocks noChangeArrowheads="1"/>
            </p:cNvSpPr>
            <p:nvPr/>
          </p:nvSpPr>
          <p:spPr bwMode="auto">
            <a:xfrm>
              <a:off x="4208" y="2023"/>
              <a:ext cx="248" cy="239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V</a:t>
              </a:r>
            </a:p>
          </p:txBody>
        </p:sp>
        <p:sp>
          <p:nvSpPr>
            <p:cNvPr id="736267" name="Oval 11"/>
            <p:cNvSpPr>
              <a:spLocks noChangeArrowheads="1"/>
            </p:cNvSpPr>
            <p:nvPr/>
          </p:nvSpPr>
          <p:spPr bwMode="auto">
            <a:xfrm>
              <a:off x="4208" y="2979"/>
              <a:ext cx="248" cy="239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W</a:t>
              </a:r>
            </a:p>
          </p:txBody>
        </p:sp>
        <p:sp>
          <p:nvSpPr>
            <p:cNvPr id="736268" name="Oval 12"/>
            <p:cNvSpPr>
              <a:spLocks noChangeArrowheads="1"/>
            </p:cNvSpPr>
            <p:nvPr/>
          </p:nvSpPr>
          <p:spPr bwMode="auto">
            <a:xfrm>
              <a:off x="5367" y="2501"/>
              <a:ext cx="249" cy="239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Z</a:t>
              </a:r>
            </a:p>
          </p:txBody>
        </p:sp>
        <p:cxnSp>
          <p:nvCxnSpPr>
            <p:cNvPr id="736269" name="AutoShape 13"/>
            <p:cNvCxnSpPr>
              <a:cxnSpLocks noChangeShapeType="1"/>
              <a:stCxn id="736266" idx="3"/>
              <a:endCxn id="736265" idx="7"/>
            </p:cNvCxnSpPr>
            <p:nvPr/>
          </p:nvCxnSpPr>
          <p:spPr bwMode="auto">
            <a:xfrm flipH="1">
              <a:off x="3923" y="2232"/>
              <a:ext cx="321" cy="2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270" name="AutoShape 14"/>
            <p:cNvCxnSpPr>
              <a:cxnSpLocks noChangeShapeType="1"/>
              <a:stCxn id="736267" idx="1"/>
              <a:endCxn id="736265" idx="5"/>
            </p:cNvCxnSpPr>
            <p:nvPr/>
          </p:nvCxnSpPr>
          <p:spPr bwMode="auto">
            <a:xfrm flipH="1" flipV="1">
              <a:off x="3923" y="2710"/>
              <a:ext cx="321" cy="2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271" name="AutoShape 15"/>
            <p:cNvCxnSpPr>
              <a:cxnSpLocks noChangeShapeType="1"/>
              <a:stCxn id="736267" idx="7"/>
              <a:endCxn id="736264" idx="3"/>
            </p:cNvCxnSpPr>
            <p:nvPr/>
          </p:nvCxnSpPr>
          <p:spPr bwMode="auto">
            <a:xfrm flipV="1">
              <a:off x="4421" y="2710"/>
              <a:ext cx="320" cy="2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272" name="AutoShape 16"/>
            <p:cNvCxnSpPr>
              <a:cxnSpLocks noChangeShapeType="1"/>
              <a:stCxn id="736264" idx="6"/>
              <a:endCxn id="736268" idx="2"/>
            </p:cNvCxnSpPr>
            <p:nvPr/>
          </p:nvCxnSpPr>
          <p:spPr bwMode="auto">
            <a:xfrm>
              <a:off x="4958" y="2621"/>
              <a:ext cx="4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273" name="AutoShape 17"/>
            <p:cNvCxnSpPr>
              <a:cxnSpLocks noChangeShapeType="1"/>
              <a:stCxn id="736266" idx="5"/>
              <a:endCxn id="736264" idx="1"/>
            </p:cNvCxnSpPr>
            <p:nvPr/>
          </p:nvCxnSpPr>
          <p:spPr bwMode="auto">
            <a:xfrm>
              <a:off x="4421" y="2232"/>
              <a:ext cx="320" cy="2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274" name="AutoShape 18"/>
            <p:cNvCxnSpPr>
              <a:cxnSpLocks noChangeShapeType="1"/>
              <a:stCxn id="736266" idx="4"/>
              <a:endCxn id="736267" idx="0"/>
            </p:cNvCxnSpPr>
            <p:nvPr/>
          </p:nvCxnSpPr>
          <p:spPr bwMode="auto">
            <a:xfrm>
              <a:off x="4332" y="2267"/>
              <a:ext cx="0" cy="7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6275" name="Oval 19"/>
            <p:cNvSpPr>
              <a:spLocks noChangeArrowheads="1"/>
            </p:cNvSpPr>
            <p:nvPr/>
          </p:nvSpPr>
          <p:spPr bwMode="auto">
            <a:xfrm>
              <a:off x="4711" y="3457"/>
              <a:ext cx="247" cy="239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Y</a:t>
              </a:r>
            </a:p>
          </p:txBody>
        </p:sp>
        <p:cxnSp>
          <p:nvCxnSpPr>
            <p:cNvPr id="736276" name="AutoShape 20"/>
            <p:cNvCxnSpPr>
              <a:cxnSpLocks noChangeShapeType="1"/>
              <a:stCxn id="736267" idx="5"/>
              <a:endCxn id="736275" idx="1"/>
            </p:cNvCxnSpPr>
            <p:nvPr/>
          </p:nvCxnSpPr>
          <p:spPr bwMode="auto">
            <a:xfrm>
              <a:off x="4421" y="3188"/>
              <a:ext cx="325" cy="2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277" name="AutoShape 21"/>
            <p:cNvCxnSpPr>
              <a:cxnSpLocks noChangeShapeType="1"/>
              <a:stCxn id="736264" idx="4"/>
              <a:endCxn id="736275" idx="0"/>
            </p:cNvCxnSpPr>
            <p:nvPr/>
          </p:nvCxnSpPr>
          <p:spPr bwMode="auto">
            <a:xfrm>
              <a:off x="4830" y="2745"/>
              <a:ext cx="4" cy="7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6278" name="Text Box 22"/>
            <p:cNvSpPr txBox="1">
              <a:spLocks noChangeArrowheads="1"/>
            </p:cNvSpPr>
            <p:nvPr/>
          </p:nvSpPr>
          <p:spPr bwMode="auto">
            <a:xfrm>
              <a:off x="3835" y="2142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736279" name="Text Box 23"/>
            <p:cNvSpPr txBox="1">
              <a:spLocks noChangeArrowheads="1"/>
            </p:cNvSpPr>
            <p:nvPr/>
          </p:nvSpPr>
          <p:spPr bwMode="auto">
            <a:xfrm>
              <a:off x="3835" y="2859"/>
              <a:ext cx="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c</a:t>
              </a:r>
            </a:p>
          </p:txBody>
        </p:sp>
        <p:sp>
          <p:nvSpPr>
            <p:cNvPr id="736280" name="Text Box 24"/>
            <p:cNvSpPr txBox="1">
              <a:spLocks noChangeArrowheads="1"/>
            </p:cNvSpPr>
            <p:nvPr/>
          </p:nvSpPr>
          <p:spPr bwMode="auto">
            <a:xfrm>
              <a:off x="4622" y="2142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4540" y="278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e</a:t>
              </a:r>
            </a:p>
          </p:txBody>
        </p:sp>
        <p:sp>
          <p:nvSpPr>
            <p:cNvPr id="736282" name="Text Box 26"/>
            <p:cNvSpPr txBox="1">
              <a:spLocks noChangeArrowheads="1"/>
            </p:cNvSpPr>
            <p:nvPr/>
          </p:nvSpPr>
          <p:spPr bwMode="auto">
            <a:xfrm>
              <a:off x="4166" y="242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d</a:t>
              </a:r>
            </a:p>
          </p:txBody>
        </p:sp>
        <p:sp>
          <p:nvSpPr>
            <p:cNvPr id="736283" name="Text Box 27"/>
            <p:cNvSpPr txBox="1">
              <a:spLocks noChangeArrowheads="1"/>
            </p:cNvSpPr>
            <p:nvPr/>
          </p:nvSpPr>
          <p:spPr bwMode="auto">
            <a:xfrm>
              <a:off x="4369" y="3347"/>
              <a:ext cx="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f</a:t>
              </a:r>
            </a:p>
          </p:txBody>
        </p:sp>
        <p:sp>
          <p:nvSpPr>
            <p:cNvPr id="736284" name="Text Box 28"/>
            <p:cNvSpPr txBox="1">
              <a:spLocks noChangeArrowheads="1"/>
            </p:cNvSpPr>
            <p:nvPr/>
          </p:nvSpPr>
          <p:spPr bwMode="auto">
            <a:xfrm>
              <a:off x="4912" y="301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736285" name="Text Box 29"/>
            <p:cNvSpPr txBox="1">
              <a:spLocks noChangeArrowheads="1"/>
            </p:cNvSpPr>
            <p:nvPr/>
          </p:nvSpPr>
          <p:spPr bwMode="auto">
            <a:xfrm>
              <a:off x="5083" y="2620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8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 animBg="1"/>
      <p:bldP spid="7362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graphs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weight</a:t>
            </a:r>
            <a:r>
              <a:rPr lang="en-US" altLang="en-US">
                <a:solidFill>
                  <a:srgbClr val="262626"/>
                </a:solidFill>
              </a:rPr>
              <a:t>: Cost associated with a given edge.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Some graphs have weighted edges, and some are unweighted.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Edges in an unweighted graph can be thought of as having equal weight (e.g. all 0, or all 1, etc.)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Most graphs do not allow negative weights.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r>
              <a:rPr lang="en-US" altLang="en-US" i="1">
                <a:solidFill>
                  <a:srgbClr val="262626"/>
                </a:solidFill>
              </a:rPr>
              <a:t>example</a:t>
            </a:r>
            <a:r>
              <a:rPr lang="en-US" altLang="en-US">
                <a:solidFill>
                  <a:srgbClr val="262626"/>
                </a:solidFill>
              </a:rPr>
              <a:t>: graph of airline flights, weighted by miles between cities:</a:t>
            </a:r>
          </a:p>
        </p:txBody>
      </p:sp>
      <p:grpSp>
        <p:nvGrpSpPr>
          <p:cNvPr id="731171" name="Group 35"/>
          <p:cNvGrpSpPr>
            <a:grpSpLocks/>
          </p:cNvGrpSpPr>
          <p:nvPr/>
        </p:nvGrpSpPr>
        <p:grpSpPr bwMode="auto">
          <a:xfrm>
            <a:off x="762000" y="4016375"/>
            <a:ext cx="7489825" cy="2384425"/>
            <a:chOff x="480" y="2530"/>
            <a:chExt cx="4718" cy="1502"/>
          </a:xfrm>
        </p:grpSpPr>
        <p:sp>
          <p:nvSpPr>
            <p:cNvPr id="731141" name="Oval 5"/>
            <p:cNvSpPr>
              <a:spLocks noChangeArrowheads="1"/>
            </p:cNvSpPr>
            <p:nvPr/>
          </p:nvSpPr>
          <p:spPr bwMode="auto">
            <a:xfrm>
              <a:off x="3024" y="2640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ORD</a:t>
              </a:r>
            </a:p>
          </p:txBody>
        </p:sp>
        <p:sp>
          <p:nvSpPr>
            <p:cNvPr id="731142" name="Oval 6"/>
            <p:cNvSpPr>
              <a:spLocks noChangeArrowheads="1"/>
            </p:cNvSpPr>
            <p:nvPr/>
          </p:nvSpPr>
          <p:spPr bwMode="auto">
            <a:xfrm>
              <a:off x="4608" y="2542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PVD</a:t>
              </a:r>
            </a:p>
          </p:txBody>
        </p:sp>
        <p:sp>
          <p:nvSpPr>
            <p:cNvPr id="731143" name="Oval 7"/>
            <p:cNvSpPr>
              <a:spLocks noChangeArrowheads="1"/>
            </p:cNvSpPr>
            <p:nvPr/>
          </p:nvSpPr>
          <p:spPr bwMode="auto">
            <a:xfrm>
              <a:off x="4450" y="374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MIA</a:t>
              </a:r>
            </a:p>
          </p:txBody>
        </p:sp>
        <p:sp>
          <p:nvSpPr>
            <p:cNvPr id="731144" name="Oval 8"/>
            <p:cNvSpPr>
              <a:spLocks noChangeArrowheads="1"/>
            </p:cNvSpPr>
            <p:nvPr/>
          </p:nvSpPr>
          <p:spPr bwMode="auto">
            <a:xfrm>
              <a:off x="2842" y="359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DFW</a:t>
              </a:r>
            </a:p>
          </p:txBody>
        </p:sp>
        <p:sp>
          <p:nvSpPr>
            <p:cNvPr id="731145" name="Oval 9"/>
            <p:cNvSpPr>
              <a:spLocks noChangeArrowheads="1"/>
            </p:cNvSpPr>
            <p:nvPr/>
          </p:nvSpPr>
          <p:spPr bwMode="auto">
            <a:xfrm>
              <a:off x="1632" y="278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SFO</a:t>
              </a:r>
            </a:p>
          </p:txBody>
        </p:sp>
        <p:sp>
          <p:nvSpPr>
            <p:cNvPr id="731146" name="Oval 10"/>
            <p:cNvSpPr>
              <a:spLocks noChangeArrowheads="1"/>
            </p:cNvSpPr>
            <p:nvPr/>
          </p:nvSpPr>
          <p:spPr bwMode="auto">
            <a:xfrm>
              <a:off x="1728" y="350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LAX</a:t>
              </a:r>
            </a:p>
          </p:txBody>
        </p:sp>
        <p:sp>
          <p:nvSpPr>
            <p:cNvPr id="731147" name="Oval 11"/>
            <p:cNvSpPr>
              <a:spLocks noChangeArrowheads="1"/>
            </p:cNvSpPr>
            <p:nvPr/>
          </p:nvSpPr>
          <p:spPr bwMode="auto">
            <a:xfrm>
              <a:off x="4018" y="3024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LGA</a:t>
              </a:r>
            </a:p>
          </p:txBody>
        </p:sp>
        <p:sp>
          <p:nvSpPr>
            <p:cNvPr id="731148" name="Oval 12"/>
            <p:cNvSpPr>
              <a:spLocks noChangeArrowheads="1"/>
            </p:cNvSpPr>
            <p:nvPr/>
          </p:nvSpPr>
          <p:spPr bwMode="auto">
            <a:xfrm>
              <a:off x="480" y="3360"/>
              <a:ext cx="590" cy="288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ea typeface="MS PGothic" panose="020B0600070205080204" pitchFamily="34" charset="-128"/>
                </a:rPr>
                <a:t>HNL</a:t>
              </a:r>
            </a:p>
          </p:txBody>
        </p:sp>
        <p:cxnSp>
          <p:nvCxnSpPr>
            <p:cNvPr id="731149" name="AutoShape 13"/>
            <p:cNvCxnSpPr>
              <a:cxnSpLocks noChangeShapeType="1"/>
              <a:stCxn id="731145" idx="6"/>
              <a:endCxn id="731141" idx="2"/>
            </p:cNvCxnSpPr>
            <p:nvPr/>
          </p:nvCxnSpPr>
          <p:spPr bwMode="auto">
            <a:xfrm flipV="1">
              <a:off x="2228" y="2784"/>
              <a:ext cx="790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0" name="AutoShape 14"/>
            <p:cNvCxnSpPr>
              <a:cxnSpLocks noChangeShapeType="1"/>
              <a:stCxn id="731144" idx="0"/>
              <a:endCxn id="731141" idx="4"/>
            </p:cNvCxnSpPr>
            <p:nvPr/>
          </p:nvCxnSpPr>
          <p:spPr bwMode="auto">
            <a:xfrm flipV="1">
              <a:off x="3137" y="2934"/>
              <a:ext cx="182" cy="6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1" name="AutoShape 15"/>
            <p:cNvCxnSpPr>
              <a:cxnSpLocks noChangeShapeType="1"/>
              <a:stCxn id="731144" idx="7"/>
              <a:endCxn id="731147" idx="3"/>
            </p:cNvCxnSpPr>
            <p:nvPr/>
          </p:nvCxnSpPr>
          <p:spPr bwMode="auto">
            <a:xfrm flipV="1">
              <a:off x="3346" y="3276"/>
              <a:ext cx="758" cy="3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2" name="AutoShape 16"/>
            <p:cNvCxnSpPr>
              <a:cxnSpLocks noChangeShapeType="1"/>
              <a:stCxn id="731147" idx="0"/>
              <a:endCxn id="731142" idx="3"/>
            </p:cNvCxnSpPr>
            <p:nvPr/>
          </p:nvCxnSpPr>
          <p:spPr bwMode="auto">
            <a:xfrm flipV="1">
              <a:off x="4313" y="2794"/>
              <a:ext cx="38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3" name="AutoShape 17"/>
            <p:cNvCxnSpPr>
              <a:cxnSpLocks noChangeShapeType="1"/>
              <a:stCxn id="731141" idx="6"/>
              <a:endCxn id="731142" idx="2"/>
            </p:cNvCxnSpPr>
            <p:nvPr/>
          </p:nvCxnSpPr>
          <p:spPr bwMode="auto">
            <a:xfrm flipV="1">
              <a:off x="3620" y="2686"/>
              <a:ext cx="982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4" name="AutoShape 18"/>
            <p:cNvCxnSpPr>
              <a:cxnSpLocks noChangeShapeType="1"/>
              <a:stCxn id="731148" idx="6"/>
              <a:endCxn id="731146" idx="2"/>
            </p:cNvCxnSpPr>
            <p:nvPr/>
          </p:nvCxnSpPr>
          <p:spPr bwMode="auto">
            <a:xfrm>
              <a:off x="1076" y="3504"/>
              <a:ext cx="646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5" name="AutoShape 19"/>
            <p:cNvCxnSpPr>
              <a:cxnSpLocks noChangeShapeType="1"/>
              <a:stCxn id="731145" idx="4"/>
              <a:endCxn id="731146" idx="0"/>
            </p:cNvCxnSpPr>
            <p:nvPr/>
          </p:nvCxnSpPr>
          <p:spPr bwMode="auto">
            <a:xfrm>
              <a:off x="1927" y="3078"/>
              <a:ext cx="96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6" name="AutoShape 20"/>
            <p:cNvCxnSpPr>
              <a:cxnSpLocks noChangeShapeType="1"/>
              <a:stCxn id="731147" idx="4"/>
              <a:endCxn id="731143" idx="0"/>
            </p:cNvCxnSpPr>
            <p:nvPr/>
          </p:nvCxnSpPr>
          <p:spPr bwMode="auto">
            <a:xfrm>
              <a:off x="4313" y="3318"/>
              <a:ext cx="432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7" name="AutoShape 21"/>
            <p:cNvCxnSpPr>
              <a:cxnSpLocks noChangeShapeType="1"/>
              <a:endCxn id="731144" idx="6"/>
            </p:cNvCxnSpPr>
            <p:nvPr/>
          </p:nvCxnSpPr>
          <p:spPr bwMode="auto">
            <a:xfrm flipH="1" flipV="1">
              <a:off x="3438" y="3738"/>
              <a:ext cx="1006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8" name="AutoShape 22"/>
            <p:cNvCxnSpPr>
              <a:cxnSpLocks noChangeShapeType="1"/>
              <a:stCxn id="731146" idx="6"/>
              <a:endCxn id="731144" idx="2"/>
            </p:cNvCxnSpPr>
            <p:nvPr/>
          </p:nvCxnSpPr>
          <p:spPr bwMode="auto">
            <a:xfrm>
              <a:off x="2324" y="3648"/>
              <a:ext cx="512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159" name="AutoShape 23"/>
            <p:cNvCxnSpPr>
              <a:cxnSpLocks noChangeShapeType="1"/>
              <a:stCxn id="731146" idx="7"/>
              <a:endCxn id="731141" idx="3"/>
            </p:cNvCxnSpPr>
            <p:nvPr/>
          </p:nvCxnSpPr>
          <p:spPr bwMode="auto">
            <a:xfrm flipV="1">
              <a:off x="2232" y="2892"/>
              <a:ext cx="878" cy="6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1160" name="Text Box 24"/>
            <p:cNvSpPr txBox="1">
              <a:spLocks noChangeArrowheads="1"/>
            </p:cNvSpPr>
            <p:nvPr/>
          </p:nvSpPr>
          <p:spPr bwMode="auto">
            <a:xfrm rot="-347285">
              <a:off x="3850" y="2530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849</a:t>
              </a:r>
            </a:p>
          </p:txBody>
        </p:sp>
        <p:sp>
          <p:nvSpPr>
            <p:cNvPr id="731161" name="Text Box 25"/>
            <p:cNvSpPr txBox="1">
              <a:spLocks noChangeArrowheads="1"/>
            </p:cNvSpPr>
            <p:nvPr/>
          </p:nvSpPr>
          <p:spPr bwMode="auto">
            <a:xfrm rot="-4662247">
              <a:off x="3011" y="2996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802</a:t>
              </a:r>
            </a:p>
          </p:txBody>
        </p:sp>
        <p:sp>
          <p:nvSpPr>
            <p:cNvPr id="731162" name="Text Box 26"/>
            <p:cNvSpPr txBox="1">
              <a:spLocks noChangeArrowheads="1"/>
            </p:cNvSpPr>
            <p:nvPr/>
          </p:nvSpPr>
          <p:spPr bwMode="auto">
            <a:xfrm rot="-1544869">
              <a:off x="3447" y="325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1387</a:t>
              </a:r>
            </a:p>
          </p:txBody>
        </p:sp>
        <p:sp>
          <p:nvSpPr>
            <p:cNvPr id="731163" name="Text Box 27"/>
            <p:cNvSpPr txBox="1">
              <a:spLocks noChangeArrowheads="1"/>
            </p:cNvSpPr>
            <p:nvPr/>
          </p:nvSpPr>
          <p:spPr bwMode="auto">
            <a:xfrm rot="-2136302">
              <a:off x="2304" y="310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1743</a:t>
              </a:r>
            </a:p>
          </p:txBody>
        </p:sp>
        <p:sp>
          <p:nvSpPr>
            <p:cNvPr id="731164" name="Text Box 28"/>
            <p:cNvSpPr txBox="1">
              <a:spLocks noChangeArrowheads="1"/>
            </p:cNvSpPr>
            <p:nvPr/>
          </p:nvSpPr>
          <p:spPr bwMode="auto">
            <a:xfrm rot="-689345">
              <a:off x="2378" y="264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1843</a:t>
              </a:r>
            </a:p>
          </p:txBody>
        </p:sp>
        <p:sp>
          <p:nvSpPr>
            <p:cNvPr id="731165" name="Text Box 29"/>
            <p:cNvSpPr txBox="1">
              <a:spLocks noChangeArrowheads="1"/>
            </p:cNvSpPr>
            <p:nvPr/>
          </p:nvSpPr>
          <p:spPr bwMode="auto">
            <a:xfrm rot="2626382">
              <a:off x="4463" y="340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1099</a:t>
              </a:r>
            </a:p>
          </p:txBody>
        </p:sp>
        <p:sp>
          <p:nvSpPr>
            <p:cNvPr id="731166" name="Text Box 30"/>
            <p:cNvSpPr txBox="1">
              <a:spLocks noChangeArrowheads="1"/>
            </p:cNvSpPr>
            <p:nvPr/>
          </p:nvSpPr>
          <p:spPr bwMode="auto">
            <a:xfrm rot="565849">
              <a:off x="3792" y="359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1120</a:t>
              </a:r>
            </a:p>
          </p:txBody>
        </p:sp>
        <p:sp>
          <p:nvSpPr>
            <p:cNvPr id="731167" name="Text Box 31"/>
            <p:cNvSpPr txBox="1">
              <a:spLocks noChangeArrowheads="1"/>
            </p:cNvSpPr>
            <p:nvPr/>
          </p:nvSpPr>
          <p:spPr bwMode="auto">
            <a:xfrm rot="695916">
              <a:off x="2408" y="347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1233</a:t>
              </a:r>
            </a:p>
          </p:txBody>
        </p:sp>
        <p:sp>
          <p:nvSpPr>
            <p:cNvPr id="731168" name="Text Box 32"/>
            <p:cNvSpPr txBox="1">
              <a:spLocks noChangeArrowheads="1"/>
            </p:cNvSpPr>
            <p:nvPr/>
          </p:nvSpPr>
          <p:spPr bwMode="auto">
            <a:xfrm rot="4665015">
              <a:off x="1917" y="3193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337</a:t>
              </a:r>
            </a:p>
          </p:txBody>
        </p:sp>
        <p:sp>
          <p:nvSpPr>
            <p:cNvPr id="731169" name="Text Box 33"/>
            <p:cNvSpPr txBox="1">
              <a:spLocks noChangeArrowheads="1"/>
            </p:cNvSpPr>
            <p:nvPr/>
          </p:nvSpPr>
          <p:spPr bwMode="auto">
            <a:xfrm rot="832501">
              <a:off x="1244" y="336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2555</a:t>
              </a:r>
            </a:p>
          </p:txBody>
        </p:sp>
        <p:sp>
          <p:nvSpPr>
            <p:cNvPr id="731170" name="Text Box 34"/>
            <p:cNvSpPr txBox="1">
              <a:spLocks noChangeArrowheads="1"/>
            </p:cNvSpPr>
            <p:nvPr/>
          </p:nvSpPr>
          <p:spPr bwMode="auto">
            <a:xfrm rot="-1891667">
              <a:off x="4288" y="2727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alibri" panose="020F0502020204030204" pitchFamily="34" charset="0"/>
                  <a:ea typeface="MS PGothic" panose="020B0600070205080204" pitchFamily="34" charset="-128"/>
                </a:rPr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83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4283</Words>
  <Application>Microsoft Office PowerPoint</Application>
  <PresentationFormat>On-screen Show (4:3)</PresentationFormat>
  <Paragraphs>1594</Paragraphs>
  <Slides>79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Arial</vt:lpstr>
      <vt:lpstr>Calibri</vt:lpstr>
      <vt:lpstr>Comic Sans MS</vt:lpstr>
      <vt:lpstr>Courier New</vt:lpstr>
      <vt:lpstr>Monotype Sorts</vt:lpstr>
      <vt:lpstr>Times</vt:lpstr>
      <vt:lpstr>Times New Roman</vt:lpstr>
      <vt:lpstr>Trebuchet MS</vt:lpstr>
      <vt:lpstr>Verdana</vt:lpstr>
      <vt:lpstr>Wingdings</vt:lpstr>
      <vt:lpstr>Office Theme</vt:lpstr>
      <vt:lpstr>introalgsds</vt:lpstr>
      <vt:lpstr>Bitmap Image</vt:lpstr>
      <vt:lpstr>Equation</vt:lpstr>
      <vt:lpstr>                                      Unit – II  Graph Algorithms         Graphs representations, Graph traversal-Breadth First Search, Depth First Search with applications, Topological Sort,  Dijstra's algorithms, Bellman-Ford Algorithm, Shortest paths in a DAG, Minimum Spanning Trees: Prim's and Kruskal's Algorithms with applications.  Maximum Flow Flow networks, Ford Fulkerson method, Max Flow Min Cut theorem.  </vt:lpstr>
      <vt:lpstr>What is a graph?</vt:lpstr>
      <vt:lpstr>Graphs</vt:lpstr>
      <vt:lpstr>Graph examples</vt:lpstr>
      <vt:lpstr>Paths</vt:lpstr>
      <vt:lpstr>Terminology</vt:lpstr>
      <vt:lpstr>Reachability, connectedness</vt:lpstr>
      <vt:lpstr>Loops and cycles</vt:lpstr>
      <vt:lpstr>Weighted graphs</vt:lpstr>
      <vt:lpstr>Directed graphs</vt:lpstr>
      <vt:lpstr>Digraph example</vt:lpstr>
      <vt:lpstr>Graphs: Diagramatic representation</vt:lpstr>
      <vt:lpstr>Graphs — Diagramatic Representation</vt:lpstr>
      <vt:lpstr>Graphs — Weighted graphs</vt:lpstr>
      <vt:lpstr>Directed Graph (digraph)</vt:lpstr>
      <vt:lpstr>Tree</vt:lpstr>
      <vt:lpstr>Graph Representation</vt:lpstr>
      <vt:lpstr>Adjacency Matrix</vt:lpstr>
      <vt:lpstr>Adjacency List</vt:lpstr>
      <vt:lpstr>Adjacency List vs. Matrix</vt:lpstr>
      <vt:lpstr>Adjacency Matrix Example</vt:lpstr>
      <vt:lpstr>Adjacency List Example</vt:lpstr>
      <vt:lpstr>Storage of Adjacency List</vt:lpstr>
      <vt:lpstr>Graph Traversals</vt:lpstr>
      <vt:lpstr>Linked Lists, Trees, Graphs</vt:lpstr>
      <vt:lpstr>Searching for paths</vt:lpstr>
      <vt:lpstr>Graph Algorithms</vt:lpstr>
      <vt:lpstr>Layer 2</vt:lpstr>
      <vt:lpstr>BFS Algorithm</vt:lpstr>
      <vt:lpstr>Illustration of BFS</vt:lpstr>
      <vt:lpstr>BFS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of BFS (Using Adjacency List)</vt:lpstr>
      <vt:lpstr>Running Time</vt:lpstr>
      <vt:lpstr>Time Complexity of BFS (Using Adjacency Matrix)</vt:lpstr>
      <vt:lpstr>What Can you do with BFS?</vt:lpstr>
      <vt:lpstr>BFS Example</vt:lpstr>
      <vt:lpstr>BFS Example</vt:lpstr>
      <vt:lpstr>BFS Example</vt:lpstr>
      <vt:lpstr>Depth-First Search in  Directed Graphs</vt:lpstr>
      <vt:lpstr>PowerPoint Presentation</vt:lpstr>
      <vt:lpstr>DFS Algorithm</vt:lpstr>
      <vt:lpstr>DFS Algorithm: DFS Tree</vt:lpstr>
      <vt:lpstr>DFS example</vt:lpstr>
      <vt:lpstr>Illustration of DFS</vt:lpstr>
      <vt:lpstr>DFS example</vt:lpstr>
      <vt:lpstr>DFS example</vt:lpstr>
      <vt:lpstr>DFS example</vt:lpstr>
      <vt:lpstr>DFS example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Haris Saeed Tanauli</dc:creator>
  <cp:lastModifiedBy>RAJASHREE SHETTAR</cp:lastModifiedBy>
  <cp:revision>85</cp:revision>
  <dcterms:created xsi:type="dcterms:W3CDTF">2012-04-15T08:44:36Z</dcterms:created>
  <dcterms:modified xsi:type="dcterms:W3CDTF">2023-03-14T06:22:54Z</dcterms:modified>
</cp:coreProperties>
</file>