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81" r:id="rId4"/>
    <p:sldId id="283" r:id="rId5"/>
    <p:sldId id="28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9" r:id="rId26"/>
    <p:sldId id="284" r:id="rId27"/>
  </p:sldIdLst>
  <p:sldSz cx="9144000" cy="6858000" type="screen4x3"/>
  <p:notesSz cx="6343650" cy="8402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47">
          <p15:clr>
            <a:srgbClr val="A4A3A4"/>
          </p15:clr>
        </p15:guide>
        <p15:guide id="2" pos="19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3F3F3"/>
    <a:srgbClr val="DCDCDC"/>
    <a:srgbClr val="E8E8E8"/>
    <a:srgbClr val="CC0000"/>
    <a:srgbClr val="A50021"/>
    <a:srgbClr val="E6FF9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76" autoAdjust="0"/>
    <p:restoredTop sz="95706" autoAdjust="0"/>
  </p:normalViewPr>
  <p:slideViewPr>
    <p:cSldViewPr>
      <p:cViewPr varScale="1">
        <p:scale>
          <a:sx n="114" d="100"/>
          <a:sy n="114" d="100"/>
        </p:scale>
        <p:origin x="22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806" y="-84"/>
      </p:cViewPr>
      <p:guideLst>
        <p:guide orient="horz" pos="2647"/>
        <p:guide pos="19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592513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 i="0"/>
            </a:lvl1pPr>
          </a:lstStyle>
          <a:p>
            <a:pPr>
              <a:defRPr/>
            </a:pPr>
            <a:fld id="{1A66E241-5301-4E08-A74A-A289ABCD27D8}" type="datetimeFigureOut">
              <a:rPr lang="en-US" altLang="en-US"/>
              <a:pPr>
                <a:defRPr/>
              </a:pPr>
              <a:t>3/20/2023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592513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 i="0"/>
            </a:lvl1pPr>
          </a:lstStyle>
          <a:p>
            <a:pPr>
              <a:defRPr/>
            </a:pPr>
            <a:fld id="{5111867C-EE18-431E-96D2-C3663ABC4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86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92513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1563" y="630238"/>
            <a:ext cx="4202112" cy="3151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5000" y="3990975"/>
            <a:ext cx="50736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l" defTabSz="842963" eaLnBrk="1" hangingPunct="1">
              <a:defRPr sz="11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92513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r" defTabSz="842963" eaLnBrk="1" hangingPunct="1">
              <a:defRPr sz="1100" i="0"/>
            </a:lvl1pPr>
          </a:lstStyle>
          <a:p>
            <a:pPr>
              <a:defRPr/>
            </a:pPr>
            <a:fld id="{B09F35CE-9D41-4BAA-B878-4387924090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763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en-US" i="0"/>
          </a:p>
        </p:txBody>
      </p:sp>
      <p:sp>
        <p:nvSpPr>
          <p:cNvPr id="5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92729A94-05EC-4AFE-9BCD-791FF49842FB}" type="slidenum">
              <a:rPr lang="en-US" altLang="en-US" sz="1200" b="1" i="0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3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F4401-99F2-44DC-84F6-8D7CA47126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9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74B52-6CDD-4476-A98F-91A256D4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18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0D6C2-BEAC-4A03-810D-D16A77AFB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8FDC-0D39-4F52-8D60-1040198D5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68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0E59-E977-4866-B7D4-3B9AB1A25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E2E06-805F-4AAB-B9AA-624567BE8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4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46A5D-660A-4E86-ADBE-06F53F251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5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D30EC-0599-443D-B7BF-9DDCAAC3C8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5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B4FE7-6C3B-43D2-9CB3-F144E07B0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18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1991D-C61E-4FFC-88B1-DA8CAE8865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2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21E43-9215-46FE-8A4A-25D6B8B216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13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US" altLang="en-US" i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425C4E8F-5FCC-4AC5-8D29-4A2DE7C0D677}" type="slidenum">
              <a:rPr lang="en-US" altLang="en-US" sz="1200" b="1" i="0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 i="0">
              <a:latin typeface="Calibri" panose="020F0502020204030204" pitchFamily="34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i="0"/>
            </a:lvl1pPr>
          </a:lstStyle>
          <a:p>
            <a:pPr>
              <a:defRPr/>
            </a:pPr>
            <a:fld id="{E673F2F6-8072-4BC0-BB2B-028C8D3A1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+mn-ea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37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873375"/>
            <a:ext cx="7772400" cy="1470025"/>
          </a:xfrm>
        </p:spPr>
        <p:txBody>
          <a:bodyPr/>
          <a:lstStyle/>
          <a:p>
            <a:r>
              <a:rPr lang="en-US" altLang="en-US" dirty="0"/>
              <a:t>Topological Sort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 }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4342" name="AutoShape 6"/>
            <p:cNvCxnSpPr>
              <a:cxnSpLocks noChangeShapeType="1"/>
              <a:stCxn id="14346" idx="7"/>
              <a:endCxn id="1434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4347" name="AutoShape 11"/>
            <p:cNvCxnSpPr>
              <a:cxnSpLocks noChangeShapeType="1"/>
              <a:stCxn id="14341" idx="6"/>
              <a:endCxn id="1434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8" name="AutoShape 12"/>
            <p:cNvCxnSpPr>
              <a:cxnSpLocks noChangeShapeType="1"/>
              <a:stCxn id="14346" idx="5"/>
              <a:endCxn id="1434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9" name="AutoShape 13"/>
            <p:cNvCxnSpPr>
              <a:cxnSpLocks noChangeShapeType="1"/>
              <a:stCxn id="14345" idx="7"/>
              <a:endCxn id="1434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0" name="AutoShape 14"/>
            <p:cNvCxnSpPr>
              <a:cxnSpLocks noChangeShapeType="1"/>
              <a:stCxn id="14343" idx="6"/>
              <a:endCxn id="1434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4352" name="AutoShape 16"/>
            <p:cNvCxnSpPr>
              <a:cxnSpLocks noChangeShapeType="1"/>
              <a:stCxn id="14341" idx="5"/>
              <a:endCxn id="1435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AutoShape 17"/>
            <p:cNvCxnSpPr>
              <a:cxnSpLocks noChangeShapeType="1"/>
              <a:stCxn id="14345" idx="0"/>
              <a:endCxn id="1435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 }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5366" name="AutoShape 6"/>
            <p:cNvCxnSpPr>
              <a:cxnSpLocks noChangeShapeType="1"/>
              <a:stCxn id="15370" idx="7"/>
              <a:endCxn id="1536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5371" name="AutoShape 11"/>
            <p:cNvCxnSpPr>
              <a:cxnSpLocks noChangeShapeType="1"/>
              <a:stCxn id="15365" idx="6"/>
              <a:endCxn id="1536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2" name="AutoShape 12"/>
            <p:cNvCxnSpPr>
              <a:cxnSpLocks noChangeShapeType="1"/>
              <a:stCxn id="15370" idx="5"/>
              <a:endCxn id="1536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3" name="AutoShape 13"/>
            <p:cNvCxnSpPr>
              <a:cxnSpLocks noChangeShapeType="1"/>
              <a:stCxn id="15369" idx="7"/>
              <a:endCxn id="1536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4" name="AutoShape 14"/>
            <p:cNvCxnSpPr>
              <a:cxnSpLocks noChangeShapeType="1"/>
              <a:stCxn id="15367" idx="6"/>
              <a:endCxn id="1536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5376" name="AutoShape 16"/>
            <p:cNvCxnSpPr>
              <a:cxnSpLocks noChangeShapeType="1"/>
              <a:stCxn id="15365" idx="5"/>
              <a:endCxn id="1537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AutoShape 17"/>
            <p:cNvCxnSpPr>
              <a:cxnSpLocks noChangeShapeType="1"/>
              <a:stCxn id="15369" idx="0"/>
              <a:endCxn id="1537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 }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6390" name="AutoShape 6"/>
            <p:cNvCxnSpPr>
              <a:cxnSpLocks noChangeShapeType="1"/>
              <a:stCxn id="16394" idx="7"/>
              <a:endCxn id="1638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6395" name="AutoShape 11"/>
            <p:cNvCxnSpPr>
              <a:cxnSpLocks noChangeShapeType="1"/>
              <a:stCxn id="16389" idx="6"/>
              <a:endCxn id="1639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6" name="AutoShape 12"/>
            <p:cNvCxnSpPr>
              <a:cxnSpLocks noChangeShapeType="1"/>
              <a:stCxn id="16394" idx="5"/>
              <a:endCxn id="1639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7" name="AutoShape 13"/>
            <p:cNvCxnSpPr>
              <a:cxnSpLocks noChangeShapeType="1"/>
              <a:stCxn id="16393" idx="7"/>
              <a:endCxn id="1639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8" name="AutoShape 14"/>
            <p:cNvCxnSpPr>
              <a:cxnSpLocks noChangeShapeType="1"/>
              <a:stCxn id="16391" idx="6"/>
              <a:endCxn id="1639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99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6400" name="AutoShape 16"/>
            <p:cNvCxnSpPr>
              <a:cxnSpLocks noChangeShapeType="1"/>
              <a:stCxn id="16389" idx="5"/>
              <a:endCxn id="1639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1" name="AutoShape 17"/>
            <p:cNvCxnSpPr>
              <a:cxnSpLocks noChangeShapeType="1"/>
              <a:stCxn id="16393" idx="0"/>
              <a:endCxn id="1639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 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7414" name="AutoShape 6"/>
            <p:cNvCxnSpPr>
              <a:cxnSpLocks noChangeShapeType="1"/>
              <a:stCxn id="17418" idx="7"/>
              <a:endCxn id="1741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7419" name="AutoShape 11"/>
            <p:cNvCxnSpPr>
              <a:cxnSpLocks noChangeShapeType="1"/>
              <a:stCxn id="17413" idx="6"/>
              <a:endCxn id="1741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0" name="AutoShape 12"/>
            <p:cNvCxnSpPr>
              <a:cxnSpLocks noChangeShapeType="1"/>
              <a:stCxn id="17418" idx="5"/>
              <a:endCxn id="1741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1" name="AutoShape 13"/>
            <p:cNvCxnSpPr>
              <a:cxnSpLocks noChangeShapeType="1"/>
              <a:stCxn id="17417" idx="7"/>
              <a:endCxn id="1741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2" name="AutoShape 14"/>
            <p:cNvCxnSpPr>
              <a:cxnSpLocks noChangeShapeType="1"/>
              <a:stCxn id="17415" idx="6"/>
              <a:endCxn id="1741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7424" name="AutoShape 16"/>
            <p:cNvCxnSpPr>
              <a:cxnSpLocks noChangeShapeType="1"/>
              <a:stCxn id="17413" idx="5"/>
              <a:endCxn id="1742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5" name="AutoShape 17"/>
            <p:cNvCxnSpPr>
              <a:cxnSpLocks noChangeShapeType="1"/>
              <a:stCxn id="17417" idx="0"/>
              <a:endCxn id="1742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D, F }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8438" name="AutoShape 6"/>
            <p:cNvCxnSpPr>
              <a:cxnSpLocks noChangeShapeType="1"/>
              <a:stCxn id="18442" idx="7"/>
              <a:endCxn id="1843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8443" name="AutoShape 11"/>
            <p:cNvCxnSpPr>
              <a:cxnSpLocks noChangeShapeType="1"/>
              <a:stCxn id="18437" idx="6"/>
              <a:endCxn id="1844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4" name="AutoShape 12"/>
            <p:cNvCxnSpPr>
              <a:cxnSpLocks noChangeShapeType="1"/>
              <a:stCxn id="18442" idx="5"/>
              <a:endCxn id="1844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5" name="AutoShape 13"/>
            <p:cNvCxnSpPr>
              <a:cxnSpLocks noChangeShapeType="1"/>
              <a:stCxn id="18441" idx="7"/>
              <a:endCxn id="1844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6" name="AutoShape 14"/>
            <p:cNvCxnSpPr>
              <a:cxnSpLocks noChangeShapeType="1"/>
              <a:stCxn id="18439" idx="6"/>
              <a:endCxn id="1844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8448" name="AutoShape 16"/>
            <p:cNvCxnSpPr>
              <a:cxnSpLocks noChangeShapeType="1"/>
              <a:stCxn id="18437" idx="5"/>
              <a:endCxn id="1844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7"/>
            <p:cNvCxnSpPr>
              <a:cxnSpLocks noChangeShapeType="1"/>
              <a:stCxn id="18441" idx="0"/>
              <a:endCxn id="1844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D, F, E }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9462" name="AutoShape 6"/>
            <p:cNvCxnSpPr>
              <a:cxnSpLocks noChangeShapeType="1"/>
              <a:stCxn id="19466" idx="7"/>
              <a:endCxn id="1946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9467" name="AutoShape 11"/>
            <p:cNvCxnSpPr>
              <a:cxnSpLocks noChangeShapeType="1"/>
              <a:stCxn id="19461" idx="6"/>
              <a:endCxn id="1946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8" name="AutoShape 12"/>
            <p:cNvCxnSpPr>
              <a:cxnSpLocks noChangeShapeType="1"/>
              <a:stCxn id="19466" idx="5"/>
              <a:endCxn id="1946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9" name="AutoShape 13"/>
            <p:cNvCxnSpPr>
              <a:cxnSpLocks noChangeShapeType="1"/>
              <a:stCxn id="19465" idx="7"/>
              <a:endCxn id="1946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0" name="AutoShape 14"/>
            <p:cNvCxnSpPr>
              <a:cxnSpLocks noChangeShapeType="1"/>
              <a:stCxn id="19463" idx="6"/>
              <a:endCxn id="1946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9472" name="AutoShape 16"/>
            <p:cNvCxnSpPr>
              <a:cxnSpLocks noChangeShapeType="1"/>
              <a:stCxn id="19461" idx="5"/>
              <a:endCxn id="1947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3" name="AutoShape 17"/>
            <p:cNvCxnSpPr>
              <a:cxnSpLocks noChangeShapeType="1"/>
              <a:stCxn id="19465" idx="0"/>
              <a:endCxn id="1947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Revised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We don't want to literally delete vertices and edges from the graph while trying to topological sort it; so let's revise the algorithm: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map </a:t>
            </a:r>
            <a:r>
              <a:rPr lang="en-US" altLang="en-US">
                <a:solidFill>
                  <a:srgbClr val="404040"/>
                </a:solidFill>
              </a:rPr>
              <a:t>:= {each vertex </a:t>
            </a:r>
            <a:r>
              <a:rPr lang="en-US" altLang="en-US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>
                <a:solidFill>
                  <a:srgbClr val="404040"/>
                </a:solidFill>
              </a:rPr>
              <a:t>its in-degree}.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queue </a:t>
            </a:r>
            <a:r>
              <a:rPr lang="en-US" altLang="en-US">
                <a:solidFill>
                  <a:srgbClr val="404040"/>
                </a:solidFill>
              </a:rPr>
              <a:t>:= {all vertices with in-degree = 0}.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 </a:t>
            </a:r>
            <a:r>
              <a:rPr lang="en-US" altLang="en-US">
                <a:solidFill>
                  <a:srgbClr val="404040"/>
                </a:solidFill>
              </a:rPr>
              <a:t>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queue is empty:</a:t>
            </a:r>
          </a:p>
          <a:p>
            <a:pPr lvl="2"/>
            <a:r>
              <a:rPr lang="en-US" altLang="en-US"/>
              <a:t>Dequeue the first vertex </a:t>
            </a:r>
            <a:r>
              <a:rPr lang="en-US" altLang="en-US" i="1"/>
              <a:t>v</a:t>
            </a:r>
            <a:r>
              <a:rPr lang="en-US" altLang="en-US"/>
              <a:t> from the queue.</a:t>
            </a:r>
          </a:p>
          <a:p>
            <a:pPr lvl="2"/>
            <a:r>
              <a:rPr lang="en-US" altLang="en-US" i="1"/>
              <a:t>ordering </a:t>
            </a:r>
            <a:r>
              <a:rPr lang="en-US" altLang="en-US"/>
              <a:t>+= </a:t>
            </a:r>
            <a:r>
              <a:rPr lang="en-US" altLang="en-US" i="1"/>
              <a:t>v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Decrease the in-degree of all </a:t>
            </a:r>
            <a:r>
              <a:rPr lang="en-US" altLang="en-US" i="1"/>
              <a:t>v</a:t>
            </a:r>
            <a:r>
              <a:rPr lang="en-US" altLang="en-US"/>
              <a:t>'s neighbors by 1 in the </a:t>
            </a:r>
            <a:r>
              <a:rPr lang="en-US" altLang="en-US" i="1"/>
              <a:t>map</a:t>
            </a:r>
            <a:r>
              <a:rPr lang="en-US" altLang="en-US"/>
              <a:t>.</a:t>
            </a:r>
          </a:p>
          <a:p>
            <a:pPr lvl="2"/>
            <a:r>
              <a:rPr lang="en-US" altLang="en-US" i="1"/>
              <a:t>queue </a:t>
            </a:r>
            <a:r>
              <a:rPr lang="en-US" altLang="en-US"/>
              <a:t>+= {any neighbors whose in-degree is now 0}.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If all vertices are processed, success.</a:t>
            </a:r>
            <a:br>
              <a:rPr lang="en-US" altLang="en-US">
                <a:solidFill>
                  <a:srgbClr val="404040"/>
                </a:solidFill>
              </a:rPr>
            </a:br>
            <a:r>
              <a:rPr lang="en-US" altLang="en-US">
                <a:solidFill>
                  <a:srgbClr val="404040"/>
                </a:solidFill>
              </a:rPr>
              <a:t>Otherwise, there is a cycle.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map </a:t>
            </a:r>
            <a:r>
              <a:rPr lang="en-US" altLang="en-US" sz="2000" dirty="0">
                <a:solidFill>
                  <a:schemeClr val="tx1"/>
                </a:solidFill>
              </a:rPr>
              <a:t>:= {each vertex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solidFill>
                  <a:schemeClr val="tx1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queue </a:t>
            </a:r>
            <a:r>
              <a:rPr lang="en-US" altLang="en-US" sz="20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ordering </a:t>
            </a:r>
            <a:r>
              <a:rPr lang="en-US" altLang="en-US" sz="2000" dirty="0">
                <a:solidFill>
                  <a:schemeClr val="tx1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map	:= { A=0, B=0, C=1, D=2,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queue	:= { B, A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ordering	:= { 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21510" name="AutoShape 6"/>
            <p:cNvCxnSpPr>
              <a:cxnSpLocks noChangeShapeType="1"/>
              <a:stCxn id="21514" idx="7"/>
              <a:endCxn id="2150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21515" name="AutoShape 11"/>
            <p:cNvCxnSpPr>
              <a:cxnSpLocks noChangeShapeType="1"/>
              <a:stCxn id="21509" idx="6"/>
              <a:endCxn id="2151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12"/>
            <p:cNvCxnSpPr>
              <a:cxnSpLocks noChangeShapeType="1"/>
              <a:stCxn id="21514" idx="5"/>
              <a:endCxn id="2151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7" name="AutoShape 13"/>
            <p:cNvCxnSpPr>
              <a:cxnSpLocks noChangeShapeType="1"/>
              <a:stCxn id="21513" idx="7"/>
              <a:endCxn id="2151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8" name="AutoShape 14"/>
            <p:cNvCxnSpPr>
              <a:cxnSpLocks noChangeShapeType="1"/>
              <a:stCxn id="21511" idx="6"/>
              <a:endCxn id="2151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21520" name="AutoShape 16"/>
            <p:cNvCxnSpPr>
              <a:cxnSpLocks noChangeShapeType="1"/>
              <a:stCxn id="21509" idx="5"/>
              <a:endCxn id="2151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1" name="AutoShape 17"/>
            <p:cNvCxnSpPr>
              <a:cxnSpLocks noChangeShapeType="1"/>
              <a:stCxn id="21513" idx="0"/>
              <a:endCxn id="2151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map </a:t>
            </a:r>
            <a:r>
              <a:rPr lang="en-US" altLang="en-US" sz="2000" dirty="0">
                <a:solidFill>
                  <a:schemeClr val="tx1"/>
                </a:solidFill>
              </a:rPr>
              <a:t>:= {each vertex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solidFill>
                  <a:schemeClr val="tx1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queue </a:t>
            </a:r>
            <a:r>
              <a:rPr lang="en-US" altLang="en-US" sz="20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ordering </a:t>
            </a:r>
            <a:r>
              <a:rPr lang="en-US" altLang="en-US" sz="2000" dirty="0">
                <a:solidFill>
                  <a:schemeClr val="tx1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   // B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   // C, D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map	:= { A=0, B=0, </a:t>
            </a:r>
            <a:r>
              <a:rPr lang="en-US" altLang="en-US" sz="2000" b="1" dirty="0">
                <a:solidFill>
                  <a:schemeClr val="tx1"/>
                </a:solidFill>
              </a:rPr>
              <a:t>C=0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b="1" dirty="0">
                <a:solidFill>
                  <a:schemeClr val="tx1"/>
                </a:solidFill>
              </a:rPr>
              <a:t>D=1</a:t>
            </a:r>
            <a:r>
              <a:rPr lang="en-US" altLang="en-US" sz="2000" dirty="0">
                <a:solidFill>
                  <a:schemeClr val="tx1"/>
                </a:solidFill>
              </a:rPr>
              <a:t>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queue	:= { A, </a:t>
            </a:r>
            <a:r>
              <a:rPr lang="en-US" altLang="en-US" sz="2000" b="1" dirty="0">
                <a:solidFill>
                  <a:schemeClr val="tx1"/>
                </a:solidFill>
              </a:rPr>
              <a:t>C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ordering	:= { </a:t>
            </a:r>
            <a:r>
              <a:rPr lang="en-US" altLang="en-US" sz="2000" b="1" dirty="0">
                <a:solidFill>
                  <a:schemeClr val="tx1"/>
                </a:solidFill>
              </a:rPr>
              <a:t>B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22534" name="AutoShape 6"/>
            <p:cNvCxnSpPr>
              <a:cxnSpLocks noChangeShapeType="1"/>
              <a:stCxn id="22538" idx="7"/>
              <a:endCxn id="2253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22539" name="AutoShape 11"/>
            <p:cNvCxnSpPr>
              <a:cxnSpLocks noChangeShapeType="1"/>
              <a:stCxn id="22533" idx="6"/>
              <a:endCxn id="2253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0" name="AutoShape 12"/>
            <p:cNvCxnSpPr>
              <a:cxnSpLocks noChangeShapeType="1"/>
              <a:stCxn id="22538" idx="5"/>
              <a:endCxn id="2253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1" name="AutoShape 13"/>
            <p:cNvCxnSpPr>
              <a:cxnSpLocks noChangeShapeType="1"/>
              <a:stCxn id="22537" idx="7"/>
              <a:endCxn id="2253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2" name="AutoShape 14"/>
            <p:cNvCxnSpPr>
              <a:cxnSpLocks noChangeShapeType="1"/>
              <a:stCxn id="22535" idx="6"/>
              <a:endCxn id="2253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22544" name="AutoShape 16"/>
            <p:cNvCxnSpPr>
              <a:cxnSpLocks noChangeShapeType="1"/>
              <a:stCxn id="22533" idx="5"/>
              <a:endCxn id="2254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5" name="AutoShape 17"/>
            <p:cNvCxnSpPr>
              <a:cxnSpLocks noChangeShapeType="1"/>
              <a:stCxn id="22537" idx="0"/>
              <a:endCxn id="2254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15" y="1143000"/>
            <a:ext cx="8229600" cy="5181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map </a:t>
            </a:r>
            <a:r>
              <a:rPr lang="en-US" altLang="en-US" sz="2000" dirty="0">
                <a:solidFill>
                  <a:schemeClr val="tx1"/>
                </a:solidFill>
              </a:rPr>
              <a:t>:= {each vertex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solidFill>
                  <a:schemeClr val="tx1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queue </a:t>
            </a:r>
            <a:r>
              <a:rPr lang="en-US" altLang="en-US" sz="20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ordering </a:t>
            </a:r>
            <a:r>
              <a:rPr lang="en-US" altLang="en-US" sz="2000" dirty="0">
                <a:solidFill>
                  <a:schemeClr val="tx1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   // A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   // D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map	:= { A=0, B=0, C=0, </a:t>
            </a:r>
            <a:r>
              <a:rPr lang="en-US" altLang="en-US" sz="2000" b="1" dirty="0">
                <a:solidFill>
                  <a:schemeClr val="tx1"/>
                </a:solidFill>
              </a:rPr>
              <a:t>D=0</a:t>
            </a:r>
            <a:r>
              <a:rPr lang="en-US" altLang="en-US" sz="2000" dirty="0">
                <a:solidFill>
                  <a:schemeClr val="tx1"/>
                </a:solidFill>
              </a:rPr>
              <a:t>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queue	:= { C, </a:t>
            </a:r>
            <a:r>
              <a:rPr lang="en-US" altLang="en-US" sz="2000" b="1" dirty="0">
                <a:solidFill>
                  <a:schemeClr val="tx1"/>
                </a:solidFill>
              </a:rPr>
              <a:t>D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ordering	:= { B, </a:t>
            </a:r>
            <a:r>
              <a:rPr lang="en-US" altLang="en-US" sz="2000" b="1" dirty="0">
                <a:solidFill>
                  <a:schemeClr val="tx1"/>
                </a:solidFill>
              </a:rPr>
              <a:t>A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23558" name="AutoShape 6"/>
            <p:cNvCxnSpPr>
              <a:cxnSpLocks noChangeShapeType="1"/>
              <a:stCxn id="23562" idx="7"/>
              <a:endCxn id="2355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23563" name="AutoShape 11"/>
            <p:cNvCxnSpPr>
              <a:cxnSpLocks noChangeShapeType="1"/>
              <a:stCxn id="23557" idx="6"/>
              <a:endCxn id="2356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12"/>
            <p:cNvCxnSpPr>
              <a:cxnSpLocks noChangeShapeType="1"/>
              <a:stCxn id="23562" idx="5"/>
              <a:endCxn id="2356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3"/>
            <p:cNvCxnSpPr>
              <a:cxnSpLocks noChangeShapeType="1"/>
              <a:stCxn id="23561" idx="7"/>
              <a:endCxn id="2356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6" name="AutoShape 14"/>
            <p:cNvCxnSpPr>
              <a:cxnSpLocks noChangeShapeType="1"/>
              <a:stCxn id="23559" idx="6"/>
              <a:endCxn id="2356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23568" name="AutoShape 16"/>
            <p:cNvCxnSpPr>
              <a:cxnSpLocks noChangeShapeType="1"/>
              <a:stCxn id="23557" idx="5"/>
              <a:endCxn id="2356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9" name="AutoShape 17"/>
            <p:cNvCxnSpPr>
              <a:cxnSpLocks noChangeShapeType="1"/>
              <a:stCxn id="23561" idx="0"/>
              <a:endCxn id="2356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385763"/>
            <a:ext cx="637857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Directed</a:t>
            </a:r>
            <a:r>
              <a:rPr spc="-15" dirty="0"/>
              <a:t> </a:t>
            </a:r>
            <a:r>
              <a:rPr spc="-5" dirty="0"/>
              <a:t>Acyclic</a:t>
            </a:r>
            <a:r>
              <a:rPr spc="-1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565275"/>
            <a:ext cx="7170738" cy="4524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DAG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5" dirty="0">
                <a:latin typeface="Comic Sans MS"/>
                <a:cs typeface="Comic Sans MS"/>
              </a:rPr>
              <a:t> directed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graph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with no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cycles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48" name="object 4"/>
          <p:cNvSpPr txBox="1">
            <a:spLocks noChangeArrowheads="1"/>
          </p:cNvSpPr>
          <p:nvPr/>
        </p:nvSpPr>
        <p:spPr bwMode="auto">
          <a:xfrm>
            <a:off x="530225" y="3867150"/>
            <a:ext cx="8013700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1594" rIns="0" bIns="0">
            <a:spAutoFit/>
          </a:bodyPr>
          <a:lstStyle>
            <a:lvl1pPr marL="355600" indent="-3429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3025"/>
              </a:lnSpc>
              <a:spcBef>
                <a:spcPts val="488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Often used to indicate precedences among  events, i.e., event a must happen before b</a:t>
            </a:r>
          </a:p>
          <a:p>
            <a:pPr>
              <a:spcBef>
                <a:spcPts val="225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An example would be a parallel code execution</a:t>
            </a:r>
          </a:p>
          <a:p>
            <a:pPr>
              <a:lnSpc>
                <a:spcPts val="3188"/>
              </a:lnSpc>
              <a:spcBef>
                <a:spcPts val="263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Total order can be introduced using</a:t>
            </a:r>
          </a:p>
          <a:p>
            <a:pPr>
              <a:lnSpc>
                <a:spcPts val="3188"/>
              </a:lnSpc>
            </a:pPr>
            <a:r>
              <a:rPr lang="en-US" altLang="en-US" sz="2800" b="1"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Topological Sorting</a:t>
            </a:r>
            <a:endParaRPr lang="en-US" altLang="en-US" sz="2800"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pic>
        <p:nvPicPr>
          <p:cNvPr id="6149" name="objec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032000"/>
            <a:ext cx="46355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map </a:t>
            </a:r>
            <a:r>
              <a:rPr lang="en-US" altLang="en-US" sz="2000" dirty="0">
                <a:solidFill>
                  <a:schemeClr val="tx1"/>
                </a:solidFill>
              </a:rPr>
              <a:t>:= {each vertex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solidFill>
                  <a:schemeClr val="tx1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queue </a:t>
            </a:r>
            <a:r>
              <a:rPr lang="en-US" altLang="en-US" sz="20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ordering </a:t>
            </a:r>
            <a:r>
              <a:rPr lang="en-US" altLang="en-US" sz="2000" dirty="0">
                <a:solidFill>
                  <a:schemeClr val="tx1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   // C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   // E, F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map	:= { A=0, B=0, C=0, D=0, E=</a:t>
            </a:r>
            <a:r>
              <a:rPr lang="en-US" altLang="en-US" sz="2000" b="1" dirty="0">
                <a:solidFill>
                  <a:schemeClr val="tx1"/>
                </a:solidFill>
              </a:rPr>
              <a:t>1</a:t>
            </a:r>
            <a:r>
              <a:rPr lang="en-US" altLang="en-US" sz="2000" dirty="0">
                <a:solidFill>
                  <a:schemeClr val="tx1"/>
                </a:solidFill>
              </a:rPr>
              <a:t>, F=</a:t>
            </a:r>
            <a:r>
              <a:rPr lang="en-US" altLang="en-US" sz="2000" b="1" dirty="0">
                <a:solidFill>
                  <a:schemeClr val="tx1"/>
                </a:solidFill>
              </a:rPr>
              <a:t>1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queue	:= { D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ordering	:= { B, A, </a:t>
            </a:r>
            <a:r>
              <a:rPr lang="en-US" altLang="en-US" sz="2000" b="1" dirty="0">
                <a:solidFill>
                  <a:schemeClr val="tx1"/>
                </a:solidFill>
              </a:rPr>
              <a:t>C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24582" name="AutoShape 6"/>
            <p:cNvCxnSpPr>
              <a:cxnSpLocks noChangeShapeType="1"/>
              <a:stCxn id="24586" idx="7"/>
              <a:endCxn id="2458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24587" name="AutoShape 11"/>
            <p:cNvCxnSpPr>
              <a:cxnSpLocks noChangeShapeType="1"/>
              <a:stCxn id="24581" idx="6"/>
              <a:endCxn id="2458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8" name="AutoShape 12"/>
            <p:cNvCxnSpPr>
              <a:cxnSpLocks noChangeShapeType="1"/>
              <a:stCxn id="24586" idx="5"/>
              <a:endCxn id="2458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9" name="AutoShape 13"/>
            <p:cNvCxnSpPr>
              <a:cxnSpLocks noChangeShapeType="1"/>
              <a:stCxn id="24585" idx="7"/>
              <a:endCxn id="2458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0" name="AutoShape 14"/>
            <p:cNvCxnSpPr>
              <a:cxnSpLocks noChangeShapeType="1"/>
              <a:stCxn id="24583" idx="6"/>
              <a:endCxn id="2458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1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24592" name="AutoShape 16"/>
            <p:cNvCxnSpPr>
              <a:cxnSpLocks noChangeShapeType="1"/>
              <a:stCxn id="24581" idx="5"/>
              <a:endCxn id="2459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3" name="AutoShape 17"/>
            <p:cNvCxnSpPr>
              <a:cxnSpLocks noChangeShapeType="1"/>
              <a:stCxn id="24585" idx="0"/>
              <a:endCxn id="2459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map </a:t>
            </a:r>
            <a:r>
              <a:rPr lang="en-US" altLang="en-US" sz="2000" dirty="0">
                <a:solidFill>
                  <a:schemeClr val="tx1"/>
                </a:solidFill>
              </a:rPr>
              <a:t>:= {each vertex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solidFill>
                  <a:schemeClr val="tx1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queue </a:t>
            </a:r>
            <a:r>
              <a:rPr lang="en-US" altLang="en-US" sz="20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ordering </a:t>
            </a:r>
            <a:r>
              <a:rPr lang="en-US" altLang="en-US" sz="2000" dirty="0">
                <a:solidFill>
                  <a:schemeClr val="tx1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   // D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   // F, E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map	:= { A=0, B=0, C=0, D=0, E=</a:t>
            </a:r>
            <a:r>
              <a:rPr lang="en-US" altLang="en-US" sz="2000" b="1" dirty="0">
                <a:solidFill>
                  <a:schemeClr val="tx1"/>
                </a:solidFill>
              </a:rPr>
              <a:t>0</a:t>
            </a:r>
            <a:r>
              <a:rPr lang="en-US" altLang="en-US" sz="2000" dirty="0">
                <a:solidFill>
                  <a:schemeClr val="tx1"/>
                </a:solidFill>
              </a:rPr>
              <a:t>, F=</a:t>
            </a:r>
            <a:r>
              <a:rPr lang="en-US" altLang="en-US" sz="2000" b="1" dirty="0">
                <a:solidFill>
                  <a:schemeClr val="tx1"/>
                </a:solidFill>
              </a:rPr>
              <a:t>0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queue	:= { </a:t>
            </a:r>
            <a:r>
              <a:rPr lang="en-US" altLang="en-US" sz="2000" b="1" dirty="0">
                <a:solidFill>
                  <a:schemeClr val="tx1"/>
                </a:solidFill>
              </a:rPr>
              <a:t>F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b="1" dirty="0">
                <a:solidFill>
                  <a:schemeClr val="tx1"/>
                </a:solidFill>
              </a:rPr>
              <a:t>E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ordering	:= { B, A, C, </a:t>
            </a:r>
            <a:r>
              <a:rPr lang="en-US" altLang="en-US" sz="2000" b="1" dirty="0">
                <a:solidFill>
                  <a:schemeClr val="tx1"/>
                </a:solidFill>
              </a:rPr>
              <a:t>D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25606" name="AutoShape 6"/>
            <p:cNvCxnSpPr>
              <a:cxnSpLocks noChangeShapeType="1"/>
              <a:stCxn id="25610" idx="7"/>
              <a:endCxn id="2560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25611" name="AutoShape 11"/>
            <p:cNvCxnSpPr>
              <a:cxnSpLocks noChangeShapeType="1"/>
              <a:stCxn id="25605" idx="6"/>
              <a:endCxn id="2560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2"/>
            <p:cNvCxnSpPr>
              <a:cxnSpLocks noChangeShapeType="1"/>
              <a:stCxn id="25610" idx="5"/>
              <a:endCxn id="2560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3" name="AutoShape 13"/>
            <p:cNvCxnSpPr>
              <a:cxnSpLocks noChangeShapeType="1"/>
              <a:stCxn id="25609" idx="7"/>
              <a:endCxn id="2560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4" name="AutoShape 14"/>
            <p:cNvCxnSpPr>
              <a:cxnSpLocks noChangeShapeType="1"/>
              <a:stCxn id="25607" idx="6"/>
              <a:endCxn id="2560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25616" name="AutoShape 16"/>
            <p:cNvCxnSpPr>
              <a:cxnSpLocks noChangeShapeType="1"/>
              <a:stCxn id="25605" idx="5"/>
              <a:endCxn id="2561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7" name="AutoShape 17"/>
            <p:cNvCxnSpPr>
              <a:cxnSpLocks noChangeShapeType="1"/>
              <a:stCxn id="25609" idx="0"/>
              <a:endCxn id="2561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181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map </a:t>
            </a:r>
            <a:r>
              <a:rPr lang="en-US" altLang="en-US" sz="2000" dirty="0">
                <a:solidFill>
                  <a:schemeClr val="tx1"/>
                </a:solidFill>
              </a:rPr>
              <a:t>:= {each vertex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solidFill>
                  <a:schemeClr val="tx1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queue </a:t>
            </a:r>
            <a:r>
              <a:rPr lang="en-US" altLang="en-US" sz="20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ordering </a:t>
            </a:r>
            <a:r>
              <a:rPr lang="en-US" altLang="en-US" sz="2000" dirty="0">
                <a:solidFill>
                  <a:schemeClr val="tx1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   // F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   // none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map	:= { A=0, B=0, C=0, D=0, E=0, F=0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queue	:= { E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ordering	:= { B, A, C, D, </a:t>
            </a:r>
            <a:r>
              <a:rPr lang="en-US" altLang="en-US" sz="2000" b="1" dirty="0">
                <a:solidFill>
                  <a:schemeClr val="tx1"/>
                </a:solidFill>
              </a:rPr>
              <a:t>F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26630" name="AutoShape 6"/>
            <p:cNvCxnSpPr>
              <a:cxnSpLocks noChangeShapeType="1"/>
              <a:stCxn id="26634" idx="7"/>
              <a:endCxn id="2662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26635" name="AutoShape 11"/>
            <p:cNvCxnSpPr>
              <a:cxnSpLocks noChangeShapeType="1"/>
              <a:stCxn id="26629" idx="6"/>
              <a:endCxn id="2663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4" idx="5"/>
              <a:endCxn id="2663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7" name="AutoShape 13"/>
            <p:cNvCxnSpPr>
              <a:cxnSpLocks noChangeShapeType="1"/>
              <a:stCxn id="26633" idx="7"/>
              <a:endCxn id="2663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8" name="AutoShape 14"/>
            <p:cNvCxnSpPr>
              <a:cxnSpLocks noChangeShapeType="1"/>
              <a:stCxn id="26631" idx="6"/>
              <a:endCxn id="2663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26640" name="AutoShape 16"/>
            <p:cNvCxnSpPr>
              <a:cxnSpLocks noChangeShapeType="1"/>
              <a:stCxn id="26629" idx="5"/>
              <a:endCxn id="2663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1" name="AutoShape 17"/>
            <p:cNvCxnSpPr>
              <a:cxnSpLocks noChangeShapeType="1"/>
              <a:stCxn id="26633" idx="0"/>
              <a:endCxn id="2663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0292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map </a:t>
            </a:r>
            <a:r>
              <a:rPr lang="en-US" altLang="en-US" sz="2000" dirty="0">
                <a:solidFill>
                  <a:schemeClr val="tx1"/>
                </a:solidFill>
              </a:rPr>
              <a:t>:= {each vertex </a:t>
            </a:r>
            <a:r>
              <a:rPr lang="en-US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solidFill>
                  <a:schemeClr val="tx1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queue </a:t>
            </a:r>
            <a:r>
              <a:rPr lang="en-US" altLang="en-US" sz="20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 dirty="0">
                <a:solidFill>
                  <a:schemeClr val="tx1"/>
                </a:solidFill>
              </a:rPr>
              <a:t>ordering </a:t>
            </a:r>
            <a:r>
              <a:rPr lang="en-US" altLang="en-US" sz="2000" dirty="0">
                <a:solidFill>
                  <a:schemeClr val="tx1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   // E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   // none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map	:= { A=0, B=0, C=0, D=0, E=0, F=0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queue	:= {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ordering	:= { B, A, C, D, F, </a:t>
            </a:r>
            <a:r>
              <a:rPr lang="en-US" altLang="en-US" sz="2000" b="1" dirty="0">
                <a:solidFill>
                  <a:schemeClr val="tx1"/>
                </a:solidFill>
              </a:rPr>
              <a:t>E</a:t>
            </a:r>
            <a:r>
              <a:rPr lang="en-US" altLang="en-US" sz="2000" dirty="0">
                <a:solidFill>
                  <a:schemeClr val="tx1"/>
                </a:solidFill>
              </a:rPr>
              <a:t> }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27654" name="AutoShape 6"/>
            <p:cNvCxnSpPr>
              <a:cxnSpLocks noChangeShapeType="1"/>
              <a:stCxn id="27658" idx="7"/>
              <a:endCxn id="2765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27659" name="AutoShape 11"/>
            <p:cNvCxnSpPr>
              <a:cxnSpLocks noChangeShapeType="1"/>
              <a:stCxn id="27653" idx="6"/>
              <a:endCxn id="2765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0" name="AutoShape 12"/>
            <p:cNvCxnSpPr>
              <a:cxnSpLocks noChangeShapeType="1"/>
              <a:stCxn id="27658" idx="5"/>
              <a:endCxn id="2765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1" name="AutoShape 13"/>
            <p:cNvCxnSpPr>
              <a:cxnSpLocks noChangeShapeType="1"/>
              <a:stCxn id="27657" idx="7"/>
              <a:endCxn id="2765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2" name="AutoShape 14"/>
            <p:cNvCxnSpPr>
              <a:cxnSpLocks noChangeShapeType="1"/>
              <a:stCxn id="27655" idx="6"/>
              <a:endCxn id="2765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B2B2B2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27664" name="AutoShape 16"/>
            <p:cNvCxnSpPr>
              <a:cxnSpLocks noChangeShapeType="1"/>
              <a:stCxn id="27653" idx="5"/>
              <a:endCxn id="2766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5" name="AutoShape 17"/>
            <p:cNvCxnSpPr>
              <a:cxnSpLocks noChangeShapeType="1"/>
              <a:stCxn id="27657" idx="0"/>
              <a:endCxn id="2766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runtime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What is the runtime of our topological sort algorithm?</a:t>
            </a: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(with an "adjacency map" graph internal representation)</a:t>
            </a: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endParaRPr lang="en-US" altLang="en-US" sz="12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function </a:t>
            </a:r>
            <a:r>
              <a:rPr lang="en-US" altLang="en-US" sz="20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2000" dirty="0">
                <a:solidFill>
                  <a:schemeClr val="tx1"/>
                </a:solidFill>
              </a:rPr>
              <a:t>():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map </a:t>
            </a:r>
            <a:r>
              <a:rPr lang="en-US" altLang="en-US" sz="1800" dirty="0">
                <a:solidFill>
                  <a:schemeClr val="tx1"/>
                </a:solidFill>
              </a:rPr>
              <a:t>:= {each vertex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1800" dirty="0">
                <a:solidFill>
                  <a:schemeClr val="tx1"/>
                </a:solidFill>
              </a:rPr>
              <a:t>its in-degree}.	// O(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:= {all vertices with in-degree = 0}.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:= { 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Repeat until queue is empty:	// O(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Dequeue the first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from the queue.	//     O(</a:t>
            </a:r>
            <a:r>
              <a:rPr lang="en-US" altLang="en-US" sz="1800" i="1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ordering </a:t>
            </a:r>
            <a:r>
              <a:rPr lang="en-US" altLang="en-US" sz="1800" dirty="0">
                <a:solidFill>
                  <a:schemeClr val="tx1"/>
                </a:solidFill>
              </a:rPr>
              <a:t>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.	//     O(</a:t>
            </a:r>
            <a:r>
              <a:rPr lang="en-US" altLang="en-US" sz="1800" i="1" dirty="0">
                <a:solidFill>
                  <a:schemeClr val="tx1"/>
                </a:solidFill>
              </a:rPr>
              <a:t>1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Decrease the in-degree of all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's	//     O(</a:t>
            </a:r>
            <a:r>
              <a:rPr lang="en-US" altLang="en-US" sz="1800" i="1" dirty="0">
                <a:solidFill>
                  <a:schemeClr val="tx1"/>
                </a:solidFill>
              </a:rPr>
              <a:t>E</a:t>
            </a:r>
            <a:r>
              <a:rPr lang="en-US" altLang="en-US" sz="1800" dirty="0">
                <a:solidFill>
                  <a:schemeClr val="tx1"/>
                </a:solidFill>
              </a:rPr>
              <a:t>) for all passes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neighbors by 1 in the </a:t>
            </a:r>
            <a:r>
              <a:rPr lang="en-US" altLang="en-US" sz="1800" i="1" dirty="0">
                <a:solidFill>
                  <a:schemeClr val="tx1"/>
                </a:solidFill>
              </a:rPr>
              <a:t>map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 dirty="0">
                <a:solidFill>
                  <a:schemeClr val="tx1"/>
                </a:solidFill>
              </a:rPr>
              <a:t>queue </a:t>
            </a:r>
            <a:r>
              <a:rPr lang="en-US" altLang="en-US" sz="1800" dirty="0">
                <a:solidFill>
                  <a:schemeClr val="tx1"/>
                </a:solidFill>
              </a:rPr>
              <a:t>+= {any neighbors whose in-degree is now 0}.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endParaRPr lang="en-US" altLang="en-US" sz="1800" dirty="0">
              <a:solidFill>
                <a:schemeClr val="tx1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Overall: </a:t>
            </a:r>
            <a:r>
              <a:rPr lang="en-US" altLang="en-US" sz="2000" b="1" dirty="0">
                <a:solidFill>
                  <a:schemeClr val="tx1"/>
                </a:solidFill>
              </a:rPr>
              <a:t>O(</a:t>
            </a:r>
            <a:r>
              <a:rPr lang="en-US" altLang="en-US" sz="2000" b="1" i="1" dirty="0">
                <a:solidFill>
                  <a:schemeClr val="tx1"/>
                </a:solidFill>
              </a:rPr>
              <a:t>V</a:t>
            </a:r>
            <a:r>
              <a:rPr lang="en-US" altLang="en-US" sz="2000" b="1" dirty="0">
                <a:solidFill>
                  <a:schemeClr val="tx1"/>
                </a:solidFill>
              </a:rPr>
              <a:t> + </a:t>
            </a:r>
            <a:r>
              <a:rPr lang="en-US" altLang="en-US" sz="2000" b="1" i="1" dirty="0">
                <a:solidFill>
                  <a:schemeClr val="tx1"/>
                </a:solidFill>
              </a:rPr>
              <a:t>E</a:t>
            </a:r>
            <a:r>
              <a:rPr lang="en-US" altLang="en-US" sz="2000" b="1" dirty="0">
                <a:solidFill>
                  <a:schemeClr val="tx1"/>
                </a:solidFill>
              </a:rPr>
              <a:t>)</a:t>
            </a:r>
            <a:r>
              <a:rPr lang="en-US" altLang="en-US" sz="2000" dirty="0">
                <a:solidFill>
                  <a:schemeClr val="tx1"/>
                </a:solidFill>
              </a:rPr>
              <a:t>  ;  essentially O(</a:t>
            </a:r>
            <a:r>
              <a:rPr lang="en-US" altLang="en-US" sz="2000" i="1" dirty="0">
                <a:solidFill>
                  <a:schemeClr val="tx1"/>
                </a:solidFill>
              </a:rPr>
              <a:t>V</a:t>
            </a:r>
            <a:r>
              <a:rPr lang="en-US" altLang="en-US" sz="2000" dirty="0">
                <a:solidFill>
                  <a:schemeClr val="tx1"/>
                </a:solidFill>
              </a:rPr>
              <a:t>) time on a sparse graph  (fast!)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87363"/>
            <a:ext cx="4294187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Topological</a:t>
            </a:r>
            <a:r>
              <a:rPr spc="-70" dirty="0"/>
              <a:t> </a:t>
            </a:r>
            <a:r>
              <a:rPr spc="-10" dirty="0"/>
              <a:t>Sort</a:t>
            </a:r>
          </a:p>
        </p:txBody>
      </p:sp>
      <p:sp>
        <p:nvSpPr>
          <p:cNvPr id="29699" name="object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305800" cy="1719060"/>
          </a:xfrm>
        </p:spPr>
        <p:txBody>
          <a:bodyPr wrap="square" lIns="0" tIns="102235" rIns="0" bIns="0">
            <a:spAutoFit/>
          </a:bodyPr>
          <a:lstStyle/>
          <a:p>
            <a:pPr marL="576263" indent="-342900">
              <a:spcBef>
                <a:spcPts val="800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  <a:tabLst>
                <a:tab pos="57626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Running time</a:t>
            </a:r>
          </a:p>
          <a:p>
            <a:pPr marL="976313" lvl="1" indent="-285750">
              <a:spcBef>
                <a:spcPts val="625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576263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depth-first search: 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O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(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V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+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E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) time</a:t>
            </a:r>
          </a:p>
          <a:p>
            <a:pPr marL="976313" lvl="1" indent="-285750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576263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insert each of the |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V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| vertices to the front  of the linked list: 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O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(1) per insertion</a:t>
            </a:r>
          </a:p>
          <a:p>
            <a:pPr marL="576263" indent="-342900">
              <a:spcBef>
                <a:spcPts val="575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  <a:tabLst>
                <a:tab pos="576263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Thus the total running time is 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O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+</a:t>
            </a:r>
            <a:r>
              <a:rPr lang="en-US" altLang="en-US" sz="1800" i="1" dirty="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E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E6C-3D06-7477-A9AE-3AE692EE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055C-0F46-754B-BFF5-B215ECAC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Graphs: Topological </a:t>
            </a:r>
            <a:r>
              <a:rPr lang="en-US" altLang="en-US" dirty="0"/>
              <a:t>Sort, </a:t>
            </a:r>
            <a:r>
              <a:rPr lang="en-US" altLang="en-US" sz="2400" dirty="0"/>
              <a:t>University of Washington</a:t>
            </a:r>
            <a:endParaRPr lang="en-IN" dirty="0"/>
          </a:p>
          <a:p>
            <a:r>
              <a:rPr lang="en-US" altLang="en-US" sz="2400" dirty="0"/>
              <a:t>slides created by Marty Stepp</a:t>
            </a:r>
            <a:br>
              <a:rPr lang="en-US" altLang="en-US" sz="2400" dirty="0"/>
            </a:br>
            <a:r>
              <a:rPr lang="en-US" altLang="en-US" sz="2400" dirty="0">
                <a:hlinkClick r:id="rId2"/>
              </a:rPr>
              <a:t>http://www.cs.washington.edu/373/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06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87363"/>
            <a:ext cx="66135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Topological</a:t>
            </a:r>
            <a:r>
              <a:rPr spc="-40" dirty="0"/>
              <a:t> </a:t>
            </a:r>
            <a:r>
              <a:rPr spc="-5" dirty="0"/>
              <a:t>Sort</a:t>
            </a:r>
            <a:r>
              <a:rPr spc="-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171" name="object 3"/>
          <p:cNvSpPr txBox="1">
            <a:spLocks noChangeArrowheads="1"/>
          </p:cNvSpPr>
          <p:nvPr/>
        </p:nvSpPr>
        <p:spPr bwMode="auto">
          <a:xfrm>
            <a:off x="863600" y="1981200"/>
            <a:ext cx="7416800" cy="251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1594" rIns="0" bIns="0">
            <a:spAutoFit/>
          </a:bodyPr>
          <a:lstStyle>
            <a:lvl1pPr marL="355600" indent="-3429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3025"/>
              </a:lnSpc>
              <a:spcBef>
                <a:spcPts val="488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800" dirty="0"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Precedence relations: an edge from x to y  means one must be done with x before one  can do y</a:t>
            </a:r>
          </a:p>
          <a:p>
            <a:pPr>
              <a:lnSpc>
                <a:spcPts val="3025"/>
              </a:lnSpc>
              <a:spcBef>
                <a:spcPts val="488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endParaRPr lang="en-US" altLang="en-US" sz="2800" dirty="0"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  <a:p>
            <a:pPr>
              <a:lnSpc>
                <a:spcPts val="3025"/>
              </a:lnSpc>
              <a:spcBef>
                <a:spcPts val="613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800" dirty="0"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Intuition: can schedule task only when all  of its subtasks have been scheduled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1: Ordering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955800"/>
            <a:ext cx="8389938" cy="595313"/>
          </a:xfrm>
        </p:spPr>
        <p:txBody>
          <a:bodyPr/>
          <a:lstStyle/>
          <a:p>
            <a:pPr>
              <a:defRPr/>
            </a:pPr>
            <a:r>
              <a:rPr lang="en-US" dirty="0"/>
              <a:t>Given a bunch of courses with prerequisites, find an order to take the courses 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4988"/>
            <a:ext cx="1244600" cy="315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Math 126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4613" y="3700463"/>
            <a:ext cx="1042987" cy="315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CSE 142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6225" y="3368675"/>
            <a:ext cx="1041400" cy="315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CSE 143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4675" y="3879850"/>
            <a:ext cx="104140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CSE 373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0075" y="2997200"/>
            <a:ext cx="1042988" cy="315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CSE 374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2988" y="4119563"/>
            <a:ext cx="1042987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CSE 417</a:t>
            </a:r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387600" y="3232150"/>
            <a:ext cx="428625" cy="29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2387600" y="3527425"/>
            <a:ext cx="428625" cy="331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3857625" y="3155950"/>
            <a:ext cx="552450" cy="371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857625" y="3527425"/>
            <a:ext cx="527050" cy="509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1"/>
          </p:cNvCxnSpPr>
          <p:nvPr/>
        </p:nvCxnSpPr>
        <p:spPr>
          <a:xfrm>
            <a:off x="5426075" y="4037013"/>
            <a:ext cx="696913" cy="239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43744" y="5124917"/>
            <a:ext cx="7766050" cy="328612"/>
            <a:chOff x="195082" y="5231856"/>
            <a:chExt cx="10354095" cy="439148"/>
          </a:xfrm>
        </p:grpSpPr>
        <p:sp>
          <p:nvSpPr>
            <p:cNvPr id="18" name="Rectangle 17"/>
            <p:cNvSpPr/>
            <p:nvPr/>
          </p:nvSpPr>
          <p:spPr>
            <a:xfrm>
              <a:off x="1930642" y="5238220"/>
              <a:ext cx="1390565" cy="42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CSE 142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55096" y="5238220"/>
              <a:ext cx="1388448" cy="42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CSE 143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24520" y="5244585"/>
              <a:ext cx="1390565" cy="422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CSE 373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51091" y="5250949"/>
              <a:ext cx="1390564" cy="42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CSE 374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58613" y="5238220"/>
              <a:ext cx="1390564" cy="42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CSE 417</a:t>
              </a:r>
            </a:p>
          </p:txBody>
        </p:sp>
        <p:cxnSp>
          <p:nvCxnSpPr>
            <p:cNvPr id="25" name="Curved Connector 24"/>
            <p:cNvCxnSpPr>
              <a:endCxn id="20" idx="2"/>
            </p:cNvCxnSpPr>
            <p:nvPr/>
          </p:nvCxnSpPr>
          <p:spPr>
            <a:xfrm rot="16200000" flipH="1">
              <a:off x="2669299" y="3878269"/>
              <a:ext cx="12729" cy="356001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8" idx="0"/>
              <a:endCxn id="20" idx="0"/>
            </p:cNvCxnSpPr>
            <p:nvPr/>
          </p:nvCxnSpPr>
          <p:spPr>
            <a:xfrm rot="5400000" flipH="1" flipV="1">
              <a:off x="3537078" y="4325993"/>
              <a:ext cx="12729" cy="182445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</p:cNvCxnSpPr>
            <p:nvPr/>
          </p:nvCxnSpPr>
          <p:spPr>
            <a:xfrm rot="16200000" flipH="1">
              <a:off x="5298025" y="4389514"/>
              <a:ext cx="21215" cy="1718627"/>
            </a:xfrm>
            <a:prstGeom prst="curvedConnector4">
              <a:avLst>
                <a:gd name="adj1" fmla="val -1089038"/>
                <a:gd name="adj2" fmla="val 96791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0" idx="2"/>
            </p:cNvCxnSpPr>
            <p:nvPr/>
          </p:nvCxnSpPr>
          <p:spPr>
            <a:xfrm rot="5400000" flipH="1" flipV="1">
              <a:off x="6301257" y="3778759"/>
              <a:ext cx="27579" cy="3731454"/>
            </a:xfrm>
            <a:prstGeom prst="curvedConnector4">
              <a:avLst>
                <a:gd name="adj1" fmla="val -802162"/>
                <a:gd name="adj2" fmla="val 100273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rot="5400000" flipH="1" flipV="1">
              <a:off x="8083404" y="3530431"/>
              <a:ext cx="6365" cy="3634093"/>
            </a:xfrm>
            <a:prstGeom prst="curvedConnector3">
              <a:avLst>
                <a:gd name="adj1" fmla="val 5338371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5082" y="5238220"/>
              <a:ext cx="1597985" cy="42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Math 126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578 L -0.11459 0.3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5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3268 0.1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2865 0.161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8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11745 0.3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15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6993 0.074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372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87363"/>
            <a:ext cx="4294187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Topological</a:t>
            </a:r>
            <a:r>
              <a:rPr spc="-70" dirty="0"/>
              <a:t> </a:t>
            </a:r>
            <a:r>
              <a:rPr spc="-10" dirty="0"/>
              <a:t>Sort</a:t>
            </a:r>
          </a:p>
        </p:txBody>
      </p:sp>
      <p:sp>
        <p:nvSpPr>
          <p:cNvPr id="9219" name="object 3"/>
          <p:cNvSpPr txBox="1">
            <a:spLocks noChangeArrowheads="1"/>
          </p:cNvSpPr>
          <p:nvPr/>
        </p:nvSpPr>
        <p:spPr bwMode="auto">
          <a:xfrm>
            <a:off x="381000" y="1447800"/>
            <a:ext cx="8382000" cy="44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>
            <a:spAutoFit/>
          </a:bodyPr>
          <a:lstStyle>
            <a:lvl1pPr marL="355600" indent="-3429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1213" indent="-303213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63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100" dirty="0">
                <a:latin typeface="Trebuchet MS" panose="020B0603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Sorting of a directed acyclic graph (DAG)</a:t>
            </a:r>
          </a:p>
          <a:p>
            <a:pPr>
              <a:lnSpc>
                <a:spcPts val="3025"/>
              </a:lnSpc>
              <a:spcBef>
                <a:spcPts val="650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100" dirty="0">
                <a:latin typeface="Trebuchet MS" panose="020B0603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A topological sort of a DAG is a linear ordering  of all its vertices such that for any edge (</a:t>
            </a:r>
            <a:r>
              <a:rPr lang="en-US" altLang="en-US" sz="2100" dirty="0" err="1">
                <a:latin typeface="Trebuchet MS" panose="020B0603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u,v</a:t>
            </a:r>
            <a:r>
              <a:rPr lang="en-US" altLang="en-US" sz="2100" dirty="0">
                <a:latin typeface="Trebuchet MS" panose="020B0603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)  in the DAG, u appears before v in the ordering</a:t>
            </a:r>
          </a:p>
          <a:p>
            <a:pPr>
              <a:lnSpc>
                <a:spcPts val="3025"/>
              </a:lnSpc>
              <a:spcBef>
                <a:spcPts val="613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r>
              <a:rPr lang="en-US" altLang="en-US" sz="2100" dirty="0">
                <a:latin typeface="Trebuchet MS" panose="020B0603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The following algorithm topologically sorts a  DAG</a:t>
            </a:r>
          </a:p>
          <a:p>
            <a:pPr>
              <a:lnSpc>
                <a:spcPts val="3025"/>
              </a:lnSpc>
              <a:spcBef>
                <a:spcPts val="613"/>
              </a:spcBef>
              <a:buClr>
                <a:srgbClr val="3333CC"/>
              </a:buClr>
              <a:buSzPct val="59000"/>
              <a:buFont typeface="Wingdings" panose="05000000000000000000" pitchFamily="2" charset="2"/>
              <a:buChar char=""/>
            </a:pPr>
            <a:endParaRPr lang="en-US" altLang="en-US" sz="2100" dirty="0">
              <a:latin typeface="Trebuchet MS" panose="020B0603020202020204" pitchFamily="34" charset="0"/>
              <a:ea typeface="Comic Sans MS" panose="030F0702030302020204" pitchFamily="66" charset="0"/>
              <a:cs typeface="Comic Sans MS" panose="030F0702030302020204" pitchFamily="66" charset="0"/>
            </a:endParaRPr>
          </a:p>
          <a:p>
            <a:pPr>
              <a:lnSpc>
                <a:spcPts val="2138"/>
              </a:lnSpc>
            </a:pPr>
            <a:r>
              <a:rPr lang="en-US" altLang="en-US" sz="21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Topological-Sort</a:t>
            </a:r>
            <a:r>
              <a:rPr lang="en-US" altLang="en-US" sz="2100" dirty="0">
                <a:latin typeface="Trebuchet MS" panose="020B0603020202020204" pitchFamily="34" charset="0"/>
                <a:cs typeface="Times New Roman" panose="02020603050405020304" pitchFamily="18" charset="0"/>
              </a:rPr>
              <a:t>(G)</a:t>
            </a:r>
          </a:p>
          <a:p>
            <a:pPr lvl="1">
              <a:buFontTx/>
              <a:buAutoNum type="arabicParenR"/>
            </a:pPr>
            <a:r>
              <a:rPr lang="en-US" altLang="en-US" sz="2100" dirty="0">
                <a:latin typeface="Trebuchet MS" panose="020B0603020202020204" pitchFamily="34" charset="0"/>
                <a:cs typeface="Times New Roman" panose="02020603050405020304" pitchFamily="18" charset="0"/>
              </a:rPr>
              <a:t>call DFS(G) to compute finishing times f[v] for each vertex v</a:t>
            </a:r>
          </a:p>
          <a:p>
            <a:pPr lvl="1">
              <a:buFontTx/>
              <a:buAutoNum type="arabicParenR"/>
            </a:pPr>
            <a:r>
              <a:rPr lang="en-US" altLang="en-US" sz="2100" dirty="0">
                <a:latin typeface="Trebuchet MS" panose="020B0603020202020204" pitchFamily="34" charset="0"/>
                <a:cs typeface="Times New Roman" panose="02020603050405020304" pitchFamily="18" charset="0"/>
              </a:rPr>
              <a:t>as each vertex is finished, insert it onto the front of a linked list</a:t>
            </a:r>
          </a:p>
          <a:p>
            <a:pPr lvl="1">
              <a:buFontTx/>
              <a:buAutoNum type="arabicParenR"/>
            </a:pPr>
            <a:r>
              <a:rPr lang="en-US" altLang="en-US" sz="2100" dirty="0">
                <a:latin typeface="Trebuchet MS" panose="020B0603020202020204" pitchFamily="34" charset="0"/>
                <a:cs typeface="Times New Roman" panose="02020603050405020304" pitchFamily="18" charset="0"/>
              </a:rPr>
              <a:t>return the linked list of vertices (decreasing order of f[v] values)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Ordering a 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305" y="1302653"/>
            <a:ext cx="8458200" cy="4876800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Suppose we have a directed acyclic graph (DAG) of courses, and we want to find an order in which the courses can be taken.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Must take all </a:t>
            </a:r>
            <a:r>
              <a:rPr lang="en-US" altLang="en-US" sz="2000" dirty="0" err="1">
                <a:solidFill>
                  <a:schemeClr val="tx1"/>
                </a:solidFill>
              </a:rPr>
              <a:t>prereqs</a:t>
            </a:r>
            <a:r>
              <a:rPr lang="en-US" altLang="en-US" sz="2000" dirty="0">
                <a:solidFill>
                  <a:schemeClr val="tx1"/>
                </a:solidFill>
              </a:rPr>
              <a:t> before you can take a given course.  Example: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[142, 143, 140, 154, 341, 374, 331, 403, 311, 332, 344,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312, 351, 333, 352, 373, 414, 410, 417, 413, 415]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There might be more than one allowable ordering.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How can we find a valid ordering of the vertices?</a:t>
            </a:r>
          </a:p>
        </p:txBody>
      </p:sp>
      <p:grpSp>
        <p:nvGrpSpPr>
          <p:cNvPr id="10244" name="Group 88"/>
          <p:cNvGrpSpPr>
            <a:grpSpLocks/>
          </p:cNvGrpSpPr>
          <p:nvPr/>
        </p:nvGrpSpPr>
        <p:grpSpPr bwMode="auto">
          <a:xfrm>
            <a:off x="457200" y="3962400"/>
            <a:ext cx="8305800" cy="2590800"/>
            <a:chOff x="384" y="2448"/>
            <a:chExt cx="5232" cy="1632"/>
          </a:xfrm>
        </p:grpSpPr>
        <p:sp>
          <p:nvSpPr>
            <p:cNvPr id="10245" name="Oval 23"/>
            <p:cNvSpPr>
              <a:spLocks noChangeArrowheads="1"/>
            </p:cNvSpPr>
            <p:nvPr/>
          </p:nvSpPr>
          <p:spPr bwMode="auto">
            <a:xfrm>
              <a:off x="1920" y="36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142</a:t>
              </a:r>
            </a:p>
          </p:txBody>
        </p:sp>
        <p:cxnSp>
          <p:nvCxnSpPr>
            <p:cNvPr id="10246" name="AutoShape 24"/>
            <p:cNvCxnSpPr>
              <a:cxnSpLocks noChangeShapeType="1"/>
              <a:stCxn id="10245" idx="0"/>
              <a:endCxn id="10247" idx="3"/>
            </p:cNvCxnSpPr>
            <p:nvPr/>
          </p:nvCxnSpPr>
          <p:spPr bwMode="auto">
            <a:xfrm flipV="1">
              <a:off x="2160" y="2995"/>
              <a:ext cx="214" cy="6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47" name="Oval 25"/>
            <p:cNvSpPr>
              <a:spLocks noChangeArrowheads="1"/>
            </p:cNvSpPr>
            <p:nvPr/>
          </p:nvSpPr>
          <p:spPr bwMode="auto">
            <a:xfrm>
              <a:off x="2304" y="278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143</a:t>
              </a:r>
            </a:p>
          </p:txBody>
        </p:sp>
        <p:sp>
          <p:nvSpPr>
            <p:cNvPr id="10248" name="Oval 26"/>
            <p:cNvSpPr>
              <a:spLocks noChangeArrowheads="1"/>
            </p:cNvSpPr>
            <p:nvPr/>
          </p:nvSpPr>
          <p:spPr bwMode="auto">
            <a:xfrm>
              <a:off x="3456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154</a:t>
              </a:r>
            </a:p>
          </p:txBody>
        </p:sp>
        <p:sp>
          <p:nvSpPr>
            <p:cNvPr id="10249" name="Oval 27"/>
            <p:cNvSpPr>
              <a:spLocks noChangeArrowheads="1"/>
            </p:cNvSpPr>
            <p:nvPr/>
          </p:nvSpPr>
          <p:spPr bwMode="auto">
            <a:xfrm>
              <a:off x="3168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140</a:t>
              </a:r>
            </a:p>
          </p:txBody>
        </p:sp>
        <p:sp>
          <p:nvSpPr>
            <p:cNvPr id="10250" name="Oval 28"/>
            <p:cNvSpPr>
              <a:spLocks noChangeArrowheads="1"/>
            </p:cNvSpPr>
            <p:nvPr/>
          </p:nvSpPr>
          <p:spPr bwMode="auto">
            <a:xfrm>
              <a:off x="110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311</a:t>
              </a:r>
            </a:p>
          </p:txBody>
        </p:sp>
        <p:sp>
          <p:nvSpPr>
            <p:cNvPr id="10251" name="Oval 29"/>
            <p:cNvSpPr>
              <a:spLocks noChangeArrowheads="1"/>
            </p:cNvSpPr>
            <p:nvPr/>
          </p:nvSpPr>
          <p:spPr bwMode="auto">
            <a:xfrm>
              <a:off x="384" y="302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312</a:t>
              </a:r>
            </a:p>
          </p:txBody>
        </p:sp>
        <p:sp>
          <p:nvSpPr>
            <p:cNvPr id="10252" name="Oval 30"/>
            <p:cNvSpPr>
              <a:spLocks noChangeArrowheads="1"/>
            </p:cNvSpPr>
            <p:nvPr/>
          </p:nvSpPr>
          <p:spPr bwMode="auto">
            <a:xfrm>
              <a:off x="1536" y="331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331</a:t>
              </a:r>
            </a:p>
          </p:txBody>
        </p:sp>
        <p:sp>
          <p:nvSpPr>
            <p:cNvPr id="10253" name="Oval 31"/>
            <p:cNvSpPr>
              <a:spLocks noChangeArrowheads="1"/>
            </p:cNvSpPr>
            <p:nvPr/>
          </p:nvSpPr>
          <p:spPr bwMode="auto">
            <a:xfrm>
              <a:off x="331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351</a:t>
              </a:r>
            </a:p>
          </p:txBody>
        </p:sp>
        <p:sp>
          <p:nvSpPr>
            <p:cNvPr id="10254" name="Oval 32"/>
            <p:cNvSpPr>
              <a:spLocks noChangeArrowheads="1"/>
            </p:cNvSpPr>
            <p:nvPr/>
          </p:nvSpPr>
          <p:spPr bwMode="auto">
            <a:xfrm>
              <a:off x="3744" y="326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333</a:t>
              </a:r>
            </a:p>
          </p:txBody>
        </p:sp>
        <p:sp>
          <p:nvSpPr>
            <p:cNvPr id="10255" name="Oval 33"/>
            <p:cNvSpPr>
              <a:spLocks noChangeArrowheads="1"/>
            </p:cNvSpPr>
            <p:nvPr/>
          </p:nvSpPr>
          <p:spPr bwMode="auto">
            <a:xfrm>
              <a:off x="2496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341</a:t>
              </a:r>
            </a:p>
          </p:txBody>
        </p:sp>
        <p:sp>
          <p:nvSpPr>
            <p:cNvPr id="10256" name="Oval 34"/>
            <p:cNvSpPr>
              <a:spLocks noChangeArrowheads="1"/>
            </p:cNvSpPr>
            <p:nvPr/>
          </p:nvSpPr>
          <p:spPr bwMode="auto">
            <a:xfrm>
              <a:off x="960" y="307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344</a:t>
              </a:r>
            </a:p>
          </p:txBody>
        </p:sp>
        <p:sp>
          <p:nvSpPr>
            <p:cNvPr id="10257" name="Oval 35"/>
            <p:cNvSpPr>
              <a:spLocks noChangeArrowheads="1"/>
            </p:cNvSpPr>
            <p:nvPr/>
          </p:nvSpPr>
          <p:spPr bwMode="auto">
            <a:xfrm>
              <a:off x="1200" y="37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403</a:t>
              </a:r>
            </a:p>
          </p:txBody>
        </p:sp>
        <p:sp>
          <p:nvSpPr>
            <p:cNvPr id="10258" name="Oval 36"/>
            <p:cNvSpPr>
              <a:spLocks noChangeArrowheads="1"/>
            </p:cNvSpPr>
            <p:nvPr/>
          </p:nvSpPr>
          <p:spPr bwMode="auto">
            <a:xfrm>
              <a:off x="403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352</a:t>
              </a:r>
            </a:p>
          </p:txBody>
        </p:sp>
        <p:sp>
          <p:nvSpPr>
            <p:cNvPr id="10259" name="Oval 37"/>
            <p:cNvSpPr>
              <a:spLocks noChangeArrowheads="1"/>
            </p:cNvSpPr>
            <p:nvPr/>
          </p:nvSpPr>
          <p:spPr bwMode="auto">
            <a:xfrm>
              <a:off x="446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373</a:t>
              </a:r>
            </a:p>
          </p:txBody>
        </p:sp>
        <p:sp>
          <p:nvSpPr>
            <p:cNvPr id="10260" name="Oval 39"/>
            <p:cNvSpPr>
              <a:spLocks noChangeArrowheads="1"/>
            </p:cNvSpPr>
            <p:nvPr/>
          </p:nvSpPr>
          <p:spPr bwMode="auto">
            <a:xfrm>
              <a:off x="4272" y="355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410</a:t>
              </a:r>
            </a:p>
          </p:txBody>
        </p:sp>
        <p:cxnSp>
          <p:nvCxnSpPr>
            <p:cNvPr id="10261" name="AutoShape 40"/>
            <p:cNvCxnSpPr>
              <a:cxnSpLocks noChangeShapeType="1"/>
              <a:stCxn id="10245" idx="6"/>
              <a:endCxn id="10248" idx="2"/>
            </p:cNvCxnSpPr>
            <p:nvPr/>
          </p:nvCxnSpPr>
          <p:spPr bwMode="auto">
            <a:xfrm>
              <a:off x="2406" y="3816"/>
              <a:ext cx="104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2" name="AutoShape 41"/>
            <p:cNvCxnSpPr>
              <a:cxnSpLocks noChangeShapeType="1"/>
              <a:stCxn id="10249" idx="1"/>
              <a:endCxn id="10247" idx="5"/>
            </p:cNvCxnSpPr>
            <p:nvPr/>
          </p:nvCxnSpPr>
          <p:spPr bwMode="auto">
            <a:xfrm flipH="1" flipV="1">
              <a:off x="2714" y="2995"/>
              <a:ext cx="524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3" name="AutoShape 42"/>
            <p:cNvCxnSpPr>
              <a:cxnSpLocks noChangeShapeType="1"/>
              <a:stCxn id="10249" idx="4"/>
              <a:endCxn id="10248" idx="0"/>
            </p:cNvCxnSpPr>
            <p:nvPr/>
          </p:nvCxnSpPr>
          <p:spPr bwMode="auto">
            <a:xfrm>
              <a:off x="3408" y="3654"/>
              <a:ext cx="288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4" name="AutoShape 43"/>
            <p:cNvCxnSpPr>
              <a:cxnSpLocks noChangeShapeType="1"/>
              <a:stCxn id="10250" idx="4"/>
              <a:endCxn id="10251" idx="0"/>
            </p:cNvCxnSpPr>
            <p:nvPr/>
          </p:nvCxnSpPr>
          <p:spPr bwMode="auto">
            <a:xfrm flipH="1">
              <a:off x="624" y="2790"/>
              <a:ext cx="720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65" name="Oval 44"/>
            <p:cNvSpPr>
              <a:spLocks noChangeArrowheads="1"/>
            </p:cNvSpPr>
            <p:nvPr/>
          </p:nvSpPr>
          <p:spPr bwMode="auto">
            <a:xfrm>
              <a:off x="1488" y="292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332</a:t>
              </a:r>
            </a:p>
          </p:txBody>
        </p:sp>
        <p:cxnSp>
          <p:nvCxnSpPr>
            <p:cNvPr id="10266" name="AutoShape 45"/>
            <p:cNvCxnSpPr>
              <a:cxnSpLocks noChangeShapeType="1"/>
              <a:stCxn id="10247" idx="1"/>
              <a:endCxn id="10250" idx="6"/>
            </p:cNvCxnSpPr>
            <p:nvPr/>
          </p:nvCxnSpPr>
          <p:spPr bwMode="auto">
            <a:xfrm flipH="1" flipV="1">
              <a:off x="1590" y="2664"/>
              <a:ext cx="78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7" name="AutoShape 46"/>
            <p:cNvCxnSpPr>
              <a:cxnSpLocks noChangeShapeType="1"/>
              <a:stCxn id="10247" idx="3"/>
              <a:endCxn id="10252" idx="0"/>
            </p:cNvCxnSpPr>
            <p:nvPr/>
          </p:nvCxnSpPr>
          <p:spPr bwMode="auto">
            <a:xfrm flipH="1">
              <a:off x="1776" y="2995"/>
              <a:ext cx="59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8" name="AutoShape 47"/>
            <p:cNvCxnSpPr>
              <a:cxnSpLocks noChangeShapeType="1"/>
              <a:stCxn id="10247" idx="2"/>
              <a:endCxn id="10265" idx="6"/>
            </p:cNvCxnSpPr>
            <p:nvPr/>
          </p:nvCxnSpPr>
          <p:spPr bwMode="auto">
            <a:xfrm flipH="1">
              <a:off x="1974" y="2904"/>
              <a:ext cx="32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9" name="AutoShape 48"/>
            <p:cNvCxnSpPr>
              <a:cxnSpLocks noChangeShapeType="1"/>
              <a:stCxn id="10247" idx="4"/>
              <a:endCxn id="10255" idx="0"/>
            </p:cNvCxnSpPr>
            <p:nvPr/>
          </p:nvCxnSpPr>
          <p:spPr bwMode="auto">
            <a:xfrm>
              <a:off x="2544" y="3030"/>
              <a:ext cx="192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0" name="AutoShape 49"/>
            <p:cNvCxnSpPr>
              <a:cxnSpLocks noChangeShapeType="1"/>
              <a:stCxn id="10247" idx="6"/>
              <a:endCxn id="10253" idx="2"/>
            </p:cNvCxnSpPr>
            <p:nvPr/>
          </p:nvCxnSpPr>
          <p:spPr bwMode="auto">
            <a:xfrm>
              <a:off x="2790" y="2904"/>
              <a:ext cx="516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1" name="AutoShape 50"/>
            <p:cNvCxnSpPr>
              <a:cxnSpLocks noChangeShapeType="1"/>
              <a:stCxn id="10247" idx="6"/>
              <a:endCxn id="10259" idx="2"/>
            </p:cNvCxnSpPr>
            <p:nvPr/>
          </p:nvCxnSpPr>
          <p:spPr bwMode="auto">
            <a:xfrm flipV="1">
              <a:off x="2790" y="2664"/>
              <a:ext cx="1668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2" name="AutoShape 51"/>
            <p:cNvCxnSpPr>
              <a:cxnSpLocks noChangeShapeType="1"/>
              <a:stCxn id="10250" idx="4"/>
              <a:endCxn id="10256" idx="0"/>
            </p:cNvCxnSpPr>
            <p:nvPr/>
          </p:nvCxnSpPr>
          <p:spPr bwMode="auto">
            <a:xfrm flipH="1">
              <a:off x="1200" y="2790"/>
              <a:ext cx="14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3" name="AutoShape 52"/>
            <p:cNvCxnSpPr>
              <a:cxnSpLocks noChangeShapeType="1"/>
              <a:stCxn id="10252" idx="3"/>
              <a:endCxn id="10257" idx="0"/>
            </p:cNvCxnSpPr>
            <p:nvPr/>
          </p:nvCxnSpPr>
          <p:spPr bwMode="auto">
            <a:xfrm flipH="1">
              <a:off x="1440" y="3523"/>
              <a:ext cx="16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4" name="AutoShape 53"/>
            <p:cNvCxnSpPr>
              <a:cxnSpLocks noChangeShapeType="1"/>
              <a:stCxn id="10253" idx="6"/>
              <a:endCxn id="10258" idx="2"/>
            </p:cNvCxnSpPr>
            <p:nvPr/>
          </p:nvCxnSpPr>
          <p:spPr bwMode="auto">
            <a:xfrm>
              <a:off x="3798" y="2952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75" name="AutoShape 54"/>
            <p:cNvCxnSpPr>
              <a:cxnSpLocks noChangeShapeType="1"/>
              <a:stCxn id="10253" idx="4"/>
              <a:endCxn id="10254" idx="0"/>
            </p:cNvCxnSpPr>
            <p:nvPr/>
          </p:nvCxnSpPr>
          <p:spPr bwMode="auto">
            <a:xfrm>
              <a:off x="3552" y="3078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76" name="Oval 55"/>
            <p:cNvSpPr>
              <a:spLocks noChangeArrowheads="1"/>
            </p:cNvSpPr>
            <p:nvPr/>
          </p:nvSpPr>
          <p:spPr bwMode="auto">
            <a:xfrm>
              <a:off x="2976" y="244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374</a:t>
              </a:r>
            </a:p>
          </p:txBody>
        </p:sp>
        <p:cxnSp>
          <p:nvCxnSpPr>
            <p:cNvPr id="10277" name="AutoShape 56"/>
            <p:cNvCxnSpPr>
              <a:cxnSpLocks noChangeShapeType="1"/>
              <a:stCxn id="10247" idx="7"/>
              <a:endCxn id="10276" idx="3"/>
            </p:cNvCxnSpPr>
            <p:nvPr/>
          </p:nvCxnSpPr>
          <p:spPr bwMode="auto">
            <a:xfrm flipV="1">
              <a:off x="2714" y="2659"/>
              <a:ext cx="33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78" name="Oval 61"/>
            <p:cNvSpPr>
              <a:spLocks noChangeArrowheads="1"/>
            </p:cNvSpPr>
            <p:nvPr/>
          </p:nvSpPr>
          <p:spPr bwMode="auto">
            <a:xfrm>
              <a:off x="4608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415</a:t>
              </a:r>
            </a:p>
          </p:txBody>
        </p:sp>
        <p:sp>
          <p:nvSpPr>
            <p:cNvPr id="10279" name="Oval 62"/>
            <p:cNvSpPr>
              <a:spLocks noChangeArrowheads="1"/>
            </p:cNvSpPr>
            <p:nvPr/>
          </p:nvSpPr>
          <p:spPr bwMode="auto">
            <a:xfrm>
              <a:off x="4944" y="345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413</a:t>
              </a:r>
            </a:p>
          </p:txBody>
        </p:sp>
        <p:sp>
          <p:nvSpPr>
            <p:cNvPr id="10280" name="Oval 63"/>
            <p:cNvSpPr>
              <a:spLocks noChangeArrowheads="1"/>
            </p:cNvSpPr>
            <p:nvPr/>
          </p:nvSpPr>
          <p:spPr bwMode="auto">
            <a:xfrm>
              <a:off x="5136" y="312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417</a:t>
              </a:r>
            </a:p>
          </p:txBody>
        </p:sp>
        <p:sp>
          <p:nvSpPr>
            <p:cNvPr id="10281" name="Oval 64"/>
            <p:cNvSpPr>
              <a:spLocks noChangeArrowheads="1"/>
            </p:cNvSpPr>
            <p:nvPr/>
          </p:nvSpPr>
          <p:spPr bwMode="auto">
            <a:xfrm>
              <a:off x="5136" y="24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414</a:t>
              </a:r>
            </a:p>
          </p:txBody>
        </p:sp>
        <p:cxnSp>
          <p:nvCxnSpPr>
            <p:cNvPr id="10282" name="AutoShape 65"/>
            <p:cNvCxnSpPr>
              <a:cxnSpLocks noChangeShapeType="1"/>
              <a:stCxn id="10259" idx="4"/>
              <a:endCxn id="10260" idx="0"/>
            </p:cNvCxnSpPr>
            <p:nvPr/>
          </p:nvCxnSpPr>
          <p:spPr bwMode="auto">
            <a:xfrm flipH="1">
              <a:off x="4512" y="2790"/>
              <a:ext cx="192" cy="7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83" name="AutoShape 66"/>
            <p:cNvCxnSpPr>
              <a:cxnSpLocks noChangeShapeType="1"/>
              <a:stCxn id="10259" idx="4"/>
              <a:endCxn id="10278" idx="0"/>
            </p:cNvCxnSpPr>
            <p:nvPr/>
          </p:nvCxnSpPr>
          <p:spPr bwMode="auto">
            <a:xfrm>
              <a:off x="4704" y="2790"/>
              <a:ext cx="144" cy="10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84" name="AutoShape 67"/>
            <p:cNvCxnSpPr>
              <a:cxnSpLocks noChangeShapeType="1"/>
              <a:stCxn id="10259" idx="4"/>
              <a:endCxn id="10279" idx="0"/>
            </p:cNvCxnSpPr>
            <p:nvPr/>
          </p:nvCxnSpPr>
          <p:spPr bwMode="auto">
            <a:xfrm>
              <a:off x="4704" y="2790"/>
              <a:ext cx="480" cy="6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85" name="AutoShape 68"/>
            <p:cNvCxnSpPr>
              <a:cxnSpLocks noChangeShapeType="1"/>
              <a:stCxn id="10259" idx="6"/>
              <a:endCxn id="10281" idx="2"/>
            </p:cNvCxnSpPr>
            <p:nvPr/>
          </p:nvCxnSpPr>
          <p:spPr bwMode="auto">
            <a:xfrm flipV="1">
              <a:off x="4950" y="2616"/>
              <a:ext cx="180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86" name="AutoShape 69"/>
            <p:cNvCxnSpPr>
              <a:cxnSpLocks noChangeShapeType="1"/>
              <a:stCxn id="10259" idx="5"/>
              <a:endCxn id="10280" idx="0"/>
            </p:cNvCxnSpPr>
            <p:nvPr/>
          </p:nvCxnSpPr>
          <p:spPr bwMode="auto">
            <a:xfrm>
              <a:off x="4874" y="2755"/>
              <a:ext cx="502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87" name="AutoShape 86"/>
            <p:cNvCxnSpPr>
              <a:cxnSpLocks noChangeShapeType="1"/>
              <a:stCxn id="10250" idx="4"/>
              <a:endCxn id="10265" idx="1"/>
            </p:cNvCxnSpPr>
            <p:nvPr/>
          </p:nvCxnSpPr>
          <p:spPr bwMode="auto">
            <a:xfrm>
              <a:off x="1344" y="2790"/>
              <a:ext cx="2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105400"/>
          </a:xfrm>
        </p:spPr>
        <p:txBody>
          <a:bodyPr/>
          <a:lstStyle/>
          <a:p>
            <a:r>
              <a:rPr lang="en-US" altLang="en-US" sz="1800" b="1" dirty="0">
                <a:solidFill>
                  <a:schemeClr val="tx1"/>
                </a:solidFill>
              </a:rPr>
              <a:t>topological sort:</a:t>
            </a:r>
            <a:r>
              <a:rPr lang="en-US" altLang="en-US" sz="1800" dirty="0">
                <a:solidFill>
                  <a:schemeClr val="tx1"/>
                </a:solidFill>
              </a:rPr>
              <a:t> Given a digraph </a:t>
            </a:r>
            <a:r>
              <a:rPr lang="en-US" altLang="en-US" sz="1800" i="1" dirty="0">
                <a:solidFill>
                  <a:schemeClr val="tx1"/>
                </a:solidFill>
              </a:rPr>
              <a:t>G</a:t>
            </a:r>
            <a:r>
              <a:rPr lang="en-US" altLang="en-US" sz="1800" dirty="0">
                <a:solidFill>
                  <a:schemeClr val="tx1"/>
                </a:solidFill>
              </a:rPr>
              <a:t> = (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i="1" dirty="0">
                <a:solidFill>
                  <a:schemeClr val="tx1"/>
                </a:solidFill>
              </a:rPr>
              <a:t>E</a:t>
            </a:r>
            <a:r>
              <a:rPr lang="en-US" altLang="en-US" sz="1800" dirty="0">
                <a:solidFill>
                  <a:schemeClr val="tx1"/>
                </a:solidFill>
              </a:rPr>
              <a:t>), a total ordering of </a:t>
            </a:r>
            <a:r>
              <a:rPr lang="en-US" altLang="en-US" sz="1800" i="1" dirty="0">
                <a:solidFill>
                  <a:schemeClr val="tx1"/>
                </a:solidFill>
              </a:rPr>
              <a:t>G</a:t>
            </a:r>
            <a:r>
              <a:rPr lang="en-US" altLang="en-US" sz="1800" dirty="0">
                <a:solidFill>
                  <a:schemeClr val="tx1"/>
                </a:solidFill>
              </a:rPr>
              <a:t>'s vertices such that for every edge (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i="1" dirty="0">
                <a:solidFill>
                  <a:schemeClr val="tx1"/>
                </a:solidFill>
              </a:rPr>
              <a:t>w</a:t>
            </a:r>
            <a:r>
              <a:rPr lang="en-US" altLang="en-US" sz="1800" dirty="0">
                <a:solidFill>
                  <a:schemeClr val="tx1"/>
                </a:solidFill>
              </a:rPr>
              <a:t>) in </a:t>
            </a:r>
            <a:r>
              <a:rPr lang="en-US" altLang="en-US" sz="1800" i="1" dirty="0">
                <a:solidFill>
                  <a:schemeClr val="tx1"/>
                </a:solidFill>
              </a:rPr>
              <a:t>E</a:t>
            </a:r>
            <a:r>
              <a:rPr lang="en-US" altLang="en-US" sz="1800" dirty="0">
                <a:solidFill>
                  <a:schemeClr val="tx1"/>
                </a:solidFill>
              </a:rPr>
              <a:t>,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precedes </a:t>
            </a:r>
            <a:r>
              <a:rPr lang="en-US" altLang="en-US" sz="1800" i="1" dirty="0">
                <a:solidFill>
                  <a:schemeClr val="tx1"/>
                </a:solidFill>
              </a:rPr>
              <a:t>w</a:t>
            </a:r>
            <a:r>
              <a:rPr lang="en-US" altLang="en-US" sz="1800" dirty="0">
                <a:solidFill>
                  <a:schemeClr val="tx1"/>
                </a:solidFill>
              </a:rPr>
              <a:t> in the ordering.  </a:t>
            </a:r>
          </a:p>
          <a:p>
            <a:r>
              <a:rPr lang="en-US" altLang="en-US" sz="1800" dirty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determining the order to recalculate updated cells in a spreadsheet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finding an order to recompile files that have dependencies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(any problem of finding an order to perform tasks with dependencies)</a:t>
            </a:r>
            <a:endParaRPr lang="en-US" altLang="en-US" sz="1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457200" y="3962400"/>
            <a:ext cx="8305800" cy="2590800"/>
            <a:chOff x="384" y="2448"/>
            <a:chExt cx="5232" cy="1632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920" y="36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142</a:t>
              </a:r>
            </a:p>
          </p:txBody>
        </p:sp>
        <p:cxnSp>
          <p:nvCxnSpPr>
            <p:cNvPr id="11270" name="AutoShape 6"/>
            <p:cNvCxnSpPr>
              <a:cxnSpLocks noChangeShapeType="1"/>
              <a:stCxn id="11269" idx="0"/>
              <a:endCxn id="11271" idx="3"/>
            </p:cNvCxnSpPr>
            <p:nvPr/>
          </p:nvCxnSpPr>
          <p:spPr bwMode="auto">
            <a:xfrm flipV="1">
              <a:off x="2160" y="2995"/>
              <a:ext cx="214" cy="6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2304" y="278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143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3456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154</a:t>
              </a: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3168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140</a:t>
              </a: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110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311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384" y="302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312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1536" y="331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331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331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351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3744" y="326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333</a:t>
              </a: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2496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341</a:t>
              </a: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960" y="307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344</a:t>
              </a:r>
            </a:p>
          </p:txBody>
        </p:sp>
        <p:sp>
          <p:nvSpPr>
            <p:cNvPr id="11281" name="Oval 17"/>
            <p:cNvSpPr>
              <a:spLocks noChangeArrowheads="1"/>
            </p:cNvSpPr>
            <p:nvPr/>
          </p:nvSpPr>
          <p:spPr bwMode="auto">
            <a:xfrm>
              <a:off x="1200" y="37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403</a:t>
              </a:r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403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352</a:t>
              </a:r>
            </a:p>
          </p:txBody>
        </p:sp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446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373</a:t>
              </a:r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4272" y="355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410</a:t>
              </a:r>
            </a:p>
          </p:txBody>
        </p:sp>
        <p:cxnSp>
          <p:nvCxnSpPr>
            <p:cNvPr id="11285" name="AutoShape 21"/>
            <p:cNvCxnSpPr>
              <a:cxnSpLocks noChangeShapeType="1"/>
              <a:stCxn id="11269" idx="6"/>
              <a:endCxn id="11272" idx="2"/>
            </p:cNvCxnSpPr>
            <p:nvPr/>
          </p:nvCxnSpPr>
          <p:spPr bwMode="auto">
            <a:xfrm>
              <a:off x="2406" y="3816"/>
              <a:ext cx="104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6" name="AutoShape 22"/>
            <p:cNvCxnSpPr>
              <a:cxnSpLocks noChangeShapeType="1"/>
              <a:stCxn id="11273" idx="1"/>
              <a:endCxn id="11271" idx="5"/>
            </p:cNvCxnSpPr>
            <p:nvPr/>
          </p:nvCxnSpPr>
          <p:spPr bwMode="auto">
            <a:xfrm flipH="1" flipV="1">
              <a:off x="2714" y="2995"/>
              <a:ext cx="524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7" name="AutoShape 23"/>
            <p:cNvCxnSpPr>
              <a:cxnSpLocks noChangeShapeType="1"/>
              <a:stCxn id="11273" idx="4"/>
              <a:endCxn id="11272" idx="0"/>
            </p:cNvCxnSpPr>
            <p:nvPr/>
          </p:nvCxnSpPr>
          <p:spPr bwMode="auto">
            <a:xfrm>
              <a:off x="3408" y="3654"/>
              <a:ext cx="288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8" name="AutoShape 24"/>
            <p:cNvCxnSpPr>
              <a:cxnSpLocks noChangeShapeType="1"/>
              <a:stCxn id="11274" idx="4"/>
              <a:endCxn id="11275" idx="0"/>
            </p:cNvCxnSpPr>
            <p:nvPr/>
          </p:nvCxnSpPr>
          <p:spPr bwMode="auto">
            <a:xfrm flipH="1">
              <a:off x="624" y="2790"/>
              <a:ext cx="720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9" name="Oval 25"/>
            <p:cNvSpPr>
              <a:spLocks noChangeArrowheads="1"/>
            </p:cNvSpPr>
            <p:nvPr/>
          </p:nvSpPr>
          <p:spPr bwMode="auto">
            <a:xfrm>
              <a:off x="1488" y="292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332</a:t>
              </a:r>
            </a:p>
          </p:txBody>
        </p:sp>
        <p:cxnSp>
          <p:nvCxnSpPr>
            <p:cNvPr id="11290" name="AutoShape 26"/>
            <p:cNvCxnSpPr>
              <a:cxnSpLocks noChangeShapeType="1"/>
              <a:stCxn id="11271" idx="1"/>
              <a:endCxn id="11274" idx="6"/>
            </p:cNvCxnSpPr>
            <p:nvPr/>
          </p:nvCxnSpPr>
          <p:spPr bwMode="auto">
            <a:xfrm flipH="1" flipV="1">
              <a:off x="1590" y="2664"/>
              <a:ext cx="78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1" name="AutoShape 27"/>
            <p:cNvCxnSpPr>
              <a:cxnSpLocks noChangeShapeType="1"/>
              <a:stCxn id="11271" idx="3"/>
              <a:endCxn id="11276" idx="0"/>
            </p:cNvCxnSpPr>
            <p:nvPr/>
          </p:nvCxnSpPr>
          <p:spPr bwMode="auto">
            <a:xfrm flipH="1">
              <a:off x="1776" y="2995"/>
              <a:ext cx="59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2" name="AutoShape 28"/>
            <p:cNvCxnSpPr>
              <a:cxnSpLocks noChangeShapeType="1"/>
              <a:stCxn id="11271" idx="2"/>
              <a:endCxn id="11289" idx="6"/>
            </p:cNvCxnSpPr>
            <p:nvPr/>
          </p:nvCxnSpPr>
          <p:spPr bwMode="auto">
            <a:xfrm flipH="1">
              <a:off x="1974" y="2904"/>
              <a:ext cx="32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3" name="AutoShape 29"/>
            <p:cNvCxnSpPr>
              <a:cxnSpLocks noChangeShapeType="1"/>
              <a:stCxn id="11271" idx="4"/>
              <a:endCxn id="11279" idx="0"/>
            </p:cNvCxnSpPr>
            <p:nvPr/>
          </p:nvCxnSpPr>
          <p:spPr bwMode="auto">
            <a:xfrm>
              <a:off x="2544" y="3030"/>
              <a:ext cx="192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4" name="AutoShape 30"/>
            <p:cNvCxnSpPr>
              <a:cxnSpLocks noChangeShapeType="1"/>
              <a:stCxn id="11271" idx="6"/>
              <a:endCxn id="11277" idx="2"/>
            </p:cNvCxnSpPr>
            <p:nvPr/>
          </p:nvCxnSpPr>
          <p:spPr bwMode="auto">
            <a:xfrm>
              <a:off x="2790" y="2904"/>
              <a:ext cx="516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5" name="AutoShape 31"/>
            <p:cNvCxnSpPr>
              <a:cxnSpLocks noChangeShapeType="1"/>
              <a:stCxn id="11271" idx="6"/>
              <a:endCxn id="11283" idx="2"/>
            </p:cNvCxnSpPr>
            <p:nvPr/>
          </p:nvCxnSpPr>
          <p:spPr bwMode="auto">
            <a:xfrm flipV="1">
              <a:off x="2790" y="2664"/>
              <a:ext cx="1668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6" name="AutoShape 32"/>
            <p:cNvCxnSpPr>
              <a:cxnSpLocks noChangeShapeType="1"/>
              <a:stCxn id="11274" idx="4"/>
              <a:endCxn id="11280" idx="0"/>
            </p:cNvCxnSpPr>
            <p:nvPr/>
          </p:nvCxnSpPr>
          <p:spPr bwMode="auto">
            <a:xfrm flipH="1">
              <a:off x="1200" y="2790"/>
              <a:ext cx="14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7" name="AutoShape 33"/>
            <p:cNvCxnSpPr>
              <a:cxnSpLocks noChangeShapeType="1"/>
              <a:stCxn id="11276" idx="3"/>
              <a:endCxn id="11281" idx="0"/>
            </p:cNvCxnSpPr>
            <p:nvPr/>
          </p:nvCxnSpPr>
          <p:spPr bwMode="auto">
            <a:xfrm flipH="1">
              <a:off x="1440" y="3523"/>
              <a:ext cx="16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8" name="AutoShape 34"/>
            <p:cNvCxnSpPr>
              <a:cxnSpLocks noChangeShapeType="1"/>
              <a:stCxn id="11277" idx="6"/>
              <a:endCxn id="11282" idx="2"/>
            </p:cNvCxnSpPr>
            <p:nvPr/>
          </p:nvCxnSpPr>
          <p:spPr bwMode="auto">
            <a:xfrm>
              <a:off x="3798" y="2952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9" name="AutoShape 35"/>
            <p:cNvCxnSpPr>
              <a:cxnSpLocks noChangeShapeType="1"/>
              <a:stCxn id="11277" idx="4"/>
              <a:endCxn id="11278" idx="0"/>
            </p:cNvCxnSpPr>
            <p:nvPr/>
          </p:nvCxnSpPr>
          <p:spPr bwMode="auto">
            <a:xfrm>
              <a:off x="3552" y="3078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00" name="Oval 36"/>
            <p:cNvSpPr>
              <a:spLocks noChangeArrowheads="1"/>
            </p:cNvSpPr>
            <p:nvPr/>
          </p:nvSpPr>
          <p:spPr bwMode="auto">
            <a:xfrm>
              <a:off x="2976" y="244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374</a:t>
              </a:r>
            </a:p>
          </p:txBody>
        </p:sp>
        <p:cxnSp>
          <p:nvCxnSpPr>
            <p:cNvPr id="11301" name="AutoShape 37"/>
            <p:cNvCxnSpPr>
              <a:cxnSpLocks noChangeShapeType="1"/>
              <a:stCxn id="11271" idx="7"/>
              <a:endCxn id="11300" idx="3"/>
            </p:cNvCxnSpPr>
            <p:nvPr/>
          </p:nvCxnSpPr>
          <p:spPr bwMode="auto">
            <a:xfrm flipV="1">
              <a:off x="2714" y="2659"/>
              <a:ext cx="33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02" name="Oval 38"/>
            <p:cNvSpPr>
              <a:spLocks noChangeArrowheads="1"/>
            </p:cNvSpPr>
            <p:nvPr/>
          </p:nvSpPr>
          <p:spPr bwMode="auto">
            <a:xfrm>
              <a:off x="4608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415</a:t>
              </a:r>
            </a:p>
          </p:txBody>
        </p:sp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4944" y="345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413</a:t>
              </a:r>
            </a:p>
          </p:txBody>
        </p:sp>
        <p:sp>
          <p:nvSpPr>
            <p:cNvPr id="11304" name="Oval 40"/>
            <p:cNvSpPr>
              <a:spLocks noChangeArrowheads="1"/>
            </p:cNvSpPr>
            <p:nvPr/>
          </p:nvSpPr>
          <p:spPr bwMode="auto">
            <a:xfrm>
              <a:off x="5136" y="312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417</a:t>
              </a:r>
            </a:p>
          </p:txBody>
        </p:sp>
        <p:sp>
          <p:nvSpPr>
            <p:cNvPr id="11305" name="Oval 41"/>
            <p:cNvSpPr>
              <a:spLocks noChangeArrowheads="1"/>
            </p:cNvSpPr>
            <p:nvPr/>
          </p:nvSpPr>
          <p:spPr bwMode="auto">
            <a:xfrm>
              <a:off x="5136" y="24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414</a:t>
              </a:r>
            </a:p>
          </p:txBody>
        </p:sp>
        <p:cxnSp>
          <p:nvCxnSpPr>
            <p:cNvPr id="11306" name="AutoShape 42"/>
            <p:cNvCxnSpPr>
              <a:cxnSpLocks noChangeShapeType="1"/>
              <a:stCxn id="11283" idx="4"/>
              <a:endCxn id="11284" idx="0"/>
            </p:cNvCxnSpPr>
            <p:nvPr/>
          </p:nvCxnSpPr>
          <p:spPr bwMode="auto">
            <a:xfrm flipH="1">
              <a:off x="4512" y="2790"/>
              <a:ext cx="192" cy="7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7" name="AutoShape 43"/>
            <p:cNvCxnSpPr>
              <a:cxnSpLocks noChangeShapeType="1"/>
              <a:stCxn id="11283" idx="4"/>
              <a:endCxn id="11302" idx="0"/>
            </p:cNvCxnSpPr>
            <p:nvPr/>
          </p:nvCxnSpPr>
          <p:spPr bwMode="auto">
            <a:xfrm>
              <a:off x="4704" y="2790"/>
              <a:ext cx="144" cy="10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8" name="AutoShape 44"/>
            <p:cNvCxnSpPr>
              <a:cxnSpLocks noChangeShapeType="1"/>
              <a:stCxn id="11283" idx="4"/>
              <a:endCxn id="11303" idx="0"/>
            </p:cNvCxnSpPr>
            <p:nvPr/>
          </p:nvCxnSpPr>
          <p:spPr bwMode="auto">
            <a:xfrm>
              <a:off x="4704" y="2790"/>
              <a:ext cx="480" cy="6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9" name="AutoShape 45"/>
            <p:cNvCxnSpPr>
              <a:cxnSpLocks noChangeShapeType="1"/>
              <a:stCxn id="11283" idx="6"/>
              <a:endCxn id="11305" idx="2"/>
            </p:cNvCxnSpPr>
            <p:nvPr/>
          </p:nvCxnSpPr>
          <p:spPr bwMode="auto">
            <a:xfrm flipV="1">
              <a:off x="4950" y="2616"/>
              <a:ext cx="180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0" name="AutoShape 46"/>
            <p:cNvCxnSpPr>
              <a:cxnSpLocks noChangeShapeType="1"/>
              <a:stCxn id="11283" idx="5"/>
              <a:endCxn id="11304" idx="0"/>
            </p:cNvCxnSpPr>
            <p:nvPr/>
          </p:nvCxnSpPr>
          <p:spPr bwMode="auto">
            <a:xfrm>
              <a:off x="4874" y="2755"/>
              <a:ext cx="502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1" name="AutoShape 47"/>
            <p:cNvCxnSpPr>
              <a:cxnSpLocks noChangeShapeType="1"/>
              <a:stCxn id="11274" idx="4"/>
              <a:endCxn id="11289" idx="1"/>
            </p:cNvCxnSpPr>
            <p:nvPr/>
          </p:nvCxnSpPr>
          <p:spPr bwMode="auto">
            <a:xfrm>
              <a:off x="1344" y="2790"/>
              <a:ext cx="2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How many valid topological sort orderings can you find for the vertices in the graph below?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[A, B, C, D, E, F], [A, B, C, D,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[A, B, D, C, E, F], [A, B, D, C,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[B, A, C, D, E, F], [B, A, C, D,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[B, A, D, C, E, F], [B, A, D, C, F, E],</a:t>
            </a:r>
            <a:endParaRPr lang="en-US" altLang="en-US">
              <a:solidFill>
                <a:srgbClr val="404040"/>
              </a:solidFill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[B, C, A, D, E, F], [B, C, A, D, F, E],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 ...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What if there were a new vertex G unconnected to the others?</a:t>
            </a:r>
          </a:p>
        </p:txBody>
      </p:sp>
      <p:grpSp>
        <p:nvGrpSpPr>
          <p:cNvPr id="12292" name="Group 27"/>
          <p:cNvGrpSpPr>
            <a:grpSpLocks/>
          </p:cNvGrpSpPr>
          <p:nvPr/>
        </p:nvGrpSpPr>
        <p:grpSpPr bwMode="auto">
          <a:xfrm>
            <a:off x="5410200" y="2667000"/>
            <a:ext cx="3124200" cy="2590800"/>
            <a:chOff x="3456" y="1344"/>
            <a:chExt cx="1968" cy="1632"/>
          </a:xfrm>
        </p:grpSpPr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2294" name="AutoShape 6"/>
            <p:cNvCxnSpPr>
              <a:cxnSpLocks noChangeShapeType="1"/>
              <a:stCxn id="12298" idx="7"/>
              <a:endCxn id="1229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2298" name="Oval 12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2299" name="AutoShape 13"/>
            <p:cNvCxnSpPr>
              <a:cxnSpLocks noChangeShapeType="1"/>
              <a:stCxn id="12293" idx="6"/>
              <a:endCxn id="1229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0" name="AutoShape 15"/>
            <p:cNvCxnSpPr>
              <a:cxnSpLocks noChangeShapeType="1"/>
              <a:stCxn id="12298" idx="5"/>
              <a:endCxn id="1229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1" name="AutoShape 16"/>
            <p:cNvCxnSpPr>
              <a:cxnSpLocks noChangeShapeType="1"/>
              <a:stCxn id="12297" idx="7"/>
              <a:endCxn id="1229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2" name="AutoShape 17"/>
            <p:cNvCxnSpPr>
              <a:cxnSpLocks noChangeShapeType="1"/>
              <a:stCxn id="12295" idx="6"/>
              <a:endCxn id="1229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3" name="Oval 24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2304" name="AutoShape 25"/>
            <p:cNvCxnSpPr>
              <a:cxnSpLocks noChangeShapeType="1"/>
              <a:stCxn id="12293" idx="5"/>
              <a:endCxn id="1230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5" name="AutoShape 26"/>
            <p:cNvCxnSpPr>
              <a:cxnSpLocks noChangeShapeType="1"/>
              <a:stCxn id="12297" idx="0"/>
              <a:endCxn id="1230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sort: Algorithm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</a:rPr>
              <a:t>function </a:t>
            </a:r>
            <a:r>
              <a:rPr lang="en-US" altLang="en-US" sz="1800" dirty="0" err="1">
                <a:solidFill>
                  <a:schemeClr val="tx1"/>
                </a:solidFill>
              </a:rPr>
              <a:t>topologicalSort</a:t>
            </a:r>
            <a:r>
              <a:rPr lang="en-US" altLang="en-US" sz="1800" dirty="0">
                <a:solidFill>
                  <a:schemeClr val="tx1"/>
                </a:solidFill>
              </a:rPr>
              <a:t>():</a:t>
            </a:r>
          </a:p>
          <a:p>
            <a:pPr lvl="1"/>
            <a:r>
              <a:rPr lang="en-US" altLang="en-US" sz="1800" i="1" dirty="0">
                <a:solidFill>
                  <a:schemeClr val="tx1"/>
                </a:solidFill>
              </a:rPr>
              <a:t>ordering</a:t>
            </a:r>
            <a:r>
              <a:rPr lang="en-US" altLang="en-US" sz="1800" dirty="0">
                <a:solidFill>
                  <a:schemeClr val="tx1"/>
                </a:solidFill>
              </a:rPr>
              <a:t> := { }.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Repeat until graph is empty: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Find a vertex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with in-degree of 0  (no incoming edges).</a:t>
            </a:r>
          </a:p>
          <a:p>
            <a:pPr lvl="3"/>
            <a:r>
              <a:rPr lang="en-US" altLang="en-US" sz="1800" dirty="0">
                <a:solidFill>
                  <a:schemeClr val="tx1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Delete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and all of its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outgoing edges from the graph.</a:t>
            </a:r>
          </a:p>
          <a:p>
            <a:pPr lvl="2"/>
            <a:r>
              <a:rPr lang="en-US" altLang="en-US" sz="1800" i="1" dirty="0">
                <a:solidFill>
                  <a:schemeClr val="tx1"/>
                </a:solidFill>
              </a:rPr>
              <a:t>ordering</a:t>
            </a:r>
            <a:r>
              <a:rPr lang="en-US" altLang="en-US" sz="1800" dirty="0">
                <a:solidFill>
                  <a:schemeClr val="tx1"/>
                </a:solidFill>
              </a:rPr>
              <a:t> += </a:t>
            </a:r>
            <a:r>
              <a:rPr lang="en-US" altLang="en-US" sz="1800" i="1" dirty="0">
                <a:solidFill>
                  <a:schemeClr val="tx1"/>
                </a:solidFill>
              </a:rPr>
              <a:t>v</a:t>
            </a:r>
            <a:r>
              <a:rPr lang="en-US" altLang="en-US" sz="1800" dirty="0">
                <a:solidFill>
                  <a:schemeClr val="tx1"/>
                </a:solidFill>
              </a:rPr>
              <a:t> .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3318" name="AutoShape 6"/>
            <p:cNvCxnSpPr>
              <a:cxnSpLocks noChangeShapeType="1"/>
              <a:stCxn id="13322" idx="7"/>
              <a:endCxn id="1331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3323" name="AutoShape 11"/>
            <p:cNvCxnSpPr>
              <a:cxnSpLocks noChangeShapeType="1"/>
              <a:stCxn id="13317" idx="6"/>
              <a:endCxn id="1332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4" name="AutoShape 12"/>
            <p:cNvCxnSpPr>
              <a:cxnSpLocks noChangeShapeType="1"/>
              <a:stCxn id="13322" idx="5"/>
              <a:endCxn id="1332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5" name="AutoShape 13"/>
            <p:cNvCxnSpPr>
              <a:cxnSpLocks noChangeShapeType="1"/>
              <a:stCxn id="13321" idx="7"/>
              <a:endCxn id="1332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6" name="AutoShape 14"/>
            <p:cNvCxnSpPr>
              <a:cxnSpLocks noChangeShapeType="1"/>
              <a:stCxn id="13319" idx="6"/>
              <a:endCxn id="1332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3328" name="AutoShape 16"/>
            <p:cNvCxnSpPr>
              <a:cxnSpLocks noChangeShapeType="1"/>
              <a:stCxn id="13317" idx="5"/>
              <a:endCxn id="1332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9" name="AutoShape 17"/>
            <p:cNvCxnSpPr>
              <a:cxnSpLocks noChangeShapeType="1"/>
              <a:stCxn id="13321" idx="0"/>
              <a:endCxn id="1332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13589</TotalTime>
  <Words>2415</Words>
  <Application>Microsoft Office PowerPoint</Application>
  <PresentationFormat>On-screen Show (4:3)</PresentationFormat>
  <Paragraphs>392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Comic Sans MS</vt:lpstr>
      <vt:lpstr>Lucida Sans</vt:lpstr>
      <vt:lpstr>Trebuchet MS</vt:lpstr>
      <vt:lpstr>Wingdings</vt:lpstr>
      <vt:lpstr>Default Design</vt:lpstr>
      <vt:lpstr>Topological Sort  </vt:lpstr>
      <vt:lpstr>Directed Acyclic Graphs</vt:lpstr>
      <vt:lpstr>Topological Sort Example</vt:lpstr>
      <vt:lpstr>Problem 1: Ordering Dependencies</vt:lpstr>
      <vt:lpstr>Topological Sort</vt:lpstr>
      <vt:lpstr>Ordering a graph</vt:lpstr>
      <vt:lpstr>Topological Sort</vt:lpstr>
      <vt:lpstr>Topo sort example</vt:lpstr>
      <vt:lpstr>Topo sort: Algorithm 1</vt:lpstr>
      <vt:lpstr>Topo sort example</vt:lpstr>
      <vt:lpstr>Topo sort example</vt:lpstr>
      <vt:lpstr>Topo sort example</vt:lpstr>
      <vt:lpstr>Topo sort example</vt:lpstr>
      <vt:lpstr>Topo sort example</vt:lpstr>
      <vt:lpstr>Topo sort example</vt:lpstr>
      <vt:lpstr>Revised algorithm</vt:lpstr>
      <vt:lpstr>Topo sort example 2</vt:lpstr>
      <vt:lpstr>Topo sort example 2</vt:lpstr>
      <vt:lpstr>Topo sort example 2</vt:lpstr>
      <vt:lpstr>Topo sort example 2</vt:lpstr>
      <vt:lpstr>Topo sort example 2</vt:lpstr>
      <vt:lpstr>Topo sort example 2</vt:lpstr>
      <vt:lpstr>Topo sort example 2</vt:lpstr>
      <vt:lpstr>Topo sort runtime</vt:lpstr>
      <vt:lpstr>Topological Sort</vt:lpstr>
      <vt:lpstr>References 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331 Lecture Slides</dc:title>
  <dc:creator>Marty Stepp</dc:creator>
  <cp:keywords>object-oriented design, testing, design patterns, inheritance, polymorphism, Swing, AWT, graphical user interface, GUI, API, Javadoc, Java, JUnit, University of Washington, Computer Science, CSE, CSE 331</cp:keywords>
  <dc:description>Slides used in the University of Washington's CSE 331 course on software design and implementation.</dc:description>
  <cp:lastModifiedBy>RAJASHREE SHETTAR</cp:lastModifiedBy>
  <cp:revision>1825</cp:revision>
  <dcterms:created xsi:type="dcterms:W3CDTF">2008-06-28T20:57:21Z</dcterms:created>
  <dcterms:modified xsi:type="dcterms:W3CDTF">2023-03-20T06:31:40Z</dcterms:modified>
</cp:coreProperties>
</file>