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85" r:id="rId2"/>
  </p:sldMasterIdLst>
  <p:notesMasterIdLst>
    <p:notesMasterId r:id="rId57"/>
  </p:notesMasterIdLst>
  <p:sldIdLst>
    <p:sldId id="32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4" r:id="rId12"/>
    <p:sldId id="295" r:id="rId13"/>
    <p:sldId id="256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2" r:id="rId27"/>
    <p:sldId id="273" r:id="rId28"/>
    <p:sldId id="274" r:id="rId29"/>
    <p:sldId id="277" r:id="rId30"/>
    <p:sldId id="278" r:id="rId31"/>
    <p:sldId id="275" r:id="rId32"/>
    <p:sldId id="276" r:id="rId33"/>
    <p:sldId id="303" r:id="rId34"/>
    <p:sldId id="304" r:id="rId35"/>
    <p:sldId id="305" r:id="rId36"/>
    <p:sldId id="306" r:id="rId37"/>
    <p:sldId id="307" r:id="rId38"/>
    <p:sldId id="308" r:id="rId39"/>
    <p:sldId id="310" r:id="rId40"/>
    <p:sldId id="311" r:id="rId41"/>
    <p:sldId id="312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279" r:id="rId5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 autoAdjust="0"/>
    <p:restoredTop sz="90929"/>
  </p:normalViewPr>
  <p:slideViewPr>
    <p:cSldViewPr>
      <p:cViewPr varScale="1">
        <p:scale>
          <a:sx n="93" d="100"/>
          <a:sy n="93" d="100"/>
        </p:scale>
        <p:origin x="13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7D2E4A01-571F-41FB-BEB6-A98128FDB273}" type="datetimeFigureOut">
              <a:rPr lang="en-US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118B55-2457-4E25-ADE2-B7BA0E3F32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645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B976F-16C5-458B-A349-A5B1E35EB27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063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47385-BA6A-4493-B802-98E43B25EEA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953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622269-3173-4402-A3DA-277D64D67958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2531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rgbClr val="FF0000"/>
              </a:solidFill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6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rgbClr val="FF0000"/>
              </a:solidFill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63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234DC-CA1B-4A46-A3FC-EA86DF78FC5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24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D591-7720-44EC-89EA-087567DCACF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29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21338-33F1-40B6-9559-EE7B6BFC805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40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4DA43-00BF-4C85-8803-BC107CE0B6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74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83EB5E-44B6-4AC1-8B31-3470A64C5EE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69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9C94DA-DF54-4000-AFA2-E6530240D91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89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C252D-D408-426D-BA7C-96154020A17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94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1A457-6FBB-40D4-8804-A84DF36594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93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3863" y="0"/>
            <a:ext cx="676275" cy="7620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6388" y="0"/>
            <a:ext cx="117475" cy="7620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100138" y="0"/>
            <a:ext cx="203200" cy="7620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68413" y="0"/>
            <a:ext cx="255587" cy="7620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7475" y="0"/>
            <a:ext cx="0" cy="7620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16000" y="0"/>
            <a:ext cx="0" cy="7620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9325" y="0"/>
            <a:ext cx="0" cy="7620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917700" y="0"/>
            <a:ext cx="0" cy="7620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85863" y="0"/>
            <a:ext cx="0" cy="7620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126663" y="0"/>
            <a:ext cx="0" cy="7620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54138" y="0"/>
            <a:ext cx="85725" cy="7620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77863" y="3810000"/>
            <a:ext cx="1438275" cy="1439863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55738" y="5407025"/>
            <a:ext cx="712787" cy="71278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212850" y="6111875"/>
            <a:ext cx="152400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49438" y="6430963"/>
            <a:ext cx="304800" cy="3048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16138" y="4995863"/>
            <a:ext cx="406400" cy="4064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40000" y="3471333"/>
            <a:ext cx="6858000" cy="2104847"/>
          </a:xfrm>
        </p:spPr>
        <p:txBody>
          <a:bodyPr/>
          <a:lstStyle>
            <a:lvl1pPr>
              <a:defRPr b="1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40000" y="5559247"/>
            <a:ext cx="6858000" cy="1524000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627269" y="1304132"/>
            <a:ext cx="2540000" cy="423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63682" y="4645819"/>
            <a:ext cx="4064000" cy="427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73200" y="5476875"/>
            <a:ext cx="676275" cy="574675"/>
          </a:xfrm>
        </p:spPr>
        <p:txBody>
          <a:bodyPr/>
          <a:lstStyle>
            <a:lvl1pPr>
              <a:defRPr/>
            </a:lvl1pPr>
          </a:lstStyle>
          <a:p>
            <a:fld id="{A126D5CF-9905-4150-B807-6D0953285C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92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46655-8929-4E27-892E-8C32737BA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00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5"/>
            <a:ext cx="1862667" cy="65016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9D6E7-399A-4165-B280-13C4F28F5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18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4A6B-9962-446D-6416-CEC23228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1247070"/>
            <a:ext cx="7620000" cy="2652889"/>
          </a:xfrm>
        </p:spPr>
        <p:txBody>
          <a:bodyPr anchor="b">
            <a:normAutofit/>
          </a:bodyPr>
          <a:lstStyle>
            <a:lvl1pPr algn="ctr">
              <a:defRPr sz="2667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8E8F2-CC7B-93B5-3741-9898CEBA2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4002264"/>
            <a:ext cx="7620000" cy="18397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0000"/>
                </a:solidFill>
              </a:defRPr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313D-B75D-C14F-96C6-39FD17A5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F70E-0395-1B13-6DB3-BFCED7B6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F889-4B37-46D9-F7D1-F75ED201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70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7247-4CD0-544D-8015-A14B0709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67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831D-E4E0-E92F-CE8B-9E6E8F34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9DA2-FD01-F9F8-8E80-D59A2FEC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783BC-680D-50CD-E257-2454D3CD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479A-01A7-FB47-D046-3AFDC6C7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63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01A8-0253-AF7D-C01B-FBC01525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08" y="1899709"/>
            <a:ext cx="8763000" cy="3169708"/>
          </a:xfrm>
        </p:spPr>
        <p:txBody>
          <a:bodyPr anchor="b">
            <a:normAutofit/>
          </a:bodyPr>
          <a:lstStyle>
            <a:lvl1pPr>
              <a:defRPr sz="2667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91E-88AB-4379-ABAC-B54898104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08" y="5099404"/>
            <a:ext cx="8763000" cy="166687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05F5-85DC-C28A-8494-4F370C3D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41F6-45C3-3FF2-20CC-A53A212B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91CE-A1F9-85EB-3C2E-56D72792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3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1348-94CE-E217-C7C1-F24E55BE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67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F87E-C5BE-9A37-FAC5-543E91B31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500" y="2028472"/>
            <a:ext cx="43180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41E2C-EA02-0E4F-1B0A-A9F959AB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2028472"/>
            <a:ext cx="43180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42607-FC93-E159-8E8A-CDD2816F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D84CD-4A01-52E3-2344-2CC05733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6DCC-BC84-A26C-EED0-532A4D38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52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56E1-68B8-BEEF-0680-BA7A08EF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3" y="405695"/>
            <a:ext cx="8763000" cy="1472848"/>
          </a:xfrm>
        </p:spPr>
        <p:txBody>
          <a:bodyPr>
            <a:normAutofit/>
          </a:bodyPr>
          <a:lstStyle>
            <a:lvl1pPr>
              <a:defRPr sz="2667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60555-9FF6-5A75-C93C-3D1D1B0A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824" y="1867959"/>
            <a:ext cx="4298156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10410-5F9E-2B4C-785A-AF8014E40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824" y="2783417"/>
            <a:ext cx="4298156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5EF33-F1EE-106B-52A8-CB7B49D40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3500" y="1867959"/>
            <a:ext cx="4319323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9A3BF-63DC-843A-E64D-F7C7D5A25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3500" y="2783417"/>
            <a:ext cx="4319323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8BFAD-F6E8-0B20-DCAD-DCED547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D25EA-D1D1-7A38-E431-61B7E39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EAD71-43F4-6CA9-6002-52F3F379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817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BFE4-8378-DA9F-2C02-EBB6ACD9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67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6C926-8325-7F6E-433F-048782B6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799F6-C738-3732-65F1-AC2E106D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CA7D6-97F1-B075-859B-4567D6A4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84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771D2-6468-89B0-9AFE-813EF14F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22663-009F-9503-FF17-A256E8E8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6EA0-786E-19B5-27DD-D001619E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67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0A47-7030-CF9B-8966-CDC1A717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6A90-F6B4-FEA5-EC24-B24DAD94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323" y="1097139"/>
            <a:ext cx="5143500" cy="5415139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14EDB-708A-73C1-50AF-89C6728DC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5591-2896-1A45-3AD5-C1E2FE53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17906-97D4-30C7-8AD7-1D61B738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CED16-D815-9239-99C8-A93BCB91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2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8000" y="1778000"/>
            <a:ext cx="8297333" cy="5415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F6D56B-351A-431D-9155-A385AE651D1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7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2C0A-8044-F42D-FF99-C63D2393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07467-474E-7C82-B553-8B01E4DE7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9323" y="1097139"/>
            <a:ext cx="5143500" cy="5415139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E2534-866E-ECCB-6F7F-548A4E2E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4EE7-016F-93D3-CFA2-EC5029D6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824E7-09D8-A291-AFBB-B151148B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F05B-8D93-74FD-19CC-5FEDD580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73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E672-35CC-4A39-0A76-C3B7D10B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A7F59-D6E9-42C6-2423-DDF3CB23B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9A1A-CBB1-4084-A17B-DAB7F233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C886-DB14-3F99-252C-093E529A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DD1D-D032-1C35-BF17-11CEFEA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65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3BF0D-C267-F9B0-91B4-52353E2E5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405694"/>
            <a:ext cx="2190750" cy="6457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07942-40BC-477F-C070-6F4247630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405694"/>
            <a:ext cx="6445250" cy="6457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45987-B8BD-7437-F4F0-3D991C34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98F3-4A0A-556F-4CC4-3413009E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0096-08AF-A2E0-4482-8D19053C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7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37" y="111126"/>
            <a:ext cx="9144000" cy="1007180"/>
          </a:xfrm>
        </p:spPr>
        <p:txBody>
          <a:bodyPr>
            <a:normAutofit/>
          </a:bodyPr>
          <a:lstStyle>
            <a:lvl1pPr>
              <a:defRPr sz="2667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9820" y="1349377"/>
            <a:ext cx="4487333" cy="5640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487" y="1349377"/>
            <a:ext cx="4487333" cy="5640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08472"/>
            <a:ext cx="2370667" cy="35983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81333" y="7108472"/>
            <a:ext cx="2370667" cy="359833"/>
          </a:xfrm>
        </p:spPr>
        <p:txBody>
          <a:bodyPr/>
          <a:lstStyle>
            <a:lvl1pPr>
              <a:defRPr/>
            </a:lvl1pPr>
          </a:lstStyle>
          <a:p>
            <a:fld id="{5DA76649-2269-4039-824F-BBED1047F2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14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3863" y="0"/>
            <a:ext cx="676275" cy="7620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6388" y="0"/>
            <a:ext cx="117475" cy="7620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100138" y="0"/>
            <a:ext cx="203200" cy="7620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68413" y="0"/>
            <a:ext cx="255587" cy="7620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7475" y="0"/>
            <a:ext cx="0" cy="7620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16000" y="0"/>
            <a:ext cx="0" cy="7620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9325" y="0"/>
            <a:ext cx="0" cy="7620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917700" y="0"/>
            <a:ext cx="0" cy="7620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5863" y="0"/>
            <a:ext cx="0" cy="7620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54138" y="0"/>
            <a:ext cx="85725" cy="7620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77863" y="3810000"/>
            <a:ext cx="1438275" cy="1439863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471613" y="5407025"/>
            <a:ext cx="712787" cy="71278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212850" y="6111875"/>
            <a:ext cx="152400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849438" y="6434138"/>
            <a:ext cx="304800" cy="3048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087563" y="4978400"/>
            <a:ext cx="406400" cy="4064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109200" y="0"/>
            <a:ext cx="0" cy="7620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217333"/>
            <a:ext cx="6858000" cy="2281767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0" y="5566833"/>
            <a:ext cx="6858000" cy="15240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625682" y="1300956"/>
            <a:ext cx="2540000" cy="423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63682" y="4642644"/>
            <a:ext cx="4064000" cy="427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89075" y="5476875"/>
            <a:ext cx="677863" cy="574675"/>
          </a:xfrm>
        </p:spPr>
        <p:txBody>
          <a:bodyPr/>
          <a:lstStyle>
            <a:lvl1pPr>
              <a:defRPr/>
            </a:lvl1pPr>
          </a:lstStyle>
          <a:p>
            <a:fld id="{8A0AF434-BCA9-4112-8D92-CD80735A6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912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8000" y="1778000"/>
            <a:ext cx="4064000" cy="50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44720" y="1778000"/>
            <a:ext cx="4064000" cy="50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8FF93-3924-427C-87BA-2936D8EC5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14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8382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8000" y="2624667"/>
            <a:ext cx="4064000" cy="431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57750" y="2624667"/>
            <a:ext cx="4064000" cy="431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8000" y="1744133"/>
            <a:ext cx="4064000" cy="7315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826000" y="1744133"/>
            <a:ext cx="4064000" cy="7315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7F731-AB85-4F07-A9F5-55144FE597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73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E47FB3-F1DE-47D7-8B69-F5E623BBDA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3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14637-0F89-4602-899F-B0DFBC5B50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2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736138" y="0"/>
            <a:ext cx="0" cy="7620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942138" y="0"/>
            <a:ext cx="0" cy="7620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80225" y="0"/>
            <a:ext cx="0" cy="7620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990138" y="0"/>
            <a:ext cx="0" cy="7620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821863" y="0"/>
            <a:ext cx="338137" cy="7620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906000" y="0"/>
            <a:ext cx="0" cy="7620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63038" y="6350000"/>
            <a:ext cx="609600" cy="6096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46500" y="3556000"/>
            <a:ext cx="7010400" cy="508000"/>
          </a:xfrm>
        </p:spPr>
        <p:txBody>
          <a:bodyPr/>
          <a:lstStyle>
            <a:lvl1pPr algn="l">
              <a:buNone/>
              <a:defRPr sz="22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9200" y="304800"/>
            <a:ext cx="1696720" cy="5537200"/>
          </a:xfrm>
        </p:spPr>
        <p:txBody>
          <a:bodyPr/>
          <a:lstStyle>
            <a:lvl1pPr marL="0" indent="0">
              <a:spcBef>
                <a:spcPts val="444"/>
              </a:spcBef>
              <a:spcAft>
                <a:spcPts val="1111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8667" y="304800"/>
            <a:ext cx="6265333" cy="7030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3967A5-A39E-47AD-B113-BAFB4C5249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81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736138" y="0"/>
            <a:ext cx="0" cy="7620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063038" y="6350000"/>
            <a:ext cx="609600" cy="6096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90138" y="0"/>
            <a:ext cx="0" cy="7620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821863" y="0"/>
            <a:ext cx="338137" cy="7620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06000" y="0"/>
            <a:ext cx="0" cy="7620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942138" y="0"/>
            <a:ext cx="0" cy="7620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80225" y="0"/>
            <a:ext cx="0" cy="7620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22370" y="3556000"/>
            <a:ext cx="7010400" cy="508000"/>
          </a:xfrm>
        </p:spPr>
        <p:txBody>
          <a:bodyPr/>
          <a:lstStyle>
            <a:lvl1pPr algn="l">
              <a:buNone/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58000" cy="7620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7554" y="294217"/>
            <a:ext cx="1693333" cy="5506720"/>
          </a:xfrm>
        </p:spPr>
        <p:txBody>
          <a:bodyPr rot="0" spcFirstLastPara="0" vertOverflow="overflow" horzOverflow="overflow" spcCol="304797" rtlCol="0" fromWordArt="0" forceAA="0">
            <a:normAutofit/>
          </a:bodyPr>
          <a:lstStyle>
            <a:lvl1pPr marL="0" indent="0">
              <a:spcBef>
                <a:spcPts val="111"/>
              </a:spcBef>
              <a:spcAft>
                <a:spcPts val="444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61B44D-FC37-4AC0-B423-F04BDE04B3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7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736138" y="0"/>
            <a:ext cx="0" cy="7620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297863" cy="1270000"/>
          </a:xfrm>
          <a:prstGeom prst="rect">
            <a:avLst/>
          </a:prstGeom>
        </p:spPr>
        <p:txBody>
          <a:bodyPr vert="horz" lIns="101599" tIns="50799" rIns="101599" bIns="50799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778000"/>
            <a:ext cx="8297863" cy="54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432800" y="1203325"/>
            <a:ext cx="2235200" cy="425450"/>
          </a:xfrm>
          <a:prstGeom prst="rect">
            <a:avLst/>
          </a:prstGeom>
        </p:spPr>
        <p:txBody>
          <a:bodyPr vert="horz" lIns="101599" tIns="50799" rIns="101599" bIns="50799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67638" y="4152900"/>
            <a:ext cx="3556000" cy="406400"/>
          </a:xfrm>
          <a:prstGeom prst="rect">
            <a:avLst/>
          </a:prstGeom>
        </p:spPr>
        <p:txBody>
          <a:bodyPr vert="horz" lIns="101599" tIns="50799" rIns="101599" bIns="50799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138" y="0"/>
            <a:ext cx="0" cy="7620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90138" y="0"/>
            <a:ext cx="0" cy="7620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821863" y="0"/>
            <a:ext cx="338137" cy="7620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906000" y="0"/>
            <a:ext cx="0" cy="7620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63038" y="6350000"/>
            <a:ext cx="609600" cy="6096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032875" y="6370638"/>
            <a:ext cx="676275" cy="579437"/>
          </a:xfrm>
          <a:prstGeom prst="rect">
            <a:avLst/>
          </a:prstGeom>
        </p:spPr>
        <p:txBody>
          <a:bodyPr vert="horz" wrap="square" lIns="101599" tIns="50799" rIns="101599" bIns="50799" numCol="1" anchor="ctr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FFFFFF"/>
                </a:solidFill>
              </a:defRPr>
            </a:lvl1pPr>
          </a:lstStyle>
          <a:p>
            <a:fld id="{93F066BE-B8EB-4BF5-9AC9-1A3EA2571E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74" r:id="rId4"/>
    <p:sldLayoutId id="2147483775" r:id="rId5"/>
    <p:sldLayoutId id="2147483782" r:id="rId6"/>
    <p:sldLayoutId id="2147483776" r:id="rId7"/>
    <p:sldLayoutId id="2147483783" r:id="rId8"/>
    <p:sldLayoutId id="2147483784" r:id="rId9"/>
    <p:sldLayoutId id="2147483777" r:id="rId10"/>
    <p:sldLayoutId id="21474837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3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anose="020406040505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anose="020406040505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anose="020406040505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303213" indent="-303213" algn="l" rtl="0" fontAlgn="base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709613" indent="-3032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14413" indent="-20161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9213" indent="-20161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24013" indent="-20161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930381" indent="-203198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35178" indent="-203198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39975" indent="-203198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6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44772" indent="-203198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A520D-3FF9-32F5-0DCD-63AD770C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05695"/>
            <a:ext cx="87630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2765A-6939-D3AA-55D4-C266C9F9C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2028472"/>
            <a:ext cx="87630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C0BD-066E-9231-2260-508870116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500" y="7062612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DAE61-9186-4B8A-B295-AD55223509D4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2A36-7A02-95F2-2D0D-BEEE48AD2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7062612"/>
            <a:ext cx="3429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DC26-75A3-7E62-0C53-8F7CBB8EF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7062612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0F9A-EC5C-40C0-B6F0-F55C5435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1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.unimelb.edu.au/~moshe/620-261/dijkstra/dijkstra.html" TargetMode="External"/><Relationship Id="rId2" Type="http://schemas.openxmlformats.org/officeDocument/2006/relationships/hyperlink" Target="http://ocw.mit.edu/OcwWeb/Electrical-Engineering-and-Computer-Science/6-046JFall-2005/CourseHo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5B21-ABCC-F5FD-3D21-BC8E89CE0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Shortest Path Definitions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106EA-69DF-C0A8-F538-492090E8C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6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761970" fontAlgn="auto">
              <a:spcBef>
                <a:spcPts val="0"/>
              </a:spcBef>
              <a:spcAft>
                <a:spcPts val="0"/>
              </a:spcAft>
            </a:pPr>
            <a:fld id="{1EF32575-CC5B-4B10-B9C7-74174920D2A2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Bellman-Ford algorithm</a:t>
            </a:r>
          </a:p>
          <a:p>
            <a:pPr lvl="1"/>
            <a:r>
              <a:rPr lang="en-US" altLang="en-US" dirty="0"/>
              <a:t>Negative weights are allowed</a:t>
            </a:r>
          </a:p>
          <a:p>
            <a:pPr lvl="1"/>
            <a:r>
              <a:rPr lang="en-US" altLang="en-US" dirty="0"/>
              <a:t>Negative cycles reachable from the source are not allowed.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Dijkstra’s algorithm</a:t>
            </a:r>
          </a:p>
          <a:p>
            <a:pPr lvl="1"/>
            <a:r>
              <a:rPr lang="en-US" altLang="en-US" dirty="0"/>
              <a:t>Negative weights are not allowed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Operations common in both algorithms</a:t>
            </a:r>
          </a:p>
          <a:p>
            <a:pPr lvl="1"/>
            <a:r>
              <a:rPr lang="en-US" altLang="en-US" dirty="0"/>
              <a:t>Initialization</a:t>
            </a:r>
          </a:p>
          <a:p>
            <a:pPr lvl="1"/>
            <a:r>
              <a:rPr lang="en-US" altLang="en-US" dirty="0"/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159923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761970" fontAlgn="auto">
              <a:spcBef>
                <a:spcPts val="0"/>
              </a:spcBef>
              <a:spcAft>
                <a:spcPts val="0"/>
              </a:spcAft>
            </a:pPr>
            <a:fld id="{5A5BF80B-0CFB-4944-ACBF-F5DB477C2C1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1256772"/>
            <a:ext cx="8763000" cy="660137"/>
          </a:xfrm>
        </p:spPr>
        <p:txBody>
          <a:bodyPr/>
          <a:lstStyle/>
          <a:p>
            <a:r>
              <a:rPr lang="en-US" altLang="en-US" dirty="0"/>
              <a:t>Shortest-Paths Notation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9762" y="1964533"/>
            <a:ext cx="5691188" cy="4230688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en-US"/>
              <a:t>For each vertex v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V:</a:t>
            </a:r>
          </a:p>
          <a:p>
            <a:pPr>
              <a:lnSpc>
                <a:spcPct val="110000"/>
              </a:lnSpc>
            </a:pPr>
            <a:r>
              <a:rPr lang="en-US" altLang="en-US"/>
              <a:t>δ(s, v):  </a:t>
            </a:r>
            <a:r>
              <a:rPr lang="en-US" altLang="en-US" b="1"/>
              <a:t>shortest-path weight</a:t>
            </a:r>
          </a:p>
          <a:p>
            <a:pPr>
              <a:lnSpc>
                <a:spcPct val="110000"/>
              </a:lnSpc>
            </a:pPr>
            <a:r>
              <a:rPr lang="en-US" altLang="en-US"/>
              <a:t>d[v]: shortest-path weight </a:t>
            </a:r>
            <a:r>
              <a:rPr lang="en-US" altLang="en-US" b="1"/>
              <a:t>estimate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Initially, d[v]=∞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d[v]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δ</a:t>
            </a:r>
            <a:r>
              <a:rPr lang="en-US" altLang="en-US">
                <a:sym typeface="Wingdings" panose="05000000000000000000" pitchFamily="2" charset="2"/>
              </a:rPr>
              <a:t>(s,v) as</a:t>
            </a:r>
            <a:r>
              <a:rPr lang="en-US" altLang="en-US"/>
              <a:t> algorithm progresses</a:t>
            </a:r>
          </a:p>
          <a:p>
            <a:pPr>
              <a:lnSpc>
                <a:spcPct val="110000"/>
              </a:lnSpc>
            </a:pPr>
            <a:r>
              <a:rPr lang="en-US" altLang="en-US">
                <a:sym typeface="Symbol" panose="05050102010706020507" pitchFamily="18" charset="2"/>
              </a:rPr>
              <a:t></a:t>
            </a:r>
            <a:r>
              <a:rPr lang="en-US" altLang="en-US"/>
              <a:t>[v] = </a:t>
            </a:r>
            <a:r>
              <a:rPr lang="en-US" altLang="en-US" b="1"/>
              <a:t>predecessor</a:t>
            </a:r>
            <a:r>
              <a:rPr lang="en-US" altLang="en-US"/>
              <a:t> of </a:t>
            </a:r>
            <a:r>
              <a:rPr lang="en-US" altLang="en-US">
                <a:latin typeface="Comic Sans MS" panose="030F0702030302020204" pitchFamily="66" charset="0"/>
              </a:rPr>
              <a:t>v</a:t>
            </a:r>
            <a:r>
              <a:rPr lang="en-US" altLang="en-US"/>
              <a:t> on a shortest path from </a:t>
            </a:r>
            <a:r>
              <a:rPr lang="en-US" altLang="en-US">
                <a:latin typeface="Comic Sans MS" panose="030F0702030302020204" pitchFamily="66" charset="0"/>
              </a:rPr>
              <a:t>s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If no predecessor, </a:t>
            </a:r>
            <a:r>
              <a:rPr lang="en-US" altLang="en-US">
                <a:sym typeface="Symbol" panose="05050102010706020507" pitchFamily="18" charset="2"/>
              </a:rPr>
              <a:t></a:t>
            </a:r>
            <a:r>
              <a:rPr lang="en-US" altLang="en-US"/>
              <a:t>[v] = NIL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sym typeface="Symbol" panose="05050102010706020507" pitchFamily="18" charset="2"/>
              </a:rPr>
              <a:t></a:t>
            </a:r>
            <a:r>
              <a:rPr lang="en-US" altLang="en-US"/>
              <a:t> induces a tree—</a:t>
            </a:r>
            <a:r>
              <a:rPr lang="en-US" altLang="en-US" b="1"/>
              <a:t>shortest-path tree</a:t>
            </a:r>
          </a:p>
        </p:txBody>
      </p:sp>
      <p:grpSp>
        <p:nvGrpSpPr>
          <p:cNvPr id="1006596" name="Group 4"/>
          <p:cNvGrpSpPr>
            <a:grpSpLocks/>
          </p:cNvGrpSpPr>
          <p:nvPr/>
        </p:nvGrpSpPr>
        <p:grpSpPr bwMode="auto">
          <a:xfrm>
            <a:off x="6397625" y="2349500"/>
            <a:ext cx="2522802" cy="2124605"/>
            <a:chOff x="3126" y="2141"/>
            <a:chExt cx="1907" cy="1606"/>
          </a:xfrm>
        </p:grpSpPr>
        <p:sp>
          <p:nvSpPr>
            <p:cNvPr id="1006597" name="Line 5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06598" name="Line 6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06599" name="Line 7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06600" name="Line 8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006601" name="Group 9"/>
            <p:cNvGrpSpPr>
              <a:grpSpLocks/>
            </p:cNvGrpSpPr>
            <p:nvPr/>
          </p:nvGrpSpPr>
          <p:grpSpPr bwMode="auto">
            <a:xfrm>
              <a:off x="3126" y="2141"/>
              <a:ext cx="1907" cy="1606"/>
              <a:chOff x="3126" y="2141"/>
              <a:chExt cx="1907" cy="1606"/>
            </a:xfrm>
          </p:grpSpPr>
          <p:sp>
            <p:nvSpPr>
              <p:cNvPr id="1006602" name="Oval 10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0</a:t>
                </a:r>
              </a:p>
            </p:txBody>
          </p:sp>
          <p:sp>
            <p:nvSpPr>
              <p:cNvPr id="1006603" name="Oval 11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3</a:t>
                </a:r>
              </a:p>
            </p:txBody>
          </p:sp>
          <p:sp>
            <p:nvSpPr>
              <p:cNvPr id="1006604" name="Oval 12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9</a:t>
                </a:r>
              </a:p>
            </p:txBody>
          </p:sp>
          <p:sp>
            <p:nvSpPr>
              <p:cNvPr id="1006605" name="Oval 13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5</a:t>
                </a:r>
              </a:p>
            </p:txBody>
          </p:sp>
          <p:sp>
            <p:nvSpPr>
              <p:cNvPr id="1006606" name="Oval 14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11</a:t>
                </a:r>
              </a:p>
            </p:txBody>
          </p:sp>
          <p:sp>
            <p:nvSpPr>
              <p:cNvPr id="1006607" name="Line 1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608" name="Line 1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609" name="Line 17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610" name="Text Box 18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3</a:t>
                </a:r>
              </a:p>
            </p:txBody>
          </p:sp>
          <p:sp>
            <p:nvSpPr>
              <p:cNvPr id="1006611" name="Text Box 19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6</a:t>
                </a:r>
              </a:p>
            </p:txBody>
          </p:sp>
          <p:sp>
            <p:nvSpPr>
              <p:cNvPr id="1006612" name="Text Box 2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5</a:t>
                </a:r>
              </a:p>
            </p:txBody>
          </p:sp>
          <p:sp>
            <p:nvSpPr>
              <p:cNvPr id="1006613" name="Text Box 21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7</a:t>
                </a:r>
              </a:p>
            </p:txBody>
          </p:sp>
          <p:sp>
            <p:nvSpPr>
              <p:cNvPr id="1006614" name="Text Box 22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6</a:t>
                </a:r>
              </a:p>
            </p:txBody>
          </p:sp>
          <p:sp>
            <p:nvSpPr>
              <p:cNvPr id="1006615" name="Text Box 23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97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</a:p>
            </p:txBody>
          </p:sp>
          <p:sp>
            <p:nvSpPr>
              <p:cNvPr id="1006616" name="Text Box 24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88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t</a:t>
                </a:r>
              </a:p>
            </p:txBody>
          </p:sp>
          <p:sp>
            <p:nvSpPr>
              <p:cNvPr id="1006617" name="Text Box 25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203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x</a:t>
                </a:r>
              </a:p>
            </p:txBody>
          </p:sp>
          <p:sp>
            <p:nvSpPr>
              <p:cNvPr id="1006618" name="Text Box 26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20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y</a:t>
                </a:r>
              </a:p>
            </p:txBody>
          </p:sp>
          <p:sp>
            <p:nvSpPr>
              <p:cNvPr id="1006619" name="Text Box 27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97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z</a:t>
                </a:r>
              </a:p>
            </p:txBody>
          </p:sp>
          <p:sp>
            <p:nvSpPr>
              <p:cNvPr id="1006620" name="Line 28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621" name="Line 29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622" name="Freeform 30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623" name="Freeform 31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624" name="Freeform 32"/>
              <p:cNvSpPr>
                <a:spLocks/>
              </p:cNvSpPr>
              <p:nvPr/>
            </p:nvSpPr>
            <p:spPr bwMode="auto">
              <a:xfrm rot="-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625" name="Freeform 33"/>
              <p:cNvSpPr>
                <a:spLocks/>
              </p:cNvSpPr>
              <p:nvPr/>
            </p:nvSpPr>
            <p:spPr bwMode="auto">
              <a:xfrm rot="-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626" name="Line 34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627" name="Text Box 35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2</a:t>
                </a:r>
              </a:p>
            </p:txBody>
          </p:sp>
          <p:sp>
            <p:nvSpPr>
              <p:cNvPr id="1006628" name="Text Box 36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2</a:t>
                </a:r>
              </a:p>
            </p:txBody>
          </p:sp>
          <p:sp>
            <p:nvSpPr>
              <p:cNvPr id="1006629" name="Text Box 37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1</a:t>
                </a:r>
              </a:p>
            </p:txBody>
          </p:sp>
          <p:sp>
            <p:nvSpPr>
              <p:cNvPr id="1006630" name="Text Box 38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4</a:t>
                </a:r>
              </a:p>
            </p:txBody>
          </p:sp>
          <p:sp>
            <p:nvSpPr>
              <p:cNvPr id="1006631" name="Text Box 39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921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28688" y="2479675"/>
            <a:ext cx="8448675" cy="1223963"/>
          </a:xfrm>
        </p:spPr>
        <p:txBody>
          <a:bodyPr lIns="0" tIns="0" rIns="0" bIns="0" anchor="t"/>
          <a:lstStyle/>
          <a:p>
            <a:pPr algn="ctr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800" dirty="0">
                <a:solidFill>
                  <a:srgbClr val="0B5394"/>
                </a:solidFill>
                <a:latin typeface="Arial" charset="0"/>
              </a:rPr>
              <a:t>Dijkstra's algorithm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 fontScale="90000"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 b="1">
                <a:solidFill>
                  <a:srgbClr val="3B62AF"/>
                </a:solidFill>
                <a:latin typeface="Arial" charset="0"/>
              </a:rPr>
              <a:t>Single-Source Shortest Path Problem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55600" y="16002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b="1" u="sng" dirty="0">
                <a:solidFill>
                  <a:srgbClr val="444444"/>
                </a:solidFill>
                <a:latin typeface="Trebuchet MS" panose="020B0603020202020204" pitchFamily="34" charset="0"/>
              </a:rPr>
              <a:t>Single-Source Shortest Path Problem</a:t>
            </a:r>
            <a:r>
              <a:rPr lang="en-US" altLang="en-US" b="1" dirty="0">
                <a:solidFill>
                  <a:srgbClr val="444444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- The problem of finding shortest paths from a source vertex </a:t>
            </a:r>
            <a:r>
              <a:rPr lang="en-US" altLang="en-US" i="1" dirty="0">
                <a:solidFill>
                  <a:srgbClr val="444444"/>
                </a:solidFill>
                <a:latin typeface="Trebuchet MS" panose="020B0603020202020204" pitchFamily="34" charset="0"/>
              </a:rPr>
              <a:t>v</a:t>
            </a: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 to all other vertices in the graph.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3429000"/>
            <a:ext cx="4230687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 b="1">
                <a:solidFill>
                  <a:srgbClr val="3B62AF"/>
                </a:solidFill>
                <a:latin typeface="Arial" charset="0"/>
              </a:rPr>
              <a:t>Dijkstra's algorithm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44475" y="1301750"/>
            <a:ext cx="9331325" cy="548798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b="1" u="sng" dirty="0">
                <a:solidFill>
                  <a:srgbClr val="444444"/>
                </a:solidFill>
                <a:latin typeface="Trebuchet MS" panose="020B0603020202020204" pitchFamily="34" charset="0"/>
              </a:rPr>
              <a:t>Dijkstra's algorithm</a:t>
            </a:r>
            <a:r>
              <a:rPr lang="en-US" altLang="en-US" b="1" dirty="0">
                <a:solidFill>
                  <a:srgbClr val="444444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-</a:t>
            </a:r>
            <a:r>
              <a:rPr lang="en-US" altLang="en-US" b="1" dirty="0">
                <a:solidFill>
                  <a:srgbClr val="444444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is a solution to the single-source shortest path problem in graph theory. </a:t>
            </a:r>
            <a:endParaRPr lang="en-US" altLang="en-US" dirty="0"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 </a:t>
            </a:r>
            <a:endParaRPr lang="en-US" altLang="en-US" dirty="0"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990000"/>
                </a:solidFill>
                <a:latin typeface="Trebuchet MS" panose="020B0603020202020204" pitchFamily="34" charset="0"/>
              </a:rPr>
              <a:t>Approach:</a:t>
            </a: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 Greedy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990000"/>
                </a:solidFill>
                <a:latin typeface="Trebuchet MS" panose="020B0603020202020204" pitchFamily="34" charset="0"/>
              </a:rPr>
              <a:t>Input:</a:t>
            </a: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 Weighted graph G={E,V} and source vertex </a:t>
            </a:r>
            <a:r>
              <a:rPr lang="en-US" altLang="en-US" i="1" dirty="0" err="1">
                <a:solidFill>
                  <a:srgbClr val="444444"/>
                </a:solidFill>
                <a:latin typeface="Trebuchet MS" panose="020B0603020202020204" pitchFamily="34" charset="0"/>
              </a:rPr>
              <a:t>v</a:t>
            </a:r>
            <a:r>
              <a:rPr lang="en-US" altLang="en-US" dirty="0" err="1">
                <a:latin typeface="Trebuchet MS" panose="020B0603020202020204" pitchFamily="34" charset="0"/>
              </a:rPr>
              <a:t>∈</a:t>
            </a:r>
            <a:r>
              <a:rPr lang="en-US" altLang="en-US" dirty="0" err="1">
                <a:solidFill>
                  <a:srgbClr val="444444"/>
                </a:solidFill>
                <a:latin typeface="Trebuchet MS" panose="020B0603020202020204" pitchFamily="34" charset="0"/>
              </a:rPr>
              <a:t>V</a:t>
            </a: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, such that all edge weights are nonnegative</a:t>
            </a:r>
            <a:endParaRPr lang="en-US" altLang="en-US" dirty="0"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 </a:t>
            </a:r>
            <a:endParaRPr lang="en-US" altLang="en-US" dirty="0"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990000"/>
                </a:solidFill>
                <a:latin typeface="Trebuchet MS" panose="020B0603020202020204" pitchFamily="34" charset="0"/>
              </a:rPr>
              <a:t>Output:</a:t>
            </a: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 Lengths of shortest paths (or the shortest paths themselves) from a given source vertex</a:t>
            </a:r>
            <a:r>
              <a:rPr lang="en-US" altLang="en-US" i="1" dirty="0">
                <a:solidFill>
                  <a:srgbClr val="444444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i="1" dirty="0" err="1">
                <a:solidFill>
                  <a:srgbClr val="444444"/>
                </a:solidFill>
                <a:latin typeface="Trebuchet MS" panose="020B0603020202020204" pitchFamily="34" charset="0"/>
              </a:rPr>
              <a:t>v</a:t>
            </a:r>
            <a:r>
              <a:rPr lang="en-US" altLang="en-US" dirty="0" err="1">
                <a:latin typeface="Trebuchet MS" panose="020B0603020202020204" pitchFamily="34" charset="0"/>
              </a:rPr>
              <a:t>∈</a:t>
            </a:r>
            <a:r>
              <a:rPr lang="en-US" altLang="en-US" dirty="0" err="1">
                <a:solidFill>
                  <a:srgbClr val="444444"/>
                </a:solidFill>
                <a:latin typeface="Trebuchet MS" panose="020B0603020202020204" pitchFamily="34" charset="0"/>
              </a:rPr>
              <a:t>V</a:t>
            </a: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  to all other vertices</a:t>
            </a:r>
            <a:endParaRPr lang="en-US" altLang="en-US" dirty="0"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b="1" u="sng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 b="1" dirty="0" err="1">
                <a:solidFill>
                  <a:srgbClr val="3B62AF"/>
                </a:solidFill>
                <a:latin typeface="Arial" charset="0"/>
              </a:rPr>
              <a:t>Dijkstra's</a:t>
            </a:r>
            <a:r>
              <a:rPr lang="en-US" sz="4300" b="1" dirty="0">
                <a:solidFill>
                  <a:srgbClr val="3B62AF"/>
                </a:solidFill>
                <a:latin typeface="Arial" charset="0"/>
              </a:rPr>
              <a:t> algorithm - </a:t>
            </a:r>
            <a:r>
              <a:rPr lang="en-US" sz="4300" b="1" dirty="0" err="1">
                <a:solidFill>
                  <a:srgbClr val="3B62AF"/>
                </a:solidFill>
                <a:latin typeface="Arial" charset="0"/>
              </a:rPr>
              <a:t>Pseudocode</a:t>
            </a:r>
            <a:endParaRPr lang="en-US" sz="4300" b="1" dirty="0">
              <a:solidFill>
                <a:srgbClr val="3B62AF"/>
              </a:solidFill>
              <a:latin typeface="Arial" charset="0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31800" y="1905000"/>
            <a:ext cx="92202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000" dirty="0" err="1">
                <a:solidFill>
                  <a:srgbClr val="674EA7"/>
                </a:solidFill>
                <a:latin typeface="Trebuchet MS" panose="020B0603020202020204" pitchFamily="34" charset="0"/>
              </a:rPr>
              <a:t>dist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[s] ←0        		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(distance to source vertex is zero)</a:t>
            </a:r>
            <a:b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for  all 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v ∈ V–{s}</a:t>
            </a:r>
            <a:b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        do  </a:t>
            </a:r>
            <a:r>
              <a:rPr lang="en-US" altLang="en-US" sz="2000" dirty="0" err="1">
                <a:solidFill>
                  <a:srgbClr val="674EA7"/>
                </a:solidFill>
                <a:latin typeface="Trebuchet MS" panose="020B0603020202020204" pitchFamily="34" charset="0"/>
              </a:rPr>
              <a:t>dist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[v] ←∞ 	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(set all other distances to infinity) </a:t>
            </a:r>
            <a:b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S←∅ 			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(S, the set of visited vertices is initially empty) </a:t>
            </a:r>
            <a:b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Q←V 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 			(Q, the queue initially contains all vertices) 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              </a:t>
            </a:r>
            <a:b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while 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Q ≠∅ 			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(while the queue is not empty) </a:t>
            </a:r>
            <a:b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do  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 u ← </a:t>
            </a:r>
            <a:r>
              <a:rPr lang="en-US" altLang="en-US" sz="2000" dirty="0" err="1">
                <a:solidFill>
                  <a:srgbClr val="444444"/>
                </a:solidFill>
                <a:latin typeface="Trebuchet MS" panose="020B0603020202020204" pitchFamily="34" charset="0"/>
              </a:rPr>
              <a:t>mindistance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000" dirty="0" err="1">
                <a:solidFill>
                  <a:srgbClr val="674EA7"/>
                </a:solidFill>
                <a:latin typeface="Trebuchet MS" panose="020B0603020202020204" pitchFamily="34" charset="0"/>
              </a:rPr>
              <a:t>Q,dist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)	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(select the element of Q with the min. distance) </a:t>
            </a:r>
            <a:b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    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  S←S∪{u} 			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(add u to list of visited vertices) </a:t>
            </a:r>
            <a:b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       for all 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v ∈ neighbors[u]		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  <a:b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              do  if   </a:t>
            </a:r>
            <a:r>
              <a:rPr lang="en-US" altLang="en-US" sz="2000" dirty="0" err="1">
                <a:solidFill>
                  <a:srgbClr val="674EA7"/>
                </a:solidFill>
                <a:latin typeface="Trebuchet MS" panose="020B0603020202020204" pitchFamily="34" charset="0"/>
              </a:rPr>
              <a:t>dist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[v] &gt; </a:t>
            </a:r>
            <a:r>
              <a:rPr lang="en-US" altLang="en-US" sz="2000" dirty="0" err="1">
                <a:solidFill>
                  <a:srgbClr val="674EA7"/>
                </a:solidFill>
                <a:latin typeface="Trebuchet MS" panose="020B0603020202020204" pitchFamily="34" charset="0"/>
              </a:rPr>
              <a:t>dist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[u] + w(u, v) 	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(if new shortest path found)</a:t>
            </a:r>
            <a:b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                         then      </a:t>
            </a:r>
            <a:r>
              <a:rPr lang="en-US" altLang="en-US" sz="2000" dirty="0">
                <a:solidFill>
                  <a:srgbClr val="674EA7"/>
                </a:solidFill>
                <a:latin typeface="Trebuchet MS" panose="020B0603020202020204" pitchFamily="34" charset="0"/>
              </a:rPr>
              <a:t>d[v] ←d[u] + w(u, v)	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(set new value of shortest path)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		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(if desired, add </a:t>
            </a:r>
            <a:r>
              <a:rPr lang="en-US" altLang="en-US" sz="2000" dirty="0" err="1">
                <a:solidFill>
                  <a:srgbClr val="C00000"/>
                </a:solidFill>
                <a:latin typeface="Trebuchet MS" panose="020B0603020202020204" pitchFamily="34" charset="0"/>
              </a:rPr>
              <a:t>traceback</a:t>
            </a:r>
            <a:r>
              <a:rPr lang="en-US" alt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 code)</a:t>
            </a:r>
            <a:endParaRPr lang="en-US" altLang="en-US" sz="20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return </a:t>
            </a:r>
            <a:r>
              <a:rPr lang="en-US" altLang="en-US" sz="2000" dirty="0" err="1">
                <a:solidFill>
                  <a:srgbClr val="674EA7"/>
                </a:solidFill>
                <a:latin typeface="Trebuchet MS" panose="020B0603020202020204" pitchFamily="34" charset="0"/>
              </a:rPr>
              <a:t>dist</a:t>
            </a:r>
            <a:endParaRPr lang="en-US" altLang="en-US" sz="2000" dirty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5000"/>
              </a:lnSpc>
            </a:pPr>
            <a:endParaRPr lang="en-US" altLang="en-US" sz="2000" dirty="0">
              <a:solidFill>
                <a:srgbClr val="674EA7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81100"/>
            <a:ext cx="91440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838200"/>
            <a:ext cx="87915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009650"/>
            <a:ext cx="91630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066800"/>
            <a:ext cx="91630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Shortest Path Problems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62366" y="1964533"/>
            <a:ext cx="7145073" cy="42306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How can we find the shortest route between two points on a road map?</a:t>
            </a:r>
          </a:p>
          <a:p>
            <a:pPr>
              <a:lnSpc>
                <a:spcPct val="120000"/>
              </a:lnSpc>
            </a:pPr>
            <a:r>
              <a:rPr lang="en-US" altLang="en-US"/>
              <a:t>Model the problem as a graph problem: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Road map is a weighted graph: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CC0000"/>
                </a:solidFill>
                <a:latin typeface="Comic Sans MS" panose="030F0702030302020204" pitchFamily="66" charset="0"/>
              </a:rPr>
              <a:t>vertices</a:t>
            </a:r>
            <a:r>
              <a:rPr lang="en-US" altLang="en-US"/>
              <a:t> = cities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008080"/>
                </a:solidFill>
                <a:latin typeface="Comic Sans MS" panose="030F0702030302020204" pitchFamily="66" charset="0"/>
              </a:rPr>
              <a:t>edges</a:t>
            </a:r>
            <a:r>
              <a:rPr lang="en-US" altLang="en-US"/>
              <a:t> = road segments between cities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006699"/>
                </a:solidFill>
                <a:latin typeface="Comic Sans MS" panose="030F0702030302020204" pitchFamily="66" charset="0"/>
              </a:rPr>
              <a:t>edge weights</a:t>
            </a:r>
            <a:r>
              <a:rPr lang="en-US" altLang="en-US"/>
              <a:t> = road distances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Goal: find a shortest path between two vertices (cities)</a:t>
            </a:r>
          </a:p>
        </p:txBody>
      </p:sp>
    </p:spTree>
    <p:extLst>
      <p:ext uri="{BB962C8B-B14F-4D97-AF65-F5344CB8AC3E}">
        <p14:creationId xmlns:p14="http://schemas.microsoft.com/office/powerpoint/2010/main" val="106692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009650"/>
            <a:ext cx="91630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009650"/>
            <a:ext cx="91630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190625"/>
            <a:ext cx="91630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190625"/>
            <a:ext cx="91630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190625"/>
            <a:ext cx="91630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190625"/>
            <a:ext cx="91630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Implementations and Running Times    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77813" y="1435100"/>
            <a:ext cx="9221787" cy="5489575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The simplest implementation is to store vertices in an array or linked list. This will produce a running time of </a:t>
            </a:r>
            <a:endParaRPr lang="en-US" altLang="en-US" sz="2500" dirty="0"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 </a:t>
            </a:r>
            <a:endParaRPr lang="en-US" altLang="en-US" sz="2500" dirty="0"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O(|V|^2 + |E|)</a:t>
            </a:r>
            <a:endParaRPr lang="en-US" altLang="en-US" sz="2500" dirty="0"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For sparse graphs, or graphs with very few edges and many nodes, it can be implemented more efficiently storing the graph in an adjacency list using a binary heap or priority queue. This will produce a running time of</a:t>
            </a:r>
            <a:endParaRPr lang="en-US" altLang="en-US" sz="2500" dirty="0"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500" i="1" dirty="0">
                <a:solidFill>
                  <a:srgbClr val="444444"/>
                </a:solidFill>
                <a:latin typeface="Trebuchet MS" panose="020B0603020202020204" pitchFamily="34" charset="0"/>
              </a:rPr>
              <a:t>O</a:t>
            </a: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((|</a:t>
            </a:r>
            <a:r>
              <a:rPr lang="en-US" altLang="en-US" sz="2500" i="1" dirty="0">
                <a:solidFill>
                  <a:srgbClr val="444444"/>
                </a:solidFill>
                <a:latin typeface="Trebuchet MS" panose="020B0603020202020204" pitchFamily="34" charset="0"/>
              </a:rPr>
              <a:t>E</a:t>
            </a: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|+|</a:t>
            </a:r>
            <a:r>
              <a:rPr lang="en-US" altLang="en-US" sz="2500" i="1" dirty="0">
                <a:solidFill>
                  <a:srgbClr val="444444"/>
                </a:solidFill>
                <a:latin typeface="Trebuchet MS" panose="020B0603020202020204" pitchFamily="34" charset="0"/>
              </a:rPr>
              <a:t>V</a:t>
            </a: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|) log |</a:t>
            </a:r>
            <a:r>
              <a:rPr lang="en-US" altLang="en-US" sz="2500" i="1" dirty="0">
                <a:solidFill>
                  <a:srgbClr val="444444"/>
                </a:solidFill>
                <a:latin typeface="Trebuchet MS" panose="020B0603020202020204" pitchFamily="34" charset="0"/>
              </a:rPr>
              <a:t>V</a:t>
            </a: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|)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 dirty="0" err="1">
                <a:solidFill>
                  <a:srgbClr val="3B62AF"/>
                </a:solidFill>
                <a:latin typeface="Arial" charset="0"/>
              </a:rPr>
              <a:t>Dijkstra's</a:t>
            </a:r>
            <a:r>
              <a:rPr lang="en-US" sz="4300" dirty="0">
                <a:solidFill>
                  <a:srgbClr val="3B62AF"/>
                </a:solidFill>
                <a:latin typeface="Arial" charset="0"/>
              </a:rPr>
              <a:t> Algorithm - Why It Works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6600" y="1917700"/>
            <a:ext cx="8534400" cy="37211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 As with all greedy algorithms, we need to make sure that it is a correct algorithm (e.g., it </a:t>
            </a:r>
            <a:r>
              <a:rPr lang="en-US" altLang="en-US" sz="2500" i="1" dirty="0">
                <a:solidFill>
                  <a:srgbClr val="444444"/>
                </a:solidFill>
                <a:latin typeface="Trebuchet MS" panose="020B0603020202020204" pitchFamily="34" charset="0"/>
              </a:rPr>
              <a:t>always </a:t>
            </a: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returns the right solution if it is given correct input).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 A formal proof would take longer than this presentation, but we can understand how the argument works intuitively.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sz="2500" dirty="0">
                <a:solidFill>
                  <a:srgbClr val="444444"/>
                </a:solidFill>
                <a:latin typeface="Trebuchet MS" panose="020B0603020202020204" pitchFamily="34" charset="0"/>
              </a:rPr>
              <a:t> If you can’t sleep unless you see a proof, see the second reference or ask us where you can find 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0638"/>
            <a:ext cx="8297863" cy="5872162"/>
          </a:xfrm>
        </p:spPr>
        <p:txBody>
          <a:bodyPr>
            <a:noAutofit/>
          </a:bodyPr>
          <a:lstStyle/>
          <a:p>
            <a:pPr marL="304797" indent="-304797" fontAlgn="auto">
              <a:spcBef>
                <a:spcPts val="667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sz="2100" dirty="0">
                <a:latin typeface="Trebuchet MS" panose="020B0603020202020204" pitchFamily="34" charset="0"/>
              </a:rPr>
              <a:t>To understand how it works, we’ll go over the previous example again. However, we need two mathematical results first:</a:t>
            </a:r>
          </a:p>
          <a:p>
            <a:pPr marL="304797" indent="-304797" fontAlgn="auto">
              <a:spcBef>
                <a:spcPts val="667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sz="2100" dirty="0">
              <a:latin typeface="Trebuchet MS" panose="020B0603020202020204" pitchFamily="34" charset="0"/>
            </a:endParaRPr>
          </a:p>
          <a:p>
            <a:pPr marL="304797" indent="-304797" fontAlgn="auto">
              <a:spcBef>
                <a:spcPts val="667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sz="2100" b="1" dirty="0">
                <a:latin typeface="Trebuchet MS" panose="020B0603020202020204" pitchFamily="34" charset="0"/>
              </a:rPr>
              <a:t>Lemma 1</a:t>
            </a:r>
            <a:r>
              <a:rPr lang="en-US" sz="2100" dirty="0">
                <a:latin typeface="Trebuchet MS" panose="020B0603020202020204" pitchFamily="34" charset="0"/>
              </a:rPr>
              <a:t>: Triangle inequality</a:t>
            </a:r>
            <a:br>
              <a:rPr lang="en-US" sz="2100" dirty="0">
                <a:latin typeface="Trebuchet MS" panose="020B0603020202020204" pitchFamily="34" charset="0"/>
              </a:rPr>
            </a:br>
            <a:r>
              <a:rPr lang="en-US" sz="2100" dirty="0">
                <a:latin typeface="Trebuchet MS" panose="020B0603020202020204" pitchFamily="34" charset="0"/>
              </a:rPr>
              <a:t>If </a:t>
            </a:r>
            <a:r>
              <a:rPr lang="el-GR" sz="2100" dirty="0">
                <a:latin typeface="Trebuchet MS" panose="020B0603020202020204" pitchFamily="34" charset="0"/>
              </a:rPr>
              <a:t>δ</a:t>
            </a:r>
            <a:r>
              <a:rPr lang="es-MX" sz="2100" dirty="0">
                <a:latin typeface="Trebuchet MS" panose="020B0603020202020204" pitchFamily="34" charset="0"/>
              </a:rPr>
              <a:t>(</a:t>
            </a:r>
            <a:r>
              <a:rPr lang="es-MX" sz="2100" dirty="0" err="1">
                <a:latin typeface="Trebuchet MS" panose="020B0603020202020204" pitchFamily="34" charset="0"/>
              </a:rPr>
              <a:t>u,v</a:t>
            </a:r>
            <a:r>
              <a:rPr lang="es-MX" sz="2100" dirty="0">
                <a:latin typeface="Trebuchet MS" panose="020B0603020202020204" pitchFamily="34" charset="0"/>
              </a:rPr>
              <a:t>) </a:t>
            </a:r>
            <a:r>
              <a:rPr lang="es-MX" sz="2100" dirty="0" err="1">
                <a:latin typeface="Trebuchet MS" panose="020B0603020202020204" pitchFamily="34" charset="0"/>
              </a:rPr>
              <a:t>is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the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shortest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path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length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between</a:t>
            </a:r>
            <a:r>
              <a:rPr lang="es-MX" sz="2100" dirty="0">
                <a:latin typeface="Trebuchet MS" panose="020B0603020202020204" pitchFamily="34" charset="0"/>
              </a:rPr>
              <a:t> u and v,</a:t>
            </a:r>
            <a:br>
              <a:rPr lang="es-MX" sz="2100" dirty="0">
                <a:latin typeface="Trebuchet MS" panose="020B0603020202020204" pitchFamily="34" charset="0"/>
              </a:rPr>
            </a:br>
            <a:r>
              <a:rPr lang="el-GR" sz="2100" dirty="0">
                <a:latin typeface="Trebuchet MS" panose="020B0603020202020204" pitchFamily="34" charset="0"/>
              </a:rPr>
              <a:t> δ</a:t>
            </a:r>
            <a:r>
              <a:rPr lang="es-MX" sz="2100" dirty="0">
                <a:latin typeface="Trebuchet MS" panose="020B0603020202020204" pitchFamily="34" charset="0"/>
              </a:rPr>
              <a:t>(</a:t>
            </a:r>
            <a:r>
              <a:rPr lang="es-MX" sz="2100" dirty="0" err="1">
                <a:latin typeface="Trebuchet MS" panose="020B0603020202020204" pitchFamily="34" charset="0"/>
              </a:rPr>
              <a:t>u,v</a:t>
            </a:r>
            <a:r>
              <a:rPr lang="es-MX" sz="2100" dirty="0">
                <a:latin typeface="Trebuchet MS" panose="020B0603020202020204" pitchFamily="34" charset="0"/>
              </a:rPr>
              <a:t>) ≤ </a:t>
            </a:r>
            <a:r>
              <a:rPr lang="el-GR" sz="2100" dirty="0">
                <a:latin typeface="Trebuchet MS" panose="020B0603020202020204" pitchFamily="34" charset="0"/>
              </a:rPr>
              <a:t>δ</a:t>
            </a:r>
            <a:r>
              <a:rPr lang="es-MX" sz="2100" dirty="0">
                <a:latin typeface="Trebuchet MS" panose="020B0603020202020204" pitchFamily="34" charset="0"/>
              </a:rPr>
              <a:t>(</a:t>
            </a:r>
            <a:r>
              <a:rPr lang="es-MX" sz="2100" dirty="0" err="1">
                <a:latin typeface="Trebuchet MS" panose="020B0603020202020204" pitchFamily="34" charset="0"/>
              </a:rPr>
              <a:t>u,x</a:t>
            </a:r>
            <a:r>
              <a:rPr lang="es-MX" sz="2100" dirty="0">
                <a:latin typeface="Trebuchet MS" panose="020B0603020202020204" pitchFamily="34" charset="0"/>
              </a:rPr>
              <a:t>) + </a:t>
            </a:r>
            <a:r>
              <a:rPr lang="el-GR" sz="2100" dirty="0">
                <a:latin typeface="Trebuchet MS" panose="020B0603020202020204" pitchFamily="34" charset="0"/>
              </a:rPr>
              <a:t>δ</a:t>
            </a:r>
            <a:r>
              <a:rPr lang="es-MX" sz="2100" dirty="0">
                <a:latin typeface="Trebuchet MS" panose="020B0603020202020204" pitchFamily="34" charset="0"/>
              </a:rPr>
              <a:t>(</a:t>
            </a:r>
            <a:r>
              <a:rPr lang="es-MX" sz="2100" dirty="0" err="1">
                <a:latin typeface="Trebuchet MS" panose="020B0603020202020204" pitchFamily="34" charset="0"/>
              </a:rPr>
              <a:t>x,v</a:t>
            </a:r>
            <a:r>
              <a:rPr lang="es-MX" sz="2100" dirty="0">
                <a:latin typeface="Trebuchet MS" panose="020B0603020202020204" pitchFamily="34" charset="0"/>
              </a:rPr>
              <a:t>) </a:t>
            </a:r>
          </a:p>
          <a:p>
            <a:pPr marL="304797" indent="-304797" fontAlgn="auto">
              <a:spcBef>
                <a:spcPts val="667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sz="2100" b="1" dirty="0">
                <a:latin typeface="Trebuchet MS" panose="020B0603020202020204" pitchFamily="34" charset="0"/>
              </a:rPr>
              <a:t>Lemma 2</a:t>
            </a:r>
            <a:r>
              <a:rPr lang="en-US" sz="2100" dirty="0">
                <a:latin typeface="Trebuchet MS" panose="020B0603020202020204" pitchFamily="34" charset="0"/>
              </a:rPr>
              <a:t>: </a:t>
            </a:r>
            <a:br>
              <a:rPr lang="en-US" sz="2100" dirty="0">
                <a:latin typeface="Trebuchet MS" panose="020B0603020202020204" pitchFamily="34" charset="0"/>
              </a:rPr>
            </a:br>
            <a:r>
              <a:rPr lang="es-MX" sz="2100" dirty="0" err="1">
                <a:latin typeface="Trebuchet MS" panose="020B0603020202020204" pitchFamily="34" charset="0"/>
              </a:rPr>
              <a:t>The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subpath</a:t>
            </a:r>
            <a:r>
              <a:rPr lang="es-MX" sz="2100" dirty="0">
                <a:latin typeface="Trebuchet MS" panose="020B0603020202020204" pitchFamily="34" charset="0"/>
              </a:rPr>
              <a:t> of </a:t>
            </a:r>
            <a:r>
              <a:rPr lang="es-MX" sz="2100" dirty="0" err="1">
                <a:latin typeface="Trebuchet MS" panose="020B0603020202020204" pitchFamily="34" charset="0"/>
              </a:rPr>
              <a:t>any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shortest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path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is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itself</a:t>
            </a:r>
            <a:r>
              <a:rPr lang="es-MX" sz="2100" dirty="0">
                <a:latin typeface="Trebuchet MS" panose="020B0603020202020204" pitchFamily="34" charset="0"/>
              </a:rPr>
              <a:t> a </a:t>
            </a:r>
            <a:r>
              <a:rPr lang="es-MX" sz="2100" dirty="0" err="1">
                <a:latin typeface="Trebuchet MS" panose="020B0603020202020204" pitchFamily="34" charset="0"/>
              </a:rPr>
              <a:t>shortest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path</a:t>
            </a:r>
            <a:r>
              <a:rPr lang="es-MX" sz="2100" dirty="0">
                <a:latin typeface="Trebuchet MS" panose="020B0603020202020204" pitchFamily="34" charset="0"/>
              </a:rPr>
              <a:t>.</a:t>
            </a:r>
          </a:p>
          <a:p>
            <a:pPr marL="304797" indent="-304797" fontAlgn="auto">
              <a:spcBef>
                <a:spcPts val="667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s-MX" sz="2100" dirty="0">
              <a:latin typeface="Trebuchet MS" panose="020B0603020202020204" pitchFamily="34" charset="0"/>
            </a:endParaRPr>
          </a:p>
          <a:p>
            <a:pPr marL="304797" indent="-304797" fontAlgn="auto">
              <a:spcBef>
                <a:spcPts val="667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s-MX" sz="2100" dirty="0" err="1">
                <a:latin typeface="Trebuchet MS" panose="020B0603020202020204" pitchFamily="34" charset="0"/>
              </a:rPr>
              <a:t>The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key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is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to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understand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why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we</a:t>
            </a:r>
            <a:r>
              <a:rPr lang="es-MX" sz="2100" dirty="0">
                <a:latin typeface="Trebuchet MS" panose="020B0603020202020204" pitchFamily="34" charset="0"/>
              </a:rPr>
              <a:t> can </a:t>
            </a:r>
            <a:r>
              <a:rPr lang="es-MX" sz="2100" dirty="0" err="1">
                <a:latin typeface="Trebuchet MS" panose="020B0603020202020204" pitchFamily="34" charset="0"/>
              </a:rPr>
              <a:t>claim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that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anytime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we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put</a:t>
            </a:r>
            <a:r>
              <a:rPr lang="es-MX" sz="2100" dirty="0">
                <a:latin typeface="Trebuchet MS" panose="020B0603020202020204" pitchFamily="34" charset="0"/>
              </a:rPr>
              <a:t> a new </a:t>
            </a:r>
            <a:r>
              <a:rPr lang="es-MX" sz="2100" dirty="0" err="1">
                <a:latin typeface="Trebuchet MS" panose="020B0603020202020204" pitchFamily="34" charset="0"/>
              </a:rPr>
              <a:t>vertex</a:t>
            </a:r>
            <a:r>
              <a:rPr lang="es-MX" sz="2100" dirty="0">
                <a:latin typeface="Trebuchet MS" panose="020B0603020202020204" pitchFamily="34" charset="0"/>
              </a:rPr>
              <a:t> in S, </a:t>
            </a:r>
            <a:r>
              <a:rPr lang="es-MX" sz="2100" dirty="0" err="1">
                <a:latin typeface="Trebuchet MS" panose="020B0603020202020204" pitchFamily="34" charset="0"/>
              </a:rPr>
              <a:t>we</a:t>
            </a:r>
            <a:r>
              <a:rPr lang="es-MX" sz="2100" dirty="0">
                <a:latin typeface="Trebuchet MS" panose="020B0603020202020204" pitchFamily="34" charset="0"/>
              </a:rPr>
              <a:t> can </a:t>
            </a:r>
            <a:r>
              <a:rPr lang="es-MX" sz="2100" dirty="0" err="1">
                <a:latin typeface="Trebuchet MS" panose="020B0603020202020204" pitchFamily="34" charset="0"/>
              </a:rPr>
              <a:t>say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that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we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already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know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the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shortest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path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to</a:t>
            </a:r>
            <a:r>
              <a:rPr lang="es-MX" sz="2100" dirty="0">
                <a:latin typeface="Trebuchet MS" panose="020B0603020202020204" pitchFamily="34" charset="0"/>
              </a:rPr>
              <a:t> </a:t>
            </a:r>
            <a:r>
              <a:rPr lang="es-MX" sz="2100" dirty="0" err="1">
                <a:latin typeface="Trebuchet MS" panose="020B0603020202020204" pitchFamily="34" charset="0"/>
              </a:rPr>
              <a:t>it</a:t>
            </a:r>
            <a:r>
              <a:rPr lang="es-MX" sz="2100" dirty="0">
                <a:latin typeface="Trebuchet MS" panose="020B0603020202020204" pitchFamily="34" charset="0"/>
              </a:rPr>
              <a:t>.</a:t>
            </a:r>
          </a:p>
          <a:p>
            <a:pPr marL="304797" indent="-304797" fontAlgn="auto">
              <a:spcBef>
                <a:spcPts val="667"/>
              </a:spcBef>
              <a:spcAft>
                <a:spcPts val="0"/>
              </a:spcAft>
              <a:buFont typeface="Wingdings"/>
              <a:buNone/>
              <a:defRPr/>
            </a:pPr>
            <a:endParaRPr lang="es-MX" sz="2100" dirty="0">
              <a:latin typeface="Trebuchet MS" panose="020B0603020202020204" pitchFamily="34" charset="0"/>
            </a:endParaRPr>
          </a:p>
          <a:p>
            <a:pPr marL="304797" indent="-304797" fontAlgn="auto">
              <a:spcBef>
                <a:spcPts val="667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sz="2100" dirty="0">
              <a:latin typeface="Trebuchet MS" panose="020B0603020202020204" pitchFamily="34" charset="0"/>
            </a:endParaRPr>
          </a:p>
          <a:p>
            <a:pPr marL="304797" indent="-304797" fontAlgn="auto">
              <a:spcBef>
                <a:spcPts val="667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sz="2100" dirty="0">
              <a:latin typeface="Trebuchet MS" panose="020B0603020202020204" pitchFamily="34" charset="0"/>
            </a:endParaRPr>
          </a:p>
          <a:p>
            <a:pPr marL="304797" indent="-304797" fontAlgn="auto">
              <a:spcBef>
                <a:spcPts val="667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sz="2100" dirty="0">
              <a:latin typeface="Trebuchet MS" panose="020B0603020202020204" pitchFamily="34" charset="0"/>
            </a:endParaRPr>
          </a:p>
          <a:p>
            <a:pPr marL="304797" indent="-304797" fontAlgn="auto">
              <a:spcBef>
                <a:spcPts val="667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sz="2100" dirty="0">
              <a:latin typeface="Trebuchet MS" panose="020B0603020202020204" pitchFamily="34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47650" y="304800"/>
            <a:ext cx="9664700" cy="9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 cap="small" dirty="0" err="1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Dijkstra's</a:t>
            </a:r>
            <a:r>
              <a:rPr lang="en-US" sz="4300" cap="small" dirty="0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 Algorithm - Why It Works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778000"/>
            <a:ext cx="8297863" cy="5414963"/>
          </a:xfrm>
        </p:spPr>
        <p:txBody>
          <a:bodyPr/>
          <a:lstStyle/>
          <a:p>
            <a:pPr algn="just"/>
            <a:r>
              <a:rPr lang="en-US" altLang="en-US" dirty="0">
                <a:latin typeface="Trebuchet MS" panose="020B0603020202020204" pitchFamily="34" charset="0"/>
              </a:rPr>
              <a:t>As mentioned, Dijkstra’s algorithm calculates the shortest path to every vertex. </a:t>
            </a:r>
          </a:p>
          <a:p>
            <a:pPr algn="just"/>
            <a:endParaRPr lang="en-US" altLang="en-US" dirty="0">
              <a:latin typeface="Trebuchet MS" panose="020B0603020202020204" pitchFamily="34" charset="0"/>
            </a:endParaRPr>
          </a:p>
          <a:p>
            <a:pPr algn="just"/>
            <a:r>
              <a:rPr lang="en-US" altLang="en-US" dirty="0">
                <a:latin typeface="Trebuchet MS" panose="020B0603020202020204" pitchFamily="34" charset="0"/>
              </a:rPr>
              <a:t>However, it is about as computationally expensive to calculate the shortest path from vertex </a:t>
            </a:r>
            <a:r>
              <a:rPr lang="en-US" altLang="en-US" i="1" dirty="0">
                <a:latin typeface="Trebuchet MS" panose="020B0603020202020204" pitchFamily="34" charset="0"/>
              </a:rPr>
              <a:t>u </a:t>
            </a:r>
            <a:r>
              <a:rPr lang="en-US" altLang="en-US" dirty="0">
                <a:latin typeface="Trebuchet MS" panose="020B0603020202020204" pitchFamily="34" charset="0"/>
              </a:rPr>
              <a:t>to every vertex using Dijkstra’s as it is to calculate the shortest path to some particular vertex </a:t>
            </a:r>
            <a:r>
              <a:rPr lang="en-US" altLang="en-US" i="1" dirty="0">
                <a:latin typeface="Trebuchet MS" panose="020B0603020202020204" pitchFamily="34" charset="0"/>
              </a:rPr>
              <a:t>v</a:t>
            </a:r>
            <a:r>
              <a:rPr lang="en-US" altLang="en-US" dirty="0">
                <a:latin typeface="Trebuchet MS" panose="020B0603020202020204" pitchFamily="34" charset="0"/>
              </a:rPr>
              <a:t>.</a:t>
            </a:r>
          </a:p>
          <a:p>
            <a:pPr algn="just"/>
            <a:endParaRPr lang="en-US" altLang="en-US" dirty="0">
              <a:latin typeface="Trebuchet MS" panose="020B0603020202020204" pitchFamily="34" charset="0"/>
            </a:endParaRPr>
          </a:p>
          <a:p>
            <a:pPr algn="just"/>
            <a:r>
              <a:rPr lang="en-US" altLang="en-US" dirty="0">
                <a:latin typeface="Trebuchet MS" panose="020B0603020202020204" pitchFamily="34" charset="0"/>
              </a:rPr>
              <a:t>Therefore, anytime we want to know the optimal path to some other vertex from a determined origin, we can use Dijkstra’s algorithm.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47650" y="304800"/>
            <a:ext cx="9664700" cy="9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 cap="small" dirty="0" err="1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Dijkstra's</a:t>
            </a:r>
            <a:r>
              <a:rPr lang="en-US" sz="4300" cap="small" dirty="0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 Algorithm - Why use 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Shortest Path Problem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91268" y="1859450"/>
            <a:ext cx="7119938" cy="42716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000" b="1" dirty="0"/>
              <a:t>Input:</a:t>
            </a:r>
          </a:p>
          <a:p>
            <a:pPr lvl="1">
              <a:lnSpc>
                <a:spcPct val="150000"/>
              </a:lnSpc>
            </a:pPr>
            <a:r>
              <a:rPr lang="en-US" altLang="en-US" sz="1667" dirty="0"/>
              <a:t>Directed graph G = (V, E)</a:t>
            </a:r>
          </a:p>
          <a:p>
            <a:pPr lvl="1">
              <a:lnSpc>
                <a:spcPct val="150000"/>
              </a:lnSpc>
            </a:pPr>
            <a:r>
              <a:rPr lang="en-US" altLang="en-US" sz="1667" dirty="0"/>
              <a:t>Weight function w : E → </a:t>
            </a:r>
            <a:r>
              <a:rPr lang="en-US" altLang="en-US" sz="1667" b="1" dirty="0"/>
              <a:t>R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/>
              <a:t>Weight of path </a:t>
            </a:r>
            <a:r>
              <a:rPr lang="en-US" altLang="en-US" sz="2000" dirty="0"/>
              <a:t>p = </a:t>
            </a:r>
            <a:r>
              <a:rPr lang="en-US" altLang="en-US" sz="2000" dirty="0">
                <a:sym typeface="Symbol" panose="05050102010706020507" pitchFamily="18" charset="2"/>
              </a:rPr>
              <a:t>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, 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. . . ,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</a:t>
            </a:r>
          </a:p>
          <a:p>
            <a:pPr>
              <a:lnSpc>
                <a:spcPct val="150000"/>
              </a:lnSpc>
            </a:pP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000" b="1" dirty="0"/>
              <a:t>Shortest-path weight </a:t>
            </a:r>
            <a:r>
              <a:rPr lang="en-US" altLang="en-US" sz="2000" dirty="0"/>
              <a:t>from </a:t>
            </a:r>
            <a:r>
              <a:rPr lang="en-US" altLang="en-US" sz="2000" dirty="0">
                <a:latin typeface="Comic Sans MS" panose="030F0702030302020204" pitchFamily="66" charset="0"/>
              </a:rPr>
              <a:t>u</a:t>
            </a:r>
            <a:r>
              <a:rPr lang="en-US" altLang="en-US" sz="2000" dirty="0"/>
              <a:t> to 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dirty="0"/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1667" dirty="0">
                <a:latin typeface="Comic Sans MS" panose="030F0702030302020204" pitchFamily="66" charset="0"/>
              </a:rPr>
              <a:t>δ</a:t>
            </a:r>
            <a:r>
              <a:rPr lang="en-US" altLang="en-US" sz="2000" dirty="0">
                <a:latin typeface="Comic Sans MS" panose="030F0702030302020204" pitchFamily="66" charset="0"/>
              </a:rPr>
              <a:t>(u, v) </a:t>
            </a:r>
            <a:r>
              <a:rPr lang="en-US" altLang="en-US" sz="2000" dirty="0"/>
              <a:t>= min  w(p) : </a:t>
            </a:r>
            <a:r>
              <a:rPr lang="en-US" altLang="en-US" sz="2000" dirty="0">
                <a:latin typeface="Comic Sans MS" panose="030F0702030302020204" pitchFamily="66" charset="0"/>
              </a:rPr>
              <a:t>u      v</a:t>
            </a:r>
            <a:r>
              <a:rPr lang="en-US" altLang="en-US" sz="2000" dirty="0"/>
              <a:t>  if there exists a path from </a:t>
            </a:r>
            <a:r>
              <a:rPr lang="en-US" altLang="en-US" sz="2000" dirty="0">
                <a:latin typeface="Comic Sans MS" panose="030F0702030302020204" pitchFamily="66" charset="0"/>
              </a:rPr>
              <a:t>u</a:t>
            </a:r>
            <a:r>
              <a:rPr lang="en-US" altLang="en-US" sz="2000" dirty="0"/>
              <a:t> to 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dirty="0"/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			     ∞                   otherwise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b="1" dirty="0"/>
              <a:t>Note:</a:t>
            </a:r>
            <a:r>
              <a:rPr lang="en-US" altLang="en-US" sz="2000" dirty="0"/>
              <a:t> there might be </a:t>
            </a:r>
            <a:r>
              <a:rPr lang="en-US" altLang="en-US" sz="2000" u="sng" dirty="0"/>
              <a:t>multiple shortest</a:t>
            </a:r>
            <a:r>
              <a:rPr lang="en-US" altLang="en-US" sz="2000" dirty="0"/>
              <a:t> paths from </a:t>
            </a:r>
            <a:r>
              <a:rPr lang="en-US" altLang="en-US" sz="2000" dirty="0">
                <a:latin typeface="Comic Sans MS" panose="030F0702030302020204" pitchFamily="66" charset="0"/>
              </a:rPr>
              <a:t>u</a:t>
            </a:r>
            <a:r>
              <a:rPr lang="en-US" altLang="en-US" sz="2000" dirty="0"/>
              <a:t> to 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dirty="0"/>
              <a:t> </a:t>
            </a:r>
          </a:p>
        </p:txBody>
      </p:sp>
      <p:graphicFrame>
        <p:nvGraphicFramePr>
          <p:cNvPr id="7680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06347" y="3553448"/>
          <a:ext cx="1942042" cy="66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7680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347" y="3553448"/>
                        <a:ext cx="1942042" cy="660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05" name="Group 5"/>
          <p:cNvGrpSpPr>
            <a:grpSpLocks/>
          </p:cNvGrpSpPr>
          <p:nvPr/>
        </p:nvGrpSpPr>
        <p:grpSpPr bwMode="auto">
          <a:xfrm>
            <a:off x="3131891" y="4589303"/>
            <a:ext cx="1004155" cy="1171248"/>
            <a:chOff x="1606" y="2596"/>
            <a:chExt cx="682" cy="1049"/>
          </a:xfrm>
        </p:grpSpPr>
        <p:sp>
          <p:nvSpPr>
            <p:cNvPr id="768006" name="Freeform 6"/>
            <p:cNvSpPr>
              <a:spLocks/>
            </p:cNvSpPr>
            <p:nvPr/>
          </p:nvSpPr>
          <p:spPr bwMode="auto">
            <a:xfrm>
              <a:off x="2059" y="2858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68007" name="Text Box 7"/>
            <p:cNvSpPr txBox="1">
              <a:spLocks noChangeArrowheads="1"/>
            </p:cNvSpPr>
            <p:nvPr/>
          </p:nvSpPr>
          <p:spPr bwMode="auto">
            <a:xfrm>
              <a:off x="2059" y="2596"/>
              <a:ext cx="1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768008" name="AutoShape 8"/>
            <p:cNvSpPr>
              <a:spLocks/>
            </p:cNvSpPr>
            <p:nvPr/>
          </p:nvSpPr>
          <p:spPr bwMode="auto">
            <a:xfrm>
              <a:off x="1606" y="3055"/>
              <a:ext cx="56" cy="590"/>
            </a:xfrm>
            <a:prstGeom prst="leftBrace">
              <a:avLst>
                <a:gd name="adj1" fmla="val 8779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68009" name="Group 9"/>
          <p:cNvGrpSpPr>
            <a:grpSpLocks/>
          </p:cNvGrpSpPr>
          <p:nvPr/>
        </p:nvGrpSpPr>
        <p:grpSpPr bwMode="auto">
          <a:xfrm>
            <a:off x="5881688" y="2010834"/>
            <a:ext cx="2522802" cy="2124605"/>
            <a:chOff x="3126" y="2141"/>
            <a:chExt cx="1907" cy="1606"/>
          </a:xfrm>
        </p:grpSpPr>
        <p:sp>
          <p:nvSpPr>
            <p:cNvPr id="768010" name="Line 10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68011" name="Line 11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68012" name="Line 12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68013" name="Line 13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768014" name="Group 14"/>
            <p:cNvGrpSpPr>
              <a:grpSpLocks/>
            </p:cNvGrpSpPr>
            <p:nvPr/>
          </p:nvGrpSpPr>
          <p:grpSpPr bwMode="auto">
            <a:xfrm>
              <a:off x="3126" y="2141"/>
              <a:ext cx="1907" cy="1606"/>
              <a:chOff x="3126" y="2141"/>
              <a:chExt cx="1907" cy="1606"/>
            </a:xfrm>
          </p:grpSpPr>
          <p:sp>
            <p:nvSpPr>
              <p:cNvPr id="768015" name="Oval 15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0</a:t>
                </a:r>
              </a:p>
            </p:txBody>
          </p:sp>
          <p:sp>
            <p:nvSpPr>
              <p:cNvPr id="768016" name="Oval 16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3</a:t>
                </a:r>
              </a:p>
            </p:txBody>
          </p:sp>
          <p:sp>
            <p:nvSpPr>
              <p:cNvPr id="768017" name="Oval 17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9</a:t>
                </a:r>
              </a:p>
            </p:txBody>
          </p:sp>
          <p:sp>
            <p:nvSpPr>
              <p:cNvPr id="768018" name="Oval 18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5</a:t>
                </a:r>
              </a:p>
            </p:txBody>
          </p:sp>
          <p:sp>
            <p:nvSpPr>
              <p:cNvPr id="768019" name="Oval 19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11</a:t>
                </a:r>
              </a:p>
            </p:txBody>
          </p:sp>
          <p:sp>
            <p:nvSpPr>
              <p:cNvPr id="768020" name="Line 20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8021" name="Line 21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8022" name="Line 2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8023" name="Text Box 23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3</a:t>
                </a:r>
              </a:p>
            </p:txBody>
          </p:sp>
          <p:sp>
            <p:nvSpPr>
              <p:cNvPr id="768024" name="Text Box 24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6</a:t>
                </a:r>
              </a:p>
            </p:txBody>
          </p:sp>
          <p:sp>
            <p:nvSpPr>
              <p:cNvPr id="768025" name="Text Box 25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5</a:t>
                </a:r>
              </a:p>
            </p:txBody>
          </p:sp>
          <p:sp>
            <p:nvSpPr>
              <p:cNvPr id="768026" name="Text Box 26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7</a:t>
                </a:r>
              </a:p>
            </p:txBody>
          </p:sp>
          <p:sp>
            <p:nvSpPr>
              <p:cNvPr id="768027" name="Text Box 27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6</a:t>
                </a:r>
              </a:p>
            </p:txBody>
          </p:sp>
          <p:sp>
            <p:nvSpPr>
              <p:cNvPr id="768028" name="Text Box 28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97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</a:p>
            </p:txBody>
          </p:sp>
          <p:sp>
            <p:nvSpPr>
              <p:cNvPr id="768029" name="Text Box 29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88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t</a:t>
                </a:r>
              </a:p>
            </p:txBody>
          </p:sp>
          <p:sp>
            <p:nvSpPr>
              <p:cNvPr id="768030" name="Text Box 30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203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x</a:t>
                </a:r>
              </a:p>
            </p:txBody>
          </p:sp>
          <p:sp>
            <p:nvSpPr>
              <p:cNvPr id="768031" name="Text Box 31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20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y</a:t>
                </a:r>
              </a:p>
            </p:txBody>
          </p:sp>
          <p:sp>
            <p:nvSpPr>
              <p:cNvPr id="768032" name="Text Box 32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97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500">
                    <a:solidFill>
                      <a:prstClr val="black"/>
                    </a:solidFill>
                    <a:latin typeface="Calibri" panose="020F0502020204030204"/>
                  </a:rPr>
                  <a:t>z</a:t>
                </a:r>
              </a:p>
            </p:txBody>
          </p:sp>
          <p:sp>
            <p:nvSpPr>
              <p:cNvPr id="768033" name="Line 33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8034" name="Line 34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8035" name="Freeform 35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8036" name="Freeform 36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8037" name="Freeform 37"/>
              <p:cNvSpPr>
                <a:spLocks/>
              </p:cNvSpPr>
              <p:nvPr/>
            </p:nvSpPr>
            <p:spPr bwMode="auto">
              <a:xfrm rot="-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8038" name="Freeform 38"/>
              <p:cNvSpPr>
                <a:spLocks/>
              </p:cNvSpPr>
              <p:nvPr/>
            </p:nvSpPr>
            <p:spPr bwMode="auto">
              <a:xfrm rot="-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8039" name="Line 39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N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8040" name="Text Box 40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2</a:t>
                </a:r>
              </a:p>
            </p:txBody>
          </p:sp>
          <p:sp>
            <p:nvSpPr>
              <p:cNvPr id="768041" name="Text Box 41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2</a:t>
                </a:r>
              </a:p>
            </p:txBody>
          </p:sp>
          <p:sp>
            <p:nvSpPr>
              <p:cNvPr id="768042" name="Text Box 42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1</a:t>
                </a:r>
              </a:p>
            </p:txBody>
          </p:sp>
          <p:sp>
            <p:nvSpPr>
              <p:cNvPr id="768043" name="Text Box 43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4</a:t>
                </a:r>
              </a:p>
            </p:txBody>
          </p:sp>
          <p:sp>
            <p:nvSpPr>
              <p:cNvPr id="768044" name="Text Box 44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20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76197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333">
                    <a:solidFill>
                      <a:prstClr val="black"/>
                    </a:solidFill>
                    <a:latin typeface="Calibri" panose="020F0502020204030204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27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>
                <a:solidFill>
                  <a:srgbClr val="3B62AF"/>
                </a:solidFill>
                <a:latin typeface="Arial" charset="0"/>
              </a:rPr>
              <a:t>Applications of Dijkstra's Algorithm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44475" y="1200150"/>
            <a:ext cx="9671050" cy="5489575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- Traffic Information Systems are most prominent use  </a:t>
            </a:r>
            <a:endParaRPr lang="en-US" altLang="en-US" dirty="0"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- Mapping (Map Quest, Google Maps) </a:t>
            </a:r>
            <a:endParaRPr lang="en-US" altLang="en-US" dirty="0">
              <a:latin typeface="Trebuchet MS" panose="020B0603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444444"/>
                </a:solidFill>
                <a:latin typeface="Trebuchet MS" panose="020B0603020202020204" pitchFamily="34" charset="0"/>
              </a:rPr>
              <a:t>- Routing Systems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2670175"/>
            <a:ext cx="3792537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2300288"/>
            <a:ext cx="41783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 dirty="0">
                <a:solidFill>
                  <a:srgbClr val="3B62AF"/>
                </a:solidFill>
                <a:latin typeface="Arial" charset="0"/>
              </a:rPr>
              <a:t>Applications of </a:t>
            </a:r>
            <a:r>
              <a:rPr lang="en-US" sz="4300" dirty="0" err="1">
                <a:solidFill>
                  <a:srgbClr val="3B62AF"/>
                </a:solidFill>
                <a:latin typeface="Arial" charset="0"/>
              </a:rPr>
              <a:t>Dijkstra's</a:t>
            </a:r>
            <a:r>
              <a:rPr lang="en-US" sz="4300" dirty="0">
                <a:solidFill>
                  <a:srgbClr val="3B62AF"/>
                </a:solidFill>
                <a:latin typeface="Arial" charset="0"/>
              </a:rPr>
              <a:t> Algorithm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12800" y="1752600"/>
            <a:ext cx="4572000" cy="5080000"/>
          </a:xfrm>
        </p:spPr>
        <p:txBody>
          <a:bodyPr lIns="0" tIns="0" rIns="0" bIns="0">
            <a:normAutofit/>
          </a:bodyPr>
          <a:lstStyle/>
          <a:p>
            <a:pPr marL="0" indent="0" algn="just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sz="1700" dirty="0">
                <a:solidFill>
                  <a:srgbClr val="444444"/>
                </a:solidFill>
                <a:latin typeface="Trebuchet MS" panose="020B0603020202020204" pitchFamily="34" charset="0"/>
              </a:rPr>
              <a:t> One particularly relevant this week: epidemiology</a:t>
            </a:r>
          </a:p>
          <a:p>
            <a:pPr marL="0" indent="0" algn="just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sz="17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 algn="just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sz="1700" dirty="0">
                <a:solidFill>
                  <a:srgbClr val="444444"/>
                </a:solidFill>
                <a:latin typeface="Trebuchet MS" panose="020B0603020202020204" pitchFamily="34" charset="0"/>
              </a:rPr>
              <a:t> Prof. Lauren Meyers (Biology Dept.) uses networks to model the spread of infectious diseases and design prevention and response strategies.</a:t>
            </a:r>
          </a:p>
          <a:p>
            <a:pPr marL="0" indent="0" algn="just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sz="17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 algn="just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sz="1700" dirty="0">
                <a:solidFill>
                  <a:srgbClr val="444444"/>
                </a:solidFill>
                <a:latin typeface="Trebuchet MS" panose="020B0603020202020204" pitchFamily="34" charset="0"/>
              </a:rPr>
              <a:t> Vertices represent individuals, and edges their possible contacts. It is useful to calculate how a particular individual is connected to others.</a:t>
            </a:r>
          </a:p>
          <a:p>
            <a:pPr marL="0" indent="0" algn="just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sz="17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 algn="just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sz="1700" dirty="0">
                <a:solidFill>
                  <a:srgbClr val="444444"/>
                </a:solidFill>
                <a:latin typeface="Trebuchet MS" panose="020B0603020202020204" pitchFamily="34" charset="0"/>
              </a:rPr>
              <a:t> Knowing the shortest path lengths to other individuals can be a relevant indicator of the potential of a particular individual to infect others.</a:t>
            </a:r>
          </a:p>
          <a:p>
            <a:pPr marL="0" indent="0" algn="just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sz="17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 algn="just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sz="17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 algn="just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17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marL="0" indent="0" algn="just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17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7200" y="1752600"/>
            <a:ext cx="3530600" cy="4235450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354667" y="5249333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3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846667" y="5926667"/>
            <a:ext cx="592667" cy="592667"/>
            <a:chOff x="1824" y="2736"/>
            <a:chExt cx="336" cy="336"/>
          </a:xfrm>
        </p:grpSpPr>
        <p:sp>
          <p:nvSpPr>
            <p:cNvPr id="5734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734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A</a:t>
              </a:r>
            </a:p>
          </p:txBody>
        </p:sp>
      </p:grpSp>
      <p:grpSp>
        <p:nvGrpSpPr>
          <p:cNvPr id="57350" name="Group 6"/>
          <p:cNvGrpSpPr>
            <a:grpSpLocks/>
          </p:cNvGrpSpPr>
          <p:nvPr/>
        </p:nvGrpSpPr>
        <p:grpSpPr bwMode="auto">
          <a:xfrm>
            <a:off x="2116667" y="4910667"/>
            <a:ext cx="592667" cy="592667"/>
            <a:chOff x="1824" y="2736"/>
            <a:chExt cx="336" cy="336"/>
          </a:xfrm>
        </p:grpSpPr>
        <p:sp>
          <p:nvSpPr>
            <p:cNvPr id="5735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B</a:t>
              </a:r>
            </a:p>
          </p:txBody>
        </p:sp>
      </p:grpSp>
      <p:grpSp>
        <p:nvGrpSpPr>
          <p:cNvPr id="57353" name="Group 9"/>
          <p:cNvGrpSpPr>
            <a:grpSpLocks/>
          </p:cNvGrpSpPr>
          <p:nvPr/>
        </p:nvGrpSpPr>
        <p:grpSpPr bwMode="auto">
          <a:xfrm>
            <a:off x="2116667" y="6773333"/>
            <a:ext cx="592667" cy="592667"/>
            <a:chOff x="1824" y="2736"/>
            <a:chExt cx="336" cy="336"/>
          </a:xfrm>
        </p:grpSpPr>
        <p:sp>
          <p:nvSpPr>
            <p:cNvPr id="5735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C</a:t>
              </a:r>
            </a:p>
          </p:txBody>
        </p:sp>
      </p:grpSp>
      <p:grpSp>
        <p:nvGrpSpPr>
          <p:cNvPr id="57356" name="Group 12"/>
          <p:cNvGrpSpPr>
            <a:grpSpLocks/>
          </p:cNvGrpSpPr>
          <p:nvPr/>
        </p:nvGrpSpPr>
        <p:grpSpPr bwMode="auto">
          <a:xfrm>
            <a:off x="3810000" y="6773333"/>
            <a:ext cx="592667" cy="592667"/>
            <a:chOff x="1824" y="2736"/>
            <a:chExt cx="336" cy="336"/>
          </a:xfrm>
        </p:grpSpPr>
        <p:sp>
          <p:nvSpPr>
            <p:cNvPr id="5735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E</a:t>
              </a:r>
            </a:p>
          </p:txBody>
        </p:sp>
      </p:grpSp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3810000" y="4910667"/>
            <a:ext cx="592667" cy="592667"/>
            <a:chOff x="1824" y="2736"/>
            <a:chExt cx="336" cy="336"/>
          </a:xfrm>
        </p:grpSpPr>
        <p:sp>
          <p:nvSpPr>
            <p:cNvPr id="5736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D</a:t>
              </a:r>
            </a:p>
          </p:txBody>
        </p:sp>
      </p:grpSp>
      <p:sp>
        <p:nvSpPr>
          <p:cNvPr id="57362" name="Line 18"/>
          <p:cNvSpPr>
            <a:spLocks noChangeShapeType="1"/>
          </p:cNvSpPr>
          <p:nvPr/>
        </p:nvSpPr>
        <p:spPr bwMode="auto">
          <a:xfrm flipV="1">
            <a:off x="1354667" y="5334000"/>
            <a:ext cx="762000" cy="677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354667" y="6434667"/>
            <a:ext cx="762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2709333" y="7112000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148667" y="5503333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2455333" y="5503333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2709333" y="5164667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2624667" y="5418667"/>
            <a:ext cx="1270000" cy="1439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1354667" y="6704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2116667" y="5926667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3132667" y="4741333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3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4233333" y="5857876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2</a:t>
            </a: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3217333" y="5688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3132667" y="7127876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4</a:t>
            </a:r>
          </a:p>
        </p:txBody>
      </p:sp>
      <p:pic>
        <p:nvPicPr>
          <p:cNvPr id="57375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8000"/>
            <a:ext cx="5672667" cy="35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2201333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3894667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4402667" y="6755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2624667" y="6519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931333" y="5503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8128000" y="2963333"/>
            <a:ext cx="1100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/>
              <a:t>Heap</a:t>
            </a: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8128000" y="3640667"/>
            <a:ext cx="1185333" cy="132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>
                <a:sym typeface="Symbol" panose="05050102010706020507" pitchFamily="18" charset="2"/>
              </a:rPr>
              <a:t>B</a:t>
            </a:r>
            <a:r>
              <a:rPr lang="en-US" altLang="en-US" sz="2667"/>
              <a:t>  </a:t>
            </a:r>
            <a:r>
              <a:rPr lang="en-US" altLang="en-US" sz="2667">
                <a:sym typeface="Symbol" panose="05050102010706020507" pitchFamily="18" charset="2"/>
              </a:rPr>
              <a:t>2</a:t>
            </a:r>
            <a:br>
              <a:rPr lang="en-US" altLang="en-US" sz="2667">
                <a:sym typeface="Symbol" panose="05050102010706020507" pitchFamily="18" charset="2"/>
              </a:rPr>
            </a:br>
            <a:r>
              <a:rPr lang="en-US" altLang="en-US" sz="2667">
                <a:sym typeface="Symbol" panose="05050102010706020507" pitchFamily="18" charset="2"/>
              </a:rPr>
              <a:t>E  5</a:t>
            </a:r>
            <a:br>
              <a:rPr lang="en-US" altLang="en-US" sz="2667">
                <a:sym typeface="Symbol" panose="05050102010706020507" pitchFamily="18" charset="2"/>
              </a:rPr>
            </a:br>
            <a:r>
              <a:rPr lang="en-US" altLang="en-US" sz="2667">
                <a:sym typeface="Symbol" panose="05050102010706020507" pitchFamily="18" charset="2"/>
              </a:rPr>
              <a:t>D</a:t>
            </a:r>
            <a:r>
              <a:rPr lang="en-US" altLang="en-US" sz="2667"/>
              <a:t>  </a:t>
            </a:r>
            <a:r>
              <a:rPr lang="en-US" altLang="en-US" sz="2667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>
            <a:off x="7704667" y="3471333"/>
            <a:ext cx="19473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6180667" y="5842000"/>
            <a:ext cx="3640667" cy="57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11">
                <a:solidFill>
                  <a:srgbClr val="FF0000"/>
                </a:solidFill>
              </a:rPr>
              <a:t>Frontier?</a:t>
            </a:r>
          </a:p>
        </p:txBody>
      </p:sp>
    </p:spTree>
    <p:extLst>
      <p:ext uri="{BB962C8B-B14F-4D97-AF65-F5344CB8AC3E}">
        <p14:creationId xmlns:p14="http://schemas.microsoft.com/office/powerpoint/2010/main" val="2199023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354667" y="5249333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3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846667" y="5926667"/>
            <a:ext cx="592667" cy="592667"/>
            <a:chOff x="1824" y="2736"/>
            <a:chExt cx="336" cy="336"/>
          </a:xfrm>
        </p:grpSpPr>
        <p:sp>
          <p:nvSpPr>
            <p:cNvPr id="5837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837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A</a:t>
              </a:r>
            </a:p>
          </p:txBody>
        </p:sp>
      </p:grpSp>
      <p:grpSp>
        <p:nvGrpSpPr>
          <p:cNvPr id="58374" name="Group 6"/>
          <p:cNvGrpSpPr>
            <a:grpSpLocks/>
          </p:cNvGrpSpPr>
          <p:nvPr/>
        </p:nvGrpSpPr>
        <p:grpSpPr bwMode="auto">
          <a:xfrm>
            <a:off x="2116667" y="4910667"/>
            <a:ext cx="592667" cy="592667"/>
            <a:chOff x="1824" y="2736"/>
            <a:chExt cx="336" cy="336"/>
          </a:xfrm>
        </p:grpSpPr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B</a:t>
              </a:r>
            </a:p>
          </p:txBody>
        </p:sp>
      </p:grpSp>
      <p:grpSp>
        <p:nvGrpSpPr>
          <p:cNvPr id="58377" name="Group 9"/>
          <p:cNvGrpSpPr>
            <a:grpSpLocks/>
          </p:cNvGrpSpPr>
          <p:nvPr/>
        </p:nvGrpSpPr>
        <p:grpSpPr bwMode="auto">
          <a:xfrm>
            <a:off x="2116667" y="6773333"/>
            <a:ext cx="592667" cy="592667"/>
            <a:chOff x="1824" y="2736"/>
            <a:chExt cx="336" cy="336"/>
          </a:xfrm>
        </p:grpSpPr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C</a:t>
              </a:r>
            </a:p>
          </p:txBody>
        </p:sp>
      </p:grpSp>
      <p:grpSp>
        <p:nvGrpSpPr>
          <p:cNvPr id="58380" name="Group 12"/>
          <p:cNvGrpSpPr>
            <a:grpSpLocks/>
          </p:cNvGrpSpPr>
          <p:nvPr/>
        </p:nvGrpSpPr>
        <p:grpSpPr bwMode="auto">
          <a:xfrm>
            <a:off x="3810000" y="6773333"/>
            <a:ext cx="592667" cy="592667"/>
            <a:chOff x="1824" y="2736"/>
            <a:chExt cx="336" cy="336"/>
          </a:xfrm>
        </p:grpSpPr>
        <p:sp>
          <p:nvSpPr>
            <p:cNvPr id="5838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E</a:t>
              </a:r>
            </a:p>
          </p:txBody>
        </p:sp>
      </p:grpSp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3810000" y="4910667"/>
            <a:ext cx="592667" cy="592667"/>
            <a:chOff x="1824" y="2736"/>
            <a:chExt cx="336" cy="336"/>
          </a:xfrm>
        </p:grpSpPr>
        <p:sp>
          <p:nvSpPr>
            <p:cNvPr id="5838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D</a:t>
              </a:r>
            </a:p>
          </p:txBody>
        </p:sp>
      </p:grp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1354667" y="5334000"/>
            <a:ext cx="762000" cy="677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1354667" y="6434667"/>
            <a:ext cx="762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2709333" y="7112000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4148667" y="5503333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V="1">
            <a:off x="2455333" y="5503333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2709333" y="5164667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2624667" y="5418667"/>
            <a:ext cx="1270000" cy="1439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1354667" y="6704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2116667" y="5926667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3132667" y="4741333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3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4233333" y="5857876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2</a:t>
            </a: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3217333" y="5688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3132667" y="7127876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4</a:t>
            </a:r>
          </a:p>
        </p:txBody>
      </p:sp>
      <p:pic>
        <p:nvPicPr>
          <p:cNvPr id="58399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8000"/>
            <a:ext cx="5672667" cy="35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2201333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3894667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4402667" y="6755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2624667" y="6519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931333" y="5503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8128000" y="2963333"/>
            <a:ext cx="1100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/>
              <a:t>Heap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8128000" y="3640667"/>
            <a:ext cx="1185333" cy="132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>
                <a:sym typeface="Symbol" panose="05050102010706020507" pitchFamily="18" charset="2"/>
              </a:rPr>
              <a:t>B</a:t>
            </a:r>
            <a:r>
              <a:rPr lang="en-US" altLang="en-US" sz="2667"/>
              <a:t>  </a:t>
            </a:r>
            <a:r>
              <a:rPr lang="en-US" altLang="en-US" sz="2667">
                <a:sym typeface="Symbol" panose="05050102010706020507" pitchFamily="18" charset="2"/>
              </a:rPr>
              <a:t>2</a:t>
            </a:r>
            <a:br>
              <a:rPr lang="en-US" altLang="en-US" sz="2667">
                <a:sym typeface="Symbol" panose="05050102010706020507" pitchFamily="18" charset="2"/>
              </a:rPr>
            </a:br>
            <a:r>
              <a:rPr lang="en-US" altLang="en-US" sz="2667">
                <a:sym typeface="Symbol" panose="05050102010706020507" pitchFamily="18" charset="2"/>
              </a:rPr>
              <a:t>E  5</a:t>
            </a:r>
            <a:br>
              <a:rPr lang="en-US" altLang="en-US" sz="2667">
                <a:sym typeface="Symbol" panose="05050102010706020507" pitchFamily="18" charset="2"/>
              </a:rPr>
            </a:br>
            <a:r>
              <a:rPr lang="en-US" altLang="en-US" sz="2667">
                <a:sym typeface="Symbol" panose="05050102010706020507" pitchFamily="18" charset="2"/>
              </a:rPr>
              <a:t>D</a:t>
            </a:r>
            <a:r>
              <a:rPr lang="en-US" altLang="en-US" sz="2667"/>
              <a:t>  </a:t>
            </a:r>
            <a:r>
              <a:rPr lang="en-US" altLang="en-US" sz="2667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7704667" y="3471333"/>
            <a:ext cx="19473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5926667" y="5588000"/>
            <a:ext cx="3640667" cy="132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>
                <a:solidFill>
                  <a:srgbClr val="FF0000"/>
                </a:solidFill>
              </a:rPr>
              <a:t>All nodes reachable from starting node within a given distance</a:t>
            </a:r>
          </a:p>
        </p:txBody>
      </p:sp>
      <p:sp>
        <p:nvSpPr>
          <p:cNvPr id="58410" name="Freeform 42"/>
          <p:cNvSpPr>
            <a:spLocks/>
          </p:cNvSpPr>
          <p:nvPr/>
        </p:nvSpPr>
        <p:spPr bwMode="auto">
          <a:xfrm>
            <a:off x="2540000" y="4064000"/>
            <a:ext cx="705556" cy="3471333"/>
          </a:xfrm>
          <a:custGeom>
            <a:avLst/>
            <a:gdLst>
              <a:gd name="T0" fmla="*/ 96 w 400"/>
              <a:gd name="T1" fmla="*/ 1968 h 1968"/>
              <a:gd name="T2" fmla="*/ 384 w 400"/>
              <a:gd name="T3" fmla="*/ 864 h 1968"/>
              <a:gd name="T4" fmla="*/ 0 w 400"/>
              <a:gd name="T5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0" h="1968">
                <a:moveTo>
                  <a:pt x="96" y="1968"/>
                </a:moveTo>
                <a:cubicBezTo>
                  <a:pt x="248" y="1580"/>
                  <a:pt x="400" y="1192"/>
                  <a:pt x="384" y="864"/>
                </a:cubicBezTo>
                <a:cubicBezTo>
                  <a:pt x="368" y="536"/>
                  <a:pt x="184" y="268"/>
                  <a:pt x="0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</p:spTree>
    <p:extLst>
      <p:ext uri="{BB962C8B-B14F-4D97-AF65-F5344CB8AC3E}">
        <p14:creationId xmlns:p14="http://schemas.microsoft.com/office/powerpoint/2010/main" val="2704765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54667" y="5249333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3</a:t>
            </a: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846667" y="5926667"/>
            <a:ext cx="592667" cy="592667"/>
            <a:chOff x="1824" y="2736"/>
            <a:chExt cx="336" cy="336"/>
          </a:xfrm>
        </p:grpSpPr>
        <p:sp>
          <p:nvSpPr>
            <p:cNvPr id="5939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939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A</a:t>
              </a:r>
            </a:p>
          </p:txBody>
        </p:sp>
      </p:grp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2116667" y="4910667"/>
            <a:ext cx="592667" cy="592667"/>
            <a:chOff x="1824" y="2736"/>
            <a:chExt cx="336" cy="336"/>
          </a:xfrm>
        </p:grpSpPr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B</a:t>
              </a:r>
            </a:p>
          </p:txBody>
        </p:sp>
      </p:grpSp>
      <p:grpSp>
        <p:nvGrpSpPr>
          <p:cNvPr id="59401" name="Group 9"/>
          <p:cNvGrpSpPr>
            <a:grpSpLocks/>
          </p:cNvGrpSpPr>
          <p:nvPr/>
        </p:nvGrpSpPr>
        <p:grpSpPr bwMode="auto">
          <a:xfrm>
            <a:off x="2116667" y="6773333"/>
            <a:ext cx="592667" cy="592667"/>
            <a:chOff x="1824" y="2736"/>
            <a:chExt cx="336" cy="336"/>
          </a:xfrm>
        </p:grpSpPr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C</a:t>
              </a:r>
            </a:p>
          </p:txBody>
        </p:sp>
      </p:grp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3810000" y="6773333"/>
            <a:ext cx="592667" cy="592667"/>
            <a:chOff x="1824" y="2736"/>
            <a:chExt cx="336" cy="336"/>
          </a:xfrm>
        </p:grpSpPr>
        <p:sp>
          <p:nvSpPr>
            <p:cNvPr id="5940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E</a:t>
              </a:r>
            </a:p>
          </p:txBody>
        </p:sp>
      </p:grpSp>
      <p:grpSp>
        <p:nvGrpSpPr>
          <p:cNvPr id="59407" name="Group 15"/>
          <p:cNvGrpSpPr>
            <a:grpSpLocks/>
          </p:cNvGrpSpPr>
          <p:nvPr/>
        </p:nvGrpSpPr>
        <p:grpSpPr bwMode="auto">
          <a:xfrm>
            <a:off x="3810000" y="4910667"/>
            <a:ext cx="592667" cy="592667"/>
            <a:chOff x="1824" y="2736"/>
            <a:chExt cx="336" cy="336"/>
          </a:xfrm>
        </p:grpSpPr>
        <p:sp>
          <p:nvSpPr>
            <p:cNvPr id="5940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D</a:t>
              </a:r>
            </a:p>
          </p:txBody>
        </p:sp>
      </p:grpSp>
      <p:sp>
        <p:nvSpPr>
          <p:cNvPr id="59410" name="Line 18"/>
          <p:cNvSpPr>
            <a:spLocks noChangeShapeType="1"/>
          </p:cNvSpPr>
          <p:nvPr/>
        </p:nvSpPr>
        <p:spPr bwMode="auto">
          <a:xfrm flipV="1">
            <a:off x="1354667" y="5334000"/>
            <a:ext cx="762000" cy="677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1354667" y="6434667"/>
            <a:ext cx="762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2709333" y="7112000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 flipV="1">
            <a:off x="4148667" y="5503333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2455333" y="5503333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2709333" y="5164667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2624667" y="5418667"/>
            <a:ext cx="1270000" cy="1439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1354667" y="6704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2116667" y="5926667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3132667" y="4741333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3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4233333" y="5857876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2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3217333" y="5688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3132667" y="7127876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4</a:t>
            </a:r>
          </a:p>
        </p:txBody>
      </p:sp>
      <p:pic>
        <p:nvPicPr>
          <p:cNvPr id="59423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8000"/>
            <a:ext cx="5672667" cy="35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201333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3894667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FF0000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4402667" y="6755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2624667" y="6519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931333" y="5503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8128000" y="2963333"/>
            <a:ext cx="1100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/>
              <a:t>Heap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8128000" y="3640667"/>
            <a:ext cx="1185333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667">
                <a:solidFill>
                  <a:srgbClr val="FF0000"/>
                </a:solidFill>
              </a:rPr>
              <a:t>  </a:t>
            </a:r>
            <a:r>
              <a:rPr lang="en-US" altLang="en-US" sz="2667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br>
              <a:rPr lang="en-US" altLang="en-US" sz="2667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667">
                <a:solidFill>
                  <a:srgbClr val="FF0000"/>
                </a:solidFill>
                <a:sym typeface="Symbol" panose="05050102010706020507" pitchFamily="18" charset="2"/>
              </a:rPr>
              <a:t>D  5</a:t>
            </a:r>
          </a:p>
        </p:txBody>
      </p:sp>
      <p:sp>
        <p:nvSpPr>
          <p:cNvPr id="59431" name="Line 39"/>
          <p:cNvSpPr>
            <a:spLocks noChangeShapeType="1"/>
          </p:cNvSpPr>
          <p:nvPr/>
        </p:nvSpPr>
        <p:spPr bwMode="auto">
          <a:xfrm>
            <a:off x="7704667" y="3471333"/>
            <a:ext cx="19473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</p:spTree>
    <p:extLst>
      <p:ext uri="{BB962C8B-B14F-4D97-AF65-F5344CB8AC3E}">
        <p14:creationId xmlns:p14="http://schemas.microsoft.com/office/powerpoint/2010/main" val="1605301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354667" y="5249333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3</a:t>
            </a: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846667" y="5926667"/>
            <a:ext cx="592667" cy="592667"/>
            <a:chOff x="1824" y="2736"/>
            <a:chExt cx="336" cy="336"/>
          </a:xfrm>
        </p:grpSpPr>
        <p:sp>
          <p:nvSpPr>
            <p:cNvPr id="6246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A</a:t>
              </a:r>
            </a:p>
          </p:txBody>
        </p:sp>
      </p:grp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2116667" y="4910667"/>
            <a:ext cx="592667" cy="592667"/>
            <a:chOff x="1824" y="2736"/>
            <a:chExt cx="336" cy="336"/>
          </a:xfrm>
        </p:grpSpPr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B</a:t>
              </a:r>
            </a:p>
          </p:txBody>
        </p:sp>
      </p:grp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2116667" y="6773333"/>
            <a:ext cx="592667" cy="592667"/>
            <a:chOff x="1824" y="2736"/>
            <a:chExt cx="336" cy="336"/>
          </a:xfrm>
        </p:grpSpPr>
        <p:sp>
          <p:nvSpPr>
            <p:cNvPr id="6247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C</a:t>
              </a:r>
            </a:p>
          </p:txBody>
        </p:sp>
      </p:grpSp>
      <p:grpSp>
        <p:nvGrpSpPr>
          <p:cNvPr id="62476" name="Group 12"/>
          <p:cNvGrpSpPr>
            <a:grpSpLocks/>
          </p:cNvGrpSpPr>
          <p:nvPr/>
        </p:nvGrpSpPr>
        <p:grpSpPr bwMode="auto">
          <a:xfrm>
            <a:off x="3810000" y="6773333"/>
            <a:ext cx="592667" cy="592667"/>
            <a:chOff x="1824" y="2736"/>
            <a:chExt cx="336" cy="336"/>
          </a:xfrm>
        </p:grpSpPr>
        <p:sp>
          <p:nvSpPr>
            <p:cNvPr id="6247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E</a:t>
              </a:r>
            </a:p>
          </p:txBody>
        </p:sp>
      </p:grpSp>
      <p:grpSp>
        <p:nvGrpSpPr>
          <p:cNvPr id="62479" name="Group 15"/>
          <p:cNvGrpSpPr>
            <a:grpSpLocks/>
          </p:cNvGrpSpPr>
          <p:nvPr/>
        </p:nvGrpSpPr>
        <p:grpSpPr bwMode="auto">
          <a:xfrm>
            <a:off x="3810000" y="4910667"/>
            <a:ext cx="592667" cy="592667"/>
            <a:chOff x="1824" y="2736"/>
            <a:chExt cx="336" cy="336"/>
          </a:xfrm>
        </p:grpSpPr>
        <p:sp>
          <p:nvSpPr>
            <p:cNvPr id="6248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D</a:t>
              </a:r>
            </a:p>
          </p:txBody>
        </p:sp>
      </p:grpSp>
      <p:sp>
        <p:nvSpPr>
          <p:cNvPr id="62482" name="Line 18"/>
          <p:cNvSpPr>
            <a:spLocks noChangeShapeType="1"/>
          </p:cNvSpPr>
          <p:nvPr/>
        </p:nvSpPr>
        <p:spPr bwMode="auto">
          <a:xfrm flipV="1">
            <a:off x="1354667" y="5334000"/>
            <a:ext cx="762000" cy="677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1354667" y="6434667"/>
            <a:ext cx="762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2709333" y="7112000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 flipV="1">
            <a:off x="4148667" y="5503333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V="1">
            <a:off x="2455333" y="5503333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2709333" y="5164667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2624667" y="5418667"/>
            <a:ext cx="1270000" cy="1439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1354667" y="6704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2116667" y="5926667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3132667" y="4741333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3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4233333" y="5857876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2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3217333" y="5688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3132667" y="7127876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4</a:t>
            </a:r>
          </a:p>
        </p:txBody>
      </p:sp>
      <p:pic>
        <p:nvPicPr>
          <p:cNvPr id="62495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8000"/>
            <a:ext cx="5672667" cy="35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2201333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3894667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4402667" y="6755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2624667" y="6519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931333" y="5503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8128000" y="2963333"/>
            <a:ext cx="1100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/>
              <a:t>Heap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8128000" y="3640667"/>
            <a:ext cx="1185333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>
                <a:sym typeface="Symbol" panose="05050102010706020507" pitchFamily="18" charset="2"/>
              </a:rPr>
              <a:t>D  5</a:t>
            </a: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>
            <a:off x="7704667" y="3471333"/>
            <a:ext cx="19473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</p:spTree>
    <p:extLst>
      <p:ext uri="{BB962C8B-B14F-4D97-AF65-F5344CB8AC3E}">
        <p14:creationId xmlns:p14="http://schemas.microsoft.com/office/powerpoint/2010/main" val="484420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354667" y="5249333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3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846667" y="5926667"/>
            <a:ext cx="592667" cy="592667"/>
            <a:chOff x="1824" y="2736"/>
            <a:chExt cx="336" cy="336"/>
          </a:xfrm>
        </p:grpSpPr>
        <p:sp>
          <p:nvSpPr>
            <p:cNvPr id="6349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A</a:t>
              </a:r>
            </a:p>
          </p:txBody>
        </p:sp>
      </p:grp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2116667" y="4910667"/>
            <a:ext cx="592667" cy="592667"/>
            <a:chOff x="1824" y="2736"/>
            <a:chExt cx="336" cy="336"/>
          </a:xfrm>
        </p:grpSpPr>
        <p:sp>
          <p:nvSpPr>
            <p:cNvPr id="6349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B</a:t>
              </a:r>
            </a:p>
          </p:txBody>
        </p:sp>
      </p:grpSp>
      <p:grpSp>
        <p:nvGrpSpPr>
          <p:cNvPr id="63497" name="Group 9"/>
          <p:cNvGrpSpPr>
            <a:grpSpLocks/>
          </p:cNvGrpSpPr>
          <p:nvPr/>
        </p:nvGrpSpPr>
        <p:grpSpPr bwMode="auto">
          <a:xfrm>
            <a:off x="2116667" y="6773333"/>
            <a:ext cx="592667" cy="592667"/>
            <a:chOff x="1824" y="2736"/>
            <a:chExt cx="336" cy="336"/>
          </a:xfrm>
        </p:grpSpPr>
        <p:sp>
          <p:nvSpPr>
            <p:cNvPr id="6349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C</a:t>
              </a:r>
            </a:p>
          </p:txBody>
        </p:sp>
      </p:grpSp>
      <p:grpSp>
        <p:nvGrpSpPr>
          <p:cNvPr id="63500" name="Group 12"/>
          <p:cNvGrpSpPr>
            <a:grpSpLocks/>
          </p:cNvGrpSpPr>
          <p:nvPr/>
        </p:nvGrpSpPr>
        <p:grpSpPr bwMode="auto">
          <a:xfrm>
            <a:off x="3810000" y="6773333"/>
            <a:ext cx="592667" cy="592667"/>
            <a:chOff x="1824" y="2736"/>
            <a:chExt cx="336" cy="336"/>
          </a:xfrm>
        </p:grpSpPr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E</a:t>
              </a:r>
            </a:p>
          </p:txBody>
        </p:sp>
      </p:grpSp>
      <p:grpSp>
        <p:nvGrpSpPr>
          <p:cNvPr id="63503" name="Group 15"/>
          <p:cNvGrpSpPr>
            <a:grpSpLocks/>
          </p:cNvGrpSpPr>
          <p:nvPr/>
        </p:nvGrpSpPr>
        <p:grpSpPr bwMode="auto">
          <a:xfrm>
            <a:off x="3810000" y="4910667"/>
            <a:ext cx="592667" cy="592667"/>
            <a:chOff x="1824" y="2736"/>
            <a:chExt cx="336" cy="336"/>
          </a:xfrm>
        </p:grpSpPr>
        <p:sp>
          <p:nvSpPr>
            <p:cNvPr id="6350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D</a:t>
              </a:r>
            </a:p>
          </p:txBody>
        </p:sp>
      </p:grpSp>
      <p:sp>
        <p:nvSpPr>
          <p:cNvPr id="63506" name="Line 18"/>
          <p:cNvSpPr>
            <a:spLocks noChangeShapeType="1"/>
          </p:cNvSpPr>
          <p:nvPr/>
        </p:nvSpPr>
        <p:spPr bwMode="auto">
          <a:xfrm flipV="1">
            <a:off x="1354667" y="5334000"/>
            <a:ext cx="762000" cy="677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1354667" y="6434667"/>
            <a:ext cx="762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2709333" y="7112000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 flipV="1">
            <a:off x="4148667" y="5503333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V="1">
            <a:off x="2455333" y="5503333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2709333" y="5164667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2624667" y="5418667"/>
            <a:ext cx="1270000" cy="1439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1354667" y="6704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2116667" y="5926667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3132667" y="4741333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3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233333" y="5857876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2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3217333" y="5688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3132667" y="7127876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4</a:t>
            </a:r>
          </a:p>
        </p:txBody>
      </p:sp>
      <p:pic>
        <p:nvPicPr>
          <p:cNvPr id="63519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8000"/>
            <a:ext cx="5672667" cy="35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2201333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3894667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4402667" y="6755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624667" y="6519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931333" y="5503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8128000" y="2963333"/>
            <a:ext cx="1100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/>
              <a:t>Heap</a:t>
            </a:r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>
            <a:off x="7704667" y="3471333"/>
            <a:ext cx="19473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</p:spTree>
    <p:extLst>
      <p:ext uri="{BB962C8B-B14F-4D97-AF65-F5344CB8AC3E}">
        <p14:creationId xmlns:p14="http://schemas.microsoft.com/office/powerpoint/2010/main" val="383468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846667" y="5926667"/>
            <a:ext cx="592667" cy="592667"/>
            <a:chOff x="1824" y="2736"/>
            <a:chExt cx="336" cy="336"/>
          </a:xfrm>
        </p:grpSpPr>
        <p:sp>
          <p:nvSpPr>
            <p:cNvPr id="6451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A</a:t>
              </a:r>
            </a:p>
          </p:txBody>
        </p:sp>
      </p:grpSp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2116667" y="4910667"/>
            <a:ext cx="592667" cy="592667"/>
            <a:chOff x="1824" y="2736"/>
            <a:chExt cx="336" cy="336"/>
          </a:xfrm>
        </p:grpSpPr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B</a:t>
              </a:r>
            </a:p>
          </p:txBody>
        </p:sp>
      </p:grp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2116667" y="6773333"/>
            <a:ext cx="592667" cy="592667"/>
            <a:chOff x="1824" y="2736"/>
            <a:chExt cx="336" cy="336"/>
          </a:xfrm>
        </p:grpSpPr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C</a:t>
              </a:r>
            </a:p>
          </p:txBody>
        </p:sp>
      </p:grp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3810000" y="6773333"/>
            <a:ext cx="592667" cy="592667"/>
            <a:chOff x="1824" y="2736"/>
            <a:chExt cx="336" cy="336"/>
          </a:xfrm>
        </p:grpSpPr>
        <p:sp>
          <p:nvSpPr>
            <p:cNvPr id="6452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E</a:t>
              </a:r>
            </a:p>
          </p:txBody>
        </p:sp>
      </p:grp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3810000" y="4910667"/>
            <a:ext cx="592667" cy="592667"/>
            <a:chOff x="1824" y="2736"/>
            <a:chExt cx="336" cy="336"/>
          </a:xfrm>
        </p:grpSpPr>
        <p:sp>
          <p:nvSpPr>
            <p:cNvPr id="6452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D</a:t>
              </a:r>
            </a:p>
          </p:txBody>
        </p:sp>
      </p:grp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1354667" y="6434667"/>
            <a:ext cx="762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 flipV="1">
            <a:off x="2455333" y="5503333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2624667" y="5418667"/>
            <a:ext cx="1270000" cy="1439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1354667" y="6704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116667" y="5926667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3217333" y="5688542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pic>
        <p:nvPicPr>
          <p:cNvPr id="64543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8000"/>
            <a:ext cx="5672667" cy="35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2201333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3894667" y="4469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4402667" y="6755694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2624667" y="6519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931333" y="5503333"/>
            <a:ext cx="592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8128000" y="2963333"/>
            <a:ext cx="110066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22"/>
              <a:t>Heap</a:t>
            </a:r>
          </a:p>
        </p:txBody>
      </p:sp>
      <p:sp>
        <p:nvSpPr>
          <p:cNvPr id="64550" name="Line 38"/>
          <p:cNvSpPr>
            <a:spLocks noChangeShapeType="1"/>
          </p:cNvSpPr>
          <p:nvPr/>
        </p:nvSpPr>
        <p:spPr bwMode="auto">
          <a:xfrm>
            <a:off x="7704667" y="3471333"/>
            <a:ext cx="19473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4551" name="Line 39"/>
          <p:cNvSpPr>
            <a:spLocks noChangeShapeType="1"/>
          </p:cNvSpPr>
          <p:nvPr/>
        </p:nvSpPr>
        <p:spPr bwMode="auto">
          <a:xfrm>
            <a:off x="2709333" y="5164667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132667" y="4656667"/>
            <a:ext cx="5926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0989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2370667" y="4826000"/>
            <a:ext cx="592667" cy="592667"/>
            <a:chOff x="1824" y="2736"/>
            <a:chExt cx="336" cy="336"/>
          </a:xfrm>
        </p:grpSpPr>
        <p:sp>
          <p:nvSpPr>
            <p:cNvPr id="8397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397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A</a:t>
              </a:r>
            </a:p>
          </p:txBody>
        </p:sp>
      </p:grp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3640667" y="3810000"/>
            <a:ext cx="592667" cy="592667"/>
            <a:chOff x="1824" y="2736"/>
            <a:chExt cx="336" cy="336"/>
          </a:xfrm>
        </p:grpSpPr>
        <p:sp>
          <p:nvSpPr>
            <p:cNvPr id="8397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B</a:t>
              </a:r>
            </a:p>
          </p:txBody>
        </p:sp>
      </p:grpSp>
      <p:grpSp>
        <p:nvGrpSpPr>
          <p:cNvPr id="83978" name="Group 10"/>
          <p:cNvGrpSpPr>
            <a:grpSpLocks/>
          </p:cNvGrpSpPr>
          <p:nvPr/>
        </p:nvGrpSpPr>
        <p:grpSpPr bwMode="auto">
          <a:xfrm>
            <a:off x="3640667" y="5672667"/>
            <a:ext cx="592667" cy="592667"/>
            <a:chOff x="1824" y="2736"/>
            <a:chExt cx="336" cy="336"/>
          </a:xfrm>
        </p:grpSpPr>
        <p:sp>
          <p:nvSpPr>
            <p:cNvPr id="8397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398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C</a:t>
              </a:r>
            </a:p>
          </p:txBody>
        </p:sp>
      </p:grpSp>
      <p:grpSp>
        <p:nvGrpSpPr>
          <p:cNvPr id="83981" name="Group 13"/>
          <p:cNvGrpSpPr>
            <a:grpSpLocks/>
          </p:cNvGrpSpPr>
          <p:nvPr/>
        </p:nvGrpSpPr>
        <p:grpSpPr bwMode="auto">
          <a:xfrm>
            <a:off x="5334000" y="5588000"/>
            <a:ext cx="592667" cy="592667"/>
            <a:chOff x="1824" y="2736"/>
            <a:chExt cx="336" cy="336"/>
          </a:xfrm>
        </p:grpSpPr>
        <p:sp>
          <p:nvSpPr>
            <p:cNvPr id="83982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E</a:t>
              </a:r>
            </a:p>
          </p:txBody>
        </p:sp>
      </p:grpSp>
      <p:grpSp>
        <p:nvGrpSpPr>
          <p:cNvPr id="83984" name="Group 16"/>
          <p:cNvGrpSpPr>
            <a:grpSpLocks/>
          </p:cNvGrpSpPr>
          <p:nvPr/>
        </p:nvGrpSpPr>
        <p:grpSpPr bwMode="auto">
          <a:xfrm>
            <a:off x="5334000" y="3810000"/>
            <a:ext cx="592667" cy="592667"/>
            <a:chOff x="1824" y="2736"/>
            <a:chExt cx="336" cy="336"/>
          </a:xfrm>
        </p:grpSpPr>
        <p:sp>
          <p:nvSpPr>
            <p:cNvPr id="83985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3986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D</a:t>
              </a:r>
            </a:p>
          </p:txBody>
        </p:sp>
      </p:grp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2878667" y="4148667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2878667" y="5334000"/>
            <a:ext cx="762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>
            <a:off x="4233333" y="4064000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V="1">
            <a:off x="4148667" y="4318000"/>
            <a:ext cx="1270000" cy="1439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5672667" y="4402667"/>
            <a:ext cx="0" cy="1185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2540000" y="3894667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4572000" y="3556000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4656667" y="5180542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-10</a:t>
            </a:r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5842000" y="4741333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5</a:t>
            </a:r>
          </a:p>
        </p:txBody>
      </p: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3302000" y="5095876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63051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2370667" y="4826000"/>
            <a:ext cx="592667" cy="592667"/>
            <a:chOff x="1824" y="2736"/>
            <a:chExt cx="336" cy="336"/>
          </a:xfrm>
        </p:grpSpPr>
        <p:sp>
          <p:nvSpPr>
            <p:cNvPr id="8499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499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A</a:t>
              </a:r>
            </a:p>
          </p:txBody>
        </p:sp>
      </p:grpSp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3640667" y="3810000"/>
            <a:ext cx="592667" cy="592667"/>
            <a:chOff x="1824" y="2736"/>
            <a:chExt cx="336" cy="336"/>
          </a:xfrm>
        </p:grpSpPr>
        <p:sp>
          <p:nvSpPr>
            <p:cNvPr id="8499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B</a:t>
              </a:r>
            </a:p>
          </p:txBody>
        </p:sp>
      </p:grpSp>
      <p:grpSp>
        <p:nvGrpSpPr>
          <p:cNvPr id="85001" name="Group 9"/>
          <p:cNvGrpSpPr>
            <a:grpSpLocks/>
          </p:cNvGrpSpPr>
          <p:nvPr/>
        </p:nvGrpSpPr>
        <p:grpSpPr bwMode="auto">
          <a:xfrm>
            <a:off x="3640667" y="5672667"/>
            <a:ext cx="592667" cy="592667"/>
            <a:chOff x="1824" y="2736"/>
            <a:chExt cx="336" cy="336"/>
          </a:xfrm>
        </p:grpSpPr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C</a:t>
              </a:r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5334000" y="5588000"/>
            <a:ext cx="592667" cy="592667"/>
            <a:chOff x="1824" y="2736"/>
            <a:chExt cx="336" cy="336"/>
          </a:xfrm>
        </p:grpSpPr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500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E</a:t>
              </a:r>
            </a:p>
          </p:txBody>
        </p:sp>
      </p:grpSp>
      <p:grpSp>
        <p:nvGrpSpPr>
          <p:cNvPr id="85007" name="Group 15"/>
          <p:cNvGrpSpPr>
            <a:grpSpLocks/>
          </p:cNvGrpSpPr>
          <p:nvPr/>
        </p:nvGrpSpPr>
        <p:grpSpPr bwMode="auto">
          <a:xfrm>
            <a:off x="5334000" y="3810000"/>
            <a:ext cx="592667" cy="592667"/>
            <a:chOff x="1824" y="2736"/>
            <a:chExt cx="336" cy="336"/>
          </a:xfrm>
        </p:grpSpPr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D</a:t>
              </a:r>
            </a:p>
          </p:txBody>
        </p:sp>
      </p:grpSp>
      <p:sp>
        <p:nvSpPr>
          <p:cNvPr id="85010" name="Line 18"/>
          <p:cNvSpPr>
            <a:spLocks noChangeShapeType="1"/>
          </p:cNvSpPr>
          <p:nvPr/>
        </p:nvSpPr>
        <p:spPr bwMode="auto">
          <a:xfrm flipV="1">
            <a:off x="2878667" y="4148667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2878667" y="5334000"/>
            <a:ext cx="762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4233333" y="4064000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 flipV="1">
            <a:off x="4148667" y="4318000"/>
            <a:ext cx="1270000" cy="1439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5672667" y="4402667"/>
            <a:ext cx="0" cy="1185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2540000" y="3894667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4572000" y="3556000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4656667" y="5180542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-10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5842000" y="4741333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5</a:t>
            </a: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3302000" y="5095876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1559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Variants of Shortest Path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637" y="2424918"/>
            <a:ext cx="9284399" cy="362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1750" b="1" dirty="0"/>
              <a:t>Single-source shortest paths</a:t>
            </a:r>
          </a:p>
          <a:p>
            <a:pPr lvl="1">
              <a:lnSpc>
                <a:spcPct val="110000"/>
              </a:lnSpc>
            </a:pPr>
            <a:r>
              <a:rPr lang="en-US" altLang="en-US" sz="1750" dirty="0"/>
              <a:t>G = (V, E) </a:t>
            </a:r>
            <a:r>
              <a:rPr lang="en-US" altLang="en-US" sz="1750" dirty="0">
                <a:sym typeface="Symbol" panose="05050102010706020507" pitchFamily="18" charset="2"/>
              </a:rPr>
              <a:t> find a shortest path from a given source vertex </a:t>
            </a:r>
            <a:r>
              <a:rPr lang="en-US" altLang="en-US" sz="1750" dirty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sz="1750" dirty="0">
                <a:sym typeface="Symbol" panose="05050102010706020507" pitchFamily="18" charset="2"/>
              </a:rPr>
              <a:t> to each vertex </a:t>
            </a:r>
            <a:r>
              <a:rPr lang="en-US" altLang="en-US" sz="1750" dirty="0">
                <a:latin typeface="Comic Sans MS" panose="030F0702030302020204" pitchFamily="66" charset="0"/>
                <a:sym typeface="Symbol" panose="05050102010706020507" pitchFamily="18" charset="2"/>
              </a:rPr>
              <a:t>v  V</a:t>
            </a:r>
          </a:p>
          <a:p>
            <a:pPr>
              <a:lnSpc>
                <a:spcPct val="110000"/>
              </a:lnSpc>
            </a:pPr>
            <a:r>
              <a:rPr lang="en-US" altLang="en-US" sz="1750" b="1" dirty="0">
                <a:sym typeface="Symbol" panose="05050102010706020507" pitchFamily="18" charset="2"/>
              </a:rPr>
              <a:t>Single-destination shortest paths</a:t>
            </a:r>
          </a:p>
          <a:p>
            <a:pPr lvl="1">
              <a:lnSpc>
                <a:spcPct val="110000"/>
              </a:lnSpc>
            </a:pPr>
            <a:r>
              <a:rPr lang="en-US" altLang="en-US" sz="1750" dirty="0">
                <a:sym typeface="Symbol" panose="05050102010706020507" pitchFamily="18" charset="2"/>
              </a:rPr>
              <a:t>Find a shortest path to a given destination vertex </a:t>
            </a:r>
            <a:r>
              <a:rPr lang="en-US" altLang="en-US" sz="1750" b="1" dirty="0">
                <a:sym typeface="Symbol" panose="05050102010706020507" pitchFamily="18" charset="2"/>
              </a:rPr>
              <a:t>t</a:t>
            </a:r>
            <a:r>
              <a:rPr lang="en-US" altLang="en-US" sz="175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1750" dirty="0">
                <a:sym typeface="Symbol" panose="05050102010706020507" pitchFamily="18" charset="2"/>
              </a:rPr>
              <a:t>from each vertex </a:t>
            </a:r>
            <a:r>
              <a:rPr lang="en-US" altLang="en-US" sz="175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endParaRPr lang="en-US" altLang="en-US" sz="1750" b="1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en-US" sz="1750" dirty="0">
                <a:sym typeface="Symbol" panose="05050102010706020507" pitchFamily="18" charset="2"/>
              </a:rPr>
              <a:t>Reversing the direction of each edge  single-source</a:t>
            </a:r>
          </a:p>
        </p:txBody>
      </p:sp>
    </p:spTree>
    <p:extLst>
      <p:ext uri="{BB962C8B-B14F-4D97-AF65-F5344CB8AC3E}">
        <p14:creationId xmlns:p14="http://schemas.microsoft.com/office/powerpoint/2010/main" val="3031517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2370667" y="4826000"/>
            <a:ext cx="592667" cy="592667"/>
            <a:chOff x="1824" y="2736"/>
            <a:chExt cx="336" cy="336"/>
          </a:xfrm>
        </p:grpSpPr>
        <p:sp>
          <p:nvSpPr>
            <p:cNvPr id="8602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602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A</a:t>
              </a:r>
            </a:p>
          </p:txBody>
        </p:sp>
      </p:grpSp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3640667" y="3810000"/>
            <a:ext cx="592667" cy="592667"/>
            <a:chOff x="1824" y="2736"/>
            <a:chExt cx="336" cy="336"/>
          </a:xfrm>
        </p:grpSpPr>
        <p:sp>
          <p:nvSpPr>
            <p:cNvPr id="8602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602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B</a:t>
              </a:r>
            </a:p>
          </p:txBody>
        </p:sp>
      </p:grpSp>
      <p:grpSp>
        <p:nvGrpSpPr>
          <p:cNvPr id="86025" name="Group 9"/>
          <p:cNvGrpSpPr>
            <a:grpSpLocks/>
          </p:cNvGrpSpPr>
          <p:nvPr/>
        </p:nvGrpSpPr>
        <p:grpSpPr bwMode="auto">
          <a:xfrm>
            <a:off x="3640667" y="5672667"/>
            <a:ext cx="592667" cy="592667"/>
            <a:chOff x="1824" y="2736"/>
            <a:chExt cx="336" cy="336"/>
          </a:xfrm>
        </p:grpSpPr>
        <p:sp>
          <p:nvSpPr>
            <p:cNvPr id="8602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602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C</a:t>
              </a:r>
            </a:p>
          </p:txBody>
        </p:sp>
      </p:grp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5334000" y="5588000"/>
            <a:ext cx="592667" cy="592667"/>
            <a:chOff x="1824" y="2736"/>
            <a:chExt cx="336" cy="336"/>
          </a:xfrm>
        </p:grpSpPr>
        <p:sp>
          <p:nvSpPr>
            <p:cNvPr id="8602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603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E</a:t>
              </a:r>
            </a:p>
          </p:txBody>
        </p:sp>
      </p:grpSp>
      <p:grpSp>
        <p:nvGrpSpPr>
          <p:cNvPr id="86031" name="Group 15"/>
          <p:cNvGrpSpPr>
            <a:grpSpLocks/>
          </p:cNvGrpSpPr>
          <p:nvPr/>
        </p:nvGrpSpPr>
        <p:grpSpPr bwMode="auto">
          <a:xfrm>
            <a:off x="5334000" y="3810000"/>
            <a:ext cx="592667" cy="592667"/>
            <a:chOff x="1824" y="2736"/>
            <a:chExt cx="336" cy="336"/>
          </a:xfrm>
        </p:grpSpPr>
        <p:sp>
          <p:nvSpPr>
            <p:cNvPr id="8603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667"/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667"/>
                <a:t>D</a:t>
              </a:r>
            </a:p>
          </p:txBody>
        </p:sp>
      </p:grpSp>
      <p:sp>
        <p:nvSpPr>
          <p:cNvPr id="86034" name="Line 18"/>
          <p:cNvSpPr>
            <a:spLocks noChangeShapeType="1"/>
          </p:cNvSpPr>
          <p:nvPr/>
        </p:nvSpPr>
        <p:spPr bwMode="auto">
          <a:xfrm flipV="1">
            <a:off x="2878667" y="4148667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2878667" y="5334000"/>
            <a:ext cx="762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4233333" y="4064000"/>
            <a:ext cx="1100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5672667" y="4402667"/>
            <a:ext cx="0" cy="1185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2540000" y="3894667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4572000" y="3556000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5842000" y="4741333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5</a:t>
            </a:r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3302000" y="5095876"/>
            <a:ext cx="76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67"/>
              <a:t>10</a:t>
            </a:r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>
            <a:off x="2709334" y="3556000"/>
            <a:ext cx="4233333" cy="28786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667"/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2201333" y="1862667"/>
            <a:ext cx="5588000" cy="10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11">
                <a:solidFill>
                  <a:srgbClr val="FF0000"/>
                </a:solidFill>
              </a:rPr>
              <a:t>Dijkstra’s algorithm only works for positive edge weights</a:t>
            </a:r>
          </a:p>
        </p:txBody>
      </p:sp>
    </p:spTree>
    <p:extLst>
      <p:ext uri="{BB962C8B-B14F-4D97-AF65-F5344CB8AC3E}">
        <p14:creationId xmlns:p14="http://schemas.microsoft.com/office/powerpoint/2010/main" val="1082230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76" name="AutoShape 4"/>
          <p:cNvCxnSpPr>
            <a:cxnSpLocks noChangeShapeType="1"/>
          </p:cNvCxnSpPr>
          <p:nvPr/>
        </p:nvCxnSpPr>
        <p:spPr bwMode="auto">
          <a:xfrm rot="5400000" flipV="1">
            <a:off x="4995334" y="2116667"/>
            <a:ext cx="1764" cy="1764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287" name="Text Box 15"/>
          <p:cNvSpPr>
            <a:spLocks noGrp="1" noChangeArrowheads="1"/>
          </p:cNvSpPr>
          <p:nvPr>
            <p:ph type="body" idx="1"/>
          </p:nvPr>
        </p:nvSpPr>
        <p:spPr>
          <a:xfrm>
            <a:off x="592667" y="2116667"/>
            <a:ext cx="8805333" cy="457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/>
            <a:lvl2pPr marL="990600" indent="-533400"/>
            <a:lvl3pPr marL="1371600" indent="-457200"/>
            <a:lvl4pPr marL="1752600" indent="-381000"/>
            <a:lvl5pPr marL="2209800" indent="-381000"/>
            <a:lvl6pPr marL="2667000" indent="-381000"/>
            <a:lvl7pPr marL="3124200" indent="-381000"/>
            <a:lvl8pPr marL="3581400" indent="-381000"/>
            <a:lvl9pPr marL="4038600" indent="-381000"/>
          </a:lstStyle>
          <a:p>
            <a:pPr eaLnBrk="1" hangingPunct="1">
              <a:defRPr/>
            </a:pPr>
            <a:r>
              <a:rPr lang="en-US" sz="2667"/>
              <a:t>Non-negative edge weight</a:t>
            </a:r>
          </a:p>
          <a:p>
            <a:pPr eaLnBrk="1" hangingPunct="1">
              <a:buFontTx/>
              <a:buNone/>
              <a:defRPr/>
            </a:pPr>
            <a:endParaRPr lang="en-US" sz="2667"/>
          </a:p>
          <a:p>
            <a:pPr eaLnBrk="1" hangingPunct="1">
              <a:defRPr/>
            </a:pPr>
            <a:r>
              <a:rPr lang="en-US" sz="2667">
                <a:solidFill>
                  <a:srgbClr val="336600"/>
                </a:solidFill>
              </a:rPr>
              <a:t>Like BFS:</a:t>
            </a:r>
            <a:r>
              <a:rPr lang="en-US" sz="2667"/>
              <a:t> If all edge weights are equal, then use BFS, otherwise use this algorithm </a:t>
            </a:r>
          </a:p>
          <a:p>
            <a:pPr eaLnBrk="1" hangingPunct="1">
              <a:buFontTx/>
              <a:buNone/>
              <a:defRPr/>
            </a:pPr>
            <a:r>
              <a:rPr lang="en-US" sz="2667"/>
              <a:t>	</a:t>
            </a:r>
          </a:p>
          <a:p>
            <a:pPr eaLnBrk="1" hangingPunct="1">
              <a:defRPr/>
            </a:pPr>
            <a:r>
              <a:rPr lang="en-US" sz="2667"/>
              <a:t>Use Q = min-</a:t>
            </a:r>
            <a:r>
              <a:rPr lang="en-US" sz="2667">
                <a:solidFill>
                  <a:srgbClr val="336600"/>
                </a:solidFill>
              </a:rPr>
              <a:t>priority queue</a:t>
            </a:r>
            <a:r>
              <a:rPr lang="en-US" sz="2667"/>
              <a:t> keyed on d[v] values</a:t>
            </a:r>
          </a:p>
          <a:p>
            <a:pPr eaLnBrk="1" hangingPunct="1">
              <a:buFontTx/>
              <a:buNone/>
              <a:defRPr/>
            </a:pPr>
            <a:r>
              <a:rPr lang="en-US" sz="2667"/>
              <a:t> 	</a:t>
            </a:r>
            <a:r>
              <a:rPr lang="en-US">
                <a:ea typeface="+mn-ea"/>
                <a:cs typeface="+mn-cs"/>
              </a:rPr>
              <a:t>	</a:t>
            </a:r>
          </a:p>
        </p:txBody>
      </p:sp>
      <p:sp>
        <p:nvSpPr>
          <p:cNvPr id="54288" name="Rectangle 16"/>
          <p:cNvSpPr>
            <a:spLocks noGrp="1" noChangeArrowheads="1"/>
          </p:cNvSpPr>
          <p:nvPr>
            <p:ph type="title"/>
          </p:nvPr>
        </p:nvSpPr>
        <p:spPr>
          <a:xfrm>
            <a:off x="508000" y="677333"/>
            <a:ext cx="9144000" cy="1270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b="1">
                <a:solidFill>
                  <a:schemeClr val="accent2"/>
                </a:solidFill>
              </a:rPr>
              <a:t>Dijkstra</a:t>
            </a:r>
            <a:r>
              <a:rPr lang="en-US" altLang="ja-JP" sz="4000" b="1">
                <a:solidFill>
                  <a:schemeClr val="accent2"/>
                </a:solidFill>
                <a:latin typeface="Arial" pitchFamily="34" charset="0"/>
              </a:rPr>
              <a:t>’</a:t>
            </a:r>
            <a:r>
              <a:rPr lang="en-US" altLang="ja-JP" sz="4000" b="1">
                <a:solidFill>
                  <a:schemeClr val="accent2"/>
                </a:solidFill>
              </a:rPr>
              <a:t>s Algorithm For Shortest Paths</a:t>
            </a:r>
            <a:endParaRPr lang="en-US" altLang="en-US" sz="4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75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92667" y="2116667"/>
            <a:ext cx="8805333" cy="4572000"/>
          </a:xfrm>
          <a:ln cap="flat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77327" indent="-677327">
              <a:lnSpc>
                <a:spcPct val="80000"/>
              </a:lnSpc>
              <a:buNone/>
              <a:defRPr/>
            </a:pPr>
            <a:r>
              <a:rPr lang="en-US" altLang="en-US" sz="2667"/>
              <a:t>	</a:t>
            </a:r>
            <a:r>
              <a:rPr lang="en-US" altLang="en-US" sz="2667" b="1" i="1">
                <a:solidFill>
                  <a:srgbClr val="FF3300"/>
                </a:solidFill>
                <a:cs typeface="Times New Roman" pitchFamily="18" charset="0"/>
              </a:rPr>
              <a:t>DIJKSTRA</a:t>
            </a:r>
            <a:r>
              <a:rPr lang="en-US" altLang="en-US" sz="2667">
                <a:solidFill>
                  <a:srgbClr val="FF3300"/>
                </a:solidFill>
                <a:cs typeface="Times New Roman" pitchFamily="18" charset="0"/>
              </a:rPr>
              <a:t>(</a:t>
            </a:r>
            <a:r>
              <a:rPr lang="en-US" altLang="en-US" sz="2667">
                <a:cs typeface="Times New Roman" pitchFamily="18" charset="0"/>
              </a:rPr>
              <a:t>G, s</a:t>
            </a:r>
            <a:r>
              <a:rPr lang="en-US" altLang="en-US" sz="2667">
                <a:solidFill>
                  <a:srgbClr val="FF3300"/>
                </a:solidFill>
                <a:cs typeface="Times New Roman" pitchFamily="18" charset="0"/>
              </a:rPr>
              <a:t>)</a:t>
            </a:r>
          </a:p>
          <a:p>
            <a:pPr marL="677327" indent="-677327">
              <a:lnSpc>
                <a:spcPct val="80000"/>
              </a:lnSpc>
              <a:buNone/>
              <a:defRPr/>
            </a:pPr>
            <a:r>
              <a:rPr lang="en-US" altLang="en-US" sz="2667">
                <a:cs typeface="Times New Roman" pitchFamily="18" charset="0"/>
              </a:rPr>
              <a:t>             </a:t>
            </a:r>
            <a:r>
              <a:rPr lang="en-US" altLang="en-US" sz="2667" b="1" i="1">
                <a:solidFill>
                  <a:schemeClr val="accent2"/>
                </a:solidFill>
                <a:cs typeface="Times New Roman" pitchFamily="18" charset="0"/>
              </a:rPr>
              <a:t>INIT</a:t>
            </a:r>
            <a:r>
              <a:rPr lang="en-US" altLang="en-US" sz="2667">
                <a:solidFill>
                  <a:schemeClr val="accent2"/>
                </a:solidFill>
                <a:cs typeface="Times New Roman" pitchFamily="18" charset="0"/>
              </a:rPr>
              <a:t>(</a:t>
            </a:r>
            <a:r>
              <a:rPr lang="en-US" altLang="en-US" sz="2667">
                <a:solidFill>
                  <a:schemeClr val="tx2"/>
                </a:solidFill>
                <a:cs typeface="Times New Roman" pitchFamily="18" charset="0"/>
              </a:rPr>
              <a:t>G</a:t>
            </a:r>
            <a:r>
              <a:rPr lang="en-US" altLang="en-US" sz="2667">
                <a:solidFill>
                  <a:schemeClr val="accent2"/>
                </a:solidFill>
                <a:cs typeface="Times New Roman" pitchFamily="18" charset="0"/>
              </a:rPr>
              <a:t>, </a:t>
            </a:r>
            <a:r>
              <a:rPr lang="en-US" altLang="en-US" sz="2667">
                <a:solidFill>
                  <a:schemeClr val="tx2"/>
                </a:solidFill>
                <a:cs typeface="Times New Roman" pitchFamily="18" charset="0"/>
              </a:rPr>
              <a:t>s</a:t>
            </a:r>
            <a:r>
              <a:rPr lang="en-US" altLang="en-US" sz="2667">
                <a:solidFill>
                  <a:schemeClr val="accent2"/>
                </a:solidFill>
                <a:cs typeface="Times New Roman" pitchFamily="18" charset="0"/>
              </a:rPr>
              <a:t>)</a:t>
            </a:r>
            <a:r>
              <a:rPr lang="en-US" altLang="en-US" sz="2667">
                <a:cs typeface="Times New Roman" pitchFamily="18" charset="0"/>
              </a:rPr>
              <a:t> </a:t>
            </a:r>
          </a:p>
          <a:p>
            <a:pPr marL="677327" indent="-677327">
              <a:lnSpc>
                <a:spcPct val="80000"/>
              </a:lnSpc>
              <a:buNone/>
              <a:defRPr/>
            </a:pPr>
            <a:r>
              <a:rPr lang="en-US" altLang="en-US" sz="2667"/>
              <a:t>		</a:t>
            </a:r>
            <a:r>
              <a:rPr lang="en-US" altLang="en-US" sz="2667">
                <a:cs typeface="Times New Roman" pitchFamily="18" charset="0"/>
              </a:rPr>
              <a:t> S←Ø		</a:t>
            </a:r>
            <a:r>
              <a:rPr lang="en-US" altLang="en-US" sz="2667">
                <a:solidFill>
                  <a:srgbClr val="336600"/>
                </a:solidFill>
                <a:cs typeface="Times New Roman" pitchFamily="18" charset="0"/>
              </a:rPr>
              <a:t>&gt;</a:t>
            </a:r>
            <a:r>
              <a:rPr lang="en-US" altLang="en-US" sz="2667">
                <a:cs typeface="Times New Roman" pitchFamily="18" charset="0"/>
              </a:rPr>
              <a:t> </a:t>
            </a:r>
            <a:r>
              <a:rPr lang="en-US" altLang="en-US" sz="2667">
                <a:solidFill>
                  <a:srgbClr val="336600"/>
                </a:solidFill>
                <a:cs typeface="Times New Roman" pitchFamily="18" charset="0"/>
              </a:rPr>
              <a:t>set of discovered nodes</a:t>
            </a:r>
            <a:r>
              <a:rPr lang="en-US" altLang="en-US" sz="2667">
                <a:cs typeface="Times New Roman" pitchFamily="18" charset="0"/>
              </a:rPr>
              <a:t> </a:t>
            </a:r>
          </a:p>
          <a:p>
            <a:pPr marL="677327" indent="-677327">
              <a:lnSpc>
                <a:spcPct val="80000"/>
              </a:lnSpc>
              <a:buNone/>
              <a:defRPr/>
            </a:pPr>
            <a:r>
              <a:rPr lang="en-US" altLang="en-US" sz="2667"/>
              <a:t>		</a:t>
            </a:r>
            <a:r>
              <a:rPr lang="en-US" altLang="en-US" sz="2667">
                <a:cs typeface="Times New Roman" pitchFamily="18" charset="0"/>
              </a:rPr>
              <a:t> Q←V[G]	 </a:t>
            </a:r>
          </a:p>
          <a:p>
            <a:pPr marL="677327" indent="-677327">
              <a:lnSpc>
                <a:spcPct val="80000"/>
              </a:lnSpc>
              <a:buNone/>
              <a:defRPr/>
            </a:pPr>
            <a:r>
              <a:rPr lang="en-US" altLang="en-US" sz="2667">
                <a:cs typeface="Times New Roman" pitchFamily="18" charset="0"/>
              </a:rPr>
              <a:t>             </a:t>
            </a:r>
            <a:r>
              <a:rPr lang="en-US" altLang="en-US" sz="2667">
                <a:solidFill>
                  <a:srgbClr val="FF3300"/>
                </a:solidFill>
                <a:cs typeface="Times New Roman" pitchFamily="18" charset="0"/>
              </a:rPr>
              <a:t>while</a:t>
            </a:r>
            <a:r>
              <a:rPr lang="en-US" altLang="en-US" sz="2667">
                <a:cs typeface="Times New Roman" pitchFamily="18" charset="0"/>
              </a:rPr>
              <a:t> Q ≠Ø </a:t>
            </a:r>
            <a:r>
              <a:rPr lang="en-US" altLang="en-US" sz="2667">
                <a:solidFill>
                  <a:srgbClr val="FF3300"/>
                </a:solidFill>
                <a:cs typeface="Times New Roman" pitchFamily="18" charset="0"/>
              </a:rPr>
              <a:t>do</a:t>
            </a:r>
            <a:r>
              <a:rPr lang="en-US" altLang="en-US" sz="2667">
                <a:solidFill>
                  <a:schemeClr val="accent2"/>
                </a:solidFill>
                <a:cs typeface="Times New Roman" pitchFamily="18" charset="0"/>
              </a:rPr>
              <a:t> </a:t>
            </a:r>
            <a:endParaRPr lang="en-US" altLang="en-US" sz="2667">
              <a:solidFill>
                <a:schemeClr val="accent2"/>
              </a:solidFill>
            </a:endParaRPr>
          </a:p>
          <a:p>
            <a:pPr marL="677327" indent="-677327">
              <a:lnSpc>
                <a:spcPct val="80000"/>
              </a:lnSpc>
              <a:buNone/>
              <a:defRPr/>
            </a:pPr>
            <a:r>
              <a:rPr lang="en-US" altLang="en-US" sz="2667"/>
              <a:t>		       u</a:t>
            </a:r>
            <a:r>
              <a:rPr lang="en-US" altLang="en-US" sz="2667">
                <a:cs typeface="Times New Roman" pitchFamily="18" charset="0"/>
              </a:rPr>
              <a:t>←</a:t>
            </a:r>
            <a:r>
              <a:rPr lang="en-US" altLang="en-US" sz="2667" b="1" i="1">
                <a:solidFill>
                  <a:schemeClr val="accent2"/>
                </a:solidFill>
              </a:rPr>
              <a:t>EXTRACT-MIN</a:t>
            </a:r>
            <a:r>
              <a:rPr lang="en-US" altLang="en-US" sz="2667">
                <a:solidFill>
                  <a:schemeClr val="accent2"/>
                </a:solidFill>
              </a:rPr>
              <a:t>(</a:t>
            </a:r>
            <a:r>
              <a:rPr lang="en-US" altLang="en-US" sz="2667"/>
              <a:t>Q</a:t>
            </a:r>
            <a:r>
              <a:rPr lang="en-US" altLang="en-US" sz="2667">
                <a:solidFill>
                  <a:schemeClr val="accent2"/>
                </a:solidFill>
              </a:rPr>
              <a:t>)</a:t>
            </a:r>
          </a:p>
          <a:p>
            <a:pPr marL="677327" indent="-677327">
              <a:lnSpc>
                <a:spcPct val="80000"/>
              </a:lnSpc>
              <a:buNone/>
              <a:defRPr/>
            </a:pPr>
            <a:r>
              <a:rPr lang="en-US" altLang="en-US" sz="2667"/>
              <a:t> 		       S</a:t>
            </a:r>
            <a:r>
              <a:rPr lang="en-US" altLang="en-US" sz="2667">
                <a:cs typeface="Times New Roman" pitchFamily="18" charset="0"/>
              </a:rPr>
              <a:t>←</a:t>
            </a:r>
            <a:r>
              <a:rPr lang="en-US" altLang="en-US" sz="2667"/>
              <a:t>S U {u}</a:t>
            </a:r>
          </a:p>
          <a:p>
            <a:pPr marL="677327" indent="-677327">
              <a:lnSpc>
                <a:spcPct val="80000"/>
              </a:lnSpc>
              <a:buNone/>
              <a:defRPr/>
            </a:pPr>
            <a:r>
              <a:rPr lang="en-US" altLang="en-US" sz="2667"/>
              <a:t>		</a:t>
            </a:r>
            <a:r>
              <a:rPr lang="en-US" altLang="en-US" sz="2667">
                <a:solidFill>
                  <a:srgbClr val="FF3300"/>
                </a:solidFill>
              </a:rPr>
              <a:t>      </a:t>
            </a:r>
            <a:r>
              <a:rPr lang="en-US" altLang="en-US" sz="2667" i="1">
                <a:solidFill>
                  <a:srgbClr val="FF3300"/>
                </a:solidFill>
              </a:rPr>
              <a:t>for</a:t>
            </a:r>
            <a:r>
              <a:rPr lang="en-US" altLang="en-US" sz="2667">
                <a:solidFill>
                  <a:srgbClr val="FF0000"/>
                </a:solidFill>
              </a:rPr>
              <a:t> </a:t>
            </a:r>
            <a:r>
              <a:rPr lang="en-US" altLang="en-US" sz="2667"/>
              <a:t>each v in Adj[u] </a:t>
            </a:r>
            <a:r>
              <a:rPr lang="en-US" altLang="en-US" sz="2667" i="1">
                <a:solidFill>
                  <a:srgbClr val="FF3300"/>
                </a:solidFill>
              </a:rPr>
              <a:t>do</a:t>
            </a:r>
          </a:p>
          <a:p>
            <a:pPr marL="677327" indent="-677327">
              <a:lnSpc>
                <a:spcPct val="80000"/>
              </a:lnSpc>
              <a:buNone/>
              <a:defRPr/>
            </a:pPr>
            <a:r>
              <a:rPr lang="en-US" altLang="en-US" sz="2667"/>
              <a:t>			</a:t>
            </a:r>
            <a:r>
              <a:rPr lang="en-US" altLang="en-US" sz="2667" b="1" i="1">
                <a:solidFill>
                  <a:schemeClr val="accent2"/>
                </a:solidFill>
              </a:rPr>
              <a:t>RELAX</a:t>
            </a:r>
            <a:r>
              <a:rPr lang="en-US" altLang="en-US" sz="2667">
                <a:solidFill>
                  <a:schemeClr val="accent2"/>
                </a:solidFill>
              </a:rPr>
              <a:t>(</a:t>
            </a:r>
            <a:r>
              <a:rPr lang="en-US" altLang="en-US" sz="2667"/>
              <a:t>u</a:t>
            </a:r>
            <a:r>
              <a:rPr lang="en-US" altLang="en-US" sz="2667">
                <a:solidFill>
                  <a:schemeClr val="accent2"/>
                </a:solidFill>
              </a:rPr>
              <a:t>, </a:t>
            </a:r>
            <a:r>
              <a:rPr lang="en-US" altLang="en-US" sz="2667"/>
              <a:t>v</a:t>
            </a:r>
            <a:r>
              <a:rPr lang="en-US" altLang="en-US" sz="2667">
                <a:solidFill>
                  <a:schemeClr val="accent2"/>
                </a:solidFill>
              </a:rPr>
              <a:t>)</a:t>
            </a:r>
            <a:r>
              <a:rPr lang="en-US" altLang="en-US" sz="2667"/>
              <a:t>	</a:t>
            </a:r>
            <a:r>
              <a:rPr lang="en-US" altLang="en-US" sz="2667">
                <a:solidFill>
                  <a:srgbClr val="336600"/>
                </a:solidFill>
              </a:rPr>
              <a:t>&gt; May cause</a:t>
            </a:r>
          </a:p>
          <a:p>
            <a:pPr marL="677327" indent="-677327">
              <a:lnSpc>
                <a:spcPct val="80000"/>
              </a:lnSpc>
              <a:buNone/>
              <a:defRPr/>
            </a:pPr>
            <a:r>
              <a:rPr lang="en-US" altLang="en-US" sz="2667" b="1" i="1">
                <a:solidFill>
                  <a:schemeClr val="accent2"/>
                </a:solidFill>
              </a:rPr>
              <a:t>					</a:t>
            </a:r>
            <a:r>
              <a:rPr lang="en-US" altLang="en-US" sz="2667" b="1" i="1">
                <a:solidFill>
                  <a:srgbClr val="336600"/>
                </a:solidFill>
              </a:rPr>
              <a:t>&gt; DECREASE-KEY</a:t>
            </a:r>
            <a:r>
              <a:rPr lang="en-US" altLang="en-US" sz="2667">
                <a:solidFill>
                  <a:srgbClr val="336600"/>
                </a:solidFill>
              </a:rPr>
              <a:t>(Q, v, d[v])</a:t>
            </a:r>
          </a:p>
          <a:p>
            <a:pPr marL="677327" indent="-677327">
              <a:lnSpc>
                <a:spcPct val="80000"/>
              </a:lnSpc>
              <a:buNone/>
              <a:defRPr/>
            </a:pPr>
            <a:r>
              <a:rPr lang="en-US" altLang="en-US" sz="2667"/>
              <a:t>			</a:t>
            </a:r>
          </a:p>
        </p:txBody>
      </p:sp>
      <p:sp>
        <p:nvSpPr>
          <p:cNvPr id="58387" name="Rectangle 19"/>
          <p:cNvSpPr>
            <a:spLocks noGrp="1" noChangeArrowheads="1"/>
          </p:cNvSpPr>
          <p:nvPr>
            <p:ph type="title"/>
          </p:nvPr>
        </p:nvSpPr>
        <p:spPr>
          <a:xfrm>
            <a:off x="508000" y="677333"/>
            <a:ext cx="9144000" cy="1270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b="1">
                <a:solidFill>
                  <a:schemeClr val="accent2"/>
                </a:solidFill>
              </a:rPr>
              <a:t>Dijkstra</a:t>
            </a:r>
            <a:r>
              <a:rPr lang="en-US" altLang="ja-JP" sz="4000" b="1">
                <a:solidFill>
                  <a:schemeClr val="accent2"/>
                </a:solidFill>
                <a:latin typeface="Arial" pitchFamily="34" charset="0"/>
              </a:rPr>
              <a:t>’</a:t>
            </a:r>
            <a:r>
              <a:rPr lang="en-US" altLang="ja-JP" sz="4000" b="1">
                <a:solidFill>
                  <a:schemeClr val="accent2"/>
                </a:solidFill>
              </a:rPr>
              <a:t>s Algorithm For Shortest Paths</a:t>
            </a:r>
            <a:endParaRPr lang="en-US" altLang="en-US" sz="4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73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8667"/>
            <a:ext cx="86360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2"/>
                </a:solidFill>
                <a:ea typeface="+mj-ea"/>
                <a:cs typeface="+mj-cs"/>
              </a:rPr>
              <a:t>Example: Initialization Step</a:t>
            </a:r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3" y="2540000"/>
            <a:ext cx="3584222" cy="246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3" y="2286000"/>
            <a:ext cx="5791200" cy="365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957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8667"/>
            <a:ext cx="86360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2"/>
                </a:solidFill>
                <a:ea typeface="+mj-ea"/>
                <a:cs typeface="+mj-cs"/>
              </a:rPr>
              <a:t>Example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4603750" y="3384903"/>
            <a:ext cx="56091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2222">
                <a:solidFill>
                  <a:srgbClr val="777777"/>
                </a:solidFill>
                <a:latin typeface="Times New Roman" charset="0"/>
                <a:ea typeface="ＭＳ Ｐゴシック" charset="0"/>
              </a:rPr>
              <a:t>3</a:t>
            </a:r>
            <a:endParaRPr lang="en-GB" sz="2222">
              <a:solidFill>
                <a:srgbClr val="777777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6628" name="Group 39"/>
          <p:cNvGrpSpPr>
            <a:grpSpLocks/>
          </p:cNvGrpSpPr>
          <p:nvPr/>
        </p:nvGrpSpPr>
        <p:grpSpPr bwMode="auto">
          <a:xfrm>
            <a:off x="1979084" y="2014361"/>
            <a:ext cx="5439833" cy="3735917"/>
            <a:chOff x="1122" y="1142"/>
            <a:chExt cx="3084" cy="2118"/>
          </a:xfrm>
        </p:grpSpPr>
        <p:cxnSp>
          <p:nvCxnSpPr>
            <p:cNvPr id="180237" name="AutoShape 13"/>
            <p:cNvCxnSpPr>
              <a:cxnSpLocks noChangeShapeType="1"/>
              <a:stCxn id="180231" idx="3"/>
              <a:endCxn id="180233" idx="1"/>
            </p:cNvCxnSpPr>
            <p:nvPr/>
          </p:nvCxnSpPr>
          <p:spPr bwMode="auto">
            <a:xfrm rot="5400000">
              <a:off x="1857" y="2223"/>
              <a:ext cx="89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0231" name="Oval 7"/>
            <p:cNvSpPr>
              <a:spLocks noChangeArrowheads="1"/>
            </p:cNvSpPr>
            <p:nvPr/>
          </p:nvSpPr>
          <p:spPr bwMode="auto">
            <a:xfrm>
              <a:off x="2234" y="1388"/>
              <a:ext cx="477" cy="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altLang="en-US" sz="2667">
                  <a:latin typeface="Symbol" pitchFamily="18" charset="2"/>
                </a:rPr>
                <a:t>¥</a:t>
              </a:r>
            </a:p>
          </p:txBody>
        </p:sp>
        <p:sp>
          <p:nvSpPr>
            <p:cNvPr id="180232" name="Oval 8"/>
            <p:cNvSpPr>
              <a:spLocks noChangeArrowheads="1"/>
            </p:cNvSpPr>
            <p:nvPr/>
          </p:nvSpPr>
          <p:spPr bwMode="auto">
            <a:xfrm>
              <a:off x="3508" y="1388"/>
              <a:ext cx="477" cy="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altLang="en-US" sz="2667">
                  <a:latin typeface="Symbol" pitchFamily="18" charset="2"/>
                </a:rPr>
                <a:t>¥</a:t>
              </a:r>
            </a:p>
          </p:txBody>
        </p:sp>
        <p:sp>
          <p:nvSpPr>
            <p:cNvPr id="180233" name="Oval 9"/>
            <p:cNvSpPr>
              <a:spLocks noChangeArrowheads="1"/>
            </p:cNvSpPr>
            <p:nvPr/>
          </p:nvSpPr>
          <p:spPr bwMode="auto">
            <a:xfrm>
              <a:off x="2234" y="2602"/>
              <a:ext cx="477" cy="4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altLang="en-US" sz="2667">
                  <a:latin typeface="Symbol" pitchFamily="18" charset="2"/>
                </a:rPr>
                <a:t>¥</a:t>
              </a:r>
            </a:p>
          </p:txBody>
        </p:sp>
        <p:sp>
          <p:nvSpPr>
            <p:cNvPr id="180234" name="Oval 10"/>
            <p:cNvSpPr>
              <a:spLocks noChangeArrowheads="1"/>
            </p:cNvSpPr>
            <p:nvPr/>
          </p:nvSpPr>
          <p:spPr bwMode="auto">
            <a:xfrm>
              <a:off x="3508" y="2602"/>
              <a:ext cx="477" cy="4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altLang="en-US" sz="2667">
                  <a:latin typeface="Symbol" pitchFamily="18" charset="2"/>
                </a:rPr>
                <a:t>¥</a:t>
              </a:r>
            </a:p>
          </p:txBody>
        </p:sp>
        <p:sp>
          <p:nvSpPr>
            <p:cNvPr id="180235" name="Oval 11"/>
            <p:cNvSpPr>
              <a:spLocks noChangeArrowheads="1"/>
            </p:cNvSpPr>
            <p:nvPr/>
          </p:nvSpPr>
          <p:spPr bwMode="auto">
            <a:xfrm>
              <a:off x="1278" y="1995"/>
              <a:ext cx="478" cy="456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latin typeface="Symbol" charset="0"/>
                  <a:ea typeface="ＭＳ Ｐゴシック" charset="0"/>
                </a:rPr>
                <a:t>0</a:t>
              </a:r>
              <a:endParaRPr lang="en-GB" sz="2667">
                <a:latin typeface="Symbol" charset="0"/>
                <a:ea typeface="ＭＳ Ｐゴシック" charset="0"/>
              </a:endParaRPr>
            </a:p>
          </p:txBody>
        </p:sp>
        <p:cxnSp>
          <p:nvCxnSpPr>
            <p:cNvPr id="180236" name="AutoShape 12"/>
            <p:cNvCxnSpPr>
              <a:cxnSpLocks noChangeShapeType="1"/>
              <a:stCxn id="180233" idx="7"/>
              <a:endCxn id="180231" idx="5"/>
            </p:cNvCxnSpPr>
            <p:nvPr/>
          </p:nvCxnSpPr>
          <p:spPr bwMode="auto">
            <a:xfrm rot="16200000">
              <a:off x="2196" y="2223"/>
              <a:ext cx="89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38" name="AutoShape 14"/>
            <p:cNvCxnSpPr>
              <a:cxnSpLocks noChangeShapeType="1"/>
              <a:stCxn id="180231" idx="6"/>
              <a:endCxn id="180232" idx="2"/>
            </p:cNvCxnSpPr>
            <p:nvPr/>
          </p:nvCxnSpPr>
          <p:spPr bwMode="auto">
            <a:xfrm>
              <a:off x="2711" y="1615"/>
              <a:ext cx="79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39" name="AutoShape 15"/>
            <p:cNvCxnSpPr>
              <a:cxnSpLocks noChangeShapeType="1"/>
              <a:stCxn id="180233" idx="7"/>
              <a:endCxn id="180232" idx="3"/>
            </p:cNvCxnSpPr>
            <p:nvPr/>
          </p:nvCxnSpPr>
          <p:spPr bwMode="auto">
            <a:xfrm flipV="1">
              <a:off x="2642" y="1777"/>
              <a:ext cx="935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0" name="AutoShape 16"/>
            <p:cNvCxnSpPr>
              <a:cxnSpLocks noChangeShapeType="1"/>
              <a:stCxn id="180232" idx="3"/>
              <a:endCxn id="180234" idx="1"/>
            </p:cNvCxnSpPr>
            <p:nvPr/>
          </p:nvCxnSpPr>
          <p:spPr bwMode="auto">
            <a:xfrm>
              <a:off x="3577" y="1777"/>
              <a:ext cx="0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1" name="AutoShape 17"/>
            <p:cNvCxnSpPr>
              <a:cxnSpLocks noChangeShapeType="1"/>
              <a:stCxn id="180234" idx="7"/>
              <a:endCxn id="180232" idx="5"/>
            </p:cNvCxnSpPr>
            <p:nvPr/>
          </p:nvCxnSpPr>
          <p:spPr bwMode="auto">
            <a:xfrm flipV="1">
              <a:off x="3916" y="1777"/>
              <a:ext cx="0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2" name="AutoShape 18"/>
            <p:cNvCxnSpPr>
              <a:cxnSpLocks noChangeShapeType="1"/>
              <a:stCxn id="180233" idx="6"/>
              <a:endCxn id="180234" idx="2"/>
            </p:cNvCxnSpPr>
            <p:nvPr/>
          </p:nvCxnSpPr>
          <p:spPr bwMode="auto">
            <a:xfrm>
              <a:off x="2711" y="2830"/>
              <a:ext cx="79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3" name="AutoShape 19"/>
            <p:cNvCxnSpPr>
              <a:cxnSpLocks noChangeShapeType="1"/>
              <a:stCxn id="180234" idx="1"/>
              <a:endCxn id="180235" idx="6"/>
            </p:cNvCxnSpPr>
            <p:nvPr/>
          </p:nvCxnSpPr>
          <p:spPr bwMode="auto">
            <a:xfrm flipH="1" flipV="1">
              <a:off x="1756" y="2223"/>
              <a:ext cx="1821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4" name="AutoShape 20"/>
            <p:cNvCxnSpPr>
              <a:cxnSpLocks noChangeShapeType="1"/>
              <a:stCxn id="180235" idx="5"/>
              <a:endCxn id="180233" idx="2"/>
            </p:cNvCxnSpPr>
            <p:nvPr/>
          </p:nvCxnSpPr>
          <p:spPr bwMode="auto">
            <a:xfrm>
              <a:off x="1686" y="2384"/>
              <a:ext cx="548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5" name="AutoShape 21"/>
            <p:cNvCxnSpPr>
              <a:cxnSpLocks noChangeShapeType="1"/>
              <a:stCxn id="180235" idx="7"/>
              <a:endCxn id="180231" idx="2"/>
            </p:cNvCxnSpPr>
            <p:nvPr/>
          </p:nvCxnSpPr>
          <p:spPr bwMode="auto">
            <a:xfrm flipV="1">
              <a:off x="1686" y="1615"/>
              <a:ext cx="548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0246" name="Text Box 22"/>
            <p:cNvSpPr txBox="1">
              <a:spLocks noChangeArrowheads="1"/>
            </p:cNvSpPr>
            <p:nvPr/>
          </p:nvSpPr>
          <p:spPr bwMode="auto">
            <a:xfrm>
              <a:off x="1122" y="2054"/>
              <a:ext cx="31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s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47" name="Text Box 23"/>
            <p:cNvSpPr txBox="1">
              <a:spLocks noChangeArrowheads="1"/>
            </p:cNvSpPr>
            <p:nvPr/>
          </p:nvSpPr>
          <p:spPr bwMode="auto">
            <a:xfrm>
              <a:off x="2369" y="1142"/>
              <a:ext cx="31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u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48" name="Text Box 24"/>
            <p:cNvSpPr txBox="1">
              <a:spLocks noChangeArrowheads="1"/>
            </p:cNvSpPr>
            <p:nvPr/>
          </p:nvSpPr>
          <p:spPr bwMode="auto">
            <a:xfrm>
              <a:off x="3665" y="1142"/>
              <a:ext cx="31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v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49" name="Text Box 25"/>
            <p:cNvSpPr txBox="1">
              <a:spLocks noChangeArrowheads="1"/>
            </p:cNvSpPr>
            <p:nvPr/>
          </p:nvSpPr>
          <p:spPr bwMode="auto">
            <a:xfrm>
              <a:off x="3648" y="3014"/>
              <a:ext cx="31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y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50" name="Text Box 26"/>
            <p:cNvSpPr txBox="1">
              <a:spLocks noChangeArrowheads="1"/>
            </p:cNvSpPr>
            <p:nvPr/>
          </p:nvSpPr>
          <p:spPr bwMode="auto">
            <a:xfrm>
              <a:off x="2369" y="3014"/>
              <a:ext cx="31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x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51" name="Text Box 27"/>
            <p:cNvSpPr txBox="1">
              <a:spLocks noChangeArrowheads="1"/>
            </p:cNvSpPr>
            <p:nvPr/>
          </p:nvSpPr>
          <p:spPr bwMode="auto">
            <a:xfrm>
              <a:off x="1730" y="1623"/>
              <a:ext cx="47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10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52" name="Text Box 28"/>
            <p:cNvSpPr txBox="1">
              <a:spLocks noChangeArrowheads="1"/>
            </p:cNvSpPr>
            <p:nvPr/>
          </p:nvSpPr>
          <p:spPr bwMode="auto">
            <a:xfrm>
              <a:off x="1730" y="2486"/>
              <a:ext cx="47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5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53" name="Text Box 29"/>
            <p:cNvSpPr txBox="1">
              <a:spLocks noChangeArrowheads="1"/>
            </p:cNvSpPr>
            <p:nvPr/>
          </p:nvSpPr>
          <p:spPr bwMode="auto">
            <a:xfrm>
              <a:off x="2871" y="1382"/>
              <a:ext cx="47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1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54" name="Text Box 30"/>
            <p:cNvSpPr txBox="1">
              <a:spLocks noChangeArrowheads="1"/>
            </p:cNvSpPr>
            <p:nvPr/>
          </p:nvSpPr>
          <p:spPr bwMode="auto">
            <a:xfrm>
              <a:off x="2130" y="1919"/>
              <a:ext cx="31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2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56" name="Text Box 32"/>
            <p:cNvSpPr txBox="1">
              <a:spLocks noChangeArrowheads="1"/>
            </p:cNvSpPr>
            <p:nvPr/>
          </p:nvSpPr>
          <p:spPr bwMode="auto">
            <a:xfrm>
              <a:off x="3042" y="1958"/>
              <a:ext cx="31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9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57" name="Text Box 33"/>
            <p:cNvSpPr txBox="1">
              <a:spLocks noChangeArrowheads="1"/>
            </p:cNvSpPr>
            <p:nvPr/>
          </p:nvSpPr>
          <p:spPr bwMode="auto">
            <a:xfrm>
              <a:off x="3426" y="2071"/>
              <a:ext cx="31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4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58" name="Text Box 34"/>
            <p:cNvSpPr txBox="1">
              <a:spLocks noChangeArrowheads="1"/>
            </p:cNvSpPr>
            <p:nvPr/>
          </p:nvSpPr>
          <p:spPr bwMode="auto">
            <a:xfrm>
              <a:off x="3888" y="2071"/>
              <a:ext cx="31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6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59" name="Text Box 35"/>
            <p:cNvSpPr txBox="1">
              <a:spLocks noChangeArrowheads="1"/>
            </p:cNvSpPr>
            <p:nvPr/>
          </p:nvSpPr>
          <p:spPr bwMode="auto">
            <a:xfrm>
              <a:off x="3185" y="2352"/>
              <a:ext cx="31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7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0260" name="Text Box 36"/>
            <p:cNvSpPr txBox="1">
              <a:spLocks noChangeArrowheads="1"/>
            </p:cNvSpPr>
            <p:nvPr/>
          </p:nvSpPr>
          <p:spPr bwMode="auto">
            <a:xfrm>
              <a:off x="2950" y="2754"/>
              <a:ext cx="31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2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677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accent2"/>
                </a:solidFill>
                <a:ea typeface="+mj-ea"/>
                <a:cs typeface="+mj-cs"/>
              </a:rPr>
              <a:t>Example</a:t>
            </a:r>
          </a:p>
        </p:txBody>
      </p: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6265333" y="3640667"/>
            <a:ext cx="578556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2222">
                <a:solidFill>
                  <a:srgbClr val="777777"/>
                </a:solidFill>
                <a:latin typeface="Times New Roman" charset="0"/>
                <a:ea typeface="ＭＳ Ｐゴシック" charset="0"/>
              </a:rPr>
              <a:t>2</a:t>
            </a:r>
            <a:endParaRPr lang="en-GB" sz="2222">
              <a:solidFill>
                <a:srgbClr val="777777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7652" name="Group 38"/>
          <p:cNvGrpSpPr>
            <a:grpSpLocks/>
          </p:cNvGrpSpPr>
          <p:nvPr/>
        </p:nvGrpSpPr>
        <p:grpSpPr bwMode="auto">
          <a:xfrm>
            <a:off x="2108200" y="2080876"/>
            <a:ext cx="5658556" cy="3988153"/>
            <a:chOff x="1104" y="1094"/>
            <a:chExt cx="3208" cy="2261"/>
          </a:xfrm>
        </p:grpSpPr>
        <p:sp>
          <p:nvSpPr>
            <p:cNvPr id="181256" name="Oval 8"/>
            <p:cNvSpPr>
              <a:spLocks noChangeArrowheads="1"/>
            </p:cNvSpPr>
            <p:nvPr/>
          </p:nvSpPr>
          <p:spPr bwMode="auto">
            <a:xfrm>
              <a:off x="2271" y="133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GB" sz="2667">
                  <a:latin typeface="Symbo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181257" name="Oval 9"/>
            <p:cNvSpPr>
              <a:spLocks noChangeArrowheads="1"/>
            </p:cNvSpPr>
            <p:nvPr/>
          </p:nvSpPr>
          <p:spPr bwMode="auto">
            <a:xfrm>
              <a:off x="3582" y="133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altLang="en-US" sz="2667">
                  <a:latin typeface="Symbol" pitchFamily="18" charset="2"/>
                </a:rPr>
                <a:t>¥</a:t>
              </a:r>
            </a:p>
          </p:txBody>
        </p:sp>
        <p:sp>
          <p:nvSpPr>
            <p:cNvPr id="181258" name="Oval 10"/>
            <p:cNvSpPr>
              <a:spLocks noChangeArrowheads="1"/>
            </p:cNvSpPr>
            <p:nvPr/>
          </p:nvSpPr>
          <p:spPr bwMode="auto">
            <a:xfrm>
              <a:off x="2271" y="2671"/>
              <a:ext cx="492" cy="50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latin typeface="Symbol" charset="0"/>
                  <a:ea typeface="ＭＳ Ｐゴシック" charset="0"/>
                </a:rPr>
                <a:t>5</a:t>
              </a:r>
              <a:endParaRPr lang="en-GB" sz="2667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1259" name="Oval 11"/>
            <p:cNvSpPr>
              <a:spLocks noChangeArrowheads="1"/>
            </p:cNvSpPr>
            <p:nvPr/>
          </p:nvSpPr>
          <p:spPr bwMode="auto">
            <a:xfrm>
              <a:off x="3582" y="267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altLang="en-US" sz="2667">
                  <a:latin typeface="Symbol" pitchFamily="18" charset="2"/>
                </a:rPr>
                <a:t>¥</a:t>
              </a:r>
            </a:p>
          </p:txBody>
        </p:sp>
        <p:sp>
          <p:nvSpPr>
            <p:cNvPr id="181260" name="Oval 12"/>
            <p:cNvSpPr>
              <a:spLocks noChangeArrowheads="1"/>
            </p:cNvSpPr>
            <p:nvPr/>
          </p:nvSpPr>
          <p:spPr bwMode="auto">
            <a:xfrm>
              <a:off x="1288" y="2001"/>
              <a:ext cx="492" cy="5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0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cxnSp>
          <p:nvCxnSpPr>
            <p:cNvPr id="181261" name="AutoShape 13"/>
            <p:cNvCxnSpPr>
              <a:cxnSpLocks noChangeShapeType="1"/>
              <a:stCxn id="181258" idx="7"/>
              <a:endCxn id="181256" idx="5"/>
            </p:cNvCxnSpPr>
            <p:nvPr/>
          </p:nvCxnSpPr>
          <p:spPr bwMode="auto">
            <a:xfrm rot="16200000">
              <a:off x="2199" y="2252"/>
              <a:ext cx="9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262" name="AutoShape 14"/>
            <p:cNvCxnSpPr>
              <a:cxnSpLocks noChangeShapeType="1"/>
              <a:stCxn id="181256" idx="3"/>
              <a:endCxn id="181258" idx="1"/>
            </p:cNvCxnSpPr>
            <p:nvPr/>
          </p:nvCxnSpPr>
          <p:spPr bwMode="auto">
            <a:xfrm rot="5400000">
              <a:off x="1851" y="2252"/>
              <a:ext cx="9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263" name="AutoShape 15"/>
            <p:cNvCxnSpPr>
              <a:cxnSpLocks noChangeShapeType="1"/>
              <a:stCxn id="181256" idx="6"/>
              <a:endCxn id="181257" idx="2"/>
            </p:cNvCxnSpPr>
            <p:nvPr/>
          </p:nvCxnSpPr>
          <p:spPr bwMode="auto">
            <a:xfrm>
              <a:off x="2763" y="1582"/>
              <a:ext cx="81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264" name="AutoShape 16"/>
            <p:cNvCxnSpPr>
              <a:cxnSpLocks noChangeShapeType="1"/>
              <a:stCxn id="181258" idx="7"/>
              <a:endCxn id="181257" idx="3"/>
            </p:cNvCxnSpPr>
            <p:nvPr/>
          </p:nvCxnSpPr>
          <p:spPr bwMode="auto">
            <a:xfrm flipV="1">
              <a:off x="2691" y="1760"/>
              <a:ext cx="963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265" name="AutoShape 17"/>
            <p:cNvCxnSpPr>
              <a:cxnSpLocks noChangeShapeType="1"/>
              <a:stCxn id="181257" idx="3"/>
              <a:endCxn id="181259" idx="1"/>
            </p:cNvCxnSpPr>
            <p:nvPr/>
          </p:nvCxnSpPr>
          <p:spPr bwMode="auto">
            <a:xfrm>
              <a:off x="3654" y="1760"/>
              <a:ext cx="0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266" name="AutoShape 18"/>
            <p:cNvCxnSpPr>
              <a:cxnSpLocks noChangeShapeType="1"/>
              <a:stCxn id="181259" idx="7"/>
              <a:endCxn id="181257" idx="5"/>
            </p:cNvCxnSpPr>
            <p:nvPr/>
          </p:nvCxnSpPr>
          <p:spPr bwMode="auto">
            <a:xfrm flipV="1">
              <a:off x="4002" y="1760"/>
              <a:ext cx="0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267" name="AutoShape 19"/>
            <p:cNvCxnSpPr>
              <a:cxnSpLocks noChangeShapeType="1"/>
              <a:stCxn id="181258" idx="6"/>
              <a:endCxn id="181259" idx="2"/>
            </p:cNvCxnSpPr>
            <p:nvPr/>
          </p:nvCxnSpPr>
          <p:spPr bwMode="auto">
            <a:xfrm>
              <a:off x="2763" y="2922"/>
              <a:ext cx="81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268" name="AutoShape 20"/>
            <p:cNvCxnSpPr>
              <a:cxnSpLocks noChangeShapeType="1"/>
              <a:stCxn id="181259" idx="1"/>
              <a:endCxn id="181260" idx="6"/>
            </p:cNvCxnSpPr>
            <p:nvPr/>
          </p:nvCxnSpPr>
          <p:spPr bwMode="auto">
            <a:xfrm flipH="1" flipV="1">
              <a:off x="1780" y="2252"/>
              <a:ext cx="1874" cy="4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269" name="AutoShape 21"/>
            <p:cNvCxnSpPr>
              <a:cxnSpLocks noChangeShapeType="1"/>
              <a:stCxn id="181260" idx="5"/>
              <a:endCxn id="181258" idx="2"/>
            </p:cNvCxnSpPr>
            <p:nvPr/>
          </p:nvCxnSpPr>
          <p:spPr bwMode="auto">
            <a:xfrm>
              <a:off x="1708" y="2430"/>
              <a:ext cx="563" cy="49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270" name="AutoShape 22"/>
            <p:cNvCxnSpPr>
              <a:cxnSpLocks noChangeShapeType="1"/>
              <a:stCxn id="181260" idx="7"/>
              <a:endCxn id="181256" idx="2"/>
            </p:cNvCxnSpPr>
            <p:nvPr/>
          </p:nvCxnSpPr>
          <p:spPr bwMode="auto">
            <a:xfrm flipV="1">
              <a:off x="1708" y="1582"/>
              <a:ext cx="563" cy="49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1271" name="Text Box 23"/>
            <p:cNvSpPr txBox="1">
              <a:spLocks noChangeArrowheads="1"/>
            </p:cNvSpPr>
            <p:nvPr/>
          </p:nvSpPr>
          <p:spPr bwMode="auto">
            <a:xfrm>
              <a:off x="1104" y="2055"/>
              <a:ext cx="3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s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72" name="Text Box 24"/>
            <p:cNvSpPr txBox="1">
              <a:spLocks noChangeArrowheads="1"/>
            </p:cNvSpPr>
            <p:nvPr/>
          </p:nvSpPr>
          <p:spPr bwMode="auto">
            <a:xfrm>
              <a:off x="2353" y="1094"/>
              <a:ext cx="3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u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73" name="Text Box 25"/>
            <p:cNvSpPr txBox="1">
              <a:spLocks noChangeArrowheads="1"/>
            </p:cNvSpPr>
            <p:nvPr/>
          </p:nvSpPr>
          <p:spPr bwMode="auto">
            <a:xfrm>
              <a:off x="3664" y="1094"/>
              <a:ext cx="3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v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74" name="Text Box 26"/>
            <p:cNvSpPr txBox="1">
              <a:spLocks noChangeArrowheads="1"/>
            </p:cNvSpPr>
            <p:nvPr/>
          </p:nvSpPr>
          <p:spPr bwMode="auto">
            <a:xfrm>
              <a:off x="3704" y="3109"/>
              <a:ext cx="3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y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75" name="Text Box 27"/>
            <p:cNvSpPr txBox="1">
              <a:spLocks noChangeArrowheads="1"/>
            </p:cNvSpPr>
            <p:nvPr/>
          </p:nvSpPr>
          <p:spPr bwMode="auto">
            <a:xfrm>
              <a:off x="2360" y="3109"/>
              <a:ext cx="3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x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1813" y="1584"/>
              <a:ext cx="491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10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77" name="Text Box 29"/>
            <p:cNvSpPr txBox="1">
              <a:spLocks noChangeArrowheads="1"/>
            </p:cNvSpPr>
            <p:nvPr/>
          </p:nvSpPr>
          <p:spPr bwMode="auto">
            <a:xfrm>
              <a:off x="1717" y="2534"/>
              <a:ext cx="491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5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78" name="Text Box 30"/>
            <p:cNvSpPr txBox="1">
              <a:spLocks noChangeArrowheads="1"/>
            </p:cNvSpPr>
            <p:nvPr/>
          </p:nvSpPr>
          <p:spPr bwMode="auto">
            <a:xfrm>
              <a:off x="2927" y="1382"/>
              <a:ext cx="49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 dirty="0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1</a:t>
              </a:r>
              <a:endParaRPr lang="en-GB" sz="2222" dirty="0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80" name="Text Box 32"/>
            <p:cNvSpPr txBox="1">
              <a:spLocks noChangeArrowheads="1"/>
            </p:cNvSpPr>
            <p:nvPr/>
          </p:nvSpPr>
          <p:spPr bwMode="auto">
            <a:xfrm>
              <a:off x="2648" y="1917"/>
              <a:ext cx="3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 dirty="0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3</a:t>
              </a:r>
              <a:endParaRPr lang="en-GB" sz="2222" dirty="0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81" name="Text Box 33"/>
            <p:cNvSpPr txBox="1">
              <a:spLocks noChangeArrowheads="1"/>
            </p:cNvSpPr>
            <p:nvPr/>
          </p:nvSpPr>
          <p:spPr bwMode="auto">
            <a:xfrm>
              <a:off x="3320" y="1750"/>
              <a:ext cx="3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9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82" name="Text Box 34"/>
            <p:cNvSpPr txBox="1">
              <a:spLocks noChangeArrowheads="1"/>
            </p:cNvSpPr>
            <p:nvPr/>
          </p:nvSpPr>
          <p:spPr bwMode="auto">
            <a:xfrm>
              <a:off x="3513" y="2085"/>
              <a:ext cx="32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4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83" name="Text Box 35"/>
            <p:cNvSpPr txBox="1">
              <a:spLocks noChangeArrowheads="1"/>
            </p:cNvSpPr>
            <p:nvPr/>
          </p:nvSpPr>
          <p:spPr bwMode="auto">
            <a:xfrm>
              <a:off x="3984" y="2085"/>
              <a:ext cx="3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6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84" name="Text Box 36"/>
            <p:cNvSpPr txBox="1">
              <a:spLocks noChangeArrowheads="1"/>
            </p:cNvSpPr>
            <p:nvPr/>
          </p:nvSpPr>
          <p:spPr bwMode="auto">
            <a:xfrm>
              <a:off x="3224" y="2438"/>
              <a:ext cx="3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7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1285" name="Text Box 37"/>
            <p:cNvSpPr txBox="1">
              <a:spLocks noChangeArrowheads="1"/>
            </p:cNvSpPr>
            <p:nvPr/>
          </p:nvSpPr>
          <p:spPr bwMode="auto">
            <a:xfrm>
              <a:off x="3009" y="2870"/>
              <a:ext cx="3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2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02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accent2"/>
                </a:solidFill>
                <a:ea typeface="+mj-ea"/>
                <a:cs typeface="+mj-cs"/>
              </a:rPr>
              <a:t>Example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6350000" y="3481917"/>
            <a:ext cx="56973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2222">
                <a:solidFill>
                  <a:srgbClr val="777777"/>
                </a:solidFill>
                <a:latin typeface="Times New Roman" charset="0"/>
                <a:ea typeface="ＭＳ Ｐゴシック" charset="0"/>
              </a:rPr>
              <a:t>2</a:t>
            </a:r>
            <a:endParaRPr lang="en-GB" sz="2222">
              <a:solidFill>
                <a:srgbClr val="777777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8676" name="Group 68"/>
          <p:cNvGrpSpPr>
            <a:grpSpLocks/>
          </p:cNvGrpSpPr>
          <p:nvPr/>
        </p:nvGrpSpPr>
        <p:grpSpPr bwMode="auto">
          <a:xfrm>
            <a:off x="1885861" y="1857375"/>
            <a:ext cx="5542139" cy="3905250"/>
            <a:chOff x="1165" y="1056"/>
            <a:chExt cx="3142" cy="2214"/>
          </a:xfrm>
        </p:grpSpPr>
        <p:sp>
          <p:nvSpPr>
            <p:cNvPr id="183304" name="Oval 8"/>
            <p:cNvSpPr>
              <a:spLocks noChangeArrowheads="1"/>
            </p:cNvSpPr>
            <p:nvPr/>
          </p:nvSpPr>
          <p:spPr bwMode="auto">
            <a:xfrm>
              <a:off x="2300" y="1313"/>
              <a:ext cx="485" cy="4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latin typeface="Symbol" charset="0"/>
                  <a:ea typeface="ＭＳ Ｐゴシック" charset="0"/>
                </a:rPr>
                <a:t>8</a:t>
              </a:r>
              <a:endParaRPr lang="en-GB" sz="2667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3305" name="Oval 9"/>
            <p:cNvSpPr>
              <a:spLocks noChangeArrowheads="1"/>
            </p:cNvSpPr>
            <p:nvPr/>
          </p:nvSpPr>
          <p:spPr bwMode="auto">
            <a:xfrm>
              <a:off x="3593" y="1313"/>
              <a:ext cx="485" cy="4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latin typeface="Symbol" charset="0"/>
                  <a:ea typeface="ＭＳ Ｐゴシック" charset="0"/>
                </a:rPr>
                <a:t>14</a:t>
              </a:r>
              <a:endParaRPr lang="en-GB" sz="2667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3306" name="Oval 10"/>
            <p:cNvSpPr>
              <a:spLocks noChangeArrowheads="1"/>
            </p:cNvSpPr>
            <p:nvPr/>
          </p:nvSpPr>
          <p:spPr bwMode="auto">
            <a:xfrm>
              <a:off x="2300" y="2603"/>
              <a:ext cx="485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5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83307" name="Oval 11"/>
            <p:cNvSpPr>
              <a:spLocks noChangeArrowheads="1"/>
            </p:cNvSpPr>
            <p:nvPr/>
          </p:nvSpPr>
          <p:spPr bwMode="auto">
            <a:xfrm>
              <a:off x="3593" y="2603"/>
              <a:ext cx="485" cy="48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latin typeface="Symbol" charset="0"/>
                  <a:ea typeface="ＭＳ Ｐゴシック" charset="0"/>
                </a:rPr>
                <a:t>7</a:t>
              </a:r>
              <a:endParaRPr lang="en-GB" sz="2667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3308" name="Oval 12"/>
            <p:cNvSpPr>
              <a:spLocks noChangeArrowheads="1"/>
            </p:cNvSpPr>
            <p:nvPr/>
          </p:nvSpPr>
          <p:spPr bwMode="auto">
            <a:xfrm>
              <a:off x="1331" y="1958"/>
              <a:ext cx="485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0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cxnSp>
          <p:nvCxnSpPr>
            <p:cNvPr id="183309" name="AutoShape 13"/>
            <p:cNvCxnSpPr>
              <a:cxnSpLocks noChangeShapeType="1"/>
              <a:stCxn id="183306" idx="7"/>
              <a:endCxn id="183304" idx="5"/>
            </p:cNvCxnSpPr>
            <p:nvPr/>
          </p:nvCxnSpPr>
          <p:spPr bwMode="auto">
            <a:xfrm rot="16200000">
              <a:off x="2242" y="2201"/>
              <a:ext cx="94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310" name="AutoShape 14"/>
            <p:cNvCxnSpPr>
              <a:cxnSpLocks noChangeShapeType="1"/>
              <a:stCxn id="183304" idx="3"/>
              <a:endCxn id="183306" idx="1"/>
            </p:cNvCxnSpPr>
            <p:nvPr/>
          </p:nvCxnSpPr>
          <p:spPr bwMode="auto">
            <a:xfrm rot="5400000">
              <a:off x="1900" y="2201"/>
              <a:ext cx="94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311" name="AutoShape 15"/>
            <p:cNvCxnSpPr>
              <a:cxnSpLocks noChangeShapeType="1"/>
              <a:stCxn id="183304" idx="6"/>
              <a:endCxn id="183305" idx="2"/>
            </p:cNvCxnSpPr>
            <p:nvPr/>
          </p:nvCxnSpPr>
          <p:spPr bwMode="auto">
            <a:xfrm>
              <a:off x="2785" y="1555"/>
              <a:ext cx="8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312" name="AutoShape 16"/>
            <p:cNvCxnSpPr>
              <a:cxnSpLocks noChangeShapeType="1"/>
              <a:stCxn id="183306" idx="7"/>
              <a:endCxn id="183305" idx="3"/>
            </p:cNvCxnSpPr>
            <p:nvPr/>
          </p:nvCxnSpPr>
          <p:spPr bwMode="auto">
            <a:xfrm flipV="1">
              <a:off x="2714" y="1727"/>
              <a:ext cx="950" cy="947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313" name="AutoShape 17"/>
            <p:cNvCxnSpPr>
              <a:cxnSpLocks noChangeShapeType="1"/>
              <a:stCxn id="183305" idx="3"/>
              <a:endCxn id="183307" idx="1"/>
            </p:cNvCxnSpPr>
            <p:nvPr/>
          </p:nvCxnSpPr>
          <p:spPr bwMode="auto">
            <a:xfrm>
              <a:off x="3664" y="1727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314" name="AutoShape 18"/>
            <p:cNvCxnSpPr>
              <a:cxnSpLocks noChangeShapeType="1"/>
              <a:stCxn id="183307" idx="7"/>
              <a:endCxn id="183305" idx="5"/>
            </p:cNvCxnSpPr>
            <p:nvPr/>
          </p:nvCxnSpPr>
          <p:spPr bwMode="auto">
            <a:xfrm flipV="1">
              <a:off x="4007" y="1727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315" name="AutoShape 19"/>
            <p:cNvCxnSpPr>
              <a:cxnSpLocks noChangeShapeType="1"/>
              <a:stCxn id="183306" idx="6"/>
              <a:endCxn id="183307" idx="2"/>
            </p:cNvCxnSpPr>
            <p:nvPr/>
          </p:nvCxnSpPr>
          <p:spPr bwMode="auto">
            <a:xfrm>
              <a:off x="2785" y="2845"/>
              <a:ext cx="808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316" name="AutoShape 20"/>
            <p:cNvCxnSpPr>
              <a:cxnSpLocks noChangeShapeType="1"/>
              <a:stCxn id="183307" idx="1"/>
              <a:endCxn id="183308" idx="6"/>
            </p:cNvCxnSpPr>
            <p:nvPr/>
          </p:nvCxnSpPr>
          <p:spPr bwMode="auto">
            <a:xfrm flipH="1" flipV="1">
              <a:off x="1816" y="2200"/>
              <a:ext cx="1848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317" name="AutoShape 21"/>
            <p:cNvCxnSpPr>
              <a:cxnSpLocks noChangeShapeType="1"/>
              <a:stCxn id="183308" idx="5"/>
              <a:endCxn id="183306" idx="2"/>
            </p:cNvCxnSpPr>
            <p:nvPr/>
          </p:nvCxnSpPr>
          <p:spPr bwMode="auto">
            <a:xfrm>
              <a:off x="1745" y="2372"/>
              <a:ext cx="555" cy="473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318" name="AutoShape 22"/>
            <p:cNvCxnSpPr>
              <a:cxnSpLocks noChangeShapeType="1"/>
              <a:stCxn id="183308" idx="7"/>
              <a:endCxn id="183304" idx="2"/>
            </p:cNvCxnSpPr>
            <p:nvPr/>
          </p:nvCxnSpPr>
          <p:spPr bwMode="auto">
            <a:xfrm flipV="1">
              <a:off x="1745" y="1555"/>
              <a:ext cx="555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3319" name="Text Box 23"/>
            <p:cNvSpPr txBox="1">
              <a:spLocks noChangeArrowheads="1"/>
            </p:cNvSpPr>
            <p:nvPr/>
          </p:nvSpPr>
          <p:spPr bwMode="auto">
            <a:xfrm>
              <a:off x="1165" y="2053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s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20" name="Text Box 24"/>
            <p:cNvSpPr txBox="1">
              <a:spLocks noChangeArrowheads="1"/>
            </p:cNvSpPr>
            <p:nvPr/>
          </p:nvSpPr>
          <p:spPr bwMode="auto">
            <a:xfrm>
              <a:off x="3757" y="3024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y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21" name="Text Box 25"/>
            <p:cNvSpPr txBox="1">
              <a:spLocks noChangeArrowheads="1"/>
            </p:cNvSpPr>
            <p:nvPr/>
          </p:nvSpPr>
          <p:spPr bwMode="auto">
            <a:xfrm>
              <a:off x="2461" y="3014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x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22" name="Text Box 26"/>
            <p:cNvSpPr txBox="1">
              <a:spLocks noChangeArrowheads="1"/>
            </p:cNvSpPr>
            <p:nvPr/>
          </p:nvSpPr>
          <p:spPr bwMode="auto">
            <a:xfrm>
              <a:off x="1819" y="1584"/>
              <a:ext cx="48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10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23" name="Text Box 27"/>
            <p:cNvSpPr txBox="1">
              <a:spLocks noChangeArrowheads="1"/>
            </p:cNvSpPr>
            <p:nvPr/>
          </p:nvSpPr>
          <p:spPr bwMode="auto">
            <a:xfrm>
              <a:off x="1771" y="2485"/>
              <a:ext cx="48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5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24" name="Text Box 28"/>
            <p:cNvSpPr txBox="1">
              <a:spLocks noChangeArrowheads="1"/>
            </p:cNvSpPr>
            <p:nvPr/>
          </p:nvSpPr>
          <p:spPr bwMode="auto">
            <a:xfrm>
              <a:off x="2947" y="1334"/>
              <a:ext cx="48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1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26" name="Text Box 30"/>
            <p:cNvSpPr txBox="1">
              <a:spLocks noChangeArrowheads="1"/>
            </p:cNvSpPr>
            <p:nvPr/>
          </p:nvSpPr>
          <p:spPr bwMode="auto">
            <a:xfrm>
              <a:off x="2688" y="1910"/>
              <a:ext cx="32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3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27" name="Text Box 31"/>
            <p:cNvSpPr txBox="1">
              <a:spLocks noChangeArrowheads="1"/>
            </p:cNvSpPr>
            <p:nvPr/>
          </p:nvSpPr>
          <p:spPr bwMode="auto">
            <a:xfrm>
              <a:off x="3133" y="1909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9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28" name="Text Box 32"/>
            <p:cNvSpPr txBox="1">
              <a:spLocks noChangeArrowheads="1"/>
            </p:cNvSpPr>
            <p:nvPr/>
          </p:nvSpPr>
          <p:spPr bwMode="auto">
            <a:xfrm>
              <a:off x="3517" y="2039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4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29" name="Text Box 33"/>
            <p:cNvSpPr txBox="1">
              <a:spLocks noChangeArrowheads="1"/>
            </p:cNvSpPr>
            <p:nvPr/>
          </p:nvSpPr>
          <p:spPr bwMode="auto">
            <a:xfrm>
              <a:off x="3984" y="2039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6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30" name="Text Box 34"/>
            <p:cNvSpPr txBox="1">
              <a:spLocks noChangeArrowheads="1"/>
            </p:cNvSpPr>
            <p:nvPr/>
          </p:nvSpPr>
          <p:spPr bwMode="auto">
            <a:xfrm>
              <a:off x="3325" y="2389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7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31" name="Text Box 35"/>
            <p:cNvSpPr txBox="1">
              <a:spLocks noChangeArrowheads="1"/>
            </p:cNvSpPr>
            <p:nvPr/>
          </p:nvSpPr>
          <p:spPr bwMode="auto">
            <a:xfrm>
              <a:off x="3028" y="2822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2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62" name="Text Box 66"/>
            <p:cNvSpPr txBox="1">
              <a:spLocks noChangeArrowheads="1"/>
            </p:cNvSpPr>
            <p:nvPr/>
          </p:nvSpPr>
          <p:spPr bwMode="auto">
            <a:xfrm>
              <a:off x="2448" y="1056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u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3363" name="Text Box 67"/>
            <p:cNvSpPr txBox="1">
              <a:spLocks noChangeArrowheads="1"/>
            </p:cNvSpPr>
            <p:nvPr/>
          </p:nvSpPr>
          <p:spPr bwMode="auto">
            <a:xfrm>
              <a:off x="3709" y="1094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v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337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accent2"/>
                </a:solidFill>
                <a:ea typeface="+mj-ea"/>
                <a:cs typeface="+mj-cs"/>
              </a:rPr>
              <a:t>Example</a:t>
            </a:r>
          </a:p>
        </p:txBody>
      </p:sp>
      <p:sp>
        <p:nvSpPr>
          <p:cNvPr id="182300" name="Text Box 28"/>
          <p:cNvSpPr txBox="1">
            <a:spLocks noChangeArrowheads="1"/>
          </p:cNvSpPr>
          <p:nvPr/>
        </p:nvSpPr>
        <p:spPr bwMode="auto">
          <a:xfrm>
            <a:off x="5672667" y="2963333"/>
            <a:ext cx="855487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2222">
                <a:solidFill>
                  <a:srgbClr val="777777"/>
                </a:solidFill>
                <a:latin typeface="Times New Roman" charset="0"/>
                <a:ea typeface="ＭＳ Ｐゴシック" charset="0"/>
              </a:rPr>
              <a:t>10</a:t>
            </a:r>
            <a:endParaRPr lang="en-GB" sz="2222">
              <a:solidFill>
                <a:srgbClr val="777777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9700" name="Group 38"/>
          <p:cNvGrpSpPr>
            <a:grpSpLocks/>
          </p:cNvGrpSpPr>
          <p:nvPr/>
        </p:nvGrpSpPr>
        <p:grpSpPr bwMode="auto">
          <a:xfrm>
            <a:off x="1885861" y="1899708"/>
            <a:ext cx="5542139" cy="3820584"/>
            <a:chOff x="1165" y="1191"/>
            <a:chExt cx="3142" cy="2166"/>
          </a:xfrm>
        </p:grpSpPr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2300" y="1407"/>
              <a:ext cx="485" cy="47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 dirty="0">
                  <a:latin typeface="Symbol" charset="0"/>
                  <a:ea typeface="ＭＳ Ｐゴシック" charset="0"/>
                </a:rPr>
                <a:t>8</a:t>
              </a:r>
              <a:endParaRPr lang="en-GB" sz="2667" dirty="0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2281" name="Oval 9"/>
            <p:cNvSpPr>
              <a:spLocks noChangeArrowheads="1"/>
            </p:cNvSpPr>
            <p:nvPr/>
          </p:nvSpPr>
          <p:spPr bwMode="auto">
            <a:xfrm>
              <a:off x="3593" y="1407"/>
              <a:ext cx="485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latin typeface="Symbol" charset="0"/>
                  <a:ea typeface="ＭＳ Ｐゴシック" charset="0"/>
                </a:rPr>
                <a:t>13</a:t>
              </a:r>
              <a:endParaRPr lang="en-GB" sz="2667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2282" name="Oval 10"/>
            <p:cNvSpPr>
              <a:spLocks noChangeArrowheads="1"/>
            </p:cNvSpPr>
            <p:nvPr/>
          </p:nvSpPr>
          <p:spPr bwMode="auto">
            <a:xfrm>
              <a:off x="2300" y="2683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5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82283" name="Oval 11"/>
            <p:cNvSpPr>
              <a:spLocks noChangeArrowheads="1"/>
            </p:cNvSpPr>
            <p:nvPr/>
          </p:nvSpPr>
          <p:spPr bwMode="auto">
            <a:xfrm>
              <a:off x="3593" y="2683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7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82284" name="Oval 12"/>
            <p:cNvSpPr>
              <a:spLocks noChangeArrowheads="1"/>
            </p:cNvSpPr>
            <p:nvPr/>
          </p:nvSpPr>
          <p:spPr bwMode="auto">
            <a:xfrm>
              <a:off x="1331" y="2045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0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cxnSp>
          <p:nvCxnSpPr>
            <p:cNvPr id="182285" name="AutoShape 13"/>
            <p:cNvCxnSpPr>
              <a:cxnSpLocks noChangeShapeType="1"/>
              <a:stCxn id="182282" idx="7"/>
              <a:endCxn id="182280" idx="5"/>
            </p:cNvCxnSpPr>
            <p:nvPr/>
          </p:nvCxnSpPr>
          <p:spPr bwMode="auto">
            <a:xfrm rot="16200000">
              <a:off x="2246" y="2285"/>
              <a:ext cx="93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286" name="AutoShape 14"/>
            <p:cNvCxnSpPr>
              <a:cxnSpLocks noChangeShapeType="1"/>
              <a:stCxn id="182280" idx="3"/>
              <a:endCxn id="182282" idx="1"/>
            </p:cNvCxnSpPr>
            <p:nvPr/>
          </p:nvCxnSpPr>
          <p:spPr bwMode="auto">
            <a:xfrm rot="5400000">
              <a:off x="1902" y="2285"/>
              <a:ext cx="93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287" name="AutoShape 15"/>
            <p:cNvCxnSpPr>
              <a:cxnSpLocks noChangeShapeType="1"/>
              <a:stCxn id="182280" idx="6"/>
              <a:endCxn id="182281" idx="2"/>
            </p:cNvCxnSpPr>
            <p:nvPr/>
          </p:nvCxnSpPr>
          <p:spPr bwMode="auto">
            <a:xfrm>
              <a:off x="2785" y="1646"/>
              <a:ext cx="8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288" name="AutoShape 16"/>
            <p:cNvCxnSpPr>
              <a:cxnSpLocks noChangeShapeType="1"/>
              <a:stCxn id="182282" idx="7"/>
              <a:endCxn id="182281" idx="3"/>
            </p:cNvCxnSpPr>
            <p:nvPr/>
          </p:nvCxnSpPr>
          <p:spPr bwMode="auto">
            <a:xfrm flipV="1">
              <a:off x="2714" y="1816"/>
              <a:ext cx="950" cy="9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289" name="AutoShape 17"/>
            <p:cNvCxnSpPr>
              <a:cxnSpLocks noChangeShapeType="1"/>
              <a:stCxn id="182281" idx="3"/>
              <a:endCxn id="182283" idx="1"/>
            </p:cNvCxnSpPr>
            <p:nvPr/>
          </p:nvCxnSpPr>
          <p:spPr bwMode="auto">
            <a:xfrm>
              <a:off x="3664" y="1816"/>
              <a:ext cx="0" cy="9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290" name="AutoShape 18"/>
            <p:cNvCxnSpPr>
              <a:cxnSpLocks noChangeShapeType="1"/>
              <a:stCxn id="182283" idx="7"/>
              <a:endCxn id="182281" idx="5"/>
            </p:cNvCxnSpPr>
            <p:nvPr/>
          </p:nvCxnSpPr>
          <p:spPr bwMode="auto">
            <a:xfrm flipV="1">
              <a:off x="4007" y="1816"/>
              <a:ext cx="0" cy="937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291" name="AutoShape 19"/>
            <p:cNvCxnSpPr>
              <a:cxnSpLocks noChangeShapeType="1"/>
              <a:stCxn id="182282" idx="6"/>
              <a:endCxn id="182283" idx="2"/>
            </p:cNvCxnSpPr>
            <p:nvPr/>
          </p:nvCxnSpPr>
          <p:spPr bwMode="auto">
            <a:xfrm>
              <a:off x="2785" y="2923"/>
              <a:ext cx="808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292" name="AutoShape 20"/>
            <p:cNvCxnSpPr>
              <a:cxnSpLocks noChangeShapeType="1"/>
              <a:stCxn id="182283" idx="1"/>
              <a:endCxn id="182284" idx="6"/>
            </p:cNvCxnSpPr>
            <p:nvPr/>
          </p:nvCxnSpPr>
          <p:spPr bwMode="auto">
            <a:xfrm flipH="1" flipV="1">
              <a:off x="1816" y="2284"/>
              <a:ext cx="1848" cy="4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293" name="AutoShape 21"/>
            <p:cNvCxnSpPr>
              <a:cxnSpLocks noChangeShapeType="1"/>
              <a:stCxn id="182284" idx="5"/>
              <a:endCxn id="182282" idx="2"/>
            </p:cNvCxnSpPr>
            <p:nvPr/>
          </p:nvCxnSpPr>
          <p:spPr bwMode="auto">
            <a:xfrm>
              <a:off x="1745" y="2454"/>
              <a:ext cx="555" cy="469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294" name="AutoShape 22"/>
            <p:cNvCxnSpPr>
              <a:cxnSpLocks noChangeShapeType="1"/>
              <a:stCxn id="182284" idx="7"/>
              <a:endCxn id="182280" idx="2"/>
            </p:cNvCxnSpPr>
            <p:nvPr/>
          </p:nvCxnSpPr>
          <p:spPr bwMode="auto">
            <a:xfrm flipV="1">
              <a:off x="1745" y="1646"/>
              <a:ext cx="555" cy="4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2295" name="Text Box 23"/>
            <p:cNvSpPr txBox="1">
              <a:spLocks noChangeArrowheads="1"/>
            </p:cNvSpPr>
            <p:nvPr/>
          </p:nvSpPr>
          <p:spPr bwMode="auto">
            <a:xfrm>
              <a:off x="1165" y="2103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s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296" name="Text Box 24"/>
            <p:cNvSpPr txBox="1">
              <a:spLocks noChangeArrowheads="1"/>
            </p:cNvSpPr>
            <p:nvPr/>
          </p:nvSpPr>
          <p:spPr bwMode="auto">
            <a:xfrm>
              <a:off x="2413" y="1191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u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297" name="Text Box 25"/>
            <p:cNvSpPr txBox="1">
              <a:spLocks noChangeArrowheads="1"/>
            </p:cNvSpPr>
            <p:nvPr/>
          </p:nvSpPr>
          <p:spPr bwMode="auto">
            <a:xfrm>
              <a:off x="3674" y="1191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v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298" name="Text Box 26"/>
            <p:cNvSpPr txBox="1">
              <a:spLocks noChangeArrowheads="1"/>
            </p:cNvSpPr>
            <p:nvPr/>
          </p:nvSpPr>
          <p:spPr bwMode="auto">
            <a:xfrm>
              <a:off x="3757" y="3111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y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299" name="Text Box 27"/>
            <p:cNvSpPr txBox="1">
              <a:spLocks noChangeArrowheads="1"/>
            </p:cNvSpPr>
            <p:nvPr/>
          </p:nvSpPr>
          <p:spPr bwMode="auto">
            <a:xfrm>
              <a:off x="2461" y="3109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x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301" name="Text Box 29"/>
            <p:cNvSpPr txBox="1">
              <a:spLocks noChangeArrowheads="1"/>
            </p:cNvSpPr>
            <p:nvPr/>
          </p:nvSpPr>
          <p:spPr bwMode="auto">
            <a:xfrm>
              <a:off x="1771" y="2592"/>
              <a:ext cx="48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5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302" name="Text Box 30"/>
            <p:cNvSpPr txBox="1">
              <a:spLocks noChangeArrowheads="1"/>
            </p:cNvSpPr>
            <p:nvPr/>
          </p:nvSpPr>
          <p:spPr bwMode="auto">
            <a:xfrm>
              <a:off x="2947" y="1440"/>
              <a:ext cx="48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1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303" name="Text Box 31"/>
            <p:cNvSpPr txBox="1">
              <a:spLocks noChangeArrowheads="1"/>
            </p:cNvSpPr>
            <p:nvPr/>
          </p:nvSpPr>
          <p:spPr bwMode="auto">
            <a:xfrm>
              <a:off x="2221" y="1965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2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304" name="Text Box 32"/>
            <p:cNvSpPr txBox="1">
              <a:spLocks noChangeArrowheads="1"/>
            </p:cNvSpPr>
            <p:nvPr/>
          </p:nvSpPr>
          <p:spPr bwMode="auto">
            <a:xfrm>
              <a:off x="2688" y="1965"/>
              <a:ext cx="32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3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305" name="Text Box 33"/>
            <p:cNvSpPr txBox="1">
              <a:spLocks noChangeArrowheads="1"/>
            </p:cNvSpPr>
            <p:nvPr/>
          </p:nvSpPr>
          <p:spPr bwMode="auto">
            <a:xfrm>
              <a:off x="3181" y="1957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9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306" name="Text Box 34"/>
            <p:cNvSpPr txBox="1">
              <a:spLocks noChangeArrowheads="1"/>
            </p:cNvSpPr>
            <p:nvPr/>
          </p:nvSpPr>
          <p:spPr bwMode="auto">
            <a:xfrm>
              <a:off x="3517" y="2125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4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307" name="Text Box 35"/>
            <p:cNvSpPr txBox="1">
              <a:spLocks noChangeArrowheads="1"/>
            </p:cNvSpPr>
            <p:nvPr/>
          </p:nvSpPr>
          <p:spPr bwMode="auto">
            <a:xfrm>
              <a:off x="3984" y="2125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6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308" name="Text Box 36"/>
            <p:cNvSpPr txBox="1">
              <a:spLocks noChangeArrowheads="1"/>
            </p:cNvSpPr>
            <p:nvPr/>
          </p:nvSpPr>
          <p:spPr bwMode="auto">
            <a:xfrm>
              <a:off x="3312" y="2448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7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2309" name="Text Box 37"/>
            <p:cNvSpPr txBox="1">
              <a:spLocks noChangeArrowheads="1"/>
            </p:cNvSpPr>
            <p:nvPr/>
          </p:nvSpPr>
          <p:spPr bwMode="auto">
            <a:xfrm>
              <a:off x="3028" y="2880"/>
              <a:ext cx="3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2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094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2"/>
                </a:solidFill>
                <a:ea typeface="+mj-ea"/>
                <a:cs typeface="+mj-cs"/>
              </a:rPr>
              <a:t>Example</a:t>
            </a:r>
          </a:p>
        </p:txBody>
      </p:sp>
      <p:grpSp>
        <p:nvGrpSpPr>
          <p:cNvPr id="30723" name="Group 69"/>
          <p:cNvGrpSpPr>
            <a:grpSpLocks/>
          </p:cNvGrpSpPr>
          <p:nvPr/>
        </p:nvGrpSpPr>
        <p:grpSpPr bwMode="auto">
          <a:xfrm>
            <a:off x="2256014" y="2057400"/>
            <a:ext cx="5647972" cy="3838222"/>
            <a:chOff x="1104" y="1142"/>
            <a:chExt cx="3202" cy="2176"/>
          </a:xfrm>
        </p:grpSpPr>
        <p:sp>
          <p:nvSpPr>
            <p:cNvPr id="184327" name="Oval 7"/>
            <p:cNvSpPr>
              <a:spLocks noChangeArrowheads="1"/>
            </p:cNvSpPr>
            <p:nvPr/>
          </p:nvSpPr>
          <p:spPr bwMode="auto">
            <a:xfrm>
              <a:off x="2309" y="1403"/>
              <a:ext cx="483" cy="4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8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84342" name="Text Box 22"/>
            <p:cNvSpPr txBox="1">
              <a:spLocks noChangeArrowheads="1"/>
            </p:cNvSpPr>
            <p:nvPr/>
          </p:nvSpPr>
          <p:spPr bwMode="auto">
            <a:xfrm>
              <a:off x="2462" y="1142"/>
              <a:ext cx="32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u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4343" name="Text Box 23"/>
            <p:cNvSpPr txBox="1">
              <a:spLocks noChangeArrowheads="1"/>
            </p:cNvSpPr>
            <p:nvPr/>
          </p:nvSpPr>
          <p:spPr bwMode="auto">
            <a:xfrm>
              <a:off x="3696" y="1190"/>
              <a:ext cx="32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v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30728" name="Group 68"/>
            <p:cNvGrpSpPr>
              <a:grpSpLocks/>
            </p:cNvGrpSpPr>
            <p:nvPr/>
          </p:nvGrpSpPr>
          <p:grpSpPr bwMode="auto">
            <a:xfrm>
              <a:off x="1104" y="1392"/>
              <a:ext cx="3202" cy="1926"/>
              <a:chOff x="1104" y="1392"/>
              <a:chExt cx="3202" cy="1926"/>
            </a:xfrm>
          </p:grpSpPr>
          <p:sp>
            <p:nvSpPr>
              <p:cNvPr id="184328" name="Oval 8"/>
              <p:cNvSpPr>
                <a:spLocks noChangeArrowheads="1"/>
              </p:cNvSpPr>
              <p:nvPr/>
            </p:nvSpPr>
            <p:spPr bwMode="auto">
              <a:xfrm>
                <a:off x="3596" y="1403"/>
                <a:ext cx="483" cy="474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defRPr/>
                </a:pPr>
                <a:r>
                  <a:rPr lang="en-US" sz="2667">
                    <a:latin typeface="Symbol" charset="0"/>
                    <a:ea typeface="ＭＳ Ｐゴシック" charset="0"/>
                  </a:rPr>
                  <a:t>9</a:t>
                </a:r>
                <a:endParaRPr lang="en-GB" sz="2667">
                  <a:latin typeface="Symbol" charset="0"/>
                  <a:ea typeface="ＭＳ Ｐゴシック" charset="0"/>
                </a:endParaRPr>
              </a:p>
            </p:txBody>
          </p:sp>
          <p:sp>
            <p:nvSpPr>
              <p:cNvPr id="184329" name="Oval 9"/>
              <p:cNvSpPr>
                <a:spLocks noChangeArrowheads="1"/>
              </p:cNvSpPr>
              <p:nvPr/>
            </p:nvSpPr>
            <p:spPr bwMode="auto">
              <a:xfrm>
                <a:off x="2309" y="2666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defRPr/>
                </a:pPr>
                <a:r>
                  <a:rPr lang="en-US" sz="2667">
                    <a:solidFill>
                      <a:schemeClr val="bg1"/>
                    </a:solidFill>
                    <a:latin typeface="Symbol" charset="0"/>
                    <a:ea typeface="ＭＳ Ｐゴシック" charset="0"/>
                  </a:rPr>
                  <a:t>5</a:t>
                </a:r>
                <a:endParaRPr lang="en-GB" sz="2667">
                  <a:solidFill>
                    <a:schemeClr val="bg1"/>
                  </a:solidFill>
                  <a:latin typeface="Symbol" charset="0"/>
                  <a:ea typeface="ＭＳ Ｐゴシック" charset="0"/>
                </a:endParaRPr>
              </a:p>
            </p:txBody>
          </p:sp>
          <p:sp>
            <p:nvSpPr>
              <p:cNvPr id="184330" name="Oval 10"/>
              <p:cNvSpPr>
                <a:spLocks noChangeArrowheads="1"/>
              </p:cNvSpPr>
              <p:nvPr/>
            </p:nvSpPr>
            <p:spPr bwMode="auto">
              <a:xfrm>
                <a:off x="3596" y="2666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defRPr/>
                </a:pPr>
                <a:r>
                  <a:rPr lang="en-US" sz="2667">
                    <a:solidFill>
                      <a:schemeClr val="bg1"/>
                    </a:solidFill>
                    <a:latin typeface="Symbol" charset="0"/>
                    <a:ea typeface="ＭＳ Ｐゴシック" charset="0"/>
                  </a:rPr>
                  <a:t>7</a:t>
                </a:r>
                <a:endParaRPr lang="en-GB" sz="2667">
                  <a:solidFill>
                    <a:schemeClr val="bg1"/>
                  </a:solidFill>
                  <a:latin typeface="Symbol" charset="0"/>
                  <a:ea typeface="ＭＳ Ｐゴシック" charset="0"/>
                </a:endParaRPr>
              </a:p>
            </p:txBody>
          </p:sp>
          <p:sp>
            <p:nvSpPr>
              <p:cNvPr id="184331" name="Oval 11"/>
              <p:cNvSpPr>
                <a:spLocks noChangeArrowheads="1"/>
              </p:cNvSpPr>
              <p:nvPr/>
            </p:nvSpPr>
            <p:spPr bwMode="auto">
              <a:xfrm>
                <a:off x="1344" y="2034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defRPr/>
                </a:pPr>
                <a:r>
                  <a:rPr lang="en-US" sz="2667">
                    <a:solidFill>
                      <a:schemeClr val="bg1"/>
                    </a:solidFill>
                    <a:latin typeface="Symbol" charset="0"/>
                    <a:ea typeface="ＭＳ Ｐゴシック" charset="0"/>
                  </a:rPr>
                  <a:t>0</a:t>
                </a:r>
                <a:endParaRPr lang="en-GB" sz="2667">
                  <a:solidFill>
                    <a:schemeClr val="bg1"/>
                  </a:solidFill>
                  <a:latin typeface="Symbol" charset="0"/>
                  <a:ea typeface="ＭＳ Ｐゴシック" charset="0"/>
                </a:endParaRPr>
              </a:p>
            </p:txBody>
          </p:sp>
          <p:cxnSp>
            <p:nvCxnSpPr>
              <p:cNvPr id="184332" name="AutoShape 12"/>
              <p:cNvCxnSpPr>
                <a:cxnSpLocks noChangeShapeType="1"/>
                <a:stCxn id="184329" idx="7"/>
                <a:endCxn id="184327" idx="5"/>
              </p:cNvCxnSpPr>
              <p:nvPr/>
            </p:nvCxnSpPr>
            <p:spPr bwMode="auto">
              <a:xfrm rot="16200000">
                <a:off x="2257" y="2271"/>
                <a:ext cx="928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3" name="AutoShape 13"/>
              <p:cNvCxnSpPr>
                <a:cxnSpLocks noChangeShapeType="1"/>
                <a:stCxn id="184327" idx="3"/>
                <a:endCxn id="184329" idx="1"/>
              </p:cNvCxnSpPr>
              <p:nvPr/>
            </p:nvCxnSpPr>
            <p:spPr bwMode="auto">
              <a:xfrm rot="5400000">
                <a:off x="1916" y="2271"/>
                <a:ext cx="9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4" name="AutoShape 14"/>
              <p:cNvCxnSpPr>
                <a:cxnSpLocks noChangeShapeType="1"/>
                <a:stCxn id="184327" idx="6"/>
                <a:endCxn id="184328" idx="2"/>
              </p:cNvCxnSpPr>
              <p:nvPr/>
            </p:nvCxnSpPr>
            <p:spPr bwMode="auto">
              <a:xfrm>
                <a:off x="2792" y="1640"/>
                <a:ext cx="80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5" name="AutoShape 15"/>
              <p:cNvCxnSpPr>
                <a:cxnSpLocks noChangeShapeType="1"/>
                <a:stCxn id="184329" idx="7"/>
                <a:endCxn id="184328" idx="3"/>
              </p:cNvCxnSpPr>
              <p:nvPr/>
            </p:nvCxnSpPr>
            <p:spPr bwMode="auto">
              <a:xfrm flipV="1">
                <a:off x="2721" y="1807"/>
                <a:ext cx="945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6" name="AutoShape 16"/>
              <p:cNvCxnSpPr>
                <a:cxnSpLocks noChangeShapeType="1"/>
                <a:stCxn id="184328" idx="3"/>
                <a:endCxn id="184330" idx="1"/>
              </p:cNvCxnSpPr>
              <p:nvPr/>
            </p:nvCxnSpPr>
            <p:spPr bwMode="auto">
              <a:xfrm>
                <a:off x="3666" y="1807"/>
                <a:ext cx="0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7" name="AutoShape 17"/>
              <p:cNvCxnSpPr>
                <a:cxnSpLocks noChangeShapeType="1"/>
                <a:stCxn id="184330" idx="7"/>
                <a:endCxn id="184328" idx="5"/>
              </p:cNvCxnSpPr>
              <p:nvPr/>
            </p:nvCxnSpPr>
            <p:spPr bwMode="auto">
              <a:xfrm flipV="1">
                <a:off x="4008" y="1807"/>
                <a:ext cx="0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8" name="AutoShape 18"/>
              <p:cNvCxnSpPr>
                <a:cxnSpLocks noChangeShapeType="1"/>
                <a:stCxn id="184329" idx="6"/>
                <a:endCxn id="184330" idx="2"/>
              </p:cNvCxnSpPr>
              <p:nvPr/>
            </p:nvCxnSpPr>
            <p:spPr bwMode="auto">
              <a:xfrm>
                <a:off x="2792" y="2903"/>
                <a:ext cx="80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9" name="AutoShape 19"/>
              <p:cNvCxnSpPr>
                <a:cxnSpLocks noChangeShapeType="1"/>
                <a:stCxn id="184330" idx="1"/>
                <a:endCxn id="184331" idx="6"/>
              </p:cNvCxnSpPr>
              <p:nvPr/>
            </p:nvCxnSpPr>
            <p:spPr bwMode="auto">
              <a:xfrm flipH="1" flipV="1">
                <a:off x="1827" y="2271"/>
                <a:ext cx="1839" cy="4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40" name="AutoShape 20"/>
              <p:cNvCxnSpPr>
                <a:cxnSpLocks noChangeShapeType="1"/>
                <a:stCxn id="184331" idx="5"/>
                <a:endCxn id="184329" idx="2"/>
              </p:cNvCxnSpPr>
              <p:nvPr/>
            </p:nvCxnSpPr>
            <p:spPr bwMode="auto">
              <a:xfrm>
                <a:off x="1756" y="2439"/>
                <a:ext cx="553" cy="464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41" name="AutoShape 21"/>
              <p:cNvCxnSpPr>
                <a:cxnSpLocks noChangeShapeType="1"/>
                <a:stCxn id="184331" idx="7"/>
                <a:endCxn id="184327" idx="2"/>
              </p:cNvCxnSpPr>
              <p:nvPr/>
            </p:nvCxnSpPr>
            <p:spPr bwMode="auto">
              <a:xfrm flipV="1">
                <a:off x="1756" y="1640"/>
                <a:ext cx="553" cy="4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84344" name="Text Box 24"/>
              <p:cNvSpPr txBox="1">
                <a:spLocks noChangeArrowheads="1"/>
              </p:cNvSpPr>
              <p:nvPr/>
            </p:nvSpPr>
            <p:spPr bwMode="auto">
              <a:xfrm>
                <a:off x="3759" y="3072"/>
                <a:ext cx="321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latin typeface="Times New Roman" charset="0"/>
                    <a:ea typeface="ＭＳ Ｐゴシック" charset="0"/>
                  </a:rPr>
                  <a:t>y</a:t>
                </a:r>
                <a:endParaRPr lang="en-GB" sz="2222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45" name="Text Box 25"/>
              <p:cNvSpPr txBox="1">
                <a:spLocks noChangeArrowheads="1"/>
              </p:cNvSpPr>
              <p:nvPr/>
            </p:nvSpPr>
            <p:spPr bwMode="auto">
              <a:xfrm>
                <a:off x="2463" y="3062"/>
                <a:ext cx="321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latin typeface="Times New Roman" charset="0"/>
                    <a:ea typeface="ＭＳ Ｐゴシック" charset="0"/>
                  </a:rPr>
                  <a:t>x</a:t>
                </a:r>
                <a:endParaRPr lang="en-GB" sz="2222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46" name="Text Box 26"/>
              <p:cNvSpPr txBox="1">
                <a:spLocks noChangeArrowheads="1"/>
              </p:cNvSpPr>
              <p:nvPr/>
            </p:nvSpPr>
            <p:spPr bwMode="auto">
              <a:xfrm>
                <a:off x="1822" y="1670"/>
                <a:ext cx="48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solidFill>
                      <a:srgbClr val="777777"/>
                    </a:solidFill>
                    <a:latin typeface="Times New Roman" charset="0"/>
                    <a:ea typeface="ＭＳ Ｐゴシック" charset="0"/>
                  </a:rPr>
                  <a:t>10</a:t>
                </a:r>
                <a:endParaRPr lang="en-GB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47" name="Text Box 27"/>
              <p:cNvSpPr txBox="1">
                <a:spLocks noChangeArrowheads="1"/>
              </p:cNvSpPr>
              <p:nvPr/>
            </p:nvSpPr>
            <p:spPr bwMode="auto">
              <a:xfrm>
                <a:off x="1774" y="2534"/>
                <a:ext cx="48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solidFill>
                      <a:srgbClr val="777777"/>
                    </a:solidFill>
                    <a:latin typeface="Times New Roman" charset="0"/>
                    <a:ea typeface="ＭＳ Ｐゴシック" charset="0"/>
                  </a:rPr>
                  <a:t>5</a:t>
                </a:r>
                <a:endParaRPr lang="en-GB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48" name="Text Box 28"/>
              <p:cNvSpPr txBox="1">
                <a:spLocks noChangeArrowheads="1"/>
              </p:cNvSpPr>
              <p:nvPr/>
            </p:nvSpPr>
            <p:spPr bwMode="auto">
              <a:xfrm>
                <a:off x="2953" y="1392"/>
                <a:ext cx="48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solidFill>
                      <a:srgbClr val="777777"/>
                    </a:solidFill>
                    <a:latin typeface="Times New Roman" charset="0"/>
                    <a:ea typeface="ＭＳ Ｐゴシック" charset="0"/>
                  </a:rPr>
                  <a:t>1</a:t>
                </a:r>
                <a:endParaRPr lang="en-GB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49" name="Text Box 29"/>
              <p:cNvSpPr txBox="1">
                <a:spLocks noChangeArrowheads="1"/>
              </p:cNvSpPr>
              <p:nvPr/>
            </p:nvSpPr>
            <p:spPr bwMode="auto">
              <a:xfrm>
                <a:off x="2222" y="1956"/>
                <a:ext cx="32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solidFill>
                      <a:srgbClr val="777777"/>
                    </a:solidFill>
                    <a:latin typeface="Times New Roman" charset="0"/>
                    <a:ea typeface="ＭＳ Ｐゴシック" charset="0"/>
                  </a:rPr>
                  <a:t>2</a:t>
                </a:r>
                <a:endParaRPr lang="en-GB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50" name="Text Box 30"/>
              <p:cNvSpPr txBox="1">
                <a:spLocks noChangeArrowheads="1"/>
              </p:cNvSpPr>
              <p:nvPr/>
            </p:nvSpPr>
            <p:spPr bwMode="auto">
              <a:xfrm>
                <a:off x="2688" y="1956"/>
                <a:ext cx="32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solidFill>
                      <a:srgbClr val="777777"/>
                    </a:solidFill>
                    <a:latin typeface="Times New Roman" charset="0"/>
                    <a:ea typeface="ＭＳ Ｐゴシック" charset="0"/>
                  </a:rPr>
                  <a:t>3</a:t>
                </a:r>
                <a:endParaRPr lang="en-GB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51" name="Text Box 31"/>
              <p:cNvSpPr txBox="1">
                <a:spLocks noChangeArrowheads="1"/>
              </p:cNvSpPr>
              <p:nvPr/>
            </p:nvSpPr>
            <p:spPr bwMode="auto">
              <a:xfrm>
                <a:off x="3183" y="1958"/>
                <a:ext cx="321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solidFill>
                      <a:srgbClr val="777777"/>
                    </a:solidFill>
                    <a:latin typeface="Times New Roman" charset="0"/>
                    <a:ea typeface="ＭＳ Ｐゴシック" charset="0"/>
                  </a:rPr>
                  <a:t>9</a:t>
                </a:r>
                <a:endParaRPr lang="en-GB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52" name="Text Box 32"/>
              <p:cNvSpPr txBox="1">
                <a:spLocks noChangeArrowheads="1"/>
              </p:cNvSpPr>
              <p:nvPr/>
            </p:nvSpPr>
            <p:spPr bwMode="auto">
              <a:xfrm>
                <a:off x="3518" y="2112"/>
                <a:ext cx="32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solidFill>
                      <a:srgbClr val="777777"/>
                    </a:solidFill>
                    <a:latin typeface="Times New Roman" charset="0"/>
                    <a:ea typeface="ＭＳ Ｐゴシック" charset="0"/>
                  </a:rPr>
                  <a:t>4</a:t>
                </a:r>
                <a:endParaRPr lang="en-GB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53" name="Text Box 33"/>
              <p:cNvSpPr txBox="1">
                <a:spLocks noChangeArrowheads="1"/>
              </p:cNvSpPr>
              <p:nvPr/>
            </p:nvSpPr>
            <p:spPr bwMode="auto">
              <a:xfrm>
                <a:off x="3984" y="2113"/>
                <a:ext cx="32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solidFill>
                      <a:srgbClr val="777777"/>
                    </a:solidFill>
                    <a:latin typeface="Times New Roman" charset="0"/>
                    <a:ea typeface="ＭＳ Ｐゴシック" charset="0"/>
                  </a:rPr>
                  <a:t>6</a:t>
                </a:r>
                <a:endParaRPr lang="en-GB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54" name="Text Box 34"/>
              <p:cNvSpPr txBox="1">
                <a:spLocks noChangeArrowheads="1"/>
              </p:cNvSpPr>
              <p:nvPr/>
            </p:nvSpPr>
            <p:spPr bwMode="auto">
              <a:xfrm>
                <a:off x="3230" y="2438"/>
                <a:ext cx="32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solidFill>
                      <a:srgbClr val="777777"/>
                    </a:solidFill>
                    <a:latin typeface="Times New Roman" charset="0"/>
                    <a:ea typeface="ＭＳ Ｐゴシック" charset="0"/>
                  </a:rPr>
                  <a:t>7</a:t>
                </a:r>
                <a:endParaRPr lang="en-GB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55" name="Text Box 35"/>
              <p:cNvSpPr txBox="1">
                <a:spLocks noChangeArrowheads="1"/>
              </p:cNvSpPr>
              <p:nvPr/>
            </p:nvSpPr>
            <p:spPr bwMode="auto">
              <a:xfrm>
                <a:off x="3033" y="2870"/>
                <a:ext cx="32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lang="en-US" sz="2222">
                    <a:solidFill>
                      <a:srgbClr val="777777"/>
                    </a:solidFill>
                    <a:latin typeface="Times New Roman" charset="0"/>
                    <a:ea typeface="ＭＳ Ｐゴシック" charset="0"/>
                  </a:rPr>
                  <a:t>2</a:t>
                </a:r>
                <a:endParaRPr lang="en-GB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435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2102"/>
                <a:ext cx="19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222">
                    <a:latin typeface="Arial" charset="0"/>
                  </a:rPr>
                  <a:t>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7158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accent2"/>
                </a:solidFill>
                <a:ea typeface="+mj-ea"/>
                <a:cs typeface="+mj-cs"/>
              </a:rPr>
              <a:t>Example</a:t>
            </a:r>
          </a:p>
        </p:txBody>
      </p:sp>
      <p:sp>
        <p:nvSpPr>
          <p:cNvPr id="185367" name="Text Box 23"/>
          <p:cNvSpPr txBox="1">
            <a:spLocks noChangeArrowheads="1"/>
          </p:cNvSpPr>
          <p:nvPr/>
        </p:nvSpPr>
        <p:spPr bwMode="auto">
          <a:xfrm>
            <a:off x="4229806" y="2014361"/>
            <a:ext cx="596194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2222">
                <a:latin typeface="Times New Roman" charset="0"/>
                <a:ea typeface="ＭＳ Ｐゴシック" charset="0"/>
              </a:rPr>
              <a:t>u</a:t>
            </a:r>
            <a:endParaRPr lang="en-GB" sz="2222">
              <a:latin typeface="Times New Roman" charset="0"/>
              <a:ea typeface="ＭＳ Ｐゴシック" charset="0"/>
            </a:endParaRPr>
          </a:p>
        </p:txBody>
      </p:sp>
      <p:sp>
        <p:nvSpPr>
          <p:cNvPr id="185372" name="Text Box 28"/>
          <p:cNvSpPr txBox="1">
            <a:spLocks noChangeArrowheads="1"/>
          </p:cNvSpPr>
          <p:nvPr/>
        </p:nvSpPr>
        <p:spPr bwMode="auto">
          <a:xfrm>
            <a:off x="3002139" y="4554361"/>
            <a:ext cx="892528" cy="4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2222">
                <a:solidFill>
                  <a:srgbClr val="777777"/>
                </a:solidFill>
                <a:latin typeface="Times New Roman" charset="0"/>
                <a:ea typeface="ＭＳ Ｐゴシック" charset="0"/>
              </a:rPr>
              <a:t>5</a:t>
            </a:r>
            <a:endParaRPr lang="en-GB" sz="2222">
              <a:solidFill>
                <a:srgbClr val="777777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1749" name="Group 38"/>
          <p:cNvGrpSpPr>
            <a:grpSpLocks/>
          </p:cNvGrpSpPr>
          <p:nvPr/>
        </p:nvGrpSpPr>
        <p:grpSpPr bwMode="auto">
          <a:xfrm>
            <a:off x="1859139" y="2099028"/>
            <a:ext cx="5845528" cy="3820583"/>
            <a:chOff x="1054" y="1190"/>
            <a:chExt cx="3314" cy="2166"/>
          </a:xfrm>
        </p:grpSpPr>
        <p:sp>
          <p:nvSpPr>
            <p:cNvPr id="185352" name="Oval 8"/>
            <p:cNvSpPr>
              <a:spLocks noChangeArrowheads="1"/>
            </p:cNvSpPr>
            <p:nvPr/>
          </p:nvSpPr>
          <p:spPr bwMode="auto">
            <a:xfrm>
              <a:off x="2260" y="1411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8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85353" name="Oval 9"/>
            <p:cNvSpPr>
              <a:spLocks noChangeArrowheads="1"/>
            </p:cNvSpPr>
            <p:nvPr/>
          </p:nvSpPr>
          <p:spPr bwMode="auto">
            <a:xfrm>
              <a:off x="3609" y="1411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9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85354" name="Oval 10"/>
            <p:cNvSpPr>
              <a:spLocks noChangeArrowheads="1"/>
            </p:cNvSpPr>
            <p:nvPr/>
          </p:nvSpPr>
          <p:spPr bwMode="auto">
            <a:xfrm>
              <a:off x="2260" y="2700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5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85355" name="Oval 11"/>
            <p:cNvSpPr>
              <a:spLocks noChangeArrowheads="1"/>
            </p:cNvSpPr>
            <p:nvPr/>
          </p:nvSpPr>
          <p:spPr bwMode="auto">
            <a:xfrm>
              <a:off x="3609" y="2700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7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85356" name="Oval 12"/>
            <p:cNvSpPr>
              <a:spLocks noChangeArrowheads="1"/>
            </p:cNvSpPr>
            <p:nvPr/>
          </p:nvSpPr>
          <p:spPr bwMode="auto">
            <a:xfrm>
              <a:off x="1248" y="2055"/>
              <a:ext cx="506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667">
                  <a:solidFill>
                    <a:schemeClr val="bg1"/>
                  </a:solidFill>
                  <a:latin typeface="Symbol" charset="0"/>
                  <a:ea typeface="ＭＳ Ｐゴシック" charset="0"/>
                </a:rPr>
                <a:t>0</a:t>
              </a:r>
              <a:endParaRPr lang="en-GB" sz="2667">
                <a:solidFill>
                  <a:schemeClr val="bg1"/>
                </a:solidFill>
                <a:latin typeface="Symbol" charset="0"/>
                <a:ea typeface="ＭＳ Ｐゴシック" charset="0"/>
              </a:endParaRPr>
            </a:p>
          </p:txBody>
        </p:sp>
        <p:cxnSp>
          <p:nvCxnSpPr>
            <p:cNvPr id="185357" name="AutoShape 13"/>
            <p:cNvCxnSpPr>
              <a:cxnSpLocks noChangeShapeType="1"/>
              <a:stCxn id="185354" idx="7"/>
              <a:endCxn id="185352" idx="5"/>
            </p:cNvCxnSpPr>
            <p:nvPr/>
          </p:nvCxnSpPr>
          <p:spPr bwMode="auto">
            <a:xfrm rot="16200000">
              <a:off x="2218" y="2298"/>
              <a:ext cx="94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58" name="AutoShape 14"/>
            <p:cNvCxnSpPr>
              <a:cxnSpLocks noChangeShapeType="1"/>
              <a:stCxn id="185352" idx="3"/>
              <a:endCxn id="185354" idx="1"/>
            </p:cNvCxnSpPr>
            <p:nvPr/>
          </p:nvCxnSpPr>
          <p:spPr bwMode="auto">
            <a:xfrm rot="5400000">
              <a:off x="1860" y="2298"/>
              <a:ext cx="94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59" name="AutoShape 15"/>
            <p:cNvCxnSpPr>
              <a:cxnSpLocks noChangeShapeType="1"/>
              <a:stCxn id="185352" idx="6"/>
              <a:endCxn id="185353" idx="2"/>
            </p:cNvCxnSpPr>
            <p:nvPr/>
          </p:nvCxnSpPr>
          <p:spPr bwMode="auto">
            <a:xfrm>
              <a:off x="2766" y="1653"/>
              <a:ext cx="843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60" name="AutoShape 16"/>
            <p:cNvCxnSpPr>
              <a:cxnSpLocks noChangeShapeType="1"/>
              <a:stCxn id="185354" idx="7"/>
              <a:endCxn id="185353" idx="3"/>
            </p:cNvCxnSpPr>
            <p:nvPr/>
          </p:nvCxnSpPr>
          <p:spPr bwMode="auto">
            <a:xfrm flipV="1">
              <a:off x="2692" y="1824"/>
              <a:ext cx="991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61" name="AutoShape 17"/>
            <p:cNvCxnSpPr>
              <a:cxnSpLocks noChangeShapeType="1"/>
              <a:stCxn id="185353" idx="3"/>
              <a:endCxn id="185355" idx="1"/>
            </p:cNvCxnSpPr>
            <p:nvPr/>
          </p:nvCxnSpPr>
          <p:spPr bwMode="auto">
            <a:xfrm>
              <a:off x="3683" y="1824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62" name="AutoShape 18"/>
            <p:cNvCxnSpPr>
              <a:cxnSpLocks noChangeShapeType="1"/>
              <a:stCxn id="185355" idx="7"/>
              <a:endCxn id="185353" idx="5"/>
            </p:cNvCxnSpPr>
            <p:nvPr/>
          </p:nvCxnSpPr>
          <p:spPr bwMode="auto">
            <a:xfrm flipV="1">
              <a:off x="4041" y="1824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63" name="AutoShape 19"/>
            <p:cNvCxnSpPr>
              <a:cxnSpLocks noChangeShapeType="1"/>
              <a:stCxn id="185354" idx="6"/>
              <a:endCxn id="185355" idx="2"/>
            </p:cNvCxnSpPr>
            <p:nvPr/>
          </p:nvCxnSpPr>
          <p:spPr bwMode="auto">
            <a:xfrm>
              <a:off x="2766" y="2942"/>
              <a:ext cx="843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64" name="AutoShape 20"/>
            <p:cNvCxnSpPr>
              <a:cxnSpLocks noChangeShapeType="1"/>
              <a:stCxn id="185355" idx="1"/>
              <a:endCxn id="185356" idx="6"/>
            </p:cNvCxnSpPr>
            <p:nvPr/>
          </p:nvCxnSpPr>
          <p:spPr bwMode="auto">
            <a:xfrm flipH="1" flipV="1">
              <a:off x="1754" y="2297"/>
              <a:ext cx="1929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65" name="AutoShape 21"/>
            <p:cNvCxnSpPr>
              <a:cxnSpLocks noChangeShapeType="1"/>
              <a:stCxn id="185356" idx="5"/>
              <a:endCxn id="185354" idx="2"/>
            </p:cNvCxnSpPr>
            <p:nvPr/>
          </p:nvCxnSpPr>
          <p:spPr bwMode="auto">
            <a:xfrm>
              <a:off x="1680" y="2468"/>
              <a:ext cx="580" cy="474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66" name="AutoShape 22"/>
            <p:cNvCxnSpPr>
              <a:cxnSpLocks noChangeShapeType="1"/>
              <a:stCxn id="185356" idx="7"/>
              <a:endCxn id="185352" idx="2"/>
            </p:cNvCxnSpPr>
            <p:nvPr/>
          </p:nvCxnSpPr>
          <p:spPr bwMode="auto">
            <a:xfrm flipV="1">
              <a:off x="1680" y="1653"/>
              <a:ext cx="580" cy="47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3742" y="1190"/>
              <a:ext cx="33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v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69" name="Text Box 25"/>
            <p:cNvSpPr txBox="1">
              <a:spLocks noChangeArrowheads="1"/>
            </p:cNvSpPr>
            <p:nvPr/>
          </p:nvSpPr>
          <p:spPr bwMode="auto">
            <a:xfrm>
              <a:off x="3744" y="3110"/>
              <a:ext cx="33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y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70" name="Text Box 26"/>
            <p:cNvSpPr txBox="1">
              <a:spLocks noChangeArrowheads="1"/>
            </p:cNvSpPr>
            <p:nvPr/>
          </p:nvSpPr>
          <p:spPr bwMode="auto">
            <a:xfrm>
              <a:off x="2446" y="3110"/>
              <a:ext cx="33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x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71" name="Text Box 27"/>
            <p:cNvSpPr txBox="1">
              <a:spLocks noChangeArrowheads="1"/>
            </p:cNvSpPr>
            <p:nvPr/>
          </p:nvSpPr>
          <p:spPr bwMode="auto">
            <a:xfrm>
              <a:off x="1750" y="1680"/>
              <a:ext cx="50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10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73" name="Text Box 29"/>
            <p:cNvSpPr txBox="1">
              <a:spLocks noChangeArrowheads="1"/>
            </p:cNvSpPr>
            <p:nvPr/>
          </p:nvSpPr>
          <p:spPr bwMode="auto">
            <a:xfrm>
              <a:off x="2928" y="1430"/>
              <a:ext cx="50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1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74" name="Text Box 30"/>
            <p:cNvSpPr txBox="1">
              <a:spLocks noChangeArrowheads="1"/>
            </p:cNvSpPr>
            <p:nvPr/>
          </p:nvSpPr>
          <p:spPr bwMode="auto">
            <a:xfrm>
              <a:off x="2159" y="1975"/>
              <a:ext cx="33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2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75" name="Text Box 31"/>
            <p:cNvSpPr txBox="1">
              <a:spLocks noChangeArrowheads="1"/>
            </p:cNvSpPr>
            <p:nvPr/>
          </p:nvSpPr>
          <p:spPr bwMode="auto">
            <a:xfrm>
              <a:off x="2687" y="1975"/>
              <a:ext cx="33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3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76" name="Text Box 32"/>
            <p:cNvSpPr txBox="1">
              <a:spLocks noChangeArrowheads="1"/>
            </p:cNvSpPr>
            <p:nvPr/>
          </p:nvSpPr>
          <p:spPr bwMode="auto">
            <a:xfrm>
              <a:off x="3215" y="1958"/>
              <a:ext cx="33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9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77" name="Text Box 33"/>
            <p:cNvSpPr txBox="1">
              <a:spLocks noChangeArrowheads="1"/>
            </p:cNvSpPr>
            <p:nvPr/>
          </p:nvSpPr>
          <p:spPr bwMode="auto">
            <a:xfrm>
              <a:off x="3504" y="2136"/>
              <a:ext cx="33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4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78" name="Text Box 34"/>
            <p:cNvSpPr txBox="1">
              <a:spLocks noChangeArrowheads="1"/>
            </p:cNvSpPr>
            <p:nvPr/>
          </p:nvSpPr>
          <p:spPr bwMode="auto">
            <a:xfrm>
              <a:off x="4031" y="2136"/>
              <a:ext cx="33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6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79" name="Text Box 35"/>
            <p:cNvSpPr txBox="1">
              <a:spLocks noChangeArrowheads="1"/>
            </p:cNvSpPr>
            <p:nvPr/>
          </p:nvSpPr>
          <p:spPr bwMode="auto">
            <a:xfrm>
              <a:off x="3167" y="2438"/>
              <a:ext cx="33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7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3019" y="2918"/>
              <a:ext cx="33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solidFill>
                    <a:srgbClr val="777777"/>
                  </a:solidFill>
                  <a:latin typeface="Times New Roman" charset="0"/>
                  <a:ea typeface="ＭＳ Ｐゴシック" charset="0"/>
                </a:rPr>
                <a:t>2</a:t>
              </a:r>
              <a:endParaRPr lang="en-GB" sz="2222">
                <a:solidFill>
                  <a:srgbClr val="777777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5381" name="Text Box 37"/>
            <p:cNvSpPr txBox="1">
              <a:spLocks noChangeArrowheads="1"/>
            </p:cNvSpPr>
            <p:nvPr/>
          </p:nvSpPr>
          <p:spPr bwMode="auto">
            <a:xfrm>
              <a:off x="1054" y="2208"/>
              <a:ext cx="33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en-US" sz="2222">
                  <a:latin typeface="Times New Roman" charset="0"/>
                  <a:ea typeface="ＭＳ Ｐゴシック" charset="0"/>
                </a:rPr>
                <a:t>s</a:t>
              </a:r>
              <a:endParaRPr lang="en-GB" sz="2222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87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Variants of Shortest Paths (cont’d)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 dirty="0">
                <a:sym typeface="Symbol" panose="05050102010706020507" pitchFamily="18" charset="2"/>
              </a:rPr>
              <a:t>Single-pair shortest path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Find a shortest path from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for given vertices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marL="380985" lvl="1" indent="0">
              <a:lnSpc>
                <a:spcPct val="110000"/>
              </a:lnSpc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b="1" dirty="0">
                <a:sym typeface="Symbol" panose="05050102010706020507" pitchFamily="18" charset="2"/>
              </a:rPr>
              <a:t>All-pairs shortest-paths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Find a shortest path from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for every pair of vertices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54506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667"/>
            <a:ext cx="8636000" cy="1270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Dijkstra’s Algorithm Analysis</a:t>
            </a:r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2116667"/>
            <a:ext cx="635529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2" name="Straight Arrow Connector 4"/>
          <p:cNvCxnSpPr>
            <a:cxnSpLocks noChangeShapeType="1"/>
          </p:cNvCxnSpPr>
          <p:nvPr/>
        </p:nvCxnSpPr>
        <p:spPr bwMode="auto">
          <a:xfrm flipH="1">
            <a:off x="2286000" y="2116667"/>
            <a:ext cx="2794000" cy="5926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5090894" y="1693333"/>
            <a:ext cx="906017" cy="502766"/>
          </a:xfrm>
          <a:prstGeom prst="rect">
            <a:avLst/>
          </a:prstGeom>
          <a:solidFill>
            <a:srgbClr val="FAFF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667">
                <a:latin typeface="Arial" panose="020B0604020202020204" pitchFamily="34" charset="0"/>
              </a:rPr>
              <a:t>O(V)</a:t>
            </a:r>
          </a:p>
        </p:txBody>
      </p:sp>
      <p:cxnSp>
        <p:nvCxnSpPr>
          <p:cNvPr id="32774" name="Straight Arrow Connector 8"/>
          <p:cNvCxnSpPr>
            <a:cxnSpLocks noChangeShapeType="1"/>
          </p:cNvCxnSpPr>
          <p:nvPr/>
        </p:nvCxnSpPr>
        <p:spPr bwMode="auto">
          <a:xfrm flipH="1">
            <a:off x="2201333" y="3302000"/>
            <a:ext cx="2370667" cy="846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5" name="TextBox 9"/>
          <p:cNvSpPr txBox="1">
            <a:spLocks noChangeArrowheads="1"/>
          </p:cNvSpPr>
          <p:nvPr/>
        </p:nvSpPr>
        <p:spPr bwMode="auto">
          <a:xfrm>
            <a:off x="4088367" y="3048000"/>
            <a:ext cx="1895071" cy="502766"/>
          </a:xfrm>
          <a:prstGeom prst="rect">
            <a:avLst/>
          </a:prstGeom>
          <a:solidFill>
            <a:srgbClr val="FAFF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667">
                <a:latin typeface="Arial" panose="020B0604020202020204" pitchFamily="34" charset="0"/>
              </a:rPr>
              <a:t>O(V Log V)</a:t>
            </a:r>
          </a:p>
        </p:txBody>
      </p:sp>
      <p:cxnSp>
        <p:nvCxnSpPr>
          <p:cNvPr id="32776" name="Straight Arrow Connector 12"/>
          <p:cNvCxnSpPr>
            <a:cxnSpLocks noChangeShapeType="1"/>
          </p:cNvCxnSpPr>
          <p:nvPr/>
        </p:nvCxnSpPr>
        <p:spPr bwMode="auto">
          <a:xfrm flipH="1">
            <a:off x="3979333" y="40640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7" name="TextBox 13"/>
          <p:cNvSpPr txBox="1">
            <a:spLocks noChangeArrowheads="1"/>
          </p:cNvSpPr>
          <p:nvPr/>
        </p:nvSpPr>
        <p:spPr bwMode="auto">
          <a:xfrm>
            <a:off x="5305879" y="3810000"/>
            <a:ext cx="3402342" cy="400110"/>
          </a:xfrm>
          <a:prstGeom prst="rect">
            <a:avLst/>
          </a:prstGeom>
          <a:solidFill>
            <a:srgbClr val="FAFF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Total in the loop: O(V Log V)</a:t>
            </a:r>
          </a:p>
        </p:txBody>
      </p:sp>
      <p:sp>
        <p:nvSpPr>
          <p:cNvPr id="32778" name="Right Brace 16"/>
          <p:cNvSpPr>
            <a:spLocks/>
          </p:cNvSpPr>
          <p:nvPr/>
        </p:nvSpPr>
        <p:spPr bwMode="auto">
          <a:xfrm>
            <a:off x="6350000" y="4572000"/>
            <a:ext cx="423333" cy="12700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cxnSp>
        <p:nvCxnSpPr>
          <p:cNvPr id="32779" name="Straight Arrow Connector 17"/>
          <p:cNvCxnSpPr>
            <a:cxnSpLocks noChangeShapeType="1"/>
          </p:cNvCxnSpPr>
          <p:nvPr/>
        </p:nvCxnSpPr>
        <p:spPr bwMode="auto">
          <a:xfrm flipH="1" flipV="1">
            <a:off x="6729237" y="5080000"/>
            <a:ext cx="1060097" cy="4233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0" name="TextBox 18"/>
          <p:cNvSpPr txBox="1">
            <a:spLocks noChangeArrowheads="1"/>
          </p:cNvSpPr>
          <p:nvPr/>
        </p:nvSpPr>
        <p:spPr bwMode="auto">
          <a:xfrm>
            <a:off x="6745212" y="5503333"/>
            <a:ext cx="3402342" cy="400110"/>
          </a:xfrm>
          <a:prstGeom prst="rect">
            <a:avLst/>
          </a:prstGeom>
          <a:solidFill>
            <a:srgbClr val="FAFF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Total in the loop: O(E Log V)</a:t>
            </a:r>
          </a:p>
        </p:txBody>
      </p:sp>
      <p:sp>
        <p:nvSpPr>
          <p:cNvPr id="32781" name="Rectangle 20"/>
          <p:cNvSpPr>
            <a:spLocks noChangeArrowheads="1"/>
          </p:cNvSpPr>
          <p:nvPr/>
        </p:nvSpPr>
        <p:spPr bwMode="auto">
          <a:xfrm>
            <a:off x="2201334" y="6265334"/>
            <a:ext cx="5503333" cy="93133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667" dirty="0">
                <a:latin typeface="Arial" panose="020B0604020202020204" pitchFamily="34" charset="0"/>
              </a:rPr>
              <a:t>Time Complexity: O (E Log V)</a:t>
            </a:r>
          </a:p>
        </p:txBody>
      </p:sp>
    </p:spTree>
    <p:extLst>
      <p:ext uri="{BB962C8B-B14F-4D97-AF65-F5344CB8AC3E}">
        <p14:creationId xmlns:p14="http://schemas.microsoft.com/office/powerpoint/2010/main" val="41430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9ABB-7A5F-895C-75B3-D6107C54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35599"/>
            <a:ext cx="8297863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Dijkstra’s Algorithm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26C50-20BF-C58D-B5DD-B157404E82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31800" y="943598"/>
            <a:ext cx="7848600" cy="6371601"/>
          </a:xfrm>
        </p:spPr>
      </p:pic>
    </p:spTree>
    <p:extLst>
      <p:ext uri="{BB962C8B-B14F-4D97-AF65-F5344CB8AC3E}">
        <p14:creationId xmlns:p14="http://schemas.microsoft.com/office/powerpoint/2010/main" val="907588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DC55-7F58-3211-9EB2-0C1FD337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0"/>
            <a:ext cx="8297863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Dijkstra’s Algorithm-Cont’d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C89A2-8BD7-A158-BFBB-71B8BB7BC9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3800" y="1447800"/>
            <a:ext cx="6248400" cy="5745163"/>
          </a:xfrm>
        </p:spPr>
      </p:pic>
    </p:spTree>
    <p:extLst>
      <p:ext uri="{BB962C8B-B14F-4D97-AF65-F5344CB8AC3E}">
        <p14:creationId xmlns:p14="http://schemas.microsoft.com/office/powerpoint/2010/main" val="2100853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5DDF-AE09-A31B-55BF-9B2B24B3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0"/>
            <a:ext cx="8991600" cy="685800"/>
          </a:xfrm>
        </p:spPr>
        <p:txBody>
          <a:bodyPr/>
          <a:lstStyle/>
          <a:p>
            <a:r>
              <a:rPr lang="en-US" dirty="0"/>
              <a:t>Example – Dijkstra’s Algorithm-Cont’d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F1F42D-79DF-F3A5-5980-7A4BD21F74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3800" y="1219200"/>
            <a:ext cx="7239000" cy="5562600"/>
          </a:xfrm>
        </p:spPr>
      </p:pic>
    </p:spTree>
    <p:extLst>
      <p:ext uri="{BB962C8B-B14F-4D97-AF65-F5344CB8AC3E}">
        <p14:creationId xmlns:p14="http://schemas.microsoft.com/office/powerpoint/2010/main" val="3473903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778000"/>
            <a:ext cx="8297863" cy="5414963"/>
          </a:xfrm>
        </p:spPr>
        <p:txBody>
          <a:bodyPr/>
          <a:lstStyle/>
          <a:p>
            <a:r>
              <a:rPr lang="en-US" altLang="en-US" sz="2000"/>
              <a:t>Dijkstra’s original paper:</a:t>
            </a:r>
            <a:br>
              <a:rPr lang="en-US" altLang="en-US" sz="2000"/>
            </a:br>
            <a:r>
              <a:rPr lang="en-US" altLang="en-US" sz="2000" u="sng"/>
              <a:t>E. W. Dijkstra</a:t>
            </a:r>
            <a:r>
              <a:rPr lang="en-US" altLang="en-US" sz="2000"/>
              <a:t>. (1959) </a:t>
            </a:r>
            <a:r>
              <a:rPr lang="en-US" altLang="en-US" sz="2000" i="1"/>
              <a:t>A Note on Two Problems in Connection with Graphs.</a:t>
            </a:r>
            <a:r>
              <a:rPr lang="en-US" altLang="en-US" sz="2000"/>
              <a:t> Numerische Mathematik, 1. 269-271. </a:t>
            </a:r>
          </a:p>
          <a:p>
            <a:r>
              <a:rPr lang="en-US" altLang="en-US" sz="2000"/>
              <a:t>MIT OpenCourseware, 6.046J Introduction to Algorithms.</a:t>
            </a:r>
            <a:br>
              <a:rPr lang="en-US" altLang="en-US" sz="2000"/>
            </a:br>
            <a:r>
              <a:rPr lang="en-US" altLang="en-US" sz="2000"/>
              <a:t>&lt; </a:t>
            </a:r>
            <a:r>
              <a:rPr lang="en-US" altLang="en-US" sz="2000">
                <a:hlinkClick r:id="rId2"/>
              </a:rPr>
              <a:t>http://ocw.mit.edu/OcwWeb/Electrical-Engineering-and-Computer-Science/6-046JFall-2005/CourseHome/</a:t>
            </a:r>
            <a:r>
              <a:rPr lang="en-US" altLang="en-US" sz="2000"/>
              <a:t>&gt; Accessed 4/25/09</a:t>
            </a:r>
          </a:p>
          <a:p>
            <a:r>
              <a:rPr lang="en-US" altLang="en-US" sz="2000" u="sng"/>
              <a:t>Meyers, L.A.</a:t>
            </a:r>
            <a:r>
              <a:rPr lang="en-US" altLang="en-US" sz="2000"/>
              <a:t> (2007) Contact network epidemiology: Bond percolation applied to infectious disease prediction and control. </a:t>
            </a:r>
            <a:r>
              <a:rPr lang="en-US" altLang="en-US" sz="2000" i="1"/>
              <a:t>Bulletin of the American Mathematical Society</a:t>
            </a:r>
            <a:r>
              <a:rPr lang="en-US" altLang="en-US" sz="2000"/>
              <a:t> </a:t>
            </a:r>
            <a:r>
              <a:rPr lang="en-US" altLang="en-US" sz="2000" b="1"/>
              <a:t>44</a:t>
            </a:r>
            <a:r>
              <a:rPr lang="en-US" altLang="en-US" sz="2000"/>
              <a:t>: 63-86.</a:t>
            </a:r>
          </a:p>
          <a:p>
            <a:r>
              <a:rPr lang="en-US" altLang="en-US" sz="2000"/>
              <a:t>Department of Mathematics, University of Melbourne. </a:t>
            </a:r>
            <a:r>
              <a:rPr lang="en-US" altLang="en-US" sz="2000" i="1"/>
              <a:t>Dijkstra’s Algorithm.</a:t>
            </a:r>
            <a:br>
              <a:rPr lang="en-US" altLang="en-US" sz="2000" i="1"/>
            </a:br>
            <a:r>
              <a:rPr lang="en-US" altLang="en-US" sz="2000" i="1"/>
              <a:t>&lt;</a:t>
            </a:r>
            <a:r>
              <a:rPr lang="en-US" altLang="en-US" sz="2000">
                <a:hlinkClick r:id="rId3"/>
              </a:rPr>
              <a:t>http://www.ms.unimelb.edu.au/~moshe/620-261/dijkstra/dijkstra.html</a:t>
            </a:r>
            <a:r>
              <a:rPr lang="en-US" altLang="en-US" sz="2000"/>
              <a:t> &gt; Accessed 4/25/09</a:t>
            </a:r>
          </a:p>
          <a:p>
            <a:endParaRPr lang="en-US" altLang="en-US" sz="2000"/>
          </a:p>
          <a:p>
            <a:endParaRPr lang="en-US" altLang="en-US" sz="200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81000"/>
            <a:ext cx="9664700" cy="91440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300" dirty="0">
                <a:solidFill>
                  <a:srgbClr val="3B62AF"/>
                </a:solidFill>
                <a:latin typeface="Arial" charset="0"/>
              </a:rPr>
              <a:t>References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761970" fontAlgn="auto">
              <a:spcBef>
                <a:spcPts val="0"/>
              </a:spcBef>
              <a:spcAft>
                <a:spcPts val="0"/>
              </a:spcAft>
            </a:pPr>
            <a:fld id="{DBD85715-0645-442F-B301-214C7556FE87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876" y="935303"/>
            <a:ext cx="8763000" cy="1104636"/>
          </a:xfrm>
        </p:spPr>
        <p:txBody>
          <a:bodyPr/>
          <a:lstStyle/>
          <a:p>
            <a:r>
              <a:rPr lang="en-US" altLang="en-US" dirty="0"/>
              <a:t>Negative-Weight Edges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536" y="1895079"/>
            <a:ext cx="5971646" cy="4230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750" dirty="0"/>
              <a:t>Negative-weight edges may form negative-weight cycles</a:t>
            </a:r>
          </a:p>
          <a:p>
            <a:pPr>
              <a:lnSpc>
                <a:spcPct val="150000"/>
              </a:lnSpc>
            </a:pPr>
            <a:r>
              <a:rPr lang="en-US" altLang="en-US" sz="1750" dirty="0">
                <a:sym typeface="Symbol" panose="05050102010706020507" pitchFamily="18" charset="2"/>
              </a:rPr>
              <a:t>If such cycles are reachable from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750" dirty="0">
                <a:sym typeface="Symbol" panose="05050102010706020507" pitchFamily="18" charset="2"/>
              </a:rPr>
              <a:t>	the source, then </a:t>
            </a:r>
            <a:r>
              <a:rPr lang="en-US" altLang="en-US" sz="1750" dirty="0">
                <a:latin typeface="Comic Sans MS" panose="030F0702030302020204" pitchFamily="66" charset="0"/>
              </a:rPr>
              <a:t>δ</a:t>
            </a:r>
            <a:r>
              <a:rPr lang="en-US" altLang="en-US" sz="1750" dirty="0">
                <a:sym typeface="Symbol" panose="05050102010706020507" pitchFamily="18" charset="2"/>
              </a:rPr>
              <a:t>(s, v) is not properly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750" dirty="0">
                <a:sym typeface="Symbol" panose="05050102010706020507" pitchFamily="18" charset="2"/>
              </a:rPr>
              <a:t>	defined!</a:t>
            </a:r>
          </a:p>
          <a:p>
            <a:pPr lvl="1">
              <a:lnSpc>
                <a:spcPct val="150000"/>
              </a:lnSpc>
            </a:pPr>
            <a:r>
              <a:rPr lang="en-US" altLang="en-US" sz="1750" dirty="0"/>
              <a:t>Keep going around the cycle, and get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750" dirty="0"/>
              <a:t>	w(s, v) = - </a:t>
            </a:r>
            <a:r>
              <a:rPr lang="en-US" altLang="en-US" sz="1750" dirty="0">
                <a:sym typeface="Symbol" panose="05050102010706020507" pitchFamily="18" charset="2"/>
              </a:rPr>
              <a:t></a:t>
            </a:r>
            <a:r>
              <a:rPr lang="en-US" altLang="en-US" sz="1750" dirty="0"/>
              <a:t> for all </a:t>
            </a:r>
            <a:r>
              <a:rPr lang="en-US" altLang="en-US" sz="1750" dirty="0">
                <a:latin typeface="Comic Sans MS" panose="030F0702030302020204" pitchFamily="66" charset="0"/>
              </a:rPr>
              <a:t>v</a:t>
            </a:r>
            <a:r>
              <a:rPr lang="en-US" altLang="en-US" sz="1750" dirty="0"/>
              <a:t> on the cycle</a:t>
            </a:r>
          </a:p>
        </p:txBody>
      </p:sp>
      <p:grpSp>
        <p:nvGrpSpPr>
          <p:cNvPr id="907268" name="Group 4"/>
          <p:cNvGrpSpPr>
            <a:grpSpLocks/>
          </p:cNvGrpSpPr>
          <p:nvPr/>
        </p:nvGrpSpPr>
        <p:grpSpPr bwMode="auto">
          <a:xfrm>
            <a:off x="5554927" y="2055813"/>
            <a:ext cx="3205427" cy="2124605"/>
            <a:chOff x="3189" y="1642"/>
            <a:chExt cx="2423" cy="1606"/>
          </a:xfrm>
        </p:grpSpPr>
        <p:sp>
          <p:nvSpPr>
            <p:cNvPr id="907269" name="Oval 5"/>
            <p:cNvSpPr>
              <a:spLocks noChangeArrowheads="1"/>
            </p:cNvSpPr>
            <p:nvPr/>
          </p:nvSpPr>
          <p:spPr bwMode="auto">
            <a:xfrm>
              <a:off x="336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907270" name="Oval 6"/>
            <p:cNvSpPr>
              <a:spLocks noChangeArrowheads="1"/>
            </p:cNvSpPr>
            <p:nvPr/>
          </p:nvSpPr>
          <p:spPr bwMode="auto">
            <a:xfrm>
              <a:off x="3930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US" altLang="en-US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71" name="Oval 7"/>
            <p:cNvSpPr>
              <a:spLocks noChangeArrowheads="1"/>
            </p:cNvSpPr>
            <p:nvPr/>
          </p:nvSpPr>
          <p:spPr bwMode="auto">
            <a:xfrm>
              <a:off x="4761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US" altLang="en-US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72" name="Oval 8"/>
            <p:cNvSpPr>
              <a:spLocks noChangeArrowheads="1"/>
            </p:cNvSpPr>
            <p:nvPr/>
          </p:nvSpPr>
          <p:spPr bwMode="auto">
            <a:xfrm>
              <a:off x="3930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US" altLang="en-US" sz="150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endParaRPr>
            </a:p>
          </p:txBody>
        </p:sp>
        <p:sp>
          <p:nvSpPr>
            <p:cNvPr id="907273" name="Oval 9"/>
            <p:cNvSpPr>
              <a:spLocks noChangeArrowheads="1"/>
            </p:cNvSpPr>
            <p:nvPr/>
          </p:nvSpPr>
          <p:spPr bwMode="auto">
            <a:xfrm>
              <a:off x="4761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US" altLang="en-US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74" name="Line 10"/>
            <p:cNvSpPr>
              <a:spLocks noChangeShapeType="1"/>
            </p:cNvSpPr>
            <p:nvPr/>
          </p:nvSpPr>
          <p:spPr bwMode="auto">
            <a:xfrm>
              <a:off x="4194" y="1973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75" name="Line 11"/>
            <p:cNvSpPr>
              <a:spLocks noChangeShapeType="1"/>
            </p:cNvSpPr>
            <p:nvPr/>
          </p:nvSpPr>
          <p:spPr bwMode="auto">
            <a:xfrm flipV="1">
              <a:off x="3577" y="2075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76" name="Line 12"/>
            <p:cNvSpPr>
              <a:spLocks noChangeShapeType="1"/>
            </p:cNvSpPr>
            <p:nvPr/>
          </p:nvSpPr>
          <p:spPr bwMode="auto">
            <a:xfrm>
              <a:off x="3601" y="253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77" name="Text Box 13"/>
            <p:cNvSpPr txBox="1">
              <a:spLocks noChangeArrowheads="1"/>
            </p:cNvSpPr>
            <p:nvPr/>
          </p:nvSpPr>
          <p:spPr bwMode="auto">
            <a:xfrm>
              <a:off x="3622" y="2042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3</a:t>
              </a:r>
            </a:p>
          </p:txBody>
        </p:sp>
        <p:sp>
          <p:nvSpPr>
            <p:cNvPr id="907278" name="Text Box 14"/>
            <p:cNvSpPr txBox="1">
              <a:spLocks noChangeArrowheads="1"/>
            </p:cNvSpPr>
            <p:nvPr/>
          </p:nvSpPr>
          <p:spPr bwMode="auto">
            <a:xfrm>
              <a:off x="4387" y="1774"/>
              <a:ext cx="24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-4</a:t>
              </a:r>
            </a:p>
          </p:txBody>
        </p:sp>
        <p:sp>
          <p:nvSpPr>
            <p:cNvPr id="907279" name="Text Box 15"/>
            <p:cNvSpPr txBox="1">
              <a:spLocks noChangeArrowheads="1"/>
            </p:cNvSpPr>
            <p:nvPr/>
          </p:nvSpPr>
          <p:spPr bwMode="auto">
            <a:xfrm>
              <a:off x="3653" y="2628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907280" name="Text Box 16"/>
            <p:cNvSpPr txBox="1">
              <a:spLocks noChangeArrowheads="1"/>
            </p:cNvSpPr>
            <p:nvPr/>
          </p:nvSpPr>
          <p:spPr bwMode="auto">
            <a:xfrm>
              <a:off x="5080" y="2249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8</a:t>
              </a:r>
            </a:p>
          </p:txBody>
        </p:sp>
        <p:sp>
          <p:nvSpPr>
            <p:cNvPr id="907281" name="Text Box 17"/>
            <p:cNvSpPr txBox="1">
              <a:spLocks noChangeArrowheads="1"/>
            </p:cNvSpPr>
            <p:nvPr/>
          </p:nvSpPr>
          <p:spPr bwMode="auto">
            <a:xfrm>
              <a:off x="4564" y="2967"/>
              <a:ext cx="24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-6</a:t>
              </a:r>
            </a:p>
          </p:txBody>
        </p:sp>
        <p:sp>
          <p:nvSpPr>
            <p:cNvPr id="907282" name="Text Box 18"/>
            <p:cNvSpPr txBox="1">
              <a:spLocks noChangeArrowheads="1"/>
            </p:cNvSpPr>
            <p:nvPr/>
          </p:nvSpPr>
          <p:spPr bwMode="auto">
            <a:xfrm>
              <a:off x="3189" y="2325"/>
              <a:ext cx="19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s</a:t>
              </a:r>
            </a:p>
          </p:txBody>
        </p:sp>
        <p:sp>
          <p:nvSpPr>
            <p:cNvPr id="907283" name="Text Box 19"/>
            <p:cNvSpPr txBox="1">
              <a:spLocks noChangeArrowheads="1"/>
            </p:cNvSpPr>
            <p:nvPr/>
          </p:nvSpPr>
          <p:spPr bwMode="auto">
            <a:xfrm>
              <a:off x="3985" y="1642"/>
              <a:ext cx="209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a</a:t>
              </a:r>
            </a:p>
          </p:txBody>
        </p:sp>
        <p:sp>
          <p:nvSpPr>
            <p:cNvPr id="907284" name="Text Box 20"/>
            <p:cNvSpPr txBox="1">
              <a:spLocks noChangeArrowheads="1"/>
            </p:cNvSpPr>
            <p:nvPr/>
          </p:nvSpPr>
          <p:spPr bwMode="auto">
            <a:xfrm>
              <a:off x="4807" y="1642"/>
              <a:ext cx="21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b</a:t>
              </a:r>
            </a:p>
          </p:txBody>
        </p:sp>
        <p:sp>
          <p:nvSpPr>
            <p:cNvPr id="907285" name="Text Box 21"/>
            <p:cNvSpPr txBox="1">
              <a:spLocks noChangeArrowheads="1"/>
            </p:cNvSpPr>
            <p:nvPr/>
          </p:nvSpPr>
          <p:spPr bwMode="auto">
            <a:xfrm>
              <a:off x="3969" y="3004"/>
              <a:ext cx="21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e</a:t>
              </a:r>
            </a:p>
          </p:txBody>
        </p:sp>
        <p:sp>
          <p:nvSpPr>
            <p:cNvPr id="907286" name="Text Box 22"/>
            <p:cNvSpPr txBox="1">
              <a:spLocks noChangeArrowheads="1"/>
            </p:cNvSpPr>
            <p:nvPr/>
          </p:nvSpPr>
          <p:spPr bwMode="auto">
            <a:xfrm>
              <a:off x="4823" y="3004"/>
              <a:ext cx="18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f</a:t>
              </a:r>
            </a:p>
          </p:txBody>
        </p:sp>
        <p:sp>
          <p:nvSpPr>
            <p:cNvPr id="907287" name="Oval 23"/>
            <p:cNvSpPr>
              <a:spLocks noChangeArrowheads="1"/>
            </p:cNvSpPr>
            <p:nvPr/>
          </p:nvSpPr>
          <p:spPr bwMode="auto">
            <a:xfrm>
              <a:off x="534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US" altLang="en-US" sz="150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endParaRPr>
            </a:p>
          </p:txBody>
        </p:sp>
        <p:sp>
          <p:nvSpPr>
            <p:cNvPr id="907288" name="Oval 24"/>
            <p:cNvSpPr>
              <a:spLocks noChangeArrowheads="1"/>
            </p:cNvSpPr>
            <p:nvPr/>
          </p:nvSpPr>
          <p:spPr bwMode="auto">
            <a:xfrm>
              <a:off x="3930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US" altLang="en-US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89" name="Oval 25"/>
            <p:cNvSpPr>
              <a:spLocks noChangeArrowheads="1"/>
            </p:cNvSpPr>
            <p:nvPr/>
          </p:nvSpPr>
          <p:spPr bwMode="auto">
            <a:xfrm>
              <a:off x="4761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US" altLang="en-US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90" name="Text Box 26"/>
            <p:cNvSpPr txBox="1">
              <a:spLocks noChangeArrowheads="1"/>
            </p:cNvSpPr>
            <p:nvPr/>
          </p:nvSpPr>
          <p:spPr bwMode="auto">
            <a:xfrm>
              <a:off x="4514" y="2489"/>
              <a:ext cx="24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-3</a:t>
              </a:r>
            </a:p>
          </p:txBody>
        </p:sp>
        <p:sp>
          <p:nvSpPr>
            <p:cNvPr id="907291" name="Text Box 27"/>
            <p:cNvSpPr txBox="1">
              <a:spLocks noChangeArrowheads="1"/>
            </p:cNvSpPr>
            <p:nvPr/>
          </p:nvSpPr>
          <p:spPr bwMode="auto">
            <a:xfrm>
              <a:off x="3973" y="2540"/>
              <a:ext cx="20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y</a:t>
              </a:r>
            </a:p>
          </p:txBody>
        </p:sp>
        <p:sp>
          <p:nvSpPr>
            <p:cNvPr id="907292" name="Line 28"/>
            <p:cNvSpPr>
              <a:spLocks noChangeShapeType="1"/>
            </p:cNvSpPr>
            <p:nvPr/>
          </p:nvSpPr>
          <p:spPr bwMode="auto">
            <a:xfrm>
              <a:off x="5016" y="205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93" name="Line 29"/>
            <p:cNvSpPr>
              <a:spLocks noChangeShapeType="1"/>
            </p:cNvSpPr>
            <p:nvPr/>
          </p:nvSpPr>
          <p:spPr bwMode="auto">
            <a:xfrm flipV="1">
              <a:off x="4987" y="2553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94" name="Line 30"/>
            <p:cNvSpPr>
              <a:spLocks noChangeShapeType="1"/>
            </p:cNvSpPr>
            <p:nvPr/>
          </p:nvSpPr>
          <p:spPr bwMode="auto">
            <a:xfrm flipV="1">
              <a:off x="3646" y="244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95" name="Line 31"/>
            <p:cNvSpPr>
              <a:spLocks noChangeShapeType="1"/>
            </p:cNvSpPr>
            <p:nvPr/>
          </p:nvSpPr>
          <p:spPr bwMode="auto">
            <a:xfrm flipV="1">
              <a:off x="5047" y="2444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96" name="Freeform 32"/>
            <p:cNvSpPr>
              <a:spLocks/>
            </p:cNvSpPr>
            <p:nvPr/>
          </p:nvSpPr>
          <p:spPr bwMode="auto">
            <a:xfrm>
              <a:off x="4190" y="2330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97" name="Freeform 33"/>
            <p:cNvSpPr>
              <a:spLocks/>
            </p:cNvSpPr>
            <p:nvPr/>
          </p:nvSpPr>
          <p:spPr bwMode="auto">
            <a:xfrm flipH="1" flipV="1">
              <a:off x="4191" y="2496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298" name="Text Box 34"/>
            <p:cNvSpPr txBox="1">
              <a:spLocks noChangeArrowheads="1"/>
            </p:cNvSpPr>
            <p:nvPr/>
          </p:nvSpPr>
          <p:spPr bwMode="auto">
            <a:xfrm>
              <a:off x="4243" y="2648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3</a:t>
              </a:r>
            </a:p>
          </p:txBody>
        </p:sp>
        <p:sp>
          <p:nvSpPr>
            <p:cNvPr id="907299" name="Freeform 35"/>
            <p:cNvSpPr>
              <a:spLocks/>
            </p:cNvSpPr>
            <p:nvPr/>
          </p:nvSpPr>
          <p:spPr bwMode="auto">
            <a:xfrm>
              <a:off x="4192" y="279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300" name="Freeform 36"/>
            <p:cNvSpPr>
              <a:spLocks/>
            </p:cNvSpPr>
            <p:nvPr/>
          </p:nvSpPr>
          <p:spPr bwMode="auto">
            <a:xfrm flipH="1" flipV="1">
              <a:off x="4193" y="296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7301" name="Text Box 37"/>
            <p:cNvSpPr txBox="1">
              <a:spLocks noChangeArrowheads="1"/>
            </p:cNvSpPr>
            <p:nvPr/>
          </p:nvSpPr>
          <p:spPr bwMode="auto">
            <a:xfrm>
              <a:off x="3686" y="2270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5</a:t>
              </a:r>
            </a:p>
          </p:txBody>
        </p:sp>
        <p:sp>
          <p:nvSpPr>
            <p:cNvPr id="907302" name="Text Box 38"/>
            <p:cNvSpPr txBox="1">
              <a:spLocks noChangeArrowheads="1"/>
            </p:cNvSpPr>
            <p:nvPr/>
          </p:nvSpPr>
          <p:spPr bwMode="auto">
            <a:xfrm>
              <a:off x="4375" y="2148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6</a:t>
              </a:r>
            </a:p>
          </p:txBody>
        </p:sp>
        <p:sp>
          <p:nvSpPr>
            <p:cNvPr id="907303" name="Text Box 39"/>
            <p:cNvSpPr txBox="1">
              <a:spLocks noChangeArrowheads="1"/>
            </p:cNvSpPr>
            <p:nvPr/>
          </p:nvSpPr>
          <p:spPr bwMode="auto">
            <a:xfrm>
              <a:off x="5135" y="1990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4</a:t>
              </a:r>
            </a:p>
          </p:txBody>
        </p:sp>
        <p:sp>
          <p:nvSpPr>
            <p:cNvPr id="907304" name="Text Box 40"/>
            <p:cNvSpPr txBox="1">
              <a:spLocks noChangeArrowheads="1"/>
            </p:cNvSpPr>
            <p:nvPr/>
          </p:nvSpPr>
          <p:spPr bwMode="auto">
            <a:xfrm>
              <a:off x="5126" y="2643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7</a:t>
              </a:r>
            </a:p>
          </p:txBody>
        </p:sp>
        <p:sp>
          <p:nvSpPr>
            <p:cNvPr id="907305" name="Text Box 41"/>
            <p:cNvSpPr txBox="1">
              <a:spLocks noChangeArrowheads="1"/>
            </p:cNvSpPr>
            <p:nvPr/>
          </p:nvSpPr>
          <p:spPr bwMode="auto">
            <a:xfrm>
              <a:off x="3960" y="2103"/>
              <a:ext cx="20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c</a:t>
              </a:r>
            </a:p>
          </p:txBody>
        </p:sp>
        <p:sp>
          <p:nvSpPr>
            <p:cNvPr id="907306" name="Text Box 42"/>
            <p:cNvSpPr txBox="1">
              <a:spLocks noChangeArrowheads="1"/>
            </p:cNvSpPr>
            <p:nvPr/>
          </p:nvSpPr>
          <p:spPr bwMode="auto">
            <a:xfrm>
              <a:off x="4792" y="2116"/>
              <a:ext cx="21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d</a:t>
              </a:r>
            </a:p>
          </p:txBody>
        </p:sp>
        <p:sp>
          <p:nvSpPr>
            <p:cNvPr id="907307" name="Text Box 43"/>
            <p:cNvSpPr txBox="1">
              <a:spLocks noChangeArrowheads="1"/>
            </p:cNvSpPr>
            <p:nvPr/>
          </p:nvSpPr>
          <p:spPr bwMode="auto">
            <a:xfrm>
              <a:off x="5377" y="2107"/>
              <a:ext cx="20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20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761970" fontAlgn="auto">
              <a:spcBef>
                <a:spcPts val="0"/>
              </a:spcBef>
              <a:spcAft>
                <a:spcPts val="0"/>
              </a:spcAft>
            </a:pPr>
            <a:fld id="{7E5CD7C8-754E-49E9-A4DA-17701339E500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1139032"/>
            <a:ext cx="8763000" cy="44450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Negative-Weight Edges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1" y="1833564"/>
            <a:ext cx="7680854" cy="4558771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a: only one path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1667" dirty="0">
                <a:solidFill>
                  <a:srgbClr val="DD0111"/>
                </a:solidFill>
                <a:latin typeface="Comic Sans MS" panose="030F0702030302020204" pitchFamily="66" charset="0"/>
              </a:rPr>
              <a:t>δ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(s, a) = w(s, a) = 3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b: only one path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1667" dirty="0">
                <a:solidFill>
                  <a:srgbClr val="DD0111"/>
                </a:solidFill>
                <a:latin typeface="Comic Sans MS" panose="030F0702030302020204" pitchFamily="66" charset="0"/>
              </a:rPr>
              <a:t>δ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(s, b) = w(s, a) + w(a, b) = -1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c: infinitely many paths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s, c, s, c, d, c, s, c, d, c, d, c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cycle has positive weight (6 - 3 = 3)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s, c is shortest path with weight </a:t>
            </a:r>
            <a:r>
              <a:rPr lang="en-US" altLang="en-US" sz="1667" dirty="0">
                <a:solidFill>
                  <a:srgbClr val="DD0111"/>
                </a:solidFill>
                <a:latin typeface="Comic Sans MS" panose="030F0702030302020204" pitchFamily="66" charset="0"/>
              </a:rPr>
              <a:t>δ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(s, b) = w(s, c) = 5</a:t>
            </a:r>
          </a:p>
        </p:txBody>
      </p:sp>
      <p:grpSp>
        <p:nvGrpSpPr>
          <p:cNvPr id="780292" name="Group 4"/>
          <p:cNvGrpSpPr>
            <a:grpSpLocks/>
          </p:cNvGrpSpPr>
          <p:nvPr/>
        </p:nvGrpSpPr>
        <p:grpSpPr bwMode="auto">
          <a:xfrm>
            <a:off x="5451740" y="2848240"/>
            <a:ext cx="3205427" cy="2124605"/>
            <a:chOff x="3027" y="791"/>
            <a:chExt cx="2423" cy="1606"/>
          </a:xfrm>
        </p:grpSpPr>
        <p:sp>
          <p:nvSpPr>
            <p:cNvPr id="780293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780294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3</a:t>
              </a:r>
            </a:p>
          </p:txBody>
        </p:sp>
        <p:sp>
          <p:nvSpPr>
            <p:cNvPr id="780295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-1</a:t>
              </a:r>
            </a:p>
          </p:txBody>
        </p:sp>
        <p:sp>
          <p:nvSpPr>
            <p:cNvPr id="780296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  <a:sym typeface="Symbol" panose="05050102010706020507" pitchFamily="18" charset="2"/>
                </a:rPr>
                <a:t>-</a:t>
              </a:r>
            </a:p>
          </p:txBody>
        </p:sp>
        <p:sp>
          <p:nvSpPr>
            <p:cNvPr id="780297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  <a:sym typeface="Symbol" panose="05050102010706020507" pitchFamily="18" charset="2"/>
                </a:rPr>
                <a:t>-</a:t>
              </a:r>
              <a:endParaRPr lang="en-US" altLang="en-US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298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299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300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301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3</a:t>
              </a:r>
            </a:p>
          </p:txBody>
        </p:sp>
        <p:sp>
          <p:nvSpPr>
            <p:cNvPr id="780302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4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-4</a:t>
              </a:r>
            </a:p>
          </p:txBody>
        </p:sp>
        <p:sp>
          <p:nvSpPr>
            <p:cNvPr id="780303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780304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8</a:t>
              </a:r>
            </a:p>
          </p:txBody>
        </p:sp>
        <p:sp>
          <p:nvSpPr>
            <p:cNvPr id="780305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4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-6</a:t>
              </a:r>
            </a:p>
          </p:txBody>
        </p:sp>
        <p:sp>
          <p:nvSpPr>
            <p:cNvPr id="780306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9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s</a:t>
              </a:r>
            </a:p>
          </p:txBody>
        </p:sp>
        <p:sp>
          <p:nvSpPr>
            <p:cNvPr id="780307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209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a</a:t>
              </a:r>
            </a:p>
          </p:txBody>
        </p:sp>
        <p:sp>
          <p:nvSpPr>
            <p:cNvPr id="780308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21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b</a:t>
              </a:r>
            </a:p>
          </p:txBody>
        </p:sp>
        <p:sp>
          <p:nvSpPr>
            <p:cNvPr id="780309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21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e</a:t>
              </a:r>
            </a:p>
          </p:txBody>
        </p:sp>
        <p:sp>
          <p:nvSpPr>
            <p:cNvPr id="780310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8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f</a:t>
              </a:r>
            </a:p>
          </p:txBody>
        </p:sp>
        <p:sp>
          <p:nvSpPr>
            <p:cNvPr id="780311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-</a:t>
              </a: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780312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5</a:t>
              </a:r>
            </a:p>
          </p:txBody>
        </p:sp>
        <p:sp>
          <p:nvSpPr>
            <p:cNvPr id="780313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11</a:t>
              </a:r>
            </a:p>
          </p:txBody>
        </p:sp>
        <p:sp>
          <p:nvSpPr>
            <p:cNvPr id="780314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4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-3</a:t>
              </a:r>
            </a:p>
          </p:txBody>
        </p:sp>
        <p:sp>
          <p:nvSpPr>
            <p:cNvPr id="780315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20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y</a:t>
              </a:r>
            </a:p>
          </p:txBody>
        </p:sp>
        <p:sp>
          <p:nvSpPr>
            <p:cNvPr id="780316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317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318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319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320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321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322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3</a:t>
              </a:r>
            </a:p>
          </p:txBody>
        </p:sp>
        <p:sp>
          <p:nvSpPr>
            <p:cNvPr id="780323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324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0325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5</a:t>
              </a:r>
            </a:p>
          </p:txBody>
        </p:sp>
        <p:sp>
          <p:nvSpPr>
            <p:cNvPr id="780326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6</a:t>
              </a:r>
            </a:p>
          </p:txBody>
        </p:sp>
        <p:sp>
          <p:nvSpPr>
            <p:cNvPr id="780327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4</a:t>
              </a:r>
            </a:p>
          </p:txBody>
        </p:sp>
        <p:sp>
          <p:nvSpPr>
            <p:cNvPr id="780328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7</a:t>
              </a:r>
            </a:p>
          </p:txBody>
        </p:sp>
        <p:sp>
          <p:nvSpPr>
            <p:cNvPr id="780329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20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c</a:t>
              </a:r>
            </a:p>
          </p:txBody>
        </p:sp>
        <p:sp>
          <p:nvSpPr>
            <p:cNvPr id="780330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21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d</a:t>
              </a:r>
            </a:p>
          </p:txBody>
        </p:sp>
        <p:sp>
          <p:nvSpPr>
            <p:cNvPr id="780331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20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71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1181366"/>
            <a:ext cx="6858000" cy="478896"/>
          </a:xfrm>
        </p:spPr>
        <p:txBody>
          <a:bodyPr>
            <a:normAutofit/>
          </a:bodyPr>
          <a:lstStyle/>
          <a:p>
            <a:r>
              <a:rPr lang="en-US" altLang="en-US" dirty="0"/>
              <a:t>Negative-Weight Edges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1833564"/>
            <a:ext cx="4340490" cy="455877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e: infinitely many paths: 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s, e, s, e, f, e, s, e, f, e, f, e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cycle e, f, e has negative weight: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3 + (- 6) = -3 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can find paths from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with arbitrarily large negative weights</a:t>
            </a:r>
          </a:p>
          <a:p>
            <a:pPr lvl="1">
              <a:lnSpc>
                <a:spcPct val="110000"/>
              </a:lnSpc>
            </a:pPr>
            <a:r>
              <a:rPr lang="en-US" altLang="en-US" sz="1667" dirty="0">
                <a:solidFill>
                  <a:srgbClr val="DD0111"/>
                </a:solidFill>
                <a:latin typeface="Comic Sans MS" panose="030F0702030302020204" pitchFamily="66" charset="0"/>
              </a:rPr>
              <a:t>δ</a:t>
            </a:r>
            <a:r>
              <a:rPr lang="en-US" altLang="en-US" dirty="0">
                <a:solidFill>
                  <a:srgbClr val="DD0111"/>
                </a:solidFill>
                <a:sym typeface="Symbol" panose="05050102010706020507" pitchFamily="18" charset="2"/>
              </a:rPr>
              <a:t>(s, e) = - </a:t>
            </a:r>
            <a:r>
              <a:rPr lang="en-US" altLang="en-US" dirty="0">
                <a:sym typeface="Symbol" panose="05050102010706020507" pitchFamily="18" charset="2"/>
              </a:rPr>
              <a:t>  no shortest path exists between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e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Similarly: </a:t>
            </a:r>
            <a:r>
              <a:rPr lang="en-US" altLang="en-US" sz="1667" dirty="0">
                <a:solidFill>
                  <a:srgbClr val="DD0111"/>
                </a:solidFill>
                <a:latin typeface="Comic Sans MS" panose="030F0702030302020204" pitchFamily="66" charset="0"/>
              </a:rPr>
              <a:t>δ</a:t>
            </a:r>
            <a:r>
              <a:rPr lang="en-US" altLang="en-US" dirty="0">
                <a:solidFill>
                  <a:srgbClr val="DD0111"/>
                </a:solidFill>
                <a:sym typeface="Symbol" panose="05050102010706020507" pitchFamily="18" charset="2"/>
              </a:rPr>
              <a:t>(s, f) = - </a:t>
            </a:r>
            <a:r>
              <a:rPr lang="en-US" altLang="en-US" dirty="0">
                <a:sym typeface="Symbol" panose="05050102010706020507" pitchFamily="18" charset="2"/>
              </a:rPr>
              <a:t>,             			   </a:t>
            </a:r>
            <a:r>
              <a:rPr lang="en-US" altLang="en-US" sz="1667" dirty="0">
                <a:solidFill>
                  <a:srgbClr val="DD0111"/>
                </a:solidFill>
                <a:latin typeface="Comic Sans MS" panose="030F0702030302020204" pitchFamily="66" charset="0"/>
              </a:rPr>
              <a:t>δ</a:t>
            </a:r>
            <a:r>
              <a:rPr lang="en-US" altLang="en-US" dirty="0">
                <a:solidFill>
                  <a:srgbClr val="DD0111"/>
                </a:solidFill>
                <a:sym typeface="Symbol" panose="05050102010706020507" pitchFamily="18" charset="2"/>
              </a:rPr>
              <a:t>(s, g) = - </a:t>
            </a:r>
          </a:p>
        </p:txBody>
      </p:sp>
      <p:grpSp>
        <p:nvGrpSpPr>
          <p:cNvPr id="781316" name="Group 4"/>
          <p:cNvGrpSpPr>
            <a:grpSpLocks/>
          </p:cNvGrpSpPr>
          <p:nvPr/>
        </p:nvGrpSpPr>
        <p:grpSpPr bwMode="auto">
          <a:xfrm>
            <a:off x="5274469" y="1998928"/>
            <a:ext cx="3205427" cy="2124605"/>
            <a:chOff x="3027" y="791"/>
            <a:chExt cx="2423" cy="1606"/>
          </a:xfrm>
        </p:grpSpPr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3</a:t>
              </a:r>
            </a:p>
          </p:txBody>
        </p:sp>
        <p:sp>
          <p:nvSpPr>
            <p:cNvPr id="781319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-1</a:t>
              </a:r>
            </a:p>
          </p:txBody>
        </p:sp>
        <p:sp>
          <p:nvSpPr>
            <p:cNvPr id="781320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  <a:sym typeface="Symbol" panose="05050102010706020507" pitchFamily="18" charset="2"/>
                </a:rPr>
                <a:t>-</a:t>
              </a:r>
            </a:p>
          </p:txBody>
        </p:sp>
        <p:sp>
          <p:nvSpPr>
            <p:cNvPr id="781321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  <a:sym typeface="Symbol" panose="05050102010706020507" pitchFamily="18" charset="2"/>
                </a:rPr>
                <a:t>-</a:t>
              </a:r>
              <a:endParaRPr lang="en-US" altLang="en-US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22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23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24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25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3</a:t>
              </a:r>
            </a:p>
          </p:txBody>
        </p:sp>
        <p:sp>
          <p:nvSpPr>
            <p:cNvPr id="781326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4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-4</a:t>
              </a:r>
            </a:p>
          </p:txBody>
        </p:sp>
        <p:sp>
          <p:nvSpPr>
            <p:cNvPr id="781327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781328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8</a:t>
              </a:r>
            </a:p>
          </p:txBody>
        </p:sp>
        <p:sp>
          <p:nvSpPr>
            <p:cNvPr id="781329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4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-6</a:t>
              </a:r>
            </a:p>
          </p:txBody>
        </p:sp>
        <p:sp>
          <p:nvSpPr>
            <p:cNvPr id="781330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9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s</a:t>
              </a:r>
            </a:p>
          </p:txBody>
        </p:sp>
        <p:sp>
          <p:nvSpPr>
            <p:cNvPr id="781331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209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a</a:t>
              </a:r>
            </a:p>
          </p:txBody>
        </p:sp>
        <p:sp>
          <p:nvSpPr>
            <p:cNvPr id="781332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21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b</a:t>
              </a:r>
            </a:p>
          </p:txBody>
        </p:sp>
        <p:sp>
          <p:nvSpPr>
            <p:cNvPr id="781333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21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e</a:t>
              </a:r>
            </a:p>
          </p:txBody>
        </p:sp>
        <p:sp>
          <p:nvSpPr>
            <p:cNvPr id="781334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8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f</a:t>
              </a:r>
            </a:p>
          </p:txBody>
        </p:sp>
        <p:sp>
          <p:nvSpPr>
            <p:cNvPr id="781335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-</a:t>
              </a: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781336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5</a:t>
              </a:r>
            </a:p>
          </p:txBody>
        </p:sp>
        <p:sp>
          <p:nvSpPr>
            <p:cNvPr id="781337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11</a:t>
              </a:r>
            </a:p>
          </p:txBody>
        </p:sp>
        <p:sp>
          <p:nvSpPr>
            <p:cNvPr id="781338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4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-3</a:t>
              </a:r>
            </a:p>
          </p:txBody>
        </p:sp>
        <p:sp>
          <p:nvSpPr>
            <p:cNvPr id="781339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20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y</a:t>
              </a:r>
            </a:p>
          </p:txBody>
        </p:sp>
        <p:sp>
          <p:nvSpPr>
            <p:cNvPr id="781340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41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42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43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44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45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46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3</a:t>
              </a:r>
            </a:p>
          </p:txBody>
        </p:sp>
        <p:sp>
          <p:nvSpPr>
            <p:cNvPr id="781347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48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49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5</a:t>
              </a:r>
            </a:p>
          </p:txBody>
        </p:sp>
        <p:sp>
          <p:nvSpPr>
            <p:cNvPr id="781350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6</a:t>
              </a:r>
            </a:p>
          </p:txBody>
        </p:sp>
        <p:sp>
          <p:nvSpPr>
            <p:cNvPr id="781351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4</a:t>
              </a:r>
            </a:p>
          </p:txBody>
        </p:sp>
        <p:sp>
          <p:nvSpPr>
            <p:cNvPr id="781352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7</a:t>
              </a:r>
            </a:p>
          </p:txBody>
        </p:sp>
        <p:sp>
          <p:nvSpPr>
            <p:cNvPr id="781353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20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c</a:t>
              </a:r>
            </a:p>
          </p:txBody>
        </p:sp>
        <p:sp>
          <p:nvSpPr>
            <p:cNvPr id="781354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21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d</a:t>
              </a:r>
            </a:p>
          </p:txBody>
        </p:sp>
        <p:sp>
          <p:nvSpPr>
            <p:cNvPr id="781355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20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g</a:t>
              </a:r>
            </a:p>
          </p:txBody>
        </p:sp>
      </p:grpSp>
      <p:grpSp>
        <p:nvGrpSpPr>
          <p:cNvPr id="781356" name="Group 44"/>
          <p:cNvGrpSpPr>
            <a:grpSpLocks/>
          </p:cNvGrpSpPr>
          <p:nvPr/>
        </p:nvGrpSpPr>
        <p:grpSpPr bwMode="auto">
          <a:xfrm>
            <a:off x="6162146" y="4194971"/>
            <a:ext cx="1451240" cy="1702595"/>
            <a:chOff x="3698" y="2451"/>
            <a:chExt cx="1097" cy="1287"/>
          </a:xfrm>
        </p:grpSpPr>
        <p:sp>
          <p:nvSpPr>
            <p:cNvPr id="781357" name="Oval 4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781358" name="Oval 4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781359" name="Oval 4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781360" name="Text Box 48"/>
            <p:cNvSpPr txBox="1">
              <a:spLocks noChangeArrowheads="1"/>
            </p:cNvSpPr>
            <p:nvPr/>
          </p:nvSpPr>
          <p:spPr bwMode="auto">
            <a:xfrm>
              <a:off x="4228" y="3494"/>
              <a:ext cx="17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j</a:t>
              </a:r>
            </a:p>
          </p:txBody>
        </p:sp>
        <p:sp>
          <p:nvSpPr>
            <p:cNvPr id="781361" name="Text Box 49"/>
            <p:cNvSpPr txBox="1">
              <a:spLocks noChangeArrowheads="1"/>
            </p:cNvSpPr>
            <p:nvPr/>
          </p:nvSpPr>
          <p:spPr bwMode="auto">
            <a:xfrm>
              <a:off x="3748" y="2451"/>
              <a:ext cx="21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h</a:t>
              </a:r>
            </a:p>
          </p:txBody>
        </p:sp>
        <p:sp>
          <p:nvSpPr>
            <p:cNvPr id="781362" name="Text Box 50"/>
            <p:cNvSpPr txBox="1">
              <a:spLocks noChangeArrowheads="1"/>
            </p:cNvSpPr>
            <p:nvPr/>
          </p:nvSpPr>
          <p:spPr bwMode="auto">
            <a:xfrm>
              <a:off x="4572" y="2452"/>
              <a:ext cx="17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500">
                  <a:solidFill>
                    <a:prstClr val="black"/>
                  </a:solidFill>
                  <a:latin typeface="Calibri" panose="020F0502020204030204"/>
                </a:rPr>
                <a:t>i</a:t>
              </a:r>
            </a:p>
          </p:txBody>
        </p:sp>
        <p:sp>
          <p:nvSpPr>
            <p:cNvPr id="781363" name="Line 5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64" name="Text Box 52"/>
            <p:cNvSpPr txBox="1">
              <a:spLocks noChangeArrowheads="1"/>
            </p:cNvSpPr>
            <p:nvPr/>
          </p:nvSpPr>
          <p:spPr bwMode="auto">
            <a:xfrm>
              <a:off x="4131" y="2602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781365" name="Text Box 53"/>
            <p:cNvSpPr txBox="1">
              <a:spLocks noChangeArrowheads="1"/>
            </p:cNvSpPr>
            <p:nvPr/>
          </p:nvSpPr>
          <p:spPr bwMode="auto">
            <a:xfrm>
              <a:off x="4537" y="3090"/>
              <a:ext cx="20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3</a:t>
              </a:r>
            </a:p>
          </p:txBody>
        </p:sp>
        <p:sp>
          <p:nvSpPr>
            <p:cNvPr id="781366" name="Text Box 54"/>
            <p:cNvSpPr txBox="1">
              <a:spLocks noChangeArrowheads="1"/>
            </p:cNvSpPr>
            <p:nvPr/>
          </p:nvSpPr>
          <p:spPr bwMode="auto">
            <a:xfrm>
              <a:off x="3772" y="3095"/>
              <a:ext cx="24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en-US" sz="1333">
                  <a:solidFill>
                    <a:prstClr val="black"/>
                  </a:solidFill>
                  <a:latin typeface="Calibri" panose="020F0502020204030204"/>
                </a:rPr>
                <a:t>-8</a:t>
              </a:r>
            </a:p>
          </p:txBody>
        </p:sp>
        <p:sp>
          <p:nvSpPr>
            <p:cNvPr id="781367" name="Line 5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1368" name="Line 5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endParaRPr lang="en-IN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781369" name="Rectangle 57"/>
          <p:cNvSpPr>
            <a:spLocks noChangeArrowheads="1"/>
          </p:cNvSpPr>
          <p:nvPr/>
        </p:nvSpPr>
        <p:spPr bwMode="auto">
          <a:xfrm>
            <a:off x="5823481" y="5811574"/>
            <a:ext cx="2775119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197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500">
                <a:solidFill>
                  <a:srgbClr val="DD0111"/>
                </a:solidFill>
                <a:latin typeface="Calibri" panose="020F0502020204030204"/>
              </a:rPr>
              <a:t>δ</a:t>
            </a:r>
            <a:r>
              <a:rPr lang="en-US" altLang="en-US" sz="1667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(s, h) = </a:t>
            </a:r>
            <a:r>
              <a:rPr lang="en-US" altLang="en-US" sz="1500">
                <a:solidFill>
                  <a:srgbClr val="DD0111"/>
                </a:solidFill>
                <a:latin typeface="Calibri" panose="020F0502020204030204"/>
              </a:rPr>
              <a:t>δ</a:t>
            </a:r>
            <a:r>
              <a:rPr lang="en-US" altLang="en-US" sz="1667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(s, i) =</a:t>
            </a:r>
            <a:r>
              <a:rPr lang="en-US" altLang="en-US" sz="1667" i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1500">
                <a:solidFill>
                  <a:srgbClr val="DD0111"/>
                </a:solidFill>
                <a:latin typeface="Calibri" panose="020F0502020204030204"/>
              </a:rPr>
              <a:t>δ</a:t>
            </a:r>
            <a:r>
              <a:rPr lang="en-US" altLang="en-US" sz="1667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(s, j) =</a:t>
            </a:r>
            <a:r>
              <a:rPr lang="en-US" altLang="en-US" sz="1667" i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1667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81370" name="Text Box 58"/>
          <p:cNvSpPr txBox="1">
            <a:spLocks noChangeArrowheads="1"/>
          </p:cNvSpPr>
          <p:nvPr/>
        </p:nvSpPr>
        <p:spPr bwMode="auto">
          <a:xfrm>
            <a:off x="7563115" y="4749272"/>
            <a:ext cx="1061509" cy="86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197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667">
                <a:solidFill>
                  <a:prstClr val="black"/>
                </a:solidFill>
                <a:latin typeface="Comic Sans MS" panose="030F0702030302020204" pitchFamily="66" charset="0"/>
              </a:rPr>
              <a:t>h, i, j </a:t>
            </a:r>
            <a:r>
              <a:rPr lang="en-US" altLang="en-US" sz="1667">
                <a:solidFill>
                  <a:prstClr val="black"/>
                </a:solidFill>
                <a:latin typeface="Calibri" panose="020F0502020204030204"/>
              </a:rPr>
              <a:t>not</a:t>
            </a:r>
          </a:p>
          <a:p>
            <a:pPr defTabSz="76197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667">
                <a:solidFill>
                  <a:prstClr val="black"/>
                </a:solidFill>
                <a:latin typeface="Calibri" panose="020F0502020204030204"/>
              </a:rPr>
              <a:t>reachable</a:t>
            </a:r>
          </a:p>
          <a:p>
            <a:pPr defTabSz="76197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667">
                <a:solidFill>
                  <a:prstClr val="black"/>
                </a:solidFill>
                <a:latin typeface="Calibri" panose="020F0502020204030204"/>
              </a:rPr>
              <a:t>from s</a:t>
            </a:r>
          </a:p>
        </p:txBody>
      </p:sp>
    </p:spTree>
    <p:extLst>
      <p:ext uri="{BB962C8B-B14F-4D97-AF65-F5344CB8AC3E}">
        <p14:creationId xmlns:p14="http://schemas.microsoft.com/office/powerpoint/2010/main" val="299302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761970" fontAlgn="auto">
              <a:spcBef>
                <a:spcPts val="0"/>
              </a:spcBef>
              <a:spcAft>
                <a:spcPts val="0"/>
              </a:spcAft>
            </a:pPr>
            <a:fld id="{60137210-2D8F-445D-B1CD-63A73C0A0686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761970"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166151"/>
            <a:ext cx="8763000" cy="1104636"/>
          </a:xfrm>
        </p:spPr>
        <p:txBody>
          <a:bodyPr/>
          <a:lstStyle/>
          <a:p>
            <a:r>
              <a:rPr lang="en-US" altLang="en-US" dirty="0"/>
              <a:t>Cycles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Can shortest paths contain cycles?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Negative-weight cycles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Shortest path is not well defined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Positive-weight cycles: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By removing the cycle, we can get a shorter path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Zero-weight cycles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No reason to use them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Can remove them to obtain a path with same weight</a:t>
            </a:r>
          </a:p>
        </p:txBody>
      </p:sp>
      <p:sp>
        <p:nvSpPr>
          <p:cNvPr id="919556" name="Text Box 4"/>
          <p:cNvSpPr txBox="1">
            <a:spLocks noChangeArrowheads="1"/>
          </p:cNvSpPr>
          <p:nvPr/>
        </p:nvSpPr>
        <p:spPr bwMode="auto">
          <a:xfrm>
            <a:off x="5294313" y="2549261"/>
            <a:ext cx="585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197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000">
                <a:solidFill>
                  <a:prstClr val="black"/>
                </a:solidFill>
                <a:latin typeface="Comic Sans MS" panose="030F0702030302020204" pitchFamily="66" charset="0"/>
              </a:rPr>
              <a:t>No!</a:t>
            </a:r>
          </a:p>
        </p:txBody>
      </p:sp>
      <p:sp>
        <p:nvSpPr>
          <p:cNvPr id="919557" name="Text Box 5"/>
          <p:cNvSpPr txBox="1">
            <a:spLocks noChangeArrowheads="1"/>
          </p:cNvSpPr>
          <p:nvPr/>
        </p:nvSpPr>
        <p:spPr bwMode="auto">
          <a:xfrm>
            <a:off x="5016500" y="3487208"/>
            <a:ext cx="585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197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000">
                <a:solidFill>
                  <a:prstClr val="black"/>
                </a:solidFill>
                <a:latin typeface="Comic Sans MS" panose="030F0702030302020204" pitchFamily="66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771562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769</TotalTime>
  <Words>2427</Words>
  <Application>Microsoft Office PowerPoint</Application>
  <PresentationFormat>Custom</PresentationFormat>
  <Paragraphs>608</Paragraphs>
  <Slides>54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Calibri</vt:lpstr>
      <vt:lpstr>Calibri Light</vt:lpstr>
      <vt:lpstr>Century Schoolbook</vt:lpstr>
      <vt:lpstr>Comic Sans MS</vt:lpstr>
      <vt:lpstr>Symbol</vt:lpstr>
      <vt:lpstr>Times New Roman</vt:lpstr>
      <vt:lpstr>Trebuchet MS</vt:lpstr>
      <vt:lpstr>Wingdings</vt:lpstr>
      <vt:lpstr>Wingdings 2</vt:lpstr>
      <vt:lpstr>Oriel</vt:lpstr>
      <vt:lpstr>Office Theme</vt:lpstr>
      <vt:lpstr>Equation</vt:lpstr>
      <vt:lpstr>Shortest Path Definitions </vt:lpstr>
      <vt:lpstr>Shortest Path Problems</vt:lpstr>
      <vt:lpstr>Shortest Path Problem</vt:lpstr>
      <vt:lpstr>Variants of Shortest Path</vt:lpstr>
      <vt:lpstr>Variants of Shortest Paths (cont’d)</vt:lpstr>
      <vt:lpstr>Negative-Weight Edges</vt:lpstr>
      <vt:lpstr>Negative-Weight Edges</vt:lpstr>
      <vt:lpstr>Negative-Weight Edges</vt:lpstr>
      <vt:lpstr>Cycles</vt:lpstr>
      <vt:lpstr>Algorithms</vt:lpstr>
      <vt:lpstr>Shortest-Paths Notation</vt:lpstr>
      <vt:lpstr>Dijkstra's algorithm</vt:lpstr>
      <vt:lpstr>Single-Source Shortest Path Problem </vt:lpstr>
      <vt:lpstr>Dijkstra's algorithm </vt:lpstr>
      <vt:lpstr>Dijkstra's algorithm - Pseudocode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Implementations and Running Times    </vt:lpstr>
      <vt:lpstr>Dijkstra's Algorithm - Why It Works</vt:lpstr>
      <vt:lpstr>PowerPoint Presentation</vt:lpstr>
      <vt:lpstr>PowerPoint Presentation</vt:lpstr>
      <vt:lpstr>Applications of Dijkstra's Algorithm</vt:lpstr>
      <vt:lpstr>Applications of Dijkstra's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about Dijkstra’s on…?</vt:lpstr>
      <vt:lpstr>What about Dijkstra’s on…?</vt:lpstr>
      <vt:lpstr>What about Dijkstra’s on…?</vt:lpstr>
      <vt:lpstr>Dijkstra’s Algorithm For Shortest Paths</vt:lpstr>
      <vt:lpstr>Dijkstra’s Algorithm For Shortest Paths</vt:lpstr>
      <vt:lpstr>Example: Initialization Step</vt:lpstr>
      <vt:lpstr>Example</vt:lpstr>
      <vt:lpstr>Example</vt:lpstr>
      <vt:lpstr>Example</vt:lpstr>
      <vt:lpstr>Example</vt:lpstr>
      <vt:lpstr>Example</vt:lpstr>
      <vt:lpstr>Example</vt:lpstr>
      <vt:lpstr>Dijkstra’s Algorithm Analysis</vt:lpstr>
      <vt:lpstr>Example – Dijkstra’s Algorithm</vt:lpstr>
      <vt:lpstr>Example – Dijkstra’s Algorithm-Cont’d</vt:lpstr>
      <vt:lpstr>Example – Dijkstra’s Algorithm-Cont’d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RAJASHREE SHETTAR</cp:lastModifiedBy>
  <cp:revision>21</cp:revision>
  <dcterms:created xsi:type="dcterms:W3CDTF">2004-05-06T09:28:21Z</dcterms:created>
  <dcterms:modified xsi:type="dcterms:W3CDTF">2023-04-19T07:41:34Z</dcterms:modified>
</cp:coreProperties>
</file>