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702" r:id="rId2"/>
  </p:sldMasterIdLst>
  <p:notesMasterIdLst>
    <p:notesMasterId r:id="rId35"/>
  </p:notesMasterIdLst>
  <p:sldIdLst>
    <p:sldId id="379" r:id="rId3"/>
    <p:sldId id="380" r:id="rId4"/>
    <p:sldId id="381" r:id="rId5"/>
    <p:sldId id="378" r:id="rId6"/>
    <p:sldId id="370" r:id="rId7"/>
    <p:sldId id="371" r:id="rId8"/>
    <p:sldId id="372" r:id="rId9"/>
    <p:sldId id="357" r:id="rId10"/>
    <p:sldId id="358" r:id="rId11"/>
    <p:sldId id="362" r:id="rId12"/>
    <p:sldId id="340" r:id="rId13"/>
    <p:sldId id="363" r:id="rId14"/>
    <p:sldId id="364" r:id="rId15"/>
    <p:sldId id="365" r:id="rId16"/>
    <p:sldId id="366" r:id="rId17"/>
    <p:sldId id="367" r:id="rId18"/>
    <p:sldId id="368" r:id="rId19"/>
    <p:sldId id="369" r:id="rId20"/>
    <p:sldId id="373" r:id="rId21"/>
    <p:sldId id="374" r:id="rId22"/>
    <p:sldId id="375" r:id="rId23"/>
    <p:sldId id="376" r:id="rId24"/>
    <p:sldId id="377" r:id="rId25"/>
    <p:sldId id="343" r:id="rId26"/>
    <p:sldId id="345" r:id="rId27"/>
    <p:sldId id="346" r:id="rId28"/>
    <p:sldId id="347" r:id="rId29"/>
    <p:sldId id="348" r:id="rId30"/>
    <p:sldId id="349" r:id="rId31"/>
    <p:sldId id="350" r:id="rId32"/>
    <p:sldId id="351" r:id="rId33"/>
    <p:sldId id="382"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50BEF"/>
    <a:srgbClr val="1F02F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108" d="100"/>
          <a:sy n="108" d="100"/>
        </p:scale>
        <p:origin x="1692"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C8F23-7914-4618-84AE-9639EFD2B936}" type="datetimeFigureOut">
              <a:rPr lang="en-IN" smtClean="0"/>
              <a:t>20-03-2023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C3B2E-1006-4AF1-AFD2-AFF204B28486}" type="slidenum">
              <a:rPr lang="en-IN" smtClean="0"/>
              <a:t>‹#›</a:t>
            </a:fld>
            <a:endParaRPr lang="en-IN"/>
          </a:p>
        </p:txBody>
      </p:sp>
    </p:spTree>
    <p:extLst>
      <p:ext uri="{BB962C8B-B14F-4D97-AF65-F5344CB8AC3E}">
        <p14:creationId xmlns:p14="http://schemas.microsoft.com/office/powerpoint/2010/main" val="270400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D3F20F-15CC-40A7-964C-864095F17C74}"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9100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1BE74-4297-4BD5-B2AB-28FA5DA69B3C}"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194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318207-20DE-4998-B474-44D80670D5CF}"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527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4BFFE3-5C16-41CF-BA1B-6BE2D802C258}"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066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E7D85-DC45-4E18-8DF4-187A8AD27A50}"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731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06911E-D88B-4977-BF11-841ED5402EDF}"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06907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838762-83D4-4215-BE64-7E3E29A3CBAB}"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9442" name="Rectangle 2"/>
          <p:cNvSpPr>
            <a:spLocks noGrp="1" noRot="1" noChangeAspect="1" noChangeArrowheads="1" noTextEdit="1"/>
          </p:cNvSpPr>
          <p:nvPr>
            <p:ph type="sldImg"/>
          </p:nvPr>
        </p:nvSpPr>
        <p:spPr>
          <a:ln/>
        </p:spPr>
      </p:sp>
      <p:sp>
        <p:nvSpPr>
          <p:cNvPr id="829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179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393EDB-0FAA-450B-9AD6-5757B4E83842}"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86732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D3F20F-15CC-40A7-964C-864095F17C74}"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5358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1434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F070651D-47E2-439E-904D-E39E18D234C1}" type="slidenum">
              <a:rPr lang="en-US" altLang="en-US"/>
              <a:pPr>
                <a:defRPr/>
              </a:pPr>
              <a:t>‹#›</a:t>
            </a:fld>
            <a:endParaRPr lang="en-US" altLang="en-US"/>
          </a:p>
        </p:txBody>
      </p:sp>
    </p:spTree>
    <p:extLst>
      <p:ext uri="{BB962C8B-B14F-4D97-AF65-F5344CB8AC3E}">
        <p14:creationId xmlns:p14="http://schemas.microsoft.com/office/powerpoint/2010/main" val="301357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CA80C3A6-1CCF-48F3-B081-0EFE183DFEB8}" type="slidenum">
              <a:rPr lang="en-US" altLang="en-US"/>
              <a:pPr>
                <a:defRPr/>
              </a:pPr>
              <a:t>‹#›</a:t>
            </a:fld>
            <a:endParaRPr lang="en-US" altLang="en-US"/>
          </a:p>
        </p:txBody>
      </p:sp>
    </p:spTree>
    <p:extLst>
      <p:ext uri="{BB962C8B-B14F-4D97-AF65-F5344CB8AC3E}">
        <p14:creationId xmlns:p14="http://schemas.microsoft.com/office/powerpoint/2010/main" val="419478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18DF29-503F-417C-89D5-80203733CCE4}" type="slidenum">
              <a:rPr lang="en-US" altLang="en-US"/>
              <a:pPr>
                <a:defRPr/>
              </a:pPr>
              <a:t>‹#›</a:t>
            </a:fld>
            <a:endParaRPr lang="en-US" altLang="en-US"/>
          </a:p>
        </p:txBody>
      </p:sp>
    </p:spTree>
    <p:extLst>
      <p:ext uri="{BB962C8B-B14F-4D97-AF65-F5344CB8AC3E}">
        <p14:creationId xmlns:p14="http://schemas.microsoft.com/office/powerpoint/2010/main" val="229844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4A6B-9962-446D-6416-CEC2322804F1}"/>
              </a:ext>
            </a:extLst>
          </p:cNvPr>
          <p:cNvSpPr>
            <a:spLocks noGrp="1"/>
          </p:cNvSpPr>
          <p:nvPr>
            <p:ph type="ctrTitle"/>
          </p:nvPr>
        </p:nvSpPr>
        <p:spPr>
          <a:xfrm>
            <a:off x="1143000" y="1122364"/>
            <a:ext cx="6858000" cy="2387600"/>
          </a:xfrm>
        </p:spPr>
        <p:txBody>
          <a:bodyPr anchor="b">
            <a:normAutofit/>
          </a:bodyPr>
          <a:lstStyle>
            <a:lvl1pPr algn="ctr">
              <a:defRPr sz="2400">
                <a:solidFill>
                  <a:srgbClr val="FF0000"/>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1598E8F2-CC7B-93B5-3741-9898CEBA27FC}"/>
              </a:ext>
            </a:extLst>
          </p:cNvPr>
          <p:cNvSpPr>
            <a:spLocks noGrp="1"/>
          </p:cNvSpPr>
          <p:nvPr>
            <p:ph type="subTitle" idx="1"/>
          </p:nvPr>
        </p:nvSpPr>
        <p:spPr>
          <a:xfrm>
            <a:off x="1143000" y="3602038"/>
            <a:ext cx="6858000" cy="1655762"/>
          </a:xfrm>
        </p:spPr>
        <p:txBody>
          <a:bodyPr/>
          <a:lstStyle>
            <a:lvl1pPr marL="0" indent="0" algn="ctr">
              <a:buNone/>
              <a:defRPr sz="1800">
                <a:solidFill>
                  <a:srgbClr val="FF0000"/>
                </a:solidFill>
              </a:defRPr>
            </a:lvl1pPr>
            <a:lvl2pPr marL="342887" indent="0" algn="ctr">
              <a:buNone/>
              <a:defRPr sz="1500"/>
            </a:lvl2pPr>
            <a:lvl3pPr marL="685773" indent="0" algn="ctr">
              <a:buNone/>
              <a:defRPr sz="1350"/>
            </a:lvl3pPr>
            <a:lvl4pPr marL="1028659" indent="0" algn="ctr">
              <a:buNone/>
              <a:defRPr sz="1200"/>
            </a:lvl4pPr>
            <a:lvl5pPr marL="1371545" indent="0" algn="ctr">
              <a:buNone/>
              <a:defRPr sz="1200"/>
            </a:lvl5pPr>
            <a:lvl6pPr marL="1714432" indent="0" algn="ctr">
              <a:buNone/>
              <a:defRPr sz="1200"/>
            </a:lvl6pPr>
            <a:lvl7pPr marL="2057318" indent="0" algn="ctr">
              <a:buNone/>
              <a:defRPr sz="1200"/>
            </a:lvl7pPr>
            <a:lvl8pPr marL="2400204" indent="0" algn="ctr">
              <a:buNone/>
              <a:defRPr sz="1200"/>
            </a:lvl8pPr>
            <a:lvl9pPr marL="2743090" indent="0" algn="ctr">
              <a:buNone/>
              <a:defRPr sz="12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CF87313D-B75D-C14F-96C6-39FD17A51797}"/>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5" name="Footer Placeholder 4">
            <a:extLst>
              <a:ext uri="{FF2B5EF4-FFF2-40B4-BE49-F238E27FC236}">
                <a16:creationId xmlns:a16="http://schemas.microsoft.com/office/drawing/2014/main" id="{619EF70E-0395-1B13-6DB3-BFCED7B6C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FF889-4B37-46D9-F7D1-F75ED2019E4F}"/>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2604364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7247-4CD0-544D-8015-A14B070949C1}"/>
              </a:ext>
            </a:extLst>
          </p:cNvPr>
          <p:cNvSpPr>
            <a:spLocks noGrp="1"/>
          </p:cNvSpPr>
          <p:nvPr>
            <p:ph type="title"/>
          </p:nvPr>
        </p:nvSpPr>
        <p:spPr/>
        <p:txBody>
          <a:bodyPr>
            <a:normAutofit/>
          </a:bodyPr>
          <a:lstStyle>
            <a:lvl1pPr>
              <a:defRPr sz="2400">
                <a:solidFill>
                  <a:srgbClr val="FF0000"/>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215F831D-E4E0-E92F-CE8B-9E6E8F34D03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C5F9DA2-FD01-F9F8-8E80-D59A2FEC1EF2}"/>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5" name="Footer Placeholder 4">
            <a:extLst>
              <a:ext uri="{FF2B5EF4-FFF2-40B4-BE49-F238E27FC236}">
                <a16:creationId xmlns:a16="http://schemas.microsoft.com/office/drawing/2014/main" id="{940783BC-680D-50CD-E257-2454D3CDA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8479A-01A7-FB47-D046-3AFDC6C7A9DF}"/>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222761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01A8-0253-AF7D-C01B-FBC01525FB75}"/>
              </a:ext>
            </a:extLst>
          </p:cNvPr>
          <p:cNvSpPr>
            <a:spLocks noGrp="1"/>
          </p:cNvSpPr>
          <p:nvPr>
            <p:ph type="title"/>
          </p:nvPr>
        </p:nvSpPr>
        <p:spPr>
          <a:xfrm>
            <a:off x="623887" y="1709738"/>
            <a:ext cx="7886700" cy="2852737"/>
          </a:xfrm>
        </p:spPr>
        <p:txBody>
          <a:bodyPr anchor="b">
            <a:normAutofit/>
          </a:bodyPr>
          <a:lstStyle>
            <a:lvl1pPr>
              <a:defRPr sz="2400">
                <a:solidFill>
                  <a:srgbClr val="FF0000"/>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7D3391E-88AB-4379-ABAC-B548981043A3}"/>
              </a:ext>
            </a:extLst>
          </p:cNvPr>
          <p:cNvSpPr>
            <a:spLocks noGrp="1"/>
          </p:cNvSpPr>
          <p:nvPr>
            <p:ph type="body" idx="1"/>
          </p:nvPr>
        </p:nvSpPr>
        <p:spPr>
          <a:xfrm>
            <a:off x="623887" y="4589463"/>
            <a:ext cx="7886700" cy="1500187"/>
          </a:xfrm>
        </p:spPr>
        <p:txBody>
          <a:bodyPr/>
          <a:lstStyle>
            <a:lvl1pPr marL="0" indent="0">
              <a:buNone/>
              <a:defRPr sz="1800">
                <a:solidFill>
                  <a:schemeClr val="tx1">
                    <a:tint val="75000"/>
                  </a:schemeClr>
                </a:solidFill>
              </a:defRPr>
            </a:lvl1pPr>
            <a:lvl2pPr marL="342887" indent="0">
              <a:buNone/>
              <a:defRPr sz="1500">
                <a:solidFill>
                  <a:schemeClr val="tx1">
                    <a:tint val="75000"/>
                  </a:schemeClr>
                </a:solidFill>
              </a:defRPr>
            </a:lvl2pPr>
            <a:lvl3pPr marL="685773" indent="0">
              <a:buNone/>
              <a:defRPr sz="1350">
                <a:solidFill>
                  <a:schemeClr val="tx1">
                    <a:tint val="75000"/>
                  </a:schemeClr>
                </a:solidFill>
              </a:defRPr>
            </a:lvl3pPr>
            <a:lvl4pPr marL="1028659" indent="0">
              <a:buNone/>
              <a:defRPr sz="1200">
                <a:solidFill>
                  <a:schemeClr val="tx1">
                    <a:tint val="75000"/>
                  </a:schemeClr>
                </a:solidFill>
              </a:defRPr>
            </a:lvl4pPr>
            <a:lvl5pPr marL="1371545" indent="0">
              <a:buNone/>
              <a:defRPr sz="1200">
                <a:solidFill>
                  <a:schemeClr val="tx1">
                    <a:tint val="75000"/>
                  </a:schemeClr>
                </a:solidFill>
              </a:defRPr>
            </a:lvl5pPr>
            <a:lvl6pPr marL="1714432" indent="0">
              <a:buNone/>
              <a:defRPr sz="1200">
                <a:solidFill>
                  <a:schemeClr val="tx1">
                    <a:tint val="75000"/>
                  </a:schemeClr>
                </a:solidFill>
              </a:defRPr>
            </a:lvl6pPr>
            <a:lvl7pPr marL="2057318" indent="0">
              <a:buNone/>
              <a:defRPr sz="1200">
                <a:solidFill>
                  <a:schemeClr val="tx1">
                    <a:tint val="75000"/>
                  </a:schemeClr>
                </a:solidFill>
              </a:defRPr>
            </a:lvl7pPr>
            <a:lvl8pPr marL="2400204" indent="0">
              <a:buNone/>
              <a:defRPr sz="1200">
                <a:solidFill>
                  <a:schemeClr val="tx1">
                    <a:tint val="75000"/>
                  </a:schemeClr>
                </a:solidFill>
              </a:defRPr>
            </a:lvl8pPr>
            <a:lvl9pPr marL="274309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A05F5-85DC-C28A-8494-4F370C3D6B02}"/>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5" name="Footer Placeholder 4">
            <a:extLst>
              <a:ext uri="{FF2B5EF4-FFF2-40B4-BE49-F238E27FC236}">
                <a16:creationId xmlns:a16="http://schemas.microsoft.com/office/drawing/2014/main" id="{2A6141F6-45C3-3FF2-20CC-A53A212B9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391CE-A1F9-85EB-3C2E-56D727921B31}"/>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347041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1348-94CE-E217-C7C1-F24E55BE92F4}"/>
              </a:ext>
            </a:extLst>
          </p:cNvPr>
          <p:cNvSpPr>
            <a:spLocks noGrp="1"/>
          </p:cNvSpPr>
          <p:nvPr>
            <p:ph type="title"/>
          </p:nvPr>
        </p:nvSpPr>
        <p:spPr/>
        <p:txBody>
          <a:bodyPr>
            <a:normAutofit/>
          </a:bodyPr>
          <a:lstStyle>
            <a:lvl1pPr>
              <a:defRPr sz="2400">
                <a:solidFill>
                  <a:srgbClr val="FF0000"/>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AE87F87E-C5BE-9A37-FAC5-543E91B31B8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A41E2C-EA02-0E4F-1B0A-A9F959AB387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742607-FC93-E159-8E8A-CDD2816F8CE4}"/>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6" name="Footer Placeholder 5">
            <a:extLst>
              <a:ext uri="{FF2B5EF4-FFF2-40B4-BE49-F238E27FC236}">
                <a16:creationId xmlns:a16="http://schemas.microsoft.com/office/drawing/2014/main" id="{C6AD84CD-4A01-52E3-2344-2CC057334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AB6DCC-BC84-A26C-EED0-532A4D38A61F}"/>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960792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56E1-68B8-BEEF-0680-BA7A08EF501C}"/>
              </a:ext>
            </a:extLst>
          </p:cNvPr>
          <p:cNvSpPr>
            <a:spLocks noGrp="1"/>
          </p:cNvSpPr>
          <p:nvPr>
            <p:ph type="title"/>
          </p:nvPr>
        </p:nvSpPr>
        <p:spPr>
          <a:xfrm>
            <a:off x="629841" y="365126"/>
            <a:ext cx="7886700" cy="1325563"/>
          </a:xfrm>
        </p:spPr>
        <p:txBody>
          <a:bodyPr>
            <a:normAutofit/>
          </a:bodyPr>
          <a:lstStyle>
            <a:lvl1pPr>
              <a:defRPr sz="2400">
                <a:solidFill>
                  <a:srgbClr val="FF0000"/>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9FF60555-9FF6-5A75-C93C-3D1D1B0A65E1}"/>
              </a:ext>
            </a:extLst>
          </p:cNvPr>
          <p:cNvSpPr>
            <a:spLocks noGrp="1"/>
          </p:cNvSpPr>
          <p:nvPr>
            <p:ph type="body" idx="1"/>
          </p:nvPr>
        </p:nvSpPr>
        <p:spPr>
          <a:xfrm>
            <a:off x="629842" y="1681163"/>
            <a:ext cx="3868340" cy="823912"/>
          </a:xfr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10410-5F9E-2B4C-785A-AF8014E4037A}"/>
              </a:ext>
            </a:extLst>
          </p:cNvPr>
          <p:cNvSpPr>
            <a:spLocks noGrp="1"/>
          </p:cNvSpPr>
          <p:nvPr>
            <p:ph sz="half" idx="2"/>
          </p:nvPr>
        </p:nvSpPr>
        <p:spPr>
          <a:xfrm>
            <a:off x="629842" y="250507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25EF33-F1EE-106B-52A8-CB7B49D40AB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9A3BF-63DC-843A-E64D-F7C7D5A25374}"/>
              </a:ext>
            </a:extLst>
          </p:cNvPr>
          <p:cNvSpPr>
            <a:spLocks noGrp="1"/>
          </p:cNvSpPr>
          <p:nvPr>
            <p:ph sz="quarter" idx="4"/>
          </p:nvPr>
        </p:nvSpPr>
        <p:spPr>
          <a:xfrm>
            <a:off x="4629150" y="250507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58BFAD-F6E8-0B20-DCAD-DCED5470EBB4}"/>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8" name="Footer Placeholder 7">
            <a:extLst>
              <a:ext uri="{FF2B5EF4-FFF2-40B4-BE49-F238E27FC236}">
                <a16:creationId xmlns:a16="http://schemas.microsoft.com/office/drawing/2014/main" id="{071D25EA-D1D1-7A38-E431-61B7E39076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4EAD71-43F4-6CA9-6002-52F3F3792A5D}"/>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122683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BFE4-8378-DA9F-2C02-EBB6ACD90695}"/>
              </a:ext>
            </a:extLst>
          </p:cNvPr>
          <p:cNvSpPr>
            <a:spLocks noGrp="1"/>
          </p:cNvSpPr>
          <p:nvPr>
            <p:ph type="title"/>
          </p:nvPr>
        </p:nvSpPr>
        <p:spPr/>
        <p:txBody>
          <a:bodyPr>
            <a:normAutofit/>
          </a:bodyPr>
          <a:lstStyle>
            <a:lvl1pPr>
              <a:defRPr sz="2400">
                <a:solidFill>
                  <a:srgbClr val="FF0000"/>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18C6C926-8325-7F6E-433F-048782B6BE98}"/>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4" name="Footer Placeholder 3">
            <a:extLst>
              <a:ext uri="{FF2B5EF4-FFF2-40B4-BE49-F238E27FC236}">
                <a16:creationId xmlns:a16="http://schemas.microsoft.com/office/drawing/2014/main" id="{B31799F6-C738-3732-65F1-AC2E106D4D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CCA7D6-97F1-B075-859B-4567D6A457BB}"/>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2360729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771D2-6468-89B0-9AFE-813EF14F5166}"/>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3" name="Footer Placeholder 2">
            <a:extLst>
              <a:ext uri="{FF2B5EF4-FFF2-40B4-BE49-F238E27FC236}">
                <a16:creationId xmlns:a16="http://schemas.microsoft.com/office/drawing/2014/main" id="{14E22663-009F-9503-FF17-A256E8E8B7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066EA0-786E-19B5-27DD-D001619E1BD2}"/>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2786765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0A47-7030-CF9B-8966-CDC1A717D0D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6A6A90-F6B4-FEA5-EC24-B24DAD94515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C14EDB-708A-73C1-50AF-89C6728DCB8A}"/>
              </a:ext>
            </a:extLst>
          </p:cNvPr>
          <p:cNvSpPr>
            <a:spLocks noGrp="1"/>
          </p:cNvSpPr>
          <p:nvPr>
            <p:ph type="body" sz="half" idx="2"/>
          </p:nvPr>
        </p:nvSpPr>
        <p:spPr>
          <a:xfrm>
            <a:off x="629841" y="2057400"/>
            <a:ext cx="2949178" cy="3811588"/>
          </a:xfrm>
        </p:spPr>
        <p:txBody>
          <a:bodyPr/>
          <a:lstStyle>
            <a:lvl1pPr marL="0" indent="0">
              <a:buNone/>
              <a:defRPr sz="1200"/>
            </a:lvl1pPr>
            <a:lvl2pPr marL="342887" indent="0">
              <a:buNone/>
              <a:defRPr sz="1050"/>
            </a:lvl2pPr>
            <a:lvl3pPr marL="685773" indent="0">
              <a:buNone/>
              <a:defRPr sz="900"/>
            </a:lvl3pPr>
            <a:lvl4pPr marL="1028659" indent="0">
              <a:buNone/>
              <a:defRPr sz="750"/>
            </a:lvl4pPr>
            <a:lvl5pPr marL="1371545" indent="0">
              <a:buNone/>
              <a:defRPr sz="750"/>
            </a:lvl5pPr>
            <a:lvl6pPr marL="1714432" indent="0">
              <a:buNone/>
              <a:defRPr sz="750"/>
            </a:lvl6pPr>
            <a:lvl7pPr marL="2057318" indent="0">
              <a:buNone/>
              <a:defRPr sz="750"/>
            </a:lvl7pPr>
            <a:lvl8pPr marL="2400204" indent="0">
              <a:buNone/>
              <a:defRPr sz="750"/>
            </a:lvl8pPr>
            <a:lvl9pPr marL="274309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FC15591-2896-1A45-3AD5-C1E2FE535C28}"/>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6" name="Footer Placeholder 5">
            <a:extLst>
              <a:ext uri="{FF2B5EF4-FFF2-40B4-BE49-F238E27FC236}">
                <a16:creationId xmlns:a16="http://schemas.microsoft.com/office/drawing/2014/main" id="{F4417906-97D4-30C7-8AD7-1D61B7389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ECED16-D815-9239-99C8-A93BCB915FC2}"/>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275894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52B568F0-60AD-46BE-AFE9-9BB9C74A953C}" type="slidenum">
              <a:rPr lang="en-US" altLang="en-US"/>
              <a:pPr>
                <a:defRPr/>
              </a:pPr>
              <a:t>‹#›</a:t>
            </a:fld>
            <a:endParaRPr lang="en-US" altLang="en-US"/>
          </a:p>
        </p:txBody>
      </p:sp>
    </p:spTree>
    <p:extLst>
      <p:ext uri="{BB962C8B-B14F-4D97-AF65-F5344CB8AC3E}">
        <p14:creationId xmlns:p14="http://schemas.microsoft.com/office/powerpoint/2010/main" val="2140316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2C0A-8044-F42D-FF99-C63D239384A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B07467-474E-7C82-B553-8B01E4DE767E}"/>
              </a:ext>
            </a:extLst>
          </p:cNvPr>
          <p:cNvSpPr>
            <a:spLocks noGrp="1"/>
          </p:cNvSpPr>
          <p:nvPr>
            <p:ph type="pic" idx="1"/>
          </p:nvPr>
        </p:nvSpPr>
        <p:spPr>
          <a:xfrm>
            <a:off x="3887391" y="987426"/>
            <a:ext cx="4629150" cy="4873625"/>
          </a:xfrm>
        </p:spPr>
        <p:txBody>
          <a:bodyPr/>
          <a:lstStyle>
            <a:lvl1pPr marL="0" indent="0">
              <a:buNone/>
              <a:defRPr sz="2400"/>
            </a:lvl1pPr>
            <a:lvl2pPr marL="342887" indent="0">
              <a:buNone/>
              <a:defRPr sz="2100"/>
            </a:lvl2pPr>
            <a:lvl3pPr marL="685773" indent="0">
              <a:buNone/>
              <a:defRPr sz="1800"/>
            </a:lvl3pPr>
            <a:lvl4pPr marL="1028659" indent="0">
              <a:buNone/>
              <a:defRPr sz="1500"/>
            </a:lvl4pPr>
            <a:lvl5pPr marL="1371545" indent="0">
              <a:buNone/>
              <a:defRPr sz="1500"/>
            </a:lvl5pPr>
            <a:lvl6pPr marL="1714432" indent="0">
              <a:buNone/>
              <a:defRPr sz="1500"/>
            </a:lvl6pPr>
            <a:lvl7pPr marL="2057318" indent="0">
              <a:buNone/>
              <a:defRPr sz="1500"/>
            </a:lvl7pPr>
            <a:lvl8pPr marL="2400204" indent="0">
              <a:buNone/>
              <a:defRPr sz="1500"/>
            </a:lvl8pPr>
            <a:lvl9pPr marL="2743090" indent="0">
              <a:buNone/>
              <a:defRPr sz="1500"/>
            </a:lvl9pPr>
          </a:lstStyle>
          <a:p>
            <a:endParaRPr lang="en-IN"/>
          </a:p>
        </p:txBody>
      </p:sp>
      <p:sp>
        <p:nvSpPr>
          <p:cNvPr id="4" name="Text Placeholder 3">
            <a:extLst>
              <a:ext uri="{FF2B5EF4-FFF2-40B4-BE49-F238E27FC236}">
                <a16:creationId xmlns:a16="http://schemas.microsoft.com/office/drawing/2014/main" id="{E74E2534-866E-ECCB-6F7F-548A4E2EFA7A}"/>
              </a:ext>
            </a:extLst>
          </p:cNvPr>
          <p:cNvSpPr>
            <a:spLocks noGrp="1"/>
          </p:cNvSpPr>
          <p:nvPr>
            <p:ph type="body" sz="half" idx="2"/>
          </p:nvPr>
        </p:nvSpPr>
        <p:spPr>
          <a:xfrm>
            <a:off x="629841" y="2057400"/>
            <a:ext cx="2949178" cy="3811588"/>
          </a:xfrm>
        </p:spPr>
        <p:txBody>
          <a:bodyPr/>
          <a:lstStyle>
            <a:lvl1pPr marL="0" indent="0">
              <a:buNone/>
              <a:defRPr sz="1200"/>
            </a:lvl1pPr>
            <a:lvl2pPr marL="342887" indent="0">
              <a:buNone/>
              <a:defRPr sz="1050"/>
            </a:lvl2pPr>
            <a:lvl3pPr marL="685773" indent="0">
              <a:buNone/>
              <a:defRPr sz="900"/>
            </a:lvl3pPr>
            <a:lvl4pPr marL="1028659" indent="0">
              <a:buNone/>
              <a:defRPr sz="750"/>
            </a:lvl4pPr>
            <a:lvl5pPr marL="1371545" indent="0">
              <a:buNone/>
              <a:defRPr sz="750"/>
            </a:lvl5pPr>
            <a:lvl6pPr marL="1714432" indent="0">
              <a:buNone/>
              <a:defRPr sz="750"/>
            </a:lvl6pPr>
            <a:lvl7pPr marL="2057318" indent="0">
              <a:buNone/>
              <a:defRPr sz="750"/>
            </a:lvl7pPr>
            <a:lvl8pPr marL="2400204" indent="0">
              <a:buNone/>
              <a:defRPr sz="750"/>
            </a:lvl8pPr>
            <a:lvl9pPr marL="274309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28D4EE7-016F-93D3-CFA2-EC5029D66855}"/>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6" name="Footer Placeholder 5">
            <a:extLst>
              <a:ext uri="{FF2B5EF4-FFF2-40B4-BE49-F238E27FC236}">
                <a16:creationId xmlns:a16="http://schemas.microsoft.com/office/drawing/2014/main" id="{D15824E7-09D8-A291-AFBB-B151148B5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61F05B-8D93-74FD-19CC-5FEDD5806C31}"/>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1816409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E672-35CC-4A39-0A76-C3B7D10B14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DA7F59-D6E9-42C6-2423-DDF3CB23B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69A1A-CBB1-4084-A17B-DAB7F2335B0A}"/>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5" name="Footer Placeholder 4">
            <a:extLst>
              <a:ext uri="{FF2B5EF4-FFF2-40B4-BE49-F238E27FC236}">
                <a16:creationId xmlns:a16="http://schemas.microsoft.com/office/drawing/2014/main" id="{50ADC886-DB14-3F99-252C-093E529A7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ADD1D-D032-1C35-BF17-11CEFEA6CC65}"/>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3860470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3BF0D-C267-F9B0-91B4-52353E2E5B2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207942-40BC-477F-C070-6F4247630CC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45987-B8BD-7437-F4F0-3D991C3418EB}"/>
              </a:ext>
            </a:extLst>
          </p:cNvPr>
          <p:cNvSpPr>
            <a:spLocks noGrp="1"/>
          </p:cNvSpPr>
          <p:nvPr>
            <p:ph type="dt" sz="half" idx="10"/>
          </p:nvPr>
        </p:nvSpPr>
        <p:spPr/>
        <p:txBody>
          <a:bodyPr/>
          <a:lstStyle/>
          <a:p>
            <a:fld id="{F9FDAE61-9186-4B8A-B295-AD55223509D4}" type="datetimeFigureOut">
              <a:rPr lang="en-IN" smtClean="0"/>
              <a:t>20-03-2023</a:t>
            </a:fld>
            <a:endParaRPr lang="en-IN"/>
          </a:p>
        </p:txBody>
      </p:sp>
      <p:sp>
        <p:nvSpPr>
          <p:cNvPr id="5" name="Footer Placeholder 4">
            <a:extLst>
              <a:ext uri="{FF2B5EF4-FFF2-40B4-BE49-F238E27FC236}">
                <a16:creationId xmlns:a16="http://schemas.microsoft.com/office/drawing/2014/main" id="{39B098F3-4A0A-556F-4CC4-3413009E4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70096-08AF-A2E0-4482-8D19053C6A3B}"/>
              </a:ext>
            </a:extLst>
          </p:cNvPr>
          <p:cNvSpPr>
            <a:spLocks noGrp="1"/>
          </p:cNvSpPr>
          <p:nvPr>
            <p:ph type="sldNum" sz="quarter" idx="12"/>
          </p:nvPr>
        </p:nvSpPr>
        <p:spPr/>
        <p:txBody>
          <a:bodyPr/>
          <a:lstStyle/>
          <a:p>
            <a:fld id="{D0450F9A-EC5C-40C0-B6F0-F55C5435DB19}" type="slidenum">
              <a:rPr lang="en-IN" smtClean="0"/>
              <a:t>‹#›</a:t>
            </a:fld>
            <a:endParaRPr lang="en-IN"/>
          </a:p>
        </p:txBody>
      </p:sp>
    </p:spTree>
    <p:extLst>
      <p:ext uri="{BB962C8B-B14F-4D97-AF65-F5344CB8AC3E}">
        <p14:creationId xmlns:p14="http://schemas.microsoft.com/office/powerpoint/2010/main" val="991210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normAutofit/>
          </a:bodyPr>
          <a:lstStyle>
            <a:lvl1pPr>
              <a:defRPr sz="2400">
                <a:solidFill>
                  <a:srgbClr val="FF0000"/>
                </a:solidFill>
              </a:defRPr>
            </a:lvl1pPr>
          </a:lstStyle>
          <a:p>
            <a:r>
              <a:rPr lang="en-US" dirty="0"/>
              <a:t>Click to edit Master title style</a:t>
            </a:r>
            <a:endParaRPr lang="en-IN" dirty="0"/>
          </a:p>
        </p:txBody>
      </p:sp>
      <p:sp>
        <p:nvSpPr>
          <p:cNvPr id="3" name="Text Placeholder 2"/>
          <p:cNvSpPr>
            <a:spLocks noGrp="1"/>
          </p:cNvSpPr>
          <p:nvPr>
            <p:ph type="body" sz="half" idx="1"/>
          </p:nvPr>
        </p:nvSpPr>
        <p:spPr>
          <a:xfrm>
            <a:off x="350838" y="1214440"/>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541839" y="1214440"/>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1" y="6397625"/>
            <a:ext cx="2133600" cy="32385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5DA76649-2269-4039-824F-BBED1047F2E2}" type="slidenum">
              <a:rPr lang="en-US" altLang="en-US"/>
              <a:pPr/>
              <a:t>‹#›</a:t>
            </a:fld>
            <a:endParaRPr lang="en-US" altLang="en-US"/>
          </a:p>
        </p:txBody>
      </p:sp>
    </p:spTree>
    <p:extLst>
      <p:ext uri="{BB962C8B-B14F-4D97-AF65-F5344CB8AC3E}">
        <p14:creationId xmlns:p14="http://schemas.microsoft.com/office/powerpoint/2010/main" val="383752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51A21196-BA17-4B3C-8DBC-A1EC57780C8E}" type="slidenum">
              <a:rPr lang="en-US" altLang="en-US"/>
              <a:pPr>
                <a:defRPr/>
              </a:pPr>
              <a:t>‹#›</a:t>
            </a:fld>
            <a:endParaRPr lang="en-US" altLang="en-US"/>
          </a:p>
        </p:txBody>
      </p:sp>
    </p:spTree>
    <p:extLst>
      <p:ext uri="{BB962C8B-B14F-4D97-AF65-F5344CB8AC3E}">
        <p14:creationId xmlns:p14="http://schemas.microsoft.com/office/powerpoint/2010/main" val="76985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22CBEA8A-329D-448E-B7E8-8F7C98EF891C}" type="slidenum">
              <a:rPr lang="en-US" altLang="en-US"/>
              <a:pPr>
                <a:defRPr/>
              </a:pPr>
              <a:t>‹#›</a:t>
            </a:fld>
            <a:endParaRPr lang="en-US" altLang="en-US"/>
          </a:p>
        </p:txBody>
      </p:sp>
    </p:spTree>
    <p:extLst>
      <p:ext uri="{BB962C8B-B14F-4D97-AF65-F5344CB8AC3E}">
        <p14:creationId xmlns:p14="http://schemas.microsoft.com/office/powerpoint/2010/main" val="324901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AE9AB07E-E102-405B-833D-B0C2D8D09E38}" type="slidenum">
              <a:rPr lang="en-US" altLang="en-US"/>
              <a:pPr>
                <a:defRPr/>
              </a:pPr>
              <a:t>‹#›</a:t>
            </a:fld>
            <a:endParaRPr lang="en-US" altLang="en-US"/>
          </a:p>
        </p:txBody>
      </p:sp>
    </p:spTree>
    <p:extLst>
      <p:ext uri="{BB962C8B-B14F-4D97-AF65-F5344CB8AC3E}">
        <p14:creationId xmlns:p14="http://schemas.microsoft.com/office/powerpoint/2010/main" val="392430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E02801DA-5540-43E9-A877-94F2CC887830}" type="slidenum">
              <a:rPr lang="en-US" altLang="en-US"/>
              <a:pPr>
                <a:defRPr/>
              </a:pPr>
              <a:t>‹#›</a:t>
            </a:fld>
            <a:endParaRPr lang="en-US" altLang="en-US"/>
          </a:p>
        </p:txBody>
      </p:sp>
    </p:spTree>
    <p:extLst>
      <p:ext uri="{BB962C8B-B14F-4D97-AF65-F5344CB8AC3E}">
        <p14:creationId xmlns:p14="http://schemas.microsoft.com/office/powerpoint/2010/main" val="161013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41F8F0EB-B484-47EC-B51E-406C1FDB6D9A}" type="slidenum">
              <a:rPr lang="en-US" altLang="en-US"/>
              <a:pPr>
                <a:defRPr/>
              </a:pPr>
              <a:t>‹#›</a:t>
            </a:fld>
            <a:endParaRPr lang="en-US" altLang="en-US"/>
          </a:p>
        </p:txBody>
      </p:sp>
    </p:spTree>
    <p:extLst>
      <p:ext uri="{BB962C8B-B14F-4D97-AF65-F5344CB8AC3E}">
        <p14:creationId xmlns:p14="http://schemas.microsoft.com/office/powerpoint/2010/main" val="42685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3B0D2CA4-2970-4088-9F0E-A75FD80475C7}" type="slidenum">
              <a:rPr lang="en-US" altLang="en-US"/>
              <a:pPr>
                <a:defRPr/>
              </a:pPr>
              <a:t>‹#›</a:t>
            </a:fld>
            <a:endParaRPr lang="en-US" altLang="en-US"/>
          </a:p>
        </p:txBody>
      </p:sp>
    </p:spTree>
    <p:extLst>
      <p:ext uri="{BB962C8B-B14F-4D97-AF65-F5344CB8AC3E}">
        <p14:creationId xmlns:p14="http://schemas.microsoft.com/office/powerpoint/2010/main" val="194270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3B2D3239-A351-4DA1-ABD0-6D1F15CD17E2}" type="slidenum">
              <a:rPr lang="en-US" altLang="en-US"/>
              <a:pPr>
                <a:defRPr/>
              </a:pPr>
              <a:t>‹#›</a:t>
            </a:fld>
            <a:endParaRPr lang="en-US" altLang="en-US"/>
          </a:p>
        </p:txBody>
      </p:sp>
    </p:spTree>
    <p:extLst>
      <p:ext uri="{BB962C8B-B14F-4D97-AF65-F5344CB8AC3E}">
        <p14:creationId xmlns:p14="http://schemas.microsoft.com/office/powerpoint/2010/main" val="427595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ltLang="en-US"/>
          </a:p>
        </p:txBody>
      </p:sp>
      <p:sp>
        <p:nvSpPr>
          <p:cNvPr id="1331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ltLang="en-US"/>
          </a:p>
        </p:txBody>
      </p:sp>
      <p:sp>
        <p:nvSpPr>
          <p:cNvPr id="1331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14C96F51-830D-4014-BC44-B91635D96D75}" type="slidenum">
              <a:rPr lang="en-US" altLang="en-US"/>
              <a:pPr>
                <a:defRPr/>
              </a:pPr>
              <a:t>‹#›</a:t>
            </a:fld>
            <a:endParaRPr lang="en-US"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35" name="Oval 11"/>
            <p:cNvSpPr>
              <a:spLocks noChangeArrowheads="1"/>
            </p:cNvSpPr>
            <p:nvPr/>
          </p:nvSpPr>
          <p:spPr bwMode="auto">
            <a:xfrm>
              <a:off x="5360" y="960"/>
              <a:ext cx="78"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36" name="Oval 12"/>
            <p:cNvSpPr>
              <a:spLocks noChangeArrowheads="1"/>
            </p:cNvSpPr>
            <p:nvPr/>
          </p:nvSpPr>
          <p:spPr bwMode="auto">
            <a:xfrm>
              <a:off x="5136" y="1072"/>
              <a:ext cx="80"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37" name="Oval 13"/>
            <p:cNvSpPr>
              <a:spLocks noChangeArrowheads="1"/>
            </p:cNvSpPr>
            <p:nvPr/>
          </p:nvSpPr>
          <p:spPr bwMode="auto">
            <a:xfrm>
              <a:off x="5248" y="1072"/>
              <a:ext cx="79"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38" name="Oval 14"/>
            <p:cNvSpPr>
              <a:spLocks noChangeArrowheads="1"/>
            </p:cNvSpPr>
            <p:nvPr/>
          </p:nvSpPr>
          <p:spPr bwMode="auto">
            <a:xfrm>
              <a:off x="5360" y="1072"/>
              <a:ext cx="78"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39" name="Oval 15"/>
            <p:cNvSpPr>
              <a:spLocks noChangeArrowheads="1"/>
            </p:cNvSpPr>
            <p:nvPr/>
          </p:nvSpPr>
          <p:spPr bwMode="auto">
            <a:xfrm>
              <a:off x="5472" y="1072"/>
              <a:ext cx="78" cy="7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0" name="Oval 16"/>
            <p:cNvSpPr>
              <a:spLocks noChangeArrowheads="1"/>
            </p:cNvSpPr>
            <p:nvPr/>
          </p:nvSpPr>
          <p:spPr bwMode="auto">
            <a:xfrm>
              <a:off x="5136" y="1184"/>
              <a:ext cx="80"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1" name="Oval 17"/>
            <p:cNvSpPr>
              <a:spLocks noChangeArrowheads="1"/>
            </p:cNvSpPr>
            <p:nvPr/>
          </p:nvSpPr>
          <p:spPr bwMode="auto">
            <a:xfrm>
              <a:off x="5248" y="1184"/>
              <a:ext cx="79"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2" name="Oval 18"/>
            <p:cNvSpPr>
              <a:spLocks noChangeArrowheads="1"/>
            </p:cNvSpPr>
            <p:nvPr/>
          </p:nvSpPr>
          <p:spPr bwMode="auto">
            <a:xfrm>
              <a:off x="5360" y="1184"/>
              <a:ext cx="78" cy="7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3" name="Oval 19"/>
            <p:cNvSpPr>
              <a:spLocks noChangeArrowheads="1"/>
            </p:cNvSpPr>
            <p:nvPr/>
          </p:nvSpPr>
          <p:spPr bwMode="auto">
            <a:xfrm>
              <a:off x="5472" y="1184"/>
              <a:ext cx="78" cy="7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4" name="Oval 20"/>
            <p:cNvSpPr>
              <a:spLocks noChangeArrowheads="1"/>
            </p:cNvSpPr>
            <p:nvPr/>
          </p:nvSpPr>
          <p:spPr bwMode="auto">
            <a:xfrm>
              <a:off x="5584" y="1184"/>
              <a:ext cx="80" cy="7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7" name="Oval 23"/>
            <p:cNvSpPr>
              <a:spLocks noChangeArrowheads="1"/>
            </p:cNvSpPr>
            <p:nvPr/>
          </p:nvSpPr>
          <p:spPr bwMode="auto">
            <a:xfrm>
              <a:off x="5360" y="1296"/>
              <a:ext cx="78"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8" name="Oval 24"/>
            <p:cNvSpPr>
              <a:spLocks noChangeArrowheads="1"/>
            </p:cNvSpPr>
            <p:nvPr/>
          </p:nvSpPr>
          <p:spPr bwMode="auto">
            <a:xfrm>
              <a:off x="5472" y="1296"/>
              <a:ext cx="78"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1" name="Oval 27"/>
            <p:cNvSpPr>
              <a:spLocks noChangeArrowheads="1"/>
            </p:cNvSpPr>
            <p:nvPr/>
          </p:nvSpPr>
          <p:spPr bwMode="auto">
            <a:xfrm>
              <a:off x="5360" y="1408"/>
              <a:ext cx="78"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2" name="Oval 28"/>
            <p:cNvSpPr>
              <a:spLocks noChangeArrowheads="1"/>
            </p:cNvSpPr>
            <p:nvPr/>
          </p:nvSpPr>
          <p:spPr bwMode="auto">
            <a:xfrm>
              <a:off x="5472" y="1408"/>
              <a:ext cx="78"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6" name="Oval 32"/>
            <p:cNvSpPr>
              <a:spLocks noChangeArrowheads="1"/>
            </p:cNvSpPr>
            <p:nvPr/>
          </p:nvSpPr>
          <p:spPr bwMode="auto">
            <a:xfrm>
              <a:off x="5360" y="1520"/>
              <a:ext cx="78"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7" name="Oval 33"/>
            <p:cNvSpPr>
              <a:spLocks noChangeArrowheads="1"/>
            </p:cNvSpPr>
            <p:nvPr/>
          </p:nvSpPr>
          <p:spPr bwMode="auto">
            <a:xfrm>
              <a:off x="5472" y="1520"/>
              <a:ext cx="78"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8" name="Oval 34"/>
            <p:cNvSpPr>
              <a:spLocks noChangeArrowheads="1"/>
            </p:cNvSpPr>
            <p:nvPr/>
          </p:nvSpPr>
          <p:spPr bwMode="auto">
            <a:xfrm>
              <a:off x="5136" y="1632"/>
              <a:ext cx="80" cy="7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59" name="Oval 35"/>
            <p:cNvSpPr>
              <a:spLocks noChangeArrowheads="1"/>
            </p:cNvSpPr>
            <p:nvPr/>
          </p:nvSpPr>
          <p:spPr bwMode="auto">
            <a:xfrm>
              <a:off x="5248" y="1632"/>
              <a:ext cx="79" cy="7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60" name="Oval 36"/>
            <p:cNvSpPr>
              <a:spLocks noChangeArrowheads="1"/>
            </p:cNvSpPr>
            <p:nvPr/>
          </p:nvSpPr>
          <p:spPr bwMode="auto">
            <a:xfrm>
              <a:off x="5360" y="1632"/>
              <a:ext cx="78" cy="7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61" name="Oval 37"/>
            <p:cNvSpPr>
              <a:spLocks noChangeArrowheads="1"/>
            </p:cNvSpPr>
            <p:nvPr/>
          </p:nvSpPr>
          <p:spPr bwMode="auto">
            <a:xfrm>
              <a:off x="5472" y="1632"/>
              <a:ext cx="78" cy="7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
          <p:nvSpPr>
            <p:cNvPr id="1063" name="Oval 39"/>
            <p:cNvSpPr>
              <a:spLocks noChangeArrowheads="1"/>
            </p:cNvSpPr>
            <p:nvPr/>
          </p:nvSpPr>
          <p:spPr bwMode="auto">
            <a:xfrm>
              <a:off x="5472" y="1744"/>
              <a:ext cx="78"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grpSp>
    </p:spTree>
  </p:cSld>
  <p:clrMap bg1="lt1" tx1="dk1" bg2="lt2" tx2="dk2" accent1="accent1" accent2="accent2" accent3="accent3" accent4="accent4" accent5="accent5" accent6="accent6" hlink="hlink" folHlink="folHlink"/>
  <p:sldLayoutIdLst>
    <p:sldLayoutId id="214748370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A520D-3FF9-32F5-0DCD-63AD770C244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A2765A-6939-D3AA-55D4-C266C9F9C7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0AC0BD-066E-9231-2260-508870116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FDAE61-9186-4B8A-B295-AD55223509D4}" type="datetimeFigureOut">
              <a:rPr lang="en-IN" smtClean="0"/>
              <a:t>20-03-2023</a:t>
            </a:fld>
            <a:endParaRPr lang="en-IN"/>
          </a:p>
        </p:txBody>
      </p:sp>
      <p:sp>
        <p:nvSpPr>
          <p:cNvPr id="5" name="Footer Placeholder 4">
            <a:extLst>
              <a:ext uri="{FF2B5EF4-FFF2-40B4-BE49-F238E27FC236}">
                <a16:creationId xmlns:a16="http://schemas.microsoft.com/office/drawing/2014/main" id="{385A2A36-7A02-95F2-2D0D-BEEE48AD2D8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5CDC26-75A3-7E62-0C53-8F7CBB8EF2A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450F9A-EC5C-40C0-B6F0-F55C5435DB19}" type="slidenum">
              <a:rPr lang="en-IN" smtClean="0"/>
              <a:t>‹#›</a:t>
            </a:fld>
            <a:endParaRPr lang="en-IN"/>
          </a:p>
        </p:txBody>
      </p:sp>
    </p:spTree>
    <p:extLst>
      <p:ext uri="{BB962C8B-B14F-4D97-AF65-F5344CB8AC3E}">
        <p14:creationId xmlns:p14="http://schemas.microsoft.com/office/powerpoint/2010/main" val="27491432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l" defTabSz="68577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3" indent="-171443" algn="l" defTabSz="68577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9" indent="-171443" algn="l" defTabSz="68577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16" indent="-171443" algn="l" defTabSz="68577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02"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88"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73" rtl="0" eaLnBrk="1" latinLnBrk="0" hangingPunct="1">
        <a:defRPr sz="1350" kern="1200">
          <a:solidFill>
            <a:schemeClr val="tx1"/>
          </a:solidFill>
          <a:latin typeface="+mn-lt"/>
          <a:ea typeface="+mn-ea"/>
          <a:cs typeface="+mn-cs"/>
        </a:defRPr>
      </a:lvl1pPr>
      <a:lvl2pPr marL="342887" algn="l" defTabSz="685773" rtl="0" eaLnBrk="1" latinLnBrk="0" hangingPunct="1">
        <a:defRPr sz="1350" kern="1200">
          <a:solidFill>
            <a:schemeClr val="tx1"/>
          </a:solidFill>
          <a:latin typeface="+mn-lt"/>
          <a:ea typeface="+mn-ea"/>
          <a:cs typeface="+mn-cs"/>
        </a:defRPr>
      </a:lvl2pPr>
      <a:lvl3pPr marL="685773" algn="l" defTabSz="685773" rtl="0" eaLnBrk="1" latinLnBrk="0" hangingPunct="1">
        <a:defRPr sz="1350" kern="1200">
          <a:solidFill>
            <a:schemeClr val="tx1"/>
          </a:solidFill>
          <a:latin typeface="+mn-lt"/>
          <a:ea typeface="+mn-ea"/>
          <a:cs typeface="+mn-cs"/>
        </a:defRPr>
      </a:lvl3pPr>
      <a:lvl4pPr marL="1028659" algn="l" defTabSz="685773" rtl="0" eaLnBrk="1" latinLnBrk="0" hangingPunct="1">
        <a:defRPr sz="1350" kern="1200">
          <a:solidFill>
            <a:schemeClr val="tx1"/>
          </a:solidFill>
          <a:latin typeface="+mn-lt"/>
          <a:ea typeface="+mn-ea"/>
          <a:cs typeface="+mn-cs"/>
        </a:defRPr>
      </a:lvl4pPr>
      <a:lvl5pPr marL="1371545" algn="l" defTabSz="685773" rtl="0" eaLnBrk="1" latinLnBrk="0" hangingPunct="1">
        <a:defRPr sz="1350" kern="1200">
          <a:solidFill>
            <a:schemeClr val="tx1"/>
          </a:solidFill>
          <a:latin typeface="+mn-lt"/>
          <a:ea typeface="+mn-ea"/>
          <a:cs typeface="+mn-cs"/>
        </a:defRPr>
      </a:lvl5pPr>
      <a:lvl6pPr marL="1714432" algn="l" defTabSz="685773" rtl="0" eaLnBrk="1" latinLnBrk="0" hangingPunct="1">
        <a:defRPr sz="1350" kern="1200">
          <a:solidFill>
            <a:schemeClr val="tx1"/>
          </a:solidFill>
          <a:latin typeface="+mn-lt"/>
          <a:ea typeface="+mn-ea"/>
          <a:cs typeface="+mn-cs"/>
        </a:defRPr>
      </a:lvl6pPr>
      <a:lvl7pPr marL="2057318" algn="l" defTabSz="685773" rtl="0" eaLnBrk="1" latinLnBrk="0" hangingPunct="1">
        <a:defRPr sz="1350" kern="1200">
          <a:solidFill>
            <a:schemeClr val="tx1"/>
          </a:solidFill>
          <a:latin typeface="+mn-lt"/>
          <a:ea typeface="+mn-ea"/>
          <a:cs typeface="+mn-cs"/>
        </a:defRPr>
      </a:lvl7pPr>
      <a:lvl8pPr marL="2400204" algn="l" defTabSz="685773" rtl="0" eaLnBrk="1" latinLnBrk="0" hangingPunct="1">
        <a:defRPr sz="1350" kern="1200">
          <a:solidFill>
            <a:schemeClr val="tx1"/>
          </a:solidFill>
          <a:latin typeface="+mn-lt"/>
          <a:ea typeface="+mn-ea"/>
          <a:cs typeface="+mn-cs"/>
        </a:defRPr>
      </a:lvl8pPr>
      <a:lvl9pPr marL="2743090" algn="l" defTabSz="68577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bellman-ford-algorithm" TargetMode="External"/><Relationship Id="rId2" Type="http://schemas.openxmlformats.org/officeDocument/2006/relationships/hyperlink" Target="https://www.geeksforgeeks.org/bellman-ford-algorithm-dp-23/" TargetMode="External"/><Relationship Id="rId1" Type="http://schemas.openxmlformats.org/officeDocument/2006/relationships/slideLayout" Target="../slideLayouts/slideLayout2.xml"/><Relationship Id="rId4" Type="http://schemas.openxmlformats.org/officeDocument/2006/relationships/hyperlink" Target="https://www.scaler.com/topics/data-structures/bellman-ford-algorith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7E5A-2F36-B486-5DCB-0A528BBEEA72}"/>
              </a:ext>
            </a:extLst>
          </p:cNvPr>
          <p:cNvSpPr>
            <a:spLocks noGrp="1"/>
          </p:cNvSpPr>
          <p:nvPr>
            <p:ph type="ctrTitle"/>
          </p:nvPr>
        </p:nvSpPr>
        <p:spPr>
          <a:xfrm>
            <a:off x="775324" y="228601"/>
            <a:ext cx="7593351" cy="457200"/>
          </a:xfrm>
        </p:spPr>
        <p:txBody>
          <a:bodyPr/>
          <a:lstStyle/>
          <a:p>
            <a:pPr algn="ctr"/>
            <a:r>
              <a:rPr lang="en-IN" sz="3200" b="1" dirty="0">
                <a:solidFill>
                  <a:srgbClr val="FF0000"/>
                </a:solidFill>
                <a:latin typeface="Trebuchet MS" panose="020B0603020202020204" pitchFamily="34" charset="0"/>
              </a:rPr>
              <a:t>Bellman-Ford algorithm</a:t>
            </a:r>
            <a:endParaRPr lang="en-IN" sz="3200" dirty="0">
              <a:solidFill>
                <a:srgbClr val="FF0000"/>
              </a:solidFill>
            </a:endParaRPr>
          </a:p>
        </p:txBody>
      </p:sp>
      <p:sp>
        <p:nvSpPr>
          <p:cNvPr id="3" name="Subtitle 2">
            <a:extLst>
              <a:ext uri="{FF2B5EF4-FFF2-40B4-BE49-F238E27FC236}">
                <a16:creationId xmlns:a16="http://schemas.microsoft.com/office/drawing/2014/main" id="{ECB891D5-DE75-0306-9251-939209ABBEE3}"/>
              </a:ext>
            </a:extLst>
          </p:cNvPr>
          <p:cNvSpPr>
            <a:spLocks noGrp="1"/>
          </p:cNvSpPr>
          <p:nvPr>
            <p:ph type="subTitle" idx="1"/>
          </p:nvPr>
        </p:nvSpPr>
        <p:spPr>
          <a:xfrm>
            <a:off x="457200" y="904875"/>
            <a:ext cx="6705600" cy="5343525"/>
          </a:xfrm>
        </p:spPr>
        <p:txBody>
          <a:bodyPr/>
          <a:lstStyle/>
          <a:p>
            <a:pPr algn="just"/>
            <a:r>
              <a:rPr lang="en-IN" sz="2100" b="1" dirty="0">
                <a:latin typeface="Trebuchet MS" panose="020B0603020202020204" pitchFamily="34" charset="0"/>
              </a:rPr>
              <a:t>The Bellman-Ford algorithm is an example of Dynamic Programming</a:t>
            </a:r>
            <a:r>
              <a:rPr lang="en-IN" sz="2100" dirty="0">
                <a:latin typeface="Trebuchet MS" panose="020B0603020202020204" pitchFamily="34" charset="0"/>
              </a:rPr>
              <a:t>. </a:t>
            </a:r>
          </a:p>
          <a:p>
            <a:pPr algn="just"/>
            <a:endParaRPr lang="en-IN" sz="1000" dirty="0">
              <a:latin typeface="Trebuchet MS" panose="020B0603020202020204" pitchFamily="34" charset="0"/>
            </a:endParaRPr>
          </a:p>
          <a:p>
            <a:pPr algn="just"/>
            <a:r>
              <a:rPr lang="en-IN" sz="2100" dirty="0">
                <a:latin typeface="Trebuchet MS" panose="020B0603020202020204" pitchFamily="34" charset="0"/>
              </a:rPr>
              <a:t>It starts with a starting vertex and calculates the distances of other vertices which can be reached by one edge. </a:t>
            </a:r>
          </a:p>
          <a:p>
            <a:pPr algn="just"/>
            <a:endParaRPr lang="en-IN" sz="1100" dirty="0">
              <a:latin typeface="Trebuchet MS" panose="020B0603020202020204" pitchFamily="34" charset="0"/>
            </a:endParaRPr>
          </a:p>
          <a:p>
            <a:pPr algn="just"/>
            <a:r>
              <a:rPr lang="en-IN" sz="2100" dirty="0">
                <a:latin typeface="Trebuchet MS" panose="020B0603020202020204" pitchFamily="34" charset="0"/>
              </a:rPr>
              <a:t>It then continues to find a path with two edges and so on. </a:t>
            </a:r>
          </a:p>
          <a:p>
            <a:pPr algn="just"/>
            <a:endParaRPr lang="en-IN" sz="1100" dirty="0">
              <a:latin typeface="Trebuchet MS" panose="020B0603020202020204" pitchFamily="34" charset="0"/>
            </a:endParaRPr>
          </a:p>
          <a:p>
            <a:pPr algn="just"/>
            <a:r>
              <a:rPr lang="en-IN" sz="2100" dirty="0">
                <a:latin typeface="Trebuchet MS" panose="020B0603020202020204" pitchFamily="34" charset="0"/>
              </a:rPr>
              <a:t>The Bellman-Ford algorithm follows the bottom-up approach</a:t>
            </a:r>
          </a:p>
        </p:txBody>
      </p:sp>
    </p:spTree>
    <p:extLst>
      <p:ext uri="{BB962C8B-B14F-4D97-AF65-F5344CB8AC3E}">
        <p14:creationId xmlns:p14="http://schemas.microsoft.com/office/powerpoint/2010/main" val="229892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DFFF-0D85-A7D9-20DE-D6ACC1BBE1EA}"/>
              </a:ext>
            </a:extLst>
          </p:cNvPr>
          <p:cNvSpPr>
            <a:spLocks noGrp="1"/>
          </p:cNvSpPr>
          <p:nvPr>
            <p:ph type="title"/>
          </p:nvPr>
        </p:nvSpPr>
        <p:spPr/>
        <p:txBody>
          <a:bodyPr/>
          <a:lstStyle/>
          <a:p>
            <a:r>
              <a:rPr lang="en-US" altLang="en-US" dirty="0"/>
              <a:t>Negative cycles</a:t>
            </a:r>
            <a:endParaRPr lang="en-IN" dirty="0"/>
          </a:p>
        </p:txBody>
      </p:sp>
      <p:pic>
        <p:nvPicPr>
          <p:cNvPr id="5" name="Content Placeholder 4">
            <a:extLst>
              <a:ext uri="{FF2B5EF4-FFF2-40B4-BE49-F238E27FC236}">
                <a16:creationId xmlns:a16="http://schemas.microsoft.com/office/drawing/2014/main" id="{34A23BFD-D1AE-092D-347A-AB8FE4EDAB90}"/>
              </a:ext>
            </a:extLst>
          </p:cNvPr>
          <p:cNvPicPr>
            <a:picLocks noGrp="1" noChangeAspect="1"/>
          </p:cNvPicPr>
          <p:nvPr>
            <p:ph idx="1"/>
          </p:nvPr>
        </p:nvPicPr>
        <p:blipFill>
          <a:blip r:embed="rId2"/>
          <a:stretch>
            <a:fillRect/>
          </a:stretch>
        </p:blipFill>
        <p:spPr>
          <a:xfrm>
            <a:off x="670842" y="1719263"/>
            <a:ext cx="7802316" cy="4411662"/>
          </a:xfrm>
        </p:spPr>
      </p:pic>
    </p:spTree>
    <p:extLst>
      <p:ext uri="{BB962C8B-B14F-4D97-AF65-F5344CB8AC3E}">
        <p14:creationId xmlns:p14="http://schemas.microsoft.com/office/powerpoint/2010/main" val="84390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Negative cycles</a:t>
            </a:r>
          </a:p>
        </p:txBody>
      </p:sp>
      <p:grpSp>
        <p:nvGrpSpPr>
          <p:cNvPr id="8195" name="Group 4"/>
          <p:cNvGrpSpPr>
            <a:grpSpLocks/>
          </p:cNvGrpSpPr>
          <p:nvPr/>
        </p:nvGrpSpPr>
        <p:grpSpPr bwMode="auto">
          <a:xfrm>
            <a:off x="2514600" y="4662488"/>
            <a:ext cx="533400" cy="533400"/>
            <a:chOff x="1824" y="2736"/>
            <a:chExt cx="336" cy="336"/>
          </a:xfrm>
        </p:grpSpPr>
        <p:sp>
          <p:nvSpPr>
            <p:cNvPr id="8221" name="Oval 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222" name="Text Box 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8196" name="Group 7"/>
          <p:cNvGrpSpPr>
            <a:grpSpLocks/>
          </p:cNvGrpSpPr>
          <p:nvPr/>
        </p:nvGrpSpPr>
        <p:grpSpPr bwMode="auto">
          <a:xfrm>
            <a:off x="3657600" y="3748088"/>
            <a:ext cx="533400" cy="533400"/>
            <a:chOff x="1824" y="2736"/>
            <a:chExt cx="336" cy="336"/>
          </a:xfrm>
        </p:grpSpPr>
        <p:sp>
          <p:nvSpPr>
            <p:cNvPr id="8219" name="Oval 8"/>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220" name="Text Box 9"/>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8197" name="Group 10"/>
          <p:cNvGrpSpPr>
            <a:grpSpLocks/>
          </p:cNvGrpSpPr>
          <p:nvPr/>
        </p:nvGrpSpPr>
        <p:grpSpPr bwMode="auto">
          <a:xfrm>
            <a:off x="3657600" y="5424488"/>
            <a:ext cx="533400" cy="533400"/>
            <a:chOff x="1824" y="2736"/>
            <a:chExt cx="336" cy="336"/>
          </a:xfrm>
        </p:grpSpPr>
        <p:sp>
          <p:nvSpPr>
            <p:cNvPr id="8217" name="Oval 11"/>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218" name="Text Box 12"/>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C</a:t>
              </a:r>
            </a:p>
          </p:txBody>
        </p:sp>
      </p:grpSp>
      <p:grpSp>
        <p:nvGrpSpPr>
          <p:cNvPr id="8198" name="Group 13"/>
          <p:cNvGrpSpPr>
            <a:grpSpLocks/>
          </p:cNvGrpSpPr>
          <p:nvPr/>
        </p:nvGrpSpPr>
        <p:grpSpPr bwMode="auto">
          <a:xfrm>
            <a:off x="5181600" y="5348288"/>
            <a:ext cx="533400" cy="533400"/>
            <a:chOff x="1824" y="2736"/>
            <a:chExt cx="336" cy="336"/>
          </a:xfrm>
        </p:grpSpPr>
        <p:sp>
          <p:nvSpPr>
            <p:cNvPr id="8215" name="Oval 1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216" name="Text Box 1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8199" name="Group 16"/>
          <p:cNvGrpSpPr>
            <a:grpSpLocks/>
          </p:cNvGrpSpPr>
          <p:nvPr/>
        </p:nvGrpSpPr>
        <p:grpSpPr bwMode="auto">
          <a:xfrm>
            <a:off x="5181600" y="3748088"/>
            <a:ext cx="533400" cy="533400"/>
            <a:chOff x="1824" y="2736"/>
            <a:chExt cx="336" cy="336"/>
          </a:xfrm>
        </p:grpSpPr>
        <p:sp>
          <p:nvSpPr>
            <p:cNvPr id="8213" name="Oval 17"/>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8214" name="Text Box 1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sp>
        <p:nvSpPr>
          <p:cNvPr id="8200" name="Line 19"/>
          <p:cNvSpPr>
            <a:spLocks noChangeShapeType="1"/>
          </p:cNvSpPr>
          <p:nvPr/>
        </p:nvSpPr>
        <p:spPr bwMode="auto">
          <a:xfrm flipV="1">
            <a:off x="2971800" y="4052888"/>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1" name="Line 20"/>
          <p:cNvSpPr>
            <a:spLocks noChangeShapeType="1"/>
          </p:cNvSpPr>
          <p:nvPr/>
        </p:nvSpPr>
        <p:spPr bwMode="auto">
          <a:xfrm>
            <a:off x="2971800" y="5119688"/>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2" name="Line 21"/>
          <p:cNvSpPr>
            <a:spLocks noChangeShapeType="1"/>
          </p:cNvSpPr>
          <p:nvPr/>
        </p:nvSpPr>
        <p:spPr bwMode="auto">
          <a:xfrm>
            <a:off x="4191000" y="3976688"/>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3" name="Line 22"/>
          <p:cNvSpPr>
            <a:spLocks noChangeShapeType="1"/>
          </p:cNvSpPr>
          <p:nvPr/>
        </p:nvSpPr>
        <p:spPr bwMode="auto">
          <a:xfrm flipV="1">
            <a:off x="4114800" y="4205288"/>
            <a:ext cx="1143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4" name="Line 23"/>
          <p:cNvSpPr>
            <a:spLocks noChangeShapeType="1"/>
          </p:cNvSpPr>
          <p:nvPr/>
        </p:nvSpPr>
        <p:spPr bwMode="auto">
          <a:xfrm>
            <a:off x="5486400" y="4281488"/>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5" name="Text Box 24"/>
          <p:cNvSpPr txBox="1">
            <a:spLocks noChangeArrowheads="1"/>
          </p:cNvSpPr>
          <p:nvPr/>
        </p:nvSpPr>
        <p:spPr bwMode="auto">
          <a:xfrm>
            <a:off x="2667000" y="38242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8206" name="Text Box 25"/>
          <p:cNvSpPr txBox="1">
            <a:spLocks noChangeArrowheads="1"/>
          </p:cNvSpPr>
          <p:nvPr/>
        </p:nvSpPr>
        <p:spPr bwMode="auto">
          <a:xfrm>
            <a:off x="4495800" y="35194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8207" name="Text Box 26"/>
          <p:cNvSpPr txBox="1">
            <a:spLocks noChangeArrowheads="1"/>
          </p:cNvSpPr>
          <p:nvPr/>
        </p:nvSpPr>
        <p:spPr bwMode="auto">
          <a:xfrm>
            <a:off x="4572000" y="4981575"/>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8208" name="Text Box 27"/>
          <p:cNvSpPr txBox="1">
            <a:spLocks noChangeArrowheads="1"/>
          </p:cNvSpPr>
          <p:nvPr/>
        </p:nvSpPr>
        <p:spPr bwMode="auto">
          <a:xfrm>
            <a:off x="5638800" y="45862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5</a:t>
            </a:r>
          </a:p>
        </p:txBody>
      </p:sp>
      <p:sp>
        <p:nvSpPr>
          <p:cNvPr id="8209" name="Text Box 28"/>
          <p:cNvSpPr txBox="1">
            <a:spLocks noChangeArrowheads="1"/>
          </p:cNvSpPr>
          <p:nvPr/>
        </p:nvSpPr>
        <p:spPr bwMode="auto">
          <a:xfrm>
            <a:off x="3352800" y="4905375"/>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8210" name="Line 29"/>
          <p:cNvSpPr>
            <a:spLocks noChangeShapeType="1"/>
          </p:cNvSpPr>
          <p:nvPr/>
        </p:nvSpPr>
        <p:spPr bwMode="auto">
          <a:xfrm flipH="1">
            <a:off x="4191000" y="5653088"/>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1" name="Text Box 30"/>
          <p:cNvSpPr txBox="1">
            <a:spLocks noChangeArrowheads="1"/>
          </p:cNvSpPr>
          <p:nvPr/>
        </p:nvSpPr>
        <p:spPr bwMode="auto">
          <a:xfrm>
            <a:off x="46482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8212" name="Text Box 31"/>
          <p:cNvSpPr txBox="1">
            <a:spLocks noChangeArrowheads="1"/>
          </p:cNvSpPr>
          <p:nvPr/>
        </p:nvSpPr>
        <p:spPr bwMode="auto">
          <a:xfrm>
            <a:off x="914400" y="1820000"/>
            <a:ext cx="708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dirty="0">
                <a:solidFill>
                  <a:srgbClr val="FF0000"/>
                </a:solidFill>
              </a:rPr>
              <a:t>What is the shortest path from a to e? </a:t>
            </a:r>
          </a:p>
        </p:txBody>
      </p:sp>
    </p:spTree>
    <p:extLst>
      <p:ext uri="{BB962C8B-B14F-4D97-AF65-F5344CB8AC3E}">
        <p14:creationId xmlns:p14="http://schemas.microsoft.com/office/powerpoint/2010/main" val="138121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08B9-76C9-499C-0D7C-5F490757F32F}"/>
              </a:ext>
            </a:extLst>
          </p:cNvPr>
          <p:cNvSpPr>
            <a:spLocks noGrp="1"/>
          </p:cNvSpPr>
          <p:nvPr>
            <p:ph type="title"/>
          </p:nvPr>
        </p:nvSpPr>
        <p:spPr>
          <a:xfrm>
            <a:off x="381000" y="762000"/>
            <a:ext cx="7543800" cy="1295400"/>
          </a:xfrm>
        </p:spPr>
        <p:txBody>
          <a:bodyPr/>
          <a:lstStyle/>
          <a:p>
            <a:pPr algn="ctr"/>
            <a:r>
              <a:rPr lang="en-US" sz="3200" b="1" dirty="0"/>
              <a:t>A Graph Without Negative Cycle</a:t>
            </a:r>
            <a:br>
              <a:rPr lang="en-US" b="1" dirty="0"/>
            </a:br>
            <a:endParaRPr lang="en-IN" dirty="0"/>
          </a:p>
        </p:txBody>
      </p:sp>
      <p:pic>
        <p:nvPicPr>
          <p:cNvPr id="5" name="Content Placeholder 4">
            <a:extLst>
              <a:ext uri="{FF2B5EF4-FFF2-40B4-BE49-F238E27FC236}">
                <a16:creationId xmlns:a16="http://schemas.microsoft.com/office/drawing/2014/main" id="{7DC28456-71A9-25C9-B986-D77A38066E2F}"/>
              </a:ext>
            </a:extLst>
          </p:cNvPr>
          <p:cNvPicPr>
            <a:picLocks noGrp="1" noChangeAspect="1"/>
          </p:cNvPicPr>
          <p:nvPr>
            <p:ph idx="1"/>
          </p:nvPr>
        </p:nvPicPr>
        <p:blipFill>
          <a:blip r:embed="rId2"/>
          <a:stretch>
            <a:fillRect/>
          </a:stretch>
        </p:blipFill>
        <p:spPr>
          <a:xfrm>
            <a:off x="637626" y="1876933"/>
            <a:ext cx="7868748" cy="4096322"/>
          </a:xfrm>
        </p:spPr>
      </p:pic>
    </p:spTree>
    <p:extLst>
      <p:ext uri="{BB962C8B-B14F-4D97-AF65-F5344CB8AC3E}">
        <p14:creationId xmlns:p14="http://schemas.microsoft.com/office/powerpoint/2010/main" val="426883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8BDD-5537-AD85-70A8-2D339937B204}"/>
              </a:ext>
            </a:extLst>
          </p:cNvPr>
          <p:cNvSpPr>
            <a:spLocks noGrp="1"/>
          </p:cNvSpPr>
          <p:nvPr>
            <p:ph type="title"/>
          </p:nvPr>
        </p:nvSpPr>
        <p:spPr/>
        <p:txBody>
          <a:bodyPr/>
          <a:lstStyle/>
          <a:p>
            <a:r>
              <a:rPr lang="en-US" sz="3600" dirty="0"/>
              <a:t>Bellman Ford Algorithm Example</a:t>
            </a:r>
            <a:endParaRPr lang="en-IN" sz="3600" dirty="0"/>
          </a:p>
        </p:txBody>
      </p:sp>
      <p:pic>
        <p:nvPicPr>
          <p:cNvPr id="5" name="Content Placeholder 4">
            <a:extLst>
              <a:ext uri="{FF2B5EF4-FFF2-40B4-BE49-F238E27FC236}">
                <a16:creationId xmlns:a16="http://schemas.microsoft.com/office/drawing/2014/main" id="{126A12DE-49FB-A6BC-537C-5145BA94A1CB}"/>
              </a:ext>
            </a:extLst>
          </p:cNvPr>
          <p:cNvPicPr>
            <a:picLocks noGrp="1" noChangeAspect="1"/>
          </p:cNvPicPr>
          <p:nvPr>
            <p:ph idx="1"/>
          </p:nvPr>
        </p:nvPicPr>
        <p:blipFill>
          <a:blip r:embed="rId2"/>
          <a:stretch>
            <a:fillRect/>
          </a:stretch>
        </p:blipFill>
        <p:spPr>
          <a:xfrm>
            <a:off x="685257" y="1834064"/>
            <a:ext cx="7773485" cy="4182059"/>
          </a:xfrm>
        </p:spPr>
      </p:pic>
    </p:spTree>
    <p:extLst>
      <p:ext uri="{BB962C8B-B14F-4D97-AF65-F5344CB8AC3E}">
        <p14:creationId xmlns:p14="http://schemas.microsoft.com/office/powerpoint/2010/main" val="358953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DE8C-C398-BC52-FB34-570BDD1702F5}"/>
              </a:ext>
            </a:extLst>
          </p:cNvPr>
          <p:cNvSpPr>
            <a:spLocks noGrp="1"/>
          </p:cNvSpPr>
          <p:nvPr>
            <p:ph type="title"/>
          </p:nvPr>
        </p:nvSpPr>
        <p:spPr>
          <a:xfrm>
            <a:off x="457200" y="122238"/>
            <a:ext cx="7543800" cy="639762"/>
          </a:xfrm>
        </p:spPr>
        <p:txBody>
          <a:bodyPr/>
          <a:lstStyle/>
          <a:p>
            <a:r>
              <a:rPr lang="en-US" dirty="0"/>
              <a:t>First Iteration</a:t>
            </a:r>
            <a:endParaRPr lang="en-IN" dirty="0"/>
          </a:p>
        </p:txBody>
      </p:sp>
      <p:pic>
        <p:nvPicPr>
          <p:cNvPr id="11" name="Picture 10">
            <a:extLst>
              <a:ext uri="{FF2B5EF4-FFF2-40B4-BE49-F238E27FC236}">
                <a16:creationId xmlns:a16="http://schemas.microsoft.com/office/drawing/2014/main" id="{FE9C27CF-FE75-8504-5B69-52D3026994C9}"/>
              </a:ext>
            </a:extLst>
          </p:cNvPr>
          <p:cNvPicPr>
            <a:picLocks noChangeAspect="1"/>
          </p:cNvPicPr>
          <p:nvPr/>
        </p:nvPicPr>
        <p:blipFill>
          <a:blip r:embed="rId2"/>
          <a:stretch>
            <a:fillRect/>
          </a:stretch>
        </p:blipFill>
        <p:spPr>
          <a:xfrm>
            <a:off x="457200" y="990600"/>
            <a:ext cx="8305800" cy="5413364"/>
          </a:xfrm>
          <a:prstGeom prst="rect">
            <a:avLst/>
          </a:prstGeom>
        </p:spPr>
      </p:pic>
    </p:spTree>
    <p:extLst>
      <p:ext uri="{BB962C8B-B14F-4D97-AF65-F5344CB8AC3E}">
        <p14:creationId xmlns:p14="http://schemas.microsoft.com/office/powerpoint/2010/main" val="242069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F825-6A1F-1AE8-3830-E25D1093A3B6}"/>
              </a:ext>
            </a:extLst>
          </p:cNvPr>
          <p:cNvSpPr>
            <a:spLocks noGrp="1"/>
          </p:cNvSpPr>
          <p:nvPr>
            <p:ph type="title"/>
          </p:nvPr>
        </p:nvSpPr>
        <p:spPr>
          <a:xfrm>
            <a:off x="457200" y="122238"/>
            <a:ext cx="7543800" cy="868362"/>
          </a:xfrm>
        </p:spPr>
        <p:txBody>
          <a:bodyPr/>
          <a:lstStyle/>
          <a:p>
            <a:r>
              <a:rPr lang="en-US" dirty="0"/>
              <a:t>Iteration 1</a:t>
            </a:r>
            <a:endParaRPr lang="en-IN" dirty="0"/>
          </a:p>
        </p:txBody>
      </p:sp>
      <p:pic>
        <p:nvPicPr>
          <p:cNvPr id="5" name="Content Placeholder 4">
            <a:extLst>
              <a:ext uri="{FF2B5EF4-FFF2-40B4-BE49-F238E27FC236}">
                <a16:creationId xmlns:a16="http://schemas.microsoft.com/office/drawing/2014/main" id="{6E30D9D5-AA05-7A23-725C-0C52507E84A6}"/>
              </a:ext>
            </a:extLst>
          </p:cNvPr>
          <p:cNvPicPr>
            <a:picLocks noGrp="1" noChangeAspect="1"/>
          </p:cNvPicPr>
          <p:nvPr>
            <p:ph idx="1"/>
          </p:nvPr>
        </p:nvPicPr>
        <p:blipFill>
          <a:blip r:embed="rId2"/>
          <a:stretch>
            <a:fillRect/>
          </a:stretch>
        </p:blipFill>
        <p:spPr>
          <a:xfrm>
            <a:off x="480134" y="1143000"/>
            <a:ext cx="7391400" cy="5211761"/>
          </a:xfrm>
        </p:spPr>
      </p:pic>
    </p:spTree>
    <p:extLst>
      <p:ext uri="{BB962C8B-B14F-4D97-AF65-F5344CB8AC3E}">
        <p14:creationId xmlns:p14="http://schemas.microsoft.com/office/powerpoint/2010/main" val="216542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7A26-4312-999F-FA2D-B4FF5B38371B}"/>
              </a:ext>
            </a:extLst>
          </p:cNvPr>
          <p:cNvSpPr>
            <a:spLocks noGrp="1"/>
          </p:cNvSpPr>
          <p:nvPr>
            <p:ph type="title"/>
          </p:nvPr>
        </p:nvSpPr>
        <p:spPr/>
        <p:txBody>
          <a:bodyPr/>
          <a:lstStyle/>
          <a:p>
            <a:r>
              <a:rPr lang="en-US" dirty="0"/>
              <a:t>Edge (D,A)</a:t>
            </a:r>
            <a:endParaRPr lang="en-IN" dirty="0"/>
          </a:p>
        </p:txBody>
      </p:sp>
      <p:pic>
        <p:nvPicPr>
          <p:cNvPr id="5" name="Content Placeholder 4">
            <a:extLst>
              <a:ext uri="{FF2B5EF4-FFF2-40B4-BE49-F238E27FC236}">
                <a16:creationId xmlns:a16="http://schemas.microsoft.com/office/drawing/2014/main" id="{55D6437E-88EE-DE9C-9679-A554330C4D62}"/>
              </a:ext>
            </a:extLst>
          </p:cNvPr>
          <p:cNvPicPr>
            <a:picLocks noGrp="1" noChangeAspect="1"/>
          </p:cNvPicPr>
          <p:nvPr>
            <p:ph idx="1"/>
          </p:nvPr>
        </p:nvPicPr>
        <p:blipFill>
          <a:blip r:embed="rId2"/>
          <a:stretch>
            <a:fillRect/>
          </a:stretch>
        </p:blipFill>
        <p:spPr>
          <a:xfrm>
            <a:off x="442582" y="4543836"/>
            <a:ext cx="6491618" cy="1552164"/>
          </a:xfrm>
        </p:spPr>
      </p:pic>
      <p:pic>
        <p:nvPicPr>
          <p:cNvPr id="7" name="Picture 6">
            <a:extLst>
              <a:ext uri="{FF2B5EF4-FFF2-40B4-BE49-F238E27FC236}">
                <a16:creationId xmlns:a16="http://schemas.microsoft.com/office/drawing/2014/main" id="{4BC9B06D-3BEB-F024-AEE9-18075E1F3A06}"/>
              </a:ext>
            </a:extLst>
          </p:cNvPr>
          <p:cNvPicPr>
            <a:picLocks noChangeAspect="1"/>
          </p:cNvPicPr>
          <p:nvPr/>
        </p:nvPicPr>
        <p:blipFill>
          <a:blip r:embed="rId3"/>
          <a:stretch>
            <a:fillRect/>
          </a:stretch>
        </p:blipFill>
        <p:spPr>
          <a:xfrm>
            <a:off x="1371600" y="1600200"/>
            <a:ext cx="3772426" cy="2943636"/>
          </a:xfrm>
          <a:prstGeom prst="rect">
            <a:avLst/>
          </a:prstGeom>
        </p:spPr>
      </p:pic>
    </p:spTree>
    <p:extLst>
      <p:ext uri="{BB962C8B-B14F-4D97-AF65-F5344CB8AC3E}">
        <p14:creationId xmlns:p14="http://schemas.microsoft.com/office/powerpoint/2010/main" val="4019079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BE4B-A1C9-F65A-E280-68220FF927CD}"/>
              </a:ext>
            </a:extLst>
          </p:cNvPr>
          <p:cNvSpPr>
            <a:spLocks noGrp="1"/>
          </p:cNvSpPr>
          <p:nvPr>
            <p:ph type="title"/>
          </p:nvPr>
        </p:nvSpPr>
        <p:spPr/>
        <p:txBody>
          <a:bodyPr/>
          <a:lstStyle/>
          <a:p>
            <a:r>
              <a:rPr lang="en-US" dirty="0"/>
              <a:t>Iteration 3</a:t>
            </a:r>
            <a:endParaRPr lang="en-IN" dirty="0"/>
          </a:p>
        </p:txBody>
      </p:sp>
      <p:pic>
        <p:nvPicPr>
          <p:cNvPr id="5" name="Content Placeholder 4">
            <a:extLst>
              <a:ext uri="{FF2B5EF4-FFF2-40B4-BE49-F238E27FC236}">
                <a16:creationId xmlns:a16="http://schemas.microsoft.com/office/drawing/2014/main" id="{B498999B-EE1E-35B4-9BDC-1CA58CF6CCD0}"/>
              </a:ext>
            </a:extLst>
          </p:cNvPr>
          <p:cNvPicPr>
            <a:picLocks noGrp="1" noChangeAspect="1"/>
          </p:cNvPicPr>
          <p:nvPr>
            <p:ph idx="1"/>
          </p:nvPr>
        </p:nvPicPr>
        <p:blipFill>
          <a:blip r:embed="rId2"/>
          <a:stretch>
            <a:fillRect/>
          </a:stretch>
        </p:blipFill>
        <p:spPr>
          <a:xfrm>
            <a:off x="457200" y="1719262"/>
            <a:ext cx="8153400" cy="4757737"/>
          </a:xfrm>
        </p:spPr>
      </p:pic>
    </p:spTree>
    <p:extLst>
      <p:ext uri="{BB962C8B-B14F-4D97-AF65-F5344CB8AC3E}">
        <p14:creationId xmlns:p14="http://schemas.microsoft.com/office/powerpoint/2010/main" val="166892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1FFF-14FE-F13E-2F2B-066271124BF7}"/>
              </a:ext>
            </a:extLst>
          </p:cNvPr>
          <p:cNvSpPr>
            <a:spLocks noGrp="1"/>
          </p:cNvSpPr>
          <p:nvPr>
            <p:ph type="title"/>
          </p:nvPr>
        </p:nvSpPr>
        <p:spPr>
          <a:xfrm>
            <a:off x="457200" y="381000"/>
            <a:ext cx="7543800" cy="609600"/>
          </a:xfrm>
        </p:spPr>
        <p:txBody>
          <a:bodyPr/>
          <a:lstStyle/>
          <a:p>
            <a:r>
              <a:rPr lang="en-US" dirty="0"/>
              <a:t>Iteration 4</a:t>
            </a:r>
            <a:endParaRPr lang="en-IN" dirty="0"/>
          </a:p>
        </p:txBody>
      </p:sp>
      <p:pic>
        <p:nvPicPr>
          <p:cNvPr id="5" name="Content Placeholder 4">
            <a:extLst>
              <a:ext uri="{FF2B5EF4-FFF2-40B4-BE49-F238E27FC236}">
                <a16:creationId xmlns:a16="http://schemas.microsoft.com/office/drawing/2014/main" id="{5F3DF569-8DE6-75F5-753C-C0036C8D34D0}"/>
              </a:ext>
            </a:extLst>
          </p:cNvPr>
          <p:cNvPicPr>
            <a:picLocks noGrp="1" noChangeAspect="1"/>
          </p:cNvPicPr>
          <p:nvPr>
            <p:ph idx="1"/>
          </p:nvPr>
        </p:nvPicPr>
        <p:blipFill>
          <a:blip r:embed="rId2"/>
          <a:stretch>
            <a:fillRect/>
          </a:stretch>
        </p:blipFill>
        <p:spPr>
          <a:xfrm>
            <a:off x="457200" y="990600"/>
            <a:ext cx="7620000" cy="5181599"/>
          </a:xfrm>
        </p:spPr>
      </p:pic>
    </p:spTree>
    <p:extLst>
      <p:ext uri="{BB962C8B-B14F-4D97-AF65-F5344CB8AC3E}">
        <p14:creationId xmlns:p14="http://schemas.microsoft.com/office/powerpoint/2010/main" val="125139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ltLang="en-US" dirty="0"/>
              <a:t>Bellman-Ford Algorithm - Example</a:t>
            </a:r>
          </a:p>
        </p:txBody>
      </p:sp>
      <p:sp>
        <p:nvSpPr>
          <p:cNvPr id="914435" name="Rectangle 3"/>
          <p:cNvSpPr>
            <a:spLocks noGrp="1" noChangeArrowheads="1"/>
          </p:cNvSpPr>
          <p:nvPr>
            <p:ph type="body" idx="1"/>
          </p:nvPr>
        </p:nvSpPr>
        <p:spPr>
          <a:xfrm>
            <a:off x="459582" y="1363735"/>
            <a:ext cx="7886700" cy="3263504"/>
          </a:xfrm>
        </p:spPr>
        <p:txBody>
          <a:bodyPr>
            <a:normAutofit/>
          </a:bodyPr>
          <a:lstStyle/>
          <a:p>
            <a:r>
              <a:rPr lang="en-US" altLang="en-US" dirty="0">
                <a:sym typeface="Symbol" panose="05050102010706020507" pitchFamily="18" charset="2"/>
              </a:rPr>
              <a:t>Idea:</a:t>
            </a:r>
          </a:p>
          <a:p>
            <a:pPr lvl="1"/>
            <a:r>
              <a:rPr lang="en-US" altLang="en-US" sz="2100" dirty="0">
                <a:sym typeface="Symbol" panose="05050102010706020507" pitchFamily="18" charset="2"/>
              </a:rPr>
              <a:t>Each edge is relaxed |V–1| times by making |V-1| passes over the whole edge set.</a:t>
            </a:r>
          </a:p>
          <a:p>
            <a:pPr lvl="1"/>
            <a:r>
              <a:rPr lang="en-US" altLang="en-US" sz="2100" dirty="0">
                <a:sym typeface="Symbol" panose="05050102010706020507" pitchFamily="18" charset="2"/>
              </a:rPr>
              <a:t>To make sure that each edge is relaxed exactly |V – 1| times, it puts the edges in an unordered list and goes over the list |V – 1| times.</a:t>
            </a:r>
          </a:p>
        </p:txBody>
      </p:sp>
      <p:sp>
        <p:nvSpPr>
          <p:cNvPr id="914459" name="Text Box 27"/>
          <p:cNvSpPr txBox="1">
            <a:spLocks noChangeArrowheads="1"/>
          </p:cNvSpPr>
          <p:nvPr/>
        </p:nvSpPr>
        <p:spPr bwMode="auto">
          <a:xfrm>
            <a:off x="4402932" y="4839892"/>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endParaRPr lang="en-US" altLang="en-US" sz="1200">
              <a:solidFill>
                <a:prstClr val="black"/>
              </a:solidFill>
              <a:latin typeface="Calibri" panose="020F0502020204030204"/>
            </a:endParaRPr>
          </a:p>
        </p:txBody>
      </p:sp>
      <p:pic>
        <p:nvPicPr>
          <p:cNvPr id="3" name="Picture 2">
            <a:extLst>
              <a:ext uri="{FF2B5EF4-FFF2-40B4-BE49-F238E27FC236}">
                <a16:creationId xmlns:a16="http://schemas.microsoft.com/office/drawing/2014/main" id="{A97BED01-48B0-24E9-2335-48F83CC967AD}"/>
              </a:ext>
            </a:extLst>
          </p:cNvPr>
          <p:cNvPicPr>
            <a:picLocks noChangeAspect="1"/>
          </p:cNvPicPr>
          <p:nvPr/>
        </p:nvPicPr>
        <p:blipFill>
          <a:blip r:embed="rId3"/>
          <a:stretch>
            <a:fillRect/>
          </a:stretch>
        </p:blipFill>
        <p:spPr>
          <a:xfrm>
            <a:off x="1752600" y="3584690"/>
            <a:ext cx="4959816" cy="2676294"/>
          </a:xfrm>
          <a:prstGeom prst="rect">
            <a:avLst/>
          </a:prstGeom>
        </p:spPr>
      </p:pic>
    </p:spTree>
    <p:extLst>
      <p:ext uri="{BB962C8B-B14F-4D97-AF65-F5344CB8AC3E}">
        <p14:creationId xmlns:p14="http://schemas.microsoft.com/office/powerpoint/2010/main" val="382400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15CE-7798-65AD-EAC0-BD215B9579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B21952-BD9E-A875-607E-0FA66D554468}"/>
              </a:ext>
            </a:extLst>
          </p:cNvPr>
          <p:cNvSpPr>
            <a:spLocks noGrp="1"/>
          </p:cNvSpPr>
          <p:nvPr>
            <p:ph idx="1"/>
          </p:nvPr>
        </p:nvSpPr>
        <p:spPr/>
        <p:txBody>
          <a:bodyPr/>
          <a:lstStyle/>
          <a:p>
            <a:r>
              <a:rPr lang="en-US" sz="2100" dirty="0">
                <a:effectLst/>
                <a:latin typeface="Trebuchet MS" panose="020B0603020202020204" pitchFamily="34" charset="0"/>
              </a:rPr>
              <a:t>Dynamic Programming is a powerful technique that can be used to solve many problems in time O(n2) or O(n3) for which a naive approach would take exponential time. </a:t>
            </a:r>
          </a:p>
          <a:p>
            <a:endParaRPr lang="en-US" sz="2100" dirty="0">
              <a:effectLst/>
              <a:latin typeface="Trebuchet MS" panose="020B0603020202020204" pitchFamily="34" charset="0"/>
            </a:endParaRPr>
          </a:p>
          <a:p>
            <a:r>
              <a:rPr lang="en-US" sz="2100" dirty="0">
                <a:effectLst/>
                <a:latin typeface="Trebuchet MS" panose="020B0603020202020204" pitchFamily="34" charset="0"/>
              </a:rPr>
              <a:t>Dynamic Programming is a general approach to solving problem</a:t>
            </a:r>
          </a:p>
        </p:txBody>
      </p:sp>
    </p:spTree>
    <p:extLst>
      <p:ext uri="{BB962C8B-B14F-4D97-AF65-F5344CB8AC3E}">
        <p14:creationId xmlns:p14="http://schemas.microsoft.com/office/powerpoint/2010/main" val="55221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4"/>
          <p:cNvSpPr>
            <a:spLocks noGrp="1"/>
          </p:cNvSpPr>
          <p:nvPr>
            <p:ph type="sldNum" sz="quarter" idx="11"/>
          </p:nvPr>
        </p:nvSpPr>
        <p:spPr/>
        <p:txBody>
          <a:bodyPr/>
          <a:lstStyle/>
          <a:p>
            <a:pPr defTabSz="685773" eaLnBrk="1" fontAlgn="auto" hangingPunct="1">
              <a:spcBef>
                <a:spcPts val="0"/>
              </a:spcBef>
              <a:spcAft>
                <a:spcPts val="0"/>
              </a:spcAft>
            </a:pPr>
            <a:fld id="{442D02B9-E26E-42C7-8691-FD0446C2E525}" type="slidenum">
              <a:rPr lang="en-US" altLang="en-US">
                <a:solidFill>
                  <a:prstClr val="black">
                    <a:tint val="75000"/>
                  </a:prstClr>
                </a:solidFill>
                <a:latin typeface="Calibri" panose="020F0502020204030204"/>
              </a:rPr>
              <a:pPr defTabSz="685773" eaLnBrk="1" fontAlgn="auto" hangingPunct="1">
                <a:spcBef>
                  <a:spcPts val="0"/>
                </a:spcBef>
                <a:spcAft>
                  <a:spcPts val="0"/>
                </a:spcAft>
              </a:pPr>
              <a:t>20</a:t>
            </a:fld>
            <a:endParaRPr lang="en-US" altLang="en-US">
              <a:solidFill>
                <a:prstClr val="black">
                  <a:tint val="75000"/>
                </a:prstClr>
              </a:solidFill>
              <a:latin typeface="Calibri" panose="020F0502020204030204"/>
            </a:endParaRPr>
          </a:p>
        </p:txBody>
      </p:sp>
      <p:sp>
        <p:nvSpPr>
          <p:cNvPr id="988162" name="Line 2"/>
          <p:cNvSpPr>
            <a:spLocks noChangeShapeType="1"/>
          </p:cNvSpPr>
          <p:nvPr/>
        </p:nvSpPr>
        <p:spPr bwMode="auto">
          <a:xfrm flipV="1">
            <a:off x="5025630" y="2544368"/>
            <a:ext cx="310753" cy="30599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63" name="Line 3"/>
          <p:cNvSpPr>
            <a:spLocks noChangeShapeType="1"/>
          </p:cNvSpPr>
          <p:nvPr/>
        </p:nvSpPr>
        <p:spPr bwMode="auto">
          <a:xfrm rot="5400000" flipV="1">
            <a:off x="5056587" y="3106342"/>
            <a:ext cx="310753" cy="30599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64" name="Rectangle 4"/>
          <p:cNvSpPr>
            <a:spLocks noGrp="1" noChangeArrowheads="1"/>
          </p:cNvSpPr>
          <p:nvPr>
            <p:ph type="title"/>
          </p:nvPr>
        </p:nvSpPr>
        <p:spPr/>
        <p:txBody>
          <a:bodyPr/>
          <a:lstStyle/>
          <a:p>
            <a:r>
              <a:rPr lang="en-US" altLang="en-US"/>
              <a:t>BELLMAN-FORD(</a:t>
            </a:r>
            <a:r>
              <a:rPr lang="en-US" altLang="en-US">
                <a:latin typeface="Comic Sans MS" panose="030F0702030302020204" pitchFamily="66" charset="0"/>
              </a:rPr>
              <a:t>V, E, w, s</a:t>
            </a:r>
            <a:r>
              <a:rPr lang="en-US" altLang="en-US"/>
              <a:t>)</a:t>
            </a:r>
          </a:p>
        </p:txBody>
      </p:sp>
      <p:grpSp>
        <p:nvGrpSpPr>
          <p:cNvPr id="988166" name="Group 6"/>
          <p:cNvGrpSpPr>
            <a:grpSpLocks/>
          </p:cNvGrpSpPr>
          <p:nvPr/>
        </p:nvGrpSpPr>
        <p:grpSpPr bwMode="auto">
          <a:xfrm>
            <a:off x="1665686" y="2022873"/>
            <a:ext cx="2112169" cy="1921670"/>
            <a:chOff x="2607" y="1209"/>
            <a:chExt cx="1774" cy="1614"/>
          </a:xfrm>
        </p:grpSpPr>
        <p:sp>
          <p:nvSpPr>
            <p:cNvPr id="988167" name="Oval 7"/>
            <p:cNvSpPr>
              <a:spLocks noChangeArrowheads="1"/>
            </p:cNvSpPr>
            <p:nvPr/>
          </p:nvSpPr>
          <p:spPr bwMode="auto">
            <a:xfrm>
              <a:off x="2784" y="1880"/>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0</a:t>
              </a:r>
            </a:p>
          </p:txBody>
        </p:sp>
        <p:sp>
          <p:nvSpPr>
            <p:cNvPr id="988168" name="Oval 8"/>
            <p:cNvSpPr>
              <a:spLocks noChangeArrowheads="1"/>
            </p:cNvSpPr>
            <p:nvPr/>
          </p:nvSpPr>
          <p:spPr bwMode="auto">
            <a:xfrm>
              <a:off x="3213"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988169" name="Oval 9"/>
            <p:cNvSpPr>
              <a:spLocks noChangeArrowheads="1"/>
            </p:cNvSpPr>
            <p:nvPr/>
          </p:nvSpPr>
          <p:spPr bwMode="auto">
            <a:xfrm>
              <a:off x="4045"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988170" name="Oval 10"/>
            <p:cNvSpPr>
              <a:spLocks noChangeArrowheads="1"/>
            </p:cNvSpPr>
            <p:nvPr/>
          </p:nvSpPr>
          <p:spPr bwMode="auto">
            <a:xfrm>
              <a:off x="3213"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endParaRPr lang="en-US" altLang="en-US" sz="1350">
                <a:solidFill>
                  <a:prstClr val="black"/>
                </a:solidFill>
                <a:latin typeface="Calibri" panose="020F0502020204030204"/>
              </a:endParaRPr>
            </a:p>
          </p:txBody>
        </p:sp>
        <p:sp>
          <p:nvSpPr>
            <p:cNvPr id="988171" name="Oval 11"/>
            <p:cNvSpPr>
              <a:spLocks noChangeArrowheads="1"/>
            </p:cNvSpPr>
            <p:nvPr/>
          </p:nvSpPr>
          <p:spPr bwMode="auto">
            <a:xfrm>
              <a:off x="4045"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endParaRPr lang="en-US" altLang="en-US" sz="1350">
                <a:solidFill>
                  <a:prstClr val="black"/>
                </a:solidFill>
                <a:latin typeface="Calibri" panose="020F0502020204030204"/>
              </a:endParaRPr>
            </a:p>
          </p:txBody>
        </p:sp>
        <p:sp>
          <p:nvSpPr>
            <p:cNvPr id="988172" name="Line 1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73" name="Line 13"/>
            <p:cNvSpPr>
              <a:spLocks noChangeShapeType="1"/>
            </p:cNvSpPr>
            <p:nvPr/>
          </p:nvSpPr>
          <p:spPr bwMode="auto">
            <a:xfrm>
              <a:off x="2992" y="2110"/>
              <a:ext cx="256" cy="2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74" name="Text Box 14"/>
            <p:cNvSpPr txBox="1">
              <a:spLocks noChangeArrowheads="1"/>
            </p:cNvSpPr>
            <p:nvPr/>
          </p:nvSpPr>
          <p:spPr bwMode="auto">
            <a:xfrm>
              <a:off x="2970" y="1609"/>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6</a:t>
              </a:r>
            </a:p>
          </p:txBody>
        </p:sp>
        <p:sp>
          <p:nvSpPr>
            <p:cNvPr id="988175" name="Text Box 15"/>
            <p:cNvSpPr txBox="1">
              <a:spLocks noChangeArrowheads="1"/>
            </p:cNvSpPr>
            <p:nvPr/>
          </p:nvSpPr>
          <p:spPr bwMode="auto">
            <a:xfrm>
              <a:off x="3656" y="1278"/>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5</a:t>
              </a:r>
            </a:p>
          </p:txBody>
        </p:sp>
        <p:sp>
          <p:nvSpPr>
            <p:cNvPr id="988176" name="Text Box 16"/>
            <p:cNvSpPr txBox="1">
              <a:spLocks noChangeArrowheads="1"/>
            </p:cNvSpPr>
            <p:nvPr/>
          </p:nvSpPr>
          <p:spPr bwMode="auto">
            <a:xfrm>
              <a:off x="2981" y="217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988177" name="Text Box 17"/>
            <p:cNvSpPr txBox="1">
              <a:spLocks noChangeArrowheads="1"/>
            </p:cNvSpPr>
            <p:nvPr/>
          </p:nvSpPr>
          <p:spPr bwMode="auto">
            <a:xfrm>
              <a:off x="4160" y="1843"/>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988178" name="Text Box 18"/>
            <p:cNvSpPr txBox="1">
              <a:spLocks noChangeArrowheads="1"/>
            </p:cNvSpPr>
            <p:nvPr/>
          </p:nvSpPr>
          <p:spPr bwMode="auto">
            <a:xfrm>
              <a:off x="3676" y="245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9</a:t>
              </a:r>
            </a:p>
          </p:txBody>
        </p:sp>
        <p:sp>
          <p:nvSpPr>
            <p:cNvPr id="988179" name="Text Box 19"/>
            <p:cNvSpPr txBox="1">
              <a:spLocks noChangeArrowheads="1"/>
            </p:cNvSpPr>
            <p:nvPr/>
          </p:nvSpPr>
          <p:spPr bwMode="auto">
            <a:xfrm>
              <a:off x="2607" y="189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s</a:t>
              </a:r>
            </a:p>
          </p:txBody>
        </p:sp>
        <p:sp>
          <p:nvSpPr>
            <p:cNvPr id="988180" name="Text Box 20"/>
            <p:cNvSpPr txBox="1">
              <a:spLocks noChangeArrowheads="1"/>
            </p:cNvSpPr>
            <p:nvPr/>
          </p:nvSpPr>
          <p:spPr bwMode="auto">
            <a:xfrm>
              <a:off x="3268" y="1209"/>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t</a:t>
              </a:r>
            </a:p>
          </p:txBody>
        </p:sp>
        <p:sp>
          <p:nvSpPr>
            <p:cNvPr id="988181" name="Text Box 21"/>
            <p:cNvSpPr txBox="1">
              <a:spLocks noChangeArrowheads="1"/>
            </p:cNvSpPr>
            <p:nvPr/>
          </p:nvSpPr>
          <p:spPr bwMode="auto">
            <a:xfrm>
              <a:off x="4090" y="1209"/>
              <a:ext cx="2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x</a:t>
              </a:r>
            </a:p>
          </p:txBody>
        </p:sp>
        <p:sp>
          <p:nvSpPr>
            <p:cNvPr id="988182" name="Text Box 22"/>
            <p:cNvSpPr txBox="1">
              <a:spLocks noChangeArrowheads="1"/>
            </p:cNvSpPr>
            <p:nvPr/>
          </p:nvSpPr>
          <p:spPr bwMode="auto">
            <a:xfrm>
              <a:off x="3252" y="2571"/>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y</a:t>
              </a:r>
            </a:p>
          </p:txBody>
        </p:sp>
        <p:sp>
          <p:nvSpPr>
            <p:cNvPr id="988183" name="Text Box 23"/>
            <p:cNvSpPr txBox="1">
              <a:spLocks noChangeArrowheads="1"/>
            </p:cNvSpPr>
            <p:nvPr/>
          </p:nvSpPr>
          <p:spPr bwMode="auto">
            <a:xfrm>
              <a:off x="4106" y="2571"/>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z</a:t>
              </a:r>
            </a:p>
          </p:txBody>
        </p:sp>
        <p:sp>
          <p:nvSpPr>
            <p:cNvPr id="988184" name="Line 24"/>
            <p:cNvSpPr>
              <a:spLocks noChangeShapeType="1"/>
            </p:cNvSpPr>
            <p:nvPr/>
          </p:nvSpPr>
          <p:spPr bwMode="auto">
            <a:xfrm flipV="1">
              <a:off x="3483" y="2487"/>
              <a:ext cx="5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85" name="Line 2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86" name="Line 2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87" name="Text Box 27"/>
            <p:cNvSpPr txBox="1">
              <a:spLocks noChangeArrowheads="1"/>
            </p:cNvSpPr>
            <p:nvPr/>
          </p:nvSpPr>
          <p:spPr bwMode="auto">
            <a:xfrm>
              <a:off x="3173" y="180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dirty="0">
                  <a:solidFill>
                    <a:prstClr val="black"/>
                  </a:solidFill>
                  <a:latin typeface="Calibri" panose="020F0502020204030204"/>
                </a:rPr>
                <a:t>8</a:t>
              </a:r>
            </a:p>
          </p:txBody>
        </p:sp>
        <p:sp>
          <p:nvSpPr>
            <p:cNvPr id="988188" name="Text Box 28"/>
            <p:cNvSpPr txBox="1">
              <a:spLocks noChangeArrowheads="1"/>
            </p:cNvSpPr>
            <p:nvPr/>
          </p:nvSpPr>
          <p:spPr bwMode="auto">
            <a:xfrm>
              <a:off x="3420" y="1827"/>
              <a:ext cx="1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endParaRPr lang="en-US" altLang="en-US" sz="1200">
                <a:solidFill>
                  <a:prstClr val="black"/>
                </a:solidFill>
                <a:latin typeface="Calibri" panose="020F0502020204030204"/>
              </a:endParaRPr>
            </a:p>
          </p:txBody>
        </p:sp>
        <p:sp>
          <p:nvSpPr>
            <p:cNvPr id="988189" name="Text Box 29"/>
            <p:cNvSpPr txBox="1">
              <a:spLocks noChangeArrowheads="1"/>
            </p:cNvSpPr>
            <p:nvPr/>
          </p:nvSpPr>
          <p:spPr bwMode="auto">
            <a:xfrm>
              <a:off x="3887" y="1693"/>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-3</a:t>
              </a:r>
            </a:p>
          </p:txBody>
        </p:sp>
        <p:sp>
          <p:nvSpPr>
            <p:cNvPr id="988190" name="Text Box 30"/>
            <p:cNvSpPr txBox="1">
              <a:spLocks noChangeArrowheads="1"/>
            </p:cNvSpPr>
            <p:nvPr/>
          </p:nvSpPr>
          <p:spPr bwMode="auto">
            <a:xfrm>
              <a:off x="3715" y="215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988191" name="Line 31"/>
            <p:cNvSpPr>
              <a:spLocks noChangeShapeType="1"/>
            </p:cNvSpPr>
            <p:nvPr/>
          </p:nvSpPr>
          <p:spPr bwMode="auto">
            <a:xfrm>
              <a:off x="3344" y="1674"/>
              <a:ext cx="0" cy="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92" name="Line 32"/>
            <p:cNvSpPr>
              <a:spLocks noChangeShapeType="1"/>
            </p:cNvSpPr>
            <p:nvPr/>
          </p:nvSpPr>
          <p:spPr bwMode="auto">
            <a:xfrm>
              <a:off x="4178" y="1671"/>
              <a:ext cx="0" cy="675"/>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93" name="Line 3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94" name="Text Box 34"/>
            <p:cNvSpPr txBox="1">
              <a:spLocks noChangeArrowheads="1"/>
            </p:cNvSpPr>
            <p:nvPr/>
          </p:nvSpPr>
          <p:spPr bwMode="auto">
            <a:xfrm>
              <a:off x="3911" y="2014"/>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-4</a:t>
              </a:r>
            </a:p>
          </p:txBody>
        </p:sp>
        <p:sp>
          <p:nvSpPr>
            <p:cNvPr id="988195" name="Freeform 3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96" name="Freeform 3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197" name="Text Box 37"/>
            <p:cNvSpPr txBox="1">
              <a:spLocks noChangeArrowheads="1"/>
            </p:cNvSpPr>
            <p:nvPr/>
          </p:nvSpPr>
          <p:spPr bwMode="auto">
            <a:xfrm>
              <a:off x="3612" y="1597"/>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grpSp>
      <p:grpSp>
        <p:nvGrpSpPr>
          <p:cNvPr id="988198" name="Group 38"/>
          <p:cNvGrpSpPr>
            <a:grpSpLocks/>
          </p:cNvGrpSpPr>
          <p:nvPr/>
        </p:nvGrpSpPr>
        <p:grpSpPr bwMode="auto">
          <a:xfrm>
            <a:off x="4588670" y="2013348"/>
            <a:ext cx="2112169" cy="1921670"/>
            <a:chOff x="2607" y="1209"/>
            <a:chExt cx="1774" cy="1614"/>
          </a:xfrm>
        </p:grpSpPr>
        <p:sp>
          <p:nvSpPr>
            <p:cNvPr id="988199" name="Oval 39"/>
            <p:cNvSpPr>
              <a:spLocks noChangeArrowheads="1"/>
            </p:cNvSpPr>
            <p:nvPr/>
          </p:nvSpPr>
          <p:spPr bwMode="auto">
            <a:xfrm>
              <a:off x="2784" y="1880"/>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0</a:t>
              </a:r>
            </a:p>
          </p:txBody>
        </p:sp>
        <p:sp>
          <p:nvSpPr>
            <p:cNvPr id="988200" name="Oval 40"/>
            <p:cNvSpPr>
              <a:spLocks noChangeArrowheads="1"/>
            </p:cNvSpPr>
            <p:nvPr/>
          </p:nvSpPr>
          <p:spPr bwMode="auto">
            <a:xfrm>
              <a:off x="3213"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988201" name="Oval 41"/>
            <p:cNvSpPr>
              <a:spLocks noChangeArrowheads="1"/>
            </p:cNvSpPr>
            <p:nvPr/>
          </p:nvSpPr>
          <p:spPr bwMode="auto">
            <a:xfrm>
              <a:off x="4045"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988202" name="Oval 42"/>
            <p:cNvSpPr>
              <a:spLocks noChangeArrowheads="1"/>
            </p:cNvSpPr>
            <p:nvPr/>
          </p:nvSpPr>
          <p:spPr bwMode="auto">
            <a:xfrm>
              <a:off x="3213"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988203" name="Oval 43"/>
            <p:cNvSpPr>
              <a:spLocks noChangeArrowheads="1"/>
            </p:cNvSpPr>
            <p:nvPr/>
          </p:nvSpPr>
          <p:spPr bwMode="auto">
            <a:xfrm>
              <a:off x="4045"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endParaRPr lang="en-US" altLang="en-US" sz="1350">
                <a:solidFill>
                  <a:prstClr val="black"/>
                </a:solidFill>
                <a:latin typeface="Calibri" panose="020F0502020204030204"/>
              </a:endParaRPr>
            </a:p>
          </p:txBody>
        </p:sp>
        <p:sp>
          <p:nvSpPr>
            <p:cNvPr id="988204" name="Line 4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05" name="Line 45"/>
            <p:cNvSpPr>
              <a:spLocks noChangeShapeType="1"/>
            </p:cNvSpPr>
            <p:nvPr/>
          </p:nvSpPr>
          <p:spPr bwMode="auto">
            <a:xfrm>
              <a:off x="2992" y="2110"/>
              <a:ext cx="256" cy="2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06" name="Text Box 46"/>
            <p:cNvSpPr txBox="1">
              <a:spLocks noChangeArrowheads="1"/>
            </p:cNvSpPr>
            <p:nvPr/>
          </p:nvSpPr>
          <p:spPr bwMode="auto">
            <a:xfrm>
              <a:off x="2970" y="1609"/>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6</a:t>
              </a:r>
            </a:p>
          </p:txBody>
        </p:sp>
        <p:sp>
          <p:nvSpPr>
            <p:cNvPr id="988207" name="Text Box 47"/>
            <p:cNvSpPr txBox="1">
              <a:spLocks noChangeArrowheads="1"/>
            </p:cNvSpPr>
            <p:nvPr/>
          </p:nvSpPr>
          <p:spPr bwMode="auto">
            <a:xfrm>
              <a:off x="3656" y="1278"/>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5</a:t>
              </a:r>
            </a:p>
          </p:txBody>
        </p:sp>
        <p:sp>
          <p:nvSpPr>
            <p:cNvPr id="988208" name="Text Box 48"/>
            <p:cNvSpPr txBox="1">
              <a:spLocks noChangeArrowheads="1"/>
            </p:cNvSpPr>
            <p:nvPr/>
          </p:nvSpPr>
          <p:spPr bwMode="auto">
            <a:xfrm>
              <a:off x="2981" y="217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988209" name="Text Box 49"/>
            <p:cNvSpPr txBox="1">
              <a:spLocks noChangeArrowheads="1"/>
            </p:cNvSpPr>
            <p:nvPr/>
          </p:nvSpPr>
          <p:spPr bwMode="auto">
            <a:xfrm>
              <a:off x="4160" y="1843"/>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988210" name="Text Box 50"/>
            <p:cNvSpPr txBox="1">
              <a:spLocks noChangeArrowheads="1"/>
            </p:cNvSpPr>
            <p:nvPr/>
          </p:nvSpPr>
          <p:spPr bwMode="auto">
            <a:xfrm>
              <a:off x="3676" y="245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9</a:t>
              </a:r>
            </a:p>
          </p:txBody>
        </p:sp>
        <p:sp>
          <p:nvSpPr>
            <p:cNvPr id="988211" name="Text Box 51"/>
            <p:cNvSpPr txBox="1">
              <a:spLocks noChangeArrowheads="1"/>
            </p:cNvSpPr>
            <p:nvPr/>
          </p:nvSpPr>
          <p:spPr bwMode="auto">
            <a:xfrm>
              <a:off x="2607" y="189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s</a:t>
              </a:r>
            </a:p>
          </p:txBody>
        </p:sp>
        <p:sp>
          <p:nvSpPr>
            <p:cNvPr id="988212" name="Text Box 52"/>
            <p:cNvSpPr txBox="1">
              <a:spLocks noChangeArrowheads="1"/>
            </p:cNvSpPr>
            <p:nvPr/>
          </p:nvSpPr>
          <p:spPr bwMode="auto">
            <a:xfrm>
              <a:off x="3268" y="1209"/>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t</a:t>
              </a:r>
            </a:p>
          </p:txBody>
        </p:sp>
        <p:sp>
          <p:nvSpPr>
            <p:cNvPr id="988213" name="Text Box 53"/>
            <p:cNvSpPr txBox="1">
              <a:spLocks noChangeArrowheads="1"/>
            </p:cNvSpPr>
            <p:nvPr/>
          </p:nvSpPr>
          <p:spPr bwMode="auto">
            <a:xfrm>
              <a:off x="4090" y="1209"/>
              <a:ext cx="2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x</a:t>
              </a:r>
            </a:p>
          </p:txBody>
        </p:sp>
        <p:sp>
          <p:nvSpPr>
            <p:cNvPr id="988214" name="Text Box 54"/>
            <p:cNvSpPr txBox="1">
              <a:spLocks noChangeArrowheads="1"/>
            </p:cNvSpPr>
            <p:nvPr/>
          </p:nvSpPr>
          <p:spPr bwMode="auto">
            <a:xfrm>
              <a:off x="3252" y="2571"/>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y</a:t>
              </a:r>
            </a:p>
          </p:txBody>
        </p:sp>
        <p:sp>
          <p:nvSpPr>
            <p:cNvPr id="988215" name="Text Box 55"/>
            <p:cNvSpPr txBox="1">
              <a:spLocks noChangeArrowheads="1"/>
            </p:cNvSpPr>
            <p:nvPr/>
          </p:nvSpPr>
          <p:spPr bwMode="auto">
            <a:xfrm>
              <a:off x="4106" y="2571"/>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z</a:t>
              </a:r>
            </a:p>
          </p:txBody>
        </p:sp>
        <p:sp>
          <p:nvSpPr>
            <p:cNvPr id="988216" name="Line 56"/>
            <p:cNvSpPr>
              <a:spLocks noChangeShapeType="1"/>
            </p:cNvSpPr>
            <p:nvPr/>
          </p:nvSpPr>
          <p:spPr bwMode="auto">
            <a:xfrm flipV="1">
              <a:off x="3483" y="2487"/>
              <a:ext cx="5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17" name="Line 5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18" name="Line 5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19" name="Text Box 59"/>
            <p:cNvSpPr txBox="1">
              <a:spLocks noChangeArrowheads="1"/>
            </p:cNvSpPr>
            <p:nvPr/>
          </p:nvSpPr>
          <p:spPr bwMode="auto">
            <a:xfrm>
              <a:off x="3173" y="180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8</a:t>
              </a:r>
            </a:p>
          </p:txBody>
        </p:sp>
        <p:sp>
          <p:nvSpPr>
            <p:cNvPr id="988220" name="Text Box 60"/>
            <p:cNvSpPr txBox="1">
              <a:spLocks noChangeArrowheads="1"/>
            </p:cNvSpPr>
            <p:nvPr/>
          </p:nvSpPr>
          <p:spPr bwMode="auto">
            <a:xfrm>
              <a:off x="3420" y="1827"/>
              <a:ext cx="1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endParaRPr lang="en-US" altLang="en-US" sz="1200">
                <a:solidFill>
                  <a:prstClr val="black"/>
                </a:solidFill>
                <a:latin typeface="Calibri" panose="020F0502020204030204"/>
              </a:endParaRPr>
            </a:p>
          </p:txBody>
        </p:sp>
        <p:sp>
          <p:nvSpPr>
            <p:cNvPr id="988221" name="Text Box 61"/>
            <p:cNvSpPr txBox="1">
              <a:spLocks noChangeArrowheads="1"/>
            </p:cNvSpPr>
            <p:nvPr/>
          </p:nvSpPr>
          <p:spPr bwMode="auto">
            <a:xfrm>
              <a:off x="3887" y="1693"/>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-3</a:t>
              </a:r>
            </a:p>
          </p:txBody>
        </p:sp>
        <p:sp>
          <p:nvSpPr>
            <p:cNvPr id="988222" name="Text Box 62"/>
            <p:cNvSpPr txBox="1">
              <a:spLocks noChangeArrowheads="1"/>
            </p:cNvSpPr>
            <p:nvPr/>
          </p:nvSpPr>
          <p:spPr bwMode="auto">
            <a:xfrm>
              <a:off x="3715" y="215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988223" name="Line 63"/>
            <p:cNvSpPr>
              <a:spLocks noChangeShapeType="1"/>
            </p:cNvSpPr>
            <p:nvPr/>
          </p:nvSpPr>
          <p:spPr bwMode="auto">
            <a:xfrm>
              <a:off x="3344" y="1674"/>
              <a:ext cx="0" cy="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24" name="Line 64"/>
            <p:cNvSpPr>
              <a:spLocks noChangeShapeType="1"/>
            </p:cNvSpPr>
            <p:nvPr/>
          </p:nvSpPr>
          <p:spPr bwMode="auto">
            <a:xfrm>
              <a:off x="4178" y="1671"/>
              <a:ext cx="0" cy="675"/>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25" name="Line 6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26" name="Text Box 66"/>
            <p:cNvSpPr txBox="1">
              <a:spLocks noChangeArrowheads="1"/>
            </p:cNvSpPr>
            <p:nvPr/>
          </p:nvSpPr>
          <p:spPr bwMode="auto">
            <a:xfrm>
              <a:off x="3911" y="2014"/>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-4</a:t>
              </a:r>
            </a:p>
          </p:txBody>
        </p:sp>
        <p:sp>
          <p:nvSpPr>
            <p:cNvPr id="988227" name="Freeform 6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28" name="Freeform 6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988229" name="Text Box 69"/>
            <p:cNvSpPr txBox="1">
              <a:spLocks noChangeArrowheads="1"/>
            </p:cNvSpPr>
            <p:nvPr/>
          </p:nvSpPr>
          <p:spPr bwMode="auto">
            <a:xfrm>
              <a:off x="3612" y="1597"/>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grpSp>
      <p:sp>
        <p:nvSpPr>
          <p:cNvPr id="988230" name="Text Box 70"/>
          <p:cNvSpPr txBox="1">
            <a:spLocks noChangeArrowheads="1"/>
          </p:cNvSpPr>
          <p:nvPr/>
        </p:nvSpPr>
        <p:spPr bwMode="auto">
          <a:xfrm>
            <a:off x="2176463" y="4399360"/>
            <a:ext cx="432304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E: (t, x), (t, y), (t, z), (x, t), (y, x), (y, z), (z, x), (z, s), (s, t), (s, y)</a:t>
            </a:r>
          </a:p>
        </p:txBody>
      </p:sp>
      <p:sp>
        <p:nvSpPr>
          <p:cNvPr id="988231" name="Oval 71"/>
          <p:cNvSpPr>
            <a:spLocks noChangeArrowheads="1"/>
          </p:cNvSpPr>
          <p:nvPr/>
        </p:nvSpPr>
        <p:spPr bwMode="auto">
          <a:xfrm>
            <a:off x="5334000" y="2296716"/>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6</a:t>
            </a:r>
          </a:p>
        </p:txBody>
      </p:sp>
      <p:sp>
        <p:nvSpPr>
          <p:cNvPr id="988232" name="Oval 72"/>
          <p:cNvSpPr>
            <a:spLocks noChangeArrowheads="1"/>
          </p:cNvSpPr>
          <p:nvPr/>
        </p:nvSpPr>
        <p:spPr bwMode="auto">
          <a:xfrm>
            <a:off x="5328049" y="3405188"/>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7</a:t>
            </a:r>
          </a:p>
        </p:txBody>
      </p:sp>
      <p:sp>
        <p:nvSpPr>
          <p:cNvPr id="988233" name="Text Box 73"/>
          <p:cNvSpPr txBox="1">
            <a:spLocks noChangeArrowheads="1"/>
          </p:cNvSpPr>
          <p:nvPr/>
        </p:nvSpPr>
        <p:spPr bwMode="auto">
          <a:xfrm>
            <a:off x="4380311" y="2044304"/>
            <a:ext cx="61536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Pass 1</a:t>
            </a:r>
          </a:p>
        </p:txBody>
      </p:sp>
    </p:spTree>
    <p:extLst>
      <p:ext uri="{BB962C8B-B14F-4D97-AF65-F5344CB8AC3E}">
        <p14:creationId xmlns:p14="http://schemas.microsoft.com/office/powerpoint/2010/main" val="1563435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81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82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81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81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8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2" grpId="0" animBg="1"/>
      <p:bldP spid="988163" grpId="0" animBg="1"/>
      <p:bldP spid="988231" grpId="0" animBg="1"/>
      <p:bldP spid="9882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lide Number Placeholder 4"/>
          <p:cNvSpPr>
            <a:spLocks noGrp="1"/>
          </p:cNvSpPr>
          <p:nvPr>
            <p:ph type="sldNum" sz="quarter" idx="11"/>
          </p:nvPr>
        </p:nvSpPr>
        <p:spPr/>
        <p:txBody>
          <a:bodyPr/>
          <a:lstStyle/>
          <a:p>
            <a:pPr defTabSz="685773" eaLnBrk="1" fontAlgn="auto" hangingPunct="1">
              <a:spcBef>
                <a:spcPts val="0"/>
              </a:spcBef>
              <a:spcAft>
                <a:spcPts val="0"/>
              </a:spcAft>
            </a:pPr>
            <a:fld id="{C814AC24-D7A3-4DFE-A257-B903F2E08AD0}" type="slidenum">
              <a:rPr lang="en-US" altLang="en-US">
                <a:solidFill>
                  <a:prstClr val="black">
                    <a:tint val="75000"/>
                  </a:prstClr>
                </a:solidFill>
                <a:latin typeface="Calibri" panose="020F0502020204030204"/>
              </a:rPr>
              <a:pPr defTabSz="685773" eaLnBrk="1" fontAlgn="auto" hangingPunct="1">
                <a:spcBef>
                  <a:spcPts val="0"/>
                </a:spcBef>
                <a:spcAft>
                  <a:spcPts val="0"/>
                </a:spcAft>
              </a:pPr>
              <a:t>21</a:t>
            </a:fld>
            <a:endParaRPr lang="en-US" altLang="en-US">
              <a:solidFill>
                <a:prstClr val="black">
                  <a:tint val="75000"/>
                </a:prstClr>
              </a:solidFill>
              <a:latin typeface="Calibri" panose="020F0502020204030204"/>
            </a:endParaRPr>
          </a:p>
        </p:txBody>
      </p:sp>
      <p:sp>
        <p:nvSpPr>
          <p:cNvPr id="790530" name="Freeform 2"/>
          <p:cNvSpPr>
            <a:spLocks/>
          </p:cNvSpPr>
          <p:nvPr/>
        </p:nvSpPr>
        <p:spPr bwMode="auto">
          <a:xfrm flipH="1" flipV="1">
            <a:off x="2990851" y="4096942"/>
            <a:ext cx="692944" cy="59531"/>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31" name="Line 3"/>
          <p:cNvSpPr>
            <a:spLocks noChangeShapeType="1"/>
          </p:cNvSpPr>
          <p:nvPr/>
        </p:nvSpPr>
        <p:spPr bwMode="auto">
          <a:xfrm rot="5400000" flipV="1">
            <a:off x="5801321" y="2288977"/>
            <a:ext cx="804863" cy="879872"/>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32" name="Rectangle 4"/>
          <p:cNvSpPr>
            <a:spLocks noGrp="1" noChangeArrowheads="1"/>
          </p:cNvSpPr>
          <p:nvPr>
            <p:ph type="title"/>
          </p:nvPr>
        </p:nvSpPr>
        <p:spPr/>
        <p:txBody>
          <a:bodyPr/>
          <a:lstStyle/>
          <a:p>
            <a:pPr algn="l"/>
            <a:r>
              <a:rPr lang="en-US" altLang="en-US"/>
              <a:t>Example</a:t>
            </a:r>
          </a:p>
        </p:txBody>
      </p:sp>
      <p:sp>
        <p:nvSpPr>
          <p:cNvPr id="790533" name="Line 5"/>
          <p:cNvSpPr>
            <a:spLocks noChangeShapeType="1"/>
          </p:cNvSpPr>
          <p:nvPr/>
        </p:nvSpPr>
        <p:spPr bwMode="auto">
          <a:xfrm flipV="1">
            <a:off x="5793582" y="2287192"/>
            <a:ext cx="777479" cy="852487"/>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34" name="Line 6"/>
          <p:cNvSpPr>
            <a:spLocks noChangeShapeType="1"/>
          </p:cNvSpPr>
          <p:nvPr/>
        </p:nvSpPr>
        <p:spPr bwMode="auto">
          <a:xfrm flipV="1">
            <a:off x="2384824" y="2250282"/>
            <a:ext cx="310753" cy="305991"/>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35" name="Line 7"/>
          <p:cNvSpPr>
            <a:spLocks noChangeShapeType="1"/>
          </p:cNvSpPr>
          <p:nvPr/>
        </p:nvSpPr>
        <p:spPr bwMode="auto">
          <a:xfrm rot="5400000" flipV="1">
            <a:off x="2380060" y="2819402"/>
            <a:ext cx="310754" cy="30599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grpSp>
        <p:nvGrpSpPr>
          <p:cNvPr id="790536" name="Group 8"/>
          <p:cNvGrpSpPr>
            <a:grpSpLocks/>
          </p:cNvGrpSpPr>
          <p:nvPr/>
        </p:nvGrpSpPr>
        <p:grpSpPr bwMode="auto">
          <a:xfrm>
            <a:off x="1920479" y="1740695"/>
            <a:ext cx="2112169" cy="1921670"/>
            <a:chOff x="2607" y="1209"/>
            <a:chExt cx="1774" cy="1614"/>
          </a:xfrm>
        </p:grpSpPr>
        <p:sp>
          <p:nvSpPr>
            <p:cNvPr id="790537" name="Oval 9"/>
            <p:cNvSpPr>
              <a:spLocks noChangeArrowheads="1"/>
            </p:cNvSpPr>
            <p:nvPr/>
          </p:nvSpPr>
          <p:spPr bwMode="auto">
            <a:xfrm>
              <a:off x="2784" y="1880"/>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0</a:t>
              </a:r>
            </a:p>
          </p:txBody>
        </p:sp>
        <p:sp>
          <p:nvSpPr>
            <p:cNvPr id="790538" name="Oval 10"/>
            <p:cNvSpPr>
              <a:spLocks noChangeArrowheads="1"/>
            </p:cNvSpPr>
            <p:nvPr/>
          </p:nvSpPr>
          <p:spPr bwMode="auto">
            <a:xfrm>
              <a:off x="3213"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6</a:t>
              </a:r>
            </a:p>
          </p:txBody>
        </p:sp>
        <p:sp>
          <p:nvSpPr>
            <p:cNvPr id="790539" name="Oval 11"/>
            <p:cNvSpPr>
              <a:spLocks noChangeArrowheads="1"/>
            </p:cNvSpPr>
            <p:nvPr/>
          </p:nvSpPr>
          <p:spPr bwMode="auto">
            <a:xfrm>
              <a:off x="4045"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790540" name="Oval 12"/>
            <p:cNvSpPr>
              <a:spLocks noChangeArrowheads="1"/>
            </p:cNvSpPr>
            <p:nvPr/>
          </p:nvSpPr>
          <p:spPr bwMode="auto">
            <a:xfrm>
              <a:off x="3213"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7</a:t>
              </a:r>
              <a:endParaRPr lang="en-US" altLang="en-US" sz="1350">
                <a:solidFill>
                  <a:prstClr val="black"/>
                </a:solidFill>
                <a:latin typeface="Calibri" panose="020F0502020204030204"/>
              </a:endParaRPr>
            </a:p>
          </p:txBody>
        </p:sp>
        <p:sp>
          <p:nvSpPr>
            <p:cNvPr id="790541" name="Oval 13"/>
            <p:cNvSpPr>
              <a:spLocks noChangeArrowheads="1"/>
            </p:cNvSpPr>
            <p:nvPr/>
          </p:nvSpPr>
          <p:spPr bwMode="auto">
            <a:xfrm>
              <a:off x="4045"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endParaRPr lang="en-US" altLang="en-US" sz="1350">
                <a:solidFill>
                  <a:prstClr val="black"/>
                </a:solidFill>
                <a:latin typeface="Calibri" panose="020F0502020204030204"/>
              </a:endParaRPr>
            </a:p>
          </p:txBody>
        </p:sp>
        <p:sp>
          <p:nvSpPr>
            <p:cNvPr id="790542" name="Line 1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43" name="Line 15"/>
            <p:cNvSpPr>
              <a:spLocks noChangeShapeType="1"/>
            </p:cNvSpPr>
            <p:nvPr/>
          </p:nvSpPr>
          <p:spPr bwMode="auto">
            <a:xfrm>
              <a:off x="2992" y="2110"/>
              <a:ext cx="256" cy="2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44" name="Text Box 16"/>
            <p:cNvSpPr txBox="1">
              <a:spLocks noChangeArrowheads="1"/>
            </p:cNvSpPr>
            <p:nvPr/>
          </p:nvSpPr>
          <p:spPr bwMode="auto">
            <a:xfrm>
              <a:off x="2970" y="1609"/>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6</a:t>
              </a:r>
            </a:p>
          </p:txBody>
        </p:sp>
        <p:sp>
          <p:nvSpPr>
            <p:cNvPr id="790545" name="Text Box 17"/>
            <p:cNvSpPr txBox="1">
              <a:spLocks noChangeArrowheads="1"/>
            </p:cNvSpPr>
            <p:nvPr/>
          </p:nvSpPr>
          <p:spPr bwMode="auto">
            <a:xfrm>
              <a:off x="3656" y="1278"/>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5</a:t>
              </a:r>
            </a:p>
          </p:txBody>
        </p:sp>
        <p:sp>
          <p:nvSpPr>
            <p:cNvPr id="790546" name="Text Box 18"/>
            <p:cNvSpPr txBox="1">
              <a:spLocks noChangeArrowheads="1"/>
            </p:cNvSpPr>
            <p:nvPr/>
          </p:nvSpPr>
          <p:spPr bwMode="auto">
            <a:xfrm>
              <a:off x="2981" y="217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547" name="Text Box 19"/>
            <p:cNvSpPr txBox="1">
              <a:spLocks noChangeArrowheads="1"/>
            </p:cNvSpPr>
            <p:nvPr/>
          </p:nvSpPr>
          <p:spPr bwMode="auto">
            <a:xfrm>
              <a:off x="4160" y="1843"/>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548" name="Text Box 20"/>
            <p:cNvSpPr txBox="1">
              <a:spLocks noChangeArrowheads="1"/>
            </p:cNvSpPr>
            <p:nvPr/>
          </p:nvSpPr>
          <p:spPr bwMode="auto">
            <a:xfrm>
              <a:off x="3676" y="245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9</a:t>
              </a:r>
            </a:p>
          </p:txBody>
        </p:sp>
        <p:sp>
          <p:nvSpPr>
            <p:cNvPr id="790549" name="Text Box 21"/>
            <p:cNvSpPr txBox="1">
              <a:spLocks noChangeArrowheads="1"/>
            </p:cNvSpPr>
            <p:nvPr/>
          </p:nvSpPr>
          <p:spPr bwMode="auto">
            <a:xfrm>
              <a:off x="2607" y="189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s</a:t>
              </a:r>
            </a:p>
          </p:txBody>
        </p:sp>
        <p:sp>
          <p:nvSpPr>
            <p:cNvPr id="790550" name="Text Box 22"/>
            <p:cNvSpPr txBox="1">
              <a:spLocks noChangeArrowheads="1"/>
            </p:cNvSpPr>
            <p:nvPr/>
          </p:nvSpPr>
          <p:spPr bwMode="auto">
            <a:xfrm>
              <a:off x="3268" y="1209"/>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t</a:t>
              </a:r>
            </a:p>
          </p:txBody>
        </p:sp>
        <p:sp>
          <p:nvSpPr>
            <p:cNvPr id="790551" name="Text Box 23"/>
            <p:cNvSpPr txBox="1">
              <a:spLocks noChangeArrowheads="1"/>
            </p:cNvSpPr>
            <p:nvPr/>
          </p:nvSpPr>
          <p:spPr bwMode="auto">
            <a:xfrm>
              <a:off x="4090" y="1209"/>
              <a:ext cx="2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x</a:t>
              </a:r>
            </a:p>
          </p:txBody>
        </p:sp>
        <p:sp>
          <p:nvSpPr>
            <p:cNvPr id="790552" name="Text Box 24"/>
            <p:cNvSpPr txBox="1">
              <a:spLocks noChangeArrowheads="1"/>
            </p:cNvSpPr>
            <p:nvPr/>
          </p:nvSpPr>
          <p:spPr bwMode="auto">
            <a:xfrm>
              <a:off x="3252" y="2571"/>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y</a:t>
              </a:r>
            </a:p>
          </p:txBody>
        </p:sp>
        <p:sp>
          <p:nvSpPr>
            <p:cNvPr id="790553" name="Text Box 25"/>
            <p:cNvSpPr txBox="1">
              <a:spLocks noChangeArrowheads="1"/>
            </p:cNvSpPr>
            <p:nvPr/>
          </p:nvSpPr>
          <p:spPr bwMode="auto">
            <a:xfrm>
              <a:off x="4106" y="2571"/>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z</a:t>
              </a:r>
            </a:p>
          </p:txBody>
        </p:sp>
        <p:sp>
          <p:nvSpPr>
            <p:cNvPr id="790554" name="Line 26"/>
            <p:cNvSpPr>
              <a:spLocks noChangeShapeType="1"/>
            </p:cNvSpPr>
            <p:nvPr/>
          </p:nvSpPr>
          <p:spPr bwMode="auto">
            <a:xfrm flipV="1">
              <a:off x="3483" y="2487"/>
              <a:ext cx="5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55" name="Line 2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56" name="Line 2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57" name="Text Box 29"/>
            <p:cNvSpPr txBox="1">
              <a:spLocks noChangeArrowheads="1"/>
            </p:cNvSpPr>
            <p:nvPr/>
          </p:nvSpPr>
          <p:spPr bwMode="auto">
            <a:xfrm>
              <a:off x="3173" y="180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8</a:t>
              </a:r>
            </a:p>
          </p:txBody>
        </p:sp>
        <p:sp>
          <p:nvSpPr>
            <p:cNvPr id="790558" name="Text Box 30"/>
            <p:cNvSpPr txBox="1">
              <a:spLocks noChangeArrowheads="1"/>
            </p:cNvSpPr>
            <p:nvPr/>
          </p:nvSpPr>
          <p:spPr bwMode="auto">
            <a:xfrm>
              <a:off x="3420" y="1827"/>
              <a:ext cx="1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endParaRPr lang="en-US" altLang="en-US" sz="1200">
                <a:solidFill>
                  <a:prstClr val="black"/>
                </a:solidFill>
                <a:latin typeface="Calibri" panose="020F0502020204030204"/>
              </a:endParaRPr>
            </a:p>
          </p:txBody>
        </p:sp>
        <p:sp>
          <p:nvSpPr>
            <p:cNvPr id="790559" name="Text Box 31"/>
            <p:cNvSpPr txBox="1">
              <a:spLocks noChangeArrowheads="1"/>
            </p:cNvSpPr>
            <p:nvPr/>
          </p:nvSpPr>
          <p:spPr bwMode="auto">
            <a:xfrm>
              <a:off x="3887" y="1693"/>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-3</a:t>
              </a:r>
            </a:p>
          </p:txBody>
        </p:sp>
        <p:sp>
          <p:nvSpPr>
            <p:cNvPr id="790560" name="Text Box 32"/>
            <p:cNvSpPr txBox="1">
              <a:spLocks noChangeArrowheads="1"/>
            </p:cNvSpPr>
            <p:nvPr/>
          </p:nvSpPr>
          <p:spPr bwMode="auto">
            <a:xfrm>
              <a:off x="3715" y="215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90561" name="Line 33"/>
            <p:cNvSpPr>
              <a:spLocks noChangeShapeType="1"/>
            </p:cNvSpPr>
            <p:nvPr/>
          </p:nvSpPr>
          <p:spPr bwMode="auto">
            <a:xfrm>
              <a:off x="3344" y="1674"/>
              <a:ext cx="0" cy="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62" name="Line 34"/>
            <p:cNvSpPr>
              <a:spLocks noChangeShapeType="1"/>
            </p:cNvSpPr>
            <p:nvPr/>
          </p:nvSpPr>
          <p:spPr bwMode="auto">
            <a:xfrm>
              <a:off x="4178" y="1671"/>
              <a:ext cx="0" cy="675"/>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63" name="Line 3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64" name="Text Box 36"/>
            <p:cNvSpPr txBox="1">
              <a:spLocks noChangeArrowheads="1"/>
            </p:cNvSpPr>
            <p:nvPr/>
          </p:nvSpPr>
          <p:spPr bwMode="auto">
            <a:xfrm>
              <a:off x="3911" y="2014"/>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-4</a:t>
              </a:r>
            </a:p>
          </p:txBody>
        </p:sp>
        <p:sp>
          <p:nvSpPr>
            <p:cNvPr id="790565" name="Freeform 3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66" name="Freeform 3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67" name="Text Box 39"/>
            <p:cNvSpPr txBox="1">
              <a:spLocks noChangeArrowheads="1"/>
            </p:cNvSpPr>
            <p:nvPr/>
          </p:nvSpPr>
          <p:spPr bwMode="auto">
            <a:xfrm>
              <a:off x="3612" y="1597"/>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grpSp>
      <p:sp>
        <p:nvSpPr>
          <p:cNvPr id="790568" name="Text Box 40"/>
          <p:cNvSpPr txBox="1">
            <a:spLocks noChangeArrowheads="1"/>
          </p:cNvSpPr>
          <p:nvPr/>
        </p:nvSpPr>
        <p:spPr bwMode="auto">
          <a:xfrm>
            <a:off x="3105151" y="1181101"/>
            <a:ext cx="41531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(t, x), (t, y), (t, z), (x, t), (y, x), (y, z), (z, x), (z, s), (s, t), (s, y)</a:t>
            </a:r>
          </a:p>
        </p:txBody>
      </p:sp>
      <p:sp>
        <p:nvSpPr>
          <p:cNvPr id="790569" name="Line 41"/>
          <p:cNvSpPr>
            <a:spLocks noChangeShapeType="1"/>
          </p:cNvSpPr>
          <p:nvPr/>
        </p:nvSpPr>
        <p:spPr bwMode="auto">
          <a:xfrm flipV="1">
            <a:off x="5289948" y="2283619"/>
            <a:ext cx="310753" cy="305991"/>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70" name="Line 42"/>
          <p:cNvSpPr>
            <a:spLocks noChangeShapeType="1"/>
          </p:cNvSpPr>
          <p:nvPr/>
        </p:nvSpPr>
        <p:spPr bwMode="auto">
          <a:xfrm rot="5400000" flipV="1">
            <a:off x="5285184" y="2852740"/>
            <a:ext cx="310754" cy="30599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grpSp>
        <p:nvGrpSpPr>
          <p:cNvPr id="790571" name="Group 43"/>
          <p:cNvGrpSpPr>
            <a:grpSpLocks/>
          </p:cNvGrpSpPr>
          <p:nvPr/>
        </p:nvGrpSpPr>
        <p:grpSpPr bwMode="auto">
          <a:xfrm>
            <a:off x="4825605" y="1774033"/>
            <a:ext cx="2112169" cy="1921670"/>
            <a:chOff x="2607" y="1209"/>
            <a:chExt cx="1774" cy="1614"/>
          </a:xfrm>
        </p:grpSpPr>
        <p:sp>
          <p:nvSpPr>
            <p:cNvPr id="790572" name="Oval 44"/>
            <p:cNvSpPr>
              <a:spLocks noChangeArrowheads="1"/>
            </p:cNvSpPr>
            <p:nvPr/>
          </p:nvSpPr>
          <p:spPr bwMode="auto">
            <a:xfrm>
              <a:off x="2784" y="1880"/>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0</a:t>
              </a:r>
            </a:p>
          </p:txBody>
        </p:sp>
        <p:sp>
          <p:nvSpPr>
            <p:cNvPr id="790573" name="Oval 45"/>
            <p:cNvSpPr>
              <a:spLocks noChangeArrowheads="1"/>
            </p:cNvSpPr>
            <p:nvPr/>
          </p:nvSpPr>
          <p:spPr bwMode="auto">
            <a:xfrm>
              <a:off x="3213"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6</a:t>
              </a:r>
            </a:p>
          </p:txBody>
        </p:sp>
        <p:sp>
          <p:nvSpPr>
            <p:cNvPr id="790574" name="Oval 46"/>
            <p:cNvSpPr>
              <a:spLocks noChangeArrowheads="1"/>
            </p:cNvSpPr>
            <p:nvPr/>
          </p:nvSpPr>
          <p:spPr bwMode="auto">
            <a:xfrm>
              <a:off x="4045"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790575" name="Oval 47"/>
            <p:cNvSpPr>
              <a:spLocks noChangeArrowheads="1"/>
            </p:cNvSpPr>
            <p:nvPr/>
          </p:nvSpPr>
          <p:spPr bwMode="auto">
            <a:xfrm>
              <a:off x="3213"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7</a:t>
              </a:r>
              <a:endParaRPr lang="en-US" altLang="en-US" sz="1350">
                <a:solidFill>
                  <a:prstClr val="black"/>
                </a:solidFill>
                <a:latin typeface="Calibri" panose="020F0502020204030204"/>
              </a:endParaRPr>
            </a:p>
          </p:txBody>
        </p:sp>
        <p:sp>
          <p:nvSpPr>
            <p:cNvPr id="790576" name="Oval 48"/>
            <p:cNvSpPr>
              <a:spLocks noChangeArrowheads="1"/>
            </p:cNvSpPr>
            <p:nvPr/>
          </p:nvSpPr>
          <p:spPr bwMode="auto">
            <a:xfrm>
              <a:off x="4045"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endParaRPr lang="en-US" altLang="en-US" sz="1350">
                <a:solidFill>
                  <a:prstClr val="black"/>
                </a:solidFill>
                <a:latin typeface="Calibri" panose="020F0502020204030204"/>
              </a:endParaRPr>
            </a:p>
          </p:txBody>
        </p:sp>
        <p:sp>
          <p:nvSpPr>
            <p:cNvPr id="790577" name="Line 4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78" name="Line 50"/>
            <p:cNvSpPr>
              <a:spLocks noChangeShapeType="1"/>
            </p:cNvSpPr>
            <p:nvPr/>
          </p:nvSpPr>
          <p:spPr bwMode="auto">
            <a:xfrm>
              <a:off x="2992" y="2110"/>
              <a:ext cx="256" cy="2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79" name="Text Box 51"/>
            <p:cNvSpPr txBox="1">
              <a:spLocks noChangeArrowheads="1"/>
            </p:cNvSpPr>
            <p:nvPr/>
          </p:nvSpPr>
          <p:spPr bwMode="auto">
            <a:xfrm>
              <a:off x="2970" y="1609"/>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6</a:t>
              </a:r>
            </a:p>
          </p:txBody>
        </p:sp>
        <p:sp>
          <p:nvSpPr>
            <p:cNvPr id="790580" name="Text Box 52"/>
            <p:cNvSpPr txBox="1">
              <a:spLocks noChangeArrowheads="1"/>
            </p:cNvSpPr>
            <p:nvPr/>
          </p:nvSpPr>
          <p:spPr bwMode="auto">
            <a:xfrm>
              <a:off x="3656" y="1278"/>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5</a:t>
              </a:r>
            </a:p>
          </p:txBody>
        </p:sp>
        <p:sp>
          <p:nvSpPr>
            <p:cNvPr id="790581" name="Text Box 53"/>
            <p:cNvSpPr txBox="1">
              <a:spLocks noChangeArrowheads="1"/>
            </p:cNvSpPr>
            <p:nvPr/>
          </p:nvSpPr>
          <p:spPr bwMode="auto">
            <a:xfrm>
              <a:off x="2981" y="217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582" name="Text Box 54"/>
            <p:cNvSpPr txBox="1">
              <a:spLocks noChangeArrowheads="1"/>
            </p:cNvSpPr>
            <p:nvPr/>
          </p:nvSpPr>
          <p:spPr bwMode="auto">
            <a:xfrm>
              <a:off x="4160" y="1843"/>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583" name="Text Box 55"/>
            <p:cNvSpPr txBox="1">
              <a:spLocks noChangeArrowheads="1"/>
            </p:cNvSpPr>
            <p:nvPr/>
          </p:nvSpPr>
          <p:spPr bwMode="auto">
            <a:xfrm>
              <a:off x="3676" y="245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9</a:t>
              </a:r>
            </a:p>
          </p:txBody>
        </p:sp>
        <p:sp>
          <p:nvSpPr>
            <p:cNvPr id="790584" name="Text Box 56"/>
            <p:cNvSpPr txBox="1">
              <a:spLocks noChangeArrowheads="1"/>
            </p:cNvSpPr>
            <p:nvPr/>
          </p:nvSpPr>
          <p:spPr bwMode="auto">
            <a:xfrm>
              <a:off x="2607" y="189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s</a:t>
              </a:r>
            </a:p>
          </p:txBody>
        </p:sp>
        <p:sp>
          <p:nvSpPr>
            <p:cNvPr id="790585" name="Text Box 57"/>
            <p:cNvSpPr txBox="1">
              <a:spLocks noChangeArrowheads="1"/>
            </p:cNvSpPr>
            <p:nvPr/>
          </p:nvSpPr>
          <p:spPr bwMode="auto">
            <a:xfrm>
              <a:off x="3268" y="1209"/>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t</a:t>
              </a:r>
            </a:p>
          </p:txBody>
        </p:sp>
        <p:sp>
          <p:nvSpPr>
            <p:cNvPr id="790586" name="Text Box 58"/>
            <p:cNvSpPr txBox="1">
              <a:spLocks noChangeArrowheads="1"/>
            </p:cNvSpPr>
            <p:nvPr/>
          </p:nvSpPr>
          <p:spPr bwMode="auto">
            <a:xfrm>
              <a:off x="4090" y="1209"/>
              <a:ext cx="2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x</a:t>
              </a:r>
            </a:p>
          </p:txBody>
        </p:sp>
        <p:sp>
          <p:nvSpPr>
            <p:cNvPr id="790587" name="Text Box 59"/>
            <p:cNvSpPr txBox="1">
              <a:spLocks noChangeArrowheads="1"/>
            </p:cNvSpPr>
            <p:nvPr/>
          </p:nvSpPr>
          <p:spPr bwMode="auto">
            <a:xfrm>
              <a:off x="3252" y="2571"/>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y</a:t>
              </a:r>
            </a:p>
          </p:txBody>
        </p:sp>
        <p:sp>
          <p:nvSpPr>
            <p:cNvPr id="790588" name="Text Box 60"/>
            <p:cNvSpPr txBox="1">
              <a:spLocks noChangeArrowheads="1"/>
            </p:cNvSpPr>
            <p:nvPr/>
          </p:nvSpPr>
          <p:spPr bwMode="auto">
            <a:xfrm>
              <a:off x="4106" y="2571"/>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z</a:t>
              </a:r>
            </a:p>
          </p:txBody>
        </p:sp>
        <p:sp>
          <p:nvSpPr>
            <p:cNvPr id="790589" name="Line 61"/>
            <p:cNvSpPr>
              <a:spLocks noChangeShapeType="1"/>
            </p:cNvSpPr>
            <p:nvPr/>
          </p:nvSpPr>
          <p:spPr bwMode="auto">
            <a:xfrm flipV="1">
              <a:off x="3483" y="2487"/>
              <a:ext cx="5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90" name="Line 6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91" name="Line 6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92" name="Text Box 64"/>
            <p:cNvSpPr txBox="1">
              <a:spLocks noChangeArrowheads="1"/>
            </p:cNvSpPr>
            <p:nvPr/>
          </p:nvSpPr>
          <p:spPr bwMode="auto">
            <a:xfrm>
              <a:off x="3173" y="180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8</a:t>
              </a:r>
            </a:p>
          </p:txBody>
        </p:sp>
        <p:sp>
          <p:nvSpPr>
            <p:cNvPr id="790593" name="Text Box 65"/>
            <p:cNvSpPr txBox="1">
              <a:spLocks noChangeArrowheads="1"/>
            </p:cNvSpPr>
            <p:nvPr/>
          </p:nvSpPr>
          <p:spPr bwMode="auto">
            <a:xfrm>
              <a:off x="3420" y="1827"/>
              <a:ext cx="1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endParaRPr lang="en-US" altLang="en-US" sz="1200">
                <a:solidFill>
                  <a:prstClr val="black"/>
                </a:solidFill>
                <a:latin typeface="Calibri" panose="020F0502020204030204"/>
              </a:endParaRPr>
            </a:p>
          </p:txBody>
        </p:sp>
        <p:sp>
          <p:nvSpPr>
            <p:cNvPr id="790594" name="Text Box 66"/>
            <p:cNvSpPr txBox="1">
              <a:spLocks noChangeArrowheads="1"/>
            </p:cNvSpPr>
            <p:nvPr/>
          </p:nvSpPr>
          <p:spPr bwMode="auto">
            <a:xfrm>
              <a:off x="3887" y="1693"/>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-3</a:t>
              </a:r>
            </a:p>
          </p:txBody>
        </p:sp>
        <p:sp>
          <p:nvSpPr>
            <p:cNvPr id="790595" name="Text Box 67"/>
            <p:cNvSpPr txBox="1">
              <a:spLocks noChangeArrowheads="1"/>
            </p:cNvSpPr>
            <p:nvPr/>
          </p:nvSpPr>
          <p:spPr bwMode="auto">
            <a:xfrm>
              <a:off x="3715" y="215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90596" name="Line 68"/>
            <p:cNvSpPr>
              <a:spLocks noChangeShapeType="1"/>
            </p:cNvSpPr>
            <p:nvPr/>
          </p:nvSpPr>
          <p:spPr bwMode="auto">
            <a:xfrm>
              <a:off x="3344" y="1674"/>
              <a:ext cx="0" cy="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97" name="Line 69"/>
            <p:cNvSpPr>
              <a:spLocks noChangeShapeType="1"/>
            </p:cNvSpPr>
            <p:nvPr/>
          </p:nvSpPr>
          <p:spPr bwMode="auto">
            <a:xfrm>
              <a:off x="4178" y="1671"/>
              <a:ext cx="0" cy="675"/>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98" name="Line 7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599" name="Text Box 71"/>
            <p:cNvSpPr txBox="1">
              <a:spLocks noChangeArrowheads="1"/>
            </p:cNvSpPr>
            <p:nvPr/>
          </p:nvSpPr>
          <p:spPr bwMode="auto">
            <a:xfrm>
              <a:off x="3911" y="2014"/>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-4</a:t>
              </a:r>
            </a:p>
          </p:txBody>
        </p:sp>
        <p:sp>
          <p:nvSpPr>
            <p:cNvPr id="790600" name="Freeform 7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01" name="Freeform 7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02" name="Text Box 74"/>
            <p:cNvSpPr txBox="1">
              <a:spLocks noChangeArrowheads="1"/>
            </p:cNvSpPr>
            <p:nvPr/>
          </p:nvSpPr>
          <p:spPr bwMode="auto">
            <a:xfrm>
              <a:off x="3612" y="1597"/>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grpSp>
      <p:sp>
        <p:nvSpPr>
          <p:cNvPr id="790603" name="Oval 75"/>
          <p:cNvSpPr>
            <a:spLocks noChangeArrowheads="1"/>
          </p:cNvSpPr>
          <p:nvPr/>
        </p:nvSpPr>
        <p:spPr bwMode="auto">
          <a:xfrm>
            <a:off x="6565107" y="2051448"/>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11</a:t>
            </a:r>
          </a:p>
        </p:txBody>
      </p:sp>
      <p:sp>
        <p:nvSpPr>
          <p:cNvPr id="790604" name="Oval 76"/>
          <p:cNvSpPr>
            <a:spLocks noChangeArrowheads="1"/>
          </p:cNvSpPr>
          <p:nvPr/>
        </p:nvSpPr>
        <p:spPr bwMode="auto">
          <a:xfrm>
            <a:off x="6565107" y="3155156"/>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2</a:t>
            </a:r>
          </a:p>
        </p:txBody>
      </p:sp>
      <p:sp>
        <p:nvSpPr>
          <p:cNvPr id="790605" name="Oval 77"/>
          <p:cNvSpPr>
            <a:spLocks noChangeArrowheads="1"/>
          </p:cNvSpPr>
          <p:nvPr/>
        </p:nvSpPr>
        <p:spPr bwMode="auto">
          <a:xfrm>
            <a:off x="6561536" y="2047875"/>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4</a:t>
            </a:r>
          </a:p>
        </p:txBody>
      </p:sp>
      <p:grpSp>
        <p:nvGrpSpPr>
          <p:cNvPr id="790606" name="Group 78"/>
          <p:cNvGrpSpPr>
            <a:grpSpLocks/>
          </p:cNvGrpSpPr>
          <p:nvPr/>
        </p:nvGrpSpPr>
        <p:grpSpPr bwMode="auto">
          <a:xfrm>
            <a:off x="1959769" y="3640931"/>
            <a:ext cx="2112169" cy="1921670"/>
            <a:chOff x="889" y="2419"/>
            <a:chExt cx="1774" cy="1614"/>
          </a:xfrm>
        </p:grpSpPr>
        <p:sp>
          <p:nvSpPr>
            <p:cNvPr id="790607" name="Line 79"/>
            <p:cNvSpPr>
              <a:spLocks noChangeShapeType="1"/>
            </p:cNvSpPr>
            <p:nvPr/>
          </p:nvSpPr>
          <p:spPr bwMode="auto">
            <a:xfrm rot="5400000" flipV="1">
              <a:off x="1709" y="2851"/>
              <a:ext cx="676" cy="739"/>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08" name="Line 80"/>
            <p:cNvSpPr>
              <a:spLocks noChangeShapeType="1"/>
            </p:cNvSpPr>
            <p:nvPr/>
          </p:nvSpPr>
          <p:spPr bwMode="auto">
            <a:xfrm flipV="1">
              <a:off x="1702" y="2850"/>
              <a:ext cx="653" cy="716"/>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09" name="Line 81"/>
            <p:cNvSpPr>
              <a:spLocks noChangeShapeType="1"/>
            </p:cNvSpPr>
            <p:nvPr/>
          </p:nvSpPr>
          <p:spPr bwMode="auto">
            <a:xfrm flipV="1">
              <a:off x="1279" y="2847"/>
              <a:ext cx="261" cy="257"/>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10" name="Line 82"/>
            <p:cNvSpPr>
              <a:spLocks noChangeShapeType="1"/>
            </p:cNvSpPr>
            <p:nvPr/>
          </p:nvSpPr>
          <p:spPr bwMode="auto">
            <a:xfrm rot="5400000" flipV="1">
              <a:off x="1275" y="3325"/>
              <a:ext cx="261" cy="257"/>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grpSp>
          <p:nvGrpSpPr>
            <p:cNvPr id="790611" name="Group 83"/>
            <p:cNvGrpSpPr>
              <a:grpSpLocks/>
            </p:cNvGrpSpPr>
            <p:nvPr/>
          </p:nvGrpSpPr>
          <p:grpSpPr bwMode="auto">
            <a:xfrm>
              <a:off x="889" y="2419"/>
              <a:ext cx="1774" cy="1614"/>
              <a:chOff x="2607" y="1209"/>
              <a:chExt cx="1774" cy="1614"/>
            </a:xfrm>
          </p:grpSpPr>
          <p:sp>
            <p:nvSpPr>
              <p:cNvPr id="790612" name="Oval 84"/>
              <p:cNvSpPr>
                <a:spLocks noChangeArrowheads="1"/>
              </p:cNvSpPr>
              <p:nvPr/>
            </p:nvSpPr>
            <p:spPr bwMode="auto">
              <a:xfrm>
                <a:off x="2784" y="1880"/>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0</a:t>
                </a:r>
              </a:p>
            </p:txBody>
          </p:sp>
          <p:sp>
            <p:nvSpPr>
              <p:cNvPr id="790613" name="Oval 85"/>
              <p:cNvSpPr>
                <a:spLocks noChangeArrowheads="1"/>
              </p:cNvSpPr>
              <p:nvPr/>
            </p:nvSpPr>
            <p:spPr bwMode="auto">
              <a:xfrm>
                <a:off x="3213"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6</a:t>
                </a:r>
              </a:p>
            </p:txBody>
          </p:sp>
          <p:sp>
            <p:nvSpPr>
              <p:cNvPr id="790614" name="Oval 86"/>
              <p:cNvSpPr>
                <a:spLocks noChangeArrowheads="1"/>
              </p:cNvSpPr>
              <p:nvPr/>
            </p:nvSpPr>
            <p:spPr bwMode="auto">
              <a:xfrm>
                <a:off x="4045"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790615" name="Oval 87"/>
              <p:cNvSpPr>
                <a:spLocks noChangeArrowheads="1"/>
              </p:cNvSpPr>
              <p:nvPr/>
            </p:nvSpPr>
            <p:spPr bwMode="auto">
              <a:xfrm>
                <a:off x="3213"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7</a:t>
                </a:r>
                <a:endParaRPr lang="en-US" altLang="en-US" sz="1350">
                  <a:solidFill>
                    <a:prstClr val="black"/>
                  </a:solidFill>
                  <a:latin typeface="Calibri" panose="020F0502020204030204"/>
                </a:endParaRPr>
              </a:p>
            </p:txBody>
          </p:sp>
          <p:sp>
            <p:nvSpPr>
              <p:cNvPr id="790616" name="Oval 88"/>
              <p:cNvSpPr>
                <a:spLocks noChangeArrowheads="1"/>
              </p:cNvSpPr>
              <p:nvPr/>
            </p:nvSpPr>
            <p:spPr bwMode="auto">
              <a:xfrm>
                <a:off x="4045"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endParaRPr lang="en-US" altLang="en-US" sz="1350">
                  <a:solidFill>
                    <a:prstClr val="black"/>
                  </a:solidFill>
                  <a:latin typeface="Calibri" panose="020F0502020204030204"/>
                </a:endParaRPr>
              </a:p>
            </p:txBody>
          </p:sp>
          <p:sp>
            <p:nvSpPr>
              <p:cNvPr id="790617" name="Line 8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18" name="Line 90"/>
              <p:cNvSpPr>
                <a:spLocks noChangeShapeType="1"/>
              </p:cNvSpPr>
              <p:nvPr/>
            </p:nvSpPr>
            <p:spPr bwMode="auto">
              <a:xfrm>
                <a:off x="2992" y="2110"/>
                <a:ext cx="256" cy="2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19" name="Text Box 91"/>
              <p:cNvSpPr txBox="1">
                <a:spLocks noChangeArrowheads="1"/>
              </p:cNvSpPr>
              <p:nvPr/>
            </p:nvSpPr>
            <p:spPr bwMode="auto">
              <a:xfrm>
                <a:off x="2970" y="1609"/>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6</a:t>
                </a:r>
              </a:p>
            </p:txBody>
          </p:sp>
          <p:sp>
            <p:nvSpPr>
              <p:cNvPr id="790620" name="Text Box 92"/>
              <p:cNvSpPr txBox="1">
                <a:spLocks noChangeArrowheads="1"/>
              </p:cNvSpPr>
              <p:nvPr/>
            </p:nvSpPr>
            <p:spPr bwMode="auto">
              <a:xfrm>
                <a:off x="3656" y="1278"/>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5</a:t>
                </a:r>
              </a:p>
            </p:txBody>
          </p:sp>
          <p:sp>
            <p:nvSpPr>
              <p:cNvPr id="790621" name="Text Box 93"/>
              <p:cNvSpPr txBox="1">
                <a:spLocks noChangeArrowheads="1"/>
              </p:cNvSpPr>
              <p:nvPr/>
            </p:nvSpPr>
            <p:spPr bwMode="auto">
              <a:xfrm>
                <a:off x="2981" y="217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622" name="Text Box 94"/>
              <p:cNvSpPr txBox="1">
                <a:spLocks noChangeArrowheads="1"/>
              </p:cNvSpPr>
              <p:nvPr/>
            </p:nvSpPr>
            <p:spPr bwMode="auto">
              <a:xfrm>
                <a:off x="4160" y="1843"/>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623" name="Text Box 95"/>
              <p:cNvSpPr txBox="1">
                <a:spLocks noChangeArrowheads="1"/>
              </p:cNvSpPr>
              <p:nvPr/>
            </p:nvSpPr>
            <p:spPr bwMode="auto">
              <a:xfrm>
                <a:off x="3676" y="245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9</a:t>
                </a:r>
              </a:p>
            </p:txBody>
          </p:sp>
          <p:sp>
            <p:nvSpPr>
              <p:cNvPr id="790624" name="Text Box 96"/>
              <p:cNvSpPr txBox="1">
                <a:spLocks noChangeArrowheads="1"/>
              </p:cNvSpPr>
              <p:nvPr/>
            </p:nvSpPr>
            <p:spPr bwMode="auto">
              <a:xfrm>
                <a:off x="2607" y="189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s</a:t>
                </a:r>
              </a:p>
            </p:txBody>
          </p:sp>
          <p:sp>
            <p:nvSpPr>
              <p:cNvPr id="790625" name="Text Box 97"/>
              <p:cNvSpPr txBox="1">
                <a:spLocks noChangeArrowheads="1"/>
              </p:cNvSpPr>
              <p:nvPr/>
            </p:nvSpPr>
            <p:spPr bwMode="auto">
              <a:xfrm>
                <a:off x="3268" y="1209"/>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t</a:t>
                </a:r>
              </a:p>
            </p:txBody>
          </p:sp>
          <p:sp>
            <p:nvSpPr>
              <p:cNvPr id="790626" name="Text Box 98"/>
              <p:cNvSpPr txBox="1">
                <a:spLocks noChangeArrowheads="1"/>
              </p:cNvSpPr>
              <p:nvPr/>
            </p:nvSpPr>
            <p:spPr bwMode="auto">
              <a:xfrm>
                <a:off x="4090" y="1209"/>
                <a:ext cx="2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x</a:t>
                </a:r>
              </a:p>
            </p:txBody>
          </p:sp>
          <p:sp>
            <p:nvSpPr>
              <p:cNvPr id="790627" name="Text Box 99"/>
              <p:cNvSpPr txBox="1">
                <a:spLocks noChangeArrowheads="1"/>
              </p:cNvSpPr>
              <p:nvPr/>
            </p:nvSpPr>
            <p:spPr bwMode="auto">
              <a:xfrm>
                <a:off x="3252" y="2571"/>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y</a:t>
                </a:r>
              </a:p>
            </p:txBody>
          </p:sp>
          <p:sp>
            <p:nvSpPr>
              <p:cNvPr id="790628" name="Text Box 100"/>
              <p:cNvSpPr txBox="1">
                <a:spLocks noChangeArrowheads="1"/>
              </p:cNvSpPr>
              <p:nvPr/>
            </p:nvSpPr>
            <p:spPr bwMode="auto">
              <a:xfrm>
                <a:off x="4106" y="2571"/>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z</a:t>
                </a:r>
              </a:p>
            </p:txBody>
          </p:sp>
          <p:sp>
            <p:nvSpPr>
              <p:cNvPr id="790629" name="Line 101"/>
              <p:cNvSpPr>
                <a:spLocks noChangeShapeType="1"/>
              </p:cNvSpPr>
              <p:nvPr/>
            </p:nvSpPr>
            <p:spPr bwMode="auto">
              <a:xfrm flipV="1">
                <a:off x="3483" y="2487"/>
                <a:ext cx="5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30" name="Line 10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31" name="Line 10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32" name="Text Box 104"/>
              <p:cNvSpPr txBox="1">
                <a:spLocks noChangeArrowheads="1"/>
              </p:cNvSpPr>
              <p:nvPr/>
            </p:nvSpPr>
            <p:spPr bwMode="auto">
              <a:xfrm>
                <a:off x="3173" y="180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8</a:t>
                </a:r>
              </a:p>
            </p:txBody>
          </p:sp>
          <p:sp>
            <p:nvSpPr>
              <p:cNvPr id="790633" name="Text Box 105"/>
              <p:cNvSpPr txBox="1">
                <a:spLocks noChangeArrowheads="1"/>
              </p:cNvSpPr>
              <p:nvPr/>
            </p:nvSpPr>
            <p:spPr bwMode="auto">
              <a:xfrm>
                <a:off x="3420" y="1827"/>
                <a:ext cx="1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endParaRPr lang="en-US" altLang="en-US" sz="1200">
                  <a:solidFill>
                    <a:prstClr val="black"/>
                  </a:solidFill>
                  <a:latin typeface="Calibri" panose="020F0502020204030204"/>
                </a:endParaRPr>
              </a:p>
            </p:txBody>
          </p:sp>
          <p:sp>
            <p:nvSpPr>
              <p:cNvPr id="790634" name="Text Box 106"/>
              <p:cNvSpPr txBox="1">
                <a:spLocks noChangeArrowheads="1"/>
              </p:cNvSpPr>
              <p:nvPr/>
            </p:nvSpPr>
            <p:spPr bwMode="auto">
              <a:xfrm>
                <a:off x="3887" y="1693"/>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-3</a:t>
                </a:r>
              </a:p>
            </p:txBody>
          </p:sp>
          <p:sp>
            <p:nvSpPr>
              <p:cNvPr id="790635" name="Text Box 107"/>
              <p:cNvSpPr txBox="1">
                <a:spLocks noChangeArrowheads="1"/>
              </p:cNvSpPr>
              <p:nvPr/>
            </p:nvSpPr>
            <p:spPr bwMode="auto">
              <a:xfrm>
                <a:off x="3715" y="215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90636" name="Line 108"/>
              <p:cNvSpPr>
                <a:spLocks noChangeShapeType="1"/>
              </p:cNvSpPr>
              <p:nvPr/>
            </p:nvSpPr>
            <p:spPr bwMode="auto">
              <a:xfrm>
                <a:off x="3344" y="1674"/>
                <a:ext cx="0" cy="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37" name="Line 109"/>
              <p:cNvSpPr>
                <a:spLocks noChangeShapeType="1"/>
              </p:cNvSpPr>
              <p:nvPr/>
            </p:nvSpPr>
            <p:spPr bwMode="auto">
              <a:xfrm>
                <a:off x="4178" y="1671"/>
                <a:ext cx="0" cy="675"/>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38" name="Line 11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39" name="Text Box 111"/>
              <p:cNvSpPr txBox="1">
                <a:spLocks noChangeArrowheads="1"/>
              </p:cNvSpPr>
              <p:nvPr/>
            </p:nvSpPr>
            <p:spPr bwMode="auto">
              <a:xfrm>
                <a:off x="3911" y="2014"/>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-4</a:t>
                </a:r>
              </a:p>
            </p:txBody>
          </p:sp>
          <p:sp>
            <p:nvSpPr>
              <p:cNvPr id="790640" name="Freeform 11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41" name="Freeform 11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42" name="Text Box 114"/>
              <p:cNvSpPr txBox="1">
                <a:spLocks noChangeArrowheads="1"/>
              </p:cNvSpPr>
              <p:nvPr/>
            </p:nvSpPr>
            <p:spPr bwMode="auto">
              <a:xfrm>
                <a:off x="3612" y="1597"/>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grpSp>
        <p:sp>
          <p:nvSpPr>
            <p:cNvPr id="790643" name="Oval 115"/>
            <p:cNvSpPr>
              <a:spLocks noChangeArrowheads="1"/>
            </p:cNvSpPr>
            <p:nvPr/>
          </p:nvSpPr>
          <p:spPr bwMode="auto">
            <a:xfrm>
              <a:off x="2350" y="2652"/>
              <a:ext cx="229" cy="2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11</a:t>
              </a:r>
            </a:p>
          </p:txBody>
        </p:sp>
        <p:sp>
          <p:nvSpPr>
            <p:cNvPr id="790644" name="Oval 116"/>
            <p:cNvSpPr>
              <a:spLocks noChangeArrowheads="1"/>
            </p:cNvSpPr>
            <p:nvPr/>
          </p:nvSpPr>
          <p:spPr bwMode="auto">
            <a:xfrm>
              <a:off x="2350" y="3579"/>
              <a:ext cx="229" cy="2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2</a:t>
              </a:r>
            </a:p>
          </p:txBody>
        </p:sp>
        <p:sp>
          <p:nvSpPr>
            <p:cNvPr id="790645" name="Oval 117"/>
            <p:cNvSpPr>
              <a:spLocks noChangeArrowheads="1"/>
            </p:cNvSpPr>
            <p:nvPr/>
          </p:nvSpPr>
          <p:spPr bwMode="auto">
            <a:xfrm>
              <a:off x="2347" y="2649"/>
              <a:ext cx="229" cy="2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4</a:t>
              </a:r>
            </a:p>
          </p:txBody>
        </p:sp>
      </p:grpSp>
      <p:sp>
        <p:nvSpPr>
          <p:cNvPr id="790646" name="Oval 118"/>
          <p:cNvSpPr>
            <a:spLocks noChangeArrowheads="1"/>
          </p:cNvSpPr>
          <p:nvPr/>
        </p:nvSpPr>
        <p:spPr bwMode="auto">
          <a:xfrm>
            <a:off x="2700338" y="3912394"/>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2</a:t>
            </a:r>
          </a:p>
        </p:txBody>
      </p:sp>
      <p:grpSp>
        <p:nvGrpSpPr>
          <p:cNvPr id="790647" name="Group 119"/>
          <p:cNvGrpSpPr>
            <a:grpSpLocks/>
          </p:cNvGrpSpPr>
          <p:nvPr/>
        </p:nvGrpSpPr>
        <p:grpSpPr bwMode="auto">
          <a:xfrm>
            <a:off x="4855369" y="3646886"/>
            <a:ext cx="2112169" cy="1921670"/>
            <a:chOff x="197" y="2433"/>
            <a:chExt cx="1774" cy="1614"/>
          </a:xfrm>
        </p:grpSpPr>
        <p:sp>
          <p:nvSpPr>
            <p:cNvPr id="790648" name="Freeform 120"/>
            <p:cNvSpPr>
              <a:spLocks/>
            </p:cNvSpPr>
            <p:nvPr/>
          </p:nvSpPr>
          <p:spPr bwMode="auto">
            <a:xfrm flipH="1" flipV="1">
              <a:off x="1063" y="2816"/>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grpSp>
          <p:nvGrpSpPr>
            <p:cNvPr id="790649" name="Group 121"/>
            <p:cNvGrpSpPr>
              <a:grpSpLocks/>
            </p:cNvGrpSpPr>
            <p:nvPr/>
          </p:nvGrpSpPr>
          <p:grpSpPr bwMode="auto">
            <a:xfrm>
              <a:off x="197" y="2433"/>
              <a:ext cx="1774" cy="1614"/>
              <a:chOff x="889" y="2419"/>
              <a:chExt cx="1774" cy="1614"/>
            </a:xfrm>
          </p:grpSpPr>
          <p:sp>
            <p:nvSpPr>
              <p:cNvPr id="790650" name="Line 122"/>
              <p:cNvSpPr>
                <a:spLocks noChangeShapeType="1"/>
              </p:cNvSpPr>
              <p:nvPr/>
            </p:nvSpPr>
            <p:spPr bwMode="auto">
              <a:xfrm rot="5400000" flipV="1">
                <a:off x="1709" y="2851"/>
                <a:ext cx="676" cy="739"/>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51" name="Line 123"/>
              <p:cNvSpPr>
                <a:spLocks noChangeShapeType="1"/>
              </p:cNvSpPr>
              <p:nvPr/>
            </p:nvSpPr>
            <p:spPr bwMode="auto">
              <a:xfrm flipV="1">
                <a:off x="1702" y="2850"/>
                <a:ext cx="653" cy="716"/>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52" name="Line 124"/>
              <p:cNvSpPr>
                <a:spLocks noChangeShapeType="1"/>
              </p:cNvSpPr>
              <p:nvPr/>
            </p:nvSpPr>
            <p:spPr bwMode="auto">
              <a:xfrm flipV="1">
                <a:off x="1279" y="2847"/>
                <a:ext cx="261" cy="257"/>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53" name="Line 125"/>
              <p:cNvSpPr>
                <a:spLocks noChangeShapeType="1"/>
              </p:cNvSpPr>
              <p:nvPr/>
            </p:nvSpPr>
            <p:spPr bwMode="auto">
              <a:xfrm rot="5400000" flipV="1">
                <a:off x="1275" y="3325"/>
                <a:ext cx="261" cy="257"/>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grpSp>
            <p:nvGrpSpPr>
              <p:cNvPr id="790654" name="Group 126"/>
              <p:cNvGrpSpPr>
                <a:grpSpLocks/>
              </p:cNvGrpSpPr>
              <p:nvPr/>
            </p:nvGrpSpPr>
            <p:grpSpPr bwMode="auto">
              <a:xfrm>
                <a:off x="889" y="2419"/>
                <a:ext cx="1774" cy="1614"/>
                <a:chOff x="2607" y="1209"/>
                <a:chExt cx="1774" cy="1614"/>
              </a:xfrm>
            </p:grpSpPr>
            <p:sp>
              <p:nvSpPr>
                <p:cNvPr id="790655" name="Oval 127"/>
                <p:cNvSpPr>
                  <a:spLocks noChangeArrowheads="1"/>
                </p:cNvSpPr>
                <p:nvPr/>
              </p:nvSpPr>
              <p:spPr bwMode="auto">
                <a:xfrm>
                  <a:off x="2784" y="1880"/>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0</a:t>
                  </a:r>
                </a:p>
              </p:txBody>
            </p:sp>
            <p:sp>
              <p:nvSpPr>
                <p:cNvPr id="790656" name="Oval 128"/>
                <p:cNvSpPr>
                  <a:spLocks noChangeArrowheads="1"/>
                </p:cNvSpPr>
                <p:nvPr/>
              </p:nvSpPr>
              <p:spPr bwMode="auto">
                <a:xfrm>
                  <a:off x="3213"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6</a:t>
                  </a:r>
                </a:p>
              </p:txBody>
            </p:sp>
            <p:sp>
              <p:nvSpPr>
                <p:cNvPr id="790657" name="Oval 129"/>
                <p:cNvSpPr>
                  <a:spLocks noChangeArrowheads="1"/>
                </p:cNvSpPr>
                <p:nvPr/>
              </p:nvSpPr>
              <p:spPr bwMode="auto">
                <a:xfrm>
                  <a:off x="4045" y="1415"/>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p>
              </p:txBody>
            </p:sp>
            <p:sp>
              <p:nvSpPr>
                <p:cNvPr id="790658" name="Oval 130"/>
                <p:cNvSpPr>
                  <a:spLocks noChangeArrowheads="1"/>
                </p:cNvSpPr>
                <p:nvPr/>
              </p:nvSpPr>
              <p:spPr bwMode="auto">
                <a:xfrm>
                  <a:off x="3213"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7</a:t>
                  </a:r>
                  <a:endParaRPr lang="en-US" altLang="en-US" sz="1350">
                    <a:solidFill>
                      <a:prstClr val="black"/>
                    </a:solidFill>
                    <a:latin typeface="Calibri" panose="020F0502020204030204"/>
                  </a:endParaRPr>
                </a:p>
              </p:txBody>
            </p:sp>
            <p:sp>
              <p:nvSpPr>
                <p:cNvPr id="790659" name="Oval 131"/>
                <p:cNvSpPr>
                  <a:spLocks noChangeArrowheads="1"/>
                </p:cNvSpPr>
                <p:nvPr/>
              </p:nvSpPr>
              <p:spPr bwMode="auto">
                <a:xfrm>
                  <a:off x="4045" y="2346"/>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sym typeface="Symbol" panose="05050102010706020507" pitchFamily="18" charset="2"/>
                    </a:rPr>
                    <a:t></a:t>
                  </a:r>
                  <a:endParaRPr lang="en-US" altLang="en-US" sz="1350">
                    <a:solidFill>
                      <a:prstClr val="black"/>
                    </a:solidFill>
                    <a:latin typeface="Calibri" panose="020F0502020204030204"/>
                  </a:endParaRPr>
                </a:p>
              </p:txBody>
            </p:sp>
            <p:sp>
              <p:nvSpPr>
                <p:cNvPr id="790660" name="Line 13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61" name="Line 133"/>
                <p:cNvSpPr>
                  <a:spLocks noChangeShapeType="1"/>
                </p:cNvSpPr>
                <p:nvPr/>
              </p:nvSpPr>
              <p:spPr bwMode="auto">
                <a:xfrm>
                  <a:off x="2992" y="2110"/>
                  <a:ext cx="256" cy="2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62" name="Text Box 134"/>
                <p:cNvSpPr txBox="1">
                  <a:spLocks noChangeArrowheads="1"/>
                </p:cNvSpPr>
                <p:nvPr/>
              </p:nvSpPr>
              <p:spPr bwMode="auto">
                <a:xfrm>
                  <a:off x="2970" y="1609"/>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6</a:t>
                  </a:r>
                </a:p>
              </p:txBody>
            </p:sp>
            <p:sp>
              <p:nvSpPr>
                <p:cNvPr id="790663" name="Text Box 135"/>
                <p:cNvSpPr txBox="1">
                  <a:spLocks noChangeArrowheads="1"/>
                </p:cNvSpPr>
                <p:nvPr/>
              </p:nvSpPr>
              <p:spPr bwMode="auto">
                <a:xfrm>
                  <a:off x="3656" y="1278"/>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5</a:t>
                  </a:r>
                </a:p>
              </p:txBody>
            </p:sp>
            <p:sp>
              <p:nvSpPr>
                <p:cNvPr id="790664" name="Text Box 136"/>
                <p:cNvSpPr txBox="1">
                  <a:spLocks noChangeArrowheads="1"/>
                </p:cNvSpPr>
                <p:nvPr/>
              </p:nvSpPr>
              <p:spPr bwMode="auto">
                <a:xfrm>
                  <a:off x="2981" y="217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665" name="Text Box 137"/>
                <p:cNvSpPr txBox="1">
                  <a:spLocks noChangeArrowheads="1"/>
                </p:cNvSpPr>
                <p:nvPr/>
              </p:nvSpPr>
              <p:spPr bwMode="auto">
                <a:xfrm>
                  <a:off x="4160" y="1843"/>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7</a:t>
                  </a:r>
                </a:p>
              </p:txBody>
            </p:sp>
            <p:sp>
              <p:nvSpPr>
                <p:cNvPr id="790666" name="Text Box 138"/>
                <p:cNvSpPr txBox="1">
                  <a:spLocks noChangeArrowheads="1"/>
                </p:cNvSpPr>
                <p:nvPr/>
              </p:nvSpPr>
              <p:spPr bwMode="auto">
                <a:xfrm>
                  <a:off x="3676" y="245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9</a:t>
                  </a:r>
                </a:p>
              </p:txBody>
            </p:sp>
            <p:sp>
              <p:nvSpPr>
                <p:cNvPr id="790667" name="Text Box 139"/>
                <p:cNvSpPr txBox="1">
                  <a:spLocks noChangeArrowheads="1"/>
                </p:cNvSpPr>
                <p:nvPr/>
              </p:nvSpPr>
              <p:spPr bwMode="auto">
                <a:xfrm>
                  <a:off x="2607" y="189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s</a:t>
                  </a:r>
                </a:p>
              </p:txBody>
            </p:sp>
            <p:sp>
              <p:nvSpPr>
                <p:cNvPr id="790668" name="Text Box 140"/>
                <p:cNvSpPr txBox="1">
                  <a:spLocks noChangeArrowheads="1"/>
                </p:cNvSpPr>
                <p:nvPr/>
              </p:nvSpPr>
              <p:spPr bwMode="auto">
                <a:xfrm>
                  <a:off x="3268" y="1209"/>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t</a:t>
                  </a:r>
                </a:p>
              </p:txBody>
            </p:sp>
            <p:sp>
              <p:nvSpPr>
                <p:cNvPr id="790669" name="Text Box 141"/>
                <p:cNvSpPr txBox="1">
                  <a:spLocks noChangeArrowheads="1"/>
                </p:cNvSpPr>
                <p:nvPr/>
              </p:nvSpPr>
              <p:spPr bwMode="auto">
                <a:xfrm>
                  <a:off x="4090" y="1209"/>
                  <a:ext cx="2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x</a:t>
                  </a:r>
                </a:p>
              </p:txBody>
            </p:sp>
            <p:sp>
              <p:nvSpPr>
                <p:cNvPr id="790670" name="Text Box 142"/>
                <p:cNvSpPr txBox="1">
                  <a:spLocks noChangeArrowheads="1"/>
                </p:cNvSpPr>
                <p:nvPr/>
              </p:nvSpPr>
              <p:spPr bwMode="auto">
                <a:xfrm>
                  <a:off x="3252" y="2571"/>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y</a:t>
                  </a:r>
                </a:p>
              </p:txBody>
            </p:sp>
            <p:sp>
              <p:nvSpPr>
                <p:cNvPr id="790671" name="Text Box 143"/>
                <p:cNvSpPr txBox="1">
                  <a:spLocks noChangeArrowheads="1"/>
                </p:cNvSpPr>
                <p:nvPr/>
              </p:nvSpPr>
              <p:spPr bwMode="auto">
                <a:xfrm>
                  <a:off x="4106" y="2571"/>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z</a:t>
                  </a:r>
                </a:p>
              </p:txBody>
            </p:sp>
            <p:sp>
              <p:nvSpPr>
                <p:cNvPr id="790672" name="Line 144"/>
                <p:cNvSpPr>
                  <a:spLocks noChangeShapeType="1"/>
                </p:cNvSpPr>
                <p:nvPr/>
              </p:nvSpPr>
              <p:spPr bwMode="auto">
                <a:xfrm flipV="1">
                  <a:off x="3483" y="2487"/>
                  <a:ext cx="5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73" name="Line 14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74" name="Line 14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75" name="Text Box 147"/>
                <p:cNvSpPr txBox="1">
                  <a:spLocks noChangeArrowheads="1"/>
                </p:cNvSpPr>
                <p:nvPr/>
              </p:nvSpPr>
              <p:spPr bwMode="auto">
                <a:xfrm>
                  <a:off x="3173" y="180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8</a:t>
                  </a:r>
                </a:p>
              </p:txBody>
            </p:sp>
            <p:sp>
              <p:nvSpPr>
                <p:cNvPr id="790676" name="Text Box 148"/>
                <p:cNvSpPr txBox="1">
                  <a:spLocks noChangeArrowheads="1"/>
                </p:cNvSpPr>
                <p:nvPr/>
              </p:nvSpPr>
              <p:spPr bwMode="auto">
                <a:xfrm>
                  <a:off x="3420" y="1827"/>
                  <a:ext cx="1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endParaRPr lang="en-US" altLang="en-US" sz="1200">
                    <a:solidFill>
                      <a:prstClr val="black"/>
                    </a:solidFill>
                    <a:latin typeface="Calibri" panose="020F0502020204030204"/>
                  </a:endParaRPr>
                </a:p>
              </p:txBody>
            </p:sp>
            <p:sp>
              <p:nvSpPr>
                <p:cNvPr id="790677" name="Text Box 149"/>
                <p:cNvSpPr txBox="1">
                  <a:spLocks noChangeArrowheads="1"/>
                </p:cNvSpPr>
                <p:nvPr/>
              </p:nvSpPr>
              <p:spPr bwMode="auto">
                <a:xfrm>
                  <a:off x="3887" y="1693"/>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-3</a:t>
                  </a:r>
                </a:p>
              </p:txBody>
            </p:sp>
            <p:sp>
              <p:nvSpPr>
                <p:cNvPr id="790678" name="Text Box 150"/>
                <p:cNvSpPr txBox="1">
                  <a:spLocks noChangeArrowheads="1"/>
                </p:cNvSpPr>
                <p:nvPr/>
              </p:nvSpPr>
              <p:spPr bwMode="auto">
                <a:xfrm>
                  <a:off x="3715" y="215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90679" name="Line 151"/>
                <p:cNvSpPr>
                  <a:spLocks noChangeShapeType="1"/>
                </p:cNvSpPr>
                <p:nvPr/>
              </p:nvSpPr>
              <p:spPr bwMode="auto">
                <a:xfrm>
                  <a:off x="3344" y="1674"/>
                  <a:ext cx="0" cy="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80" name="Line 152"/>
                <p:cNvSpPr>
                  <a:spLocks noChangeShapeType="1"/>
                </p:cNvSpPr>
                <p:nvPr/>
              </p:nvSpPr>
              <p:spPr bwMode="auto">
                <a:xfrm>
                  <a:off x="4178" y="1671"/>
                  <a:ext cx="0" cy="675"/>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81" name="Line 15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82" name="Text Box 154"/>
                <p:cNvSpPr txBox="1">
                  <a:spLocks noChangeArrowheads="1"/>
                </p:cNvSpPr>
                <p:nvPr/>
              </p:nvSpPr>
              <p:spPr bwMode="auto">
                <a:xfrm>
                  <a:off x="3911" y="2014"/>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-4</a:t>
                  </a:r>
                </a:p>
              </p:txBody>
            </p:sp>
            <p:sp>
              <p:nvSpPr>
                <p:cNvPr id="790683" name="Freeform 15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84" name="Freeform 15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Lst>
                  <a:ahLst/>
                  <a:cxnLst>
                    <a:cxn ang="0">
                      <a:pos x="T0" y="T1"/>
                    </a:cxn>
                    <a:cxn ang="0">
                      <a:pos x="T2" y="T3"/>
                    </a:cxn>
                    <a:cxn ang="0">
                      <a:pos x="T4" y="T5"/>
                    </a:cxn>
                    <a:cxn ang="0">
                      <a:pos x="T6" y="T7"/>
                    </a:cxn>
                  </a:cxnLst>
                  <a:rect l="0" t="0" r="r" b="b"/>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0685" name="Text Box 157"/>
                <p:cNvSpPr txBox="1">
                  <a:spLocks noChangeArrowheads="1"/>
                </p:cNvSpPr>
                <p:nvPr/>
              </p:nvSpPr>
              <p:spPr bwMode="auto">
                <a:xfrm>
                  <a:off x="3612" y="1597"/>
                  <a:ext cx="2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grpSp>
          <p:sp>
            <p:nvSpPr>
              <p:cNvPr id="790686" name="Oval 158"/>
              <p:cNvSpPr>
                <a:spLocks noChangeArrowheads="1"/>
              </p:cNvSpPr>
              <p:nvPr/>
            </p:nvSpPr>
            <p:spPr bwMode="auto">
              <a:xfrm>
                <a:off x="2350" y="2652"/>
                <a:ext cx="229" cy="2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11</a:t>
                </a:r>
              </a:p>
            </p:txBody>
          </p:sp>
          <p:sp>
            <p:nvSpPr>
              <p:cNvPr id="790687" name="Oval 159"/>
              <p:cNvSpPr>
                <a:spLocks noChangeArrowheads="1"/>
              </p:cNvSpPr>
              <p:nvPr/>
            </p:nvSpPr>
            <p:spPr bwMode="auto">
              <a:xfrm>
                <a:off x="2350" y="3579"/>
                <a:ext cx="229" cy="2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2</a:t>
                </a:r>
              </a:p>
            </p:txBody>
          </p:sp>
          <p:sp>
            <p:nvSpPr>
              <p:cNvPr id="790688" name="Oval 160"/>
              <p:cNvSpPr>
                <a:spLocks noChangeArrowheads="1"/>
              </p:cNvSpPr>
              <p:nvPr/>
            </p:nvSpPr>
            <p:spPr bwMode="auto">
              <a:xfrm>
                <a:off x="2347" y="2649"/>
                <a:ext cx="229" cy="2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4</a:t>
                </a:r>
              </a:p>
            </p:txBody>
          </p:sp>
        </p:grpSp>
        <p:sp>
          <p:nvSpPr>
            <p:cNvPr id="790689" name="Oval 161"/>
            <p:cNvSpPr>
              <a:spLocks noChangeArrowheads="1"/>
            </p:cNvSpPr>
            <p:nvPr/>
          </p:nvSpPr>
          <p:spPr bwMode="auto">
            <a:xfrm>
              <a:off x="819" y="2661"/>
              <a:ext cx="229" cy="2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2</a:t>
              </a:r>
            </a:p>
          </p:txBody>
        </p:sp>
      </p:grpSp>
      <p:sp>
        <p:nvSpPr>
          <p:cNvPr id="790690" name="Oval 162"/>
          <p:cNvSpPr>
            <a:spLocks noChangeArrowheads="1"/>
          </p:cNvSpPr>
          <p:nvPr/>
        </p:nvSpPr>
        <p:spPr bwMode="auto">
          <a:xfrm>
            <a:off x="6594873" y="5036344"/>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-2</a:t>
            </a:r>
          </a:p>
        </p:txBody>
      </p:sp>
      <p:sp>
        <p:nvSpPr>
          <p:cNvPr id="790691" name="Text Box 163"/>
          <p:cNvSpPr txBox="1">
            <a:spLocks noChangeArrowheads="1"/>
          </p:cNvSpPr>
          <p:nvPr/>
        </p:nvSpPr>
        <p:spPr bwMode="auto">
          <a:xfrm>
            <a:off x="1452563" y="1891904"/>
            <a:ext cx="7890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Pass 1</a:t>
            </a:r>
          </a:p>
          <a:p>
            <a:pPr defTabSz="685773" eaLnBrk="1" fontAlgn="auto" hangingPunct="1">
              <a:spcBef>
                <a:spcPts val="0"/>
              </a:spcBef>
              <a:spcAft>
                <a:spcPts val="0"/>
              </a:spcAft>
            </a:pPr>
            <a:r>
              <a:rPr lang="en-US" altLang="en-US" sz="1350">
                <a:solidFill>
                  <a:prstClr val="black"/>
                </a:solidFill>
                <a:latin typeface="Calibri" panose="020F0502020204030204"/>
              </a:rPr>
              <a:t>(from </a:t>
            </a:r>
          </a:p>
          <a:p>
            <a:pPr defTabSz="685773" eaLnBrk="1" fontAlgn="auto" hangingPunct="1">
              <a:spcBef>
                <a:spcPts val="0"/>
              </a:spcBef>
              <a:spcAft>
                <a:spcPts val="0"/>
              </a:spcAft>
            </a:pPr>
            <a:r>
              <a:rPr lang="en-US" altLang="en-US" sz="1350">
                <a:solidFill>
                  <a:prstClr val="black"/>
                </a:solidFill>
                <a:latin typeface="Calibri" panose="020F0502020204030204"/>
              </a:rPr>
              <a:t>previous</a:t>
            </a:r>
          </a:p>
          <a:p>
            <a:pPr defTabSz="685773" eaLnBrk="1" fontAlgn="auto" hangingPunct="1">
              <a:spcBef>
                <a:spcPts val="0"/>
              </a:spcBef>
              <a:spcAft>
                <a:spcPts val="0"/>
              </a:spcAft>
            </a:pPr>
            <a:r>
              <a:rPr lang="en-US" altLang="en-US" sz="1350">
                <a:solidFill>
                  <a:prstClr val="black"/>
                </a:solidFill>
                <a:latin typeface="Calibri" panose="020F0502020204030204"/>
              </a:rPr>
              <a:t>slide)</a:t>
            </a:r>
          </a:p>
        </p:txBody>
      </p:sp>
      <p:sp>
        <p:nvSpPr>
          <p:cNvPr id="790692" name="Text Box 164"/>
          <p:cNvSpPr txBox="1">
            <a:spLocks noChangeArrowheads="1"/>
          </p:cNvSpPr>
          <p:nvPr/>
        </p:nvSpPr>
        <p:spPr bwMode="auto">
          <a:xfrm>
            <a:off x="4752977" y="1927623"/>
            <a:ext cx="61536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Pass 2</a:t>
            </a:r>
          </a:p>
        </p:txBody>
      </p:sp>
      <p:sp>
        <p:nvSpPr>
          <p:cNvPr id="790693" name="Text Box 165"/>
          <p:cNvSpPr txBox="1">
            <a:spLocks noChangeArrowheads="1"/>
          </p:cNvSpPr>
          <p:nvPr/>
        </p:nvSpPr>
        <p:spPr bwMode="auto">
          <a:xfrm>
            <a:off x="1445420" y="3677842"/>
            <a:ext cx="61536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Pass 3</a:t>
            </a:r>
          </a:p>
        </p:txBody>
      </p:sp>
      <p:sp>
        <p:nvSpPr>
          <p:cNvPr id="790694" name="Text Box 166"/>
          <p:cNvSpPr txBox="1">
            <a:spLocks noChangeArrowheads="1"/>
          </p:cNvSpPr>
          <p:nvPr/>
        </p:nvSpPr>
        <p:spPr bwMode="auto">
          <a:xfrm>
            <a:off x="4660108" y="3706417"/>
            <a:ext cx="61536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Pass 4</a:t>
            </a:r>
          </a:p>
        </p:txBody>
      </p:sp>
    </p:spTree>
    <p:extLst>
      <p:ext uri="{BB962C8B-B14F-4D97-AF65-F5344CB8AC3E}">
        <p14:creationId xmlns:p14="http://schemas.microsoft.com/office/powerpoint/2010/main" val="144830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06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06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053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06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05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06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069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06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05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906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06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0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animBg="1"/>
      <p:bldP spid="790531" grpId="0" animBg="1"/>
      <p:bldP spid="790533" grpId="0" animBg="1"/>
      <p:bldP spid="790603" grpId="0" animBg="1"/>
      <p:bldP spid="790604" grpId="0" animBg="1"/>
      <p:bldP spid="790605" grpId="0" animBg="1"/>
      <p:bldP spid="790646" grpId="0" animBg="1"/>
      <p:bldP spid="790690" grpId="0" animBg="1"/>
      <p:bldP spid="790693" grpId="0"/>
      <p:bldP spid="7906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48916" y="400055"/>
            <a:ext cx="6172200" cy="610790"/>
          </a:xfrm>
        </p:spPr>
        <p:txBody>
          <a:bodyPr>
            <a:normAutofit fontScale="90000"/>
          </a:bodyPr>
          <a:lstStyle/>
          <a:p>
            <a:r>
              <a:rPr lang="en-US" altLang="en-US" sz="2100" b="1" dirty="0">
                <a:latin typeface="Trebuchet MS" panose="020B0603020202020204" pitchFamily="34" charset="0"/>
              </a:rPr>
              <a:t>Detecting Negative Cycles</a:t>
            </a:r>
            <a:br>
              <a:rPr lang="en-US" altLang="en-US" sz="2100" b="1" dirty="0">
                <a:latin typeface="Trebuchet MS" panose="020B0603020202020204" pitchFamily="34" charset="0"/>
              </a:rPr>
            </a:br>
            <a:r>
              <a:rPr lang="en-US" altLang="en-US" sz="2100" b="1" dirty="0">
                <a:latin typeface="Trebuchet MS" panose="020B0603020202020204" pitchFamily="34" charset="0"/>
              </a:rPr>
              <a:t>(perform extra test after V-1 iterations)</a:t>
            </a:r>
          </a:p>
        </p:txBody>
      </p:sp>
      <p:sp>
        <p:nvSpPr>
          <p:cNvPr id="791555" name="Rectangle 3"/>
          <p:cNvSpPr>
            <a:spLocks noGrp="1" noChangeArrowheads="1"/>
          </p:cNvSpPr>
          <p:nvPr>
            <p:ph type="body" idx="1"/>
          </p:nvPr>
        </p:nvSpPr>
        <p:spPr>
          <a:xfrm>
            <a:off x="494111" y="1227188"/>
            <a:ext cx="6172200" cy="1593057"/>
          </a:xfrm>
        </p:spPr>
        <p:txBody>
          <a:bodyPr/>
          <a:lstStyle/>
          <a:p>
            <a:pPr marL="400034" indent="-400034"/>
            <a:r>
              <a:rPr lang="en-US" altLang="en-US" sz="2100" b="1" dirty="0">
                <a:latin typeface="Trebuchet MS" panose="020B0603020202020204" pitchFamily="34" charset="0"/>
              </a:rPr>
              <a:t>for </a:t>
            </a:r>
            <a:r>
              <a:rPr lang="en-US" altLang="en-US" sz="2100" dirty="0">
                <a:latin typeface="Trebuchet MS" panose="020B0603020202020204" pitchFamily="34" charset="0"/>
              </a:rPr>
              <a:t>each edge (u, v) </a:t>
            </a:r>
            <a:r>
              <a:rPr lang="en-US" altLang="en-US" sz="2100" dirty="0">
                <a:latin typeface="Trebuchet MS" panose="020B0603020202020204" pitchFamily="34" charset="0"/>
                <a:sym typeface="Symbol" panose="05050102010706020507" pitchFamily="18" charset="2"/>
              </a:rPr>
              <a:t></a:t>
            </a:r>
            <a:r>
              <a:rPr lang="en-US" altLang="en-US" sz="2100" dirty="0">
                <a:latin typeface="Trebuchet MS" panose="020B0603020202020204" pitchFamily="34" charset="0"/>
              </a:rPr>
              <a:t> E</a:t>
            </a:r>
          </a:p>
          <a:p>
            <a:pPr marL="400034" indent="-400034"/>
            <a:r>
              <a:rPr lang="en-US" altLang="en-US" sz="2100" dirty="0">
                <a:latin typeface="Trebuchet MS" panose="020B0603020202020204" pitchFamily="34" charset="0"/>
              </a:rPr>
              <a:t>       </a:t>
            </a:r>
            <a:r>
              <a:rPr lang="en-US" altLang="en-US" sz="2100" b="1" dirty="0">
                <a:latin typeface="Trebuchet MS" panose="020B0603020202020204" pitchFamily="34" charset="0"/>
              </a:rPr>
              <a:t>do if </a:t>
            </a:r>
            <a:r>
              <a:rPr lang="en-US" altLang="en-US" sz="2100" dirty="0">
                <a:latin typeface="Trebuchet MS" panose="020B0603020202020204" pitchFamily="34" charset="0"/>
              </a:rPr>
              <a:t>d[v] &gt; d[u] + w(u, v)</a:t>
            </a:r>
          </a:p>
          <a:p>
            <a:pPr marL="400034" indent="-400034"/>
            <a:r>
              <a:rPr lang="en-US" altLang="en-US" sz="2100" dirty="0">
                <a:latin typeface="Trebuchet MS" panose="020B0603020202020204" pitchFamily="34" charset="0"/>
              </a:rPr>
              <a:t>               </a:t>
            </a:r>
            <a:r>
              <a:rPr lang="en-US" altLang="en-US" sz="2100" b="1" dirty="0">
                <a:latin typeface="Trebuchet MS" panose="020B0603020202020204" pitchFamily="34" charset="0"/>
              </a:rPr>
              <a:t>then return </a:t>
            </a:r>
            <a:r>
              <a:rPr lang="en-US" altLang="en-US" sz="2100" dirty="0">
                <a:latin typeface="Trebuchet MS" panose="020B0603020202020204" pitchFamily="34" charset="0"/>
              </a:rPr>
              <a:t>FALSE</a:t>
            </a:r>
          </a:p>
          <a:p>
            <a:pPr marL="400034" indent="-400034"/>
            <a:r>
              <a:rPr lang="en-US" altLang="en-US" sz="2100" dirty="0">
                <a:latin typeface="Trebuchet MS" panose="020B0603020202020204" pitchFamily="34" charset="0"/>
              </a:rPr>
              <a:t> </a:t>
            </a:r>
            <a:r>
              <a:rPr lang="en-US" altLang="en-US" sz="2100" b="1" dirty="0">
                <a:latin typeface="Trebuchet MS" panose="020B0603020202020204" pitchFamily="34" charset="0"/>
              </a:rPr>
              <a:t>return </a:t>
            </a:r>
            <a:r>
              <a:rPr lang="en-US" altLang="en-US" sz="2100" dirty="0">
                <a:latin typeface="Trebuchet MS" panose="020B0603020202020204" pitchFamily="34" charset="0"/>
              </a:rPr>
              <a:t>TRUE</a:t>
            </a:r>
          </a:p>
          <a:p>
            <a:pPr marL="400034" indent="-400034">
              <a:buNone/>
            </a:pPr>
            <a:endParaRPr lang="en-US" altLang="en-US" sz="2100" dirty="0">
              <a:latin typeface="Trebuchet MS" panose="020B0603020202020204" pitchFamily="34" charset="0"/>
            </a:endParaRPr>
          </a:p>
        </p:txBody>
      </p:sp>
      <p:grpSp>
        <p:nvGrpSpPr>
          <p:cNvPr id="791556" name="Group 4"/>
          <p:cNvGrpSpPr>
            <a:grpSpLocks/>
          </p:cNvGrpSpPr>
          <p:nvPr/>
        </p:nvGrpSpPr>
        <p:grpSpPr bwMode="auto">
          <a:xfrm>
            <a:off x="6031709" y="1975249"/>
            <a:ext cx="1321595" cy="1541861"/>
            <a:chOff x="3698" y="2451"/>
            <a:chExt cx="1110" cy="1295"/>
          </a:xfrm>
        </p:grpSpPr>
        <p:sp>
          <p:nvSpPr>
            <p:cNvPr id="791557" name="Oval 5"/>
            <p:cNvSpPr>
              <a:spLocks noChangeArrowheads="1"/>
            </p:cNvSpPr>
            <p:nvPr/>
          </p:nvSpPr>
          <p:spPr bwMode="auto">
            <a:xfrm>
              <a:off x="3698" y="2668"/>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0</a:t>
              </a:r>
            </a:p>
          </p:txBody>
        </p:sp>
        <p:sp>
          <p:nvSpPr>
            <p:cNvPr id="791558" name="Oval 6"/>
            <p:cNvSpPr>
              <a:spLocks noChangeArrowheads="1"/>
            </p:cNvSpPr>
            <p:nvPr/>
          </p:nvSpPr>
          <p:spPr bwMode="auto">
            <a:xfrm>
              <a:off x="4529" y="2668"/>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a:t>
              </a:r>
            </a:p>
          </p:txBody>
        </p:sp>
        <p:sp>
          <p:nvSpPr>
            <p:cNvPr id="791559" name="Oval 7"/>
            <p:cNvSpPr>
              <a:spLocks noChangeArrowheads="1"/>
            </p:cNvSpPr>
            <p:nvPr/>
          </p:nvSpPr>
          <p:spPr bwMode="auto">
            <a:xfrm>
              <a:off x="4161" y="3229"/>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a:t>
              </a:r>
            </a:p>
          </p:txBody>
        </p:sp>
        <p:sp>
          <p:nvSpPr>
            <p:cNvPr id="791560" name="Text Box 8"/>
            <p:cNvSpPr txBox="1">
              <a:spLocks noChangeArrowheads="1"/>
            </p:cNvSpPr>
            <p:nvPr/>
          </p:nvSpPr>
          <p:spPr bwMode="auto">
            <a:xfrm>
              <a:off x="4228" y="3494"/>
              <a:ext cx="2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c</a:t>
              </a:r>
            </a:p>
          </p:txBody>
        </p:sp>
        <p:sp>
          <p:nvSpPr>
            <p:cNvPr id="791561" name="Text Box 9"/>
            <p:cNvSpPr txBox="1">
              <a:spLocks noChangeArrowheads="1"/>
            </p:cNvSpPr>
            <p:nvPr/>
          </p:nvSpPr>
          <p:spPr bwMode="auto">
            <a:xfrm>
              <a:off x="3748" y="2451"/>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s</a:t>
              </a:r>
            </a:p>
          </p:txBody>
        </p:sp>
        <p:sp>
          <p:nvSpPr>
            <p:cNvPr id="791562" name="Text Box 10"/>
            <p:cNvSpPr txBox="1">
              <a:spLocks noChangeArrowheads="1"/>
            </p:cNvSpPr>
            <p:nvPr/>
          </p:nvSpPr>
          <p:spPr bwMode="auto">
            <a:xfrm>
              <a:off x="4572" y="2452"/>
              <a:ext cx="2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b</a:t>
              </a:r>
            </a:p>
          </p:txBody>
        </p:sp>
        <p:sp>
          <p:nvSpPr>
            <p:cNvPr id="791563" name="Line 11"/>
            <p:cNvSpPr>
              <a:spLocks noChangeShapeType="1"/>
            </p:cNvSpPr>
            <p:nvPr/>
          </p:nvSpPr>
          <p:spPr bwMode="auto">
            <a:xfrm>
              <a:off x="3953" y="2798"/>
              <a:ext cx="58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sp>
          <p:nvSpPr>
            <p:cNvPr id="791564" name="Text Box 12"/>
            <p:cNvSpPr txBox="1">
              <a:spLocks noChangeArrowheads="1"/>
            </p:cNvSpPr>
            <p:nvPr/>
          </p:nvSpPr>
          <p:spPr bwMode="auto">
            <a:xfrm>
              <a:off x="4131" y="2602"/>
              <a:ext cx="2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2</a:t>
              </a:r>
            </a:p>
          </p:txBody>
        </p:sp>
        <p:sp>
          <p:nvSpPr>
            <p:cNvPr id="791565" name="Text Box 13"/>
            <p:cNvSpPr txBox="1">
              <a:spLocks noChangeArrowheads="1"/>
            </p:cNvSpPr>
            <p:nvPr/>
          </p:nvSpPr>
          <p:spPr bwMode="auto">
            <a:xfrm>
              <a:off x="4537" y="3090"/>
              <a:ext cx="2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3</a:t>
              </a:r>
            </a:p>
          </p:txBody>
        </p:sp>
        <p:sp>
          <p:nvSpPr>
            <p:cNvPr id="791566" name="Text Box 14"/>
            <p:cNvSpPr txBox="1">
              <a:spLocks noChangeArrowheads="1"/>
            </p:cNvSpPr>
            <p:nvPr/>
          </p:nvSpPr>
          <p:spPr bwMode="auto">
            <a:xfrm>
              <a:off x="3772" y="3095"/>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-8</a:t>
              </a:r>
            </a:p>
          </p:txBody>
        </p:sp>
        <p:sp>
          <p:nvSpPr>
            <p:cNvPr id="791567" name="Line 1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sp>
          <p:nvSpPr>
            <p:cNvPr id="791568" name="Line 1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grpSp>
      <p:grpSp>
        <p:nvGrpSpPr>
          <p:cNvPr id="791569" name="Group 17"/>
          <p:cNvGrpSpPr>
            <a:grpSpLocks/>
          </p:cNvGrpSpPr>
          <p:nvPr/>
        </p:nvGrpSpPr>
        <p:grpSpPr bwMode="auto">
          <a:xfrm>
            <a:off x="1845472" y="3689749"/>
            <a:ext cx="1321595" cy="1541861"/>
            <a:chOff x="3698" y="2451"/>
            <a:chExt cx="1110" cy="1295"/>
          </a:xfrm>
        </p:grpSpPr>
        <p:sp>
          <p:nvSpPr>
            <p:cNvPr id="791570" name="Oval 18"/>
            <p:cNvSpPr>
              <a:spLocks noChangeArrowheads="1"/>
            </p:cNvSpPr>
            <p:nvPr/>
          </p:nvSpPr>
          <p:spPr bwMode="auto">
            <a:xfrm>
              <a:off x="3698" y="2668"/>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0</a:t>
              </a:r>
            </a:p>
          </p:txBody>
        </p:sp>
        <p:sp>
          <p:nvSpPr>
            <p:cNvPr id="791571" name="Oval 19"/>
            <p:cNvSpPr>
              <a:spLocks noChangeArrowheads="1"/>
            </p:cNvSpPr>
            <p:nvPr/>
          </p:nvSpPr>
          <p:spPr bwMode="auto">
            <a:xfrm>
              <a:off x="4529" y="2668"/>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a:t>
              </a:r>
            </a:p>
          </p:txBody>
        </p:sp>
        <p:sp>
          <p:nvSpPr>
            <p:cNvPr id="791572" name="Oval 20"/>
            <p:cNvSpPr>
              <a:spLocks noChangeArrowheads="1"/>
            </p:cNvSpPr>
            <p:nvPr/>
          </p:nvSpPr>
          <p:spPr bwMode="auto">
            <a:xfrm>
              <a:off x="4161" y="3229"/>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a:t>
              </a:r>
            </a:p>
          </p:txBody>
        </p:sp>
        <p:sp>
          <p:nvSpPr>
            <p:cNvPr id="791573" name="Text Box 21"/>
            <p:cNvSpPr txBox="1">
              <a:spLocks noChangeArrowheads="1"/>
            </p:cNvSpPr>
            <p:nvPr/>
          </p:nvSpPr>
          <p:spPr bwMode="auto">
            <a:xfrm>
              <a:off x="4228" y="3494"/>
              <a:ext cx="2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c</a:t>
              </a:r>
            </a:p>
          </p:txBody>
        </p:sp>
        <p:sp>
          <p:nvSpPr>
            <p:cNvPr id="791574" name="Text Box 22"/>
            <p:cNvSpPr txBox="1">
              <a:spLocks noChangeArrowheads="1"/>
            </p:cNvSpPr>
            <p:nvPr/>
          </p:nvSpPr>
          <p:spPr bwMode="auto">
            <a:xfrm>
              <a:off x="3748" y="2451"/>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s</a:t>
              </a:r>
            </a:p>
          </p:txBody>
        </p:sp>
        <p:sp>
          <p:nvSpPr>
            <p:cNvPr id="791575" name="Text Box 23"/>
            <p:cNvSpPr txBox="1">
              <a:spLocks noChangeArrowheads="1"/>
            </p:cNvSpPr>
            <p:nvPr/>
          </p:nvSpPr>
          <p:spPr bwMode="auto">
            <a:xfrm>
              <a:off x="4572" y="2452"/>
              <a:ext cx="2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b</a:t>
              </a:r>
            </a:p>
          </p:txBody>
        </p:sp>
        <p:sp>
          <p:nvSpPr>
            <p:cNvPr id="791576" name="Line 24"/>
            <p:cNvSpPr>
              <a:spLocks noChangeShapeType="1"/>
            </p:cNvSpPr>
            <p:nvPr/>
          </p:nvSpPr>
          <p:spPr bwMode="auto">
            <a:xfrm>
              <a:off x="3953" y="2798"/>
              <a:ext cx="58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sp>
          <p:nvSpPr>
            <p:cNvPr id="791577" name="Text Box 25"/>
            <p:cNvSpPr txBox="1">
              <a:spLocks noChangeArrowheads="1"/>
            </p:cNvSpPr>
            <p:nvPr/>
          </p:nvSpPr>
          <p:spPr bwMode="auto">
            <a:xfrm>
              <a:off x="4131" y="2602"/>
              <a:ext cx="2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2</a:t>
              </a:r>
            </a:p>
          </p:txBody>
        </p:sp>
        <p:sp>
          <p:nvSpPr>
            <p:cNvPr id="791578" name="Text Box 26"/>
            <p:cNvSpPr txBox="1">
              <a:spLocks noChangeArrowheads="1"/>
            </p:cNvSpPr>
            <p:nvPr/>
          </p:nvSpPr>
          <p:spPr bwMode="auto">
            <a:xfrm>
              <a:off x="4537" y="3090"/>
              <a:ext cx="2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3</a:t>
              </a:r>
            </a:p>
          </p:txBody>
        </p:sp>
        <p:sp>
          <p:nvSpPr>
            <p:cNvPr id="791579" name="Text Box 27"/>
            <p:cNvSpPr txBox="1">
              <a:spLocks noChangeArrowheads="1"/>
            </p:cNvSpPr>
            <p:nvPr/>
          </p:nvSpPr>
          <p:spPr bwMode="auto">
            <a:xfrm>
              <a:off x="3772" y="3095"/>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-8</a:t>
              </a:r>
            </a:p>
          </p:txBody>
        </p:sp>
        <p:sp>
          <p:nvSpPr>
            <p:cNvPr id="791580" name="Line 28"/>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sp>
          <p:nvSpPr>
            <p:cNvPr id="791581" name="Line 29"/>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grpSp>
      <p:sp>
        <p:nvSpPr>
          <p:cNvPr id="791582" name="Oval 30"/>
          <p:cNvSpPr>
            <a:spLocks noChangeArrowheads="1"/>
          </p:cNvSpPr>
          <p:nvPr/>
        </p:nvSpPr>
        <p:spPr bwMode="auto">
          <a:xfrm>
            <a:off x="2858692" y="3986213"/>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rPr>
              <a:t>2</a:t>
            </a:r>
          </a:p>
        </p:txBody>
      </p:sp>
      <p:sp>
        <p:nvSpPr>
          <p:cNvPr id="791583" name="Oval 31"/>
          <p:cNvSpPr>
            <a:spLocks noChangeArrowheads="1"/>
          </p:cNvSpPr>
          <p:nvPr/>
        </p:nvSpPr>
        <p:spPr bwMode="auto">
          <a:xfrm>
            <a:off x="2422923" y="4657725"/>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rPr>
              <a:t>5</a:t>
            </a:r>
          </a:p>
        </p:txBody>
      </p:sp>
      <p:sp>
        <p:nvSpPr>
          <p:cNvPr id="791584" name="Oval 32"/>
          <p:cNvSpPr>
            <a:spLocks noChangeArrowheads="1"/>
          </p:cNvSpPr>
          <p:nvPr/>
        </p:nvSpPr>
        <p:spPr bwMode="auto">
          <a:xfrm>
            <a:off x="1879998" y="3986213"/>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rPr>
              <a:t>-3</a:t>
            </a:r>
          </a:p>
        </p:txBody>
      </p:sp>
      <p:grpSp>
        <p:nvGrpSpPr>
          <p:cNvPr id="791585" name="Group 33"/>
          <p:cNvGrpSpPr>
            <a:grpSpLocks/>
          </p:cNvGrpSpPr>
          <p:nvPr/>
        </p:nvGrpSpPr>
        <p:grpSpPr bwMode="auto">
          <a:xfrm>
            <a:off x="3531397" y="3689749"/>
            <a:ext cx="1321595" cy="1541861"/>
            <a:chOff x="3698" y="2451"/>
            <a:chExt cx="1110" cy="1295"/>
          </a:xfrm>
        </p:grpSpPr>
        <p:sp>
          <p:nvSpPr>
            <p:cNvPr id="791586" name="Oval 34"/>
            <p:cNvSpPr>
              <a:spLocks noChangeArrowheads="1"/>
            </p:cNvSpPr>
            <p:nvPr/>
          </p:nvSpPr>
          <p:spPr bwMode="auto">
            <a:xfrm>
              <a:off x="3698" y="2668"/>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-3</a:t>
              </a:r>
            </a:p>
          </p:txBody>
        </p:sp>
        <p:sp>
          <p:nvSpPr>
            <p:cNvPr id="791587" name="Oval 35"/>
            <p:cNvSpPr>
              <a:spLocks noChangeArrowheads="1"/>
            </p:cNvSpPr>
            <p:nvPr/>
          </p:nvSpPr>
          <p:spPr bwMode="auto">
            <a:xfrm>
              <a:off x="4529" y="2668"/>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2</a:t>
              </a:r>
            </a:p>
          </p:txBody>
        </p:sp>
        <p:sp>
          <p:nvSpPr>
            <p:cNvPr id="791588" name="Oval 36"/>
            <p:cNvSpPr>
              <a:spLocks noChangeArrowheads="1"/>
            </p:cNvSpPr>
            <p:nvPr/>
          </p:nvSpPr>
          <p:spPr bwMode="auto">
            <a:xfrm>
              <a:off x="4161" y="3229"/>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sym typeface="Symbol" panose="05050102010706020507" pitchFamily="18" charset="2"/>
                </a:rPr>
                <a:t>5</a:t>
              </a:r>
            </a:p>
          </p:txBody>
        </p:sp>
        <p:sp>
          <p:nvSpPr>
            <p:cNvPr id="791589" name="Text Box 37"/>
            <p:cNvSpPr txBox="1">
              <a:spLocks noChangeArrowheads="1"/>
            </p:cNvSpPr>
            <p:nvPr/>
          </p:nvSpPr>
          <p:spPr bwMode="auto">
            <a:xfrm>
              <a:off x="4228" y="3494"/>
              <a:ext cx="2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c</a:t>
              </a:r>
            </a:p>
          </p:txBody>
        </p:sp>
        <p:sp>
          <p:nvSpPr>
            <p:cNvPr id="791590" name="Text Box 38"/>
            <p:cNvSpPr txBox="1">
              <a:spLocks noChangeArrowheads="1"/>
            </p:cNvSpPr>
            <p:nvPr/>
          </p:nvSpPr>
          <p:spPr bwMode="auto">
            <a:xfrm>
              <a:off x="3748" y="2451"/>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s</a:t>
              </a:r>
            </a:p>
          </p:txBody>
        </p:sp>
        <p:sp>
          <p:nvSpPr>
            <p:cNvPr id="791591" name="Text Box 39"/>
            <p:cNvSpPr txBox="1">
              <a:spLocks noChangeArrowheads="1"/>
            </p:cNvSpPr>
            <p:nvPr/>
          </p:nvSpPr>
          <p:spPr bwMode="auto">
            <a:xfrm>
              <a:off x="4572" y="2452"/>
              <a:ext cx="2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b</a:t>
              </a:r>
            </a:p>
          </p:txBody>
        </p:sp>
        <p:sp>
          <p:nvSpPr>
            <p:cNvPr id="791592" name="Line 40"/>
            <p:cNvSpPr>
              <a:spLocks noChangeShapeType="1"/>
            </p:cNvSpPr>
            <p:nvPr/>
          </p:nvSpPr>
          <p:spPr bwMode="auto">
            <a:xfrm>
              <a:off x="3953" y="2798"/>
              <a:ext cx="58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sp>
          <p:nvSpPr>
            <p:cNvPr id="791593" name="Text Box 41"/>
            <p:cNvSpPr txBox="1">
              <a:spLocks noChangeArrowheads="1"/>
            </p:cNvSpPr>
            <p:nvPr/>
          </p:nvSpPr>
          <p:spPr bwMode="auto">
            <a:xfrm>
              <a:off x="4131" y="2602"/>
              <a:ext cx="2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2</a:t>
              </a:r>
            </a:p>
          </p:txBody>
        </p:sp>
        <p:sp>
          <p:nvSpPr>
            <p:cNvPr id="791594" name="Text Box 42"/>
            <p:cNvSpPr txBox="1">
              <a:spLocks noChangeArrowheads="1"/>
            </p:cNvSpPr>
            <p:nvPr/>
          </p:nvSpPr>
          <p:spPr bwMode="auto">
            <a:xfrm>
              <a:off x="4537" y="3090"/>
              <a:ext cx="2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3</a:t>
              </a:r>
            </a:p>
          </p:txBody>
        </p:sp>
        <p:sp>
          <p:nvSpPr>
            <p:cNvPr id="791595" name="Text Box 43"/>
            <p:cNvSpPr txBox="1">
              <a:spLocks noChangeArrowheads="1"/>
            </p:cNvSpPr>
            <p:nvPr/>
          </p:nvSpPr>
          <p:spPr bwMode="auto">
            <a:xfrm>
              <a:off x="3772" y="3095"/>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Trebuchet MS" panose="020B0603020202020204" pitchFamily="34" charset="0"/>
                </a:rPr>
                <a:t>-8</a:t>
              </a:r>
            </a:p>
          </p:txBody>
        </p:sp>
        <p:sp>
          <p:nvSpPr>
            <p:cNvPr id="791596" name="Line 44"/>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sp>
          <p:nvSpPr>
            <p:cNvPr id="791597" name="Line 45"/>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Trebuchet MS" panose="020B0603020202020204" pitchFamily="34" charset="0"/>
              </a:endParaRPr>
            </a:p>
          </p:txBody>
        </p:sp>
      </p:grpSp>
      <p:sp>
        <p:nvSpPr>
          <p:cNvPr id="791598" name="Oval 46"/>
          <p:cNvSpPr>
            <a:spLocks noChangeArrowheads="1"/>
          </p:cNvSpPr>
          <p:nvPr/>
        </p:nvSpPr>
        <p:spPr bwMode="auto">
          <a:xfrm>
            <a:off x="4551761" y="3971925"/>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rPr>
              <a:t>-1</a:t>
            </a:r>
          </a:p>
        </p:txBody>
      </p:sp>
      <p:sp>
        <p:nvSpPr>
          <p:cNvPr id="791599" name="Oval 47"/>
          <p:cNvSpPr>
            <a:spLocks noChangeArrowheads="1"/>
          </p:cNvSpPr>
          <p:nvPr/>
        </p:nvSpPr>
        <p:spPr bwMode="auto">
          <a:xfrm>
            <a:off x="4108848" y="4650582"/>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rPr>
              <a:t>2</a:t>
            </a:r>
          </a:p>
        </p:txBody>
      </p:sp>
      <p:sp>
        <p:nvSpPr>
          <p:cNvPr id="791600" name="Oval 48"/>
          <p:cNvSpPr>
            <a:spLocks noChangeArrowheads="1"/>
          </p:cNvSpPr>
          <p:nvPr/>
        </p:nvSpPr>
        <p:spPr bwMode="auto">
          <a:xfrm>
            <a:off x="3558779" y="3971925"/>
            <a:ext cx="272653" cy="25241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Trebuchet MS" panose="020B0603020202020204" pitchFamily="34" charset="0"/>
              </a:rPr>
              <a:t>-6</a:t>
            </a:r>
          </a:p>
        </p:txBody>
      </p:sp>
      <p:sp>
        <p:nvSpPr>
          <p:cNvPr id="791601" name="Text Box 49"/>
          <p:cNvSpPr txBox="1">
            <a:spLocks noChangeArrowheads="1"/>
          </p:cNvSpPr>
          <p:nvPr/>
        </p:nvSpPr>
        <p:spPr bwMode="auto">
          <a:xfrm>
            <a:off x="5160170" y="3677841"/>
            <a:ext cx="299323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685773" eaLnBrk="1" fontAlgn="auto" hangingPunct="1">
              <a:spcBef>
                <a:spcPts val="0"/>
              </a:spcBef>
              <a:spcAft>
                <a:spcPts val="0"/>
              </a:spcAft>
            </a:pPr>
            <a:r>
              <a:rPr lang="en-US" altLang="en-US" dirty="0">
                <a:solidFill>
                  <a:prstClr val="black"/>
                </a:solidFill>
                <a:latin typeface="Trebuchet MS" panose="020B0603020202020204" pitchFamily="34" charset="0"/>
              </a:rPr>
              <a:t>Look at edge (s, b):</a:t>
            </a:r>
          </a:p>
          <a:p>
            <a:pPr defTabSz="685773" eaLnBrk="1" fontAlgn="auto" hangingPunct="1">
              <a:spcBef>
                <a:spcPts val="0"/>
              </a:spcBef>
              <a:spcAft>
                <a:spcPts val="0"/>
              </a:spcAft>
            </a:pPr>
            <a:endParaRPr lang="en-US" altLang="en-US" dirty="0">
              <a:solidFill>
                <a:prstClr val="black"/>
              </a:solidFill>
              <a:latin typeface="Trebuchet MS" panose="020B0603020202020204" pitchFamily="34" charset="0"/>
            </a:endParaRPr>
          </a:p>
          <a:p>
            <a:pPr defTabSz="685773" eaLnBrk="1" fontAlgn="auto" hangingPunct="1">
              <a:spcBef>
                <a:spcPts val="0"/>
              </a:spcBef>
              <a:spcAft>
                <a:spcPts val="0"/>
              </a:spcAft>
            </a:pPr>
            <a:r>
              <a:rPr lang="en-US" altLang="en-US" dirty="0">
                <a:solidFill>
                  <a:prstClr val="black"/>
                </a:solidFill>
                <a:latin typeface="Trebuchet MS" panose="020B0603020202020204" pitchFamily="34" charset="0"/>
              </a:rPr>
              <a:t>d[b] = -1</a:t>
            </a:r>
          </a:p>
          <a:p>
            <a:pPr defTabSz="685773" eaLnBrk="1" fontAlgn="auto" hangingPunct="1">
              <a:spcBef>
                <a:spcPts val="0"/>
              </a:spcBef>
              <a:spcAft>
                <a:spcPts val="0"/>
              </a:spcAft>
            </a:pPr>
            <a:r>
              <a:rPr lang="en-US" altLang="en-US" dirty="0">
                <a:solidFill>
                  <a:prstClr val="black"/>
                </a:solidFill>
                <a:latin typeface="Trebuchet MS" panose="020B0603020202020204" pitchFamily="34" charset="0"/>
              </a:rPr>
              <a:t>d[s] + w(s, b) = -4</a:t>
            </a:r>
          </a:p>
          <a:p>
            <a:pPr defTabSz="685773" eaLnBrk="1" fontAlgn="auto" hangingPunct="1">
              <a:spcBef>
                <a:spcPts val="0"/>
              </a:spcBef>
              <a:spcAft>
                <a:spcPts val="0"/>
              </a:spcAft>
            </a:pPr>
            <a:endParaRPr lang="en-US" altLang="en-US" dirty="0">
              <a:solidFill>
                <a:prstClr val="black"/>
              </a:solidFill>
              <a:latin typeface="Trebuchet MS" panose="020B0603020202020204" pitchFamily="34" charset="0"/>
            </a:endParaRPr>
          </a:p>
          <a:p>
            <a:pPr defTabSz="685773" eaLnBrk="1" fontAlgn="auto" hangingPunct="1">
              <a:spcBef>
                <a:spcPts val="0"/>
              </a:spcBef>
              <a:spcAft>
                <a:spcPts val="0"/>
              </a:spcAft>
            </a:pPr>
            <a:r>
              <a:rPr lang="en-US" altLang="en-US" dirty="0">
                <a:solidFill>
                  <a:prstClr val="black"/>
                </a:solidFill>
                <a:latin typeface="Trebuchet MS" panose="020B0603020202020204" pitchFamily="34" charset="0"/>
                <a:sym typeface="Symbol" panose="05050102010706020507" pitchFamily="18" charset="2"/>
              </a:rPr>
              <a:t> d[b] &gt; </a:t>
            </a:r>
            <a:r>
              <a:rPr lang="en-US" altLang="en-US" dirty="0">
                <a:solidFill>
                  <a:prstClr val="black"/>
                </a:solidFill>
                <a:latin typeface="Trebuchet MS" panose="020B0603020202020204" pitchFamily="34" charset="0"/>
              </a:rPr>
              <a:t>d[s] + w(s, b)</a:t>
            </a:r>
            <a:r>
              <a:rPr lang="en-US" altLang="en-US" i="1" dirty="0">
                <a:solidFill>
                  <a:prstClr val="black"/>
                </a:solidFill>
                <a:latin typeface="Trebuchet MS" panose="020B0603020202020204" pitchFamily="34" charset="0"/>
              </a:rPr>
              <a:t> </a:t>
            </a:r>
          </a:p>
        </p:txBody>
      </p:sp>
      <p:sp>
        <p:nvSpPr>
          <p:cNvPr id="791602" name="Text Box 50"/>
          <p:cNvSpPr txBox="1">
            <a:spLocks noChangeArrowheads="1"/>
          </p:cNvSpPr>
          <p:nvPr/>
        </p:nvSpPr>
        <p:spPr bwMode="auto">
          <a:xfrm>
            <a:off x="2185989" y="3388519"/>
            <a:ext cx="75052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1</a:t>
            </a:r>
            <a:r>
              <a:rPr lang="en-US" altLang="en-US" sz="1350" baseline="30000">
                <a:solidFill>
                  <a:prstClr val="black"/>
                </a:solidFill>
                <a:latin typeface="Trebuchet MS" panose="020B0603020202020204" pitchFamily="34" charset="0"/>
              </a:rPr>
              <a:t>st</a:t>
            </a:r>
            <a:r>
              <a:rPr lang="en-US" altLang="en-US" sz="1350">
                <a:solidFill>
                  <a:prstClr val="black"/>
                </a:solidFill>
                <a:latin typeface="Trebuchet MS" panose="020B0603020202020204" pitchFamily="34" charset="0"/>
              </a:rPr>
              <a:t> pass</a:t>
            </a:r>
          </a:p>
        </p:txBody>
      </p:sp>
      <p:sp>
        <p:nvSpPr>
          <p:cNvPr id="791603" name="Text Box 51"/>
          <p:cNvSpPr txBox="1">
            <a:spLocks noChangeArrowheads="1"/>
          </p:cNvSpPr>
          <p:nvPr/>
        </p:nvSpPr>
        <p:spPr bwMode="auto">
          <a:xfrm>
            <a:off x="3795714" y="3357563"/>
            <a:ext cx="7841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Trebuchet MS" panose="020B0603020202020204" pitchFamily="34" charset="0"/>
              </a:rPr>
              <a:t>2</a:t>
            </a:r>
            <a:r>
              <a:rPr lang="en-US" altLang="en-US" sz="1350" baseline="30000">
                <a:solidFill>
                  <a:prstClr val="black"/>
                </a:solidFill>
                <a:latin typeface="Trebuchet MS" panose="020B0603020202020204" pitchFamily="34" charset="0"/>
              </a:rPr>
              <a:t>nd</a:t>
            </a:r>
            <a:r>
              <a:rPr lang="en-US" altLang="en-US" sz="1350">
                <a:solidFill>
                  <a:prstClr val="black"/>
                </a:solidFill>
                <a:latin typeface="Trebuchet MS" panose="020B0603020202020204" pitchFamily="34" charset="0"/>
              </a:rPr>
              <a:t> pass</a:t>
            </a:r>
          </a:p>
        </p:txBody>
      </p:sp>
      <p:sp>
        <p:nvSpPr>
          <p:cNvPr id="791604" name="Text Box 52"/>
          <p:cNvSpPr txBox="1">
            <a:spLocks noChangeArrowheads="1"/>
          </p:cNvSpPr>
          <p:nvPr/>
        </p:nvSpPr>
        <p:spPr bwMode="auto">
          <a:xfrm>
            <a:off x="2758680" y="5308997"/>
            <a:ext cx="137088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dirty="0">
                <a:solidFill>
                  <a:prstClr val="black"/>
                </a:solidFill>
                <a:latin typeface="Trebuchet MS" panose="020B0603020202020204" pitchFamily="34" charset="0"/>
              </a:rPr>
              <a:t>(</a:t>
            </a:r>
            <a:r>
              <a:rPr lang="en-US" altLang="en-US" sz="1350" dirty="0" err="1">
                <a:solidFill>
                  <a:prstClr val="black"/>
                </a:solidFill>
                <a:latin typeface="Trebuchet MS" panose="020B0603020202020204" pitchFamily="34" charset="0"/>
              </a:rPr>
              <a:t>s,b</a:t>
            </a:r>
            <a:r>
              <a:rPr lang="en-US" altLang="en-US" sz="1350" dirty="0">
                <a:solidFill>
                  <a:prstClr val="black"/>
                </a:solidFill>
                <a:latin typeface="Trebuchet MS" panose="020B0603020202020204" pitchFamily="34" charset="0"/>
              </a:rPr>
              <a:t>) (</a:t>
            </a:r>
            <a:r>
              <a:rPr lang="en-US" altLang="en-US" sz="1350" dirty="0" err="1">
                <a:solidFill>
                  <a:prstClr val="black"/>
                </a:solidFill>
                <a:latin typeface="Trebuchet MS" panose="020B0603020202020204" pitchFamily="34" charset="0"/>
              </a:rPr>
              <a:t>b,c</a:t>
            </a:r>
            <a:r>
              <a:rPr lang="en-US" altLang="en-US" sz="1350" dirty="0">
                <a:solidFill>
                  <a:prstClr val="black"/>
                </a:solidFill>
                <a:latin typeface="Trebuchet MS" panose="020B0603020202020204" pitchFamily="34" charset="0"/>
              </a:rPr>
              <a:t>) (</a:t>
            </a:r>
            <a:r>
              <a:rPr lang="en-US" altLang="en-US" sz="1350" dirty="0" err="1">
                <a:solidFill>
                  <a:prstClr val="black"/>
                </a:solidFill>
                <a:latin typeface="Trebuchet MS" panose="020B0603020202020204" pitchFamily="34" charset="0"/>
              </a:rPr>
              <a:t>c,s</a:t>
            </a:r>
            <a:r>
              <a:rPr lang="en-US" altLang="en-US" sz="1350" dirty="0">
                <a:solidFill>
                  <a:prstClr val="black"/>
                </a:solidFill>
                <a:latin typeface="Trebuchet MS" panose="020B0603020202020204" pitchFamily="34" charset="0"/>
              </a:rPr>
              <a:t>)</a:t>
            </a:r>
          </a:p>
        </p:txBody>
      </p:sp>
    </p:spTree>
    <p:extLst>
      <p:ext uri="{BB962C8B-B14F-4D97-AF65-F5344CB8AC3E}">
        <p14:creationId xmlns:p14="http://schemas.microsoft.com/office/powerpoint/2010/main" val="3782709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15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1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15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15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158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15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15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16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91601">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1601">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91601">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916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2" grpId="0" animBg="1"/>
      <p:bldP spid="791583" grpId="0" animBg="1"/>
      <p:bldP spid="791584" grpId="0" animBg="1"/>
      <p:bldP spid="791598" grpId="0" animBg="1"/>
      <p:bldP spid="791599" grpId="0" animBg="1"/>
      <p:bldP spid="7916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304800" y="333838"/>
            <a:ext cx="7886700" cy="490316"/>
          </a:xfrm>
        </p:spPr>
        <p:txBody>
          <a:bodyPr/>
          <a:lstStyle/>
          <a:p>
            <a:r>
              <a:rPr lang="en-US" altLang="en-US" dirty="0"/>
              <a:t>BELLMAN-FORD(</a:t>
            </a:r>
            <a:r>
              <a:rPr lang="en-US" altLang="en-US" dirty="0">
                <a:latin typeface="Comic Sans MS" panose="030F0702030302020204" pitchFamily="66" charset="0"/>
              </a:rPr>
              <a:t>V, E, w, s</a:t>
            </a:r>
            <a:r>
              <a:rPr lang="en-US" altLang="en-US" dirty="0"/>
              <a:t>)</a:t>
            </a:r>
          </a:p>
        </p:txBody>
      </p:sp>
      <p:sp>
        <p:nvSpPr>
          <p:cNvPr id="792579" name="Rectangle 3"/>
          <p:cNvSpPr>
            <a:spLocks noGrp="1" noChangeArrowheads="1"/>
          </p:cNvSpPr>
          <p:nvPr>
            <p:ph type="body" idx="1"/>
          </p:nvPr>
        </p:nvSpPr>
        <p:spPr>
          <a:xfrm>
            <a:off x="1204317" y="1351361"/>
            <a:ext cx="5381625" cy="4000500"/>
          </a:xfrm>
        </p:spPr>
        <p:txBody>
          <a:bodyPr/>
          <a:lstStyle/>
          <a:p>
            <a:pPr marL="400034" indent="-400034">
              <a:buFontTx/>
              <a:buAutoNum type="arabicPeriod"/>
            </a:pPr>
            <a:r>
              <a:rPr lang="en-US" altLang="en-US" sz="2100" dirty="0"/>
              <a:t> INITIALIZE-SINGLE-SOURCE(V, s)</a:t>
            </a:r>
          </a:p>
          <a:p>
            <a:pPr marL="400034" indent="-400034">
              <a:buFontTx/>
              <a:buAutoNum type="arabicPeriod"/>
            </a:pPr>
            <a:r>
              <a:rPr lang="en-US" altLang="en-US" sz="2100" dirty="0"/>
              <a:t> </a:t>
            </a:r>
            <a:r>
              <a:rPr lang="en-US" altLang="en-US" sz="2100" b="1" dirty="0"/>
              <a:t>for </a:t>
            </a:r>
            <a:r>
              <a:rPr lang="en-US" altLang="en-US" sz="2100" dirty="0" err="1"/>
              <a:t>i</a:t>
            </a:r>
            <a:r>
              <a:rPr lang="en-US" altLang="en-US" sz="2100" dirty="0"/>
              <a:t> ← 1 to |V| - 1</a:t>
            </a:r>
          </a:p>
          <a:p>
            <a:pPr marL="400034" indent="-400034">
              <a:buFontTx/>
              <a:buAutoNum type="arabicPeriod"/>
            </a:pPr>
            <a:r>
              <a:rPr lang="en-US" altLang="en-US" sz="2100" dirty="0"/>
              <a:t>       </a:t>
            </a:r>
            <a:r>
              <a:rPr lang="en-US" altLang="en-US" sz="2100" b="1" dirty="0"/>
              <a:t>do for </a:t>
            </a:r>
            <a:r>
              <a:rPr lang="en-US" altLang="en-US" sz="2100" dirty="0"/>
              <a:t>each edge (u, v) </a:t>
            </a:r>
            <a:r>
              <a:rPr lang="en-US" altLang="en-US" sz="2100" dirty="0">
                <a:sym typeface="Symbol" panose="05050102010706020507" pitchFamily="18" charset="2"/>
              </a:rPr>
              <a:t></a:t>
            </a:r>
            <a:r>
              <a:rPr lang="en-US" altLang="en-US" sz="2100" dirty="0"/>
              <a:t> E</a:t>
            </a:r>
          </a:p>
          <a:p>
            <a:pPr marL="400034" indent="-400034">
              <a:buFontTx/>
              <a:buAutoNum type="arabicPeriod"/>
            </a:pPr>
            <a:r>
              <a:rPr lang="en-US" altLang="en-US" sz="2100" dirty="0"/>
              <a:t>                </a:t>
            </a:r>
            <a:r>
              <a:rPr lang="en-US" altLang="en-US" sz="2100" b="1" dirty="0"/>
              <a:t>  do </a:t>
            </a:r>
            <a:r>
              <a:rPr lang="en-US" altLang="en-US" sz="2100" dirty="0"/>
              <a:t>RELAX(u, v, w)</a:t>
            </a:r>
          </a:p>
          <a:p>
            <a:pPr marL="400034" indent="-400034">
              <a:buFontTx/>
              <a:buAutoNum type="arabicPeriod"/>
            </a:pPr>
            <a:r>
              <a:rPr lang="en-US" altLang="en-US" sz="2100" dirty="0"/>
              <a:t> </a:t>
            </a:r>
            <a:r>
              <a:rPr lang="en-US" altLang="en-US" sz="2100" b="1" dirty="0"/>
              <a:t>for </a:t>
            </a:r>
            <a:r>
              <a:rPr lang="en-US" altLang="en-US" sz="2100" dirty="0"/>
              <a:t>each edge (u, v) </a:t>
            </a:r>
            <a:r>
              <a:rPr lang="en-US" altLang="en-US" sz="2100" dirty="0">
                <a:sym typeface="Symbol" panose="05050102010706020507" pitchFamily="18" charset="2"/>
              </a:rPr>
              <a:t></a:t>
            </a:r>
            <a:r>
              <a:rPr lang="en-US" altLang="en-US" sz="2100" dirty="0"/>
              <a:t> E</a:t>
            </a:r>
          </a:p>
          <a:p>
            <a:pPr marL="400034" indent="-400034">
              <a:buFontTx/>
              <a:buAutoNum type="arabicPeriod"/>
            </a:pPr>
            <a:r>
              <a:rPr lang="en-US" altLang="en-US" sz="2100" dirty="0"/>
              <a:t>       </a:t>
            </a:r>
            <a:r>
              <a:rPr lang="en-US" altLang="en-US" sz="2100" b="1" dirty="0"/>
              <a:t>do if </a:t>
            </a:r>
            <a:r>
              <a:rPr lang="en-US" altLang="en-US" sz="2100" dirty="0"/>
              <a:t>d[v] &gt; d[u] + w(u, v)</a:t>
            </a:r>
          </a:p>
          <a:p>
            <a:pPr marL="400034" indent="-400034">
              <a:buFontTx/>
              <a:buAutoNum type="arabicPeriod"/>
            </a:pPr>
            <a:r>
              <a:rPr lang="en-US" altLang="en-US" sz="2100" dirty="0"/>
              <a:t>               </a:t>
            </a:r>
            <a:r>
              <a:rPr lang="en-US" altLang="en-US" sz="2100" b="1" dirty="0"/>
              <a:t>then return </a:t>
            </a:r>
            <a:r>
              <a:rPr lang="en-US" altLang="en-US" sz="2100" dirty="0"/>
              <a:t>FALSE</a:t>
            </a:r>
          </a:p>
          <a:p>
            <a:pPr marL="400034" indent="-400034">
              <a:buFontTx/>
              <a:buAutoNum type="arabicPeriod"/>
            </a:pPr>
            <a:r>
              <a:rPr lang="en-US" altLang="en-US" sz="2100" dirty="0"/>
              <a:t> </a:t>
            </a:r>
            <a:r>
              <a:rPr lang="en-US" altLang="en-US" sz="2100" b="1" dirty="0"/>
              <a:t>return </a:t>
            </a:r>
            <a:r>
              <a:rPr lang="en-US" altLang="en-US" sz="2100" dirty="0"/>
              <a:t>TRUE</a:t>
            </a:r>
          </a:p>
          <a:p>
            <a:pPr marL="400034" indent="-400034">
              <a:buNone/>
            </a:pPr>
            <a:endParaRPr lang="en-US" altLang="en-US" sz="2100" dirty="0"/>
          </a:p>
          <a:p>
            <a:pPr marL="400034" indent="-400034">
              <a:buNone/>
            </a:pPr>
            <a:r>
              <a:rPr lang="en-US" altLang="en-US" sz="2100" dirty="0"/>
              <a:t>               Running time: O(V+VE+E)=O(VE)</a:t>
            </a:r>
          </a:p>
        </p:txBody>
      </p:sp>
      <p:sp>
        <p:nvSpPr>
          <p:cNvPr id="792580" name="Text Box 4"/>
          <p:cNvSpPr txBox="1">
            <a:spLocks noChangeArrowheads="1"/>
          </p:cNvSpPr>
          <p:nvPr/>
        </p:nvSpPr>
        <p:spPr bwMode="auto">
          <a:xfrm>
            <a:off x="6722270" y="1826419"/>
            <a:ext cx="6286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a:solidFill>
                  <a:prstClr val="black"/>
                </a:solidFill>
                <a:latin typeface="Calibri" panose="020F0502020204030204"/>
                <a:sym typeface="Symbol" panose="05050102010706020507" pitchFamily="18" charset="2"/>
              </a:rPr>
              <a:t>(V)</a:t>
            </a:r>
          </a:p>
        </p:txBody>
      </p:sp>
      <p:sp>
        <p:nvSpPr>
          <p:cNvPr id="792581" name="Line 5"/>
          <p:cNvSpPr>
            <a:spLocks noChangeShapeType="1"/>
          </p:cNvSpPr>
          <p:nvPr/>
        </p:nvSpPr>
        <p:spPr bwMode="auto">
          <a:xfrm flipH="1">
            <a:off x="6367463" y="1999060"/>
            <a:ext cx="32980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2582" name="Text Box 6"/>
          <p:cNvSpPr txBox="1">
            <a:spLocks noChangeArrowheads="1"/>
          </p:cNvSpPr>
          <p:nvPr/>
        </p:nvSpPr>
        <p:spPr bwMode="auto">
          <a:xfrm>
            <a:off x="6390085" y="2221707"/>
            <a:ext cx="609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a:solidFill>
                  <a:prstClr val="black"/>
                </a:solidFill>
                <a:latin typeface="Calibri" panose="020F0502020204030204"/>
                <a:sym typeface="Symbol" panose="05050102010706020507" pitchFamily="18" charset="2"/>
              </a:rPr>
              <a:t>O(V)</a:t>
            </a:r>
          </a:p>
        </p:txBody>
      </p:sp>
      <p:sp>
        <p:nvSpPr>
          <p:cNvPr id="792583" name="Line 7"/>
          <p:cNvSpPr>
            <a:spLocks noChangeShapeType="1"/>
          </p:cNvSpPr>
          <p:nvPr/>
        </p:nvSpPr>
        <p:spPr bwMode="auto">
          <a:xfrm flipH="1">
            <a:off x="6117432" y="2391966"/>
            <a:ext cx="32980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2584" name="Text Box 8"/>
          <p:cNvSpPr txBox="1">
            <a:spLocks noChangeArrowheads="1"/>
          </p:cNvSpPr>
          <p:nvPr/>
        </p:nvSpPr>
        <p:spPr bwMode="auto">
          <a:xfrm>
            <a:off x="6428187" y="2566987"/>
            <a:ext cx="6203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773" eaLnBrk="1" fontAlgn="auto" hangingPunct="1">
              <a:spcBef>
                <a:spcPts val="0"/>
              </a:spcBef>
              <a:spcAft>
                <a:spcPts val="0"/>
              </a:spcAft>
            </a:pPr>
            <a:r>
              <a:rPr lang="en-US" altLang="en-US">
                <a:solidFill>
                  <a:prstClr val="black"/>
                </a:solidFill>
                <a:latin typeface="Calibri" panose="020F0502020204030204"/>
                <a:sym typeface="Symbol" panose="05050102010706020507" pitchFamily="18" charset="2"/>
              </a:rPr>
              <a:t>O(E)</a:t>
            </a:r>
          </a:p>
        </p:txBody>
      </p:sp>
      <p:sp>
        <p:nvSpPr>
          <p:cNvPr id="792585" name="Line 9"/>
          <p:cNvSpPr>
            <a:spLocks noChangeShapeType="1"/>
          </p:cNvSpPr>
          <p:nvPr/>
        </p:nvSpPr>
        <p:spPr bwMode="auto">
          <a:xfrm flipH="1">
            <a:off x="6113861" y="2714625"/>
            <a:ext cx="32980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92586" name="Text Box 10"/>
          <p:cNvSpPr txBox="1">
            <a:spLocks noChangeArrowheads="1"/>
          </p:cNvSpPr>
          <p:nvPr/>
        </p:nvSpPr>
        <p:spPr bwMode="auto">
          <a:xfrm>
            <a:off x="6722269" y="3351611"/>
            <a:ext cx="590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a:solidFill>
                  <a:prstClr val="black"/>
                </a:solidFill>
                <a:latin typeface="Calibri" panose="020F0502020204030204"/>
                <a:sym typeface="Symbol" panose="05050102010706020507" pitchFamily="18" charset="2"/>
              </a:rPr>
              <a:t>O(E)</a:t>
            </a:r>
          </a:p>
        </p:txBody>
      </p:sp>
      <p:sp>
        <p:nvSpPr>
          <p:cNvPr id="792587" name="Line 11"/>
          <p:cNvSpPr>
            <a:spLocks noChangeShapeType="1"/>
          </p:cNvSpPr>
          <p:nvPr/>
        </p:nvSpPr>
        <p:spPr bwMode="auto">
          <a:xfrm flipH="1">
            <a:off x="6367463" y="3520679"/>
            <a:ext cx="32980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grpSp>
        <p:nvGrpSpPr>
          <p:cNvPr id="792591" name="Group 15"/>
          <p:cNvGrpSpPr>
            <a:grpSpLocks/>
          </p:cNvGrpSpPr>
          <p:nvPr/>
        </p:nvGrpSpPr>
        <p:grpSpPr bwMode="auto">
          <a:xfrm>
            <a:off x="7041362" y="2249092"/>
            <a:ext cx="765573" cy="676275"/>
            <a:chOff x="4954" y="1169"/>
            <a:chExt cx="643" cy="568"/>
          </a:xfrm>
        </p:grpSpPr>
        <p:sp>
          <p:nvSpPr>
            <p:cNvPr id="792588" name="AutoShape 12"/>
            <p:cNvSpPr>
              <a:spLocks/>
            </p:cNvSpPr>
            <p:nvPr/>
          </p:nvSpPr>
          <p:spPr bwMode="auto">
            <a:xfrm>
              <a:off x="4954" y="1169"/>
              <a:ext cx="56" cy="568"/>
            </a:xfrm>
            <a:prstGeom prst="rightBrace">
              <a:avLst>
                <a:gd name="adj1" fmla="val 8452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endParaRPr lang="en-US" altLang="en-US" sz="1350">
                <a:solidFill>
                  <a:prstClr val="black"/>
                </a:solidFill>
                <a:latin typeface="Calibri" panose="020F0502020204030204"/>
              </a:endParaRPr>
            </a:p>
          </p:txBody>
        </p:sp>
        <p:sp>
          <p:nvSpPr>
            <p:cNvPr id="792590" name="Text Box 14"/>
            <p:cNvSpPr txBox="1">
              <a:spLocks noChangeArrowheads="1"/>
            </p:cNvSpPr>
            <p:nvPr/>
          </p:nvSpPr>
          <p:spPr bwMode="auto">
            <a:xfrm>
              <a:off x="4981" y="1268"/>
              <a:ext cx="61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b="1">
                  <a:solidFill>
                    <a:prstClr val="black"/>
                  </a:solidFill>
                  <a:latin typeface="Calibri" panose="020F0502020204030204"/>
                </a:rPr>
                <a:t>O(VE)</a:t>
              </a:r>
            </a:p>
          </p:txBody>
        </p:sp>
      </p:grpSp>
    </p:spTree>
    <p:extLst>
      <p:ext uri="{BB962C8B-B14F-4D97-AF65-F5344CB8AC3E}">
        <p14:creationId xmlns:p14="http://schemas.microsoft.com/office/powerpoint/2010/main" val="301077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25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25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258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25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792591"/>
                                        </p:tgtEl>
                                        <p:attrNameLst>
                                          <p:attrName>style.visibility</p:attrName>
                                        </p:attrNameLst>
                                      </p:cBhvr>
                                      <p:to>
                                        <p:strVal val="visible"/>
                                      </p:to>
                                    </p:set>
                                    <p:animEffect transition="in" filter="checkerboard(across)">
                                      <p:cBhvr>
                                        <p:cTn id="31" dur="500"/>
                                        <p:tgtEl>
                                          <p:spTgt spid="79259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792587"/>
                                        </p:tgtEl>
                                        <p:attrNameLst>
                                          <p:attrName>style.visibility</p:attrName>
                                        </p:attrNameLst>
                                      </p:cBhvr>
                                      <p:to>
                                        <p:strVal val="visible"/>
                                      </p:to>
                                    </p:set>
                                    <p:animEffect transition="in" filter="checkerboard(across)">
                                      <p:cBhvr>
                                        <p:cTn id="36" dur="500"/>
                                        <p:tgtEl>
                                          <p:spTgt spid="7925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792586"/>
                                        </p:tgtEl>
                                        <p:attrNameLst>
                                          <p:attrName>style.visibility</p:attrName>
                                        </p:attrNameLst>
                                      </p:cBhvr>
                                      <p:to>
                                        <p:strVal val="visible"/>
                                      </p:to>
                                    </p:set>
                                    <p:animEffect transition="in" filter="checkerboard(across)">
                                      <p:cBhvr>
                                        <p:cTn id="41" dur="500"/>
                                        <p:tgtEl>
                                          <p:spTgt spid="79258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792579">
                                            <p:txEl>
                                              <p:pRg st="9" end="9"/>
                                            </p:txEl>
                                          </p:spTgt>
                                        </p:tgtEl>
                                        <p:attrNameLst>
                                          <p:attrName>style.visibility</p:attrName>
                                        </p:attrNameLst>
                                      </p:cBhvr>
                                      <p:to>
                                        <p:strVal val="visible"/>
                                      </p:to>
                                    </p:set>
                                    <p:animEffect transition="in" filter="checkerboard(across)">
                                      <p:cBhvr>
                                        <p:cTn id="46" dur="500"/>
                                        <p:tgtEl>
                                          <p:spTgt spid="792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p:bldP spid="792581" grpId="0" animBg="1"/>
      <p:bldP spid="792582" grpId="0"/>
      <p:bldP spid="792583" grpId="0" animBg="1"/>
      <p:bldP spid="792584" grpId="0"/>
      <p:bldP spid="792585" grpId="0" animBg="1"/>
      <p:bldP spid="792586" grpId="0"/>
      <p:bldP spid="7925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Bellman-Ford Example</a:t>
            </a:r>
          </a:p>
        </p:txBody>
      </p:sp>
      <p:grpSp>
        <p:nvGrpSpPr>
          <p:cNvPr id="16387" name="Group 3"/>
          <p:cNvGrpSpPr>
            <a:grpSpLocks/>
          </p:cNvGrpSpPr>
          <p:nvPr/>
        </p:nvGrpSpPr>
        <p:grpSpPr bwMode="auto">
          <a:xfrm>
            <a:off x="1143000" y="3276600"/>
            <a:ext cx="533400" cy="533400"/>
            <a:chOff x="1824" y="2736"/>
            <a:chExt cx="336" cy="336"/>
          </a:xfrm>
        </p:grpSpPr>
        <p:sp>
          <p:nvSpPr>
            <p:cNvPr id="16440"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41"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16388" name="Group 6"/>
          <p:cNvGrpSpPr>
            <a:grpSpLocks/>
          </p:cNvGrpSpPr>
          <p:nvPr/>
        </p:nvGrpSpPr>
        <p:grpSpPr bwMode="auto">
          <a:xfrm>
            <a:off x="2057400" y="1981200"/>
            <a:ext cx="533400" cy="533400"/>
            <a:chOff x="1824" y="2736"/>
            <a:chExt cx="336" cy="336"/>
          </a:xfrm>
        </p:grpSpPr>
        <p:sp>
          <p:nvSpPr>
            <p:cNvPr id="16438"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39"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16389" name="Group 9"/>
          <p:cNvGrpSpPr>
            <a:grpSpLocks/>
          </p:cNvGrpSpPr>
          <p:nvPr/>
        </p:nvGrpSpPr>
        <p:grpSpPr bwMode="auto">
          <a:xfrm>
            <a:off x="1143000" y="4495800"/>
            <a:ext cx="533400" cy="533400"/>
            <a:chOff x="1824" y="2736"/>
            <a:chExt cx="336" cy="336"/>
          </a:xfrm>
        </p:grpSpPr>
        <p:sp>
          <p:nvSpPr>
            <p:cNvPr id="16436"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37"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16390" name="Group 12"/>
          <p:cNvGrpSpPr>
            <a:grpSpLocks/>
          </p:cNvGrpSpPr>
          <p:nvPr/>
        </p:nvGrpSpPr>
        <p:grpSpPr bwMode="auto">
          <a:xfrm>
            <a:off x="2209800" y="5334000"/>
            <a:ext cx="533400" cy="533400"/>
            <a:chOff x="1824" y="2736"/>
            <a:chExt cx="336" cy="336"/>
          </a:xfrm>
        </p:grpSpPr>
        <p:sp>
          <p:nvSpPr>
            <p:cNvPr id="16434"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35"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16391" name="Group 15"/>
          <p:cNvGrpSpPr>
            <a:grpSpLocks/>
          </p:cNvGrpSpPr>
          <p:nvPr/>
        </p:nvGrpSpPr>
        <p:grpSpPr bwMode="auto">
          <a:xfrm>
            <a:off x="3505200" y="1981200"/>
            <a:ext cx="533400" cy="533400"/>
            <a:chOff x="1824" y="2736"/>
            <a:chExt cx="336" cy="336"/>
          </a:xfrm>
        </p:grpSpPr>
        <p:sp>
          <p:nvSpPr>
            <p:cNvPr id="16432"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33"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16392" name="Group 18"/>
          <p:cNvGrpSpPr>
            <a:grpSpLocks/>
          </p:cNvGrpSpPr>
          <p:nvPr/>
        </p:nvGrpSpPr>
        <p:grpSpPr bwMode="auto">
          <a:xfrm>
            <a:off x="3733800" y="5334000"/>
            <a:ext cx="533400" cy="533400"/>
            <a:chOff x="1824" y="2736"/>
            <a:chExt cx="336" cy="336"/>
          </a:xfrm>
        </p:grpSpPr>
        <p:sp>
          <p:nvSpPr>
            <p:cNvPr id="16430"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31"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16393" name="Group 21"/>
          <p:cNvGrpSpPr>
            <a:grpSpLocks/>
          </p:cNvGrpSpPr>
          <p:nvPr/>
        </p:nvGrpSpPr>
        <p:grpSpPr bwMode="auto">
          <a:xfrm>
            <a:off x="4648200" y="3200400"/>
            <a:ext cx="533400" cy="533400"/>
            <a:chOff x="1824" y="2736"/>
            <a:chExt cx="336" cy="336"/>
          </a:xfrm>
        </p:grpSpPr>
        <p:sp>
          <p:nvSpPr>
            <p:cNvPr id="16428"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29"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16394" name="Group 24"/>
          <p:cNvGrpSpPr>
            <a:grpSpLocks/>
          </p:cNvGrpSpPr>
          <p:nvPr/>
        </p:nvGrpSpPr>
        <p:grpSpPr bwMode="auto">
          <a:xfrm>
            <a:off x="4724400" y="4419600"/>
            <a:ext cx="533400" cy="533400"/>
            <a:chOff x="1824" y="2736"/>
            <a:chExt cx="336" cy="336"/>
          </a:xfrm>
        </p:grpSpPr>
        <p:sp>
          <p:nvSpPr>
            <p:cNvPr id="16426"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427"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16395"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6"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7"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8"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9"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0"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1"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2"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3"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4"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5"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6"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16407"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16408"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6409"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6410"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6411"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16412"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6413"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6414"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6415"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6416"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16417"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16418"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6419"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6420"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6421"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6422"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6423"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6424"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6425"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Bellman-Ford algorithm</a:t>
            </a:r>
          </a:p>
        </p:txBody>
      </p:sp>
      <p:grpSp>
        <p:nvGrpSpPr>
          <p:cNvPr id="17411" name="Group 3"/>
          <p:cNvGrpSpPr>
            <a:grpSpLocks/>
          </p:cNvGrpSpPr>
          <p:nvPr/>
        </p:nvGrpSpPr>
        <p:grpSpPr bwMode="auto">
          <a:xfrm>
            <a:off x="1143000" y="3276600"/>
            <a:ext cx="533400" cy="533400"/>
            <a:chOff x="1824" y="2736"/>
            <a:chExt cx="336" cy="336"/>
          </a:xfrm>
        </p:grpSpPr>
        <p:sp>
          <p:nvSpPr>
            <p:cNvPr id="17464"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65"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17412" name="Group 6"/>
          <p:cNvGrpSpPr>
            <a:grpSpLocks/>
          </p:cNvGrpSpPr>
          <p:nvPr/>
        </p:nvGrpSpPr>
        <p:grpSpPr bwMode="auto">
          <a:xfrm>
            <a:off x="2057400" y="1981200"/>
            <a:ext cx="533400" cy="533400"/>
            <a:chOff x="1824" y="2736"/>
            <a:chExt cx="336" cy="336"/>
          </a:xfrm>
        </p:grpSpPr>
        <p:sp>
          <p:nvSpPr>
            <p:cNvPr id="17462"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63"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17413" name="Group 9"/>
          <p:cNvGrpSpPr>
            <a:grpSpLocks/>
          </p:cNvGrpSpPr>
          <p:nvPr/>
        </p:nvGrpSpPr>
        <p:grpSpPr bwMode="auto">
          <a:xfrm>
            <a:off x="1143000" y="4495800"/>
            <a:ext cx="533400" cy="533400"/>
            <a:chOff x="1824" y="2736"/>
            <a:chExt cx="336" cy="336"/>
          </a:xfrm>
        </p:grpSpPr>
        <p:sp>
          <p:nvSpPr>
            <p:cNvPr id="17460"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61"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17414" name="Group 12"/>
          <p:cNvGrpSpPr>
            <a:grpSpLocks/>
          </p:cNvGrpSpPr>
          <p:nvPr/>
        </p:nvGrpSpPr>
        <p:grpSpPr bwMode="auto">
          <a:xfrm>
            <a:off x="2209800" y="5334000"/>
            <a:ext cx="533400" cy="533400"/>
            <a:chOff x="1824" y="2736"/>
            <a:chExt cx="336" cy="336"/>
          </a:xfrm>
        </p:grpSpPr>
        <p:sp>
          <p:nvSpPr>
            <p:cNvPr id="17458"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59"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17415" name="Group 15"/>
          <p:cNvGrpSpPr>
            <a:grpSpLocks/>
          </p:cNvGrpSpPr>
          <p:nvPr/>
        </p:nvGrpSpPr>
        <p:grpSpPr bwMode="auto">
          <a:xfrm>
            <a:off x="3505200" y="1981200"/>
            <a:ext cx="533400" cy="533400"/>
            <a:chOff x="1824" y="2736"/>
            <a:chExt cx="336" cy="336"/>
          </a:xfrm>
        </p:grpSpPr>
        <p:sp>
          <p:nvSpPr>
            <p:cNvPr id="17456"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57"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17416" name="Group 18"/>
          <p:cNvGrpSpPr>
            <a:grpSpLocks/>
          </p:cNvGrpSpPr>
          <p:nvPr/>
        </p:nvGrpSpPr>
        <p:grpSpPr bwMode="auto">
          <a:xfrm>
            <a:off x="3733800" y="5334000"/>
            <a:ext cx="533400" cy="533400"/>
            <a:chOff x="1824" y="2736"/>
            <a:chExt cx="336" cy="336"/>
          </a:xfrm>
        </p:grpSpPr>
        <p:sp>
          <p:nvSpPr>
            <p:cNvPr id="17454"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55"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17417" name="Group 21"/>
          <p:cNvGrpSpPr>
            <a:grpSpLocks/>
          </p:cNvGrpSpPr>
          <p:nvPr/>
        </p:nvGrpSpPr>
        <p:grpSpPr bwMode="auto">
          <a:xfrm>
            <a:off x="4648200" y="3200400"/>
            <a:ext cx="533400" cy="533400"/>
            <a:chOff x="1824" y="2736"/>
            <a:chExt cx="336" cy="336"/>
          </a:xfrm>
        </p:grpSpPr>
        <p:sp>
          <p:nvSpPr>
            <p:cNvPr id="17452"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53"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17418" name="Group 24"/>
          <p:cNvGrpSpPr>
            <a:grpSpLocks/>
          </p:cNvGrpSpPr>
          <p:nvPr/>
        </p:nvGrpSpPr>
        <p:grpSpPr bwMode="auto">
          <a:xfrm>
            <a:off x="4724400" y="4419600"/>
            <a:ext cx="533400" cy="533400"/>
            <a:chOff x="1824" y="2736"/>
            <a:chExt cx="336" cy="336"/>
          </a:xfrm>
        </p:grpSpPr>
        <p:sp>
          <p:nvSpPr>
            <p:cNvPr id="17450"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7451"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17419"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0"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1"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2"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3"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4"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5"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6"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7"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8"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29"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30"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17431"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17432"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7433"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7434"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7435"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17436"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7437"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7438"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7439"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7440"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17441"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17442"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10</a:t>
            </a:r>
          </a:p>
        </p:txBody>
      </p:sp>
      <p:sp>
        <p:nvSpPr>
          <p:cNvPr id="17443"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7444"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7445"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7446"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7447"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7448"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8</a:t>
            </a:r>
          </a:p>
        </p:txBody>
      </p:sp>
      <p:sp>
        <p:nvSpPr>
          <p:cNvPr id="17449"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Bellman-Ford algorithm</a:t>
            </a:r>
          </a:p>
        </p:txBody>
      </p:sp>
      <p:grpSp>
        <p:nvGrpSpPr>
          <p:cNvPr id="18435" name="Group 3"/>
          <p:cNvGrpSpPr>
            <a:grpSpLocks/>
          </p:cNvGrpSpPr>
          <p:nvPr/>
        </p:nvGrpSpPr>
        <p:grpSpPr bwMode="auto">
          <a:xfrm>
            <a:off x="1143000" y="3276600"/>
            <a:ext cx="533400" cy="533400"/>
            <a:chOff x="1824" y="2736"/>
            <a:chExt cx="336" cy="336"/>
          </a:xfrm>
        </p:grpSpPr>
        <p:sp>
          <p:nvSpPr>
            <p:cNvPr id="18488"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89"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18436" name="Group 6"/>
          <p:cNvGrpSpPr>
            <a:grpSpLocks/>
          </p:cNvGrpSpPr>
          <p:nvPr/>
        </p:nvGrpSpPr>
        <p:grpSpPr bwMode="auto">
          <a:xfrm>
            <a:off x="2057400" y="1981200"/>
            <a:ext cx="533400" cy="533400"/>
            <a:chOff x="1824" y="2736"/>
            <a:chExt cx="336" cy="336"/>
          </a:xfrm>
        </p:grpSpPr>
        <p:sp>
          <p:nvSpPr>
            <p:cNvPr id="18486"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87"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18437" name="Group 9"/>
          <p:cNvGrpSpPr>
            <a:grpSpLocks/>
          </p:cNvGrpSpPr>
          <p:nvPr/>
        </p:nvGrpSpPr>
        <p:grpSpPr bwMode="auto">
          <a:xfrm>
            <a:off x="1143000" y="4495800"/>
            <a:ext cx="533400" cy="533400"/>
            <a:chOff x="1824" y="2736"/>
            <a:chExt cx="336" cy="336"/>
          </a:xfrm>
        </p:grpSpPr>
        <p:sp>
          <p:nvSpPr>
            <p:cNvPr id="18484"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85"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18438" name="Group 12"/>
          <p:cNvGrpSpPr>
            <a:grpSpLocks/>
          </p:cNvGrpSpPr>
          <p:nvPr/>
        </p:nvGrpSpPr>
        <p:grpSpPr bwMode="auto">
          <a:xfrm>
            <a:off x="2209800" y="5334000"/>
            <a:ext cx="533400" cy="533400"/>
            <a:chOff x="1824" y="2736"/>
            <a:chExt cx="336" cy="336"/>
          </a:xfrm>
        </p:grpSpPr>
        <p:sp>
          <p:nvSpPr>
            <p:cNvPr id="18482"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83"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18439" name="Group 15"/>
          <p:cNvGrpSpPr>
            <a:grpSpLocks/>
          </p:cNvGrpSpPr>
          <p:nvPr/>
        </p:nvGrpSpPr>
        <p:grpSpPr bwMode="auto">
          <a:xfrm>
            <a:off x="3505200" y="1981200"/>
            <a:ext cx="533400" cy="533400"/>
            <a:chOff x="1824" y="2736"/>
            <a:chExt cx="336" cy="336"/>
          </a:xfrm>
        </p:grpSpPr>
        <p:sp>
          <p:nvSpPr>
            <p:cNvPr id="18480"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81"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18440" name="Group 18"/>
          <p:cNvGrpSpPr>
            <a:grpSpLocks/>
          </p:cNvGrpSpPr>
          <p:nvPr/>
        </p:nvGrpSpPr>
        <p:grpSpPr bwMode="auto">
          <a:xfrm>
            <a:off x="3733800" y="5334000"/>
            <a:ext cx="533400" cy="533400"/>
            <a:chOff x="1824" y="2736"/>
            <a:chExt cx="336" cy="336"/>
          </a:xfrm>
        </p:grpSpPr>
        <p:sp>
          <p:nvSpPr>
            <p:cNvPr id="18478"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79"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18441" name="Group 21"/>
          <p:cNvGrpSpPr>
            <a:grpSpLocks/>
          </p:cNvGrpSpPr>
          <p:nvPr/>
        </p:nvGrpSpPr>
        <p:grpSpPr bwMode="auto">
          <a:xfrm>
            <a:off x="4648200" y="3200400"/>
            <a:ext cx="533400" cy="533400"/>
            <a:chOff x="1824" y="2736"/>
            <a:chExt cx="336" cy="336"/>
          </a:xfrm>
        </p:grpSpPr>
        <p:sp>
          <p:nvSpPr>
            <p:cNvPr id="18476"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77"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18442" name="Group 24"/>
          <p:cNvGrpSpPr>
            <a:grpSpLocks/>
          </p:cNvGrpSpPr>
          <p:nvPr/>
        </p:nvGrpSpPr>
        <p:grpSpPr bwMode="auto">
          <a:xfrm>
            <a:off x="4724400" y="4419600"/>
            <a:ext cx="533400" cy="533400"/>
            <a:chOff x="1824" y="2736"/>
            <a:chExt cx="336" cy="336"/>
          </a:xfrm>
        </p:grpSpPr>
        <p:sp>
          <p:nvSpPr>
            <p:cNvPr id="18474"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8475"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18443"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4"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5"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6"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7"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8"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9"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50"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51"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52"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53"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54"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18455"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18456"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8457"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8458"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8459"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18460"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8461"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8462"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8463"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8464"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18465"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18466"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10</a:t>
            </a:r>
          </a:p>
        </p:txBody>
      </p:sp>
      <p:sp>
        <p:nvSpPr>
          <p:cNvPr id="18467"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8468"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8469"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8470"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12</a:t>
            </a:r>
          </a:p>
        </p:txBody>
      </p:sp>
      <p:sp>
        <p:nvSpPr>
          <p:cNvPr id="18471"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9</a:t>
            </a:r>
          </a:p>
        </p:txBody>
      </p:sp>
      <p:sp>
        <p:nvSpPr>
          <p:cNvPr id="18472"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8</a:t>
            </a:r>
          </a:p>
        </p:txBody>
      </p:sp>
      <p:sp>
        <p:nvSpPr>
          <p:cNvPr id="18473"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Bellman-Ford algorithm</a:t>
            </a:r>
          </a:p>
        </p:txBody>
      </p:sp>
      <p:grpSp>
        <p:nvGrpSpPr>
          <p:cNvPr id="19459" name="Group 3"/>
          <p:cNvGrpSpPr>
            <a:grpSpLocks/>
          </p:cNvGrpSpPr>
          <p:nvPr/>
        </p:nvGrpSpPr>
        <p:grpSpPr bwMode="auto">
          <a:xfrm>
            <a:off x="1143000" y="3276600"/>
            <a:ext cx="533400" cy="533400"/>
            <a:chOff x="1824" y="2736"/>
            <a:chExt cx="336" cy="336"/>
          </a:xfrm>
        </p:grpSpPr>
        <p:sp>
          <p:nvSpPr>
            <p:cNvPr id="19513"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14"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19460" name="Group 6"/>
          <p:cNvGrpSpPr>
            <a:grpSpLocks/>
          </p:cNvGrpSpPr>
          <p:nvPr/>
        </p:nvGrpSpPr>
        <p:grpSpPr bwMode="auto">
          <a:xfrm>
            <a:off x="2057400" y="1981200"/>
            <a:ext cx="533400" cy="533400"/>
            <a:chOff x="1824" y="2736"/>
            <a:chExt cx="336" cy="336"/>
          </a:xfrm>
        </p:grpSpPr>
        <p:sp>
          <p:nvSpPr>
            <p:cNvPr id="19511"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12"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19461" name="Group 9"/>
          <p:cNvGrpSpPr>
            <a:grpSpLocks/>
          </p:cNvGrpSpPr>
          <p:nvPr/>
        </p:nvGrpSpPr>
        <p:grpSpPr bwMode="auto">
          <a:xfrm>
            <a:off x="1143000" y="4495800"/>
            <a:ext cx="533400" cy="533400"/>
            <a:chOff x="1824" y="2736"/>
            <a:chExt cx="336" cy="336"/>
          </a:xfrm>
        </p:grpSpPr>
        <p:sp>
          <p:nvSpPr>
            <p:cNvPr id="19509"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10"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19462" name="Group 12"/>
          <p:cNvGrpSpPr>
            <a:grpSpLocks/>
          </p:cNvGrpSpPr>
          <p:nvPr/>
        </p:nvGrpSpPr>
        <p:grpSpPr bwMode="auto">
          <a:xfrm>
            <a:off x="2209800" y="5334000"/>
            <a:ext cx="533400" cy="533400"/>
            <a:chOff x="1824" y="2736"/>
            <a:chExt cx="336" cy="336"/>
          </a:xfrm>
        </p:grpSpPr>
        <p:sp>
          <p:nvSpPr>
            <p:cNvPr id="19507"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08"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19463" name="Group 15"/>
          <p:cNvGrpSpPr>
            <a:grpSpLocks/>
          </p:cNvGrpSpPr>
          <p:nvPr/>
        </p:nvGrpSpPr>
        <p:grpSpPr bwMode="auto">
          <a:xfrm>
            <a:off x="3505200" y="1981200"/>
            <a:ext cx="533400" cy="533400"/>
            <a:chOff x="1824" y="2736"/>
            <a:chExt cx="336" cy="336"/>
          </a:xfrm>
        </p:grpSpPr>
        <p:sp>
          <p:nvSpPr>
            <p:cNvPr id="19505"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06"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19464" name="Group 18"/>
          <p:cNvGrpSpPr>
            <a:grpSpLocks/>
          </p:cNvGrpSpPr>
          <p:nvPr/>
        </p:nvGrpSpPr>
        <p:grpSpPr bwMode="auto">
          <a:xfrm>
            <a:off x="3733800" y="5334000"/>
            <a:ext cx="533400" cy="533400"/>
            <a:chOff x="1824" y="2736"/>
            <a:chExt cx="336" cy="336"/>
          </a:xfrm>
        </p:grpSpPr>
        <p:sp>
          <p:nvSpPr>
            <p:cNvPr id="19503"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04"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19465" name="Group 21"/>
          <p:cNvGrpSpPr>
            <a:grpSpLocks/>
          </p:cNvGrpSpPr>
          <p:nvPr/>
        </p:nvGrpSpPr>
        <p:grpSpPr bwMode="auto">
          <a:xfrm>
            <a:off x="4648200" y="3200400"/>
            <a:ext cx="533400" cy="533400"/>
            <a:chOff x="1824" y="2736"/>
            <a:chExt cx="336" cy="336"/>
          </a:xfrm>
        </p:grpSpPr>
        <p:sp>
          <p:nvSpPr>
            <p:cNvPr id="19501"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02"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19466" name="Group 24"/>
          <p:cNvGrpSpPr>
            <a:grpSpLocks/>
          </p:cNvGrpSpPr>
          <p:nvPr/>
        </p:nvGrpSpPr>
        <p:grpSpPr bwMode="auto">
          <a:xfrm>
            <a:off x="4724400" y="4419600"/>
            <a:ext cx="533400" cy="533400"/>
            <a:chOff x="1824" y="2736"/>
            <a:chExt cx="336" cy="336"/>
          </a:xfrm>
        </p:grpSpPr>
        <p:sp>
          <p:nvSpPr>
            <p:cNvPr id="19499"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9500"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19467"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8"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9"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0"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1"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2"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3"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4"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5"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6"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7"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8"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19479"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19480"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9481"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9482"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9483"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19484"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9485"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19486"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9487"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19488"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19489"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19490"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5</a:t>
            </a:r>
          </a:p>
        </p:txBody>
      </p:sp>
      <p:sp>
        <p:nvSpPr>
          <p:cNvPr id="19491"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10</a:t>
            </a:r>
          </a:p>
        </p:txBody>
      </p:sp>
      <p:sp>
        <p:nvSpPr>
          <p:cNvPr id="19492"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9493"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19494"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8</a:t>
            </a:r>
          </a:p>
        </p:txBody>
      </p:sp>
      <p:sp>
        <p:nvSpPr>
          <p:cNvPr id="19495"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9</a:t>
            </a:r>
          </a:p>
        </p:txBody>
      </p:sp>
      <p:sp>
        <p:nvSpPr>
          <p:cNvPr id="19496"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8</a:t>
            </a:r>
          </a:p>
        </p:txBody>
      </p:sp>
      <p:sp>
        <p:nvSpPr>
          <p:cNvPr id="19497"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3</a:t>
            </a:r>
          </a:p>
        </p:txBody>
      </p:sp>
      <p:sp>
        <p:nvSpPr>
          <p:cNvPr id="115770" name="Text Box 58"/>
          <p:cNvSpPr txBox="1">
            <a:spLocks noChangeArrowheads="1"/>
          </p:cNvSpPr>
          <p:nvPr/>
        </p:nvSpPr>
        <p:spPr bwMode="auto">
          <a:xfrm>
            <a:off x="6019800" y="320040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FF0000"/>
                </a:solidFill>
              </a:rPr>
              <a:t>A has the correct distance and 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Bellman-Ford algorithm</a:t>
            </a:r>
          </a:p>
        </p:txBody>
      </p:sp>
      <p:grpSp>
        <p:nvGrpSpPr>
          <p:cNvPr id="20483" name="Group 3"/>
          <p:cNvGrpSpPr>
            <a:grpSpLocks/>
          </p:cNvGrpSpPr>
          <p:nvPr/>
        </p:nvGrpSpPr>
        <p:grpSpPr bwMode="auto">
          <a:xfrm>
            <a:off x="1143000" y="3276600"/>
            <a:ext cx="533400" cy="533400"/>
            <a:chOff x="1824" y="2736"/>
            <a:chExt cx="336" cy="336"/>
          </a:xfrm>
        </p:grpSpPr>
        <p:sp>
          <p:nvSpPr>
            <p:cNvPr id="20536"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37"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20484" name="Group 6"/>
          <p:cNvGrpSpPr>
            <a:grpSpLocks/>
          </p:cNvGrpSpPr>
          <p:nvPr/>
        </p:nvGrpSpPr>
        <p:grpSpPr bwMode="auto">
          <a:xfrm>
            <a:off x="2057400" y="1981200"/>
            <a:ext cx="533400" cy="533400"/>
            <a:chOff x="1824" y="2736"/>
            <a:chExt cx="336" cy="336"/>
          </a:xfrm>
        </p:grpSpPr>
        <p:sp>
          <p:nvSpPr>
            <p:cNvPr id="20534"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35"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20485" name="Group 9"/>
          <p:cNvGrpSpPr>
            <a:grpSpLocks/>
          </p:cNvGrpSpPr>
          <p:nvPr/>
        </p:nvGrpSpPr>
        <p:grpSpPr bwMode="auto">
          <a:xfrm>
            <a:off x="1143000" y="4495800"/>
            <a:ext cx="533400" cy="533400"/>
            <a:chOff x="1824" y="2736"/>
            <a:chExt cx="336" cy="336"/>
          </a:xfrm>
        </p:grpSpPr>
        <p:sp>
          <p:nvSpPr>
            <p:cNvPr id="20532"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33"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20486" name="Group 12"/>
          <p:cNvGrpSpPr>
            <a:grpSpLocks/>
          </p:cNvGrpSpPr>
          <p:nvPr/>
        </p:nvGrpSpPr>
        <p:grpSpPr bwMode="auto">
          <a:xfrm>
            <a:off x="2209800" y="5334000"/>
            <a:ext cx="533400" cy="533400"/>
            <a:chOff x="1824" y="2736"/>
            <a:chExt cx="336" cy="336"/>
          </a:xfrm>
        </p:grpSpPr>
        <p:sp>
          <p:nvSpPr>
            <p:cNvPr id="20530"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31"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20487" name="Group 15"/>
          <p:cNvGrpSpPr>
            <a:grpSpLocks/>
          </p:cNvGrpSpPr>
          <p:nvPr/>
        </p:nvGrpSpPr>
        <p:grpSpPr bwMode="auto">
          <a:xfrm>
            <a:off x="3505200" y="1981200"/>
            <a:ext cx="533400" cy="533400"/>
            <a:chOff x="1824" y="2736"/>
            <a:chExt cx="336" cy="336"/>
          </a:xfrm>
        </p:grpSpPr>
        <p:sp>
          <p:nvSpPr>
            <p:cNvPr id="20528"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29"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20488" name="Group 18"/>
          <p:cNvGrpSpPr>
            <a:grpSpLocks/>
          </p:cNvGrpSpPr>
          <p:nvPr/>
        </p:nvGrpSpPr>
        <p:grpSpPr bwMode="auto">
          <a:xfrm>
            <a:off x="3733800" y="5334000"/>
            <a:ext cx="533400" cy="533400"/>
            <a:chOff x="1824" y="2736"/>
            <a:chExt cx="336" cy="336"/>
          </a:xfrm>
        </p:grpSpPr>
        <p:sp>
          <p:nvSpPr>
            <p:cNvPr id="20526"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27"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20489" name="Group 21"/>
          <p:cNvGrpSpPr>
            <a:grpSpLocks/>
          </p:cNvGrpSpPr>
          <p:nvPr/>
        </p:nvGrpSpPr>
        <p:grpSpPr bwMode="auto">
          <a:xfrm>
            <a:off x="4648200" y="3200400"/>
            <a:ext cx="533400" cy="533400"/>
            <a:chOff x="1824" y="2736"/>
            <a:chExt cx="336" cy="336"/>
          </a:xfrm>
        </p:grpSpPr>
        <p:sp>
          <p:nvSpPr>
            <p:cNvPr id="20524"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25"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20490" name="Group 24"/>
          <p:cNvGrpSpPr>
            <a:grpSpLocks/>
          </p:cNvGrpSpPr>
          <p:nvPr/>
        </p:nvGrpSpPr>
        <p:grpSpPr bwMode="auto">
          <a:xfrm>
            <a:off x="4724400" y="4419600"/>
            <a:ext cx="533400" cy="533400"/>
            <a:chOff x="1824" y="2736"/>
            <a:chExt cx="336" cy="336"/>
          </a:xfrm>
        </p:grpSpPr>
        <p:sp>
          <p:nvSpPr>
            <p:cNvPr id="20522"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23"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20491"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2"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3"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4"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5"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6"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7"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8"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9"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00"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01"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02"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20503"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20504"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0505"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0506"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0507"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20508"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0509"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0510"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0511"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0512"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20513"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20514"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5</a:t>
            </a:r>
          </a:p>
        </p:txBody>
      </p:sp>
      <p:sp>
        <p:nvSpPr>
          <p:cNvPr id="20515"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6</a:t>
            </a:r>
          </a:p>
        </p:txBody>
      </p:sp>
      <p:sp>
        <p:nvSpPr>
          <p:cNvPr id="20516"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11</a:t>
            </a:r>
          </a:p>
        </p:txBody>
      </p:sp>
      <p:sp>
        <p:nvSpPr>
          <p:cNvPr id="20517"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a:t>
            </a:r>
          </a:p>
        </p:txBody>
      </p:sp>
      <p:sp>
        <p:nvSpPr>
          <p:cNvPr id="20518"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7</a:t>
            </a:r>
          </a:p>
        </p:txBody>
      </p:sp>
      <p:sp>
        <p:nvSpPr>
          <p:cNvPr id="20519"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9</a:t>
            </a:r>
          </a:p>
        </p:txBody>
      </p:sp>
      <p:sp>
        <p:nvSpPr>
          <p:cNvPr id="20520"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8</a:t>
            </a:r>
          </a:p>
        </p:txBody>
      </p:sp>
      <p:sp>
        <p:nvSpPr>
          <p:cNvPr id="20521"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Bellman-Ford algorithm</a:t>
            </a:r>
          </a:p>
        </p:txBody>
      </p:sp>
      <p:grpSp>
        <p:nvGrpSpPr>
          <p:cNvPr id="21507" name="Group 3"/>
          <p:cNvGrpSpPr>
            <a:grpSpLocks/>
          </p:cNvGrpSpPr>
          <p:nvPr/>
        </p:nvGrpSpPr>
        <p:grpSpPr bwMode="auto">
          <a:xfrm>
            <a:off x="1143000" y="3276600"/>
            <a:ext cx="533400" cy="533400"/>
            <a:chOff x="1824" y="2736"/>
            <a:chExt cx="336" cy="336"/>
          </a:xfrm>
        </p:grpSpPr>
        <p:sp>
          <p:nvSpPr>
            <p:cNvPr id="21561"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62"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21508" name="Group 6"/>
          <p:cNvGrpSpPr>
            <a:grpSpLocks/>
          </p:cNvGrpSpPr>
          <p:nvPr/>
        </p:nvGrpSpPr>
        <p:grpSpPr bwMode="auto">
          <a:xfrm>
            <a:off x="2057400" y="1981200"/>
            <a:ext cx="533400" cy="533400"/>
            <a:chOff x="1824" y="2736"/>
            <a:chExt cx="336" cy="336"/>
          </a:xfrm>
        </p:grpSpPr>
        <p:sp>
          <p:nvSpPr>
            <p:cNvPr id="21559"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60"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21509" name="Group 9"/>
          <p:cNvGrpSpPr>
            <a:grpSpLocks/>
          </p:cNvGrpSpPr>
          <p:nvPr/>
        </p:nvGrpSpPr>
        <p:grpSpPr bwMode="auto">
          <a:xfrm>
            <a:off x="1143000" y="4495800"/>
            <a:ext cx="533400" cy="533400"/>
            <a:chOff x="1824" y="2736"/>
            <a:chExt cx="336" cy="336"/>
          </a:xfrm>
        </p:grpSpPr>
        <p:sp>
          <p:nvSpPr>
            <p:cNvPr id="21557"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58"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21510" name="Group 12"/>
          <p:cNvGrpSpPr>
            <a:grpSpLocks/>
          </p:cNvGrpSpPr>
          <p:nvPr/>
        </p:nvGrpSpPr>
        <p:grpSpPr bwMode="auto">
          <a:xfrm>
            <a:off x="2209800" y="5334000"/>
            <a:ext cx="533400" cy="533400"/>
            <a:chOff x="1824" y="2736"/>
            <a:chExt cx="336" cy="336"/>
          </a:xfrm>
        </p:grpSpPr>
        <p:sp>
          <p:nvSpPr>
            <p:cNvPr id="21555"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56"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21511" name="Group 15"/>
          <p:cNvGrpSpPr>
            <a:grpSpLocks/>
          </p:cNvGrpSpPr>
          <p:nvPr/>
        </p:nvGrpSpPr>
        <p:grpSpPr bwMode="auto">
          <a:xfrm>
            <a:off x="3505200" y="1981200"/>
            <a:ext cx="533400" cy="533400"/>
            <a:chOff x="1824" y="2736"/>
            <a:chExt cx="336" cy="336"/>
          </a:xfrm>
        </p:grpSpPr>
        <p:sp>
          <p:nvSpPr>
            <p:cNvPr id="21553"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54"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21512" name="Group 18"/>
          <p:cNvGrpSpPr>
            <a:grpSpLocks/>
          </p:cNvGrpSpPr>
          <p:nvPr/>
        </p:nvGrpSpPr>
        <p:grpSpPr bwMode="auto">
          <a:xfrm>
            <a:off x="3733800" y="5334000"/>
            <a:ext cx="533400" cy="533400"/>
            <a:chOff x="1824" y="2736"/>
            <a:chExt cx="336" cy="336"/>
          </a:xfrm>
        </p:grpSpPr>
        <p:sp>
          <p:nvSpPr>
            <p:cNvPr id="21551"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52"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21513" name="Group 21"/>
          <p:cNvGrpSpPr>
            <a:grpSpLocks/>
          </p:cNvGrpSpPr>
          <p:nvPr/>
        </p:nvGrpSpPr>
        <p:grpSpPr bwMode="auto">
          <a:xfrm>
            <a:off x="4648200" y="3200400"/>
            <a:ext cx="533400" cy="533400"/>
            <a:chOff x="1824" y="2736"/>
            <a:chExt cx="336" cy="336"/>
          </a:xfrm>
        </p:grpSpPr>
        <p:sp>
          <p:nvSpPr>
            <p:cNvPr id="21549"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50"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21514" name="Group 24"/>
          <p:cNvGrpSpPr>
            <a:grpSpLocks/>
          </p:cNvGrpSpPr>
          <p:nvPr/>
        </p:nvGrpSpPr>
        <p:grpSpPr bwMode="auto">
          <a:xfrm>
            <a:off x="4724400" y="4419600"/>
            <a:ext cx="533400" cy="533400"/>
            <a:chOff x="1824" y="2736"/>
            <a:chExt cx="336" cy="336"/>
          </a:xfrm>
        </p:grpSpPr>
        <p:sp>
          <p:nvSpPr>
            <p:cNvPr id="21547"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1548"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21515"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6"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7"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8"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9"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0"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1"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2"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3"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4"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5"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26"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21527"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21528"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1529"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1530"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1531"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21532"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1533"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1534"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1535"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1536"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21537"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21538"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5</a:t>
            </a:r>
          </a:p>
        </p:txBody>
      </p:sp>
      <p:sp>
        <p:nvSpPr>
          <p:cNvPr id="21539"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5</a:t>
            </a:r>
          </a:p>
        </p:txBody>
      </p:sp>
      <p:sp>
        <p:nvSpPr>
          <p:cNvPr id="21540"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7</a:t>
            </a:r>
          </a:p>
        </p:txBody>
      </p:sp>
      <p:sp>
        <p:nvSpPr>
          <p:cNvPr id="21541"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14</a:t>
            </a:r>
          </a:p>
        </p:txBody>
      </p:sp>
      <p:sp>
        <p:nvSpPr>
          <p:cNvPr id="21542"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7</a:t>
            </a:r>
          </a:p>
        </p:txBody>
      </p:sp>
      <p:sp>
        <p:nvSpPr>
          <p:cNvPr id="21543"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9</a:t>
            </a:r>
          </a:p>
        </p:txBody>
      </p:sp>
      <p:sp>
        <p:nvSpPr>
          <p:cNvPr id="21544"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8</a:t>
            </a:r>
          </a:p>
        </p:txBody>
      </p:sp>
      <p:sp>
        <p:nvSpPr>
          <p:cNvPr id="21545"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5</a:t>
            </a:r>
          </a:p>
        </p:txBody>
      </p:sp>
      <p:sp>
        <p:nvSpPr>
          <p:cNvPr id="117818" name="Text Box 58"/>
          <p:cNvSpPr txBox="1">
            <a:spLocks noChangeArrowheads="1"/>
          </p:cNvSpPr>
          <p:nvPr/>
        </p:nvSpPr>
        <p:spPr bwMode="auto">
          <a:xfrm>
            <a:off x="6019800" y="320040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FF0000"/>
                </a:solidFill>
              </a:rPr>
              <a:t>B has the correct distance and 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367-344F-7316-BC29-C0CE2AAD85D8}"/>
              </a:ext>
            </a:extLst>
          </p:cNvPr>
          <p:cNvSpPr>
            <a:spLocks noGrp="1"/>
          </p:cNvSpPr>
          <p:nvPr>
            <p:ph type="title"/>
          </p:nvPr>
        </p:nvSpPr>
        <p:spPr>
          <a:xfrm>
            <a:off x="381000" y="424656"/>
            <a:ext cx="7543800" cy="604837"/>
          </a:xfrm>
        </p:spPr>
        <p:txBody>
          <a:bodyPr/>
          <a:lstStyle/>
          <a:p>
            <a:r>
              <a:rPr lang="en-US" sz="3200" dirty="0">
                <a:solidFill>
                  <a:srgbClr val="FF0000"/>
                </a:solidFill>
              </a:rPr>
              <a:t>Dynamic Programming </a:t>
            </a:r>
            <a:endParaRPr lang="en-IN" sz="3200" dirty="0">
              <a:solidFill>
                <a:srgbClr val="FF0000"/>
              </a:solidFill>
            </a:endParaRPr>
          </a:p>
        </p:txBody>
      </p:sp>
      <p:sp>
        <p:nvSpPr>
          <p:cNvPr id="3" name="Content Placeholder 2">
            <a:extLst>
              <a:ext uri="{FF2B5EF4-FFF2-40B4-BE49-F238E27FC236}">
                <a16:creationId xmlns:a16="http://schemas.microsoft.com/office/drawing/2014/main" id="{3CB3373A-248B-B9E3-E0A4-EEDCE741F2BB}"/>
              </a:ext>
            </a:extLst>
          </p:cNvPr>
          <p:cNvSpPr>
            <a:spLocks noGrp="1"/>
          </p:cNvSpPr>
          <p:nvPr>
            <p:ph idx="1"/>
          </p:nvPr>
        </p:nvSpPr>
        <p:spPr>
          <a:xfrm>
            <a:off x="571500" y="1676400"/>
            <a:ext cx="8001000" cy="4267200"/>
          </a:xfrm>
        </p:spPr>
        <p:txBody>
          <a:bodyPr/>
          <a:lstStyle/>
          <a:p>
            <a:pPr algn="just"/>
            <a:r>
              <a:rPr lang="en-US" sz="1800" dirty="0">
                <a:effectLst/>
                <a:latin typeface="Trebuchet MS" panose="020B0603020202020204" pitchFamily="34" charset="0"/>
              </a:rPr>
              <a:t>Basic Idea: The basic idea of Dynamic Programming is to find a way to break the problem down into a reasonable number of subproblems in such a way that we can use optimal solutions to the smaller subproblems to give us optimal solutions to the larger ones. </a:t>
            </a:r>
          </a:p>
          <a:p>
            <a:pPr algn="just"/>
            <a:endParaRPr lang="en-US" sz="1800" dirty="0">
              <a:effectLst/>
              <a:latin typeface="Trebuchet MS" panose="020B0603020202020204" pitchFamily="34" charset="0"/>
            </a:endParaRPr>
          </a:p>
          <a:p>
            <a:pPr marL="0" indent="0">
              <a:buNone/>
            </a:pPr>
            <a:r>
              <a:rPr lang="en-US" sz="1800" dirty="0">
                <a:effectLst/>
                <a:latin typeface="Trebuchet MS" panose="020B0603020202020204" pitchFamily="34" charset="0"/>
              </a:rPr>
              <a:t>We just need the properties that:</a:t>
            </a:r>
          </a:p>
          <a:p>
            <a:r>
              <a:rPr lang="en-US" sz="1800" dirty="0">
                <a:effectLst/>
                <a:latin typeface="Trebuchet MS" panose="020B0603020202020204" pitchFamily="34" charset="0"/>
              </a:rPr>
              <a:t>(a) there are not too many subproblems overall, and </a:t>
            </a:r>
          </a:p>
          <a:p>
            <a:pPr algn="just"/>
            <a:r>
              <a:rPr lang="en-US" sz="1800" dirty="0">
                <a:effectLst/>
                <a:latin typeface="Trebuchet MS" panose="020B0603020202020204" pitchFamily="34" charset="0"/>
              </a:rPr>
              <a:t>(b) there is some way of ordering our subproblems such that given the solutions to the subproblems solved so far, we can fairly quickly solve the next subproblem. </a:t>
            </a:r>
          </a:p>
          <a:p>
            <a:pPr algn="just"/>
            <a:r>
              <a:rPr lang="en-US" sz="1800" dirty="0">
                <a:effectLst/>
                <a:latin typeface="Trebuchet MS" panose="020B0603020202020204" pitchFamily="34" charset="0"/>
              </a:rPr>
              <a:t>Then finally the last subproblem should be the original problem we wanted to solve (or something close enough to it that we can use our final subproblem to quickly solve the original problem).</a:t>
            </a:r>
            <a:endParaRPr lang="en-IN" sz="1800" dirty="0">
              <a:latin typeface="Trebuchet MS" panose="020B0603020202020204" pitchFamily="34" charset="0"/>
            </a:endParaRPr>
          </a:p>
          <a:p>
            <a:endParaRPr lang="en-IN" sz="1800" dirty="0">
              <a:latin typeface="Trebuchet MS" panose="020B0603020202020204" pitchFamily="34" charset="0"/>
            </a:endParaRPr>
          </a:p>
        </p:txBody>
      </p:sp>
    </p:spTree>
    <p:extLst>
      <p:ext uri="{BB962C8B-B14F-4D97-AF65-F5344CB8AC3E}">
        <p14:creationId xmlns:p14="http://schemas.microsoft.com/office/powerpoint/2010/main" val="1682373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Bellman-Ford algorithm</a:t>
            </a:r>
          </a:p>
        </p:txBody>
      </p:sp>
      <p:grpSp>
        <p:nvGrpSpPr>
          <p:cNvPr id="22531" name="Group 3"/>
          <p:cNvGrpSpPr>
            <a:grpSpLocks/>
          </p:cNvGrpSpPr>
          <p:nvPr/>
        </p:nvGrpSpPr>
        <p:grpSpPr bwMode="auto">
          <a:xfrm>
            <a:off x="1143000" y="3276600"/>
            <a:ext cx="533400" cy="533400"/>
            <a:chOff x="1824" y="2736"/>
            <a:chExt cx="336" cy="336"/>
          </a:xfrm>
        </p:grpSpPr>
        <p:sp>
          <p:nvSpPr>
            <p:cNvPr id="22584"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85"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22532" name="Group 6"/>
          <p:cNvGrpSpPr>
            <a:grpSpLocks/>
          </p:cNvGrpSpPr>
          <p:nvPr/>
        </p:nvGrpSpPr>
        <p:grpSpPr bwMode="auto">
          <a:xfrm>
            <a:off x="2057400" y="1981200"/>
            <a:ext cx="533400" cy="533400"/>
            <a:chOff x="1824" y="2736"/>
            <a:chExt cx="336" cy="336"/>
          </a:xfrm>
        </p:grpSpPr>
        <p:sp>
          <p:nvSpPr>
            <p:cNvPr id="22582"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83"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22533" name="Group 9"/>
          <p:cNvGrpSpPr>
            <a:grpSpLocks/>
          </p:cNvGrpSpPr>
          <p:nvPr/>
        </p:nvGrpSpPr>
        <p:grpSpPr bwMode="auto">
          <a:xfrm>
            <a:off x="1143000" y="4495800"/>
            <a:ext cx="533400" cy="533400"/>
            <a:chOff x="1824" y="2736"/>
            <a:chExt cx="336" cy="336"/>
          </a:xfrm>
        </p:grpSpPr>
        <p:sp>
          <p:nvSpPr>
            <p:cNvPr id="22580"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81"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22534" name="Group 12"/>
          <p:cNvGrpSpPr>
            <a:grpSpLocks/>
          </p:cNvGrpSpPr>
          <p:nvPr/>
        </p:nvGrpSpPr>
        <p:grpSpPr bwMode="auto">
          <a:xfrm>
            <a:off x="2209800" y="5334000"/>
            <a:ext cx="533400" cy="533400"/>
            <a:chOff x="1824" y="2736"/>
            <a:chExt cx="336" cy="336"/>
          </a:xfrm>
        </p:grpSpPr>
        <p:sp>
          <p:nvSpPr>
            <p:cNvPr id="22578"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79"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22535" name="Group 15"/>
          <p:cNvGrpSpPr>
            <a:grpSpLocks/>
          </p:cNvGrpSpPr>
          <p:nvPr/>
        </p:nvGrpSpPr>
        <p:grpSpPr bwMode="auto">
          <a:xfrm>
            <a:off x="3505200" y="1981200"/>
            <a:ext cx="533400" cy="533400"/>
            <a:chOff x="1824" y="2736"/>
            <a:chExt cx="336" cy="336"/>
          </a:xfrm>
        </p:grpSpPr>
        <p:sp>
          <p:nvSpPr>
            <p:cNvPr id="22576"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77"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22536" name="Group 18"/>
          <p:cNvGrpSpPr>
            <a:grpSpLocks/>
          </p:cNvGrpSpPr>
          <p:nvPr/>
        </p:nvGrpSpPr>
        <p:grpSpPr bwMode="auto">
          <a:xfrm>
            <a:off x="3733800" y="5334000"/>
            <a:ext cx="533400" cy="533400"/>
            <a:chOff x="1824" y="2736"/>
            <a:chExt cx="336" cy="336"/>
          </a:xfrm>
        </p:grpSpPr>
        <p:sp>
          <p:nvSpPr>
            <p:cNvPr id="22574"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75"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22537" name="Group 21"/>
          <p:cNvGrpSpPr>
            <a:grpSpLocks/>
          </p:cNvGrpSpPr>
          <p:nvPr/>
        </p:nvGrpSpPr>
        <p:grpSpPr bwMode="auto">
          <a:xfrm>
            <a:off x="4648200" y="3200400"/>
            <a:ext cx="533400" cy="533400"/>
            <a:chOff x="1824" y="2736"/>
            <a:chExt cx="336" cy="336"/>
          </a:xfrm>
        </p:grpSpPr>
        <p:sp>
          <p:nvSpPr>
            <p:cNvPr id="22572"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73"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22538" name="Group 24"/>
          <p:cNvGrpSpPr>
            <a:grpSpLocks/>
          </p:cNvGrpSpPr>
          <p:nvPr/>
        </p:nvGrpSpPr>
        <p:grpSpPr bwMode="auto">
          <a:xfrm>
            <a:off x="4724400" y="4419600"/>
            <a:ext cx="533400" cy="533400"/>
            <a:chOff x="1824" y="2736"/>
            <a:chExt cx="336" cy="336"/>
          </a:xfrm>
        </p:grpSpPr>
        <p:sp>
          <p:nvSpPr>
            <p:cNvPr id="22570"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2571"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22539"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0"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1"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2"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3"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4"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5"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6"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7"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8"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49"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50"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22551"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22552"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2553"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2554"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2555"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22556"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2557"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2558"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2559"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2560"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22561"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22562"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5</a:t>
            </a:r>
          </a:p>
        </p:txBody>
      </p:sp>
      <p:sp>
        <p:nvSpPr>
          <p:cNvPr id="22563"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5</a:t>
            </a:r>
          </a:p>
        </p:txBody>
      </p:sp>
      <p:sp>
        <p:nvSpPr>
          <p:cNvPr id="22564"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6</a:t>
            </a:r>
          </a:p>
        </p:txBody>
      </p:sp>
      <p:sp>
        <p:nvSpPr>
          <p:cNvPr id="22565"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10</a:t>
            </a:r>
          </a:p>
        </p:txBody>
      </p:sp>
      <p:sp>
        <p:nvSpPr>
          <p:cNvPr id="22566"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7</a:t>
            </a:r>
          </a:p>
        </p:txBody>
      </p:sp>
      <p:sp>
        <p:nvSpPr>
          <p:cNvPr id="22567"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9</a:t>
            </a:r>
          </a:p>
        </p:txBody>
      </p:sp>
      <p:sp>
        <p:nvSpPr>
          <p:cNvPr id="22568"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8</a:t>
            </a:r>
          </a:p>
        </p:txBody>
      </p:sp>
      <p:sp>
        <p:nvSpPr>
          <p:cNvPr id="22569"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Bellman-Ford algorithm</a:t>
            </a:r>
          </a:p>
        </p:txBody>
      </p:sp>
      <p:grpSp>
        <p:nvGrpSpPr>
          <p:cNvPr id="23555" name="Group 3"/>
          <p:cNvGrpSpPr>
            <a:grpSpLocks/>
          </p:cNvGrpSpPr>
          <p:nvPr/>
        </p:nvGrpSpPr>
        <p:grpSpPr bwMode="auto">
          <a:xfrm>
            <a:off x="1143000" y="3276600"/>
            <a:ext cx="533400" cy="533400"/>
            <a:chOff x="1824" y="2736"/>
            <a:chExt cx="336" cy="336"/>
          </a:xfrm>
        </p:grpSpPr>
        <p:sp>
          <p:nvSpPr>
            <p:cNvPr id="23609" name="Oval 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610" name="Text Box 5"/>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G</a:t>
              </a:r>
            </a:p>
          </p:txBody>
        </p:sp>
      </p:grpSp>
      <p:grpSp>
        <p:nvGrpSpPr>
          <p:cNvPr id="23556" name="Group 6"/>
          <p:cNvGrpSpPr>
            <a:grpSpLocks/>
          </p:cNvGrpSpPr>
          <p:nvPr/>
        </p:nvGrpSpPr>
        <p:grpSpPr bwMode="auto">
          <a:xfrm>
            <a:off x="2057400" y="1981200"/>
            <a:ext cx="533400" cy="533400"/>
            <a:chOff x="1824" y="2736"/>
            <a:chExt cx="336" cy="336"/>
          </a:xfrm>
        </p:grpSpPr>
        <p:sp>
          <p:nvSpPr>
            <p:cNvPr id="23607" name="Oval 7"/>
            <p:cNvSpPr>
              <a:spLocks noChangeArrowheads="1"/>
            </p:cNvSpPr>
            <p:nvPr/>
          </p:nvSpPr>
          <p:spPr bwMode="auto">
            <a:xfrm>
              <a:off x="1824" y="2736"/>
              <a:ext cx="336" cy="336"/>
            </a:xfrm>
            <a:prstGeom prst="ellipse">
              <a:avLst/>
            </a:prstGeom>
            <a:solidFill>
              <a:srgbClr val="1F0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608" name="Text Box 8"/>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S</a:t>
              </a:r>
            </a:p>
          </p:txBody>
        </p:sp>
      </p:grpSp>
      <p:grpSp>
        <p:nvGrpSpPr>
          <p:cNvPr id="23557" name="Group 9"/>
          <p:cNvGrpSpPr>
            <a:grpSpLocks/>
          </p:cNvGrpSpPr>
          <p:nvPr/>
        </p:nvGrpSpPr>
        <p:grpSpPr bwMode="auto">
          <a:xfrm>
            <a:off x="1143000" y="4495800"/>
            <a:ext cx="533400" cy="533400"/>
            <a:chOff x="1824" y="2736"/>
            <a:chExt cx="336" cy="336"/>
          </a:xfrm>
        </p:grpSpPr>
        <p:sp>
          <p:nvSpPr>
            <p:cNvPr id="23605" name="Oval 1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606" name="Text Box 11"/>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F</a:t>
              </a:r>
            </a:p>
          </p:txBody>
        </p:sp>
      </p:grpSp>
      <p:grpSp>
        <p:nvGrpSpPr>
          <p:cNvPr id="23558" name="Group 12"/>
          <p:cNvGrpSpPr>
            <a:grpSpLocks/>
          </p:cNvGrpSpPr>
          <p:nvPr/>
        </p:nvGrpSpPr>
        <p:grpSpPr bwMode="auto">
          <a:xfrm>
            <a:off x="2209800" y="5334000"/>
            <a:ext cx="533400" cy="533400"/>
            <a:chOff x="1824" y="2736"/>
            <a:chExt cx="336" cy="336"/>
          </a:xfrm>
        </p:grpSpPr>
        <p:sp>
          <p:nvSpPr>
            <p:cNvPr id="23603" name="Oval 13"/>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604" name="Text Box 14"/>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E</a:t>
              </a:r>
            </a:p>
          </p:txBody>
        </p:sp>
      </p:grpSp>
      <p:grpSp>
        <p:nvGrpSpPr>
          <p:cNvPr id="23559" name="Group 15"/>
          <p:cNvGrpSpPr>
            <a:grpSpLocks/>
          </p:cNvGrpSpPr>
          <p:nvPr/>
        </p:nvGrpSpPr>
        <p:grpSpPr bwMode="auto">
          <a:xfrm>
            <a:off x="3505200" y="1981200"/>
            <a:ext cx="533400" cy="533400"/>
            <a:chOff x="1824" y="2736"/>
            <a:chExt cx="336" cy="336"/>
          </a:xfrm>
        </p:grpSpPr>
        <p:sp>
          <p:nvSpPr>
            <p:cNvPr id="23601" name="Oval 16"/>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602" name="Text Box 17"/>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A</a:t>
              </a:r>
            </a:p>
          </p:txBody>
        </p:sp>
      </p:grpSp>
      <p:grpSp>
        <p:nvGrpSpPr>
          <p:cNvPr id="23560" name="Group 18"/>
          <p:cNvGrpSpPr>
            <a:grpSpLocks/>
          </p:cNvGrpSpPr>
          <p:nvPr/>
        </p:nvGrpSpPr>
        <p:grpSpPr bwMode="auto">
          <a:xfrm>
            <a:off x="3733800" y="5334000"/>
            <a:ext cx="533400" cy="533400"/>
            <a:chOff x="1824" y="2736"/>
            <a:chExt cx="336" cy="336"/>
          </a:xfrm>
        </p:grpSpPr>
        <p:sp>
          <p:nvSpPr>
            <p:cNvPr id="23599" name="Oval 19"/>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600" name="Text Box 20"/>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D</a:t>
              </a:r>
            </a:p>
          </p:txBody>
        </p:sp>
      </p:grpSp>
      <p:grpSp>
        <p:nvGrpSpPr>
          <p:cNvPr id="23561" name="Group 21"/>
          <p:cNvGrpSpPr>
            <a:grpSpLocks/>
          </p:cNvGrpSpPr>
          <p:nvPr/>
        </p:nvGrpSpPr>
        <p:grpSpPr bwMode="auto">
          <a:xfrm>
            <a:off x="4648200" y="3200400"/>
            <a:ext cx="533400" cy="533400"/>
            <a:chOff x="1824" y="2736"/>
            <a:chExt cx="336" cy="336"/>
          </a:xfrm>
        </p:grpSpPr>
        <p:sp>
          <p:nvSpPr>
            <p:cNvPr id="23597" name="Oval 22"/>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598" name="Text Box 23"/>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B</a:t>
              </a:r>
            </a:p>
          </p:txBody>
        </p:sp>
      </p:grpSp>
      <p:grpSp>
        <p:nvGrpSpPr>
          <p:cNvPr id="23562" name="Group 24"/>
          <p:cNvGrpSpPr>
            <a:grpSpLocks/>
          </p:cNvGrpSpPr>
          <p:nvPr/>
        </p:nvGrpSpPr>
        <p:grpSpPr bwMode="auto">
          <a:xfrm>
            <a:off x="4724400" y="4419600"/>
            <a:ext cx="533400" cy="533400"/>
            <a:chOff x="1824" y="2736"/>
            <a:chExt cx="336" cy="336"/>
          </a:xfrm>
        </p:grpSpPr>
        <p:sp>
          <p:nvSpPr>
            <p:cNvPr id="23595" name="Oval 2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3596" name="Text Box 26"/>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C</a:t>
              </a:r>
            </a:p>
          </p:txBody>
        </p:sp>
      </p:grpSp>
      <p:sp>
        <p:nvSpPr>
          <p:cNvPr id="23563" name="Line 27"/>
          <p:cNvSpPr>
            <a:spLocks noChangeShapeType="1"/>
          </p:cNvSpPr>
          <p:nvPr/>
        </p:nvSpPr>
        <p:spPr bwMode="auto">
          <a:xfrm>
            <a:off x="2590800" y="2209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4" name="Line 28"/>
          <p:cNvSpPr>
            <a:spLocks noChangeShapeType="1"/>
          </p:cNvSpPr>
          <p:nvPr/>
        </p:nvSpPr>
        <p:spPr bwMode="auto">
          <a:xfrm flipH="1" flipV="1">
            <a:off x="4038600" y="23622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5" name="Line 29"/>
          <p:cNvSpPr>
            <a:spLocks noChangeShapeType="1"/>
          </p:cNvSpPr>
          <p:nvPr/>
        </p:nvSpPr>
        <p:spPr bwMode="auto">
          <a:xfrm>
            <a:off x="49530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6" name="Line 30"/>
          <p:cNvSpPr>
            <a:spLocks noChangeShapeType="1"/>
          </p:cNvSpPr>
          <p:nvPr/>
        </p:nvSpPr>
        <p:spPr bwMode="auto">
          <a:xfrm flipH="1">
            <a:off x="4191000" y="4876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7" name="Line 31"/>
          <p:cNvSpPr>
            <a:spLocks noChangeShapeType="1"/>
          </p:cNvSpPr>
          <p:nvPr/>
        </p:nvSpPr>
        <p:spPr bwMode="auto">
          <a:xfrm flipH="1">
            <a:off x="2743200" y="5638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8" name="Line 32"/>
          <p:cNvSpPr>
            <a:spLocks noChangeShapeType="1"/>
          </p:cNvSpPr>
          <p:nvPr/>
        </p:nvSpPr>
        <p:spPr bwMode="auto">
          <a:xfrm>
            <a:off x="1600200" y="4953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9" name="Line 33"/>
          <p:cNvSpPr>
            <a:spLocks noChangeShapeType="1"/>
          </p:cNvSpPr>
          <p:nvPr/>
        </p:nvSpPr>
        <p:spPr bwMode="auto">
          <a:xfrm>
            <a:off x="1371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70" name="Line 34"/>
          <p:cNvSpPr>
            <a:spLocks noChangeShapeType="1"/>
          </p:cNvSpPr>
          <p:nvPr/>
        </p:nvSpPr>
        <p:spPr bwMode="auto">
          <a:xfrm flipH="1">
            <a:off x="1524000" y="2438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71" name="Line 35"/>
          <p:cNvSpPr>
            <a:spLocks noChangeShapeType="1"/>
          </p:cNvSpPr>
          <p:nvPr/>
        </p:nvSpPr>
        <p:spPr bwMode="auto">
          <a:xfrm flipV="1">
            <a:off x="1600200" y="2438400"/>
            <a:ext cx="1981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72" name="Line 36"/>
          <p:cNvSpPr>
            <a:spLocks noChangeShapeType="1"/>
          </p:cNvSpPr>
          <p:nvPr/>
        </p:nvSpPr>
        <p:spPr bwMode="auto">
          <a:xfrm flipH="1">
            <a:off x="2590800" y="2514600"/>
            <a:ext cx="11430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73" name="Line 37"/>
          <p:cNvSpPr>
            <a:spLocks noChangeShapeType="1"/>
          </p:cNvSpPr>
          <p:nvPr/>
        </p:nvSpPr>
        <p:spPr bwMode="auto">
          <a:xfrm flipV="1">
            <a:off x="2667000" y="3581400"/>
            <a:ext cx="1981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74" name="Text Box 38"/>
          <p:cNvSpPr txBox="1">
            <a:spLocks noChangeArrowheads="1"/>
          </p:cNvSpPr>
          <p:nvPr/>
        </p:nvSpPr>
        <p:spPr bwMode="auto">
          <a:xfrm>
            <a:off x="2743200" y="184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a:t>
            </a:r>
          </a:p>
        </p:txBody>
      </p:sp>
      <p:sp>
        <p:nvSpPr>
          <p:cNvPr id="23575" name="Text Box 39"/>
          <p:cNvSpPr txBox="1">
            <a:spLocks noChangeArrowheads="1"/>
          </p:cNvSpPr>
          <p:nvPr/>
        </p:nvSpPr>
        <p:spPr bwMode="auto">
          <a:xfrm>
            <a:off x="1524000" y="2528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8</a:t>
            </a:r>
          </a:p>
        </p:txBody>
      </p:sp>
      <p:sp>
        <p:nvSpPr>
          <p:cNvPr id="23576" name="Text Box 40"/>
          <p:cNvSpPr txBox="1">
            <a:spLocks noChangeArrowheads="1"/>
          </p:cNvSpPr>
          <p:nvPr/>
        </p:nvSpPr>
        <p:spPr bwMode="auto">
          <a:xfrm>
            <a:off x="1066800" y="3900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3577" name="Text Box 41"/>
          <p:cNvSpPr txBox="1">
            <a:spLocks noChangeArrowheads="1"/>
          </p:cNvSpPr>
          <p:nvPr/>
        </p:nvSpPr>
        <p:spPr bwMode="auto">
          <a:xfrm>
            <a:off x="1524000" y="5119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3578" name="Text Box 42"/>
          <p:cNvSpPr txBox="1">
            <a:spLocks noChangeArrowheads="1"/>
          </p:cNvSpPr>
          <p:nvPr/>
        </p:nvSpPr>
        <p:spPr bwMode="auto">
          <a:xfrm>
            <a:off x="3048000" y="5653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3579" name="Text Box 43"/>
          <p:cNvSpPr txBox="1">
            <a:spLocks noChangeArrowheads="1"/>
          </p:cNvSpPr>
          <p:nvPr/>
        </p:nvSpPr>
        <p:spPr bwMode="auto">
          <a:xfrm>
            <a:off x="44958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a:t>
            </a:r>
          </a:p>
        </p:txBody>
      </p:sp>
      <p:sp>
        <p:nvSpPr>
          <p:cNvPr id="23580" name="Text Box 44"/>
          <p:cNvSpPr txBox="1">
            <a:spLocks noChangeArrowheads="1"/>
          </p:cNvSpPr>
          <p:nvPr/>
        </p:nvSpPr>
        <p:spPr bwMode="auto">
          <a:xfrm>
            <a:off x="4953000" y="3824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3581" name="Text Box 45"/>
          <p:cNvSpPr txBox="1">
            <a:spLocks noChangeArrowheads="1"/>
          </p:cNvSpPr>
          <p:nvPr/>
        </p:nvSpPr>
        <p:spPr bwMode="auto">
          <a:xfrm>
            <a:off x="4343400" y="251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a:t>
            </a:r>
          </a:p>
        </p:txBody>
      </p:sp>
      <p:sp>
        <p:nvSpPr>
          <p:cNvPr id="23582" name="Text Box 46"/>
          <p:cNvSpPr txBox="1">
            <a:spLocks noChangeArrowheads="1"/>
          </p:cNvSpPr>
          <p:nvPr/>
        </p:nvSpPr>
        <p:spPr bwMode="auto">
          <a:xfrm>
            <a:off x="3276600" y="3519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3583" name="Text Box 47"/>
          <p:cNvSpPr txBox="1">
            <a:spLocks noChangeArrowheads="1"/>
          </p:cNvSpPr>
          <p:nvPr/>
        </p:nvSpPr>
        <p:spPr bwMode="auto">
          <a:xfrm>
            <a:off x="3657600" y="4357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a:t>
            </a:r>
          </a:p>
        </p:txBody>
      </p:sp>
      <p:sp>
        <p:nvSpPr>
          <p:cNvPr id="23584" name="Text Box 48"/>
          <p:cNvSpPr txBox="1">
            <a:spLocks noChangeArrowheads="1"/>
          </p:cNvSpPr>
          <p:nvPr/>
        </p:nvSpPr>
        <p:spPr bwMode="auto">
          <a:xfrm>
            <a:off x="2209800" y="3214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-4</a:t>
            </a:r>
          </a:p>
        </p:txBody>
      </p:sp>
      <p:sp>
        <p:nvSpPr>
          <p:cNvPr id="23585" name="Text Box 49"/>
          <p:cNvSpPr txBox="1">
            <a:spLocks noChangeArrowheads="1"/>
          </p:cNvSpPr>
          <p:nvPr/>
        </p:nvSpPr>
        <p:spPr bwMode="auto">
          <a:xfrm>
            <a:off x="2133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rPr>
              <a:t>0</a:t>
            </a:r>
          </a:p>
        </p:txBody>
      </p:sp>
      <p:sp>
        <p:nvSpPr>
          <p:cNvPr id="23586" name="Text Box 50"/>
          <p:cNvSpPr txBox="1">
            <a:spLocks noChangeArrowheads="1"/>
          </p:cNvSpPr>
          <p:nvPr/>
        </p:nvSpPr>
        <p:spPr bwMode="auto">
          <a:xfrm>
            <a:off x="3657600" y="160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5</a:t>
            </a:r>
          </a:p>
        </p:txBody>
      </p:sp>
      <p:sp>
        <p:nvSpPr>
          <p:cNvPr id="23587" name="Text Box 51"/>
          <p:cNvSpPr txBox="1">
            <a:spLocks noChangeArrowheads="1"/>
          </p:cNvSpPr>
          <p:nvPr/>
        </p:nvSpPr>
        <p:spPr bwMode="auto">
          <a:xfrm>
            <a:off x="48768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5</a:t>
            </a:r>
          </a:p>
        </p:txBody>
      </p:sp>
      <p:sp>
        <p:nvSpPr>
          <p:cNvPr id="23588" name="Text Box 52"/>
          <p:cNvSpPr txBox="1">
            <a:spLocks noChangeArrowheads="1"/>
          </p:cNvSpPr>
          <p:nvPr/>
        </p:nvSpPr>
        <p:spPr bwMode="auto">
          <a:xfrm>
            <a:off x="5334000" y="4433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6</a:t>
            </a:r>
          </a:p>
        </p:txBody>
      </p:sp>
      <p:sp>
        <p:nvSpPr>
          <p:cNvPr id="23589" name="Text Box 53"/>
          <p:cNvSpPr txBox="1">
            <a:spLocks noChangeArrowheads="1"/>
          </p:cNvSpPr>
          <p:nvPr/>
        </p:nvSpPr>
        <p:spPr bwMode="auto">
          <a:xfrm>
            <a:off x="4038600" y="58054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0000"/>
                </a:solidFill>
                <a:sym typeface="Symbol" panose="05050102010706020507" pitchFamily="18" charset="2"/>
              </a:rPr>
              <a:t>9</a:t>
            </a:r>
          </a:p>
        </p:txBody>
      </p:sp>
      <p:sp>
        <p:nvSpPr>
          <p:cNvPr id="23590" name="Text Box 54"/>
          <p:cNvSpPr txBox="1">
            <a:spLocks noChangeArrowheads="1"/>
          </p:cNvSpPr>
          <p:nvPr/>
        </p:nvSpPr>
        <p:spPr bwMode="auto">
          <a:xfrm>
            <a:off x="2209800" y="5867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7</a:t>
            </a:r>
          </a:p>
        </p:txBody>
      </p:sp>
      <p:sp>
        <p:nvSpPr>
          <p:cNvPr id="23591" name="Text Box 55"/>
          <p:cNvSpPr txBox="1">
            <a:spLocks noChangeArrowheads="1"/>
          </p:cNvSpPr>
          <p:nvPr/>
        </p:nvSpPr>
        <p:spPr bwMode="auto">
          <a:xfrm>
            <a:off x="7620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9</a:t>
            </a:r>
          </a:p>
        </p:txBody>
      </p:sp>
      <p:sp>
        <p:nvSpPr>
          <p:cNvPr id="23592" name="Text Box 56"/>
          <p:cNvSpPr txBox="1">
            <a:spLocks noChangeArrowheads="1"/>
          </p:cNvSpPr>
          <p:nvPr/>
        </p:nvSpPr>
        <p:spPr bwMode="auto">
          <a:xfrm>
            <a:off x="685800" y="3276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FF00"/>
                </a:solidFill>
                <a:sym typeface="Symbol" panose="05050102010706020507" pitchFamily="18" charset="2"/>
              </a:rPr>
              <a:t>8</a:t>
            </a:r>
          </a:p>
        </p:txBody>
      </p:sp>
      <p:sp>
        <p:nvSpPr>
          <p:cNvPr id="23593" name="Text Box 57"/>
          <p:cNvSpPr txBox="1">
            <a:spLocks noChangeArrowheads="1"/>
          </p:cNvSpPr>
          <p:nvPr/>
        </p:nvSpPr>
        <p:spPr bwMode="auto">
          <a:xfrm>
            <a:off x="5943600" y="205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Iteration: 7</a:t>
            </a:r>
          </a:p>
        </p:txBody>
      </p:sp>
      <p:sp>
        <p:nvSpPr>
          <p:cNvPr id="119866" name="Text Box 58"/>
          <p:cNvSpPr txBox="1">
            <a:spLocks noChangeArrowheads="1"/>
          </p:cNvSpPr>
          <p:nvPr/>
        </p:nvSpPr>
        <p:spPr bwMode="auto">
          <a:xfrm>
            <a:off x="6019800" y="3200400"/>
            <a:ext cx="2209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FF0000"/>
                </a:solidFill>
              </a:rPr>
              <a:t>D (and all other nodes) have the correct distance and 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E012-3F66-9D1B-7B6F-15D8B582379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69FD66B-5608-5F8D-0EE0-C3E7A7E7E2F7}"/>
              </a:ext>
            </a:extLst>
          </p:cNvPr>
          <p:cNvSpPr>
            <a:spLocks noGrp="1"/>
          </p:cNvSpPr>
          <p:nvPr>
            <p:ph idx="1"/>
          </p:nvPr>
        </p:nvSpPr>
        <p:spPr/>
        <p:txBody>
          <a:bodyPr/>
          <a:lstStyle/>
          <a:p>
            <a:r>
              <a:rPr lang="en-IN" sz="1800" dirty="0">
                <a:hlinkClick r:id="rId2">
                  <a:extLst>
                    <a:ext uri="{A12FA001-AC4F-418D-AE19-62706E023703}">
                      <ahyp:hlinkClr xmlns:ahyp="http://schemas.microsoft.com/office/drawing/2018/hyperlinkcolor" val="tx"/>
                    </a:ext>
                  </a:extLst>
                </a:hlinkClick>
              </a:rPr>
              <a:t>https://www.geeksforgeeks.org/bellman-ford-algorithm-dp-23/</a:t>
            </a:r>
            <a:endParaRPr lang="en-IN" sz="1800" dirty="0"/>
          </a:p>
          <a:p>
            <a:r>
              <a:rPr lang="en-IN" sz="1800" dirty="0">
                <a:hlinkClick r:id="rId3">
                  <a:extLst>
                    <a:ext uri="{A12FA001-AC4F-418D-AE19-62706E023703}">
                      <ahyp:hlinkClr xmlns:ahyp="http://schemas.microsoft.com/office/drawing/2018/hyperlinkcolor" val="tx"/>
                    </a:ext>
                  </a:extLst>
                </a:hlinkClick>
              </a:rPr>
              <a:t>https://www.javatpoint.com/bellman-ford-algorithm</a:t>
            </a:r>
            <a:endParaRPr lang="en-IN" sz="1800" dirty="0"/>
          </a:p>
          <a:p>
            <a:r>
              <a:rPr lang="en-IN" sz="1800" dirty="0">
                <a:hlinkClick r:id="rId4">
                  <a:extLst>
                    <a:ext uri="{A12FA001-AC4F-418D-AE19-62706E023703}">
                      <ahyp:hlinkClr xmlns:ahyp="http://schemas.microsoft.com/office/drawing/2018/hyperlinkcolor" val="tx"/>
                    </a:ext>
                  </a:extLst>
                </a:hlinkClick>
              </a:rPr>
              <a:t>https://www.scaler.com/topics/data-structures/bellman-ford-algorithm/</a:t>
            </a:r>
            <a:r>
              <a:rPr lang="en-IN" sz="1800" dirty="0"/>
              <a:t> </a:t>
            </a:r>
          </a:p>
        </p:txBody>
      </p:sp>
    </p:spTree>
    <p:extLst>
      <p:ext uri="{BB962C8B-B14F-4D97-AF65-F5344CB8AC3E}">
        <p14:creationId xmlns:p14="http://schemas.microsoft.com/office/powerpoint/2010/main" val="279509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pPr defTabSz="685773" eaLnBrk="1" fontAlgn="auto" hangingPunct="1">
              <a:spcBef>
                <a:spcPts val="0"/>
              </a:spcBef>
              <a:spcAft>
                <a:spcPts val="0"/>
              </a:spcAft>
            </a:pPr>
            <a:fld id="{5C486A17-EAD7-4056-BEA9-5502F322080E}" type="slidenum">
              <a:rPr lang="en-US" altLang="en-US">
                <a:solidFill>
                  <a:prstClr val="black">
                    <a:tint val="75000"/>
                  </a:prstClr>
                </a:solidFill>
                <a:latin typeface="Calibri" panose="020F0502020204030204"/>
              </a:rPr>
              <a:pPr defTabSz="685773" eaLnBrk="1" fontAlgn="auto" hangingPunct="1">
                <a:spcBef>
                  <a:spcPts val="0"/>
                </a:spcBef>
                <a:spcAft>
                  <a:spcPts val="0"/>
                </a:spcAft>
              </a:pPr>
              <a:t>4</a:t>
            </a:fld>
            <a:endParaRPr lang="en-US" altLang="en-US">
              <a:solidFill>
                <a:prstClr val="black">
                  <a:tint val="75000"/>
                </a:prstClr>
              </a:solidFill>
              <a:latin typeface="Calibri" panose="020F0502020204030204"/>
            </a:endParaRPr>
          </a:p>
        </p:txBody>
      </p:sp>
      <p:sp>
        <p:nvSpPr>
          <p:cNvPr id="792578" name="Rectangle 2"/>
          <p:cNvSpPr>
            <a:spLocks noGrp="1" noChangeArrowheads="1"/>
          </p:cNvSpPr>
          <p:nvPr>
            <p:ph type="title"/>
          </p:nvPr>
        </p:nvSpPr>
        <p:spPr>
          <a:xfrm>
            <a:off x="628650" y="1131095"/>
            <a:ext cx="7886700" cy="490316"/>
          </a:xfrm>
        </p:spPr>
        <p:txBody>
          <a:bodyPr/>
          <a:lstStyle/>
          <a:p>
            <a:r>
              <a:rPr lang="en-US" altLang="en-US" dirty="0"/>
              <a:t>BELLMAN-FORD(</a:t>
            </a:r>
            <a:r>
              <a:rPr lang="en-US" altLang="en-US" dirty="0">
                <a:latin typeface="Comic Sans MS" panose="030F0702030302020204" pitchFamily="66" charset="0"/>
              </a:rPr>
              <a:t>V, E, w, s</a:t>
            </a:r>
            <a:r>
              <a:rPr lang="en-US" altLang="en-US" dirty="0"/>
              <a:t>)</a:t>
            </a:r>
          </a:p>
        </p:txBody>
      </p:sp>
      <p:sp>
        <p:nvSpPr>
          <p:cNvPr id="792579" name="Rectangle 3"/>
          <p:cNvSpPr>
            <a:spLocks noGrp="1" noChangeArrowheads="1"/>
          </p:cNvSpPr>
          <p:nvPr>
            <p:ph type="body" idx="1"/>
          </p:nvPr>
        </p:nvSpPr>
        <p:spPr>
          <a:xfrm>
            <a:off x="1406129" y="1768079"/>
            <a:ext cx="5381625" cy="4000500"/>
          </a:xfrm>
        </p:spPr>
        <p:txBody>
          <a:bodyPr/>
          <a:lstStyle/>
          <a:p>
            <a:pPr marL="400034" indent="-400034">
              <a:buFontTx/>
              <a:buAutoNum type="arabicPeriod"/>
            </a:pPr>
            <a:r>
              <a:rPr lang="en-US" altLang="en-US" dirty="0"/>
              <a:t> INITIALIZE-SINGLE-SOURCE(V, s)</a:t>
            </a:r>
          </a:p>
          <a:p>
            <a:pPr marL="400034" indent="-400034">
              <a:buFontTx/>
              <a:buAutoNum type="arabicPeriod"/>
            </a:pPr>
            <a:r>
              <a:rPr lang="en-US" altLang="en-US" dirty="0"/>
              <a:t> </a:t>
            </a:r>
            <a:r>
              <a:rPr lang="en-US" altLang="en-US" b="1" dirty="0"/>
              <a:t>for </a:t>
            </a:r>
            <a:r>
              <a:rPr lang="en-US" altLang="en-US" dirty="0" err="1"/>
              <a:t>i</a:t>
            </a:r>
            <a:r>
              <a:rPr lang="en-US" altLang="en-US" dirty="0"/>
              <a:t> ← 1 to |V| - 1</a:t>
            </a:r>
          </a:p>
          <a:p>
            <a:pPr marL="400034" indent="-400034">
              <a:buFontTx/>
              <a:buAutoNum type="arabicPeriod"/>
            </a:pPr>
            <a:r>
              <a:rPr lang="en-US" altLang="en-US" dirty="0"/>
              <a:t>       </a:t>
            </a:r>
            <a:r>
              <a:rPr lang="en-US" altLang="en-US" b="1" dirty="0"/>
              <a:t>do for </a:t>
            </a:r>
            <a:r>
              <a:rPr lang="en-US" altLang="en-US" dirty="0"/>
              <a:t>each edge (u, v) </a:t>
            </a:r>
            <a:r>
              <a:rPr lang="en-US" altLang="en-US" dirty="0">
                <a:sym typeface="Symbol" panose="05050102010706020507" pitchFamily="18" charset="2"/>
              </a:rPr>
              <a:t></a:t>
            </a:r>
            <a:r>
              <a:rPr lang="en-US" altLang="en-US" dirty="0"/>
              <a:t> E</a:t>
            </a:r>
          </a:p>
          <a:p>
            <a:pPr marL="400034" indent="-400034">
              <a:buFontTx/>
              <a:buAutoNum type="arabicPeriod"/>
            </a:pPr>
            <a:r>
              <a:rPr lang="en-US" altLang="en-US" dirty="0"/>
              <a:t>                </a:t>
            </a:r>
            <a:r>
              <a:rPr lang="en-US" altLang="en-US" b="1" dirty="0"/>
              <a:t>  do </a:t>
            </a:r>
            <a:r>
              <a:rPr lang="en-US" altLang="en-US" dirty="0"/>
              <a:t>RELAX(u, v, w)</a:t>
            </a:r>
          </a:p>
          <a:p>
            <a:pPr marL="400034" indent="-400034">
              <a:buFontTx/>
              <a:buAutoNum type="arabicPeriod"/>
            </a:pPr>
            <a:r>
              <a:rPr lang="en-US" altLang="en-US" dirty="0"/>
              <a:t> </a:t>
            </a:r>
            <a:r>
              <a:rPr lang="en-US" altLang="en-US" b="1" dirty="0"/>
              <a:t>for </a:t>
            </a:r>
            <a:r>
              <a:rPr lang="en-US" altLang="en-US" dirty="0"/>
              <a:t>each edge (u, v) </a:t>
            </a:r>
            <a:r>
              <a:rPr lang="en-US" altLang="en-US" dirty="0">
                <a:sym typeface="Symbol" panose="05050102010706020507" pitchFamily="18" charset="2"/>
              </a:rPr>
              <a:t></a:t>
            </a:r>
            <a:r>
              <a:rPr lang="en-US" altLang="en-US" dirty="0"/>
              <a:t> E</a:t>
            </a:r>
          </a:p>
          <a:p>
            <a:pPr marL="400034" indent="-400034">
              <a:buFontTx/>
              <a:buAutoNum type="arabicPeriod"/>
            </a:pPr>
            <a:r>
              <a:rPr lang="en-US" altLang="en-US" dirty="0"/>
              <a:t>       </a:t>
            </a:r>
            <a:r>
              <a:rPr lang="en-US" altLang="en-US" b="1" dirty="0"/>
              <a:t>do if </a:t>
            </a:r>
            <a:r>
              <a:rPr lang="en-US" altLang="en-US" dirty="0"/>
              <a:t>d[v] &gt; d[u] + w(u, v)</a:t>
            </a:r>
          </a:p>
          <a:p>
            <a:pPr marL="400034" indent="-400034">
              <a:buFontTx/>
              <a:buAutoNum type="arabicPeriod"/>
            </a:pPr>
            <a:r>
              <a:rPr lang="en-US" altLang="en-US" dirty="0"/>
              <a:t>               </a:t>
            </a:r>
            <a:r>
              <a:rPr lang="en-US" altLang="en-US" b="1" dirty="0"/>
              <a:t>then return </a:t>
            </a:r>
            <a:r>
              <a:rPr lang="en-US" altLang="en-US" dirty="0"/>
              <a:t>FALSE</a:t>
            </a:r>
          </a:p>
          <a:p>
            <a:pPr marL="400034" indent="-400034">
              <a:buFontTx/>
              <a:buAutoNum type="arabicPeriod"/>
            </a:pPr>
            <a:r>
              <a:rPr lang="en-US" altLang="en-US" dirty="0"/>
              <a:t> </a:t>
            </a:r>
            <a:r>
              <a:rPr lang="en-US" altLang="en-US" b="1" dirty="0"/>
              <a:t>return </a:t>
            </a:r>
            <a:r>
              <a:rPr lang="en-US" altLang="en-US" dirty="0"/>
              <a:t>TRUE</a:t>
            </a:r>
          </a:p>
          <a:p>
            <a:pPr marL="400034" indent="-400034">
              <a:buNone/>
            </a:pPr>
            <a:endParaRPr lang="en-US" altLang="en-US" dirty="0"/>
          </a:p>
        </p:txBody>
      </p:sp>
    </p:spTree>
    <p:extLst>
      <p:ext uri="{BB962C8B-B14F-4D97-AF65-F5344CB8AC3E}">
        <p14:creationId xmlns:p14="http://schemas.microsoft.com/office/powerpoint/2010/main" val="394338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defTabSz="685773" eaLnBrk="1" fontAlgn="auto" hangingPunct="1">
              <a:spcBef>
                <a:spcPts val="0"/>
              </a:spcBef>
              <a:spcAft>
                <a:spcPts val="0"/>
              </a:spcAft>
            </a:pPr>
            <a:fld id="{5EA5C4F5-64FC-4CC9-A22B-F8843801D5E8}" type="slidenum">
              <a:rPr lang="en-US" altLang="en-US">
                <a:solidFill>
                  <a:prstClr val="black">
                    <a:tint val="75000"/>
                  </a:prstClr>
                </a:solidFill>
                <a:latin typeface="Calibri" panose="020F0502020204030204"/>
              </a:rPr>
              <a:pPr defTabSz="685773" eaLnBrk="1" fontAlgn="auto" hangingPunct="1">
                <a:spcBef>
                  <a:spcPts val="0"/>
                </a:spcBef>
                <a:spcAft>
                  <a:spcPts val="0"/>
                </a:spcAft>
              </a:pPr>
              <a:t>5</a:t>
            </a:fld>
            <a:endParaRPr lang="en-US" altLang="en-US">
              <a:solidFill>
                <a:prstClr val="black">
                  <a:tint val="75000"/>
                </a:prstClr>
              </a:solidFill>
              <a:latin typeface="Calibri" panose="020F0502020204030204"/>
            </a:endParaRPr>
          </a:p>
        </p:txBody>
      </p:sp>
      <p:sp>
        <p:nvSpPr>
          <p:cNvPr id="785410" name="Rectangle 2"/>
          <p:cNvSpPr>
            <a:spLocks noGrp="1" noChangeArrowheads="1"/>
          </p:cNvSpPr>
          <p:nvPr>
            <p:ph type="title"/>
          </p:nvPr>
        </p:nvSpPr>
        <p:spPr/>
        <p:txBody>
          <a:bodyPr/>
          <a:lstStyle/>
          <a:p>
            <a:r>
              <a:rPr lang="en-US" altLang="en-US"/>
              <a:t>Initialization</a:t>
            </a:r>
          </a:p>
        </p:txBody>
      </p:sp>
      <p:sp>
        <p:nvSpPr>
          <p:cNvPr id="785411" name="Rectangle 3"/>
          <p:cNvSpPr>
            <a:spLocks noGrp="1" noChangeArrowheads="1"/>
          </p:cNvSpPr>
          <p:nvPr>
            <p:ph type="body" idx="1"/>
          </p:nvPr>
        </p:nvSpPr>
        <p:spPr/>
        <p:txBody>
          <a:bodyPr>
            <a:normAutofit/>
          </a:bodyPr>
          <a:lstStyle/>
          <a:p>
            <a:pPr marL="400034" indent="-400034">
              <a:lnSpc>
                <a:spcPct val="120000"/>
              </a:lnSpc>
              <a:buNone/>
            </a:pPr>
            <a:r>
              <a:rPr lang="en-US" altLang="en-US">
                <a:solidFill>
                  <a:srgbClr val="DD0111"/>
                </a:solidFill>
                <a:latin typeface="Monotype Corsiva" panose="03010101010201010101" pitchFamily="66" charset="0"/>
              </a:rPr>
              <a:t>Alg.: </a:t>
            </a:r>
            <a:r>
              <a:rPr lang="en-US" altLang="en-US"/>
              <a:t>INITIALIZE-SINGLE-SOURCE(V, s)</a:t>
            </a:r>
          </a:p>
          <a:p>
            <a:pPr marL="400034" indent="-400034">
              <a:lnSpc>
                <a:spcPct val="120000"/>
              </a:lnSpc>
              <a:buFontTx/>
              <a:buAutoNum type="arabicPeriod"/>
            </a:pPr>
            <a:r>
              <a:rPr lang="en-US" altLang="en-US" b="1"/>
              <a:t> for </a:t>
            </a:r>
            <a:r>
              <a:rPr lang="en-US" altLang="en-US"/>
              <a:t>each v </a:t>
            </a:r>
            <a:r>
              <a:rPr lang="en-US" altLang="en-US">
                <a:sym typeface="Symbol" panose="05050102010706020507" pitchFamily="18" charset="2"/>
              </a:rPr>
              <a:t></a:t>
            </a:r>
            <a:r>
              <a:rPr lang="en-US" altLang="en-US"/>
              <a:t> V</a:t>
            </a:r>
          </a:p>
          <a:p>
            <a:pPr marL="400034" indent="-400034">
              <a:lnSpc>
                <a:spcPct val="120000"/>
              </a:lnSpc>
              <a:buFontTx/>
              <a:buAutoNum type="arabicPeriod"/>
            </a:pPr>
            <a:r>
              <a:rPr lang="en-US" altLang="en-US" b="1"/>
              <a:t>       do </a:t>
            </a:r>
            <a:r>
              <a:rPr lang="en-US" altLang="en-US"/>
              <a:t>d[v] ← </a:t>
            </a:r>
            <a:r>
              <a:rPr lang="en-US" altLang="en-US">
                <a:sym typeface="Symbol" panose="05050102010706020507" pitchFamily="18" charset="2"/>
              </a:rPr>
              <a:t></a:t>
            </a:r>
          </a:p>
          <a:p>
            <a:pPr marL="400034" indent="-400034">
              <a:lnSpc>
                <a:spcPct val="120000"/>
              </a:lnSpc>
              <a:buFontTx/>
              <a:buAutoNum type="arabicPeriod"/>
            </a:pPr>
            <a:r>
              <a:rPr lang="en-US" altLang="en-US">
                <a:sym typeface="Symbol" panose="05050102010706020507" pitchFamily="18" charset="2"/>
              </a:rPr>
              <a:t>             </a:t>
            </a:r>
            <a:r>
              <a:rPr lang="en-US" altLang="en-US"/>
              <a:t>[v] ← NIL</a:t>
            </a:r>
          </a:p>
          <a:p>
            <a:pPr marL="400034" indent="-400034">
              <a:lnSpc>
                <a:spcPct val="120000"/>
              </a:lnSpc>
              <a:buFontTx/>
              <a:buAutoNum type="arabicPeriod"/>
            </a:pPr>
            <a:r>
              <a:rPr lang="en-US" altLang="en-US"/>
              <a:t>d[s] ← 0</a:t>
            </a:r>
          </a:p>
          <a:p>
            <a:pPr marL="400034" indent="-400034">
              <a:lnSpc>
                <a:spcPct val="120000"/>
              </a:lnSpc>
              <a:buNone/>
            </a:pPr>
            <a:endParaRPr lang="en-US" altLang="en-US"/>
          </a:p>
          <a:p>
            <a:pPr marL="400034" indent="-400034">
              <a:lnSpc>
                <a:spcPct val="120000"/>
              </a:lnSpc>
            </a:pPr>
            <a:r>
              <a:rPr lang="en-US" altLang="en-US"/>
              <a:t>All the shortest-paths algorithms start with INITIALIZE-SINGLE-SOURCE</a:t>
            </a:r>
          </a:p>
        </p:txBody>
      </p:sp>
    </p:spTree>
    <p:extLst>
      <p:ext uri="{BB962C8B-B14F-4D97-AF65-F5344CB8AC3E}">
        <p14:creationId xmlns:p14="http://schemas.microsoft.com/office/powerpoint/2010/main" val="97147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1"/>
          </p:nvPr>
        </p:nvSpPr>
        <p:spPr/>
        <p:txBody>
          <a:bodyPr/>
          <a:lstStyle/>
          <a:p>
            <a:pPr defTabSz="685773" eaLnBrk="1" fontAlgn="auto" hangingPunct="1">
              <a:spcBef>
                <a:spcPts val="0"/>
              </a:spcBef>
              <a:spcAft>
                <a:spcPts val="0"/>
              </a:spcAft>
            </a:pPr>
            <a:fld id="{A7544E19-86A9-4A63-B1D3-A486B6436116}" type="slidenum">
              <a:rPr lang="en-US" altLang="en-US">
                <a:solidFill>
                  <a:prstClr val="black">
                    <a:tint val="75000"/>
                  </a:prstClr>
                </a:solidFill>
                <a:latin typeface="Calibri" panose="020F0502020204030204"/>
              </a:rPr>
              <a:pPr defTabSz="685773" eaLnBrk="1" fontAlgn="auto" hangingPunct="1">
                <a:spcBef>
                  <a:spcPts val="0"/>
                </a:spcBef>
                <a:spcAft>
                  <a:spcPts val="0"/>
                </a:spcAft>
              </a:pPr>
              <a:t>6</a:t>
            </a:fld>
            <a:endParaRPr lang="en-US" altLang="en-US">
              <a:solidFill>
                <a:prstClr val="black">
                  <a:tint val="75000"/>
                </a:prstClr>
              </a:solidFill>
              <a:latin typeface="Calibri" panose="020F0502020204030204"/>
            </a:endParaRPr>
          </a:p>
        </p:txBody>
      </p:sp>
      <p:sp>
        <p:nvSpPr>
          <p:cNvPr id="786434" name="Rectangle 2"/>
          <p:cNvSpPr>
            <a:spLocks noGrp="1" noChangeArrowheads="1"/>
          </p:cNvSpPr>
          <p:nvPr>
            <p:ph type="title"/>
          </p:nvPr>
        </p:nvSpPr>
        <p:spPr>
          <a:xfrm>
            <a:off x="316706" y="211206"/>
            <a:ext cx="7886700" cy="444521"/>
          </a:xfrm>
        </p:spPr>
        <p:txBody>
          <a:bodyPr/>
          <a:lstStyle/>
          <a:p>
            <a:r>
              <a:rPr lang="en-US" altLang="en-US" dirty="0"/>
              <a:t>Relaxation Step</a:t>
            </a:r>
          </a:p>
        </p:txBody>
      </p:sp>
      <p:sp>
        <p:nvSpPr>
          <p:cNvPr id="786435" name="Rectangle 3"/>
          <p:cNvSpPr>
            <a:spLocks noGrp="1" noChangeArrowheads="1"/>
          </p:cNvSpPr>
          <p:nvPr>
            <p:ph type="body" idx="1"/>
          </p:nvPr>
        </p:nvSpPr>
        <p:spPr>
          <a:xfrm>
            <a:off x="685800" y="890091"/>
            <a:ext cx="6172200" cy="1497809"/>
          </a:xfrm>
        </p:spPr>
        <p:txBody>
          <a:bodyPr>
            <a:noAutofit/>
          </a:bodyPr>
          <a:lstStyle/>
          <a:p>
            <a:pPr marL="400034" indent="-400034"/>
            <a:r>
              <a:rPr lang="en-US" altLang="en-US" b="1" dirty="0"/>
              <a:t>Relaxing </a:t>
            </a:r>
            <a:r>
              <a:rPr lang="en-US" altLang="en-US" dirty="0"/>
              <a:t>an edge (u, v) = testing whether we can improve the shortest path to v found so far by going through u</a:t>
            </a:r>
          </a:p>
          <a:p>
            <a:pPr marL="685773" lvl="1" indent="-342887">
              <a:buNone/>
            </a:pPr>
            <a:r>
              <a:rPr lang="en-US" altLang="en-US" sz="2100" dirty="0"/>
              <a:t>	If </a:t>
            </a:r>
            <a:r>
              <a:rPr lang="en-US" altLang="en-US" sz="2100" dirty="0">
                <a:latin typeface="Comic Sans MS" panose="030F0702030302020204" pitchFamily="66" charset="0"/>
              </a:rPr>
              <a:t>d[v] &gt; d[u] + w(u, v) </a:t>
            </a:r>
          </a:p>
          <a:p>
            <a:pPr marL="685773" lvl="1" indent="-342887">
              <a:buNone/>
            </a:pPr>
            <a:r>
              <a:rPr lang="en-US" altLang="en-US" sz="2100" dirty="0"/>
              <a:t>	    we can improve the shortest path to v </a:t>
            </a:r>
          </a:p>
          <a:p>
            <a:pPr marL="685773" lvl="1" indent="-342887">
              <a:buNone/>
            </a:pPr>
            <a:r>
              <a:rPr lang="en-US" altLang="en-US" sz="2100" dirty="0"/>
              <a:t>	    </a:t>
            </a:r>
            <a:r>
              <a:rPr lang="en-US" altLang="en-US" sz="2100" dirty="0">
                <a:sym typeface="Symbol" panose="05050102010706020507" pitchFamily="18" charset="2"/>
              </a:rPr>
              <a:t></a:t>
            </a:r>
            <a:r>
              <a:rPr lang="en-US" altLang="en-US" sz="2100" dirty="0"/>
              <a:t> d[v]=d[u]+w(</a:t>
            </a:r>
            <a:r>
              <a:rPr lang="en-US" altLang="en-US" sz="2100" dirty="0" err="1"/>
              <a:t>u,v</a:t>
            </a:r>
            <a:r>
              <a:rPr lang="en-US" altLang="en-US" sz="2100" dirty="0"/>
              <a:t>)</a:t>
            </a:r>
          </a:p>
          <a:p>
            <a:pPr marL="685773" lvl="1" indent="-342887">
              <a:buNone/>
            </a:pPr>
            <a:r>
              <a:rPr lang="en-US" altLang="en-US" sz="2100" dirty="0"/>
              <a:t>	    </a:t>
            </a:r>
            <a:r>
              <a:rPr lang="en-US" altLang="en-US" sz="2100" dirty="0">
                <a:sym typeface="Symbol" panose="05050102010706020507" pitchFamily="18" charset="2"/>
              </a:rPr>
              <a:t></a:t>
            </a:r>
            <a:r>
              <a:rPr lang="en-US" altLang="en-US" sz="2100" dirty="0"/>
              <a:t> </a:t>
            </a:r>
            <a:r>
              <a:rPr lang="en-US" altLang="en-US" sz="2100" dirty="0">
                <a:latin typeface="Comic Sans MS" panose="030F0702030302020204" pitchFamily="66" charset="0"/>
                <a:sym typeface="Symbol" panose="05050102010706020507" pitchFamily="18" charset="2"/>
              </a:rPr>
              <a:t></a:t>
            </a:r>
            <a:r>
              <a:rPr lang="en-US" altLang="en-US" sz="2100" dirty="0">
                <a:latin typeface="Comic Sans MS" panose="030F0702030302020204" pitchFamily="66" charset="0"/>
              </a:rPr>
              <a:t>[v] ← u</a:t>
            </a:r>
          </a:p>
          <a:p>
            <a:pPr marL="685773" lvl="1" indent="-342887">
              <a:buNone/>
            </a:pPr>
            <a:endParaRPr lang="en-US" altLang="en-US" sz="2100" dirty="0"/>
          </a:p>
        </p:txBody>
      </p:sp>
      <p:grpSp>
        <p:nvGrpSpPr>
          <p:cNvPr id="786436" name="Group 4"/>
          <p:cNvGrpSpPr>
            <a:grpSpLocks/>
          </p:cNvGrpSpPr>
          <p:nvPr/>
        </p:nvGrpSpPr>
        <p:grpSpPr bwMode="auto">
          <a:xfrm>
            <a:off x="1690689" y="3410783"/>
            <a:ext cx="1307307" cy="560784"/>
            <a:chOff x="717" y="2115"/>
            <a:chExt cx="1098" cy="471"/>
          </a:xfrm>
        </p:grpSpPr>
        <p:sp>
          <p:nvSpPr>
            <p:cNvPr id="786437" name="Oval 5"/>
            <p:cNvSpPr>
              <a:spLocks noChangeArrowheads="1"/>
            </p:cNvSpPr>
            <p:nvPr/>
          </p:nvSpPr>
          <p:spPr bwMode="auto">
            <a:xfrm>
              <a:off x="717"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5</a:t>
              </a:r>
            </a:p>
          </p:txBody>
        </p:sp>
        <p:sp>
          <p:nvSpPr>
            <p:cNvPr id="786438" name="Oval 6"/>
            <p:cNvSpPr>
              <a:spLocks noChangeArrowheads="1"/>
            </p:cNvSpPr>
            <p:nvPr/>
          </p:nvSpPr>
          <p:spPr bwMode="auto">
            <a:xfrm>
              <a:off x="1549"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9</a:t>
              </a:r>
            </a:p>
          </p:txBody>
        </p:sp>
        <p:sp>
          <p:nvSpPr>
            <p:cNvPr id="786439"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86440" name="Text Box 8"/>
            <p:cNvSpPr txBox="1">
              <a:spLocks noChangeArrowheads="1"/>
            </p:cNvSpPr>
            <p:nvPr/>
          </p:nvSpPr>
          <p:spPr bwMode="auto">
            <a:xfrm>
              <a:off x="1174" y="224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86441" name="Text Box 9"/>
            <p:cNvSpPr txBox="1">
              <a:spLocks noChangeArrowheads="1"/>
            </p:cNvSpPr>
            <p:nvPr/>
          </p:nvSpPr>
          <p:spPr bwMode="auto">
            <a:xfrm>
              <a:off x="772" y="2115"/>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u</a:t>
              </a:r>
            </a:p>
          </p:txBody>
        </p:sp>
        <p:sp>
          <p:nvSpPr>
            <p:cNvPr id="786442" name="Text Box 10"/>
            <p:cNvSpPr txBox="1">
              <a:spLocks noChangeArrowheads="1"/>
            </p:cNvSpPr>
            <p:nvPr/>
          </p:nvSpPr>
          <p:spPr bwMode="auto">
            <a:xfrm>
              <a:off x="1594" y="2115"/>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v</a:t>
              </a:r>
            </a:p>
          </p:txBody>
        </p:sp>
      </p:grpSp>
      <p:grpSp>
        <p:nvGrpSpPr>
          <p:cNvPr id="786443" name="Group 11"/>
          <p:cNvGrpSpPr>
            <a:grpSpLocks/>
          </p:cNvGrpSpPr>
          <p:nvPr/>
        </p:nvGrpSpPr>
        <p:grpSpPr bwMode="auto">
          <a:xfrm>
            <a:off x="1690689" y="4545107"/>
            <a:ext cx="1307307" cy="560785"/>
            <a:chOff x="717" y="2115"/>
            <a:chExt cx="1098" cy="471"/>
          </a:xfrm>
        </p:grpSpPr>
        <p:sp>
          <p:nvSpPr>
            <p:cNvPr id="786444" name="Oval 12"/>
            <p:cNvSpPr>
              <a:spLocks noChangeArrowheads="1"/>
            </p:cNvSpPr>
            <p:nvPr/>
          </p:nvSpPr>
          <p:spPr bwMode="auto">
            <a:xfrm>
              <a:off x="717"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5</a:t>
              </a:r>
            </a:p>
          </p:txBody>
        </p:sp>
        <p:sp>
          <p:nvSpPr>
            <p:cNvPr id="786445" name="Oval 13"/>
            <p:cNvSpPr>
              <a:spLocks noChangeArrowheads="1"/>
            </p:cNvSpPr>
            <p:nvPr/>
          </p:nvSpPr>
          <p:spPr bwMode="auto">
            <a:xfrm>
              <a:off x="1549"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b="1">
                  <a:solidFill>
                    <a:prstClr val="black"/>
                  </a:solidFill>
                  <a:latin typeface="Calibri" panose="020F0502020204030204"/>
                </a:rPr>
                <a:t>7</a:t>
              </a:r>
            </a:p>
          </p:txBody>
        </p:sp>
        <p:sp>
          <p:nvSpPr>
            <p:cNvPr id="786446"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86447" name="Text Box 15"/>
            <p:cNvSpPr txBox="1">
              <a:spLocks noChangeArrowheads="1"/>
            </p:cNvSpPr>
            <p:nvPr/>
          </p:nvSpPr>
          <p:spPr bwMode="auto">
            <a:xfrm>
              <a:off x="1174" y="224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86448" name="Text Box 16"/>
            <p:cNvSpPr txBox="1">
              <a:spLocks noChangeArrowheads="1"/>
            </p:cNvSpPr>
            <p:nvPr/>
          </p:nvSpPr>
          <p:spPr bwMode="auto">
            <a:xfrm>
              <a:off x="772" y="2115"/>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u</a:t>
              </a:r>
            </a:p>
          </p:txBody>
        </p:sp>
        <p:sp>
          <p:nvSpPr>
            <p:cNvPr id="786449" name="Text Box 17"/>
            <p:cNvSpPr txBox="1">
              <a:spLocks noChangeArrowheads="1"/>
            </p:cNvSpPr>
            <p:nvPr/>
          </p:nvSpPr>
          <p:spPr bwMode="auto">
            <a:xfrm>
              <a:off x="1594" y="2115"/>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v</a:t>
              </a:r>
            </a:p>
          </p:txBody>
        </p:sp>
      </p:grpSp>
      <p:sp>
        <p:nvSpPr>
          <p:cNvPr id="786450" name="AutoShape 18"/>
          <p:cNvSpPr>
            <a:spLocks noChangeArrowheads="1"/>
          </p:cNvSpPr>
          <p:nvPr/>
        </p:nvSpPr>
        <p:spPr bwMode="auto">
          <a:xfrm rot="5400000">
            <a:off x="1969889" y="4170231"/>
            <a:ext cx="734616" cy="1976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86451" name="Text Box 19"/>
          <p:cNvSpPr txBox="1">
            <a:spLocks noChangeArrowheads="1"/>
          </p:cNvSpPr>
          <p:nvPr/>
        </p:nvSpPr>
        <p:spPr bwMode="auto">
          <a:xfrm>
            <a:off x="2420118" y="4156918"/>
            <a:ext cx="117468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dirty="0">
                <a:solidFill>
                  <a:prstClr val="black"/>
                </a:solidFill>
                <a:latin typeface="Calibri" panose="020F0502020204030204"/>
              </a:rPr>
              <a:t>RELAX(u, v, w)</a:t>
            </a:r>
          </a:p>
        </p:txBody>
      </p:sp>
      <p:grpSp>
        <p:nvGrpSpPr>
          <p:cNvPr id="786452" name="Group 20"/>
          <p:cNvGrpSpPr>
            <a:grpSpLocks/>
          </p:cNvGrpSpPr>
          <p:nvPr/>
        </p:nvGrpSpPr>
        <p:grpSpPr bwMode="auto">
          <a:xfrm>
            <a:off x="3918347" y="3435659"/>
            <a:ext cx="1307307" cy="560784"/>
            <a:chOff x="717" y="2115"/>
            <a:chExt cx="1098" cy="471"/>
          </a:xfrm>
        </p:grpSpPr>
        <p:sp>
          <p:nvSpPr>
            <p:cNvPr id="786453" name="Oval 21"/>
            <p:cNvSpPr>
              <a:spLocks noChangeArrowheads="1"/>
            </p:cNvSpPr>
            <p:nvPr/>
          </p:nvSpPr>
          <p:spPr bwMode="auto">
            <a:xfrm>
              <a:off x="717"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5</a:t>
              </a:r>
            </a:p>
          </p:txBody>
        </p:sp>
        <p:sp>
          <p:nvSpPr>
            <p:cNvPr id="786454" name="Oval 22"/>
            <p:cNvSpPr>
              <a:spLocks noChangeArrowheads="1"/>
            </p:cNvSpPr>
            <p:nvPr/>
          </p:nvSpPr>
          <p:spPr bwMode="auto">
            <a:xfrm>
              <a:off x="1549"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6</a:t>
              </a:r>
            </a:p>
          </p:txBody>
        </p:sp>
        <p:sp>
          <p:nvSpPr>
            <p:cNvPr id="786455" name="Line 23"/>
            <p:cNvSpPr>
              <a:spLocks noChangeShapeType="1"/>
            </p:cNvSpPr>
            <p:nvPr/>
          </p:nvSpPr>
          <p:spPr bwMode="auto">
            <a:xfrm>
              <a:off x="981" y="2446"/>
              <a:ext cx="58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86456" name="Text Box 24"/>
            <p:cNvSpPr txBox="1">
              <a:spLocks noChangeArrowheads="1"/>
            </p:cNvSpPr>
            <p:nvPr/>
          </p:nvSpPr>
          <p:spPr bwMode="auto">
            <a:xfrm>
              <a:off x="1174" y="224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86457" name="Text Box 25"/>
            <p:cNvSpPr txBox="1">
              <a:spLocks noChangeArrowheads="1"/>
            </p:cNvSpPr>
            <p:nvPr/>
          </p:nvSpPr>
          <p:spPr bwMode="auto">
            <a:xfrm>
              <a:off x="772" y="2115"/>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dirty="0">
                  <a:solidFill>
                    <a:prstClr val="black"/>
                  </a:solidFill>
                  <a:latin typeface="Calibri" panose="020F0502020204030204"/>
                </a:rPr>
                <a:t>u</a:t>
              </a:r>
            </a:p>
          </p:txBody>
        </p:sp>
        <p:sp>
          <p:nvSpPr>
            <p:cNvPr id="786458" name="Text Box 26"/>
            <p:cNvSpPr txBox="1">
              <a:spLocks noChangeArrowheads="1"/>
            </p:cNvSpPr>
            <p:nvPr/>
          </p:nvSpPr>
          <p:spPr bwMode="auto">
            <a:xfrm>
              <a:off x="1594" y="2115"/>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v</a:t>
              </a:r>
            </a:p>
          </p:txBody>
        </p:sp>
      </p:grpSp>
      <p:grpSp>
        <p:nvGrpSpPr>
          <p:cNvPr id="786459" name="Group 27"/>
          <p:cNvGrpSpPr>
            <a:grpSpLocks/>
          </p:cNvGrpSpPr>
          <p:nvPr/>
        </p:nvGrpSpPr>
        <p:grpSpPr bwMode="auto">
          <a:xfrm>
            <a:off x="3883821" y="4530085"/>
            <a:ext cx="1307307" cy="560785"/>
            <a:chOff x="717" y="2115"/>
            <a:chExt cx="1098" cy="471"/>
          </a:xfrm>
        </p:grpSpPr>
        <p:sp>
          <p:nvSpPr>
            <p:cNvPr id="786460" name="Oval 28"/>
            <p:cNvSpPr>
              <a:spLocks noChangeArrowheads="1"/>
            </p:cNvSpPr>
            <p:nvPr/>
          </p:nvSpPr>
          <p:spPr bwMode="auto">
            <a:xfrm>
              <a:off x="717"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5</a:t>
              </a:r>
            </a:p>
          </p:txBody>
        </p:sp>
        <p:sp>
          <p:nvSpPr>
            <p:cNvPr id="786461" name="Oval 29"/>
            <p:cNvSpPr>
              <a:spLocks noChangeArrowheads="1"/>
            </p:cNvSpPr>
            <p:nvPr/>
          </p:nvSpPr>
          <p:spPr bwMode="auto">
            <a:xfrm>
              <a:off x="1549" y="2321"/>
              <a:ext cx="266" cy="26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73" eaLnBrk="1" fontAlgn="auto" hangingPunct="1">
                <a:spcBef>
                  <a:spcPts val="0"/>
                </a:spcBef>
                <a:spcAft>
                  <a:spcPts val="0"/>
                </a:spcAft>
              </a:pPr>
              <a:r>
                <a:rPr lang="en-US" altLang="en-US" sz="1350">
                  <a:solidFill>
                    <a:prstClr val="black"/>
                  </a:solidFill>
                  <a:latin typeface="Calibri" panose="020F0502020204030204"/>
                </a:rPr>
                <a:t>6</a:t>
              </a:r>
            </a:p>
          </p:txBody>
        </p:sp>
        <p:sp>
          <p:nvSpPr>
            <p:cNvPr id="786462" name="Line 30"/>
            <p:cNvSpPr>
              <a:spLocks noChangeShapeType="1"/>
            </p:cNvSpPr>
            <p:nvPr/>
          </p:nvSpPr>
          <p:spPr bwMode="auto">
            <a:xfrm>
              <a:off x="981" y="2446"/>
              <a:ext cx="58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86463" name="Text Box 31"/>
            <p:cNvSpPr txBox="1">
              <a:spLocks noChangeArrowheads="1"/>
            </p:cNvSpPr>
            <p:nvPr/>
          </p:nvSpPr>
          <p:spPr bwMode="auto">
            <a:xfrm>
              <a:off x="1174" y="2247"/>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200">
                  <a:solidFill>
                    <a:prstClr val="black"/>
                  </a:solidFill>
                  <a:latin typeface="Calibri" panose="020F0502020204030204"/>
                </a:rPr>
                <a:t>2</a:t>
              </a:r>
            </a:p>
          </p:txBody>
        </p:sp>
        <p:sp>
          <p:nvSpPr>
            <p:cNvPr id="786464" name="Text Box 32"/>
            <p:cNvSpPr txBox="1">
              <a:spLocks noChangeArrowheads="1"/>
            </p:cNvSpPr>
            <p:nvPr/>
          </p:nvSpPr>
          <p:spPr bwMode="auto">
            <a:xfrm>
              <a:off x="772" y="2115"/>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u</a:t>
              </a:r>
            </a:p>
          </p:txBody>
        </p:sp>
        <p:sp>
          <p:nvSpPr>
            <p:cNvPr id="786465" name="Text Box 33"/>
            <p:cNvSpPr txBox="1">
              <a:spLocks noChangeArrowheads="1"/>
            </p:cNvSpPr>
            <p:nvPr/>
          </p:nvSpPr>
          <p:spPr bwMode="auto">
            <a:xfrm>
              <a:off x="1594" y="2115"/>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a:solidFill>
                    <a:prstClr val="black"/>
                  </a:solidFill>
                  <a:latin typeface="Calibri" panose="020F0502020204030204"/>
                </a:rPr>
                <a:t>v</a:t>
              </a:r>
            </a:p>
          </p:txBody>
        </p:sp>
      </p:grpSp>
      <p:sp>
        <p:nvSpPr>
          <p:cNvPr id="786466" name="AutoShape 34"/>
          <p:cNvSpPr>
            <a:spLocks noChangeArrowheads="1"/>
          </p:cNvSpPr>
          <p:nvPr/>
        </p:nvSpPr>
        <p:spPr bwMode="auto">
          <a:xfrm rot="5400000">
            <a:off x="4159290" y="4182890"/>
            <a:ext cx="734616" cy="1976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
        <p:nvSpPr>
          <p:cNvPr id="786467" name="Text Box 35"/>
          <p:cNvSpPr txBox="1">
            <a:spLocks noChangeArrowheads="1"/>
          </p:cNvSpPr>
          <p:nvPr/>
        </p:nvSpPr>
        <p:spPr bwMode="auto">
          <a:xfrm>
            <a:off x="4644111" y="4120074"/>
            <a:ext cx="117468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dirty="0">
                <a:solidFill>
                  <a:prstClr val="black"/>
                </a:solidFill>
                <a:latin typeface="Calibri" panose="020F0502020204030204"/>
              </a:rPr>
              <a:t>RELAX(u, v, w)</a:t>
            </a:r>
          </a:p>
        </p:txBody>
      </p:sp>
      <p:sp>
        <p:nvSpPr>
          <p:cNvPr id="786468" name="Rectangle 36"/>
          <p:cNvSpPr>
            <a:spLocks noChangeArrowheads="1"/>
          </p:cNvSpPr>
          <p:nvPr/>
        </p:nvSpPr>
        <p:spPr bwMode="auto">
          <a:xfrm>
            <a:off x="6028453" y="3744172"/>
            <a:ext cx="26440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685773" eaLnBrk="1" fontAlgn="auto" hangingPunct="1">
              <a:spcBef>
                <a:spcPts val="0"/>
              </a:spcBef>
              <a:spcAft>
                <a:spcPts val="0"/>
              </a:spcAft>
            </a:pPr>
            <a:r>
              <a:rPr lang="en-US" altLang="en-US" dirty="0">
                <a:solidFill>
                  <a:srgbClr val="DD0111"/>
                </a:solidFill>
                <a:latin typeface="Calibri" panose="020F0502020204030204"/>
              </a:rPr>
              <a:t>After relaxation:</a:t>
            </a:r>
          </a:p>
          <a:p>
            <a:pPr marL="342887" lvl="1" defTabSz="685773" eaLnBrk="1" fontAlgn="auto" hangingPunct="1">
              <a:spcBef>
                <a:spcPts val="0"/>
              </a:spcBef>
              <a:spcAft>
                <a:spcPts val="0"/>
              </a:spcAft>
            </a:pPr>
            <a:r>
              <a:rPr lang="en-US" altLang="en-US" dirty="0">
                <a:solidFill>
                  <a:srgbClr val="DD0111"/>
                </a:solidFill>
                <a:latin typeface="Comic Sans MS" panose="030F0702030302020204" pitchFamily="66" charset="0"/>
              </a:rPr>
              <a:t>d[v] </a:t>
            </a:r>
            <a:r>
              <a:rPr lang="en-US" altLang="en-US" dirty="0">
                <a:solidFill>
                  <a:srgbClr val="DD0111"/>
                </a:solidFill>
                <a:latin typeface="Comic Sans MS" panose="030F0702030302020204" pitchFamily="66" charset="0"/>
                <a:sym typeface="Symbol" panose="05050102010706020507" pitchFamily="18" charset="2"/>
              </a:rPr>
              <a:t></a:t>
            </a:r>
            <a:r>
              <a:rPr lang="en-US" altLang="en-US" dirty="0">
                <a:solidFill>
                  <a:srgbClr val="DD0111"/>
                </a:solidFill>
                <a:latin typeface="Comic Sans MS" panose="030F0702030302020204" pitchFamily="66" charset="0"/>
              </a:rPr>
              <a:t> d[u] + w(u, v)</a:t>
            </a:r>
          </a:p>
        </p:txBody>
      </p:sp>
      <p:sp>
        <p:nvSpPr>
          <p:cNvPr id="786477" name="Text Box 45"/>
          <p:cNvSpPr txBox="1">
            <a:spLocks noChangeArrowheads="1"/>
          </p:cNvSpPr>
          <p:nvPr/>
        </p:nvSpPr>
        <p:spPr bwMode="auto">
          <a:xfrm>
            <a:off x="5248226" y="4809634"/>
            <a:ext cx="91262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685773" eaLnBrk="1" fontAlgn="auto" hangingPunct="1">
              <a:spcBef>
                <a:spcPts val="0"/>
              </a:spcBef>
              <a:spcAft>
                <a:spcPts val="0"/>
              </a:spcAft>
            </a:pPr>
            <a:r>
              <a:rPr lang="en-US" altLang="en-US" sz="1350" dirty="0">
                <a:solidFill>
                  <a:srgbClr val="DD0111"/>
                </a:solidFill>
                <a:latin typeface="Calibri" panose="020F0502020204030204"/>
              </a:rPr>
              <a:t>no change</a:t>
            </a:r>
          </a:p>
        </p:txBody>
      </p:sp>
      <p:sp>
        <p:nvSpPr>
          <p:cNvPr id="786478" name="Rectangle 46"/>
          <p:cNvSpPr>
            <a:spLocks noChangeArrowheads="1"/>
          </p:cNvSpPr>
          <p:nvPr/>
        </p:nvSpPr>
        <p:spPr bwMode="auto">
          <a:xfrm>
            <a:off x="5918623" y="3761960"/>
            <a:ext cx="2753915" cy="6655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773" eaLnBrk="1" fontAlgn="auto" hangingPunct="1">
              <a:spcBef>
                <a:spcPts val="0"/>
              </a:spcBef>
              <a:spcAft>
                <a:spcPts val="0"/>
              </a:spcAft>
            </a:pPr>
            <a:endParaRPr lang="en-IN" sz="1350">
              <a:solidFill>
                <a:prstClr val="black"/>
              </a:solidFill>
              <a:latin typeface="Calibri" panose="020F0502020204030204"/>
            </a:endParaRPr>
          </a:p>
        </p:txBody>
      </p:sp>
    </p:spTree>
    <p:extLst>
      <p:ext uri="{BB962C8B-B14F-4D97-AF65-F5344CB8AC3E}">
        <p14:creationId xmlns:p14="http://schemas.microsoft.com/office/powerpoint/2010/main" val="146538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6468"/>
                                        </p:tgtEl>
                                        <p:attrNameLst>
                                          <p:attrName>style.visibility</p:attrName>
                                        </p:attrNameLst>
                                      </p:cBhvr>
                                      <p:to>
                                        <p:strVal val="visible"/>
                                      </p:to>
                                    </p:set>
                                    <p:animEffect transition="in" filter="checkerboard(across)">
                                      <p:cBhvr>
                                        <p:cTn id="7" dur="500"/>
                                        <p:tgtEl>
                                          <p:spTgt spid="78646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86478"/>
                                        </p:tgtEl>
                                        <p:attrNameLst>
                                          <p:attrName>style.visibility</p:attrName>
                                        </p:attrNameLst>
                                      </p:cBhvr>
                                      <p:to>
                                        <p:strVal val="visible"/>
                                      </p:to>
                                    </p:set>
                                    <p:animEffect transition="in" filter="checkerboard(across)">
                                      <p:cBhvr>
                                        <p:cTn id="10" dur="500"/>
                                        <p:tgtEl>
                                          <p:spTgt spid="78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68" grpId="0"/>
      <p:bldP spid="7864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defTabSz="685773" eaLnBrk="1" fontAlgn="auto" hangingPunct="1">
              <a:spcBef>
                <a:spcPts val="0"/>
              </a:spcBef>
              <a:spcAft>
                <a:spcPts val="0"/>
              </a:spcAft>
            </a:pPr>
            <a:fld id="{9E800E50-A0FA-414E-A30C-B560F72F116D}" type="slidenum">
              <a:rPr lang="en-US" altLang="en-US">
                <a:solidFill>
                  <a:prstClr val="black">
                    <a:tint val="75000"/>
                  </a:prstClr>
                </a:solidFill>
                <a:latin typeface="Calibri" panose="020F0502020204030204"/>
              </a:rPr>
              <a:pPr defTabSz="685773" eaLnBrk="1" fontAlgn="auto" hangingPunct="1">
                <a:spcBef>
                  <a:spcPts val="0"/>
                </a:spcBef>
                <a:spcAft>
                  <a:spcPts val="0"/>
                </a:spcAft>
              </a:pPr>
              <a:t>7</a:t>
            </a:fld>
            <a:endParaRPr lang="en-US" altLang="en-US">
              <a:solidFill>
                <a:prstClr val="black">
                  <a:tint val="75000"/>
                </a:prstClr>
              </a:solidFill>
              <a:latin typeface="Calibri" panose="020F0502020204030204"/>
            </a:endParaRPr>
          </a:p>
        </p:txBody>
      </p:sp>
      <p:sp>
        <p:nvSpPr>
          <p:cNvPr id="788482" name="Rectangle 2"/>
          <p:cNvSpPr>
            <a:spLocks noGrp="1" noChangeArrowheads="1"/>
          </p:cNvSpPr>
          <p:nvPr>
            <p:ph type="title"/>
          </p:nvPr>
        </p:nvSpPr>
        <p:spPr/>
        <p:txBody>
          <a:bodyPr/>
          <a:lstStyle/>
          <a:p>
            <a:r>
              <a:rPr lang="en-US" altLang="en-US"/>
              <a:t>Bellman-Ford Algorithm</a:t>
            </a:r>
          </a:p>
        </p:txBody>
      </p:sp>
      <p:sp>
        <p:nvSpPr>
          <p:cNvPr id="788483" name="Rectangle 3"/>
          <p:cNvSpPr>
            <a:spLocks noGrp="1" noChangeArrowheads="1"/>
          </p:cNvSpPr>
          <p:nvPr>
            <p:ph type="body" idx="1"/>
          </p:nvPr>
        </p:nvSpPr>
        <p:spPr>
          <a:xfrm>
            <a:off x="1403059" y="2226469"/>
            <a:ext cx="6706999" cy="3263504"/>
          </a:xfrm>
        </p:spPr>
        <p:txBody>
          <a:bodyPr>
            <a:normAutofit/>
          </a:bodyPr>
          <a:lstStyle/>
          <a:p>
            <a:endParaRPr lang="en-US" altLang="en-US" dirty="0"/>
          </a:p>
          <a:p>
            <a:r>
              <a:rPr lang="en-US" altLang="en-US" dirty="0"/>
              <a:t>Single-source shortest path problem</a:t>
            </a:r>
          </a:p>
          <a:p>
            <a:pPr lvl="1"/>
            <a:r>
              <a:rPr lang="en-US" altLang="en-US" sz="2100" dirty="0"/>
              <a:t>Computes δ(s, v) and </a:t>
            </a:r>
            <a:r>
              <a:rPr lang="en-US" altLang="en-US" sz="2100" dirty="0">
                <a:latin typeface="Comic Sans MS" panose="030F0702030302020204" pitchFamily="66" charset="0"/>
                <a:sym typeface="Symbol" panose="05050102010706020507" pitchFamily="18" charset="2"/>
              </a:rPr>
              <a:t></a:t>
            </a:r>
            <a:r>
              <a:rPr lang="en-US" altLang="en-US" sz="2100" dirty="0"/>
              <a:t>[v] for all v </a:t>
            </a:r>
            <a:r>
              <a:rPr lang="en-US" altLang="en-US" sz="2100" dirty="0">
                <a:sym typeface="Symbol" panose="05050102010706020507" pitchFamily="18" charset="2"/>
              </a:rPr>
              <a:t></a:t>
            </a:r>
            <a:r>
              <a:rPr lang="en-US" altLang="en-US" sz="2100" dirty="0"/>
              <a:t> V</a:t>
            </a:r>
          </a:p>
          <a:p>
            <a:pPr lvl="1">
              <a:buFontTx/>
              <a:buNone/>
            </a:pPr>
            <a:endParaRPr lang="en-US" altLang="en-US" sz="2100" dirty="0"/>
          </a:p>
          <a:p>
            <a:r>
              <a:rPr lang="en-US" altLang="en-US" dirty="0"/>
              <a:t>Allows negative edge weights - can detect negative cycles.</a:t>
            </a:r>
          </a:p>
          <a:p>
            <a:pPr lvl="1"/>
            <a:r>
              <a:rPr lang="en-US" altLang="en-US" sz="2100" dirty="0"/>
              <a:t>Returns TRUE if no negative-weight cycles are reachable from the source s</a:t>
            </a:r>
          </a:p>
          <a:p>
            <a:pPr lvl="1"/>
            <a:r>
              <a:rPr lang="en-US" altLang="en-US" sz="2100" dirty="0"/>
              <a:t>Returns FALSE otherwise </a:t>
            </a:r>
            <a:r>
              <a:rPr lang="en-US" altLang="en-US" sz="2100" dirty="0">
                <a:sym typeface="Symbol" panose="05050102010706020507" pitchFamily="18" charset="2"/>
              </a:rPr>
              <a:t> no solution exists</a:t>
            </a:r>
          </a:p>
        </p:txBody>
      </p:sp>
    </p:spTree>
    <p:extLst>
      <p:ext uri="{BB962C8B-B14F-4D97-AF65-F5344CB8AC3E}">
        <p14:creationId xmlns:p14="http://schemas.microsoft.com/office/powerpoint/2010/main" val="98264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3BB1-0761-244C-1DF6-72174C903E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F868A37-C9E9-1AE4-5B8E-B46D96DEEFCC}"/>
              </a:ext>
            </a:extLst>
          </p:cNvPr>
          <p:cNvPicPr>
            <a:picLocks noGrp="1" noChangeAspect="1"/>
          </p:cNvPicPr>
          <p:nvPr>
            <p:ph idx="1"/>
          </p:nvPr>
        </p:nvPicPr>
        <p:blipFill>
          <a:blip r:embed="rId2"/>
          <a:stretch>
            <a:fillRect/>
          </a:stretch>
        </p:blipFill>
        <p:spPr>
          <a:xfrm>
            <a:off x="1323102" y="1719263"/>
            <a:ext cx="6497796" cy="4411662"/>
          </a:xfrm>
        </p:spPr>
      </p:pic>
    </p:spTree>
    <p:extLst>
      <p:ext uri="{BB962C8B-B14F-4D97-AF65-F5344CB8AC3E}">
        <p14:creationId xmlns:p14="http://schemas.microsoft.com/office/powerpoint/2010/main" val="164087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53DF-60A0-354A-C493-790F0FB6BD3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8D5D0D5-BFF5-3D6F-59EF-336D03BF221A}"/>
              </a:ext>
            </a:extLst>
          </p:cNvPr>
          <p:cNvPicPr>
            <a:picLocks noGrp="1" noChangeAspect="1"/>
          </p:cNvPicPr>
          <p:nvPr>
            <p:ph idx="1"/>
          </p:nvPr>
        </p:nvPicPr>
        <p:blipFill>
          <a:blip r:embed="rId2"/>
          <a:stretch>
            <a:fillRect/>
          </a:stretch>
        </p:blipFill>
        <p:spPr>
          <a:xfrm>
            <a:off x="1476784" y="1719263"/>
            <a:ext cx="6190431" cy="4411662"/>
          </a:xfrm>
        </p:spPr>
      </p:pic>
    </p:spTree>
    <p:extLst>
      <p:ext uri="{BB962C8B-B14F-4D97-AF65-F5344CB8AC3E}">
        <p14:creationId xmlns:p14="http://schemas.microsoft.com/office/powerpoint/2010/main" val="3499089260"/>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2516</TotalTime>
  <Words>1591</Words>
  <Application>Microsoft Office PowerPoint</Application>
  <PresentationFormat>On-screen Show (4:3)</PresentationFormat>
  <Paragraphs>562</Paragraphs>
  <Slides>32</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Calibri Light</vt:lpstr>
      <vt:lpstr>Comic Sans MS</vt:lpstr>
      <vt:lpstr>Monotype Corsiva</vt:lpstr>
      <vt:lpstr>Times New Roman</vt:lpstr>
      <vt:lpstr>Trebuchet MS</vt:lpstr>
      <vt:lpstr>Wingdings</vt:lpstr>
      <vt:lpstr>Network</vt:lpstr>
      <vt:lpstr>Office Theme</vt:lpstr>
      <vt:lpstr>Bellman-Ford algorithm</vt:lpstr>
      <vt:lpstr>PowerPoint Presentation</vt:lpstr>
      <vt:lpstr>Dynamic Programming </vt:lpstr>
      <vt:lpstr>BELLMAN-FORD(V, E, w, s)</vt:lpstr>
      <vt:lpstr>Initialization</vt:lpstr>
      <vt:lpstr>Relaxation Step</vt:lpstr>
      <vt:lpstr>Bellman-Ford Algorithm</vt:lpstr>
      <vt:lpstr>PowerPoint Presentation</vt:lpstr>
      <vt:lpstr>PowerPoint Presentation</vt:lpstr>
      <vt:lpstr>Negative cycles</vt:lpstr>
      <vt:lpstr>Negative cycles</vt:lpstr>
      <vt:lpstr>A Graph Without Negative Cycle </vt:lpstr>
      <vt:lpstr>Bellman Ford Algorithm Example</vt:lpstr>
      <vt:lpstr>First Iteration</vt:lpstr>
      <vt:lpstr>Iteration 1</vt:lpstr>
      <vt:lpstr>Edge (D,A)</vt:lpstr>
      <vt:lpstr>Iteration 3</vt:lpstr>
      <vt:lpstr>Iteration 4</vt:lpstr>
      <vt:lpstr>Bellman-Ford Algorithm - Example</vt:lpstr>
      <vt:lpstr>BELLMAN-FORD(V, E, w, s)</vt:lpstr>
      <vt:lpstr>Example</vt:lpstr>
      <vt:lpstr>Detecting Negative Cycles (perform extra test after V-1 iterations)</vt:lpstr>
      <vt:lpstr>BELLMAN-FORD(V, E, w, s)</vt:lpstr>
      <vt:lpstr>Bellman-Ford Example</vt:lpstr>
      <vt:lpstr>Bellman-Ford algorithm</vt:lpstr>
      <vt:lpstr>Bellman-Ford algorithm</vt:lpstr>
      <vt:lpstr>Bellman-Ford algorithm</vt:lpstr>
      <vt:lpstr>Bellman-Ford algorithm</vt:lpstr>
      <vt:lpstr>Bellman-Ford algorithm</vt:lpstr>
      <vt:lpstr>Bellman-Ford algorithm</vt:lpstr>
      <vt:lpstr>Bellman-Ford algorithm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RVCECS7404</dc:creator>
  <cp:lastModifiedBy>RAJASHREE SHETTAR</cp:lastModifiedBy>
  <cp:revision>250</cp:revision>
  <dcterms:created xsi:type="dcterms:W3CDTF">1601-01-01T00:00:00Z</dcterms:created>
  <dcterms:modified xsi:type="dcterms:W3CDTF">2023-03-20T06:38:19Z</dcterms:modified>
</cp:coreProperties>
</file>