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46" r:id="rId3"/>
    <p:sldId id="347" r:id="rId4"/>
    <p:sldId id="348" r:id="rId5"/>
    <p:sldId id="323" r:id="rId6"/>
    <p:sldId id="351" r:id="rId7"/>
    <p:sldId id="353" r:id="rId8"/>
    <p:sldId id="354" r:id="rId9"/>
    <p:sldId id="370" r:id="rId10"/>
    <p:sldId id="257" r:id="rId11"/>
    <p:sldId id="322" r:id="rId12"/>
    <p:sldId id="367" r:id="rId13"/>
    <p:sldId id="273" r:id="rId14"/>
    <p:sldId id="275" r:id="rId15"/>
    <p:sldId id="369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8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80" r:id="rId34"/>
    <p:sldId id="381" r:id="rId35"/>
    <p:sldId id="382" r:id="rId36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FA4"/>
    <a:srgbClr val="669900"/>
    <a:srgbClr val="D60093"/>
    <a:srgbClr val="CCFFCC"/>
    <a:srgbClr val="336600"/>
    <a:srgbClr val="FF3300"/>
    <a:srgbClr val="00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defRPr sz="1200">
                <a:latin typeface="SymbolMT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>
                <a:latin typeface="SymbolMT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20000"/>
              </a:spcBef>
              <a:defRPr sz="1200">
                <a:latin typeface="SymbolMT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 smtClean="0">
                <a:latin typeface="SymbolMT" charset="0"/>
              </a:defRPr>
            </a:lvl1pPr>
          </a:lstStyle>
          <a:p>
            <a:pPr>
              <a:defRPr/>
            </a:pPr>
            <a:fld id="{039BC535-45DC-4BA2-841D-1329529EA5CC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0183003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noProof="0"/>
              <a:t>Asıl metin stillerini düzenlemek için tıklatın</a:t>
            </a:r>
          </a:p>
          <a:p>
            <a:pPr lvl="1"/>
            <a:r>
              <a:rPr lang="tr-TR" altLang="en-US" noProof="0"/>
              <a:t>İkinci düzey</a:t>
            </a:r>
          </a:p>
          <a:p>
            <a:pPr lvl="2"/>
            <a:r>
              <a:rPr lang="tr-TR" altLang="en-US" noProof="0"/>
              <a:t>Üçüncü düzey</a:t>
            </a:r>
          </a:p>
          <a:p>
            <a:pPr lvl="3"/>
            <a:r>
              <a:rPr lang="tr-TR" altLang="en-US" noProof="0"/>
              <a:t>Dördüncü düzey</a:t>
            </a:r>
          </a:p>
          <a:p>
            <a:pPr lvl="4"/>
            <a:r>
              <a:rPr lang="tr-TR" altLang="en-US" noProof="0"/>
              <a:t>Beşinci düzey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98CDDFA-BBD0-4B11-8DE8-06D1452DEAA6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415946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/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27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/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rgbClr val="FF0000"/>
              </a:solidFill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077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/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rgbClr val="FF0000"/>
              </a:solidFill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949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  <a:extLst>
            <a:ext uri="{FAA26D3D-D897-4be2-8F04-BA451C77F1D7}"/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>
              <a:solidFill>
                <a:srgbClr val="FF0000"/>
              </a:solidFill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45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350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Comp 122, Fall 2003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D39C6-C079-4B82-B99F-79A760FD8F29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79998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Comp 122, Fall 2003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7A377-FF89-4497-9069-9236A2464957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932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Comp 122, Fall 2003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7ADDE-EFBA-4A21-A2AD-4CB79F97ADFE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651337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Comp 122, Fall 2003</a:t>
            </a: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E8FD1-35FB-43DF-A9CC-C6759ADC2412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8122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500"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  <a:lvl2pP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Comp 122, Fall 2003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5D1F9-DCBB-4DE5-9F3D-032C59C5500B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65617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323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Comp 122, Fall 2003</a:t>
            </a: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13B00-AC95-4B8A-A215-4B03410058AF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38719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Comp 122, Fall 2003</a:t>
            </a: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7123B-91DA-478D-BB4C-993AF861CFB8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1778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Comp 122, Fall 2003</a:t>
            </a: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2FF16-54C8-4B7A-AC95-4392276D5B4D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5925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Comp 122, Fall 2003</a:t>
            </a: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4781B-459D-42C2-B6BD-80F2A7E73670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0072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Comp 122, Fall 2003</a:t>
            </a: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4D4C8-7E46-4F53-924B-BDEF4EF86948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41452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Comp 122, Fall 2003</a:t>
            </a: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474FD-AE50-43A0-BF0B-8D6F3B401085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3093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a-DK"/>
              <a:t>Comp 122, Fall 2003</a:t>
            </a: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E4E00-965D-4F57-B7EA-D97CA8E7E7D2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90107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Asıl başlık stili için tıklatın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/>
              <a:t>Asıl metin stillerini düzenlemek için tıklatın</a:t>
            </a:r>
          </a:p>
          <a:p>
            <a:pPr lvl="1"/>
            <a:r>
              <a:rPr lang="tr-TR" altLang="en-US"/>
              <a:t>İkinci düzey</a:t>
            </a:r>
          </a:p>
          <a:p>
            <a:pPr lvl="2"/>
            <a:r>
              <a:rPr lang="tr-TR" altLang="en-US"/>
              <a:t>Üçüncü düzey</a:t>
            </a:r>
          </a:p>
          <a:p>
            <a:pPr lvl="3"/>
            <a:r>
              <a:rPr lang="tr-TR" altLang="en-US"/>
              <a:t>Dördüncü düzey</a:t>
            </a:r>
          </a:p>
          <a:p>
            <a:pPr lvl="4"/>
            <a:r>
              <a:rPr lang="tr-TR" altLang="en-US"/>
              <a:t>Beşinci düzey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sz="1400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>
                <a:latin typeface="+mn-lt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r>
              <a:rPr lang="da-DK"/>
              <a:t>Comp 122, Fall 2003</a:t>
            </a:r>
            <a:endParaRPr lang="tr-T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4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3592C0D-F2A4-482A-A969-C6A596FC7BAC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rected-acyclic-graph-in-compiler-design-with-examples/" TargetMode="External"/><Relationship Id="rId2" Type="http://schemas.openxmlformats.org/officeDocument/2006/relationships/hyperlink" Target="https://www.scaler.com/topics/data-structures/prims-algorith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05000"/>
            <a:ext cx="7772400" cy="1752600"/>
          </a:xfrm>
        </p:spPr>
        <p:txBody>
          <a:bodyPr/>
          <a:lstStyle/>
          <a:p>
            <a:pPr eaLnBrk="1" hangingPunct="1">
              <a:defRPr/>
            </a:pPr>
            <a:r>
              <a:rPr lang="tr-TR" sz="3200" b="1" dirty="0">
                <a:solidFill>
                  <a:srgbClr val="FF0000"/>
                </a:solidFill>
                <a:ea typeface="+mj-ea"/>
                <a:cs typeface="+mj-cs"/>
              </a:rPr>
              <a:t>SINGLE-SOURCE SHORTEST PATHS</a:t>
            </a:r>
            <a:r>
              <a:rPr lang="tr-TR" dirty="0">
                <a:ea typeface="+mj-ea"/>
                <a:cs typeface="+mj-cs"/>
              </a:rPr>
              <a:t> </a:t>
            </a:r>
            <a:r>
              <a:rPr lang="en-US" altLang="en-US" b="1" dirty="0">
                <a:solidFill>
                  <a:srgbClr val="0070C0"/>
                </a:solidFill>
              </a:rPr>
              <a:t>Shortest Path is DAGs</a:t>
            </a:r>
            <a:br>
              <a:rPr lang="en-US" altLang="en-US" b="1" dirty="0"/>
            </a:br>
            <a:endParaRPr lang="tr-TR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5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ea typeface="+mj-ea"/>
                <a:cs typeface="+mj-cs"/>
              </a:rPr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20000" cy="2286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400"/>
              <a:t>Generalization of BFS to handle weighted graphs       </a:t>
            </a:r>
          </a:p>
          <a:p>
            <a:pPr eaLnBrk="1" hangingPunct="1">
              <a:defRPr/>
            </a:pPr>
            <a:r>
              <a:rPr lang="en-US" altLang="en-US" sz="2400"/>
              <a:t>Direct Graph </a:t>
            </a:r>
            <a:r>
              <a:rPr lang="en-US" altLang="en-US" sz="2400" b="1" i="1">
                <a:solidFill>
                  <a:srgbClr val="008000"/>
                </a:solidFill>
              </a:rPr>
              <a:t>G</a:t>
            </a:r>
            <a:r>
              <a:rPr lang="en-US" altLang="en-US" sz="2400"/>
              <a:t> = ( </a:t>
            </a:r>
            <a:r>
              <a:rPr lang="en-US" altLang="en-US" sz="2400" b="1" i="1">
                <a:solidFill>
                  <a:srgbClr val="008000"/>
                </a:solidFill>
              </a:rPr>
              <a:t>V</a:t>
            </a:r>
            <a:r>
              <a:rPr lang="en-US" altLang="en-US" sz="2400"/>
              <a:t>, </a:t>
            </a:r>
            <a:r>
              <a:rPr lang="en-US" altLang="en-US" sz="2400" b="1" i="1">
                <a:solidFill>
                  <a:srgbClr val="008000"/>
                </a:solidFill>
              </a:rPr>
              <a:t>E</a:t>
            </a:r>
            <a:r>
              <a:rPr lang="en-US" altLang="en-US" sz="2400" i="1">
                <a:solidFill>
                  <a:schemeClr val="accent2"/>
                </a:solidFill>
              </a:rPr>
              <a:t> </a:t>
            </a:r>
            <a:r>
              <a:rPr lang="en-US" altLang="en-US" sz="2400"/>
              <a:t>), edge weight </a:t>
            </a:r>
            <a:r>
              <a:rPr lang="en-US" altLang="en-US" sz="2400" i="1"/>
              <a:t>f</a:t>
            </a:r>
            <a:r>
              <a:rPr lang="en-US" altLang="en-US" sz="2400">
                <a:cs typeface="Times New Roman" pitchFamily="18" charset="0"/>
              </a:rPr>
              <a:t>n</a:t>
            </a:r>
            <a:r>
              <a:rPr lang="en-US" altLang="en-US" sz="2400"/>
              <a:t> ; w : </a:t>
            </a:r>
            <a:r>
              <a:rPr lang="en-US" altLang="en-US" sz="2400" b="1" i="1"/>
              <a:t>E</a:t>
            </a:r>
            <a:r>
              <a:rPr lang="en-US" altLang="en-US" sz="2400"/>
              <a:t> </a:t>
            </a:r>
            <a:r>
              <a:rPr lang="en-US" altLang="en-US" sz="2400">
                <a:cs typeface="Times New Roman" pitchFamily="18" charset="0"/>
              </a:rPr>
              <a:t>→</a:t>
            </a:r>
            <a:r>
              <a:rPr lang="en-US" altLang="en-US" sz="2400"/>
              <a:t> </a:t>
            </a:r>
            <a:r>
              <a:rPr lang="en-US" altLang="en-US" sz="2400" b="1" i="1"/>
              <a:t>R</a:t>
            </a:r>
          </a:p>
          <a:p>
            <a:pPr eaLnBrk="1" hangingPunct="1">
              <a:defRPr/>
            </a:pPr>
            <a:r>
              <a:rPr lang="en-US" altLang="en-US" sz="2400"/>
              <a:t>In BFS w(e)=1 for all e </a:t>
            </a:r>
            <a:r>
              <a:rPr lang="da-DK" altLang="en-US" sz="2000">
                <a:latin typeface="Euclid Math One" pitchFamily="18" charset="2"/>
              </a:rPr>
              <a:t>Î</a:t>
            </a:r>
            <a:r>
              <a:rPr lang="en-US" altLang="en-US" sz="2400"/>
              <a:t> E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400" b="1">
                <a:solidFill>
                  <a:srgbClr val="FF3300"/>
                </a:solidFill>
                <a:cs typeface="Times New Roman" pitchFamily="18" charset="0"/>
              </a:rPr>
              <a:t>	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400">
                <a:solidFill>
                  <a:schemeClr val="accent2"/>
                </a:solidFill>
              </a:rPr>
              <a:t>Weight of path</a:t>
            </a:r>
            <a:r>
              <a:rPr lang="en-US" altLang="en-US" sz="2400"/>
              <a:t> p = </a:t>
            </a:r>
            <a:r>
              <a:rPr lang="da-DK" altLang="en-US" sz="2000" i="1"/>
              <a:t>v</a:t>
            </a:r>
            <a:r>
              <a:rPr lang="da-DK" altLang="en-US" sz="2000" baseline="-25000"/>
              <a:t>1</a:t>
            </a:r>
            <a:r>
              <a:rPr lang="da-DK" altLang="en-US" sz="2000"/>
              <a:t> </a:t>
            </a:r>
            <a:r>
              <a:rPr lang="en-GB" altLang="en-US" sz="2000">
                <a:latin typeface="Symbol" pitchFamily="18" charset="2"/>
              </a:rPr>
              <a:t>®</a:t>
            </a:r>
            <a:r>
              <a:rPr lang="da-DK" altLang="en-US" sz="2000"/>
              <a:t> </a:t>
            </a:r>
            <a:r>
              <a:rPr lang="da-DK" altLang="en-US" sz="2000" i="1"/>
              <a:t>v</a:t>
            </a:r>
            <a:r>
              <a:rPr lang="da-DK" altLang="en-US" sz="2000" baseline="-25000"/>
              <a:t>2</a:t>
            </a:r>
            <a:r>
              <a:rPr lang="da-DK" altLang="en-US" sz="2000"/>
              <a:t> </a:t>
            </a:r>
            <a:r>
              <a:rPr lang="en-GB" altLang="en-US" sz="2000">
                <a:latin typeface="Symbol" pitchFamily="18" charset="2"/>
              </a:rPr>
              <a:t>®</a:t>
            </a:r>
            <a:r>
              <a:rPr lang="da-DK" altLang="en-US" sz="2000"/>
              <a:t> … </a:t>
            </a:r>
            <a:r>
              <a:rPr lang="en-GB" altLang="en-US" sz="2000">
                <a:latin typeface="Symbol" pitchFamily="18" charset="2"/>
              </a:rPr>
              <a:t>®</a:t>
            </a:r>
            <a:r>
              <a:rPr lang="da-DK" altLang="en-US" sz="2000"/>
              <a:t> </a:t>
            </a:r>
            <a:r>
              <a:rPr lang="da-DK" altLang="en-US" sz="2000" i="1"/>
              <a:t>v</a:t>
            </a:r>
            <a:r>
              <a:rPr lang="da-DK" altLang="en-US" sz="2000" baseline="-25000"/>
              <a:t>k</a:t>
            </a:r>
            <a:r>
              <a:rPr lang="en-US" altLang="en-US" sz="2400"/>
              <a:t> is</a:t>
            </a:r>
          </a:p>
        </p:txBody>
      </p:sp>
      <p:graphicFrame>
        <p:nvGraphicFramePr>
          <p:cNvPr id="14340" name="Object 65"/>
          <p:cNvGraphicFramePr>
            <a:graphicFrameLocks noGrp="1" noChangeAspect="1"/>
          </p:cNvGraphicFramePr>
          <p:nvPr>
            <p:ph sz="half" idx="2"/>
          </p:nvPr>
        </p:nvGraphicFramePr>
        <p:xfrm>
          <a:off x="1066800" y="4343400"/>
          <a:ext cx="2514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300" imgH="431800" progId="Equation.DSMT4">
                  <p:embed/>
                </p:oleObj>
              </mc:Choice>
              <mc:Fallback>
                <p:oleObj name="Equation" r:id="rId2" imgW="1257300" imgH="43180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343400"/>
                        <a:ext cx="2514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solidFill>
                  <a:schemeClr val="accent2"/>
                </a:solidFill>
                <a:ea typeface="+mj-ea"/>
                <a:cs typeface="+mj-cs"/>
              </a:rPr>
              <a:t>Shortest Path</a:t>
            </a:r>
            <a:endParaRPr lang="tr-TR" sz="3600" b="1">
              <a:solidFill>
                <a:schemeClr val="accent2"/>
              </a:solidFill>
              <a:ea typeface="+mj-ea"/>
              <a:cs typeface="+mj-cs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6019800" cy="381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400">
                <a:solidFill>
                  <a:srgbClr val="FF3300"/>
                </a:solidFill>
              </a:rPr>
              <a:t>Shortest Path</a:t>
            </a:r>
            <a:r>
              <a:rPr lang="en-US" altLang="en-US" sz="2400"/>
              <a:t> = Path of minimum weight</a:t>
            </a:r>
          </a:p>
          <a:p>
            <a:pPr eaLnBrk="1" hangingPunct="1">
              <a:buFontTx/>
              <a:buNone/>
              <a:defRPr/>
            </a:pPr>
            <a:endParaRPr lang="en-US" altLang="en-US" sz="2000"/>
          </a:p>
          <a:p>
            <a:pPr eaLnBrk="1" hangingPunct="1">
              <a:buFontTx/>
              <a:buNone/>
              <a:defRPr/>
            </a:pPr>
            <a:r>
              <a:rPr lang="el-GR" altLang="en-US" sz="2400" i="1">
                <a:solidFill>
                  <a:schemeClr val="accent2"/>
                </a:solidFill>
                <a:cs typeface="Times New Roman" pitchFamily="18" charset="0"/>
              </a:rPr>
              <a:t>δ</a:t>
            </a:r>
            <a:r>
              <a:rPr lang="en-US" altLang="en-US" sz="2400" i="1">
                <a:solidFill>
                  <a:schemeClr val="accent2"/>
                </a:solidFill>
                <a:cs typeface="Times New Roman" pitchFamily="18" charset="0"/>
              </a:rPr>
              <a:t>(u,v)=</a:t>
            </a:r>
            <a:r>
              <a:rPr lang="en-US" altLang="en-US" sz="2800">
                <a:cs typeface="Times New Roman" pitchFamily="18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US" altLang="en-US" sz="2800">
              <a:cs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2800">
              <a:cs typeface="Times New Roman" pitchFamily="18" charset="0"/>
            </a:endParaRPr>
          </a:p>
          <a:p>
            <a:pPr eaLnBrk="1" hangingPunct="1">
              <a:buFontTx/>
              <a:buNone/>
              <a:defRPr/>
            </a:pPr>
            <a:endParaRPr lang="el-GR" altLang="en-US" sz="2800">
              <a:cs typeface="Times New Roman" pitchFamily="18" charset="0"/>
            </a:endParaRPr>
          </a:p>
        </p:txBody>
      </p:sp>
      <p:sp>
        <p:nvSpPr>
          <p:cNvPr id="154628" name="AutoShape 4"/>
          <p:cNvSpPr>
            <a:spLocks/>
          </p:cNvSpPr>
          <p:nvPr/>
        </p:nvSpPr>
        <p:spPr bwMode="auto">
          <a:xfrm>
            <a:off x="1752600" y="27432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1905000" y="2743200"/>
            <a:ext cx="6324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>
                <a:latin typeface="Times New Roman" pitchFamily="18" charset="0"/>
              </a:rPr>
              <a:t>min{ω(p) : u      v};  if there is a path from u to v,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en-US" b="1">
                <a:latin typeface="Times New Roman" pitchFamily="18" charset="0"/>
                <a:sym typeface="Symbol" pitchFamily="18" charset="2"/>
              </a:rPr>
              <a:t></a:t>
            </a:r>
            <a:r>
              <a:rPr lang="en-US" altLang="en-US" b="1">
                <a:latin typeface="Times New Roman" pitchFamily="18" charset="0"/>
              </a:rPr>
              <a:t> </a:t>
            </a:r>
            <a:r>
              <a:rPr lang="en-US" altLang="en-US">
                <a:latin typeface="Times New Roman" pitchFamily="18" charset="0"/>
              </a:rPr>
              <a:t>	                             otherwise.</a:t>
            </a:r>
          </a:p>
        </p:txBody>
      </p:sp>
      <p:sp>
        <p:nvSpPr>
          <p:cNvPr id="154633" name="Freeform 9"/>
          <p:cNvSpPr>
            <a:spLocks/>
          </p:cNvSpPr>
          <p:nvPr/>
        </p:nvSpPr>
        <p:spPr bwMode="auto">
          <a:xfrm>
            <a:off x="3670300" y="2971800"/>
            <a:ext cx="292100" cy="74613"/>
          </a:xfrm>
          <a:custGeom>
            <a:avLst/>
            <a:gdLst>
              <a:gd name="T0" fmla="*/ 0 w 336"/>
              <a:gd name="T1" fmla="*/ 74613 h 112"/>
              <a:gd name="T2" fmla="*/ 83457 w 336"/>
              <a:gd name="T3" fmla="*/ 10659 h 112"/>
              <a:gd name="T4" fmla="*/ 125186 w 336"/>
              <a:gd name="T5" fmla="*/ 74613 h 112"/>
              <a:gd name="T6" fmla="*/ 208643 w 336"/>
              <a:gd name="T7" fmla="*/ 10659 h 112"/>
              <a:gd name="T8" fmla="*/ 292100 w 336"/>
              <a:gd name="T9" fmla="*/ 10659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6" h="112">
                <a:moveTo>
                  <a:pt x="0" y="112"/>
                </a:moveTo>
                <a:cubicBezTo>
                  <a:pt x="36" y="64"/>
                  <a:pt x="72" y="16"/>
                  <a:pt x="96" y="16"/>
                </a:cubicBezTo>
                <a:cubicBezTo>
                  <a:pt x="120" y="16"/>
                  <a:pt x="120" y="112"/>
                  <a:pt x="144" y="112"/>
                </a:cubicBezTo>
                <a:cubicBezTo>
                  <a:pt x="168" y="112"/>
                  <a:pt x="208" y="32"/>
                  <a:pt x="240" y="16"/>
                </a:cubicBezTo>
                <a:cubicBezTo>
                  <a:pt x="272" y="0"/>
                  <a:pt x="296" y="0"/>
                  <a:pt x="336" y="1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en-IN"/>
          </a:p>
        </p:txBody>
      </p:sp>
      <p:sp>
        <p:nvSpPr>
          <p:cNvPr id="154634" name="Text Box 10"/>
          <p:cNvSpPr txBox="1">
            <a:spLocks noChangeArrowheads="1"/>
          </p:cNvSpPr>
          <p:nvPr/>
        </p:nvSpPr>
        <p:spPr bwMode="auto">
          <a:xfrm>
            <a:off x="3581400" y="26797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algn="l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400">
                <a:latin typeface="Arial" charset="0"/>
              </a:rPr>
              <a:t>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Key Property in DAGs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90700"/>
            <a:ext cx="8001000" cy="21336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+mn-ea"/>
              </a:rPr>
              <a:t>If there are no cycles </a:t>
            </a:r>
            <a:r>
              <a:rPr lang="en-US" sz="2400" dirty="0">
                <a:ea typeface="+mn-ea"/>
                <a:sym typeface="Wingdings"/>
              </a:rPr>
              <a:t> it is called a DAG</a:t>
            </a:r>
          </a:p>
          <a:p>
            <a:pPr>
              <a:defRPr/>
            </a:pPr>
            <a:endParaRPr lang="en-US" sz="1400" dirty="0">
              <a:ea typeface="+mn-ea"/>
              <a:sym typeface="Wingdings"/>
            </a:endParaRPr>
          </a:p>
          <a:p>
            <a:pPr>
              <a:defRPr/>
            </a:pPr>
            <a:r>
              <a:rPr lang="en-US" sz="2400" dirty="0">
                <a:ea typeface="+mn-ea"/>
                <a:sym typeface="Wingdings"/>
              </a:rPr>
              <a:t>In DAGs, nodes can be sorted in a linear order such that all edges are forward edges</a:t>
            </a:r>
          </a:p>
          <a:p>
            <a:pPr lvl="1">
              <a:defRPr/>
            </a:pPr>
            <a:r>
              <a:rPr lang="en-US" sz="2000" dirty="0">
                <a:ea typeface="+mn-ea"/>
                <a:sym typeface="Wingdings"/>
              </a:rPr>
              <a:t>Topological sort</a:t>
            </a:r>
            <a:endParaRPr lang="en-US" sz="2000" dirty="0">
              <a:ea typeface="+mn-ea"/>
            </a:endParaRPr>
          </a:p>
        </p:txBody>
      </p:sp>
      <p:pic>
        <p:nvPicPr>
          <p:cNvPr id="16388" name="Picture 3" descr="Screen shot 2013-04-10 at 11.22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91000"/>
            <a:ext cx="2514600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4" descr="Screen shot 2013-04-10 at 11.23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191000"/>
            <a:ext cx="303530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ight Arrow 5"/>
          <p:cNvSpPr>
            <a:spLocks noChangeArrowheads="1"/>
          </p:cNvSpPr>
          <p:nvPr/>
        </p:nvSpPr>
        <p:spPr bwMode="auto">
          <a:xfrm>
            <a:off x="3962400" y="4724400"/>
            <a:ext cx="990600" cy="6096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ea typeface="+mj-ea"/>
                <a:cs typeface="+mj-cs"/>
              </a:rPr>
              <a:t>Single-Source Shortest Paths in DAGs</a:t>
            </a:r>
          </a:p>
        </p:txBody>
      </p:sp>
      <p:cxnSp>
        <p:nvCxnSpPr>
          <p:cNvPr id="41988" name="AutoShape 4"/>
          <p:cNvCxnSpPr>
            <a:cxnSpLocks noChangeShapeType="1"/>
          </p:cNvCxnSpPr>
          <p:nvPr/>
        </p:nvCxnSpPr>
        <p:spPr bwMode="auto">
          <a:xfrm rot="5400000" flipV="1">
            <a:off x="4495800" y="1905000"/>
            <a:ext cx="1588" cy="1588"/>
          </a:xfrm>
          <a:prstGeom prst="curvedConnector3">
            <a:avLst>
              <a:gd name="adj1" fmla="val -1440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989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9248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/>
            <a:lvl2pPr marL="990600" indent="-533400"/>
            <a:lvl3pPr marL="1371600" indent="-457200"/>
            <a:lvl4pPr marL="1752600" indent="-381000"/>
            <a:lvl5pPr marL="2209800" indent="-381000"/>
            <a:lvl6pPr marL="2667000" indent="-381000"/>
            <a:lvl7pPr marL="3124200" indent="-381000"/>
            <a:lvl8pPr marL="3581400" indent="-381000"/>
            <a:lvl9pPr marL="4038600" indent="-381000"/>
          </a:lstStyle>
          <a:p>
            <a:pPr eaLnBrk="1" hangingPunct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sz="2400" dirty="0">
                <a:ea typeface="+mn-ea"/>
                <a:cs typeface="+mn-cs"/>
              </a:rPr>
              <a:t>Shortest paths are always </a:t>
            </a:r>
            <a:r>
              <a:rPr lang="en-US" sz="2400" i="1" dirty="0">
                <a:solidFill>
                  <a:srgbClr val="FF3300"/>
                </a:solidFill>
                <a:ea typeface="+mn-ea"/>
                <a:cs typeface="+mn-cs"/>
              </a:rPr>
              <a:t>well-defined</a:t>
            </a:r>
            <a:r>
              <a:rPr lang="en-US" sz="2400" dirty="0">
                <a:ea typeface="+mn-ea"/>
                <a:cs typeface="+mn-cs"/>
              </a:rPr>
              <a:t> in </a:t>
            </a:r>
            <a:r>
              <a:rPr lang="en-US" sz="2400" i="1" dirty="0" err="1">
                <a:solidFill>
                  <a:srgbClr val="FF3300"/>
                </a:solidFill>
                <a:ea typeface="+mn-ea"/>
                <a:cs typeface="+mn-cs"/>
              </a:rPr>
              <a:t>dags</a:t>
            </a:r>
            <a:endParaRPr lang="en-US" sz="2400" i="1" dirty="0">
              <a:solidFill>
                <a:srgbClr val="FF3300"/>
              </a:solidFill>
              <a:ea typeface="+mn-ea"/>
              <a:cs typeface="+mn-cs"/>
            </a:endParaRPr>
          </a:p>
          <a:p>
            <a:pPr lvl="2" eaLnBrk="1" hangingPunct="1">
              <a:buClr>
                <a:schemeClr val="tx1"/>
              </a:buCl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no cycles </a:t>
            </a:r>
            <a:r>
              <a:rPr lang="en-US" dirty="0">
                <a:solidFill>
                  <a:srgbClr val="FF3300"/>
                </a:solidFill>
                <a:ea typeface="+mn-ea"/>
              </a:rPr>
              <a:t>=&gt;</a:t>
            </a:r>
            <a:r>
              <a:rPr lang="en-US" dirty="0">
                <a:ea typeface="+mn-ea"/>
              </a:rPr>
              <a:t> no negative-weight cycles even if there are negative-weight edges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2400" dirty="0">
              <a:ea typeface="+mn-ea"/>
              <a:cs typeface="+mn-cs"/>
            </a:endParaRPr>
          </a:p>
          <a:p>
            <a:pPr eaLnBrk="1" hangingPunct="1">
              <a:buClr>
                <a:schemeClr val="tx1"/>
              </a:buClr>
              <a:defRPr/>
            </a:pPr>
            <a:r>
              <a:rPr lang="en-US" sz="2400" i="1" dirty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accent2"/>
                </a:solidFill>
                <a:ea typeface="+mn-ea"/>
                <a:cs typeface="+mn-cs"/>
              </a:rPr>
              <a:t>Idea:</a:t>
            </a:r>
            <a:r>
              <a:rPr lang="en-US" sz="2400" dirty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chemeClr val="tx2"/>
                </a:solidFill>
                <a:ea typeface="+mn-ea"/>
                <a:cs typeface="+mn-cs"/>
              </a:rPr>
              <a:t>If we were lucky</a:t>
            </a:r>
          </a:p>
          <a:p>
            <a:pPr lvl="2" eaLnBrk="1" hangingPunct="1">
              <a:buClr>
                <a:schemeClr val="tx1"/>
              </a:buClr>
              <a:buFont typeface="Wingdings" charset="0"/>
              <a:buChar char="Ø"/>
              <a:defRPr/>
            </a:pPr>
            <a:r>
              <a:rPr lang="en-US" dirty="0">
                <a:ea typeface="+mn-ea"/>
              </a:rPr>
              <a:t>To process vertices on each shortest path from left to  right, we would be done in 1 pass</a:t>
            </a:r>
            <a:endParaRPr lang="en-US" i="1" dirty="0">
              <a:solidFill>
                <a:srgbClr val="FF0000"/>
              </a:solidFill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>
                <a:solidFill>
                  <a:schemeClr val="accent2"/>
                </a:solidFill>
                <a:ea typeface="+mj-ea"/>
                <a:cs typeface="+mj-cs"/>
              </a:rPr>
              <a:t>Single-Source Shortest Paths in DAGs</a:t>
            </a:r>
          </a:p>
        </p:txBody>
      </p:sp>
      <p:cxnSp>
        <p:nvCxnSpPr>
          <p:cNvPr id="46084" name="AutoShape 4"/>
          <p:cNvCxnSpPr>
            <a:cxnSpLocks noChangeShapeType="1"/>
          </p:cNvCxnSpPr>
          <p:nvPr/>
        </p:nvCxnSpPr>
        <p:spPr bwMode="auto">
          <a:xfrm rot="5400000" flipV="1">
            <a:off x="4495800" y="1905000"/>
            <a:ext cx="1588" cy="1588"/>
          </a:xfrm>
          <a:prstGeom prst="curvedConnector3">
            <a:avLst>
              <a:gd name="adj1" fmla="val -1440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085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668338" y="2286000"/>
            <a:ext cx="7620000" cy="3276600"/>
          </a:xfrm>
          <a:ln cap="flat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/>
            <a:lvl2pPr marL="990600" indent="-533400"/>
            <a:lvl3pPr marL="1371600" indent="-457200"/>
            <a:lvl4pPr marL="1752600" indent="-381000"/>
            <a:lvl5pPr marL="2209800" indent="-381000"/>
            <a:lvl6pPr marL="2667000" indent="-381000"/>
            <a:lvl7pPr marL="3124200" indent="-381000"/>
            <a:lvl8pPr marL="3581400" indent="-381000"/>
            <a:lvl9pPr marL="4038600" indent="-381000"/>
          </a:lstStyle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100" b="1" i="1" dirty="0">
                <a:solidFill>
                  <a:srgbClr val="FF3300"/>
                </a:solidFill>
                <a:ea typeface="+mn-ea"/>
                <a:cs typeface="+mn-cs"/>
              </a:rPr>
              <a:t>DAG-SHORTEST PATHS(</a:t>
            </a:r>
            <a:r>
              <a:rPr lang="en-US" sz="2100" b="1" i="1" dirty="0">
                <a:solidFill>
                  <a:schemeClr val="tx2"/>
                </a:solidFill>
                <a:ea typeface="+mn-ea"/>
                <a:cs typeface="+mn-cs"/>
              </a:rPr>
              <a:t>G</a:t>
            </a:r>
            <a:r>
              <a:rPr lang="en-US" sz="2100" b="1" i="1" dirty="0">
                <a:solidFill>
                  <a:srgbClr val="FF3300"/>
                </a:solidFill>
                <a:ea typeface="+mn-ea"/>
                <a:cs typeface="+mn-cs"/>
              </a:rPr>
              <a:t>, </a:t>
            </a:r>
            <a:r>
              <a:rPr lang="en-US" sz="2100" b="1" i="1" dirty="0">
                <a:solidFill>
                  <a:schemeClr val="tx2"/>
                </a:solidFill>
                <a:ea typeface="+mn-ea"/>
                <a:cs typeface="+mn-cs"/>
              </a:rPr>
              <a:t>s</a:t>
            </a:r>
            <a:r>
              <a:rPr lang="en-US" sz="2100" b="1" i="1" dirty="0">
                <a:solidFill>
                  <a:srgbClr val="FF3300"/>
                </a:solidFill>
                <a:ea typeface="+mn-ea"/>
                <a:cs typeface="+mn-cs"/>
              </a:rPr>
              <a:t>)</a:t>
            </a:r>
            <a:endParaRPr lang="en-US" sz="2100" dirty="0">
              <a:solidFill>
                <a:schemeClr val="tx2"/>
              </a:solidFill>
              <a:ea typeface="+mn-ea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100" dirty="0">
                <a:ea typeface="+mn-ea"/>
                <a:cs typeface="+mn-cs"/>
              </a:rPr>
              <a:t>       TOPOLOGICALLY-SORT the vertices of G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100" dirty="0">
                <a:ea typeface="+mn-ea"/>
                <a:cs typeface="+mn-cs"/>
              </a:rPr>
              <a:t>       </a:t>
            </a:r>
            <a:r>
              <a:rPr lang="en-US" sz="2100" b="1" i="1" dirty="0">
                <a:solidFill>
                  <a:schemeClr val="accent2"/>
                </a:solidFill>
                <a:ea typeface="+mn-ea"/>
                <a:cs typeface="+mn-cs"/>
              </a:rPr>
              <a:t>INIT(G, s)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100" dirty="0">
                <a:ea typeface="+mn-ea"/>
                <a:cs typeface="+mn-cs"/>
              </a:rPr>
              <a:t>      </a:t>
            </a:r>
            <a:r>
              <a:rPr lang="en-US" sz="2100" i="1" dirty="0">
                <a:solidFill>
                  <a:srgbClr val="D60093"/>
                </a:solidFill>
                <a:ea typeface="+mn-ea"/>
                <a:cs typeface="+mn-cs"/>
              </a:rPr>
              <a:t> </a:t>
            </a:r>
            <a:r>
              <a:rPr lang="en-US" sz="2100" i="1" dirty="0">
                <a:solidFill>
                  <a:srgbClr val="FF3300"/>
                </a:solidFill>
                <a:ea typeface="+mn-ea"/>
                <a:cs typeface="+mn-cs"/>
              </a:rPr>
              <a:t>for</a:t>
            </a:r>
            <a:r>
              <a:rPr lang="en-US" sz="2100" dirty="0">
                <a:ea typeface="+mn-ea"/>
                <a:cs typeface="+mn-cs"/>
              </a:rPr>
              <a:t> each vertex </a:t>
            </a:r>
            <a:r>
              <a:rPr lang="en-US" sz="2100" i="1" dirty="0">
                <a:ea typeface="+mn-ea"/>
                <a:cs typeface="+mn-cs"/>
              </a:rPr>
              <a:t>u</a:t>
            </a:r>
            <a:r>
              <a:rPr lang="en-US" sz="2100" dirty="0">
                <a:ea typeface="+mn-ea"/>
                <a:cs typeface="+mn-cs"/>
              </a:rPr>
              <a:t> taken in topologically sorted order </a:t>
            </a:r>
            <a:r>
              <a:rPr lang="en-US" sz="2100" dirty="0">
                <a:solidFill>
                  <a:srgbClr val="FF3300"/>
                </a:solidFill>
                <a:ea typeface="+mn-ea"/>
                <a:cs typeface="+mn-cs"/>
              </a:rPr>
              <a:t>do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100" dirty="0">
                <a:ea typeface="+mn-ea"/>
                <a:cs typeface="+mn-cs"/>
              </a:rPr>
              <a:t>           </a:t>
            </a:r>
            <a:r>
              <a:rPr lang="en-US" sz="2100" i="1" dirty="0">
                <a:solidFill>
                  <a:srgbClr val="D60093"/>
                </a:solidFill>
                <a:ea typeface="+mn-ea"/>
                <a:cs typeface="+mn-cs"/>
              </a:rPr>
              <a:t> </a:t>
            </a:r>
            <a:r>
              <a:rPr lang="en-US" sz="2100" i="1" dirty="0">
                <a:solidFill>
                  <a:srgbClr val="FF3300"/>
                </a:solidFill>
                <a:ea typeface="+mn-ea"/>
                <a:cs typeface="+mn-cs"/>
              </a:rPr>
              <a:t>for</a:t>
            </a:r>
            <a:r>
              <a:rPr lang="en-US" sz="2100" dirty="0">
                <a:ea typeface="+mn-ea"/>
                <a:cs typeface="+mn-cs"/>
              </a:rPr>
              <a:t> each </a:t>
            </a:r>
            <a:r>
              <a:rPr lang="en-US" sz="2100" i="1" dirty="0">
                <a:ea typeface="+mn-ea"/>
                <a:cs typeface="+mn-cs"/>
              </a:rPr>
              <a:t>v</a:t>
            </a:r>
            <a:r>
              <a:rPr lang="en-US" sz="2100" dirty="0">
                <a:ea typeface="+mn-ea"/>
                <a:cs typeface="+mn-cs"/>
              </a:rPr>
              <a:t> in </a:t>
            </a:r>
            <a:r>
              <a:rPr lang="en-US" sz="2100" dirty="0" err="1">
                <a:ea typeface="+mn-ea"/>
                <a:cs typeface="+mn-cs"/>
              </a:rPr>
              <a:t>Adj</a:t>
            </a:r>
            <a:r>
              <a:rPr lang="en-US" sz="2100" dirty="0">
                <a:ea typeface="+mn-ea"/>
                <a:cs typeface="+mn-cs"/>
              </a:rPr>
              <a:t>[</a:t>
            </a:r>
            <a:r>
              <a:rPr lang="en-US" sz="2100" i="1" dirty="0">
                <a:ea typeface="+mn-ea"/>
                <a:cs typeface="+mn-cs"/>
              </a:rPr>
              <a:t>u</a:t>
            </a:r>
            <a:r>
              <a:rPr lang="en-US" sz="2100" dirty="0">
                <a:ea typeface="+mn-ea"/>
                <a:cs typeface="+mn-cs"/>
              </a:rPr>
              <a:t>] </a:t>
            </a:r>
            <a:r>
              <a:rPr lang="en-US" sz="2100" dirty="0">
                <a:solidFill>
                  <a:srgbClr val="FF3300"/>
                </a:solidFill>
                <a:ea typeface="+mn-ea"/>
                <a:cs typeface="+mn-cs"/>
              </a:rPr>
              <a:t>do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100" dirty="0">
                <a:ea typeface="+mn-ea"/>
                <a:cs typeface="+mn-cs"/>
              </a:rPr>
              <a:t>		      </a:t>
            </a:r>
            <a:r>
              <a:rPr lang="en-US" sz="2100" b="1" i="1" dirty="0">
                <a:solidFill>
                  <a:schemeClr val="accent2"/>
                </a:solidFill>
                <a:ea typeface="+mn-ea"/>
                <a:cs typeface="+mn-cs"/>
              </a:rPr>
              <a:t>RELAX(u, v)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defTabSz="914353" eaLnBrk="1" fontAlgn="auto" hangingPunct="1">
              <a:spcAft>
                <a:spcPts val="0"/>
              </a:spcAft>
              <a:defRPr/>
            </a:pPr>
            <a:r>
              <a:rPr lang="en-US" altLang="zh-CN" sz="4400"/>
              <a:t>Observation 1</a:t>
            </a:r>
          </a:p>
        </p:txBody>
      </p:sp>
      <p:sp>
        <p:nvSpPr>
          <p:cNvPr id="27651" name="Rectangle 2"/>
          <p:cNvSpPr>
            <a:spLocks/>
          </p:cNvSpPr>
          <p:nvPr/>
        </p:nvSpPr>
        <p:spPr bwMode="auto">
          <a:xfrm>
            <a:off x="2116138" y="2106613"/>
            <a:ext cx="53752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425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Segoe UI Semilight" panose="020B0402040204020203" pitchFamily="34" charset="0"/>
              </a:defRPr>
            </a:lvl1pPr>
            <a:lvl2pPr marL="974725" indent="-323850">
              <a:lnSpc>
                <a:spcPct val="90000"/>
              </a:lnSpc>
              <a:spcBef>
                <a:spcPts val="713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Segoe UI Semilight" panose="020B0402040204020203" pitchFamily="34" charset="0"/>
              </a:defRPr>
            </a:lvl2pPr>
            <a:lvl3pPr marL="1624013" indent="-323850">
              <a:lnSpc>
                <a:spcPct val="90000"/>
              </a:lnSpc>
              <a:spcBef>
                <a:spcPts val="713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egoe UI Semilight" panose="020B0402040204020203" pitchFamily="34" charset="0"/>
              </a:defRPr>
            </a:lvl3pPr>
            <a:lvl4pPr marL="2274888" indent="-323850">
              <a:lnSpc>
                <a:spcPct val="90000"/>
              </a:lnSpc>
              <a:spcBef>
                <a:spcPts val="71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 marL="2925763" indent="-323850">
              <a:lnSpc>
                <a:spcPct val="90000"/>
              </a:lnSpc>
              <a:spcBef>
                <a:spcPts val="71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Segoe UI Semilight" panose="020B0402040204020203" pitchFamily="34" charset="0"/>
              </a:defRPr>
            </a:lvl5pPr>
            <a:lvl6pPr marL="3382963" indent="-323850" eaLnBrk="0" fontAlgn="base" hangingPunct="0">
              <a:lnSpc>
                <a:spcPct val="90000"/>
              </a:lnSpc>
              <a:spcBef>
                <a:spcPts val="71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Segoe UI Semilight" panose="020B0402040204020203" pitchFamily="34" charset="0"/>
              </a:defRPr>
            </a:lvl6pPr>
            <a:lvl7pPr marL="3840163" indent="-323850" eaLnBrk="0" fontAlgn="base" hangingPunct="0">
              <a:lnSpc>
                <a:spcPct val="90000"/>
              </a:lnSpc>
              <a:spcBef>
                <a:spcPts val="71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Segoe UI Semilight" panose="020B0402040204020203" pitchFamily="34" charset="0"/>
              </a:defRPr>
            </a:lvl7pPr>
            <a:lvl8pPr marL="4297363" indent="-323850" eaLnBrk="0" fontAlgn="base" hangingPunct="0">
              <a:lnSpc>
                <a:spcPct val="90000"/>
              </a:lnSpc>
              <a:spcBef>
                <a:spcPts val="71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Segoe UI Semilight" panose="020B0402040204020203" pitchFamily="34" charset="0"/>
              </a:defRPr>
            </a:lvl8pPr>
            <a:lvl9pPr marL="4754563" indent="-323850" eaLnBrk="0" fontAlgn="base" hangingPunct="0">
              <a:lnSpc>
                <a:spcPct val="90000"/>
              </a:lnSpc>
              <a:spcBef>
                <a:spcPts val="71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Segoe UI Semilight" panose="020B04020402040202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109" b="1">
                <a:ea typeface="SimSun" panose="02010600030101010101" pitchFamily="2" charset="-122"/>
              </a:rPr>
              <a:t>If there is no cycle (DAG), ...</a:t>
            </a:r>
          </a:p>
        </p:txBody>
      </p:sp>
      <p:sp>
        <p:nvSpPr>
          <p:cNvPr id="2" name="Rectangle 4"/>
          <p:cNvSpPr>
            <a:spLocks/>
          </p:cNvSpPr>
          <p:nvPr/>
        </p:nvSpPr>
        <p:spPr bwMode="auto">
          <a:xfrm>
            <a:off x="1581150" y="3990975"/>
            <a:ext cx="611663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425"/>
              </a:spcBef>
              <a:buFont typeface="Arial" panose="020B0604020202020204" pitchFamily="34" charset="0"/>
              <a:buChar char="•"/>
              <a:defRPr sz="3900">
                <a:solidFill>
                  <a:schemeClr val="tx1"/>
                </a:solidFill>
                <a:latin typeface="Segoe UI Semilight" panose="020B0402040204020203" pitchFamily="34" charset="0"/>
              </a:defRPr>
            </a:lvl1pPr>
            <a:lvl2pPr marL="974725" indent="-323850">
              <a:lnSpc>
                <a:spcPct val="90000"/>
              </a:lnSpc>
              <a:spcBef>
                <a:spcPts val="713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Segoe UI Semilight" panose="020B0402040204020203" pitchFamily="34" charset="0"/>
              </a:defRPr>
            </a:lvl2pPr>
            <a:lvl3pPr marL="1624013" indent="-323850">
              <a:lnSpc>
                <a:spcPct val="90000"/>
              </a:lnSpc>
              <a:spcBef>
                <a:spcPts val="713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Segoe UI Semilight" panose="020B0402040204020203" pitchFamily="34" charset="0"/>
              </a:defRPr>
            </a:lvl3pPr>
            <a:lvl4pPr marL="2274888" indent="-323850">
              <a:lnSpc>
                <a:spcPct val="90000"/>
              </a:lnSpc>
              <a:spcBef>
                <a:spcPts val="71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Segoe UI Semilight" panose="020B0402040204020203" pitchFamily="34" charset="0"/>
              </a:defRPr>
            </a:lvl4pPr>
            <a:lvl5pPr marL="2925763" indent="-323850">
              <a:lnSpc>
                <a:spcPct val="90000"/>
              </a:lnSpc>
              <a:spcBef>
                <a:spcPts val="713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Segoe UI Semilight" panose="020B0402040204020203" pitchFamily="34" charset="0"/>
              </a:defRPr>
            </a:lvl5pPr>
            <a:lvl6pPr marL="3382963" indent="-323850" eaLnBrk="0" fontAlgn="base" hangingPunct="0">
              <a:lnSpc>
                <a:spcPct val="90000"/>
              </a:lnSpc>
              <a:spcBef>
                <a:spcPts val="71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Segoe UI Semilight" panose="020B0402040204020203" pitchFamily="34" charset="0"/>
              </a:defRPr>
            </a:lvl6pPr>
            <a:lvl7pPr marL="3840163" indent="-323850" eaLnBrk="0" fontAlgn="base" hangingPunct="0">
              <a:lnSpc>
                <a:spcPct val="90000"/>
              </a:lnSpc>
              <a:spcBef>
                <a:spcPts val="71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Segoe UI Semilight" panose="020B0402040204020203" pitchFamily="34" charset="0"/>
              </a:defRPr>
            </a:lvl7pPr>
            <a:lvl8pPr marL="4297363" indent="-323850" eaLnBrk="0" fontAlgn="base" hangingPunct="0">
              <a:lnSpc>
                <a:spcPct val="90000"/>
              </a:lnSpc>
              <a:spcBef>
                <a:spcPts val="71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Segoe UI Semilight" panose="020B0402040204020203" pitchFamily="34" charset="0"/>
              </a:defRPr>
            </a:lvl8pPr>
            <a:lvl9pPr marL="4754563" indent="-323850" eaLnBrk="0" fontAlgn="base" hangingPunct="0">
              <a:lnSpc>
                <a:spcPct val="90000"/>
              </a:lnSpc>
              <a:spcBef>
                <a:spcPts val="713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Segoe UI Semilight" panose="020B04020402040202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109">
                <a:ea typeface="SimSun" panose="02010600030101010101" pitchFamily="2" charset="-122"/>
              </a:rPr>
              <a:t>Relax in topological order.</a:t>
            </a:r>
          </a:p>
        </p:txBody>
      </p:sp>
      <p:grpSp>
        <p:nvGrpSpPr>
          <p:cNvPr id="29718" name="Group 22"/>
          <p:cNvGrpSpPr>
            <a:grpSpLocks/>
          </p:cNvGrpSpPr>
          <p:nvPr/>
        </p:nvGrpSpPr>
        <p:grpSpPr bwMode="auto">
          <a:xfrm>
            <a:off x="2592388" y="4938713"/>
            <a:ext cx="4098925" cy="519112"/>
            <a:chOff x="33" y="0"/>
            <a:chExt cx="3672" cy="466"/>
          </a:xfrm>
        </p:grpSpPr>
        <p:sp>
          <p:nvSpPr>
            <p:cNvPr id="27658" name="Line 5"/>
            <p:cNvSpPr>
              <a:spLocks noChangeShapeType="1"/>
            </p:cNvSpPr>
            <p:nvPr/>
          </p:nvSpPr>
          <p:spPr bwMode="auto">
            <a:xfrm flipH="1">
              <a:off x="125" y="48"/>
              <a:ext cx="63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eaLnBrk="1" hangingPunct="1">
                <a:spcBef>
                  <a:spcPct val="20000"/>
                </a:spcBef>
                <a:defRPr/>
              </a:pPr>
              <a:endParaRPr lang="en-IN" sz="1687"/>
            </a:p>
          </p:txBody>
        </p:sp>
        <p:sp>
          <p:nvSpPr>
            <p:cNvPr id="27659" name="Line 6"/>
            <p:cNvSpPr>
              <a:spLocks noChangeShapeType="1"/>
            </p:cNvSpPr>
            <p:nvPr/>
          </p:nvSpPr>
          <p:spPr bwMode="auto">
            <a:xfrm flipH="1">
              <a:off x="838" y="48"/>
              <a:ext cx="63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eaLnBrk="1" hangingPunct="1">
                <a:spcBef>
                  <a:spcPct val="20000"/>
                </a:spcBef>
                <a:defRPr/>
              </a:pPr>
              <a:endParaRPr lang="en-IN" sz="1687"/>
            </a:p>
          </p:txBody>
        </p:sp>
        <p:sp>
          <p:nvSpPr>
            <p:cNvPr id="27660" name="Line 7"/>
            <p:cNvSpPr>
              <a:spLocks noChangeShapeType="1"/>
            </p:cNvSpPr>
            <p:nvPr/>
          </p:nvSpPr>
          <p:spPr bwMode="auto">
            <a:xfrm flipH="1">
              <a:off x="1550" y="48"/>
              <a:ext cx="63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eaLnBrk="1" hangingPunct="1">
                <a:spcBef>
                  <a:spcPct val="20000"/>
                </a:spcBef>
                <a:defRPr/>
              </a:pPr>
              <a:endParaRPr lang="en-IN" sz="1687"/>
            </a:p>
          </p:txBody>
        </p:sp>
        <p:sp>
          <p:nvSpPr>
            <p:cNvPr id="27661" name="Line 8"/>
            <p:cNvSpPr>
              <a:spLocks noChangeShapeType="1"/>
            </p:cNvSpPr>
            <p:nvPr/>
          </p:nvSpPr>
          <p:spPr bwMode="auto">
            <a:xfrm flipH="1">
              <a:off x="2262" y="48"/>
              <a:ext cx="63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eaLnBrk="1" hangingPunct="1">
                <a:spcBef>
                  <a:spcPct val="20000"/>
                </a:spcBef>
                <a:defRPr/>
              </a:pPr>
              <a:endParaRPr lang="en-IN" sz="1687"/>
            </a:p>
          </p:txBody>
        </p:sp>
        <p:sp>
          <p:nvSpPr>
            <p:cNvPr id="27662" name="Line 9"/>
            <p:cNvSpPr>
              <a:spLocks noChangeShapeType="1"/>
            </p:cNvSpPr>
            <p:nvPr/>
          </p:nvSpPr>
          <p:spPr bwMode="auto">
            <a:xfrm flipH="1">
              <a:off x="2974" y="48"/>
              <a:ext cx="63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pPr algn="ctr" eaLnBrk="1" hangingPunct="1">
                <a:spcBef>
                  <a:spcPct val="20000"/>
                </a:spcBef>
                <a:defRPr/>
              </a:pPr>
              <a:endParaRPr lang="en-IN" sz="1687"/>
            </a:p>
          </p:txBody>
        </p:sp>
        <p:grpSp>
          <p:nvGrpSpPr>
            <p:cNvPr id="21519" name="Group 21"/>
            <p:cNvGrpSpPr>
              <a:grpSpLocks/>
            </p:cNvGrpSpPr>
            <p:nvPr/>
          </p:nvGrpSpPr>
          <p:grpSpPr bwMode="auto">
            <a:xfrm>
              <a:off x="33" y="0"/>
              <a:ext cx="3672" cy="466"/>
              <a:chOff x="33" y="0"/>
              <a:chExt cx="3672" cy="466"/>
            </a:xfrm>
          </p:grpSpPr>
          <p:sp>
            <p:nvSpPr>
              <p:cNvPr id="27664" name="Oval 10"/>
              <p:cNvSpPr>
                <a:spLocks/>
              </p:cNvSpPr>
              <p:nvPr/>
            </p:nvSpPr>
            <p:spPr bwMode="auto">
              <a:xfrm>
                <a:off x="46" y="0"/>
                <a:ext cx="80" cy="95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1pPr>
                <a:lvl2pPr marL="742950" indent="-285750"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2pPr>
                <a:lvl3pPr marL="1143000" indent="-228600"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3pPr>
                <a:lvl4pPr marL="1600200" indent="-228600"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4pPr>
                <a:lvl5pPr marL="2057400" indent="-228600"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defRPr/>
                </a:pPr>
                <a:endParaRPr lang="zh-CN" altLang="en-US" sz="2109">
                  <a:latin typeface="Segoe UI Semilight" panose="020B0402040204020203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27665" name="Oval 11"/>
              <p:cNvSpPr>
                <a:spLocks/>
              </p:cNvSpPr>
              <p:nvPr/>
            </p:nvSpPr>
            <p:spPr bwMode="auto">
              <a:xfrm>
                <a:off x="758" y="0"/>
                <a:ext cx="80" cy="95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1pPr>
                <a:lvl2pPr marL="742950" indent="-285750"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2pPr>
                <a:lvl3pPr marL="1143000" indent="-228600"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3pPr>
                <a:lvl4pPr marL="1600200" indent="-228600"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4pPr>
                <a:lvl5pPr marL="2057400" indent="-228600"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defRPr/>
                </a:pPr>
                <a:endParaRPr lang="zh-CN" altLang="en-US" sz="2109">
                  <a:latin typeface="Segoe UI Semilight" panose="020B0402040204020203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27666" name="Oval 12"/>
              <p:cNvSpPr>
                <a:spLocks/>
              </p:cNvSpPr>
              <p:nvPr/>
            </p:nvSpPr>
            <p:spPr bwMode="auto">
              <a:xfrm>
                <a:off x="1469" y="0"/>
                <a:ext cx="81" cy="95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1pPr>
                <a:lvl2pPr marL="742950" indent="-285750"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2pPr>
                <a:lvl3pPr marL="1143000" indent="-228600"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3pPr>
                <a:lvl4pPr marL="1600200" indent="-228600"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4pPr>
                <a:lvl5pPr marL="2057400" indent="-228600"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defRPr/>
                </a:pPr>
                <a:endParaRPr lang="zh-CN" altLang="en-US" sz="2109">
                  <a:latin typeface="Segoe UI Semilight" panose="020B0402040204020203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27667" name="Oval 13"/>
              <p:cNvSpPr>
                <a:spLocks/>
              </p:cNvSpPr>
              <p:nvPr/>
            </p:nvSpPr>
            <p:spPr bwMode="auto">
              <a:xfrm>
                <a:off x="2182" y="0"/>
                <a:ext cx="80" cy="95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1pPr>
                <a:lvl2pPr marL="742950" indent="-285750"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2pPr>
                <a:lvl3pPr marL="1143000" indent="-228600"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3pPr>
                <a:lvl4pPr marL="1600200" indent="-228600"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4pPr>
                <a:lvl5pPr marL="2057400" indent="-228600"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defRPr/>
                </a:pPr>
                <a:endParaRPr lang="zh-CN" altLang="en-US" sz="2109">
                  <a:latin typeface="Segoe UI Semilight" panose="020B0402040204020203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27668" name="Oval 14"/>
              <p:cNvSpPr>
                <a:spLocks/>
              </p:cNvSpPr>
              <p:nvPr/>
            </p:nvSpPr>
            <p:spPr bwMode="auto">
              <a:xfrm>
                <a:off x="2894" y="0"/>
                <a:ext cx="80" cy="95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1pPr>
                <a:lvl2pPr marL="742950" indent="-285750"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2pPr>
                <a:lvl3pPr marL="1143000" indent="-228600"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3pPr>
                <a:lvl4pPr marL="1600200" indent="-228600"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4pPr>
                <a:lvl5pPr marL="2057400" indent="-228600"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defRPr/>
                </a:pPr>
                <a:endParaRPr lang="zh-CN" altLang="en-US" sz="2109">
                  <a:latin typeface="Segoe UI Semilight" panose="020B0402040204020203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27669" name="Rectangle 15"/>
              <p:cNvSpPr>
                <a:spLocks/>
              </p:cNvSpPr>
              <p:nvPr/>
            </p:nvSpPr>
            <p:spPr bwMode="auto">
              <a:xfrm>
                <a:off x="33" y="175"/>
                <a:ext cx="10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425"/>
                  </a:spcBef>
                  <a:buFont typeface="Arial" panose="020B0604020202020204" pitchFamily="34" charset="0"/>
                  <a:buChar char="•"/>
                  <a:defRPr sz="39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1pPr>
                <a:lvl2pPr marL="974725" indent="-323850">
                  <a:lnSpc>
                    <a:spcPct val="90000"/>
                  </a:lnSpc>
                  <a:spcBef>
                    <a:spcPts val="713"/>
                  </a:spcBef>
                  <a:buFont typeface="Arial" panose="020B0604020202020204" pitchFamily="34" charset="0"/>
                  <a:buChar char="•"/>
                  <a:defRPr sz="34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2pPr>
                <a:lvl3pPr marL="1624013" indent="-323850">
                  <a:lnSpc>
                    <a:spcPct val="90000"/>
                  </a:lnSpc>
                  <a:spcBef>
                    <a:spcPts val="713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3pPr>
                <a:lvl4pPr marL="2274888" indent="-323850">
                  <a:lnSpc>
                    <a:spcPct val="90000"/>
                  </a:lnSpc>
                  <a:spcBef>
                    <a:spcPts val="713"/>
                  </a:spcBef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4pPr>
                <a:lvl5pPr marL="2925763" indent="-323850">
                  <a:lnSpc>
                    <a:spcPct val="90000"/>
                  </a:lnSpc>
                  <a:spcBef>
                    <a:spcPts val="713"/>
                  </a:spcBef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5pPr>
                <a:lvl6pPr marL="3382963" indent="-323850" eaLnBrk="0" fontAlgn="base" hangingPunct="0">
                  <a:lnSpc>
                    <a:spcPct val="90000"/>
                  </a:lnSpc>
                  <a:spcBef>
                    <a:spcPts val="713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6pPr>
                <a:lvl7pPr marL="3840163" indent="-323850" eaLnBrk="0" fontAlgn="base" hangingPunct="0">
                  <a:lnSpc>
                    <a:spcPct val="90000"/>
                  </a:lnSpc>
                  <a:spcBef>
                    <a:spcPts val="713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7pPr>
                <a:lvl8pPr marL="4297363" indent="-323850" eaLnBrk="0" fontAlgn="base" hangingPunct="0">
                  <a:lnSpc>
                    <a:spcPct val="90000"/>
                  </a:lnSpc>
                  <a:spcBef>
                    <a:spcPts val="713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8pPr>
                <a:lvl9pPr marL="4754563" indent="-323850" eaLnBrk="0" fontAlgn="base" hangingPunct="0">
                  <a:lnSpc>
                    <a:spcPct val="90000"/>
                  </a:lnSpc>
                  <a:spcBef>
                    <a:spcPts val="713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9">
                    <a:ea typeface="SimSun" panose="02010600030101010101" pitchFamily="2" charset="-122"/>
                  </a:rPr>
                  <a:t>s</a:t>
                </a:r>
              </a:p>
            </p:txBody>
          </p:sp>
          <p:sp>
            <p:nvSpPr>
              <p:cNvPr id="27670" name="Rectangle 16"/>
              <p:cNvSpPr>
                <a:spLocks/>
              </p:cNvSpPr>
              <p:nvPr/>
            </p:nvSpPr>
            <p:spPr bwMode="auto">
              <a:xfrm>
                <a:off x="3593" y="175"/>
                <a:ext cx="11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425"/>
                  </a:spcBef>
                  <a:buFont typeface="Arial" panose="020B0604020202020204" pitchFamily="34" charset="0"/>
                  <a:buChar char="•"/>
                  <a:defRPr sz="39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1pPr>
                <a:lvl2pPr marL="974725" indent="-323850">
                  <a:lnSpc>
                    <a:spcPct val="90000"/>
                  </a:lnSpc>
                  <a:spcBef>
                    <a:spcPts val="713"/>
                  </a:spcBef>
                  <a:buFont typeface="Arial" panose="020B0604020202020204" pitchFamily="34" charset="0"/>
                  <a:buChar char="•"/>
                  <a:defRPr sz="34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2pPr>
                <a:lvl3pPr marL="1624013" indent="-323850">
                  <a:lnSpc>
                    <a:spcPct val="90000"/>
                  </a:lnSpc>
                  <a:spcBef>
                    <a:spcPts val="713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3pPr>
                <a:lvl4pPr marL="2274888" indent="-323850">
                  <a:lnSpc>
                    <a:spcPct val="90000"/>
                  </a:lnSpc>
                  <a:spcBef>
                    <a:spcPts val="713"/>
                  </a:spcBef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4pPr>
                <a:lvl5pPr marL="2925763" indent="-323850">
                  <a:lnSpc>
                    <a:spcPct val="90000"/>
                  </a:lnSpc>
                  <a:spcBef>
                    <a:spcPts val="713"/>
                  </a:spcBef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5pPr>
                <a:lvl6pPr marL="3382963" indent="-323850" eaLnBrk="0" fontAlgn="base" hangingPunct="0">
                  <a:lnSpc>
                    <a:spcPct val="90000"/>
                  </a:lnSpc>
                  <a:spcBef>
                    <a:spcPts val="713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6pPr>
                <a:lvl7pPr marL="3840163" indent="-323850" eaLnBrk="0" fontAlgn="base" hangingPunct="0">
                  <a:lnSpc>
                    <a:spcPct val="90000"/>
                  </a:lnSpc>
                  <a:spcBef>
                    <a:spcPts val="713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7pPr>
                <a:lvl8pPr marL="4297363" indent="-323850" eaLnBrk="0" fontAlgn="base" hangingPunct="0">
                  <a:lnSpc>
                    <a:spcPct val="90000"/>
                  </a:lnSpc>
                  <a:spcBef>
                    <a:spcPts val="713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8pPr>
                <a:lvl9pPr marL="4754563" indent="-323850" eaLnBrk="0" fontAlgn="base" hangingPunct="0">
                  <a:lnSpc>
                    <a:spcPct val="90000"/>
                  </a:lnSpc>
                  <a:spcBef>
                    <a:spcPts val="713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9">
                    <a:ea typeface="SimSun" panose="02010600030101010101" pitchFamily="2" charset="-122"/>
                  </a:rPr>
                  <a:t>v</a:t>
                </a:r>
              </a:p>
            </p:txBody>
          </p:sp>
          <p:sp>
            <p:nvSpPr>
              <p:cNvPr id="27671" name="Rectangle 17"/>
              <p:cNvSpPr>
                <a:spLocks/>
              </p:cNvSpPr>
              <p:nvPr/>
            </p:nvSpPr>
            <p:spPr bwMode="auto">
              <a:xfrm>
                <a:off x="711" y="175"/>
                <a:ext cx="17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425"/>
                  </a:spcBef>
                  <a:buFont typeface="Arial" panose="020B0604020202020204" pitchFamily="34" charset="0"/>
                  <a:buChar char="•"/>
                  <a:defRPr sz="39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1pPr>
                <a:lvl2pPr marL="974725" indent="-323850">
                  <a:lnSpc>
                    <a:spcPct val="90000"/>
                  </a:lnSpc>
                  <a:spcBef>
                    <a:spcPts val="713"/>
                  </a:spcBef>
                  <a:buFont typeface="Arial" panose="020B0604020202020204" pitchFamily="34" charset="0"/>
                  <a:buChar char="•"/>
                  <a:defRPr sz="34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2pPr>
                <a:lvl3pPr marL="1624013" indent="-323850">
                  <a:lnSpc>
                    <a:spcPct val="90000"/>
                  </a:lnSpc>
                  <a:spcBef>
                    <a:spcPts val="713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3pPr>
                <a:lvl4pPr marL="2274888" indent="-323850">
                  <a:lnSpc>
                    <a:spcPct val="90000"/>
                  </a:lnSpc>
                  <a:spcBef>
                    <a:spcPts val="713"/>
                  </a:spcBef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4pPr>
                <a:lvl5pPr marL="2925763" indent="-323850">
                  <a:lnSpc>
                    <a:spcPct val="90000"/>
                  </a:lnSpc>
                  <a:spcBef>
                    <a:spcPts val="713"/>
                  </a:spcBef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5pPr>
                <a:lvl6pPr marL="3382963" indent="-323850" eaLnBrk="0" fontAlgn="base" hangingPunct="0">
                  <a:lnSpc>
                    <a:spcPct val="90000"/>
                  </a:lnSpc>
                  <a:spcBef>
                    <a:spcPts val="713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6pPr>
                <a:lvl7pPr marL="3840163" indent="-323850" eaLnBrk="0" fontAlgn="base" hangingPunct="0">
                  <a:lnSpc>
                    <a:spcPct val="90000"/>
                  </a:lnSpc>
                  <a:spcBef>
                    <a:spcPts val="713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7pPr>
                <a:lvl8pPr marL="4297363" indent="-323850" eaLnBrk="0" fontAlgn="base" hangingPunct="0">
                  <a:lnSpc>
                    <a:spcPct val="90000"/>
                  </a:lnSpc>
                  <a:spcBef>
                    <a:spcPts val="713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8pPr>
                <a:lvl9pPr marL="4754563" indent="-323850" eaLnBrk="0" fontAlgn="base" hangingPunct="0">
                  <a:lnSpc>
                    <a:spcPct val="90000"/>
                  </a:lnSpc>
                  <a:spcBef>
                    <a:spcPts val="713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9">
                    <a:ea typeface="SimSun" panose="02010600030101010101" pitchFamily="2" charset="-122"/>
                  </a:rPr>
                  <a:t>v</a:t>
                </a:r>
                <a:r>
                  <a:rPr lang="en-US" altLang="zh-CN" sz="2109" baseline="-60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27672" name="Rectangle 18"/>
              <p:cNvSpPr>
                <a:spLocks/>
              </p:cNvSpPr>
              <p:nvPr/>
            </p:nvSpPr>
            <p:spPr bwMode="auto">
              <a:xfrm>
                <a:off x="1424" y="175"/>
                <a:ext cx="14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425"/>
                  </a:spcBef>
                  <a:buFont typeface="Arial" panose="020B0604020202020204" pitchFamily="34" charset="0"/>
                  <a:buChar char="•"/>
                  <a:defRPr sz="39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1pPr>
                <a:lvl2pPr marL="974725" indent="-323850">
                  <a:lnSpc>
                    <a:spcPct val="90000"/>
                  </a:lnSpc>
                  <a:spcBef>
                    <a:spcPts val="713"/>
                  </a:spcBef>
                  <a:buFont typeface="Arial" panose="020B0604020202020204" pitchFamily="34" charset="0"/>
                  <a:buChar char="•"/>
                  <a:defRPr sz="34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2pPr>
                <a:lvl3pPr marL="1624013" indent="-323850">
                  <a:lnSpc>
                    <a:spcPct val="90000"/>
                  </a:lnSpc>
                  <a:spcBef>
                    <a:spcPts val="713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3pPr>
                <a:lvl4pPr marL="2274888" indent="-323850">
                  <a:lnSpc>
                    <a:spcPct val="90000"/>
                  </a:lnSpc>
                  <a:spcBef>
                    <a:spcPts val="713"/>
                  </a:spcBef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4pPr>
                <a:lvl5pPr marL="2925763" indent="-323850">
                  <a:lnSpc>
                    <a:spcPct val="90000"/>
                  </a:lnSpc>
                  <a:spcBef>
                    <a:spcPts val="713"/>
                  </a:spcBef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5pPr>
                <a:lvl6pPr marL="3382963" indent="-323850" eaLnBrk="0" fontAlgn="base" hangingPunct="0">
                  <a:lnSpc>
                    <a:spcPct val="90000"/>
                  </a:lnSpc>
                  <a:spcBef>
                    <a:spcPts val="713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6pPr>
                <a:lvl7pPr marL="3840163" indent="-323850" eaLnBrk="0" fontAlgn="base" hangingPunct="0">
                  <a:lnSpc>
                    <a:spcPct val="90000"/>
                  </a:lnSpc>
                  <a:spcBef>
                    <a:spcPts val="713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7pPr>
                <a:lvl8pPr marL="4297363" indent="-323850" eaLnBrk="0" fontAlgn="base" hangingPunct="0">
                  <a:lnSpc>
                    <a:spcPct val="90000"/>
                  </a:lnSpc>
                  <a:spcBef>
                    <a:spcPts val="713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8pPr>
                <a:lvl9pPr marL="4754563" indent="-323850" eaLnBrk="0" fontAlgn="base" hangingPunct="0">
                  <a:lnSpc>
                    <a:spcPct val="90000"/>
                  </a:lnSpc>
                  <a:spcBef>
                    <a:spcPts val="713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9">
                    <a:ea typeface="SimSun" panose="02010600030101010101" pitchFamily="2" charset="-122"/>
                  </a:rPr>
                  <a:t>v</a:t>
                </a:r>
                <a:r>
                  <a:rPr lang="en-US" altLang="zh-CN" sz="2109" baseline="-6000">
                    <a:ea typeface="SimSun" panose="02010600030101010101" pitchFamily="2" charset="-122"/>
                  </a:rPr>
                  <a:t>j</a:t>
                </a:r>
              </a:p>
            </p:txBody>
          </p:sp>
          <p:sp>
            <p:nvSpPr>
              <p:cNvPr id="27673" name="Oval 19"/>
              <p:cNvSpPr>
                <a:spLocks/>
              </p:cNvSpPr>
              <p:nvPr/>
            </p:nvSpPr>
            <p:spPr bwMode="auto">
              <a:xfrm>
                <a:off x="3605" y="0"/>
                <a:ext cx="81" cy="95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1pPr>
                <a:lvl2pPr marL="742950" indent="-285750"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2pPr>
                <a:lvl3pPr marL="1143000" indent="-228600"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3pPr>
                <a:lvl4pPr marL="1600200" indent="-228600"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4pPr>
                <a:lvl5pPr marL="2057400" indent="-228600"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000">
                    <a:solidFill>
                      <a:srgbClr val="292C1F"/>
                    </a:solidFill>
                    <a:latin typeface="Optima" charset="0"/>
                    <a:ea typeface="Heiti SC Light" charset="0"/>
                    <a:cs typeface="Heiti SC Light" charset="0"/>
                    <a:sym typeface="Optima" charset="0"/>
                  </a:defRPr>
                </a:lvl9pPr>
              </a:lstStyle>
              <a:p>
                <a:pPr algn="ctr" eaLnBrk="1" hangingPunct="1">
                  <a:spcBef>
                    <a:spcPct val="20000"/>
                  </a:spcBef>
                  <a:defRPr/>
                </a:pPr>
                <a:endParaRPr lang="zh-CN" altLang="en-US" sz="2109">
                  <a:latin typeface="Segoe UI Semilight" panose="020B0402040204020203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27674" name="Rectangle 20"/>
              <p:cNvSpPr>
                <a:spLocks/>
              </p:cNvSpPr>
              <p:nvPr/>
            </p:nvSpPr>
            <p:spPr bwMode="auto">
              <a:xfrm>
                <a:off x="2143" y="175"/>
                <a:ext cx="14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425"/>
                  </a:spcBef>
                  <a:buFont typeface="Arial" panose="020B0604020202020204" pitchFamily="34" charset="0"/>
                  <a:buChar char="•"/>
                  <a:defRPr sz="39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1pPr>
                <a:lvl2pPr marL="974725" indent="-323850">
                  <a:lnSpc>
                    <a:spcPct val="90000"/>
                  </a:lnSpc>
                  <a:spcBef>
                    <a:spcPts val="713"/>
                  </a:spcBef>
                  <a:buFont typeface="Arial" panose="020B0604020202020204" pitchFamily="34" charset="0"/>
                  <a:buChar char="•"/>
                  <a:defRPr sz="34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2pPr>
                <a:lvl3pPr marL="1624013" indent="-323850">
                  <a:lnSpc>
                    <a:spcPct val="90000"/>
                  </a:lnSpc>
                  <a:spcBef>
                    <a:spcPts val="713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3pPr>
                <a:lvl4pPr marL="2274888" indent="-323850">
                  <a:lnSpc>
                    <a:spcPct val="90000"/>
                  </a:lnSpc>
                  <a:spcBef>
                    <a:spcPts val="713"/>
                  </a:spcBef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4pPr>
                <a:lvl5pPr marL="2925763" indent="-323850">
                  <a:lnSpc>
                    <a:spcPct val="90000"/>
                  </a:lnSpc>
                  <a:spcBef>
                    <a:spcPts val="713"/>
                  </a:spcBef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5pPr>
                <a:lvl6pPr marL="3382963" indent="-323850" eaLnBrk="0" fontAlgn="base" hangingPunct="0">
                  <a:lnSpc>
                    <a:spcPct val="90000"/>
                  </a:lnSpc>
                  <a:spcBef>
                    <a:spcPts val="713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6pPr>
                <a:lvl7pPr marL="3840163" indent="-323850" eaLnBrk="0" fontAlgn="base" hangingPunct="0">
                  <a:lnSpc>
                    <a:spcPct val="90000"/>
                  </a:lnSpc>
                  <a:spcBef>
                    <a:spcPts val="713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7pPr>
                <a:lvl8pPr marL="4297363" indent="-323850" eaLnBrk="0" fontAlgn="base" hangingPunct="0">
                  <a:lnSpc>
                    <a:spcPct val="90000"/>
                  </a:lnSpc>
                  <a:spcBef>
                    <a:spcPts val="713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8pPr>
                <a:lvl9pPr marL="4754563" indent="-323850" eaLnBrk="0" fontAlgn="base" hangingPunct="0">
                  <a:lnSpc>
                    <a:spcPct val="90000"/>
                  </a:lnSpc>
                  <a:spcBef>
                    <a:spcPts val="713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500">
                    <a:solidFill>
                      <a:schemeClr val="tx1"/>
                    </a:solidFill>
                    <a:latin typeface="Segoe UI Semilight" panose="020B0402040204020203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109">
                    <a:ea typeface="SimSun" panose="02010600030101010101" pitchFamily="2" charset="-122"/>
                  </a:rPr>
                  <a:t>v</a:t>
                </a:r>
                <a:r>
                  <a:rPr lang="en-US" altLang="zh-CN" sz="2109" baseline="-6000">
                    <a:ea typeface="SimSun" panose="02010600030101010101" pitchFamily="2" charset="-122"/>
                  </a:rPr>
                  <a:t>i</a:t>
                </a:r>
              </a:p>
            </p:txBody>
          </p:sp>
        </p:grpSp>
      </p:grpSp>
      <p:grpSp>
        <p:nvGrpSpPr>
          <p:cNvPr id="29721" name="Group 25"/>
          <p:cNvGrpSpPr>
            <a:grpSpLocks/>
          </p:cNvGrpSpPr>
          <p:nvPr/>
        </p:nvGrpSpPr>
        <p:grpSpPr bwMode="auto">
          <a:xfrm>
            <a:off x="5875338" y="4833938"/>
            <a:ext cx="2697162" cy="1293812"/>
            <a:chOff x="0" y="0"/>
            <a:chExt cx="2416" cy="1160"/>
          </a:xfrm>
        </p:grpSpPr>
        <p:sp>
          <p:nvSpPr>
            <p:cNvPr id="27656" name="Rectangle 23"/>
            <p:cNvSpPr>
              <a:spLocks/>
            </p:cNvSpPr>
            <p:nvPr/>
          </p:nvSpPr>
          <p:spPr bwMode="auto">
            <a:xfrm rot="-420000">
              <a:off x="164" y="233"/>
              <a:ext cx="2063" cy="528"/>
            </a:xfrm>
            <a:prstGeom prst="rect">
              <a:avLst/>
            </a:prstGeom>
            <a:solidFill>
              <a:srgbClr val="99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425"/>
                </a:spcBef>
                <a:buFont typeface="Arial" panose="020B0604020202020204" pitchFamily="34" charset="0"/>
                <a:buChar char="•"/>
                <a:defRPr sz="3900">
                  <a:solidFill>
                    <a:schemeClr val="tx1"/>
                  </a:solidFill>
                  <a:latin typeface="Segoe UI Semilight" panose="020B0402040204020203" pitchFamily="34" charset="0"/>
                </a:defRPr>
              </a:lvl1pPr>
              <a:lvl2pPr marL="974725" indent="-323850">
                <a:lnSpc>
                  <a:spcPct val="90000"/>
                </a:lnSpc>
                <a:spcBef>
                  <a:spcPts val="713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Segoe UI Semilight" panose="020B0402040204020203" pitchFamily="34" charset="0"/>
                </a:defRPr>
              </a:lvl2pPr>
              <a:lvl3pPr marL="1624013" indent="-323850">
                <a:lnSpc>
                  <a:spcPct val="90000"/>
                </a:lnSpc>
                <a:spcBef>
                  <a:spcPts val="713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Segoe UI Semilight" panose="020B0402040204020203" pitchFamily="34" charset="0"/>
                </a:defRPr>
              </a:lvl3pPr>
              <a:lvl4pPr marL="2274888" indent="-323850">
                <a:lnSpc>
                  <a:spcPct val="90000"/>
                </a:lnSpc>
                <a:spcBef>
                  <a:spcPts val="713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Segoe UI Semilight" panose="020B0402040204020203" pitchFamily="34" charset="0"/>
                </a:defRPr>
              </a:lvl4pPr>
              <a:lvl5pPr marL="2925763" indent="-323850">
                <a:lnSpc>
                  <a:spcPct val="90000"/>
                </a:lnSpc>
                <a:spcBef>
                  <a:spcPts val="713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Segoe UI Semilight" panose="020B0402040204020203" pitchFamily="34" charset="0"/>
                </a:defRPr>
              </a:lvl5pPr>
              <a:lvl6pPr marL="3382963" indent="-323850" eaLnBrk="0" fontAlgn="base" hangingPunct="0">
                <a:lnSpc>
                  <a:spcPct val="90000"/>
                </a:lnSpc>
                <a:spcBef>
                  <a:spcPts val="713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Segoe UI Semilight" panose="020B0402040204020203" pitchFamily="34" charset="0"/>
                </a:defRPr>
              </a:lvl6pPr>
              <a:lvl7pPr marL="3840163" indent="-323850" eaLnBrk="0" fontAlgn="base" hangingPunct="0">
                <a:lnSpc>
                  <a:spcPct val="90000"/>
                </a:lnSpc>
                <a:spcBef>
                  <a:spcPts val="713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Segoe UI Semilight" panose="020B0402040204020203" pitchFamily="34" charset="0"/>
                </a:defRPr>
              </a:lvl7pPr>
              <a:lvl8pPr marL="4297363" indent="-323850" eaLnBrk="0" fontAlgn="base" hangingPunct="0">
                <a:lnSpc>
                  <a:spcPct val="90000"/>
                </a:lnSpc>
                <a:spcBef>
                  <a:spcPts val="713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Segoe UI Semilight" panose="020B0402040204020203" pitchFamily="34" charset="0"/>
                </a:defRPr>
              </a:lvl8pPr>
              <a:lvl9pPr marL="4754563" indent="-323850" eaLnBrk="0" fontAlgn="base" hangingPunct="0">
                <a:lnSpc>
                  <a:spcPct val="90000"/>
                </a:lnSpc>
                <a:spcBef>
                  <a:spcPts val="713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Segoe UI Semilight" panose="020B0402040204020203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SzPct val="155000"/>
                <a:buFontTx/>
                <a:buBlip>
                  <a:blip r:embed="rId3"/>
                </a:buBlip>
                <a:defRPr/>
              </a:pPr>
              <a:r>
                <a:rPr lang="en-US" altLang="zh-CN" sz="2953" i="1">
                  <a:solidFill>
                    <a:srgbClr val="414141"/>
                  </a:solidFill>
                  <a:latin typeface="Palatino" charset="0"/>
                  <a:ea typeface="SimSun" panose="02010600030101010101" pitchFamily="2" charset="-122"/>
                  <a:cs typeface="Segoe UI Semilight" panose="020B0402040204020203" pitchFamily="34" charset="0"/>
                  <a:sym typeface="Palatino" charset="0"/>
                </a:rPr>
                <a:t>  Θ(m)</a:t>
              </a:r>
            </a:p>
          </p:txBody>
        </p:sp>
        <p:pic>
          <p:nvPicPr>
            <p:cNvPr id="21513" name="Picture 2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16" cy="1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11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2633663"/>
            <a:ext cx="3998913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39265198" presetClass="entr" presetSubtype="-118269248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>
                <a:ea typeface="+mj-ea"/>
              </a:rPr>
              <a:t>Example</a:t>
            </a:r>
            <a:endParaRPr lang="en-US">
              <a:ea typeface="+mj-ea"/>
            </a:endParaRPr>
          </a:p>
        </p:txBody>
      </p:sp>
      <p:sp>
        <p:nvSpPr>
          <p:cNvPr id="22531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2533" name="Oval 6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2534" name="Oval 7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2535" name="Oval 8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2536" name="Oval 9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8" name="Line 11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39" name="Line 12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0" name="Line 13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1" name="Line 14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2" name="Freeform 15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3" name="Freeform 16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4" name="Freeform 17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5" name="Freeform 18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6" name="Freeform 19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2147483646 w 2227"/>
              <a:gd name="T3" fmla="*/ 2147483646 h 504"/>
              <a:gd name="T4" fmla="*/ 2147483646 w 2227"/>
              <a:gd name="T5" fmla="*/ 2147483646 h 504"/>
              <a:gd name="T6" fmla="*/ 2147483646 w 2227"/>
              <a:gd name="T7" fmla="*/ 2147483646 h 504"/>
              <a:gd name="T8" fmla="*/ 2147483646 w 2227"/>
              <a:gd name="T9" fmla="*/ 2147483646 h 504"/>
              <a:gd name="T10" fmla="*/ 2147483646 w 2227"/>
              <a:gd name="T11" fmla="*/ 2147483646 h 504"/>
              <a:gd name="T12" fmla="*/ 2147483646 w 2227"/>
              <a:gd name="T13" fmla="*/ 2147483646 h 504"/>
              <a:gd name="T14" fmla="*/ 2147483646 w 2227"/>
              <a:gd name="T15" fmla="*/ 2147483646 h 504"/>
              <a:gd name="T16" fmla="*/ 2147483646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r</a:t>
            </a:r>
          </a:p>
        </p:txBody>
      </p:sp>
      <p:sp>
        <p:nvSpPr>
          <p:cNvPr id="22548" name="Text Box 21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t</a:t>
            </a:r>
          </a:p>
        </p:txBody>
      </p:sp>
      <p:sp>
        <p:nvSpPr>
          <p:cNvPr id="22550" name="Text Box 23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u</a:t>
            </a: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v</a:t>
            </a:r>
          </a:p>
        </p:txBody>
      </p:sp>
      <p:sp>
        <p:nvSpPr>
          <p:cNvPr id="22552" name="Text Box 25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w</a:t>
            </a:r>
          </a:p>
        </p:txBody>
      </p:sp>
      <p:sp>
        <p:nvSpPr>
          <p:cNvPr id="22553" name="Text Box 26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2554" name="Text Box 27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2555" name="Text Box 28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2556" name="Text Box 29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–1</a:t>
            </a:r>
          </a:p>
        </p:txBody>
      </p:sp>
      <p:sp>
        <p:nvSpPr>
          <p:cNvPr id="22557" name="Text Box 30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–2</a:t>
            </a:r>
          </a:p>
        </p:txBody>
      </p:sp>
      <p:sp>
        <p:nvSpPr>
          <p:cNvPr id="22558" name="Text Box 31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2559" name="Text Box 32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2560" name="Text Box 33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2561" name="Text Box 34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2562" name="Text Box 35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>
                <a:ea typeface="+mj-ea"/>
              </a:rPr>
              <a:t>Example</a:t>
            </a:r>
            <a:endParaRPr lang="en-US">
              <a:ea typeface="+mj-ea"/>
            </a:endParaRPr>
          </a:p>
        </p:txBody>
      </p:sp>
      <p:sp>
        <p:nvSpPr>
          <p:cNvPr id="23555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3559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6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7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8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9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0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2147483646 w 2227"/>
              <a:gd name="T3" fmla="*/ 2147483646 h 504"/>
              <a:gd name="T4" fmla="*/ 2147483646 w 2227"/>
              <a:gd name="T5" fmla="*/ 2147483646 h 504"/>
              <a:gd name="T6" fmla="*/ 2147483646 w 2227"/>
              <a:gd name="T7" fmla="*/ 2147483646 h 504"/>
              <a:gd name="T8" fmla="*/ 2147483646 w 2227"/>
              <a:gd name="T9" fmla="*/ 2147483646 h 504"/>
              <a:gd name="T10" fmla="*/ 2147483646 w 2227"/>
              <a:gd name="T11" fmla="*/ 2147483646 h 504"/>
              <a:gd name="T12" fmla="*/ 2147483646 w 2227"/>
              <a:gd name="T13" fmla="*/ 2147483646 h 504"/>
              <a:gd name="T14" fmla="*/ 2147483646 w 2227"/>
              <a:gd name="T15" fmla="*/ 2147483646 h 504"/>
              <a:gd name="T16" fmla="*/ 2147483646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r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t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u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v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w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–1</a:t>
            </a:r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–2</a:t>
            </a:r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>
                <a:ea typeface="+mj-ea"/>
              </a:rPr>
              <a:t>Example</a:t>
            </a:r>
            <a:endParaRPr lang="en-US">
              <a:ea typeface="+mj-ea"/>
            </a:endParaRP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4581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6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0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1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2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3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4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2147483646 w 2227"/>
              <a:gd name="T3" fmla="*/ 2147483646 h 504"/>
              <a:gd name="T4" fmla="*/ 2147483646 w 2227"/>
              <a:gd name="T5" fmla="*/ 2147483646 h 504"/>
              <a:gd name="T6" fmla="*/ 2147483646 w 2227"/>
              <a:gd name="T7" fmla="*/ 2147483646 h 504"/>
              <a:gd name="T8" fmla="*/ 2147483646 w 2227"/>
              <a:gd name="T9" fmla="*/ 2147483646 h 504"/>
              <a:gd name="T10" fmla="*/ 2147483646 w 2227"/>
              <a:gd name="T11" fmla="*/ 2147483646 h 504"/>
              <a:gd name="T12" fmla="*/ 2147483646 w 2227"/>
              <a:gd name="T13" fmla="*/ 2147483646 h 504"/>
              <a:gd name="T14" fmla="*/ 2147483646 w 2227"/>
              <a:gd name="T15" fmla="*/ 2147483646 h 504"/>
              <a:gd name="T16" fmla="*/ 2147483646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r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t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u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v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w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–1</a:t>
            </a: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–2</a:t>
            </a: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>
                <a:ea typeface="+mj-ea"/>
              </a:rPr>
              <a:t>Example</a:t>
            </a:r>
            <a:endParaRPr lang="en-US">
              <a:ea typeface="+mj-ea"/>
            </a:endParaRPr>
          </a:p>
        </p:txBody>
      </p:sp>
      <p:sp>
        <p:nvSpPr>
          <p:cNvPr id="25603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5604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6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6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4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5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6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7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8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2147483646 w 2227"/>
              <a:gd name="T3" fmla="*/ 2147483646 h 504"/>
              <a:gd name="T4" fmla="*/ 2147483646 w 2227"/>
              <a:gd name="T5" fmla="*/ 2147483646 h 504"/>
              <a:gd name="T6" fmla="*/ 2147483646 w 2227"/>
              <a:gd name="T7" fmla="*/ 2147483646 h 504"/>
              <a:gd name="T8" fmla="*/ 2147483646 w 2227"/>
              <a:gd name="T9" fmla="*/ 2147483646 h 504"/>
              <a:gd name="T10" fmla="*/ 2147483646 w 2227"/>
              <a:gd name="T11" fmla="*/ 2147483646 h 504"/>
              <a:gd name="T12" fmla="*/ 2147483646 w 2227"/>
              <a:gd name="T13" fmla="*/ 2147483646 h 504"/>
              <a:gd name="T14" fmla="*/ 2147483646 w 2227"/>
              <a:gd name="T15" fmla="*/ 2147483646 h 504"/>
              <a:gd name="T16" fmla="*/ 2147483646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r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t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u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v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w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–1</a:t>
            </a: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–2</a:t>
            </a: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>
                <a:solidFill>
                  <a:srgbClr val="0000FF"/>
                </a:solidFill>
                <a:ea typeface="ＭＳ Ｐゴシック" charset="0"/>
                <a:cs typeface="+mj-cs"/>
              </a:rPr>
              <a:t>Shortest Path Problems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600200"/>
            <a:ext cx="7924800" cy="2362200"/>
          </a:xfrm>
        </p:spPr>
        <p:txBody>
          <a:bodyPr/>
          <a:lstStyle/>
          <a:p>
            <a:pPr marL="342900" indent="-342900" algn="l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altLang="ko-KR" sz="2100" dirty="0">
                <a:latin typeface="Trebuchet MS" panose="020B0603020202020204" pitchFamily="34" charset="0"/>
                <a:ea typeface="ＭＳ Ｐゴシック" charset="0"/>
                <a:cs typeface="+mn-cs"/>
              </a:rPr>
              <a:t>Directed weighted graph.</a:t>
            </a:r>
          </a:p>
          <a:p>
            <a:pPr marL="342900" indent="-342900" algn="l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altLang="ko-KR" sz="2100" dirty="0">
                <a:latin typeface="Trebuchet MS" panose="020B0603020202020204" pitchFamily="34" charset="0"/>
                <a:ea typeface="ＭＳ Ｐゴシック" charset="0"/>
                <a:cs typeface="+mn-cs"/>
              </a:rPr>
              <a:t>Path length is sum of weights of edges on path.</a:t>
            </a:r>
          </a:p>
          <a:p>
            <a:pPr marL="342900" indent="-342900" algn="l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altLang="ko-KR" sz="2100" dirty="0">
                <a:latin typeface="Trebuchet MS" panose="020B0603020202020204" pitchFamily="34" charset="0"/>
                <a:ea typeface="ＭＳ Ｐゴシック" charset="0"/>
                <a:cs typeface="+mn-cs"/>
              </a:rPr>
              <a:t>The vertex at which the path begins is the source vertex.</a:t>
            </a:r>
          </a:p>
          <a:p>
            <a:pPr marL="342900" indent="-342900" algn="l" eaLnBrk="1" hangingPunct="1">
              <a:buClr>
                <a:schemeClr val="tx2"/>
              </a:buClr>
              <a:buFontTx/>
              <a:buChar char="•"/>
              <a:defRPr/>
            </a:pPr>
            <a:r>
              <a:rPr lang="en-US" altLang="ko-KR" sz="2100" dirty="0">
                <a:latin typeface="Trebuchet MS" panose="020B0603020202020204" pitchFamily="34" charset="0"/>
                <a:ea typeface="ＭＳ Ｐゴシック" charset="0"/>
                <a:cs typeface="+mn-cs"/>
              </a:rPr>
              <a:t>The vertex at which the path ends is the destination vertex.</a:t>
            </a:r>
          </a:p>
        </p:txBody>
      </p:sp>
      <p:grpSp>
        <p:nvGrpSpPr>
          <p:cNvPr id="6148" name="Group 9"/>
          <p:cNvGrpSpPr>
            <a:grpSpLocks/>
          </p:cNvGrpSpPr>
          <p:nvPr/>
        </p:nvGrpSpPr>
        <p:grpSpPr bwMode="auto">
          <a:xfrm>
            <a:off x="2819400" y="3657600"/>
            <a:ext cx="2998788" cy="2605088"/>
            <a:chOff x="3126" y="2093"/>
            <a:chExt cx="1889" cy="1641"/>
          </a:xfrm>
        </p:grpSpPr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solidFill>
              <a:srgbClr val="FF66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dirty="0">
                  <a:latin typeface="Arial" charset="0"/>
                  <a:ea typeface="ＭＳ Ｐゴシック" charset="0"/>
                </a:rPr>
                <a:t>0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dirty="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456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dirty="0">
                  <a:latin typeface="Arial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dirty="0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456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dirty="0">
                  <a:latin typeface="Arial" charset="0"/>
                  <a:ea typeface="ＭＳ Ｐゴシック" charset="0"/>
                </a:rPr>
                <a:t>11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3996" y="2472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489" y="254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sz="1600" dirty="0"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189" y="227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sz="1600" dirty="0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500" y="310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sz="1600" dirty="0">
                  <a:latin typeface="Arial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828" y="294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sz="1600" dirty="0">
                  <a:latin typeface="Arial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4195" y="338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sz="1600" dirty="0">
                  <a:latin typeface="Arial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126" y="282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dirty="0">
                  <a:latin typeface="Arial" charset="0"/>
                  <a:ea typeface="ＭＳ Ｐゴシック" charset="0"/>
                </a:rPr>
                <a:t>s</a:t>
              </a: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3787" y="2093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dirty="0">
                  <a:latin typeface="Arial" charset="0"/>
                  <a:ea typeface="ＭＳ Ｐゴシック" charset="0"/>
                </a:rPr>
                <a:t>t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609" y="210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dirty="0">
                  <a:latin typeface="Arial" charset="0"/>
                  <a:ea typeface="ＭＳ Ｐゴシック" charset="0"/>
                </a:rPr>
                <a:t>x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771" y="350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dirty="0">
                  <a:latin typeface="Arial" charset="0"/>
                  <a:ea typeface="ＭＳ Ｐゴシック" charset="0"/>
                </a:rPr>
                <a:t>y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625" y="350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dirty="0">
                  <a:latin typeface="Arial" charset="0"/>
                  <a:ea typeface="ＭＳ Ｐゴシック" charset="0"/>
                </a:rPr>
                <a:t>z</a:t>
              </a: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 flipV="1">
              <a:off x="4002" y="341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V="1">
              <a:off x="3933" y="2565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3739" y="2597"/>
              <a:ext cx="86" cy="688"/>
            </a:xfrm>
            <a:custGeom>
              <a:avLst/>
              <a:gdLst>
                <a:gd name="T0" fmla="*/ 82 w 86"/>
                <a:gd name="T1" fmla="*/ 0 h 688"/>
                <a:gd name="T2" fmla="*/ 1 w 86"/>
                <a:gd name="T3" fmla="*/ 297 h 688"/>
                <a:gd name="T4" fmla="*/ 86 w 86"/>
                <a:gd name="T5" fmla="*/ 688 h 6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" h="688">
                  <a:moveTo>
                    <a:pt x="82" y="0"/>
                  </a:moveTo>
                  <a:cubicBezTo>
                    <a:pt x="41" y="91"/>
                    <a:pt x="0" y="182"/>
                    <a:pt x="1" y="297"/>
                  </a:cubicBezTo>
                  <a:cubicBezTo>
                    <a:pt x="2" y="412"/>
                    <a:pt x="72" y="624"/>
                    <a:pt x="86" y="6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endParaRPr lang="en-IN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4555" y="2608"/>
              <a:ext cx="86" cy="688"/>
            </a:xfrm>
            <a:custGeom>
              <a:avLst/>
              <a:gdLst>
                <a:gd name="T0" fmla="*/ 82 w 86"/>
                <a:gd name="T1" fmla="*/ 0 h 688"/>
                <a:gd name="T2" fmla="*/ 1 w 86"/>
                <a:gd name="T3" fmla="*/ 297 h 688"/>
                <a:gd name="T4" fmla="*/ 86 w 86"/>
                <a:gd name="T5" fmla="*/ 688 h 6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" h="688">
                  <a:moveTo>
                    <a:pt x="82" y="0"/>
                  </a:moveTo>
                  <a:cubicBezTo>
                    <a:pt x="41" y="91"/>
                    <a:pt x="0" y="182"/>
                    <a:pt x="1" y="297"/>
                  </a:cubicBezTo>
                  <a:cubicBezTo>
                    <a:pt x="2" y="412"/>
                    <a:pt x="72" y="624"/>
                    <a:pt x="86" y="6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endParaRPr lang="en-IN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 rot="10800000">
              <a:off x="4750" y="2596"/>
              <a:ext cx="86" cy="688"/>
            </a:xfrm>
            <a:custGeom>
              <a:avLst/>
              <a:gdLst>
                <a:gd name="T0" fmla="*/ 82 w 86"/>
                <a:gd name="T1" fmla="*/ 0 h 688"/>
                <a:gd name="T2" fmla="*/ 1 w 86"/>
                <a:gd name="T3" fmla="*/ 297 h 688"/>
                <a:gd name="T4" fmla="*/ 86 w 86"/>
                <a:gd name="T5" fmla="*/ 688 h 6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" h="688">
                  <a:moveTo>
                    <a:pt x="82" y="0"/>
                  </a:moveTo>
                  <a:cubicBezTo>
                    <a:pt x="41" y="91"/>
                    <a:pt x="0" y="182"/>
                    <a:pt x="1" y="297"/>
                  </a:cubicBezTo>
                  <a:cubicBezTo>
                    <a:pt x="2" y="412"/>
                    <a:pt x="72" y="624"/>
                    <a:pt x="86" y="6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endParaRPr lang="en-IN"/>
            </a:p>
          </p:txBody>
        </p:sp>
        <p:sp>
          <p:nvSpPr>
            <p:cNvPr id="33" name="Freeform 33"/>
            <p:cNvSpPr>
              <a:spLocks/>
            </p:cNvSpPr>
            <p:nvPr/>
          </p:nvSpPr>
          <p:spPr bwMode="auto">
            <a:xfrm rot="10800000">
              <a:off x="3906" y="2593"/>
              <a:ext cx="86" cy="688"/>
            </a:xfrm>
            <a:custGeom>
              <a:avLst/>
              <a:gdLst>
                <a:gd name="T0" fmla="*/ 82 w 86"/>
                <a:gd name="T1" fmla="*/ 0 h 688"/>
                <a:gd name="T2" fmla="*/ 1 w 86"/>
                <a:gd name="T3" fmla="*/ 297 h 688"/>
                <a:gd name="T4" fmla="*/ 86 w 86"/>
                <a:gd name="T5" fmla="*/ 688 h 6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6" h="688">
                  <a:moveTo>
                    <a:pt x="82" y="0"/>
                  </a:moveTo>
                  <a:cubicBezTo>
                    <a:pt x="41" y="91"/>
                    <a:pt x="0" y="182"/>
                    <a:pt x="1" y="297"/>
                  </a:cubicBezTo>
                  <a:cubicBezTo>
                    <a:pt x="2" y="412"/>
                    <a:pt x="72" y="624"/>
                    <a:pt x="86" y="6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endParaRPr lang="en-IN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 flipV="1">
              <a:off x="3555" y="2993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defRPr/>
              </a:pPr>
              <a:endParaRPr lang="en-US" dirty="0">
                <a:latin typeface="Arial" charset="0"/>
                <a:ea typeface="ＭＳ Ｐゴシック" charset="0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4408" y="294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sz="1600" dirty="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3593" y="276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sz="1600" dirty="0"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3939" y="275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sz="1600" dirty="0"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4221" y="267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sz="1600" dirty="0"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4234" y="308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20000"/>
                </a:spcBef>
                <a:defRPr/>
              </a:pPr>
              <a:r>
                <a:rPr lang="en-US" sz="1600" dirty="0">
                  <a:latin typeface="Arial" charset="0"/>
                  <a:ea typeface="ＭＳ Ｐゴシック" charset="0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>
                <a:ea typeface="+mj-ea"/>
              </a:rPr>
              <a:t>Example</a:t>
            </a:r>
            <a:endParaRPr lang="en-US">
              <a:ea typeface="+mj-ea"/>
            </a:endParaRP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6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4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8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9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0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1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2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2147483646 w 2227"/>
              <a:gd name="T3" fmla="*/ 2147483646 h 504"/>
              <a:gd name="T4" fmla="*/ 2147483646 w 2227"/>
              <a:gd name="T5" fmla="*/ 2147483646 h 504"/>
              <a:gd name="T6" fmla="*/ 2147483646 w 2227"/>
              <a:gd name="T7" fmla="*/ 2147483646 h 504"/>
              <a:gd name="T8" fmla="*/ 2147483646 w 2227"/>
              <a:gd name="T9" fmla="*/ 2147483646 h 504"/>
              <a:gd name="T10" fmla="*/ 2147483646 w 2227"/>
              <a:gd name="T11" fmla="*/ 2147483646 h 504"/>
              <a:gd name="T12" fmla="*/ 2147483646 w 2227"/>
              <a:gd name="T13" fmla="*/ 2147483646 h 504"/>
              <a:gd name="T14" fmla="*/ 2147483646 w 2227"/>
              <a:gd name="T15" fmla="*/ 2147483646 h 504"/>
              <a:gd name="T16" fmla="*/ 2147483646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r</a:t>
            </a: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t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u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v</a:t>
            </a: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w</a:t>
            </a: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–1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–2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6656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6658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>
                <a:ea typeface="+mj-ea"/>
              </a:rPr>
              <a:t>Example</a:t>
            </a:r>
            <a:endParaRPr lang="en-US">
              <a:ea typeface="+mj-ea"/>
            </a:endParaRPr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6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2147483646 w 2227"/>
              <a:gd name="T3" fmla="*/ 2147483646 h 504"/>
              <a:gd name="T4" fmla="*/ 2147483646 w 2227"/>
              <a:gd name="T5" fmla="*/ 2147483646 h 504"/>
              <a:gd name="T6" fmla="*/ 2147483646 w 2227"/>
              <a:gd name="T7" fmla="*/ 2147483646 h 504"/>
              <a:gd name="T8" fmla="*/ 2147483646 w 2227"/>
              <a:gd name="T9" fmla="*/ 2147483646 h 504"/>
              <a:gd name="T10" fmla="*/ 2147483646 w 2227"/>
              <a:gd name="T11" fmla="*/ 2147483646 h 504"/>
              <a:gd name="T12" fmla="*/ 2147483646 w 2227"/>
              <a:gd name="T13" fmla="*/ 2147483646 h 504"/>
              <a:gd name="T14" fmla="*/ 2147483646 w 2227"/>
              <a:gd name="T15" fmla="*/ 2147483646 h 504"/>
              <a:gd name="T16" fmla="*/ 2147483646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r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t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u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v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w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–1</a:t>
            </a: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–2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>
                <a:ea typeface="+mj-ea"/>
              </a:rPr>
              <a:t>Example</a:t>
            </a:r>
            <a:endParaRPr lang="en-US">
              <a:ea typeface="+mj-ea"/>
            </a:endParaRPr>
          </a:p>
        </p:txBody>
      </p:sp>
      <p:sp>
        <p:nvSpPr>
          <p:cNvPr id="28675" name="Oval 1027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8676" name="Oval 1028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8677" name="Oval 1029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8678" name="Oval 1030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6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8679" name="Oval 1031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8680" name="Oval 1032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b="1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8681" name="Line 1033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2" name="Line 1034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3" name="Line 1035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4" name="Line 1036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5" name="Line 1037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6" name="Freeform 1038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7" name="Freeform 1039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8" name="Freeform 1040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89" name="Freeform 1041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2147483646 h 338"/>
              <a:gd name="T2" fmla="*/ 2147483646 w 1527"/>
              <a:gd name="T3" fmla="*/ 2147483646 h 338"/>
              <a:gd name="T4" fmla="*/ 2147483646 w 1527"/>
              <a:gd name="T5" fmla="*/ 2147483646 h 338"/>
              <a:gd name="T6" fmla="*/ 2147483646 w 1527"/>
              <a:gd name="T7" fmla="*/ 2147483646 h 338"/>
              <a:gd name="T8" fmla="*/ 2147483646 w 1527"/>
              <a:gd name="T9" fmla="*/ 2147483646 h 338"/>
              <a:gd name="T10" fmla="*/ 2147483646 w 1527"/>
              <a:gd name="T11" fmla="*/ 2147483646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0" name="Freeform 1042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2147483646 w 2227"/>
              <a:gd name="T3" fmla="*/ 2147483646 h 504"/>
              <a:gd name="T4" fmla="*/ 2147483646 w 2227"/>
              <a:gd name="T5" fmla="*/ 2147483646 h 504"/>
              <a:gd name="T6" fmla="*/ 2147483646 w 2227"/>
              <a:gd name="T7" fmla="*/ 2147483646 h 504"/>
              <a:gd name="T8" fmla="*/ 2147483646 w 2227"/>
              <a:gd name="T9" fmla="*/ 2147483646 h 504"/>
              <a:gd name="T10" fmla="*/ 2147483646 w 2227"/>
              <a:gd name="T11" fmla="*/ 2147483646 h 504"/>
              <a:gd name="T12" fmla="*/ 2147483646 w 2227"/>
              <a:gd name="T13" fmla="*/ 2147483646 h 504"/>
              <a:gd name="T14" fmla="*/ 2147483646 w 2227"/>
              <a:gd name="T15" fmla="*/ 2147483646 h 504"/>
              <a:gd name="T16" fmla="*/ 2147483646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1" name="Text Box 1043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r</a:t>
            </a:r>
          </a:p>
        </p:txBody>
      </p:sp>
      <p:sp>
        <p:nvSpPr>
          <p:cNvPr id="28692" name="Text Box 1044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28693" name="Text Box 1045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t</a:t>
            </a:r>
          </a:p>
        </p:txBody>
      </p:sp>
      <p:sp>
        <p:nvSpPr>
          <p:cNvPr id="28694" name="Text Box 1046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u</a:t>
            </a:r>
          </a:p>
        </p:txBody>
      </p:sp>
      <p:sp>
        <p:nvSpPr>
          <p:cNvPr id="28695" name="Text Box 1047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v</a:t>
            </a:r>
          </a:p>
        </p:txBody>
      </p:sp>
      <p:sp>
        <p:nvSpPr>
          <p:cNvPr id="28696" name="Text Box 1048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w</a:t>
            </a:r>
          </a:p>
        </p:txBody>
      </p:sp>
      <p:sp>
        <p:nvSpPr>
          <p:cNvPr id="28697" name="Text Box 1049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5</a:t>
            </a:r>
          </a:p>
        </p:txBody>
      </p:sp>
      <p:sp>
        <p:nvSpPr>
          <p:cNvPr id="28698" name="Text Box 1050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8699" name="Text Box 1051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7</a:t>
            </a:r>
          </a:p>
        </p:txBody>
      </p:sp>
      <p:sp>
        <p:nvSpPr>
          <p:cNvPr id="28700" name="Text Box 1052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–1</a:t>
            </a:r>
          </a:p>
        </p:txBody>
      </p:sp>
      <p:sp>
        <p:nvSpPr>
          <p:cNvPr id="28701" name="Text Box 1053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–2</a:t>
            </a:r>
          </a:p>
        </p:txBody>
      </p:sp>
      <p:sp>
        <p:nvSpPr>
          <p:cNvPr id="28702" name="Text Box 1054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6</a:t>
            </a:r>
          </a:p>
        </p:txBody>
      </p:sp>
      <p:sp>
        <p:nvSpPr>
          <p:cNvPr id="28703" name="Text Box 1055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1</a:t>
            </a:r>
          </a:p>
        </p:txBody>
      </p:sp>
      <p:sp>
        <p:nvSpPr>
          <p:cNvPr id="28704" name="Text Box 1056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3</a:t>
            </a:r>
          </a:p>
        </p:txBody>
      </p:sp>
      <p:sp>
        <p:nvSpPr>
          <p:cNvPr id="28705" name="Text Box 1057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2</a:t>
            </a:r>
          </a:p>
        </p:txBody>
      </p:sp>
      <p:sp>
        <p:nvSpPr>
          <p:cNvPr id="28706" name="Text Box 1058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/>
              <a:t>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ea typeface="+mj-ea"/>
                <a:cs typeface="+mj-cs"/>
              </a:rPr>
              <a:t>Single-Source Shortest Paths in DAGs: Analysis</a:t>
            </a:r>
          </a:p>
        </p:txBody>
      </p:sp>
      <p:cxnSp>
        <p:nvCxnSpPr>
          <p:cNvPr id="46084" name="AutoShape 4"/>
          <p:cNvCxnSpPr>
            <a:cxnSpLocks noChangeShapeType="1"/>
          </p:cNvCxnSpPr>
          <p:nvPr/>
        </p:nvCxnSpPr>
        <p:spPr bwMode="auto">
          <a:xfrm rot="5400000" flipV="1">
            <a:off x="4495800" y="1905000"/>
            <a:ext cx="1588" cy="1588"/>
          </a:xfrm>
          <a:prstGeom prst="curvedConnector3">
            <a:avLst>
              <a:gd name="adj1" fmla="val -1440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085" name="Text Box 5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467600" cy="2590800"/>
          </a:xfrm>
          <a:ln cap="flat">
            <a:solidFill>
              <a:schemeClr val="tx1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/>
            <a:lvl2pPr marL="990600" indent="-533400"/>
            <a:lvl3pPr marL="1371600" indent="-457200"/>
            <a:lvl4pPr marL="1752600" indent="-381000"/>
            <a:lvl5pPr marL="2209800" indent="-381000"/>
            <a:lvl6pPr marL="2667000" indent="-381000"/>
            <a:lvl7pPr marL="3124200" indent="-381000"/>
            <a:lvl8pPr marL="3581400" indent="-381000"/>
            <a:lvl9pPr marL="4038600" indent="-381000"/>
          </a:lstStyle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i="1" dirty="0">
                <a:solidFill>
                  <a:srgbClr val="FF3300"/>
                </a:solidFill>
                <a:ea typeface="+mn-ea"/>
                <a:cs typeface="+mn-cs"/>
              </a:rPr>
              <a:t>DAG-SHORTEST PATHS(</a:t>
            </a:r>
            <a:r>
              <a:rPr lang="en-US" sz="2400" b="1" i="1" dirty="0">
                <a:solidFill>
                  <a:schemeClr val="tx2"/>
                </a:solidFill>
                <a:ea typeface="+mn-ea"/>
                <a:cs typeface="+mn-cs"/>
              </a:rPr>
              <a:t>G</a:t>
            </a:r>
            <a:r>
              <a:rPr lang="en-US" sz="2400" b="1" i="1" dirty="0">
                <a:solidFill>
                  <a:srgbClr val="FF3300"/>
                </a:solidFill>
                <a:ea typeface="+mn-ea"/>
                <a:cs typeface="+mn-cs"/>
              </a:rPr>
              <a:t>, </a:t>
            </a:r>
            <a:r>
              <a:rPr lang="en-US" sz="2400" b="1" i="1" dirty="0">
                <a:solidFill>
                  <a:schemeClr val="tx2"/>
                </a:solidFill>
                <a:ea typeface="+mn-ea"/>
                <a:cs typeface="+mn-cs"/>
              </a:rPr>
              <a:t>s</a:t>
            </a:r>
            <a:r>
              <a:rPr lang="en-US" sz="2400" b="1" i="1" dirty="0">
                <a:solidFill>
                  <a:srgbClr val="FF3300"/>
                </a:solidFill>
                <a:ea typeface="+mn-ea"/>
                <a:cs typeface="+mn-cs"/>
              </a:rPr>
              <a:t>)</a:t>
            </a:r>
            <a:endParaRPr lang="en-US" sz="2400" dirty="0">
              <a:solidFill>
                <a:schemeClr val="tx2"/>
              </a:solidFill>
              <a:ea typeface="+mn-ea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       TOPOLOGICALLY-SORT the vertices of G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       </a:t>
            </a:r>
            <a:r>
              <a:rPr lang="en-US" sz="2400" b="1" i="1" dirty="0">
                <a:solidFill>
                  <a:schemeClr val="accent2"/>
                </a:solidFill>
                <a:ea typeface="+mn-ea"/>
                <a:cs typeface="+mn-cs"/>
              </a:rPr>
              <a:t>INIT(G, s)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      </a:t>
            </a:r>
            <a:r>
              <a:rPr lang="en-US" sz="2400" i="1" dirty="0">
                <a:solidFill>
                  <a:srgbClr val="D60093"/>
                </a:solidFill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rgbClr val="FF3300"/>
                </a:solidFill>
                <a:ea typeface="+mn-ea"/>
                <a:cs typeface="+mn-cs"/>
              </a:rPr>
              <a:t>for</a:t>
            </a:r>
            <a:r>
              <a:rPr lang="en-US" sz="2400" dirty="0">
                <a:ea typeface="+mn-ea"/>
                <a:cs typeface="+mn-cs"/>
              </a:rPr>
              <a:t> each vertex </a:t>
            </a:r>
            <a:r>
              <a:rPr lang="en-US" sz="2400" i="1" dirty="0">
                <a:ea typeface="+mn-ea"/>
                <a:cs typeface="+mn-cs"/>
              </a:rPr>
              <a:t>u</a:t>
            </a:r>
            <a:r>
              <a:rPr lang="en-US" sz="2400" dirty="0">
                <a:ea typeface="+mn-ea"/>
                <a:cs typeface="+mn-cs"/>
              </a:rPr>
              <a:t> taken in topologically sorted order </a:t>
            </a:r>
            <a:r>
              <a:rPr lang="en-US" sz="2400" dirty="0">
                <a:solidFill>
                  <a:srgbClr val="FF3300"/>
                </a:solidFill>
                <a:ea typeface="+mn-ea"/>
                <a:cs typeface="+mn-cs"/>
              </a:rPr>
              <a:t>do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           </a:t>
            </a:r>
            <a:r>
              <a:rPr lang="en-US" sz="2400" i="1" dirty="0">
                <a:solidFill>
                  <a:srgbClr val="D60093"/>
                </a:solidFill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srgbClr val="FF3300"/>
                </a:solidFill>
                <a:ea typeface="+mn-ea"/>
                <a:cs typeface="+mn-cs"/>
              </a:rPr>
              <a:t>for</a:t>
            </a:r>
            <a:r>
              <a:rPr lang="en-US" sz="2400" dirty="0">
                <a:ea typeface="+mn-ea"/>
                <a:cs typeface="+mn-cs"/>
              </a:rPr>
              <a:t> each </a:t>
            </a:r>
            <a:r>
              <a:rPr lang="en-US" sz="2400" i="1" dirty="0">
                <a:ea typeface="+mn-ea"/>
                <a:cs typeface="+mn-cs"/>
              </a:rPr>
              <a:t>v</a:t>
            </a:r>
            <a:r>
              <a:rPr lang="en-US" sz="2400" dirty="0">
                <a:ea typeface="+mn-ea"/>
                <a:cs typeface="+mn-cs"/>
              </a:rPr>
              <a:t> in </a:t>
            </a:r>
            <a:r>
              <a:rPr lang="en-US" sz="2400" dirty="0" err="1">
                <a:ea typeface="+mn-ea"/>
                <a:cs typeface="+mn-cs"/>
              </a:rPr>
              <a:t>Adj</a:t>
            </a:r>
            <a:r>
              <a:rPr lang="en-US" sz="2400" dirty="0">
                <a:ea typeface="+mn-ea"/>
                <a:cs typeface="+mn-cs"/>
              </a:rPr>
              <a:t>[</a:t>
            </a:r>
            <a:r>
              <a:rPr lang="en-US" sz="2400" i="1" dirty="0">
                <a:ea typeface="+mn-ea"/>
                <a:cs typeface="+mn-cs"/>
              </a:rPr>
              <a:t>u</a:t>
            </a:r>
            <a:r>
              <a:rPr lang="en-US" sz="2400" dirty="0">
                <a:ea typeface="+mn-ea"/>
                <a:cs typeface="+mn-cs"/>
              </a:rPr>
              <a:t>] </a:t>
            </a:r>
            <a:r>
              <a:rPr lang="en-US" sz="2400" dirty="0">
                <a:solidFill>
                  <a:srgbClr val="FF3300"/>
                </a:solidFill>
                <a:ea typeface="+mn-ea"/>
                <a:cs typeface="+mn-cs"/>
              </a:rPr>
              <a:t>do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		      </a:t>
            </a:r>
            <a:r>
              <a:rPr lang="en-US" sz="2400" b="1" i="1" dirty="0">
                <a:solidFill>
                  <a:schemeClr val="accent2"/>
                </a:solidFill>
                <a:ea typeface="+mn-ea"/>
                <a:cs typeface="+mn-cs"/>
              </a:rPr>
              <a:t>RELAX(u, v) </a:t>
            </a:r>
          </a:p>
        </p:txBody>
      </p:sp>
      <p:cxnSp>
        <p:nvCxnSpPr>
          <p:cNvPr id="29701" name="Straight Arrow Connector 2"/>
          <p:cNvCxnSpPr>
            <a:cxnSpLocks noChangeShapeType="1"/>
          </p:cNvCxnSpPr>
          <p:nvPr/>
        </p:nvCxnSpPr>
        <p:spPr bwMode="auto">
          <a:xfrm flipH="1">
            <a:off x="6553200" y="17526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2" name="TextBox 3"/>
          <p:cNvSpPr txBox="1">
            <a:spLocks noChangeArrowheads="1"/>
          </p:cNvSpPr>
          <p:nvPr/>
        </p:nvSpPr>
        <p:spPr bwMode="auto">
          <a:xfrm>
            <a:off x="7086600" y="1524000"/>
            <a:ext cx="1219200" cy="461963"/>
          </a:xfrm>
          <a:prstGeom prst="rect">
            <a:avLst/>
          </a:prstGeom>
          <a:solidFill>
            <a:srgbClr val="FAFF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O(V+E)</a:t>
            </a:r>
          </a:p>
        </p:txBody>
      </p:sp>
      <p:cxnSp>
        <p:nvCxnSpPr>
          <p:cNvPr id="29703" name="Straight Arrow Connector 7"/>
          <p:cNvCxnSpPr>
            <a:cxnSpLocks noChangeShapeType="1"/>
          </p:cNvCxnSpPr>
          <p:nvPr/>
        </p:nvCxnSpPr>
        <p:spPr bwMode="auto">
          <a:xfrm flipH="1">
            <a:off x="2590800" y="29718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4" name="TextBox 8"/>
          <p:cNvSpPr txBox="1">
            <a:spLocks noChangeArrowheads="1"/>
          </p:cNvSpPr>
          <p:nvPr/>
        </p:nvSpPr>
        <p:spPr bwMode="auto">
          <a:xfrm>
            <a:off x="4230688" y="2667000"/>
            <a:ext cx="835025" cy="461963"/>
          </a:xfrm>
          <a:prstGeom prst="rect">
            <a:avLst/>
          </a:prstGeom>
          <a:solidFill>
            <a:srgbClr val="FAFF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O(V)</a:t>
            </a:r>
          </a:p>
        </p:txBody>
      </p:sp>
      <p:sp>
        <p:nvSpPr>
          <p:cNvPr id="29705" name="Right Brace 6"/>
          <p:cNvSpPr>
            <a:spLocks/>
          </p:cNvSpPr>
          <p:nvPr/>
        </p:nvSpPr>
        <p:spPr bwMode="auto">
          <a:xfrm rot="1087047">
            <a:off x="5721350" y="3525838"/>
            <a:ext cx="304800" cy="1066800"/>
          </a:xfrm>
          <a:prstGeom prst="rightBrace">
            <a:avLst>
              <a:gd name="adj1" fmla="val 8329"/>
              <a:gd name="adj2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cxnSp>
        <p:nvCxnSpPr>
          <p:cNvPr id="29706" name="Straight Arrow Connector 12"/>
          <p:cNvCxnSpPr>
            <a:cxnSpLocks noChangeShapeType="1"/>
          </p:cNvCxnSpPr>
          <p:nvPr/>
        </p:nvCxnSpPr>
        <p:spPr bwMode="auto">
          <a:xfrm flipH="1" flipV="1">
            <a:off x="6019800" y="41148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7" name="TextBox 15"/>
          <p:cNvSpPr txBox="1">
            <a:spLocks noChangeArrowheads="1"/>
          </p:cNvSpPr>
          <p:nvPr/>
        </p:nvSpPr>
        <p:spPr bwMode="auto">
          <a:xfrm>
            <a:off x="6261100" y="4038600"/>
            <a:ext cx="1570038" cy="461963"/>
          </a:xfrm>
          <a:prstGeom prst="rect">
            <a:avLst/>
          </a:prstGeom>
          <a:solidFill>
            <a:srgbClr val="FAFFA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Total O(E)</a:t>
            </a:r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2057400" y="5029200"/>
            <a:ext cx="4953000" cy="83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Time Complexity: O (V + E)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07BE-A841-9B83-0685-8B67DF3B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90500"/>
            <a:ext cx="77724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Single Source Shortest Path in a directed Acyclic Graphs-Example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C2627F-1D27-3544-5995-EDC1DC101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2362200"/>
            <a:ext cx="5096528" cy="3200400"/>
          </a:xfrm>
        </p:spPr>
      </p:pic>
    </p:spTree>
    <p:extLst>
      <p:ext uri="{BB962C8B-B14F-4D97-AF65-F5344CB8AC3E}">
        <p14:creationId xmlns:p14="http://schemas.microsoft.com/office/powerpoint/2010/main" val="406810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52C3BE2-C551-4F22-8EE5-21A2B4734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381000"/>
            <a:ext cx="4423299" cy="59436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D47831-55E8-9341-A56B-E0188542B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533400"/>
            <a:ext cx="4114338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42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68F6-1A50-592D-687E-4A74DB81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60756-3BA3-AAEC-67CC-9116FD017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181848"/>
            <a:ext cx="5333999" cy="5218952"/>
          </a:xfrm>
        </p:spPr>
      </p:pic>
    </p:spTree>
    <p:extLst>
      <p:ext uri="{BB962C8B-B14F-4D97-AF65-F5344CB8AC3E}">
        <p14:creationId xmlns:p14="http://schemas.microsoft.com/office/powerpoint/2010/main" val="4218922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B0F5-4771-3B40-0FF4-4C5421D5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C7B26-D9C3-D114-BB3C-83D164DA7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723766"/>
            <a:ext cx="5334000" cy="4524634"/>
          </a:xfrm>
        </p:spPr>
      </p:pic>
    </p:spTree>
    <p:extLst>
      <p:ext uri="{BB962C8B-B14F-4D97-AF65-F5344CB8AC3E}">
        <p14:creationId xmlns:p14="http://schemas.microsoft.com/office/powerpoint/2010/main" val="1438083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FA4D-9ECC-3FF1-4E50-FAE145CF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9B0C8E-37EF-B225-9637-38B166F6E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22676"/>
            <a:ext cx="7772400" cy="3831847"/>
          </a:xfrm>
        </p:spPr>
      </p:pic>
    </p:spTree>
    <p:extLst>
      <p:ext uri="{BB962C8B-B14F-4D97-AF65-F5344CB8AC3E}">
        <p14:creationId xmlns:p14="http://schemas.microsoft.com/office/powerpoint/2010/main" val="1871419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7A09-49E8-A050-C1FD-D90A3BDD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E2AE-B67B-9868-0486-769D9C06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0C6CC-75FE-6D6B-029F-54FBC46A1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22" y="571130"/>
            <a:ext cx="7620000" cy="539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8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  <a:ea typeface="+mj-ea"/>
                <a:cs typeface="+mj-cs"/>
              </a:rPr>
              <a:t>Example</a:t>
            </a:r>
          </a:p>
        </p:txBody>
      </p:sp>
      <p:pic>
        <p:nvPicPr>
          <p:cNvPr id="7171" name="Picture 5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631031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52"/>
          <p:cNvSpPr txBox="1">
            <a:spLocks noChangeArrowheads="1"/>
          </p:cNvSpPr>
          <p:nvPr/>
        </p:nvSpPr>
        <p:spPr bwMode="auto">
          <a:xfrm>
            <a:off x="1446764" y="4876800"/>
            <a:ext cx="6464783" cy="80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100">
                <a:latin typeface="Trebuchet MS" panose="020B0603020202020204" pitchFamily="34" charset="0"/>
              </a:rPr>
              <a:t>Consider Source node 1 and destination node 7</a:t>
            </a:r>
          </a:p>
          <a:p>
            <a:pPr algn="ctr" eaLnBrk="1" hangingPunct="1"/>
            <a:r>
              <a:rPr lang="en-US" altLang="en-US" sz="2100">
                <a:latin typeface="Trebuchet MS" panose="020B0603020202020204" pitchFamily="34" charset="0"/>
              </a:rPr>
              <a:t>A direct path between Nodes 1 and 7 will cost 14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C5DF-1963-160A-380F-8CF2B6D1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B52F4-6F11-0EBD-380E-57227C214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2712336"/>
            <a:ext cx="3286584" cy="347711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B7B3C4-2D50-CD76-05E0-9F6663DD838E}"/>
              </a:ext>
            </a:extLst>
          </p:cNvPr>
          <p:cNvSpPr txBox="1"/>
          <p:nvPr/>
        </p:nvSpPr>
        <p:spPr>
          <a:xfrm>
            <a:off x="762000" y="1676400"/>
            <a:ext cx="80010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atin typeface="Comic Sans MS" panose="030F0702030302020204" pitchFamily="66" charset="0"/>
              </a:rPr>
              <a:t>Consider the below given Directed acyclic graph and let's say we need to find the shortest distance of all vertices from vertex 0.</a:t>
            </a:r>
            <a:endParaRPr lang="en-IN" sz="21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881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59DD-3AC3-0EA1-A7F5-04EEC1A4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8EC0D-5D58-107C-7092-1DFE7A8EE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0" y="2500555"/>
            <a:ext cx="5486400" cy="2133600"/>
          </a:xfrm>
        </p:spPr>
        <p:txBody>
          <a:bodyPr/>
          <a:lstStyle/>
          <a:p>
            <a:r>
              <a:rPr lang="en-US" sz="2100" dirty="0"/>
              <a:t>Topological sorting of this graph is:</a:t>
            </a:r>
          </a:p>
          <a:p>
            <a:pPr marL="0" indent="0">
              <a:buNone/>
            </a:pPr>
            <a:r>
              <a:rPr lang="en-US" sz="2100" dirty="0"/>
              <a:t>     [1, 0, 2, 4, 3]</a:t>
            </a:r>
            <a:endParaRPr lang="en-IN" sz="21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D639B12-DC36-710C-F2E0-3E3E10A2A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828800"/>
            <a:ext cx="3286584" cy="3477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</p:pic>
    </p:spTree>
    <p:extLst>
      <p:ext uri="{BB962C8B-B14F-4D97-AF65-F5344CB8AC3E}">
        <p14:creationId xmlns:p14="http://schemas.microsoft.com/office/powerpoint/2010/main" val="1337698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995F-30CA-76BB-A9EB-8A96F480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304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D130-B2F1-AE58-5315-4929B9458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r>
              <a:rPr lang="de-DE" sz="1800" dirty="0"/>
              <a:t>dist = [0, INF, INF, INF, INF]</a:t>
            </a:r>
          </a:p>
          <a:p>
            <a:r>
              <a:rPr lang="en-US" sz="1800" dirty="0"/>
              <a:t>Now we will create an array </a:t>
            </a:r>
            <a:r>
              <a:rPr lang="en-US" sz="1800" dirty="0" err="1"/>
              <a:t>dist</a:t>
            </a:r>
            <a:r>
              <a:rPr lang="en-US" sz="1800" dirty="0"/>
              <a:t> of size V (here V=5) all entries of which will be initialized with INF. Then assign </a:t>
            </a:r>
            <a:r>
              <a:rPr lang="en-US" sz="1800" dirty="0" err="1"/>
              <a:t>dist</a:t>
            </a:r>
            <a:r>
              <a:rPr lang="en-US" sz="1800" dirty="0"/>
              <a:t>[start]=0.           </a:t>
            </a:r>
          </a:p>
          <a:p>
            <a:r>
              <a:rPr lang="en-US" sz="1800" dirty="0" err="1"/>
              <a:t>dist</a:t>
            </a:r>
            <a:r>
              <a:rPr lang="en-US" sz="1800" dirty="0"/>
              <a:t> = [0, INF, INF, INF, INF]</a:t>
            </a:r>
          </a:p>
          <a:p>
            <a:r>
              <a:rPr lang="en-US" sz="1800" dirty="0"/>
              <a:t>topo[0]=1 The adjacent vertices of 1 are 0, 2, and 3.</a:t>
            </a:r>
          </a:p>
          <a:p>
            <a:r>
              <a:rPr lang="en-US" sz="1800" dirty="0"/>
              <a:t>topo[1]=0 The adjacent vertex of 0 is 2. </a:t>
            </a:r>
          </a:p>
          <a:p>
            <a:r>
              <a:rPr lang="de-DE" sz="1800" dirty="0"/>
              <a:t>dist = [0, INF, 4, INF, INF]</a:t>
            </a:r>
            <a:endParaRPr lang="en-US" sz="1800" dirty="0"/>
          </a:p>
          <a:p>
            <a:r>
              <a:rPr lang="en-US" sz="1800" dirty="0"/>
              <a:t>topo[2]=2 The adjacent vertices of 2 are 3 and 4.</a:t>
            </a:r>
          </a:p>
          <a:p>
            <a:r>
              <a:rPr lang="de-DE" sz="1800" dirty="0"/>
              <a:t>dist = [0, INF, 4, 1, 6]</a:t>
            </a:r>
            <a:endParaRPr lang="en-US" sz="1800" dirty="0"/>
          </a:p>
          <a:p>
            <a:r>
              <a:rPr lang="en-US" sz="1800" dirty="0"/>
              <a:t>topo[3]=4 The adjacent vertex of 4 is 3.</a:t>
            </a:r>
          </a:p>
          <a:p>
            <a:r>
              <a:rPr lang="en-US" sz="1800" dirty="0"/>
              <a:t>topo[4]=3 There are no </a:t>
            </a:r>
            <a:r>
              <a:rPr lang="en-US" sz="1800" dirty="0" err="1"/>
              <a:t>adjancet</a:t>
            </a:r>
            <a:r>
              <a:rPr lang="en-US" sz="1800" dirty="0"/>
              <a:t> vertices to 3 hence we will not do anything</a:t>
            </a:r>
          </a:p>
          <a:p>
            <a:r>
              <a:rPr lang="en-US" sz="1800" dirty="0"/>
              <a:t>Finally the </a:t>
            </a:r>
            <a:r>
              <a:rPr lang="en-US" sz="1800" dirty="0" err="1"/>
              <a:t>dist</a:t>
            </a:r>
            <a:r>
              <a:rPr lang="en-US" sz="1800" dirty="0"/>
              <a:t> array will be </a:t>
            </a:r>
            <a:r>
              <a:rPr lang="en-US" sz="1800" dirty="0" err="1"/>
              <a:t>dist</a:t>
            </a:r>
            <a:r>
              <a:rPr lang="en-US" sz="1800" dirty="0"/>
              <a:t>=[0, INF, 4, 1 ,6].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55880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DB38-9573-DA20-BE74-CA5DA56B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Complexity Analysis</a:t>
            </a:r>
            <a:br>
              <a:rPr lang="en-US" sz="3600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ABF0-8423-3D57-B6AB-F358B34C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1835"/>
            <a:ext cx="7772400" cy="41148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100" b="1" dirty="0"/>
              <a:t>Time Complexity -</a:t>
            </a:r>
            <a:r>
              <a:rPr lang="en-US" sz="2100" dirty="0"/>
              <a:t> For a graph G=(V,E) time taken to find the topological ordering is O(V+E).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00" dirty="0"/>
              <a:t>After that, for every vertex Vi​ we run a loop to its adjacent vertices. So time taken in this step is also O(V+E). Hence the overall time complexity is O(V+E).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1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100" b="1" dirty="0"/>
              <a:t>Space Complexity -</a:t>
            </a:r>
            <a:r>
              <a:rPr lang="en-US" sz="2100" dirty="0"/>
              <a:t> We are using a </a:t>
            </a:r>
            <a:r>
              <a:rPr lang="en-US" sz="2100" i="1" dirty="0"/>
              <a:t>visited</a:t>
            </a:r>
            <a:r>
              <a:rPr lang="en-US" sz="2100" dirty="0"/>
              <a:t> array of size V and Stack which will be of size V, so the overall space complexity is O(V).</a:t>
            </a:r>
          </a:p>
          <a:p>
            <a:pPr algn="just"/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1737400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7082-49DE-D055-4BAD-5AE4DA2E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1D3C-9E44-688C-A69D-DB64C08A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76400"/>
            <a:ext cx="8153400" cy="4114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In the case of the Directed Acyclic Graphs (DAG), finding the topological ordering of the vertices can help us to find the single source shortest paths in O(V+E)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Unlike the Bellman Ford algorithm which takes O(V×E) time to calculate the same.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/>
              <a:t>Application: Shortest path algorithm helps to find the nearest location such as restaurants, hotels in maps.</a:t>
            </a:r>
          </a:p>
          <a:p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688108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E8B1-778F-E33A-8D8F-6EE9FBFF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5EF2A-C230-11C1-FFCA-543E4FF3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1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https://www.scaler.com/topics/data-structures/prims-algorithm/</a:t>
            </a:r>
            <a:endParaRPr lang="en-IN" sz="2100" dirty="0"/>
          </a:p>
          <a:p>
            <a:r>
              <a:rPr lang="en-IN" sz="2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https://www.geeksforgeeks.org/directed-acyclic-graph-in-compiler-design-with-examples/</a:t>
            </a:r>
            <a:endParaRPr lang="en-IN" sz="2100" dirty="0"/>
          </a:p>
          <a:p>
            <a:r>
              <a:rPr lang="en-IN" sz="2100" dirty="0"/>
              <a:t>https://www.scaler.com/topics/data-structures/kruskal-algorithm/</a:t>
            </a:r>
          </a:p>
        </p:txBody>
      </p:sp>
    </p:spTree>
    <p:extLst>
      <p:ext uri="{BB962C8B-B14F-4D97-AF65-F5344CB8AC3E}">
        <p14:creationId xmlns:p14="http://schemas.microsoft.com/office/powerpoint/2010/main" val="395760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0000FF"/>
                </a:solidFill>
                <a:ea typeface="+mj-ea"/>
                <a:cs typeface="+mj-cs"/>
              </a:rPr>
              <a:t>Example</a:t>
            </a:r>
          </a:p>
        </p:txBody>
      </p:sp>
      <p:pic>
        <p:nvPicPr>
          <p:cNvPr id="8195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4055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6"/>
          <p:cNvSpPr txBox="1">
            <a:spLocks noChangeArrowheads="1"/>
          </p:cNvSpPr>
          <p:nvPr/>
        </p:nvSpPr>
        <p:spPr bwMode="auto">
          <a:xfrm>
            <a:off x="457200" y="4876800"/>
            <a:ext cx="4608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A shorter path will cost only 11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ea typeface="+mj-ea"/>
                <a:cs typeface="+mj-cs"/>
              </a:rPr>
              <a:t>Shortest-Path Variants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772400" cy="45720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100000"/>
              </a:spcBef>
              <a:defRPr/>
            </a:pP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Single-source single-destination (1-1): </a:t>
            </a:r>
            <a:r>
              <a:rPr lang="en-US" sz="2400" dirty="0">
                <a:ea typeface="+mn-ea"/>
                <a:cs typeface="+mn-cs"/>
              </a:rPr>
              <a:t>Find the shortest path from source </a:t>
            </a:r>
            <a:r>
              <a:rPr lang="en-US" sz="2400" i="1" dirty="0">
                <a:solidFill>
                  <a:srgbClr val="FF0000"/>
                </a:solidFill>
                <a:ea typeface="+mn-ea"/>
                <a:cs typeface="+mn-cs"/>
              </a:rPr>
              <a:t>s</a:t>
            </a:r>
            <a:r>
              <a:rPr lang="en-US" sz="2400" dirty="0">
                <a:ea typeface="+mn-ea"/>
                <a:cs typeface="+mn-cs"/>
              </a:rPr>
              <a:t> to destination </a:t>
            </a:r>
            <a:r>
              <a:rPr lang="en-US" sz="2400" i="1" dirty="0">
                <a:solidFill>
                  <a:srgbClr val="FF0000"/>
                </a:solidFill>
                <a:ea typeface="+mn-ea"/>
                <a:cs typeface="+mn-cs"/>
              </a:rPr>
              <a:t>v</a:t>
            </a:r>
            <a:r>
              <a:rPr lang="en-US" sz="2400" dirty="0">
                <a:ea typeface="+mn-ea"/>
                <a:cs typeface="+mn-cs"/>
              </a:rPr>
              <a:t>. </a:t>
            </a:r>
          </a:p>
          <a:p>
            <a:pPr algn="just" eaLnBrk="1" hangingPunct="1">
              <a:lnSpc>
                <a:spcPct val="80000"/>
              </a:lnSpc>
              <a:spcBef>
                <a:spcPct val="100000"/>
              </a:spcBef>
              <a:defRPr/>
            </a:pP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Single-source all-destination(1-Many):</a:t>
            </a:r>
            <a:r>
              <a:rPr lang="en-US" sz="2400" dirty="0">
                <a:ea typeface="+mn-ea"/>
                <a:cs typeface="+mn-cs"/>
              </a:rPr>
              <a:t> Find the shortest path from </a:t>
            </a:r>
            <a:r>
              <a:rPr lang="en-US" sz="2400" i="1" dirty="0">
                <a:solidFill>
                  <a:srgbClr val="FF3300"/>
                </a:solidFill>
                <a:ea typeface="+mn-ea"/>
                <a:cs typeface="+mn-cs"/>
              </a:rPr>
              <a:t>s</a:t>
            </a:r>
            <a:r>
              <a:rPr lang="en-US" sz="2400" dirty="0">
                <a:ea typeface="+mn-ea"/>
                <a:cs typeface="+mn-cs"/>
              </a:rPr>
              <a:t> to each vertex </a:t>
            </a:r>
            <a:r>
              <a:rPr lang="en-US" sz="2400" i="1" dirty="0">
                <a:ea typeface="+mn-ea"/>
                <a:cs typeface="+mn-cs"/>
              </a:rPr>
              <a:t>v</a:t>
            </a:r>
            <a:r>
              <a:rPr lang="en-US" sz="2400" dirty="0">
                <a:ea typeface="+mn-ea"/>
                <a:cs typeface="+mn-cs"/>
              </a:rPr>
              <a:t>. </a:t>
            </a:r>
          </a:p>
          <a:p>
            <a:pPr algn="just" eaLnBrk="1" hangingPunct="1">
              <a:lnSpc>
                <a:spcPct val="80000"/>
              </a:lnSpc>
              <a:spcBef>
                <a:spcPct val="100000"/>
              </a:spcBef>
              <a:defRPr/>
            </a:pP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Single-destination shortest-paths (Many-1):</a:t>
            </a:r>
            <a:r>
              <a:rPr lang="en-US" sz="2400" dirty="0">
                <a:ea typeface="+mn-ea"/>
                <a:cs typeface="+mn-cs"/>
              </a:rPr>
              <a:t> Find a shortest path to a given </a:t>
            </a:r>
            <a:r>
              <a:rPr lang="en-US" sz="2400" i="1" dirty="0">
                <a:solidFill>
                  <a:srgbClr val="FF3300"/>
                </a:solidFill>
                <a:ea typeface="+mn-ea"/>
                <a:cs typeface="+mn-cs"/>
              </a:rPr>
              <a:t>destination</a:t>
            </a:r>
            <a:r>
              <a:rPr lang="en-US" sz="2400" dirty="0">
                <a:ea typeface="+mn-ea"/>
                <a:cs typeface="+mn-cs"/>
              </a:rPr>
              <a:t> vertex </a:t>
            </a:r>
            <a:r>
              <a:rPr lang="en-US" sz="2400" i="1" dirty="0">
                <a:ea typeface="+mn-ea"/>
                <a:cs typeface="+mn-cs"/>
              </a:rPr>
              <a:t>t</a:t>
            </a:r>
            <a:r>
              <a:rPr lang="en-US" sz="2400" dirty="0">
                <a:ea typeface="+mn-ea"/>
                <a:cs typeface="+mn-cs"/>
              </a:rPr>
              <a:t> from each vertex </a:t>
            </a:r>
            <a:r>
              <a:rPr lang="en-US" sz="2400" i="1" dirty="0">
                <a:ea typeface="+mn-ea"/>
                <a:cs typeface="+mn-cs"/>
              </a:rPr>
              <a:t>v</a:t>
            </a:r>
            <a:r>
              <a:rPr lang="en-US" sz="2400" dirty="0">
                <a:ea typeface="+mn-ea"/>
                <a:cs typeface="+mn-cs"/>
              </a:rPr>
              <a:t>. </a:t>
            </a:r>
          </a:p>
          <a:p>
            <a:pPr algn="just" eaLnBrk="1" hangingPunct="1">
              <a:lnSpc>
                <a:spcPct val="80000"/>
              </a:lnSpc>
              <a:spcBef>
                <a:spcPct val="100000"/>
              </a:spcBef>
              <a:defRPr/>
            </a:pP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All-pairs shortest-paths problem (Many-Many):</a:t>
            </a:r>
            <a:r>
              <a:rPr lang="en-US" sz="2400" dirty="0">
                <a:ea typeface="+mn-ea"/>
                <a:cs typeface="+mn-cs"/>
              </a:rPr>
              <a:t> Find a shortest path from </a:t>
            </a:r>
            <a:r>
              <a:rPr lang="en-US" sz="2400" i="1" dirty="0">
                <a:solidFill>
                  <a:srgbClr val="FF3300"/>
                </a:solidFill>
                <a:ea typeface="+mn-ea"/>
                <a:cs typeface="+mn-cs"/>
              </a:rPr>
              <a:t>u</a:t>
            </a:r>
            <a:r>
              <a:rPr lang="en-US" sz="2400" dirty="0">
                <a:ea typeface="+mn-ea"/>
                <a:cs typeface="+mn-cs"/>
              </a:rPr>
              <a:t> to </a:t>
            </a:r>
            <a:r>
              <a:rPr lang="en-US" sz="2400" i="1" dirty="0">
                <a:solidFill>
                  <a:srgbClr val="FF3300"/>
                </a:solidFill>
                <a:ea typeface="+mn-ea"/>
                <a:cs typeface="+mn-cs"/>
              </a:rPr>
              <a:t>v</a:t>
            </a:r>
            <a:r>
              <a:rPr lang="en-US" sz="2400" dirty="0">
                <a:ea typeface="+mn-ea"/>
                <a:cs typeface="+mn-cs"/>
              </a:rPr>
              <a:t> for every pair of vertices </a:t>
            </a:r>
            <a:r>
              <a:rPr lang="en-US" sz="2400" i="1" dirty="0">
                <a:ea typeface="+mn-ea"/>
                <a:cs typeface="+mn-cs"/>
              </a:rPr>
              <a:t>u</a:t>
            </a:r>
            <a:r>
              <a:rPr lang="en-US" sz="2400" dirty="0">
                <a:ea typeface="+mn-ea"/>
                <a:cs typeface="+mn-cs"/>
              </a:rPr>
              <a:t> and </a:t>
            </a:r>
            <a:r>
              <a:rPr lang="en-US" sz="2400" i="1" dirty="0">
                <a:ea typeface="+mn-ea"/>
                <a:cs typeface="+mn-cs"/>
              </a:rPr>
              <a:t>v</a:t>
            </a:r>
            <a:r>
              <a:rPr lang="en-US" sz="2400" dirty="0">
                <a:ea typeface="+mn-ea"/>
                <a:cs typeface="+mn-cs"/>
              </a:rPr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ea typeface="+mj-ea"/>
                <a:cs typeface="+mj-cs"/>
              </a:rPr>
              <a:t>Shortest-Path Variants    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7772400" cy="38100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100000"/>
              </a:spcBef>
              <a:defRPr/>
            </a:pP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Single-source single-destination (1-1): </a:t>
            </a:r>
            <a:r>
              <a:rPr lang="en-US" sz="2400" dirty="0">
                <a:ea typeface="+mn-ea"/>
                <a:cs typeface="+mn-cs"/>
              </a:rPr>
              <a:t>Find the shortest path from source </a:t>
            </a:r>
            <a:r>
              <a:rPr lang="en-US" sz="2400" i="1" dirty="0">
                <a:solidFill>
                  <a:srgbClr val="FF0000"/>
                </a:solidFill>
                <a:ea typeface="+mn-ea"/>
                <a:cs typeface="+mn-cs"/>
              </a:rPr>
              <a:t>s</a:t>
            </a:r>
            <a:r>
              <a:rPr lang="en-US" sz="2400" dirty="0">
                <a:ea typeface="+mn-ea"/>
                <a:cs typeface="+mn-cs"/>
              </a:rPr>
              <a:t> to destination </a:t>
            </a:r>
            <a:r>
              <a:rPr lang="en-US" sz="2400" i="1" dirty="0">
                <a:solidFill>
                  <a:srgbClr val="FF0000"/>
                </a:solidFill>
                <a:ea typeface="+mn-ea"/>
                <a:cs typeface="+mn-cs"/>
              </a:rPr>
              <a:t>v</a:t>
            </a:r>
            <a:r>
              <a:rPr lang="en-US" sz="2400" dirty="0">
                <a:ea typeface="+mn-ea"/>
                <a:cs typeface="+mn-cs"/>
              </a:rPr>
              <a:t>. </a:t>
            </a:r>
          </a:p>
          <a:p>
            <a:pPr algn="just" eaLnBrk="1" hangingPunct="1">
              <a:lnSpc>
                <a:spcPct val="80000"/>
              </a:lnSpc>
              <a:spcBef>
                <a:spcPct val="100000"/>
              </a:spcBef>
              <a:defRPr/>
            </a:pP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Single-source all-destination(1-Many):</a:t>
            </a:r>
            <a:r>
              <a:rPr lang="en-US" sz="2400" dirty="0">
                <a:ea typeface="+mn-ea"/>
                <a:cs typeface="+mn-cs"/>
              </a:rPr>
              <a:t> Find the shortest path from </a:t>
            </a:r>
            <a:r>
              <a:rPr lang="en-US" sz="2400" i="1" dirty="0">
                <a:solidFill>
                  <a:srgbClr val="FF3300"/>
                </a:solidFill>
                <a:ea typeface="+mn-ea"/>
                <a:cs typeface="+mn-cs"/>
              </a:rPr>
              <a:t>s</a:t>
            </a:r>
            <a:r>
              <a:rPr lang="en-US" sz="2400" dirty="0">
                <a:ea typeface="+mn-ea"/>
                <a:cs typeface="+mn-cs"/>
              </a:rPr>
              <a:t> to each vertex </a:t>
            </a:r>
            <a:r>
              <a:rPr lang="en-US" sz="2400" i="1" dirty="0">
                <a:ea typeface="+mn-ea"/>
                <a:cs typeface="+mn-cs"/>
              </a:rPr>
              <a:t>v</a:t>
            </a:r>
            <a:r>
              <a:rPr lang="en-US" sz="2400" dirty="0">
                <a:ea typeface="+mn-ea"/>
                <a:cs typeface="+mn-cs"/>
              </a:rPr>
              <a:t>. </a:t>
            </a:r>
          </a:p>
          <a:p>
            <a:pPr algn="just" eaLnBrk="1" hangingPunct="1">
              <a:lnSpc>
                <a:spcPct val="80000"/>
              </a:lnSpc>
              <a:spcBef>
                <a:spcPct val="100000"/>
              </a:spcBef>
              <a:defRPr/>
            </a:pP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Single-destination shortest-paths (Many-1):</a:t>
            </a:r>
            <a:r>
              <a:rPr lang="en-US" sz="2400" dirty="0">
                <a:ea typeface="+mn-ea"/>
                <a:cs typeface="+mn-cs"/>
              </a:rPr>
              <a:t> Find a shortest path to a given </a:t>
            </a:r>
            <a:r>
              <a:rPr lang="en-US" sz="2400" i="1" dirty="0">
                <a:solidFill>
                  <a:srgbClr val="FF3300"/>
                </a:solidFill>
                <a:ea typeface="+mn-ea"/>
                <a:cs typeface="+mn-cs"/>
              </a:rPr>
              <a:t>destination</a:t>
            </a:r>
            <a:r>
              <a:rPr lang="en-US" sz="2400" dirty="0">
                <a:ea typeface="+mn-ea"/>
                <a:cs typeface="+mn-cs"/>
              </a:rPr>
              <a:t> vertex </a:t>
            </a:r>
            <a:r>
              <a:rPr lang="en-US" sz="2400" i="1" dirty="0">
                <a:ea typeface="+mn-ea"/>
                <a:cs typeface="+mn-cs"/>
              </a:rPr>
              <a:t>t</a:t>
            </a:r>
            <a:r>
              <a:rPr lang="en-US" sz="2400" dirty="0">
                <a:ea typeface="+mn-ea"/>
                <a:cs typeface="+mn-cs"/>
              </a:rPr>
              <a:t> from each vertex </a:t>
            </a:r>
            <a:r>
              <a:rPr lang="en-US" sz="2400" i="1" dirty="0">
                <a:ea typeface="+mn-ea"/>
                <a:cs typeface="+mn-cs"/>
              </a:rPr>
              <a:t>v</a:t>
            </a:r>
            <a:r>
              <a:rPr lang="en-US" sz="2400" dirty="0">
                <a:ea typeface="+mn-ea"/>
                <a:cs typeface="+mn-cs"/>
              </a:rPr>
              <a:t>. </a:t>
            </a:r>
          </a:p>
          <a:p>
            <a:pPr algn="just" eaLnBrk="1" hangingPunct="1">
              <a:lnSpc>
                <a:spcPct val="80000"/>
              </a:lnSpc>
              <a:spcBef>
                <a:spcPct val="100000"/>
              </a:spcBef>
              <a:defRPr/>
            </a:pPr>
            <a:r>
              <a:rPr lang="en-US" sz="2400" dirty="0">
                <a:solidFill>
                  <a:schemeClr val="accent2"/>
                </a:solidFill>
                <a:ea typeface="+mn-ea"/>
                <a:cs typeface="+mn-cs"/>
              </a:rPr>
              <a:t>All-pairs shortest-paths problem (Many-Many):</a:t>
            </a:r>
            <a:r>
              <a:rPr lang="en-US" sz="2400" dirty="0">
                <a:ea typeface="+mn-ea"/>
                <a:cs typeface="+mn-cs"/>
              </a:rPr>
              <a:t> Find a shortest path from </a:t>
            </a:r>
            <a:r>
              <a:rPr lang="en-US" sz="2400" i="1" dirty="0">
                <a:solidFill>
                  <a:srgbClr val="FF3300"/>
                </a:solidFill>
                <a:ea typeface="+mn-ea"/>
                <a:cs typeface="+mn-cs"/>
              </a:rPr>
              <a:t>u</a:t>
            </a:r>
            <a:r>
              <a:rPr lang="en-US" sz="2400" dirty="0">
                <a:ea typeface="+mn-ea"/>
                <a:cs typeface="+mn-cs"/>
              </a:rPr>
              <a:t> to </a:t>
            </a:r>
            <a:r>
              <a:rPr lang="en-US" sz="2400" i="1" dirty="0">
                <a:solidFill>
                  <a:srgbClr val="FF3300"/>
                </a:solidFill>
                <a:ea typeface="+mn-ea"/>
                <a:cs typeface="+mn-cs"/>
              </a:rPr>
              <a:t>v</a:t>
            </a:r>
            <a:r>
              <a:rPr lang="en-US" sz="2400" dirty="0">
                <a:ea typeface="+mn-ea"/>
                <a:cs typeface="+mn-cs"/>
              </a:rPr>
              <a:t> for every pair of vertices </a:t>
            </a:r>
            <a:r>
              <a:rPr lang="en-US" sz="2400" i="1" dirty="0">
                <a:ea typeface="+mn-ea"/>
                <a:cs typeface="+mn-cs"/>
              </a:rPr>
              <a:t>u</a:t>
            </a:r>
            <a:r>
              <a:rPr lang="en-US" sz="2400" dirty="0">
                <a:ea typeface="+mn-ea"/>
                <a:cs typeface="+mn-cs"/>
              </a:rPr>
              <a:t> and </a:t>
            </a:r>
            <a:r>
              <a:rPr lang="en-US" sz="2400" i="1" dirty="0">
                <a:ea typeface="+mn-ea"/>
                <a:cs typeface="+mn-cs"/>
              </a:rPr>
              <a:t>v</a:t>
            </a:r>
            <a:r>
              <a:rPr lang="en-US" sz="2400" dirty="0">
                <a:ea typeface="+mn-ea"/>
                <a:cs typeface="+mn-cs"/>
              </a:rPr>
              <a:t>. </a:t>
            </a:r>
          </a:p>
        </p:txBody>
      </p:sp>
      <p:sp>
        <p:nvSpPr>
          <p:cNvPr id="10244" name="Rounded Rectangular Callout 1"/>
          <p:cNvSpPr>
            <a:spLocks noChangeArrowheads="1"/>
          </p:cNvSpPr>
          <p:nvPr/>
        </p:nvSpPr>
        <p:spPr bwMode="auto">
          <a:xfrm>
            <a:off x="1066800" y="1219200"/>
            <a:ext cx="7315200" cy="762000"/>
          </a:xfrm>
          <a:prstGeom prst="wedgeRoundRectCallout">
            <a:avLst>
              <a:gd name="adj1" fmla="val 27366"/>
              <a:gd name="adj2" fmla="val -8784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No need to consider different solution or algorithm for each variant </a:t>
            </a:r>
          </a:p>
          <a:p>
            <a:pPr algn="ctr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(we reduce it into two types)</a:t>
            </a:r>
          </a:p>
        </p:txBody>
      </p:sp>
      <p:pic>
        <p:nvPicPr>
          <p:cNvPr id="1024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13081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ea typeface="+mj-ea"/>
                <a:cs typeface="+mj-cs"/>
              </a:rPr>
              <a:t>Shortest-Path Variants    </a:t>
            </a:r>
          </a:p>
        </p:txBody>
      </p:sp>
      <p:pic>
        <p:nvPicPr>
          <p:cNvPr id="1126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13081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905000"/>
          <a:ext cx="76200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310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Single-Source Single-Destination</a:t>
                      </a:r>
                      <a:r>
                        <a:rPr lang="en-US" sz="1600" b="1" baseline="0" dirty="0">
                          <a:solidFill>
                            <a:srgbClr val="0000FF"/>
                          </a:solidFill>
                        </a:rPr>
                        <a:t> (1-1)</a:t>
                      </a:r>
                    </a:p>
                    <a:p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No good solution that beats 1-M variant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Thus, this problem is mapped to the 1-M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variant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none" dirty="0">
                          <a:solidFill>
                            <a:srgbClr val="0000FF"/>
                          </a:solidFill>
                        </a:rPr>
                        <a:t>Single-Source All-Destination</a:t>
                      </a:r>
                      <a:r>
                        <a:rPr lang="en-US" sz="1600" b="1" u="none" baseline="0" dirty="0">
                          <a:solidFill>
                            <a:srgbClr val="0000FF"/>
                          </a:solidFill>
                        </a:rPr>
                        <a:t> (1-M)</a:t>
                      </a:r>
                    </a:p>
                    <a:p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Need to be solved (several algorithms)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We will study this one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10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All-Sources Single-Destination</a:t>
                      </a:r>
                      <a:r>
                        <a:rPr lang="en-US" sz="1600" b="1" baseline="0" dirty="0">
                          <a:solidFill>
                            <a:srgbClr val="0000FF"/>
                          </a:solidFill>
                        </a:rPr>
                        <a:t> (M-1)</a:t>
                      </a:r>
                    </a:p>
                    <a:p>
                      <a:endParaRPr lang="en-US" sz="1600" b="1" baseline="0" dirty="0">
                        <a:solidFill>
                          <a:srgbClr val="0000FF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Reverse all edges in the graph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Thus, it is mapped to the (1-M) variant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All-Sources All-Destinations (M-M)</a:t>
                      </a:r>
                    </a:p>
                    <a:p>
                      <a:endParaRPr lang="en-US" sz="1600" b="1" dirty="0">
                        <a:solidFill>
                          <a:srgbClr val="0000FF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Need to be solved (several algorithms)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We will study </a:t>
                      </a: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it (if time permits)</a:t>
                      </a:r>
                      <a:endParaRPr lang="en-US" sz="16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79" name="Right Arrow 6"/>
          <p:cNvSpPr>
            <a:spLocks noChangeArrowheads="1"/>
          </p:cNvSpPr>
          <p:nvPr/>
        </p:nvSpPr>
        <p:spPr bwMode="auto">
          <a:xfrm>
            <a:off x="4038600" y="3124200"/>
            <a:ext cx="10668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1280" name="Right Arrow 9"/>
          <p:cNvSpPr>
            <a:spLocks noChangeArrowheads="1"/>
          </p:cNvSpPr>
          <p:nvPr/>
        </p:nvSpPr>
        <p:spPr bwMode="auto">
          <a:xfrm rot="-3018322">
            <a:off x="4168775" y="3630613"/>
            <a:ext cx="6858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ChangeArrowheads="1"/>
          </p:cNvSpPr>
          <p:nvPr/>
        </p:nvSpPr>
        <p:spPr bwMode="auto">
          <a:xfrm>
            <a:off x="4495800" y="3910013"/>
            <a:ext cx="3810000" cy="167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291" name="Rectangle 1"/>
          <p:cNvSpPr>
            <a:spLocks noChangeArrowheads="1"/>
          </p:cNvSpPr>
          <p:nvPr/>
        </p:nvSpPr>
        <p:spPr bwMode="auto">
          <a:xfrm>
            <a:off x="4495800" y="1938338"/>
            <a:ext cx="3810000" cy="167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600" b="1" dirty="0">
                <a:solidFill>
                  <a:schemeClr val="accent2"/>
                </a:solidFill>
                <a:ea typeface="+mj-ea"/>
                <a:cs typeface="+mj-cs"/>
              </a:rPr>
              <a:t>Shortest-Path Variants    </a:t>
            </a:r>
          </a:p>
        </p:txBody>
      </p:sp>
      <p:pic>
        <p:nvPicPr>
          <p:cNvPr id="1229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0"/>
            <a:ext cx="13081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37603"/>
              </p:ext>
            </p:extLst>
          </p:nvPr>
        </p:nvGraphicFramePr>
        <p:xfrm>
          <a:off x="685800" y="1905000"/>
          <a:ext cx="76200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310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Single-Source Single-Destination</a:t>
                      </a:r>
                      <a:r>
                        <a:rPr lang="en-US" sz="1600" b="1" baseline="0" dirty="0">
                          <a:solidFill>
                            <a:srgbClr val="0000FF"/>
                          </a:solidFill>
                        </a:rPr>
                        <a:t> (1-1)</a:t>
                      </a:r>
                    </a:p>
                    <a:p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No good solution that beats 1-M variant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Thus, this problem is mapped to the 1-M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variant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u="none" dirty="0">
                          <a:solidFill>
                            <a:srgbClr val="0000FF"/>
                          </a:solidFill>
                        </a:rPr>
                        <a:t>Single-Source All-Destination</a:t>
                      </a:r>
                      <a:r>
                        <a:rPr lang="en-US" sz="1600" b="1" u="none" baseline="0" dirty="0">
                          <a:solidFill>
                            <a:srgbClr val="0000FF"/>
                          </a:solidFill>
                        </a:rPr>
                        <a:t> (1-M)</a:t>
                      </a:r>
                    </a:p>
                    <a:p>
                      <a:endParaRPr lang="en-US" sz="160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Need to be solved (several algorithms)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10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All-Sources Single-Destination</a:t>
                      </a:r>
                      <a:r>
                        <a:rPr lang="en-US" sz="1600" b="1" baseline="0" dirty="0">
                          <a:solidFill>
                            <a:srgbClr val="0000FF"/>
                          </a:solidFill>
                        </a:rPr>
                        <a:t> (M-1)</a:t>
                      </a:r>
                    </a:p>
                    <a:p>
                      <a:endParaRPr lang="en-US" sz="1600" b="1" baseline="0" dirty="0">
                        <a:solidFill>
                          <a:srgbClr val="0000FF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Reverse all edges in the graph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Thus, it is mapped to the (1-M) variant 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</a:rPr>
                        <a:t>All-Sources All-Destinations (M-M)</a:t>
                      </a:r>
                    </a:p>
                    <a:p>
                      <a:endParaRPr lang="en-US" sz="1600" b="1" dirty="0">
                        <a:solidFill>
                          <a:srgbClr val="0000FF"/>
                        </a:solidFill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b="0" baseline="0" dirty="0">
                          <a:solidFill>
                            <a:srgbClr val="000000"/>
                          </a:solidFill>
                        </a:rPr>
                        <a:t>Need to be solved (several algorithms)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05" name="Right Arrow 6"/>
          <p:cNvSpPr>
            <a:spLocks noChangeArrowheads="1"/>
          </p:cNvSpPr>
          <p:nvPr/>
        </p:nvSpPr>
        <p:spPr bwMode="auto">
          <a:xfrm>
            <a:off x="4038600" y="3124200"/>
            <a:ext cx="1066800" cy="381000"/>
          </a:xfrm>
          <a:prstGeom prst="rightArrow">
            <a:avLst>
              <a:gd name="adj1" fmla="val 50000"/>
              <a:gd name="adj2" fmla="val 49998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2306" name="Right Arrow 10"/>
          <p:cNvSpPr>
            <a:spLocks noChangeArrowheads="1"/>
          </p:cNvSpPr>
          <p:nvPr/>
        </p:nvSpPr>
        <p:spPr bwMode="auto">
          <a:xfrm rot="-3018322">
            <a:off x="4168775" y="3630613"/>
            <a:ext cx="6858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defTabSz="914353" eaLnBrk="1" fontAlgn="auto" hangingPunct="1">
              <a:spcAft>
                <a:spcPts val="0"/>
              </a:spcAft>
              <a:defRPr/>
            </a:pPr>
            <a:r>
              <a:rPr lang="en-US" altLang="zh-CN" sz="4400" dirty="0"/>
              <a:t>Shortest-path problems</a:t>
            </a:r>
            <a:br>
              <a:rPr lang="en-US" altLang="zh-CN" sz="4400" dirty="0"/>
            </a:br>
            <a:endParaRPr lang="en-US" altLang="zh-CN" sz="4400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9020" indent="-228588" defTabSz="914353" eaLnBrk="1" fontAlgn="auto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altLang="zh-CN" sz="2800" dirty="0"/>
              <a:t>Single-source shortest path algorithms</a:t>
            </a:r>
          </a:p>
          <a:p>
            <a:pPr marL="1245647" lvl="2" indent="-228588" defTabSz="914353" eaLnBrk="1" fontAlgn="auto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Font typeface="Lucida Grande" charset="0"/>
              <a:buChar char="‣"/>
              <a:defRPr/>
            </a:pPr>
            <a:r>
              <a:rPr lang="en-US" altLang="zh-CN" sz="2109" dirty="0"/>
              <a:t>Bellman-Ford algorithm</a:t>
            </a:r>
          </a:p>
          <a:p>
            <a:pPr marL="1245647" lvl="2" indent="-228588" defTabSz="914353" eaLnBrk="1" fontAlgn="auto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Font typeface="Lucida Grande" charset="0"/>
              <a:buChar char="‣"/>
              <a:defRPr/>
            </a:pPr>
            <a:r>
              <a:rPr lang="en-US" altLang="zh-CN" sz="2109" dirty="0" err="1"/>
              <a:t>Dijkstra</a:t>
            </a:r>
            <a:r>
              <a:rPr lang="en-US" altLang="zh-CN" sz="2109" dirty="0"/>
              <a:t> algorithm</a:t>
            </a:r>
          </a:p>
          <a:p>
            <a:pPr marL="519020" indent="-228588" defTabSz="914353" eaLnBrk="1" fontAlgn="auto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altLang="zh-CN" sz="2800" dirty="0"/>
              <a:t>All-Pair shortest path algorithms</a:t>
            </a:r>
          </a:p>
          <a:p>
            <a:pPr marL="1245647" lvl="2" indent="-228588" defTabSz="914353" eaLnBrk="1" fontAlgn="auto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80000"/>
              <a:buFont typeface="Lucida Grande" charset="0"/>
              <a:buChar char="‣"/>
              <a:defRPr/>
            </a:pPr>
            <a:r>
              <a:rPr lang="en-US" altLang="zh-CN" sz="2109" dirty="0"/>
              <a:t>Floyd-</a:t>
            </a:r>
            <a:r>
              <a:rPr lang="en-US" altLang="zh-CN" sz="2109" dirty="0" err="1"/>
              <a:t>Warshall</a:t>
            </a:r>
            <a:r>
              <a:rPr lang="en-US" altLang="zh-CN" sz="2109" dirty="0"/>
              <a:t> algorithm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Varsayılan Tasarım">
  <a:themeElements>
    <a:clrScheme name="Varsayılan Tasarı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Varsayılan Tasarı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tr-T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tr-T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Varsayılan Tasarı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2159</TotalTime>
  <Words>1419</Words>
  <Application>Microsoft Office PowerPoint</Application>
  <PresentationFormat>On-screen Show (4:3)</PresentationFormat>
  <Paragraphs>330</Paragraphs>
  <Slides>35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Comic Sans MS</vt:lpstr>
      <vt:lpstr>Euclid Math One</vt:lpstr>
      <vt:lpstr>Lucida Grande</vt:lpstr>
      <vt:lpstr>Palatino</vt:lpstr>
      <vt:lpstr>Segoe UI Semilight</vt:lpstr>
      <vt:lpstr>Symbol</vt:lpstr>
      <vt:lpstr>SymbolMT</vt:lpstr>
      <vt:lpstr>Times New Roman</vt:lpstr>
      <vt:lpstr>Trebuchet MS</vt:lpstr>
      <vt:lpstr>Wingdings</vt:lpstr>
      <vt:lpstr>Varsayılan Tasarım</vt:lpstr>
      <vt:lpstr>Equation</vt:lpstr>
      <vt:lpstr>SINGLE-SOURCE SHORTEST PATHS Shortest Path is DAGs </vt:lpstr>
      <vt:lpstr>Shortest Path Problems</vt:lpstr>
      <vt:lpstr>Example</vt:lpstr>
      <vt:lpstr>Example</vt:lpstr>
      <vt:lpstr>Shortest-Path Variants</vt:lpstr>
      <vt:lpstr>Shortest-Path Variants    </vt:lpstr>
      <vt:lpstr>Shortest-Path Variants    </vt:lpstr>
      <vt:lpstr>Shortest-Path Variants    </vt:lpstr>
      <vt:lpstr>Shortest-path problems </vt:lpstr>
      <vt:lpstr>Introduction</vt:lpstr>
      <vt:lpstr>Shortest Path</vt:lpstr>
      <vt:lpstr>Key Property in DAGs</vt:lpstr>
      <vt:lpstr>Single-Source Shortest Paths in DAGs</vt:lpstr>
      <vt:lpstr>Single-Source Shortest Paths in DAGs</vt:lpstr>
      <vt:lpstr>Observation 1</vt:lpstr>
      <vt:lpstr>Example</vt:lpstr>
      <vt:lpstr>Example</vt:lpstr>
      <vt:lpstr>Example</vt:lpstr>
      <vt:lpstr>Example</vt:lpstr>
      <vt:lpstr>Example</vt:lpstr>
      <vt:lpstr>Example</vt:lpstr>
      <vt:lpstr>Example</vt:lpstr>
      <vt:lpstr>Single-Source Shortest Paths in DAGs: Analysis</vt:lpstr>
      <vt:lpstr>Single Source Shortest Path in a directed Acyclic Graphs-Example</vt:lpstr>
      <vt:lpstr>PowerPoint Presentation</vt:lpstr>
      <vt:lpstr>PowerPoint Presentation</vt:lpstr>
      <vt:lpstr>Example</vt:lpstr>
      <vt:lpstr>PowerPoint Presentation</vt:lpstr>
      <vt:lpstr>PowerPoint Presentation</vt:lpstr>
      <vt:lpstr>Example</vt:lpstr>
      <vt:lpstr>Topological sorting</vt:lpstr>
      <vt:lpstr>Example</vt:lpstr>
      <vt:lpstr>Complexity Analysis </vt:lpstr>
      <vt:lpstr>Conclusion </vt:lpstr>
      <vt:lpstr>References </vt:lpstr>
    </vt:vector>
  </TitlesOfParts>
  <Company>Tosoft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SINGLE-SOURCE SHORTEST PATHS</dc:title>
  <dc:creator>Umut Tosun</dc:creator>
  <cp:lastModifiedBy>RAJASHREE SHETTAR</cp:lastModifiedBy>
  <cp:revision>481</cp:revision>
  <dcterms:created xsi:type="dcterms:W3CDTF">2004-12-08T04:58:00Z</dcterms:created>
  <dcterms:modified xsi:type="dcterms:W3CDTF">2023-04-19T07:48:25Z</dcterms:modified>
</cp:coreProperties>
</file>