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7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3" r:id="rId11"/>
    <p:sldId id="354" r:id="rId12"/>
    <p:sldId id="355" r:id="rId13"/>
    <p:sldId id="376" r:id="rId14"/>
    <p:sldId id="356" r:id="rId15"/>
    <p:sldId id="357" r:id="rId16"/>
    <p:sldId id="358" r:id="rId17"/>
    <p:sldId id="359" r:id="rId18"/>
    <p:sldId id="360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258" r:id="rId27"/>
    <p:sldId id="259" r:id="rId28"/>
    <p:sldId id="260" r:id="rId29"/>
    <p:sldId id="261" r:id="rId30"/>
    <p:sldId id="377" r:id="rId31"/>
    <p:sldId id="378" r:id="rId32"/>
    <p:sldId id="379" r:id="rId33"/>
    <p:sldId id="380" r:id="rId34"/>
    <p:sldId id="381" r:id="rId35"/>
    <p:sldId id="382" r:id="rId36"/>
    <p:sldId id="266" r:id="rId37"/>
    <p:sldId id="267" r:id="rId38"/>
    <p:sldId id="268" r:id="rId39"/>
    <p:sldId id="269" r:id="rId40"/>
    <p:sldId id="270" r:id="rId41"/>
    <p:sldId id="271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85" r:id="rId55"/>
    <p:sldId id="286" r:id="rId56"/>
    <p:sldId id="287" r:id="rId57"/>
    <p:sldId id="288" r:id="rId58"/>
    <p:sldId id="289" r:id="rId59"/>
    <p:sldId id="290" r:id="rId60"/>
    <p:sldId id="291" r:id="rId61"/>
    <p:sldId id="292" r:id="rId62"/>
    <p:sldId id="293" r:id="rId63"/>
    <p:sldId id="295" r:id="rId64"/>
    <p:sldId id="296" r:id="rId65"/>
    <p:sldId id="297" r:id="rId66"/>
    <p:sldId id="298" r:id="rId67"/>
    <p:sldId id="29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8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31BD6-BEE9-4EBC-A8F0-4D41142B579F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BE283-F085-4FC8-AB87-D6E43542A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92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have?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BE283-F085-4FC8-AB87-D6E43542AA3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7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2343-5CEE-4CF4-BEB3-9DE3FB78647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FC5-4FE7-4E1D-A9C0-5ECCA8B63F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30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2343-5CEE-4CF4-BEB3-9DE3FB78647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FC5-4FE7-4E1D-A9C0-5ECCA8B63F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4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2343-5CEE-4CF4-BEB3-9DE3FB78647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FC5-4FE7-4E1D-A9C0-5ECCA8B63F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50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2343-5CEE-4CF4-BEB3-9DE3FB78647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FC5-4FE7-4E1D-A9C0-5ECCA8B63F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4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2343-5CEE-4CF4-BEB3-9DE3FB78647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FC5-4FE7-4E1D-A9C0-5ECCA8B63F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35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2343-5CEE-4CF4-BEB3-9DE3FB78647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FC5-4FE7-4E1D-A9C0-5ECCA8B63F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26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2343-5CEE-4CF4-BEB3-9DE3FB78647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FC5-4FE7-4E1D-A9C0-5ECCA8B63F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26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2343-5CEE-4CF4-BEB3-9DE3FB78647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FC5-4FE7-4E1D-A9C0-5ECCA8B63F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16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2343-5CEE-4CF4-BEB3-9DE3FB78647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FC5-4FE7-4E1D-A9C0-5ECCA8B63F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35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2343-5CEE-4CF4-BEB3-9DE3FB78647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FC5-4FE7-4E1D-A9C0-5ECCA8B63F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4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2343-5CEE-4CF4-BEB3-9DE3FB78647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7FC5-4FE7-4E1D-A9C0-5ECCA8B63F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82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2343-5CEE-4CF4-BEB3-9DE3FB78647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C7FC5-4FE7-4E1D-A9C0-5ECCA8B63F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3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Minimum Spanning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719264"/>
            <a:ext cx="8485573" cy="399573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100" dirty="0"/>
              <a:t>What is the lowest weight set of edges that connects all vertices of an undirected graph with positive weights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100" dirty="0"/>
              <a:t>Input: An undirected, positive weight graph, G=(V,E)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 dirty="0"/>
              <a:t>Output: A tree T=(V,E’) where E’ </a:t>
            </a:r>
            <a:r>
              <a:rPr lang="en-US" altLang="en-US" sz="2100" dirty="0">
                <a:sym typeface="Symbol" panose="05050102010706020507" pitchFamily="18" charset="2"/>
              </a:rPr>
              <a:t> E that minimizes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30810"/>
              </p:ext>
            </p:extLst>
          </p:nvPr>
        </p:nvGraphicFramePr>
        <p:xfrm>
          <a:off x="4231689" y="4142174"/>
          <a:ext cx="24384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7893" imgH="342751" progId="Equation.3">
                  <p:embed/>
                </p:oleObj>
              </mc:Choice>
              <mc:Fallback>
                <p:oleObj name="Equation" r:id="rId2" imgW="1167893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689" y="4142174"/>
                        <a:ext cx="24384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19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Prim’s Algorithm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8839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100" dirty="0"/>
              <a:t>Initially discovered in 1930 by </a:t>
            </a:r>
            <a:r>
              <a:rPr lang="en-US" altLang="en-US" sz="2100" dirty="0" err="1"/>
              <a:t>Vojtěch</a:t>
            </a:r>
            <a:r>
              <a:rPr lang="en-US" altLang="en-US" sz="2100" dirty="0"/>
              <a:t> </a:t>
            </a:r>
            <a:r>
              <a:rPr lang="en-US" altLang="en-US" sz="2100" dirty="0" err="1"/>
              <a:t>Jarník</a:t>
            </a:r>
            <a:r>
              <a:rPr lang="en-US" altLang="en-US" sz="2100" dirty="0"/>
              <a:t>, then rediscovered in 1957 by Robert C. Prim</a:t>
            </a:r>
          </a:p>
          <a:p>
            <a:pPr eaLnBrk="1" hangingPunct="1"/>
            <a:endParaRPr lang="en-US" altLang="en-US" sz="2100" dirty="0"/>
          </a:p>
          <a:p>
            <a:pPr eaLnBrk="1" hangingPunct="1"/>
            <a:r>
              <a:rPr lang="en-US" altLang="en-US" sz="2100" dirty="0"/>
              <a:t>Starts off by picking any node within the graph and growing from there</a:t>
            </a:r>
          </a:p>
          <a:p>
            <a:endParaRPr lang="en-US" sz="2100" b="1" dirty="0"/>
          </a:p>
          <a:p>
            <a:r>
              <a:rPr lang="en-US" sz="2100" dirty="0">
                <a:solidFill>
                  <a:srgbClr val="FF0000"/>
                </a:solidFill>
              </a:rPr>
              <a:t>It is a greedy algorithm. </a:t>
            </a:r>
          </a:p>
          <a:p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/>
              <a:t>It starts with an empty spanning tree.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2100" dirty="0">
              <a:solidFill>
                <a:srgbClr val="FF0000"/>
              </a:solidFill>
            </a:endParaRPr>
          </a:p>
          <a:p>
            <a:pPr lvl="1"/>
            <a:endParaRPr lang="en-US" sz="1700" dirty="0"/>
          </a:p>
          <a:p>
            <a:pPr eaLnBrk="1" hangingPunct="1"/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88006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Prim’s Algorithm Cont.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0640" y="1627505"/>
            <a:ext cx="9890760" cy="3784600"/>
          </a:xfrm>
        </p:spPr>
        <p:txBody>
          <a:bodyPr>
            <a:noAutofit/>
          </a:bodyPr>
          <a:lstStyle/>
          <a:p>
            <a:r>
              <a:rPr lang="en-US" sz="2100" dirty="0"/>
              <a:t>Prims Algorithm belongs to the Greedy class of algorithms. </a:t>
            </a:r>
          </a:p>
          <a:p>
            <a:r>
              <a:rPr lang="en-US" sz="2100" dirty="0"/>
              <a:t>This simply means that at every step, the algorithm will make a decision depending on what is that the best choice at that point.</a:t>
            </a:r>
          </a:p>
          <a:p>
            <a:r>
              <a:rPr lang="en-US" sz="2100" dirty="0"/>
              <a:t>In other words, at each step, it solves the current problem in the best way and assumes the complete problem will be solved eventually in the best way. </a:t>
            </a:r>
          </a:p>
          <a:p>
            <a:endParaRPr lang="en-US" sz="2100" dirty="0"/>
          </a:p>
          <a:p>
            <a:pPr marL="0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Let's take a look at the steps of the algorithm:</a:t>
            </a:r>
          </a:p>
          <a:p>
            <a:pPr>
              <a:buFont typeface="+mj-lt"/>
              <a:buAutoNum type="arabicPeriod"/>
            </a:pPr>
            <a:r>
              <a:rPr lang="en-US" sz="2100" dirty="0"/>
              <a:t>Start with a random vertex in the graph and mark it visited</a:t>
            </a:r>
          </a:p>
          <a:p>
            <a:pPr>
              <a:buFont typeface="+mj-lt"/>
              <a:buAutoNum type="arabicPeriod"/>
            </a:pPr>
            <a:r>
              <a:rPr lang="en-US" sz="2100" dirty="0"/>
              <a:t>Iterate over all the visited vertices and pick the minimum weight edge that is not yet processed</a:t>
            </a:r>
          </a:p>
          <a:p>
            <a:pPr>
              <a:buFont typeface="+mj-lt"/>
              <a:buAutoNum type="arabicPeriod"/>
            </a:pPr>
            <a:r>
              <a:rPr lang="en-US" sz="2100" dirty="0"/>
              <a:t>Keep repeating step 2 until all the nodes are visited.</a:t>
            </a:r>
          </a:p>
        </p:txBody>
      </p:sp>
    </p:spTree>
    <p:extLst>
      <p:ext uri="{BB962C8B-B14F-4D97-AF65-F5344CB8AC3E}">
        <p14:creationId xmlns:p14="http://schemas.microsoft.com/office/powerpoint/2010/main" val="382121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501650"/>
          </a:xfrm>
        </p:spPr>
        <p:txBody>
          <a:bodyPr>
            <a:normAutofit fontScale="90000"/>
          </a:bodyPr>
          <a:lstStyle/>
          <a:p>
            <a:br>
              <a:rPr lang="en-IN" altLang="en-US" dirty="0">
                <a:solidFill>
                  <a:srgbClr val="FF0000"/>
                </a:solidFill>
              </a:rPr>
            </a:br>
            <a:r>
              <a:rPr lang="en-US" altLang="en-US" b="1" dirty="0">
                <a:solidFill>
                  <a:srgbClr val="FF0000"/>
                </a:solidFill>
              </a:rPr>
              <a:t> Prim’s Algorithm</a:t>
            </a:r>
            <a:endParaRPr lang="en-IN" altLang="en-US" dirty="0">
              <a:solidFill>
                <a:srgbClr val="FF0000"/>
              </a:solidFill>
            </a:endParaRP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838200" y="1073150"/>
            <a:ext cx="1051560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100" b="1" dirty="0"/>
              <a:t>Input:    A connected Graph G=(V,E) and the cost matrix C  of G.</a:t>
            </a:r>
            <a:endParaRPr lang="en-IN" altLang="en-US" sz="21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b="1" dirty="0"/>
              <a:t>Output:  A Minimum spanning tree T=(V,E</a:t>
            </a:r>
            <a:r>
              <a:rPr lang="en-US" altLang="en-US" sz="2100" b="1" dirty="0">
                <a:sym typeface="Symbol" panose="05050102010706020507" pitchFamily="18" charset="2"/>
              </a:rPr>
              <a:t></a:t>
            </a:r>
            <a:r>
              <a:rPr lang="en-US" altLang="en-US" sz="2100" b="1" dirty="0"/>
              <a:t>) of G.</a:t>
            </a:r>
            <a:endParaRPr lang="en-IN" altLang="en-US" sz="21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b="1" dirty="0"/>
              <a:t>Method:</a:t>
            </a:r>
            <a:endParaRPr lang="en-IN" altLang="en-US" sz="21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b="1" dirty="0"/>
              <a:t>       Step 1: Let u be any arbitrary vertex of G.</a:t>
            </a:r>
            <a:endParaRPr lang="en-IN" altLang="en-US" sz="21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b="1" dirty="0"/>
              <a:t>                   T=(V</a:t>
            </a:r>
            <a:r>
              <a:rPr lang="en-US" altLang="en-US" sz="2100" b="1" dirty="0">
                <a:sym typeface="Symbol" panose="05050102010706020507" pitchFamily="18" charset="2"/>
              </a:rPr>
              <a:t></a:t>
            </a:r>
            <a:r>
              <a:rPr lang="en-US" altLang="en-US" sz="2100" b="1" dirty="0"/>
              <a:t>,E</a:t>
            </a:r>
            <a:r>
              <a:rPr lang="en-US" altLang="en-US" sz="2100" b="1" dirty="0">
                <a:sym typeface="Symbol" panose="05050102010706020507" pitchFamily="18" charset="2"/>
              </a:rPr>
              <a:t></a:t>
            </a:r>
            <a:r>
              <a:rPr lang="en-US" altLang="en-US" sz="2100" b="1" dirty="0"/>
              <a:t>), where  V</a:t>
            </a:r>
            <a:r>
              <a:rPr lang="en-US" altLang="en-US" sz="2100" b="1" dirty="0">
                <a:sym typeface="Symbol" panose="05050102010706020507" pitchFamily="18" charset="2"/>
              </a:rPr>
              <a:t></a:t>
            </a:r>
            <a:r>
              <a:rPr lang="en-US" altLang="en-US" sz="2100" b="1" dirty="0"/>
              <a:t> = {u} and E</a:t>
            </a:r>
            <a:r>
              <a:rPr lang="en-US" altLang="en-US" sz="2100" b="1" dirty="0">
                <a:sym typeface="Symbol" panose="05050102010706020507" pitchFamily="18" charset="2"/>
              </a:rPr>
              <a:t></a:t>
            </a:r>
            <a:r>
              <a:rPr lang="en-US" altLang="en-US" sz="2100" b="1" dirty="0"/>
              <a:t> = </a:t>
            </a:r>
            <a:r>
              <a:rPr lang="en-US" altLang="en-US" sz="2100" b="1" dirty="0">
                <a:sym typeface="Symbol" panose="05050102010706020507" pitchFamily="18" charset="2"/>
              </a:rPr>
              <a:t></a:t>
            </a:r>
            <a:r>
              <a:rPr lang="en-US" altLang="en-US" sz="2100" b="1" dirty="0"/>
              <a:t>.</a:t>
            </a:r>
            <a:endParaRPr lang="en-IN" altLang="en-US" sz="21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b="1" dirty="0"/>
              <a:t>       </a:t>
            </a:r>
            <a:endParaRPr lang="en-IN" altLang="en-US" sz="21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b="1" dirty="0"/>
              <a:t>       Step 2:  while (   V</a:t>
            </a:r>
            <a:r>
              <a:rPr lang="en-US" altLang="en-US" sz="2100" b="1" dirty="0">
                <a:sym typeface="Symbol" panose="05050102010706020507" pitchFamily="18" charset="2"/>
              </a:rPr>
              <a:t></a:t>
            </a:r>
            <a:r>
              <a:rPr lang="en-US" altLang="en-US" sz="2100" b="1" dirty="0"/>
              <a:t> </a:t>
            </a:r>
            <a:r>
              <a:rPr lang="en-US" altLang="en-US" sz="2100" b="1" dirty="0">
                <a:sym typeface="Symbol" panose="05050102010706020507" pitchFamily="18" charset="2"/>
              </a:rPr>
              <a:t></a:t>
            </a:r>
            <a:r>
              <a:rPr lang="en-US" altLang="en-US" sz="2100" b="1" dirty="0"/>
              <a:t> V)</a:t>
            </a:r>
            <a:endParaRPr lang="en-IN" altLang="en-US" sz="21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b="1" dirty="0"/>
              <a:t>                      {</a:t>
            </a:r>
            <a:endParaRPr lang="en-IN" altLang="en-US" sz="21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b="1" dirty="0"/>
              <a:t>                       Choose a least cost edge from V</a:t>
            </a:r>
            <a:r>
              <a:rPr lang="en-US" altLang="en-US" sz="2100" b="1" dirty="0">
                <a:sym typeface="Symbol" panose="05050102010706020507" pitchFamily="18" charset="2"/>
              </a:rPr>
              <a:t></a:t>
            </a:r>
            <a:r>
              <a:rPr lang="en-US" altLang="en-US" sz="2100" b="1" dirty="0"/>
              <a:t> to V-V</a:t>
            </a:r>
            <a:r>
              <a:rPr lang="en-US" altLang="en-US" sz="2100" b="1" dirty="0">
                <a:sym typeface="Symbol" panose="05050102010706020507" pitchFamily="18" charset="2"/>
              </a:rPr>
              <a:t></a:t>
            </a:r>
            <a:r>
              <a:rPr lang="en-US" altLang="en-US" sz="2100" b="1" dirty="0"/>
              <a:t>.</a:t>
            </a:r>
            <a:endParaRPr lang="en-IN" altLang="en-US" sz="21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b="1" dirty="0"/>
              <a:t>                       Let e=</a:t>
            </a:r>
            <a:r>
              <a:rPr lang="en-US" altLang="en-US" sz="2100" b="1" dirty="0" err="1"/>
              <a:t>xy</a:t>
            </a:r>
            <a:r>
              <a:rPr lang="en-US" altLang="en-US" sz="2100" b="1" dirty="0"/>
              <a:t> be a least cost edge such that x </a:t>
            </a:r>
            <a:r>
              <a:rPr lang="en-US" altLang="en-US" sz="2100" b="1" dirty="0">
                <a:sym typeface="Symbol" panose="05050102010706020507" pitchFamily="18" charset="2"/>
              </a:rPr>
              <a:t></a:t>
            </a:r>
            <a:r>
              <a:rPr lang="en-US" altLang="en-US" sz="2100" b="1" dirty="0"/>
              <a:t>V</a:t>
            </a:r>
            <a:r>
              <a:rPr lang="en-US" altLang="en-US" sz="2100" b="1" dirty="0">
                <a:sym typeface="Symbol" panose="05050102010706020507" pitchFamily="18" charset="2"/>
              </a:rPr>
              <a:t></a:t>
            </a:r>
            <a:r>
              <a:rPr lang="en-US" altLang="en-US" sz="2100" b="1" dirty="0"/>
              <a:t> and y </a:t>
            </a:r>
            <a:r>
              <a:rPr lang="en-US" altLang="en-US" sz="2100" b="1" dirty="0">
                <a:sym typeface="Symbol" panose="05050102010706020507" pitchFamily="18" charset="2"/>
              </a:rPr>
              <a:t></a:t>
            </a:r>
            <a:r>
              <a:rPr lang="en-US" altLang="en-US" sz="2100" b="1" dirty="0"/>
              <a:t> V-V</a:t>
            </a:r>
            <a:r>
              <a:rPr lang="en-US" altLang="en-US" sz="2100" b="1" dirty="0">
                <a:sym typeface="Symbol" panose="05050102010706020507" pitchFamily="18" charset="2"/>
              </a:rPr>
              <a:t></a:t>
            </a:r>
            <a:r>
              <a:rPr lang="en-US" altLang="en-US" sz="2100" b="1" dirty="0"/>
              <a:t>.</a:t>
            </a:r>
            <a:endParaRPr lang="en-IN" altLang="en-US" sz="21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b="1" dirty="0"/>
              <a:t>                       V</a:t>
            </a:r>
            <a:r>
              <a:rPr lang="en-US" altLang="en-US" sz="2100" b="1" dirty="0">
                <a:sym typeface="Symbol" panose="05050102010706020507" pitchFamily="18" charset="2"/>
              </a:rPr>
              <a:t></a:t>
            </a:r>
            <a:r>
              <a:rPr lang="en-US" altLang="en-US" sz="2100" b="1" dirty="0"/>
              <a:t>= V</a:t>
            </a:r>
            <a:r>
              <a:rPr lang="en-US" altLang="en-US" sz="2100" b="1" dirty="0">
                <a:sym typeface="Symbol" panose="05050102010706020507" pitchFamily="18" charset="2"/>
              </a:rPr>
              <a:t></a:t>
            </a:r>
            <a:r>
              <a:rPr lang="en-US" altLang="en-US" sz="2100" b="1" dirty="0"/>
              <a:t> {x}; </a:t>
            </a:r>
            <a:endParaRPr lang="en-IN" altLang="en-US" sz="21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b="1" dirty="0"/>
              <a:t>                       E</a:t>
            </a:r>
            <a:r>
              <a:rPr lang="en-US" altLang="en-US" sz="2100" b="1" dirty="0">
                <a:sym typeface="Symbol" panose="05050102010706020507" pitchFamily="18" charset="2"/>
              </a:rPr>
              <a:t></a:t>
            </a:r>
            <a:r>
              <a:rPr lang="en-US" altLang="en-US" sz="2100" b="1" dirty="0"/>
              <a:t> = E</a:t>
            </a:r>
            <a:r>
              <a:rPr lang="en-US" altLang="en-US" sz="2100" b="1" dirty="0">
                <a:sym typeface="Symbol" panose="05050102010706020507" pitchFamily="18" charset="2"/>
              </a:rPr>
              <a:t></a:t>
            </a:r>
            <a:r>
              <a:rPr lang="en-US" altLang="en-US" sz="2100" b="1" dirty="0"/>
              <a:t> </a:t>
            </a:r>
            <a:r>
              <a:rPr lang="en-US" altLang="en-US" sz="2100" b="1" dirty="0">
                <a:sym typeface="Symbol" panose="05050102010706020507" pitchFamily="18" charset="2"/>
              </a:rPr>
              <a:t></a:t>
            </a:r>
            <a:r>
              <a:rPr lang="en-US" altLang="en-US" sz="2100" b="1" dirty="0"/>
              <a:t> { e</a:t>
            </a:r>
            <a:r>
              <a:rPr lang="en-US" altLang="en-US" sz="2100" b="1" baseline="-25000" dirty="0"/>
              <a:t> </a:t>
            </a:r>
            <a:r>
              <a:rPr lang="en-US" altLang="en-US" sz="2100" b="1" dirty="0"/>
              <a:t>};</a:t>
            </a:r>
            <a:endParaRPr lang="en-IN" altLang="en-US" sz="21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b="1" dirty="0"/>
              <a:t>                      }</a:t>
            </a:r>
            <a:endParaRPr lang="en-IN" altLang="en-US" sz="21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100" b="1" dirty="0"/>
              <a:t>          </a:t>
            </a:r>
            <a:endParaRPr lang="en-IN" altLang="en-US" sz="2100" dirty="0"/>
          </a:p>
          <a:p>
            <a:endParaRPr lang="en-I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72989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FF0000"/>
                </a:solidFill>
                <a:ea typeface="新細明體" pitchFamily="18" charset="-120"/>
              </a:rPr>
              <a:t>The algorithms of Kruskal and Prim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4937" y="1571626"/>
            <a:ext cx="9382125" cy="446722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100" dirty="0">
                <a:ea typeface="新細明體" pitchFamily="18" charset="-120"/>
              </a:rPr>
              <a:t>The two algorithms are elaborations of the generic algorithm.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100" dirty="0">
                <a:ea typeface="新細明體" pitchFamily="18" charset="-120"/>
              </a:rPr>
              <a:t>They each use a specific rule to determine a safe edge in line 3 of GENERIC_MST.</a:t>
            </a:r>
          </a:p>
          <a:p>
            <a:pPr eaLnBrk="1" hangingPunct="1">
              <a:lnSpc>
                <a:spcPct val="80000"/>
              </a:lnSpc>
            </a:pPr>
            <a:endParaRPr lang="en-US" altLang="zh-TW" sz="21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100" dirty="0">
                <a:ea typeface="新細明體" pitchFamily="18" charset="-120"/>
              </a:rPr>
              <a:t>In Kruskal's algorithm,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100" dirty="0">
                <a:ea typeface="新細明體" pitchFamily="18" charset="-120"/>
              </a:rPr>
              <a:t>The set A is a forest.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100" dirty="0">
                <a:ea typeface="新細明體" pitchFamily="18" charset="-120"/>
              </a:rPr>
              <a:t>The safe edge added to A is always a least-weight edge in the graph that connects two distinct components.</a:t>
            </a:r>
          </a:p>
          <a:p>
            <a:pPr eaLnBrk="1" hangingPunct="1">
              <a:lnSpc>
                <a:spcPct val="80000"/>
              </a:lnSpc>
            </a:pPr>
            <a:endParaRPr lang="en-US" altLang="zh-TW" sz="21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100" dirty="0">
                <a:ea typeface="新細明體" pitchFamily="18" charset="-120"/>
              </a:rPr>
              <a:t>In Prim's algorithm,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100" dirty="0">
                <a:ea typeface="新細明體" pitchFamily="18" charset="-120"/>
              </a:rPr>
              <a:t>The set A forms a single tree.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100" dirty="0">
                <a:ea typeface="新細明體" pitchFamily="18" charset="-120"/>
              </a:rPr>
              <a:t>The safe edge added to A is always a least-weight edge connecting the tree to a vertex not in the tree.</a:t>
            </a:r>
          </a:p>
        </p:txBody>
      </p:sp>
    </p:spTree>
    <p:extLst>
      <p:ext uri="{BB962C8B-B14F-4D97-AF65-F5344CB8AC3E}">
        <p14:creationId xmlns:p14="http://schemas.microsoft.com/office/powerpoint/2010/main" val="274267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AB4E03-6DC4-473A-BE05-50ABB72CA05E}" type="slidenum">
              <a:rPr lang="zh-TW" altLang="en-US" sz="1400">
                <a:latin typeface="Arial" panose="020B0604020202020204" pitchFamily="34" charset="0"/>
                <a:ea typeface="新細明體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TW" sz="1400"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86019" name="Group 4"/>
          <p:cNvGrpSpPr>
            <a:grpSpLocks/>
          </p:cNvGrpSpPr>
          <p:nvPr/>
        </p:nvGrpSpPr>
        <p:grpSpPr bwMode="auto">
          <a:xfrm>
            <a:off x="3719513" y="1098550"/>
            <a:ext cx="4608512" cy="2560638"/>
            <a:chOff x="1429" y="2643"/>
            <a:chExt cx="2903" cy="1613"/>
          </a:xfrm>
        </p:grpSpPr>
        <p:grpSp>
          <p:nvGrpSpPr>
            <p:cNvPr id="8607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8613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8613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608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8613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8613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608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8612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8612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608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8612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8612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608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8612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8612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608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8612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8612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608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8612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8612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608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8611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8611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608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8611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8611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8608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8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9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9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9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9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9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9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9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9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9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9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0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0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10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8610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8610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8610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8610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8610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8610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8610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8611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8611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8611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8611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8611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8611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86020" name="Group 60"/>
          <p:cNvGrpSpPr>
            <a:grpSpLocks/>
          </p:cNvGrpSpPr>
          <p:nvPr/>
        </p:nvGrpSpPr>
        <p:grpSpPr bwMode="auto">
          <a:xfrm>
            <a:off x="3719513" y="4051300"/>
            <a:ext cx="4608512" cy="2560638"/>
            <a:chOff x="1429" y="2643"/>
            <a:chExt cx="2903" cy="1613"/>
          </a:xfrm>
        </p:grpSpPr>
        <p:grpSp>
          <p:nvGrpSpPr>
            <p:cNvPr id="8602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8607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8607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602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8607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8607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602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8607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8607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602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8607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8607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602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8606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8607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602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8606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8606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603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8606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8606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603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8606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8606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603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8606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8606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8603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3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3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3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3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3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3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4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4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4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4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4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4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4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04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8604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8604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8605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8605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8605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8605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8605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8605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8605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8605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8605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8605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8606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86021" name="Text Box 116"/>
          <p:cNvSpPr txBox="1">
            <a:spLocks noChangeArrowheads="1"/>
          </p:cNvSpPr>
          <p:nvPr/>
        </p:nvSpPr>
        <p:spPr bwMode="auto">
          <a:xfrm>
            <a:off x="2133600" y="152400"/>
            <a:ext cx="784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The execution of Prim's algorithm</a:t>
            </a:r>
            <a:endParaRPr lang="en-US" altLang="zh-TW" sz="20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86022" name="Text Box 117"/>
          <p:cNvSpPr txBox="1">
            <a:spLocks noChangeArrowheads="1"/>
          </p:cNvSpPr>
          <p:nvPr/>
        </p:nvSpPr>
        <p:spPr bwMode="auto">
          <a:xfrm>
            <a:off x="1806576" y="1597025"/>
            <a:ext cx="12239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ea typeface="新細明體" pitchFamily="18" charset="-120"/>
              </a:rPr>
              <a:t>the root vertex</a:t>
            </a:r>
          </a:p>
        </p:txBody>
      </p:sp>
      <p:sp>
        <p:nvSpPr>
          <p:cNvPr id="86023" name="Line 118"/>
          <p:cNvSpPr>
            <a:spLocks noChangeShapeType="1"/>
          </p:cNvSpPr>
          <p:nvPr/>
        </p:nvSpPr>
        <p:spPr bwMode="auto">
          <a:xfrm>
            <a:off x="2855913" y="1916114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5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3F02D2-89B7-46F3-BD7D-5F634EB9D128}" type="slidenum">
              <a:rPr lang="zh-TW" altLang="en-US" sz="1400">
                <a:latin typeface="Arial" panose="020B0604020202020204" pitchFamily="34" charset="0"/>
                <a:ea typeface="新細明體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TW" sz="1400"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87043" name="Group 4"/>
          <p:cNvGrpSpPr>
            <a:grpSpLocks/>
          </p:cNvGrpSpPr>
          <p:nvPr/>
        </p:nvGrpSpPr>
        <p:grpSpPr bwMode="auto">
          <a:xfrm>
            <a:off x="3432176" y="549275"/>
            <a:ext cx="4608513" cy="2560638"/>
            <a:chOff x="1429" y="2643"/>
            <a:chExt cx="2903" cy="1613"/>
          </a:xfrm>
        </p:grpSpPr>
        <p:grpSp>
          <p:nvGrpSpPr>
            <p:cNvPr id="87100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87153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87154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7101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8715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8715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7102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87149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87150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7103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8714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8714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7104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87145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87146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7105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8714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8714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7106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87141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87142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7107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8713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8714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7108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87137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87138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87109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10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11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12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13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14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15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16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17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18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19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20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21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22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123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87124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87125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87126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87127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87128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87129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87130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87131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87132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87133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87134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87135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87136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87044" name="Group 60"/>
          <p:cNvGrpSpPr>
            <a:grpSpLocks/>
          </p:cNvGrpSpPr>
          <p:nvPr/>
        </p:nvGrpSpPr>
        <p:grpSpPr bwMode="auto">
          <a:xfrm>
            <a:off x="3432176" y="3548064"/>
            <a:ext cx="4608513" cy="2560637"/>
            <a:chOff x="1429" y="2643"/>
            <a:chExt cx="2903" cy="1613"/>
          </a:xfrm>
        </p:grpSpPr>
        <p:grpSp>
          <p:nvGrpSpPr>
            <p:cNvPr id="87045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8709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8709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7046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87096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87097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7047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8709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8709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7048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87092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87093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7049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8709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8709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7050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87088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87089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7051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8708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8708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7052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87084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87085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7053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8708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8708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8705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05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05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05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05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05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06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06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06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06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06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06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06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06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06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8706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8707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8707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8707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8707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8707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8707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8707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8707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8707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8707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8708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8708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52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7" name="Group 4"/>
          <p:cNvGrpSpPr>
            <a:grpSpLocks/>
          </p:cNvGrpSpPr>
          <p:nvPr/>
        </p:nvGrpSpPr>
        <p:grpSpPr bwMode="auto">
          <a:xfrm>
            <a:off x="3503613" y="404814"/>
            <a:ext cx="4608512" cy="2560637"/>
            <a:chOff x="1429" y="2643"/>
            <a:chExt cx="2903" cy="1613"/>
          </a:xfrm>
        </p:grpSpPr>
        <p:grpSp>
          <p:nvGrpSpPr>
            <p:cNvPr id="8812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8817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8817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812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8817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8817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812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8817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8817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812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8817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8817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812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8816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8817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812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8816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8816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813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8816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8816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813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8816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8816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813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8816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8816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8813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3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3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3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3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3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3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4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4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4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4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4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4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4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14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8814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8814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8815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8815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8815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8815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8815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8815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8815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8815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8815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8815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8816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88068" name="Group 60"/>
          <p:cNvGrpSpPr>
            <a:grpSpLocks/>
          </p:cNvGrpSpPr>
          <p:nvPr/>
        </p:nvGrpSpPr>
        <p:grpSpPr bwMode="auto">
          <a:xfrm>
            <a:off x="3503613" y="3548064"/>
            <a:ext cx="4608512" cy="2560637"/>
            <a:chOff x="1429" y="2643"/>
            <a:chExt cx="2903" cy="1613"/>
          </a:xfrm>
        </p:grpSpPr>
        <p:grpSp>
          <p:nvGrpSpPr>
            <p:cNvPr id="8806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8812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8812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807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8812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8812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807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8811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8811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807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8811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8811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807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8811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8811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807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8811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8811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807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8811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8811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807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8810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8810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807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8810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8810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8807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07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08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08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08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08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08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08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08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08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08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08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09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09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09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8809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8809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8809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8809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8809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8809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8809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8810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8810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8810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8810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8810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8810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33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1" name="Group 4"/>
          <p:cNvGrpSpPr>
            <a:grpSpLocks/>
          </p:cNvGrpSpPr>
          <p:nvPr/>
        </p:nvGrpSpPr>
        <p:grpSpPr bwMode="auto">
          <a:xfrm>
            <a:off x="3503613" y="549275"/>
            <a:ext cx="4608512" cy="2560638"/>
            <a:chOff x="1429" y="2643"/>
            <a:chExt cx="2903" cy="1613"/>
          </a:xfrm>
        </p:grpSpPr>
        <p:grpSp>
          <p:nvGrpSpPr>
            <p:cNvPr id="89148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89201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89202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9149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8919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8920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9150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89197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89198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9151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8919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8919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9152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89193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89194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9153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8919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8919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9154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89189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89190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9155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8918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8918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9156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89185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89186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89157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58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59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60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61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62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63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64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65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66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67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68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69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70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71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89172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89173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89174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89175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89176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89177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89178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89179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89180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89181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89182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89183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89184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89092" name="Group 60"/>
          <p:cNvGrpSpPr>
            <a:grpSpLocks/>
          </p:cNvGrpSpPr>
          <p:nvPr/>
        </p:nvGrpSpPr>
        <p:grpSpPr bwMode="auto">
          <a:xfrm>
            <a:off x="3503613" y="3619500"/>
            <a:ext cx="4608512" cy="2560638"/>
            <a:chOff x="1429" y="2643"/>
            <a:chExt cx="2903" cy="1613"/>
          </a:xfrm>
        </p:grpSpPr>
        <p:grpSp>
          <p:nvGrpSpPr>
            <p:cNvPr id="8909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89146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89147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909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89144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89145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909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89142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89143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909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89140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89141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9097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89138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89139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909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89136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89137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909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89134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89135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910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89132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89133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8910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89130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89131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89102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03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04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05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06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07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08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09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10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11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12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13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14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15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116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89117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89118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89119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89120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89121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89122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89123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89124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89125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89126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89127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89128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89129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70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5" name="Group 4"/>
          <p:cNvGrpSpPr>
            <a:grpSpLocks/>
          </p:cNvGrpSpPr>
          <p:nvPr/>
        </p:nvGrpSpPr>
        <p:grpSpPr bwMode="auto">
          <a:xfrm>
            <a:off x="3503613" y="765175"/>
            <a:ext cx="4608512" cy="2560638"/>
            <a:chOff x="1429" y="2643"/>
            <a:chExt cx="2903" cy="1613"/>
          </a:xfrm>
        </p:grpSpPr>
        <p:grpSp>
          <p:nvGrpSpPr>
            <p:cNvPr id="9011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9017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9017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0118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90168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90169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0119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9016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9016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0120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90164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90165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0121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9016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9016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012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90160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90161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0123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9015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9015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0124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90156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90157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0125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9015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9015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9012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12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12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12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13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13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13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13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13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13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13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13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13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13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14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014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9014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014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9014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9014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9014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014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014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014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9015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9015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015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9015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90116" name="Text Box 60"/>
          <p:cNvSpPr txBox="1">
            <a:spLocks noChangeArrowheads="1"/>
          </p:cNvSpPr>
          <p:nvPr/>
        </p:nvSpPr>
        <p:spPr bwMode="auto">
          <a:xfrm>
            <a:off x="1598612" y="3886199"/>
            <a:ext cx="9926638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rebuchet MS" panose="020B0603020202020204" pitchFamily="34" charset="0"/>
                <a:ea typeface="新細明體" pitchFamily="18" charset="-120"/>
              </a:rPr>
              <a:t>Bottleneck spanning tree:  A spanning tree of G whose largest edge weight is minimum over all spanning trees of G. The value of the bottleneck spanning tree is the weight of the maximum-weight edge in T.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 dirty="0">
                <a:latin typeface="Trebuchet MS" panose="020B0603020202020204" pitchFamily="34" charset="0"/>
                <a:ea typeface="新細明體" pitchFamily="18" charset="-120"/>
              </a:rPr>
              <a:t>Theorem: A minimum spanning tree is also a bottleneck spanning tree. (Challenge problem)</a:t>
            </a:r>
          </a:p>
        </p:txBody>
      </p:sp>
    </p:spTree>
    <p:extLst>
      <p:ext uri="{BB962C8B-B14F-4D97-AF65-F5344CB8AC3E}">
        <p14:creationId xmlns:p14="http://schemas.microsoft.com/office/powerpoint/2010/main" val="3143673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Kruskal’s Algorithm (1956 by Joseph Kruskal)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/>
              <a:t>Input:    A connected Graph G=(V,E) and the cost matrix C  of G.</a:t>
            </a:r>
            <a:endParaRPr lang="en-IN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/>
              <a:t>Output:  A Minimum spanning tree T=(V,E</a:t>
            </a:r>
            <a:r>
              <a:rPr lang="en-US" altLang="en-US" sz="1800" b="1" dirty="0">
                <a:sym typeface="Symbol" panose="05050102010706020507" pitchFamily="18" charset="2"/>
              </a:rPr>
              <a:t></a:t>
            </a:r>
            <a:r>
              <a:rPr lang="en-US" altLang="en-US" sz="1800" b="1" dirty="0"/>
              <a:t>) of G.</a:t>
            </a:r>
            <a:endParaRPr lang="en-IN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/>
              <a:t>Method:</a:t>
            </a:r>
            <a:endParaRPr lang="en-IN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/>
              <a:t>       Step 1: Sort the edges of G in the non-decreasing order of their costs.</a:t>
            </a:r>
            <a:endParaRPr lang="en-IN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/>
              <a:t>                   Let the sorted list edges be e</a:t>
            </a:r>
            <a:r>
              <a:rPr lang="en-US" altLang="en-US" sz="1800" b="1" baseline="-25000" dirty="0"/>
              <a:t>1</a:t>
            </a:r>
            <a:r>
              <a:rPr lang="en-US" altLang="en-US" sz="1800" b="1" dirty="0"/>
              <a:t>, e</a:t>
            </a:r>
            <a:r>
              <a:rPr lang="en-US" altLang="en-US" sz="1800" b="1" baseline="-25000" dirty="0"/>
              <a:t>2</a:t>
            </a:r>
            <a:r>
              <a:rPr lang="en-US" altLang="en-US" sz="1800" b="1" dirty="0"/>
              <a:t>,…., </a:t>
            </a:r>
            <a:r>
              <a:rPr lang="en-US" altLang="en-US" sz="1800" b="1" dirty="0" err="1"/>
              <a:t>e</a:t>
            </a:r>
            <a:r>
              <a:rPr lang="en-US" altLang="en-US" sz="1800" b="1" baseline="-25000" dirty="0" err="1"/>
              <a:t>m</a:t>
            </a:r>
            <a:r>
              <a:rPr lang="en-US" altLang="en-US" sz="1800" b="1" dirty="0"/>
              <a:t>.</a:t>
            </a:r>
            <a:endParaRPr lang="en-IN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/>
              <a:t>       Step 2: T=(V, E</a:t>
            </a:r>
            <a:r>
              <a:rPr lang="en-US" altLang="en-US" sz="1800" b="1" dirty="0">
                <a:sym typeface="Symbol" panose="05050102010706020507" pitchFamily="18" charset="2"/>
              </a:rPr>
              <a:t></a:t>
            </a:r>
            <a:r>
              <a:rPr lang="en-US" altLang="en-US" sz="1800" b="1" dirty="0"/>
              <a:t>), where  E</a:t>
            </a:r>
            <a:r>
              <a:rPr lang="en-US" altLang="en-US" sz="1800" b="1" dirty="0">
                <a:sym typeface="Symbol" panose="05050102010706020507" pitchFamily="18" charset="2"/>
              </a:rPr>
              <a:t></a:t>
            </a:r>
            <a:r>
              <a:rPr lang="en-US" altLang="en-US" sz="1800" b="1" dirty="0"/>
              <a:t>=</a:t>
            </a:r>
            <a:r>
              <a:rPr lang="en-US" altLang="en-US" sz="1800" b="1" dirty="0">
                <a:sym typeface="Symbol" panose="05050102010706020507" pitchFamily="18" charset="2"/>
              </a:rPr>
              <a:t></a:t>
            </a:r>
            <a:r>
              <a:rPr lang="en-US" altLang="en-US" sz="1800" b="1" dirty="0"/>
              <a:t>.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=1; count=0;</a:t>
            </a:r>
            <a:endParaRPr lang="en-IN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/>
              <a:t>                    while ( count &lt; n-1 and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 &lt; m)</a:t>
            </a:r>
            <a:endParaRPr lang="en-IN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/>
              <a:t>                      {</a:t>
            </a:r>
            <a:endParaRPr lang="en-IN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/>
              <a:t>                       if ( T=(V, E</a:t>
            </a:r>
            <a:r>
              <a:rPr lang="en-US" altLang="en-US" sz="1800" b="1" dirty="0">
                <a:sym typeface="Symbol" panose="05050102010706020507" pitchFamily="18" charset="2"/>
              </a:rPr>
              <a:t>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</a:t>
            </a:r>
            <a:r>
              <a:rPr lang="en-US" altLang="en-US" sz="1800" b="1" dirty="0"/>
              <a:t> { </a:t>
            </a:r>
            <a:r>
              <a:rPr lang="en-US" altLang="en-US" sz="1800" b="1" dirty="0" err="1"/>
              <a:t>e</a:t>
            </a:r>
            <a:r>
              <a:rPr lang="en-US" altLang="en-US" sz="1800" b="1" baseline="-25000" dirty="0" err="1"/>
              <a:t>i</a:t>
            </a:r>
            <a:r>
              <a:rPr lang="en-US" altLang="en-US" sz="1800" b="1" baseline="-25000" dirty="0"/>
              <a:t> </a:t>
            </a:r>
            <a:r>
              <a:rPr lang="en-US" altLang="en-US" sz="1800" b="1" dirty="0"/>
              <a:t>}) is acyclic)</a:t>
            </a:r>
            <a:endParaRPr lang="en-IN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/>
              <a:t>                             {  E</a:t>
            </a:r>
            <a:r>
              <a:rPr lang="en-US" altLang="en-US" sz="1800" b="1" dirty="0">
                <a:sym typeface="Symbol" panose="05050102010706020507" pitchFamily="18" charset="2"/>
              </a:rPr>
              <a:t></a:t>
            </a:r>
            <a:r>
              <a:rPr lang="en-US" altLang="en-US" sz="1800" b="1" dirty="0"/>
              <a:t> = E</a:t>
            </a:r>
            <a:r>
              <a:rPr lang="en-US" altLang="en-US" sz="1800" b="1" dirty="0">
                <a:sym typeface="Symbol" panose="05050102010706020507" pitchFamily="18" charset="2"/>
              </a:rPr>
              <a:t>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</a:t>
            </a:r>
            <a:r>
              <a:rPr lang="en-US" altLang="en-US" sz="1800" b="1" dirty="0"/>
              <a:t> { </a:t>
            </a:r>
            <a:r>
              <a:rPr lang="en-US" altLang="en-US" sz="1800" b="1" dirty="0" err="1"/>
              <a:t>e</a:t>
            </a:r>
            <a:r>
              <a:rPr lang="en-US" altLang="en-US" sz="1800" b="1" baseline="-25000" dirty="0" err="1"/>
              <a:t>i</a:t>
            </a:r>
            <a:r>
              <a:rPr lang="en-US" altLang="en-US" sz="1800" b="1" baseline="-25000" dirty="0"/>
              <a:t> </a:t>
            </a:r>
            <a:r>
              <a:rPr lang="en-US" altLang="en-US" sz="1800" b="1" dirty="0"/>
              <a:t>}; count= count+1;}</a:t>
            </a:r>
            <a:endParaRPr lang="en-IN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/>
              <a:t>                      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=i+1;</a:t>
            </a:r>
            <a:endParaRPr lang="en-IN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/>
              <a:t>                      }</a:t>
            </a:r>
            <a:endParaRPr lang="en-IN" altLang="en-US" sz="1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196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Definition of MST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4928" y="1690688"/>
            <a:ext cx="8643888" cy="41148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zh-TW" sz="2100" dirty="0">
                <a:ea typeface="新細明體" pitchFamily="18" charset="-120"/>
              </a:rPr>
              <a:t>Let </a:t>
            </a:r>
            <a:r>
              <a:rPr lang="en-US" altLang="zh-TW" sz="2100" i="1" dirty="0">
                <a:ea typeface="新細明體" pitchFamily="18" charset="-120"/>
              </a:rPr>
              <a:t>G=(V,E)</a:t>
            </a:r>
            <a:r>
              <a:rPr lang="en-US" altLang="zh-TW" sz="2100" dirty="0">
                <a:ea typeface="新細明體" pitchFamily="18" charset="-120"/>
              </a:rPr>
              <a:t> be  a connected, undirected graph. </a:t>
            </a:r>
          </a:p>
          <a:p>
            <a:pPr algn="just" eaLnBrk="1" hangingPunct="1"/>
            <a:r>
              <a:rPr lang="en-US" altLang="zh-TW" sz="2100" dirty="0">
                <a:ea typeface="新細明體" pitchFamily="18" charset="-120"/>
              </a:rPr>
              <a:t>For each edge </a:t>
            </a:r>
            <a:r>
              <a:rPr lang="en-US" altLang="zh-TW" sz="2100" i="1" dirty="0">
                <a:ea typeface="新細明體" pitchFamily="18" charset="-120"/>
              </a:rPr>
              <a:t>(</a:t>
            </a:r>
            <a:r>
              <a:rPr lang="en-US" altLang="zh-TW" sz="2100" i="1" dirty="0" err="1">
                <a:ea typeface="新細明體" pitchFamily="18" charset="-120"/>
              </a:rPr>
              <a:t>u,v</a:t>
            </a:r>
            <a:r>
              <a:rPr lang="en-US" altLang="zh-TW" sz="2100" i="1" dirty="0">
                <a:ea typeface="新細明體" pitchFamily="18" charset="-120"/>
              </a:rPr>
              <a:t>)</a:t>
            </a:r>
            <a:r>
              <a:rPr lang="en-US" altLang="zh-TW" sz="2100" dirty="0">
                <a:ea typeface="新細明體" pitchFamily="18" charset="-120"/>
              </a:rPr>
              <a:t> in </a:t>
            </a:r>
            <a:r>
              <a:rPr lang="en-US" altLang="zh-TW" sz="2100" i="1" dirty="0">
                <a:ea typeface="新細明體" pitchFamily="18" charset="-120"/>
              </a:rPr>
              <a:t>E</a:t>
            </a:r>
            <a:r>
              <a:rPr lang="en-US" altLang="zh-TW" sz="2100" dirty="0">
                <a:ea typeface="新細明體" pitchFamily="18" charset="-120"/>
              </a:rPr>
              <a:t>, we have a weight </a:t>
            </a:r>
            <a:r>
              <a:rPr lang="en-US" altLang="zh-TW" sz="2100" i="1" dirty="0">
                <a:ea typeface="新細明體" pitchFamily="18" charset="-120"/>
              </a:rPr>
              <a:t>w(</a:t>
            </a:r>
            <a:r>
              <a:rPr lang="en-US" altLang="zh-TW" sz="2100" i="1" dirty="0" err="1">
                <a:ea typeface="新細明體" pitchFamily="18" charset="-120"/>
              </a:rPr>
              <a:t>u,v</a:t>
            </a:r>
            <a:r>
              <a:rPr lang="en-US" altLang="zh-TW" sz="2100" i="1" dirty="0">
                <a:ea typeface="新細明體" pitchFamily="18" charset="-120"/>
              </a:rPr>
              <a:t>)</a:t>
            </a:r>
            <a:r>
              <a:rPr lang="en-US" altLang="zh-TW" sz="2100" dirty="0">
                <a:ea typeface="新細明體" pitchFamily="18" charset="-120"/>
              </a:rPr>
              <a:t> specifying the cost (length of edge) to connect u and v.</a:t>
            </a:r>
          </a:p>
          <a:p>
            <a:pPr algn="just" eaLnBrk="1" hangingPunct="1"/>
            <a:r>
              <a:rPr lang="en-US" altLang="zh-TW" sz="2100" dirty="0">
                <a:ea typeface="新細明體" pitchFamily="18" charset="-120"/>
              </a:rPr>
              <a:t>We wish to find a (acyclic) subset </a:t>
            </a:r>
            <a:r>
              <a:rPr lang="en-US" altLang="zh-TW" sz="2100" i="1" dirty="0">
                <a:ea typeface="新細明體" pitchFamily="18" charset="-120"/>
              </a:rPr>
              <a:t>T </a:t>
            </a:r>
            <a:r>
              <a:rPr lang="en-US" altLang="zh-TW" sz="2100" dirty="0">
                <a:ea typeface="新細明體" pitchFamily="18" charset="-120"/>
              </a:rPr>
              <a:t>of </a:t>
            </a:r>
            <a:r>
              <a:rPr lang="en-US" altLang="zh-TW" sz="2100" i="1" dirty="0">
                <a:ea typeface="新細明體" pitchFamily="18" charset="-120"/>
              </a:rPr>
              <a:t>E</a:t>
            </a:r>
            <a:r>
              <a:rPr lang="en-US" altLang="zh-TW" sz="2100" dirty="0">
                <a:ea typeface="新細明體" pitchFamily="18" charset="-120"/>
              </a:rPr>
              <a:t> that connects all of the vertices in </a:t>
            </a:r>
            <a:r>
              <a:rPr lang="en-US" altLang="zh-TW" sz="2100" i="1" dirty="0">
                <a:ea typeface="新細明體" pitchFamily="18" charset="-120"/>
              </a:rPr>
              <a:t>V</a:t>
            </a:r>
            <a:r>
              <a:rPr lang="en-US" altLang="zh-TW" sz="2100" dirty="0">
                <a:ea typeface="新細明體" pitchFamily="18" charset="-120"/>
              </a:rPr>
              <a:t> and whose total weight is minimized.</a:t>
            </a:r>
          </a:p>
          <a:p>
            <a:pPr algn="just" eaLnBrk="1" hangingPunct="1"/>
            <a:r>
              <a:rPr lang="en-US" altLang="zh-TW" sz="2100" dirty="0">
                <a:ea typeface="新細明體" pitchFamily="18" charset="-120"/>
              </a:rPr>
              <a:t>Since the total weight is minimized, the subset T must be  acyclic (no circuit). </a:t>
            </a:r>
          </a:p>
          <a:p>
            <a:pPr algn="just" eaLnBrk="1" hangingPunct="1"/>
            <a:r>
              <a:rPr lang="en-US" altLang="zh-TW" sz="2100" dirty="0">
                <a:ea typeface="新細明體" pitchFamily="18" charset="-120"/>
              </a:rPr>
              <a:t>Thus, </a:t>
            </a:r>
            <a:r>
              <a:rPr lang="en-US" altLang="zh-TW" sz="2100" i="1" dirty="0">
                <a:ea typeface="新細明體" pitchFamily="18" charset="-120"/>
              </a:rPr>
              <a:t>T</a:t>
            </a:r>
            <a:r>
              <a:rPr lang="en-US" altLang="zh-TW" sz="2100" dirty="0">
                <a:ea typeface="新細明體" pitchFamily="18" charset="-120"/>
              </a:rPr>
              <a:t> is a tree. We call it a </a:t>
            </a:r>
            <a:r>
              <a:rPr lang="en-US" altLang="zh-TW" sz="2100" dirty="0">
                <a:solidFill>
                  <a:srgbClr val="FF0000"/>
                </a:solidFill>
                <a:ea typeface="新細明體" pitchFamily="18" charset="-120"/>
              </a:rPr>
              <a:t>spanning tree.</a:t>
            </a:r>
          </a:p>
          <a:p>
            <a:pPr algn="just" eaLnBrk="1" hangingPunct="1"/>
            <a:r>
              <a:rPr lang="en-US" altLang="zh-TW" sz="2100" dirty="0">
                <a:ea typeface="新細明體" pitchFamily="18" charset="-120"/>
              </a:rPr>
              <a:t>The problem of determining the tree T is called the </a:t>
            </a:r>
            <a:r>
              <a:rPr lang="en-US" altLang="zh-TW" sz="2100" dirty="0">
                <a:solidFill>
                  <a:srgbClr val="FF0000"/>
                </a:solidFill>
                <a:ea typeface="新細明體" pitchFamily="18" charset="-120"/>
              </a:rPr>
              <a:t>minimum-spanning-tree problem</a:t>
            </a:r>
            <a:r>
              <a:rPr lang="en-US" altLang="zh-TW" sz="2100" dirty="0"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4307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176BFB-18A0-439E-A87D-4D652422A15D}" type="slidenum">
              <a:rPr lang="zh-TW" altLang="en-US" sz="1400">
                <a:latin typeface="Arial" panose="020B0604020202020204" pitchFamily="34" charset="0"/>
                <a:ea typeface="新細明體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TW" sz="1400"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94211" name="Group 4"/>
          <p:cNvGrpSpPr>
            <a:grpSpLocks/>
          </p:cNvGrpSpPr>
          <p:nvPr/>
        </p:nvGrpSpPr>
        <p:grpSpPr bwMode="auto">
          <a:xfrm>
            <a:off x="3719513" y="3644900"/>
            <a:ext cx="4608512" cy="2560638"/>
            <a:chOff x="1429" y="2643"/>
            <a:chExt cx="2903" cy="1613"/>
          </a:xfrm>
        </p:grpSpPr>
        <p:grpSp>
          <p:nvGrpSpPr>
            <p:cNvPr id="9421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9426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9426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421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9426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9426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421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9426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9426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421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9426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9426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421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9425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9426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421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9425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9425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422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9425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9425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422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9425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9425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422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9425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9425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9422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2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2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2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2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2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2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3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3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3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3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3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3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3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23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423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9423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424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9424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9424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9424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424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424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424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9424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FF3300"/>
                  </a:solidFill>
                  <a:ea typeface="新細明體" pitchFamily="18" charset="-120"/>
                </a:rPr>
                <a:t>1</a:t>
              </a:r>
            </a:p>
          </p:txBody>
        </p:sp>
        <p:sp>
          <p:nvSpPr>
            <p:cNvPr id="9424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424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9425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94212" name="Text Box 60"/>
          <p:cNvSpPr txBox="1">
            <a:spLocks noChangeArrowheads="1"/>
          </p:cNvSpPr>
          <p:nvPr/>
        </p:nvSpPr>
        <p:spPr bwMode="auto">
          <a:xfrm>
            <a:off x="2208213" y="404814"/>
            <a:ext cx="7632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The execution of Kruskal's algorithm </a:t>
            </a:r>
            <a:endParaRPr lang="en-US" altLang="zh-TW" sz="20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94213" name="Text Box 61"/>
          <p:cNvSpPr txBox="1">
            <a:spLocks noChangeArrowheads="1"/>
          </p:cNvSpPr>
          <p:nvPr/>
        </p:nvSpPr>
        <p:spPr bwMode="auto">
          <a:xfrm>
            <a:off x="1238250" y="1412875"/>
            <a:ext cx="10610850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TW" sz="2100" dirty="0">
                <a:latin typeface="Trebuchet MS" panose="020B0603020202020204" pitchFamily="34" charset="0"/>
                <a:ea typeface="新細明體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TW" sz="2100" dirty="0">
                <a:latin typeface="Trebuchet MS" panose="020B0603020202020204" pitchFamily="34" charset="0"/>
                <a:ea typeface="新細明體" pitchFamily="18" charset="-120"/>
              </a:rPr>
              <a:t>The edge under consideration at each step is shown with a red weight number.</a:t>
            </a:r>
          </a:p>
        </p:txBody>
      </p:sp>
    </p:spTree>
    <p:extLst>
      <p:ext uri="{BB962C8B-B14F-4D97-AF65-F5344CB8AC3E}">
        <p14:creationId xmlns:p14="http://schemas.microsoft.com/office/powerpoint/2010/main" val="1845442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D58EFB-D36F-4A8E-8DCD-18B225661A24}" type="slidenum">
              <a:rPr lang="zh-TW" altLang="en-US" sz="1400">
                <a:latin typeface="Arial" panose="020B0604020202020204" pitchFamily="34" charset="0"/>
                <a:ea typeface="新細明體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TW" sz="1400"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95235" name="Group 4"/>
          <p:cNvGrpSpPr>
            <a:grpSpLocks/>
          </p:cNvGrpSpPr>
          <p:nvPr/>
        </p:nvGrpSpPr>
        <p:grpSpPr bwMode="auto">
          <a:xfrm>
            <a:off x="3575051" y="333375"/>
            <a:ext cx="4608513" cy="2560638"/>
            <a:chOff x="1429" y="2643"/>
            <a:chExt cx="2903" cy="1613"/>
          </a:xfrm>
        </p:grpSpPr>
        <p:grpSp>
          <p:nvGrpSpPr>
            <p:cNvPr id="95292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95345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95346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5293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95343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95344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5294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95341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95342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5295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95339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95340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5296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95337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95338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5297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95335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95336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5298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95333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95334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5299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95331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95332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5300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95329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95330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95301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302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303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304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305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306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307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308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309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310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311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312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313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314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315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5316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95317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5318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95319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95320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95321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5322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FF3300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95323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5324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95325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95326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5327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95328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95236" name="Group 60"/>
          <p:cNvGrpSpPr>
            <a:grpSpLocks/>
          </p:cNvGrpSpPr>
          <p:nvPr/>
        </p:nvGrpSpPr>
        <p:grpSpPr bwMode="auto">
          <a:xfrm>
            <a:off x="3503613" y="3644900"/>
            <a:ext cx="4608512" cy="2560638"/>
            <a:chOff x="1429" y="2643"/>
            <a:chExt cx="2903" cy="1613"/>
          </a:xfrm>
        </p:grpSpPr>
        <p:grpSp>
          <p:nvGrpSpPr>
            <p:cNvPr id="95237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95290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95291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5238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95288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95289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5239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95286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95287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5240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95284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95285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5241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95282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95283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5242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95280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95281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5243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95278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95279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5244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95276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95277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5245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95274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95275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95246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247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248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249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250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251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252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253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254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255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256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257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258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259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260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5261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95262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5263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95264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95265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95266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5267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5268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FF3300"/>
                  </a:solidFill>
                  <a:ea typeface="新細明體" pitchFamily="18" charset="-120"/>
                </a:rPr>
                <a:t>2</a:t>
              </a:r>
            </a:p>
          </p:txBody>
        </p:sp>
        <p:sp>
          <p:nvSpPr>
            <p:cNvPr id="95269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95270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95271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5272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95273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363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500C7A-B530-4016-A5B6-F6C02B55E24F}" type="slidenum">
              <a:rPr lang="zh-TW" altLang="en-US" sz="1400">
                <a:latin typeface="Arial" panose="020B0604020202020204" pitchFamily="34" charset="0"/>
                <a:ea typeface="新細明體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TW" sz="1400"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96259" name="Group 4"/>
          <p:cNvGrpSpPr>
            <a:grpSpLocks/>
          </p:cNvGrpSpPr>
          <p:nvPr/>
        </p:nvGrpSpPr>
        <p:grpSpPr bwMode="auto">
          <a:xfrm>
            <a:off x="3503613" y="476250"/>
            <a:ext cx="4608512" cy="2560638"/>
            <a:chOff x="1429" y="2643"/>
            <a:chExt cx="2903" cy="1613"/>
          </a:xfrm>
        </p:grpSpPr>
        <p:grpSp>
          <p:nvGrpSpPr>
            <p:cNvPr id="96316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96369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96370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6317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9636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9636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6318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96365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96366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6319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9636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9636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6320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96361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96362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6321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9635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9636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6322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96357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96358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6323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9635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9635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6324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96353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96354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96325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326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327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328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329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330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331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332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333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334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335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336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337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338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339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FF3300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96340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96341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6342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96343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96344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96345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6346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6347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6348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96349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96350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6351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96352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96260" name="Group 60"/>
          <p:cNvGrpSpPr>
            <a:grpSpLocks/>
          </p:cNvGrpSpPr>
          <p:nvPr/>
        </p:nvGrpSpPr>
        <p:grpSpPr bwMode="auto">
          <a:xfrm>
            <a:off x="3503613" y="3690939"/>
            <a:ext cx="4608512" cy="2560637"/>
            <a:chOff x="1429" y="2643"/>
            <a:chExt cx="2903" cy="1613"/>
          </a:xfrm>
        </p:grpSpPr>
        <p:grpSp>
          <p:nvGrpSpPr>
            <p:cNvPr id="96261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9631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9631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6262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96312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96313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6263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9631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9631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6264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96308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96309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6265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9630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9630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6266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96304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96305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6267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9630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9630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6268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96300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96301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6269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9629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9629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9627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27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27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27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27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27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27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27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27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27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28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28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28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28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28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628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9628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628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9628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9628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9629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FF3300"/>
                  </a:solidFill>
                  <a:ea typeface="新細明體" pitchFamily="18" charset="-120"/>
                </a:rPr>
                <a:t>4</a:t>
              </a:r>
            </a:p>
          </p:txBody>
        </p:sp>
        <p:sp>
          <p:nvSpPr>
            <p:cNvPr id="9629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629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629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9629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9629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629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9629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8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BB8B15-5A2C-453D-9B6F-93282D9251F9}" type="slidenum">
              <a:rPr lang="zh-TW" altLang="en-US" sz="1400">
                <a:latin typeface="Arial" panose="020B0604020202020204" pitchFamily="34" charset="0"/>
                <a:ea typeface="新細明體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TW" sz="1400"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97283" name="Group 4"/>
          <p:cNvGrpSpPr>
            <a:grpSpLocks/>
          </p:cNvGrpSpPr>
          <p:nvPr/>
        </p:nvGrpSpPr>
        <p:grpSpPr bwMode="auto">
          <a:xfrm>
            <a:off x="3575051" y="3548064"/>
            <a:ext cx="4608513" cy="2560637"/>
            <a:chOff x="1429" y="2643"/>
            <a:chExt cx="2903" cy="1613"/>
          </a:xfrm>
        </p:grpSpPr>
        <p:grpSp>
          <p:nvGrpSpPr>
            <p:cNvPr id="97340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97393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97394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7341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9739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9739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7342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97389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97390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7343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9738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9738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7344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97385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97386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7345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9738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9738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7346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97381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97382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7347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973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973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7348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97377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97378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97349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50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51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52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53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54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55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56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57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58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59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60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61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62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63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7364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97365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FF3300"/>
                  </a:solidFill>
                  <a:ea typeface="新細明體" pitchFamily="18" charset="-120"/>
                </a:rPr>
                <a:t>7</a:t>
              </a:r>
            </a:p>
          </p:txBody>
        </p:sp>
        <p:sp>
          <p:nvSpPr>
            <p:cNvPr id="97366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97367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97368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97369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7370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7371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7372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97373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97374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7375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97376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97284" name="Group 60"/>
          <p:cNvGrpSpPr>
            <a:grpSpLocks/>
          </p:cNvGrpSpPr>
          <p:nvPr/>
        </p:nvGrpSpPr>
        <p:grpSpPr bwMode="auto">
          <a:xfrm>
            <a:off x="3575051" y="476250"/>
            <a:ext cx="4608513" cy="2560638"/>
            <a:chOff x="1429" y="2643"/>
            <a:chExt cx="2903" cy="1613"/>
          </a:xfrm>
        </p:grpSpPr>
        <p:grpSp>
          <p:nvGrpSpPr>
            <p:cNvPr id="97285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9733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9733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7286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97336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97337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7287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9733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9733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7288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97332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97333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7289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9733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9733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7290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97328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97329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7291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9732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9732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7292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97324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97325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7293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9732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9732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9729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29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29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29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29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29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0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0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0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0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0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0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0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0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30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730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9731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731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9731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9731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9731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731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731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731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FF3300"/>
                  </a:solidFill>
                  <a:ea typeface="新細明體" pitchFamily="18" charset="-120"/>
                </a:rPr>
                <a:t>6</a:t>
              </a:r>
            </a:p>
          </p:txBody>
        </p:sp>
        <p:sp>
          <p:nvSpPr>
            <p:cNvPr id="9731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9731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732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9732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184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82BD83-BD7F-4755-8A7B-96FAC62DBD52}" type="slidenum">
              <a:rPr lang="zh-TW" altLang="en-US" sz="1400">
                <a:latin typeface="Arial" panose="020B0604020202020204" pitchFamily="34" charset="0"/>
                <a:ea typeface="新細明體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TW" sz="1400"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98307" name="Group 4"/>
          <p:cNvGrpSpPr>
            <a:grpSpLocks/>
          </p:cNvGrpSpPr>
          <p:nvPr/>
        </p:nvGrpSpPr>
        <p:grpSpPr bwMode="auto">
          <a:xfrm>
            <a:off x="3503613" y="3548064"/>
            <a:ext cx="4608512" cy="2560637"/>
            <a:chOff x="1429" y="2643"/>
            <a:chExt cx="2903" cy="1613"/>
          </a:xfrm>
        </p:grpSpPr>
        <p:grpSp>
          <p:nvGrpSpPr>
            <p:cNvPr id="983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984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984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83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984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984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83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984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984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83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984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984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83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984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984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83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984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984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83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984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984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83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984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984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83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984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984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983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83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983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83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983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983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983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83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83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83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983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983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83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984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FF3300"/>
                  </a:solidFill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98308" name="Group 60"/>
          <p:cNvGrpSpPr>
            <a:grpSpLocks/>
          </p:cNvGrpSpPr>
          <p:nvPr/>
        </p:nvGrpSpPr>
        <p:grpSpPr bwMode="auto">
          <a:xfrm>
            <a:off x="3503613" y="260350"/>
            <a:ext cx="4608512" cy="2560638"/>
            <a:chOff x="1429" y="2643"/>
            <a:chExt cx="2903" cy="1613"/>
          </a:xfrm>
        </p:grpSpPr>
        <p:grpSp>
          <p:nvGrpSpPr>
            <p:cNvPr id="9830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9836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9836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831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9836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9836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831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9835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9835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831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9835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9835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831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9835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9835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831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9835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9835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831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9835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9835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831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9834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9834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831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9834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9834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9831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1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2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2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2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2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2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2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2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2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2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2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3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3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33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833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9833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833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9833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9833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9833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833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834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834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9834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9834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FF3300"/>
                  </a:solidFill>
                  <a:ea typeface="新細明體" pitchFamily="18" charset="-120"/>
                </a:rPr>
                <a:t>7</a:t>
              </a:r>
            </a:p>
          </p:txBody>
        </p:sp>
        <p:sp>
          <p:nvSpPr>
            <p:cNvPr id="9834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9834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46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006298-E728-4C5A-8528-9CFCFEF09DBB}" type="slidenum">
              <a:rPr lang="zh-TW" altLang="en-US" sz="1400">
                <a:latin typeface="Arial" panose="020B0604020202020204" pitchFamily="34" charset="0"/>
                <a:ea typeface="新細明體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TW" sz="1400"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99331" name="Group 4"/>
          <p:cNvGrpSpPr>
            <a:grpSpLocks/>
          </p:cNvGrpSpPr>
          <p:nvPr/>
        </p:nvGrpSpPr>
        <p:grpSpPr bwMode="auto">
          <a:xfrm>
            <a:off x="3503613" y="3548064"/>
            <a:ext cx="4608512" cy="2560637"/>
            <a:chOff x="1429" y="2643"/>
            <a:chExt cx="2903" cy="1613"/>
          </a:xfrm>
        </p:grpSpPr>
        <p:grpSp>
          <p:nvGrpSpPr>
            <p:cNvPr id="99388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99441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99442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9389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9943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9944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9390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99437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99438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9391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9943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9943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9392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99433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99434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9393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9943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9943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9394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99429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99430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9395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9942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9942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9396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99425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99426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99397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98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99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400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401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402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403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404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405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406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407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408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409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410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411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9412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99413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9414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FF3300"/>
                  </a:solidFill>
                  <a:ea typeface="新細明體" pitchFamily="18" charset="-120"/>
                </a:rPr>
                <a:t>9</a:t>
              </a:r>
            </a:p>
          </p:txBody>
        </p:sp>
        <p:sp>
          <p:nvSpPr>
            <p:cNvPr id="99415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99416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99417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9418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9419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9420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99421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99422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9423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99424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  <p:grpSp>
        <p:nvGrpSpPr>
          <p:cNvPr id="99332" name="Group 60"/>
          <p:cNvGrpSpPr>
            <a:grpSpLocks/>
          </p:cNvGrpSpPr>
          <p:nvPr/>
        </p:nvGrpSpPr>
        <p:grpSpPr bwMode="auto">
          <a:xfrm>
            <a:off x="3503613" y="476250"/>
            <a:ext cx="4608512" cy="2560638"/>
            <a:chOff x="1429" y="2643"/>
            <a:chExt cx="2903" cy="1613"/>
          </a:xfrm>
        </p:grpSpPr>
        <p:grpSp>
          <p:nvGrpSpPr>
            <p:cNvPr id="9933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99386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99387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933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99384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99385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933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99382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99383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933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99380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99381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9337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99378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99379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933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99376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99377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933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99374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99375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934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99372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99373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9934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99370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99371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99342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43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44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45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46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47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48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49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50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51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52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53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54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55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56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9357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FF3300"/>
                  </a:solidFill>
                  <a:ea typeface="新細明體" pitchFamily="18" charset="-120"/>
                </a:rPr>
                <a:t>8</a:t>
              </a:r>
            </a:p>
          </p:txBody>
        </p:sp>
        <p:sp>
          <p:nvSpPr>
            <p:cNvPr id="99358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9359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99360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99361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99362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99363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9364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99365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99366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99367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99368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99369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96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MST example</a:t>
            </a:r>
          </a:p>
        </p:txBody>
      </p:sp>
      <p:grpSp>
        <p:nvGrpSpPr>
          <p:cNvPr id="29699" name="Group 7"/>
          <p:cNvGrpSpPr>
            <a:grpSpLocks/>
          </p:cNvGrpSpPr>
          <p:nvPr/>
        </p:nvGrpSpPr>
        <p:grpSpPr bwMode="auto">
          <a:xfrm>
            <a:off x="1905000" y="1905000"/>
            <a:ext cx="533400" cy="533400"/>
            <a:chOff x="1824" y="2736"/>
            <a:chExt cx="336" cy="336"/>
          </a:xfrm>
        </p:grpSpPr>
        <p:sp>
          <p:nvSpPr>
            <p:cNvPr id="2976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976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29700" name="Group 10"/>
          <p:cNvGrpSpPr>
            <a:grpSpLocks/>
          </p:cNvGrpSpPr>
          <p:nvPr/>
        </p:nvGrpSpPr>
        <p:grpSpPr bwMode="auto">
          <a:xfrm>
            <a:off x="1905000" y="3581400"/>
            <a:ext cx="533400" cy="533400"/>
            <a:chOff x="1824" y="2736"/>
            <a:chExt cx="336" cy="336"/>
          </a:xfrm>
        </p:grpSpPr>
        <p:sp>
          <p:nvSpPr>
            <p:cNvPr id="29760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9761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29701" name="Group 13"/>
          <p:cNvGrpSpPr>
            <a:grpSpLocks/>
          </p:cNvGrpSpPr>
          <p:nvPr/>
        </p:nvGrpSpPr>
        <p:grpSpPr bwMode="auto">
          <a:xfrm>
            <a:off x="3429000" y="3581400"/>
            <a:ext cx="533400" cy="533400"/>
            <a:chOff x="1824" y="2736"/>
            <a:chExt cx="336" cy="336"/>
          </a:xfrm>
        </p:grpSpPr>
        <p:sp>
          <p:nvSpPr>
            <p:cNvPr id="29758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97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29702" name="Group 16"/>
          <p:cNvGrpSpPr>
            <a:grpSpLocks/>
          </p:cNvGrpSpPr>
          <p:nvPr/>
        </p:nvGrpSpPr>
        <p:grpSpPr bwMode="auto">
          <a:xfrm>
            <a:off x="3429000" y="1905000"/>
            <a:ext cx="533400" cy="533400"/>
            <a:chOff x="1824" y="2736"/>
            <a:chExt cx="336" cy="336"/>
          </a:xfrm>
        </p:grpSpPr>
        <p:sp>
          <p:nvSpPr>
            <p:cNvPr id="29756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9757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29703" name="Line 21"/>
          <p:cNvSpPr>
            <a:spLocks noChangeShapeType="1"/>
          </p:cNvSpPr>
          <p:nvPr/>
        </p:nvSpPr>
        <p:spPr bwMode="auto">
          <a:xfrm>
            <a:off x="2438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4" name="Line 22"/>
          <p:cNvSpPr>
            <a:spLocks noChangeShapeType="1"/>
          </p:cNvSpPr>
          <p:nvPr/>
        </p:nvSpPr>
        <p:spPr bwMode="auto">
          <a:xfrm flipV="1">
            <a:off x="3733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5" name="Line 23"/>
          <p:cNvSpPr>
            <a:spLocks noChangeShapeType="1"/>
          </p:cNvSpPr>
          <p:nvPr/>
        </p:nvSpPr>
        <p:spPr bwMode="auto">
          <a:xfrm flipV="1">
            <a:off x="2209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6" name="Line 24"/>
          <p:cNvSpPr>
            <a:spLocks noChangeShapeType="1"/>
          </p:cNvSpPr>
          <p:nvPr/>
        </p:nvSpPr>
        <p:spPr bwMode="auto">
          <a:xfrm>
            <a:off x="2438400" y="2133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7" name="Line 25"/>
          <p:cNvSpPr>
            <a:spLocks noChangeShapeType="1"/>
          </p:cNvSpPr>
          <p:nvPr/>
        </p:nvSpPr>
        <p:spPr bwMode="auto">
          <a:xfrm>
            <a:off x="2362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08" name="Text Box 27"/>
          <p:cNvSpPr txBox="1">
            <a:spLocks noChangeArrowheads="1"/>
          </p:cNvSpPr>
          <p:nvPr/>
        </p:nvSpPr>
        <p:spPr bwMode="auto">
          <a:xfrm>
            <a:off x="1905000" y="2819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29709" name="Text Box 29"/>
          <p:cNvSpPr txBox="1">
            <a:spLocks noChangeArrowheads="1"/>
          </p:cNvSpPr>
          <p:nvPr/>
        </p:nvSpPr>
        <p:spPr bwMode="auto">
          <a:xfrm>
            <a:off x="2819400" y="1752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9710" name="Text Box 30"/>
          <p:cNvSpPr txBox="1">
            <a:spLocks noChangeArrowheads="1"/>
          </p:cNvSpPr>
          <p:nvPr/>
        </p:nvSpPr>
        <p:spPr bwMode="auto">
          <a:xfrm>
            <a:off x="3810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29711" name="Text Box 31"/>
          <p:cNvSpPr txBox="1">
            <a:spLocks noChangeArrowheads="1"/>
          </p:cNvSpPr>
          <p:nvPr/>
        </p:nvSpPr>
        <p:spPr bwMode="auto">
          <a:xfrm>
            <a:off x="2362200" y="25908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29712" name="Text Box 32"/>
          <p:cNvSpPr txBox="1">
            <a:spLocks noChangeArrowheads="1"/>
          </p:cNvSpPr>
          <p:nvPr/>
        </p:nvSpPr>
        <p:spPr bwMode="auto">
          <a:xfrm>
            <a:off x="2819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29713" name="Group 33"/>
          <p:cNvGrpSpPr>
            <a:grpSpLocks/>
          </p:cNvGrpSpPr>
          <p:nvPr/>
        </p:nvGrpSpPr>
        <p:grpSpPr bwMode="auto">
          <a:xfrm>
            <a:off x="4953000" y="3581400"/>
            <a:ext cx="533400" cy="533400"/>
            <a:chOff x="1824" y="2736"/>
            <a:chExt cx="336" cy="336"/>
          </a:xfrm>
        </p:grpSpPr>
        <p:sp>
          <p:nvSpPr>
            <p:cNvPr id="29754" name="Oval 3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9755" name="Text Box 3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29714" name="Group 36"/>
          <p:cNvGrpSpPr>
            <a:grpSpLocks/>
          </p:cNvGrpSpPr>
          <p:nvPr/>
        </p:nvGrpSpPr>
        <p:grpSpPr bwMode="auto">
          <a:xfrm>
            <a:off x="4953000" y="1905000"/>
            <a:ext cx="533400" cy="533400"/>
            <a:chOff x="1824" y="2736"/>
            <a:chExt cx="336" cy="336"/>
          </a:xfrm>
        </p:grpSpPr>
        <p:sp>
          <p:nvSpPr>
            <p:cNvPr id="29752" name="Oval 3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9753" name="Text Box 3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29715" name="Line 39"/>
          <p:cNvSpPr>
            <a:spLocks noChangeShapeType="1"/>
          </p:cNvSpPr>
          <p:nvPr/>
        </p:nvSpPr>
        <p:spPr bwMode="auto">
          <a:xfrm>
            <a:off x="3962400" y="3886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6" name="Line 40"/>
          <p:cNvSpPr>
            <a:spLocks noChangeShapeType="1"/>
          </p:cNvSpPr>
          <p:nvPr/>
        </p:nvSpPr>
        <p:spPr bwMode="auto">
          <a:xfrm flipV="1">
            <a:off x="5257800" y="2438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7" name="Line 43"/>
          <p:cNvSpPr>
            <a:spLocks noChangeShapeType="1"/>
          </p:cNvSpPr>
          <p:nvPr/>
        </p:nvSpPr>
        <p:spPr bwMode="auto">
          <a:xfrm>
            <a:off x="3886200" y="2362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8" name="Text Box 45"/>
          <p:cNvSpPr txBox="1">
            <a:spLocks noChangeArrowheads="1"/>
          </p:cNvSpPr>
          <p:nvPr/>
        </p:nvSpPr>
        <p:spPr bwMode="auto">
          <a:xfrm>
            <a:off x="53340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29719" name="Text Box 46"/>
          <p:cNvSpPr txBox="1">
            <a:spLocks noChangeArrowheads="1"/>
          </p:cNvSpPr>
          <p:nvPr/>
        </p:nvSpPr>
        <p:spPr bwMode="auto">
          <a:xfrm>
            <a:off x="4419600" y="260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29720" name="Text Box 47"/>
          <p:cNvSpPr txBox="1">
            <a:spLocks noChangeArrowheads="1"/>
          </p:cNvSpPr>
          <p:nvPr/>
        </p:nvSpPr>
        <p:spPr bwMode="auto">
          <a:xfrm>
            <a:off x="4343400" y="3900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29721" name="Line 48"/>
          <p:cNvSpPr>
            <a:spLocks noChangeShapeType="1"/>
          </p:cNvSpPr>
          <p:nvPr/>
        </p:nvSpPr>
        <p:spPr bwMode="auto">
          <a:xfrm flipV="1">
            <a:off x="2362200" y="24384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22" name="Text Box 49"/>
          <p:cNvSpPr txBox="1">
            <a:spLocks noChangeArrowheads="1"/>
          </p:cNvSpPr>
          <p:nvPr/>
        </p:nvSpPr>
        <p:spPr bwMode="auto">
          <a:xfrm>
            <a:off x="3200400" y="2757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128050" name="Group 50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29750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9751" name="Text Box 5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28053" name="Group 53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29748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9749" name="Text Box 5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28056" name="Group 56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29746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9747" name="Text Box 5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28059" name="Group 59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29744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9745" name="Text Box 6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128063" name="Line 63"/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8064" name="Line 64"/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8065" name="Line 65"/>
          <p:cNvSpPr>
            <a:spLocks noChangeShapeType="1"/>
          </p:cNvSpPr>
          <p:nvPr/>
        </p:nvSpPr>
        <p:spPr bwMode="auto">
          <a:xfrm>
            <a:off x="7010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8067" name="Text Box 67"/>
          <p:cNvSpPr txBox="1">
            <a:spLocks noChangeArrowheads="1"/>
          </p:cNvSpPr>
          <p:nvPr/>
        </p:nvSpPr>
        <p:spPr bwMode="auto">
          <a:xfrm>
            <a:off x="6477000" y="5029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128068" name="Text Box 68"/>
          <p:cNvSpPr txBox="1">
            <a:spLocks noChangeArrowheads="1"/>
          </p:cNvSpPr>
          <p:nvPr/>
        </p:nvSpPr>
        <p:spPr bwMode="auto">
          <a:xfrm>
            <a:off x="7391400" y="3962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28069" name="Text Box 69"/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grpSp>
        <p:nvGrpSpPr>
          <p:cNvPr id="128072" name="Group 72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29742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9743" name="Text Box 7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28075" name="Group 75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29740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9741" name="Text Box 7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128079" name="Line 79"/>
          <p:cNvSpPr>
            <a:spLocks noChangeShapeType="1"/>
          </p:cNvSpPr>
          <p:nvPr/>
        </p:nvSpPr>
        <p:spPr bwMode="auto">
          <a:xfrm flipV="1">
            <a:off x="9829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8080" name="Line 80"/>
          <p:cNvSpPr>
            <a:spLocks noChangeShapeType="1"/>
          </p:cNvSpPr>
          <p:nvPr/>
        </p:nvSpPr>
        <p:spPr bwMode="auto">
          <a:xfrm>
            <a:off x="8458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8081" name="Text Box 81"/>
          <p:cNvSpPr txBox="1">
            <a:spLocks noChangeArrowheads="1"/>
          </p:cNvSpPr>
          <p:nvPr/>
        </p:nvSpPr>
        <p:spPr bwMode="auto">
          <a:xfrm>
            <a:off x="9906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128082" name="Text Box 82"/>
          <p:cNvSpPr txBox="1">
            <a:spLocks noChangeArrowheads="1"/>
          </p:cNvSpPr>
          <p:nvPr/>
        </p:nvSpPr>
        <p:spPr bwMode="auto">
          <a:xfrm>
            <a:off x="8991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128086" name="AutoShape 86"/>
          <p:cNvSpPr>
            <a:spLocks noChangeArrowheads="1"/>
          </p:cNvSpPr>
          <p:nvPr/>
        </p:nvSpPr>
        <p:spPr bwMode="auto">
          <a:xfrm rot="2220001">
            <a:off x="6019800" y="2819400"/>
            <a:ext cx="1066800" cy="838200"/>
          </a:xfrm>
          <a:prstGeom prst="rightArrow">
            <a:avLst>
              <a:gd name="adj1" fmla="val 50000"/>
              <a:gd name="adj2" fmla="val 318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3677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63" grpId="0" animBg="1"/>
      <p:bldP spid="128064" grpId="0" animBg="1"/>
      <p:bldP spid="128065" grpId="0" animBg="1"/>
      <p:bldP spid="128067" grpId="0"/>
      <p:bldP spid="128068" grpId="0"/>
      <p:bldP spid="128069" grpId="0"/>
      <p:bldP spid="128079" grpId="0" animBg="1"/>
      <p:bldP spid="128080" grpId="0" animBg="1"/>
      <p:bldP spid="128081" grpId="0"/>
      <p:bldP spid="128082" grpId="0"/>
      <p:bldP spid="12808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MSTs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719137"/>
          </a:xfrm>
        </p:spPr>
        <p:txBody>
          <a:bodyPr/>
          <a:lstStyle/>
          <a:p>
            <a:pPr eaLnBrk="1" hangingPunct="1"/>
            <a:r>
              <a:rPr lang="en-US" altLang="en-US" dirty="0"/>
              <a:t>Can an MST have a cycle?</a:t>
            </a:r>
          </a:p>
        </p:txBody>
      </p:sp>
      <p:grpSp>
        <p:nvGrpSpPr>
          <p:cNvPr id="133124" name="Group 4"/>
          <p:cNvGrpSpPr>
            <a:grpSpLocks/>
          </p:cNvGrpSpPr>
          <p:nvPr/>
        </p:nvGrpSpPr>
        <p:grpSpPr bwMode="auto">
          <a:xfrm>
            <a:off x="3352800" y="2819400"/>
            <a:ext cx="533400" cy="533400"/>
            <a:chOff x="1824" y="2736"/>
            <a:chExt cx="336" cy="336"/>
          </a:xfrm>
        </p:grpSpPr>
        <p:sp>
          <p:nvSpPr>
            <p:cNvPr id="30752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075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33127" name="Group 7"/>
          <p:cNvGrpSpPr>
            <a:grpSpLocks/>
          </p:cNvGrpSpPr>
          <p:nvPr/>
        </p:nvGrpSpPr>
        <p:grpSpPr bwMode="auto">
          <a:xfrm>
            <a:off x="3352800" y="4495800"/>
            <a:ext cx="533400" cy="533400"/>
            <a:chOff x="1824" y="2736"/>
            <a:chExt cx="336" cy="336"/>
          </a:xfrm>
        </p:grpSpPr>
        <p:sp>
          <p:nvSpPr>
            <p:cNvPr id="3075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075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33130" name="Group 10"/>
          <p:cNvGrpSpPr>
            <a:grpSpLocks/>
          </p:cNvGrpSpPr>
          <p:nvPr/>
        </p:nvGrpSpPr>
        <p:grpSpPr bwMode="auto">
          <a:xfrm>
            <a:off x="4876800" y="4495800"/>
            <a:ext cx="533400" cy="533400"/>
            <a:chOff x="1824" y="2736"/>
            <a:chExt cx="336" cy="336"/>
          </a:xfrm>
        </p:grpSpPr>
        <p:sp>
          <p:nvSpPr>
            <p:cNvPr id="30748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0749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33133" name="Group 13"/>
          <p:cNvGrpSpPr>
            <a:grpSpLocks/>
          </p:cNvGrpSpPr>
          <p:nvPr/>
        </p:nvGrpSpPr>
        <p:grpSpPr bwMode="auto">
          <a:xfrm>
            <a:off x="4876800" y="2819400"/>
            <a:ext cx="533400" cy="533400"/>
            <a:chOff x="1824" y="2736"/>
            <a:chExt cx="336" cy="336"/>
          </a:xfrm>
        </p:grpSpPr>
        <p:sp>
          <p:nvSpPr>
            <p:cNvPr id="3074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074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133136" name="Line 16"/>
          <p:cNvSpPr>
            <a:spLocks noChangeShapeType="1"/>
          </p:cNvSpPr>
          <p:nvPr/>
        </p:nvSpPr>
        <p:spPr bwMode="auto">
          <a:xfrm flipV="1">
            <a:off x="5181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37" name="Line 17"/>
          <p:cNvSpPr>
            <a:spLocks noChangeShapeType="1"/>
          </p:cNvSpPr>
          <p:nvPr/>
        </p:nvSpPr>
        <p:spPr bwMode="auto">
          <a:xfrm flipV="1">
            <a:off x="3657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38" name="Line 18"/>
          <p:cNvSpPr>
            <a:spLocks noChangeShapeType="1"/>
          </p:cNvSpPr>
          <p:nvPr/>
        </p:nvSpPr>
        <p:spPr bwMode="auto">
          <a:xfrm>
            <a:off x="38862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3352800" y="37338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133140" name="Text Box 20"/>
          <p:cNvSpPr txBox="1">
            <a:spLocks noChangeArrowheads="1"/>
          </p:cNvSpPr>
          <p:nvPr/>
        </p:nvSpPr>
        <p:spPr bwMode="auto">
          <a:xfrm>
            <a:off x="4267200" y="2667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5257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grpSp>
        <p:nvGrpSpPr>
          <p:cNvPr id="133142" name="Group 22"/>
          <p:cNvGrpSpPr>
            <a:grpSpLocks/>
          </p:cNvGrpSpPr>
          <p:nvPr/>
        </p:nvGrpSpPr>
        <p:grpSpPr bwMode="auto">
          <a:xfrm>
            <a:off x="6400800" y="4495800"/>
            <a:ext cx="533400" cy="533400"/>
            <a:chOff x="1824" y="2736"/>
            <a:chExt cx="336" cy="336"/>
          </a:xfrm>
        </p:grpSpPr>
        <p:sp>
          <p:nvSpPr>
            <p:cNvPr id="3074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074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33145" name="Group 25"/>
          <p:cNvGrpSpPr>
            <a:grpSpLocks/>
          </p:cNvGrpSpPr>
          <p:nvPr/>
        </p:nvGrpSpPr>
        <p:grpSpPr bwMode="auto">
          <a:xfrm>
            <a:off x="6400800" y="2819400"/>
            <a:ext cx="533400" cy="533400"/>
            <a:chOff x="1824" y="2736"/>
            <a:chExt cx="336" cy="336"/>
          </a:xfrm>
        </p:grpSpPr>
        <p:sp>
          <p:nvSpPr>
            <p:cNvPr id="30742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0743" name="Text Box 2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133148" name="Line 28"/>
          <p:cNvSpPr>
            <a:spLocks noChangeShapeType="1"/>
          </p:cNvSpPr>
          <p:nvPr/>
        </p:nvSpPr>
        <p:spPr bwMode="auto">
          <a:xfrm flipV="1">
            <a:off x="6705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49" name="Line 29"/>
          <p:cNvSpPr>
            <a:spLocks noChangeShapeType="1"/>
          </p:cNvSpPr>
          <p:nvPr/>
        </p:nvSpPr>
        <p:spPr bwMode="auto">
          <a:xfrm>
            <a:off x="5334000" y="32766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50" name="Text Box 30"/>
          <p:cNvSpPr txBox="1">
            <a:spLocks noChangeArrowheads="1"/>
          </p:cNvSpPr>
          <p:nvPr/>
        </p:nvSpPr>
        <p:spPr bwMode="auto">
          <a:xfrm>
            <a:off x="6781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133151" name="Text Box 31"/>
          <p:cNvSpPr txBox="1">
            <a:spLocks noChangeArrowheads="1"/>
          </p:cNvSpPr>
          <p:nvPr/>
        </p:nvSpPr>
        <p:spPr bwMode="auto">
          <a:xfrm>
            <a:off x="58674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133152" name="Line 32"/>
          <p:cNvSpPr>
            <a:spLocks noChangeShapeType="1"/>
          </p:cNvSpPr>
          <p:nvPr/>
        </p:nvSpPr>
        <p:spPr bwMode="auto">
          <a:xfrm>
            <a:off x="3886200" y="4724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53" name="Text Box 33"/>
          <p:cNvSpPr txBox="1">
            <a:spLocks noChangeArrowheads="1"/>
          </p:cNvSpPr>
          <p:nvPr/>
        </p:nvSpPr>
        <p:spPr bwMode="auto">
          <a:xfrm>
            <a:off x="41910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1815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6" grpId="0" animBg="1"/>
      <p:bldP spid="133137" grpId="0" animBg="1"/>
      <p:bldP spid="133138" grpId="0" animBg="1"/>
      <p:bldP spid="133139" grpId="0"/>
      <p:bldP spid="133140" grpId="0"/>
      <p:bldP spid="133141" grpId="0"/>
      <p:bldP spid="133148" grpId="0" animBg="1"/>
      <p:bldP spid="133149" grpId="0" animBg="1"/>
      <p:bldP spid="133150" grpId="0"/>
      <p:bldP spid="133151" grpId="0"/>
      <p:bldP spid="133152" grpId="0" animBg="1"/>
      <p:bldP spid="1331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MSTs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719137"/>
          </a:xfrm>
        </p:spPr>
        <p:txBody>
          <a:bodyPr/>
          <a:lstStyle/>
          <a:p>
            <a:pPr eaLnBrk="1" hangingPunct="1"/>
            <a:r>
              <a:rPr lang="en-US" altLang="en-US"/>
              <a:t>Can an MST have a cycle?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3352800" y="2819400"/>
            <a:ext cx="533400" cy="533400"/>
            <a:chOff x="1824" y="2736"/>
            <a:chExt cx="336" cy="336"/>
          </a:xfrm>
        </p:grpSpPr>
        <p:sp>
          <p:nvSpPr>
            <p:cNvPr id="3177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17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31749" name="Group 7"/>
          <p:cNvGrpSpPr>
            <a:grpSpLocks/>
          </p:cNvGrpSpPr>
          <p:nvPr/>
        </p:nvGrpSpPr>
        <p:grpSpPr bwMode="auto">
          <a:xfrm>
            <a:off x="3352800" y="4495800"/>
            <a:ext cx="533400" cy="533400"/>
            <a:chOff x="1824" y="2736"/>
            <a:chExt cx="336" cy="336"/>
          </a:xfrm>
        </p:grpSpPr>
        <p:sp>
          <p:nvSpPr>
            <p:cNvPr id="3177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177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31750" name="Group 10"/>
          <p:cNvGrpSpPr>
            <a:grpSpLocks/>
          </p:cNvGrpSpPr>
          <p:nvPr/>
        </p:nvGrpSpPr>
        <p:grpSpPr bwMode="auto">
          <a:xfrm>
            <a:off x="4876800" y="4495800"/>
            <a:ext cx="533400" cy="533400"/>
            <a:chOff x="1824" y="2736"/>
            <a:chExt cx="336" cy="336"/>
          </a:xfrm>
        </p:grpSpPr>
        <p:sp>
          <p:nvSpPr>
            <p:cNvPr id="31770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1771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31751" name="Group 13"/>
          <p:cNvGrpSpPr>
            <a:grpSpLocks/>
          </p:cNvGrpSpPr>
          <p:nvPr/>
        </p:nvGrpSpPr>
        <p:grpSpPr bwMode="auto">
          <a:xfrm>
            <a:off x="4876800" y="2819400"/>
            <a:ext cx="533400" cy="533400"/>
            <a:chOff x="1824" y="2736"/>
            <a:chExt cx="336" cy="336"/>
          </a:xfrm>
        </p:grpSpPr>
        <p:sp>
          <p:nvSpPr>
            <p:cNvPr id="31768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176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31752" name="Line 16"/>
          <p:cNvSpPr>
            <a:spLocks noChangeShapeType="1"/>
          </p:cNvSpPr>
          <p:nvPr/>
        </p:nvSpPr>
        <p:spPr bwMode="auto">
          <a:xfrm flipV="1">
            <a:off x="5181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3" name="Line 17"/>
          <p:cNvSpPr>
            <a:spLocks noChangeShapeType="1"/>
          </p:cNvSpPr>
          <p:nvPr/>
        </p:nvSpPr>
        <p:spPr bwMode="auto">
          <a:xfrm flipV="1">
            <a:off x="3657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4" name="Line 18"/>
          <p:cNvSpPr>
            <a:spLocks noChangeShapeType="1"/>
          </p:cNvSpPr>
          <p:nvPr/>
        </p:nvSpPr>
        <p:spPr bwMode="auto">
          <a:xfrm>
            <a:off x="3886200" y="3048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55" name="Text Box 19"/>
          <p:cNvSpPr txBox="1">
            <a:spLocks noChangeArrowheads="1"/>
          </p:cNvSpPr>
          <p:nvPr/>
        </p:nvSpPr>
        <p:spPr bwMode="auto">
          <a:xfrm>
            <a:off x="3352800" y="37338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31756" name="Text Box 20"/>
          <p:cNvSpPr txBox="1">
            <a:spLocks noChangeArrowheads="1"/>
          </p:cNvSpPr>
          <p:nvPr/>
        </p:nvSpPr>
        <p:spPr bwMode="auto">
          <a:xfrm>
            <a:off x="4267200" y="2667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31757" name="Text Box 21"/>
          <p:cNvSpPr txBox="1">
            <a:spLocks noChangeArrowheads="1"/>
          </p:cNvSpPr>
          <p:nvPr/>
        </p:nvSpPr>
        <p:spPr bwMode="auto">
          <a:xfrm>
            <a:off x="5257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grpSp>
        <p:nvGrpSpPr>
          <p:cNvPr id="31758" name="Group 22"/>
          <p:cNvGrpSpPr>
            <a:grpSpLocks/>
          </p:cNvGrpSpPr>
          <p:nvPr/>
        </p:nvGrpSpPr>
        <p:grpSpPr bwMode="auto">
          <a:xfrm>
            <a:off x="6400800" y="4495800"/>
            <a:ext cx="533400" cy="533400"/>
            <a:chOff x="1824" y="2736"/>
            <a:chExt cx="336" cy="336"/>
          </a:xfrm>
        </p:grpSpPr>
        <p:sp>
          <p:nvSpPr>
            <p:cNvPr id="31766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1767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31759" name="Group 25"/>
          <p:cNvGrpSpPr>
            <a:grpSpLocks/>
          </p:cNvGrpSpPr>
          <p:nvPr/>
        </p:nvGrpSpPr>
        <p:grpSpPr bwMode="auto">
          <a:xfrm>
            <a:off x="6400800" y="2819400"/>
            <a:ext cx="533400" cy="533400"/>
            <a:chOff x="1824" y="2736"/>
            <a:chExt cx="336" cy="336"/>
          </a:xfrm>
        </p:grpSpPr>
        <p:sp>
          <p:nvSpPr>
            <p:cNvPr id="31764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1765" name="Text Box 2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31760" name="Line 28"/>
          <p:cNvSpPr>
            <a:spLocks noChangeShapeType="1"/>
          </p:cNvSpPr>
          <p:nvPr/>
        </p:nvSpPr>
        <p:spPr bwMode="auto">
          <a:xfrm flipV="1">
            <a:off x="6705600" y="3352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61" name="Line 29"/>
          <p:cNvSpPr>
            <a:spLocks noChangeShapeType="1"/>
          </p:cNvSpPr>
          <p:nvPr/>
        </p:nvSpPr>
        <p:spPr bwMode="auto">
          <a:xfrm>
            <a:off x="5334000" y="32766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62" name="Text Box 30"/>
          <p:cNvSpPr txBox="1">
            <a:spLocks noChangeArrowheads="1"/>
          </p:cNvSpPr>
          <p:nvPr/>
        </p:nvSpPr>
        <p:spPr bwMode="auto">
          <a:xfrm>
            <a:off x="6781800" y="3671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31763" name="Text Box 31"/>
          <p:cNvSpPr txBox="1">
            <a:spLocks noChangeArrowheads="1"/>
          </p:cNvSpPr>
          <p:nvPr/>
        </p:nvSpPr>
        <p:spPr bwMode="auto">
          <a:xfrm>
            <a:off x="5867400" y="3519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37320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Applications?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Connectivity</a:t>
            </a:r>
          </a:p>
          <a:p>
            <a:pPr lvl="1" eaLnBrk="1" hangingPunct="1"/>
            <a:r>
              <a:rPr lang="en-US" altLang="en-US"/>
              <a:t>Networks (e.g. communications)</a:t>
            </a:r>
          </a:p>
          <a:p>
            <a:pPr lvl="1" eaLnBrk="1" hangingPunct="1"/>
            <a:r>
              <a:rPr lang="en-US" altLang="en-US"/>
              <a:t>Circuit desing/wiring</a:t>
            </a:r>
          </a:p>
          <a:p>
            <a:pPr eaLnBrk="1" hangingPunct="1"/>
            <a:r>
              <a:rPr lang="en-US" altLang="en-US"/>
              <a:t>hub/spoke models (e.g. flights, transportation)</a:t>
            </a:r>
          </a:p>
          <a:p>
            <a:pPr eaLnBrk="1" hangingPunct="1"/>
            <a:r>
              <a:rPr lang="en-US" altLang="en-US"/>
              <a:t>Traveling salesman problem?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19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4"/>
          <p:cNvSpPr txBox="1">
            <a:spLocks noChangeArrowheads="1"/>
          </p:cNvSpPr>
          <p:nvPr/>
        </p:nvSpPr>
        <p:spPr bwMode="auto">
          <a:xfrm>
            <a:off x="705929" y="552770"/>
            <a:ext cx="886879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100" dirty="0">
                <a:latin typeface="Trebuchet MS" panose="020B0603020202020204" pitchFamily="34" charset="0"/>
                <a:ea typeface="新細明體" pitchFamily="18" charset="-120"/>
              </a:rPr>
              <a:t>Here is an example of a connected graph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100" dirty="0">
                <a:latin typeface="Trebuchet MS" panose="020B0603020202020204" pitchFamily="34" charset="0"/>
                <a:ea typeface="新細明體" pitchFamily="18" charset="-120"/>
              </a:rPr>
              <a:t>and its minimum spanning tree:</a:t>
            </a:r>
          </a:p>
        </p:txBody>
      </p:sp>
      <p:grpSp>
        <p:nvGrpSpPr>
          <p:cNvPr id="72707" name="Group 136"/>
          <p:cNvGrpSpPr>
            <a:grpSpLocks/>
          </p:cNvGrpSpPr>
          <p:nvPr/>
        </p:nvGrpSpPr>
        <p:grpSpPr bwMode="auto">
          <a:xfrm>
            <a:off x="3648076" y="1747839"/>
            <a:ext cx="4608513" cy="2560637"/>
            <a:chOff x="657" y="965"/>
            <a:chExt cx="2903" cy="1613"/>
          </a:xfrm>
        </p:grpSpPr>
        <p:grpSp>
          <p:nvGrpSpPr>
            <p:cNvPr id="72709" name="Group 17"/>
            <p:cNvGrpSpPr>
              <a:grpSpLocks/>
            </p:cNvGrpSpPr>
            <p:nvPr/>
          </p:nvGrpSpPr>
          <p:grpSpPr bwMode="auto">
            <a:xfrm>
              <a:off x="657" y="1692"/>
              <a:ext cx="194" cy="250"/>
              <a:chOff x="2368" y="1750"/>
              <a:chExt cx="194" cy="250"/>
            </a:xfrm>
          </p:grpSpPr>
          <p:sp>
            <p:nvSpPr>
              <p:cNvPr id="72762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72763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72710" name="Group 18"/>
            <p:cNvGrpSpPr>
              <a:grpSpLocks/>
            </p:cNvGrpSpPr>
            <p:nvPr/>
          </p:nvGrpSpPr>
          <p:grpSpPr bwMode="auto">
            <a:xfrm>
              <a:off x="1156" y="1193"/>
              <a:ext cx="196" cy="250"/>
              <a:chOff x="2368" y="1750"/>
              <a:chExt cx="196" cy="250"/>
            </a:xfrm>
          </p:grpSpPr>
          <p:sp>
            <p:nvSpPr>
              <p:cNvPr id="72760" name="Text Box 1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72761" name="Oval 2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72711" name="Group 21"/>
            <p:cNvGrpSpPr>
              <a:grpSpLocks/>
            </p:cNvGrpSpPr>
            <p:nvPr/>
          </p:nvGrpSpPr>
          <p:grpSpPr bwMode="auto">
            <a:xfrm>
              <a:off x="1156" y="2182"/>
              <a:ext cx="196" cy="250"/>
              <a:chOff x="2368" y="1750"/>
              <a:chExt cx="196" cy="250"/>
            </a:xfrm>
          </p:grpSpPr>
          <p:sp>
            <p:nvSpPr>
              <p:cNvPr id="72758" name="Text Box 2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72759" name="Oval 2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72712" name="Group 24"/>
            <p:cNvGrpSpPr>
              <a:grpSpLocks/>
            </p:cNvGrpSpPr>
            <p:nvPr/>
          </p:nvGrpSpPr>
          <p:grpSpPr bwMode="auto">
            <a:xfrm>
              <a:off x="2006" y="1162"/>
              <a:ext cx="194" cy="250"/>
              <a:chOff x="2368" y="1750"/>
              <a:chExt cx="194" cy="250"/>
            </a:xfrm>
          </p:grpSpPr>
          <p:sp>
            <p:nvSpPr>
              <p:cNvPr id="72756" name="Text Box 2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72757" name="Oval 2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72713" name="Group 27"/>
            <p:cNvGrpSpPr>
              <a:grpSpLocks/>
            </p:cNvGrpSpPr>
            <p:nvPr/>
          </p:nvGrpSpPr>
          <p:grpSpPr bwMode="auto">
            <a:xfrm>
              <a:off x="2820" y="1162"/>
              <a:ext cx="196" cy="250"/>
              <a:chOff x="2368" y="1750"/>
              <a:chExt cx="196" cy="250"/>
            </a:xfrm>
          </p:grpSpPr>
          <p:sp>
            <p:nvSpPr>
              <p:cNvPr id="72754" name="Text Box 2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72755" name="Oval 2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72714" name="Group 30"/>
            <p:cNvGrpSpPr>
              <a:grpSpLocks/>
            </p:cNvGrpSpPr>
            <p:nvPr/>
          </p:nvGrpSpPr>
          <p:grpSpPr bwMode="auto">
            <a:xfrm>
              <a:off x="3366" y="1661"/>
              <a:ext cx="194" cy="250"/>
              <a:chOff x="2368" y="1750"/>
              <a:chExt cx="194" cy="250"/>
            </a:xfrm>
          </p:grpSpPr>
          <p:sp>
            <p:nvSpPr>
              <p:cNvPr id="72752" name="Text Box 3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72753" name="Oval 3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72715" name="Group 33"/>
            <p:cNvGrpSpPr>
              <a:grpSpLocks/>
            </p:cNvGrpSpPr>
            <p:nvPr/>
          </p:nvGrpSpPr>
          <p:grpSpPr bwMode="auto">
            <a:xfrm>
              <a:off x="2822" y="2182"/>
              <a:ext cx="194" cy="250"/>
              <a:chOff x="2368" y="1750"/>
              <a:chExt cx="194" cy="250"/>
            </a:xfrm>
          </p:grpSpPr>
          <p:sp>
            <p:nvSpPr>
              <p:cNvPr id="72750" name="Text Box 3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72751" name="Oval 3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72716" name="Group 36"/>
            <p:cNvGrpSpPr>
              <a:grpSpLocks/>
            </p:cNvGrpSpPr>
            <p:nvPr/>
          </p:nvGrpSpPr>
          <p:grpSpPr bwMode="auto">
            <a:xfrm>
              <a:off x="2004" y="2182"/>
              <a:ext cx="196" cy="250"/>
              <a:chOff x="2368" y="1750"/>
              <a:chExt cx="196" cy="250"/>
            </a:xfrm>
          </p:grpSpPr>
          <p:sp>
            <p:nvSpPr>
              <p:cNvPr id="72748" name="Text Box 3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72749" name="Oval 3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grpSp>
          <p:nvGrpSpPr>
            <p:cNvPr id="72717" name="Group 42"/>
            <p:cNvGrpSpPr>
              <a:grpSpLocks/>
            </p:cNvGrpSpPr>
            <p:nvPr/>
          </p:nvGrpSpPr>
          <p:grpSpPr bwMode="auto">
            <a:xfrm>
              <a:off x="1565" y="1706"/>
              <a:ext cx="182" cy="250"/>
              <a:chOff x="1519" y="1706"/>
              <a:chExt cx="182" cy="250"/>
            </a:xfrm>
          </p:grpSpPr>
          <p:sp>
            <p:nvSpPr>
              <p:cNvPr id="72746" name="Text Box 4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72747" name="Oval 4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 sz="2000"/>
              </a:p>
            </p:txBody>
          </p:sp>
        </p:grpSp>
        <p:sp>
          <p:nvSpPr>
            <p:cNvPr id="72718" name="Line 43"/>
            <p:cNvSpPr>
              <a:spLocks noChangeShapeType="1"/>
            </p:cNvSpPr>
            <p:nvPr/>
          </p:nvSpPr>
          <p:spPr bwMode="auto">
            <a:xfrm flipV="1">
              <a:off x="793" y="1389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19" name="Line 51"/>
            <p:cNvSpPr>
              <a:spLocks noChangeShapeType="1"/>
            </p:cNvSpPr>
            <p:nvPr/>
          </p:nvSpPr>
          <p:spPr bwMode="auto">
            <a:xfrm>
              <a:off x="793" y="1933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20" name="Line 52"/>
            <p:cNvSpPr>
              <a:spLocks noChangeShapeType="1"/>
            </p:cNvSpPr>
            <p:nvPr/>
          </p:nvSpPr>
          <p:spPr bwMode="auto">
            <a:xfrm>
              <a:off x="1247" y="1434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21" name="Line 53"/>
            <p:cNvSpPr>
              <a:spLocks noChangeShapeType="1"/>
            </p:cNvSpPr>
            <p:nvPr/>
          </p:nvSpPr>
          <p:spPr bwMode="auto">
            <a:xfrm>
              <a:off x="1338" y="1298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22" name="Line 54"/>
            <p:cNvSpPr>
              <a:spLocks noChangeShapeType="1"/>
            </p:cNvSpPr>
            <p:nvPr/>
          </p:nvSpPr>
          <p:spPr bwMode="auto">
            <a:xfrm>
              <a:off x="1338" y="2341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23" name="Line 55"/>
            <p:cNvSpPr>
              <a:spLocks noChangeShapeType="1"/>
            </p:cNvSpPr>
            <p:nvPr/>
          </p:nvSpPr>
          <p:spPr bwMode="auto">
            <a:xfrm>
              <a:off x="2200" y="2341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24" name="Line 57"/>
            <p:cNvSpPr>
              <a:spLocks noChangeShapeType="1"/>
            </p:cNvSpPr>
            <p:nvPr/>
          </p:nvSpPr>
          <p:spPr bwMode="auto">
            <a:xfrm>
              <a:off x="2154" y="1389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25" name="Line 58"/>
            <p:cNvSpPr>
              <a:spLocks noChangeShapeType="1"/>
            </p:cNvSpPr>
            <p:nvPr/>
          </p:nvSpPr>
          <p:spPr bwMode="auto">
            <a:xfrm>
              <a:off x="2200" y="1298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26" name="Line 59"/>
            <p:cNvSpPr>
              <a:spLocks noChangeShapeType="1"/>
            </p:cNvSpPr>
            <p:nvPr/>
          </p:nvSpPr>
          <p:spPr bwMode="auto">
            <a:xfrm>
              <a:off x="2925" y="1389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27" name="Line 60"/>
            <p:cNvSpPr>
              <a:spLocks noChangeShapeType="1"/>
            </p:cNvSpPr>
            <p:nvPr/>
          </p:nvSpPr>
          <p:spPr bwMode="auto">
            <a:xfrm>
              <a:off x="3016" y="1344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28" name="Line 61"/>
            <p:cNvSpPr>
              <a:spLocks noChangeShapeType="1"/>
            </p:cNvSpPr>
            <p:nvPr/>
          </p:nvSpPr>
          <p:spPr bwMode="auto">
            <a:xfrm flipV="1">
              <a:off x="3016" y="1888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29" name="Line 62"/>
            <p:cNvSpPr>
              <a:spLocks noChangeShapeType="1"/>
            </p:cNvSpPr>
            <p:nvPr/>
          </p:nvSpPr>
          <p:spPr bwMode="auto">
            <a:xfrm>
              <a:off x="1746" y="1933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30" name="Line 63"/>
            <p:cNvSpPr>
              <a:spLocks noChangeShapeType="1"/>
            </p:cNvSpPr>
            <p:nvPr/>
          </p:nvSpPr>
          <p:spPr bwMode="auto">
            <a:xfrm flipV="1">
              <a:off x="1292" y="1933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31" name="Line 64"/>
            <p:cNvSpPr>
              <a:spLocks noChangeShapeType="1"/>
            </p:cNvSpPr>
            <p:nvPr/>
          </p:nvSpPr>
          <p:spPr bwMode="auto">
            <a:xfrm flipV="1">
              <a:off x="1701" y="1389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32" name="Text Box 65"/>
            <p:cNvSpPr txBox="1">
              <a:spLocks noChangeArrowheads="1"/>
            </p:cNvSpPr>
            <p:nvPr/>
          </p:nvSpPr>
          <p:spPr bwMode="auto">
            <a:xfrm>
              <a:off x="793" y="129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72733" name="Text Box 66"/>
            <p:cNvSpPr txBox="1">
              <a:spLocks noChangeArrowheads="1"/>
            </p:cNvSpPr>
            <p:nvPr/>
          </p:nvSpPr>
          <p:spPr bwMode="auto">
            <a:xfrm>
              <a:off x="1552" y="965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  <p:sp>
          <p:nvSpPr>
            <p:cNvPr id="72734" name="Text Box 67"/>
            <p:cNvSpPr txBox="1">
              <a:spLocks noChangeArrowheads="1"/>
            </p:cNvSpPr>
            <p:nvPr/>
          </p:nvSpPr>
          <p:spPr bwMode="auto">
            <a:xfrm>
              <a:off x="2396" y="965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72735" name="Text Box 68"/>
            <p:cNvSpPr txBox="1">
              <a:spLocks noChangeArrowheads="1"/>
            </p:cNvSpPr>
            <p:nvPr/>
          </p:nvSpPr>
          <p:spPr bwMode="auto">
            <a:xfrm>
              <a:off x="3230" y="1220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9</a:t>
              </a:r>
            </a:p>
          </p:txBody>
        </p:sp>
        <p:sp>
          <p:nvSpPr>
            <p:cNvPr id="72736" name="Text Box 69"/>
            <p:cNvSpPr txBox="1">
              <a:spLocks noChangeArrowheads="1"/>
            </p:cNvSpPr>
            <p:nvPr/>
          </p:nvSpPr>
          <p:spPr bwMode="auto">
            <a:xfrm>
              <a:off x="3198" y="1979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10</a:t>
              </a:r>
            </a:p>
          </p:txBody>
        </p:sp>
        <p:sp>
          <p:nvSpPr>
            <p:cNvPr id="72737" name="Text Box 70"/>
            <p:cNvSpPr txBox="1">
              <a:spLocks noChangeArrowheads="1"/>
            </p:cNvSpPr>
            <p:nvPr/>
          </p:nvSpPr>
          <p:spPr bwMode="auto">
            <a:xfrm>
              <a:off x="2880" y="1661"/>
              <a:ext cx="2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14</a:t>
              </a:r>
            </a:p>
          </p:txBody>
        </p:sp>
        <p:sp>
          <p:nvSpPr>
            <p:cNvPr id="72738" name="Text Box 71"/>
            <p:cNvSpPr txBox="1">
              <a:spLocks noChangeArrowheads="1"/>
            </p:cNvSpPr>
            <p:nvPr/>
          </p:nvSpPr>
          <p:spPr bwMode="auto">
            <a:xfrm>
              <a:off x="2245" y="173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4</a:t>
              </a:r>
            </a:p>
          </p:txBody>
        </p:sp>
        <p:sp>
          <p:nvSpPr>
            <p:cNvPr id="72739" name="Text Box 72"/>
            <p:cNvSpPr txBox="1">
              <a:spLocks noChangeArrowheads="1"/>
            </p:cNvSpPr>
            <p:nvPr/>
          </p:nvSpPr>
          <p:spPr bwMode="auto">
            <a:xfrm>
              <a:off x="1852" y="1509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72740" name="Text Box 73"/>
            <p:cNvSpPr txBox="1">
              <a:spLocks noChangeArrowheads="1"/>
            </p:cNvSpPr>
            <p:nvPr/>
          </p:nvSpPr>
          <p:spPr bwMode="auto">
            <a:xfrm>
              <a:off x="2426" y="232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2</a:t>
              </a:r>
            </a:p>
          </p:txBody>
        </p:sp>
        <p:sp>
          <p:nvSpPr>
            <p:cNvPr id="72741" name="Text Box 74"/>
            <p:cNvSpPr txBox="1">
              <a:spLocks noChangeArrowheads="1"/>
            </p:cNvSpPr>
            <p:nvPr/>
          </p:nvSpPr>
          <p:spPr bwMode="auto">
            <a:xfrm>
              <a:off x="1869" y="1855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6</a:t>
              </a:r>
            </a:p>
          </p:txBody>
        </p:sp>
        <p:sp>
          <p:nvSpPr>
            <p:cNvPr id="72742" name="Text Box 75"/>
            <p:cNvSpPr txBox="1">
              <a:spLocks noChangeArrowheads="1"/>
            </p:cNvSpPr>
            <p:nvPr/>
          </p:nvSpPr>
          <p:spPr bwMode="auto">
            <a:xfrm>
              <a:off x="1597" y="232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</a:t>
              </a:r>
            </a:p>
          </p:txBody>
        </p:sp>
        <p:sp>
          <p:nvSpPr>
            <p:cNvPr id="72743" name="Text Box 76"/>
            <p:cNvSpPr txBox="1">
              <a:spLocks noChangeArrowheads="1"/>
            </p:cNvSpPr>
            <p:nvPr/>
          </p:nvSpPr>
          <p:spPr bwMode="auto">
            <a:xfrm>
              <a:off x="1325" y="1855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7</a:t>
              </a:r>
            </a:p>
          </p:txBody>
        </p:sp>
        <p:sp>
          <p:nvSpPr>
            <p:cNvPr id="72744" name="Text Box 77"/>
            <p:cNvSpPr txBox="1">
              <a:spLocks noChangeArrowheads="1"/>
            </p:cNvSpPr>
            <p:nvPr/>
          </p:nvSpPr>
          <p:spPr bwMode="auto">
            <a:xfrm>
              <a:off x="975" y="1645"/>
              <a:ext cx="2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11</a:t>
              </a:r>
            </a:p>
          </p:txBody>
        </p:sp>
        <p:sp>
          <p:nvSpPr>
            <p:cNvPr id="72745" name="Text Box 78"/>
            <p:cNvSpPr txBox="1">
              <a:spLocks noChangeArrowheads="1"/>
            </p:cNvSpPr>
            <p:nvPr/>
          </p:nvSpPr>
          <p:spPr bwMode="auto">
            <a:xfrm>
              <a:off x="793" y="2053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72708" name="Text Box 137"/>
          <p:cNvSpPr txBox="1">
            <a:spLocks noChangeArrowheads="1"/>
          </p:cNvSpPr>
          <p:nvPr/>
        </p:nvSpPr>
        <p:spPr bwMode="auto">
          <a:xfrm>
            <a:off x="621437" y="5035551"/>
            <a:ext cx="1116810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100" dirty="0">
                <a:solidFill>
                  <a:srgbClr val="FF0000"/>
                </a:solidFill>
                <a:latin typeface="Trebuchet MS" panose="020B0603020202020204" pitchFamily="34" charset="0"/>
                <a:ea typeface="新細明體" pitchFamily="18" charset="-120"/>
              </a:rPr>
              <a:t>Notice that the tree is not unique: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100" dirty="0">
                <a:solidFill>
                  <a:srgbClr val="FF0000"/>
                </a:solidFill>
                <a:latin typeface="Trebuchet MS" panose="020B0603020202020204" pitchFamily="34" charset="0"/>
                <a:ea typeface="新細明體" pitchFamily="18" charset="-120"/>
              </a:rPr>
              <a:t>Replacing (</a:t>
            </a:r>
            <a:r>
              <a:rPr lang="en-US" altLang="zh-TW" sz="2100" dirty="0" err="1">
                <a:solidFill>
                  <a:srgbClr val="FF0000"/>
                </a:solidFill>
                <a:latin typeface="Trebuchet MS" panose="020B0603020202020204" pitchFamily="34" charset="0"/>
                <a:ea typeface="新細明體" pitchFamily="18" charset="-120"/>
              </a:rPr>
              <a:t>b,c</a:t>
            </a:r>
            <a:r>
              <a:rPr lang="en-US" altLang="zh-TW" sz="2100" dirty="0">
                <a:solidFill>
                  <a:srgbClr val="FF0000"/>
                </a:solidFill>
                <a:latin typeface="Trebuchet MS" panose="020B0603020202020204" pitchFamily="34" charset="0"/>
                <a:ea typeface="新細明體" pitchFamily="18" charset="-120"/>
              </a:rPr>
              <a:t>) with (</a:t>
            </a:r>
            <a:r>
              <a:rPr lang="en-US" altLang="zh-TW" sz="2100" dirty="0" err="1">
                <a:solidFill>
                  <a:srgbClr val="FF0000"/>
                </a:solidFill>
                <a:latin typeface="Trebuchet MS" panose="020B0603020202020204" pitchFamily="34" charset="0"/>
                <a:ea typeface="新細明體" pitchFamily="18" charset="-120"/>
              </a:rPr>
              <a:t>a,h</a:t>
            </a:r>
            <a:r>
              <a:rPr lang="en-US" altLang="zh-TW" sz="2100" dirty="0">
                <a:solidFill>
                  <a:srgbClr val="FF0000"/>
                </a:solidFill>
                <a:latin typeface="Trebuchet MS" panose="020B0603020202020204" pitchFamily="34" charset="0"/>
                <a:ea typeface="新細明體" pitchFamily="18" charset="-120"/>
              </a:rPr>
              <a:t>) yields another spanning tree with the same minimum weight.</a:t>
            </a:r>
          </a:p>
        </p:txBody>
      </p:sp>
    </p:spTree>
    <p:extLst>
      <p:ext uri="{BB962C8B-B14F-4D97-AF65-F5344CB8AC3E}">
        <p14:creationId xmlns:p14="http://schemas.microsoft.com/office/powerpoint/2010/main" val="3312500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FBEC-6A8F-D743-A45C-B6095ADC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Prim’s Algorithm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492497-A03D-FB19-0DB2-EBCC586E6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825624"/>
            <a:ext cx="9309099" cy="4829175"/>
          </a:xfrm>
        </p:spPr>
      </p:pic>
    </p:spTree>
    <p:extLst>
      <p:ext uri="{BB962C8B-B14F-4D97-AF65-F5344CB8AC3E}">
        <p14:creationId xmlns:p14="http://schemas.microsoft.com/office/powerpoint/2010/main" val="2516951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E7F4C-ADE7-7357-12BC-982BB3246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" y="254000"/>
            <a:ext cx="5931450" cy="635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83290A-CCC2-8D28-EE0B-12EBFF7D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552" y="825500"/>
            <a:ext cx="5842548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EE54-A2EA-0525-B9BB-431A891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Prim’s Algo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1EBAA-F056-630B-88FB-AB3CE3C40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066" y="1680155"/>
            <a:ext cx="3534268" cy="306747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4D9753-D2CF-E85D-1CE3-C81AAB2C762E}"/>
              </a:ext>
            </a:extLst>
          </p:cNvPr>
          <p:cNvSpPr txBox="1"/>
          <p:nvPr/>
        </p:nvSpPr>
        <p:spPr>
          <a:xfrm>
            <a:off x="4914900" y="1579563"/>
            <a:ext cx="6908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rebuchet MS" panose="020B0603020202020204" pitchFamily="34" charset="0"/>
              </a:rPr>
              <a:t>In Prim's algorithm, first we initialize the priority Queue Q to contain all the vertices and the key of each vertex to ∞ except for the root, whose key is set to 0.</a:t>
            </a:r>
          </a:p>
          <a:p>
            <a:pPr algn="just"/>
            <a:endParaRPr lang="en-US" dirty="0">
              <a:latin typeface="Trebuchet MS" panose="020B0603020202020204" pitchFamily="34" charset="0"/>
            </a:endParaRPr>
          </a:p>
          <a:p>
            <a:pPr algn="just"/>
            <a:r>
              <a:rPr lang="en-US" dirty="0">
                <a:latin typeface="Trebuchet MS" panose="020B0603020202020204" pitchFamily="34" charset="0"/>
              </a:rPr>
              <a:t>Suppose 0 vertex is the root, i.e., r. By EXTRACT - MIN (Q) procure, now u = r and Adj [u] = {5, 1}.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91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A5CC-C049-FAEE-6BD2-C57FE74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8BC27-8947-12F9-5EED-C0B22DCE1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353800" cy="1600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16F6A-4072-8FD7-9B0E-5B9A2AB0F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68" y="1690688"/>
            <a:ext cx="7797604" cy="454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41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04D5-65EC-2A6B-9D10-63845A85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7AA16-C6F3-AC66-2A6A-46E56AFE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5" y="1656379"/>
            <a:ext cx="7799826" cy="11845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E0BD37-0713-9F3B-4DFB-6495D9A41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1562100"/>
            <a:ext cx="3618576" cy="37718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009CBC-5766-A921-EFA9-DD5DBE2B8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74" y="318326"/>
            <a:ext cx="7685527" cy="13723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1D8F9E-CD39-3D3D-1D56-A6A46343C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74" y="2921996"/>
            <a:ext cx="7698226" cy="9621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3B50D3-C833-B283-3292-3DDA77ACE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74" y="3822175"/>
            <a:ext cx="7799826" cy="9621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A50945-BDA4-40E9-B9BA-7C50CA55D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274" y="4749120"/>
            <a:ext cx="769822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17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F9CA-FD2B-FCC1-A64C-289FA5CA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Final spanning Tree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7B7802-B0F1-493F-ADA5-518EBC51A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0" y="1690688"/>
            <a:ext cx="9372600" cy="4213052"/>
          </a:xfrm>
        </p:spPr>
      </p:pic>
    </p:spTree>
    <p:extLst>
      <p:ext uri="{BB962C8B-B14F-4D97-AF65-F5344CB8AC3E}">
        <p14:creationId xmlns:p14="http://schemas.microsoft.com/office/powerpoint/2010/main" val="4124850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/>
              <a:t>Kruskal’s algorithm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3794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794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37892" name="Group 6"/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37944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7945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37893" name="Group 9"/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3794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794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37894" name="Group 12"/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37940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7941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37895" name="Line 15"/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6" name="Line 16"/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7" name="Line 17"/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8" name="Line 18"/>
          <p:cNvSpPr>
            <a:spLocks noChangeShapeType="1"/>
          </p:cNvSpPr>
          <p:nvPr/>
        </p:nvSpPr>
        <p:spPr bwMode="auto">
          <a:xfrm>
            <a:off x="2438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899" name="Line 19"/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00" name="Text Box 20"/>
          <p:cNvSpPr txBox="1">
            <a:spLocks noChangeArrowheads="1"/>
          </p:cNvSpPr>
          <p:nvPr/>
        </p:nvSpPr>
        <p:spPr bwMode="auto">
          <a:xfrm>
            <a:off x="1905000" y="29559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37901" name="Text Box 21"/>
          <p:cNvSpPr txBox="1">
            <a:spLocks noChangeArrowheads="1"/>
          </p:cNvSpPr>
          <p:nvPr/>
        </p:nvSpPr>
        <p:spPr bwMode="auto">
          <a:xfrm>
            <a:off x="2819400" y="18891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37902" name="Text Box 22"/>
          <p:cNvSpPr txBox="1">
            <a:spLocks noChangeArrowheads="1"/>
          </p:cNvSpPr>
          <p:nvPr/>
        </p:nvSpPr>
        <p:spPr bwMode="auto">
          <a:xfrm>
            <a:off x="3810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37903" name="Text Box 23"/>
          <p:cNvSpPr txBox="1">
            <a:spLocks noChangeArrowheads="1"/>
          </p:cNvSpPr>
          <p:nvPr/>
        </p:nvSpPr>
        <p:spPr bwMode="auto">
          <a:xfrm>
            <a:off x="2362200" y="27273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37904" name="Text Box 24"/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37905" name="Group 25"/>
          <p:cNvGrpSpPr>
            <a:grpSpLocks/>
          </p:cNvGrpSpPr>
          <p:nvPr/>
        </p:nvGrpSpPr>
        <p:grpSpPr bwMode="auto">
          <a:xfrm>
            <a:off x="4953000" y="3717925"/>
            <a:ext cx="533400" cy="533400"/>
            <a:chOff x="1824" y="2736"/>
            <a:chExt cx="336" cy="336"/>
          </a:xfrm>
        </p:grpSpPr>
        <p:sp>
          <p:nvSpPr>
            <p:cNvPr id="37938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7939" name="Text Box 2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37906" name="Group 28"/>
          <p:cNvGrpSpPr>
            <a:grpSpLocks/>
          </p:cNvGrpSpPr>
          <p:nvPr/>
        </p:nvGrpSpPr>
        <p:grpSpPr bwMode="auto">
          <a:xfrm>
            <a:off x="4953000" y="2041525"/>
            <a:ext cx="533400" cy="533400"/>
            <a:chOff x="1824" y="2736"/>
            <a:chExt cx="336" cy="336"/>
          </a:xfrm>
        </p:grpSpPr>
        <p:sp>
          <p:nvSpPr>
            <p:cNvPr id="37936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7937" name="Text Box 3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37907" name="Line 31"/>
          <p:cNvSpPr>
            <a:spLocks noChangeShapeType="1"/>
          </p:cNvSpPr>
          <p:nvPr/>
        </p:nvSpPr>
        <p:spPr bwMode="auto">
          <a:xfrm>
            <a:off x="3962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08" name="Line 32"/>
          <p:cNvSpPr>
            <a:spLocks noChangeShapeType="1"/>
          </p:cNvSpPr>
          <p:nvPr/>
        </p:nvSpPr>
        <p:spPr bwMode="auto">
          <a:xfrm flipV="1">
            <a:off x="5257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09" name="Line 33"/>
          <p:cNvSpPr>
            <a:spLocks noChangeShapeType="1"/>
          </p:cNvSpPr>
          <p:nvPr/>
        </p:nvSpPr>
        <p:spPr bwMode="auto">
          <a:xfrm>
            <a:off x="3886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10" name="Text Box 34"/>
          <p:cNvSpPr txBox="1">
            <a:spLocks noChangeArrowheads="1"/>
          </p:cNvSpPr>
          <p:nvPr/>
        </p:nvSpPr>
        <p:spPr bwMode="auto">
          <a:xfrm>
            <a:off x="5334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37911" name="Text Box 35"/>
          <p:cNvSpPr txBox="1">
            <a:spLocks noChangeArrowheads="1"/>
          </p:cNvSpPr>
          <p:nvPr/>
        </p:nvSpPr>
        <p:spPr bwMode="auto">
          <a:xfrm>
            <a:off x="4419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37912" name="Text Box 36"/>
          <p:cNvSpPr txBox="1">
            <a:spLocks noChangeArrowheads="1"/>
          </p:cNvSpPr>
          <p:nvPr/>
        </p:nvSpPr>
        <p:spPr bwMode="auto">
          <a:xfrm>
            <a:off x="4343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37913" name="Line 37"/>
          <p:cNvSpPr>
            <a:spLocks noChangeShapeType="1"/>
          </p:cNvSpPr>
          <p:nvPr/>
        </p:nvSpPr>
        <p:spPr bwMode="auto">
          <a:xfrm flipV="1">
            <a:off x="2362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914" name="Text Box 38"/>
          <p:cNvSpPr txBox="1">
            <a:spLocks noChangeArrowheads="1"/>
          </p:cNvSpPr>
          <p:nvPr/>
        </p:nvSpPr>
        <p:spPr bwMode="auto">
          <a:xfrm>
            <a:off x="3200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37915" name="Text Box 39"/>
          <p:cNvSpPr txBox="1">
            <a:spLocks noChangeArrowheads="1"/>
          </p:cNvSpPr>
          <p:nvPr/>
        </p:nvSpPr>
        <p:spPr bwMode="auto">
          <a:xfrm>
            <a:off x="2895600" y="4479926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G</a:t>
            </a:r>
          </a:p>
        </p:txBody>
      </p:sp>
      <p:sp>
        <p:nvSpPr>
          <p:cNvPr id="37916" name="Text Box 40"/>
          <p:cNvSpPr txBox="1">
            <a:spLocks noChangeArrowheads="1"/>
          </p:cNvSpPr>
          <p:nvPr/>
        </p:nvSpPr>
        <p:spPr bwMode="auto">
          <a:xfrm>
            <a:off x="7467600" y="3108326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MST</a:t>
            </a:r>
          </a:p>
        </p:txBody>
      </p:sp>
      <p:grpSp>
        <p:nvGrpSpPr>
          <p:cNvPr id="143401" name="Group 41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37934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7935" name="Text Box 4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143404" name="Group 44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37932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7933" name="Text Box 4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143407" name="Group 47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37930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7931" name="Text Box 4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143410" name="Group 50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37928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7929" name="Text Box 5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143415" name="Group 55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37926" name="Oval 5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7927" name="Text Box 5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143418" name="Group 58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37924" name="Oval 5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7925" name="Text Box 6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37923" name="Text Box 61"/>
          <p:cNvSpPr txBox="1">
            <a:spLocks noChangeArrowheads="1"/>
          </p:cNvSpPr>
          <p:nvPr/>
        </p:nvSpPr>
        <p:spPr bwMode="auto">
          <a:xfrm>
            <a:off x="3505200" y="762001"/>
            <a:ext cx="464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</a:rPr>
              <a:t>Add smallest edge that connects two sets not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303126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4"/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38972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897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38915" name="Group 7"/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3897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897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38916" name="Group 10"/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38968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8969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38917" name="Group 13"/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3896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896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38918" name="Line 16"/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19" name="Line 17"/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20" name="Line 18"/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21" name="Line 19"/>
          <p:cNvSpPr>
            <a:spLocks noChangeShapeType="1"/>
          </p:cNvSpPr>
          <p:nvPr/>
        </p:nvSpPr>
        <p:spPr bwMode="auto">
          <a:xfrm>
            <a:off x="2438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22" name="Line 20"/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23" name="Text Box 21"/>
          <p:cNvSpPr txBox="1">
            <a:spLocks noChangeArrowheads="1"/>
          </p:cNvSpPr>
          <p:nvPr/>
        </p:nvSpPr>
        <p:spPr bwMode="auto">
          <a:xfrm>
            <a:off x="1905000" y="29559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38924" name="Text Box 22"/>
          <p:cNvSpPr txBox="1">
            <a:spLocks noChangeArrowheads="1"/>
          </p:cNvSpPr>
          <p:nvPr/>
        </p:nvSpPr>
        <p:spPr bwMode="auto">
          <a:xfrm>
            <a:off x="2819400" y="18891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38925" name="Text Box 23"/>
          <p:cNvSpPr txBox="1">
            <a:spLocks noChangeArrowheads="1"/>
          </p:cNvSpPr>
          <p:nvPr/>
        </p:nvSpPr>
        <p:spPr bwMode="auto">
          <a:xfrm>
            <a:off x="3810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38926" name="Text Box 24"/>
          <p:cNvSpPr txBox="1">
            <a:spLocks noChangeArrowheads="1"/>
          </p:cNvSpPr>
          <p:nvPr/>
        </p:nvSpPr>
        <p:spPr bwMode="auto">
          <a:xfrm>
            <a:off x="2362200" y="27273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38927" name="Text Box 25"/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38928" name="Group 26"/>
          <p:cNvGrpSpPr>
            <a:grpSpLocks/>
          </p:cNvGrpSpPr>
          <p:nvPr/>
        </p:nvGrpSpPr>
        <p:grpSpPr bwMode="auto">
          <a:xfrm>
            <a:off x="4953000" y="3717925"/>
            <a:ext cx="533400" cy="533400"/>
            <a:chOff x="1824" y="2736"/>
            <a:chExt cx="336" cy="336"/>
          </a:xfrm>
        </p:grpSpPr>
        <p:sp>
          <p:nvSpPr>
            <p:cNvPr id="38964" name="Oval 2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8965" name="Text Box 2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38929" name="Group 29"/>
          <p:cNvGrpSpPr>
            <a:grpSpLocks/>
          </p:cNvGrpSpPr>
          <p:nvPr/>
        </p:nvGrpSpPr>
        <p:grpSpPr bwMode="auto">
          <a:xfrm>
            <a:off x="4953000" y="2041525"/>
            <a:ext cx="533400" cy="533400"/>
            <a:chOff x="1824" y="2736"/>
            <a:chExt cx="336" cy="336"/>
          </a:xfrm>
        </p:grpSpPr>
        <p:sp>
          <p:nvSpPr>
            <p:cNvPr id="38962" name="Oval 3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8963" name="Text Box 3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38930" name="Line 32"/>
          <p:cNvSpPr>
            <a:spLocks noChangeShapeType="1"/>
          </p:cNvSpPr>
          <p:nvPr/>
        </p:nvSpPr>
        <p:spPr bwMode="auto">
          <a:xfrm>
            <a:off x="3962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31" name="Line 33"/>
          <p:cNvSpPr>
            <a:spLocks noChangeShapeType="1"/>
          </p:cNvSpPr>
          <p:nvPr/>
        </p:nvSpPr>
        <p:spPr bwMode="auto">
          <a:xfrm flipV="1">
            <a:off x="5257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32" name="Line 34"/>
          <p:cNvSpPr>
            <a:spLocks noChangeShapeType="1"/>
          </p:cNvSpPr>
          <p:nvPr/>
        </p:nvSpPr>
        <p:spPr bwMode="auto">
          <a:xfrm>
            <a:off x="3886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33" name="Text Box 35"/>
          <p:cNvSpPr txBox="1">
            <a:spLocks noChangeArrowheads="1"/>
          </p:cNvSpPr>
          <p:nvPr/>
        </p:nvSpPr>
        <p:spPr bwMode="auto">
          <a:xfrm>
            <a:off x="5334000" y="2833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38934" name="Text Box 36"/>
          <p:cNvSpPr txBox="1">
            <a:spLocks noChangeArrowheads="1"/>
          </p:cNvSpPr>
          <p:nvPr/>
        </p:nvSpPr>
        <p:spPr bwMode="auto">
          <a:xfrm>
            <a:off x="4419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38935" name="Text Box 37"/>
          <p:cNvSpPr txBox="1">
            <a:spLocks noChangeArrowheads="1"/>
          </p:cNvSpPr>
          <p:nvPr/>
        </p:nvSpPr>
        <p:spPr bwMode="auto">
          <a:xfrm>
            <a:off x="4343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38936" name="Line 38"/>
          <p:cNvSpPr>
            <a:spLocks noChangeShapeType="1"/>
          </p:cNvSpPr>
          <p:nvPr/>
        </p:nvSpPr>
        <p:spPr bwMode="auto">
          <a:xfrm flipV="1">
            <a:off x="2362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37" name="Text Box 39"/>
          <p:cNvSpPr txBox="1">
            <a:spLocks noChangeArrowheads="1"/>
          </p:cNvSpPr>
          <p:nvPr/>
        </p:nvSpPr>
        <p:spPr bwMode="auto">
          <a:xfrm>
            <a:off x="3200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38938" name="Text Box 76"/>
          <p:cNvSpPr txBox="1">
            <a:spLocks noChangeArrowheads="1"/>
          </p:cNvSpPr>
          <p:nvPr/>
        </p:nvSpPr>
        <p:spPr bwMode="auto">
          <a:xfrm>
            <a:off x="2895600" y="4479926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G</a:t>
            </a:r>
          </a:p>
        </p:txBody>
      </p:sp>
      <p:sp>
        <p:nvSpPr>
          <p:cNvPr id="38939" name="Text Box 77"/>
          <p:cNvSpPr txBox="1">
            <a:spLocks noChangeArrowheads="1"/>
          </p:cNvSpPr>
          <p:nvPr/>
        </p:nvSpPr>
        <p:spPr bwMode="auto">
          <a:xfrm>
            <a:off x="7467600" y="3108326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MST</a:t>
            </a:r>
          </a:p>
        </p:txBody>
      </p:sp>
      <p:grpSp>
        <p:nvGrpSpPr>
          <p:cNvPr id="38940" name="Group 78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3896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8961" name="Text Box 8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38941" name="Group 81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38958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8959" name="Text Box 8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38942" name="Group 84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3895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8957" name="Text Box 8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38943" name="Group 87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38954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8955" name="Text Box 8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38944" name="Line 92"/>
          <p:cNvSpPr>
            <a:spLocks noChangeShapeType="1"/>
          </p:cNvSpPr>
          <p:nvPr/>
        </p:nvSpPr>
        <p:spPr bwMode="auto">
          <a:xfrm>
            <a:off x="7010400" y="4343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945" name="Text Box 94"/>
          <p:cNvSpPr txBox="1">
            <a:spLocks noChangeArrowheads="1"/>
          </p:cNvSpPr>
          <p:nvPr/>
        </p:nvSpPr>
        <p:spPr bwMode="auto">
          <a:xfrm>
            <a:off x="7391400" y="3962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grpSp>
        <p:nvGrpSpPr>
          <p:cNvPr id="38946" name="Group 96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38952" name="Oval 9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8953" name="Text Box 9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38947" name="Group 99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38950" name="Oval 10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8951" name="Text Box 10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38948" name="Text Box 106"/>
          <p:cNvSpPr txBox="1">
            <a:spLocks noChangeArrowheads="1"/>
          </p:cNvSpPr>
          <p:nvPr/>
        </p:nvSpPr>
        <p:spPr bwMode="auto">
          <a:xfrm>
            <a:off x="3505200" y="762001"/>
            <a:ext cx="464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</a:rPr>
              <a:t>Add smallest edge that connects two sets not already connected</a:t>
            </a:r>
          </a:p>
        </p:txBody>
      </p:sp>
      <p:sp>
        <p:nvSpPr>
          <p:cNvPr id="38949" name="Rectangle 109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/>
              <a:t>Kruskal’s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623617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3"/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3999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999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39939" name="Group 6"/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39996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9997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39940" name="Group 9"/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3999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999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39941" name="Group 12"/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39992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9993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39942" name="Line 15"/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3" name="Line 16"/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4" name="Line 17"/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5" name="Line 18"/>
          <p:cNvSpPr>
            <a:spLocks noChangeShapeType="1"/>
          </p:cNvSpPr>
          <p:nvPr/>
        </p:nvSpPr>
        <p:spPr bwMode="auto">
          <a:xfrm>
            <a:off x="2438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6" name="Line 19"/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7" name="Text Box 20"/>
          <p:cNvSpPr txBox="1">
            <a:spLocks noChangeArrowheads="1"/>
          </p:cNvSpPr>
          <p:nvPr/>
        </p:nvSpPr>
        <p:spPr bwMode="auto">
          <a:xfrm>
            <a:off x="1905000" y="29559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39948" name="Text Box 21"/>
          <p:cNvSpPr txBox="1">
            <a:spLocks noChangeArrowheads="1"/>
          </p:cNvSpPr>
          <p:nvPr/>
        </p:nvSpPr>
        <p:spPr bwMode="auto">
          <a:xfrm>
            <a:off x="2819400" y="18891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39949" name="Text Box 22"/>
          <p:cNvSpPr txBox="1">
            <a:spLocks noChangeArrowheads="1"/>
          </p:cNvSpPr>
          <p:nvPr/>
        </p:nvSpPr>
        <p:spPr bwMode="auto">
          <a:xfrm>
            <a:off x="3810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39950" name="Text Box 23"/>
          <p:cNvSpPr txBox="1">
            <a:spLocks noChangeArrowheads="1"/>
          </p:cNvSpPr>
          <p:nvPr/>
        </p:nvSpPr>
        <p:spPr bwMode="auto">
          <a:xfrm>
            <a:off x="2362200" y="27273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39951" name="Text Box 24"/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39952" name="Group 25"/>
          <p:cNvGrpSpPr>
            <a:grpSpLocks/>
          </p:cNvGrpSpPr>
          <p:nvPr/>
        </p:nvGrpSpPr>
        <p:grpSpPr bwMode="auto">
          <a:xfrm>
            <a:off x="4953000" y="3717925"/>
            <a:ext cx="533400" cy="533400"/>
            <a:chOff x="1824" y="2736"/>
            <a:chExt cx="336" cy="336"/>
          </a:xfrm>
        </p:grpSpPr>
        <p:sp>
          <p:nvSpPr>
            <p:cNvPr id="39990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9991" name="Text Box 2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39953" name="Group 28"/>
          <p:cNvGrpSpPr>
            <a:grpSpLocks/>
          </p:cNvGrpSpPr>
          <p:nvPr/>
        </p:nvGrpSpPr>
        <p:grpSpPr bwMode="auto">
          <a:xfrm>
            <a:off x="4953000" y="2041525"/>
            <a:ext cx="533400" cy="533400"/>
            <a:chOff x="1824" y="2736"/>
            <a:chExt cx="336" cy="336"/>
          </a:xfrm>
        </p:grpSpPr>
        <p:sp>
          <p:nvSpPr>
            <p:cNvPr id="39988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9989" name="Text Box 3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39954" name="Line 31"/>
          <p:cNvSpPr>
            <a:spLocks noChangeShapeType="1"/>
          </p:cNvSpPr>
          <p:nvPr/>
        </p:nvSpPr>
        <p:spPr bwMode="auto">
          <a:xfrm>
            <a:off x="3962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55" name="Line 32"/>
          <p:cNvSpPr>
            <a:spLocks noChangeShapeType="1"/>
          </p:cNvSpPr>
          <p:nvPr/>
        </p:nvSpPr>
        <p:spPr bwMode="auto">
          <a:xfrm flipV="1">
            <a:off x="5257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56" name="Line 33"/>
          <p:cNvSpPr>
            <a:spLocks noChangeShapeType="1"/>
          </p:cNvSpPr>
          <p:nvPr/>
        </p:nvSpPr>
        <p:spPr bwMode="auto">
          <a:xfrm>
            <a:off x="3886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57" name="Text Box 34"/>
          <p:cNvSpPr txBox="1">
            <a:spLocks noChangeArrowheads="1"/>
          </p:cNvSpPr>
          <p:nvPr/>
        </p:nvSpPr>
        <p:spPr bwMode="auto">
          <a:xfrm>
            <a:off x="5334000" y="2819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39958" name="Text Box 35"/>
          <p:cNvSpPr txBox="1">
            <a:spLocks noChangeArrowheads="1"/>
          </p:cNvSpPr>
          <p:nvPr/>
        </p:nvSpPr>
        <p:spPr bwMode="auto">
          <a:xfrm>
            <a:off x="4419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39959" name="Text Box 36"/>
          <p:cNvSpPr txBox="1">
            <a:spLocks noChangeArrowheads="1"/>
          </p:cNvSpPr>
          <p:nvPr/>
        </p:nvSpPr>
        <p:spPr bwMode="auto">
          <a:xfrm>
            <a:off x="4343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39960" name="Line 37"/>
          <p:cNvSpPr>
            <a:spLocks noChangeShapeType="1"/>
          </p:cNvSpPr>
          <p:nvPr/>
        </p:nvSpPr>
        <p:spPr bwMode="auto">
          <a:xfrm flipV="1">
            <a:off x="2362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61" name="Text Box 38"/>
          <p:cNvSpPr txBox="1">
            <a:spLocks noChangeArrowheads="1"/>
          </p:cNvSpPr>
          <p:nvPr/>
        </p:nvSpPr>
        <p:spPr bwMode="auto">
          <a:xfrm>
            <a:off x="3200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39962" name="Text Box 39"/>
          <p:cNvSpPr txBox="1">
            <a:spLocks noChangeArrowheads="1"/>
          </p:cNvSpPr>
          <p:nvPr/>
        </p:nvSpPr>
        <p:spPr bwMode="auto">
          <a:xfrm>
            <a:off x="2895600" y="4479926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G</a:t>
            </a:r>
          </a:p>
        </p:txBody>
      </p:sp>
      <p:sp>
        <p:nvSpPr>
          <p:cNvPr id="39963" name="Text Box 40"/>
          <p:cNvSpPr txBox="1">
            <a:spLocks noChangeArrowheads="1"/>
          </p:cNvSpPr>
          <p:nvPr/>
        </p:nvSpPr>
        <p:spPr bwMode="auto">
          <a:xfrm>
            <a:off x="7467600" y="3108326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MST</a:t>
            </a:r>
          </a:p>
        </p:txBody>
      </p:sp>
      <p:grpSp>
        <p:nvGrpSpPr>
          <p:cNvPr id="39964" name="Group 41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39986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9987" name="Text Box 4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39965" name="Group 44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39984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9985" name="Text Box 4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39966" name="Group 47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39982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9983" name="Text Box 4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39967" name="Group 50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39980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9981" name="Text Box 5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39968" name="Line 53"/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69" name="Line 54"/>
          <p:cNvSpPr>
            <a:spLocks noChangeShapeType="1"/>
          </p:cNvSpPr>
          <p:nvPr/>
        </p:nvSpPr>
        <p:spPr bwMode="auto">
          <a:xfrm>
            <a:off x="7010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70" name="Text Box 55"/>
          <p:cNvSpPr txBox="1">
            <a:spLocks noChangeArrowheads="1"/>
          </p:cNvSpPr>
          <p:nvPr/>
        </p:nvSpPr>
        <p:spPr bwMode="auto">
          <a:xfrm>
            <a:off x="7391400" y="3962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39971" name="Text Box 56"/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grpSp>
        <p:nvGrpSpPr>
          <p:cNvPr id="39972" name="Group 57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39978" name="Oval 5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9979" name="Text Box 5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39973" name="Group 60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39976" name="Oval 6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9977" name="Text Box 6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39974" name="Text Box 63"/>
          <p:cNvSpPr txBox="1">
            <a:spLocks noChangeArrowheads="1"/>
          </p:cNvSpPr>
          <p:nvPr/>
        </p:nvSpPr>
        <p:spPr bwMode="auto">
          <a:xfrm>
            <a:off x="3505200" y="762001"/>
            <a:ext cx="464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</a:rPr>
              <a:t>Add smallest edge that connects two sets not already connected</a:t>
            </a:r>
          </a:p>
        </p:txBody>
      </p:sp>
      <p:sp>
        <p:nvSpPr>
          <p:cNvPr id="39975" name="Rectangle 65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/>
              <a:t>Kruskal’s algorithm</a:t>
            </a:r>
          </a:p>
        </p:txBody>
      </p:sp>
    </p:spTree>
    <p:extLst>
      <p:ext uri="{BB962C8B-B14F-4D97-AF65-F5344CB8AC3E}">
        <p14:creationId xmlns:p14="http://schemas.microsoft.com/office/powerpoint/2010/main" val="678485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3"/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41024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1025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40963" name="Group 6"/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41022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1023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40964" name="Group 9"/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41020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1021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40965" name="Group 12"/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41018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1019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40966" name="Line 15"/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67" name="Line 16"/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68" name="Line 17"/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69" name="Line 18"/>
          <p:cNvSpPr>
            <a:spLocks noChangeShapeType="1"/>
          </p:cNvSpPr>
          <p:nvPr/>
        </p:nvSpPr>
        <p:spPr bwMode="auto">
          <a:xfrm>
            <a:off x="2438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0" name="Line 19"/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1" name="Text Box 20"/>
          <p:cNvSpPr txBox="1">
            <a:spLocks noChangeArrowheads="1"/>
          </p:cNvSpPr>
          <p:nvPr/>
        </p:nvSpPr>
        <p:spPr bwMode="auto">
          <a:xfrm>
            <a:off x="1905000" y="29559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40972" name="Text Box 21"/>
          <p:cNvSpPr txBox="1">
            <a:spLocks noChangeArrowheads="1"/>
          </p:cNvSpPr>
          <p:nvPr/>
        </p:nvSpPr>
        <p:spPr bwMode="auto">
          <a:xfrm>
            <a:off x="2819400" y="18891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0973" name="Text Box 22"/>
          <p:cNvSpPr txBox="1">
            <a:spLocks noChangeArrowheads="1"/>
          </p:cNvSpPr>
          <p:nvPr/>
        </p:nvSpPr>
        <p:spPr bwMode="auto">
          <a:xfrm>
            <a:off x="3810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40974" name="Text Box 23"/>
          <p:cNvSpPr txBox="1">
            <a:spLocks noChangeArrowheads="1"/>
          </p:cNvSpPr>
          <p:nvPr/>
        </p:nvSpPr>
        <p:spPr bwMode="auto">
          <a:xfrm>
            <a:off x="2362200" y="27273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40975" name="Text Box 24"/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40976" name="Group 25"/>
          <p:cNvGrpSpPr>
            <a:grpSpLocks/>
          </p:cNvGrpSpPr>
          <p:nvPr/>
        </p:nvGrpSpPr>
        <p:grpSpPr bwMode="auto">
          <a:xfrm>
            <a:off x="4953000" y="3717925"/>
            <a:ext cx="533400" cy="533400"/>
            <a:chOff x="1824" y="2736"/>
            <a:chExt cx="336" cy="336"/>
          </a:xfrm>
        </p:grpSpPr>
        <p:sp>
          <p:nvSpPr>
            <p:cNvPr id="41016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1017" name="Text Box 2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40977" name="Group 28"/>
          <p:cNvGrpSpPr>
            <a:grpSpLocks/>
          </p:cNvGrpSpPr>
          <p:nvPr/>
        </p:nvGrpSpPr>
        <p:grpSpPr bwMode="auto">
          <a:xfrm>
            <a:off x="4953000" y="2041525"/>
            <a:ext cx="533400" cy="533400"/>
            <a:chOff x="1824" y="2736"/>
            <a:chExt cx="336" cy="336"/>
          </a:xfrm>
        </p:grpSpPr>
        <p:sp>
          <p:nvSpPr>
            <p:cNvPr id="41014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1015" name="Text Box 3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40978" name="Line 31"/>
          <p:cNvSpPr>
            <a:spLocks noChangeShapeType="1"/>
          </p:cNvSpPr>
          <p:nvPr/>
        </p:nvSpPr>
        <p:spPr bwMode="auto">
          <a:xfrm>
            <a:off x="3962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9" name="Line 32"/>
          <p:cNvSpPr>
            <a:spLocks noChangeShapeType="1"/>
          </p:cNvSpPr>
          <p:nvPr/>
        </p:nvSpPr>
        <p:spPr bwMode="auto">
          <a:xfrm flipV="1">
            <a:off x="5257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80" name="Line 33"/>
          <p:cNvSpPr>
            <a:spLocks noChangeShapeType="1"/>
          </p:cNvSpPr>
          <p:nvPr/>
        </p:nvSpPr>
        <p:spPr bwMode="auto">
          <a:xfrm>
            <a:off x="3886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81" name="Text Box 34"/>
          <p:cNvSpPr txBox="1">
            <a:spLocks noChangeArrowheads="1"/>
          </p:cNvSpPr>
          <p:nvPr/>
        </p:nvSpPr>
        <p:spPr bwMode="auto">
          <a:xfrm>
            <a:off x="5334000" y="2819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40982" name="Text Box 35"/>
          <p:cNvSpPr txBox="1">
            <a:spLocks noChangeArrowheads="1"/>
          </p:cNvSpPr>
          <p:nvPr/>
        </p:nvSpPr>
        <p:spPr bwMode="auto">
          <a:xfrm>
            <a:off x="4419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40983" name="Text Box 36"/>
          <p:cNvSpPr txBox="1">
            <a:spLocks noChangeArrowheads="1"/>
          </p:cNvSpPr>
          <p:nvPr/>
        </p:nvSpPr>
        <p:spPr bwMode="auto">
          <a:xfrm>
            <a:off x="4343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40984" name="Line 37"/>
          <p:cNvSpPr>
            <a:spLocks noChangeShapeType="1"/>
          </p:cNvSpPr>
          <p:nvPr/>
        </p:nvSpPr>
        <p:spPr bwMode="auto">
          <a:xfrm flipV="1">
            <a:off x="2362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85" name="Text Box 38"/>
          <p:cNvSpPr txBox="1">
            <a:spLocks noChangeArrowheads="1"/>
          </p:cNvSpPr>
          <p:nvPr/>
        </p:nvSpPr>
        <p:spPr bwMode="auto">
          <a:xfrm>
            <a:off x="3200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40986" name="Text Box 39"/>
          <p:cNvSpPr txBox="1">
            <a:spLocks noChangeArrowheads="1"/>
          </p:cNvSpPr>
          <p:nvPr/>
        </p:nvSpPr>
        <p:spPr bwMode="auto">
          <a:xfrm>
            <a:off x="2895600" y="4479926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G</a:t>
            </a:r>
          </a:p>
        </p:txBody>
      </p:sp>
      <p:sp>
        <p:nvSpPr>
          <p:cNvPr id="40987" name="Text Box 40"/>
          <p:cNvSpPr txBox="1">
            <a:spLocks noChangeArrowheads="1"/>
          </p:cNvSpPr>
          <p:nvPr/>
        </p:nvSpPr>
        <p:spPr bwMode="auto">
          <a:xfrm>
            <a:off x="7467600" y="3108326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MST</a:t>
            </a:r>
          </a:p>
        </p:txBody>
      </p:sp>
      <p:grpSp>
        <p:nvGrpSpPr>
          <p:cNvPr id="40988" name="Group 41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41012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1013" name="Text Box 4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40989" name="Group 44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41010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1011" name="Text Box 4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40990" name="Group 47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41008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1009" name="Text Box 4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40991" name="Group 50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41006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1007" name="Text Box 5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40992" name="Line 53"/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93" name="Line 54"/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94" name="Line 55"/>
          <p:cNvSpPr>
            <a:spLocks noChangeShapeType="1"/>
          </p:cNvSpPr>
          <p:nvPr/>
        </p:nvSpPr>
        <p:spPr bwMode="auto">
          <a:xfrm>
            <a:off x="7010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95" name="Text Box 56"/>
          <p:cNvSpPr txBox="1">
            <a:spLocks noChangeArrowheads="1"/>
          </p:cNvSpPr>
          <p:nvPr/>
        </p:nvSpPr>
        <p:spPr bwMode="auto">
          <a:xfrm>
            <a:off x="6477000" y="5029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40996" name="Text Box 57"/>
          <p:cNvSpPr txBox="1">
            <a:spLocks noChangeArrowheads="1"/>
          </p:cNvSpPr>
          <p:nvPr/>
        </p:nvSpPr>
        <p:spPr bwMode="auto">
          <a:xfrm>
            <a:off x="7391400" y="3962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0997" name="Text Box 58"/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grpSp>
        <p:nvGrpSpPr>
          <p:cNvPr id="40998" name="Group 59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41004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1005" name="Text Box 6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40999" name="Group 62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41002" name="Oval 6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1003" name="Text Box 6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41000" name="Rectangle 66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/>
              <a:t>Kruskal’s algorithm</a:t>
            </a:r>
          </a:p>
        </p:txBody>
      </p:sp>
      <p:sp>
        <p:nvSpPr>
          <p:cNvPr id="41001" name="Text Box 67"/>
          <p:cNvSpPr txBox="1">
            <a:spLocks noChangeArrowheads="1"/>
          </p:cNvSpPr>
          <p:nvPr/>
        </p:nvSpPr>
        <p:spPr bwMode="auto">
          <a:xfrm>
            <a:off x="3505200" y="762001"/>
            <a:ext cx="464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</a:rPr>
              <a:t>Add smallest edge that connects two sets not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414763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162070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solidFill>
                  <a:srgbClr val="FF0000"/>
                </a:solidFill>
              </a:rPr>
              <a:t>Real Life Application of a MST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863" y="1690688"/>
            <a:ext cx="9632273" cy="435133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dirty="0"/>
              <a:t>	A cable TV company is laying cable in a new neighborhood.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dirty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dirty="0"/>
              <a:t>   If it is constrained to bury the cable only along certain paths, then there would be a graph representing which points are connected by those paths.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dirty="0"/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dirty="0"/>
              <a:t>   Some of those paths might be more expensive, because they are longer, or require the cable to be buried deeper; these paths would be represented by edges with larger weights.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dirty="0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 dirty="0"/>
              <a:t>   A </a:t>
            </a:r>
            <a:r>
              <a:rPr lang="en-US" altLang="en-US" sz="2100" i="1" dirty="0"/>
              <a:t>minimum spanning tree</a:t>
            </a:r>
            <a:r>
              <a:rPr lang="en-US" altLang="en-US" sz="2100" dirty="0"/>
              <a:t> would be the network with the lowest total cost. </a:t>
            </a:r>
          </a:p>
        </p:txBody>
      </p:sp>
    </p:spTree>
    <p:extLst>
      <p:ext uri="{BB962C8B-B14F-4D97-AF65-F5344CB8AC3E}">
        <p14:creationId xmlns:p14="http://schemas.microsoft.com/office/powerpoint/2010/main" val="4191815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3"/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4205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205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41987" name="Group 6"/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4204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2049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41988" name="Group 9"/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4204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204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41989" name="Group 12"/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4204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2045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41990" name="Line 15"/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991" name="Line 16"/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992" name="Line 17"/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993" name="Line 18"/>
          <p:cNvSpPr>
            <a:spLocks noChangeShapeType="1"/>
          </p:cNvSpPr>
          <p:nvPr/>
        </p:nvSpPr>
        <p:spPr bwMode="auto">
          <a:xfrm>
            <a:off x="2438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994" name="Line 19"/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995" name="Text Box 20"/>
          <p:cNvSpPr txBox="1">
            <a:spLocks noChangeArrowheads="1"/>
          </p:cNvSpPr>
          <p:nvPr/>
        </p:nvSpPr>
        <p:spPr bwMode="auto">
          <a:xfrm>
            <a:off x="1905000" y="29559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41996" name="Text Box 21"/>
          <p:cNvSpPr txBox="1">
            <a:spLocks noChangeArrowheads="1"/>
          </p:cNvSpPr>
          <p:nvPr/>
        </p:nvSpPr>
        <p:spPr bwMode="auto">
          <a:xfrm>
            <a:off x="2819400" y="18891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1997" name="Text Box 22"/>
          <p:cNvSpPr txBox="1">
            <a:spLocks noChangeArrowheads="1"/>
          </p:cNvSpPr>
          <p:nvPr/>
        </p:nvSpPr>
        <p:spPr bwMode="auto">
          <a:xfrm>
            <a:off x="3810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41998" name="Text Box 23"/>
          <p:cNvSpPr txBox="1">
            <a:spLocks noChangeArrowheads="1"/>
          </p:cNvSpPr>
          <p:nvPr/>
        </p:nvSpPr>
        <p:spPr bwMode="auto">
          <a:xfrm>
            <a:off x="2362200" y="27273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41999" name="Text Box 24"/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42000" name="Group 25"/>
          <p:cNvGrpSpPr>
            <a:grpSpLocks/>
          </p:cNvGrpSpPr>
          <p:nvPr/>
        </p:nvGrpSpPr>
        <p:grpSpPr bwMode="auto">
          <a:xfrm>
            <a:off x="4953000" y="3717925"/>
            <a:ext cx="533400" cy="533400"/>
            <a:chOff x="1824" y="2736"/>
            <a:chExt cx="336" cy="336"/>
          </a:xfrm>
        </p:grpSpPr>
        <p:sp>
          <p:nvSpPr>
            <p:cNvPr id="42042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2043" name="Text Box 2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42001" name="Group 28"/>
          <p:cNvGrpSpPr>
            <a:grpSpLocks/>
          </p:cNvGrpSpPr>
          <p:nvPr/>
        </p:nvGrpSpPr>
        <p:grpSpPr bwMode="auto">
          <a:xfrm>
            <a:off x="4953000" y="2041525"/>
            <a:ext cx="533400" cy="533400"/>
            <a:chOff x="1824" y="2736"/>
            <a:chExt cx="336" cy="336"/>
          </a:xfrm>
        </p:grpSpPr>
        <p:sp>
          <p:nvSpPr>
            <p:cNvPr id="42040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42002" name="Line 31"/>
          <p:cNvSpPr>
            <a:spLocks noChangeShapeType="1"/>
          </p:cNvSpPr>
          <p:nvPr/>
        </p:nvSpPr>
        <p:spPr bwMode="auto">
          <a:xfrm>
            <a:off x="3962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03" name="Line 32"/>
          <p:cNvSpPr>
            <a:spLocks noChangeShapeType="1"/>
          </p:cNvSpPr>
          <p:nvPr/>
        </p:nvSpPr>
        <p:spPr bwMode="auto">
          <a:xfrm flipV="1">
            <a:off x="5257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04" name="Line 33"/>
          <p:cNvSpPr>
            <a:spLocks noChangeShapeType="1"/>
          </p:cNvSpPr>
          <p:nvPr/>
        </p:nvSpPr>
        <p:spPr bwMode="auto">
          <a:xfrm>
            <a:off x="3886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05" name="Text Box 34"/>
          <p:cNvSpPr txBox="1">
            <a:spLocks noChangeArrowheads="1"/>
          </p:cNvSpPr>
          <p:nvPr/>
        </p:nvSpPr>
        <p:spPr bwMode="auto">
          <a:xfrm>
            <a:off x="5334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42006" name="Text Box 35"/>
          <p:cNvSpPr txBox="1">
            <a:spLocks noChangeArrowheads="1"/>
          </p:cNvSpPr>
          <p:nvPr/>
        </p:nvSpPr>
        <p:spPr bwMode="auto">
          <a:xfrm>
            <a:off x="4419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42007" name="Text Box 36"/>
          <p:cNvSpPr txBox="1">
            <a:spLocks noChangeArrowheads="1"/>
          </p:cNvSpPr>
          <p:nvPr/>
        </p:nvSpPr>
        <p:spPr bwMode="auto">
          <a:xfrm>
            <a:off x="4343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42008" name="Line 37"/>
          <p:cNvSpPr>
            <a:spLocks noChangeShapeType="1"/>
          </p:cNvSpPr>
          <p:nvPr/>
        </p:nvSpPr>
        <p:spPr bwMode="auto">
          <a:xfrm flipV="1">
            <a:off x="2362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09" name="Text Box 38"/>
          <p:cNvSpPr txBox="1">
            <a:spLocks noChangeArrowheads="1"/>
          </p:cNvSpPr>
          <p:nvPr/>
        </p:nvSpPr>
        <p:spPr bwMode="auto">
          <a:xfrm>
            <a:off x="3200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42010" name="Text Box 39"/>
          <p:cNvSpPr txBox="1">
            <a:spLocks noChangeArrowheads="1"/>
          </p:cNvSpPr>
          <p:nvPr/>
        </p:nvSpPr>
        <p:spPr bwMode="auto">
          <a:xfrm>
            <a:off x="2895600" y="4479926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G</a:t>
            </a:r>
          </a:p>
        </p:txBody>
      </p:sp>
      <p:sp>
        <p:nvSpPr>
          <p:cNvPr id="42011" name="Text Box 40"/>
          <p:cNvSpPr txBox="1">
            <a:spLocks noChangeArrowheads="1"/>
          </p:cNvSpPr>
          <p:nvPr/>
        </p:nvSpPr>
        <p:spPr bwMode="auto">
          <a:xfrm>
            <a:off x="7467600" y="3108326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MST</a:t>
            </a:r>
          </a:p>
        </p:txBody>
      </p:sp>
      <p:grpSp>
        <p:nvGrpSpPr>
          <p:cNvPr id="42012" name="Group 41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42038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2039" name="Text Box 4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42013" name="Group 44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4203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2037" name="Text Box 4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42014" name="Group 47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42034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2035" name="Text Box 4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42015" name="Group 50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4203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42016" name="Line 53"/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17" name="Line 54"/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18" name="Line 55"/>
          <p:cNvSpPr>
            <a:spLocks noChangeShapeType="1"/>
          </p:cNvSpPr>
          <p:nvPr/>
        </p:nvSpPr>
        <p:spPr bwMode="auto">
          <a:xfrm>
            <a:off x="7010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19" name="Text Box 56"/>
          <p:cNvSpPr txBox="1">
            <a:spLocks noChangeArrowheads="1"/>
          </p:cNvSpPr>
          <p:nvPr/>
        </p:nvSpPr>
        <p:spPr bwMode="auto">
          <a:xfrm>
            <a:off x="6477000" y="5029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42020" name="Text Box 57"/>
          <p:cNvSpPr txBox="1">
            <a:spLocks noChangeArrowheads="1"/>
          </p:cNvSpPr>
          <p:nvPr/>
        </p:nvSpPr>
        <p:spPr bwMode="auto">
          <a:xfrm>
            <a:off x="7391400" y="3962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2021" name="Text Box 58"/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grpSp>
        <p:nvGrpSpPr>
          <p:cNvPr id="42022" name="Group 59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42030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2031" name="Text Box 6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42023" name="Group 62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42028" name="Oval 6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2029" name="Text Box 6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42024" name="Line 65"/>
          <p:cNvSpPr>
            <a:spLocks noChangeShapeType="1"/>
          </p:cNvSpPr>
          <p:nvPr/>
        </p:nvSpPr>
        <p:spPr bwMode="auto">
          <a:xfrm>
            <a:off x="8458200" y="4572000"/>
            <a:ext cx="114300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025" name="Text Box 66"/>
          <p:cNvSpPr txBox="1">
            <a:spLocks noChangeArrowheads="1"/>
          </p:cNvSpPr>
          <p:nvPr/>
        </p:nvSpPr>
        <p:spPr bwMode="auto">
          <a:xfrm>
            <a:off x="8991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42026" name="Rectangle 68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/>
              <a:t>Kruskal’s algorithm</a:t>
            </a:r>
          </a:p>
        </p:txBody>
      </p:sp>
      <p:sp>
        <p:nvSpPr>
          <p:cNvPr id="42027" name="Text Box 69"/>
          <p:cNvSpPr txBox="1">
            <a:spLocks noChangeArrowheads="1"/>
          </p:cNvSpPr>
          <p:nvPr/>
        </p:nvSpPr>
        <p:spPr bwMode="auto">
          <a:xfrm>
            <a:off x="3505200" y="762001"/>
            <a:ext cx="464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</a:rPr>
              <a:t>Add smallest edge that connects two sets not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2890400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3"/>
          <p:cNvGrpSpPr>
            <a:grpSpLocks/>
          </p:cNvGrpSpPr>
          <p:nvPr/>
        </p:nvGrpSpPr>
        <p:grpSpPr bwMode="auto">
          <a:xfrm>
            <a:off x="1905000" y="2041525"/>
            <a:ext cx="533400" cy="533400"/>
            <a:chOff x="1824" y="2736"/>
            <a:chExt cx="336" cy="336"/>
          </a:xfrm>
        </p:grpSpPr>
        <p:sp>
          <p:nvSpPr>
            <p:cNvPr id="4307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307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43011" name="Group 6"/>
          <p:cNvGrpSpPr>
            <a:grpSpLocks/>
          </p:cNvGrpSpPr>
          <p:nvPr/>
        </p:nvGrpSpPr>
        <p:grpSpPr bwMode="auto">
          <a:xfrm>
            <a:off x="1905000" y="3717925"/>
            <a:ext cx="533400" cy="533400"/>
            <a:chOff x="1824" y="2736"/>
            <a:chExt cx="336" cy="336"/>
          </a:xfrm>
        </p:grpSpPr>
        <p:sp>
          <p:nvSpPr>
            <p:cNvPr id="43074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3075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43012" name="Group 9"/>
          <p:cNvGrpSpPr>
            <a:grpSpLocks/>
          </p:cNvGrpSpPr>
          <p:nvPr/>
        </p:nvGrpSpPr>
        <p:grpSpPr bwMode="auto">
          <a:xfrm>
            <a:off x="3429000" y="3717925"/>
            <a:ext cx="533400" cy="533400"/>
            <a:chOff x="1824" y="2736"/>
            <a:chExt cx="336" cy="336"/>
          </a:xfrm>
        </p:grpSpPr>
        <p:sp>
          <p:nvSpPr>
            <p:cNvPr id="4307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307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43013" name="Group 12"/>
          <p:cNvGrpSpPr>
            <a:grpSpLocks/>
          </p:cNvGrpSpPr>
          <p:nvPr/>
        </p:nvGrpSpPr>
        <p:grpSpPr bwMode="auto">
          <a:xfrm>
            <a:off x="3429000" y="2041525"/>
            <a:ext cx="533400" cy="533400"/>
            <a:chOff x="1824" y="2736"/>
            <a:chExt cx="336" cy="336"/>
          </a:xfrm>
        </p:grpSpPr>
        <p:sp>
          <p:nvSpPr>
            <p:cNvPr id="43070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3071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43014" name="Line 15"/>
          <p:cNvSpPr>
            <a:spLocks noChangeShapeType="1"/>
          </p:cNvSpPr>
          <p:nvPr/>
        </p:nvSpPr>
        <p:spPr bwMode="auto">
          <a:xfrm>
            <a:off x="2438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5" name="Line 16"/>
          <p:cNvSpPr>
            <a:spLocks noChangeShapeType="1"/>
          </p:cNvSpPr>
          <p:nvPr/>
        </p:nvSpPr>
        <p:spPr bwMode="auto">
          <a:xfrm flipV="1">
            <a:off x="3733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6" name="Line 17"/>
          <p:cNvSpPr>
            <a:spLocks noChangeShapeType="1"/>
          </p:cNvSpPr>
          <p:nvPr/>
        </p:nvSpPr>
        <p:spPr bwMode="auto">
          <a:xfrm flipV="1">
            <a:off x="2209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2438400" y="2270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2362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9" name="Text Box 20"/>
          <p:cNvSpPr txBox="1">
            <a:spLocks noChangeArrowheads="1"/>
          </p:cNvSpPr>
          <p:nvPr/>
        </p:nvSpPr>
        <p:spPr bwMode="auto">
          <a:xfrm>
            <a:off x="1905000" y="29559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43020" name="Text Box 21"/>
          <p:cNvSpPr txBox="1">
            <a:spLocks noChangeArrowheads="1"/>
          </p:cNvSpPr>
          <p:nvPr/>
        </p:nvSpPr>
        <p:spPr bwMode="auto">
          <a:xfrm>
            <a:off x="2819400" y="18891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3810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43022" name="Text Box 23"/>
          <p:cNvSpPr txBox="1">
            <a:spLocks noChangeArrowheads="1"/>
          </p:cNvSpPr>
          <p:nvPr/>
        </p:nvSpPr>
        <p:spPr bwMode="auto">
          <a:xfrm>
            <a:off x="2362200" y="27273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43023" name="Text Box 24"/>
          <p:cNvSpPr txBox="1">
            <a:spLocks noChangeArrowheads="1"/>
          </p:cNvSpPr>
          <p:nvPr/>
        </p:nvSpPr>
        <p:spPr bwMode="auto">
          <a:xfrm>
            <a:off x="2819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43024" name="Group 25"/>
          <p:cNvGrpSpPr>
            <a:grpSpLocks/>
          </p:cNvGrpSpPr>
          <p:nvPr/>
        </p:nvGrpSpPr>
        <p:grpSpPr bwMode="auto">
          <a:xfrm>
            <a:off x="4953000" y="3717925"/>
            <a:ext cx="533400" cy="533400"/>
            <a:chOff x="1824" y="2736"/>
            <a:chExt cx="336" cy="336"/>
          </a:xfrm>
        </p:grpSpPr>
        <p:sp>
          <p:nvSpPr>
            <p:cNvPr id="43068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3069" name="Text Box 2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43025" name="Group 28"/>
          <p:cNvGrpSpPr>
            <a:grpSpLocks/>
          </p:cNvGrpSpPr>
          <p:nvPr/>
        </p:nvGrpSpPr>
        <p:grpSpPr bwMode="auto">
          <a:xfrm>
            <a:off x="4953000" y="2041525"/>
            <a:ext cx="533400" cy="533400"/>
            <a:chOff x="1824" y="2736"/>
            <a:chExt cx="336" cy="336"/>
          </a:xfrm>
        </p:grpSpPr>
        <p:sp>
          <p:nvSpPr>
            <p:cNvPr id="43066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3067" name="Text Box 3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43026" name="Line 31"/>
          <p:cNvSpPr>
            <a:spLocks noChangeShapeType="1"/>
          </p:cNvSpPr>
          <p:nvPr/>
        </p:nvSpPr>
        <p:spPr bwMode="auto">
          <a:xfrm>
            <a:off x="3962400" y="40227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27" name="Line 32"/>
          <p:cNvSpPr>
            <a:spLocks noChangeShapeType="1"/>
          </p:cNvSpPr>
          <p:nvPr/>
        </p:nvSpPr>
        <p:spPr bwMode="auto">
          <a:xfrm flipV="1">
            <a:off x="5257800" y="25749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28" name="Line 33"/>
          <p:cNvSpPr>
            <a:spLocks noChangeShapeType="1"/>
          </p:cNvSpPr>
          <p:nvPr/>
        </p:nvSpPr>
        <p:spPr bwMode="auto">
          <a:xfrm>
            <a:off x="3886200" y="24987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29" name="Text Box 34"/>
          <p:cNvSpPr txBox="1">
            <a:spLocks noChangeArrowheads="1"/>
          </p:cNvSpPr>
          <p:nvPr/>
        </p:nvSpPr>
        <p:spPr bwMode="auto">
          <a:xfrm>
            <a:off x="5334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43030" name="Text Box 35"/>
          <p:cNvSpPr txBox="1">
            <a:spLocks noChangeArrowheads="1"/>
          </p:cNvSpPr>
          <p:nvPr/>
        </p:nvSpPr>
        <p:spPr bwMode="auto">
          <a:xfrm>
            <a:off x="4419600" y="27416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43031" name="Text Box 36"/>
          <p:cNvSpPr txBox="1">
            <a:spLocks noChangeArrowheads="1"/>
          </p:cNvSpPr>
          <p:nvPr/>
        </p:nvSpPr>
        <p:spPr bwMode="auto">
          <a:xfrm>
            <a:off x="4343400" y="4037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43032" name="Line 37"/>
          <p:cNvSpPr>
            <a:spLocks noChangeShapeType="1"/>
          </p:cNvSpPr>
          <p:nvPr/>
        </p:nvSpPr>
        <p:spPr bwMode="auto">
          <a:xfrm flipV="1">
            <a:off x="2362200" y="25749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33" name="Text Box 38"/>
          <p:cNvSpPr txBox="1">
            <a:spLocks noChangeArrowheads="1"/>
          </p:cNvSpPr>
          <p:nvPr/>
        </p:nvSpPr>
        <p:spPr bwMode="auto">
          <a:xfrm>
            <a:off x="32004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43034" name="Text Box 39"/>
          <p:cNvSpPr txBox="1">
            <a:spLocks noChangeArrowheads="1"/>
          </p:cNvSpPr>
          <p:nvPr/>
        </p:nvSpPr>
        <p:spPr bwMode="auto">
          <a:xfrm>
            <a:off x="2895600" y="4479926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G</a:t>
            </a:r>
          </a:p>
        </p:txBody>
      </p:sp>
      <p:sp>
        <p:nvSpPr>
          <p:cNvPr id="43035" name="Text Box 40"/>
          <p:cNvSpPr txBox="1">
            <a:spLocks noChangeArrowheads="1"/>
          </p:cNvSpPr>
          <p:nvPr/>
        </p:nvSpPr>
        <p:spPr bwMode="auto">
          <a:xfrm>
            <a:off x="7467600" y="3108326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MST</a:t>
            </a:r>
          </a:p>
        </p:txBody>
      </p:sp>
      <p:grpSp>
        <p:nvGrpSpPr>
          <p:cNvPr id="43036" name="Group 41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43064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3065" name="Text Box 4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43037" name="Group 44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43062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3063" name="Text Box 4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43038" name="Group 47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43060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3061" name="Text Box 4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43039" name="Group 50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43058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3059" name="Text Box 5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43040" name="Line 53"/>
          <p:cNvSpPr>
            <a:spLocks noChangeShapeType="1"/>
          </p:cNvSpPr>
          <p:nvPr/>
        </p:nvSpPr>
        <p:spPr bwMode="auto">
          <a:xfrm flipV="1"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41" name="Line 54"/>
          <p:cNvSpPr>
            <a:spLocks noChangeShapeType="1"/>
          </p:cNvSpPr>
          <p:nvPr/>
        </p:nvSpPr>
        <p:spPr bwMode="auto">
          <a:xfrm flipV="1">
            <a:off x="6781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42" name="Line 55"/>
          <p:cNvSpPr>
            <a:spLocks noChangeShapeType="1"/>
          </p:cNvSpPr>
          <p:nvPr/>
        </p:nvSpPr>
        <p:spPr bwMode="auto">
          <a:xfrm>
            <a:off x="7010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43" name="Text Box 56"/>
          <p:cNvSpPr txBox="1">
            <a:spLocks noChangeArrowheads="1"/>
          </p:cNvSpPr>
          <p:nvPr/>
        </p:nvSpPr>
        <p:spPr bwMode="auto">
          <a:xfrm>
            <a:off x="6477000" y="5029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43044" name="Text Box 57"/>
          <p:cNvSpPr txBox="1">
            <a:spLocks noChangeArrowheads="1"/>
          </p:cNvSpPr>
          <p:nvPr/>
        </p:nvSpPr>
        <p:spPr bwMode="auto">
          <a:xfrm>
            <a:off x="7391400" y="3962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3045" name="Text Box 58"/>
          <p:cNvSpPr txBox="1">
            <a:spLocks noChangeArrowheads="1"/>
          </p:cNvSpPr>
          <p:nvPr/>
        </p:nvSpPr>
        <p:spPr bwMode="auto">
          <a:xfrm>
            <a:off x="8382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grpSp>
        <p:nvGrpSpPr>
          <p:cNvPr id="43046" name="Group 59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43056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3057" name="Text Box 6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43047" name="Group 62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43054" name="Oval 6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3055" name="Text Box 6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43048" name="Line 65"/>
          <p:cNvSpPr>
            <a:spLocks noChangeShapeType="1"/>
          </p:cNvSpPr>
          <p:nvPr/>
        </p:nvSpPr>
        <p:spPr bwMode="auto">
          <a:xfrm flipV="1">
            <a:off x="9829800" y="46482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49" name="Line 66"/>
          <p:cNvSpPr>
            <a:spLocks noChangeShapeType="1"/>
          </p:cNvSpPr>
          <p:nvPr/>
        </p:nvSpPr>
        <p:spPr bwMode="auto">
          <a:xfrm>
            <a:off x="8458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50" name="Text Box 67"/>
          <p:cNvSpPr txBox="1">
            <a:spLocks noChangeArrowheads="1"/>
          </p:cNvSpPr>
          <p:nvPr/>
        </p:nvSpPr>
        <p:spPr bwMode="auto">
          <a:xfrm>
            <a:off x="9906000" y="4967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43051" name="Text Box 68"/>
          <p:cNvSpPr txBox="1">
            <a:spLocks noChangeArrowheads="1"/>
          </p:cNvSpPr>
          <p:nvPr/>
        </p:nvSpPr>
        <p:spPr bwMode="auto">
          <a:xfrm>
            <a:off x="8991600" y="4814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43052" name="Rectangle 70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563562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500"/>
              <a:t>Kruskal’s algorithm</a:t>
            </a:r>
          </a:p>
        </p:txBody>
      </p:sp>
      <p:sp>
        <p:nvSpPr>
          <p:cNvPr id="43053" name="Text Box 71"/>
          <p:cNvSpPr txBox="1">
            <a:spLocks noChangeArrowheads="1"/>
          </p:cNvSpPr>
          <p:nvPr/>
        </p:nvSpPr>
        <p:spPr bwMode="auto">
          <a:xfrm>
            <a:off x="3505200" y="762001"/>
            <a:ext cx="464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</a:rPr>
              <a:t>Add smallest edge that connects two sets not already connected</a:t>
            </a:r>
          </a:p>
        </p:txBody>
      </p:sp>
    </p:spTree>
    <p:extLst>
      <p:ext uri="{BB962C8B-B14F-4D97-AF65-F5344CB8AC3E}">
        <p14:creationId xmlns:p14="http://schemas.microsoft.com/office/powerpoint/2010/main" val="510966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time of Kruskal’s</a:t>
            </a:r>
          </a:p>
        </p:txBody>
      </p:sp>
      <p:pic>
        <p:nvPicPr>
          <p:cNvPr id="45059" name="Picture 4" descr="krus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1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1981200" y="2971800"/>
            <a:ext cx="5715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7924800" y="3048001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|V| calls to MakeSet</a:t>
            </a:r>
          </a:p>
        </p:txBody>
      </p:sp>
    </p:spTree>
    <p:extLst>
      <p:ext uri="{BB962C8B-B14F-4D97-AF65-F5344CB8AC3E}">
        <p14:creationId xmlns:p14="http://schemas.microsoft.com/office/powerpoint/2010/main" val="246193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time of Kruskal’s</a:t>
            </a:r>
          </a:p>
        </p:txBody>
      </p:sp>
      <p:pic>
        <p:nvPicPr>
          <p:cNvPr id="46083" name="Picture 3" descr="krus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1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981200" y="3810000"/>
            <a:ext cx="5715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8153400" y="3733801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O(|E| log |E|)</a:t>
            </a:r>
          </a:p>
        </p:txBody>
      </p:sp>
    </p:spTree>
    <p:extLst>
      <p:ext uri="{BB962C8B-B14F-4D97-AF65-F5344CB8AC3E}">
        <p14:creationId xmlns:p14="http://schemas.microsoft.com/office/powerpoint/2010/main" val="265510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time of Kruskal’s</a:t>
            </a:r>
          </a:p>
        </p:txBody>
      </p:sp>
      <p:pic>
        <p:nvPicPr>
          <p:cNvPr id="47107" name="Picture 3" descr="krus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1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981200" y="43434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7848600" y="42672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2 |E| calls to FindSet</a:t>
            </a:r>
          </a:p>
        </p:txBody>
      </p:sp>
    </p:spTree>
    <p:extLst>
      <p:ext uri="{BB962C8B-B14F-4D97-AF65-F5344CB8AC3E}">
        <p14:creationId xmlns:p14="http://schemas.microsoft.com/office/powerpoint/2010/main" val="336661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time of Kruskal’s</a:t>
            </a:r>
          </a:p>
        </p:txBody>
      </p:sp>
      <p:pic>
        <p:nvPicPr>
          <p:cNvPr id="48131" name="Picture 3" descr="krusk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1"/>
            <a:ext cx="5562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981200" y="48768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077200" y="4860926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|V| calls to Union</a:t>
            </a:r>
          </a:p>
        </p:txBody>
      </p:sp>
    </p:spTree>
    <p:extLst>
      <p:ext uri="{BB962C8B-B14F-4D97-AF65-F5344CB8AC3E}">
        <p14:creationId xmlns:p14="http://schemas.microsoft.com/office/powerpoint/2010/main" val="51255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Running time of Kruskal’s Algorithm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642937"/>
          </a:xfrm>
        </p:spPr>
        <p:txBody>
          <a:bodyPr/>
          <a:lstStyle/>
          <a:p>
            <a:pPr eaLnBrk="1" hangingPunct="1"/>
            <a:r>
              <a:rPr lang="en-US" altLang="en-US"/>
              <a:t>Disjoint set data structure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4495800" y="2438401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</a:rPr>
              <a:t>O(|E| log |E|) +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429000" y="29718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MakeSet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5334000" y="29718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FindSet</a:t>
            </a:r>
            <a:br>
              <a:rPr lang="en-US" altLang="en-US"/>
            </a:br>
            <a:r>
              <a:rPr lang="en-US" altLang="en-US"/>
              <a:t>|E| calls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6858000" y="29718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Union</a:t>
            </a:r>
            <a:br>
              <a:rPr lang="en-US" altLang="en-US"/>
            </a:br>
            <a:r>
              <a:rPr lang="en-US" altLang="en-US"/>
              <a:t>|V| calls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8229600" y="29718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Total</a:t>
            </a: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1828800" y="4052888"/>
            <a:ext cx="1676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Linked lists</a:t>
            </a: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3733800" y="3990976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</a:rPr>
              <a:t>|V|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5334000" y="3962401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</a:rPr>
              <a:t>O(|V| |E|)</a:t>
            </a:r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7086600" y="3976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</a:rPr>
              <a:t>|V|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8077200" y="3976688"/>
            <a:ext cx="236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</a:rPr>
              <a:t>O(|V||E| + |E| log |E|)</a:t>
            </a:r>
          </a:p>
        </p:txBody>
      </p:sp>
      <p:sp>
        <p:nvSpPr>
          <p:cNvPr id="150542" name="Text Box 14"/>
          <p:cNvSpPr txBox="1">
            <a:spLocks noChangeArrowheads="1"/>
          </p:cNvSpPr>
          <p:nvPr/>
        </p:nvSpPr>
        <p:spPr bwMode="auto">
          <a:xfrm>
            <a:off x="8077200" y="4495801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</a:rPr>
              <a:t>O(|V| |E|)</a:t>
            </a:r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1828800" y="5653088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Linked lists +</a:t>
            </a:r>
            <a:br>
              <a:rPr lang="en-US" altLang="en-US"/>
            </a:br>
            <a:r>
              <a:rPr lang="en-US" altLang="en-US"/>
              <a:t>heuristics</a:t>
            </a:r>
          </a:p>
        </p:txBody>
      </p:sp>
      <p:sp>
        <p:nvSpPr>
          <p:cNvPr id="150544" name="Text Box 16"/>
          <p:cNvSpPr txBox="1">
            <a:spLocks noChangeArrowheads="1"/>
          </p:cNvSpPr>
          <p:nvPr/>
        </p:nvSpPr>
        <p:spPr bwMode="auto">
          <a:xfrm>
            <a:off x="3733800" y="5591176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</a:rPr>
              <a:t>|V|</a:t>
            </a:r>
          </a:p>
        </p:txBody>
      </p: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5257800" y="5562601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O(|E| log |V|)</a:t>
            </a:r>
          </a:p>
        </p:txBody>
      </p:sp>
      <p:sp>
        <p:nvSpPr>
          <p:cNvPr id="150546" name="Text Box 18"/>
          <p:cNvSpPr txBox="1">
            <a:spLocks noChangeArrowheads="1"/>
          </p:cNvSpPr>
          <p:nvPr/>
        </p:nvSpPr>
        <p:spPr bwMode="auto">
          <a:xfrm>
            <a:off x="7086600" y="5576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</a:rPr>
              <a:t>|V|</a:t>
            </a:r>
          </a:p>
        </p:txBody>
      </p:sp>
      <p:sp>
        <p:nvSpPr>
          <p:cNvPr id="150547" name="Text Box 19"/>
          <p:cNvSpPr txBox="1">
            <a:spLocks noChangeArrowheads="1"/>
          </p:cNvSpPr>
          <p:nvPr/>
        </p:nvSpPr>
        <p:spPr bwMode="auto">
          <a:xfrm>
            <a:off x="7696200" y="5576888"/>
            <a:ext cx="2743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</a:rPr>
              <a:t>O(|E| log |V|+ |E| log |E|)</a:t>
            </a:r>
          </a:p>
        </p:txBody>
      </p:sp>
      <p:sp>
        <p:nvSpPr>
          <p:cNvPr id="150548" name="Text Box 20"/>
          <p:cNvSpPr txBox="1">
            <a:spLocks noChangeArrowheads="1"/>
          </p:cNvSpPr>
          <p:nvPr/>
        </p:nvSpPr>
        <p:spPr bwMode="auto">
          <a:xfrm>
            <a:off x="8077200" y="6096001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1F02F6"/>
                </a:solidFill>
              </a:rPr>
              <a:t>O(|E| log |E| )</a:t>
            </a:r>
          </a:p>
        </p:txBody>
      </p:sp>
    </p:spTree>
    <p:extLst>
      <p:ext uri="{BB962C8B-B14F-4D97-AF65-F5344CB8AC3E}">
        <p14:creationId xmlns:p14="http://schemas.microsoft.com/office/powerpoint/2010/main" val="374179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7" grpId="0"/>
      <p:bldP spid="150538" grpId="0"/>
      <p:bldP spid="150539" grpId="0"/>
      <p:bldP spid="150540" grpId="0"/>
      <p:bldP spid="150541" grpId="0"/>
      <p:bldP spid="150542" grpId="0"/>
      <p:bldP spid="150543" grpId="0"/>
      <p:bldP spid="150544" grpId="0"/>
      <p:bldP spid="150545" grpId="0"/>
      <p:bldP spid="150546" grpId="0"/>
      <p:bldP spid="150547" grpId="0"/>
      <p:bldP spid="15054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746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Prim’s algorithm</a:t>
            </a:r>
          </a:p>
        </p:txBody>
      </p:sp>
      <p:pic>
        <p:nvPicPr>
          <p:cNvPr id="50179" name="Picture 8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626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7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42672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Prim’s algorithm</a:t>
            </a:r>
          </a:p>
        </p:txBody>
      </p:sp>
      <p:pic>
        <p:nvPicPr>
          <p:cNvPr id="51204" name="Picture 5" descr="dijkst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6" y="2428876"/>
            <a:ext cx="42767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752600" y="4038600"/>
            <a:ext cx="4648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377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6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Prim’s algorithm</a:t>
            </a: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2743200" y="4976814"/>
            <a:ext cx="5715000" cy="1423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1678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Line 2"/>
          <p:cNvSpPr>
            <a:spLocks noChangeShapeType="1"/>
          </p:cNvSpPr>
          <p:nvPr/>
        </p:nvSpPr>
        <p:spPr bwMode="auto">
          <a:xfrm flipV="1">
            <a:off x="5519739" y="2492376"/>
            <a:ext cx="14287" cy="1152525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300" dirty="0">
                <a:solidFill>
                  <a:srgbClr val="FF0000"/>
                </a:solidFill>
              </a:rPr>
              <a:t>MST Applications</a:t>
            </a:r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5664200" y="549275"/>
            <a:ext cx="2160588" cy="0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7751763" y="620713"/>
            <a:ext cx="0" cy="1008062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V="1">
            <a:off x="9191625" y="1628775"/>
            <a:ext cx="0" cy="2089150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>
            <a:off x="7696201" y="1628775"/>
            <a:ext cx="1439863" cy="0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9191625" y="3717926"/>
            <a:ext cx="0" cy="1871663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4151313" y="3717925"/>
            <a:ext cx="1439862" cy="0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 flipH="1">
            <a:off x="4151313" y="2420938"/>
            <a:ext cx="1439862" cy="0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6311901" y="3717925"/>
            <a:ext cx="2879725" cy="0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74764" name="Line 12"/>
          <p:cNvSpPr>
            <a:spLocks noChangeShapeType="1"/>
          </p:cNvSpPr>
          <p:nvPr/>
        </p:nvSpPr>
        <p:spPr bwMode="auto">
          <a:xfrm flipH="1">
            <a:off x="5664200" y="1628775"/>
            <a:ext cx="2032000" cy="0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V="1">
            <a:off x="5591175" y="476251"/>
            <a:ext cx="0" cy="1223963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 flipH="1">
            <a:off x="5519739" y="3775075"/>
            <a:ext cx="14287" cy="1741488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290831" name="Rectangle 15"/>
          <p:cNvSpPr>
            <a:spLocks noChangeArrowheads="1"/>
          </p:cNvSpPr>
          <p:nvPr/>
        </p:nvSpPr>
        <p:spPr bwMode="auto">
          <a:xfrm>
            <a:off x="5230813" y="5443538"/>
            <a:ext cx="144462" cy="144462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290832" name="Rectangle 16"/>
          <p:cNvSpPr>
            <a:spLocks noChangeArrowheads="1"/>
          </p:cNvSpPr>
          <p:nvPr/>
        </p:nvSpPr>
        <p:spPr bwMode="auto">
          <a:xfrm>
            <a:off x="4079876" y="4724401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290833" name="Rectangle 17"/>
          <p:cNvSpPr>
            <a:spLocks noChangeArrowheads="1"/>
          </p:cNvSpPr>
          <p:nvPr/>
        </p:nvSpPr>
        <p:spPr bwMode="auto">
          <a:xfrm>
            <a:off x="7896226" y="5445126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290834" name="Rectangle 18"/>
          <p:cNvSpPr>
            <a:spLocks noChangeArrowheads="1"/>
          </p:cNvSpPr>
          <p:nvPr/>
        </p:nvSpPr>
        <p:spPr bwMode="auto">
          <a:xfrm>
            <a:off x="8975726" y="4581526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290835" name="Rectangle 19"/>
          <p:cNvSpPr>
            <a:spLocks noChangeArrowheads="1"/>
          </p:cNvSpPr>
          <p:nvPr/>
        </p:nvSpPr>
        <p:spPr bwMode="auto">
          <a:xfrm>
            <a:off x="8975726" y="2708276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290836" name="Rectangle 20"/>
          <p:cNvSpPr>
            <a:spLocks noChangeArrowheads="1"/>
          </p:cNvSpPr>
          <p:nvPr/>
        </p:nvSpPr>
        <p:spPr bwMode="auto">
          <a:xfrm>
            <a:off x="7175501" y="3630613"/>
            <a:ext cx="144463" cy="144462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290837" name="Rectangle 21"/>
          <p:cNvSpPr>
            <a:spLocks noChangeArrowheads="1"/>
          </p:cNvSpPr>
          <p:nvPr/>
        </p:nvSpPr>
        <p:spPr bwMode="auto">
          <a:xfrm>
            <a:off x="7607301" y="1628776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290838" name="Rectangle 22"/>
          <p:cNvSpPr>
            <a:spLocks noChangeArrowheads="1"/>
          </p:cNvSpPr>
          <p:nvPr/>
        </p:nvSpPr>
        <p:spPr bwMode="auto">
          <a:xfrm>
            <a:off x="6240463" y="549276"/>
            <a:ext cx="144462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290839" name="Rectangle 23"/>
          <p:cNvSpPr>
            <a:spLocks noChangeArrowheads="1"/>
          </p:cNvSpPr>
          <p:nvPr/>
        </p:nvSpPr>
        <p:spPr bwMode="auto">
          <a:xfrm>
            <a:off x="6888163" y="549276"/>
            <a:ext cx="144462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290840" name="Rectangle 24"/>
          <p:cNvSpPr>
            <a:spLocks noChangeArrowheads="1"/>
          </p:cNvSpPr>
          <p:nvPr/>
        </p:nvSpPr>
        <p:spPr bwMode="auto">
          <a:xfrm>
            <a:off x="4079876" y="3284538"/>
            <a:ext cx="144463" cy="144462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290841" name="Rectangle 25"/>
          <p:cNvSpPr>
            <a:spLocks noChangeArrowheads="1"/>
          </p:cNvSpPr>
          <p:nvPr/>
        </p:nvSpPr>
        <p:spPr bwMode="auto">
          <a:xfrm>
            <a:off x="4872038" y="2419351"/>
            <a:ext cx="144462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6397625" y="1685925"/>
            <a:ext cx="0" cy="2103438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>
            <a:off x="6383338" y="3789364"/>
            <a:ext cx="0" cy="1728787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74780" name="Line 28"/>
          <p:cNvSpPr>
            <a:spLocks noChangeShapeType="1"/>
          </p:cNvSpPr>
          <p:nvPr/>
        </p:nvSpPr>
        <p:spPr bwMode="auto">
          <a:xfrm>
            <a:off x="6311901" y="5589588"/>
            <a:ext cx="2879725" cy="0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290845" name="Rectangle 29"/>
          <p:cNvSpPr>
            <a:spLocks noChangeArrowheads="1"/>
          </p:cNvSpPr>
          <p:nvPr/>
        </p:nvSpPr>
        <p:spPr bwMode="auto">
          <a:xfrm>
            <a:off x="5375276" y="4149726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290846" name="Rectangle 30"/>
          <p:cNvSpPr>
            <a:spLocks noChangeArrowheads="1"/>
          </p:cNvSpPr>
          <p:nvPr/>
        </p:nvSpPr>
        <p:spPr bwMode="auto">
          <a:xfrm>
            <a:off x="6383338" y="4437063"/>
            <a:ext cx="144462" cy="144462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>
            <a:off x="4151313" y="1687513"/>
            <a:ext cx="1439862" cy="12700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74784" name="Line 32"/>
          <p:cNvSpPr>
            <a:spLocks noChangeShapeType="1"/>
          </p:cNvSpPr>
          <p:nvPr/>
        </p:nvSpPr>
        <p:spPr bwMode="auto">
          <a:xfrm>
            <a:off x="4094163" y="1628776"/>
            <a:ext cx="0" cy="792163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74785" name="Line 33"/>
          <p:cNvSpPr>
            <a:spLocks noChangeShapeType="1"/>
          </p:cNvSpPr>
          <p:nvPr/>
        </p:nvSpPr>
        <p:spPr bwMode="auto">
          <a:xfrm>
            <a:off x="4079875" y="2349501"/>
            <a:ext cx="0" cy="1439863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74786" name="Line 34"/>
          <p:cNvSpPr>
            <a:spLocks noChangeShapeType="1"/>
          </p:cNvSpPr>
          <p:nvPr/>
        </p:nvSpPr>
        <p:spPr bwMode="auto">
          <a:xfrm flipH="1">
            <a:off x="4021138" y="5589588"/>
            <a:ext cx="2303462" cy="0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290851" name="Rectangle 35"/>
          <p:cNvSpPr>
            <a:spLocks noChangeArrowheads="1"/>
          </p:cNvSpPr>
          <p:nvPr/>
        </p:nvSpPr>
        <p:spPr bwMode="auto">
          <a:xfrm>
            <a:off x="5159376" y="1628776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290852" name="Line 36"/>
          <p:cNvSpPr>
            <a:spLocks noChangeShapeType="1"/>
          </p:cNvSpPr>
          <p:nvPr/>
        </p:nvSpPr>
        <p:spPr bwMode="auto">
          <a:xfrm>
            <a:off x="4151314" y="5516563"/>
            <a:ext cx="48974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90853" name="Line 37"/>
          <p:cNvSpPr>
            <a:spLocks noChangeShapeType="1"/>
          </p:cNvSpPr>
          <p:nvPr/>
        </p:nvSpPr>
        <p:spPr bwMode="auto">
          <a:xfrm flipV="1">
            <a:off x="9048750" y="1700213"/>
            <a:ext cx="0" cy="37449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90854" name="Line 38"/>
          <p:cNvSpPr>
            <a:spLocks noChangeShapeType="1"/>
          </p:cNvSpPr>
          <p:nvPr/>
        </p:nvSpPr>
        <p:spPr bwMode="auto">
          <a:xfrm flipH="1">
            <a:off x="4224338" y="1700213"/>
            <a:ext cx="48244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90855" name="Line 39"/>
          <p:cNvSpPr>
            <a:spLocks noChangeShapeType="1"/>
          </p:cNvSpPr>
          <p:nvPr/>
        </p:nvSpPr>
        <p:spPr bwMode="auto">
          <a:xfrm flipH="1">
            <a:off x="5448300" y="2492375"/>
            <a:ext cx="0" cy="3024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90856" name="Line 40"/>
          <p:cNvSpPr>
            <a:spLocks noChangeShapeType="1"/>
          </p:cNvSpPr>
          <p:nvPr/>
        </p:nvSpPr>
        <p:spPr bwMode="auto">
          <a:xfrm>
            <a:off x="4151314" y="2492375"/>
            <a:ext cx="12969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90857" name="Line 41"/>
          <p:cNvSpPr>
            <a:spLocks noChangeShapeType="1"/>
          </p:cNvSpPr>
          <p:nvPr/>
        </p:nvSpPr>
        <p:spPr bwMode="auto">
          <a:xfrm>
            <a:off x="5591175" y="620713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90858" name="Line 42"/>
          <p:cNvSpPr>
            <a:spLocks noChangeShapeType="1"/>
          </p:cNvSpPr>
          <p:nvPr/>
        </p:nvSpPr>
        <p:spPr bwMode="auto">
          <a:xfrm>
            <a:off x="5591175" y="620713"/>
            <a:ext cx="2089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90859" name="Line 43"/>
          <p:cNvSpPr>
            <a:spLocks noChangeShapeType="1"/>
          </p:cNvSpPr>
          <p:nvPr/>
        </p:nvSpPr>
        <p:spPr bwMode="auto">
          <a:xfrm>
            <a:off x="7680325" y="620713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90860" name="Rectangle 44"/>
          <p:cNvSpPr>
            <a:spLocks noChangeArrowheads="1"/>
          </p:cNvSpPr>
          <p:nvPr/>
        </p:nvSpPr>
        <p:spPr bwMode="auto">
          <a:xfrm>
            <a:off x="4079876" y="2060576"/>
            <a:ext cx="360363" cy="288925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290861" name="Line 45"/>
          <p:cNvSpPr>
            <a:spLocks noChangeShapeType="1"/>
          </p:cNvSpPr>
          <p:nvPr/>
        </p:nvSpPr>
        <p:spPr bwMode="auto">
          <a:xfrm>
            <a:off x="6456363" y="1700213"/>
            <a:ext cx="0" cy="381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90862" name="Line 46"/>
          <p:cNvSpPr>
            <a:spLocks noChangeShapeType="1"/>
          </p:cNvSpPr>
          <p:nvPr/>
        </p:nvSpPr>
        <p:spPr bwMode="auto">
          <a:xfrm>
            <a:off x="6456364" y="3716338"/>
            <a:ext cx="25923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4799" name="Line 47"/>
          <p:cNvSpPr>
            <a:spLocks noChangeShapeType="1"/>
          </p:cNvSpPr>
          <p:nvPr/>
        </p:nvSpPr>
        <p:spPr bwMode="auto">
          <a:xfrm flipV="1">
            <a:off x="4079875" y="3789363"/>
            <a:ext cx="0" cy="1727200"/>
          </a:xfrm>
          <a:prstGeom prst="line">
            <a:avLst/>
          </a:prstGeom>
          <a:noFill/>
          <a:ln w="127000">
            <a:solidFill>
              <a:srgbClr val="808080"/>
            </a:solidFill>
            <a:round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808080"/>
            </a:extrusionClr>
            <a:contourClr>
              <a:srgbClr val="80808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flatTx/>
          </a:bodyPr>
          <a:lstStyle/>
          <a:p>
            <a:endParaRPr lang="en-IN"/>
          </a:p>
        </p:txBody>
      </p:sp>
      <p:sp>
        <p:nvSpPr>
          <p:cNvPr id="290864" name="Line 48"/>
          <p:cNvSpPr>
            <a:spLocks noChangeShapeType="1"/>
          </p:cNvSpPr>
          <p:nvPr/>
        </p:nvSpPr>
        <p:spPr bwMode="auto">
          <a:xfrm>
            <a:off x="4151313" y="1700213"/>
            <a:ext cx="0" cy="37449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4801" name="Text Box 49"/>
          <p:cNvSpPr txBox="1">
            <a:spLocks noChangeArrowheads="1"/>
          </p:cNvSpPr>
          <p:nvPr/>
        </p:nvSpPr>
        <p:spPr bwMode="auto">
          <a:xfrm>
            <a:off x="2056406" y="1989139"/>
            <a:ext cx="1619652" cy="304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Trebuchet MS" panose="020B0603020202020204" pitchFamily="34" charset="0"/>
              </a:rPr>
              <a:t>Electrical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Trebuchet MS" panose="020B0603020202020204" pitchFamily="34" charset="0"/>
              </a:rPr>
              <a:t> wiring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Trebuchet MS" panose="020B0603020202020204" pitchFamily="34" charset="0"/>
              </a:rPr>
              <a:t>of a house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Trebuchet MS" panose="020B0603020202020204" pitchFamily="34" charset="0"/>
              </a:rPr>
              <a:t>using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Trebuchet MS" panose="020B0603020202020204" pitchFamily="34" charset="0"/>
              </a:rPr>
              <a:t>minimum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Trebuchet MS" panose="020B0603020202020204" pitchFamily="34" charset="0"/>
              </a:rPr>
              <a:t>amount of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Trebuchet MS" panose="020B0603020202020204" pitchFamily="34" charset="0"/>
              </a:rPr>
              <a:t>wires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Trebuchet MS" panose="020B0603020202020204" pitchFamily="34" charset="0"/>
              </a:rPr>
              <a:t>(cables)</a:t>
            </a:r>
          </a:p>
        </p:txBody>
      </p:sp>
      <p:sp>
        <p:nvSpPr>
          <p:cNvPr id="290866" name="Line 50"/>
          <p:cNvSpPr>
            <a:spLocks noChangeShapeType="1"/>
          </p:cNvSpPr>
          <p:nvPr/>
        </p:nvSpPr>
        <p:spPr bwMode="auto">
          <a:xfrm flipV="1">
            <a:off x="7708901" y="1254125"/>
            <a:ext cx="720725" cy="43180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90867" name="Text Box 51"/>
          <p:cNvSpPr txBox="1">
            <a:spLocks noChangeArrowheads="1"/>
          </p:cNvSpPr>
          <p:nvPr/>
        </p:nvSpPr>
        <p:spPr bwMode="auto">
          <a:xfrm>
            <a:off x="8105347" y="842963"/>
            <a:ext cx="150263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Arial" panose="020B0604020202020204" pitchFamily="34" charset="0"/>
              </a:rPr>
              <a:t>power outlet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Arial" panose="020B0604020202020204" pitchFamily="34" charset="0"/>
              </a:rPr>
              <a:t>or light</a:t>
            </a:r>
          </a:p>
        </p:txBody>
      </p:sp>
    </p:spTree>
    <p:extLst>
      <p:ext uri="{BB962C8B-B14F-4D97-AF65-F5344CB8AC3E}">
        <p14:creationId xmlns:p14="http://schemas.microsoft.com/office/powerpoint/2010/main" val="421367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1" grpId="0" animBg="1"/>
      <p:bldP spid="290832" grpId="0" animBg="1"/>
      <p:bldP spid="290833" grpId="0" animBg="1"/>
      <p:bldP spid="290834" grpId="0" animBg="1"/>
      <p:bldP spid="290835" grpId="0" animBg="1"/>
      <p:bldP spid="290836" grpId="0" animBg="1"/>
      <p:bldP spid="290837" grpId="0" animBg="1"/>
      <p:bldP spid="290838" grpId="0" animBg="1"/>
      <p:bldP spid="290839" grpId="0" animBg="1"/>
      <p:bldP spid="290840" grpId="0" animBg="1"/>
      <p:bldP spid="290841" grpId="0" animBg="1"/>
      <p:bldP spid="290845" grpId="0" animBg="1"/>
      <p:bldP spid="290846" grpId="0" animBg="1"/>
      <p:bldP spid="290851" grpId="0" animBg="1"/>
      <p:bldP spid="290852" grpId="0" animBg="1"/>
      <p:bldP spid="290853" grpId="0" animBg="1"/>
      <p:bldP spid="290854" grpId="0" animBg="1"/>
      <p:bldP spid="290855" grpId="0" animBg="1"/>
      <p:bldP spid="290856" grpId="0" animBg="1"/>
      <p:bldP spid="290857" grpId="0" animBg="1"/>
      <p:bldP spid="290858" grpId="0" animBg="1"/>
      <p:bldP spid="290859" grpId="0" animBg="1"/>
      <p:bldP spid="290860" grpId="0" animBg="1"/>
      <p:bldP spid="290861" grpId="0" animBg="1"/>
      <p:bldP spid="290862" grpId="0" animBg="1"/>
      <p:bldP spid="290864" grpId="0" animBg="1"/>
      <p:bldP spid="290866" grpId="0" animBg="1"/>
      <p:bldP spid="29086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Prim’s algorithm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7953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/>
              <a:t>Start at some root node and build out the MST by adding the lowest weighted edge at the frontier</a:t>
            </a:r>
          </a:p>
        </p:txBody>
      </p:sp>
      <p:pic>
        <p:nvPicPr>
          <p:cNvPr id="53252" name="Picture 6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67013"/>
            <a:ext cx="556260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7"/>
          <p:cNvSpPr>
            <a:spLocks noChangeArrowheads="1"/>
          </p:cNvSpPr>
          <p:nvPr/>
        </p:nvSpPr>
        <p:spPr bwMode="auto">
          <a:xfrm>
            <a:off x="2743200" y="4976814"/>
            <a:ext cx="5715000" cy="1423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18118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Prim’s</a:t>
            </a:r>
          </a:p>
        </p:txBody>
      </p:sp>
      <p:grpSp>
        <p:nvGrpSpPr>
          <p:cNvPr id="54275" name="Group 4"/>
          <p:cNvGrpSpPr>
            <a:grpSpLocks/>
          </p:cNvGrpSpPr>
          <p:nvPr/>
        </p:nvGrpSpPr>
        <p:grpSpPr bwMode="auto">
          <a:xfrm>
            <a:off x="2057400" y="2193925"/>
            <a:ext cx="533400" cy="533400"/>
            <a:chOff x="1824" y="2736"/>
            <a:chExt cx="336" cy="336"/>
          </a:xfrm>
        </p:grpSpPr>
        <p:sp>
          <p:nvSpPr>
            <p:cNvPr id="54329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433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4276" name="Group 7"/>
          <p:cNvGrpSpPr>
            <a:grpSpLocks/>
          </p:cNvGrpSpPr>
          <p:nvPr/>
        </p:nvGrpSpPr>
        <p:grpSpPr bwMode="auto">
          <a:xfrm>
            <a:off x="2057400" y="3870325"/>
            <a:ext cx="533400" cy="533400"/>
            <a:chOff x="1824" y="2736"/>
            <a:chExt cx="336" cy="336"/>
          </a:xfrm>
        </p:grpSpPr>
        <p:sp>
          <p:nvSpPr>
            <p:cNvPr id="543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43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4277" name="Group 10"/>
          <p:cNvGrpSpPr>
            <a:grpSpLocks/>
          </p:cNvGrpSpPr>
          <p:nvPr/>
        </p:nvGrpSpPr>
        <p:grpSpPr bwMode="auto">
          <a:xfrm>
            <a:off x="3581400" y="3870325"/>
            <a:ext cx="533400" cy="533400"/>
            <a:chOff x="1824" y="2736"/>
            <a:chExt cx="336" cy="336"/>
          </a:xfrm>
        </p:grpSpPr>
        <p:sp>
          <p:nvSpPr>
            <p:cNvPr id="54325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432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54278" name="Group 13"/>
          <p:cNvGrpSpPr>
            <a:grpSpLocks/>
          </p:cNvGrpSpPr>
          <p:nvPr/>
        </p:nvGrpSpPr>
        <p:grpSpPr bwMode="auto">
          <a:xfrm>
            <a:off x="3581400" y="2193925"/>
            <a:ext cx="533400" cy="533400"/>
            <a:chOff x="1824" y="2736"/>
            <a:chExt cx="336" cy="336"/>
          </a:xfrm>
        </p:grpSpPr>
        <p:sp>
          <p:nvSpPr>
            <p:cNvPr id="54323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4324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2590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0" name="Line 17"/>
          <p:cNvSpPr>
            <a:spLocks noChangeShapeType="1"/>
          </p:cNvSpPr>
          <p:nvPr/>
        </p:nvSpPr>
        <p:spPr bwMode="auto">
          <a:xfrm flipV="1">
            <a:off x="3886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1" name="Line 18"/>
          <p:cNvSpPr>
            <a:spLocks noChangeShapeType="1"/>
          </p:cNvSpPr>
          <p:nvPr/>
        </p:nvSpPr>
        <p:spPr bwMode="auto">
          <a:xfrm flipV="1">
            <a:off x="2362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2" name="Line 19"/>
          <p:cNvSpPr>
            <a:spLocks noChangeShapeType="1"/>
          </p:cNvSpPr>
          <p:nvPr/>
        </p:nvSpPr>
        <p:spPr bwMode="auto">
          <a:xfrm>
            <a:off x="2590800" y="2422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3" name="Line 20"/>
          <p:cNvSpPr>
            <a:spLocks noChangeShapeType="1"/>
          </p:cNvSpPr>
          <p:nvPr/>
        </p:nvSpPr>
        <p:spPr bwMode="auto">
          <a:xfrm>
            <a:off x="2514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84" name="Text Box 21"/>
          <p:cNvSpPr txBox="1">
            <a:spLocks noChangeArrowheads="1"/>
          </p:cNvSpPr>
          <p:nvPr/>
        </p:nvSpPr>
        <p:spPr bwMode="auto">
          <a:xfrm>
            <a:off x="2057400" y="31083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54285" name="Text Box 22"/>
          <p:cNvSpPr txBox="1">
            <a:spLocks noChangeArrowheads="1"/>
          </p:cNvSpPr>
          <p:nvPr/>
        </p:nvSpPr>
        <p:spPr bwMode="auto">
          <a:xfrm>
            <a:off x="2971800" y="20415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4286" name="Text Box 23"/>
          <p:cNvSpPr txBox="1">
            <a:spLocks noChangeArrowheads="1"/>
          </p:cNvSpPr>
          <p:nvPr/>
        </p:nvSpPr>
        <p:spPr bwMode="auto">
          <a:xfrm>
            <a:off x="39624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54287" name="Text Box 24"/>
          <p:cNvSpPr txBox="1">
            <a:spLocks noChangeArrowheads="1"/>
          </p:cNvSpPr>
          <p:nvPr/>
        </p:nvSpPr>
        <p:spPr bwMode="auto">
          <a:xfrm>
            <a:off x="2514600" y="28797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54288" name="Text Box 25"/>
          <p:cNvSpPr txBox="1">
            <a:spLocks noChangeArrowheads="1"/>
          </p:cNvSpPr>
          <p:nvPr/>
        </p:nvSpPr>
        <p:spPr bwMode="auto">
          <a:xfrm>
            <a:off x="2971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54289" name="Group 26"/>
          <p:cNvGrpSpPr>
            <a:grpSpLocks/>
          </p:cNvGrpSpPr>
          <p:nvPr/>
        </p:nvGrpSpPr>
        <p:grpSpPr bwMode="auto">
          <a:xfrm>
            <a:off x="5105400" y="3870325"/>
            <a:ext cx="533400" cy="533400"/>
            <a:chOff x="1824" y="2736"/>
            <a:chExt cx="336" cy="336"/>
          </a:xfrm>
        </p:grpSpPr>
        <p:sp>
          <p:nvSpPr>
            <p:cNvPr id="54321" name="Oval 2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4322" name="Text Box 2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54290" name="Group 29"/>
          <p:cNvGrpSpPr>
            <a:grpSpLocks/>
          </p:cNvGrpSpPr>
          <p:nvPr/>
        </p:nvGrpSpPr>
        <p:grpSpPr bwMode="auto">
          <a:xfrm>
            <a:off x="5105400" y="2193925"/>
            <a:ext cx="533400" cy="533400"/>
            <a:chOff x="1824" y="2736"/>
            <a:chExt cx="336" cy="336"/>
          </a:xfrm>
        </p:grpSpPr>
        <p:sp>
          <p:nvSpPr>
            <p:cNvPr id="54319" name="Oval 3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4320" name="Text Box 3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54291" name="Line 32"/>
          <p:cNvSpPr>
            <a:spLocks noChangeShapeType="1"/>
          </p:cNvSpPr>
          <p:nvPr/>
        </p:nvSpPr>
        <p:spPr bwMode="auto">
          <a:xfrm>
            <a:off x="4114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2" name="Line 33"/>
          <p:cNvSpPr>
            <a:spLocks noChangeShapeType="1"/>
          </p:cNvSpPr>
          <p:nvPr/>
        </p:nvSpPr>
        <p:spPr bwMode="auto">
          <a:xfrm flipV="1">
            <a:off x="5410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3" name="Line 34"/>
          <p:cNvSpPr>
            <a:spLocks noChangeShapeType="1"/>
          </p:cNvSpPr>
          <p:nvPr/>
        </p:nvSpPr>
        <p:spPr bwMode="auto">
          <a:xfrm>
            <a:off x="4038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4" name="Text Box 35"/>
          <p:cNvSpPr txBox="1">
            <a:spLocks noChangeArrowheads="1"/>
          </p:cNvSpPr>
          <p:nvPr/>
        </p:nvSpPr>
        <p:spPr bwMode="auto">
          <a:xfrm>
            <a:off x="5486400" y="2986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54295" name="Text Box 36"/>
          <p:cNvSpPr txBox="1">
            <a:spLocks noChangeArrowheads="1"/>
          </p:cNvSpPr>
          <p:nvPr/>
        </p:nvSpPr>
        <p:spPr bwMode="auto">
          <a:xfrm>
            <a:off x="4572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54296" name="Text Box 37"/>
          <p:cNvSpPr txBox="1">
            <a:spLocks noChangeArrowheads="1"/>
          </p:cNvSpPr>
          <p:nvPr/>
        </p:nvSpPr>
        <p:spPr bwMode="auto">
          <a:xfrm>
            <a:off x="4495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54297" name="Line 38"/>
          <p:cNvSpPr>
            <a:spLocks noChangeShapeType="1"/>
          </p:cNvSpPr>
          <p:nvPr/>
        </p:nvSpPr>
        <p:spPr bwMode="auto">
          <a:xfrm flipV="1">
            <a:off x="2514600" y="27273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8" name="Text Box 39"/>
          <p:cNvSpPr txBox="1">
            <a:spLocks noChangeArrowheads="1"/>
          </p:cNvSpPr>
          <p:nvPr/>
        </p:nvSpPr>
        <p:spPr bwMode="auto">
          <a:xfrm>
            <a:off x="33528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54299" name="Text Box 40"/>
          <p:cNvSpPr txBox="1">
            <a:spLocks noChangeArrowheads="1"/>
          </p:cNvSpPr>
          <p:nvPr/>
        </p:nvSpPr>
        <p:spPr bwMode="auto">
          <a:xfrm>
            <a:off x="7467600" y="2971801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MST</a:t>
            </a:r>
          </a:p>
        </p:txBody>
      </p:sp>
      <p:grpSp>
        <p:nvGrpSpPr>
          <p:cNvPr id="54300" name="Group 41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54317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4318" name="Text Box 4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4301" name="Group 44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54315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4316" name="Text Box 4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4302" name="Group 47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54313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4314" name="Text Box 4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54303" name="Group 50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54311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4312" name="Text Box 5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4304" name="Group 53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54309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4310" name="Text Box 5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54305" name="Group 56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54307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4308" name="Text Box 5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pic>
        <p:nvPicPr>
          <p:cNvPr id="54306" name="Picture 66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5105400" y="76201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6108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Prim’s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2057400" y="2193925"/>
            <a:ext cx="533400" cy="533400"/>
            <a:chOff x="1824" y="2736"/>
            <a:chExt cx="336" cy="336"/>
          </a:xfrm>
        </p:grpSpPr>
        <p:sp>
          <p:nvSpPr>
            <p:cNvPr id="55359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5360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5300" name="Group 6"/>
          <p:cNvGrpSpPr>
            <a:grpSpLocks/>
          </p:cNvGrpSpPr>
          <p:nvPr/>
        </p:nvGrpSpPr>
        <p:grpSpPr bwMode="auto">
          <a:xfrm>
            <a:off x="2057400" y="3870325"/>
            <a:ext cx="533400" cy="533400"/>
            <a:chOff x="1824" y="2736"/>
            <a:chExt cx="336" cy="336"/>
          </a:xfrm>
        </p:grpSpPr>
        <p:sp>
          <p:nvSpPr>
            <p:cNvPr id="55357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5358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5301" name="Group 9"/>
          <p:cNvGrpSpPr>
            <a:grpSpLocks/>
          </p:cNvGrpSpPr>
          <p:nvPr/>
        </p:nvGrpSpPr>
        <p:grpSpPr bwMode="auto">
          <a:xfrm>
            <a:off x="3581400" y="3870325"/>
            <a:ext cx="533400" cy="533400"/>
            <a:chOff x="1824" y="2736"/>
            <a:chExt cx="336" cy="336"/>
          </a:xfrm>
        </p:grpSpPr>
        <p:sp>
          <p:nvSpPr>
            <p:cNvPr id="55355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5356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55302" name="Group 12"/>
          <p:cNvGrpSpPr>
            <a:grpSpLocks/>
          </p:cNvGrpSpPr>
          <p:nvPr/>
        </p:nvGrpSpPr>
        <p:grpSpPr bwMode="auto">
          <a:xfrm>
            <a:off x="3581400" y="2193925"/>
            <a:ext cx="533400" cy="533400"/>
            <a:chOff x="1824" y="2736"/>
            <a:chExt cx="336" cy="336"/>
          </a:xfrm>
        </p:grpSpPr>
        <p:sp>
          <p:nvSpPr>
            <p:cNvPr id="55353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5354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55303" name="Line 15"/>
          <p:cNvSpPr>
            <a:spLocks noChangeShapeType="1"/>
          </p:cNvSpPr>
          <p:nvPr/>
        </p:nvSpPr>
        <p:spPr bwMode="auto">
          <a:xfrm>
            <a:off x="2590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04" name="Line 16"/>
          <p:cNvSpPr>
            <a:spLocks noChangeShapeType="1"/>
          </p:cNvSpPr>
          <p:nvPr/>
        </p:nvSpPr>
        <p:spPr bwMode="auto">
          <a:xfrm flipV="1">
            <a:off x="3886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05" name="Line 17"/>
          <p:cNvSpPr>
            <a:spLocks noChangeShapeType="1"/>
          </p:cNvSpPr>
          <p:nvPr/>
        </p:nvSpPr>
        <p:spPr bwMode="auto">
          <a:xfrm flipV="1">
            <a:off x="2362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06" name="Line 18"/>
          <p:cNvSpPr>
            <a:spLocks noChangeShapeType="1"/>
          </p:cNvSpPr>
          <p:nvPr/>
        </p:nvSpPr>
        <p:spPr bwMode="auto">
          <a:xfrm>
            <a:off x="2590800" y="2422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07" name="Line 19"/>
          <p:cNvSpPr>
            <a:spLocks noChangeShapeType="1"/>
          </p:cNvSpPr>
          <p:nvPr/>
        </p:nvSpPr>
        <p:spPr bwMode="auto">
          <a:xfrm>
            <a:off x="2514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08" name="Text Box 20"/>
          <p:cNvSpPr txBox="1">
            <a:spLocks noChangeArrowheads="1"/>
          </p:cNvSpPr>
          <p:nvPr/>
        </p:nvSpPr>
        <p:spPr bwMode="auto">
          <a:xfrm>
            <a:off x="2057400" y="31083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55309" name="Text Box 21"/>
          <p:cNvSpPr txBox="1">
            <a:spLocks noChangeArrowheads="1"/>
          </p:cNvSpPr>
          <p:nvPr/>
        </p:nvSpPr>
        <p:spPr bwMode="auto">
          <a:xfrm>
            <a:off x="2971800" y="20415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5310" name="Text Box 22"/>
          <p:cNvSpPr txBox="1">
            <a:spLocks noChangeArrowheads="1"/>
          </p:cNvSpPr>
          <p:nvPr/>
        </p:nvSpPr>
        <p:spPr bwMode="auto">
          <a:xfrm>
            <a:off x="39624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55311" name="Text Box 23"/>
          <p:cNvSpPr txBox="1">
            <a:spLocks noChangeArrowheads="1"/>
          </p:cNvSpPr>
          <p:nvPr/>
        </p:nvSpPr>
        <p:spPr bwMode="auto">
          <a:xfrm>
            <a:off x="2514600" y="28797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55312" name="Text Box 24"/>
          <p:cNvSpPr txBox="1">
            <a:spLocks noChangeArrowheads="1"/>
          </p:cNvSpPr>
          <p:nvPr/>
        </p:nvSpPr>
        <p:spPr bwMode="auto">
          <a:xfrm>
            <a:off x="2971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55313" name="Group 25"/>
          <p:cNvGrpSpPr>
            <a:grpSpLocks/>
          </p:cNvGrpSpPr>
          <p:nvPr/>
        </p:nvGrpSpPr>
        <p:grpSpPr bwMode="auto">
          <a:xfrm>
            <a:off x="5105400" y="3870325"/>
            <a:ext cx="533400" cy="533400"/>
            <a:chOff x="1824" y="2736"/>
            <a:chExt cx="336" cy="336"/>
          </a:xfrm>
        </p:grpSpPr>
        <p:sp>
          <p:nvSpPr>
            <p:cNvPr id="55351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5352" name="Text Box 2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55314" name="Group 28"/>
          <p:cNvGrpSpPr>
            <a:grpSpLocks/>
          </p:cNvGrpSpPr>
          <p:nvPr/>
        </p:nvGrpSpPr>
        <p:grpSpPr bwMode="auto">
          <a:xfrm>
            <a:off x="5105400" y="2193925"/>
            <a:ext cx="533400" cy="533400"/>
            <a:chOff x="1824" y="2736"/>
            <a:chExt cx="336" cy="336"/>
          </a:xfrm>
        </p:grpSpPr>
        <p:sp>
          <p:nvSpPr>
            <p:cNvPr id="55349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5350" name="Text Box 3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55315" name="Line 31"/>
          <p:cNvSpPr>
            <a:spLocks noChangeShapeType="1"/>
          </p:cNvSpPr>
          <p:nvPr/>
        </p:nvSpPr>
        <p:spPr bwMode="auto">
          <a:xfrm>
            <a:off x="4114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16" name="Line 32"/>
          <p:cNvSpPr>
            <a:spLocks noChangeShapeType="1"/>
          </p:cNvSpPr>
          <p:nvPr/>
        </p:nvSpPr>
        <p:spPr bwMode="auto">
          <a:xfrm flipV="1">
            <a:off x="5410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17" name="Line 33"/>
          <p:cNvSpPr>
            <a:spLocks noChangeShapeType="1"/>
          </p:cNvSpPr>
          <p:nvPr/>
        </p:nvSpPr>
        <p:spPr bwMode="auto">
          <a:xfrm>
            <a:off x="4038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18" name="Text Box 34"/>
          <p:cNvSpPr txBox="1">
            <a:spLocks noChangeArrowheads="1"/>
          </p:cNvSpPr>
          <p:nvPr/>
        </p:nvSpPr>
        <p:spPr bwMode="auto">
          <a:xfrm>
            <a:off x="5486400" y="2986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55319" name="Text Box 35"/>
          <p:cNvSpPr txBox="1">
            <a:spLocks noChangeArrowheads="1"/>
          </p:cNvSpPr>
          <p:nvPr/>
        </p:nvSpPr>
        <p:spPr bwMode="auto">
          <a:xfrm>
            <a:off x="4572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55320" name="Text Box 36"/>
          <p:cNvSpPr txBox="1">
            <a:spLocks noChangeArrowheads="1"/>
          </p:cNvSpPr>
          <p:nvPr/>
        </p:nvSpPr>
        <p:spPr bwMode="auto">
          <a:xfrm>
            <a:off x="4495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55321" name="Line 37"/>
          <p:cNvSpPr>
            <a:spLocks noChangeShapeType="1"/>
          </p:cNvSpPr>
          <p:nvPr/>
        </p:nvSpPr>
        <p:spPr bwMode="auto">
          <a:xfrm flipV="1">
            <a:off x="2514600" y="27273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22" name="Text Box 38"/>
          <p:cNvSpPr txBox="1">
            <a:spLocks noChangeArrowheads="1"/>
          </p:cNvSpPr>
          <p:nvPr/>
        </p:nvSpPr>
        <p:spPr bwMode="auto">
          <a:xfrm>
            <a:off x="33528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55323" name="Text Box 39"/>
          <p:cNvSpPr txBox="1">
            <a:spLocks noChangeArrowheads="1"/>
          </p:cNvSpPr>
          <p:nvPr/>
        </p:nvSpPr>
        <p:spPr bwMode="auto">
          <a:xfrm>
            <a:off x="7467600" y="2971801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MST</a:t>
            </a:r>
          </a:p>
        </p:txBody>
      </p:sp>
      <p:grpSp>
        <p:nvGrpSpPr>
          <p:cNvPr id="55324" name="Group 40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55347" name="Oval 4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5348" name="Text Box 4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5325" name="Group 43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55345" name="Oval 4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5346" name="Text Box 4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5326" name="Group 46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55343" name="Oval 4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5344" name="Text Box 4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55327" name="Group 49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55341" name="Oval 5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5342" name="Text Box 5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5328" name="Group 52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55339" name="Oval 5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5340" name="Text Box 5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55329" name="Group 55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55337" name="Oval 5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5338" name="Text Box 5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55330" name="Text Box 58"/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5331" name="Text Box 61"/>
          <p:cNvSpPr txBox="1">
            <a:spLocks noChangeArrowheads="1"/>
          </p:cNvSpPr>
          <p:nvPr/>
        </p:nvSpPr>
        <p:spPr bwMode="auto">
          <a:xfrm>
            <a:off x="8077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5332" name="Text Box 62"/>
          <p:cNvSpPr txBox="1">
            <a:spLocks noChangeArrowheads="1"/>
          </p:cNvSpPr>
          <p:nvPr/>
        </p:nvSpPr>
        <p:spPr bwMode="auto">
          <a:xfrm>
            <a:off x="9525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5333" name="Text Box 63"/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5334" name="Text Box 64"/>
          <p:cNvSpPr txBox="1">
            <a:spLocks noChangeArrowheads="1"/>
          </p:cNvSpPr>
          <p:nvPr/>
        </p:nvSpPr>
        <p:spPr bwMode="auto">
          <a:xfrm>
            <a:off x="8077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5335" name="Text Box 65"/>
          <p:cNvSpPr txBox="1">
            <a:spLocks noChangeArrowheads="1"/>
          </p:cNvSpPr>
          <p:nvPr/>
        </p:nvSpPr>
        <p:spPr bwMode="auto">
          <a:xfrm>
            <a:off x="9677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pic>
        <p:nvPicPr>
          <p:cNvPr id="55336" name="Picture 66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5105400" y="76201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0761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Prim’s</a:t>
            </a: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2057400" y="2193925"/>
            <a:ext cx="533400" cy="533400"/>
            <a:chOff x="1824" y="2736"/>
            <a:chExt cx="336" cy="336"/>
          </a:xfrm>
        </p:grpSpPr>
        <p:sp>
          <p:nvSpPr>
            <p:cNvPr id="56384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6385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6324" name="Group 6"/>
          <p:cNvGrpSpPr>
            <a:grpSpLocks/>
          </p:cNvGrpSpPr>
          <p:nvPr/>
        </p:nvGrpSpPr>
        <p:grpSpPr bwMode="auto">
          <a:xfrm>
            <a:off x="2057400" y="3870325"/>
            <a:ext cx="533400" cy="533400"/>
            <a:chOff x="1824" y="2736"/>
            <a:chExt cx="336" cy="336"/>
          </a:xfrm>
        </p:grpSpPr>
        <p:sp>
          <p:nvSpPr>
            <p:cNvPr id="56382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6383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6325" name="Group 9"/>
          <p:cNvGrpSpPr>
            <a:grpSpLocks/>
          </p:cNvGrpSpPr>
          <p:nvPr/>
        </p:nvGrpSpPr>
        <p:grpSpPr bwMode="auto">
          <a:xfrm>
            <a:off x="3581400" y="3870325"/>
            <a:ext cx="533400" cy="533400"/>
            <a:chOff x="1824" y="2736"/>
            <a:chExt cx="336" cy="336"/>
          </a:xfrm>
        </p:grpSpPr>
        <p:sp>
          <p:nvSpPr>
            <p:cNvPr id="56380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6381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56326" name="Group 12"/>
          <p:cNvGrpSpPr>
            <a:grpSpLocks/>
          </p:cNvGrpSpPr>
          <p:nvPr/>
        </p:nvGrpSpPr>
        <p:grpSpPr bwMode="auto">
          <a:xfrm>
            <a:off x="3581400" y="2193925"/>
            <a:ext cx="533400" cy="533400"/>
            <a:chOff x="1824" y="2736"/>
            <a:chExt cx="336" cy="336"/>
          </a:xfrm>
        </p:grpSpPr>
        <p:sp>
          <p:nvSpPr>
            <p:cNvPr id="56378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6379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56327" name="Line 15"/>
          <p:cNvSpPr>
            <a:spLocks noChangeShapeType="1"/>
          </p:cNvSpPr>
          <p:nvPr/>
        </p:nvSpPr>
        <p:spPr bwMode="auto">
          <a:xfrm>
            <a:off x="2590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28" name="Line 16"/>
          <p:cNvSpPr>
            <a:spLocks noChangeShapeType="1"/>
          </p:cNvSpPr>
          <p:nvPr/>
        </p:nvSpPr>
        <p:spPr bwMode="auto">
          <a:xfrm flipV="1">
            <a:off x="3886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29" name="Line 17"/>
          <p:cNvSpPr>
            <a:spLocks noChangeShapeType="1"/>
          </p:cNvSpPr>
          <p:nvPr/>
        </p:nvSpPr>
        <p:spPr bwMode="auto">
          <a:xfrm flipV="1">
            <a:off x="2362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30" name="Line 18"/>
          <p:cNvSpPr>
            <a:spLocks noChangeShapeType="1"/>
          </p:cNvSpPr>
          <p:nvPr/>
        </p:nvSpPr>
        <p:spPr bwMode="auto">
          <a:xfrm>
            <a:off x="2590800" y="2422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31" name="Line 19"/>
          <p:cNvSpPr>
            <a:spLocks noChangeShapeType="1"/>
          </p:cNvSpPr>
          <p:nvPr/>
        </p:nvSpPr>
        <p:spPr bwMode="auto">
          <a:xfrm>
            <a:off x="2514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32" name="Text Box 20"/>
          <p:cNvSpPr txBox="1">
            <a:spLocks noChangeArrowheads="1"/>
          </p:cNvSpPr>
          <p:nvPr/>
        </p:nvSpPr>
        <p:spPr bwMode="auto">
          <a:xfrm>
            <a:off x="2057400" y="31083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56333" name="Text Box 21"/>
          <p:cNvSpPr txBox="1">
            <a:spLocks noChangeArrowheads="1"/>
          </p:cNvSpPr>
          <p:nvPr/>
        </p:nvSpPr>
        <p:spPr bwMode="auto">
          <a:xfrm>
            <a:off x="2971800" y="20415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6334" name="Text Box 22"/>
          <p:cNvSpPr txBox="1">
            <a:spLocks noChangeArrowheads="1"/>
          </p:cNvSpPr>
          <p:nvPr/>
        </p:nvSpPr>
        <p:spPr bwMode="auto">
          <a:xfrm>
            <a:off x="39624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56335" name="Text Box 23"/>
          <p:cNvSpPr txBox="1">
            <a:spLocks noChangeArrowheads="1"/>
          </p:cNvSpPr>
          <p:nvPr/>
        </p:nvSpPr>
        <p:spPr bwMode="auto">
          <a:xfrm>
            <a:off x="2514600" y="28797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56336" name="Text Box 24"/>
          <p:cNvSpPr txBox="1">
            <a:spLocks noChangeArrowheads="1"/>
          </p:cNvSpPr>
          <p:nvPr/>
        </p:nvSpPr>
        <p:spPr bwMode="auto">
          <a:xfrm>
            <a:off x="2971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56337" name="Group 25"/>
          <p:cNvGrpSpPr>
            <a:grpSpLocks/>
          </p:cNvGrpSpPr>
          <p:nvPr/>
        </p:nvGrpSpPr>
        <p:grpSpPr bwMode="auto">
          <a:xfrm>
            <a:off x="5105400" y="3870325"/>
            <a:ext cx="533400" cy="533400"/>
            <a:chOff x="1824" y="2736"/>
            <a:chExt cx="336" cy="336"/>
          </a:xfrm>
        </p:grpSpPr>
        <p:sp>
          <p:nvSpPr>
            <p:cNvPr id="56376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6377" name="Text Box 2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56338" name="Group 28"/>
          <p:cNvGrpSpPr>
            <a:grpSpLocks/>
          </p:cNvGrpSpPr>
          <p:nvPr/>
        </p:nvGrpSpPr>
        <p:grpSpPr bwMode="auto">
          <a:xfrm>
            <a:off x="5105400" y="2193925"/>
            <a:ext cx="533400" cy="533400"/>
            <a:chOff x="1824" y="2736"/>
            <a:chExt cx="336" cy="336"/>
          </a:xfrm>
        </p:grpSpPr>
        <p:sp>
          <p:nvSpPr>
            <p:cNvPr id="56374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6375" name="Text Box 3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56339" name="Line 31"/>
          <p:cNvSpPr>
            <a:spLocks noChangeShapeType="1"/>
          </p:cNvSpPr>
          <p:nvPr/>
        </p:nvSpPr>
        <p:spPr bwMode="auto">
          <a:xfrm>
            <a:off x="4114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40" name="Line 32"/>
          <p:cNvSpPr>
            <a:spLocks noChangeShapeType="1"/>
          </p:cNvSpPr>
          <p:nvPr/>
        </p:nvSpPr>
        <p:spPr bwMode="auto">
          <a:xfrm flipV="1">
            <a:off x="5410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41" name="Line 33"/>
          <p:cNvSpPr>
            <a:spLocks noChangeShapeType="1"/>
          </p:cNvSpPr>
          <p:nvPr/>
        </p:nvSpPr>
        <p:spPr bwMode="auto">
          <a:xfrm>
            <a:off x="4038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42" name="Text Box 34"/>
          <p:cNvSpPr txBox="1">
            <a:spLocks noChangeArrowheads="1"/>
          </p:cNvSpPr>
          <p:nvPr/>
        </p:nvSpPr>
        <p:spPr bwMode="auto">
          <a:xfrm>
            <a:off x="5486400" y="2986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56343" name="Text Box 35"/>
          <p:cNvSpPr txBox="1">
            <a:spLocks noChangeArrowheads="1"/>
          </p:cNvSpPr>
          <p:nvPr/>
        </p:nvSpPr>
        <p:spPr bwMode="auto">
          <a:xfrm>
            <a:off x="4572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56344" name="Text Box 36"/>
          <p:cNvSpPr txBox="1">
            <a:spLocks noChangeArrowheads="1"/>
          </p:cNvSpPr>
          <p:nvPr/>
        </p:nvSpPr>
        <p:spPr bwMode="auto">
          <a:xfrm>
            <a:off x="4495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56345" name="Line 37"/>
          <p:cNvSpPr>
            <a:spLocks noChangeShapeType="1"/>
          </p:cNvSpPr>
          <p:nvPr/>
        </p:nvSpPr>
        <p:spPr bwMode="auto">
          <a:xfrm flipV="1">
            <a:off x="2514600" y="27273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46" name="Text Box 38"/>
          <p:cNvSpPr txBox="1">
            <a:spLocks noChangeArrowheads="1"/>
          </p:cNvSpPr>
          <p:nvPr/>
        </p:nvSpPr>
        <p:spPr bwMode="auto">
          <a:xfrm>
            <a:off x="33528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56347" name="Text Box 39"/>
          <p:cNvSpPr txBox="1">
            <a:spLocks noChangeArrowheads="1"/>
          </p:cNvSpPr>
          <p:nvPr/>
        </p:nvSpPr>
        <p:spPr bwMode="auto">
          <a:xfrm>
            <a:off x="7467600" y="2971801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MST</a:t>
            </a:r>
          </a:p>
        </p:txBody>
      </p:sp>
      <p:grpSp>
        <p:nvGrpSpPr>
          <p:cNvPr id="56348" name="Group 40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56372" name="Oval 4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6373" name="Text Box 4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6349" name="Group 43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56370" name="Oval 4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6371" name="Text Box 4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6350" name="Group 46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56368" name="Oval 4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6369" name="Text Box 4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56351" name="Group 49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56366" name="Oval 5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6367" name="Text Box 5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6352" name="Group 52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56364" name="Oval 5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6365" name="Text Box 5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56353" name="Group 55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56362" name="Oval 5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6363" name="Text Box 5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56354" name="Text Box 58"/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6355" name="Text Box 59"/>
          <p:cNvSpPr txBox="1">
            <a:spLocks noChangeArrowheads="1"/>
          </p:cNvSpPr>
          <p:nvPr/>
        </p:nvSpPr>
        <p:spPr bwMode="auto">
          <a:xfrm>
            <a:off x="8077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56356" name="Text Box 60"/>
          <p:cNvSpPr txBox="1">
            <a:spLocks noChangeArrowheads="1"/>
          </p:cNvSpPr>
          <p:nvPr/>
        </p:nvSpPr>
        <p:spPr bwMode="auto">
          <a:xfrm>
            <a:off x="9525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6357" name="Text Box 61"/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6358" name="Text Box 62"/>
          <p:cNvSpPr txBox="1">
            <a:spLocks noChangeArrowheads="1"/>
          </p:cNvSpPr>
          <p:nvPr/>
        </p:nvSpPr>
        <p:spPr bwMode="auto">
          <a:xfrm>
            <a:off x="8077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6</a:t>
            </a:r>
          </a:p>
        </p:txBody>
      </p:sp>
      <p:sp>
        <p:nvSpPr>
          <p:cNvPr id="56359" name="Text Box 63"/>
          <p:cNvSpPr txBox="1">
            <a:spLocks noChangeArrowheads="1"/>
          </p:cNvSpPr>
          <p:nvPr/>
        </p:nvSpPr>
        <p:spPr bwMode="auto">
          <a:xfrm>
            <a:off x="9677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0</a:t>
            </a:r>
          </a:p>
        </p:txBody>
      </p:sp>
      <p:pic>
        <p:nvPicPr>
          <p:cNvPr id="56360" name="Picture 64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5105400" y="76201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61" name="Rectangle 65"/>
          <p:cNvSpPr>
            <a:spLocks noChangeArrowheads="1"/>
          </p:cNvSpPr>
          <p:nvPr/>
        </p:nvSpPr>
        <p:spPr bwMode="auto">
          <a:xfrm>
            <a:off x="5029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89930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Prim’s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2057400" y="2193925"/>
            <a:ext cx="533400" cy="533400"/>
            <a:chOff x="1824" y="2736"/>
            <a:chExt cx="336" cy="336"/>
          </a:xfrm>
        </p:grpSpPr>
        <p:sp>
          <p:nvSpPr>
            <p:cNvPr id="57409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7410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7348" name="Group 6"/>
          <p:cNvGrpSpPr>
            <a:grpSpLocks/>
          </p:cNvGrpSpPr>
          <p:nvPr/>
        </p:nvGrpSpPr>
        <p:grpSpPr bwMode="auto">
          <a:xfrm>
            <a:off x="2057400" y="3870325"/>
            <a:ext cx="533400" cy="533400"/>
            <a:chOff x="1824" y="2736"/>
            <a:chExt cx="336" cy="336"/>
          </a:xfrm>
        </p:grpSpPr>
        <p:sp>
          <p:nvSpPr>
            <p:cNvPr id="57407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7408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7349" name="Group 9"/>
          <p:cNvGrpSpPr>
            <a:grpSpLocks/>
          </p:cNvGrpSpPr>
          <p:nvPr/>
        </p:nvGrpSpPr>
        <p:grpSpPr bwMode="auto">
          <a:xfrm>
            <a:off x="3581400" y="3870325"/>
            <a:ext cx="533400" cy="533400"/>
            <a:chOff x="1824" y="2736"/>
            <a:chExt cx="336" cy="336"/>
          </a:xfrm>
        </p:grpSpPr>
        <p:sp>
          <p:nvSpPr>
            <p:cNvPr id="57405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7406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57350" name="Group 12"/>
          <p:cNvGrpSpPr>
            <a:grpSpLocks/>
          </p:cNvGrpSpPr>
          <p:nvPr/>
        </p:nvGrpSpPr>
        <p:grpSpPr bwMode="auto">
          <a:xfrm>
            <a:off x="3581400" y="2193925"/>
            <a:ext cx="533400" cy="533400"/>
            <a:chOff x="1824" y="2736"/>
            <a:chExt cx="336" cy="336"/>
          </a:xfrm>
        </p:grpSpPr>
        <p:sp>
          <p:nvSpPr>
            <p:cNvPr id="57403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7404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57351" name="Line 15"/>
          <p:cNvSpPr>
            <a:spLocks noChangeShapeType="1"/>
          </p:cNvSpPr>
          <p:nvPr/>
        </p:nvSpPr>
        <p:spPr bwMode="auto">
          <a:xfrm>
            <a:off x="2590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2" name="Line 16"/>
          <p:cNvSpPr>
            <a:spLocks noChangeShapeType="1"/>
          </p:cNvSpPr>
          <p:nvPr/>
        </p:nvSpPr>
        <p:spPr bwMode="auto">
          <a:xfrm flipV="1">
            <a:off x="3886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3" name="Line 17"/>
          <p:cNvSpPr>
            <a:spLocks noChangeShapeType="1"/>
          </p:cNvSpPr>
          <p:nvPr/>
        </p:nvSpPr>
        <p:spPr bwMode="auto">
          <a:xfrm flipV="1">
            <a:off x="2362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4" name="Line 18"/>
          <p:cNvSpPr>
            <a:spLocks noChangeShapeType="1"/>
          </p:cNvSpPr>
          <p:nvPr/>
        </p:nvSpPr>
        <p:spPr bwMode="auto">
          <a:xfrm>
            <a:off x="2590800" y="2422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5" name="Line 19"/>
          <p:cNvSpPr>
            <a:spLocks noChangeShapeType="1"/>
          </p:cNvSpPr>
          <p:nvPr/>
        </p:nvSpPr>
        <p:spPr bwMode="auto">
          <a:xfrm>
            <a:off x="2514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6" name="Text Box 20"/>
          <p:cNvSpPr txBox="1">
            <a:spLocks noChangeArrowheads="1"/>
          </p:cNvSpPr>
          <p:nvPr/>
        </p:nvSpPr>
        <p:spPr bwMode="auto">
          <a:xfrm>
            <a:off x="2057400" y="31083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57357" name="Text Box 21"/>
          <p:cNvSpPr txBox="1">
            <a:spLocks noChangeArrowheads="1"/>
          </p:cNvSpPr>
          <p:nvPr/>
        </p:nvSpPr>
        <p:spPr bwMode="auto">
          <a:xfrm>
            <a:off x="2971800" y="20415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7358" name="Text Box 22"/>
          <p:cNvSpPr txBox="1">
            <a:spLocks noChangeArrowheads="1"/>
          </p:cNvSpPr>
          <p:nvPr/>
        </p:nvSpPr>
        <p:spPr bwMode="auto">
          <a:xfrm>
            <a:off x="39624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57359" name="Text Box 23"/>
          <p:cNvSpPr txBox="1">
            <a:spLocks noChangeArrowheads="1"/>
          </p:cNvSpPr>
          <p:nvPr/>
        </p:nvSpPr>
        <p:spPr bwMode="auto">
          <a:xfrm>
            <a:off x="2514600" y="28797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57360" name="Text Box 24"/>
          <p:cNvSpPr txBox="1">
            <a:spLocks noChangeArrowheads="1"/>
          </p:cNvSpPr>
          <p:nvPr/>
        </p:nvSpPr>
        <p:spPr bwMode="auto">
          <a:xfrm>
            <a:off x="2971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57361" name="Group 25"/>
          <p:cNvGrpSpPr>
            <a:grpSpLocks/>
          </p:cNvGrpSpPr>
          <p:nvPr/>
        </p:nvGrpSpPr>
        <p:grpSpPr bwMode="auto">
          <a:xfrm>
            <a:off x="5105400" y="3870325"/>
            <a:ext cx="533400" cy="533400"/>
            <a:chOff x="1824" y="2736"/>
            <a:chExt cx="336" cy="336"/>
          </a:xfrm>
        </p:grpSpPr>
        <p:sp>
          <p:nvSpPr>
            <p:cNvPr id="57401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7402" name="Text Box 2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57362" name="Group 28"/>
          <p:cNvGrpSpPr>
            <a:grpSpLocks/>
          </p:cNvGrpSpPr>
          <p:nvPr/>
        </p:nvGrpSpPr>
        <p:grpSpPr bwMode="auto">
          <a:xfrm>
            <a:off x="5105400" y="2193925"/>
            <a:ext cx="533400" cy="533400"/>
            <a:chOff x="1824" y="2736"/>
            <a:chExt cx="336" cy="336"/>
          </a:xfrm>
        </p:grpSpPr>
        <p:sp>
          <p:nvSpPr>
            <p:cNvPr id="57399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7400" name="Text Box 3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57363" name="Line 31"/>
          <p:cNvSpPr>
            <a:spLocks noChangeShapeType="1"/>
          </p:cNvSpPr>
          <p:nvPr/>
        </p:nvSpPr>
        <p:spPr bwMode="auto">
          <a:xfrm>
            <a:off x="4114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4" name="Line 32"/>
          <p:cNvSpPr>
            <a:spLocks noChangeShapeType="1"/>
          </p:cNvSpPr>
          <p:nvPr/>
        </p:nvSpPr>
        <p:spPr bwMode="auto">
          <a:xfrm flipV="1">
            <a:off x="5410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5" name="Line 33"/>
          <p:cNvSpPr>
            <a:spLocks noChangeShapeType="1"/>
          </p:cNvSpPr>
          <p:nvPr/>
        </p:nvSpPr>
        <p:spPr bwMode="auto">
          <a:xfrm>
            <a:off x="4038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6" name="Text Box 34"/>
          <p:cNvSpPr txBox="1">
            <a:spLocks noChangeArrowheads="1"/>
          </p:cNvSpPr>
          <p:nvPr/>
        </p:nvSpPr>
        <p:spPr bwMode="auto">
          <a:xfrm>
            <a:off x="5486400" y="2986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57367" name="Text Box 35"/>
          <p:cNvSpPr txBox="1">
            <a:spLocks noChangeArrowheads="1"/>
          </p:cNvSpPr>
          <p:nvPr/>
        </p:nvSpPr>
        <p:spPr bwMode="auto">
          <a:xfrm>
            <a:off x="4572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57368" name="Text Box 36"/>
          <p:cNvSpPr txBox="1">
            <a:spLocks noChangeArrowheads="1"/>
          </p:cNvSpPr>
          <p:nvPr/>
        </p:nvSpPr>
        <p:spPr bwMode="auto">
          <a:xfrm>
            <a:off x="4495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57369" name="Line 37"/>
          <p:cNvSpPr>
            <a:spLocks noChangeShapeType="1"/>
          </p:cNvSpPr>
          <p:nvPr/>
        </p:nvSpPr>
        <p:spPr bwMode="auto">
          <a:xfrm flipV="1">
            <a:off x="2514600" y="27273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70" name="Text Box 38"/>
          <p:cNvSpPr txBox="1">
            <a:spLocks noChangeArrowheads="1"/>
          </p:cNvSpPr>
          <p:nvPr/>
        </p:nvSpPr>
        <p:spPr bwMode="auto">
          <a:xfrm>
            <a:off x="33528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57371" name="Text Box 39"/>
          <p:cNvSpPr txBox="1">
            <a:spLocks noChangeArrowheads="1"/>
          </p:cNvSpPr>
          <p:nvPr/>
        </p:nvSpPr>
        <p:spPr bwMode="auto">
          <a:xfrm>
            <a:off x="7467600" y="2971801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MST</a:t>
            </a:r>
          </a:p>
        </p:txBody>
      </p:sp>
      <p:grpSp>
        <p:nvGrpSpPr>
          <p:cNvPr id="57372" name="Group 40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57397" name="Oval 4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7398" name="Text Box 4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7373" name="Group 43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57395" name="Oval 4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7396" name="Text Box 4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7374" name="Group 46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57393" name="Oval 4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7394" name="Text Box 4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57375" name="Group 49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57391" name="Oval 5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7392" name="Text Box 5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7376" name="Group 52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57389" name="Oval 5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7390" name="Text Box 5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57377" name="Group 55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57387" name="Oval 5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7388" name="Text Box 5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57378" name="Text Box 58"/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7379" name="Text Box 59"/>
          <p:cNvSpPr txBox="1">
            <a:spLocks noChangeArrowheads="1"/>
          </p:cNvSpPr>
          <p:nvPr/>
        </p:nvSpPr>
        <p:spPr bwMode="auto">
          <a:xfrm>
            <a:off x="8077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57380" name="Text Box 60"/>
          <p:cNvSpPr txBox="1">
            <a:spLocks noChangeArrowheads="1"/>
          </p:cNvSpPr>
          <p:nvPr/>
        </p:nvSpPr>
        <p:spPr bwMode="auto">
          <a:xfrm>
            <a:off x="9525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7381" name="Text Box 61"/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7382" name="Text Box 62"/>
          <p:cNvSpPr txBox="1">
            <a:spLocks noChangeArrowheads="1"/>
          </p:cNvSpPr>
          <p:nvPr/>
        </p:nvSpPr>
        <p:spPr bwMode="auto">
          <a:xfrm>
            <a:off x="8077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6</a:t>
            </a:r>
          </a:p>
        </p:txBody>
      </p:sp>
      <p:sp>
        <p:nvSpPr>
          <p:cNvPr id="57383" name="Text Box 63"/>
          <p:cNvSpPr txBox="1">
            <a:spLocks noChangeArrowheads="1"/>
          </p:cNvSpPr>
          <p:nvPr/>
        </p:nvSpPr>
        <p:spPr bwMode="auto">
          <a:xfrm>
            <a:off x="9677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7384" name="Line 64"/>
          <p:cNvSpPr>
            <a:spLocks noChangeShapeType="1"/>
          </p:cNvSpPr>
          <p:nvPr/>
        </p:nvSpPr>
        <p:spPr bwMode="auto">
          <a:xfrm>
            <a:off x="8458200" y="4572000"/>
            <a:ext cx="114300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57385" name="Picture 65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5105400" y="76201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86" name="Rectangle 66"/>
          <p:cNvSpPr>
            <a:spLocks noChangeArrowheads="1"/>
          </p:cNvSpPr>
          <p:nvPr/>
        </p:nvSpPr>
        <p:spPr bwMode="auto">
          <a:xfrm>
            <a:off x="5181600" y="304800"/>
            <a:ext cx="52578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562738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Prim’s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2057400" y="2193925"/>
            <a:ext cx="533400" cy="533400"/>
            <a:chOff x="1824" y="2736"/>
            <a:chExt cx="336" cy="336"/>
          </a:xfrm>
        </p:grpSpPr>
        <p:sp>
          <p:nvSpPr>
            <p:cNvPr id="58433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8434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8372" name="Group 6"/>
          <p:cNvGrpSpPr>
            <a:grpSpLocks/>
          </p:cNvGrpSpPr>
          <p:nvPr/>
        </p:nvGrpSpPr>
        <p:grpSpPr bwMode="auto">
          <a:xfrm>
            <a:off x="2057400" y="3870325"/>
            <a:ext cx="533400" cy="533400"/>
            <a:chOff x="1824" y="2736"/>
            <a:chExt cx="336" cy="336"/>
          </a:xfrm>
        </p:grpSpPr>
        <p:sp>
          <p:nvSpPr>
            <p:cNvPr id="58431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8432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8373" name="Group 9"/>
          <p:cNvGrpSpPr>
            <a:grpSpLocks/>
          </p:cNvGrpSpPr>
          <p:nvPr/>
        </p:nvGrpSpPr>
        <p:grpSpPr bwMode="auto">
          <a:xfrm>
            <a:off x="3581400" y="3870325"/>
            <a:ext cx="533400" cy="533400"/>
            <a:chOff x="1824" y="2736"/>
            <a:chExt cx="336" cy="336"/>
          </a:xfrm>
        </p:grpSpPr>
        <p:sp>
          <p:nvSpPr>
            <p:cNvPr id="58429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8430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58374" name="Group 12"/>
          <p:cNvGrpSpPr>
            <a:grpSpLocks/>
          </p:cNvGrpSpPr>
          <p:nvPr/>
        </p:nvGrpSpPr>
        <p:grpSpPr bwMode="auto">
          <a:xfrm>
            <a:off x="3581400" y="2193925"/>
            <a:ext cx="533400" cy="533400"/>
            <a:chOff x="1824" y="2736"/>
            <a:chExt cx="336" cy="336"/>
          </a:xfrm>
        </p:grpSpPr>
        <p:sp>
          <p:nvSpPr>
            <p:cNvPr id="58427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8428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58375" name="Line 15"/>
          <p:cNvSpPr>
            <a:spLocks noChangeShapeType="1"/>
          </p:cNvSpPr>
          <p:nvPr/>
        </p:nvSpPr>
        <p:spPr bwMode="auto">
          <a:xfrm>
            <a:off x="2590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76" name="Line 16"/>
          <p:cNvSpPr>
            <a:spLocks noChangeShapeType="1"/>
          </p:cNvSpPr>
          <p:nvPr/>
        </p:nvSpPr>
        <p:spPr bwMode="auto">
          <a:xfrm flipV="1">
            <a:off x="3886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77" name="Line 17"/>
          <p:cNvSpPr>
            <a:spLocks noChangeShapeType="1"/>
          </p:cNvSpPr>
          <p:nvPr/>
        </p:nvSpPr>
        <p:spPr bwMode="auto">
          <a:xfrm flipV="1">
            <a:off x="2362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78" name="Line 18"/>
          <p:cNvSpPr>
            <a:spLocks noChangeShapeType="1"/>
          </p:cNvSpPr>
          <p:nvPr/>
        </p:nvSpPr>
        <p:spPr bwMode="auto">
          <a:xfrm>
            <a:off x="2590800" y="2422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79" name="Line 19"/>
          <p:cNvSpPr>
            <a:spLocks noChangeShapeType="1"/>
          </p:cNvSpPr>
          <p:nvPr/>
        </p:nvSpPr>
        <p:spPr bwMode="auto">
          <a:xfrm>
            <a:off x="2514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0" name="Text Box 20"/>
          <p:cNvSpPr txBox="1">
            <a:spLocks noChangeArrowheads="1"/>
          </p:cNvSpPr>
          <p:nvPr/>
        </p:nvSpPr>
        <p:spPr bwMode="auto">
          <a:xfrm>
            <a:off x="2057400" y="31083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58381" name="Text Box 21"/>
          <p:cNvSpPr txBox="1">
            <a:spLocks noChangeArrowheads="1"/>
          </p:cNvSpPr>
          <p:nvPr/>
        </p:nvSpPr>
        <p:spPr bwMode="auto">
          <a:xfrm>
            <a:off x="2971800" y="20415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8382" name="Text Box 22"/>
          <p:cNvSpPr txBox="1">
            <a:spLocks noChangeArrowheads="1"/>
          </p:cNvSpPr>
          <p:nvPr/>
        </p:nvSpPr>
        <p:spPr bwMode="auto">
          <a:xfrm>
            <a:off x="39624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58383" name="Text Box 23"/>
          <p:cNvSpPr txBox="1">
            <a:spLocks noChangeArrowheads="1"/>
          </p:cNvSpPr>
          <p:nvPr/>
        </p:nvSpPr>
        <p:spPr bwMode="auto">
          <a:xfrm>
            <a:off x="2514600" y="28797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58384" name="Text Box 24"/>
          <p:cNvSpPr txBox="1">
            <a:spLocks noChangeArrowheads="1"/>
          </p:cNvSpPr>
          <p:nvPr/>
        </p:nvSpPr>
        <p:spPr bwMode="auto">
          <a:xfrm>
            <a:off x="2971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58385" name="Group 25"/>
          <p:cNvGrpSpPr>
            <a:grpSpLocks/>
          </p:cNvGrpSpPr>
          <p:nvPr/>
        </p:nvGrpSpPr>
        <p:grpSpPr bwMode="auto">
          <a:xfrm>
            <a:off x="5105400" y="3870325"/>
            <a:ext cx="533400" cy="533400"/>
            <a:chOff x="1824" y="2736"/>
            <a:chExt cx="336" cy="336"/>
          </a:xfrm>
        </p:grpSpPr>
        <p:sp>
          <p:nvSpPr>
            <p:cNvPr id="58425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8426" name="Text Box 2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58386" name="Group 28"/>
          <p:cNvGrpSpPr>
            <a:grpSpLocks/>
          </p:cNvGrpSpPr>
          <p:nvPr/>
        </p:nvGrpSpPr>
        <p:grpSpPr bwMode="auto">
          <a:xfrm>
            <a:off x="5105400" y="2193925"/>
            <a:ext cx="533400" cy="533400"/>
            <a:chOff x="1824" y="2736"/>
            <a:chExt cx="336" cy="336"/>
          </a:xfrm>
        </p:grpSpPr>
        <p:sp>
          <p:nvSpPr>
            <p:cNvPr id="58423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8424" name="Text Box 3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58387" name="Line 31"/>
          <p:cNvSpPr>
            <a:spLocks noChangeShapeType="1"/>
          </p:cNvSpPr>
          <p:nvPr/>
        </p:nvSpPr>
        <p:spPr bwMode="auto">
          <a:xfrm>
            <a:off x="4114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8" name="Line 32"/>
          <p:cNvSpPr>
            <a:spLocks noChangeShapeType="1"/>
          </p:cNvSpPr>
          <p:nvPr/>
        </p:nvSpPr>
        <p:spPr bwMode="auto">
          <a:xfrm flipV="1">
            <a:off x="5410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9" name="Line 33"/>
          <p:cNvSpPr>
            <a:spLocks noChangeShapeType="1"/>
          </p:cNvSpPr>
          <p:nvPr/>
        </p:nvSpPr>
        <p:spPr bwMode="auto">
          <a:xfrm>
            <a:off x="4038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90" name="Text Box 34"/>
          <p:cNvSpPr txBox="1">
            <a:spLocks noChangeArrowheads="1"/>
          </p:cNvSpPr>
          <p:nvPr/>
        </p:nvSpPr>
        <p:spPr bwMode="auto">
          <a:xfrm>
            <a:off x="5486400" y="2986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58391" name="Text Box 35"/>
          <p:cNvSpPr txBox="1">
            <a:spLocks noChangeArrowheads="1"/>
          </p:cNvSpPr>
          <p:nvPr/>
        </p:nvSpPr>
        <p:spPr bwMode="auto">
          <a:xfrm>
            <a:off x="4572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58392" name="Text Box 36"/>
          <p:cNvSpPr txBox="1">
            <a:spLocks noChangeArrowheads="1"/>
          </p:cNvSpPr>
          <p:nvPr/>
        </p:nvSpPr>
        <p:spPr bwMode="auto">
          <a:xfrm>
            <a:off x="4495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58393" name="Line 37"/>
          <p:cNvSpPr>
            <a:spLocks noChangeShapeType="1"/>
          </p:cNvSpPr>
          <p:nvPr/>
        </p:nvSpPr>
        <p:spPr bwMode="auto">
          <a:xfrm flipV="1">
            <a:off x="2514600" y="27273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94" name="Text Box 38"/>
          <p:cNvSpPr txBox="1">
            <a:spLocks noChangeArrowheads="1"/>
          </p:cNvSpPr>
          <p:nvPr/>
        </p:nvSpPr>
        <p:spPr bwMode="auto">
          <a:xfrm>
            <a:off x="33528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58395" name="Text Box 39"/>
          <p:cNvSpPr txBox="1">
            <a:spLocks noChangeArrowheads="1"/>
          </p:cNvSpPr>
          <p:nvPr/>
        </p:nvSpPr>
        <p:spPr bwMode="auto">
          <a:xfrm>
            <a:off x="7467600" y="2971801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MST</a:t>
            </a:r>
          </a:p>
        </p:txBody>
      </p:sp>
      <p:grpSp>
        <p:nvGrpSpPr>
          <p:cNvPr id="58396" name="Group 40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58421" name="Oval 4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8422" name="Text Box 4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8397" name="Group 43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58419" name="Oval 4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8420" name="Text Box 4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8398" name="Group 46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58417" name="Oval 4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8418" name="Text Box 4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58399" name="Group 49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58415" name="Oval 5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8416" name="Text Box 5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8400" name="Group 52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58413" name="Oval 5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8414" name="Text Box 5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58401" name="Group 55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58411" name="Oval 5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8412" name="Text Box 5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58402" name="Text Box 58"/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8403" name="Text Box 59"/>
          <p:cNvSpPr txBox="1">
            <a:spLocks noChangeArrowheads="1"/>
          </p:cNvSpPr>
          <p:nvPr/>
        </p:nvSpPr>
        <p:spPr bwMode="auto">
          <a:xfrm>
            <a:off x="8077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58404" name="Text Box 60"/>
          <p:cNvSpPr txBox="1">
            <a:spLocks noChangeArrowheads="1"/>
          </p:cNvSpPr>
          <p:nvPr/>
        </p:nvSpPr>
        <p:spPr bwMode="auto">
          <a:xfrm>
            <a:off x="9525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8405" name="Text Box 61"/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58406" name="Text Box 62"/>
          <p:cNvSpPr txBox="1">
            <a:spLocks noChangeArrowheads="1"/>
          </p:cNvSpPr>
          <p:nvPr/>
        </p:nvSpPr>
        <p:spPr bwMode="auto">
          <a:xfrm>
            <a:off x="8077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8407" name="Text Box 63"/>
          <p:cNvSpPr txBox="1">
            <a:spLocks noChangeArrowheads="1"/>
          </p:cNvSpPr>
          <p:nvPr/>
        </p:nvSpPr>
        <p:spPr bwMode="auto">
          <a:xfrm>
            <a:off x="9677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8408" name="Line 64"/>
          <p:cNvSpPr>
            <a:spLocks noChangeShapeType="1"/>
          </p:cNvSpPr>
          <p:nvPr/>
        </p:nvSpPr>
        <p:spPr bwMode="auto">
          <a:xfrm>
            <a:off x="8458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58409" name="Picture 65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5105400" y="76201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10" name="Rectangle 66"/>
          <p:cNvSpPr>
            <a:spLocks noChangeArrowheads="1"/>
          </p:cNvSpPr>
          <p:nvPr/>
        </p:nvSpPr>
        <p:spPr bwMode="auto">
          <a:xfrm>
            <a:off x="5029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135468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Prim’s</a:t>
            </a:r>
          </a:p>
        </p:txBody>
      </p:sp>
      <p:grpSp>
        <p:nvGrpSpPr>
          <p:cNvPr id="59395" name="Group 3"/>
          <p:cNvGrpSpPr>
            <a:grpSpLocks/>
          </p:cNvGrpSpPr>
          <p:nvPr/>
        </p:nvGrpSpPr>
        <p:grpSpPr bwMode="auto">
          <a:xfrm>
            <a:off x="2057400" y="2193925"/>
            <a:ext cx="533400" cy="533400"/>
            <a:chOff x="1824" y="2736"/>
            <a:chExt cx="336" cy="336"/>
          </a:xfrm>
        </p:grpSpPr>
        <p:sp>
          <p:nvSpPr>
            <p:cNvPr id="5945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945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9396" name="Group 6"/>
          <p:cNvGrpSpPr>
            <a:grpSpLocks/>
          </p:cNvGrpSpPr>
          <p:nvPr/>
        </p:nvGrpSpPr>
        <p:grpSpPr bwMode="auto">
          <a:xfrm>
            <a:off x="2057400" y="3870325"/>
            <a:ext cx="533400" cy="533400"/>
            <a:chOff x="1824" y="2736"/>
            <a:chExt cx="336" cy="336"/>
          </a:xfrm>
        </p:grpSpPr>
        <p:sp>
          <p:nvSpPr>
            <p:cNvPr id="59456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9457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9397" name="Group 9"/>
          <p:cNvGrpSpPr>
            <a:grpSpLocks/>
          </p:cNvGrpSpPr>
          <p:nvPr/>
        </p:nvGrpSpPr>
        <p:grpSpPr bwMode="auto">
          <a:xfrm>
            <a:off x="3581400" y="3870325"/>
            <a:ext cx="533400" cy="533400"/>
            <a:chOff x="1824" y="2736"/>
            <a:chExt cx="336" cy="336"/>
          </a:xfrm>
        </p:grpSpPr>
        <p:sp>
          <p:nvSpPr>
            <p:cNvPr id="5945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945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59398" name="Group 12"/>
          <p:cNvGrpSpPr>
            <a:grpSpLocks/>
          </p:cNvGrpSpPr>
          <p:nvPr/>
        </p:nvGrpSpPr>
        <p:grpSpPr bwMode="auto">
          <a:xfrm>
            <a:off x="3581400" y="2193925"/>
            <a:ext cx="533400" cy="533400"/>
            <a:chOff x="1824" y="2736"/>
            <a:chExt cx="336" cy="336"/>
          </a:xfrm>
        </p:grpSpPr>
        <p:sp>
          <p:nvSpPr>
            <p:cNvPr id="59452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9453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59399" name="Line 15"/>
          <p:cNvSpPr>
            <a:spLocks noChangeShapeType="1"/>
          </p:cNvSpPr>
          <p:nvPr/>
        </p:nvSpPr>
        <p:spPr bwMode="auto">
          <a:xfrm>
            <a:off x="2590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00" name="Line 16"/>
          <p:cNvSpPr>
            <a:spLocks noChangeShapeType="1"/>
          </p:cNvSpPr>
          <p:nvPr/>
        </p:nvSpPr>
        <p:spPr bwMode="auto">
          <a:xfrm flipV="1">
            <a:off x="3886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01" name="Line 17"/>
          <p:cNvSpPr>
            <a:spLocks noChangeShapeType="1"/>
          </p:cNvSpPr>
          <p:nvPr/>
        </p:nvSpPr>
        <p:spPr bwMode="auto">
          <a:xfrm flipV="1">
            <a:off x="2362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02" name="Line 18"/>
          <p:cNvSpPr>
            <a:spLocks noChangeShapeType="1"/>
          </p:cNvSpPr>
          <p:nvPr/>
        </p:nvSpPr>
        <p:spPr bwMode="auto">
          <a:xfrm>
            <a:off x="2590800" y="2422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03" name="Line 19"/>
          <p:cNvSpPr>
            <a:spLocks noChangeShapeType="1"/>
          </p:cNvSpPr>
          <p:nvPr/>
        </p:nvSpPr>
        <p:spPr bwMode="auto">
          <a:xfrm>
            <a:off x="2514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04" name="Text Box 20"/>
          <p:cNvSpPr txBox="1">
            <a:spLocks noChangeArrowheads="1"/>
          </p:cNvSpPr>
          <p:nvPr/>
        </p:nvSpPr>
        <p:spPr bwMode="auto">
          <a:xfrm>
            <a:off x="2057400" y="31083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59405" name="Text Box 21"/>
          <p:cNvSpPr txBox="1">
            <a:spLocks noChangeArrowheads="1"/>
          </p:cNvSpPr>
          <p:nvPr/>
        </p:nvSpPr>
        <p:spPr bwMode="auto">
          <a:xfrm>
            <a:off x="2971800" y="20415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9406" name="Text Box 22"/>
          <p:cNvSpPr txBox="1">
            <a:spLocks noChangeArrowheads="1"/>
          </p:cNvSpPr>
          <p:nvPr/>
        </p:nvSpPr>
        <p:spPr bwMode="auto">
          <a:xfrm>
            <a:off x="39624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59407" name="Text Box 23"/>
          <p:cNvSpPr txBox="1">
            <a:spLocks noChangeArrowheads="1"/>
          </p:cNvSpPr>
          <p:nvPr/>
        </p:nvSpPr>
        <p:spPr bwMode="auto">
          <a:xfrm>
            <a:off x="2514600" y="28797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59408" name="Text Box 24"/>
          <p:cNvSpPr txBox="1">
            <a:spLocks noChangeArrowheads="1"/>
          </p:cNvSpPr>
          <p:nvPr/>
        </p:nvSpPr>
        <p:spPr bwMode="auto">
          <a:xfrm>
            <a:off x="2971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59409" name="Group 25"/>
          <p:cNvGrpSpPr>
            <a:grpSpLocks/>
          </p:cNvGrpSpPr>
          <p:nvPr/>
        </p:nvGrpSpPr>
        <p:grpSpPr bwMode="auto">
          <a:xfrm>
            <a:off x="5105400" y="3870325"/>
            <a:ext cx="533400" cy="533400"/>
            <a:chOff x="1824" y="2736"/>
            <a:chExt cx="336" cy="336"/>
          </a:xfrm>
        </p:grpSpPr>
        <p:sp>
          <p:nvSpPr>
            <p:cNvPr id="59450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9451" name="Text Box 2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59410" name="Group 28"/>
          <p:cNvGrpSpPr>
            <a:grpSpLocks/>
          </p:cNvGrpSpPr>
          <p:nvPr/>
        </p:nvGrpSpPr>
        <p:grpSpPr bwMode="auto">
          <a:xfrm>
            <a:off x="5105400" y="2193925"/>
            <a:ext cx="533400" cy="533400"/>
            <a:chOff x="1824" y="2736"/>
            <a:chExt cx="336" cy="336"/>
          </a:xfrm>
        </p:grpSpPr>
        <p:sp>
          <p:nvSpPr>
            <p:cNvPr id="59448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9449" name="Text Box 3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59411" name="Line 31"/>
          <p:cNvSpPr>
            <a:spLocks noChangeShapeType="1"/>
          </p:cNvSpPr>
          <p:nvPr/>
        </p:nvSpPr>
        <p:spPr bwMode="auto">
          <a:xfrm>
            <a:off x="4114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12" name="Line 32"/>
          <p:cNvSpPr>
            <a:spLocks noChangeShapeType="1"/>
          </p:cNvSpPr>
          <p:nvPr/>
        </p:nvSpPr>
        <p:spPr bwMode="auto">
          <a:xfrm flipV="1">
            <a:off x="5410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13" name="Line 33"/>
          <p:cNvSpPr>
            <a:spLocks noChangeShapeType="1"/>
          </p:cNvSpPr>
          <p:nvPr/>
        </p:nvSpPr>
        <p:spPr bwMode="auto">
          <a:xfrm>
            <a:off x="4038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14" name="Text Box 34"/>
          <p:cNvSpPr txBox="1">
            <a:spLocks noChangeArrowheads="1"/>
          </p:cNvSpPr>
          <p:nvPr/>
        </p:nvSpPr>
        <p:spPr bwMode="auto">
          <a:xfrm>
            <a:off x="5486400" y="2986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59415" name="Text Box 35"/>
          <p:cNvSpPr txBox="1">
            <a:spLocks noChangeArrowheads="1"/>
          </p:cNvSpPr>
          <p:nvPr/>
        </p:nvSpPr>
        <p:spPr bwMode="auto">
          <a:xfrm>
            <a:off x="4572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59416" name="Text Box 36"/>
          <p:cNvSpPr txBox="1">
            <a:spLocks noChangeArrowheads="1"/>
          </p:cNvSpPr>
          <p:nvPr/>
        </p:nvSpPr>
        <p:spPr bwMode="auto">
          <a:xfrm>
            <a:off x="4495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59417" name="Line 37"/>
          <p:cNvSpPr>
            <a:spLocks noChangeShapeType="1"/>
          </p:cNvSpPr>
          <p:nvPr/>
        </p:nvSpPr>
        <p:spPr bwMode="auto">
          <a:xfrm flipV="1">
            <a:off x="2514600" y="27273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18" name="Text Box 38"/>
          <p:cNvSpPr txBox="1">
            <a:spLocks noChangeArrowheads="1"/>
          </p:cNvSpPr>
          <p:nvPr/>
        </p:nvSpPr>
        <p:spPr bwMode="auto">
          <a:xfrm>
            <a:off x="33528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59419" name="Text Box 39"/>
          <p:cNvSpPr txBox="1">
            <a:spLocks noChangeArrowheads="1"/>
          </p:cNvSpPr>
          <p:nvPr/>
        </p:nvSpPr>
        <p:spPr bwMode="auto">
          <a:xfrm>
            <a:off x="7467600" y="2971801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MST</a:t>
            </a:r>
          </a:p>
        </p:txBody>
      </p:sp>
      <p:grpSp>
        <p:nvGrpSpPr>
          <p:cNvPr id="59420" name="Group 40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59446" name="Oval 4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9447" name="Text Box 4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9421" name="Group 43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59444" name="Oval 4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9445" name="Text Box 4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9422" name="Group 46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59442" name="Oval 4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9443" name="Text Box 4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59423" name="Group 49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59440" name="Oval 5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9441" name="Text Box 5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9424" name="Group 52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59438" name="Oval 5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9439" name="Text Box 5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59425" name="Group 55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59436" name="Oval 5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9437" name="Text Box 5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59426" name="Text Box 58"/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9427" name="Text Box 59"/>
          <p:cNvSpPr txBox="1">
            <a:spLocks noChangeArrowheads="1"/>
          </p:cNvSpPr>
          <p:nvPr/>
        </p:nvSpPr>
        <p:spPr bwMode="auto">
          <a:xfrm>
            <a:off x="8077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59428" name="Text Box 60"/>
          <p:cNvSpPr txBox="1">
            <a:spLocks noChangeArrowheads="1"/>
          </p:cNvSpPr>
          <p:nvPr/>
        </p:nvSpPr>
        <p:spPr bwMode="auto">
          <a:xfrm>
            <a:off x="9525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9429" name="Text Box 61"/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59430" name="Text Box 62"/>
          <p:cNvSpPr txBox="1">
            <a:spLocks noChangeArrowheads="1"/>
          </p:cNvSpPr>
          <p:nvPr/>
        </p:nvSpPr>
        <p:spPr bwMode="auto">
          <a:xfrm>
            <a:off x="8077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9431" name="Text Box 63"/>
          <p:cNvSpPr txBox="1">
            <a:spLocks noChangeArrowheads="1"/>
          </p:cNvSpPr>
          <p:nvPr/>
        </p:nvSpPr>
        <p:spPr bwMode="auto">
          <a:xfrm>
            <a:off x="9677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9432" name="Line 64"/>
          <p:cNvSpPr>
            <a:spLocks noChangeShapeType="1"/>
          </p:cNvSpPr>
          <p:nvPr/>
        </p:nvSpPr>
        <p:spPr bwMode="auto">
          <a:xfrm>
            <a:off x="8458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59433" name="Picture 65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5105400" y="76201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34" name="Line 66"/>
          <p:cNvSpPr>
            <a:spLocks noChangeShapeType="1"/>
          </p:cNvSpPr>
          <p:nvPr/>
        </p:nvSpPr>
        <p:spPr bwMode="auto">
          <a:xfrm>
            <a:off x="7010400" y="43434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35" name="Rectangle 67"/>
          <p:cNvSpPr>
            <a:spLocks noChangeArrowheads="1"/>
          </p:cNvSpPr>
          <p:nvPr/>
        </p:nvSpPr>
        <p:spPr bwMode="auto">
          <a:xfrm>
            <a:off x="5181600" y="304800"/>
            <a:ext cx="52578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770634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Prim’s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2057400" y="2193925"/>
            <a:ext cx="533400" cy="533400"/>
            <a:chOff x="1824" y="2736"/>
            <a:chExt cx="336" cy="336"/>
          </a:xfrm>
        </p:grpSpPr>
        <p:sp>
          <p:nvSpPr>
            <p:cNvPr id="60482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0483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0420" name="Group 6"/>
          <p:cNvGrpSpPr>
            <a:grpSpLocks/>
          </p:cNvGrpSpPr>
          <p:nvPr/>
        </p:nvGrpSpPr>
        <p:grpSpPr bwMode="auto">
          <a:xfrm>
            <a:off x="2057400" y="3870325"/>
            <a:ext cx="533400" cy="533400"/>
            <a:chOff x="1824" y="2736"/>
            <a:chExt cx="336" cy="336"/>
          </a:xfrm>
        </p:grpSpPr>
        <p:sp>
          <p:nvSpPr>
            <p:cNvPr id="60480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0481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0421" name="Group 9"/>
          <p:cNvGrpSpPr>
            <a:grpSpLocks/>
          </p:cNvGrpSpPr>
          <p:nvPr/>
        </p:nvGrpSpPr>
        <p:grpSpPr bwMode="auto">
          <a:xfrm>
            <a:off x="3581400" y="3870325"/>
            <a:ext cx="533400" cy="533400"/>
            <a:chOff x="1824" y="2736"/>
            <a:chExt cx="336" cy="336"/>
          </a:xfrm>
        </p:grpSpPr>
        <p:sp>
          <p:nvSpPr>
            <p:cNvPr id="60478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0479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60422" name="Group 12"/>
          <p:cNvGrpSpPr>
            <a:grpSpLocks/>
          </p:cNvGrpSpPr>
          <p:nvPr/>
        </p:nvGrpSpPr>
        <p:grpSpPr bwMode="auto">
          <a:xfrm>
            <a:off x="3581400" y="2193925"/>
            <a:ext cx="533400" cy="533400"/>
            <a:chOff x="1824" y="2736"/>
            <a:chExt cx="336" cy="336"/>
          </a:xfrm>
        </p:grpSpPr>
        <p:sp>
          <p:nvSpPr>
            <p:cNvPr id="60476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0477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60423" name="Line 15"/>
          <p:cNvSpPr>
            <a:spLocks noChangeShapeType="1"/>
          </p:cNvSpPr>
          <p:nvPr/>
        </p:nvSpPr>
        <p:spPr bwMode="auto">
          <a:xfrm>
            <a:off x="2590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24" name="Line 16"/>
          <p:cNvSpPr>
            <a:spLocks noChangeShapeType="1"/>
          </p:cNvSpPr>
          <p:nvPr/>
        </p:nvSpPr>
        <p:spPr bwMode="auto">
          <a:xfrm flipV="1">
            <a:off x="3886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25" name="Line 17"/>
          <p:cNvSpPr>
            <a:spLocks noChangeShapeType="1"/>
          </p:cNvSpPr>
          <p:nvPr/>
        </p:nvSpPr>
        <p:spPr bwMode="auto">
          <a:xfrm flipV="1">
            <a:off x="2362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26" name="Line 18"/>
          <p:cNvSpPr>
            <a:spLocks noChangeShapeType="1"/>
          </p:cNvSpPr>
          <p:nvPr/>
        </p:nvSpPr>
        <p:spPr bwMode="auto">
          <a:xfrm>
            <a:off x="2590800" y="2422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27" name="Line 19"/>
          <p:cNvSpPr>
            <a:spLocks noChangeShapeType="1"/>
          </p:cNvSpPr>
          <p:nvPr/>
        </p:nvSpPr>
        <p:spPr bwMode="auto">
          <a:xfrm>
            <a:off x="2514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28" name="Text Box 20"/>
          <p:cNvSpPr txBox="1">
            <a:spLocks noChangeArrowheads="1"/>
          </p:cNvSpPr>
          <p:nvPr/>
        </p:nvSpPr>
        <p:spPr bwMode="auto">
          <a:xfrm>
            <a:off x="2057400" y="31083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60429" name="Text Box 21"/>
          <p:cNvSpPr txBox="1">
            <a:spLocks noChangeArrowheads="1"/>
          </p:cNvSpPr>
          <p:nvPr/>
        </p:nvSpPr>
        <p:spPr bwMode="auto">
          <a:xfrm>
            <a:off x="2971800" y="20415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0430" name="Text Box 22"/>
          <p:cNvSpPr txBox="1">
            <a:spLocks noChangeArrowheads="1"/>
          </p:cNvSpPr>
          <p:nvPr/>
        </p:nvSpPr>
        <p:spPr bwMode="auto">
          <a:xfrm>
            <a:off x="39624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60431" name="Text Box 23"/>
          <p:cNvSpPr txBox="1">
            <a:spLocks noChangeArrowheads="1"/>
          </p:cNvSpPr>
          <p:nvPr/>
        </p:nvSpPr>
        <p:spPr bwMode="auto">
          <a:xfrm>
            <a:off x="2514600" y="28797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60432" name="Text Box 24"/>
          <p:cNvSpPr txBox="1">
            <a:spLocks noChangeArrowheads="1"/>
          </p:cNvSpPr>
          <p:nvPr/>
        </p:nvSpPr>
        <p:spPr bwMode="auto">
          <a:xfrm>
            <a:off x="2971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60433" name="Group 25"/>
          <p:cNvGrpSpPr>
            <a:grpSpLocks/>
          </p:cNvGrpSpPr>
          <p:nvPr/>
        </p:nvGrpSpPr>
        <p:grpSpPr bwMode="auto">
          <a:xfrm>
            <a:off x="5105400" y="3870325"/>
            <a:ext cx="533400" cy="533400"/>
            <a:chOff x="1824" y="2736"/>
            <a:chExt cx="336" cy="336"/>
          </a:xfrm>
        </p:grpSpPr>
        <p:sp>
          <p:nvSpPr>
            <p:cNvPr id="60474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0475" name="Text Box 2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60434" name="Group 28"/>
          <p:cNvGrpSpPr>
            <a:grpSpLocks/>
          </p:cNvGrpSpPr>
          <p:nvPr/>
        </p:nvGrpSpPr>
        <p:grpSpPr bwMode="auto">
          <a:xfrm>
            <a:off x="5105400" y="2193925"/>
            <a:ext cx="533400" cy="533400"/>
            <a:chOff x="1824" y="2736"/>
            <a:chExt cx="336" cy="336"/>
          </a:xfrm>
        </p:grpSpPr>
        <p:sp>
          <p:nvSpPr>
            <p:cNvPr id="60472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0473" name="Text Box 3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60435" name="Line 31"/>
          <p:cNvSpPr>
            <a:spLocks noChangeShapeType="1"/>
          </p:cNvSpPr>
          <p:nvPr/>
        </p:nvSpPr>
        <p:spPr bwMode="auto">
          <a:xfrm>
            <a:off x="4114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36" name="Line 32"/>
          <p:cNvSpPr>
            <a:spLocks noChangeShapeType="1"/>
          </p:cNvSpPr>
          <p:nvPr/>
        </p:nvSpPr>
        <p:spPr bwMode="auto">
          <a:xfrm flipV="1">
            <a:off x="5410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37" name="Line 33"/>
          <p:cNvSpPr>
            <a:spLocks noChangeShapeType="1"/>
          </p:cNvSpPr>
          <p:nvPr/>
        </p:nvSpPr>
        <p:spPr bwMode="auto">
          <a:xfrm>
            <a:off x="4038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38" name="Text Box 34"/>
          <p:cNvSpPr txBox="1">
            <a:spLocks noChangeArrowheads="1"/>
          </p:cNvSpPr>
          <p:nvPr/>
        </p:nvSpPr>
        <p:spPr bwMode="auto">
          <a:xfrm>
            <a:off x="5486400" y="2986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60439" name="Text Box 35"/>
          <p:cNvSpPr txBox="1">
            <a:spLocks noChangeArrowheads="1"/>
          </p:cNvSpPr>
          <p:nvPr/>
        </p:nvSpPr>
        <p:spPr bwMode="auto">
          <a:xfrm>
            <a:off x="4572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60440" name="Text Box 36"/>
          <p:cNvSpPr txBox="1">
            <a:spLocks noChangeArrowheads="1"/>
          </p:cNvSpPr>
          <p:nvPr/>
        </p:nvSpPr>
        <p:spPr bwMode="auto">
          <a:xfrm>
            <a:off x="4495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60441" name="Line 37"/>
          <p:cNvSpPr>
            <a:spLocks noChangeShapeType="1"/>
          </p:cNvSpPr>
          <p:nvPr/>
        </p:nvSpPr>
        <p:spPr bwMode="auto">
          <a:xfrm flipV="1">
            <a:off x="2514600" y="27273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42" name="Text Box 38"/>
          <p:cNvSpPr txBox="1">
            <a:spLocks noChangeArrowheads="1"/>
          </p:cNvSpPr>
          <p:nvPr/>
        </p:nvSpPr>
        <p:spPr bwMode="auto">
          <a:xfrm>
            <a:off x="33528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60443" name="Text Box 39"/>
          <p:cNvSpPr txBox="1">
            <a:spLocks noChangeArrowheads="1"/>
          </p:cNvSpPr>
          <p:nvPr/>
        </p:nvSpPr>
        <p:spPr bwMode="auto">
          <a:xfrm>
            <a:off x="7467600" y="2971801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MST</a:t>
            </a:r>
          </a:p>
        </p:txBody>
      </p:sp>
      <p:grpSp>
        <p:nvGrpSpPr>
          <p:cNvPr id="60444" name="Group 40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60470" name="Oval 4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0471" name="Text Box 4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0445" name="Group 43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60468" name="Oval 4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0469" name="Text Box 4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0446" name="Group 46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60466" name="Oval 4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0467" name="Text Box 4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60447" name="Group 49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60464" name="Oval 5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0465" name="Text Box 5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0448" name="Group 52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60462" name="Oval 5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0463" name="Text Box 5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60449" name="Group 55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60460" name="Oval 5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0461" name="Text Box 5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60450" name="Text Box 58"/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0451" name="Text Box 59"/>
          <p:cNvSpPr txBox="1">
            <a:spLocks noChangeArrowheads="1"/>
          </p:cNvSpPr>
          <p:nvPr/>
        </p:nvSpPr>
        <p:spPr bwMode="auto">
          <a:xfrm>
            <a:off x="8077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60452" name="Text Box 60"/>
          <p:cNvSpPr txBox="1">
            <a:spLocks noChangeArrowheads="1"/>
          </p:cNvSpPr>
          <p:nvPr/>
        </p:nvSpPr>
        <p:spPr bwMode="auto">
          <a:xfrm>
            <a:off x="9525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0453" name="Text Box 61"/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60454" name="Text Box 62"/>
          <p:cNvSpPr txBox="1">
            <a:spLocks noChangeArrowheads="1"/>
          </p:cNvSpPr>
          <p:nvPr/>
        </p:nvSpPr>
        <p:spPr bwMode="auto">
          <a:xfrm>
            <a:off x="8077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0455" name="Text Box 63"/>
          <p:cNvSpPr txBox="1">
            <a:spLocks noChangeArrowheads="1"/>
          </p:cNvSpPr>
          <p:nvPr/>
        </p:nvSpPr>
        <p:spPr bwMode="auto">
          <a:xfrm>
            <a:off x="9677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0456" name="Line 64"/>
          <p:cNvSpPr>
            <a:spLocks noChangeShapeType="1"/>
          </p:cNvSpPr>
          <p:nvPr/>
        </p:nvSpPr>
        <p:spPr bwMode="auto">
          <a:xfrm>
            <a:off x="8458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0457" name="Picture 65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5105400" y="76201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58" name="Line 66"/>
          <p:cNvSpPr>
            <a:spLocks noChangeShapeType="1"/>
          </p:cNvSpPr>
          <p:nvPr/>
        </p:nvSpPr>
        <p:spPr bwMode="auto">
          <a:xfrm>
            <a:off x="7010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59" name="Rectangle 67"/>
          <p:cNvSpPr>
            <a:spLocks noChangeArrowheads="1"/>
          </p:cNvSpPr>
          <p:nvPr/>
        </p:nvSpPr>
        <p:spPr bwMode="auto">
          <a:xfrm>
            <a:off x="5029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28387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Prim’s</a:t>
            </a:r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2057400" y="2193925"/>
            <a:ext cx="533400" cy="533400"/>
            <a:chOff x="1824" y="2736"/>
            <a:chExt cx="336" cy="336"/>
          </a:xfrm>
        </p:grpSpPr>
        <p:sp>
          <p:nvSpPr>
            <p:cNvPr id="61507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508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1444" name="Group 6"/>
          <p:cNvGrpSpPr>
            <a:grpSpLocks/>
          </p:cNvGrpSpPr>
          <p:nvPr/>
        </p:nvGrpSpPr>
        <p:grpSpPr bwMode="auto">
          <a:xfrm>
            <a:off x="2057400" y="3870325"/>
            <a:ext cx="533400" cy="533400"/>
            <a:chOff x="1824" y="2736"/>
            <a:chExt cx="336" cy="336"/>
          </a:xfrm>
        </p:grpSpPr>
        <p:sp>
          <p:nvSpPr>
            <p:cNvPr id="61505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506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1445" name="Group 9"/>
          <p:cNvGrpSpPr>
            <a:grpSpLocks/>
          </p:cNvGrpSpPr>
          <p:nvPr/>
        </p:nvGrpSpPr>
        <p:grpSpPr bwMode="auto">
          <a:xfrm>
            <a:off x="3581400" y="3870325"/>
            <a:ext cx="533400" cy="533400"/>
            <a:chOff x="1824" y="2736"/>
            <a:chExt cx="336" cy="336"/>
          </a:xfrm>
        </p:grpSpPr>
        <p:sp>
          <p:nvSpPr>
            <p:cNvPr id="61503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504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61446" name="Group 12"/>
          <p:cNvGrpSpPr>
            <a:grpSpLocks/>
          </p:cNvGrpSpPr>
          <p:nvPr/>
        </p:nvGrpSpPr>
        <p:grpSpPr bwMode="auto">
          <a:xfrm>
            <a:off x="3581400" y="2193925"/>
            <a:ext cx="533400" cy="533400"/>
            <a:chOff x="1824" y="2736"/>
            <a:chExt cx="336" cy="336"/>
          </a:xfrm>
        </p:grpSpPr>
        <p:sp>
          <p:nvSpPr>
            <p:cNvPr id="61501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502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61447" name="Line 15"/>
          <p:cNvSpPr>
            <a:spLocks noChangeShapeType="1"/>
          </p:cNvSpPr>
          <p:nvPr/>
        </p:nvSpPr>
        <p:spPr bwMode="auto">
          <a:xfrm>
            <a:off x="2590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48" name="Line 16"/>
          <p:cNvSpPr>
            <a:spLocks noChangeShapeType="1"/>
          </p:cNvSpPr>
          <p:nvPr/>
        </p:nvSpPr>
        <p:spPr bwMode="auto">
          <a:xfrm flipV="1">
            <a:off x="3886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49" name="Line 17"/>
          <p:cNvSpPr>
            <a:spLocks noChangeShapeType="1"/>
          </p:cNvSpPr>
          <p:nvPr/>
        </p:nvSpPr>
        <p:spPr bwMode="auto">
          <a:xfrm flipV="1">
            <a:off x="2362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50" name="Line 18"/>
          <p:cNvSpPr>
            <a:spLocks noChangeShapeType="1"/>
          </p:cNvSpPr>
          <p:nvPr/>
        </p:nvSpPr>
        <p:spPr bwMode="auto">
          <a:xfrm>
            <a:off x="2590800" y="2422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51" name="Line 19"/>
          <p:cNvSpPr>
            <a:spLocks noChangeShapeType="1"/>
          </p:cNvSpPr>
          <p:nvPr/>
        </p:nvSpPr>
        <p:spPr bwMode="auto">
          <a:xfrm>
            <a:off x="2514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52" name="Text Box 20"/>
          <p:cNvSpPr txBox="1">
            <a:spLocks noChangeArrowheads="1"/>
          </p:cNvSpPr>
          <p:nvPr/>
        </p:nvSpPr>
        <p:spPr bwMode="auto">
          <a:xfrm>
            <a:off x="2057400" y="31083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61453" name="Text Box 21"/>
          <p:cNvSpPr txBox="1">
            <a:spLocks noChangeArrowheads="1"/>
          </p:cNvSpPr>
          <p:nvPr/>
        </p:nvSpPr>
        <p:spPr bwMode="auto">
          <a:xfrm>
            <a:off x="2971800" y="20415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1454" name="Text Box 22"/>
          <p:cNvSpPr txBox="1">
            <a:spLocks noChangeArrowheads="1"/>
          </p:cNvSpPr>
          <p:nvPr/>
        </p:nvSpPr>
        <p:spPr bwMode="auto">
          <a:xfrm>
            <a:off x="39624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61455" name="Text Box 23"/>
          <p:cNvSpPr txBox="1">
            <a:spLocks noChangeArrowheads="1"/>
          </p:cNvSpPr>
          <p:nvPr/>
        </p:nvSpPr>
        <p:spPr bwMode="auto">
          <a:xfrm>
            <a:off x="2514600" y="28797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61456" name="Text Box 24"/>
          <p:cNvSpPr txBox="1">
            <a:spLocks noChangeArrowheads="1"/>
          </p:cNvSpPr>
          <p:nvPr/>
        </p:nvSpPr>
        <p:spPr bwMode="auto">
          <a:xfrm>
            <a:off x="2971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61457" name="Group 25"/>
          <p:cNvGrpSpPr>
            <a:grpSpLocks/>
          </p:cNvGrpSpPr>
          <p:nvPr/>
        </p:nvGrpSpPr>
        <p:grpSpPr bwMode="auto">
          <a:xfrm>
            <a:off x="5105400" y="3870325"/>
            <a:ext cx="533400" cy="533400"/>
            <a:chOff x="1824" y="2736"/>
            <a:chExt cx="336" cy="336"/>
          </a:xfrm>
        </p:grpSpPr>
        <p:sp>
          <p:nvSpPr>
            <p:cNvPr id="61499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500" name="Text Box 2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61458" name="Group 28"/>
          <p:cNvGrpSpPr>
            <a:grpSpLocks/>
          </p:cNvGrpSpPr>
          <p:nvPr/>
        </p:nvGrpSpPr>
        <p:grpSpPr bwMode="auto">
          <a:xfrm>
            <a:off x="5105400" y="2193925"/>
            <a:ext cx="533400" cy="533400"/>
            <a:chOff x="1824" y="2736"/>
            <a:chExt cx="336" cy="336"/>
          </a:xfrm>
        </p:grpSpPr>
        <p:sp>
          <p:nvSpPr>
            <p:cNvPr id="61497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498" name="Text Box 3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61459" name="Line 31"/>
          <p:cNvSpPr>
            <a:spLocks noChangeShapeType="1"/>
          </p:cNvSpPr>
          <p:nvPr/>
        </p:nvSpPr>
        <p:spPr bwMode="auto">
          <a:xfrm>
            <a:off x="4114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60" name="Line 32"/>
          <p:cNvSpPr>
            <a:spLocks noChangeShapeType="1"/>
          </p:cNvSpPr>
          <p:nvPr/>
        </p:nvSpPr>
        <p:spPr bwMode="auto">
          <a:xfrm flipV="1">
            <a:off x="5410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61" name="Line 33"/>
          <p:cNvSpPr>
            <a:spLocks noChangeShapeType="1"/>
          </p:cNvSpPr>
          <p:nvPr/>
        </p:nvSpPr>
        <p:spPr bwMode="auto">
          <a:xfrm>
            <a:off x="4038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62" name="Text Box 34"/>
          <p:cNvSpPr txBox="1">
            <a:spLocks noChangeArrowheads="1"/>
          </p:cNvSpPr>
          <p:nvPr/>
        </p:nvSpPr>
        <p:spPr bwMode="auto">
          <a:xfrm>
            <a:off x="5486400" y="2986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61463" name="Text Box 35"/>
          <p:cNvSpPr txBox="1">
            <a:spLocks noChangeArrowheads="1"/>
          </p:cNvSpPr>
          <p:nvPr/>
        </p:nvSpPr>
        <p:spPr bwMode="auto">
          <a:xfrm>
            <a:off x="4572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61464" name="Text Box 36"/>
          <p:cNvSpPr txBox="1">
            <a:spLocks noChangeArrowheads="1"/>
          </p:cNvSpPr>
          <p:nvPr/>
        </p:nvSpPr>
        <p:spPr bwMode="auto">
          <a:xfrm>
            <a:off x="4495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61465" name="Line 37"/>
          <p:cNvSpPr>
            <a:spLocks noChangeShapeType="1"/>
          </p:cNvSpPr>
          <p:nvPr/>
        </p:nvSpPr>
        <p:spPr bwMode="auto">
          <a:xfrm flipV="1">
            <a:off x="2514600" y="27273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66" name="Text Box 38"/>
          <p:cNvSpPr txBox="1">
            <a:spLocks noChangeArrowheads="1"/>
          </p:cNvSpPr>
          <p:nvPr/>
        </p:nvSpPr>
        <p:spPr bwMode="auto">
          <a:xfrm>
            <a:off x="33528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61467" name="Text Box 39"/>
          <p:cNvSpPr txBox="1">
            <a:spLocks noChangeArrowheads="1"/>
          </p:cNvSpPr>
          <p:nvPr/>
        </p:nvSpPr>
        <p:spPr bwMode="auto">
          <a:xfrm>
            <a:off x="7467600" y="2971801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MST</a:t>
            </a:r>
          </a:p>
        </p:txBody>
      </p:sp>
      <p:grpSp>
        <p:nvGrpSpPr>
          <p:cNvPr id="61468" name="Group 40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61495" name="Oval 4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496" name="Text Box 4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1469" name="Group 43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61493" name="Oval 4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494" name="Text Box 4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1470" name="Group 46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61491" name="Oval 4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492" name="Text Box 4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61471" name="Group 49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61489" name="Oval 5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490" name="Text Box 5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1472" name="Group 52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61487" name="Oval 5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488" name="Text Box 5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61473" name="Group 55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61485" name="Oval 5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486" name="Text Box 5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61474" name="Text Box 58"/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1475" name="Text Box 59"/>
          <p:cNvSpPr txBox="1">
            <a:spLocks noChangeArrowheads="1"/>
          </p:cNvSpPr>
          <p:nvPr/>
        </p:nvSpPr>
        <p:spPr bwMode="auto">
          <a:xfrm>
            <a:off x="8077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61476" name="Text Box 60"/>
          <p:cNvSpPr txBox="1">
            <a:spLocks noChangeArrowheads="1"/>
          </p:cNvSpPr>
          <p:nvPr/>
        </p:nvSpPr>
        <p:spPr bwMode="auto">
          <a:xfrm>
            <a:off x="9525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1477" name="Text Box 61"/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61478" name="Text Box 62"/>
          <p:cNvSpPr txBox="1">
            <a:spLocks noChangeArrowheads="1"/>
          </p:cNvSpPr>
          <p:nvPr/>
        </p:nvSpPr>
        <p:spPr bwMode="auto">
          <a:xfrm>
            <a:off x="8077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1479" name="Text Box 63"/>
          <p:cNvSpPr txBox="1">
            <a:spLocks noChangeArrowheads="1"/>
          </p:cNvSpPr>
          <p:nvPr/>
        </p:nvSpPr>
        <p:spPr bwMode="auto">
          <a:xfrm>
            <a:off x="9677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1480" name="Line 64"/>
          <p:cNvSpPr>
            <a:spLocks noChangeShapeType="1"/>
          </p:cNvSpPr>
          <p:nvPr/>
        </p:nvSpPr>
        <p:spPr bwMode="auto">
          <a:xfrm>
            <a:off x="8458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1481" name="Picture 65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5105400" y="76201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2" name="Line 66"/>
          <p:cNvSpPr>
            <a:spLocks noChangeShapeType="1"/>
          </p:cNvSpPr>
          <p:nvPr/>
        </p:nvSpPr>
        <p:spPr bwMode="auto">
          <a:xfrm>
            <a:off x="7010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83" name="Line 67"/>
          <p:cNvSpPr>
            <a:spLocks noChangeShapeType="1"/>
          </p:cNvSpPr>
          <p:nvPr/>
        </p:nvSpPr>
        <p:spPr bwMode="auto">
          <a:xfrm>
            <a:off x="8305800" y="46482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84" name="Rectangle 68"/>
          <p:cNvSpPr>
            <a:spLocks noChangeArrowheads="1"/>
          </p:cNvSpPr>
          <p:nvPr/>
        </p:nvSpPr>
        <p:spPr bwMode="auto">
          <a:xfrm>
            <a:off x="5181600" y="304800"/>
            <a:ext cx="52578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54827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Prim’s</a:t>
            </a:r>
          </a:p>
        </p:txBody>
      </p:sp>
      <p:grpSp>
        <p:nvGrpSpPr>
          <p:cNvPr id="62467" name="Group 3"/>
          <p:cNvGrpSpPr>
            <a:grpSpLocks/>
          </p:cNvGrpSpPr>
          <p:nvPr/>
        </p:nvGrpSpPr>
        <p:grpSpPr bwMode="auto">
          <a:xfrm>
            <a:off x="2057400" y="2193925"/>
            <a:ext cx="533400" cy="533400"/>
            <a:chOff x="1824" y="2736"/>
            <a:chExt cx="336" cy="336"/>
          </a:xfrm>
        </p:grpSpPr>
        <p:sp>
          <p:nvSpPr>
            <p:cNvPr id="62531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2532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2468" name="Group 6"/>
          <p:cNvGrpSpPr>
            <a:grpSpLocks/>
          </p:cNvGrpSpPr>
          <p:nvPr/>
        </p:nvGrpSpPr>
        <p:grpSpPr bwMode="auto">
          <a:xfrm>
            <a:off x="2057400" y="3870325"/>
            <a:ext cx="533400" cy="533400"/>
            <a:chOff x="1824" y="2736"/>
            <a:chExt cx="336" cy="336"/>
          </a:xfrm>
        </p:grpSpPr>
        <p:sp>
          <p:nvSpPr>
            <p:cNvPr id="62529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2530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2469" name="Group 9"/>
          <p:cNvGrpSpPr>
            <a:grpSpLocks/>
          </p:cNvGrpSpPr>
          <p:nvPr/>
        </p:nvGrpSpPr>
        <p:grpSpPr bwMode="auto">
          <a:xfrm>
            <a:off x="3581400" y="3870325"/>
            <a:ext cx="533400" cy="533400"/>
            <a:chOff x="1824" y="2736"/>
            <a:chExt cx="336" cy="336"/>
          </a:xfrm>
        </p:grpSpPr>
        <p:sp>
          <p:nvSpPr>
            <p:cNvPr id="62527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2528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62470" name="Group 12"/>
          <p:cNvGrpSpPr>
            <a:grpSpLocks/>
          </p:cNvGrpSpPr>
          <p:nvPr/>
        </p:nvGrpSpPr>
        <p:grpSpPr bwMode="auto">
          <a:xfrm>
            <a:off x="3581400" y="2193925"/>
            <a:ext cx="533400" cy="533400"/>
            <a:chOff x="1824" y="2736"/>
            <a:chExt cx="336" cy="336"/>
          </a:xfrm>
        </p:grpSpPr>
        <p:sp>
          <p:nvSpPr>
            <p:cNvPr id="62525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2526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62471" name="Line 15"/>
          <p:cNvSpPr>
            <a:spLocks noChangeShapeType="1"/>
          </p:cNvSpPr>
          <p:nvPr/>
        </p:nvSpPr>
        <p:spPr bwMode="auto">
          <a:xfrm>
            <a:off x="2590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72" name="Line 16"/>
          <p:cNvSpPr>
            <a:spLocks noChangeShapeType="1"/>
          </p:cNvSpPr>
          <p:nvPr/>
        </p:nvSpPr>
        <p:spPr bwMode="auto">
          <a:xfrm flipV="1">
            <a:off x="3886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73" name="Line 17"/>
          <p:cNvSpPr>
            <a:spLocks noChangeShapeType="1"/>
          </p:cNvSpPr>
          <p:nvPr/>
        </p:nvSpPr>
        <p:spPr bwMode="auto">
          <a:xfrm flipV="1">
            <a:off x="2362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74" name="Line 18"/>
          <p:cNvSpPr>
            <a:spLocks noChangeShapeType="1"/>
          </p:cNvSpPr>
          <p:nvPr/>
        </p:nvSpPr>
        <p:spPr bwMode="auto">
          <a:xfrm>
            <a:off x="2590800" y="2422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75" name="Line 19"/>
          <p:cNvSpPr>
            <a:spLocks noChangeShapeType="1"/>
          </p:cNvSpPr>
          <p:nvPr/>
        </p:nvSpPr>
        <p:spPr bwMode="auto">
          <a:xfrm>
            <a:off x="2514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76" name="Text Box 20"/>
          <p:cNvSpPr txBox="1">
            <a:spLocks noChangeArrowheads="1"/>
          </p:cNvSpPr>
          <p:nvPr/>
        </p:nvSpPr>
        <p:spPr bwMode="auto">
          <a:xfrm>
            <a:off x="2057400" y="31083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62477" name="Text Box 21"/>
          <p:cNvSpPr txBox="1">
            <a:spLocks noChangeArrowheads="1"/>
          </p:cNvSpPr>
          <p:nvPr/>
        </p:nvSpPr>
        <p:spPr bwMode="auto">
          <a:xfrm>
            <a:off x="2971800" y="20415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2478" name="Text Box 22"/>
          <p:cNvSpPr txBox="1">
            <a:spLocks noChangeArrowheads="1"/>
          </p:cNvSpPr>
          <p:nvPr/>
        </p:nvSpPr>
        <p:spPr bwMode="auto">
          <a:xfrm>
            <a:off x="39624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62479" name="Text Box 23"/>
          <p:cNvSpPr txBox="1">
            <a:spLocks noChangeArrowheads="1"/>
          </p:cNvSpPr>
          <p:nvPr/>
        </p:nvSpPr>
        <p:spPr bwMode="auto">
          <a:xfrm>
            <a:off x="2514600" y="28797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62480" name="Text Box 24"/>
          <p:cNvSpPr txBox="1">
            <a:spLocks noChangeArrowheads="1"/>
          </p:cNvSpPr>
          <p:nvPr/>
        </p:nvSpPr>
        <p:spPr bwMode="auto">
          <a:xfrm>
            <a:off x="2971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62481" name="Group 25"/>
          <p:cNvGrpSpPr>
            <a:grpSpLocks/>
          </p:cNvGrpSpPr>
          <p:nvPr/>
        </p:nvGrpSpPr>
        <p:grpSpPr bwMode="auto">
          <a:xfrm>
            <a:off x="5105400" y="3870325"/>
            <a:ext cx="533400" cy="533400"/>
            <a:chOff x="1824" y="2736"/>
            <a:chExt cx="336" cy="336"/>
          </a:xfrm>
        </p:grpSpPr>
        <p:sp>
          <p:nvSpPr>
            <p:cNvPr id="62523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2524" name="Text Box 2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62482" name="Group 28"/>
          <p:cNvGrpSpPr>
            <a:grpSpLocks/>
          </p:cNvGrpSpPr>
          <p:nvPr/>
        </p:nvGrpSpPr>
        <p:grpSpPr bwMode="auto">
          <a:xfrm>
            <a:off x="5105400" y="2193925"/>
            <a:ext cx="533400" cy="533400"/>
            <a:chOff x="1824" y="2736"/>
            <a:chExt cx="336" cy="336"/>
          </a:xfrm>
        </p:grpSpPr>
        <p:sp>
          <p:nvSpPr>
            <p:cNvPr id="62521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2522" name="Text Box 3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62483" name="Line 31"/>
          <p:cNvSpPr>
            <a:spLocks noChangeShapeType="1"/>
          </p:cNvSpPr>
          <p:nvPr/>
        </p:nvSpPr>
        <p:spPr bwMode="auto">
          <a:xfrm>
            <a:off x="4114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84" name="Line 32"/>
          <p:cNvSpPr>
            <a:spLocks noChangeShapeType="1"/>
          </p:cNvSpPr>
          <p:nvPr/>
        </p:nvSpPr>
        <p:spPr bwMode="auto">
          <a:xfrm flipV="1">
            <a:off x="5410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85" name="Line 33"/>
          <p:cNvSpPr>
            <a:spLocks noChangeShapeType="1"/>
          </p:cNvSpPr>
          <p:nvPr/>
        </p:nvSpPr>
        <p:spPr bwMode="auto">
          <a:xfrm>
            <a:off x="4038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86" name="Text Box 34"/>
          <p:cNvSpPr txBox="1">
            <a:spLocks noChangeArrowheads="1"/>
          </p:cNvSpPr>
          <p:nvPr/>
        </p:nvSpPr>
        <p:spPr bwMode="auto">
          <a:xfrm>
            <a:off x="5486400" y="2986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62487" name="Text Box 35"/>
          <p:cNvSpPr txBox="1">
            <a:spLocks noChangeArrowheads="1"/>
          </p:cNvSpPr>
          <p:nvPr/>
        </p:nvSpPr>
        <p:spPr bwMode="auto">
          <a:xfrm>
            <a:off x="4572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62488" name="Text Box 36"/>
          <p:cNvSpPr txBox="1">
            <a:spLocks noChangeArrowheads="1"/>
          </p:cNvSpPr>
          <p:nvPr/>
        </p:nvSpPr>
        <p:spPr bwMode="auto">
          <a:xfrm>
            <a:off x="4495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62489" name="Line 37"/>
          <p:cNvSpPr>
            <a:spLocks noChangeShapeType="1"/>
          </p:cNvSpPr>
          <p:nvPr/>
        </p:nvSpPr>
        <p:spPr bwMode="auto">
          <a:xfrm flipV="1">
            <a:off x="2514600" y="27273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90" name="Text Box 38"/>
          <p:cNvSpPr txBox="1">
            <a:spLocks noChangeArrowheads="1"/>
          </p:cNvSpPr>
          <p:nvPr/>
        </p:nvSpPr>
        <p:spPr bwMode="auto">
          <a:xfrm>
            <a:off x="33528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62491" name="Text Box 39"/>
          <p:cNvSpPr txBox="1">
            <a:spLocks noChangeArrowheads="1"/>
          </p:cNvSpPr>
          <p:nvPr/>
        </p:nvSpPr>
        <p:spPr bwMode="auto">
          <a:xfrm>
            <a:off x="7467600" y="2971801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MST</a:t>
            </a:r>
          </a:p>
        </p:txBody>
      </p:sp>
      <p:grpSp>
        <p:nvGrpSpPr>
          <p:cNvPr id="62492" name="Group 40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62519" name="Oval 4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2520" name="Text Box 4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2493" name="Group 43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62517" name="Oval 4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2518" name="Text Box 4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2494" name="Group 46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62515" name="Oval 4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2516" name="Text Box 4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62495" name="Group 49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62513" name="Oval 5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2514" name="Text Box 5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2496" name="Group 52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62511" name="Oval 5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2512" name="Text Box 5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62497" name="Group 55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62509" name="Oval 5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2510" name="Text Box 5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62498" name="Text Box 58"/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2499" name="Text Box 59"/>
          <p:cNvSpPr txBox="1">
            <a:spLocks noChangeArrowheads="1"/>
          </p:cNvSpPr>
          <p:nvPr/>
        </p:nvSpPr>
        <p:spPr bwMode="auto">
          <a:xfrm>
            <a:off x="8077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62500" name="Text Box 60"/>
          <p:cNvSpPr txBox="1">
            <a:spLocks noChangeArrowheads="1"/>
          </p:cNvSpPr>
          <p:nvPr/>
        </p:nvSpPr>
        <p:spPr bwMode="auto">
          <a:xfrm>
            <a:off x="9525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2501" name="Text Box 61"/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62502" name="Text Box 62"/>
          <p:cNvSpPr txBox="1">
            <a:spLocks noChangeArrowheads="1"/>
          </p:cNvSpPr>
          <p:nvPr/>
        </p:nvSpPr>
        <p:spPr bwMode="auto">
          <a:xfrm>
            <a:off x="8077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2503" name="Text Box 63"/>
          <p:cNvSpPr txBox="1">
            <a:spLocks noChangeArrowheads="1"/>
          </p:cNvSpPr>
          <p:nvPr/>
        </p:nvSpPr>
        <p:spPr bwMode="auto">
          <a:xfrm>
            <a:off x="9677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2504" name="Line 64"/>
          <p:cNvSpPr>
            <a:spLocks noChangeShapeType="1"/>
          </p:cNvSpPr>
          <p:nvPr/>
        </p:nvSpPr>
        <p:spPr bwMode="auto">
          <a:xfrm>
            <a:off x="8458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2505" name="Picture 65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5105400" y="76201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06" name="Line 66"/>
          <p:cNvSpPr>
            <a:spLocks noChangeShapeType="1"/>
          </p:cNvSpPr>
          <p:nvPr/>
        </p:nvSpPr>
        <p:spPr bwMode="auto">
          <a:xfrm>
            <a:off x="7010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507" name="Line 67"/>
          <p:cNvSpPr>
            <a:spLocks noChangeShapeType="1"/>
          </p:cNvSpPr>
          <p:nvPr/>
        </p:nvSpPr>
        <p:spPr bwMode="auto">
          <a:xfrm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508" name="Rectangle 68"/>
          <p:cNvSpPr>
            <a:spLocks noChangeArrowheads="1"/>
          </p:cNvSpPr>
          <p:nvPr/>
        </p:nvSpPr>
        <p:spPr bwMode="auto">
          <a:xfrm>
            <a:off x="5029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1691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300"/>
              <a:t>MST Applications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5230813" y="5443538"/>
            <a:ext cx="144462" cy="144462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4079876" y="4724401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7896226" y="5445126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8975726" y="4581526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8975726" y="2708276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7175501" y="3630613"/>
            <a:ext cx="144463" cy="144462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7607301" y="1628776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6240463" y="549276"/>
            <a:ext cx="144462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6888163" y="549276"/>
            <a:ext cx="144462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4079876" y="3284538"/>
            <a:ext cx="144463" cy="144462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5789" name="Rectangle 13"/>
          <p:cNvSpPr>
            <a:spLocks noChangeArrowheads="1"/>
          </p:cNvSpPr>
          <p:nvPr/>
        </p:nvSpPr>
        <p:spPr bwMode="auto">
          <a:xfrm>
            <a:off x="4872038" y="2419351"/>
            <a:ext cx="144462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5375276" y="4149726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6383338" y="4437063"/>
            <a:ext cx="144462" cy="144462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5159376" y="1628776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4151314" y="5516563"/>
            <a:ext cx="48974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 flipV="1">
            <a:off x="9048750" y="1700213"/>
            <a:ext cx="0" cy="37449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flipH="1">
            <a:off x="4224338" y="1700213"/>
            <a:ext cx="48244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 flipH="1">
            <a:off x="5448300" y="2492375"/>
            <a:ext cx="0" cy="3024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>
            <a:off x="4151314" y="2492375"/>
            <a:ext cx="12969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>
            <a:off x="5591175" y="620713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5591175" y="620713"/>
            <a:ext cx="2089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>
            <a:off x="7680325" y="620713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5801" name="Rectangle 25"/>
          <p:cNvSpPr>
            <a:spLocks noChangeArrowheads="1"/>
          </p:cNvSpPr>
          <p:nvPr/>
        </p:nvSpPr>
        <p:spPr bwMode="auto">
          <a:xfrm>
            <a:off x="4079876" y="2060576"/>
            <a:ext cx="360363" cy="288925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6456363" y="1700213"/>
            <a:ext cx="0" cy="381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>
            <a:off x="6456364" y="3716338"/>
            <a:ext cx="25923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>
            <a:off x="4151313" y="1700213"/>
            <a:ext cx="0" cy="37449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230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Prim’s</a:t>
            </a: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2057400" y="2193925"/>
            <a:ext cx="533400" cy="533400"/>
            <a:chOff x="1824" y="2736"/>
            <a:chExt cx="336" cy="336"/>
          </a:xfrm>
        </p:grpSpPr>
        <p:sp>
          <p:nvSpPr>
            <p:cNvPr id="6355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355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3492" name="Group 6"/>
          <p:cNvGrpSpPr>
            <a:grpSpLocks/>
          </p:cNvGrpSpPr>
          <p:nvPr/>
        </p:nvGrpSpPr>
        <p:grpSpPr bwMode="auto">
          <a:xfrm>
            <a:off x="2057400" y="3870325"/>
            <a:ext cx="533400" cy="533400"/>
            <a:chOff x="1824" y="2736"/>
            <a:chExt cx="336" cy="336"/>
          </a:xfrm>
        </p:grpSpPr>
        <p:sp>
          <p:nvSpPr>
            <p:cNvPr id="63554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3555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3493" name="Group 9"/>
          <p:cNvGrpSpPr>
            <a:grpSpLocks/>
          </p:cNvGrpSpPr>
          <p:nvPr/>
        </p:nvGrpSpPr>
        <p:grpSpPr bwMode="auto">
          <a:xfrm>
            <a:off x="3581400" y="3870325"/>
            <a:ext cx="533400" cy="533400"/>
            <a:chOff x="1824" y="2736"/>
            <a:chExt cx="336" cy="336"/>
          </a:xfrm>
        </p:grpSpPr>
        <p:sp>
          <p:nvSpPr>
            <p:cNvPr id="6355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355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63494" name="Group 12"/>
          <p:cNvGrpSpPr>
            <a:grpSpLocks/>
          </p:cNvGrpSpPr>
          <p:nvPr/>
        </p:nvGrpSpPr>
        <p:grpSpPr bwMode="auto">
          <a:xfrm>
            <a:off x="3581400" y="2193925"/>
            <a:ext cx="533400" cy="533400"/>
            <a:chOff x="1824" y="2736"/>
            <a:chExt cx="336" cy="336"/>
          </a:xfrm>
        </p:grpSpPr>
        <p:sp>
          <p:nvSpPr>
            <p:cNvPr id="63550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3551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63495" name="Line 15"/>
          <p:cNvSpPr>
            <a:spLocks noChangeShapeType="1"/>
          </p:cNvSpPr>
          <p:nvPr/>
        </p:nvSpPr>
        <p:spPr bwMode="auto">
          <a:xfrm>
            <a:off x="2590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496" name="Line 16"/>
          <p:cNvSpPr>
            <a:spLocks noChangeShapeType="1"/>
          </p:cNvSpPr>
          <p:nvPr/>
        </p:nvSpPr>
        <p:spPr bwMode="auto">
          <a:xfrm flipV="1">
            <a:off x="3886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497" name="Line 17"/>
          <p:cNvSpPr>
            <a:spLocks noChangeShapeType="1"/>
          </p:cNvSpPr>
          <p:nvPr/>
        </p:nvSpPr>
        <p:spPr bwMode="auto">
          <a:xfrm flipV="1">
            <a:off x="2362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498" name="Line 18"/>
          <p:cNvSpPr>
            <a:spLocks noChangeShapeType="1"/>
          </p:cNvSpPr>
          <p:nvPr/>
        </p:nvSpPr>
        <p:spPr bwMode="auto">
          <a:xfrm>
            <a:off x="2590800" y="2422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499" name="Line 19"/>
          <p:cNvSpPr>
            <a:spLocks noChangeShapeType="1"/>
          </p:cNvSpPr>
          <p:nvPr/>
        </p:nvSpPr>
        <p:spPr bwMode="auto">
          <a:xfrm>
            <a:off x="2514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00" name="Text Box 20"/>
          <p:cNvSpPr txBox="1">
            <a:spLocks noChangeArrowheads="1"/>
          </p:cNvSpPr>
          <p:nvPr/>
        </p:nvSpPr>
        <p:spPr bwMode="auto">
          <a:xfrm>
            <a:off x="2057400" y="31083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63501" name="Text Box 21"/>
          <p:cNvSpPr txBox="1">
            <a:spLocks noChangeArrowheads="1"/>
          </p:cNvSpPr>
          <p:nvPr/>
        </p:nvSpPr>
        <p:spPr bwMode="auto">
          <a:xfrm>
            <a:off x="2971800" y="20415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3502" name="Text Box 22"/>
          <p:cNvSpPr txBox="1">
            <a:spLocks noChangeArrowheads="1"/>
          </p:cNvSpPr>
          <p:nvPr/>
        </p:nvSpPr>
        <p:spPr bwMode="auto">
          <a:xfrm>
            <a:off x="39624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63503" name="Text Box 23"/>
          <p:cNvSpPr txBox="1">
            <a:spLocks noChangeArrowheads="1"/>
          </p:cNvSpPr>
          <p:nvPr/>
        </p:nvSpPr>
        <p:spPr bwMode="auto">
          <a:xfrm>
            <a:off x="2514600" y="28797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63504" name="Text Box 24"/>
          <p:cNvSpPr txBox="1">
            <a:spLocks noChangeArrowheads="1"/>
          </p:cNvSpPr>
          <p:nvPr/>
        </p:nvSpPr>
        <p:spPr bwMode="auto">
          <a:xfrm>
            <a:off x="2971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63505" name="Group 25"/>
          <p:cNvGrpSpPr>
            <a:grpSpLocks/>
          </p:cNvGrpSpPr>
          <p:nvPr/>
        </p:nvGrpSpPr>
        <p:grpSpPr bwMode="auto">
          <a:xfrm>
            <a:off x="5105400" y="3870325"/>
            <a:ext cx="533400" cy="533400"/>
            <a:chOff x="1824" y="2736"/>
            <a:chExt cx="336" cy="336"/>
          </a:xfrm>
        </p:grpSpPr>
        <p:sp>
          <p:nvSpPr>
            <p:cNvPr id="63548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3549" name="Text Box 2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63506" name="Group 28"/>
          <p:cNvGrpSpPr>
            <a:grpSpLocks/>
          </p:cNvGrpSpPr>
          <p:nvPr/>
        </p:nvGrpSpPr>
        <p:grpSpPr bwMode="auto">
          <a:xfrm>
            <a:off x="5105400" y="2193925"/>
            <a:ext cx="533400" cy="533400"/>
            <a:chOff x="1824" y="2736"/>
            <a:chExt cx="336" cy="336"/>
          </a:xfrm>
        </p:grpSpPr>
        <p:sp>
          <p:nvSpPr>
            <p:cNvPr id="63546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3547" name="Text Box 3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63507" name="Line 31"/>
          <p:cNvSpPr>
            <a:spLocks noChangeShapeType="1"/>
          </p:cNvSpPr>
          <p:nvPr/>
        </p:nvSpPr>
        <p:spPr bwMode="auto">
          <a:xfrm>
            <a:off x="4114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08" name="Line 32"/>
          <p:cNvSpPr>
            <a:spLocks noChangeShapeType="1"/>
          </p:cNvSpPr>
          <p:nvPr/>
        </p:nvSpPr>
        <p:spPr bwMode="auto">
          <a:xfrm flipV="1">
            <a:off x="5410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09" name="Line 33"/>
          <p:cNvSpPr>
            <a:spLocks noChangeShapeType="1"/>
          </p:cNvSpPr>
          <p:nvPr/>
        </p:nvSpPr>
        <p:spPr bwMode="auto">
          <a:xfrm>
            <a:off x="4038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10" name="Text Box 34"/>
          <p:cNvSpPr txBox="1">
            <a:spLocks noChangeArrowheads="1"/>
          </p:cNvSpPr>
          <p:nvPr/>
        </p:nvSpPr>
        <p:spPr bwMode="auto">
          <a:xfrm>
            <a:off x="5486400" y="2986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63511" name="Text Box 35"/>
          <p:cNvSpPr txBox="1">
            <a:spLocks noChangeArrowheads="1"/>
          </p:cNvSpPr>
          <p:nvPr/>
        </p:nvSpPr>
        <p:spPr bwMode="auto">
          <a:xfrm>
            <a:off x="4572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63512" name="Text Box 36"/>
          <p:cNvSpPr txBox="1">
            <a:spLocks noChangeArrowheads="1"/>
          </p:cNvSpPr>
          <p:nvPr/>
        </p:nvSpPr>
        <p:spPr bwMode="auto">
          <a:xfrm>
            <a:off x="4495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63513" name="Line 37"/>
          <p:cNvSpPr>
            <a:spLocks noChangeShapeType="1"/>
          </p:cNvSpPr>
          <p:nvPr/>
        </p:nvSpPr>
        <p:spPr bwMode="auto">
          <a:xfrm flipV="1">
            <a:off x="2514600" y="27273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14" name="Text Box 38"/>
          <p:cNvSpPr txBox="1">
            <a:spLocks noChangeArrowheads="1"/>
          </p:cNvSpPr>
          <p:nvPr/>
        </p:nvSpPr>
        <p:spPr bwMode="auto">
          <a:xfrm>
            <a:off x="33528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63515" name="Text Box 39"/>
          <p:cNvSpPr txBox="1">
            <a:spLocks noChangeArrowheads="1"/>
          </p:cNvSpPr>
          <p:nvPr/>
        </p:nvSpPr>
        <p:spPr bwMode="auto">
          <a:xfrm>
            <a:off x="7467600" y="2971801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MST</a:t>
            </a:r>
          </a:p>
        </p:txBody>
      </p:sp>
      <p:grpSp>
        <p:nvGrpSpPr>
          <p:cNvPr id="63516" name="Group 40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63544" name="Oval 4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3545" name="Text Box 4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3517" name="Group 43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63542" name="Oval 4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3543" name="Text Box 4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3518" name="Group 46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63540" name="Oval 4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3541" name="Text Box 4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63519" name="Group 49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3520" name="Group 52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63536" name="Oval 5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3537" name="Text Box 5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63521" name="Group 55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63534" name="Oval 5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3535" name="Text Box 5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63522" name="Text Box 58"/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3523" name="Text Box 59"/>
          <p:cNvSpPr txBox="1">
            <a:spLocks noChangeArrowheads="1"/>
          </p:cNvSpPr>
          <p:nvPr/>
        </p:nvSpPr>
        <p:spPr bwMode="auto">
          <a:xfrm>
            <a:off x="8077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63524" name="Text Box 60"/>
          <p:cNvSpPr txBox="1">
            <a:spLocks noChangeArrowheads="1"/>
          </p:cNvSpPr>
          <p:nvPr/>
        </p:nvSpPr>
        <p:spPr bwMode="auto">
          <a:xfrm>
            <a:off x="9525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3525" name="Text Box 61"/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63526" name="Text Box 62"/>
          <p:cNvSpPr txBox="1">
            <a:spLocks noChangeArrowheads="1"/>
          </p:cNvSpPr>
          <p:nvPr/>
        </p:nvSpPr>
        <p:spPr bwMode="auto">
          <a:xfrm>
            <a:off x="8077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3527" name="Text Box 63"/>
          <p:cNvSpPr txBox="1">
            <a:spLocks noChangeArrowheads="1"/>
          </p:cNvSpPr>
          <p:nvPr/>
        </p:nvSpPr>
        <p:spPr bwMode="auto">
          <a:xfrm>
            <a:off x="9677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3528" name="Line 64"/>
          <p:cNvSpPr>
            <a:spLocks noChangeShapeType="1"/>
          </p:cNvSpPr>
          <p:nvPr/>
        </p:nvSpPr>
        <p:spPr bwMode="auto">
          <a:xfrm>
            <a:off x="8458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3529" name="Picture 65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5105400" y="76201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30" name="Line 66"/>
          <p:cNvSpPr>
            <a:spLocks noChangeShapeType="1"/>
          </p:cNvSpPr>
          <p:nvPr/>
        </p:nvSpPr>
        <p:spPr bwMode="auto">
          <a:xfrm>
            <a:off x="7010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31" name="Line 67"/>
          <p:cNvSpPr>
            <a:spLocks noChangeShapeType="1"/>
          </p:cNvSpPr>
          <p:nvPr/>
        </p:nvSpPr>
        <p:spPr bwMode="auto">
          <a:xfrm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32" name="Line 68"/>
          <p:cNvSpPr>
            <a:spLocks noChangeShapeType="1"/>
          </p:cNvSpPr>
          <p:nvPr/>
        </p:nvSpPr>
        <p:spPr bwMode="auto">
          <a:xfrm flipH="1">
            <a:off x="6934200" y="4572000"/>
            <a:ext cx="114300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33" name="Rectangle 69"/>
          <p:cNvSpPr>
            <a:spLocks noChangeArrowheads="1"/>
          </p:cNvSpPr>
          <p:nvPr/>
        </p:nvSpPr>
        <p:spPr bwMode="auto">
          <a:xfrm>
            <a:off x="5181600" y="304800"/>
            <a:ext cx="52578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820038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Prim’s</a:t>
            </a: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2057400" y="2193925"/>
            <a:ext cx="533400" cy="533400"/>
            <a:chOff x="1824" y="2736"/>
            <a:chExt cx="336" cy="336"/>
          </a:xfrm>
        </p:grpSpPr>
        <p:sp>
          <p:nvSpPr>
            <p:cNvPr id="6458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458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4516" name="Group 6"/>
          <p:cNvGrpSpPr>
            <a:grpSpLocks/>
          </p:cNvGrpSpPr>
          <p:nvPr/>
        </p:nvGrpSpPr>
        <p:grpSpPr bwMode="auto">
          <a:xfrm>
            <a:off x="2057400" y="3870325"/>
            <a:ext cx="533400" cy="533400"/>
            <a:chOff x="1824" y="2736"/>
            <a:chExt cx="336" cy="336"/>
          </a:xfrm>
        </p:grpSpPr>
        <p:sp>
          <p:nvSpPr>
            <p:cNvPr id="6457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4579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4517" name="Group 9"/>
          <p:cNvGrpSpPr>
            <a:grpSpLocks/>
          </p:cNvGrpSpPr>
          <p:nvPr/>
        </p:nvGrpSpPr>
        <p:grpSpPr bwMode="auto">
          <a:xfrm>
            <a:off x="3581400" y="3870325"/>
            <a:ext cx="533400" cy="533400"/>
            <a:chOff x="1824" y="2736"/>
            <a:chExt cx="336" cy="336"/>
          </a:xfrm>
        </p:grpSpPr>
        <p:sp>
          <p:nvSpPr>
            <p:cNvPr id="6457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457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64518" name="Group 12"/>
          <p:cNvGrpSpPr>
            <a:grpSpLocks/>
          </p:cNvGrpSpPr>
          <p:nvPr/>
        </p:nvGrpSpPr>
        <p:grpSpPr bwMode="auto">
          <a:xfrm>
            <a:off x="3581400" y="2193925"/>
            <a:ext cx="533400" cy="533400"/>
            <a:chOff x="1824" y="2736"/>
            <a:chExt cx="336" cy="336"/>
          </a:xfrm>
        </p:grpSpPr>
        <p:sp>
          <p:nvSpPr>
            <p:cNvPr id="6457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4575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64519" name="Line 15"/>
          <p:cNvSpPr>
            <a:spLocks noChangeShapeType="1"/>
          </p:cNvSpPr>
          <p:nvPr/>
        </p:nvSpPr>
        <p:spPr bwMode="auto">
          <a:xfrm>
            <a:off x="2590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20" name="Line 16"/>
          <p:cNvSpPr>
            <a:spLocks noChangeShapeType="1"/>
          </p:cNvSpPr>
          <p:nvPr/>
        </p:nvSpPr>
        <p:spPr bwMode="auto">
          <a:xfrm flipV="1">
            <a:off x="3886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21" name="Line 17"/>
          <p:cNvSpPr>
            <a:spLocks noChangeShapeType="1"/>
          </p:cNvSpPr>
          <p:nvPr/>
        </p:nvSpPr>
        <p:spPr bwMode="auto">
          <a:xfrm flipV="1">
            <a:off x="2362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22" name="Line 18"/>
          <p:cNvSpPr>
            <a:spLocks noChangeShapeType="1"/>
          </p:cNvSpPr>
          <p:nvPr/>
        </p:nvSpPr>
        <p:spPr bwMode="auto">
          <a:xfrm>
            <a:off x="2590800" y="2422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23" name="Line 19"/>
          <p:cNvSpPr>
            <a:spLocks noChangeShapeType="1"/>
          </p:cNvSpPr>
          <p:nvPr/>
        </p:nvSpPr>
        <p:spPr bwMode="auto">
          <a:xfrm>
            <a:off x="2514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24" name="Text Box 20"/>
          <p:cNvSpPr txBox="1">
            <a:spLocks noChangeArrowheads="1"/>
          </p:cNvSpPr>
          <p:nvPr/>
        </p:nvSpPr>
        <p:spPr bwMode="auto">
          <a:xfrm>
            <a:off x="2057400" y="31083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64525" name="Text Box 21"/>
          <p:cNvSpPr txBox="1">
            <a:spLocks noChangeArrowheads="1"/>
          </p:cNvSpPr>
          <p:nvPr/>
        </p:nvSpPr>
        <p:spPr bwMode="auto">
          <a:xfrm>
            <a:off x="2971800" y="20415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4526" name="Text Box 22"/>
          <p:cNvSpPr txBox="1">
            <a:spLocks noChangeArrowheads="1"/>
          </p:cNvSpPr>
          <p:nvPr/>
        </p:nvSpPr>
        <p:spPr bwMode="auto">
          <a:xfrm>
            <a:off x="39624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64527" name="Text Box 23"/>
          <p:cNvSpPr txBox="1">
            <a:spLocks noChangeArrowheads="1"/>
          </p:cNvSpPr>
          <p:nvPr/>
        </p:nvSpPr>
        <p:spPr bwMode="auto">
          <a:xfrm>
            <a:off x="2514600" y="28797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64528" name="Text Box 24"/>
          <p:cNvSpPr txBox="1">
            <a:spLocks noChangeArrowheads="1"/>
          </p:cNvSpPr>
          <p:nvPr/>
        </p:nvSpPr>
        <p:spPr bwMode="auto">
          <a:xfrm>
            <a:off x="2971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64529" name="Group 25"/>
          <p:cNvGrpSpPr>
            <a:grpSpLocks/>
          </p:cNvGrpSpPr>
          <p:nvPr/>
        </p:nvGrpSpPr>
        <p:grpSpPr bwMode="auto">
          <a:xfrm>
            <a:off x="5105400" y="3870325"/>
            <a:ext cx="533400" cy="533400"/>
            <a:chOff x="1824" y="2736"/>
            <a:chExt cx="336" cy="336"/>
          </a:xfrm>
        </p:grpSpPr>
        <p:sp>
          <p:nvSpPr>
            <p:cNvPr id="64572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4573" name="Text Box 2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64530" name="Group 28"/>
          <p:cNvGrpSpPr>
            <a:grpSpLocks/>
          </p:cNvGrpSpPr>
          <p:nvPr/>
        </p:nvGrpSpPr>
        <p:grpSpPr bwMode="auto">
          <a:xfrm>
            <a:off x="5105400" y="2193925"/>
            <a:ext cx="533400" cy="533400"/>
            <a:chOff x="1824" y="2736"/>
            <a:chExt cx="336" cy="336"/>
          </a:xfrm>
        </p:grpSpPr>
        <p:sp>
          <p:nvSpPr>
            <p:cNvPr id="64570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4571" name="Text Box 3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64531" name="Line 31"/>
          <p:cNvSpPr>
            <a:spLocks noChangeShapeType="1"/>
          </p:cNvSpPr>
          <p:nvPr/>
        </p:nvSpPr>
        <p:spPr bwMode="auto">
          <a:xfrm>
            <a:off x="4114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32" name="Line 32"/>
          <p:cNvSpPr>
            <a:spLocks noChangeShapeType="1"/>
          </p:cNvSpPr>
          <p:nvPr/>
        </p:nvSpPr>
        <p:spPr bwMode="auto">
          <a:xfrm flipV="1">
            <a:off x="5410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33" name="Line 33"/>
          <p:cNvSpPr>
            <a:spLocks noChangeShapeType="1"/>
          </p:cNvSpPr>
          <p:nvPr/>
        </p:nvSpPr>
        <p:spPr bwMode="auto">
          <a:xfrm>
            <a:off x="4038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34" name="Text Box 34"/>
          <p:cNvSpPr txBox="1">
            <a:spLocks noChangeArrowheads="1"/>
          </p:cNvSpPr>
          <p:nvPr/>
        </p:nvSpPr>
        <p:spPr bwMode="auto">
          <a:xfrm>
            <a:off x="5486400" y="2986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64535" name="Text Box 35"/>
          <p:cNvSpPr txBox="1">
            <a:spLocks noChangeArrowheads="1"/>
          </p:cNvSpPr>
          <p:nvPr/>
        </p:nvSpPr>
        <p:spPr bwMode="auto">
          <a:xfrm>
            <a:off x="4572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64536" name="Text Box 36"/>
          <p:cNvSpPr txBox="1">
            <a:spLocks noChangeArrowheads="1"/>
          </p:cNvSpPr>
          <p:nvPr/>
        </p:nvSpPr>
        <p:spPr bwMode="auto">
          <a:xfrm>
            <a:off x="4495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64537" name="Line 37"/>
          <p:cNvSpPr>
            <a:spLocks noChangeShapeType="1"/>
          </p:cNvSpPr>
          <p:nvPr/>
        </p:nvSpPr>
        <p:spPr bwMode="auto">
          <a:xfrm flipV="1">
            <a:off x="2514600" y="27273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38" name="Text Box 38"/>
          <p:cNvSpPr txBox="1">
            <a:spLocks noChangeArrowheads="1"/>
          </p:cNvSpPr>
          <p:nvPr/>
        </p:nvSpPr>
        <p:spPr bwMode="auto">
          <a:xfrm>
            <a:off x="33528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64539" name="Text Box 39"/>
          <p:cNvSpPr txBox="1">
            <a:spLocks noChangeArrowheads="1"/>
          </p:cNvSpPr>
          <p:nvPr/>
        </p:nvSpPr>
        <p:spPr bwMode="auto">
          <a:xfrm>
            <a:off x="7467600" y="2971801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MST</a:t>
            </a:r>
          </a:p>
        </p:txBody>
      </p:sp>
      <p:grpSp>
        <p:nvGrpSpPr>
          <p:cNvPr id="64540" name="Group 40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64568" name="Oval 4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4569" name="Text Box 4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4541" name="Group 43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64566" name="Oval 4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4567" name="Text Box 4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4542" name="Group 46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64564" name="Oval 4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4565" name="Text Box 4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64543" name="Group 49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64562" name="Oval 5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4563" name="Text Box 5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4544" name="Group 52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64560" name="Oval 5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4561" name="Text Box 5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64545" name="Group 55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64558" name="Oval 5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4559" name="Text Box 5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64546" name="Text Box 58"/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4547" name="Text Box 59"/>
          <p:cNvSpPr txBox="1">
            <a:spLocks noChangeArrowheads="1"/>
          </p:cNvSpPr>
          <p:nvPr/>
        </p:nvSpPr>
        <p:spPr bwMode="auto">
          <a:xfrm>
            <a:off x="8077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64548" name="Text Box 60"/>
          <p:cNvSpPr txBox="1">
            <a:spLocks noChangeArrowheads="1"/>
          </p:cNvSpPr>
          <p:nvPr/>
        </p:nvSpPr>
        <p:spPr bwMode="auto">
          <a:xfrm>
            <a:off x="9525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1F02F6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4549" name="Text Box 61"/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64550" name="Text Box 62"/>
          <p:cNvSpPr txBox="1">
            <a:spLocks noChangeArrowheads="1"/>
          </p:cNvSpPr>
          <p:nvPr/>
        </p:nvSpPr>
        <p:spPr bwMode="auto">
          <a:xfrm>
            <a:off x="8077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4551" name="Text Box 63"/>
          <p:cNvSpPr txBox="1">
            <a:spLocks noChangeArrowheads="1"/>
          </p:cNvSpPr>
          <p:nvPr/>
        </p:nvSpPr>
        <p:spPr bwMode="auto">
          <a:xfrm>
            <a:off x="9677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4552" name="Line 64"/>
          <p:cNvSpPr>
            <a:spLocks noChangeShapeType="1"/>
          </p:cNvSpPr>
          <p:nvPr/>
        </p:nvSpPr>
        <p:spPr bwMode="auto">
          <a:xfrm>
            <a:off x="8458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4553" name="Picture 65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5105400" y="76201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54" name="Line 66"/>
          <p:cNvSpPr>
            <a:spLocks noChangeShapeType="1"/>
          </p:cNvSpPr>
          <p:nvPr/>
        </p:nvSpPr>
        <p:spPr bwMode="auto">
          <a:xfrm>
            <a:off x="7010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55" name="Line 67"/>
          <p:cNvSpPr>
            <a:spLocks noChangeShapeType="1"/>
          </p:cNvSpPr>
          <p:nvPr/>
        </p:nvSpPr>
        <p:spPr bwMode="auto">
          <a:xfrm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56" name="Line 68"/>
          <p:cNvSpPr>
            <a:spLocks noChangeShapeType="1"/>
          </p:cNvSpPr>
          <p:nvPr/>
        </p:nvSpPr>
        <p:spPr bwMode="auto">
          <a:xfrm flipH="1"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57" name="Rectangle 69"/>
          <p:cNvSpPr>
            <a:spLocks noChangeArrowheads="1"/>
          </p:cNvSpPr>
          <p:nvPr/>
        </p:nvSpPr>
        <p:spPr bwMode="auto">
          <a:xfrm>
            <a:off x="5029200" y="838200"/>
            <a:ext cx="5638800" cy="114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569006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Prim’s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2057400" y="2193925"/>
            <a:ext cx="533400" cy="533400"/>
            <a:chOff x="1824" y="2736"/>
            <a:chExt cx="336" cy="336"/>
          </a:xfrm>
        </p:grpSpPr>
        <p:sp>
          <p:nvSpPr>
            <p:cNvPr id="6560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5606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5540" name="Group 6"/>
          <p:cNvGrpSpPr>
            <a:grpSpLocks/>
          </p:cNvGrpSpPr>
          <p:nvPr/>
        </p:nvGrpSpPr>
        <p:grpSpPr bwMode="auto">
          <a:xfrm>
            <a:off x="2057400" y="3870325"/>
            <a:ext cx="533400" cy="533400"/>
            <a:chOff x="1824" y="2736"/>
            <a:chExt cx="336" cy="336"/>
          </a:xfrm>
        </p:grpSpPr>
        <p:sp>
          <p:nvSpPr>
            <p:cNvPr id="6560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560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5541" name="Group 9"/>
          <p:cNvGrpSpPr>
            <a:grpSpLocks/>
          </p:cNvGrpSpPr>
          <p:nvPr/>
        </p:nvGrpSpPr>
        <p:grpSpPr bwMode="auto">
          <a:xfrm>
            <a:off x="3581400" y="3870325"/>
            <a:ext cx="533400" cy="533400"/>
            <a:chOff x="1824" y="2736"/>
            <a:chExt cx="336" cy="336"/>
          </a:xfrm>
        </p:grpSpPr>
        <p:sp>
          <p:nvSpPr>
            <p:cNvPr id="6560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5602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65542" name="Group 12"/>
          <p:cNvGrpSpPr>
            <a:grpSpLocks/>
          </p:cNvGrpSpPr>
          <p:nvPr/>
        </p:nvGrpSpPr>
        <p:grpSpPr bwMode="auto">
          <a:xfrm>
            <a:off x="3581400" y="2193925"/>
            <a:ext cx="533400" cy="533400"/>
            <a:chOff x="1824" y="2736"/>
            <a:chExt cx="336" cy="336"/>
          </a:xfrm>
        </p:grpSpPr>
        <p:sp>
          <p:nvSpPr>
            <p:cNvPr id="6559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560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sp>
        <p:nvSpPr>
          <p:cNvPr id="65543" name="Line 15"/>
          <p:cNvSpPr>
            <a:spLocks noChangeShapeType="1"/>
          </p:cNvSpPr>
          <p:nvPr/>
        </p:nvSpPr>
        <p:spPr bwMode="auto">
          <a:xfrm>
            <a:off x="2590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44" name="Line 16"/>
          <p:cNvSpPr>
            <a:spLocks noChangeShapeType="1"/>
          </p:cNvSpPr>
          <p:nvPr/>
        </p:nvSpPr>
        <p:spPr bwMode="auto">
          <a:xfrm flipV="1">
            <a:off x="3886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45" name="Line 17"/>
          <p:cNvSpPr>
            <a:spLocks noChangeShapeType="1"/>
          </p:cNvSpPr>
          <p:nvPr/>
        </p:nvSpPr>
        <p:spPr bwMode="auto">
          <a:xfrm flipV="1">
            <a:off x="2362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46" name="Line 18"/>
          <p:cNvSpPr>
            <a:spLocks noChangeShapeType="1"/>
          </p:cNvSpPr>
          <p:nvPr/>
        </p:nvSpPr>
        <p:spPr bwMode="auto">
          <a:xfrm>
            <a:off x="2590800" y="24225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47" name="Line 19"/>
          <p:cNvSpPr>
            <a:spLocks noChangeShapeType="1"/>
          </p:cNvSpPr>
          <p:nvPr/>
        </p:nvSpPr>
        <p:spPr bwMode="auto">
          <a:xfrm>
            <a:off x="2514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48" name="Text Box 20"/>
          <p:cNvSpPr txBox="1">
            <a:spLocks noChangeArrowheads="1"/>
          </p:cNvSpPr>
          <p:nvPr/>
        </p:nvSpPr>
        <p:spPr bwMode="auto">
          <a:xfrm>
            <a:off x="2057400" y="31083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2971800" y="20415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39624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2514600" y="2879726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65552" name="Text Box 24"/>
          <p:cNvSpPr txBox="1">
            <a:spLocks noChangeArrowheads="1"/>
          </p:cNvSpPr>
          <p:nvPr/>
        </p:nvSpPr>
        <p:spPr bwMode="auto">
          <a:xfrm>
            <a:off x="2971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grpSp>
        <p:nvGrpSpPr>
          <p:cNvPr id="65553" name="Group 25"/>
          <p:cNvGrpSpPr>
            <a:grpSpLocks/>
          </p:cNvGrpSpPr>
          <p:nvPr/>
        </p:nvGrpSpPr>
        <p:grpSpPr bwMode="auto">
          <a:xfrm>
            <a:off x="5105400" y="3870325"/>
            <a:ext cx="533400" cy="533400"/>
            <a:chOff x="1824" y="2736"/>
            <a:chExt cx="336" cy="336"/>
          </a:xfrm>
        </p:grpSpPr>
        <p:sp>
          <p:nvSpPr>
            <p:cNvPr id="65597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5598" name="Text Box 2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65554" name="Group 28"/>
          <p:cNvGrpSpPr>
            <a:grpSpLocks/>
          </p:cNvGrpSpPr>
          <p:nvPr/>
        </p:nvGrpSpPr>
        <p:grpSpPr bwMode="auto">
          <a:xfrm>
            <a:off x="5105400" y="2193925"/>
            <a:ext cx="533400" cy="533400"/>
            <a:chOff x="1824" y="2736"/>
            <a:chExt cx="336" cy="336"/>
          </a:xfrm>
        </p:grpSpPr>
        <p:sp>
          <p:nvSpPr>
            <p:cNvPr id="65595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5596" name="Text Box 3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65555" name="Line 31"/>
          <p:cNvSpPr>
            <a:spLocks noChangeShapeType="1"/>
          </p:cNvSpPr>
          <p:nvPr/>
        </p:nvSpPr>
        <p:spPr bwMode="auto">
          <a:xfrm>
            <a:off x="4114800" y="4175125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56" name="Line 32"/>
          <p:cNvSpPr>
            <a:spLocks noChangeShapeType="1"/>
          </p:cNvSpPr>
          <p:nvPr/>
        </p:nvSpPr>
        <p:spPr bwMode="auto">
          <a:xfrm flipV="1">
            <a:off x="5410200" y="27273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57" name="Line 33"/>
          <p:cNvSpPr>
            <a:spLocks noChangeShapeType="1"/>
          </p:cNvSpPr>
          <p:nvPr/>
        </p:nvSpPr>
        <p:spPr bwMode="auto">
          <a:xfrm>
            <a:off x="4038600" y="2651125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58" name="Text Box 34"/>
          <p:cNvSpPr txBox="1">
            <a:spLocks noChangeArrowheads="1"/>
          </p:cNvSpPr>
          <p:nvPr/>
        </p:nvSpPr>
        <p:spPr bwMode="auto">
          <a:xfrm>
            <a:off x="5486400" y="2986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65559" name="Text Box 35"/>
          <p:cNvSpPr txBox="1">
            <a:spLocks noChangeArrowheads="1"/>
          </p:cNvSpPr>
          <p:nvPr/>
        </p:nvSpPr>
        <p:spPr bwMode="auto">
          <a:xfrm>
            <a:off x="4572000" y="28940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65560" name="Text Box 36"/>
          <p:cNvSpPr txBox="1">
            <a:spLocks noChangeArrowheads="1"/>
          </p:cNvSpPr>
          <p:nvPr/>
        </p:nvSpPr>
        <p:spPr bwMode="auto">
          <a:xfrm>
            <a:off x="4495800" y="4189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6</a:t>
            </a:r>
          </a:p>
        </p:txBody>
      </p:sp>
      <p:sp>
        <p:nvSpPr>
          <p:cNvPr id="65561" name="Line 37"/>
          <p:cNvSpPr>
            <a:spLocks noChangeShapeType="1"/>
          </p:cNvSpPr>
          <p:nvPr/>
        </p:nvSpPr>
        <p:spPr bwMode="auto">
          <a:xfrm flipV="1">
            <a:off x="2514600" y="2727325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62" name="Text Box 38"/>
          <p:cNvSpPr txBox="1">
            <a:spLocks noChangeArrowheads="1"/>
          </p:cNvSpPr>
          <p:nvPr/>
        </p:nvSpPr>
        <p:spPr bwMode="auto">
          <a:xfrm>
            <a:off x="3352800" y="304641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sp>
        <p:nvSpPr>
          <p:cNvPr id="65563" name="Text Box 39"/>
          <p:cNvSpPr txBox="1">
            <a:spLocks noChangeArrowheads="1"/>
          </p:cNvSpPr>
          <p:nvPr/>
        </p:nvSpPr>
        <p:spPr bwMode="auto">
          <a:xfrm>
            <a:off x="7467600" y="2971801"/>
            <a:ext cx="1905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/>
              <a:t>MST</a:t>
            </a:r>
          </a:p>
        </p:txBody>
      </p:sp>
      <p:grpSp>
        <p:nvGrpSpPr>
          <p:cNvPr id="65564" name="Group 40"/>
          <p:cNvGrpSpPr>
            <a:grpSpLocks/>
          </p:cNvGrpSpPr>
          <p:nvPr/>
        </p:nvGrpSpPr>
        <p:grpSpPr bwMode="auto">
          <a:xfrm>
            <a:off x="6477000" y="4114800"/>
            <a:ext cx="533400" cy="533400"/>
            <a:chOff x="1824" y="2736"/>
            <a:chExt cx="336" cy="336"/>
          </a:xfrm>
        </p:grpSpPr>
        <p:sp>
          <p:nvSpPr>
            <p:cNvPr id="65593" name="Oval 4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5594" name="Text Box 4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5565" name="Group 43"/>
          <p:cNvGrpSpPr>
            <a:grpSpLocks/>
          </p:cNvGrpSpPr>
          <p:nvPr/>
        </p:nvGrpSpPr>
        <p:grpSpPr bwMode="auto">
          <a:xfrm>
            <a:off x="6477000" y="5791200"/>
            <a:ext cx="533400" cy="533400"/>
            <a:chOff x="1824" y="2736"/>
            <a:chExt cx="336" cy="336"/>
          </a:xfrm>
        </p:grpSpPr>
        <p:sp>
          <p:nvSpPr>
            <p:cNvPr id="65591" name="Oval 4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5592" name="Text Box 4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5566" name="Group 46"/>
          <p:cNvGrpSpPr>
            <a:grpSpLocks/>
          </p:cNvGrpSpPr>
          <p:nvPr/>
        </p:nvGrpSpPr>
        <p:grpSpPr bwMode="auto">
          <a:xfrm>
            <a:off x="8001000" y="5791200"/>
            <a:ext cx="533400" cy="533400"/>
            <a:chOff x="1824" y="2736"/>
            <a:chExt cx="336" cy="336"/>
          </a:xfrm>
        </p:grpSpPr>
        <p:sp>
          <p:nvSpPr>
            <p:cNvPr id="65589" name="Oval 4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5590" name="Text Box 4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grpSp>
        <p:nvGrpSpPr>
          <p:cNvPr id="65567" name="Group 49"/>
          <p:cNvGrpSpPr>
            <a:grpSpLocks/>
          </p:cNvGrpSpPr>
          <p:nvPr/>
        </p:nvGrpSpPr>
        <p:grpSpPr bwMode="auto">
          <a:xfrm>
            <a:off x="8001000" y="4114800"/>
            <a:ext cx="533400" cy="533400"/>
            <a:chOff x="1824" y="2736"/>
            <a:chExt cx="336" cy="336"/>
          </a:xfrm>
        </p:grpSpPr>
        <p:sp>
          <p:nvSpPr>
            <p:cNvPr id="65587" name="Oval 5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5588" name="Text Box 5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5568" name="Group 52"/>
          <p:cNvGrpSpPr>
            <a:grpSpLocks/>
          </p:cNvGrpSpPr>
          <p:nvPr/>
        </p:nvGrpSpPr>
        <p:grpSpPr bwMode="auto">
          <a:xfrm>
            <a:off x="9525000" y="5791200"/>
            <a:ext cx="533400" cy="533400"/>
            <a:chOff x="1824" y="2736"/>
            <a:chExt cx="336" cy="336"/>
          </a:xfrm>
        </p:grpSpPr>
        <p:sp>
          <p:nvSpPr>
            <p:cNvPr id="65585" name="Oval 5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5586" name="Text Box 5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F</a:t>
              </a:r>
            </a:p>
          </p:txBody>
        </p:sp>
      </p:grpSp>
      <p:grpSp>
        <p:nvGrpSpPr>
          <p:cNvPr id="65569" name="Group 55"/>
          <p:cNvGrpSpPr>
            <a:grpSpLocks/>
          </p:cNvGrpSpPr>
          <p:nvPr/>
        </p:nvGrpSpPr>
        <p:grpSpPr bwMode="auto">
          <a:xfrm>
            <a:off x="9525000" y="4114800"/>
            <a:ext cx="533400" cy="533400"/>
            <a:chOff x="1824" y="2736"/>
            <a:chExt cx="336" cy="336"/>
          </a:xfrm>
        </p:grpSpPr>
        <p:sp>
          <p:nvSpPr>
            <p:cNvPr id="65583" name="Oval 5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5584" name="Text Box 5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sp>
        <p:nvSpPr>
          <p:cNvPr id="65570" name="Text Box 58"/>
          <p:cNvSpPr txBox="1">
            <a:spLocks noChangeArrowheads="1"/>
          </p:cNvSpPr>
          <p:nvPr/>
        </p:nvSpPr>
        <p:spPr bwMode="auto">
          <a:xfrm>
            <a:off x="6553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5571" name="Text Box 59"/>
          <p:cNvSpPr txBox="1">
            <a:spLocks noChangeArrowheads="1"/>
          </p:cNvSpPr>
          <p:nvPr/>
        </p:nvSpPr>
        <p:spPr bwMode="auto">
          <a:xfrm>
            <a:off x="8077200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65572" name="Text Box 60"/>
          <p:cNvSpPr txBox="1">
            <a:spLocks noChangeArrowheads="1"/>
          </p:cNvSpPr>
          <p:nvPr/>
        </p:nvSpPr>
        <p:spPr bwMode="auto">
          <a:xfrm>
            <a:off x="9525000" y="35052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5573" name="Text Box 61"/>
          <p:cNvSpPr txBox="1">
            <a:spLocks noChangeArrowheads="1"/>
          </p:cNvSpPr>
          <p:nvPr/>
        </p:nvSpPr>
        <p:spPr bwMode="auto">
          <a:xfrm>
            <a:off x="6553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4</a:t>
            </a:r>
          </a:p>
        </p:txBody>
      </p:sp>
      <p:sp>
        <p:nvSpPr>
          <p:cNvPr id="65574" name="Text Box 62"/>
          <p:cNvSpPr txBox="1">
            <a:spLocks noChangeArrowheads="1"/>
          </p:cNvSpPr>
          <p:nvPr/>
        </p:nvSpPr>
        <p:spPr bwMode="auto">
          <a:xfrm>
            <a:off x="80772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5575" name="Text Box 63"/>
          <p:cNvSpPr txBox="1">
            <a:spLocks noChangeArrowheads="1"/>
          </p:cNvSpPr>
          <p:nvPr/>
        </p:nvSpPr>
        <p:spPr bwMode="auto">
          <a:xfrm>
            <a:off x="9677400" y="6324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F50BEF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5576" name="Line 64"/>
          <p:cNvSpPr>
            <a:spLocks noChangeShapeType="1"/>
          </p:cNvSpPr>
          <p:nvPr/>
        </p:nvSpPr>
        <p:spPr bwMode="auto">
          <a:xfrm>
            <a:off x="8458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5577" name="Picture 65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3"/>
          <a:stretch>
            <a:fillRect/>
          </a:stretch>
        </p:blipFill>
        <p:spPr bwMode="auto">
          <a:xfrm>
            <a:off x="5105400" y="76201"/>
            <a:ext cx="55626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78" name="Line 66"/>
          <p:cNvSpPr>
            <a:spLocks noChangeShapeType="1"/>
          </p:cNvSpPr>
          <p:nvPr/>
        </p:nvSpPr>
        <p:spPr bwMode="auto">
          <a:xfrm>
            <a:off x="7010400" y="4343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79" name="Line 67"/>
          <p:cNvSpPr>
            <a:spLocks noChangeShapeType="1"/>
          </p:cNvSpPr>
          <p:nvPr/>
        </p:nvSpPr>
        <p:spPr bwMode="auto">
          <a:xfrm>
            <a:off x="8305800" y="46482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80" name="Line 68"/>
          <p:cNvSpPr>
            <a:spLocks noChangeShapeType="1"/>
          </p:cNvSpPr>
          <p:nvPr/>
        </p:nvSpPr>
        <p:spPr bwMode="auto">
          <a:xfrm flipH="1">
            <a:off x="6934200" y="45720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81" name="Line 69"/>
          <p:cNvSpPr>
            <a:spLocks noChangeShapeType="1"/>
          </p:cNvSpPr>
          <p:nvPr/>
        </p:nvSpPr>
        <p:spPr bwMode="auto">
          <a:xfrm>
            <a:off x="9829800" y="46482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82" name="Rectangle 70"/>
          <p:cNvSpPr>
            <a:spLocks noChangeArrowheads="1"/>
          </p:cNvSpPr>
          <p:nvPr/>
        </p:nvSpPr>
        <p:spPr bwMode="auto">
          <a:xfrm>
            <a:off x="5181600" y="304800"/>
            <a:ext cx="52578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08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time of Prim’s</a:t>
            </a:r>
          </a:p>
        </p:txBody>
      </p:sp>
      <p:pic>
        <p:nvPicPr>
          <p:cNvPr id="67587" name="Picture 4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1905000" y="2895600"/>
            <a:ext cx="54102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7772400" y="3124201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FF0000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7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time of Prim’s</a:t>
            </a:r>
          </a:p>
        </p:txBody>
      </p:sp>
      <p:pic>
        <p:nvPicPr>
          <p:cNvPr id="68611" name="Picture 3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905000" y="38862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7772400" y="3870326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2000">
                <a:solidFill>
                  <a:srgbClr val="FF0000"/>
                </a:solidFill>
                <a:cs typeface="Arial" panose="020B0604020202020204" pitchFamily="34" charset="0"/>
              </a:rPr>
              <a:t>Θ</a:t>
            </a: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(|V|)</a:t>
            </a:r>
            <a:endParaRPr lang="el-GR" altLang="en-US" sz="20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3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time of Prim’s</a:t>
            </a:r>
          </a:p>
        </p:txBody>
      </p:sp>
      <p:pic>
        <p:nvPicPr>
          <p:cNvPr id="69635" name="Picture 3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905000" y="4419600"/>
            <a:ext cx="54102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7772400" y="4343401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|V| calls to Extract-Min</a:t>
            </a:r>
            <a:endParaRPr lang="el-GR" altLang="en-US" sz="20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7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time of Prim’s</a:t>
            </a:r>
          </a:p>
        </p:txBody>
      </p:sp>
      <p:pic>
        <p:nvPicPr>
          <p:cNvPr id="70659" name="Picture 3" descr="pr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54102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905000" y="5486400"/>
            <a:ext cx="541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7543800" y="5394326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  <a:cs typeface="Arial" panose="020B0604020202020204" pitchFamily="34" charset="0"/>
              </a:rPr>
              <a:t>|E| calls to Decrease-Key</a:t>
            </a:r>
            <a:endParaRPr lang="el-GR" altLang="en-US" sz="20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9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time of Prim’s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642937"/>
          </a:xfrm>
        </p:spPr>
        <p:txBody>
          <a:bodyPr/>
          <a:lstStyle/>
          <a:p>
            <a:pPr eaLnBrk="1" hangingPunct="1"/>
            <a:r>
              <a:rPr lang="en-US" altLang="en-US"/>
              <a:t>Same as Dijksta’s algorithm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819400" y="25908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 MakeHeap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4495800" y="25908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|V| ExtractMin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6248400" y="25908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|E| DecreaseKey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8839200" y="25908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Total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1752600" y="32004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Array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3124200" y="32004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O(|V|)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4800600" y="32004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O(|V|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6705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O(|E|)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8839200" y="32004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O(|V|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1752600" y="42672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Bin heap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3124200" y="42672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O(|V|)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4800600" y="4267201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O(|V| log |V|)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6705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O(|E| log |V|)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8382000" y="4267201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O((|V|+|E|) log |V|)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1752600" y="57912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Fib heap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3124200" y="57912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O(|V|)</a:t>
            </a:r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4800600" y="5791201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O(|V| log |V|)</a:t>
            </a: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6705600" y="5805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O(|E|)</a:t>
            </a:r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8305800" y="57912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0000"/>
                </a:solidFill>
              </a:rPr>
              <a:t>O(|V| log |V| + |E|)</a:t>
            </a:r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8534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O(|E| log |V|)</a:t>
            </a:r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3962400" y="5029201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75129" name="Text Box 25"/>
          <p:cNvSpPr txBox="1">
            <a:spLocks noChangeArrowheads="1"/>
          </p:cNvSpPr>
          <p:nvPr/>
        </p:nvSpPr>
        <p:spPr bwMode="auto">
          <a:xfrm>
            <a:off x="7162800" y="6230939"/>
            <a:ext cx="350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Kruskal’s: </a:t>
            </a:r>
            <a:r>
              <a:rPr lang="en-US" altLang="en-US" sz="2000">
                <a:solidFill>
                  <a:srgbClr val="1F02F6"/>
                </a:solidFill>
              </a:rPr>
              <a:t>O(|E| log |E| 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0036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300"/>
              <a:t>MST Applications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5230813" y="5443538"/>
            <a:ext cx="144462" cy="144462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4079876" y="4724401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7896226" y="5445126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8975726" y="4581526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8975726" y="2708276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7175501" y="3630613"/>
            <a:ext cx="144463" cy="144462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7607301" y="1628776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6240463" y="549276"/>
            <a:ext cx="144462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6888163" y="549276"/>
            <a:ext cx="144462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4079876" y="3284538"/>
            <a:ext cx="144463" cy="144462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4872038" y="2419351"/>
            <a:ext cx="144462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5375276" y="4149726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>
            <a:off x="6383338" y="4437063"/>
            <a:ext cx="144462" cy="144462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5159376" y="1628776"/>
            <a:ext cx="144463" cy="144463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>
            <a:off x="4151314" y="5516563"/>
            <a:ext cx="48974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 flipV="1">
            <a:off x="9048750" y="1700213"/>
            <a:ext cx="0" cy="37449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 flipH="1">
            <a:off x="4224338" y="1700213"/>
            <a:ext cx="48244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6820" name="Line 20"/>
          <p:cNvSpPr>
            <a:spLocks noChangeShapeType="1"/>
          </p:cNvSpPr>
          <p:nvPr/>
        </p:nvSpPr>
        <p:spPr bwMode="auto">
          <a:xfrm flipH="1">
            <a:off x="5448300" y="2492375"/>
            <a:ext cx="0" cy="3024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6821" name="Line 21"/>
          <p:cNvSpPr>
            <a:spLocks noChangeShapeType="1"/>
          </p:cNvSpPr>
          <p:nvPr/>
        </p:nvSpPr>
        <p:spPr bwMode="auto">
          <a:xfrm>
            <a:off x="4151314" y="2492375"/>
            <a:ext cx="12969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5591175" y="620713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5591175" y="620713"/>
            <a:ext cx="2089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7680325" y="620713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6825" name="Rectangle 25"/>
          <p:cNvSpPr>
            <a:spLocks noChangeArrowheads="1"/>
          </p:cNvSpPr>
          <p:nvPr/>
        </p:nvSpPr>
        <p:spPr bwMode="auto">
          <a:xfrm>
            <a:off x="4079876" y="2060576"/>
            <a:ext cx="360363" cy="288925"/>
          </a:xfrm>
          <a:prstGeom prst="rect">
            <a:avLst/>
          </a:prstGeom>
          <a:solidFill>
            <a:srgbClr val="FF000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6456363" y="1700213"/>
            <a:ext cx="0" cy="381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>
            <a:off x="6456364" y="3716338"/>
            <a:ext cx="25923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6828" name="Line 28"/>
          <p:cNvSpPr>
            <a:spLocks noChangeShapeType="1"/>
          </p:cNvSpPr>
          <p:nvPr/>
        </p:nvSpPr>
        <p:spPr bwMode="auto">
          <a:xfrm>
            <a:off x="4151313" y="1700213"/>
            <a:ext cx="0" cy="37449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6829" name="Oval 29"/>
          <p:cNvSpPr>
            <a:spLocks noChangeArrowheads="1"/>
          </p:cNvSpPr>
          <p:nvPr/>
        </p:nvSpPr>
        <p:spPr bwMode="auto">
          <a:xfrm>
            <a:off x="3935413" y="1989138"/>
            <a:ext cx="360362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30" name="Oval 30"/>
          <p:cNvSpPr>
            <a:spLocks noChangeArrowheads="1"/>
          </p:cNvSpPr>
          <p:nvPr/>
        </p:nvSpPr>
        <p:spPr bwMode="auto">
          <a:xfrm>
            <a:off x="3935413" y="3141663"/>
            <a:ext cx="360362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31" name="Oval 31"/>
          <p:cNvSpPr>
            <a:spLocks noChangeArrowheads="1"/>
          </p:cNvSpPr>
          <p:nvPr/>
        </p:nvSpPr>
        <p:spPr bwMode="auto">
          <a:xfrm>
            <a:off x="5087938" y="1557338"/>
            <a:ext cx="360362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32" name="Oval 32"/>
          <p:cNvSpPr>
            <a:spLocks noChangeArrowheads="1"/>
          </p:cNvSpPr>
          <p:nvPr/>
        </p:nvSpPr>
        <p:spPr bwMode="auto">
          <a:xfrm>
            <a:off x="7535863" y="1557338"/>
            <a:ext cx="360362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33" name="Oval 33"/>
          <p:cNvSpPr>
            <a:spLocks noChangeArrowheads="1"/>
          </p:cNvSpPr>
          <p:nvPr/>
        </p:nvSpPr>
        <p:spPr bwMode="auto">
          <a:xfrm>
            <a:off x="6816726" y="404813"/>
            <a:ext cx="360363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34" name="Oval 34"/>
          <p:cNvSpPr>
            <a:spLocks noChangeArrowheads="1"/>
          </p:cNvSpPr>
          <p:nvPr/>
        </p:nvSpPr>
        <p:spPr bwMode="auto">
          <a:xfrm>
            <a:off x="6096001" y="404813"/>
            <a:ext cx="360363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35" name="Oval 35"/>
          <p:cNvSpPr>
            <a:spLocks noChangeArrowheads="1"/>
          </p:cNvSpPr>
          <p:nvPr/>
        </p:nvSpPr>
        <p:spPr bwMode="auto">
          <a:xfrm>
            <a:off x="7104063" y="3500438"/>
            <a:ext cx="360362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36" name="Oval 36"/>
          <p:cNvSpPr>
            <a:spLocks noChangeArrowheads="1"/>
          </p:cNvSpPr>
          <p:nvPr/>
        </p:nvSpPr>
        <p:spPr bwMode="auto">
          <a:xfrm>
            <a:off x="8832851" y="2565401"/>
            <a:ext cx="360363" cy="3603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37" name="Oval 37"/>
          <p:cNvSpPr>
            <a:spLocks noChangeArrowheads="1"/>
          </p:cNvSpPr>
          <p:nvPr/>
        </p:nvSpPr>
        <p:spPr bwMode="auto">
          <a:xfrm>
            <a:off x="8832851" y="4437063"/>
            <a:ext cx="360363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38" name="Oval 38"/>
          <p:cNvSpPr>
            <a:spLocks noChangeArrowheads="1"/>
          </p:cNvSpPr>
          <p:nvPr/>
        </p:nvSpPr>
        <p:spPr bwMode="auto">
          <a:xfrm>
            <a:off x="7751763" y="5300663"/>
            <a:ext cx="360362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39" name="Oval 39"/>
          <p:cNvSpPr>
            <a:spLocks noChangeArrowheads="1"/>
          </p:cNvSpPr>
          <p:nvPr/>
        </p:nvSpPr>
        <p:spPr bwMode="auto">
          <a:xfrm>
            <a:off x="5159376" y="5300663"/>
            <a:ext cx="360363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40" name="Oval 40"/>
          <p:cNvSpPr>
            <a:spLocks noChangeArrowheads="1"/>
          </p:cNvSpPr>
          <p:nvPr/>
        </p:nvSpPr>
        <p:spPr bwMode="auto">
          <a:xfrm>
            <a:off x="3935413" y="4581526"/>
            <a:ext cx="360362" cy="3603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41" name="Oval 41"/>
          <p:cNvSpPr>
            <a:spLocks noChangeArrowheads="1"/>
          </p:cNvSpPr>
          <p:nvPr/>
        </p:nvSpPr>
        <p:spPr bwMode="auto">
          <a:xfrm>
            <a:off x="6311901" y="4292601"/>
            <a:ext cx="360363" cy="3603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42" name="Oval 42"/>
          <p:cNvSpPr>
            <a:spLocks noChangeArrowheads="1"/>
          </p:cNvSpPr>
          <p:nvPr/>
        </p:nvSpPr>
        <p:spPr bwMode="auto">
          <a:xfrm>
            <a:off x="5159376" y="4076701"/>
            <a:ext cx="360363" cy="3603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6843" name="Oval 43"/>
          <p:cNvSpPr>
            <a:spLocks noChangeArrowheads="1"/>
          </p:cNvSpPr>
          <p:nvPr/>
        </p:nvSpPr>
        <p:spPr bwMode="auto">
          <a:xfrm>
            <a:off x="4799013" y="2276476"/>
            <a:ext cx="360362" cy="3603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</p:spTree>
    <p:extLst>
      <p:ext uri="{BB962C8B-B14F-4D97-AF65-F5344CB8AC3E}">
        <p14:creationId xmlns:p14="http://schemas.microsoft.com/office/powerpoint/2010/main" val="221488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Line 2"/>
          <p:cNvSpPr>
            <a:spLocks noChangeShapeType="1"/>
          </p:cNvSpPr>
          <p:nvPr/>
        </p:nvSpPr>
        <p:spPr bwMode="auto">
          <a:xfrm>
            <a:off x="4094163" y="3429001"/>
            <a:ext cx="0" cy="12239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4079875" y="4797425"/>
            <a:ext cx="1295400" cy="7191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 flipV="1">
            <a:off x="4151314" y="1701800"/>
            <a:ext cx="1152525" cy="431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4079876" y="2133601"/>
            <a:ext cx="936625" cy="3587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>
            <a:off x="4987926" y="2551113"/>
            <a:ext cx="358775" cy="1727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H="1">
            <a:off x="5375275" y="4508501"/>
            <a:ext cx="1081088" cy="1008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6600825" y="4508501"/>
            <a:ext cx="1366838" cy="1008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 flipH="1">
            <a:off x="5448301" y="5487988"/>
            <a:ext cx="24479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 flipH="1">
            <a:off x="6527801" y="3644901"/>
            <a:ext cx="792163" cy="7921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 flipH="1">
            <a:off x="7319963" y="1844676"/>
            <a:ext cx="360362" cy="18002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 flipH="1">
            <a:off x="5232401" y="620713"/>
            <a:ext cx="1008063" cy="1079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6311901" y="563563"/>
            <a:ext cx="576263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7032625" y="620714"/>
            <a:ext cx="719138" cy="1152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7680325" y="1773239"/>
            <a:ext cx="1295400" cy="9350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 flipH="1">
            <a:off x="7896226" y="4581525"/>
            <a:ext cx="1223963" cy="9350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 flipH="1">
            <a:off x="7248526" y="2708276"/>
            <a:ext cx="1800225" cy="10080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 flipH="1">
            <a:off x="5233988" y="620713"/>
            <a:ext cx="1008062" cy="10795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H="1">
            <a:off x="7897813" y="4581525"/>
            <a:ext cx="1223962" cy="9350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>
            <a:off x="7391401" y="3716339"/>
            <a:ext cx="1584325" cy="8651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45" name="Line 21"/>
          <p:cNvSpPr>
            <a:spLocks noChangeShapeType="1"/>
          </p:cNvSpPr>
          <p:nvPr/>
        </p:nvSpPr>
        <p:spPr bwMode="auto">
          <a:xfrm>
            <a:off x="9048750" y="2781301"/>
            <a:ext cx="0" cy="16557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>
            <a:off x="5232400" y="1700213"/>
            <a:ext cx="259238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>
            <a:off x="4094163" y="2276476"/>
            <a:ext cx="0" cy="9366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48" name="Line 24"/>
          <p:cNvSpPr>
            <a:spLocks noChangeShapeType="1"/>
          </p:cNvSpPr>
          <p:nvPr/>
        </p:nvSpPr>
        <p:spPr bwMode="auto">
          <a:xfrm flipV="1">
            <a:off x="4151313" y="2492375"/>
            <a:ext cx="792162" cy="8651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>
            <a:off x="5346700" y="4292600"/>
            <a:ext cx="0" cy="10810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7850" name="Oval 26"/>
          <p:cNvSpPr>
            <a:spLocks noChangeArrowheads="1"/>
          </p:cNvSpPr>
          <p:nvPr/>
        </p:nvSpPr>
        <p:spPr bwMode="auto">
          <a:xfrm>
            <a:off x="3935413" y="1989138"/>
            <a:ext cx="360362" cy="360362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7851" name="Oval 27"/>
          <p:cNvSpPr>
            <a:spLocks noChangeArrowheads="1"/>
          </p:cNvSpPr>
          <p:nvPr/>
        </p:nvSpPr>
        <p:spPr bwMode="auto">
          <a:xfrm>
            <a:off x="5159376" y="5300663"/>
            <a:ext cx="360363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7852" name="Oval 28"/>
          <p:cNvSpPr>
            <a:spLocks noChangeArrowheads="1"/>
          </p:cNvSpPr>
          <p:nvPr/>
        </p:nvSpPr>
        <p:spPr bwMode="auto">
          <a:xfrm>
            <a:off x="3935413" y="4581526"/>
            <a:ext cx="360362" cy="3603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7853" name="Oval 29"/>
          <p:cNvSpPr>
            <a:spLocks noChangeArrowheads="1"/>
          </p:cNvSpPr>
          <p:nvPr/>
        </p:nvSpPr>
        <p:spPr bwMode="auto">
          <a:xfrm>
            <a:off x="5159376" y="4076701"/>
            <a:ext cx="360363" cy="3603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7854" name="Oval 30"/>
          <p:cNvSpPr>
            <a:spLocks noChangeArrowheads="1"/>
          </p:cNvSpPr>
          <p:nvPr/>
        </p:nvSpPr>
        <p:spPr bwMode="auto">
          <a:xfrm>
            <a:off x="5089526" y="1557338"/>
            <a:ext cx="360363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7855" name="Oval 31"/>
          <p:cNvSpPr>
            <a:spLocks noChangeArrowheads="1"/>
          </p:cNvSpPr>
          <p:nvPr/>
        </p:nvSpPr>
        <p:spPr bwMode="auto">
          <a:xfrm>
            <a:off x="7537451" y="1557338"/>
            <a:ext cx="360363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7856" name="Oval 32"/>
          <p:cNvSpPr>
            <a:spLocks noChangeArrowheads="1"/>
          </p:cNvSpPr>
          <p:nvPr/>
        </p:nvSpPr>
        <p:spPr bwMode="auto">
          <a:xfrm>
            <a:off x="6804026" y="404813"/>
            <a:ext cx="360363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7857" name="Oval 33"/>
          <p:cNvSpPr>
            <a:spLocks noChangeArrowheads="1"/>
          </p:cNvSpPr>
          <p:nvPr/>
        </p:nvSpPr>
        <p:spPr bwMode="auto">
          <a:xfrm>
            <a:off x="6097588" y="404813"/>
            <a:ext cx="360362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7858" name="Oval 34"/>
          <p:cNvSpPr>
            <a:spLocks noChangeArrowheads="1"/>
          </p:cNvSpPr>
          <p:nvPr/>
        </p:nvSpPr>
        <p:spPr bwMode="auto">
          <a:xfrm>
            <a:off x="7105651" y="3500438"/>
            <a:ext cx="360363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7859" name="Oval 35"/>
          <p:cNvSpPr>
            <a:spLocks noChangeArrowheads="1"/>
          </p:cNvSpPr>
          <p:nvPr/>
        </p:nvSpPr>
        <p:spPr bwMode="auto">
          <a:xfrm>
            <a:off x="8834438" y="2565401"/>
            <a:ext cx="360362" cy="3603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7860" name="Oval 36"/>
          <p:cNvSpPr>
            <a:spLocks noChangeArrowheads="1"/>
          </p:cNvSpPr>
          <p:nvPr/>
        </p:nvSpPr>
        <p:spPr bwMode="auto">
          <a:xfrm>
            <a:off x="8834438" y="4437063"/>
            <a:ext cx="360362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7861" name="Oval 37"/>
          <p:cNvSpPr>
            <a:spLocks noChangeArrowheads="1"/>
          </p:cNvSpPr>
          <p:nvPr/>
        </p:nvSpPr>
        <p:spPr bwMode="auto">
          <a:xfrm>
            <a:off x="6313488" y="4292601"/>
            <a:ext cx="360362" cy="3603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7862" name="Oval 38"/>
          <p:cNvSpPr>
            <a:spLocks noChangeArrowheads="1"/>
          </p:cNvSpPr>
          <p:nvPr/>
        </p:nvSpPr>
        <p:spPr bwMode="auto">
          <a:xfrm>
            <a:off x="4800601" y="2276476"/>
            <a:ext cx="360363" cy="360363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7863" name="Oval 39"/>
          <p:cNvSpPr>
            <a:spLocks noChangeArrowheads="1"/>
          </p:cNvSpPr>
          <p:nvPr/>
        </p:nvSpPr>
        <p:spPr bwMode="auto">
          <a:xfrm>
            <a:off x="3935413" y="3141663"/>
            <a:ext cx="360362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7864" name="Oval 40"/>
          <p:cNvSpPr>
            <a:spLocks noChangeArrowheads="1"/>
          </p:cNvSpPr>
          <p:nvPr/>
        </p:nvSpPr>
        <p:spPr bwMode="auto">
          <a:xfrm>
            <a:off x="7751763" y="5300663"/>
            <a:ext cx="360362" cy="360362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7865" name="Text Box 41"/>
          <p:cNvSpPr txBox="1">
            <a:spLocks noChangeArrowheads="1"/>
          </p:cNvSpPr>
          <p:nvPr/>
        </p:nvSpPr>
        <p:spPr bwMode="auto">
          <a:xfrm>
            <a:off x="2629514" y="620713"/>
            <a:ext cx="2272074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Graph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62019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Line 2"/>
          <p:cNvSpPr>
            <a:spLocks noChangeShapeType="1"/>
          </p:cNvSpPr>
          <p:nvPr/>
        </p:nvSpPr>
        <p:spPr bwMode="auto">
          <a:xfrm>
            <a:off x="4094163" y="3429001"/>
            <a:ext cx="0" cy="1223963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>
            <a:off x="4079875" y="4797425"/>
            <a:ext cx="1295400" cy="7191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 flipV="1">
            <a:off x="4151314" y="1701800"/>
            <a:ext cx="1152525" cy="43180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4079876" y="2133601"/>
            <a:ext cx="936625" cy="35877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 flipH="1">
            <a:off x="5375275" y="4508501"/>
            <a:ext cx="1081088" cy="1008063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 flipH="1">
            <a:off x="5448301" y="5487988"/>
            <a:ext cx="2447925" cy="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 flipH="1">
            <a:off x="6527801" y="3644901"/>
            <a:ext cx="792163" cy="792163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6311901" y="563563"/>
            <a:ext cx="576263" cy="0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>
            <a:off x="7032625" y="620714"/>
            <a:ext cx="719138" cy="11525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7680325" y="1773239"/>
            <a:ext cx="1295400" cy="935037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 flipH="1">
            <a:off x="7896226" y="4581525"/>
            <a:ext cx="1223963" cy="9350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 flipH="1">
            <a:off x="7897813" y="4581525"/>
            <a:ext cx="1223962" cy="93503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9048750" y="2781301"/>
            <a:ext cx="0" cy="1655763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4094163" y="2276476"/>
            <a:ext cx="0" cy="936625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5346700" y="4292600"/>
            <a:ext cx="0" cy="1081088"/>
          </a:xfrm>
          <a:prstGeom prst="line">
            <a:avLst/>
          </a:prstGeom>
          <a:noFill/>
          <a:ln w="3175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78865" name="Oval 17"/>
          <p:cNvSpPr>
            <a:spLocks noChangeArrowheads="1"/>
          </p:cNvSpPr>
          <p:nvPr/>
        </p:nvSpPr>
        <p:spPr bwMode="auto">
          <a:xfrm>
            <a:off x="3935413" y="1989138"/>
            <a:ext cx="360362" cy="360362"/>
          </a:xfrm>
          <a:prstGeom prst="ellipse">
            <a:avLst/>
          </a:prstGeom>
          <a:solidFill>
            <a:srgbClr val="000080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8866" name="Oval 18"/>
          <p:cNvSpPr>
            <a:spLocks noChangeArrowheads="1"/>
          </p:cNvSpPr>
          <p:nvPr/>
        </p:nvSpPr>
        <p:spPr bwMode="auto">
          <a:xfrm>
            <a:off x="5159376" y="5300663"/>
            <a:ext cx="360363" cy="360362"/>
          </a:xfrm>
          <a:prstGeom prst="ellipse">
            <a:avLst/>
          </a:prstGeom>
          <a:solidFill>
            <a:srgbClr val="000080"/>
          </a:solidFill>
          <a:ln w="3175" algn="ctr">
            <a:solidFill>
              <a:srgbClr val="000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8867" name="Oval 19"/>
          <p:cNvSpPr>
            <a:spLocks noChangeArrowheads="1"/>
          </p:cNvSpPr>
          <p:nvPr/>
        </p:nvSpPr>
        <p:spPr bwMode="auto">
          <a:xfrm>
            <a:off x="3935413" y="4581526"/>
            <a:ext cx="360362" cy="360363"/>
          </a:xfrm>
          <a:prstGeom prst="ellipse">
            <a:avLst/>
          </a:prstGeom>
          <a:solidFill>
            <a:srgbClr val="000080"/>
          </a:solidFill>
          <a:ln w="3175" algn="ctr">
            <a:solidFill>
              <a:srgbClr val="000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8868" name="Oval 20"/>
          <p:cNvSpPr>
            <a:spLocks noChangeArrowheads="1"/>
          </p:cNvSpPr>
          <p:nvPr/>
        </p:nvSpPr>
        <p:spPr bwMode="auto">
          <a:xfrm>
            <a:off x="5159376" y="4076701"/>
            <a:ext cx="360363" cy="360363"/>
          </a:xfrm>
          <a:prstGeom prst="ellipse">
            <a:avLst/>
          </a:prstGeom>
          <a:solidFill>
            <a:srgbClr val="000080"/>
          </a:solidFill>
          <a:ln w="3175" algn="ctr">
            <a:solidFill>
              <a:srgbClr val="000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8869" name="Oval 21"/>
          <p:cNvSpPr>
            <a:spLocks noChangeArrowheads="1"/>
          </p:cNvSpPr>
          <p:nvPr/>
        </p:nvSpPr>
        <p:spPr bwMode="auto">
          <a:xfrm>
            <a:off x="5089526" y="1557338"/>
            <a:ext cx="360363" cy="360362"/>
          </a:xfrm>
          <a:prstGeom prst="ellipse">
            <a:avLst/>
          </a:prstGeom>
          <a:solidFill>
            <a:srgbClr val="000080"/>
          </a:solidFill>
          <a:ln w="3175" algn="ctr">
            <a:solidFill>
              <a:srgbClr val="000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8870" name="Oval 22"/>
          <p:cNvSpPr>
            <a:spLocks noChangeArrowheads="1"/>
          </p:cNvSpPr>
          <p:nvPr/>
        </p:nvSpPr>
        <p:spPr bwMode="auto">
          <a:xfrm>
            <a:off x="7537451" y="1557338"/>
            <a:ext cx="360363" cy="360362"/>
          </a:xfrm>
          <a:prstGeom prst="ellipse">
            <a:avLst/>
          </a:prstGeom>
          <a:solidFill>
            <a:srgbClr val="000080"/>
          </a:solidFill>
          <a:ln w="3175" algn="ctr">
            <a:solidFill>
              <a:srgbClr val="000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8871" name="Oval 23"/>
          <p:cNvSpPr>
            <a:spLocks noChangeArrowheads="1"/>
          </p:cNvSpPr>
          <p:nvPr/>
        </p:nvSpPr>
        <p:spPr bwMode="auto">
          <a:xfrm>
            <a:off x="6804026" y="404813"/>
            <a:ext cx="360363" cy="360362"/>
          </a:xfrm>
          <a:prstGeom prst="ellipse">
            <a:avLst/>
          </a:prstGeom>
          <a:solidFill>
            <a:srgbClr val="000080"/>
          </a:solidFill>
          <a:ln w="3175" algn="ctr">
            <a:solidFill>
              <a:srgbClr val="000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8872" name="Oval 24"/>
          <p:cNvSpPr>
            <a:spLocks noChangeArrowheads="1"/>
          </p:cNvSpPr>
          <p:nvPr/>
        </p:nvSpPr>
        <p:spPr bwMode="auto">
          <a:xfrm>
            <a:off x="6097588" y="404813"/>
            <a:ext cx="360362" cy="360362"/>
          </a:xfrm>
          <a:prstGeom prst="ellipse">
            <a:avLst/>
          </a:prstGeom>
          <a:solidFill>
            <a:srgbClr val="000080"/>
          </a:solidFill>
          <a:ln w="3175" algn="ctr">
            <a:solidFill>
              <a:srgbClr val="000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8873" name="Oval 25"/>
          <p:cNvSpPr>
            <a:spLocks noChangeArrowheads="1"/>
          </p:cNvSpPr>
          <p:nvPr/>
        </p:nvSpPr>
        <p:spPr bwMode="auto">
          <a:xfrm>
            <a:off x="7105651" y="3500438"/>
            <a:ext cx="360363" cy="360362"/>
          </a:xfrm>
          <a:prstGeom prst="ellipse">
            <a:avLst/>
          </a:prstGeom>
          <a:solidFill>
            <a:srgbClr val="000080"/>
          </a:solidFill>
          <a:ln w="3175" algn="ctr">
            <a:solidFill>
              <a:srgbClr val="000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8874" name="Oval 26"/>
          <p:cNvSpPr>
            <a:spLocks noChangeArrowheads="1"/>
          </p:cNvSpPr>
          <p:nvPr/>
        </p:nvSpPr>
        <p:spPr bwMode="auto">
          <a:xfrm>
            <a:off x="8834438" y="2565401"/>
            <a:ext cx="360362" cy="360363"/>
          </a:xfrm>
          <a:prstGeom prst="ellipse">
            <a:avLst/>
          </a:prstGeom>
          <a:solidFill>
            <a:srgbClr val="000080"/>
          </a:solidFill>
          <a:ln w="3175" algn="ctr">
            <a:solidFill>
              <a:srgbClr val="000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8875" name="Oval 27"/>
          <p:cNvSpPr>
            <a:spLocks noChangeArrowheads="1"/>
          </p:cNvSpPr>
          <p:nvPr/>
        </p:nvSpPr>
        <p:spPr bwMode="auto">
          <a:xfrm>
            <a:off x="8834438" y="4437063"/>
            <a:ext cx="360362" cy="360362"/>
          </a:xfrm>
          <a:prstGeom prst="ellipse">
            <a:avLst/>
          </a:prstGeom>
          <a:solidFill>
            <a:srgbClr val="000080"/>
          </a:solidFill>
          <a:ln w="3175" algn="ctr">
            <a:solidFill>
              <a:srgbClr val="000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8876" name="Oval 28"/>
          <p:cNvSpPr>
            <a:spLocks noChangeArrowheads="1"/>
          </p:cNvSpPr>
          <p:nvPr/>
        </p:nvSpPr>
        <p:spPr bwMode="auto">
          <a:xfrm>
            <a:off x="6313488" y="4292601"/>
            <a:ext cx="360362" cy="360363"/>
          </a:xfrm>
          <a:prstGeom prst="ellipse">
            <a:avLst/>
          </a:prstGeom>
          <a:solidFill>
            <a:srgbClr val="000080"/>
          </a:solidFill>
          <a:ln w="3175" algn="ctr">
            <a:solidFill>
              <a:srgbClr val="000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8877" name="Oval 29"/>
          <p:cNvSpPr>
            <a:spLocks noChangeArrowheads="1"/>
          </p:cNvSpPr>
          <p:nvPr/>
        </p:nvSpPr>
        <p:spPr bwMode="auto">
          <a:xfrm>
            <a:off x="4800601" y="2276476"/>
            <a:ext cx="360363" cy="360363"/>
          </a:xfrm>
          <a:prstGeom prst="ellipse">
            <a:avLst/>
          </a:prstGeom>
          <a:solidFill>
            <a:srgbClr val="000080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8878" name="Oval 30"/>
          <p:cNvSpPr>
            <a:spLocks noChangeArrowheads="1"/>
          </p:cNvSpPr>
          <p:nvPr/>
        </p:nvSpPr>
        <p:spPr bwMode="auto">
          <a:xfrm>
            <a:off x="3935413" y="3141663"/>
            <a:ext cx="360362" cy="360362"/>
          </a:xfrm>
          <a:prstGeom prst="ellipse">
            <a:avLst/>
          </a:prstGeom>
          <a:solidFill>
            <a:srgbClr val="000080"/>
          </a:solidFill>
          <a:ln w="3175" algn="ctr">
            <a:solidFill>
              <a:srgbClr val="000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8879" name="Oval 31"/>
          <p:cNvSpPr>
            <a:spLocks noChangeArrowheads="1"/>
          </p:cNvSpPr>
          <p:nvPr/>
        </p:nvSpPr>
        <p:spPr bwMode="auto">
          <a:xfrm>
            <a:off x="7751763" y="5300663"/>
            <a:ext cx="360362" cy="360362"/>
          </a:xfrm>
          <a:prstGeom prst="ellipse">
            <a:avLst/>
          </a:prstGeom>
          <a:solidFill>
            <a:srgbClr val="000080"/>
          </a:solidFill>
          <a:ln w="3175" algn="ctr">
            <a:solidFill>
              <a:srgbClr val="00008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8880" name="Oval 32"/>
          <p:cNvSpPr>
            <a:spLocks noChangeArrowheads="1"/>
          </p:cNvSpPr>
          <p:nvPr/>
        </p:nvSpPr>
        <p:spPr bwMode="auto">
          <a:xfrm>
            <a:off x="3935413" y="1989138"/>
            <a:ext cx="360362" cy="360362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000"/>
          </a:p>
        </p:txBody>
      </p:sp>
      <p:sp>
        <p:nvSpPr>
          <p:cNvPr id="78881" name="Text Box 33"/>
          <p:cNvSpPr txBox="1">
            <a:spLocks noChangeArrowheads="1"/>
          </p:cNvSpPr>
          <p:nvPr/>
        </p:nvSpPr>
        <p:spPr bwMode="auto">
          <a:xfrm>
            <a:off x="1993402" y="2370139"/>
            <a:ext cx="1517060" cy="2310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Minimum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Spanning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Tree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for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electrical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eiring</a:t>
            </a:r>
          </a:p>
        </p:txBody>
      </p:sp>
    </p:spTree>
    <p:extLst>
      <p:ext uri="{BB962C8B-B14F-4D97-AF65-F5344CB8AC3E}">
        <p14:creationId xmlns:p14="http://schemas.microsoft.com/office/powerpoint/2010/main" val="45455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2601</Words>
  <Application>Microsoft Office PowerPoint</Application>
  <PresentationFormat>Widescreen</PresentationFormat>
  <Paragraphs>1239</Paragraphs>
  <Slides>67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Calibri</vt:lpstr>
      <vt:lpstr>Calibri Light</vt:lpstr>
      <vt:lpstr>Times</vt:lpstr>
      <vt:lpstr>Trebuchet MS</vt:lpstr>
      <vt:lpstr>Wingdings</vt:lpstr>
      <vt:lpstr>Office Theme</vt:lpstr>
      <vt:lpstr>Equation</vt:lpstr>
      <vt:lpstr>Minimum Spanning Trees</vt:lpstr>
      <vt:lpstr>Definition of MST</vt:lpstr>
      <vt:lpstr>PowerPoint Presentation</vt:lpstr>
      <vt:lpstr>Real Life Application of a MST</vt:lpstr>
      <vt:lpstr>MST Applications</vt:lpstr>
      <vt:lpstr>MST Applications</vt:lpstr>
      <vt:lpstr>MST Applications</vt:lpstr>
      <vt:lpstr>PowerPoint Presentation</vt:lpstr>
      <vt:lpstr>PowerPoint Presentation</vt:lpstr>
      <vt:lpstr>Prim’s Algorithm</vt:lpstr>
      <vt:lpstr>Prim’s Algorithm Cont.</vt:lpstr>
      <vt:lpstr>  Prim’s Algorithm</vt:lpstr>
      <vt:lpstr>The algorithms of Kruskal and Prim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Kruskal’s Algorithm (1956 by Joseph Kruskal)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MST example</vt:lpstr>
      <vt:lpstr>MSTs</vt:lpstr>
      <vt:lpstr>MSTs</vt:lpstr>
      <vt:lpstr>Applications?</vt:lpstr>
      <vt:lpstr>Prim’s Algorithm</vt:lpstr>
      <vt:lpstr>PowerPoint Presentation</vt:lpstr>
      <vt:lpstr>Prim’s Algo</vt:lpstr>
      <vt:lpstr>PowerPoint Presentation</vt:lpstr>
      <vt:lpstr>PowerPoint Presentation</vt:lpstr>
      <vt:lpstr>Final spanning Tree 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Running time of Kruskal’s</vt:lpstr>
      <vt:lpstr>Running time of Kruskal’s</vt:lpstr>
      <vt:lpstr>Running time of Kruskal’s</vt:lpstr>
      <vt:lpstr>Running time of Kruskal’s</vt:lpstr>
      <vt:lpstr>Running time of Kruskal’s Algorithm</vt:lpstr>
      <vt:lpstr>Prim’s algorithm</vt:lpstr>
      <vt:lpstr>Prim’s algorithm</vt:lpstr>
      <vt:lpstr>Prim’s algorithm</vt:lpstr>
      <vt:lpstr>Prim’s algorithm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Prim’s</vt:lpstr>
      <vt:lpstr>Running time of Prim’s</vt:lpstr>
      <vt:lpstr>Running time of Prim’s</vt:lpstr>
      <vt:lpstr>Running time of Prim’s</vt:lpstr>
      <vt:lpstr>Running time of Prim’s</vt:lpstr>
      <vt:lpstr>Running time of Prim’s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RAJASHREE SHETTAR</cp:lastModifiedBy>
  <cp:revision>25</cp:revision>
  <dcterms:created xsi:type="dcterms:W3CDTF">2023-01-06T04:45:20Z</dcterms:created>
  <dcterms:modified xsi:type="dcterms:W3CDTF">2023-03-25T06:41:48Z</dcterms:modified>
</cp:coreProperties>
</file>