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78"/>
  </p:notesMasterIdLst>
  <p:handoutMasterIdLst>
    <p:handoutMasterId r:id="rId79"/>
  </p:handoutMasterIdLst>
  <p:sldIdLst>
    <p:sldId id="606" r:id="rId3"/>
    <p:sldId id="283" r:id="rId4"/>
    <p:sldId id="785" r:id="rId5"/>
    <p:sldId id="783" r:id="rId6"/>
    <p:sldId id="787" r:id="rId7"/>
    <p:sldId id="284" r:id="rId8"/>
    <p:sldId id="786" r:id="rId9"/>
    <p:sldId id="466" r:id="rId10"/>
    <p:sldId id="467" r:id="rId11"/>
    <p:sldId id="468" r:id="rId12"/>
    <p:sldId id="792" r:id="rId13"/>
    <p:sldId id="793" r:id="rId14"/>
    <p:sldId id="790" r:id="rId15"/>
    <p:sldId id="791" r:id="rId16"/>
    <p:sldId id="259" r:id="rId17"/>
    <p:sldId id="713" r:id="rId18"/>
    <p:sldId id="469" r:id="rId19"/>
    <p:sldId id="811" r:id="rId20"/>
    <p:sldId id="712" r:id="rId21"/>
    <p:sldId id="285" r:id="rId22"/>
    <p:sldId id="286" r:id="rId23"/>
    <p:sldId id="287" r:id="rId24"/>
    <p:sldId id="794" r:id="rId25"/>
    <p:sldId id="715" r:id="rId26"/>
    <p:sldId id="809" r:id="rId27"/>
    <p:sldId id="288" r:id="rId28"/>
    <p:sldId id="289" r:id="rId29"/>
    <p:sldId id="265" r:id="rId30"/>
    <p:sldId id="812" r:id="rId31"/>
    <p:sldId id="813" r:id="rId32"/>
    <p:sldId id="266" r:id="rId33"/>
    <p:sldId id="717" r:id="rId34"/>
    <p:sldId id="718" r:id="rId35"/>
    <p:sldId id="720" r:id="rId36"/>
    <p:sldId id="796" r:id="rId37"/>
    <p:sldId id="721" r:id="rId38"/>
    <p:sldId id="723" r:id="rId39"/>
    <p:sldId id="724" r:id="rId40"/>
    <p:sldId id="797" r:id="rId41"/>
    <p:sldId id="725" r:id="rId42"/>
    <p:sldId id="267" r:id="rId43"/>
    <p:sldId id="269" r:id="rId44"/>
    <p:sldId id="815" r:id="rId45"/>
    <p:sldId id="816" r:id="rId46"/>
    <p:sldId id="817" r:id="rId47"/>
    <p:sldId id="273" r:id="rId48"/>
    <p:sldId id="752" r:id="rId49"/>
    <p:sldId id="804" r:id="rId50"/>
    <p:sldId id="803" r:id="rId51"/>
    <p:sldId id="753" r:id="rId52"/>
    <p:sldId id="754" r:id="rId53"/>
    <p:sldId id="755" r:id="rId54"/>
    <p:sldId id="756" r:id="rId55"/>
    <p:sldId id="823" r:id="rId56"/>
    <p:sldId id="316" r:id="rId57"/>
    <p:sldId id="317" r:id="rId58"/>
    <p:sldId id="318" r:id="rId59"/>
    <p:sldId id="388" r:id="rId60"/>
    <p:sldId id="824" r:id="rId61"/>
    <p:sldId id="827" r:id="rId62"/>
    <p:sldId id="828" r:id="rId63"/>
    <p:sldId id="829" r:id="rId64"/>
    <p:sldId id="830" r:id="rId65"/>
    <p:sldId id="832" r:id="rId66"/>
    <p:sldId id="397" r:id="rId67"/>
    <p:sldId id="274" r:id="rId68"/>
    <p:sldId id="757" r:id="rId69"/>
    <p:sldId id="758" r:id="rId70"/>
    <p:sldId id="833" r:id="rId71"/>
    <p:sldId id="807" r:id="rId72"/>
    <p:sldId id="275" r:id="rId73"/>
    <p:sldId id="835" r:id="rId74"/>
    <p:sldId id="834" r:id="rId75"/>
    <p:sldId id="825" r:id="rId76"/>
    <p:sldId id="836" r:id="rId77"/>
  </p:sldIdLst>
  <p:sldSz cx="9144000" cy="6858000" type="screen4x3"/>
  <p:notesSz cx="6858000" cy="90805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0066FF"/>
    <a:srgbClr val="0000FF"/>
    <a:srgbClr val="008080"/>
    <a:srgbClr val="CC0000"/>
    <a:srgbClr val="006699"/>
    <a:srgbClr val="DD0111"/>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4574" autoAdjust="0"/>
    <p:restoredTop sz="94660"/>
  </p:normalViewPr>
  <p:slideViewPr>
    <p:cSldViewPr snapToGrid="0">
      <p:cViewPr varScale="1">
        <p:scale>
          <a:sx n="114" d="100"/>
          <a:sy n="114" d="100"/>
        </p:scale>
        <p:origin x="2166" y="102"/>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58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81D4C84D-850D-76E0-E5A3-72193F843E18}"/>
              </a:ext>
            </a:extLst>
          </p:cNvPr>
          <p:cNvSpPr>
            <a:spLocks noGrp="1" noChangeArrowheads="1"/>
          </p:cNvSpPr>
          <p:nvPr>
            <p:ph type="hdr" sz="quarter"/>
          </p:nvPr>
        </p:nvSpPr>
        <p:spPr bwMode="auto">
          <a:xfrm>
            <a:off x="0"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247811" name="Rectangle 3">
            <a:extLst>
              <a:ext uri="{FF2B5EF4-FFF2-40B4-BE49-F238E27FC236}">
                <a16:creationId xmlns:a16="http://schemas.microsoft.com/office/drawing/2014/main" id="{B7D2E098-B0DE-394D-5820-BDC6F2B20EA3}"/>
              </a:ext>
            </a:extLst>
          </p:cNvPr>
          <p:cNvSpPr>
            <a:spLocks noGrp="1" noChangeArrowheads="1"/>
          </p:cNvSpPr>
          <p:nvPr>
            <p:ph type="dt" sz="quarter" idx="1"/>
          </p:nvPr>
        </p:nvSpPr>
        <p:spPr bwMode="auto">
          <a:xfrm>
            <a:off x="3884613"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247812" name="Rectangle 4">
            <a:extLst>
              <a:ext uri="{FF2B5EF4-FFF2-40B4-BE49-F238E27FC236}">
                <a16:creationId xmlns:a16="http://schemas.microsoft.com/office/drawing/2014/main" id="{5C3E923D-A149-4FCA-F18C-54705E3270A3}"/>
              </a:ext>
            </a:extLst>
          </p:cNvPr>
          <p:cNvSpPr>
            <a:spLocks noGrp="1" noChangeArrowheads="1"/>
          </p:cNvSpPr>
          <p:nvPr>
            <p:ph type="ftr" sz="quarter" idx="2"/>
          </p:nvPr>
        </p:nvSpPr>
        <p:spPr bwMode="auto">
          <a:xfrm>
            <a:off x="0" y="8624888"/>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247813" name="Rectangle 5">
            <a:extLst>
              <a:ext uri="{FF2B5EF4-FFF2-40B4-BE49-F238E27FC236}">
                <a16:creationId xmlns:a16="http://schemas.microsoft.com/office/drawing/2014/main" id="{F5D8BE04-02B7-CA80-5030-AFA8DACE51DF}"/>
              </a:ext>
            </a:extLst>
          </p:cNvPr>
          <p:cNvSpPr>
            <a:spLocks noGrp="1" noChangeArrowheads="1"/>
          </p:cNvSpPr>
          <p:nvPr>
            <p:ph type="sldNum" sz="quarter" idx="3"/>
          </p:nvPr>
        </p:nvSpPr>
        <p:spPr bwMode="auto">
          <a:xfrm>
            <a:off x="3884613" y="8624888"/>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7AD9658-0F12-42D3-A79F-F10496F0A2D8}"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5657B5D-8142-5873-D523-C0F72AC32D9C}"/>
              </a:ext>
            </a:extLst>
          </p:cNvPr>
          <p:cNvSpPr>
            <a:spLocks noGrp="1" noChangeArrowheads="1"/>
          </p:cNvSpPr>
          <p:nvPr>
            <p:ph type="hdr" sz="quarter"/>
          </p:nvPr>
        </p:nvSpPr>
        <p:spPr bwMode="auto">
          <a:xfrm>
            <a:off x="0"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4099" name="Rectangle 3">
            <a:extLst>
              <a:ext uri="{FF2B5EF4-FFF2-40B4-BE49-F238E27FC236}">
                <a16:creationId xmlns:a16="http://schemas.microsoft.com/office/drawing/2014/main" id="{26706027-C000-5682-A57B-D687C3DFB7A8}"/>
              </a:ext>
            </a:extLst>
          </p:cNvPr>
          <p:cNvSpPr>
            <a:spLocks noGrp="1" noChangeArrowheads="1"/>
          </p:cNvSpPr>
          <p:nvPr>
            <p:ph type="dt" idx="1"/>
          </p:nvPr>
        </p:nvSpPr>
        <p:spPr bwMode="auto">
          <a:xfrm>
            <a:off x="3884613" y="0"/>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4100" name="Rectangle 4">
            <a:extLst>
              <a:ext uri="{FF2B5EF4-FFF2-40B4-BE49-F238E27FC236}">
                <a16:creationId xmlns:a16="http://schemas.microsoft.com/office/drawing/2014/main" id="{E2331E0B-1A98-199C-C11C-91E573AFF7B9}"/>
              </a:ext>
            </a:extLst>
          </p:cNvPr>
          <p:cNvSpPr>
            <a:spLocks noGrp="1" noRot="1" noChangeAspect="1" noChangeArrowheads="1" noTextEdit="1"/>
          </p:cNvSpPr>
          <p:nvPr>
            <p:ph type="sldImg" idx="2"/>
          </p:nvPr>
        </p:nvSpPr>
        <p:spPr bwMode="auto">
          <a:xfrm>
            <a:off x="1158875" y="681038"/>
            <a:ext cx="4540250" cy="34051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A3B5240C-F8CF-9406-D903-2112B4C9928E}"/>
              </a:ext>
            </a:extLst>
          </p:cNvPr>
          <p:cNvSpPr>
            <a:spLocks noGrp="1" noChangeArrowheads="1"/>
          </p:cNvSpPr>
          <p:nvPr>
            <p:ph type="body" sz="quarter" idx="3"/>
          </p:nvPr>
        </p:nvSpPr>
        <p:spPr bwMode="auto">
          <a:xfrm>
            <a:off x="685800" y="4313238"/>
            <a:ext cx="548640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2" name="Rectangle 6">
            <a:extLst>
              <a:ext uri="{FF2B5EF4-FFF2-40B4-BE49-F238E27FC236}">
                <a16:creationId xmlns:a16="http://schemas.microsoft.com/office/drawing/2014/main" id="{52D4B2C0-3B65-C84E-2C5E-62969C98680D}"/>
              </a:ext>
            </a:extLst>
          </p:cNvPr>
          <p:cNvSpPr>
            <a:spLocks noGrp="1" noChangeArrowheads="1"/>
          </p:cNvSpPr>
          <p:nvPr>
            <p:ph type="ftr" sz="quarter" idx="4"/>
          </p:nvPr>
        </p:nvSpPr>
        <p:spPr bwMode="auto">
          <a:xfrm>
            <a:off x="0" y="8624888"/>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4103" name="Rectangle 7">
            <a:extLst>
              <a:ext uri="{FF2B5EF4-FFF2-40B4-BE49-F238E27FC236}">
                <a16:creationId xmlns:a16="http://schemas.microsoft.com/office/drawing/2014/main" id="{D0D4A25D-BCDB-EB0D-3995-14B43089D702}"/>
              </a:ext>
            </a:extLst>
          </p:cNvPr>
          <p:cNvSpPr>
            <a:spLocks noGrp="1" noChangeArrowheads="1"/>
          </p:cNvSpPr>
          <p:nvPr>
            <p:ph type="sldNum" sz="quarter" idx="5"/>
          </p:nvPr>
        </p:nvSpPr>
        <p:spPr bwMode="auto">
          <a:xfrm>
            <a:off x="3884613" y="8624888"/>
            <a:ext cx="29718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3249427-5072-45BC-9417-5DAAC501F82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A34D84-EB61-6967-CF94-67A7A79FF6DC}"/>
              </a:ext>
            </a:extLst>
          </p:cNvPr>
          <p:cNvSpPr>
            <a:spLocks noGrp="1" noChangeArrowheads="1"/>
          </p:cNvSpPr>
          <p:nvPr>
            <p:ph type="sldNum" sz="quarter" idx="5"/>
          </p:nvPr>
        </p:nvSpPr>
        <p:spPr>
          <a:ln/>
        </p:spPr>
        <p:txBody>
          <a:bodyPr/>
          <a:lstStyle/>
          <a:p>
            <a:fld id="{4D45560B-BCF0-4272-9A21-E7EB795A7195}" type="slidenum">
              <a:rPr lang="en-US" altLang="en-US"/>
              <a:pPr/>
              <a:t>3</a:t>
            </a:fld>
            <a:endParaRPr lang="en-US" altLang="en-US"/>
          </a:p>
        </p:txBody>
      </p:sp>
      <p:sp>
        <p:nvSpPr>
          <p:cNvPr id="691202" name="Rectangle 2">
            <a:extLst>
              <a:ext uri="{FF2B5EF4-FFF2-40B4-BE49-F238E27FC236}">
                <a16:creationId xmlns:a16="http://schemas.microsoft.com/office/drawing/2014/main" id="{E7C86C0F-E84E-22A7-CE71-23A4DF5C4C27}"/>
              </a:ext>
            </a:extLst>
          </p:cNvPr>
          <p:cNvSpPr>
            <a:spLocks noGrp="1" noRot="1" noChangeAspect="1" noChangeArrowheads="1" noTextEdit="1"/>
          </p:cNvSpPr>
          <p:nvPr>
            <p:ph type="sldImg"/>
          </p:nvPr>
        </p:nvSpPr>
        <p:spPr>
          <a:ln/>
        </p:spPr>
      </p:sp>
      <p:sp>
        <p:nvSpPr>
          <p:cNvPr id="691203" name="Rectangle 3">
            <a:extLst>
              <a:ext uri="{FF2B5EF4-FFF2-40B4-BE49-F238E27FC236}">
                <a16:creationId xmlns:a16="http://schemas.microsoft.com/office/drawing/2014/main" id="{216CC7A9-855F-C81B-0D6D-A83FF8211CF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20211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D0101E4-730F-85B8-E723-C8108FD1D890}"/>
              </a:ext>
            </a:extLst>
          </p:cNvPr>
          <p:cNvSpPr>
            <a:spLocks noGrp="1" noChangeArrowheads="1"/>
          </p:cNvSpPr>
          <p:nvPr>
            <p:ph type="sldNum" sz="quarter" idx="5"/>
          </p:nvPr>
        </p:nvSpPr>
        <p:spPr>
          <a:ln/>
        </p:spPr>
        <p:txBody>
          <a:bodyPr/>
          <a:lstStyle/>
          <a:p>
            <a:fld id="{55509503-2F24-46ED-B82C-28FC46564624}" type="slidenum">
              <a:rPr lang="en-US" altLang="en-US"/>
              <a:pPr/>
              <a:t>16</a:t>
            </a:fld>
            <a:endParaRPr lang="en-US" altLang="en-US"/>
          </a:p>
        </p:txBody>
      </p:sp>
      <p:sp>
        <p:nvSpPr>
          <p:cNvPr id="698370" name="Rectangle 2">
            <a:extLst>
              <a:ext uri="{FF2B5EF4-FFF2-40B4-BE49-F238E27FC236}">
                <a16:creationId xmlns:a16="http://schemas.microsoft.com/office/drawing/2014/main" id="{8B507375-DCAE-780F-0468-353B6ACAD237}"/>
              </a:ext>
            </a:extLst>
          </p:cNvPr>
          <p:cNvSpPr>
            <a:spLocks noGrp="1" noRot="1" noChangeAspect="1" noChangeArrowheads="1" noTextEdit="1"/>
          </p:cNvSpPr>
          <p:nvPr>
            <p:ph type="sldImg"/>
          </p:nvPr>
        </p:nvSpPr>
        <p:spPr>
          <a:ln/>
        </p:spPr>
      </p:sp>
      <p:sp>
        <p:nvSpPr>
          <p:cNvPr id="698371" name="Rectangle 3">
            <a:extLst>
              <a:ext uri="{FF2B5EF4-FFF2-40B4-BE49-F238E27FC236}">
                <a16:creationId xmlns:a16="http://schemas.microsoft.com/office/drawing/2014/main" id="{5A663D86-7988-63AC-73E2-EEAFC4D2D1F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82850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40874C-667F-0C41-AB1E-A015DF40A428}"/>
              </a:ext>
            </a:extLst>
          </p:cNvPr>
          <p:cNvSpPr>
            <a:spLocks noGrp="1" noChangeArrowheads="1"/>
          </p:cNvSpPr>
          <p:nvPr>
            <p:ph type="sldNum" sz="quarter" idx="5"/>
          </p:nvPr>
        </p:nvSpPr>
        <p:spPr>
          <a:ln/>
        </p:spPr>
        <p:txBody>
          <a:bodyPr/>
          <a:lstStyle/>
          <a:p>
            <a:fld id="{30BA7989-AB28-46E1-9DF8-40CE018A6926}" type="slidenum">
              <a:rPr lang="en-US" altLang="en-US"/>
              <a:pPr/>
              <a:t>19</a:t>
            </a:fld>
            <a:endParaRPr lang="en-US" altLang="en-US"/>
          </a:p>
        </p:txBody>
      </p:sp>
      <p:sp>
        <p:nvSpPr>
          <p:cNvPr id="697346" name="Rectangle 2">
            <a:extLst>
              <a:ext uri="{FF2B5EF4-FFF2-40B4-BE49-F238E27FC236}">
                <a16:creationId xmlns:a16="http://schemas.microsoft.com/office/drawing/2014/main" id="{092D2ED8-A608-D617-A75A-24DE456325C2}"/>
              </a:ext>
            </a:extLst>
          </p:cNvPr>
          <p:cNvSpPr>
            <a:spLocks noGrp="1" noRot="1" noChangeAspect="1" noChangeArrowheads="1" noTextEdit="1"/>
          </p:cNvSpPr>
          <p:nvPr>
            <p:ph type="sldImg"/>
          </p:nvPr>
        </p:nvSpPr>
        <p:spPr>
          <a:ln/>
        </p:spPr>
      </p:sp>
      <p:sp>
        <p:nvSpPr>
          <p:cNvPr id="697347" name="Rectangle 3">
            <a:extLst>
              <a:ext uri="{FF2B5EF4-FFF2-40B4-BE49-F238E27FC236}">
                <a16:creationId xmlns:a16="http://schemas.microsoft.com/office/drawing/2014/main" id="{A5581CF7-4B5A-1C33-28C0-2A77048FC99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73730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D962BBD-EA06-009A-EBE2-1E72A39B57B0}"/>
              </a:ext>
            </a:extLst>
          </p:cNvPr>
          <p:cNvSpPr>
            <a:spLocks noGrp="1" noChangeArrowheads="1"/>
          </p:cNvSpPr>
          <p:nvPr>
            <p:ph type="sldNum" sz="quarter" idx="5"/>
          </p:nvPr>
        </p:nvSpPr>
        <p:spPr>
          <a:ln/>
        </p:spPr>
        <p:txBody>
          <a:bodyPr/>
          <a:lstStyle/>
          <a:p>
            <a:fld id="{9908DDEC-C0D7-4C3A-9C9F-A9BF194AB7C7}" type="slidenum">
              <a:rPr lang="en-US" altLang="en-US"/>
              <a:pPr/>
              <a:t>23</a:t>
            </a:fld>
            <a:endParaRPr lang="en-US" altLang="en-US"/>
          </a:p>
        </p:txBody>
      </p:sp>
      <p:sp>
        <p:nvSpPr>
          <p:cNvPr id="700418" name="Rectangle 2">
            <a:extLst>
              <a:ext uri="{FF2B5EF4-FFF2-40B4-BE49-F238E27FC236}">
                <a16:creationId xmlns:a16="http://schemas.microsoft.com/office/drawing/2014/main" id="{FBAB8C7D-180F-6CE1-1F9C-F1C124068BA7}"/>
              </a:ext>
            </a:extLst>
          </p:cNvPr>
          <p:cNvSpPr>
            <a:spLocks noGrp="1" noRot="1" noChangeAspect="1" noChangeArrowheads="1" noTextEdit="1"/>
          </p:cNvSpPr>
          <p:nvPr>
            <p:ph type="sldImg"/>
          </p:nvPr>
        </p:nvSpPr>
        <p:spPr>
          <a:ln/>
        </p:spPr>
      </p:sp>
      <p:sp>
        <p:nvSpPr>
          <p:cNvPr id="700419" name="Rectangle 3">
            <a:extLst>
              <a:ext uri="{FF2B5EF4-FFF2-40B4-BE49-F238E27FC236}">
                <a16:creationId xmlns:a16="http://schemas.microsoft.com/office/drawing/2014/main" id="{435FC586-D657-682A-3652-39AB70AB921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29360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D469AB2-4BD5-C7E2-DC18-192A2C3335DD}"/>
              </a:ext>
            </a:extLst>
          </p:cNvPr>
          <p:cNvSpPr>
            <a:spLocks noGrp="1" noChangeArrowheads="1"/>
          </p:cNvSpPr>
          <p:nvPr>
            <p:ph type="sldNum" sz="quarter" idx="5"/>
          </p:nvPr>
        </p:nvSpPr>
        <p:spPr>
          <a:ln/>
        </p:spPr>
        <p:txBody>
          <a:bodyPr/>
          <a:lstStyle/>
          <a:p>
            <a:fld id="{0FE484A1-2415-4000-BE54-05758DEDD8CB}" type="slidenum">
              <a:rPr lang="en-US" altLang="en-US"/>
              <a:pPr/>
              <a:t>24</a:t>
            </a:fld>
            <a:endParaRPr lang="en-US" altLang="en-US"/>
          </a:p>
        </p:txBody>
      </p:sp>
      <p:sp>
        <p:nvSpPr>
          <p:cNvPr id="702466" name="Rectangle 2">
            <a:extLst>
              <a:ext uri="{FF2B5EF4-FFF2-40B4-BE49-F238E27FC236}">
                <a16:creationId xmlns:a16="http://schemas.microsoft.com/office/drawing/2014/main" id="{3BF3C3C9-7CE5-FCDB-6F3E-19C2B917A951}"/>
              </a:ext>
            </a:extLst>
          </p:cNvPr>
          <p:cNvSpPr>
            <a:spLocks noGrp="1" noRot="1" noChangeAspect="1" noChangeArrowheads="1" noTextEdit="1"/>
          </p:cNvSpPr>
          <p:nvPr>
            <p:ph type="sldImg"/>
          </p:nvPr>
        </p:nvSpPr>
        <p:spPr>
          <a:ln/>
        </p:spPr>
      </p:sp>
      <p:sp>
        <p:nvSpPr>
          <p:cNvPr id="702467" name="Rectangle 3">
            <a:extLst>
              <a:ext uri="{FF2B5EF4-FFF2-40B4-BE49-F238E27FC236}">
                <a16:creationId xmlns:a16="http://schemas.microsoft.com/office/drawing/2014/main" id="{B95205B9-825B-5B48-3069-59689D3B787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9776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97ACDE7-FAF7-F493-7D56-146B8CC6B3AD}"/>
              </a:ext>
            </a:extLst>
          </p:cNvPr>
          <p:cNvSpPr>
            <a:spLocks noGrp="1" noChangeArrowheads="1"/>
          </p:cNvSpPr>
          <p:nvPr>
            <p:ph type="sldNum" sz="quarter" idx="5"/>
          </p:nvPr>
        </p:nvSpPr>
        <p:spPr>
          <a:ln/>
        </p:spPr>
        <p:txBody>
          <a:bodyPr/>
          <a:lstStyle/>
          <a:p>
            <a:fld id="{5243DE67-549E-4A60-9273-4B05E54318D5}" type="slidenum">
              <a:rPr lang="en-US" altLang="en-US"/>
              <a:pPr/>
              <a:t>25</a:t>
            </a:fld>
            <a:endParaRPr lang="en-US" altLang="en-US"/>
          </a:p>
        </p:txBody>
      </p:sp>
      <p:sp>
        <p:nvSpPr>
          <p:cNvPr id="748546" name="Rectangle 2">
            <a:extLst>
              <a:ext uri="{FF2B5EF4-FFF2-40B4-BE49-F238E27FC236}">
                <a16:creationId xmlns:a16="http://schemas.microsoft.com/office/drawing/2014/main" id="{C1D97BC5-B3BB-5A78-3624-39C750145E8A}"/>
              </a:ext>
            </a:extLst>
          </p:cNvPr>
          <p:cNvSpPr>
            <a:spLocks noGrp="1" noRot="1" noChangeAspect="1" noChangeArrowheads="1" noTextEdit="1"/>
          </p:cNvSpPr>
          <p:nvPr>
            <p:ph type="sldImg"/>
          </p:nvPr>
        </p:nvSpPr>
        <p:spPr>
          <a:ln/>
        </p:spPr>
      </p:sp>
      <p:sp>
        <p:nvSpPr>
          <p:cNvPr id="748547" name="Rectangle 3">
            <a:extLst>
              <a:ext uri="{FF2B5EF4-FFF2-40B4-BE49-F238E27FC236}">
                <a16:creationId xmlns:a16="http://schemas.microsoft.com/office/drawing/2014/main" id="{5D1AC990-10AF-FDD7-253C-426CF097C77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41426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8AE8145-2E31-8629-4E69-995EE3368C62}"/>
              </a:ext>
            </a:extLst>
          </p:cNvPr>
          <p:cNvSpPr>
            <a:spLocks noGrp="1" noChangeArrowheads="1"/>
          </p:cNvSpPr>
          <p:nvPr>
            <p:ph type="sldNum" sz="quarter" idx="5"/>
          </p:nvPr>
        </p:nvSpPr>
        <p:spPr>
          <a:ln/>
        </p:spPr>
        <p:txBody>
          <a:bodyPr/>
          <a:lstStyle/>
          <a:p>
            <a:fld id="{605D921D-8895-4735-BA93-A3770B101F1B}" type="slidenum">
              <a:rPr lang="en-US" altLang="en-US"/>
              <a:pPr/>
              <a:t>32</a:t>
            </a:fld>
            <a:endParaRPr lang="en-US" altLang="en-US"/>
          </a:p>
        </p:txBody>
      </p:sp>
      <p:sp>
        <p:nvSpPr>
          <p:cNvPr id="704514" name="Rectangle 2">
            <a:extLst>
              <a:ext uri="{FF2B5EF4-FFF2-40B4-BE49-F238E27FC236}">
                <a16:creationId xmlns:a16="http://schemas.microsoft.com/office/drawing/2014/main" id="{7C2C079A-0A87-60B4-FD97-9BD88661F18D}"/>
              </a:ext>
            </a:extLst>
          </p:cNvPr>
          <p:cNvSpPr>
            <a:spLocks noGrp="1" noRot="1" noChangeAspect="1" noChangeArrowheads="1" noTextEdit="1"/>
          </p:cNvSpPr>
          <p:nvPr>
            <p:ph type="sldImg"/>
          </p:nvPr>
        </p:nvSpPr>
        <p:spPr>
          <a:ln/>
        </p:spPr>
      </p:sp>
      <p:sp>
        <p:nvSpPr>
          <p:cNvPr id="704515" name="Rectangle 3">
            <a:extLst>
              <a:ext uri="{FF2B5EF4-FFF2-40B4-BE49-F238E27FC236}">
                <a16:creationId xmlns:a16="http://schemas.microsoft.com/office/drawing/2014/main" id="{D26E520C-45CA-549F-8814-D3A040AD590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27754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53DDCC6-9FC9-E358-E8A0-8E8B23C40152}"/>
              </a:ext>
            </a:extLst>
          </p:cNvPr>
          <p:cNvSpPr>
            <a:spLocks noGrp="1" noChangeArrowheads="1"/>
          </p:cNvSpPr>
          <p:nvPr>
            <p:ph type="sldNum" sz="quarter" idx="5"/>
          </p:nvPr>
        </p:nvSpPr>
        <p:spPr>
          <a:ln/>
        </p:spPr>
        <p:txBody>
          <a:bodyPr/>
          <a:lstStyle/>
          <a:p>
            <a:fld id="{5428157F-E5B4-4F02-86F5-31D234482FDF}" type="slidenum">
              <a:rPr lang="en-US" altLang="en-US"/>
              <a:pPr/>
              <a:t>33</a:t>
            </a:fld>
            <a:endParaRPr lang="en-US" altLang="en-US"/>
          </a:p>
        </p:txBody>
      </p:sp>
      <p:sp>
        <p:nvSpPr>
          <p:cNvPr id="705538" name="Rectangle 2">
            <a:extLst>
              <a:ext uri="{FF2B5EF4-FFF2-40B4-BE49-F238E27FC236}">
                <a16:creationId xmlns:a16="http://schemas.microsoft.com/office/drawing/2014/main" id="{FA2AD816-426E-B9A0-6708-5C51483C02EF}"/>
              </a:ext>
            </a:extLst>
          </p:cNvPr>
          <p:cNvSpPr>
            <a:spLocks noGrp="1" noRot="1" noChangeAspect="1" noChangeArrowheads="1" noTextEdit="1"/>
          </p:cNvSpPr>
          <p:nvPr>
            <p:ph type="sldImg"/>
          </p:nvPr>
        </p:nvSpPr>
        <p:spPr>
          <a:ln/>
        </p:spPr>
      </p:sp>
      <p:sp>
        <p:nvSpPr>
          <p:cNvPr id="705539" name="Rectangle 3">
            <a:extLst>
              <a:ext uri="{FF2B5EF4-FFF2-40B4-BE49-F238E27FC236}">
                <a16:creationId xmlns:a16="http://schemas.microsoft.com/office/drawing/2014/main" id="{32D802F5-7746-D3A2-02A2-CC2E7CF7AB0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68244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AA74ED0-706C-EC0C-0FEC-7D4373BA119E}"/>
              </a:ext>
            </a:extLst>
          </p:cNvPr>
          <p:cNvSpPr>
            <a:spLocks noGrp="1" noChangeArrowheads="1"/>
          </p:cNvSpPr>
          <p:nvPr>
            <p:ph type="sldNum" sz="quarter" idx="5"/>
          </p:nvPr>
        </p:nvSpPr>
        <p:spPr>
          <a:ln/>
        </p:spPr>
        <p:txBody>
          <a:bodyPr/>
          <a:lstStyle/>
          <a:p>
            <a:fld id="{2FD347B1-5A27-467F-B881-EC23C5B3291E}" type="slidenum">
              <a:rPr lang="en-US" altLang="en-US"/>
              <a:pPr/>
              <a:t>34</a:t>
            </a:fld>
            <a:endParaRPr lang="en-US" altLang="en-US"/>
          </a:p>
        </p:txBody>
      </p:sp>
      <p:sp>
        <p:nvSpPr>
          <p:cNvPr id="706562" name="Rectangle 2">
            <a:extLst>
              <a:ext uri="{FF2B5EF4-FFF2-40B4-BE49-F238E27FC236}">
                <a16:creationId xmlns:a16="http://schemas.microsoft.com/office/drawing/2014/main" id="{81A7BAAD-3427-C4C9-9F1D-34ADF858374A}"/>
              </a:ext>
            </a:extLst>
          </p:cNvPr>
          <p:cNvSpPr>
            <a:spLocks noGrp="1" noRot="1" noChangeAspect="1" noChangeArrowheads="1" noTextEdit="1"/>
          </p:cNvSpPr>
          <p:nvPr>
            <p:ph type="sldImg"/>
          </p:nvPr>
        </p:nvSpPr>
        <p:spPr>
          <a:ln/>
        </p:spPr>
      </p:sp>
      <p:sp>
        <p:nvSpPr>
          <p:cNvPr id="706563" name="Rectangle 3">
            <a:extLst>
              <a:ext uri="{FF2B5EF4-FFF2-40B4-BE49-F238E27FC236}">
                <a16:creationId xmlns:a16="http://schemas.microsoft.com/office/drawing/2014/main" id="{A6874D7D-A1E6-0C83-8431-42B1D3665BD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61135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12869AD-99D8-F60E-2C5F-4CD659035C1F}"/>
              </a:ext>
            </a:extLst>
          </p:cNvPr>
          <p:cNvSpPr>
            <a:spLocks noGrp="1" noChangeArrowheads="1"/>
          </p:cNvSpPr>
          <p:nvPr>
            <p:ph type="sldNum" sz="quarter" idx="5"/>
          </p:nvPr>
        </p:nvSpPr>
        <p:spPr>
          <a:ln/>
        </p:spPr>
        <p:txBody>
          <a:bodyPr/>
          <a:lstStyle/>
          <a:p>
            <a:fld id="{434EB8F8-3B8B-46A3-A4FF-20B5BA949B18}" type="slidenum">
              <a:rPr lang="en-US" altLang="en-US"/>
              <a:pPr/>
              <a:t>35</a:t>
            </a:fld>
            <a:endParaRPr lang="en-US" altLang="en-US"/>
          </a:p>
        </p:txBody>
      </p:sp>
      <p:sp>
        <p:nvSpPr>
          <p:cNvPr id="707586" name="Rectangle 2">
            <a:extLst>
              <a:ext uri="{FF2B5EF4-FFF2-40B4-BE49-F238E27FC236}">
                <a16:creationId xmlns:a16="http://schemas.microsoft.com/office/drawing/2014/main" id="{AD2BDDF9-37CF-1EDD-CD75-872A3AB503C0}"/>
              </a:ext>
            </a:extLst>
          </p:cNvPr>
          <p:cNvSpPr>
            <a:spLocks noGrp="1" noRot="1" noChangeAspect="1" noChangeArrowheads="1" noTextEdit="1"/>
          </p:cNvSpPr>
          <p:nvPr>
            <p:ph type="sldImg"/>
          </p:nvPr>
        </p:nvSpPr>
        <p:spPr>
          <a:ln/>
        </p:spPr>
      </p:sp>
      <p:sp>
        <p:nvSpPr>
          <p:cNvPr id="707587" name="Rectangle 3">
            <a:extLst>
              <a:ext uri="{FF2B5EF4-FFF2-40B4-BE49-F238E27FC236}">
                <a16:creationId xmlns:a16="http://schemas.microsoft.com/office/drawing/2014/main" id="{72817703-4BF2-D8D2-4902-EE84F1F00FE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97966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5B272FE-14FC-1B72-E62A-C70C2B5C3AFB}"/>
              </a:ext>
            </a:extLst>
          </p:cNvPr>
          <p:cNvSpPr>
            <a:spLocks noGrp="1" noChangeArrowheads="1"/>
          </p:cNvSpPr>
          <p:nvPr>
            <p:ph type="sldNum" sz="quarter" idx="5"/>
          </p:nvPr>
        </p:nvSpPr>
        <p:spPr>
          <a:ln/>
        </p:spPr>
        <p:txBody>
          <a:bodyPr/>
          <a:lstStyle/>
          <a:p>
            <a:fld id="{0413F583-EE86-4D6D-8874-1931D8F605F2}" type="slidenum">
              <a:rPr lang="en-US" altLang="en-US"/>
              <a:pPr/>
              <a:t>36</a:t>
            </a:fld>
            <a:endParaRPr lang="en-US" altLang="en-US"/>
          </a:p>
        </p:txBody>
      </p:sp>
      <p:sp>
        <p:nvSpPr>
          <p:cNvPr id="708610" name="Rectangle 2">
            <a:extLst>
              <a:ext uri="{FF2B5EF4-FFF2-40B4-BE49-F238E27FC236}">
                <a16:creationId xmlns:a16="http://schemas.microsoft.com/office/drawing/2014/main" id="{E1171743-ECA4-E6D7-956A-EBD162C59A39}"/>
              </a:ext>
            </a:extLst>
          </p:cNvPr>
          <p:cNvSpPr>
            <a:spLocks noGrp="1" noRot="1" noChangeAspect="1" noChangeArrowheads="1" noTextEdit="1"/>
          </p:cNvSpPr>
          <p:nvPr>
            <p:ph type="sldImg"/>
          </p:nvPr>
        </p:nvSpPr>
        <p:spPr>
          <a:ln/>
        </p:spPr>
      </p:sp>
      <p:sp>
        <p:nvSpPr>
          <p:cNvPr id="708611" name="Rectangle 3">
            <a:extLst>
              <a:ext uri="{FF2B5EF4-FFF2-40B4-BE49-F238E27FC236}">
                <a16:creationId xmlns:a16="http://schemas.microsoft.com/office/drawing/2014/main" id="{01115F2D-FFE4-F47C-140A-D4C7E8BEF37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96997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DAF5EC-996F-68B2-5E0E-2C3D788F0522}"/>
              </a:ext>
            </a:extLst>
          </p:cNvPr>
          <p:cNvSpPr>
            <a:spLocks noGrp="1" noChangeArrowheads="1"/>
          </p:cNvSpPr>
          <p:nvPr>
            <p:ph type="sldNum" sz="quarter" idx="5"/>
          </p:nvPr>
        </p:nvSpPr>
        <p:spPr>
          <a:ln/>
        </p:spPr>
        <p:txBody>
          <a:bodyPr/>
          <a:lstStyle/>
          <a:p>
            <a:fld id="{3A5FE8B0-F6C2-4E53-A4BD-6AB6FA598FA3}" type="slidenum">
              <a:rPr lang="en-US" altLang="en-US"/>
              <a:pPr/>
              <a:t>4</a:t>
            </a:fld>
            <a:endParaRPr lang="en-US" altLang="en-US"/>
          </a:p>
        </p:txBody>
      </p:sp>
      <p:sp>
        <p:nvSpPr>
          <p:cNvPr id="689154" name="Rectangle 2">
            <a:extLst>
              <a:ext uri="{FF2B5EF4-FFF2-40B4-BE49-F238E27FC236}">
                <a16:creationId xmlns:a16="http://schemas.microsoft.com/office/drawing/2014/main" id="{55818F96-2A5B-7068-D5A9-9A76906E22C7}"/>
              </a:ext>
            </a:extLst>
          </p:cNvPr>
          <p:cNvSpPr>
            <a:spLocks noGrp="1" noRot="1" noChangeAspect="1" noChangeArrowheads="1" noTextEdit="1"/>
          </p:cNvSpPr>
          <p:nvPr>
            <p:ph type="sldImg"/>
          </p:nvPr>
        </p:nvSpPr>
        <p:spPr>
          <a:ln/>
        </p:spPr>
      </p:sp>
      <p:sp>
        <p:nvSpPr>
          <p:cNvPr id="689155" name="Rectangle 3">
            <a:extLst>
              <a:ext uri="{FF2B5EF4-FFF2-40B4-BE49-F238E27FC236}">
                <a16:creationId xmlns:a16="http://schemas.microsoft.com/office/drawing/2014/main" id="{B4182B77-D218-B121-363F-919DA1D1FDD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751EFC0-D7A0-5D35-64D0-5FEE0108780A}"/>
              </a:ext>
            </a:extLst>
          </p:cNvPr>
          <p:cNvSpPr>
            <a:spLocks noGrp="1" noChangeArrowheads="1"/>
          </p:cNvSpPr>
          <p:nvPr>
            <p:ph type="sldNum" sz="quarter" idx="5"/>
          </p:nvPr>
        </p:nvSpPr>
        <p:spPr>
          <a:ln/>
        </p:spPr>
        <p:txBody>
          <a:bodyPr/>
          <a:lstStyle/>
          <a:p>
            <a:fld id="{150BB3DF-FD61-493C-B1FA-1488385A9294}" type="slidenum">
              <a:rPr lang="en-US" altLang="en-US"/>
              <a:pPr/>
              <a:t>37</a:t>
            </a:fld>
            <a:endParaRPr lang="en-US" altLang="en-US"/>
          </a:p>
        </p:txBody>
      </p:sp>
      <p:sp>
        <p:nvSpPr>
          <p:cNvPr id="710658" name="Rectangle 2">
            <a:extLst>
              <a:ext uri="{FF2B5EF4-FFF2-40B4-BE49-F238E27FC236}">
                <a16:creationId xmlns:a16="http://schemas.microsoft.com/office/drawing/2014/main" id="{C9E18F59-E523-3E1A-A6A9-53EA554D32C4}"/>
              </a:ext>
            </a:extLst>
          </p:cNvPr>
          <p:cNvSpPr>
            <a:spLocks noGrp="1" noRot="1" noChangeAspect="1" noChangeArrowheads="1" noTextEdit="1"/>
          </p:cNvSpPr>
          <p:nvPr>
            <p:ph type="sldImg"/>
          </p:nvPr>
        </p:nvSpPr>
        <p:spPr>
          <a:ln/>
        </p:spPr>
      </p:sp>
      <p:sp>
        <p:nvSpPr>
          <p:cNvPr id="710659" name="Rectangle 3">
            <a:extLst>
              <a:ext uri="{FF2B5EF4-FFF2-40B4-BE49-F238E27FC236}">
                <a16:creationId xmlns:a16="http://schemas.microsoft.com/office/drawing/2014/main" id="{58B7A2B1-1CE6-20DD-FB31-3FCBFDB9D71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952644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8D318BA-2926-EA76-E519-DF3222B1F947}"/>
              </a:ext>
            </a:extLst>
          </p:cNvPr>
          <p:cNvSpPr>
            <a:spLocks noGrp="1" noChangeArrowheads="1"/>
          </p:cNvSpPr>
          <p:nvPr>
            <p:ph type="sldNum" sz="quarter" idx="5"/>
          </p:nvPr>
        </p:nvSpPr>
        <p:spPr>
          <a:ln/>
        </p:spPr>
        <p:txBody>
          <a:bodyPr/>
          <a:lstStyle/>
          <a:p>
            <a:fld id="{002E38AB-8F64-4B86-A80A-D26F815A6913}" type="slidenum">
              <a:rPr lang="en-US" altLang="en-US"/>
              <a:pPr/>
              <a:t>38</a:t>
            </a:fld>
            <a:endParaRPr lang="en-US" altLang="en-US"/>
          </a:p>
        </p:txBody>
      </p:sp>
      <p:sp>
        <p:nvSpPr>
          <p:cNvPr id="711682" name="Rectangle 2">
            <a:extLst>
              <a:ext uri="{FF2B5EF4-FFF2-40B4-BE49-F238E27FC236}">
                <a16:creationId xmlns:a16="http://schemas.microsoft.com/office/drawing/2014/main" id="{3CE98515-9D3C-F778-B614-8E28C17DB54F}"/>
              </a:ext>
            </a:extLst>
          </p:cNvPr>
          <p:cNvSpPr>
            <a:spLocks noGrp="1" noRot="1" noChangeAspect="1" noChangeArrowheads="1" noTextEdit="1"/>
          </p:cNvSpPr>
          <p:nvPr>
            <p:ph type="sldImg"/>
          </p:nvPr>
        </p:nvSpPr>
        <p:spPr>
          <a:ln/>
        </p:spPr>
      </p:sp>
      <p:sp>
        <p:nvSpPr>
          <p:cNvPr id="711683" name="Rectangle 3">
            <a:extLst>
              <a:ext uri="{FF2B5EF4-FFF2-40B4-BE49-F238E27FC236}">
                <a16:creationId xmlns:a16="http://schemas.microsoft.com/office/drawing/2014/main" id="{6012E347-19A8-916E-27EC-059BFA2DCFB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51386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BBD096E-F247-C0C0-FBB5-D08E53744B14}"/>
              </a:ext>
            </a:extLst>
          </p:cNvPr>
          <p:cNvSpPr>
            <a:spLocks noGrp="1" noChangeArrowheads="1"/>
          </p:cNvSpPr>
          <p:nvPr>
            <p:ph type="sldNum" sz="quarter" idx="5"/>
          </p:nvPr>
        </p:nvSpPr>
        <p:spPr>
          <a:ln/>
        </p:spPr>
        <p:txBody>
          <a:bodyPr/>
          <a:lstStyle/>
          <a:p>
            <a:fld id="{291FF069-DA53-4208-8057-E296B148618A}" type="slidenum">
              <a:rPr lang="en-US" altLang="en-US"/>
              <a:pPr/>
              <a:t>39</a:t>
            </a:fld>
            <a:endParaRPr lang="en-US" altLang="en-US"/>
          </a:p>
        </p:txBody>
      </p:sp>
      <p:sp>
        <p:nvSpPr>
          <p:cNvPr id="712706" name="Rectangle 2">
            <a:extLst>
              <a:ext uri="{FF2B5EF4-FFF2-40B4-BE49-F238E27FC236}">
                <a16:creationId xmlns:a16="http://schemas.microsoft.com/office/drawing/2014/main" id="{6EA8DF55-79CC-5C15-9B36-6AE132B9FFAB}"/>
              </a:ext>
            </a:extLst>
          </p:cNvPr>
          <p:cNvSpPr>
            <a:spLocks noGrp="1" noRot="1" noChangeAspect="1" noChangeArrowheads="1" noTextEdit="1"/>
          </p:cNvSpPr>
          <p:nvPr>
            <p:ph type="sldImg"/>
          </p:nvPr>
        </p:nvSpPr>
        <p:spPr>
          <a:ln/>
        </p:spPr>
      </p:sp>
      <p:sp>
        <p:nvSpPr>
          <p:cNvPr id="712707" name="Rectangle 3">
            <a:extLst>
              <a:ext uri="{FF2B5EF4-FFF2-40B4-BE49-F238E27FC236}">
                <a16:creationId xmlns:a16="http://schemas.microsoft.com/office/drawing/2014/main" id="{2ACCDAF2-33C6-8C4B-7FCC-5B287C67751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24985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C5E6890-07DD-02C9-DFA5-B7B5E7FBA814}"/>
              </a:ext>
            </a:extLst>
          </p:cNvPr>
          <p:cNvSpPr>
            <a:spLocks noGrp="1" noChangeArrowheads="1"/>
          </p:cNvSpPr>
          <p:nvPr>
            <p:ph type="sldNum" sz="quarter" idx="5"/>
          </p:nvPr>
        </p:nvSpPr>
        <p:spPr>
          <a:ln/>
        </p:spPr>
        <p:txBody>
          <a:bodyPr/>
          <a:lstStyle/>
          <a:p>
            <a:fld id="{069DB45C-A9DD-45F4-949C-520100473503}" type="slidenum">
              <a:rPr lang="en-US" altLang="en-US"/>
              <a:pPr/>
              <a:t>40</a:t>
            </a:fld>
            <a:endParaRPr lang="en-US" altLang="en-US"/>
          </a:p>
        </p:txBody>
      </p:sp>
      <p:sp>
        <p:nvSpPr>
          <p:cNvPr id="713730" name="Rectangle 2">
            <a:extLst>
              <a:ext uri="{FF2B5EF4-FFF2-40B4-BE49-F238E27FC236}">
                <a16:creationId xmlns:a16="http://schemas.microsoft.com/office/drawing/2014/main" id="{528D66B6-B8C8-3430-49A9-B8F7837152AB}"/>
              </a:ext>
            </a:extLst>
          </p:cNvPr>
          <p:cNvSpPr>
            <a:spLocks noGrp="1" noRot="1" noChangeAspect="1" noChangeArrowheads="1" noTextEdit="1"/>
          </p:cNvSpPr>
          <p:nvPr>
            <p:ph type="sldImg"/>
          </p:nvPr>
        </p:nvSpPr>
        <p:spPr>
          <a:ln/>
        </p:spPr>
      </p:sp>
      <p:sp>
        <p:nvSpPr>
          <p:cNvPr id="713731" name="Rectangle 3">
            <a:extLst>
              <a:ext uri="{FF2B5EF4-FFF2-40B4-BE49-F238E27FC236}">
                <a16:creationId xmlns:a16="http://schemas.microsoft.com/office/drawing/2014/main" id="{084E43E0-D414-858F-F9C6-C6E980619A7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03617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8D88CE7-7BDB-85DE-7A18-2ED15FABFC82}"/>
              </a:ext>
            </a:extLst>
          </p:cNvPr>
          <p:cNvSpPr>
            <a:spLocks noGrp="1" noChangeArrowheads="1"/>
          </p:cNvSpPr>
          <p:nvPr>
            <p:ph type="sldNum" sz="quarter" idx="5"/>
          </p:nvPr>
        </p:nvSpPr>
        <p:spPr>
          <a:ln/>
        </p:spPr>
        <p:txBody>
          <a:bodyPr/>
          <a:lstStyle/>
          <a:p>
            <a:fld id="{3D26CDEA-3196-4CD7-A28F-C499FA7F6111}" type="slidenum">
              <a:rPr lang="en-US" altLang="en-US"/>
              <a:pPr/>
              <a:t>47</a:t>
            </a:fld>
            <a:endParaRPr lang="en-US" altLang="en-US"/>
          </a:p>
        </p:txBody>
      </p:sp>
      <p:sp>
        <p:nvSpPr>
          <p:cNvPr id="734210" name="Rectangle 2">
            <a:extLst>
              <a:ext uri="{FF2B5EF4-FFF2-40B4-BE49-F238E27FC236}">
                <a16:creationId xmlns:a16="http://schemas.microsoft.com/office/drawing/2014/main" id="{6A54645D-B74D-C6B1-C0B1-61E480A8DE3E}"/>
              </a:ext>
            </a:extLst>
          </p:cNvPr>
          <p:cNvSpPr>
            <a:spLocks noGrp="1" noRot="1" noChangeAspect="1" noChangeArrowheads="1" noTextEdit="1"/>
          </p:cNvSpPr>
          <p:nvPr>
            <p:ph type="sldImg"/>
          </p:nvPr>
        </p:nvSpPr>
        <p:spPr>
          <a:ln/>
        </p:spPr>
      </p:sp>
      <p:sp>
        <p:nvSpPr>
          <p:cNvPr id="734211" name="Rectangle 3">
            <a:extLst>
              <a:ext uri="{FF2B5EF4-FFF2-40B4-BE49-F238E27FC236}">
                <a16:creationId xmlns:a16="http://schemas.microsoft.com/office/drawing/2014/main" id="{301580BF-113A-794F-D42B-6E33C5EE7D1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0D1D3C5-51D1-344F-2A71-C7F749542B0C}"/>
              </a:ext>
            </a:extLst>
          </p:cNvPr>
          <p:cNvSpPr>
            <a:spLocks noGrp="1" noChangeArrowheads="1"/>
          </p:cNvSpPr>
          <p:nvPr>
            <p:ph type="sldNum" sz="quarter" idx="5"/>
          </p:nvPr>
        </p:nvSpPr>
        <p:spPr>
          <a:ln/>
        </p:spPr>
        <p:txBody>
          <a:bodyPr/>
          <a:lstStyle/>
          <a:p>
            <a:fld id="{74713196-1679-4F0B-B040-E33999A53D3B}" type="slidenum">
              <a:rPr lang="en-US" altLang="en-US"/>
              <a:pPr/>
              <a:t>48</a:t>
            </a:fld>
            <a:endParaRPr lang="en-US" altLang="en-US"/>
          </a:p>
        </p:txBody>
      </p:sp>
      <p:sp>
        <p:nvSpPr>
          <p:cNvPr id="735234" name="Rectangle 2">
            <a:extLst>
              <a:ext uri="{FF2B5EF4-FFF2-40B4-BE49-F238E27FC236}">
                <a16:creationId xmlns:a16="http://schemas.microsoft.com/office/drawing/2014/main" id="{7BDDA0A5-2634-473D-B347-9DC208D818F3}"/>
              </a:ext>
            </a:extLst>
          </p:cNvPr>
          <p:cNvSpPr>
            <a:spLocks noGrp="1" noRot="1" noChangeAspect="1" noChangeArrowheads="1" noTextEdit="1"/>
          </p:cNvSpPr>
          <p:nvPr>
            <p:ph type="sldImg"/>
          </p:nvPr>
        </p:nvSpPr>
        <p:spPr>
          <a:ln/>
        </p:spPr>
      </p:sp>
      <p:sp>
        <p:nvSpPr>
          <p:cNvPr id="735235" name="Rectangle 3">
            <a:extLst>
              <a:ext uri="{FF2B5EF4-FFF2-40B4-BE49-F238E27FC236}">
                <a16:creationId xmlns:a16="http://schemas.microsoft.com/office/drawing/2014/main" id="{33400356-9671-A0A8-F362-FF6CE1AADD8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A0A76C2-B04F-A710-CC49-462CD23FB04A}"/>
              </a:ext>
            </a:extLst>
          </p:cNvPr>
          <p:cNvSpPr>
            <a:spLocks noGrp="1" noChangeArrowheads="1"/>
          </p:cNvSpPr>
          <p:nvPr>
            <p:ph type="sldNum" sz="quarter" idx="5"/>
          </p:nvPr>
        </p:nvSpPr>
        <p:spPr>
          <a:ln/>
        </p:spPr>
        <p:txBody>
          <a:bodyPr/>
          <a:lstStyle/>
          <a:p>
            <a:fld id="{FFC89F63-377F-40BE-8CD0-1D9D982C82B0}" type="slidenum">
              <a:rPr lang="en-US" altLang="en-US"/>
              <a:pPr/>
              <a:t>49</a:t>
            </a:fld>
            <a:endParaRPr lang="en-US" altLang="en-US"/>
          </a:p>
        </p:txBody>
      </p:sp>
      <p:sp>
        <p:nvSpPr>
          <p:cNvPr id="736258" name="Rectangle 2">
            <a:extLst>
              <a:ext uri="{FF2B5EF4-FFF2-40B4-BE49-F238E27FC236}">
                <a16:creationId xmlns:a16="http://schemas.microsoft.com/office/drawing/2014/main" id="{1275A87B-7DFC-F54E-E054-904BFD80953B}"/>
              </a:ext>
            </a:extLst>
          </p:cNvPr>
          <p:cNvSpPr>
            <a:spLocks noGrp="1" noRot="1" noChangeAspect="1" noChangeArrowheads="1" noTextEdit="1"/>
          </p:cNvSpPr>
          <p:nvPr>
            <p:ph type="sldImg"/>
          </p:nvPr>
        </p:nvSpPr>
        <p:spPr>
          <a:ln/>
        </p:spPr>
      </p:sp>
      <p:sp>
        <p:nvSpPr>
          <p:cNvPr id="736259" name="Rectangle 3">
            <a:extLst>
              <a:ext uri="{FF2B5EF4-FFF2-40B4-BE49-F238E27FC236}">
                <a16:creationId xmlns:a16="http://schemas.microsoft.com/office/drawing/2014/main" id="{E4997F42-947A-F8F1-4C05-7A244625D2B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FB62D56-5C85-DB80-BB09-D20A77BC11CB}"/>
              </a:ext>
            </a:extLst>
          </p:cNvPr>
          <p:cNvSpPr>
            <a:spLocks noGrp="1" noChangeArrowheads="1"/>
          </p:cNvSpPr>
          <p:nvPr>
            <p:ph type="sldNum" sz="quarter" idx="5"/>
          </p:nvPr>
        </p:nvSpPr>
        <p:spPr>
          <a:ln/>
        </p:spPr>
        <p:txBody>
          <a:bodyPr/>
          <a:lstStyle/>
          <a:p>
            <a:fld id="{033331FB-C913-40A8-95DA-3A1D38426633}" type="slidenum">
              <a:rPr lang="en-US" altLang="en-US"/>
              <a:pPr/>
              <a:t>50</a:t>
            </a:fld>
            <a:endParaRPr lang="en-US" altLang="en-US"/>
          </a:p>
        </p:txBody>
      </p:sp>
      <p:sp>
        <p:nvSpPr>
          <p:cNvPr id="737282" name="Rectangle 2">
            <a:extLst>
              <a:ext uri="{FF2B5EF4-FFF2-40B4-BE49-F238E27FC236}">
                <a16:creationId xmlns:a16="http://schemas.microsoft.com/office/drawing/2014/main" id="{7EB76072-9204-801C-0D2D-4FA368ED6C38}"/>
              </a:ext>
            </a:extLst>
          </p:cNvPr>
          <p:cNvSpPr>
            <a:spLocks noGrp="1" noRot="1" noChangeAspect="1" noChangeArrowheads="1" noTextEdit="1"/>
          </p:cNvSpPr>
          <p:nvPr>
            <p:ph type="sldImg"/>
          </p:nvPr>
        </p:nvSpPr>
        <p:spPr>
          <a:ln/>
        </p:spPr>
      </p:sp>
      <p:sp>
        <p:nvSpPr>
          <p:cNvPr id="737283" name="Rectangle 3">
            <a:extLst>
              <a:ext uri="{FF2B5EF4-FFF2-40B4-BE49-F238E27FC236}">
                <a16:creationId xmlns:a16="http://schemas.microsoft.com/office/drawing/2014/main" id="{F44A43C2-39C1-6D3B-7E3D-52192FF3318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422F20F-A244-3759-953C-B25FB4860FAE}"/>
              </a:ext>
            </a:extLst>
          </p:cNvPr>
          <p:cNvSpPr>
            <a:spLocks noGrp="1" noChangeArrowheads="1"/>
          </p:cNvSpPr>
          <p:nvPr>
            <p:ph type="sldNum" sz="quarter" idx="5"/>
          </p:nvPr>
        </p:nvSpPr>
        <p:spPr>
          <a:ln/>
        </p:spPr>
        <p:txBody>
          <a:bodyPr/>
          <a:lstStyle/>
          <a:p>
            <a:fld id="{5FA20374-4805-4C74-B2BD-074C8C8929B6}" type="slidenum">
              <a:rPr lang="en-US" altLang="en-US"/>
              <a:pPr/>
              <a:t>51</a:t>
            </a:fld>
            <a:endParaRPr lang="en-US" altLang="en-US"/>
          </a:p>
        </p:txBody>
      </p:sp>
      <p:sp>
        <p:nvSpPr>
          <p:cNvPr id="738306" name="Rectangle 2">
            <a:extLst>
              <a:ext uri="{FF2B5EF4-FFF2-40B4-BE49-F238E27FC236}">
                <a16:creationId xmlns:a16="http://schemas.microsoft.com/office/drawing/2014/main" id="{E020CCD3-6DBD-A944-91E1-D1DFF842B184}"/>
              </a:ext>
            </a:extLst>
          </p:cNvPr>
          <p:cNvSpPr>
            <a:spLocks noGrp="1" noRot="1" noChangeAspect="1" noChangeArrowheads="1" noTextEdit="1"/>
          </p:cNvSpPr>
          <p:nvPr>
            <p:ph type="sldImg"/>
          </p:nvPr>
        </p:nvSpPr>
        <p:spPr>
          <a:ln/>
        </p:spPr>
      </p:sp>
      <p:sp>
        <p:nvSpPr>
          <p:cNvPr id="738307" name="Rectangle 3">
            <a:extLst>
              <a:ext uri="{FF2B5EF4-FFF2-40B4-BE49-F238E27FC236}">
                <a16:creationId xmlns:a16="http://schemas.microsoft.com/office/drawing/2014/main" id="{DB6180F6-A82A-7FD7-7126-5803241BEA3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1C249B4-01FE-0470-1F11-ABB658643503}"/>
              </a:ext>
            </a:extLst>
          </p:cNvPr>
          <p:cNvSpPr>
            <a:spLocks noGrp="1" noChangeArrowheads="1"/>
          </p:cNvSpPr>
          <p:nvPr>
            <p:ph type="sldNum" sz="quarter" idx="5"/>
          </p:nvPr>
        </p:nvSpPr>
        <p:spPr>
          <a:ln/>
        </p:spPr>
        <p:txBody>
          <a:bodyPr/>
          <a:lstStyle/>
          <a:p>
            <a:fld id="{25CC8CC3-FB0C-4CB0-8196-61DD9E4CC623}" type="slidenum">
              <a:rPr lang="en-US" altLang="en-US"/>
              <a:pPr/>
              <a:t>52</a:t>
            </a:fld>
            <a:endParaRPr lang="en-US" altLang="en-US"/>
          </a:p>
        </p:txBody>
      </p:sp>
      <p:sp>
        <p:nvSpPr>
          <p:cNvPr id="739330" name="Rectangle 2">
            <a:extLst>
              <a:ext uri="{FF2B5EF4-FFF2-40B4-BE49-F238E27FC236}">
                <a16:creationId xmlns:a16="http://schemas.microsoft.com/office/drawing/2014/main" id="{7D52384F-BEEA-5BA4-E04E-7A44114B5315}"/>
              </a:ext>
            </a:extLst>
          </p:cNvPr>
          <p:cNvSpPr>
            <a:spLocks noGrp="1" noRot="1" noChangeAspect="1" noChangeArrowheads="1" noTextEdit="1"/>
          </p:cNvSpPr>
          <p:nvPr>
            <p:ph type="sldImg"/>
          </p:nvPr>
        </p:nvSpPr>
        <p:spPr>
          <a:ln/>
        </p:spPr>
      </p:sp>
      <p:sp>
        <p:nvSpPr>
          <p:cNvPr id="739331" name="Rectangle 3">
            <a:extLst>
              <a:ext uri="{FF2B5EF4-FFF2-40B4-BE49-F238E27FC236}">
                <a16:creationId xmlns:a16="http://schemas.microsoft.com/office/drawing/2014/main" id="{2CEA614B-13C7-6EBB-1352-D77F5168A1F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729884D-48D2-712C-F824-EE9D81A84E4D}"/>
              </a:ext>
            </a:extLst>
          </p:cNvPr>
          <p:cNvSpPr>
            <a:spLocks noGrp="1" noChangeArrowheads="1"/>
          </p:cNvSpPr>
          <p:nvPr>
            <p:ph type="sldNum" sz="quarter" idx="5"/>
          </p:nvPr>
        </p:nvSpPr>
        <p:spPr>
          <a:ln/>
        </p:spPr>
        <p:txBody>
          <a:bodyPr/>
          <a:lstStyle/>
          <a:p>
            <a:fld id="{3D6A0FAB-5B97-4DB2-B522-8ECD01CA8A53}" type="slidenum">
              <a:rPr lang="en-US" altLang="en-US"/>
              <a:pPr/>
              <a:t>5</a:t>
            </a:fld>
            <a:endParaRPr lang="en-US" altLang="en-US"/>
          </a:p>
        </p:txBody>
      </p:sp>
      <p:sp>
        <p:nvSpPr>
          <p:cNvPr id="690178" name="Rectangle 2">
            <a:extLst>
              <a:ext uri="{FF2B5EF4-FFF2-40B4-BE49-F238E27FC236}">
                <a16:creationId xmlns:a16="http://schemas.microsoft.com/office/drawing/2014/main" id="{E20A0E37-628A-B070-900F-0DA200E24FA2}"/>
              </a:ext>
            </a:extLst>
          </p:cNvPr>
          <p:cNvSpPr>
            <a:spLocks noGrp="1" noRot="1" noChangeAspect="1" noChangeArrowheads="1" noTextEdit="1"/>
          </p:cNvSpPr>
          <p:nvPr>
            <p:ph type="sldImg"/>
          </p:nvPr>
        </p:nvSpPr>
        <p:spPr>
          <a:ln/>
        </p:spPr>
      </p:sp>
      <p:sp>
        <p:nvSpPr>
          <p:cNvPr id="690179" name="Rectangle 3">
            <a:extLst>
              <a:ext uri="{FF2B5EF4-FFF2-40B4-BE49-F238E27FC236}">
                <a16:creationId xmlns:a16="http://schemas.microsoft.com/office/drawing/2014/main" id="{4EE4CB96-C9EC-466A-8131-EDEA5CE9146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2E9CA9-A01B-956E-7491-B2B533FA5F10}"/>
              </a:ext>
            </a:extLst>
          </p:cNvPr>
          <p:cNvSpPr>
            <a:spLocks noGrp="1" noChangeArrowheads="1"/>
          </p:cNvSpPr>
          <p:nvPr>
            <p:ph type="sldNum" sz="quarter" idx="5"/>
          </p:nvPr>
        </p:nvSpPr>
        <p:spPr>
          <a:ln/>
        </p:spPr>
        <p:txBody>
          <a:bodyPr/>
          <a:lstStyle/>
          <a:p>
            <a:fld id="{43034A58-96F8-493D-BF79-C2CB754DA7AE}" type="slidenum">
              <a:rPr lang="en-US" altLang="en-US"/>
              <a:pPr/>
              <a:t>53</a:t>
            </a:fld>
            <a:endParaRPr lang="en-US" altLang="en-US"/>
          </a:p>
        </p:txBody>
      </p:sp>
      <p:sp>
        <p:nvSpPr>
          <p:cNvPr id="740354" name="Rectangle 2">
            <a:extLst>
              <a:ext uri="{FF2B5EF4-FFF2-40B4-BE49-F238E27FC236}">
                <a16:creationId xmlns:a16="http://schemas.microsoft.com/office/drawing/2014/main" id="{47665CDD-8AE6-BCA3-7916-96EF9018A3DA}"/>
              </a:ext>
            </a:extLst>
          </p:cNvPr>
          <p:cNvSpPr>
            <a:spLocks noGrp="1" noRot="1" noChangeAspect="1" noChangeArrowheads="1" noTextEdit="1"/>
          </p:cNvSpPr>
          <p:nvPr>
            <p:ph type="sldImg"/>
          </p:nvPr>
        </p:nvSpPr>
        <p:spPr>
          <a:ln/>
        </p:spPr>
      </p:sp>
      <p:sp>
        <p:nvSpPr>
          <p:cNvPr id="740355" name="Rectangle 3">
            <a:extLst>
              <a:ext uri="{FF2B5EF4-FFF2-40B4-BE49-F238E27FC236}">
                <a16:creationId xmlns:a16="http://schemas.microsoft.com/office/drawing/2014/main" id="{A5AB2071-73E9-2BD5-AD88-F09AE9E2DB0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A01E081-FC2B-F279-5F52-4BC3999A0052}"/>
              </a:ext>
            </a:extLst>
          </p:cNvPr>
          <p:cNvSpPr>
            <a:spLocks noGrp="1" noChangeArrowheads="1"/>
          </p:cNvSpPr>
          <p:nvPr>
            <p:ph type="sldNum" sz="quarter" idx="5"/>
          </p:nvPr>
        </p:nvSpPr>
        <p:spPr>
          <a:ln/>
        </p:spPr>
        <p:txBody>
          <a:bodyPr/>
          <a:lstStyle/>
          <a:p>
            <a:fld id="{E82ABABE-3AA2-4D4E-920E-37091D64E4C5}" type="slidenum">
              <a:rPr lang="en-US" altLang="en-US"/>
              <a:pPr/>
              <a:t>67</a:t>
            </a:fld>
            <a:endParaRPr lang="en-US" altLang="en-US"/>
          </a:p>
        </p:txBody>
      </p:sp>
      <p:sp>
        <p:nvSpPr>
          <p:cNvPr id="742402" name="Rectangle 2">
            <a:extLst>
              <a:ext uri="{FF2B5EF4-FFF2-40B4-BE49-F238E27FC236}">
                <a16:creationId xmlns:a16="http://schemas.microsoft.com/office/drawing/2014/main" id="{18B0CC89-E495-43A2-F1E1-2B58A1A60EC6}"/>
              </a:ext>
            </a:extLst>
          </p:cNvPr>
          <p:cNvSpPr>
            <a:spLocks noGrp="1" noRot="1" noChangeAspect="1" noChangeArrowheads="1" noTextEdit="1"/>
          </p:cNvSpPr>
          <p:nvPr>
            <p:ph type="sldImg"/>
          </p:nvPr>
        </p:nvSpPr>
        <p:spPr>
          <a:ln/>
        </p:spPr>
      </p:sp>
      <p:sp>
        <p:nvSpPr>
          <p:cNvPr id="742403" name="Rectangle 3">
            <a:extLst>
              <a:ext uri="{FF2B5EF4-FFF2-40B4-BE49-F238E27FC236}">
                <a16:creationId xmlns:a16="http://schemas.microsoft.com/office/drawing/2014/main" id="{7D3F00A8-ADEE-F70C-8498-D1D1F5EB5F6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91DBFD6-3FBF-D14F-3543-DA6156366B44}"/>
              </a:ext>
            </a:extLst>
          </p:cNvPr>
          <p:cNvSpPr>
            <a:spLocks noGrp="1" noChangeArrowheads="1"/>
          </p:cNvSpPr>
          <p:nvPr>
            <p:ph type="sldNum" sz="quarter" idx="5"/>
          </p:nvPr>
        </p:nvSpPr>
        <p:spPr>
          <a:ln/>
        </p:spPr>
        <p:txBody>
          <a:bodyPr/>
          <a:lstStyle/>
          <a:p>
            <a:fld id="{2AB2B152-DE5A-43BF-B997-84F6BC8CE6EE}" type="slidenum">
              <a:rPr lang="en-US" altLang="en-US"/>
              <a:pPr/>
              <a:t>68</a:t>
            </a:fld>
            <a:endParaRPr lang="en-US" altLang="en-US"/>
          </a:p>
        </p:txBody>
      </p:sp>
      <p:sp>
        <p:nvSpPr>
          <p:cNvPr id="743426" name="Rectangle 2">
            <a:extLst>
              <a:ext uri="{FF2B5EF4-FFF2-40B4-BE49-F238E27FC236}">
                <a16:creationId xmlns:a16="http://schemas.microsoft.com/office/drawing/2014/main" id="{E5B2AB4B-7A63-426B-D5C1-985D15CA4EA1}"/>
              </a:ext>
            </a:extLst>
          </p:cNvPr>
          <p:cNvSpPr>
            <a:spLocks noGrp="1" noRot="1" noChangeAspect="1" noChangeArrowheads="1" noTextEdit="1"/>
          </p:cNvSpPr>
          <p:nvPr>
            <p:ph type="sldImg"/>
          </p:nvPr>
        </p:nvSpPr>
        <p:spPr>
          <a:ln/>
        </p:spPr>
      </p:sp>
      <p:sp>
        <p:nvSpPr>
          <p:cNvPr id="743427" name="Rectangle 3">
            <a:extLst>
              <a:ext uri="{FF2B5EF4-FFF2-40B4-BE49-F238E27FC236}">
                <a16:creationId xmlns:a16="http://schemas.microsoft.com/office/drawing/2014/main" id="{A1EDE545-2294-4CEC-59EF-26092CB6296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7A4206-40C3-88E1-4B45-0EFB853701A0}"/>
              </a:ext>
            </a:extLst>
          </p:cNvPr>
          <p:cNvSpPr>
            <a:spLocks noGrp="1" noChangeArrowheads="1"/>
          </p:cNvSpPr>
          <p:nvPr>
            <p:ph type="sldNum" sz="quarter" idx="5"/>
          </p:nvPr>
        </p:nvSpPr>
        <p:spPr>
          <a:ln/>
        </p:spPr>
        <p:txBody>
          <a:bodyPr/>
          <a:lstStyle/>
          <a:p>
            <a:fld id="{BE498CEA-C97C-4A11-A03A-9EE3F1032308}" type="slidenum">
              <a:rPr lang="en-US" altLang="en-US"/>
              <a:pPr/>
              <a:t>70</a:t>
            </a:fld>
            <a:endParaRPr lang="en-US" altLang="en-US"/>
          </a:p>
        </p:txBody>
      </p:sp>
      <p:sp>
        <p:nvSpPr>
          <p:cNvPr id="744450" name="Rectangle 2">
            <a:extLst>
              <a:ext uri="{FF2B5EF4-FFF2-40B4-BE49-F238E27FC236}">
                <a16:creationId xmlns:a16="http://schemas.microsoft.com/office/drawing/2014/main" id="{4049CE59-5FB3-5288-0E12-8C7BEA1A088A}"/>
              </a:ext>
            </a:extLst>
          </p:cNvPr>
          <p:cNvSpPr>
            <a:spLocks noGrp="1" noRot="1" noChangeAspect="1" noChangeArrowheads="1" noTextEdit="1"/>
          </p:cNvSpPr>
          <p:nvPr>
            <p:ph type="sldImg"/>
          </p:nvPr>
        </p:nvSpPr>
        <p:spPr>
          <a:ln/>
        </p:spPr>
      </p:sp>
      <p:sp>
        <p:nvSpPr>
          <p:cNvPr id="744451" name="Rectangle 3">
            <a:extLst>
              <a:ext uri="{FF2B5EF4-FFF2-40B4-BE49-F238E27FC236}">
                <a16:creationId xmlns:a16="http://schemas.microsoft.com/office/drawing/2014/main" id="{D82CBB41-1FCC-384F-FCA6-7C17B637272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67F2EA9-63D6-FCF3-9114-BB031E0CADFF}"/>
              </a:ext>
            </a:extLst>
          </p:cNvPr>
          <p:cNvSpPr>
            <a:spLocks noGrp="1" noChangeArrowheads="1"/>
          </p:cNvSpPr>
          <p:nvPr>
            <p:ph type="sldNum" sz="quarter" idx="5"/>
          </p:nvPr>
        </p:nvSpPr>
        <p:spPr>
          <a:ln/>
        </p:spPr>
        <p:txBody>
          <a:bodyPr/>
          <a:lstStyle/>
          <a:p>
            <a:fld id="{601CCD61-BC9B-4CB1-BEE0-2C7B619C3006}" type="slidenum">
              <a:rPr lang="en-US" altLang="en-US"/>
              <a:pPr/>
              <a:t>7</a:t>
            </a:fld>
            <a:endParaRPr lang="en-US" altLang="en-US"/>
          </a:p>
        </p:txBody>
      </p:sp>
      <p:sp>
        <p:nvSpPr>
          <p:cNvPr id="692226" name="Rectangle 2">
            <a:extLst>
              <a:ext uri="{FF2B5EF4-FFF2-40B4-BE49-F238E27FC236}">
                <a16:creationId xmlns:a16="http://schemas.microsoft.com/office/drawing/2014/main" id="{4B8AF3FC-F816-4022-603F-A274657FF3EC}"/>
              </a:ext>
            </a:extLst>
          </p:cNvPr>
          <p:cNvSpPr>
            <a:spLocks noGrp="1" noRot="1" noChangeAspect="1" noChangeArrowheads="1" noTextEdit="1"/>
          </p:cNvSpPr>
          <p:nvPr>
            <p:ph type="sldImg"/>
          </p:nvPr>
        </p:nvSpPr>
        <p:spPr>
          <a:ln/>
        </p:spPr>
      </p:sp>
      <p:sp>
        <p:nvSpPr>
          <p:cNvPr id="692227" name="Rectangle 3">
            <a:extLst>
              <a:ext uri="{FF2B5EF4-FFF2-40B4-BE49-F238E27FC236}">
                <a16:creationId xmlns:a16="http://schemas.microsoft.com/office/drawing/2014/main" id="{8C085C2C-3A0B-F764-9523-91465CC808B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41904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50000"/>
              </a:spcBef>
              <a:spcAft>
                <a:spcPct val="0"/>
              </a:spcAft>
              <a:buClrTx/>
              <a:buSzTx/>
              <a:buFontTx/>
              <a:buNone/>
              <a:tabLst/>
              <a:defRPr/>
            </a:pPr>
            <a:fld id="{9BB1E259-FAC6-48B1-B933-8C422BF89015}" type="slidenum">
              <a:rPr kumimoji="0" lang="en-US" sz="1200" b="0" i="0" u="none" strike="noStrike" kern="1200" cap="none" spc="0" normalizeH="0" baseline="0" noProof="0" smtClean="0">
                <a:ln>
                  <a:noFill/>
                </a:ln>
                <a:solidFill>
                  <a:prstClr val="black"/>
                </a:solidFill>
                <a:effectLst/>
                <a:uLnTx/>
                <a:uFillTx/>
                <a:latin typeface="Fira Sans"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Fira Sans" charset="0"/>
              <a:ea typeface="+mn-ea"/>
              <a:cs typeface="+mn-cs"/>
            </a:endParaRPr>
          </a:p>
        </p:txBody>
      </p:sp>
    </p:spTree>
    <p:extLst>
      <p:ext uri="{BB962C8B-B14F-4D97-AF65-F5344CB8AC3E}">
        <p14:creationId xmlns:p14="http://schemas.microsoft.com/office/powerpoint/2010/main" val="631970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C26F7EC-DA99-BF96-D36C-81916D5E4212}"/>
              </a:ext>
            </a:extLst>
          </p:cNvPr>
          <p:cNvSpPr>
            <a:spLocks noGrp="1" noChangeArrowheads="1"/>
          </p:cNvSpPr>
          <p:nvPr>
            <p:ph type="sldNum" sz="quarter" idx="5"/>
          </p:nvPr>
        </p:nvSpPr>
        <p:spPr>
          <a:ln/>
        </p:spPr>
        <p:txBody>
          <a:bodyPr/>
          <a:lstStyle/>
          <a:p>
            <a:fld id="{7EA6BC10-FD1A-47E3-9FBF-49BB0CBF397F}" type="slidenum">
              <a:rPr lang="en-US" altLang="en-US"/>
              <a:pPr/>
              <a:t>11</a:t>
            </a:fld>
            <a:endParaRPr lang="en-US" altLang="en-US"/>
          </a:p>
        </p:txBody>
      </p:sp>
      <p:sp>
        <p:nvSpPr>
          <p:cNvPr id="693250" name="Rectangle 2">
            <a:extLst>
              <a:ext uri="{FF2B5EF4-FFF2-40B4-BE49-F238E27FC236}">
                <a16:creationId xmlns:a16="http://schemas.microsoft.com/office/drawing/2014/main" id="{CF8D61C8-17F7-EBDD-5A63-5A7D58912D23}"/>
              </a:ext>
            </a:extLst>
          </p:cNvPr>
          <p:cNvSpPr>
            <a:spLocks noGrp="1" noRot="1" noChangeAspect="1" noChangeArrowheads="1" noTextEdit="1"/>
          </p:cNvSpPr>
          <p:nvPr>
            <p:ph type="sldImg"/>
          </p:nvPr>
        </p:nvSpPr>
        <p:spPr>
          <a:ln/>
        </p:spPr>
      </p:sp>
      <p:sp>
        <p:nvSpPr>
          <p:cNvPr id="693251" name="Rectangle 3">
            <a:extLst>
              <a:ext uri="{FF2B5EF4-FFF2-40B4-BE49-F238E27FC236}">
                <a16:creationId xmlns:a16="http://schemas.microsoft.com/office/drawing/2014/main" id="{EE6C6CC1-A994-B6C7-429E-7B3870F81FD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38664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76C579F-135F-57FA-2D0D-8EE50461E064}"/>
              </a:ext>
            </a:extLst>
          </p:cNvPr>
          <p:cNvSpPr>
            <a:spLocks noGrp="1" noChangeArrowheads="1"/>
          </p:cNvSpPr>
          <p:nvPr>
            <p:ph type="sldNum" sz="quarter" idx="5"/>
          </p:nvPr>
        </p:nvSpPr>
        <p:spPr>
          <a:ln/>
        </p:spPr>
        <p:txBody>
          <a:bodyPr/>
          <a:lstStyle/>
          <a:p>
            <a:fld id="{989D8341-93D3-43ED-8370-EC0A59CE365C}" type="slidenum">
              <a:rPr lang="en-US" altLang="en-US"/>
              <a:pPr/>
              <a:t>12</a:t>
            </a:fld>
            <a:endParaRPr lang="en-US" altLang="en-US"/>
          </a:p>
        </p:txBody>
      </p:sp>
      <p:sp>
        <p:nvSpPr>
          <p:cNvPr id="694274" name="Rectangle 2">
            <a:extLst>
              <a:ext uri="{FF2B5EF4-FFF2-40B4-BE49-F238E27FC236}">
                <a16:creationId xmlns:a16="http://schemas.microsoft.com/office/drawing/2014/main" id="{56D33C1E-994D-B826-C273-B33CB69193D4}"/>
              </a:ext>
            </a:extLst>
          </p:cNvPr>
          <p:cNvSpPr>
            <a:spLocks noGrp="1" noRot="1" noChangeAspect="1" noChangeArrowheads="1" noTextEdit="1"/>
          </p:cNvSpPr>
          <p:nvPr>
            <p:ph type="sldImg"/>
          </p:nvPr>
        </p:nvSpPr>
        <p:spPr>
          <a:ln/>
        </p:spPr>
      </p:sp>
      <p:sp>
        <p:nvSpPr>
          <p:cNvPr id="694275" name="Rectangle 3">
            <a:extLst>
              <a:ext uri="{FF2B5EF4-FFF2-40B4-BE49-F238E27FC236}">
                <a16:creationId xmlns:a16="http://schemas.microsoft.com/office/drawing/2014/main" id="{413B78C1-3D7B-2C05-E401-787D80A11D1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24592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155B48B-C9AB-CC9E-C217-B2B8CF388B3E}"/>
              </a:ext>
            </a:extLst>
          </p:cNvPr>
          <p:cNvSpPr>
            <a:spLocks noGrp="1" noChangeArrowheads="1"/>
          </p:cNvSpPr>
          <p:nvPr>
            <p:ph type="sldNum" sz="quarter" idx="5"/>
          </p:nvPr>
        </p:nvSpPr>
        <p:spPr>
          <a:ln/>
        </p:spPr>
        <p:txBody>
          <a:bodyPr/>
          <a:lstStyle/>
          <a:p>
            <a:fld id="{98BA3E20-53E9-49DB-9DD0-7DE5546C4053}" type="slidenum">
              <a:rPr lang="en-US" altLang="en-US"/>
              <a:pPr/>
              <a:t>13</a:t>
            </a:fld>
            <a:endParaRPr lang="en-US" altLang="en-US"/>
          </a:p>
        </p:txBody>
      </p:sp>
      <p:sp>
        <p:nvSpPr>
          <p:cNvPr id="695298" name="Rectangle 2">
            <a:extLst>
              <a:ext uri="{FF2B5EF4-FFF2-40B4-BE49-F238E27FC236}">
                <a16:creationId xmlns:a16="http://schemas.microsoft.com/office/drawing/2014/main" id="{617475CF-3A8C-2C13-93FC-E66B7295E1DE}"/>
              </a:ext>
            </a:extLst>
          </p:cNvPr>
          <p:cNvSpPr>
            <a:spLocks noGrp="1" noRot="1" noChangeAspect="1" noChangeArrowheads="1" noTextEdit="1"/>
          </p:cNvSpPr>
          <p:nvPr>
            <p:ph type="sldImg"/>
          </p:nvPr>
        </p:nvSpPr>
        <p:spPr>
          <a:ln/>
        </p:spPr>
      </p:sp>
      <p:sp>
        <p:nvSpPr>
          <p:cNvPr id="695299" name="Rectangle 3">
            <a:extLst>
              <a:ext uri="{FF2B5EF4-FFF2-40B4-BE49-F238E27FC236}">
                <a16:creationId xmlns:a16="http://schemas.microsoft.com/office/drawing/2014/main" id="{2D064BA1-759B-9521-4470-0CA2D4FBD87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80070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A4ABD2A-2EB6-C7D0-5C23-C78CD6FC906E}"/>
              </a:ext>
            </a:extLst>
          </p:cNvPr>
          <p:cNvSpPr>
            <a:spLocks noGrp="1" noChangeArrowheads="1"/>
          </p:cNvSpPr>
          <p:nvPr>
            <p:ph type="sldNum" sz="quarter" idx="5"/>
          </p:nvPr>
        </p:nvSpPr>
        <p:spPr>
          <a:ln/>
        </p:spPr>
        <p:txBody>
          <a:bodyPr/>
          <a:lstStyle/>
          <a:p>
            <a:fld id="{91BA7F6A-9BD6-4200-A1C9-2C9146A03A06}" type="slidenum">
              <a:rPr lang="en-US" altLang="en-US"/>
              <a:pPr/>
              <a:t>14</a:t>
            </a:fld>
            <a:endParaRPr lang="en-US" altLang="en-US"/>
          </a:p>
        </p:txBody>
      </p:sp>
      <p:sp>
        <p:nvSpPr>
          <p:cNvPr id="696322" name="Rectangle 2">
            <a:extLst>
              <a:ext uri="{FF2B5EF4-FFF2-40B4-BE49-F238E27FC236}">
                <a16:creationId xmlns:a16="http://schemas.microsoft.com/office/drawing/2014/main" id="{AC271A4A-44BC-2706-011A-846A7496CE06}"/>
              </a:ext>
            </a:extLst>
          </p:cNvPr>
          <p:cNvSpPr>
            <a:spLocks noGrp="1" noRot="1" noChangeAspect="1" noChangeArrowheads="1" noTextEdit="1"/>
          </p:cNvSpPr>
          <p:nvPr>
            <p:ph type="sldImg"/>
          </p:nvPr>
        </p:nvSpPr>
        <p:spPr>
          <a:ln/>
        </p:spPr>
      </p:sp>
      <p:sp>
        <p:nvSpPr>
          <p:cNvPr id="696323" name="Rectangle 3">
            <a:extLst>
              <a:ext uri="{FF2B5EF4-FFF2-40B4-BE49-F238E27FC236}">
                <a16:creationId xmlns:a16="http://schemas.microsoft.com/office/drawing/2014/main" id="{0FA5D28E-5E1B-629F-F082-84F3FF62EF6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97944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9F2E6BE-C0D0-4F78-E99A-3E05B4B35176}"/>
              </a:ext>
            </a:extLst>
          </p:cNvPr>
          <p:cNvSpPr>
            <a:spLocks noGrp="1" noChangeArrowheads="1"/>
          </p:cNvSpPr>
          <p:nvPr>
            <p:ph type="ctrTitle"/>
          </p:nvPr>
        </p:nvSpPr>
        <p:spPr>
          <a:xfrm>
            <a:off x="685800" y="2130425"/>
            <a:ext cx="7772400" cy="1470025"/>
          </a:xfrm>
        </p:spPr>
        <p:txBody>
          <a:bodyPr/>
          <a:lstStyle>
            <a:lvl1pPr>
              <a:defRPr/>
            </a:lvl1pPr>
          </a:lstStyle>
          <a:p>
            <a:pPr lvl="0"/>
            <a:r>
              <a:rPr lang="en-US" altLang="en-US" noProof="0"/>
              <a:t>Click to edit Master title style</a:t>
            </a:r>
          </a:p>
        </p:txBody>
      </p:sp>
      <p:sp>
        <p:nvSpPr>
          <p:cNvPr id="7171" name="Rectangle 3">
            <a:extLst>
              <a:ext uri="{FF2B5EF4-FFF2-40B4-BE49-F238E27FC236}">
                <a16:creationId xmlns:a16="http://schemas.microsoft.com/office/drawing/2014/main" id="{A640ACC2-3456-7CBE-0B23-913AF22614A5}"/>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7172" name="Rectangle 4">
            <a:extLst>
              <a:ext uri="{FF2B5EF4-FFF2-40B4-BE49-F238E27FC236}">
                <a16:creationId xmlns:a16="http://schemas.microsoft.com/office/drawing/2014/main" id="{B5F98FD7-C9D8-B0F4-F77F-7BF6963D3368}"/>
              </a:ext>
            </a:extLst>
          </p:cNvPr>
          <p:cNvSpPr>
            <a:spLocks noGrp="1" noChangeArrowheads="1"/>
          </p:cNvSpPr>
          <p:nvPr>
            <p:ph type="dt" sz="half" idx="2"/>
          </p:nvPr>
        </p:nvSpPr>
        <p:spPr>
          <a:xfrm>
            <a:off x="457200" y="6245225"/>
            <a:ext cx="2133600" cy="476250"/>
          </a:xfrm>
        </p:spPr>
        <p:txBody>
          <a:bodyPr/>
          <a:lstStyle>
            <a:lvl1pPr>
              <a:defRPr/>
            </a:lvl1pPr>
          </a:lstStyle>
          <a:p>
            <a:endParaRPr lang="en-US" altLang="en-US"/>
          </a:p>
        </p:txBody>
      </p:sp>
      <p:sp>
        <p:nvSpPr>
          <p:cNvPr id="7173" name="Rectangle 5">
            <a:extLst>
              <a:ext uri="{FF2B5EF4-FFF2-40B4-BE49-F238E27FC236}">
                <a16:creationId xmlns:a16="http://schemas.microsoft.com/office/drawing/2014/main" id="{352B63E6-325E-C7B3-B012-3E8C41902EBA}"/>
              </a:ext>
            </a:extLst>
          </p:cNvPr>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n-US" altLang="en-US"/>
              <a:t>CS 465/665 - Lecture 12</a:t>
            </a:r>
          </a:p>
        </p:txBody>
      </p:sp>
      <p:sp>
        <p:nvSpPr>
          <p:cNvPr id="7174" name="Rectangle 6">
            <a:extLst>
              <a:ext uri="{FF2B5EF4-FFF2-40B4-BE49-F238E27FC236}">
                <a16:creationId xmlns:a16="http://schemas.microsoft.com/office/drawing/2014/main" id="{E1B3B2D2-8C7B-92E4-AFF1-B3FB183EB375}"/>
              </a:ext>
            </a:extLst>
          </p:cNvPr>
          <p:cNvSpPr>
            <a:spLocks noGrp="1" noChangeArrowheads="1"/>
          </p:cNvSpPr>
          <p:nvPr>
            <p:ph type="sldNum" sz="quarter" idx="4"/>
          </p:nvPr>
        </p:nvSpPr>
        <p:spPr>
          <a:xfrm>
            <a:off x="6553200" y="6245225"/>
            <a:ext cx="2133600" cy="476250"/>
          </a:xfrm>
        </p:spPr>
        <p:txBody>
          <a:bodyPr/>
          <a:lstStyle>
            <a:lvl1pPr>
              <a:defRPr/>
            </a:lvl1pPr>
          </a:lstStyle>
          <a:p>
            <a:fld id="{288B8DEA-9794-4B7A-A097-C1233CA0C4F6}" type="slidenum">
              <a:rPr lang="en-US" altLang="en-US"/>
              <a:pPr/>
              <a:t>‹#›</a:t>
            </a:fld>
            <a:endParaRPr lang="en-US" altLang="en-US"/>
          </a:p>
        </p:txBody>
      </p:sp>
      <p:sp>
        <p:nvSpPr>
          <p:cNvPr id="7175" name="AutoShape 7">
            <a:extLst>
              <a:ext uri="{FF2B5EF4-FFF2-40B4-BE49-F238E27FC236}">
                <a16:creationId xmlns:a16="http://schemas.microsoft.com/office/drawing/2014/main" id="{EFF3A3C4-06DC-A8C4-B5EE-01592465CE36}"/>
              </a:ext>
            </a:extLst>
          </p:cNvPr>
          <p:cNvSpPr>
            <a:spLocks noChangeArrowheads="1"/>
          </p:cNvSpPr>
          <p:nvPr userDrawn="1"/>
        </p:nvSpPr>
        <p:spPr bwMode="auto">
          <a:xfrm>
            <a:off x="327025" y="3671888"/>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32DD-34BE-B8F2-438B-ED51DAE3E8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106288-9254-BC57-BD43-5C442E10B8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928D97-E3C8-44DA-9F3C-50BF14BAB7A0}"/>
              </a:ext>
            </a:extLst>
          </p:cNvPr>
          <p:cNvSpPr>
            <a:spLocks noGrp="1"/>
          </p:cNvSpPr>
          <p:nvPr>
            <p:ph type="dt" sz="half"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40B75C8B-7228-8838-5F4B-62557F029DE9}"/>
              </a:ext>
            </a:extLst>
          </p:cNvPr>
          <p:cNvSpPr>
            <a:spLocks noGrp="1"/>
          </p:cNvSpPr>
          <p:nvPr>
            <p:ph type="sldNum" sz="quarter" idx="11"/>
          </p:nvPr>
        </p:nvSpPr>
        <p:spPr/>
        <p:txBody>
          <a:bodyPr/>
          <a:lstStyle>
            <a:lvl1pPr>
              <a:defRPr/>
            </a:lvl1pPr>
          </a:lstStyle>
          <a:p>
            <a:fld id="{7E5490AD-5F9A-4B71-A16E-0D71143ABE3B}" type="slidenum">
              <a:rPr lang="en-US" altLang="en-US"/>
              <a:pPr/>
              <a:t>‹#›</a:t>
            </a:fld>
            <a:endParaRPr lang="en-US" altLang="en-US"/>
          </a:p>
        </p:txBody>
      </p:sp>
    </p:spTree>
    <p:extLst>
      <p:ext uri="{BB962C8B-B14F-4D97-AF65-F5344CB8AC3E}">
        <p14:creationId xmlns:p14="http://schemas.microsoft.com/office/powerpoint/2010/main" val="292656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901D35-F189-ADCB-09CD-DBBA33A95043}"/>
              </a:ext>
            </a:extLst>
          </p:cNvPr>
          <p:cNvSpPr>
            <a:spLocks noGrp="1"/>
          </p:cNvSpPr>
          <p:nvPr>
            <p:ph type="title" orient="vert"/>
          </p:nvPr>
        </p:nvSpPr>
        <p:spPr>
          <a:xfrm>
            <a:off x="6521450" y="100013"/>
            <a:ext cx="2058988" cy="6191250"/>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6E421D-577A-81A1-908B-C4E089A471EC}"/>
              </a:ext>
            </a:extLst>
          </p:cNvPr>
          <p:cNvSpPr>
            <a:spLocks noGrp="1"/>
          </p:cNvSpPr>
          <p:nvPr>
            <p:ph type="body" orient="vert" idx="1"/>
          </p:nvPr>
        </p:nvSpPr>
        <p:spPr>
          <a:xfrm>
            <a:off x="341313" y="100013"/>
            <a:ext cx="6027737" cy="6191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6B1D96-AC9F-D1DA-CE5B-2225DF57423F}"/>
              </a:ext>
            </a:extLst>
          </p:cNvPr>
          <p:cNvSpPr>
            <a:spLocks noGrp="1"/>
          </p:cNvSpPr>
          <p:nvPr>
            <p:ph type="dt" sz="half"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6197A1F2-4499-9F32-B526-169ACF6B22BD}"/>
              </a:ext>
            </a:extLst>
          </p:cNvPr>
          <p:cNvSpPr>
            <a:spLocks noGrp="1"/>
          </p:cNvSpPr>
          <p:nvPr>
            <p:ph type="sldNum" sz="quarter" idx="11"/>
          </p:nvPr>
        </p:nvSpPr>
        <p:spPr/>
        <p:txBody>
          <a:bodyPr/>
          <a:lstStyle>
            <a:lvl1pPr>
              <a:defRPr/>
            </a:lvl1pPr>
          </a:lstStyle>
          <a:p>
            <a:fld id="{14431586-52B4-4B26-9E34-A7216C512B6B}" type="slidenum">
              <a:rPr lang="en-US" altLang="en-US"/>
              <a:pPr/>
              <a:t>‹#›</a:t>
            </a:fld>
            <a:endParaRPr lang="en-US" altLang="en-US"/>
          </a:p>
        </p:txBody>
      </p:sp>
    </p:spTree>
    <p:extLst>
      <p:ext uri="{BB962C8B-B14F-4D97-AF65-F5344CB8AC3E}">
        <p14:creationId xmlns:p14="http://schemas.microsoft.com/office/powerpoint/2010/main" val="3198698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3ECAA-4D92-9203-9262-77E93D680FF0}"/>
              </a:ext>
            </a:extLst>
          </p:cNvPr>
          <p:cNvSpPr>
            <a:spLocks noGrp="1"/>
          </p:cNvSpPr>
          <p:nvPr>
            <p:ph type="title"/>
          </p:nvPr>
        </p:nvSpPr>
        <p:spPr>
          <a:xfrm>
            <a:off x="341313" y="100013"/>
            <a:ext cx="8229600" cy="90646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59E929-A888-C051-2D4D-C68A10B27FC2}"/>
              </a:ext>
            </a:extLst>
          </p:cNvPr>
          <p:cNvSpPr>
            <a:spLocks noGrp="1"/>
          </p:cNvSpPr>
          <p:nvPr>
            <p:ph type="body"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C67EC0-FE52-E961-8D21-E5539B8B3568}"/>
              </a:ext>
            </a:extLst>
          </p:cNvPr>
          <p:cNvSpPr>
            <a:spLocks noGrp="1"/>
          </p:cNvSpPr>
          <p:nvPr>
            <p:ph sz="half" idx="2"/>
          </p:nvPr>
        </p:nvSpPr>
        <p:spPr>
          <a:xfrm>
            <a:off x="4541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512050-5CB4-5090-6525-0B471A2D284C}"/>
              </a:ext>
            </a:extLst>
          </p:cNvPr>
          <p:cNvSpPr>
            <a:spLocks noGrp="1"/>
          </p:cNvSpPr>
          <p:nvPr>
            <p:ph type="dt" sz="half" idx="10"/>
          </p:nvPr>
        </p:nvSpPr>
        <p:spPr>
          <a:xfrm>
            <a:off x="457200" y="6397625"/>
            <a:ext cx="2133600" cy="32385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B0BA837-2F9F-02C0-F92B-CA377D9315D3}"/>
              </a:ext>
            </a:extLst>
          </p:cNvPr>
          <p:cNvSpPr>
            <a:spLocks noGrp="1"/>
          </p:cNvSpPr>
          <p:nvPr>
            <p:ph type="sldNum" sz="quarter" idx="11"/>
          </p:nvPr>
        </p:nvSpPr>
        <p:spPr>
          <a:xfrm>
            <a:off x="6553200" y="6397625"/>
            <a:ext cx="2133600" cy="323850"/>
          </a:xfrm>
        </p:spPr>
        <p:txBody>
          <a:bodyPr/>
          <a:lstStyle>
            <a:lvl1pPr>
              <a:defRPr/>
            </a:lvl1pPr>
          </a:lstStyle>
          <a:p>
            <a:fld id="{D1270A3C-153F-49FE-B901-91A56F263677}" type="slidenum">
              <a:rPr lang="en-US" altLang="en-US"/>
              <a:pPr/>
              <a:t>‹#›</a:t>
            </a:fld>
            <a:endParaRPr lang="en-US" altLang="en-US"/>
          </a:p>
        </p:txBody>
      </p:sp>
    </p:spTree>
    <p:extLst>
      <p:ext uri="{BB962C8B-B14F-4D97-AF65-F5344CB8AC3E}">
        <p14:creationId xmlns:p14="http://schemas.microsoft.com/office/powerpoint/2010/main" val="4034888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hasCustomPrompt="1"/>
          </p:nvPr>
        </p:nvSpPr>
        <p:spPr>
          <a:xfrm>
            <a:off x="1420886" y="1916832"/>
            <a:ext cx="6302229" cy="2127250"/>
          </a:xfrm>
          <a:prstGeom prst="rect">
            <a:avLst/>
          </a:prstGeom>
        </p:spPr>
        <p:txBody>
          <a:bodyPr/>
          <a:lstStyle>
            <a:lvl1pPr algn="ctr">
              <a:defRPr sz="2625">
                <a:solidFill>
                  <a:srgbClr val="FF0000"/>
                </a:solidFill>
                <a:latin typeface="Trebuchet MS" panose="020B0603020202020204" pitchFamily="34" charset="0"/>
                <a:ea typeface="Trebuchet MS" panose="020B0603020202020204" pitchFamily="34" charset="0"/>
              </a:defRPr>
            </a:lvl1pPr>
          </a:lstStyle>
          <a:p>
            <a:r>
              <a:rPr lang="de-DE" dirty="0"/>
              <a:t>D</a:t>
            </a:r>
            <a:r>
              <a:rPr lang="en-US" dirty="0" err="1"/>
              <a:t>ata</a:t>
            </a:r>
            <a:r>
              <a:rPr lang="en-US" dirty="0"/>
              <a:t> Structures &amp; Algorithms</a:t>
            </a:r>
          </a:p>
        </p:txBody>
      </p:sp>
    </p:spTree>
    <p:extLst>
      <p:ext uri="{BB962C8B-B14F-4D97-AF65-F5344CB8AC3E}">
        <p14:creationId xmlns:p14="http://schemas.microsoft.com/office/powerpoint/2010/main" val="155851401"/>
      </p:ext>
    </p:extLst>
  </p:cSld>
  <p:clrMapOvr>
    <a:masterClrMapping/>
  </p:clrMapOvr>
  <p:extLst>
    <p:ext uri="{DCECCB84-F9BA-43D5-87BE-67443E8EF086}">
      <p15:sldGuideLst xmlns:p15="http://schemas.microsoft.com/office/powerpoint/2012/main">
        <p15:guide id="1" orient="horz" pos="2160">
          <p15:clr>
            <a:srgbClr val="FBAE40"/>
          </p15:clr>
        </p15:guide>
        <p15:guide id="2" pos="641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1268413"/>
            <a:ext cx="8156575" cy="5040312"/>
          </a:xfrm>
        </p:spPr>
        <p:txBody>
          <a:bodyPr/>
          <a:lstStyle>
            <a:lvl1pPr>
              <a:defRPr sz="1575">
                <a:latin typeface="Trebuchet MS" panose="020B0603020202020204" pitchFamily="34" charset="0"/>
                <a:ea typeface="Trebuchet MS" panose="020B0603020202020204" pitchFamily="34" charset="0"/>
              </a:defRPr>
            </a:lvl1pPr>
            <a:lvl2pPr>
              <a:defRPr sz="1575">
                <a:latin typeface="Trebuchet MS" panose="020B0603020202020204" pitchFamily="34" charset="0"/>
                <a:ea typeface="Trebuchet MS" panose="020B0603020202020204" pitchFamily="34" charset="0"/>
              </a:defRPr>
            </a:lvl2pPr>
            <a:lvl3pPr>
              <a:defRPr sz="1575">
                <a:latin typeface="Trebuchet MS" panose="020B0603020202020204" pitchFamily="34" charset="0"/>
                <a:ea typeface="Trebuchet MS" panose="020B0603020202020204"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2" name="Title 1"/>
          <p:cNvSpPr>
            <a:spLocks noGrp="1"/>
          </p:cNvSpPr>
          <p:nvPr>
            <p:ph type="title"/>
          </p:nvPr>
        </p:nvSpPr>
        <p:spPr/>
        <p:txBody>
          <a:bodyPr/>
          <a:lstStyle>
            <a:lvl1pPr algn="ctr">
              <a:defRPr sz="2625">
                <a:solidFill>
                  <a:srgbClr val="FF0000"/>
                </a:solidFill>
                <a:latin typeface="Trebuchet MS" panose="020B0603020202020204" pitchFamily="34" charset="0"/>
              </a:defRPr>
            </a:lvl1pPr>
          </a:lstStyle>
          <a:p>
            <a:r>
              <a:rPr lang="en-US" dirty="0"/>
              <a:t>Click to edit Master title style</a:t>
            </a:r>
          </a:p>
        </p:txBody>
      </p:sp>
      <p:sp>
        <p:nvSpPr>
          <p:cNvPr id="4" name="TextBox 3">
            <a:extLst>
              <a:ext uri="{FF2B5EF4-FFF2-40B4-BE49-F238E27FC236}">
                <a16:creationId xmlns:a16="http://schemas.microsoft.com/office/drawing/2014/main" id="{30CF8F52-98C6-449F-9FD2-9F77B4ABA481}"/>
              </a:ext>
            </a:extLst>
          </p:cNvPr>
          <p:cNvSpPr txBox="1"/>
          <p:nvPr userDrawn="1"/>
        </p:nvSpPr>
        <p:spPr>
          <a:xfrm>
            <a:off x="4491711" y="2830865"/>
            <a:ext cx="4076007" cy="3057005"/>
          </a:xfrm>
          <a:prstGeom prst="rect">
            <a:avLst/>
          </a:prstGeom>
          <a:noFill/>
        </p:spPr>
        <p:txBody>
          <a:bodyPr wrap="square" rtlCol="0">
            <a:noAutofit/>
          </a:bodyPr>
          <a:lstStyle/>
          <a:p>
            <a:endParaRPr lang="en-US" dirty="0">
              <a:latin typeface="+mn-lt"/>
            </a:endParaRPr>
          </a:p>
        </p:txBody>
      </p:sp>
    </p:spTree>
    <p:extLst>
      <p:ext uri="{BB962C8B-B14F-4D97-AF65-F5344CB8AC3E}">
        <p14:creationId xmlns:p14="http://schemas.microsoft.com/office/powerpoint/2010/main" val="897144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1" y="272803"/>
            <a:ext cx="8486775" cy="647700"/>
          </a:xfrm>
          <a:prstGeom prst="rect">
            <a:avLst/>
          </a:prstGeom>
        </p:spPr>
        <p:txBody>
          <a:bodyPr/>
          <a:lstStyle>
            <a:lvl1pPr algn="ctr">
              <a:defRPr sz="2625">
                <a:solidFill>
                  <a:srgbClr val="FF0000"/>
                </a:solidFill>
                <a:latin typeface="Trebuchet MS" panose="020B0603020202020204" pitchFamily="34" charset="0"/>
              </a:defRPr>
            </a:lvl1pPr>
          </a:lstStyle>
          <a:p>
            <a:r>
              <a:rPr lang="en-US" dirty="0"/>
              <a:t>Click to edit Master title style</a:t>
            </a:r>
            <a:endParaRPr lang="nl-NL" dirty="0"/>
          </a:p>
        </p:txBody>
      </p:sp>
      <p:sp>
        <p:nvSpPr>
          <p:cNvPr id="3" name="Content Placeholder 2"/>
          <p:cNvSpPr>
            <a:spLocks noGrp="1"/>
          </p:cNvSpPr>
          <p:nvPr>
            <p:ph sz="half" idx="1"/>
          </p:nvPr>
        </p:nvSpPr>
        <p:spPr>
          <a:xfrm>
            <a:off x="457200" y="1268413"/>
            <a:ext cx="4002088" cy="5040312"/>
          </a:xfrm>
        </p:spPr>
        <p:txBody>
          <a:bodyPr/>
          <a:lstStyle>
            <a:lvl1pPr>
              <a:defRPr sz="1500">
                <a:latin typeface="Trebuchet MS" panose="020B0603020202020204" pitchFamily="34" charset="0"/>
              </a:defRPr>
            </a:lvl1pPr>
            <a:lvl2pPr>
              <a:defRPr sz="1500">
                <a:latin typeface="Trebuchet MS" panose="020B0603020202020204" pitchFamily="34" charset="0"/>
              </a:defRPr>
            </a:lvl2pPr>
            <a:lvl3pPr>
              <a:defRPr sz="1350">
                <a:latin typeface="Trebuchet MS" panose="020B0603020202020204" pitchFamily="34" charset="0"/>
              </a:defRPr>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4611689" y="1268413"/>
            <a:ext cx="4002087" cy="5040312"/>
          </a:xfrm>
        </p:spPr>
        <p:txBody>
          <a:bodyPr/>
          <a:lstStyle>
            <a:lvl1pPr>
              <a:defRPr sz="1500">
                <a:latin typeface="Trebuchet MS" panose="020B0603020202020204" pitchFamily="34" charset="0"/>
              </a:defRPr>
            </a:lvl1pPr>
            <a:lvl2pPr>
              <a:defRPr sz="1500">
                <a:latin typeface="Trebuchet MS" panose="020B0603020202020204" pitchFamily="34" charset="0"/>
              </a:defRPr>
            </a:lvl2pPr>
            <a:lvl3pPr>
              <a:defRPr sz="1350">
                <a:latin typeface="Trebuchet MS" panose="020B0603020202020204" pitchFamily="34" charset="0"/>
              </a:defRPr>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162993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lgn="ctr">
              <a:defRPr sz="2625">
                <a:solidFill>
                  <a:srgbClr val="FF0000"/>
                </a:solidFill>
                <a:latin typeface="Trebuchet MS" panose="020B0603020202020204" pitchFamily="34" charset="0"/>
              </a:defRPr>
            </a:lvl1pPr>
          </a:lstStyle>
          <a:p>
            <a:r>
              <a:rPr lang="en-US" dirty="0"/>
              <a:t>Click to edit Master title style</a:t>
            </a:r>
          </a:p>
        </p:txBody>
      </p:sp>
    </p:spTree>
    <p:extLst>
      <p:ext uri="{BB962C8B-B14F-4D97-AF65-F5344CB8AC3E}">
        <p14:creationId xmlns:p14="http://schemas.microsoft.com/office/powerpoint/2010/main" val="516445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5244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lstStyle>
            <a:lvl1pPr algn="l">
              <a:defRPr sz="1500" b="1"/>
            </a:lvl1pPr>
          </a:lstStyle>
          <a:p>
            <a:r>
              <a:rPr lang="en-US"/>
              <a:t>Click to edit Master title style</a:t>
            </a:r>
            <a:endParaRPr lang="nl-NL" dirty="0"/>
          </a:p>
        </p:txBody>
      </p:sp>
      <p:sp>
        <p:nvSpPr>
          <p:cNvPr id="3" name="Content Placeholder 2"/>
          <p:cNvSpPr>
            <a:spLocks noGrp="1"/>
          </p:cNvSpPr>
          <p:nvPr>
            <p:ph idx="1"/>
          </p:nvPr>
        </p:nvSpPr>
        <p:spPr>
          <a:xfrm>
            <a:off x="3575050" y="273052"/>
            <a:ext cx="5111750" cy="5853113"/>
          </a:xfrm>
        </p:spPr>
        <p:txBody>
          <a:bodyPr/>
          <a:lstStyle>
            <a:lvl1pPr>
              <a:defRPr sz="1575">
                <a:latin typeface="Trebuchet MS" panose="020B0603020202020204" pitchFamily="34" charset="0"/>
                <a:ea typeface="Trebuchet MS" panose="020B0603020202020204" pitchFamily="34" charset="0"/>
              </a:defRPr>
            </a:lvl1pPr>
            <a:lvl2pPr>
              <a:defRPr sz="1575">
                <a:latin typeface="Trebuchet MS" panose="020B0603020202020204" pitchFamily="34" charset="0"/>
                <a:ea typeface="Trebuchet MS" panose="020B0603020202020204" pitchFamily="34" charset="0"/>
              </a:defRPr>
            </a:lvl2pPr>
            <a:lvl3pPr>
              <a:defRPr sz="1575">
                <a:latin typeface="Trebuchet MS" panose="020B0603020202020204" pitchFamily="34" charset="0"/>
                <a:ea typeface="Trebuchet MS" panose="020B0603020202020204" pitchFamily="34" charset="0"/>
              </a:defRPr>
            </a:lvl3pPr>
            <a:lvl4pPr>
              <a:defRPr sz="1575">
                <a:latin typeface="Trebuchet MS" panose="020B0603020202020204" pitchFamily="34" charset="0"/>
                <a:ea typeface="Trebuchet MS" panose="020B0603020202020204" pitchFamily="34" charset="0"/>
              </a:defRPr>
            </a:lvl4pPr>
            <a:lvl5pPr>
              <a:defRPr sz="1575">
                <a:latin typeface="Trebuchet MS" panose="020B0603020202020204" pitchFamily="34" charset="0"/>
                <a:ea typeface="Trebuchet MS" panose="020B0603020202020204" pitchFamily="34" charset="0"/>
              </a:defRPr>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655259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lstStyle>
            <a:lvl1pPr algn="l">
              <a:defRPr sz="1500" b="1"/>
            </a:lvl1pPr>
          </a:lstStyle>
          <a:p>
            <a:r>
              <a:rPr lang="en-US"/>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nl-N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2262693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3CBB-0AC3-985B-9B93-A1D03F7C7E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A914B1-D67F-C2EA-4DFD-C94DE9DA5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39A583-E1C8-15EF-2985-D030CDA3F1CE}"/>
              </a:ext>
            </a:extLst>
          </p:cNvPr>
          <p:cNvSpPr>
            <a:spLocks noGrp="1"/>
          </p:cNvSpPr>
          <p:nvPr>
            <p:ph type="dt" sz="half"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EABC6F15-06EB-FDB1-7BBF-8BF5AA06A286}"/>
              </a:ext>
            </a:extLst>
          </p:cNvPr>
          <p:cNvSpPr>
            <a:spLocks noGrp="1"/>
          </p:cNvSpPr>
          <p:nvPr>
            <p:ph type="sldNum" sz="quarter" idx="11"/>
          </p:nvPr>
        </p:nvSpPr>
        <p:spPr/>
        <p:txBody>
          <a:bodyPr/>
          <a:lstStyle>
            <a:lvl1pPr>
              <a:defRPr/>
            </a:lvl1pPr>
          </a:lstStyle>
          <a:p>
            <a:fld id="{3088B86B-D822-40CD-B1CA-2E5DEF5B6F6E}" type="slidenum">
              <a:rPr lang="en-US" altLang="en-US"/>
              <a:pPr/>
              <a:t>‹#›</a:t>
            </a:fld>
            <a:endParaRPr lang="en-US" altLang="en-US"/>
          </a:p>
        </p:txBody>
      </p:sp>
    </p:spTree>
    <p:extLst>
      <p:ext uri="{BB962C8B-B14F-4D97-AF65-F5344CB8AC3E}">
        <p14:creationId xmlns:p14="http://schemas.microsoft.com/office/powerpoint/2010/main" val="23397106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1" y="272803"/>
            <a:ext cx="8486775" cy="647700"/>
          </a:xfrm>
          <a:prstGeom prst="rect">
            <a:avLst/>
          </a:prstGeom>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19567600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3075" y="188913"/>
            <a:ext cx="2120900" cy="6119812"/>
          </a:xfrm>
          <a:prstGeom prst="rect">
            <a:avLst/>
          </a:prstGeo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457201" y="188913"/>
            <a:ext cx="6213475" cy="6119812"/>
          </a:xfrm>
        </p:spPr>
        <p:txBody>
          <a:bodyPr vert="eaVert"/>
          <a:lstStyle>
            <a:lvl1pPr>
              <a:defRPr>
                <a:latin typeface="Fira Sans" panose="020B0503050000020004" pitchFamily="34" charset="0"/>
                <a:ea typeface="Fira Sans" panose="020B0503050000020004" pitchFamily="34" charset="0"/>
              </a:defRPr>
            </a:lvl1pPr>
            <a:lvl2pPr>
              <a:defRPr>
                <a:latin typeface="Fira Sans" panose="020B0503050000020004" pitchFamily="34" charset="0"/>
                <a:ea typeface="Fira Sans" panose="020B0503050000020004" pitchFamily="34" charset="0"/>
              </a:defRPr>
            </a:lvl2pPr>
            <a:lvl3pPr>
              <a:defRPr>
                <a:latin typeface="Fira Sans" panose="020B0503050000020004" pitchFamily="34" charset="0"/>
                <a:ea typeface="Fira Sans" panose="020B0503050000020004" pitchFamily="34" charset="0"/>
              </a:defRPr>
            </a:lvl3pPr>
            <a:lvl4pPr>
              <a:defRPr>
                <a:latin typeface="Fira Sans" panose="020B0503050000020004" pitchFamily="34" charset="0"/>
                <a:ea typeface="Fira Sans" panose="020B0503050000020004" pitchFamily="34" charset="0"/>
              </a:defRPr>
            </a:lvl4pPr>
            <a:lvl5pPr>
              <a:defRPr>
                <a:latin typeface="Fira Sans" panose="020B0503050000020004" pitchFamily="34" charset="0"/>
                <a:ea typeface="Fira Sans" panose="020B05030500000200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640810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11" name="Title 10"/>
          <p:cNvSpPr>
            <a:spLocks noGrp="1"/>
          </p:cNvSpPr>
          <p:nvPr>
            <p:ph type="title"/>
          </p:nvPr>
        </p:nvSpPr>
        <p:spPr>
          <a:xfrm>
            <a:off x="980368" y="2858695"/>
            <a:ext cx="7183268" cy="647700"/>
          </a:xfrm>
        </p:spPr>
        <p:txBody>
          <a:bodyPr/>
          <a:lstStyle>
            <a:lvl1pPr algn="ctr">
              <a:defRPr>
                <a:solidFill>
                  <a:schemeClr val="accent1"/>
                </a:solidFill>
              </a:defRPr>
            </a:lvl1pPr>
          </a:lstStyle>
          <a:p>
            <a:r>
              <a:rPr lang="en-US"/>
              <a:t>Click to edit Master title style</a:t>
            </a:r>
          </a:p>
        </p:txBody>
      </p:sp>
      <p:sp>
        <p:nvSpPr>
          <p:cNvPr id="12" name="Rectangle 3"/>
          <p:cNvSpPr>
            <a:spLocks noGrp="1" noChangeArrowheads="1"/>
          </p:cNvSpPr>
          <p:nvPr>
            <p:ph type="subTitle" idx="1"/>
          </p:nvPr>
        </p:nvSpPr>
        <p:spPr>
          <a:xfrm>
            <a:off x="980367" y="3823746"/>
            <a:ext cx="7183268" cy="1952116"/>
          </a:xfrm>
        </p:spPr>
        <p:txBody>
          <a:bodyPr/>
          <a:lstStyle>
            <a:lvl1pPr marL="0" indent="0" algn="ctr">
              <a:buFont typeface="Wingdings" pitchFamily="2" charset="2"/>
              <a:buNone/>
              <a:defRPr sz="1950" b="0">
                <a:solidFill>
                  <a:schemeClr val="bg2"/>
                </a:solidFill>
              </a:defRPr>
            </a:lvl1pPr>
          </a:lstStyle>
          <a:p>
            <a:r>
              <a:rPr lang="en-US" dirty="0"/>
              <a:t>Click to edit Master subtitle style</a:t>
            </a:r>
          </a:p>
        </p:txBody>
      </p:sp>
    </p:spTree>
    <p:extLst>
      <p:ext uri="{BB962C8B-B14F-4D97-AF65-F5344CB8AC3E}">
        <p14:creationId xmlns:p14="http://schemas.microsoft.com/office/powerpoint/2010/main" val="15645823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C27B654A-51DC-4069-A130-AA3B3ADDD100}" type="datetimeFigureOut">
              <a:rPr lang="en-IN" smtClean="0"/>
              <a:t>04-05-2023</a:t>
            </a:fld>
            <a:endParaRPr lang="en-IN"/>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50D1DE07-ED40-4348-B5AE-18D5EEF1A6F5}" type="slidenum">
              <a:rPr lang="en-IN" smtClean="0"/>
              <a:t>‹#›</a:t>
            </a:fld>
            <a:endParaRPr lang="en-IN"/>
          </a:p>
        </p:txBody>
      </p:sp>
    </p:spTree>
    <p:extLst>
      <p:ext uri="{BB962C8B-B14F-4D97-AF65-F5344CB8AC3E}">
        <p14:creationId xmlns:p14="http://schemas.microsoft.com/office/powerpoint/2010/main" val="1177322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0D9D-AA08-90C5-93B2-31701BABB65A}"/>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17C30E-1C6D-35B6-0D2F-109FDAD4761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3154A445-EFC4-D2B5-F345-A7FD235475C3}"/>
              </a:ext>
            </a:extLst>
          </p:cNvPr>
          <p:cNvSpPr>
            <a:spLocks noGrp="1"/>
          </p:cNvSpPr>
          <p:nvPr>
            <p:ph type="dt" sz="half" idx="10"/>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6DCA0443-DC3A-BCE0-F0B7-C5A45D3D59EC}"/>
              </a:ext>
            </a:extLst>
          </p:cNvPr>
          <p:cNvSpPr>
            <a:spLocks noGrp="1"/>
          </p:cNvSpPr>
          <p:nvPr>
            <p:ph type="sldNum" sz="quarter" idx="11"/>
          </p:nvPr>
        </p:nvSpPr>
        <p:spPr/>
        <p:txBody>
          <a:bodyPr/>
          <a:lstStyle>
            <a:lvl1pPr>
              <a:defRPr/>
            </a:lvl1pPr>
          </a:lstStyle>
          <a:p>
            <a:fld id="{BFBF6985-976C-4C33-97C5-47B9F3A5BA23}" type="slidenum">
              <a:rPr lang="en-US" altLang="en-US"/>
              <a:pPr/>
              <a:t>‹#›</a:t>
            </a:fld>
            <a:endParaRPr lang="en-US" altLang="en-US"/>
          </a:p>
        </p:txBody>
      </p:sp>
    </p:spTree>
    <p:extLst>
      <p:ext uri="{BB962C8B-B14F-4D97-AF65-F5344CB8AC3E}">
        <p14:creationId xmlns:p14="http://schemas.microsoft.com/office/powerpoint/2010/main" val="159206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B91E-230A-265A-77F0-E6195135A0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02665A-CB02-E474-F4D5-431A02CAF943}"/>
              </a:ext>
            </a:extLst>
          </p:cNvPr>
          <p:cNvSpPr>
            <a:spLocks noGrp="1"/>
          </p:cNvSpPr>
          <p:nvPr>
            <p:ph sz="half" idx="1"/>
          </p:nvPr>
        </p:nvSpPr>
        <p:spPr>
          <a:xfrm>
            <a:off x="350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B4C100-6FCC-93A2-0F92-9B13A6D1F52D}"/>
              </a:ext>
            </a:extLst>
          </p:cNvPr>
          <p:cNvSpPr>
            <a:spLocks noGrp="1"/>
          </p:cNvSpPr>
          <p:nvPr>
            <p:ph sz="half" idx="2"/>
          </p:nvPr>
        </p:nvSpPr>
        <p:spPr>
          <a:xfrm>
            <a:off x="4541838" y="1214438"/>
            <a:ext cx="40386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9BA3F2-366C-A940-09C1-3B51C8A474F1}"/>
              </a:ext>
            </a:extLst>
          </p:cNvPr>
          <p:cNvSpPr>
            <a:spLocks noGrp="1"/>
          </p:cNvSpPr>
          <p:nvPr>
            <p:ph type="dt" sz="half" idx="10"/>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8E8CF5F-1E03-7E33-3EB1-B1AE10DB067E}"/>
              </a:ext>
            </a:extLst>
          </p:cNvPr>
          <p:cNvSpPr>
            <a:spLocks noGrp="1"/>
          </p:cNvSpPr>
          <p:nvPr>
            <p:ph type="sldNum" sz="quarter" idx="11"/>
          </p:nvPr>
        </p:nvSpPr>
        <p:spPr/>
        <p:txBody>
          <a:bodyPr/>
          <a:lstStyle>
            <a:lvl1pPr>
              <a:defRPr/>
            </a:lvl1pPr>
          </a:lstStyle>
          <a:p>
            <a:fld id="{18E8AF71-70FC-49C2-ACD3-3B0F2348F179}" type="slidenum">
              <a:rPr lang="en-US" altLang="en-US"/>
              <a:pPr/>
              <a:t>‹#›</a:t>
            </a:fld>
            <a:endParaRPr lang="en-US" altLang="en-US"/>
          </a:p>
        </p:txBody>
      </p:sp>
    </p:spTree>
    <p:extLst>
      <p:ext uri="{BB962C8B-B14F-4D97-AF65-F5344CB8AC3E}">
        <p14:creationId xmlns:p14="http://schemas.microsoft.com/office/powerpoint/2010/main" val="227971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DFFC0-6508-941B-6CDD-61A809333FEC}"/>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617836-BAF2-01D3-B71A-86242BAA0AB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8857A9-04CD-D8A6-6E36-E2EDDF629758}"/>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35ED7E-3298-86BC-AC0F-824E103E874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EBD280-9581-E39B-65B8-9EADA98933B1}"/>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510DF4-7806-F4A6-5EA1-39893A0159EE}"/>
              </a:ext>
            </a:extLst>
          </p:cNvPr>
          <p:cNvSpPr>
            <a:spLocks noGrp="1"/>
          </p:cNvSpPr>
          <p:nvPr>
            <p:ph type="dt" sz="half" idx="10"/>
          </p:nvPr>
        </p:nvSpPr>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48FBD521-616F-8908-0D8C-D13DC8D50C6B}"/>
              </a:ext>
            </a:extLst>
          </p:cNvPr>
          <p:cNvSpPr>
            <a:spLocks noGrp="1"/>
          </p:cNvSpPr>
          <p:nvPr>
            <p:ph type="sldNum" sz="quarter" idx="11"/>
          </p:nvPr>
        </p:nvSpPr>
        <p:spPr/>
        <p:txBody>
          <a:bodyPr/>
          <a:lstStyle>
            <a:lvl1pPr>
              <a:defRPr/>
            </a:lvl1pPr>
          </a:lstStyle>
          <a:p>
            <a:fld id="{6CD63C53-2E3F-46F1-B530-D391D6D303A9}" type="slidenum">
              <a:rPr lang="en-US" altLang="en-US"/>
              <a:pPr/>
              <a:t>‹#›</a:t>
            </a:fld>
            <a:endParaRPr lang="en-US" altLang="en-US"/>
          </a:p>
        </p:txBody>
      </p:sp>
    </p:spTree>
    <p:extLst>
      <p:ext uri="{BB962C8B-B14F-4D97-AF65-F5344CB8AC3E}">
        <p14:creationId xmlns:p14="http://schemas.microsoft.com/office/powerpoint/2010/main" val="3898220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47E8-F1C3-4E3E-53B0-5364F7FE76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6C62C4-F15B-CCFD-2015-384F926F1549}"/>
              </a:ext>
            </a:extLst>
          </p:cNvPr>
          <p:cNvSpPr>
            <a:spLocks noGrp="1"/>
          </p:cNvSpPr>
          <p:nvPr>
            <p:ph type="dt" sz="half" idx="10"/>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89F5F53F-5D60-1C34-A03F-57E1F598BA48}"/>
              </a:ext>
            </a:extLst>
          </p:cNvPr>
          <p:cNvSpPr>
            <a:spLocks noGrp="1"/>
          </p:cNvSpPr>
          <p:nvPr>
            <p:ph type="sldNum" sz="quarter" idx="11"/>
          </p:nvPr>
        </p:nvSpPr>
        <p:spPr/>
        <p:txBody>
          <a:bodyPr/>
          <a:lstStyle>
            <a:lvl1pPr>
              <a:defRPr/>
            </a:lvl1pPr>
          </a:lstStyle>
          <a:p>
            <a:fld id="{DA8EB741-9B08-4FFB-835E-A3F7EEDEB76B}" type="slidenum">
              <a:rPr lang="en-US" altLang="en-US"/>
              <a:pPr/>
              <a:t>‹#›</a:t>
            </a:fld>
            <a:endParaRPr lang="en-US" altLang="en-US"/>
          </a:p>
        </p:txBody>
      </p:sp>
    </p:spTree>
    <p:extLst>
      <p:ext uri="{BB962C8B-B14F-4D97-AF65-F5344CB8AC3E}">
        <p14:creationId xmlns:p14="http://schemas.microsoft.com/office/powerpoint/2010/main" val="1322378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EF5CB8-1BDA-E9E5-DEA4-637D5B00C581}"/>
              </a:ext>
            </a:extLst>
          </p:cNvPr>
          <p:cNvSpPr>
            <a:spLocks noGrp="1"/>
          </p:cNvSpPr>
          <p:nvPr>
            <p:ph type="dt" sz="half" idx="10"/>
          </p:nvPr>
        </p:nvSpPr>
        <p:spPr/>
        <p:txBody>
          <a:bodyPr/>
          <a:lstStyle>
            <a:lvl1pPr>
              <a:defRPr/>
            </a:lvl1pPr>
          </a:lstStyle>
          <a:p>
            <a:endParaRPr lang="en-US" altLang="en-US"/>
          </a:p>
        </p:txBody>
      </p:sp>
      <p:sp>
        <p:nvSpPr>
          <p:cNvPr id="3" name="Slide Number Placeholder 2">
            <a:extLst>
              <a:ext uri="{FF2B5EF4-FFF2-40B4-BE49-F238E27FC236}">
                <a16:creationId xmlns:a16="http://schemas.microsoft.com/office/drawing/2014/main" id="{82CF6088-5C32-005A-528B-38AE56F80E83}"/>
              </a:ext>
            </a:extLst>
          </p:cNvPr>
          <p:cNvSpPr>
            <a:spLocks noGrp="1"/>
          </p:cNvSpPr>
          <p:nvPr>
            <p:ph type="sldNum" sz="quarter" idx="11"/>
          </p:nvPr>
        </p:nvSpPr>
        <p:spPr/>
        <p:txBody>
          <a:bodyPr/>
          <a:lstStyle>
            <a:lvl1pPr>
              <a:defRPr/>
            </a:lvl1pPr>
          </a:lstStyle>
          <a:p>
            <a:fld id="{176FBAF4-6CD2-4AB5-A4F4-20FD807C2CD1}" type="slidenum">
              <a:rPr lang="en-US" altLang="en-US"/>
              <a:pPr/>
              <a:t>‹#›</a:t>
            </a:fld>
            <a:endParaRPr lang="en-US" altLang="en-US"/>
          </a:p>
        </p:txBody>
      </p:sp>
    </p:spTree>
    <p:extLst>
      <p:ext uri="{BB962C8B-B14F-4D97-AF65-F5344CB8AC3E}">
        <p14:creationId xmlns:p14="http://schemas.microsoft.com/office/powerpoint/2010/main" val="4179101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45596-F1C6-BFAE-FA24-2A63A42931F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ED86F4-8EF4-DE47-88FF-8BA3864FA7A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D0ED7B-D713-0C2F-AA62-9FF8A3CAE10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809760-B0CE-766F-E009-0D33223B8986}"/>
              </a:ext>
            </a:extLst>
          </p:cNvPr>
          <p:cNvSpPr>
            <a:spLocks noGrp="1"/>
          </p:cNvSpPr>
          <p:nvPr>
            <p:ph type="dt" sz="half" idx="10"/>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83220FC-146F-B923-B752-857806CB861F}"/>
              </a:ext>
            </a:extLst>
          </p:cNvPr>
          <p:cNvSpPr>
            <a:spLocks noGrp="1"/>
          </p:cNvSpPr>
          <p:nvPr>
            <p:ph type="sldNum" sz="quarter" idx="11"/>
          </p:nvPr>
        </p:nvSpPr>
        <p:spPr/>
        <p:txBody>
          <a:bodyPr/>
          <a:lstStyle>
            <a:lvl1pPr>
              <a:defRPr/>
            </a:lvl1pPr>
          </a:lstStyle>
          <a:p>
            <a:fld id="{86F5BF7D-916F-425D-80F5-32E8BECE03DE}" type="slidenum">
              <a:rPr lang="en-US" altLang="en-US"/>
              <a:pPr/>
              <a:t>‹#›</a:t>
            </a:fld>
            <a:endParaRPr lang="en-US" altLang="en-US"/>
          </a:p>
        </p:txBody>
      </p:sp>
    </p:spTree>
    <p:extLst>
      <p:ext uri="{BB962C8B-B14F-4D97-AF65-F5344CB8AC3E}">
        <p14:creationId xmlns:p14="http://schemas.microsoft.com/office/powerpoint/2010/main" val="2978070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D978-827F-F1CC-7106-8A0564AE90B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53E37D-7539-1865-74A4-550AFE4D3E0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684F543-C662-DE86-FD70-BBF883EFF10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9FC08C-70D5-56C4-A571-CD51AE178530}"/>
              </a:ext>
            </a:extLst>
          </p:cNvPr>
          <p:cNvSpPr>
            <a:spLocks noGrp="1"/>
          </p:cNvSpPr>
          <p:nvPr>
            <p:ph type="dt" sz="half" idx="10"/>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CBEF63A-DFD6-759C-5A3A-80EFA056F3D6}"/>
              </a:ext>
            </a:extLst>
          </p:cNvPr>
          <p:cNvSpPr>
            <a:spLocks noGrp="1"/>
          </p:cNvSpPr>
          <p:nvPr>
            <p:ph type="sldNum" sz="quarter" idx="11"/>
          </p:nvPr>
        </p:nvSpPr>
        <p:spPr/>
        <p:txBody>
          <a:bodyPr/>
          <a:lstStyle>
            <a:lvl1pPr>
              <a:defRPr/>
            </a:lvl1pPr>
          </a:lstStyle>
          <a:p>
            <a:fld id="{85ECA482-8387-401C-8665-E189404D7BC3}" type="slidenum">
              <a:rPr lang="en-US" altLang="en-US"/>
              <a:pPr/>
              <a:t>‹#›</a:t>
            </a:fld>
            <a:endParaRPr lang="en-US" altLang="en-US"/>
          </a:p>
        </p:txBody>
      </p:sp>
    </p:spTree>
    <p:extLst>
      <p:ext uri="{BB962C8B-B14F-4D97-AF65-F5344CB8AC3E}">
        <p14:creationId xmlns:p14="http://schemas.microsoft.com/office/powerpoint/2010/main" val="192828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DEF209A-95BC-3624-FD0B-6B534DBD51B7}"/>
              </a:ext>
            </a:extLst>
          </p:cNvPr>
          <p:cNvSpPr>
            <a:spLocks noGrp="1" noChangeArrowheads="1"/>
          </p:cNvSpPr>
          <p:nvPr>
            <p:ph type="title"/>
          </p:nvPr>
        </p:nvSpPr>
        <p:spPr bwMode="auto">
          <a:xfrm>
            <a:off x="341313" y="100013"/>
            <a:ext cx="8229600" cy="90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8A6265D-E24C-71DD-53C7-B0C60FAD73F8}"/>
              </a:ext>
            </a:extLst>
          </p:cNvPr>
          <p:cNvSpPr>
            <a:spLocks noGrp="1" noChangeArrowheads="1"/>
          </p:cNvSpPr>
          <p:nvPr>
            <p:ph type="body" idx="1"/>
          </p:nvPr>
        </p:nvSpPr>
        <p:spPr bwMode="auto">
          <a:xfrm>
            <a:off x="350838" y="1214438"/>
            <a:ext cx="8229600"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B94E6544-9593-E8F8-D42A-5D1BF02592F7}"/>
              </a:ext>
            </a:extLst>
          </p:cNvPr>
          <p:cNvSpPr>
            <a:spLocks noGrp="1" noChangeArrowheads="1"/>
          </p:cNvSpPr>
          <p:nvPr>
            <p:ph type="dt" sz="half" idx="2"/>
          </p:nvPr>
        </p:nvSpPr>
        <p:spPr bwMode="auto">
          <a:xfrm>
            <a:off x="457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30" name="Rectangle 6">
            <a:extLst>
              <a:ext uri="{FF2B5EF4-FFF2-40B4-BE49-F238E27FC236}">
                <a16:creationId xmlns:a16="http://schemas.microsoft.com/office/drawing/2014/main" id="{DA72AF6A-5506-6D48-EC80-242755B669BF}"/>
              </a:ext>
            </a:extLst>
          </p:cNvPr>
          <p:cNvSpPr>
            <a:spLocks noGrp="1" noChangeArrowheads="1"/>
          </p:cNvSpPr>
          <p:nvPr>
            <p:ph type="sldNum" sz="quarter" idx="4"/>
          </p:nvPr>
        </p:nvSpPr>
        <p:spPr bwMode="auto">
          <a:xfrm>
            <a:off x="6553200" y="6397625"/>
            <a:ext cx="213360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7009377-F864-4B08-B62E-40661D1EF26C}" type="slidenum">
              <a:rPr lang="en-US" altLang="en-US"/>
              <a:pPr/>
              <a:t>‹#›</a:t>
            </a:fld>
            <a:endParaRPr lang="en-US" altLang="en-US"/>
          </a:p>
        </p:txBody>
      </p:sp>
      <p:sp>
        <p:nvSpPr>
          <p:cNvPr id="1035" name="AutoShape 11">
            <a:extLst>
              <a:ext uri="{FF2B5EF4-FFF2-40B4-BE49-F238E27FC236}">
                <a16:creationId xmlns:a16="http://schemas.microsoft.com/office/drawing/2014/main" id="{689F2CFF-18C0-7E09-2C35-7E6A0AC895FF}"/>
              </a:ext>
            </a:extLst>
          </p:cNvPr>
          <p:cNvSpPr>
            <a:spLocks noChangeArrowheads="1"/>
          </p:cNvSpPr>
          <p:nvPr userDrawn="1"/>
        </p:nvSpPr>
        <p:spPr bwMode="auto">
          <a:xfrm>
            <a:off x="327025" y="989013"/>
            <a:ext cx="8237538" cy="176212"/>
          </a:xfrm>
          <a:prstGeom prst="roundRect">
            <a:avLst>
              <a:gd name="adj" fmla="val 16667"/>
            </a:avLst>
          </a:prstGeom>
          <a:gradFill rotWithShape="1">
            <a:gsLst>
              <a:gs pos="0">
                <a:schemeClr val="bg1"/>
              </a:gs>
              <a:gs pos="50000">
                <a:schemeClr val="tx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fontAlgn="base">
        <a:spcBef>
          <a:spcPct val="0"/>
        </a:spcBef>
        <a:spcAft>
          <a:spcPct val="0"/>
        </a:spcAft>
        <a:defRPr sz="4000" kern="1200">
          <a:solidFill>
            <a:schemeClr val="tx2"/>
          </a:solidFill>
          <a:latin typeface="+mj-lt"/>
          <a:ea typeface="+mj-ea"/>
          <a:cs typeface="+mj-cs"/>
        </a:defRPr>
      </a:lvl1pPr>
      <a:lvl2pPr algn="ctr" rtl="0" fontAlgn="base">
        <a:spcBef>
          <a:spcPct val="0"/>
        </a:spcBef>
        <a:spcAft>
          <a:spcPct val="0"/>
        </a:spcAft>
        <a:defRPr sz="4000">
          <a:solidFill>
            <a:schemeClr val="tx2"/>
          </a:solidFill>
          <a:latin typeface="Arial" panose="020B0604020202020204" pitchFamily="34" charset="0"/>
        </a:defRPr>
      </a:lvl2pPr>
      <a:lvl3pPr algn="ctr" rtl="0" fontAlgn="base">
        <a:spcBef>
          <a:spcPct val="0"/>
        </a:spcBef>
        <a:spcAft>
          <a:spcPct val="0"/>
        </a:spcAft>
        <a:defRPr sz="4000">
          <a:solidFill>
            <a:schemeClr val="tx2"/>
          </a:solidFill>
          <a:latin typeface="Arial" panose="020B0604020202020204" pitchFamily="34" charset="0"/>
        </a:defRPr>
      </a:lvl3pPr>
      <a:lvl4pPr algn="ctr" rtl="0" fontAlgn="base">
        <a:spcBef>
          <a:spcPct val="0"/>
        </a:spcBef>
        <a:spcAft>
          <a:spcPct val="0"/>
        </a:spcAft>
        <a:defRPr sz="4000">
          <a:solidFill>
            <a:schemeClr val="tx2"/>
          </a:solidFill>
          <a:latin typeface="Arial" panose="020B0604020202020204" pitchFamily="34" charset="0"/>
        </a:defRPr>
      </a:lvl4pPr>
      <a:lvl5pPr algn="ctr" rtl="0" fontAlgn="base">
        <a:spcBef>
          <a:spcPct val="0"/>
        </a:spcBef>
        <a:spcAft>
          <a:spcPct val="0"/>
        </a:spcAft>
        <a:defRPr sz="4000">
          <a:solidFill>
            <a:schemeClr val="tx2"/>
          </a:solidFill>
          <a:latin typeface="Arial" panose="020B0604020202020204" pitchFamily="34" charset="0"/>
        </a:defRPr>
      </a:lvl5pPr>
      <a:lvl6pPr marL="457200" algn="ctr" rtl="0" fontAlgn="base">
        <a:spcBef>
          <a:spcPct val="0"/>
        </a:spcBef>
        <a:spcAft>
          <a:spcPct val="0"/>
        </a:spcAft>
        <a:defRPr sz="4000">
          <a:solidFill>
            <a:schemeClr val="tx2"/>
          </a:solidFill>
          <a:latin typeface="Arial" panose="020B0604020202020204" pitchFamily="34" charset="0"/>
        </a:defRPr>
      </a:lvl6pPr>
      <a:lvl7pPr marL="914400" algn="ctr" rtl="0" fontAlgn="base">
        <a:spcBef>
          <a:spcPct val="0"/>
        </a:spcBef>
        <a:spcAft>
          <a:spcPct val="0"/>
        </a:spcAft>
        <a:defRPr sz="4000">
          <a:solidFill>
            <a:schemeClr val="tx2"/>
          </a:solidFill>
          <a:latin typeface="Arial" panose="020B0604020202020204" pitchFamily="34" charset="0"/>
        </a:defRPr>
      </a:lvl7pPr>
      <a:lvl8pPr marL="1371600" algn="ctr" rtl="0" fontAlgn="base">
        <a:spcBef>
          <a:spcPct val="0"/>
        </a:spcBef>
        <a:spcAft>
          <a:spcPct val="0"/>
        </a:spcAft>
        <a:defRPr sz="4000">
          <a:solidFill>
            <a:schemeClr val="tx2"/>
          </a:solidFill>
          <a:latin typeface="Arial" panose="020B0604020202020204" pitchFamily="34" charset="0"/>
        </a:defRPr>
      </a:lvl8pPr>
      <a:lvl9pPr marL="1828800" algn="ctr" rtl="0" fontAlgn="base">
        <a:spcBef>
          <a:spcPct val="0"/>
        </a:spcBef>
        <a:spcAft>
          <a:spcPct val="0"/>
        </a:spcAft>
        <a:defRPr sz="40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1" name="Rectangle 3"/>
          <p:cNvSpPr>
            <a:spLocks noGrp="1" noChangeArrowheads="1"/>
          </p:cNvSpPr>
          <p:nvPr>
            <p:ph type="body" idx="1"/>
          </p:nvPr>
        </p:nvSpPr>
        <p:spPr bwMode="auto">
          <a:xfrm>
            <a:off x="457201" y="1268413"/>
            <a:ext cx="8156575"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7" name="Rectangle 2"/>
          <p:cNvSpPr txBox="1">
            <a:spLocks noChangeArrowheads="1"/>
          </p:cNvSpPr>
          <p:nvPr/>
        </p:nvSpPr>
        <p:spPr>
          <a:xfrm>
            <a:off x="457201" y="225349"/>
            <a:ext cx="8486775" cy="647700"/>
          </a:xfrm>
          <a:prstGeom prst="rect">
            <a:avLst/>
          </a:prstGeom>
        </p:spPr>
        <p:txBody>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2"/>
                </a:solidFill>
                <a:latin typeface="Fira Sans" pitchFamily="34" charset="0"/>
              </a:defRPr>
            </a:lvl2pPr>
            <a:lvl3pPr algn="l" rtl="0" eaLnBrk="0" fontAlgn="base" hangingPunct="0">
              <a:spcBef>
                <a:spcPct val="0"/>
              </a:spcBef>
              <a:spcAft>
                <a:spcPct val="0"/>
              </a:spcAft>
              <a:defRPr sz="3600">
                <a:solidFill>
                  <a:schemeClr val="tx2"/>
                </a:solidFill>
                <a:latin typeface="Fira Sans" pitchFamily="34" charset="0"/>
              </a:defRPr>
            </a:lvl3pPr>
            <a:lvl4pPr algn="l" rtl="0" eaLnBrk="0" fontAlgn="base" hangingPunct="0">
              <a:spcBef>
                <a:spcPct val="0"/>
              </a:spcBef>
              <a:spcAft>
                <a:spcPct val="0"/>
              </a:spcAft>
              <a:defRPr sz="3600">
                <a:solidFill>
                  <a:schemeClr val="tx2"/>
                </a:solidFill>
                <a:latin typeface="Fira Sans" pitchFamily="34" charset="0"/>
              </a:defRPr>
            </a:lvl4pPr>
            <a:lvl5pPr algn="l" rtl="0" eaLnBrk="0" fontAlgn="base" hangingPunct="0">
              <a:spcBef>
                <a:spcPct val="0"/>
              </a:spcBef>
              <a:spcAft>
                <a:spcPct val="0"/>
              </a:spcAft>
              <a:defRPr sz="3600">
                <a:solidFill>
                  <a:schemeClr val="tx2"/>
                </a:solidFill>
                <a:latin typeface="Fira Sans" pitchFamily="34" charset="0"/>
              </a:defRPr>
            </a:lvl5pPr>
            <a:lvl6pPr marL="457200" algn="l" rtl="0" fontAlgn="base">
              <a:spcBef>
                <a:spcPct val="0"/>
              </a:spcBef>
              <a:spcAft>
                <a:spcPct val="0"/>
              </a:spcAft>
              <a:defRPr sz="3600">
                <a:solidFill>
                  <a:schemeClr val="tx2"/>
                </a:solidFill>
                <a:latin typeface="Fira Sans" pitchFamily="34" charset="0"/>
              </a:defRPr>
            </a:lvl6pPr>
            <a:lvl7pPr marL="914400" algn="l" rtl="0" fontAlgn="base">
              <a:spcBef>
                <a:spcPct val="0"/>
              </a:spcBef>
              <a:spcAft>
                <a:spcPct val="0"/>
              </a:spcAft>
              <a:defRPr sz="3600">
                <a:solidFill>
                  <a:schemeClr val="tx2"/>
                </a:solidFill>
                <a:latin typeface="Fira Sans" pitchFamily="34" charset="0"/>
              </a:defRPr>
            </a:lvl7pPr>
            <a:lvl8pPr marL="1371600" algn="l" rtl="0" fontAlgn="base">
              <a:spcBef>
                <a:spcPct val="0"/>
              </a:spcBef>
              <a:spcAft>
                <a:spcPct val="0"/>
              </a:spcAft>
              <a:defRPr sz="3600">
                <a:solidFill>
                  <a:schemeClr val="tx2"/>
                </a:solidFill>
                <a:latin typeface="Fira Sans" pitchFamily="34" charset="0"/>
              </a:defRPr>
            </a:lvl8pPr>
            <a:lvl9pPr marL="1828800" algn="l" rtl="0" fontAlgn="base">
              <a:spcBef>
                <a:spcPct val="0"/>
              </a:spcBef>
              <a:spcAft>
                <a:spcPct val="0"/>
              </a:spcAft>
              <a:defRPr sz="3600">
                <a:solidFill>
                  <a:schemeClr val="tx2"/>
                </a:solidFill>
                <a:latin typeface="Fira Sans" pitchFamily="34" charset="0"/>
              </a:defRPr>
            </a:lvl9pPr>
          </a:lstStyle>
          <a:p>
            <a:pPr eaLnBrk="1" hangingPunct="1"/>
            <a:endParaRPr lang="en-US" sz="2700" kern="0" dirty="0"/>
          </a:p>
        </p:txBody>
      </p:sp>
      <p:sp>
        <p:nvSpPr>
          <p:cNvPr id="2" name="Title Placeholder 1"/>
          <p:cNvSpPr>
            <a:spLocks noGrp="1"/>
          </p:cNvSpPr>
          <p:nvPr>
            <p:ph type="title"/>
          </p:nvPr>
        </p:nvSpPr>
        <p:spPr>
          <a:xfrm>
            <a:off x="457200" y="284402"/>
            <a:ext cx="7886700" cy="588383"/>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33634542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fontAlgn="base" hangingPunct="1">
        <a:spcBef>
          <a:spcPct val="0"/>
        </a:spcBef>
        <a:spcAft>
          <a:spcPct val="0"/>
        </a:spcAft>
        <a:defRPr sz="2700">
          <a:solidFill>
            <a:schemeClr val="tx1"/>
          </a:solidFill>
          <a:latin typeface="Fira Sans" panose="020B0503050000020004" pitchFamily="34" charset="0"/>
          <a:ea typeface="Fira Sans" panose="020B0503050000020004" pitchFamily="34" charset="0"/>
          <a:cs typeface="+mj-cs"/>
        </a:defRPr>
      </a:lvl1pPr>
      <a:lvl2pPr algn="l" rtl="0" eaLnBrk="1" fontAlgn="base" hangingPunct="1">
        <a:spcBef>
          <a:spcPct val="0"/>
        </a:spcBef>
        <a:spcAft>
          <a:spcPct val="0"/>
        </a:spcAft>
        <a:defRPr sz="2700">
          <a:solidFill>
            <a:schemeClr val="tx2"/>
          </a:solidFill>
          <a:latin typeface="Fira Sans" pitchFamily="34" charset="0"/>
        </a:defRPr>
      </a:lvl2pPr>
      <a:lvl3pPr algn="l" rtl="0" eaLnBrk="1" fontAlgn="base" hangingPunct="1">
        <a:spcBef>
          <a:spcPct val="0"/>
        </a:spcBef>
        <a:spcAft>
          <a:spcPct val="0"/>
        </a:spcAft>
        <a:defRPr sz="2700">
          <a:solidFill>
            <a:schemeClr val="tx2"/>
          </a:solidFill>
          <a:latin typeface="Fira Sans" pitchFamily="34" charset="0"/>
        </a:defRPr>
      </a:lvl3pPr>
      <a:lvl4pPr algn="l" rtl="0" eaLnBrk="1" fontAlgn="base" hangingPunct="1">
        <a:spcBef>
          <a:spcPct val="0"/>
        </a:spcBef>
        <a:spcAft>
          <a:spcPct val="0"/>
        </a:spcAft>
        <a:defRPr sz="2700">
          <a:solidFill>
            <a:schemeClr val="tx2"/>
          </a:solidFill>
          <a:latin typeface="Fira Sans" pitchFamily="34" charset="0"/>
        </a:defRPr>
      </a:lvl4pPr>
      <a:lvl5pPr algn="l" rtl="0" eaLnBrk="1" fontAlgn="base" hangingPunct="1">
        <a:spcBef>
          <a:spcPct val="0"/>
        </a:spcBef>
        <a:spcAft>
          <a:spcPct val="0"/>
        </a:spcAft>
        <a:defRPr sz="2700">
          <a:solidFill>
            <a:schemeClr val="tx2"/>
          </a:solidFill>
          <a:latin typeface="Fira Sans" pitchFamily="34" charset="0"/>
        </a:defRPr>
      </a:lvl5pPr>
      <a:lvl6pPr marL="342900" algn="l" rtl="0" eaLnBrk="1" fontAlgn="base" hangingPunct="1">
        <a:spcBef>
          <a:spcPct val="0"/>
        </a:spcBef>
        <a:spcAft>
          <a:spcPct val="0"/>
        </a:spcAft>
        <a:defRPr sz="2700">
          <a:solidFill>
            <a:schemeClr val="tx2"/>
          </a:solidFill>
          <a:latin typeface="Fira Sans" pitchFamily="34" charset="0"/>
        </a:defRPr>
      </a:lvl6pPr>
      <a:lvl7pPr marL="685800" algn="l" rtl="0" eaLnBrk="1" fontAlgn="base" hangingPunct="1">
        <a:spcBef>
          <a:spcPct val="0"/>
        </a:spcBef>
        <a:spcAft>
          <a:spcPct val="0"/>
        </a:spcAft>
        <a:defRPr sz="2700">
          <a:solidFill>
            <a:schemeClr val="tx2"/>
          </a:solidFill>
          <a:latin typeface="Fira Sans" pitchFamily="34" charset="0"/>
        </a:defRPr>
      </a:lvl7pPr>
      <a:lvl8pPr marL="1028700" algn="l" rtl="0" eaLnBrk="1" fontAlgn="base" hangingPunct="1">
        <a:spcBef>
          <a:spcPct val="0"/>
        </a:spcBef>
        <a:spcAft>
          <a:spcPct val="0"/>
        </a:spcAft>
        <a:defRPr sz="2700">
          <a:solidFill>
            <a:schemeClr val="tx2"/>
          </a:solidFill>
          <a:latin typeface="Fira Sans" pitchFamily="34" charset="0"/>
        </a:defRPr>
      </a:lvl8pPr>
      <a:lvl9pPr marL="1371600" algn="l" rtl="0" eaLnBrk="1" fontAlgn="base" hangingPunct="1">
        <a:spcBef>
          <a:spcPct val="0"/>
        </a:spcBef>
        <a:spcAft>
          <a:spcPct val="0"/>
        </a:spcAft>
        <a:defRPr sz="2700">
          <a:solidFill>
            <a:schemeClr val="tx2"/>
          </a:solidFill>
          <a:latin typeface="Fira Sans" pitchFamily="34" charset="0"/>
        </a:defRPr>
      </a:lvl9pPr>
    </p:titleStyle>
    <p:bodyStyle>
      <a:lvl1pPr marL="257175" indent="-257175" algn="l" rtl="0" eaLnBrk="1" fontAlgn="base" hangingPunct="1">
        <a:spcBef>
          <a:spcPct val="20000"/>
        </a:spcBef>
        <a:spcAft>
          <a:spcPct val="0"/>
        </a:spcAft>
        <a:buClr>
          <a:schemeClr val="tx1"/>
        </a:buClr>
        <a:buSzPct val="90000"/>
        <a:buFont typeface="Wingdings" pitchFamily="2" charset="2"/>
        <a:buChar char="p"/>
        <a:defRPr sz="1500">
          <a:solidFill>
            <a:schemeClr val="tx1"/>
          </a:solidFill>
          <a:latin typeface="Fira Sans" panose="020B0503050000020004" pitchFamily="34" charset="0"/>
          <a:ea typeface="Fira Sans" panose="020B0503050000020004" pitchFamily="34" charset="0"/>
          <a:cs typeface="+mn-cs"/>
        </a:defRPr>
      </a:lvl1pPr>
      <a:lvl2pPr marL="557213" indent="-214313" algn="l" rtl="0" eaLnBrk="1" fontAlgn="base" hangingPunct="1">
        <a:spcBef>
          <a:spcPct val="20000"/>
        </a:spcBef>
        <a:spcAft>
          <a:spcPct val="0"/>
        </a:spcAft>
        <a:buClrTx/>
        <a:buSzPct val="90000"/>
        <a:buFont typeface="Wingdings" pitchFamily="2" charset="2"/>
        <a:buChar char="n"/>
        <a:defRPr sz="1500">
          <a:solidFill>
            <a:schemeClr val="tx1"/>
          </a:solidFill>
          <a:latin typeface="Fira Sans" panose="020B0503050000020004" pitchFamily="34" charset="0"/>
          <a:ea typeface="Fira Sans" panose="020B0503050000020004" pitchFamily="34" charset="0"/>
        </a:defRPr>
      </a:lvl2pPr>
      <a:lvl3pPr marL="857250" indent="-171450" algn="l" rtl="0" eaLnBrk="1" fontAlgn="base" hangingPunct="1">
        <a:spcBef>
          <a:spcPct val="20000"/>
        </a:spcBef>
        <a:spcAft>
          <a:spcPct val="0"/>
        </a:spcAft>
        <a:buClrTx/>
        <a:buSzPct val="90000"/>
        <a:buFont typeface="Wingdings" pitchFamily="2" charset="2"/>
        <a:buChar char="p"/>
        <a:defRPr>
          <a:solidFill>
            <a:schemeClr val="tx1"/>
          </a:solidFill>
          <a:latin typeface="Fira Sans" panose="020B0503050000020004" pitchFamily="34" charset="0"/>
          <a:ea typeface="Fira Sans" panose="020B0503050000020004" pitchFamily="34" charset="0"/>
        </a:defRPr>
      </a:lvl3pPr>
      <a:lvl4pPr marL="1200150" indent="-171450" algn="l" rtl="0" eaLnBrk="1" fontAlgn="base" hangingPunct="1">
        <a:spcBef>
          <a:spcPct val="20000"/>
        </a:spcBef>
        <a:spcAft>
          <a:spcPct val="0"/>
        </a:spcAft>
        <a:buClr>
          <a:schemeClr val="bg2"/>
        </a:buClr>
        <a:buFont typeface="Wingdings" pitchFamily="2" charset="2"/>
        <a:buChar char="§"/>
        <a:defRPr>
          <a:solidFill>
            <a:schemeClr val="tx1"/>
          </a:solidFill>
          <a:latin typeface="Fira Sans" pitchFamily="34" charset="0"/>
        </a:defRPr>
      </a:lvl4pPr>
      <a:lvl5pPr marL="15430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Fira Sans" pitchFamily="34" charset="0"/>
        </a:defRPr>
      </a:lvl5pPr>
      <a:lvl6pPr marL="18859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Fira Sans" pitchFamily="34" charset="0"/>
        </a:defRPr>
      </a:lvl6pPr>
      <a:lvl7pPr marL="22288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Fira Sans" pitchFamily="34" charset="0"/>
        </a:defRPr>
      </a:lvl7pPr>
      <a:lvl8pPr marL="25717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Fira Sans" pitchFamily="34" charset="0"/>
        </a:defRPr>
      </a:lvl8pPr>
      <a:lvl9pPr marL="2914650" indent="-17145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Fira Sans" pitchFamily="34" charset="0"/>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image" Target="../media/image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oleObject" Target="../embeddings/oleObject2.bin"/><Relationship Id="rId4" Type="http://schemas.openxmlformats.org/officeDocument/2006/relationships/image" Target="../media/image10.wmf"/></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3.bin"/><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21.wmf"/><Relationship Id="rId4" Type="http://schemas.openxmlformats.org/officeDocument/2006/relationships/oleObject" Target="../embeddings/oleObject4.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547248"/>
            <a:ext cx="6858000" cy="761648"/>
          </a:xfrm>
        </p:spPr>
        <p:txBody>
          <a:bodyPr vert="horz" wrap="square" lIns="68580" tIns="34290" rIns="68580" bIns="34290" numCol="1" rtlCol="0" anchor="ctr" anchorCtr="0" compatLnSpc="1">
            <a:prstTxWarp prst="textNoShape">
              <a:avLst/>
            </a:prstTxWarp>
            <a:noAutofit/>
          </a:bodyPr>
          <a:lstStyle/>
          <a:p>
            <a:pPr>
              <a:spcBef>
                <a:spcPts val="750"/>
              </a:spcBef>
              <a:buFont typeface="Arial" panose="020B0604020202020204" pitchFamily="34" charset="0"/>
            </a:pPr>
            <a:r>
              <a:rPr lang="en-IN" sz="2625" dirty="0">
                <a:solidFill>
                  <a:srgbClr val="FF0000"/>
                </a:solidFill>
                <a:latin typeface="Trebuchet MS" panose="020B0603020202020204" pitchFamily="34" charset="0"/>
                <a:ea typeface="+mn-ea"/>
                <a:cs typeface="+mn-cs"/>
              </a:rPr>
              <a:t>Unit-4</a:t>
            </a:r>
          </a:p>
        </p:txBody>
      </p:sp>
      <p:sp>
        <p:nvSpPr>
          <p:cNvPr id="3" name="Subtitle 2"/>
          <p:cNvSpPr>
            <a:spLocks noGrp="1"/>
          </p:cNvSpPr>
          <p:nvPr>
            <p:ph type="subTitle" idx="1"/>
          </p:nvPr>
        </p:nvSpPr>
        <p:spPr>
          <a:xfrm>
            <a:off x="346931" y="1431312"/>
            <a:ext cx="8520231" cy="3525592"/>
          </a:xfrm>
        </p:spPr>
        <p:txBody>
          <a:bodyPr>
            <a:noAutofit/>
          </a:bodyPr>
          <a:lstStyle/>
          <a:p>
            <a:pPr algn="just"/>
            <a:r>
              <a:rPr lang="en-IN" sz="2625" dirty="0">
                <a:solidFill>
                  <a:srgbClr val="FF0000"/>
                </a:solidFill>
                <a:latin typeface="Trebuchet MS" panose="020B0603020202020204" pitchFamily="34" charset="0"/>
              </a:rPr>
              <a:t>Hashing Techniques</a:t>
            </a:r>
          </a:p>
          <a:p>
            <a:pPr algn="just"/>
            <a:r>
              <a:rPr lang="en-IN" sz="2800" b="1" dirty="0">
                <a:latin typeface="Trebuchet MS" panose="020B0603020202020204" pitchFamily="34" charset="0"/>
              </a:rPr>
              <a:t>Advanced Data structures</a:t>
            </a:r>
            <a:r>
              <a:rPr lang="en-IN" sz="2800" dirty="0">
                <a:latin typeface="Trebuchet MS" panose="020B0603020202020204" pitchFamily="34" charset="0"/>
              </a:rPr>
              <a:t> Internet algorithms: Tries-Insert, Search operations and Delete operations. </a:t>
            </a:r>
          </a:p>
          <a:p>
            <a:pPr algn="just"/>
            <a:endParaRPr lang="en-IN" sz="1800" dirty="0">
              <a:latin typeface="Trebuchet MS" panose="020B0603020202020204" pitchFamily="34" charset="0"/>
            </a:endParaRPr>
          </a:p>
          <a:p>
            <a:pPr algn="just"/>
            <a:endParaRPr lang="en-IN" sz="2800" b="1" dirty="0">
              <a:latin typeface="Trebuchet MS" panose="020B0603020202020204" pitchFamily="34" charset="0"/>
            </a:endParaRPr>
          </a:p>
          <a:p>
            <a:pPr algn="just"/>
            <a:r>
              <a:rPr lang="en-IN" sz="2800" b="1" dirty="0">
                <a:latin typeface="Trebuchet MS" panose="020B0603020202020204" pitchFamily="34" charset="0"/>
              </a:rPr>
              <a:t>Hashing Techniques</a:t>
            </a:r>
            <a:r>
              <a:rPr lang="en-IN" b="1" dirty="0">
                <a:latin typeface="Trebuchet MS" panose="020B0603020202020204" pitchFamily="34" charset="0"/>
              </a:rPr>
              <a:t>- </a:t>
            </a:r>
            <a:r>
              <a:rPr lang="en-US" altLang="en-US" sz="2625" dirty="0">
                <a:latin typeface="Trebuchet MS" panose="020B0603020202020204" pitchFamily="34" charset="0"/>
              </a:rPr>
              <a:t>Dictionaries, Introduction to hash tables, Hash functions. Resolving collisions - Chaining, Open addressing - Linear Probing, Quadratic Probing, Double Hashing</a:t>
            </a:r>
            <a:r>
              <a:rPr lang="en-IN" sz="2625" dirty="0">
                <a:latin typeface="Trebuchet MS" panose="020B0603020202020204" pitchFamily="34" charset="0"/>
              </a:rPr>
              <a:t>  and Perfect Hashing. </a:t>
            </a:r>
          </a:p>
          <a:p>
            <a:pPr algn="just"/>
            <a:endParaRPr lang="en-IN" sz="2625" dirty="0">
              <a:solidFill>
                <a:srgbClr val="FF0000"/>
              </a:solidFill>
              <a:latin typeface="Trebuchet MS" panose="020B0603020202020204" pitchFamily="34" charset="0"/>
            </a:endParaRPr>
          </a:p>
        </p:txBody>
      </p:sp>
    </p:spTree>
    <p:extLst>
      <p:ext uri="{BB962C8B-B14F-4D97-AF65-F5344CB8AC3E}">
        <p14:creationId xmlns:p14="http://schemas.microsoft.com/office/powerpoint/2010/main" val="1269739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4" name="Rectangle 4"/>
          <p:cNvSpPr>
            <a:spLocks noGrp="1" noChangeArrowheads="1"/>
          </p:cNvSpPr>
          <p:nvPr>
            <p:ph idx="1"/>
          </p:nvPr>
        </p:nvSpPr>
        <p:spPr>
          <a:xfrm>
            <a:off x="457200" y="1409146"/>
            <a:ext cx="8113713" cy="3860006"/>
          </a:xfrm>
        </p:spPr>
        <p:txBody>
          <a:bodyPr/>
          <a:lstStyle/>
          <a:p>
            <a:pPr eaLnBrk="1" hangingPunct="1"/>
            <a:r>
              <a:rPr lang="en-US" altLang="en-US" sz="2100" dirty="0">
                <a:solidFill>
                  <a:schemeClr val="accent4"/>
                </a:solidFill>
                <a:latin typeface="Trebuchet MS" panose="020B0603020202020204" pitchFamily="34" charset="0"/>
                <a:cs typeface="Arial" panose="020B0604020202020204" pitchFamily="34" charset="0"/>
              </a:rPr>
              <a:t>S: student data</a:t>
            </a:r>
          </a:p>
          <a:p>
            <a:pPr lvl="1" eaLnBrk="1" hangingPunct="1"/>
            <a:r>
              <a:rPr lang="en-US" altLang="en-US" sz="2100" dirty="0">
                <a:solidFill>
                  <a:schemeClr val="accent4"/>
                </a:solidFill>
                <a:latin typeface="Trebuchet MS" panose="020B0603020202020204" pitchFamily="34" charset="0"/>
                <a:cs typeface="Arial" panose="020B0604020202020204" pitchFamily="34" charset="0"/>
              </a:rPr>
              <a:t>key: student ID number (SID)</a:t>
            </a:r>
          </a:p>
          <a:p>
            <a:pPr lvl="1" eaLnBrk="1" hangingPunct="1"/>
            <a:r>
              <a:rPr lang="en-US" altLang="en-US" sz="2100" dirty="0">
                <a:solidFill>
                  <a:schemeClr val="accent4"/>
                </a:solidFill>
                <a:latin typeface="Trebuchet MS" panose="020B0603020202020204" pitchFamily="34" charset="0"/>
                <a:cs typeface="Arial" panose="020B0604020202020204" pitchFamily="34" charset="0"/>
              </a:rPr>
              <a:t>name, e-mail, … (satellite data)</a:t>
            </a:r>
          </a:p>
          <a:p>
            <a:pPr eaLnBrk="1" hangingPunct="1">
              <a:buFont typeface="Wingdings" panose="05000000000000000000" pitchFamily="2" charset="2"/>
              <a:buNone/>
            </a:pPr>
            <a:endParaRPr lang="en-US" altLang="en-US" sz="1200" dirty="0">
              <a:solidFill>
                <a:schemeClr val="accent4"/>
              </a:solidFill>
              <a:latin typeface="Trebuchet MS" panose="020B0603020202020204" pitchFamily="34" charset="0"/>
              <a:cs typeface="Arial" panose="020B0604020202020204" pitchFamily="34" charset="0"/>
            </a:endParaRPr>
          </a:p>
          <a:p>
            <a:pPr eaLnBrk="1" hangingPunct="1">
              <a:buFont typeface="Wingdings" panose="05000000000000000000" pitchFamily="2" charset="2"/>
              <a:buNone/>
            </a:pPr>
            <a:r>
              <a:rPr lang="en-US" altLang="en-US" sz="2100" dirty="0">
                <a:solidFill>
                  <a:schemeClr val="accent4"/>
                </a:solidFill>
                <a:latin typeface="Trebuchet MS" panose="020B0603020202020204" pitchFamily="34" charset="0"/>
                <a:cs typeface="Arial" panose="020B0604020202020204" pitchFamily="34" charset="0"/>
              </a:rPr>
              <a:t>Assume: </a:t>
            </a:r>
            <a:r>
              <a:rPr lang="en-US" altLang="en-US" sz="2100" dirty="0">
                <a:solidFill>
                  <a:schemeClr val="accent4"/>
                </a:solidFill>
                <a:latin typeface="Trebuchet MS" panose="020B0603020202020204" pitchFamily="34" charset="0"/>
              </a:rPr>
              <a:t>SID are integers with 9 digits</a:t>
            </a:r>
          </a:p>
          <a:p>
            <a:pPr eaLnBrk="1" hangingPunct="1">
              <a:spcBef>
                <a:spcPct val="10000"/>
              </a:spcBef>
              <a:buFont typeface="Wingdings" panose="05000000000000000000" pitchFamily="2" charset="2"/>
              <a:buNone/>
            </a:pPr>
            <a:r>
              <a:rPr lang="en-US" altLang="en-US" sz="2100" dirty="0">
                <a:solidFill>
                  <a:schemeClr val="accent4"/>
                </a:solidFill>
                <a:latin typeface="Trebuchet MS" panose="020B0603020202020204" pitchFamily="34" charset="0"/>
              </a:rPr>
              <a:t>	          </a:t>
            </a:r>
            <a:r>
              <a:rPr lang="en-US" altLang="en-US" sz="2100" dirty="0">
                <a:solidFill>
                  <a:schemeClr val="accent4"/>
                </a:solidFill>
                <a:latin typeface="Trebuchet MS" panose="020B0603020202020204" pitchFamily="34" charset="0"/>
                <a:ea typeface="Arial Unicode MS" panose="020B0604020202020204" charset="-128"/>
              </a:rPr>
              <a:t>➨ use table </a:t>
            </a:r>
            <a:r>
              <a:rPr lang="en-US" altLang="en-US" sz="2100" dirty="0">
                <a:solidFill>
                  <a:schemeClr val="accent4"/>
                </a:solidFill>
                <a:latin typeface="Trebuchet MS" panose="020B0603020202020204" pitchFamily="34" charset="0"/>
                <a:sym typeface="Wingdings" panose="05000000000000000000" pitchFamily="2" charset="2"/>
              </a:rPr>
              <a:t>T[0 .. 999,999,999] ?!?</a:t>
            </a:r>
          </a:p>
          <a:p>
            <a:pPr eaLnBrk="1" hangingPunct="1">
              <a:spcBef>
                <a:spcPct val="10000"/>
              </a:spcBef>
              <a:buFont typeface="Wingdings" panose="05000000000000000000" pitchFamily="2" charset="2"/>
              <a:buNone/>
            </a:pPr>
            <a:endParaRPr lang="en-US" altLang="en-US" sz="2100" dirty="0">
              <a:solidFill>
                <a:schemeClr val="accent4"/>
              </a:solidFill>
              <a:latin typeface="Trebuchet MS" panose="020B0603020202020204" pitchFamily="34" charset="0"/>
            </a:endParaRPr>
          </a:p>
          <a:p>
            <a:pPr eaLnBrk="1" hangingPunct="1">
              <a:spcBef>
                <a:spcPct val="10000"/>
              </a:spcBef>
            </a:pPr>
            <a:r>
              <a:rPr lang="en-US" altLang="en-US" sz="2100" dirty="0">
                <a:solidFill>
                  <a:schemeClr val="accent4"/>
                </a:solidFill>
                <a:latin typeface="Trebuchet MS" panose="020B0603020202020204" pitchFamily="34" charset="0"/>
              </a:rPr>
              <a:t>uses too much memory, most entries will be None …</a:t>
            </a:r>
          </a:p>
          <a:p>
            <a:pPr eaLnBrk="1" hangingPunct="1">
              <a:spcBef>
                <a:spcPct val="10000"/>
              </a:spcBef>
            </a:pPr>
            <a:r>
              <a:rPr lang="en-US" altLang="en-US" sz="2100" dirty="0">
                <a:solidFill>
                  <a:schemeClr val="accent4"/>
                </a:solidFill>
                <a:latin typeface="Trebuchet MS" panose="020B0603020202020204" pitchFamily="34" charset="0"/>
              </a:rPr>
              <a:t>if the universe U is large, storing a table of size |U| may be impractical or impossible</a:t>
            </a:r>
          </a:p>
          <a:p>
            <a:pPr eaLnBrk="1" hangingPunct="1">
              <a:spcBef>
                <a:spcPct val="10000"/>
              </a:spcBef>
            </a:pPr>
            <a:r>
              <a:rPr lang="en-US" altLang="en-US" sz="2100" dirty="0">
                <a:solidFill>
                  <a:schemeClr val="accent4"/>
                </a:solidFill>
                <a:latin typeface="Trebuchet MS" panose="020B0603020202020204" pitchFamily="34" charset="0"/>
              </a:rPr>
              <a:t>often the set K of keys actually stored is small, compared to U</a:t>
            </a:r>
            <a:r>
              <a:rPr lang="en-US" altLang="en-US" sz="2100" dirty="0">
                <a:solidFill>
                  <a:schemeClr val="accent4"/>
                </a:solidFill>
                <a:latin typeface="Trebuchet MS" panose="020B0603020202020204" pitchFamily="34" charset="0"/>
                <a:ea typeface="Arial Unicode MS" panose="020B0604020202020204" charset="-128"/>
              </a:rPr>
              <a:t> most of the space allocated for T is wasted.</a:t>
            </a:r>
            <a:endParaRPr lang="en-US" altLang="en-US" sz="2100" dirty="0">
              <a:solidFill>
                <a:schemeClr val="accent4"/>
              </a:solidFill>
              <a:latin typeface="Trebuchet MS" panose="020B0603020202020204" pitchFamily="34" charset="0"/>
            </a:endParaRPr>
          </a:p>
        </p:txBody>
      </p:sp>
      <p:sp>
        <p:nvSpPr>
          <p:cNvPr id="14338" name="Rectangle 3"/>
          <p:cNvSpPr>
            <a:spLocks noGrp="1" noChangeArrowheads="1"/>
          </p:cNvSpPr>
          <p:nvPr>
            <p:ph type="title"/>
          </p:nvPr>
        </p:nvSpPr>
        <p:spPr/>
        <p:txBody>
          <a:bodyPr/>
          <a:lstStyle/>
          <a:p>
            <a:pPr eaLnBrk="1" hangingPunct="1"/>
            <a:r>
              <a:rPr lang="en-US" altLang="en-US"/>
              <a:t>Direct-address tables</a:t>
            </a:r>
          </a:p>
        </p:txBody>
      </p:sp>
      <p:sp>
        <p:nvSpPr>
          <p:cNvPr id="5" name="Line 5">
            <a:extLst>
              <a:ext uri="{FF2B5EF4-FFF2-40B4-BE49-F238E27FC236}">
                <a16:creationId xmlns:a16="http://schemas.microsoft.com/office/drawing/2014/main" id="{EFA8E05C-D749-408C-B7BA-8F42DD2176D6}"/>
              </a:ext>
            </a:extLst>
          </p:cNvPr>
          <p:cNvSpPr>
            <a:spLocks noChangeShapeType="1"/>
          </p:cNvSpPr>
          <p:nvPr/>
        </p:nvSpPr>
        <p:spPr bwMode="auto">
          <a:xfrm>
            <a:off x="457200" y="2625481"/>
            <a:ext cx="5532121"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pPr defTabSz="685800" eaLnBrk="0" hangingPunct="0">
              <a:spcBef>
                <a:spcPct val="50000"/>
              </a:spcBef>
            </a:pPr>
            <a:endParaRPr lang="en-US" sz="1500">
              <a:solidFill>
                <a:srgbClr val="000000"/>
              </a:solidFill>
              <a:latin typeface="Fira Sans" charset="0"/>
            </a:endParaRPr>
          </a:p>
        </p:txBody>
      </p:sp>
    </p:spTree>
    <p:extLst>
      <p:ext uri="{BB962C8B-B14F-4D97-AF65-F5344CB8AC3E}">
        <p14:creationId xmlns:p14="http://schemas.microsoft.com/office/powerpoint/2010/main" val="472276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2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032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0324">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40324">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4032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5019C8DB-49AD-FF6E-10EF-BA19EB974FCF}"/>
              </a:ext>
            </a:extLst>
          </p:cNvPr>
          <p:cNvSpPr>
            <a:spLocks noGrp="1"/>
          </p:cNvSpPr>
          <p:nvPr>
            <p:ph type="sldNum" sz="quarter" idx="11"/>
          </p:nvPr>
        </p:nvSpPr>
        <p:spPr/>
        <p:txBody>
          <a:bodyPr/>
          <a:lstStyle/>
          <a:p>
            <a:fld id="{9FD9EAA6-47E2-4786-A8DA-6B218787ECEC}" type="slidenum">
              <a:rPr lang="en-US" altLang="en-US"/>
              <a:pPr/>
              <a:t>11</a:t>
            </a:fld>
            <a:endParaRPr lang="en-US" altLang="en-US"/>
          </a:p>
        </p:txBody>
      </p:sp>
      <p:sp>
        <p:nvSpPr>
          <p:cNvPr id="669698" name="Rectangle 2">
            <a:extLst>
              <a:ext uri="{FF2B5EF4-FFF2-40B4-BE49-F238E27FC236}">
                <a16:creationId xmlns:a16="http://schemas.microsoft.com/office/drawing/2014/main" id="{72480F2B-7E55-AA23-2A12-6A9478112389}"/>
              </a:ext>
            </a:extLst>
          </p:cNvPr>
          <p:cNvSpPr>
            <a:spLocks noGrp="1" noChangeArrowheads="1"/>
          </p:cNvSpPr>
          <p:nvPr>
            <p:ph type="title"/>
          </p:nvPr>
        </p:nvSpPr>
        <p:spPr/>
        <p:txBody>
          <a:bodyPr/>
          <a:lstStyle/>
          <a:p>
            <a:r>
              <a:rPr lang="en-US" altLang="en-US"/>
              <a:t>Direct Addressing (cont’d)</a:t>
            </a:r>
          </a:p>
        </p:txBody>
      </p:sp>
      <p:pic>
        <p:nvPicPr>
          <p:cNvPr id="669700" name="Picture 4">
            <a:extLst>
              <a:ext uri="{FF2B5EF4-FFF2-40B4-BE49-F238E27FC236}">
                <a16:creationId xmlns:a16="http://schemas.microsoft.com/office/drawing/2014/main" id="{A06CB4F8-BCAD-9D1B-19B9-385C6F92B0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1701800"/>
            <a:ext cx="723265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2272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49293676-1076-ECA2-63C6-9FAC85E99CE7}"/>
              </a:ext>
            </a:extLst>
          </p:cNvPr>
          <p:cNvSpPr>
            <a:spLocks noGrp="1"/>
          </p:cNvSpPr>
          <p:nvPr>
            <p:ph type="sldNum" sz="quarter" idx="11"/>
          </p:nvPr>
        </p:nvSpPr>
        <p:spPr/>
        <p:txBody>
          <a:bodyPr/>
          <a:lstStyle/>
          <a:p>
            <a:fld id="{8199904B-A871-4B2E-9351-BECD162B72B8}" type="slidenum">
              <a:rPr lang="en-US" altLang="en-US"/>
              <a:pPr/>
              <a:t>12</a:t>
            </a:fld>
            <a:endParaRPr lang="en-US" altLang="en-US"/>
          </a:p>
        </p:txBody>
      </p:sp>
      <p:sp>
        <p:nvSpPr>
          <p:cNvPr id="670722" name="Rectangle 2">
            <a:extLst>
              <a:ext uri="{FF2B5EF4-FFF2-40B4-BE49-F238E27FC236}">
                <a16:creationId xmlns:a16="http://schemas.microsoft.com/office/drawing/2014/main" id="{CC82618D-2681-A8C1-119E-FA8100A21910}"/>
              </a:ext>
            </a:extLst>
          </p:cNvPr>
          <p:cNvSpPr>
            <a:spLocks noGrp="1" noChangeArrowheads="1"/>
          </p:cNvSpPr>
          <p:nvPr>
            <p:ph type="title"/>
          </p:nvPr>
        </p:nvSpPr>
        <p:spPr/>
        <p:txBody>
          <a:bodyPr/>
          <a:lstStyle/>
          <a:p>
            <a:r>
              <a:rPr lang="en-US" altLang="en-US"/>
              <a:t>Operations</a:t>
            </a:r>
          </a:p>
        </p:txBody>
      </p:sp>
      <p:sp>
        <p:nvSpPr>
          <p:cNvPr id="670723" name="Rectangle 3">
            <a:extLst>
              <a:ext uri="{FF2B5EF4-FFF2-40B4-BE49-F238E27FC236}">
                <a16:creationId xmlns:a16="http://schemas.microsoft.com/office/drawing/2014/main" id="{BFE0928E-DE7C-0DAF-E097-2B5A86AB8DDE}"/>
              </a:ext>
            </a:extLst>
          </p:cNvPr>
          <p:cNvSpPr>
            <a:spLocks noGrp="1" noChangeArrowheads="1"/>
          </p:cNvSpPr>
          <p:nvPr>
            <p:ph type="body" idx="1"/>
          </p:nvPr>
        </p:nvSpPr>
        <p:spPr>
          <a:xfrm>
            <a:off x="596900" y="1570038"/>
            <a:ext cx="8229600" cy="4845050"/>
          </a:xfrm>
        </p:spPr>
        <p:txBody>
          <a:bodyPr/>
          <a:lstStyle/>
          <a:p>
            <a:pPr>
              <a:buFontTx/>
              <a:buNone/>
            </a:pPr>
            <a:r>
              <a:rPr lang="en-US" altLang="en-US" sz="2100" dirty="0">
                <a:solidFill>
                  <a:srgbClr val="DD0111"/>
                </a:solidFill>
                <a:latin typeface="Monotype Corsiva" panose="03010101010201010101" pitchFamily="66" charset="0"/>
              </a:rPr>
              <a:t>Alg.:</a:t>
            </a:r>
            <a:r>
              <a:rPr lang="en-US" altLang="en-US" sz="2100" dirty="0"/>
              <a:t> DIRECT-ADDRESS-SEARCH(</a:t>
            </a:r>
            <a:r>
              <a:rPr lang="en-US" altLang="en-US" sz="2100" dirty="0">
                <a:latin typeface="Comic Sans MS" panose="030F0702030302020204" pitchFamily="66" charset="0"/>
              </a:rPr>
              <a:t>T, k</a:t>
            </a:r>
            <a:r>
              <a:rPr lang="en-US" altLang="en-US" sz="2100" dirty="0"/>
              <a:t>)</a:t>
            </a:r>
          </a:p>
          <a:p>
            <a:pPr>
              <a:buFontTx/>
              <a:buNone/>
            </a:pPr>
            <a:r>
              <a:rPr lang="en-US" altLang="en-US" sz="2100" b="1" dirty="0"/>
              <a:t>		return </a:t>
            </a:r>
            <a:r>
              <a:rPr lang="en-US" altLang="en-US" sz="2100" dirty="0">
                <a:latin typeface="Comic Sans MS" panose="030F0702030302020204" pitchFamily="66" charset="0"/>
              </a:rPr>
              <a:t>T[k]</a:t>
            </a:r>
          </a:p>
          <a:p>
            <a:endParaRPr lang="en-US" altLang="en-US" sz="2100" dirty="0"/>
          </a:p>
          <a:p>
            <a:pPr>
              <a:buFontTx/>
              <a:buNone/>
            </a:pPr>
            <a:r>
              <a:rPr lang="en-US" altLang="en-US" sz="2100" dirty="0">
                <a:solidFill>
                  <a:srgbClr val="DD0111"/>
                </a:solidFill>
                <a:latin typeface="Monotype Corsiva" panose="03010101010201010101" pitchFamily="66" charset="0"/>
              </a:rPr>
              <a:t>Alg.:</a:t>
            </a:r>
            <a:r>
              <a:rPr lang="en-US" altLang="en-US" sz="2100" dirty="0"/>
              <a:t> DIRECT-ADDRESS-INSERT(</a:t>
            </a:r>
            <a:r>
              <a:rPr lang="en-US" altLang="en-US" sz="2100" dirty="0">
                <a:latin typeface="Comic Sans MS" panose="030F0702030302020204" pitchFamily="66" charset="0"/>
              </a:rPr>
              <a:t>T, x</a:t>
            </a:r>
            <a:r>
              <a:rPr lang="en-US" altLang="en-US" sz="2100" dirty="0"/>
              <a:t>)</a:t>
            </a:r>
          </a:p>
          <a:p>
            <a:pPr>
              <a:buFontTx/>
              <a:buNone/>
            </a:pPr>
            <a:r>
              <a:rPr lang="en-US" altLang="en-US" sz="2100" dirty="0"/>
              <a:t>		</a:t>
            </a:r>
            <a:r>
              <a:rPr lang="en-US" altLang="en-US" sz="2100" dirty="0">
                <a:latin typeface="Comic Sans MS" panose="030F0702030302020204" pitchFamily="66" charset="0"/>
              </a:rPr>
              <a:t>T[key[x]] ← x</a:t>
            </a:r>
          </a:p>
          <a:p>
            <a:endParaRPr lang="en-US" altLang="en-US" sz="2100" dirty="0"/>
          </a:p>
          <a:p>
            <a:pPr>
              <a:buFontTx/>
              <a:buNone/>
            </a:pPr>
            <a:r>
              <a:rPr lang="en-US" altLang="en-US" sz="2100" dirty="0">
                <a:solidFill>
                  <a:srgbClr val="DD0111"/>
                </a:solidFill>
                <a:latin typeface="Monotype Corsiva" panose="03010101010201010101" pitchFamily="66" charset="0"/>
              </a:rPr>
              <a:t>Alg.:</a:t>
            </a:r>
            <a:r>
              <a:rPr lang="en-US" altLang="en-US" sz="2100" dirty="0"/>
              <a:t> DIRECT-ADDRESS-DELETE(</a:t>
            </a:r>
            <a:r>
              <a:rPr lang="en-US" altLang="en-US" sz="2100" dirty="0">
                <a:latin typeface="Comic Sans MS" panose="030F0702030302020204" pitchFamily="66" charset="0"/>
              </a:rPr>
              <a:t>T, x</a:t>
            </a:r>
            <a:r>
              <a:rPr lang="en-US" altLang="en-US" sz="2100" dirty="0"/>
              <a:t>)</a:t>
            </a:r>
          </a:p>
          <a:p>
            <a:pPr>
              <a:buFontTx/>
              <a:buNone/>
            </a:pPr>
            <a:r>
              <a:rPr lang="en-US" altLang="en-US" sz="2100" dirty="0"/>
              <a:t>		</a:t>
            </a:r>
            <a:r>
              <a:rPr lang="en-US" altLang="en-US" sz="2100" dirty="0">
                <a:latin typeface="Comic Sans MS" panose="030F0702030302020204" pitchFamily="66" charset="0"/>
              </a:rPr>
              <a:t>T[key[x]] ← NIL</a:t>
            </a:r>
          </a:p>
          <a:p>
            <a:endParaRPr lang="en-US" altLang="en-US" sz="2100" dirty="0"/>
          </a:p>
          <a:p>
            <a:r>
              <a:rPr lang="en-US" altLang="en-US" sz="2100" dirty="0"/>
              <a:t>Running time for these operations: </a:t>
            </a:r>
            <a:r>
              <a:rPr lang="en-US" altLang="en-US" sz="2100" dirty="0">
                <a:latin typeface="Comic Sans MS" panose="030F0702030302020204" pitchFamily="66" charset="0"/>
              </a:rPr>
              <a:t>O(1)</a:t>
            </a:r>
          </a:p>
        </p:txBody>
      </p:sp>
    </p:spTree>
    <p:extLst>
      <p:ext uri="{BB962C8B-B14F-4D97-AF65-F5344CB8AC3E}">
        <p14:creationId xmlns:p14="http://schemas.microsoft.com/office/powerpoint/2010/main" val="3019668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D5A45D86-9A84-5086-1E08-B73699840238}"/>
              </a:ext>
            </a:extLst>
          </p:cNvPr>
          <p:cNvSpPr>
            <a:spLocks noGrp="1"/>
          </p:cNvSpPr>
          <p:nvPr>
            <p:ph type="sldNum" sz="quarter" idx="11"/>
          </p:nvPr>
        </p:nvSpPr>
        <p:spPr/>
        <p:txBody>
          <a:bodyPr/>
          <a:lstStyle/>
          <a:p>
            <a:fld id="{D3AC13B8-9AC6-4962-A40A-A5BF3625DB52}" type="slidenum">
              <a:rPr lang="en-US" altLang="en-US"/>
              <a:pPr/>
              <a:t>13</a:t>
            </a:fld>
            <a:endParaRPr lang="en-US" altLang="en-US"/>
          </a:p>
        </p:txBody>
      </p:sp>
      <p:sp>
        <p:nvSpPr>
          <p:cNvPr id="667650" name="Rectangle 2">
            <a:extLst>
              <a:ext uri="{FF2B5EF4-FFF2-40B4-BE49-F238E27FC236}">
                <a16:creationId xmlns:a16="http://schemas.microsoft.com/office/drawing/2014/main" id="{2BB85A35-8892-7E96-E5D5-05FD353983DF}"/>
              </a:ext>
            </a:extLst>
          </p:cNvPr>
          <p:cNvSpPr>
            <a:spLocks noGrp="1" noChangeArrowheads="1"/>
          </p:cNvSpPr>
          <p:nvPr>
            <p:ph type="title"/>
          </p:nvPr>
        </p:nvSpPr>
        <p:spPr/>
        <p:txBody>
          <a:bodyPr/>
          <a:lstStyle/>
          <a:p>
            <a:r>
              <a:rPr lang="en-US" altLang="en-US" sz="3600"/>
              <a:t>Comparing Different Implementations</a:t>
            </a:r>
          </a:p>
        </p:txBody>
      </p:sp>
      <p:sp>
        <p:nvSpPr>
          <p:cNvPr id="667651" name="Rectangle 3">
            <a:extLst>
              <a:ext uri="{FF2B5EF4-FFF2-40B4-BE49-F238E27FC236}">
                <a16:creationId xmlns:a16="http://schemas.microsoft.com/office/drawing/2014/main" id="{0B3AD11A-7391-266C-E9BB-508ED5ACB07D}"/>
              </a:ext>
            </a:extLst>
          </p:cNvPr>
          <p:cNvSpPr>
            <a:spLocks noGrp="1" noChangeArrowheads="1"/>
          </p:cNvSpPr>
          <p:nvPr>
            <p:ph type="body" idx="1"/>
          </p:nvPr>
        </p:nvSpPr>
        <p:spPr>
          <a:xfrm>
            <a:off x="542925" y="1433513"/>
            <a:ext cx="6611938" cy="1962150"/>
          </a:xfrm>
        </p:spPr>
        <p:txBody>
          <a:bodyPr/>
          <a:lstStyle/>
          <a:p>
            <a:r>
              <a:rPr lang="en-US" altLang="en-US" dirty="0">
                <a:latin typeface="Trebuchet MS" panose="020B0603020202020204" pitchFamily="34" charset="0"/>
              </a:rPr>
              <a:t>Implementing dictionaries using:</a:t>
            </a:r>
          </a:p>
          <a:p>
            <a:pPr lvl="1"/>
            <a:r>
              <a:rPr lang="en-US" altLang="en-US" dirty="0">
                <a:latin typeface="Trebuchet MS" panose="020B0603020202020204" pitchFamily="34" charset="0"/>
              </a:rPr>
              <a:t>Direct addressing</a:t>
            </a:r>
          </a:p>
          <a:p>
            <a:pPr lvl="1"/>
            <a:r>
              <a:rPr lang="en-US" altLang="en-US" dirty="0">
                <a:latin typeface="Trebuchet MS" panose="020B0603020202020204" pitchFamily="34" charset="0"/>
              </a:rPr>
              <a:t>Ordered/unordered arrays</a:t>
            </a:r>
          </a:p>
          <a:p>
            <a:pPr lvl="1"/>
            <a:r>
              <a:rPr lang="en-US" altLang="en-US" dirty="0">
                <a:latin typeface="Trebuchet MS" panose="020B0603020202020204" pitchFamily="34" charset="0"/>
              </a:rPr>
              <a:t>Ordered/unordered linked lists</a:t>
            </a:r>
          </a:p>
        </p:txBody>
      </p:sp>
      <p:sp>
        <p:nvSpPr>
          <p:cNvPr id="667652" name="Text Box 4">
            <a:extLst>
              <a:ext uri="{FF2B5EF4-FFF2-40B4-BE49-F238E27FC236}">
                <a16:creationId xmlns:a16="http://schemas.microsoft.com/office/drawing/2014/main" id="{8EC32DDD-2D54-EF50-E0DE-74DC036C17B8}"/>
              </a:ext>
            </a:extLst>
          </p:cNvPr>
          <p:cNvSpPr txBox="1">
            <a:spLocks noChangeArrowheads="1"/>
          </p:cNvSpPr>
          <p:nvPr/>
        </p:nvSpPr>
        <p:spPr bwMode="auto">
          <a:xfrm>
            <a:off x="4710113" y="3614738"/>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solidFill>
                  <a:srgbClr val="CC0000"/>
                </a:solidFill>
                <a:latin typeface="Comic Sans MS" panose="030F0702030302020204" pitchFamily="66" charset="0"/>
              </a:rPr>
              <a:t>Insert</a:t>
            </a:r>
          </a:p>
        </p:txBody>
      </p:sp>
      <p:sp>
        <p:nvSpPr>
          <p:cNvPr id="667653" name="Text Box 5">
            <a:extLst>
              <a:ext uri="{FF2B5EF4-FFF2-40B4-BE49-F238E27FC236}">
                <a16:creationId xmlns:a16="http://schemas.microsoft.com/office/drawing/2014/main" id="{71EC752E-3167-0006-B0E8-BD24BF80263E}"/>
              </a:ext>
            </a:extLst>
          </p:cNvPr>
          <p:cNvSpPr txBox="1">
            <a:spLocks noChangeArrowheads="1"/>
          </p:cNvSpPr>
          <p:nvPr/>
        </p:nvSpPr>
        <p:spPr bwMode="auto">
          <a:xfrm>
            <a:off x="6477000" y="3613150"/>
            <a:ext cx="1196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CC0000"/>
                </a:solidFill>
                <a:latin typeface="Comic Sans MS" panose="030F0702030302020204" pitchFamily="66" charset="0"/>
              </a:rPr>
              <a:t>Search</a:t>
            </a:r>
          </a:p>
        </p:txBody>
      </p:sp>
      <p:sp>
        <p:nvSpPr>
          <p:cNvPr id="667654" name="Text Box 6">
            <a:extLst>
              <a:ext uri="{FF2B5EF4-FFF2-40B4-BE49-F238E27FC236}">
                <a16:creationId xmlns:a16="http://schemas.microsoft.com/office/drawing/2014/main" id="{4987B847-4B40-4FF9-E75A-D46572FBBB0B}"/>
              </a:ext>
            </a:extLst>
          </p:cNvPr>
          <p:cNvSpPr txBox="1">
            <a:spLocks noChangeArrowheads="1"/>
          </p:cNvSpPr>
          <p:nvPr/>
        </p:nvSpPr>
        <p:spPr bwMode="auto">
          <a:xfrm>
            <a:off x="1501775" y="4492625"/>
            <a:ext cx="2181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accent2"/>
                </a:solidFill>
                <a:latin typeface="Comic Sans MS" panose="030F0702030302020204" pitchFamily="66" charset="0"/>
              </a:rPr>
              <a:t>ordered array</a:t>
            </a:r>
          </a:p>
        </p:txBody>
      </p:sp>
      <p:sp>
        <p:nvSpPr>
          <p:cNvPr id="667655" name="Text Box 7">
            <a:extLst>
              <a:ext uri="{FF2B5EF4-FFF2-40B4-BE49-F238E27FC236}">
                <a16:creationId xmlns:a16="http://schemas.microsoft.com/office/drawing/2014/main" id="{ACC5125D-D333-40AF-A472-735949C03025}"/>
              </a:ext>
            </a:extLst>
          </p:cNvPr>
          <p:cNvSpPr txBox="1">
            <a:spLocks noChangeArrowheads="1"/>
          </p:cNvSpPr>
          <p:nvPr/>
        </p:nvSpPr>
        <p:spPr bwMode="auto">
          <a:xfrm>
            <a:off x="1501775" y="4933950"/>
            <a:ext cx="187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accent2"/>
                </a:solidFill>
                <a:latin typeface="Comic Sans MS" panose="030F0702030302020204" pitchFamily="66" charset="0"/>
              </a:rPr>
              <a:t>ordered list</a:t>
            </a:r>
          </a:p>
        </p:txBody>
      </p:sp>
      <p:sp>
        <p:nvSpPr>
          <p:cNvPr id="667656" name="Text Box 8">
            <a:extLst>
              <a:ext uri="{FF2B5EF4-FFF2-40B4-BE49-F238E27FC236}">
                <a16:creationId xmlns:a16="http://schemas.microsoft.com/office/drawing/2014/main" id="{6FDB5067-6F61-6B6D-BC79-ED5B8C3C01BF}"/>
              </a:ext>
            </a:extLst>
          </p:cNvPr>
          <p:cNvSpPr txBox="1">
            <a:spLocks noChangeArrowheads="1"/>
          </p:cNvSpPr>
          <p:nvPr/>
        </p:nvSpPr>
        <p:spPr bwMode="auto">
          <a:xfrm>
            <a:off x="1501775" y="5376863"/>
            <a:ext cx="2500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accent2"/>
                </a:solidFill>
                <a:latin typeface="Comic Sans MS" panose="030F0702030302020204" pitchFamily="66" charset="0"/>
              </a:rPr>
              <a:t>unordered array</a:t>
            </a:r>
          </a:p>
        </p:txBody>
      </p:sp>
      <p:sp>
        <p:nvSpPr>
          <p:cNvPr id="667657" name="Text Box 9">
            <a:extLst>
              <a:ext uri="{FF2B5EF4-FFF2-40B4-BE49-F238E27FC236}">
                <a16:creationId xmlns:a16="http://schemas.microsoft.com/office/drawing/2014/main" id="{C54EA2B4-AE02-53AB-A969-BDCBE4C90C04}"/>
              </a:ext>
            </a:extLst>
          </p:cNvPr>
          <p:cNvSpPr txBox="1">
            <a:spLocks noChangeArrowheads="1"/>
          </p:cNvSpPr>
          <p:nvPr/>
        </p:nvSpPr>
        <p:spPr bwMode="auto">
          <a:xfrm>
            <a:off x="1501775" y="5818188"/>
            <a:ext cx="2198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accent2"/>
                </a:solidFill>
                <a:latin typeface="Comic Sans MS" panose="030F0702030302020204" pitchFamily="66" charset="0"/>
              </a:rPr>
              <a:t>unordered list</a:t>
            </a:r>
          </a:p>
        </p:txBody>
      </p:sp>
      <p:sp>
        <p:nvSpPr>
          <p:cNvPr id="667658" name="Text Box 10">
            <a:extLst>
              <a:ext uri="{FF2B5EF4-FFF2-40B4-BE49-F238E27FC236}">
                <a16:creationId xmlns:a16="http://schemas.microsoft.com/office/drawing/2014/main" id="{C8DE6259-8CA5-3445-1B74-DD8E600B3173}"/>
              </a:ext>
            </a:extLst>
          </p:cNvPr>
          <p:cNvSpPr txBox="1">
            <a:spLocks noChangeArrowheads="1"/>
          </p:cNvSpPr>
          <p:nvPr/>
        </p:nvSpPr>
        <p:spPr bwMode="auto">
          <a:xfrm>
            <a:off x="4819650" y="4492625"/>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O(N)</a:t>
            </a:r>
          </a:p>
        </p:txBody>
      </p:sp>
      <p:sp>
        <p:nvSpPr>
          <p:cNvPr id="667659" name="Text Box 11">
            <a:extLst>
              <a:ext uri="{FF2B5EF4-FFF2-40B4-BE49-F238E27FC236}">
                <a16:creationId xmlns:a16="http://schemas.microsoft.com/office/drawing/2014/main" id="{91002E9F-1022-AC9E-3486-E85BA37946A3}"/>
              </a:ext>
            </a:extLst>
          </p:cNvPr>
          <p:cNvSpPr txBox="1">
            <a:spLocks noChangeArrowheads="1"/>
          </p:cNvSpPr>
          <p:nvPr/>
        </p:nvSpPr>
        <p:spPr bwMode="auto">
          <a:xfrm>
            <a:off x="4819650" y="4933950"/>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O(N)</a:t>
            </a:r>
          </a:p>
        </p:txBody>
      </p:sp>
      <p:sp>
        <p:nvSpPr>
          <p:cNvPr id="667660" name="Text Box 12">
            <a:extLst>
              <a:ext uri="{FF2B5EF4-FFF2-40B4-BE49-F238E27FC236}">
                <a16:creationId xmlns:a16="http://schemas.microsoft.com/office/drawing/2014/main" id="{BC239A07-6AC4-819E-AB35-9A64844FCDA5}"/>
              </a:ext>
            </a:extLst>
          </p:cNvPr>
          <p:cNvSpPr txBox="1">
            <a:spLocks noChangeArrowheads="1"/>
          </p:cNvSpPr>
          <p:nvPr/>
        </p:nvSpPr>
        <p:spPr bwMode="auto">
          <a:xfrm>
            <a:off x="6680200" y="5376863"/>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O(N)</a:t>
            </a:r>
          </a:p>
        </p:txBody>
      </p:sp>
      <p:sp>
        <p:nvSpPr>
          <p:cNvPr id="667661" name="Text Box 13">
            <a:extLst>
              <a:ext uri="{FF2B5EF4-FFF2-40B4-BE49-F238E27FC236}">
                <a16:creationId xmlns:a16="http://schemas.microsoft.com/office/drawing/2014/main" id="{084D194C-0559-7FDD-475A-CC2705A83198}"/>
              </a:ext>
            </a:extLst>
          </p:cNvPr>
          <p:cNvSpPr txBox="1">
            <a:spLocks noChangeArrowheads="1"/>
          </p:cNvSpPr>
          <p:nvPr/>
        </p:nvSpPr>
        <p:spPr bwMode="auto">
          <a:xfrm>
            <a:off x="6680200" y="5818188"/>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O(N)</a:t>
            </a:r>
          </a:p>
        </p:txBody>
      </p:sp>
      <p:sp>
        <p:nvSpPr>
          <p:cNvPr id="667662" name="Text Box 14">
            <a:extLst>
              <a:ext uri="{FF2B5EF4-FFF2-40B4-BE49-F238E27FC236}">
                <a16:creationId xmlns:a16="http://schemas.microsoft.com/office/drawing/2014/main" id="{990A9EDE-9EAF-4355-7655-90759C05A95C}"/>
              </a:ext>
            </a:extLst>
          </p:cNvPr>
          <p:cNvSpPr txBox="1">
            <a:spLocks noChangeArrowheads="1"/>
          </p:cNvSpPr>
          <p:nvPr/>
        </p:nvSpPr>
        <p:spPr bwMode="auto">
          <a:xfrm>
            <a:off x="4845050" y="537686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O(1)</a:t>
            </a:r>
          </a:p>
        </p:txBody>
      </p:sp>
      <p:sp>
        <p:nvSpPr>
          <p:cNvPr id="667663" name="Text Box 15">
            <a:extLst>
              <a:ext uri="{FF2B5EF4-FFF2-40B4-BE49-F238E27FC236}">
                <a16:creationId xmlns:a16="http://schemas.microsoft.com/office/drawing/2014/main" id="{4A606C1E-AF90-1F53-75EC-CFCB91A6D62B}"/>
              </a:ext>
            </a:extLst>
          </p:cNvPr>
          <p:cNvSpPr txBox="1">
            <a:spLocks noChangeArrowheads="1"/>
          </p:cNvSpPr>
          <p:nvPr/>
        </p:nvSpPr>
        <p:spPr bwMode="auto">
          <a:xfrm>
            <a:off x="4845050" y="581818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O(1)</a:t>
            </a:r>
          </a:p>
        </p:txBody>
      </p:sp>
      <p:sp>
        <p:nvSpPr>
          <p:cNvPr id="667664" name="Text Box 16">
            <a:extLst>
              <a:ext uri="{FF2B5EF4-FFF2-40B4-BE49-F238E27FC236}">
                <a16:creationId xmlns:a16="http://schemas.microsoft.com/office/drawing/2014/main" id="{2C0F10E1-A426-014A-51E1-578FBE64210F}"/>
              </a:ext>
            </a:extLst>
          </p:cNvPr>
          <p:cNvSpPr txBox="1">
            <a:spLocks noChangeArrowheads="1"/>
          </p:cNvSpPr>
          <p:nvPr/>
        </p:nvSpPr>
        <p:spPr bwMode="auto">
          <a:xfrm>
            <a:off x="6704013" y="4494213"/>
            <a:ext cx="1082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O(lgN)</a:t>
            </a:r>
          </a:p>
        </p:txBody>
      </p:sp>
      <p:sp>
        <p:nvSpPr>
          <p:cNvPr id="667665" name="Text Box 17">
            <a:extLst>
              <a:ext uri="{FF2B5EF4-FFF2-40B4-BE49-F238E27FC236}">
                <a16:creationId xmlns:a16="http://schemas.microsoft.com/office/drawing/2014/main" id="{D8F7BA7E-6C4D-5C52-BAD4-477F95084779}"/>
              </a:ext>
            </a:extLst>
          </p:cNvPr>
          <p:cNvSpPr txBox="1">
            <a:spLocks noChangeArrowheads="1"/>
          </p:cNvSpPr>
          <p:nvPr/>
        </p:nvSpPr>
        <p:spPr bwMode="auto">
          <a:xfrm>
            <a:off x="6704013" y="4935538"/>
            <a:ext cx="84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O(N)</a:t>
            </a:r>
          </a:p>
        </p:txBody>
      </p:sp>
      <p:sp>
        <p:nvSpPr>
          <p:cNvPr id="667666" name="Text Box 18">
            <a:extLst>
              <a:ext uri="{FF2B5EF4-FFF2-40B4-BE49-F238E27FC236}">
                <a16:creationId xmlns:a16="http://schemas.microsoft.com/office/drawing/2014/main" id="{13283998-570F-F440-997D-B9FB65399AE5}"/>
              </a:ext>
            </a:extLst>
          </p:cNvPr>
          <p:cNvSpPr txBox="1">
            <a:spLocks noChangeArrowheads="1"/>
          </p:cNvSpPr>
          <p:nvPr/>
        </p:nvSpPr>
        <p:spPr bwMode="auto">
          <a:xfrm>
            <a:off x="1503363" y="4049713"/>
            <a:ext cx="2682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accent2"/>
                </a:solidFill>
                <a:latin typeface="Comic Sans MS" panose="030F0702030302020204" pitchFamily="66" charset="0"/>
              </a:rPr>
              <a:t>direct addressing</a:t>
            </a:r>
          </a:p>
        </p:txBody>
      </p:sp>
      <p:sp>
        <p:nvSpPr>
          <p:cNvPr id="667667" name="Text Box 19">
            <a:extLst>
              <a:ext uri="{FF2B5EF4-FFF2-40B4-BE49-F238E27FC236}">
                <a16:creationId xmlns:a16="http://schemas.microsoft.com/office/drawing/2014/main" id="{9700A5A6-2F77-B0EB-49C3-55AB7B4270B7}"/>
              </a:ext>
            </a:extLst>
          </p:cNvPr>
          <p:cNvSpPr txBox="1">
            <a:spLocks noChangeArrowheads="1"/>
          </p:cNvSpPr>
          <p:nvPr/>
        </p:nvSpPr>
        <p:spPr bwMode="auto">
          <a:xfrm>
            <a:off x="4821238" y="404971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O(1)</a:t>
            </a:r>
          </a:p>
        </p:txBody>
      </p:sp>
      <p:sp>
        <p:nvSpPr>
          <p:cNvPr id="667668" name="Text Box 20">
            <a:extLst>
              <a:ext uri="{FF2B5EF4-FFF2-40B4-BE49-F238E27FC236}">
                <a16:creationId xmlns:a16="http://schemas.microsoft.com/office/drawing/2014/main" id="{591DF7A2-6906-6ED6-86FC-BBBC5BA0E577}"/>
              </a:ext>
            </a:extLst>
          </p:cNvPr>
          <p:cNvSpPr txBox="1">
            <a:spLocks noChangeArrowheads="1"/>
          </p:cNvSpPr>
          <p:nvPr/>
        </p:nvSpPr>
        <p:spPr bwMode="auto">
          <a:xfrm>
            <a:off x="6705600" y="40513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O(1)</a:t>
            </a:r>
          </a:p>
        </p:txBody>
      </p:sp>
    </p:spTree>
    <p:extLst>
      <p:ext uri="{BB962C8B-B14F-4D97-AF65-F5344CB8AC3E}">
        <p14:creationId xmlns:p14="http://schemas.microsoft.com/office/powerpoint/2010/main" val="26454729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6676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765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76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76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76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76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765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676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6766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6765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6766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6765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6766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66766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66766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66766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667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52" grpId="0"/>
      <p:bldP spid="667653" grpId="0"/>
      <p:bldP spid="667654" grpId="0"/>
      <p:bldP spid="667655" grpId="0"/>
      <p:bldP spid="667656" grpId="0"/>
      <p:bldP spid="667657" grpId="0"/>
      <p:bldP spid="667658" grpId="0"/>
      <p:bldP spid="667659" grpId="0"/>
      <p:bldP spid="667660" grpId="0"/>
      <p:bldP spid="667661" grpId="0"/>
      <p:bldP spid="667662" grpId="0"/>
      <p:bldP spid="667663" grpId="0"/>
      <p:bldP spid="667664" grpId="0"/>
      <p:bldP spid="667665" grpId="0"/>
      <p:bldP spid="667666" grpId="0"/>
      <p:bldP spid="667667" grpId="0"/>
      <p:bldP spid="66766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CAD4B1E7-CD10-0C06-5F92-BE82473322B1}"/>
              </a:ext>
            </a:extLst>
          </p:cNvPr>
          <p:cNvSpPr>
            <a:spLocks noGrp="1"/>
          </p:cNvSpPr>
          <p:nvPr>
            <p:ph type="sldNum" sz="quarter" idx="11"/>
          </p:nvPr>
        </p:nvSpPr>
        <p:spPr/>
        <p:txBody>
          <a:bodyPr/>
          <a:lstStyle/>
          <a:p>
            <a:fld id="{04C02602-D317-4301-90AA-E086531CE87A}" type="slidenum">
              <a:rPr lang="en-US" altLang="en-US"/>
              <a:pPr/>
              <a:t>14</a:t>
            </a:fld>
            <a:endParaRPr lang="en-US" altLang="en-US"/>
          </a:p>
        </p:txBody>
      </p:sp>
      <p:sp>
        <p:nvSpPr>
          <p:cNvPr id="668674" name="Rectangle 2">
            <a:extLst>
              <a:ext uri="{FF2B5EF4-FFF2-40B4-BE49-F238E27FC236}">
                <a16:creationId xmlns:a16="http://schemas.microsoft.com/office/drawing/2014/main" id="{F9D13C44-E6CC-1C3C-CE73-3F949209FFC9}"/>
              </a:ext>
            </a:extLst>
          </p:cNvPr>
          <p:cNvSpPr>
            <a:spLocks noGrp="1" noChangeArrowheads="1"/>
          </p:cNvSpPr>
          <p:nvPr>
            <p:ph type="title"/>
          </p:nvPr>
        </p:nvSpPr>
        <p:spPr/>
        <p:txBody>
          <a:bodyPr/>
          <a:lstStyle/>
          <a:p>
            <a:r>
              <a:rPr lang="en-US" altLang="en-US"/>
              <a:t>Examples Using Direct Addressing</a:t>
            </a:r>
          </a:p>
        </p:txBody>
      </p:sp>
      <p:pic>
        <p:nvPicPr>
          <p:cNvPr id="668676" name="Picture 4">
            <a:extLst>
              <a:ext uri="{FF2B5EF4-FFF2-40B4-BE49-F238E27FC236}">
                <a16:creationId xmlns:a16="http://schemas.microsoft.com/office/drawing/2014/main" id="{3A2AF54E-9E48-92B7-5557-F5F5A88B6D5D}"/>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804863" y="4025900"/>
            <a:ext cx="7908925" cy="1284288"/>
          </a:xfrm>
          <a:noFill/>
          <a:ln/>
        </p:spPr>
      </p:pic>
      <p:pic>
        <p:nvPicPr>
          <p:cNvPr id="668677" name="Picture 5">
            <a:extLst>
              <a:ext uri="{FF2B5EF4-FFF2-40B4-BE49-F238E27FC236}">
                <a16:creationId xmlns:a16="http://schemas.microsoft.com/office/drawing/2014/main" id="{C63091D6-90F6-8C2F-F2DC-F5CAE66BEA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938" y="5459413"/>
            <a:ext cx="4292600"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8679" name="Text Box 7">
            <a:extLst>
              <a:ext uri="{FF2B5EF4-FFF2-40B4-BE49-F238E27FC236}">
                <a16:creationId xmlns:a16="http://schemas.microsoft.com/office/drawing/2014/main" id="{58659831-CE0E-C72A-F495-FBB3246B32BA}"/>
              </a:ext>
            </a:extLst>
          </p:cNvPr>
          <p:cNvSpPr txBox="1">
            <a:spLocks noChangeArrowheads="1"/>
          </p:cNvSpPr>
          <p:nvPr/>
        </p:nvSpPr>
        <p:spPr bwMode="auto">
          <a:xfrm>
            <a:off x="671513" y="3482975"/>
            <a:ext cx="172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accent2"/>
                </a:solidFill>
                <a:latin typeface="Comic Sans MS" panose="030F0702030302020204" pitchFamily="66" charset="0"/>
              </a:rPr>
              <a:t>Example 2:</a:t>
            </a:r>
          </a:p>
        </p:txBody>
      </p:sp>
      <p:pic>
        <p:nvPicPr>
          <p:cNvPr id="668680" name="Picture 8">
            <a:extLst>
              <a:ext uri="{FF2B5EF4-FFF2-40B4-BE49-F238E27FC236}">
                <a16:creationId xmlns:a16="http://schemas.microsoft.com/office/drawing/2014/main" id="{A76A58D6-CC2A-520D-25AF-89908A8912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573" b="32593"/>
          <a:stretch>
            <a:fillRect/>
          </a:stretch>
        </p:blipFill>
        <p:spPr bwMode="auto">
          <a:xfrm>
            <a:off x="427038" y="1806575"/>
            <a:ext cx="8047037" cy="149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8681" name="Text Box 9">
            <a:extLst>
              <a:ext uri="{FF2B5EF4-FFF2-40B4-BE49-F238E27FC236}">
                <a16:creationId xmlns:a16="http://schemas.microsoft.com/office/drawing/2014/main" id="{1242E699-281A-F7E7-17C7-DEB23A74CCF7}"/>
              </a:ext>
            </a:extLst>
          </p:cNvPr>
          <p:cNvSpPr txBox="1">
            <a:spLocks noChangeArrowheads="1"/>
          </p:cNvSpPr>
          <p:nvPr/>
        </p:nvSpPr>
        <p:spPr bwMode="auto">
          <a:xfrm>
            <a:off x="687388" y="1350963"/>
            <a:ext cx="1677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accent2"/>
                </a:solidFill>
                <a:latin typeface="Comic Sans MS" panose="030F0702030302020204" pitchFamily="66" charset="0"/>
              </a:rPr>
              <a:t>Example 1:</a:t>
            </a:r>
          </a:p>
        </p:txBody>
      </p:sp>
    </p:spTree>
    <p:extLst>
      <p:ext uri="{BB962C8B-B14F-4D97-AF65-F5344CB8AC3E}">
        <p14:creationId xmlns:p14="http://schemas.microsoft.com/office/powerpoint/2010/main" val="139501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5F5A40A-755E-796E-AE22-A7EAF140BFBF}"/>
              </a:ext>
            </a:extLst>
          </p:cNvPr>
          <p:cNvSpPr>
            <a:spLocks noGrp="1" noChangeArrowheads="1"/>
          </p:cNvSpPr>
          <p:nvPr>
            <p:ph type="title"/>
          </p:nvPr>
        </p:nvSpPr>
        <p:spPr/>
        <p:txBody>
          <a:bodyPr/>
          <a:lstStyle/>
          <a:p>
            <a:r>
              <a:rPr lang="en-US" altLang="en-US"/>
              <a:t>Hash Tables</a:t>
            </a:r>
          </a:p>
        </p:txBody>
      </p:sp>
      <p:sp>
        <p:nvSpPr>
          <p:cNvPr id="5123" name="Rectangle 3">
            <a:extLst>
              <a:ext uri="{FF2B5EF4-FFF2-40B4-BE49-F238E27FC236}">
                <a16:creationId xmlns:a16="http://schemas.microsoft.com/office/drawing/2014/main" id="{A503541F-2FE4-AA07-5F6D-324ED904EAE5}"/>
              </a:ext>
            </a:extLst>
          </p:cNvPr>
          <p:cNvSpPr>
            <a:spLocks noGrp="1" noChangeArrowheads="1"/>
          </p:cNvSpPr>
          <p:nvPr>
            <p:ph type="body" idx="1"/>
          </p:nvPr>
        </p:nvSpPr>
        <p:spPr>
          <a:xfrm>
            <a:off x="152400" y="1347787"/>
            <a:ext cx="8839200" cy="5410200"/>
          </a:xfrm>
        </p:spPr>
        <p:txBody>
          <a:bodyPr/>
          <a:lstStyle/>
          <a:p>
            <a:r>
              <a:rPr lang="en-US" altLang="en-US" sz="2100" b="1" dirty="0">
                <a:solidFill>
                  <a:srgbClr val="CC3300"/>
                </a:solidFill>
              </a:rPr>
              <a:t>Notation:</a:t>
            </a:r>
          </a:p>
          <a:p>
            <a:pPr lvl="1"/>
            <a:r>
              <a:rPr lang="en-US" altLang="en-US" sz="2100" i="1" dirty="0">
                <a:solidFill>
                  <a:schemeClr val="hlink"/>
                </a:solidFill>
              </a:rPr>
              <a:t>U</a:t>
            </a:r>
            <a:r>
              <a:rPr lang="en-US" altLang="en-US" sz="2100" dirty="0"/>
              <a:t> – Universe of all possible keys.</a:t>
            </a:r>
          </a:p>
          <a:p>
            <a:pPr lvl="1"/>
            <a:r>
              <a:rPr lang="en-US" altLang="en-US" sz="2100" i="1" dirty="0">
                <a:solidFill>
                  <a:schemeClr val="hlink"/>
                </a:solidFill>
              </a:rPr>
              <a:t>K</a:t>
            </a:r>
            <a:r>
              <a:rPr lang="en-US" altLang="en-US" sz="2100" dirty="0"/>
              <a:t> – Set of keys actually stored in the dictionary.</a:t>
            </a:r>
          </a:p>
          <a:p>
            <a:pPr lvl="1"/>
            <a:r>
              <a:rPr lang="en-US" altLang="en-US" sz="2100" dirty="0"/>
              <a:t> </a:t>
            </a:r>
            <a:r>
              <a:rPr lang="en-US" altLang="en-US" sz="2100" dirty="0">
                <a:solidFill>
                  <a:schemeClr val="hlink"/>
                </a:solidFill>
              </a:rPr>
              <a:t>|</a:t>
            </a:r>
            <a:r>
              <a:rPr lang="en-US" altLang="en-US" sz="2100" i="1" dirty="0">
                <a:solidFill>
                  <a:schemeClr val="hlink"/>
                </a:solidFill>
              </a:rPr>
              <a:t>K</a:t>
            </a:r>
            <a:r>
              <a:rPr lang="en-US" altLang="en-US" sz="2100" dirty="0">
                <a:solidFill>
                  <a:schemeClr val="hlink"/>
                </a:solidFill>
              </a:rPr>
              <a:t>| = </a:t>
            </a:r>
            <a:r>
              <a:rPr lang="en-US" altLang="en-US" sz="2100" i="1" dirty="0">
                <a:solidFill>
                  <a:schemeClr val="hlink"/>
                </a:solidFill>
              </a:rPr>
              <a:t>n</a:t>
            </a:r>
            <a:r>
              <a:rPr lang="en-US" altLang="en-US" sz="2100" dirty="0"/>
              <a:t>.</a:t>
            </a:r>
          </a:p>
          <a:p>
            <a:r>
              <a:rPr lang="en-US" altLang="en-US" sz="2100" dirty="0">
                <a:solidFill>
                  <a:srgbClr val="CC3300"/>
                </a:solidFill>
              </a:rPr>
              <a:t>When U is very large</a:t>
            </a:r>
            <a:r>
              <a:rPr lang="en-US" altLang="en-US" sz="2100" dirty="0"/>
              <a:t>,</a:t>
            </a:r>
          </a:p>
          <a:p>
            <a:pPr lvl="1"/>
            <a:r>
              <a:rPr lang="en-US" altLang="en-US" sz="2100" dirty="0"/>
              <a:t>Arrays are not practical.</a:t>
            </a:r>
          </a:p>
          <a:p>
            <a:pPr lvl="1"/>
            <a:r>
              <a:rPr lang="en-US" altLang="en-US" sz="2100" dirty="0"/>
              <a:t>|</a:t>
            </a:r>
            <a:r>
              <a:rPr lang="en-US" altLang="en-US" sz="2100" i="1" dirty="0"/>
              <a:t>K</a:t>
            </a:r>
            <a:r>
              <a:rPr lang="en-US" altLang="en-US" sz="2100" dirty="0"/>
              <a:t>| &lt;&lt; |</a:t>
            </a:r>
            <a:r>
              <a:rPr lang="en-US" altLang="en-US" sz="2100" i="1" dirty="0"/>
              <a:t>U</a:t>
            </a:r>
            <a:r>
              <a:rPr lang="en-US" altLang="en-US" sz="2100" dirty="0"/>
              <a:t>|.</a:t>
            </a:r>
          </a:p>
          <a:p>
            <a:r>
              <a:rPr lang="en-US" altLang="en-US" sz="2100" dirty="0"/>
              <a:t>Use a table of size proportional to |</a:t>
            </a:r>
            <a:r>
              <a:rPr lang="en-US" altLang="en-US" sz="2100" i="1" dirty="0"/>
              <a:t>K</a:t>
            </a:r>
            <a:r>
              <a:rPr lang="en-US" altLang="en-US" sz="2100" dirty="0"/>
              <a:t>| – </a:t>
            </a:r>
            <a:r>
              <a:rPr lang="en-US" altLang="en-US" sz="2100" dirty="0">
                <a:solidFill>
                  <a:srgbClr val="CC3300"/>
                </a:solidFill>
              </a:rPr>
              <a:t>The hash tables</a:t>
            </a:r>
            <a:r>
              <a:rPr lang="en-US" altLang="en-US" sz="2100" dirty="0"/>
              <a:t>.</a:t>
            </a:r>
          </a:p>
          <a:p>
            <a:pPr lvl="1"/>
            <a:r>
              <a:rPr lang="en-US" altLang="en-US" sz="2100" dirty="0"/>
              <a:t>However, we lose the direct-addressing ability.</a:t>
            </a:r>
          </a:p>
          <a:p>
            <a:pPr lvl="1"/>
            <a:r>
              <a:rPr lang="en-US" altLang="en-US" sz="2100" dirty="0"/>
              <a:t>Define functions that map keys to slots of the hash table.</a:t>
            </a:r>
          </a:p>
          <a:p>
            <a:pPr lvl="1"/>
            <a:endParaRPr lang="en-US" altLang="en-US" sz="210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E3F5805C-C8DA-2864-9216-6BCDD9A1DA9D}"/>
              </a:ext>
            </a:extLst>
          </p:cNvPr>
          <p:cNvSpPr>
            <a:spLocks noGrp="1"/>
          </p:cNvSpPr>
          <p:nvPr>
            <p:ph type="sldNum" sz="quarter" idx="11"/>
          </p:nvPr>
        </p:nvSpPr>
        <p:spPr/>
        <p:txBody>
          <a:bodyPr/>
          <a:lstStyle/>
          <a:p>
            <a:fld id="{EA40DC25-2983-435D-93E0-6A45390A47B1}" type="slidenum">
              <a:rPr lang="en-US" altLang="en-US"/>
              <a:pPr/>
              <a:t>16</a:t>
            </a:fld>
            <a:endParaRPr lang="en-US" altLang="en-US"/>
          </a:p>
        </p:txBody>
      </p:sp>
      <p:sp>
        <p:nvSpPr>
          <p:cNvPr id="563202" name="Rectangle 2">
            <a:extLst>
              <a:ext uri="{FF2B5EF4-FFF2-40B4-BE49-F238E27FC236}">
                <a16:creationId xmlns:a16="http://schemas.microsoft.com/office/drawing/2014/main" id="{67532AF1-E5BC-AB5A-2D41-038913631083}"/>
              </a:ext>
            </a:extLst>
          </p:cNvPr>
          <p:cNvSpPr>
            <a:spLocks noGrp="1" noChangeArrowheads="1"/>
          </p:cNvSpPr>
          <p:nvPr>
            <p:ph type="title"/>
          </p:nvPr>
        </p:nvSpPr>
        <p:spPr/>
        <p:txBody>
          <a:bodyPr/>
          <a:lstStyle/>
          <a:p>
            <a:r>
              <a:rPr lang="en-US" altLang="en-US"/>
              <a:t>Hash Tables</a:t>
            </a:r>
          </a:p>
        </p:txBody>
      </p:sp>
      <p:sp>
        <p:nvSpPr>
          <p:cNvPr id="563203" name="Rectangle 3">
            <a:extLst>
              <a:ext uri="{FF2B5EF4-FFF2-40B4-BE49-F238E27FC236}">
                <a16:creationId xmlns:a16="http://schemas.microsoft.com/office/drawing/2014/main" id="{7192D7EB-9E59-2C0E-9D45-D3753E462755}"/>
              </a:ext>
            </a:extLst>
          </p:cNvPr>
          <p:cNvSpPr>
            <a:spLocks noGrp="1" noChangeArrowheads="1"/>
          </p:cNvSpPr>
          <p:nvPr>
            <p:ph type="body" idx="1"/>
          </p:nvPr>
        </p:nvSpPr>
        <p:spPr>
          <a:xfrm>
            <a:off x="350838" y="1106488"/>
            <a:ext cx="8229600" cy="5184775"/>
          </a:xfrm>
        </p:spPr>
        <p:txBody>
          <a:bodyPr/>
          <a:lstStyle/>
          <a:p>
            <a:pPr>
              <a:lnSpc>
                <a:spcPct val="130000"/>
              </a:lnSpc>
              <a:buFontTx/>
              <a:buNone/>
            </a:pPr>
            <a:r>
              <a:rPr lang="en-US" altLang="en-US" sz="2400" b="1"/>
              <a:t>Idea: </a:t>
            </a:r>
          </a:p>
          <a:p>
            <a:pPr lvl="1">
              <a:lnSpc>
                <a:spcPct val="130000"/>
              </a:lnSpc>
            </a:pPr>
            <a:r>
              <a:rPr lang="en-US" altLang="en-US" sz="2000"/>
              <a:t>Use a function </a:t>
            </a:r>
            <a:r>
              <a:rPr lang="en-US" altLang="en-US" sz="2000">
                <a:latin typeface="Comic Sans MS" panose="030F0702030302020204" pitchFamily="66" charset="0"/>
              </a:rPr>
              <a:t>h</a:t>
            </a:r>
            <a:r>
              <a:rPr lang="en-US" altLang="en-US" sz="2000"/>
              <a:t> to compute the slot for each key</a:t>
            </a:r>
          </a:p>
          <a:p>
            <a:pPr lvl="1">
              <a:lnSpc>
                <a:spcPct val="130000"/>
              </a:lnSpc>
            </a:pPr>
            <a:r>
              <a:rPr lang="en-US" altLang="en-US" sz="2000"/>
              <a:t>Store the element in slot</a:t>
            </a:r>
            <a:r>
              <a:rPr lang="en-US" altLang="en-US" sz="2000">
                <a:latin typeface="Comic Sans MS" panose="030F0702030302020204" pitchFamily="66" charset="0"/>
              </a:rPr>
              <a:t> h(k)</a:t>
            </a:r>
          </a:p>
          <a:p>
            <a:pPr>
              <a:lnSpc>
                <a:spcPct val="130000"/>
              </a:lnSpc>
            </a:pPr>
            <a:r>
              <a:rPr lang="en-US" altLang="en-US" sz="2400"/>
              <a:t>A </a:t>
            </a:r>
            <a:r>
              <a:rPr lang="en-US" altLang="en-US" sz="2400" b="1"/>
              <a:t>hash function</a:t>
            </a:r>
            <a:r>
              <a:rPr lang="en-US" altLang="en-US" sz="2400"/>
              <a:t> </a:t>
            </a:r>
            <a:r>
              <a:rPr lang="en-US" altLang="en-US" sz="2400">
                <a:latin typeface="Comic Sans MS" panose="030F0702030302020204" pitchFamily="66" charset="0"/>
              </a:rPr>
              <a:t>h</a:t>
            </a:r>
            <a:r>
              <a:rPr lang="en-US" altLang="en-US" sz="2400"/>
              <a:t> transforms a key into an index in a hash table </a:t>
            </a:r>
            <a:r>
              <a:rPr lang="en-US" altLang="en-US" sz="2400">
                <a:latin typeface="Comic Sans MS" panose="030F0702030302020204" pitchFamily="66" charset="0"/>
              </a:rPr>
              <a:t>T[0…m-1]:</a:t>
            </a:r>
          </a:p>
          <a:p>
            <a:pPr>
              <a:lnSpc>
                <a:spcPct val="130000"/>
              </a:lnSpc>
              <a:buFontTx/>
              <a:buNone/>
            </a:pPr>
            <a:r>
              <a:rPr lang="en-US" altLang="en-US" sz="2400"/>
              <a:t>		</a:t>
            </a:r>
            <a:r>
              <a:rPr lang="en-US" altLang="en-US" sz="2400">
                <a:latin typeface="Comic Sans MS" panose="030F0702030302020204" pitchFamily="66" charset="0"/>
              </a:rPr>
              <a:t>h : U → {0, 1, . . . , m - 1}</a:t>
            </a:r>
            <a:endParaRPr lang="en-US" altLang="en-US" sz="2400"/>
          </a:p>
          <a:p>
            <a:pPr>
              <a:lnSpc>
                <a:spcPct val="130000"/>
              </a:lnSpc>
            </a:pPr>
            <a:r>
              <a:rPr lang="en-US" altLang="en-US" sz="2400"/>
              <a:t>We say that </a:t>
            </a:r>
            <a:r>
              <a:rPr lang="en-US" altLang="en-US" sz="2400">
                <a:latin typeface="Comic Sans MS" panose="030F0702030302020204" pitchFamily="66" charset="0"/>
              </a:rPr>
              <a:t>k</a:t>
            </a:r>
            <a:r>
              <a:rPr lang="en-US" altLang="en-US" sz="2400"/>
              <a:t> </a:t>
            </a:r>
            <a:r>
              <a:rPr lang="en-US" altLang="en-US" sz="2400" b="1"/>
              <a:t>hashes </a:t>
            </a:r>
            <a:r>
              <a:rPr lang="en-US" altLang="en-US" sz="2400"/>
              <a:t>to slot </a:t>
            </a:r>
            <a:r>
              <a:rPr lang="en-US" altLang="en-US" sz="2400">
                <a:latin typeface="Comic Sans MS" panose="030F0702030302020204" pitchFamily="66" charset="0"/>
              </a:rPr>
              <a:t>h(k)</a:t>
            </a:r>
          </a:p>
          <a:p>
            <a:pPr>
              <a:lnSpc>
                <a:spcPct val="130000"/>
              </a:lnSpc>
            </a:pPr>
            <a:r>
              <a:rPr lang="en-US" altLang="en-US" sz="2400"/>
              <a:t>Advantages:</a:t>
            </a:r>
          </a:p>
          <a:p>
            <a:pPr lvl="1">
              <a:lnSpc>
                <a:spcPct val="130000"/>
              </a:lnSpc>
            </a:pPr>
            <a:r>
              <a:rPr lang="en-US" altLang="en-US" sz="2000"/>
              <a:t>Reduce the range of array indices handled: </a:t>
            </a:r>
            <a:r>
              <a:rPr lang="en-US" altLang="en-US" sz="2000">
                <a:solidFill>
                  <a:srgbClr val="DD0111"/>
                </a:solidFill>
                <a:latin typeface="Comic Sans MS" panose="030F0702030302020204" pitchFamily="66" charset="0"/>
              </a:rPr>
              <a:t>m</a:t>
            </a:r>
            <a:r>
              <a:rPr lang="en-US" altLang="en-US" sz="2000">
                <a:solidFill>
                  <a:srgbClr val="DD0111"/>
                </a:solidFill>
              </a:rPr>
              <a:t> instead of </a:t>
            </a:r>
            <a:r>
              <a:rPr lang="en-US" altLang="en-US" sz="2000">
                <a:solidFill>
                  <a:srgbClr val="DD0111"/>
                </a:solidFill>
                <a:latin typeface="Comic Sans MS" panose="030F0702030302020204" pitchFamily="66" charset="0"/>
              </a:rPr>
              <a:t>|U|</a:t>
            </a:r>
          </a:p>
          <a:p>
            <a:pPr lvl="1">
              <a:lnSpc>
                <a:spcPct val="130000"/>
              </a:lnSpc>
            </a:pPr>
            <a:r>
              <a:rPr lang="en-US" altLang="en-US" sz="2000"/>
              <a:t>Storage is also reduced</a:t>
            </a:r>
          </a:p>
        </p:txBody>
      </p:sp>
    </p:spTree>
    <p:extLst>
      <p:ext uri="{BB962C8B-B14F-4D97-AF65-F5344CB8AC3E}">
        <p14:creationId xmlns:p14="http://schemas.microsoft.com/office/powerpoint/2010/main" val="1140325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9881EF4-6654-47BA-85B5-1DB84C62B1DE}"/>
              </a:ext>
            </a:extLst>
          </p:cNvPr>
          <p:cNvSpPr>
            <a:spLocks noGrp="1"/>
          </p:cNvSpPr>
          <p:nvPr>
            <p:ph idx="1"/>
          </p:nvPr>
        </p:nvSpPr>
        <p:spPr>
          <a:xfrm>
            <a:off x="350837" y="1214438"/>
            <a:ext cx="8616993" cy="5076825"/>
          </a:xfrm>
        </p:spPr>
        <p:txBody>
          <a:bodyPr/>
          <a:lstStyle/>
          <a:p>
            <a:r>
              <a:rPr lang="en-US" altLang="en-US" sz="2100" dirty="0">
                <a:solidFill>
                  <a:schemeClr val="accent4"/>
                </a:solidFill>
                <a:latin typeface="Trebuchet MS" panose="020B0603020202020204" pitchFamily="34" charset="0"/>
                <a:cs typeface="Arial" panose="020B0604020202020204" pitchFamily="34" charset="0"/>
              </a:rPr>
              <a:t>S: student data</a:t>
            </a:r>
          </a:p>
          <a:p>
            <a:pPr lvl="1"/>
            <a:r>
              <a:rPr lang="en-US" altLang="en-US" sz="2100" dirty="0">
                <a:solidFill>
                  <a:schemeClr val="accent4"/>
                </a:solidFill>
                <a:latin typeface="Trebuchet MS" panose="020B0603020202020204" pitchFamily="34" charset="0"/>
                <a:cs typeface="Arial" panose="020B0604020202020204" pitchFamily="34" charset="0"/>
              </a:rPr>
              <a:t>key = SID = integer from U = {0 .. 999,999,999}</a:t>
            </a:r>
          </a:p>
          <a:p>
            <a:pPr lvl="1"/>
            <a:endParaRPr lang="en-US" altLang="en-US" sz="2100" dirty="0">
              <a:solidFill>
                <a:schemeClr val="accent4"/>
              </a:solidFill>
              <a:latin typeface="Trebuchet MS" panose="020B0603020202020204" pitchFamily="34" charset="0"/>
              <a:cs typeface="Arial" panose="020B0604020202020204" pitchFamily="34" charset="0"/>
            </a:endParaRPr>
          </a:p>
          <a:p>
            <a:pPr>
              <a:buNone/>
            </a:pPr>
            <a:r>
              <a:rPr lang="en-US" altLang="en-US" sz="2100" dirty="0">
                <a:solidFill>
                  <a:schemeClr val="accent4"/>
                </a:solidFill>
                <a:latin typeface="Trebuchet MS" panose="020B0603020202020204" pitchFamily="34" charset="0"/>
                <a:cs typeface="Arial" panose="020B0604020202020204" pitchFamily="34" charset="0"/>
              </a:rPr>
              <a:t>Idea: use a smaller table, for example,</a:t>
            </a:r>
            <a:br>
              <a:rPr lang="en-US" altLang="en-US" sz="2100" dirty="0">
                <a:solidFill>
                  <a:schemeClr val="accent4"/>
                </a:solidFill>
                <a:latin typeface="Trebuchet MS" panose="020B0603020202020204" pitchFamily="34" charset="0"/>
                <a:cs typeface="Arial" panose="020B0604020202020204" pitchFamily="34" charset="0"/>
              </a:rPr>
            </a:br>
            <a:r>
              <a:rPr lang="en-US" altLang="en-US" sz="2100" dirty="0">
                <a:solidFill>
                  <a:schemeClr val="accent4"/>
                </a:solidFill>
                <a:latin typeface="Trebuchet MS" panose="020B0603020202020204" pitchFamily="34" charset="0"/>
                <a:cs typeface="Arial" panose="020B0604020202020204" pitchFamily="34" charset="0"/>
              </a:rPr>
              <a:t>    T[0 .. 9,999,999] and use only 7 last digits to determine position</a:t>
            </a:r>
          </a:p>
          <a:p>
            <a:endParaRPr lang="de-DE" sz="2100" dirty="0">
              <a:solidFill>
                <a:schemeClr val="accent4"/>
              </a:solidFill>
              <a:latin typeface="Trebuchet MS" panose="020B0603020202020204" pitchFamily="34" charset="0"/>
            </a:endParaRPr>
          </a:p>
        </p:txBody>
      </p:sp>
      <p:sp>
        <p:nvSpPr>
          <p:cNvPr id="15362" name="Rectangle 3"/>
          <p:cNvSpPr>
            <a:spLocks noGrp="1" noChangeArrowheads="1"/>
          </p:cNvSpPr>
          <p:nvPr>
            <p:ph type="title"/>
          </p:nvPr>
        </p:nvSpPr>
        <p:spPr/>
        <p:txBody>
          <a:bodyPr/>
          <a:lstStyle/>
          <a:p>
            <a:r>
              <a:rPr lang="en-US" altLang="en-US"/>
              <a:t>Hash tables</a:t>
            </a:r>
          </a:p>
        </p:txBody>
      </p:sp>
      <p:grpSp>
        <p:nvGrpSpPr>
          <p:cNvPr id="2" name="Group 47"/>
          <p:cNvGrpSpPr>
            <a:grpSpLocks/>
          </p:cNvGrpSpPr>
          <p:nvPr/>
        </p:nvGrpSpPr>
        <p:grpSpPr bwMode="auto">
          <a:xfrm>
            <a:off x="4663857" y="3130656"/>
            <a:ext cx="1240631" cy="2587228"/>
            <a:chOff x="3574" y="1697"/>
            <a:chExt cx="1042" cy="2173"/>
          </a:xfrm>
        </p:grpSpPr>
        <p:sp>
          <p:nvSpPr>
            <p:cNvPr id="15375" name="Rectangle 7"/>
            <p:cNvSpPr>
              <a:spLocks noChangeArrowheads="1"/>
            </p:cNvSpPr>
            <p:nvPr/>
          </p:nvSpPr>
          <p:spPr bwMode="auto">
            <a:xfrm>
              <a:off x="4341" y="1947"/>
              <a:ext cx="275" cy="14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a:r>
                <a:rPr lang="en-US" altLang="en-US" sz="1050" dirty="0"/>
                <a:t>None</a:t>
              </a:r>
            </a:p>
          </p:txBody>
        </p:sp>
        <p:sp>
          <p:nvSpPr>
            <p:cNvPr id="15376" name="Rectangle 8"/>
            <p:cNvSpPr>
              <a:spLocks noChangeArrowheads="1"/>
            </p:cNvSpPr>
            <p:nvPr/>
          </p:nvSpPr>
          <p:spPr bwMode="auto">
            <a:xfrm>
              <a:off x="4341" y="2239"/>
              <a:ext cx="275" cy="147"/>
            </a:xfrm>
            <a:prstGeom prst="rect">
              <a:avLst/>
            </a:prstGeom>
            <a:solidFill>
              <a:srgbClr val="6699FF"/>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endParaRPr lang="nl-NL" altLang="en-US" sz="1500"/>
            </a:p>
          </p:txBody>
        </p:sp>
        <p:sp>
          <p:nvSpPr>
            <p:cNvPr id="15377" name="Rectangle 9"/>
            <p:cNvSpPr>
              <a:spLocks noChangeArrowheads="1"/>
            </p:cNvSpPr>
            <p:nvPr/>
          </p:nvSpPr>
          <p:spPr bwMode="auto">
            <a:xfrm>
              <a:off x="4341" y="2093"/>
              <a:ext cx="275" cy="14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a:r>
                <a:rPr lang="en-US" altLang="en-US" sz="1050" dirty="0"/>
                <a:t>None</a:t>
              </a:r>
            </a:p>
          </p:txBody>
        </p:sp>
        <p:sp>
          <p:nvSpPr>
            <p:cNvPr id="15378" name="Rectangle 10"/>
            <p:cNvSpPr>
              <a:spLocks noChangeArrowheads="1"/>
            </p:cNvSpPr>
            <p:nvPr/>
          </p:nvSpPr>
          <p:spPr bwMode="auto">
            <a:xfrm>
              <a:off x="4341" y="2387"/>
              <a:ext cx="275" cy="14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a:r>
                <a:rPr lang="en-US" altLang="en-US" sz="1050" dirty="0"/>
                <a:t>None</a:t>
              </a:r>
            </a:p>
          </p:txBody>
        </p:sp>
        <p:sp>
          <p:nvSpPr>
            <p:cNvPr id="15379" name="Rectangle 12"/>
            <p:cNvSpPr>
              <a:spLocks noChangeArrowheads="1"/>
            </p:cNvSpPr>
            <p:nvPr/>
          </p:nvSpPr>
          <p:spPr bwMode="auto">
            <a:xfrm>
              <a:off x="4341" y="3670"/>
              <a:ext cx="275" cy="14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a:r>
                <a:rPr lang="en-US" altLang="en-US" sz="1050" dirty="0"/>
                <a:t>None</a:t>
              </a:r>
            </a:p>
          </p:txBody>
        </p:sp>
        <p:sp>
          <p:nvSpPr>
            <p:cNvPr id="15380" name="Rectangle 13"/>
            <p:cNvSpPr>
              <a:spLocks noChangeArrowheads="1"/>
            </p:cNvSpPr>
            <p:nvPr/>
          </p:nvSpPr>
          <p:spPr bwMode="auto">
            <a:xfrm>
              <a:off x="4341" y="2535"/>
              <a:ext cx="275" cy="147"/>
            </a:xfrm>
            <a:prstGeom prst="rect">
              <a:avLst/>
            </a:prstGeom>
            <a:solidFill>
              <a:srgbClr val="6699FF"/>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endParaRPr lang="nl-NL" altLang="en-US" sz="1500"/>
            </a:p>
          </p:txBody>
        </p:sp>
        <p:sp>
          <p:nvSpPr>
            <p:cNvPr id="15381" name="Rectangle 15"/>
            <p:cNvSpPr>
              <a:spLocks noChangeArrowheads="1"/>
            </p:cNvSpPr>
            <p:nvPr/>
          </p:nvSpPr>
          <p:spPr bwMode="auto">
            <a:xfrm>
              <a:off x="4341" y="2937"/>
              <a:ext cx="275" cy="147"/>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a:r>
                <a:rPr lang="en-US" altLang="en-US" sz="1050" dirty="0"/>
                <a:t>None</a:t>
              </a:r>
            </a:p>
          </p:txBody>
        </p:sp>
        <p:sp>
          <p:nvSpPr>
            <p:cNvPr id="15382" name="Text Box 22"/>
            <p:cNvSpPr txBox="1">
              <a:spLocks noChangeArrowheads="1"/>
            </p:cNvSpPr>
            <p:nvPr/>
          </p:nvSpPr>
          <p:spPr bwMode="auto">
            <a:xfrm>
              <a:off x="4365" y="1697"/>
              <a:ext cx="22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eaLnBrk="1" hangingPunct="1"/>
              <a:r>
                <a:rPr lang="en-US" altLang="en-US" sz="1500"/>
                <a:t>T</a:t>
              </a:r>
            </a:p>
          </p:txBody>
        </p:sp>
        <p:sp>
          <p:nvSpPr>
            <p:cNvPr id="15383" name="Text Box 23"/>
            <p:cNvSpPr txBox="1">
              <a:spLocks noChangeArrowheads="1"/>
            </p:cNvSpPr>
            <p:nvPr/>
          </p:nvSpPr>
          <p:spPr bwMode="auto">
            <a:xfrm>
              <a:off x="3574" y="3637"/>
              <a:ext cx="7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r" eaLnBrk="1" hangingPunct="1"/>
              <a:r>
                <a:rPr lang="en-US" altLang="en-US" sz="1200"/>
                <a:t>9,999,999</a:t>
              </a:r>
            </a:p>
          </p:txBody>
        </p:sp>
        <p:sp>
          <p:nvSpPr>
            <p:cNvPr id="15384" name="Line 24"/>
            <p:cNvSpPr>
              <a:spLocks noChangeShapeType="1"/>
            </p:cNvSpPr>
            <p:nvPr/>
          </p:nvSpPr>
          <p:spPr bwMode="auto">
            <a:xfrm>
              <a:off x="4341" y="2662"/>
              <a:ext cx="0" cy="1036"/>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lIns="67500" tIns="35100" rIns="67500" bIns="35100">
              <a:spAutoFit/>
            </a:bodyPr>
            <a:lstStyle/>
            <a:p>
              <a:endParaRPr lang="en-US"/>
            </a:p>
          </p:txBody>
        </p:sp>
        <p:sp>
          <p:nvSpPr>
            <p:cNvPr id="15385" name="Line 25"/>
            <p:cNvSpPr>
              <a:spLocks noChangeShapeType="1"/>
            </p:cNvSpPr>
            <p:nvPr/>
          </p:nvSpPr>
          <p:spPr bwMode="auto">
            <a:xfrm>
              <a:off x="4616" y="2642"/>
              <a:ext cx="0" cy="106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lIns="67500" tIns="35100" rIns="67500" bIns="35100">
              <a:spAutoFit/>
            </a:bodyPr>
            <a:lstStyle/>
            <a:p>
              <a:endParaRPr lang="en-US"/>
            </a:p>
          </p:txBody>
        </p:sp>
        <p:sp>
          <p:nvSpPr>
            <p:cNvPr id="15386" name="Text Box 26"/>
            <p:cNvSpPr txBox="1">
              <a:spLocks noChangeArrowheads="1"/>
            </p:cNvSpPr>
            <p:nvPr/>
          </p:nvSpPr>
          <p:spPr bwMode="auto">
            <a:xfrm>
              <a:off x="4149" y="1904"/>
              <a:ext cx="18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67500" tIns="35100" rIns="67500" bIns="351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r"/>
              <a:r>
                <a:rPr lang="en-US" altLang="en-US" sz="1200"/>
                <a:t>0</a:t>
              </a:r>
            </a:p>
          </p:txBody>
        </p:sp>
        <p:sp>
          <p:nvSpPr>
            <p:cNvPr id="15387" name="Text Box 27"/>
            <p:cNvSpPr txBox="1">
              <a:spLocks noChangeArrowheads="1"/>
            </p:cNvSpPr>
            <p:nvPr/>
          </p:nvSpPr>
          <p:spPr bwMode="auto">
            <a:xfrm>
              <a:off x="4150" y="2056"/>
              <a:ext cx="18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67500" tIns="35100" rIns="67500" bIns="351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r>
                <a:rPr lang="en-US" altLang="en-US" sz="1200"/>
                <a:t>1</a:t>
              </a:r>
            </a:p>
          </p:txBody>
        </p:sp>
        <p:sp>
          <p:nvSpPr>
            <p:cNvPr id="15388" name="Text Box 28"/>
            <p:cNvSpPr txBox="1">
              <a:spLocks noChangeArrowheads="1"/>
            </p:cNvSpPr>
            <p:nvPr/>
          </p:nvSpPr>
          <p:spPr bwMode="auto">
            <a:xfrm>
              <a:off x="4149" y="2200"/>
              <a:ext cx="18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67500" tIns="35100" rIns="67500" bIns="351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r"/>
              <a:r>
                <a:rPr lang="en-US" altLang="en-US" sz="1200"/>
                <a:t>2</a:t>
              </a:r>
            </a:p>
          </p:txBody>
        </p:sp>
        <p:sp>
          <p:nvSpPr>
            <p:cNvPr id="15389" name="Text Box 29"/>
            <p:cNvSpPr txBox="1">
              <a:spLocks noChangeArrowheads="1"/>
            </p:cNvSpPr>
            <p:nvPr/>
          </p:nvSpPr>
          <p:spPr bwMode="auto">
            <a:xfrm>
              <a:off x="4149" y="2348"/>
              <a:ext cx="18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67500" tIns="35100" rIns="67500" bIns="351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r"/>
              <a:r>
                <a:rPr lang="en-US" altLang="en-US" sz="1200"/>
                <a:t>3</a:t>
              </a:r>
            </a:p>
          </p:txBody>
        </p:sp>
      </p:grpSp>
      <p:sp>
        <p:nvSpPr>
          <p:cNvPr id="441379" name="Text Box 35"/>
          <p:cNvSpPr txBox="1">
            <a:spLocks noChangeArrowheads="1"/>
          </p:cNvSpPr>
          <p:nvPr/>
        </p:nvSpPr>
        <p:spPr bwMode="auto">
          <a:xfrm>
            <a:off x="4663856" y="4567741"/>
            <a:ext cx="9060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r" eaLnBrk="1" hangingPunct="1"/>
            <a:r>
              <a:rPr lang="en-US" altLang="en-US" sz="1200"/>
              <a:t>6,029,537</a:t>
            </a:r>
          </a:p>
        </p:txBody>
      </p:sp>
      <p:sp>
        <p:nvSpPr>
          <p:cNvPr id="441380" name="Text Box 36"/>
          <p:cNvSpPr txBox="1">
            <a:spLocks noChangeArrowheads="1"/>
          </p:cNvSpPr>
          <p:nvPr/>
        </p:nvSpPr>
        <p:spPr bwMode="auto">
          <a:xfrm>
            <a:off x="2816006" y="4299851"/>
            <a:ext cx="1563291" cy="27699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eaLnBrk="1" hangingPunct="1"/>
            <a:r>
              <a:rPr lang="en-US" altLang="en-US" sz="1200" dirty="0"/>
              <a:t>key = 64</a:t>
            </a:r>
            <a:r>
              <a:rPr lang="en-US" altLang="en-US" sz="1200" dirty="0">
                <a:solidFill>
                  <a:srgbClr val="FF0000"/>
                </a:solidFill>
              </a:rPr>
              <a:t>6,029,537</a:t>
            </a:r>
          </a:p>
        </p:txBody>
      </p:sp>
      <p:sp>
        <p:nvSpPr>
          <p:cNvPr id="441381" name="Freeform 37"/>
          <p:cNvSpPr>
            <a:spLocks/>
          </p:cNvSpPr>
          <p:nvPr/>
        </p:nvSpPr>
        <p:spPr bwMode="auto">
          <a:xfrm>
            <a:off x="4381679" y="4428437"/>
            <a:ext cx="386953" cy="304800"/>
          </a:xfrm>
          <a:custGeom>
            <a:avLst/>
            <a:gdLst>
              <a:gd name="T0" fmla="*/ 0 w 325"/>
              <a:gd name="T1" fmla="*/ 0 h 256"/>
              <a:gd name="T2" fmla="*/ 2147483647 w 325"/>
              <a:gd name="T3" fmla="*/ 2147483647 h 256"/>
              <a:gd name="T4" fmla="*/ 2147483647 w 325"/>
              <a:gd name="T5" fmla="*/ 2147483647 h 256"/>
              <a:gd name="T6" fmla="*/ 2147483647 w 325"/>
              <a:gd name="T7" fmla="*/ 2147483647 h 256"/>
              <a:gd name="T8" fmla="*/ 0 60000 65536"/>
              <a:gd name="T9" fmla="*/ 0 60000 65536"/>
              <a:gd name="T10" fmla="*/ 0 60000 65536"/>
              <a:gd name="T11" fmla="*/ 0 60000 65536"/>
              <a:gd name="T12" fmla="*/ 0 w 325"/>
              <a:gd name="T13" fmla="*/ 0 h 256"/>
              <a:gd name="T14" fmla="*/ 325 w 325"/>
              <a:gd name="T15" fmla="*/ 256 h 256"/>
            </a:gdLst>
            <a:ahLst/>
            <a:cxnLst>
              <a:cxn ang="T8">
                <a:pos x="T0" y="T1"/>
              </a:cxn>
              <a:cxn ang="T9">
                <a:pos x="T2" y="T3"/>
              </a:cxn>
              <a:cxn ang="T10">
                <a:pos x="T4" y="T5"/>
              </a:cxn>
              <a:cxn ang="T11">
                <a:pos x="T6" y="T7"/>
              </a:cxn>
            </a:cxnLst>
            <a:rect l="T12" t="T13" r="T14" b="T15"/>
            <a:pathLst>
              <a:path w="325" h="256">
                <a:moveTo>
                  <a:pt x="0" y="0"/>
                </a:moveTo>
                <a:cubicBezTo>
                  <a:pt x="23" y="11"/>
                  <a:pt x="114" y="25"/>
                  <a:pt x="141" y="63"/>
                </a:cubicBezTo>
                <a:cubicBezTo>
                  <a:pt x="168" y="101"/>
                  <a:pt x="133" y="200"/>
                  <a:pt x="164" y="228"/>
                </a:cubicBezTo>
                <a:cubicBezTo>
                  <a:pt x="195" y="256"/>
                  <a:pt x="292" y="230"/>
                  <a:pt x="325" y="230"/>
                </a:cubicBezTo>
              </a:path>
            </a:pathLst>
          </a:custGeom>
          <a:noFill/>
          <a:ln w="28575"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1383" name="Freeform 39"/>
          <p:cNvSpPr>
            <a:spLocks/>
          </p:cNvSpPr>
          <p:nvPr/>
        </p:nvSpPr>
        <p:spPr bwMode="auto">
          <a:xfrm>
            <a:off x="4381678" y="3941471"/>
            <a:ext cx="990600" cy="139304"/>
          </a:xfrm>
          <a:custGeom>
            <a:avLst/>
            <a:gdLst>
              <a:gd name="T0" fmla="*/ 0 w 832"/>
              <a:gd name="T1" fmla="*/ 2147483647 h 117"/>
              <a:gd name="T2" fmla="*/ 2147483647 w 832"/>
              <a:gd name="T3" fmla="*/ 2147483647 h 117"/>
              <a:gd name="T4" fmla="*/ 2147483647 w 832"/>
              <a:gd name="T5" fmla="*/ 2147483647 h 117"/>
              <a:gd name="T6" fmla="*/ 0 60000 65536"/>
              <a:gd name="T7" fmla="*/ 0 60000 65536"/>
              <a:gd name="T8" fmla="*/ 0 60000 65536"/>
              <a:gd name="T9" fmla="*/ 0 w 832"/>
              <a:gd name="T10" fmla="*/ 0 h 117"/>
              <a:gd name="T11" fmla="*/ 832 w 832"/>
              <a:gd name="T12" fmla="*/ 117 h 117"/>
            </a:gdLst>
            <a:ahLst/>
            <a:cxnLst>
              <a:cxn ang="T6">
                <a:pos x="T0" y="T1"/>
              </a:cxn>
              <a:cxn ang="T7">
                <a:pos x="T2" y="T3"/>
              </a:cxn>
              <a:cxn ang="T8">
                <a:pos x="T4" y="T5"/>
              </a:cxn>
            </a:cxnLst>
            <a:rect l="T9" t="T10" r="T11" b="T12"/>
            <a:pathLst>
              <a:path w="832" h="117">
                <a:moveTo>
                  <a:pt x="0" y="117"/>
                </a:moveTo>
                <a:cubicBezTo>
                  <a:pt x="51" y="99"/>
                  <a:pt x="169" y="16"/>
                  <a:pt x="308" y="8"/>
                </a:cubicBezTo>
                <a:cubicBezTo>
                  <a:pt x="447" y="0"/>
                  <a:pt x="723" y="56"/>
                  <a:pt x="832" y="69"/>
                </a:cubicBezTo>
              </a:path>
            </a:pathLst>
          </a:custGeom>
          <a:noFill/>
          <a:ln w="28575"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1384" name="Text Box 40"/>
          <p:cNvSpPr txBox="1">
            <a:spLocks noChangeArrowheads="1"/>
          </p:cNvSpPr>
          <p:nvPr/>
        </p:nvSpPr>
        <p:spPr bwMode="auto">
          <a:xfrm>
            <a:off x="2830293" y="3939091"/>
            <a:ext cx="1549004" cy="27699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eaLnBrk="1" hangingPunct="1"/>
            <a:r>
              <a:rPr lang="en-US" altLang="en-US" sz="1200" dirty="0"/>
              <a:t>key = 13</a:t>
            </a:r>
            <a:r>
              <a:rPr lang="en-US" altLang="en-US" sz="1200" dirty="0">
                <a:solidFill>
                  <a:srgbClr val="FF0000"/>
                </a:solidFill>
              </a:rPr>
              <a:t>0,000,003</a:t>
            </a:r>
          </a:p>
        </p:txBody>
      </p:sp>
      <p:sp>
        <p:nvSpPr>
          <p:cNvPr id="441387" name="Freeform 43"/>
          <p:cNvSpPr>
            <a:spLocks/>
          </p:cNvSpPr>
          <p:nvPr/>
        </p:nvSpPr>
        <p:spPr bwMode="auto">
          <a:xfrm>
            <a:off x="3829229" y="4753479"/>
            <a:ext cx="702469" cy="578644"/>
          </a:xfrm>
          <a:custGeom>
            <a:avLst/>
            <a:gdLst>
              <a:gd name="T0" fmla="*/ 0 w 590"/>
              <a:gd name="T1" fmla="*/ 2147483647 h 486"/>
              <a:gd name="T2" fmla="*/ 2147483647 w 590"/>
              <a:gd name="T3" fmla="*/ 0 h 486"/>
              <a:gd name="T4" fmla="*/ 0 60000 65536"/>
              <a:gd name="T5" fmla="*/ 0 60000 65536"/>
              <a:gd name="T6" fmla="*/ 0 w 590"/>
              <a:gd name="T7" fmla="*/ 0 h 486"/>
              <a:gd name="T8" fmla="*/ 590 w 590"/>
              <a:gd name="T9" fmla="*/ 486 h 486"/>
            </a:gdLst>
            <a:ahLst/>
            <a:cxnLst>
              <a:cxn ang="T4">
                <a:pos x="T0" y="T1"/>
              </a:cxn>
              <a:cxn ang="T5">
                <a:pos x="T2" y="T3"/>
              </a:cxn>
            </a:cxnLst>
            <a:rect l="T6" t="T7" r="T8" b="T9"/>
            <a:pathLst>
              <a:path w="590" h="486">
                <a:moveTo>
                  <a:pt x="0" y="486"/>
                </a:moveTo>
                <a:lnTo>
                  <a:pt x="59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1388" name="Line 44"/>
          <p:cNvSpPr>
            <a:spLocks noChangeShapeType="1"/>
          </p:cNvSpPr>
          <p:nvPr/>
        </p:nvSpPr>
        <p:spPr bwMode="auto">
          <a:xfrm flipV="1">
            <a:off x="4676953" y="4093871"/>
            <a:ext cx="685800" cy="55721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1386" name="Text Box 42"/>
          <p:cNvSpPr txBox="1">
            <a:spLocks noChangeArrowheads="1"/>
          </p:cNvSpPr>
          <p:nvPr/>
        </p:nvSpPr>
        <p:spPr bwMode="auto">
          <a:xfrm>
            <a:off x="2252840" y="5198772"/>
            <a:ext cx="1571625" cy="27699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eaLnBrk="1" hangingPunct="1"/>
            <a:r>
              <a:rPr lang="en-US" altLang="en-US" sz="1200" dirty="0"/>
              <a:t>key = 74</a:t>
            </a:r>
            <a:r>
              <a:rPr lang="en-US" altLang="en-US" sz="1200" dirty="0">
                <a:solidFill>
                  <a:srgbClr val="FF0000"/>
                </a:solidFill>
              </a:rPr>
              <a:t>0,000,003</a:t>
            </a:r>
          </a:p>
        </p:txBody>
      </p:sp>
      <p:sp>
        <p:nvSpPr>
          <p:cNvPr id="441390" name="AutoShape 46"/>
          <p:cNvSpPr>
            <a:spLocks noChangeArrowheads="1"/>
          </p:cNvSpPr>
          <p:nvPr/>
        </p:nvSpPr>
        <p:spPr bwMode="auto">
          <a:xfrm>
            <a:off x="5003185" y="3832777"/>
            <a:ext cx="215503" cy="943671"/>
          </a:xfrm>
          <a:prstGeom prst="lightningBolt">
            <a:avLst/>
          </a:prstGeom>
          <a:noFill/>
          <a:ln w="28575">
            <a:solidFill>
              <a:srgbClr val="D60029"/>
            </a:solidFill>
            <a:miter lim="800000"/>
            <a:headEnd/>
            <a:tailEnd/>
          </a:ln>
          <a:extLst>
            <a:ext uri="{909E8E84-426E-40DD-AFC4-6F175D3DCCD1}">
              <a14:hiddenFill xmlns:a14="http://schemas.microsoft.com/office/drawing/2010/main">
                <a:solidFill>
                  <a:srgbClr val="FFFFFF"/>
                </a:solidFill>
              </a14:hiddenFill>
            </a:ext>
          </a:extLst>
        </p:spPr>
        <p:txBody>
          <a:bodyPr lIns="67500" tIns="35100" rIns="67500" bIns="3510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endParaRPr lang="nl-NL" altLang="en-US" sz="1500">
              <a:solidFill>
                <a:srgbClr val="0066FF"/>
              </a:solidFill>
            </a:endParaRPr>
          </a:p>
        </p:txBody>
      </p:sp>
      <p:sp>
        <p:nvSpPr>
          <p:cNvPr id="30" name="Line 5">
            <a:extLst>
              <a:ext uri="{FF2B5EF4-FFF2-40B4-BE49-F238E27FC236}">
                <a16:creationId xmlns:a16="http://schemas.microsoft.com/office/drawing/2014/main" id="{E0A023E3-1D36-44A3-B09F-EED05B292ADF}"/>
              </a:ext>
            </a:extLst>
          </p:cNvPr>
          <p:cNvSpPr>
            <a:spLocks noChangeShapeType="1"/>
          </p:cNvSpPr>
          <p:nvPr/>
        </p:nvSpPr>
        <p:spPr bwMode="auto">
          <a:xfrm>
            <a:off x="482367" y="2214421"/>
            <a:ext cx="5532121"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538120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1384"/>
                                        </p:tgtEl>
                                        <p:attrNameLst>
                                          <p:attrName>style.visibility</p:attrName>
                                        </p:attrNameLst>
                                      </p:cBhvr>
                                      <p:to>
                                        <p:strVal val="visible"/>
                                      </p:to>
                                    </p:set>
                                  </p:childTnLst>
                                </p:cTn>
                              </p:par>
                            </p:childTnLst>
                          </p:cTn>
                        </p:par>
                        <p:par>
                          <p:cTn id="19" fill="hold" nodeType="afterGroup">
                            <p:stCondLst>
                              <p:cond delay="0"/>
                            </p:stCondLst>
                            <p:childTnLst>
                              <p:par>
                                <p:cTn id="20" presetID="22" presetClass="entr" presetSubtype="8" fill="hold" nodeType="afterEffect">
                                  <p:stCondLst>
                                    <p:cond delay="0"/>
                                  </p:stCondLst>
                                  <p:childTnLst>
                                    <p:set>
                                      <p:cBhvr>
                                        <p:cTn id="21" dur="1" fill="hold">
                                          <p:stCondLst>
                                            <p:cond delay="0"/>
                                          </p:stCondLst>
                                        </p:cTn>
                                        <p:tgtEl>
                                          <p:spTgt spid="441383"/>
                                        </p:tgtEl>
                                        <p:attrNameLst>
                                          <p:attrName>style.visibility</p:attrName>
                                        </p:attrNameLst>
                                      </p:cBhvr>
                                      <p:to>
                                        <p:strVal val="visible"/>
                                      </p:to>
                                    </p:set>
                                    <p:animEffect transition="in" filter="wipe(left)">
                                      <p:cBhvr>
                                        <p:cTn id="22" dur="500"/>
                                        <p:tgtEl>
                                          <p:spTgt spid="4413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1380"/>
                                        </p:tgtEl>
                                        <p:attrNameLst>
                                          <p:attrName>style.visibility</p:attrName>
                                        </p:attrNameLst>
                                      </p:cBhvr>
                                      <p:to>
                                        <p:strVal val="visible"/>
                                      </p:to>
                                    </p:set>
                                  </p:childTnLst>
                                </p:cTn>
                              </p:par>
                            </p:childTnLst>
                          </p:cTn>
                        </p:par>
                        <p:par>
                          <p:cTn id="27" fill="hold" nodeType="afterGroup">
                            <p:stCondLst>
                              <p:cond delay="0"/>
                            </p:stCondLst>
                            <p:childTnLst>
                              <p:par>
                                <p:cTn id="28" presetID="22" presetClass="entr" presetSubtype="8" fill="hold" nodeType="afterEffect">
                                  <p:stCondLst>
                                    <p:cond delay="0"/>
                                  </p:stCondLst>
                                  <p:childTnLst>
                                    <p:set>
                                      <p:cBhvr>
                                        <p:cTn id="29" dur="1" fill="hold">
                                          <p:stCondLst>
                                            <p:cond delay="0"/>
                                          </p:stCondLst>
                                        </p:cTn>
                                        <p:tgtEl>
                                          <p:spTgt spid="441381"/>
                                        </p:tgtEl>
                                        <p:attrNameLst>
                                          <p:attrName>style.visibility</p:attrName>
                                        </p:attrNameLst>
                                      </p:cBhvr>
                                      <p:to>
                                        <p:strVal val="visible"/>
                                      </p:to>
                                    </p:set>
                                    <p:animEffect transition="in" filter="wipe(left)">
                                      <p:cBhvr>
                                        <p:cTn id="30" dur="500"/>
                                        <p:tgtEl>
                                          <p:spTgt spid="441381"/>
                                        </p:tgtEl>
                                      </p:cBhvr>
                                    </p:animEffect>
                                  </p:childTnLst>
                                </p:cTn>
                              </p:par>
                            </p:childTnLst>
                          </p:cTn>
                        </p:par>
                        <p:par>
                          <p:cTn id="31" fill="hold" nodeType="afterGroup">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441379"/>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41386"/>
                                        </p:tgtEl>
                                        <p:attrNameLst>
                                          <p:attrName>style.visibility</p:attrName>
                                        </p:attrNameLst>
                                      </p:cBhvr>
                                      <p:to>
                                        <p:strVal val="visible"/>
                                      </p:to>
                                    </p:set>
                                  </p:childTnLst>
                                </p:cTn>
                              </p:par>
                            </p:childTnLst>
                          </p:cTn>
                        </p:par>
                        <p:par>
                          <p:cTn id="38" fill="hold" nodeType="afterGroup">
                            <p:stCondLst>
                              <p:cond delay="0"/>
                            </p:stCondLst>
                            <p:childTnLst>
                              <p:par>
                                <p:cTn id="39" presetID="22" presetClass="entr" presetSubtype="4" fill="hold" nodeType="afterEffect">
                                  <p:stCondLst>
                                    <p:cond delay="0"/>
                                  </p:stCondLst>
                                  <p:childTnLst>
                                    <p:set>
                                      <p:cBhvr>
                                        <p:cTn id="40" dur="1" fill="hold">
                                          <p:stCondLst>
                                            <p:cond delay="0"/>
                                          </p:stCondLst>
                                        </p:cTn>
                                        <p:tgtEl>
                                          <p:spTgt spid="441387"/>
                                        </p:tgtEl>
                                        <p:attrNameLst>
                                          <p:attrName>style.visibility</p:attrName>
                                        </p:attrNameLst>
                                      </p:cBhvr>
                                      <p:to>
                                        <p:strVal val="visible"/>
                                      </p:to>
                                    </p:set>
                                    <p:animEffect transition="in" filter="wipe(down)">
                                      <p:cBhvr>
                                        <p:cTn id="41" dur="500"/>
                                        <p:tgtEl>
                                          <p:spTgt spid="441387"/>
                                        </p:tgtEl>
                                      </p:cBhvr>
                                    </p:animEffect>
                                  </p:childTnLst>
                                </p:cTn>
                              </p:par>
                            </p:childTnLst>
                          </p:cTn>
                        </p:par>
                        <p:par>
                          <p:cTn id="42" fill="hold" nodeType="afterGroup">
                            <p:stCondLst>
                              <p:cond delay="500"/>
                            </p:stCondLst>
                            <p:childTnLst>
                              <p:par>
                                <p:cTn id="43" presetID="22" presetClass="entr" presetSubtype="4" fill="hold" nodeType="afterEffect">
                                  <p:stCondLst>
                                    <p:cond delay="0"/>
                                  </p:stCondLst>
                                  <p:childTnLst>
                                    <p:set>
                                      <p:cBhvr>
                                        <p:cTn id="44" dur="1" fill="hold">
                                          <p:stCondLst>
                                            <p:cond delay="0"/>
                                          </p:stCondLst>
                                        </p:cTn>
                                        <p:tgtEl>
                                          <p:spTgt spid="441388"/>
                                        </p:tgtEl>
                                        <p:attrNameLst>
                                          <p:attrName>style.visibility</p:attrName>
                                        </p:attrNameLst>
                                      </p:cBhvr>
                                      <p:to>
                                        <p:strVal val="visible"/>
                                      </p:to>
                                    </p:set>
                                    <p:animEffect transition="in" filter="wipe(down)">
                                      <p:cBhvr>
                                        <p:cTn id="45" dur="500"/>
                                        <p:tgtEl>
                                          <p:spTgt spid="441388"/>
                                        </p:tgtEl>
                                      </p:cBhvr>
                                    </p:animEffect>
                                  </p:childTnLst>
                                </p:cTn>
                              </p:par>
                            </p:childTnLst>
                          </p:cTn>
                        </p:par>
                        <p:par>
                          <p:cTn id="46" fill="hold" nodeType="afterGroup">
                            <p:stCondLst>
                              <p:cond delay="1000"/>
                            </p:stCondLst>
                            <p:childTnLst>
                              <p:par>
                                <p:cTn id="47" presetID="31" presetClass="entr" presetSubtype="0" fill="hold" grpId="0" nodeType="afterEffect">
                                  <p:stCondLst>
                                    <p:cond delay="0"/>
                                  </p:stCondLst>
                                  <p:iterate type="lt">
                                    <p:tmPct val="5000"/>
                                  </p:iterate>
                                  <p:childTnLst>
                                    <p:set>
                                      <p:cBhvr>
                                        <p:cTn id="48" dur="1" fill="hold">
                                          <p:stCondLst>
                                            <p:cond delay="0"/>
                                          </p:stCondLst>
                                        </p:cTn>
                                        <p:tgtEl>
                                          <p:spTgt spid="441390"/>
                                        </p:tgtEl>
                                        <p:attrNameLst>
                                          <p:attrName>style.visibility</p:attrName>
                                        </p:attrNameLst>
                                      </p:cBhvr>
                                      <p:to>
                                        <p:strVal val="visible"/>
                                      </p:to>
                                    </p:set>
                                    <p:anim calcmode="lin" valueType="num">
                                      <p:cBhvr>
                                        <p:cTn id="49" dur="1000" fill="hold"/>
                                        <p:tgtEl>
                                          <p:spTgt spid="441390"/>
                                        </p:tgtEl>
                                        <p:attrNameLst>
                                          <p:attrName>ppt_w</p:attrName>
                                        </p:attrNameLst>
                                      </p:cBhvr>
                                      <p:tavLst>
                                        <p:tav tm="0">
                                          <p:val>
                                            <p:fltVal val="0"/>
                                          </p:val>
                                        </p:tav>
                                        <p:tav tm="100000">
                                          <p:val>
                                            <p:strVal val="#ppt_w"/>
                                          </p:val>
                                        </p:tav>
                                      </p:tavLst>
                                    </p:anim>
                                    <p:anim calcmode="lin" valueType="num">
                                      <p:cBhvr>
                                        <p:cTn id="50" dur="1000" fill="hold"/>
                                        <p:tgtEl>
                                          <p:spTgt spid="441390"/>
                                        </p:tgtEl>
                                        <p:attrNameLst>
                                          <p:attrName>ppt_h</p:attrName>
                                        </p:attrNameLst>
                                      </p:cBhvr>
                                      <p:tavLst>
                                        <p:tav tm="0">
                                          <p:val>
                                            <p:fltVal val="0"/>
                                          </p:val>
                                        </p:tav>
                                        <p:tav tm="100000">
                                          <p:val>
                                            <p:strVal val="#ppt_h"/>
                                          </p:val>
                                        </p:tav>
                                      </p:tavLst>
                                    </p:anim>
                                    <p:anim calcmode="lin" valueType="num">
                                      <p:cBhvr>
                                        <p:cTn id="51" dur="1000" fill="hold"/>
                                        <p:tgtEl>
                                          <p:spTgt spid="441390"/>
                                        </p:tgtEl>
                                        <p:attrNameLst>
                                          <p:attrName>style.rotation</p:attrName>
                                        </p:attrNameLst>
                                      </p:cBhvr>
                                      <p:tavLst>
                                        <p:tav tm="0">
                                          <p:val>
                                            <p:fltVal val="90"/>
                                          </p:val>
                                        </p:tav>
                                        <p:tav tm="100000">
                                          <p:val>
                                            <p:fltVal val="0"/>
                                          </p:val>
                                        </p:tav>
                                      </p:tavLst>
                                    </p:anim>
                                    <p:animEffect transition="in" filter="fade">
                                      <p:cBhvr>
                                        <p:cTn id="52" dur="1000"/>
                                        <p:tgtEl>
                                          <p:spTgt spid="441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441379" grpId="0"/>
      <p:bldP spid="441380" grpId="0" animBg="1"/>
      <p:bldP spid="441384" grpId="0" animBg="1"/>
      <p:bldP spid="441386" grpId="0" animBg="1"/>
      <p:bldP spid="44139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29B40AD-866D-410A-B415-C35719D6035E}"/>
              </a:ext>
            </a:extLst>
          </p:cNvPr>
          <p:cNvSpPr>
            <a:spLocks noGrp="1"/>
          </p:cNvSpPr>
          <p:nvPr>
            <p:ph idx="1"/>
          </p:nvPr>
        </p:nvSpPr>
        <p:spPr>
          <a:xfrm>
            <a:off x="427839" y="1096103"/>
            <a:ext cx="8498046" cy="5076825"/>
          </a:xfrm>
        </p:spPr>
        <p:txBody>
          <a:bodyPr/>
          <a:lstStyle/>
          <a:p>
            <a:r>
              <a:rPr lang="en-US" altLang="en-US" sz="2100" dirty="0">
                <a:solidFill>
                  <a:srgbClr val="002060"/>
                </a:solidFill>
                <a:latin typeface="Trebuchet MS" panose="020B0603020202020204" pitchFamily="34" charset="0"/>
                <a:cs typeface="Arial" panose="020B0604020202020204" pitchFamily="34" charset="0"/>
              </a:rPr>
              <a:t>S set of keys from the universe U = {0 .. M-1}</a:t>
            </a:r>
          </a:p>
          <a:p>
            <a:pPr lvl="1"/>
            <a:r>
              <a:rPr lang="nl-NL" altLang="en-US" sz="2100" dirty="0">
                <a:solidFill>
                  <a:srgbClr val="002060"/>
                </a:solidFill>
                <a:latin typeface="Trebuchet MS" panose="020B0603020202020204" pitchFamily="34" charset="0"/>
                <a:cs typeface="Arial" panose="020B0604020202020204" pitchFamily="34" charset="0"/>
              </a:rPr>
              <a:t>use a hash table T [0..m-1]   (with m ≤ M)</a:t>
            </a:r>
          </a:p>
          <a:p>
            <a:pPr lvl="1"/>
            <a:r>
              <a:rPr lang="nl-NL" altLang="en-US" sz="2100" dirty="0">
                <a:solidFill>
                  <a:srgbClr val="002060"/>
                </a:solidFill>
                <a:latin typeface="Trebuchet MS" panose="020B0603020202020204" pitchFamily="34" charset="0"/>
                <a:cs typeface="Arial" panose="020B0604020202020204" pitchFamily="34" charset="0"/>
              </a:rPr>
              <a:t>use a hash function h : U → {0 … m-1} to determine the position of each key: key k hashes to slot h(k)</a:t>
            </a:r>
          </a:p>
          <a:p>
            <a:pPr lvl="1"/>
            <a:endParaRPr lang="nl-NL" altLang="en-US" sz="2100" dirty="0">
              <a:solidFill>
                <a:srgbClr val="002060"/>
              </a:solidFill>
              <a:latin typeface="Trebuchet MS" panose="020B0603020202020204" pitchFamily="34" charset="0"/>
              <a:cs typeface="Arial" panose="020B0604020202020204" pitchFamily="34" charset="0"/>
            </a:endParaRPr>
          </a:p>
          <a:p>
            <a:pPr lvl="1"/>
            <a:endParaRPr lang="nl-NL" altLang="en-US" sz="2100" dirty="0">
              <a:solidFill>
                <a:srgbClr val="002060"/>
              </a:solidFill>
              <a:latin typeface="Trebuchet MS" panose="020B0603020202020204" pitchFamily="34" charset="0"/>
              <a:cs typeface="Arial" panose="020B0604020202020204" pitchFamily="34" charset="0"/>
            </a:endParaRPr>
          </a:p>
          <a:p>
            <a:pPr lvl="1"/>
            <a:endParaRPr lang="nl-NL" altLang="en-US" sz="2100" dirty="0">
              <a:solidFill>
                <a:srgbClr val="002060"/>
              </a:solidFill>
              <a:latin typeface="Trebuchet MS" panose="020B0603020202020204" pitchFamily="34" charset="0"/>
              <a:cs typeface="Arial" panose="020B0604020202020204" pitchFamily="34" charset="0"/>
            </a:endParaRPr>
          </a:p>
          <a:p>
            <a:endParaRPr lang="nl-NL" altLang="en-US" sz="2100" dirty="0">
              <a:solidFill>
                <a:srgbClr val="002060"/>
              </a:solidFill>
              <a:latin typeface="Trebuchet MS" panose="020B0603020202020204" pitchFamily="34" charset="0"/>
              <a:cs typeface="Arial" panose="020B0604020202020204" pitchFamily="34" charset="0"/>
            </a:endParaRPr>
          </a:p>
          <a:p>
            <a:endParaRPr lang="nl-NL" altLang="en-US" sz="2100" dirty="0">
              <a:solidFill>
                <a:srgbClr val="002060"/>
              </a:solidFill>
              <a:latin typeface="Trebuchet MS" panose="020B0603020202020204" pitchFamily="34" charset="0"/>
              <a:cs typeface="Arial" panose="020B0604020202020204" pitchFamily="34" charset="0"/>
            </a:endParaRPr>
          </a:p>
          <a:p>
            <a:endParaRPr lang="nl-NL" altLang="en-US" sz="2100" dirty="0">
              <a:solidFill>
                <a:srgbClr val="002060"/>
              </a:solidFill>
              <a:latin typeface="Trebuchet MS" panose="020B0603020202020204" pitchFamily="34" charset="0"/>
              <a:cs typeface="Arial" panose="020B0604020202020204" pitchFamily="34" charset="0"/>
            </a:endParaRPr>
          </a:p>
          <a:p>
            <a:r>
              <a:rPr lang="nl-NL" altLang="en-US" sz="1700" dirty="0" err="1">
                <a:solidFill>
                  <a:schemeClr val="tx1"/>
                </a:solidFill>
                <a:latin typeface="Trebuchet MS" panose="020B0603020202020204" pitchFamily="34" charset="0"/>
                <a:cs typeface="Arial" panose="020B0604020202020204" pitchFamily="34" charset="0"/>
              </a:rPr>
              <a:t>What</a:t>
            </a:r>
            <a:r>
              <a:rPr lang="nl-NL" altLang="en-US" sz="1700" dirty="0">
                <a:solidFill>
                  <a:schemeClr val="tx1"/>
                </a:solidFill>
                <a:latin typeface="Trebuchet MS" panose="020B0603020202020204" pitchFamily="34" charset="0"/>
                <a:cs typeface="Arial" panose="020B0604020202020204" pitchFamily="34" charset="0"/>
              </a:rPr>
              <a:t> is a </a:t>
            </a:r>
            <a:r>
              <a:rPr lang="nl-NL" altLang="en-US" sz="1700" dirty="0" err="1">
                <a:solidFill>
                  <a:schemeClr val="tx1"/>
                </a:solidFill>
                <a:latin typeface="Trebuchet MS" panose="020B0603020202020204" pitchFamily="34" charset="0"/>
                <a:cs typeface="Arial" panose="020B0604020202020204" pitchFamily="34" charset="0"/>
              </a:rPr>
              <a:t>good</a:t>
            </a:r>
            <a:r>
              <a:rPr lang="nl-NL" altLang="en-US" sz="1700" dirty="0">
                <a:solidFill>
                  <a:schemeClr val="tx1"/>
                </a:solidFill>
                <a:latin typeface="Trebuchet MS" panose="020B0603020202020204" pitchFamily="34" charset="0"/>
                <a:cs typeface="Arial" panose="020B0604020202020204" pitchFamily="34" charset="0"/>
              </a:rPr>
              <a:t> </a:t>
            </a:r>
            <a:r>
              <a:rPr lang="nl-NL" altLang="en-US" sz="1700" dirty="0" err="1">
                <a:solidFill>
                  <a:schemeClr val="tx1"/>
                </a:solidFill>
                <a:latin typeface="Trebuchet MS" panose="020B0603020202020204" pitchFamily="34" charset="0"/>
                <a:cs typeface="Arial" panose="020B0604020202020204" pitchFamily="34" charset="0"/>
              </a:rPr>
              <a:t>hash</a:t>
            </a:r>
            <a:r>
              <a:rPr lang="nl-NL" altLang="en-US" sz="1700" dirty="0">
                <a:solidFill>
                  <a:schemeClr val="tx1"/>
                </a:solidFill>
                <a:latin typeface="Trebuchet MS" panose="020B0603020202020204" pitchFamily="34" charset="0"/>
                <a:cs typeface="Arial" panose="020B0604020202020204" pitchFamily="34" charset="0"/>
              </a:rPr>
              <a:t> </a:t>
            </a:r>
            <a:r>
              <a:rPr lang="nl-NL" altLang="en-US" sz="1700" dirty="0" err="1">
                <a:solidFill>
                  <a:schemeClr val="tx1"/>
                </a:solidFill>
                <a:latin typeface="Trebuchet MS" panose="020B0603020202020204" pitchFamily="34" charset="0"/>
                <a:cs typeface="Arial" panose="020B0604020202020204" pitchFamily="34" charset="0"/>
              </a:rPr>
              <a:t>function</a:t>
            </a:r>
            <a:r>
              <a:rPr lang="nl-NL" altLang="en-US" sz="1700" dirty="0">
                <a:solidFill>
                  <a:schemeClr val="tx1"/>
                </a:solidFill>
                <a:latin typeface="Trebuchet MS" panose="020B0603020202020204" pitchFamily="34" charset="0"/>
                <a:cs typeface="Arial" panose="020B0604020202020204" pitchFamily="34" charset="0"/>
              </a:rPr>
              <a:t>?</a:t>
            </a:r>
          </a:p>
          <a:p>
            <a:r>
              <a:rPr lang="nl-NL" altLang="en-US" sz="1700" dirty="0">
                <a:solidFill>
                  <a:srgbClr val="C00000"/>
                </a:solidFill>
                <a:latin typeface="Trebuchet MS" panose="020B0603020202020204" pitchFamily="34" charset="0"/>
                <a:cs typeface="Arial" panose="020B0604020202020204" pitchFamily="34" charset="0"/>
              </a:rPr>
              <a:t>How do we resolve collisions?</a:t>
            </a:r>
            <a:br>
              <a:rPr lang="nl-NL" altLang="en-US" sz="1700" dirty="0">
                <a:solidFill>
                  <a:srgbClr val="C00000"/>
                </a:solidFill>
                <a:latin typeface="Trebuchet MS" panose="020B0603020202020204" pitchFamily="34" charset="0"/>
                <a:cs typeface="Arial" panose="020B0604020202020204" pitchFamily="34" charset="0"/>
              </a:rPr>
            </a:br>
            <a:r>
              <a:rPr lang="nl-NL" altLang="en-US" sz="1700" i="1" dirty="0">
                <a:solidFill>
                  <a:srgbClr val="C00000"/>
                </a:solidFill>
                <a:latin typeface="Trebuchet MS" panose="020B0603020202020204" pitchFamily="34" charset="0"/>
                <a:cs typeface="Arial" panose="020B0604020202020204" pitchFamily="34" charset="0"/>
              </a:rPr>
              <a:t>(Two or more keys hash to the same slot.)</a:t>
            </a:r>
          </a:p>
          <a:p>
            <a:pPr>
              <a:buNone/>
            </a:pPr>
            <a:endParaRPr lang="nl-NL" altLang="en-US" sz="2100" i="1" dirty="0">
              <a:solidFill>
                <a:srgbClr val="002060"/>
              </a:solidFill>
              <a:latin typeface="Trebuchet MS" panose="020B0603020202020204" pitchFamily="34" charset="0"/>
              <a:cs typeface="Arial" panose="020B0604020202020204" pitchFamily="34" charset="0"/>
            </a:endParaRPr>
          </a:p>
          <a:p>
            <a:endParaRPr lang="de-DE" sz="2100" dirty="0">
              <a:solidFill>
                <a:srgbClr val="002060"/>
              </a:solidFill>
              <a:latin typeface="Trebuchet MS" panose="020B0603020202020204" pitchFamily="34" charset="0"/>
            </a:endParaRPr>
          </a:p>
        </p:txBody>
      </p:sp>
      <p:sp>
        <p:nvSpPr>
          <p:cNvPr id="16386" name="Rectangle 2"/>
          <p:cNvSpPr>
            <a:spLocks noGrp="1" noChangeArrowheads="1"/>
          </p:cNvSpPr>
          <p:nvPr>
            <p:ph type="title"/>
          </p:nvPr>
        </p:nvSpPr>
        <p:spPr/>
        <p:txBody>
          <a:bodyPr/>
          <a:lstStyle/>
          <a:p>
            <a:r>
              <a:rPr lang="en-US" altLang="en-US"/>
              <a:t>Hash tables</a:t>
            </a:r>
            <a:endParaRPr lang="en-US" altLang="en-US" dirty="0"/>
          </a:p>
        </p:txBody>
      </p:sp>
      <p:grpSp>
        <p:nvGrpSpPr>
          <p:cNvPr id="2" name="Group 54"/>
          <p:cNvGrpSpPr>
            <a:grpSpLocks/>
          </p:cNvGrpSpPr>
          <p:nvPr/>
        </p:nvGrpSpPr>
        <p:grpSpPr bwMode="auto">
          <a:xfrm>
            <a:off x="4712656" y="3098517"/>
            <a:ext cx="1240631" cy="2587228"/>
            <a:chOff x="3511" y="1459"/>
            <a:chExt cx="1042" cy="2173"/>
          </a:xfrm>
        </p:grpSpPr>
        <p:grpSp>
          <p:nvGrpSpPr>
            <p:cNvPr id="16391" name="Group 5"/>
            <p:cNvGrpSpPr>
              <a:grpSpLocks/>
            </p:cNvGrpSpPr>
            <p:nvPr/>
          </p:nvGrpSpPr>
          <p:grpSpPr bwMode="auto">
            <a:xfrm>
              <a:off x="3511" y="1459"/>
              <a:ext cx="1042" cy="2173"/>
              <a:chOff x="3574" y="1697"/>
              <a:chExt cx="1042" cy="2173"/>
            </a:xfrm>
          </p:grpSpPr>
          <p:sp>
            <p:nvSpPr>
              <p:cNvPr id="16393" name="Rectangle 6"/>
              <p:cNvSpPr>
                <a:spLocks noChangeArrowheads="1"/>
              </p:cNvSpPr>
              <p:nvPr/>
            </p:nvSpPr>
            <p:spPr bwMode="auto">
              <a:xfrm>
                <a:off x="4341" y="1947"/>
                <a:ext cx="275" cy="14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defTabSz="685800" eaLnBrk="0" hangingPunct="0">
                  <a:spcBef>
                    <a:spcPct val="50000"/>
                  </a:spcBef>
                </a:pPr>
                <a:r>
                  <a:rPr lang="en-US" altLang="en-US" sz="1050" dirty="0">
                    <a:solidFill>
                      <a:srgbClr val="000000"/>
                    </a:solidFill>
                  </a:rPr>
                  <a:t>None</a:t>
                </a:r>
              </a:p>
            </p:txBody>
          </p:sp>
          <p:sp>
            <p:nvSpPr>
              <p:cNvPr id="16394" name="Rectangle 7"/>
              <p:cNvSpPr>
                <a:spLocks noChangeArrowheads="1"/>
              </p:cNvSpPr>
              <p:nvPr/>
            </p:nvSpPr>
            <p:spPr bwMode="auto">
              <a:xfrm>
                <a:off x="4341" y="2239"/>
                <a:ext cx="275" cy="147"/>
              </a:xfrm>
              <a:prstGeom prst="rect">
                <a:avLst/>
              </a:prstGeom>
              <a:solidFill>
                <a:srgbClr val="6699FF"/>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eaLnBrk="0" hangingPunct="0">
                  <a:spcBef>
                    <a:spcPct val="50000"/>
                  </a:spcBef>
                </a:pPr>
                <a:endParaRPr lang="nl-NL" altLang="en-US" sz="1500">
                  <a:solidFill>
                    <a:srgbClr val="000000"/>
                  </a:solidFill>
                </a:endParaRPr>
              </a:p>
            </p:txBody>
          </p:sp>
          <p:sp>
            <p:nvSpPr>
              <p:cNvPr id="16395" name="Rectangle 8"/>
              <p:cNvSpPr>
                <a:spLocks noChangeArrowheads="1"/>
              </p:cNvSpPr>
              <p:nvPr/>
            </p:nvSpPr>
            <p:spPr bwMode="auto">
              <a:xfrm>
                <a:off x="4341" y="2093"/>
                <a:ext cx="275" cy="14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defTabSz="685800" eaLnBrk="0" hangingPunct="0">
                  <a:spcBef>
                    <a:spcPct val="50000"/>
                  </a:spcBef>
                </a:pPr>
                <a:r>
                  <a:rPr lang="en-US" altLang="en-US" sz="1050" dirty="0">
                    <a:solidFill>
                      <a:srgbClr val="000000"/>
                    </a:solidFill>
                  </a:rPr>
                  <a:t>None</a:t>
                </a:r>
              </a:p>
            </p:txBody>
          </p:sp>
          <p:sp>
            <p:nvSpPr>
              <p:cNvPr id="16396" name="Rectangle 9"/>
              <p:cNvSpPr>
                <a:spLocks noChangeArrowheads="1"/>
              </p:cNvSpPr>
              <p:nvPr/>
            </p:nvSpPr>
            <p:spPr bwMode="auto">
              <a:xfrm>
                <a:off x="4341" y="2387"/>
                <a:ext cx="275" cy="14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defTabSz="685800" eaLnBrk="0" hangingPunct="0">
                  <a:spcBef>
                    <a:spcPct val="50000"/>
                  </a:spcBef>
                </a:pPr>
                <a:r>
                  <a:rPr lang="en-US" altLang="en-US" sz="1050" dirty="0">
                    <a:solidFill>
                      <a:srgbClr val="000000"/>
                    </a:solidFill>
                  </a:rPr>
                  <a:t>None</a:t>
                </a:r>
              </a:p>
            </p:txBody>
          </p:sp>
          <p:sp>
            <p:nvSpPr>
              <p:cNvPr id="16397" name="Rectangle 10"/>
              <p:cNvSpPr>
                <a:spLocks noChangeArrowheads="1"/>
              </p:cNvSpPr>
              <p:nvPr/>
            </p:nvSpPr>
            <p:spPr bwMode="auto">
              <a:xfrm>
                <a:off x="4341" y="3670"/>
                <a:ext cx="275" cy="14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defTabSz="685800" eaLnBrk="0" hangingPunct="0">
                  <a:spcBef>
                    <a:spcPct val="50000"/>
                  </a:spcBef>
                </a:pPr>
                <a:r>
                  <a:rPr lang="en-US" altLang="en-US" sz="1050" dirty="0">
                    <a:solidFill>
                      <a:srgbClr val="000000"/>
                    </a:solidFill>
                  </a:rPr>
                  <a:t>None</a:t>
                </a:r>
              </a:p>
            </p:txBody>
          </p:sp>
          <p:sp>
            <p:nvSpPr>
              <p:cNvPr id="16398" name="Rectangle 11"/>
              <p:cNvSpPr>
                <a:spLocks noChangeArrowheads="1"/>
              </p:cNvSpPr>
              <p:nvPr/>
            </p:nvSpPr>
            <p:spPr bwMode="auto">
              <a:xfrm>
                <a:off x="4341" y="2535"/>
                <a:ext cx="275" cy="147"/>
              </a:xfrm>
              <a:prstGeom prst="rect">
                <a:avLst/>
              </a:prstGeom>
              <a:solidFill>
                <a:srgbClr val="6699FF"/>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eaLnBrk="0" hangingPunct="0">
                  <a:spcBef>
                    <a:spcPct val="50000"/>
                  </a:spcBef>
                </a:pPr>
                <a:endParaRPr lang="nl-NL" altLang="en-US" sz="1500">
                  <a:solidFill>
                    <a:srgbClr val="000000"/>
                  </a:solidFill>
                </a:endParaRPr>
              </a:p>
            </p:txBody>
          </p:sp>
          <p:sp>
            <p:nvSpPr>
              <p:cNvPr id="16399" name="Rectangle 12"/>
              <p:cNvSpPr>
                <a:spLocks noChangeArrowheads="1"/>
              </p:cNvSpPr>
              <p:nvPr/>
            </p:nvSpPr>
            <p:spPr bwMode="auto">
              <a:xfrm>
                <a:off x="4341" y="2937"/>
                <a:ext cx="275" cy="147"/>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defTabSz="685800" eaLnBrk="0" hangingPunct="0">
                  <a:spcBef>
                    <a:spcPct val="50000"/>
                  </a:spcBef>
                </a:pPr>
                <a:r>
                  <a:rPr lang="en-US" altLang="en-US" sz="1050" dirty="0">
                    <a:solidFill>
                      <a:srgbClr val="000000"/>
                    </a:solidFill>
                  </a:rPr>
                  <a:t>None</a:t>
                </a:r>
              </a:p>
            </p:txBody>
          </p:sp>
          <p:sp>
            <p:nvSpPr>
              <p:cNvPr id="16400" name="Text Box 13"/>
              <p:cNvSpPr txBox="1">
                <a:spLocks noChangeArrowheads="1"/>
              </p:cNvSpPr>
              <p:nvPr/>
            </p:nvSpPr>
            <p:spPr bwMode="auto">
              <a:xfrm>
                <a:off x="4365" y="1697"/>
                <a:ext cx="22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a:spcBef>
                    <a:spcPct val="50000"/>
                  </a:spcBef>
                </a:pPr>
                <a:r>
                  <a:rPr lang="en-US" altLang="en-US" sz="1500">
                    <a:solidFill>
                      <a:srgbClr val="000000"/>
                    </a:solidFill>
                  </a:rPr>
                  <a:t>T</a:t>
                </a:r>
              </a:p>
            </p:txBody>
          </p:sp>
          <p:sp>
            <p:nvSpPr>
              <p:cNvPr id="16401" name="Text Box 14"/>
              <p:cNvSpPr txBox="1">
                <a:spLocks noChangeArrowheads="1"/>
              </p:cNvSpPr>
              <p:nvPr/>
            </p:nvSpPr>
            <p:spPr bwMode="auto">
              <a:xfrm>
                <a:off x="3574" y="3637"/>
                <a:ext cx="7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r" defTabSz="685800">
                  <a:spcBef>
                    <a:spcPct val="50000"/>
                  </a:spcBef>
                </a:pPr>
                <a:r>
                  <a:rPr lang="en-US" altLang="en-US" sz="1200">
                    <a:solidFill>
                      <a:srgbClr val="000000"/>
                    </a:solidFill>
                  </a:rPr>
                  <a:t>m-1</a:t>
                </a:r>
              </a:p>
            </p:txBody>
          </p:sp>
          <p:sp>
            <p:nvSpPr>
              <p:cNvPr id="16402" name="Line 15"/>
              <p:cNvSpPr>
                <a:spLocks noChangeShapeType="1"/>
              </p:cNvSpPr>
              <p:nvPr/>
            </p:nvSpPr>
            <p:spPr bwMode="auto">
              <a:xfrm>
                <a:off x="4341" y="2662"/>
                <a:ext cx="0" cy="1036"/>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lIns="67500" tIns="35100" rIns="67500" bIns="35100">
                <a:spAutoFit/>
              </a:bodyPr>
              <a:lstStyle/>
              <a:p>
                <a:pPr defTabSz="685800" eaLnBrk="0" hangingPunct="0">
                  <a:spcBef>
                    <a:spcPct val="50000"/>
                  </a:spcBef>
                </a:pPr>
                <a:endParaRPr lang="en-US" sz="1500">
                  <a:solidFill>
                    <a:srgbClr val="000000"/>
                  </a:solidFill>
                  <a:latin typeface="Fira Sans" charset="0"/>
                </a:endParaRPr>
              </a:p>
            </p:txBody>
          </p:sp>
          <p:sp>
            <p:nvSpPr>
              <p:cNvPr id="16403" name="Line 16"/>
              <p:cNvSpPr>
                <a:spLocks noChangeShapeType="1"/>
              </p:cNvSpPr>
              <p:nvPr/>
            </p:nvSpPr>
            <p:spPr bwMode="auto">
              <a:xfrm>
                <a:off x="4616" y="2642"/>
                <a:ext cx="0" cy="106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lIns="67500" tIns="35100" rIns="67500" bIns="35100">
                <a:spAutoFit/>
              </a:bodyPr>
              <a:lstStyle/>
              <a:p>
                <a:pPr defTabSz="685800" eaLnBrk="0" hangingPunct="0">
                  <a:spcBef>
                    <a:spcPct val="50000"/>
                  </a:spcBef>
                </a:pPr>
                <a:endParaRPr lang="en-US" sz="1500">
                  <a:solidFill>
                    <a:srgbClr val="000000"/>
                  </a:solidFill>
                  <a:latin typeface="Fira Sans" charset="0"/>
                </a:endParaRPr>
              </a:p>
            </p:txBody>
          </p:sp>
          <p:sp>
            <p:nvSpPr>
              <p:cNvPr id="16404" name="Text Box 17"/>
              <p:cNvSpPr txBox="1">
                <a:spLocks noChangeArrowheads="1"/>
              </p:cNvSpPr>
              <p:nvPr/>
            </p:nvSpPr>
            <p:spPr bwMode="auto">
              <a:xfrm>
                <a:off x="4149" y="1904"/>
                <a:ext cx="18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67500" tIns="35100" rIns="67500" bIns="351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r" defTabSz="685800" eaLnBrk="0" hangingPunct="0">
                  <a:spcBef>
                    <a:spcPct val="50000"/>
                  </a:spcBef>
                </a:pPr>
                <a:r>
                  <a:rPr lang="en-US" altLang="en-US" sz="1200">
                    <a:solidFill>
                      <a:srgbClr val="000000"/>
                    </a:solidFill>
                  </a:rPr>
                  <a:t>0</a:t>
                </a:r>
              </a:p>
            </p:txBody>
          </p:sp>
          <p:sp>
            <p:nvSpPr>
              <p:cNvPr id="16405" name="Text Box 18"/>
              <p:cNvSpPr txBox="1">
                <a:spLocks noChangeArrowheads="1"/>
              </p:cNvSpPr>
              <p:nvPr/>
            </p:nvSpPr>
            <p:spPr bwMode="auto">
              <a:xfrm>
                <a:off x="4150" y="2056"/>
                <a:ext cx="18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67500" tIns="35100" rIns="67500" bIns="351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eaLnBrk="0" hangingPunct="0">
                  <a:spcBef>
                    <a:spcPct val="50000"/>
                  </a:spcBef>
                </a:pPr>
                <a:r>
                  <a:rPr lang="en-US" altLang="en-US" sz="1200">
                    <a:solidFill>
                      <a:srgbClr val="000000"/>
                    </a:solidFill>
                  </a:rPr>
                  <a:t>1</a:t>
                </a:r>
              </a:p>
            </p:txBody>
          </p:sp>
          <p:sp>
            <p:nvSpPr>
              <p:cNvPr id="16406" name="Text Box 19"/>
              <p:cNvSpPr txBox="1">
                <a:spLocks noChangeArrowheads="1"/>
              </p:cNvSpPr>
              <p:nvPr/>
            </p:nvSpPr>
            <p:spPr bwMode="auto">
              <a:xfrm>
                <a:off x="4149" y="2200"/>
                <a:ext cx="18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67500" tIns="35100" rIns="67500" bIns="351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r" defTabSz="685800" eaLnBrk="0" hangingPunct="0">
                  <a:spcBef>
                    <a:spcPct val="50000"/>
                  </a:spcBef>
                </a:pPr>
                <a:r>
                  <a:rPr lang="en-US" altLang="en-US" sz="1200">
                    <a:solidFill>
                      <a:srgbClr val="000000"/>
                    </a:solidFill>
                  </a:rPr>
                  <a:t>2</a:t>
                </a:r>
              </a:p>
            </p:txBody>
          </p:sp>
          <p:sp>
            <p:nvSpPr>
              <p:cNvPr id="16407" name="Text Box 20"/>
              <p:cNvSpPr txBox="1">
                <a:spLocks noChangeArrowheads="1"/>
              </p:cNvSpPr>
              <p:nvPr/>
            </p:nvSpPr>
            <p:spPr bwMode="auto">
              <a:xfrm>
                <a:off x="4149" y="2348"/>
                <a:ext cx="18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67500" tIns="35100" rIns="67500" bIns="351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r" defTabSz="685800" eaLnBrk="0" hangingPunct="0">
                  <a:spcBef>
                    <a:spcPct val="50000"/>
                  </a:spcBef>
                </a:pPr>
                <a:r>
                  <a:rPr lang="en-US" altLang="en-US" sz="1200">
                    <a:solidFill>
                      <a:srgbClr val="000000"/>
                    </a:solidFill>
                  </a:rPr>
                  <a:t>3</a:t>
                </a:r>
              </a:p>
            </p:txBody>
          </p:sp>
        </p:grpSp>
        <p:sp>
          <p:nvSpPr>
            <p:cNvPr id="16392" name="Text Box 21"/>
            <p:cNvSpPr txBox="1">
              <a:spLocks noChangeArrowheads="1"/>
            </p:cNvSpPr>
            <p:nvPr/>
          </p:nvSpPr>
          <p:spPr bwMode="auto">
            <a:xfrm>
              <a:off x="3511" y="2666"/>
              <a:ext cx="7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r" defTabSz="685800">
                <a:spcBef>
                  <a:spcPct val="50000"/>
                </a:spcBef>
              </a:pPr>
              <a:r>
                <a:rPr lang="en-US" altLang="en-US" sz="1200">
                  <a:solidFill>
                    <a:srgbClr val="000000"/>
                  </a:solidFill>
                </a:rPr>
                <a:t>i</a:t>
              </a:r>
            </a:p>
          </p:txBody>
        </p:sp>
      </p:grpSp>
      <p:sp>
        <p:nvSpPr>
          <p:cNvPr id="442390" name="Text Box 22"/>
          <p:cNvSpPr txBox="1">
            <a:spLocks noChangeArrowheads="1"/>
          </p:cNvSpPr>
          <p:nvPr/>
        </p:nvSpPr>
        <p:spPr bwMode="auto">
          <a:xfrm>
            <a:off x="3301603" y="3786078"/>
            <a:ext cx="1270397" cy="27699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a:spcBef>
                <a:spcPct val="50000"/>
              </a:spcBef>
            </a:pPr>
            <a:r>
              <a:rPr lang="en-US" altLang="en-US" sz="1200" dirty="0">
                <a:solidFill>
                  <a:srgbClr val="000000"/>
                </a:solidFill>
              </a:rPr>
              <a:t>key = k;  h(k) = </a:t>
            </a:r>
            <a:r>
              <a:rPr lang="en-US" altLang="en-US" sz="1200" dirty="0" err="1">
                <a:solidFill>
                  <a:srgbClr val="000000"/>
                </a:solidFill>
              </a:rPr>
              <a:t>i</a:t>
            </a:r>
            <a:endParaRPr lang="en-US" altLang="en-US" sz="1200" dirty="0">
              <a:solidFill>
                <a:srgbClr val="0075F6"/>
              </a:solidFill>
            </a:endParaRPr>
          </a:p>
        </p:txBody>
      </p:sp>
      <p:sp>
        <p:nvSpPr>
          <p:cNvPr id="442391" name="Freeform 23"/>
          <p:cNvSpPr>
            <a:spLocks/>
          </p:cNvSpPr>
          <p:nvPr/>
        </p:nvSpPr>
        <p:spPr bwMode="auto">
          <a:xfrm>
            <a:off x="4572000" y="3907170"/>
            <a:ext cx="864998" cy="833437"/>
          </a:xfrm>
          <a:custGeom>
            <a:avLst/>
            <a:gdLst>
              <a:gd name="T0" fmla="*/ 0 w 856"/>
              <a:gd name="T1" fmla="*/ 0 h 245"/>
              <a:gd name="T2" fmla="*/ 2147483647 w 856"/>
              <a:gd name="T3" fmla="*/ 2147483647 h 245"/>
              <a:gd name="T4" fmla="*/ 2147483647 w 856"/>
              <a:gd name="T5" fmla="*/ 2147483647 h 245"/>
              <a:gd name="T6" fmla="*/ 2147483647 w 856"/>
              <a:gd name="T7" fmla="*/ 2147483647 h 245"/>
              <a:gd name="T8" fmla="*/ 0 60000 65536"/>
              <a:gd name="T9" fmla="*/ 0 60000 65536"/>
              <a:gd name="T10" fmla="*/ 0 60000 65536"/>
              <a:gd name="T11" fmla="*/ 0 60000 65536"/>
              <a:gd name="T12" fmla="*/ 0 w 856"/>
              <a:gd name="T13" fmla="*/ 0 h 245"/>
              <a:gd name="T14" fmla="*/ 856 w 856"/>
              <a:gd name="T15" fmla="*/ 245 h 245"/>
            </a:gdLst>
            <a:ahLst/>
            <a:cxnLst>
              <a:cxn ang="T8">
                <a:pos x="T0" y="T1"/>
              </a:cxn>
              <a:cxn ang="T9">
                <a:pos x="T2" y="T3"/>
              </a:cxn>
              <a:cxn ang="T10">
                <a:pos x="T4" y="T5"/>
              </a:cxn>
              <a:cxn ang="T11">
                <a:pos x="T6" y="T7"/>
              </a:cxn>
            </a:cxnLst>
            <a:rect l="T12" t="T13" r="T14" b="T15"/>
            <a:pathLst>
              <a:path w="856" h="245">
                <a:moveTo>
                  <a:pt x="0" y="0"/>
                </a:moveTo>
                <a:cubicBezTo>
                  <a:pt x="49" y="9"/>
                  <a:pt x="235" y="19"/>
                  <a:pt x="296" y="55"/>
                </a:cubicBezTo>
                <a:cubicBezTo>
                  <a:pt x="357" y="91"/>
                  <a:pt x="272" y="187"/>
                  <a:pt x="365" y="216"/>
                </a:cubicBezTo>
                <a:cubicBezTo>
                  <a:pt x="458" y="245"/>
                  <a:pt x="754" y="228"/>
                  <a:pt x="856" y="231"/>
                </a:cubicBezTo>
              </a:path>
            </a:pathLst>
          </a:custGeom>
          <a:noFill/>
          <a:ln w="28575"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defTabSz="685800" eaLnBrk="0" hangingPunct="0">
              <a:spcBef>
                <a:spcPct val="50000"/>
              </a:spcBef>
            </a:pPr>
            <a:endParaRPr lang="en-US" sz="1500">
              <a:solidFill>
                <a:srgbClr val="000000"/>
              </a:solidFill>
              <a:latin typeface="Fira Sans" charset="0"/>
            </a:endParaRPr>
          </a:p>
        </p:txBody>
      </p:sp>
    </p:spTree>
    <p:extLst>
      <p:ext uri="{BB962C8B-B14F-4D97-AF65-F5344CB8AC3E}">
        <p14:creationId xmlns:p14="http://schemas.microsoft.com/office/powerpoint/2010/main" val="2133881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442390"/>
                                        </p:tgtEl>
                                        <p:attrNameLst>
                                          <p:attrName>style.visibility</p:attrName>
                                        </p:attrNameLst>
                                      </p:cBhvr>
                                      <p:to>
                                        <p:strVal val="visible"/>
                                      </p:to>
                                    </p:set>
                                  </p:childTnLst>
                                </p:cTn>
                              </p:par>
                            </p:childTnLst>
                          </p:cTn>
                        </p:par>
                        <p:par>
                          <p:cTn id="22" fill="hold">
                            <p:stCondLst>
                              <p:cond delay="0"/>
                            </p:stCondLst>
                            <p:childTnLst>
                              <p:par>
                                <p:cTn id="23" presetID="22" presetClass="entr" presetSubtype="8" fill="hold" nodeType="afterEffect">
                                  <p:stCondLst>
                                    <p:cond delay="0"/>
                                  </p:stCondLst>
                                  <p:childTnLst>
                                    <p:set>
                                      <p:cBhvr>
                                        <p:cTn id="24" dur="1" fill="hold">
                                          <p:stCondLst>
                                            <p:cond delay="0"/>
                                          </p:stCondLst>
                                        </p:cTn>
                                        <p:tgtEl>
                                          <p:spTgt spid="442391"/>
                                        </p:tgtEl>
                                        <p:attrNameLst>
                                          <p:attrName>style.visibility</p:attrName>
                                        </p:attrNameLst>
                                      </p:cBhvr>
                                      <p:to>
                                        <p:strVal val="visible"/>
                                      </p:to>
                                    </p:set>
                                    <p:animEffect transition="in" filter="wipe(left)">
                                      <p:cBhvr>
                                        <p:cTn id="25" dur="500"/>
                                        <p:tgtEl>
                                          <p:spTgt spid="44239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9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9F057EE2-4036-AC0E-5064-3980DD2F218F}"/>
              </a:ext>
            </a:extLst>
          </p:cNvPr>
          <p:cNvSpPr>
            <a:spLocks noGrp="1"/>
          </p:cNvSpPr>
          <p:nvPr>
            <p:ph type="sldNum" sz="quarter" idx="11"/>
          </p:nvPr>
        </p:nvSpPr>
        <p:spPr/>
        <p:txBody>
          <a:bodyPr/>
          <a:lstStyle/>
          <a:p>
            <a:fld id="{39FB4DB6-E473-4A8D-BEDD-C81149083DA9}" type="slidenum">
              <a:rPr lang="en-US" altLang="en-US"/>
              <a:pPr/>
              <a:t>19</a:t>
            </a:fld>
            <a:endParaRPr lang="en-US" altLang="en-US"/>
          </a:p>
        </p:txBody>
      </p:sp>
      <p:sp>
        <p:nvSpPr>
          <p:cNvPr id="562178" name="Rectangle 2">
            <a:extLst>
              <a:ext uri="{FF2B5EF4-FFF2-40B4-BE49-F238E27FC236}">
                <a16:creationId xmlns:a16="http://schemas.microsoft.com/office/drawing/2014/main" id="{1453C3B2-550B-D21D-3C12-B2EB02041CAB}"/>
              </a:ext>
            </a:extLst>
          </p:cNvPr>
          <p:cNvSpPr>
            <a:spLocks noGrp="1" noChangeArrowheads="1"/>
          </p:cNvSpPr>
          <p:nvPr>
            <p:ph type="title"/>
          </p:nvPr>
        </p:nvSpPr>
        <p:spPr/>
        <p:txBody>
          <a:bodyPr/>
          <a:lstStyle/>
          <a:p>
            <a:r>
              <a:rPr lang="en-US" altLang="en-US"/>
              <a:t>Hash Tables</a:t>
            </a:r>
          </a:p>
        </p:txBody>
      </p:sp>
      <p:sp>
        <p:nvSpPr>
          <p:cNvPr id="562179" name="Rectangle 3">
            <a:extLst>
              <a:ext uri="{FF2B5EF4-FFF2-40B4-BE49-F238E27FC236}">
                <a16:creationId xmlns:a16="http://schemas.microsoft.com/office/drawing/2014/main" id="{6CB9B60A-8AE7-4629-FABC-0F4D60534B77}"/>
              </a:ext>
            </a:extLst>
          </p:cNvPr>
          <p:cNvSpPr>
            <a:spLocks noGrp="1" noChangeArrowheads="1"/>
          </p:cNvSpPr>
          <p:nvPr>
            <p:ph type="body" idx="1"/>
          </p:nvPr>
        </p:nvSpPr>
        <p:spPr/>
        <p:txBody>
          <a:bodyPr/>
          <a:lstStyle/>
          <a:p>
            <a:pPr>
              <a:lnSpc>
                <a:spcPct val="110000"/>
              </a:lnSpc>
            </a:pPr>
            <a:r>
              <a:rPr lang="en-US" altLang="en-US"/>
              <a:t>When </a:t>
            </a:r>
            <a:r>
              <a:rPr lang="en-US" altLang="en-US">
                <a:latin typeface="Comic Sans MS" panose="030F0702030302020204" pitchFamily="66" charset="0"/>
              </a:rPr>
              <a:t>K</a:t>
            </a:r>
            <a:r>
              <a:rPr lang="en-US" altLang="en-US"/>
              <a:t> is much smaller than </a:t>
            </a:r>
            <a:r>
              <a:rPr lang="en-US" altLang="en-US">
                <a:latin typeface="Comic Sans MS" panose="030F0702030302020204" pitchFamily="66" charset="0"/>
              </a:rPr>
              <a:t>U</a:t>
            </a:r>
            <a:r>
              <a:rPr lang="en-US" altLang="en-US"/>
              <a:t>, a </a:t>
            </a:r>
            <a:r>
              <a:rPr lang="en-US" altLang="en-US" b="1"/>
              <a:t>hash table</a:t>
            </a:r>
            <a:r>
              <a:rPr lang="en-US" altLang="en-US"/>
              <a:t> requires much less space than a </a:t>
            </a:r>
            <a:r>
              <a:rPr lang="en-US" altLang="en-US" b="1"/>
              <a:t>direct-address table</a:t>
            </a:r>
          </a:p>
          <a:p>
            <a:pPr lvl="1">
              <a:lnSpc>
                <a:spcPct val="110000"/>
              </a:lnSpc>
            </a:pPr>
            <a:r>
              <a:rPr lang="en-US" altLang="en-US"/>
              <a:t>Can reduce storage requirements to </a:t>
            </a:r>
            <a:r>
              <a:rPr lang="en-US" altLang="en-US">
                <a:latin typeface="Comic Sans MS" panose="030F0702030302020204" pitchFamily="66" charset="0"/>
              </a:rPr>
              <a:t>|K|</a:t>
            </a:r>
            <a:endParaRPr lang="en-US" altLang="en-US"/>
          </a:p>
          <a:p>
            <a:pPr lvl="1">
              <a:lnSpc>
                <a:spcPct val="110000"/>
              </a:lnSpc>
            </a:pPr>
            <a:r>
              <a:rPr lang="en-US" altLang="en-US"/>
              <a:t>Can still get </a:t>
            </a:r>
            <a:r>
              <a:rPr lang="en-US" altLang="en-US">
                <a:latin typeface="Comic Sans MS" panose="030F0702030302020204" pitchFamily="66" charset="0"/>
              </a:rPr>
              <a:t>O(1)</a:t>
            </a:r>
            <a:r>
              <a:rPr lang="en-US" altLang="en-US"/>
              <a:t> search time, but on the </a:t>
            </a:r>
            <a:r>
              <a:rPr lang="en-US" altLang="en-US" u="sng"/>
              <a:t>average</a:t>
            </a:r>
            <a:r>
              <a:rPr lang="en-US" altLang="en-US"/>
              <a:t> case, not the worst case</a:t>
            </a:r>
          </a:p>
        </p:txBody>
      </p:sp>
    </p:spTree>
    <p:extLst>
      <p:ext uri="{BB962C8B-B14F-4D97-AF65-F5344CB8AC3E}">
        <p14:creationId xmlns:p14="http://schemas.microsoft.com/office/powerpoint/2010/main" val="3582600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62244E7-E29A-E7DB-7EA8-429AAA376F2D}"/>
              </a:ext>
            </a:extLst>
          </p:cNvPr>
          <p:cNvSpPr>
            <a:spLocks noGrp="1" noChangeArrowheads="1"/>
          </p:cNvSpPr>
          <p:nvPr>
            <p:ph type="title"/>
          </p:nvPr>
        </p:nvSpPr>
        <p:spPr/>
        <p:txBody>
          <a:bodyPr/>
          <a:lstStyle/>
          <a:p>
            <a:r>
              <a:rPr lang="en-US" altLang="en-US"/>
              <a:t>Dictionary </a:t>
            </a:r>
          </a:p>
        </p:txBody>
      </p:sp>
      <p:sp>
        <p:nvSpPr>
          <p:cNvPr id="37891" name="Rectangle 3">
            <a:extLst>
              <a:ext uri="{FF2B5EF4-FFF2-40B4-BE49-F238E27FC236}">
                <a16:creationId xmlns:a16="http://schemas.microsoft.com/office/drawing/2014/main" id="{6C151E2C-A611-0EE7-14D2-4FDD20572B6C}"/>
              </a:ext>
            </a:extLst>
          </p:cNvPr>
          <p:cNvSpPr>
            <a:spLocks noGrp="1" noChangeArrowheads="1"/>
          </p:cNvSpPr>
          <p:nvPr>
            <p:ph type="body" idx="1"/>
          </p:nvPr>
        </p:nvSpPr>
        <p:spPr>
          <a:xfrm>
            <a:off x="152400" y="1347787"/>
            <a:ext cx="8839200" cy="5410200"/>
          </a:xfrm>
        </p:spPr>
        <p:txBody>
          <a:bodyPr/>
          <a:lstStyle/>
          <a:p>
            <a:pPr>
              <a:lnSpc>
                <a:spcPct val="90000"/>
              </a:lnSpc>
            </a:pPr>
            <a:r>
              <a:rPr lang="en-US" altLang="en-US" b="1" dirty="0">
                <a:solidFill>
                  <a:srgbClr val="CC3300"/>
                </a:solidFill>
              </a:rPr>
              <a:t>Dictionary:</a:t>
            </a:r>
          </a:p>
          <a:p>
            <a:pPr lvl="1">
              <a:lnSpc>
                <a:spcPct val="90000"/>
              </a:lnSpc>
            </a:pPr>
            <a:r>
              <a:rPr lang="en-US" altLang="en-US" dirty="0"/>
              <a:t>Dynamic-set data structure for </a:t>
            </a:r>
            <a:r>
              <a:rPr lang="en-US" altLang="en-US" dirty="0">
                <a:solidFill>
                  <a:schemeClr val="hlink"/>
                </a:solidFill>
              </a:rPr>
              <a:t>storing items indexed using </a:t>
            </a:r>
            <a:r>
              <a:rPr lang="en-US" altLang="en-US" i="1" dirty="0">
                <a:solidFill>
                  <a:schemeClr val="hlink"/>
                </a:solidFill>
              </a:rPr>
              <a:t>keys</a:t>
            </a:r>
            <a:r>
              <a:rPr lang="en-US" altLang="en-US" dirty="0"/>
              <a:t>.</a:t>
            </a:r>
          </a:p>
          <a:p>
            <a:pPr lvl="1">
              <a:lnSpc>
                <a:spcPct val="90000"/>
              </a:lnSpc>
            </a:pPr>
            <a:r>
              <a:rPr lang="en-US" altLang="en-US" dirty="0"/>
              <a:t>Supports </a:t>
            </a:r>
            <a:r>
              <a:rPr lang="en-US" altLang="en-US" dirty="0">
                <a:solidFill>
                  <a:srgbClr val="CC3300"/>
                </a:solidFill>
              </a:rPr>
              <a:t>operations Insert, Search, and Delete</a:t>
            </a:r>
            <a:r>
              <a:rPr lang="en-US" altLang="en-US" dirty="0"/>
              <a:t>.</a:t>
            </a:r>
          </a:p>
          <a:p>
            <a:pPr lvl="1">
              <a:lnSpc>
                <a:spcPct val="90000"/>
              </a:lnSpc>
            </a:pPr>
            <a:r>
              <a:rPr lang="en-US" altLang="en-US" dirty="0">
                <a:solidFill>
                  <a:schemeClr val="hlink"/>
                </a:solidFill>
              </a:rPr>
              <a:t>Applications:</a:t>
            </a:r>
          </a:p>
          <a:p>
            <a:pPr lvl="2">
              <a:lnSpc>
                <a:spcPct val="90000"/>
              </a:lnSpc>
            </a:pPr>
            <a:r>
              <a:rPr lang="en-US" altLang="en-US" dirty="0"/>
              <a:t>Symbol table of a compiler.</a:t>
            </a:r>
          </a:p>
          <a:p>
            <a:pPr lvl="2">
              <a:lnSpc>
                <a:spcPct val="90000"/>
              </a:lnSpc>
            </a:pPr>
            <a:r>
              <a:rPr lang="en-US" altLang="en-US" dirty="0"/>
              <a:t>Memory-management tables in operating systems. </a:t>
            </a:r>
          </a:p>
          <a:p>
            <a:pPr lvl="2">
              <a:lnSpc>
                <a:spcPct val="90000"/>
              </a:lnSpc>
            </a:pPr>
            <a:r>
              <a:rPr lang="en-US" altLang="en-US" dirty="0"/>
              <a:t>Large-scale distributed systems.</a:t>
            </a:r>
          </a:p>
          <a:p>
            <a:pPr>
              <a:lnSpc>
                <a:spcPct val="90000"/>
              </a:lnSpc>
            </a:pPr>
            <a:endParaRPr lang="en-US" altLang="en-US" b="1" dirty="0">
              <a:solidFill>
                <a:srgbClr val="CC3300"/>
              </a:solidFill>
            </a:endParaRPr>
          </a:p>
          <a:p>
            <a:pPr>
              <a:lnSpc>
                <a:spcPct val="90000"/>
              </a:lnSpc>
            </a:pPr>
            <a:r>
              <a:rPr lang="en-US" altLang="en-US" b="1" dirty="0">
                <a:solidFill>
                  <a:srgbClr val="CC3300"/>
                </a:solidFill>
              </a:rPr>
              <a:t>Hash Tables:</a:t>
            </a:r>
          </a:p>
          <a:p>
            <a:pPr lvl="1">
              <a:lnSpc>
                <a:spcPct val="90000"/>
              </a:lnSpc>
            </a:pPr>
            <a:r>
              <a:rPr lang="en-US" altLang="en-US" dirty="0"/>
              <a:t>Effective way of implementing dictionaries.</a:t>
            </a:r>
          </a:p>
          <a:p>
            <a:pPr lvl="1">
              <a:lnSpc>
                <a:spcPct val="90000"/>
              </a:lnSpc>
            </a:pPr>
            <a:r>
              <a:rPr lang="en-US" altLang="en-US" dirty="0"/>
              <a:t>Generalization of ordinary arrays.</a:t>
            </a:r>
          </a:p>
        </p:txBody>
      </p:sp>
    </p:spTree>
    <p:extLst>
      <p:ext uri="{BB962C8B-B14F-4D97-AF65-F5344CB8AC3E}">
        <p14:creationId xmlns:p14="http://schemas.microsoft.com/office/powerpoint/2010/main" val="2302173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EBA0B77-3AF3-2890-D7B7-7648035D71D6}"/>
              </a:ext>
            </a:extLst>
          </p:cNvPr>
          <p:cNvSpPr>
            <a:spLocks noGrp="1" noChangeArrowheads="1"/>
          </p:cNvSpPr>
          <p:nvPr>
            <p:ph type="title"/>
          </p:nvPr>
        </p:nvSpPr>
        <p:spPr/>
        <p:txBody>
          <a:bodyPr/>
          <a:lstStyle/>
          <a:p>
            <a:r>
              <a:rPr lang="en-US" altLang="en-US"/>
              <a:t>Hashing</a:t>
            </a:r>
          </a:p>
        </p:txBody>
      </p:sp>
      <p:sp>
        <p:nvSpPr>
          <p:cNvPr id="39939" name="Rectangle 3">
            <a:extLst>
              <a:ext uri="{FF2B5EF4-FFF2-40B4-BE49-F238E27FC236}">
                <a16:creationId xmlns:a16="http://schemas.microsoft.com/office/drawing/2014/main" id="{607B246A-46B4-D926-BFFB-7C373EC315EB}"/>
              </a:ext>
            </a:extLst>
          </p:cNvPr>
          <p:cNvSpPr>
            <a:spLocks noGrp="1" noChangeArrowheads="1"/>
          </p:cNvSpPr>
          <p:nvPr>
            <p:ph type="body" idx="1"/>
          </p:nvPr>
        </p:nvSpPr>
        <p:spPr>
          <a:xfrm>
            <a:off x="152400" y="1447800"/>
            <a:ext cx="8839200" cy="5410200"/>
          </a:xfrm>
        </p:spPr>
        <p:txBody>
          <a:bodyPr/>
          <a:lstStyle/>
          <a:p>
            <a:r>
              <a:rPr lang="en-US" altLang="en-US" sz="2500" dirty="0">
                <a:solidFill>
                  <a:srgbClr val="CC3300"/>
                </a:solidFill>
              </a:rPr>
              <a:t>Hash function </a:t>
            </a:r>
            <a:r>
              <a:rPr lang="en-US" altLang="en-US" sz="2500" i="1" dirty="0">
                <a:solidFill>
                  <a:srgbClr val="CC3300"/>
                </a:solidFill>
              </a:rPr>
              <a:t>h</a:t>
            </a:r>
            <a:r>
              <a:rPr lang="en-US" altLang="en-US" sz="2500" dirty="0">
                <a:solidFill>
                  <a:srgbClr val="CC3300"/>
                </a:solidFill>
              </a:rPr>
              <a:t>:</a:t>
            </a:r>
            <a:r>
              <a:rPr lang="en-US" altLang="en-US" sz="2500" dirty="0"/>
              <a:t> Mapping from </a:t>
            </a:r>
            <a:r>
              <a:rPr lang="en-US" altLang="en-US" sz="2500" i="1" dirty="0"/>
              <a:t>U</a:t>
            </a:r>
            <a:r>
              <a:rPr lang="en-US" altLang="en-US" sz="2500" dirty="0"/>
              <a:t> to the slots of a hash table </a:t>
            </a:r>
            <a:r>
              <a:rPr lang="en-US" altLang="en-US" sz="2500" i="1" dirty="0"/>
              <a:t>T</a:t>
            </a:r>
            <a:r>
              <a:rPr lang="en-US" altLang="en-US" sz="2500" dirty="0"/>
              <a:t>[0</a:t>
            </a:r>
            <a:r>
              <a:rPr lang="en-US" altLang="en-US" sz="2500" i="1" dirty="0"/>
              <a:t>..m</a:t>
            </a:r>
            <a:r>
              <a:rPr lang="en-US" altLang="en-US" sz="2500" dirty="0"/>
              <a:t>–1]</a:t>
            </a:r>
            <a:r>
              <a:rPr lang="en-US" altLang="en-US" sz="2500" i="1" dirty="0"/>
              <a:t>.</a:t>
            </a:r>
          </a:p>
          <a:p>
            <a:pPr lvl="1">
              <a:buFontTx/>
              <a:buNone/>
            </a:pPr>
            <a:r>
              <a:rPr lang="en-US" altLang="en-US" sz="2500" i="1" dirty="0"/>
              <a:t>            </a:t>
            </a:r>
            <a:r>
              <a:rPr lang="en-US" altLang="en-US" sz="2500" i="1" dirty="0">
                <a:solidFill>
                  <a:schemeClr val="hlink"/>
                </a:solidFill>
              </a:rPr>
              <a:t>h</a:t>
            </a:r>
            <a:r>
              <a:rPr lang="en-US" altLang="en-US" sz="2500" dirty="0">
                <a:solidFill>
                  <a:schemeClr val="hlink"/>
                </a:solidFill>
              </a:rPr>
              <a:t> : </a:t>
            </a:r>
            <a:r>
              <a:rPr lang="en-US" altLang="en-US" sz="2500" i="1" dirty="0">
                <a:solidFill>
                  <a:schemeClr val="hlink"/>
                </a:solidFill>
              </a:rPr>
              <a:t>U</a:t>
            </a:r>
            <a:r>
              <a:rPr lang="en-US" altLang="en-US" sz="2500" dirty="0">
                <a:solidFill>
                  <a:schemeClr val="hlink"/>
                </a:solidFill>
              </a:rPr>
              <a:t> </a:t>
            </a:r>
            <a:r>
              <a:rPr lang="en-US" altLang="en-US" sz="2500" dirty="0">
                <a:solidFill>
                  <a:schemeClr val="hlink"/>
                </a:solidFill>
                <a:sym typeface="Symbol" panose="05050102010706020507" pitchFamily="18" charset="2"/>
              </a:rPr>
              <a:t></a:t>
            </a:r>
            <a:r>
              <a:rPr lang="en-US" altLang="en-US" sz="2500" dirty="0">
                <a:solidFill>
                  <a:schemeClr val="hlink"/>
                </a:solidFill>
              </a:rPr>
              <a:t> {0</a:t>
            </a:r>
            <a:r>
              <a:rPr lang="en-US" altLang="en-US" sz="2500" i="1" dirty="0">
                <a:solidFill>
                  <a:schemeClr val="hlink"/>
                </a:solidFill>
              </a:rPr>
              <a:t>,</a:t>
            </a:r>
            <a:r>
              <a:rPr lang="en-US" altLang="en-US" sz="2500" dirty="0">
                <a:solidFill>
                  <a:schemeClr val="hlink"/>
                </a:solidFill>
              </a:rPr>
              <a:t>1</a:t>
            </a:r>
            <a:r>
              <a:rPr lang="en-US" altLang="en-US" sz="2500" i="1" dirty="0">
                <a:solidFill>
                  <a:schemeClr val="hlink"/>
                </a:solidFill>
              </a:rPr>
              <a:t>,…, m</a:t>
            </a:r>
            <a:r>
              <a:rPr lang="en-US" altLang="en-US" sz="2500" dirty="0">
                <a:solidFill>
                  <a:schemeClr val="hlink"/>
                </a:solidFill>
              </a:rPr>
              <a:t>–1}</a:t>
            </a:r>
          </a:p>
          <a:p>
            <a:pPr lvl="1">
              <a:buFontTx/>
              <a:buNone/>
            </a:pPr>
            <a:endParaRPr lang="en-US" altLang="en-US" sz="2500" dirty="0">
              <a:solidFill>
                <a:schemeClr val="hlink"/>
              </a:solidFill>
            </a:endParaRPr>
          </a:p>
          <a:p>
            <a:r>
              <a:rPr lang="en-US" altLang="en-US" sz="2500" dirty="0"/>
              <a:t>With arrays, key </a:t>
            </a:r>
            <a:r>
              <a:rPr lang="en-US" altLang="en-US" sz="2500" i="1" dirty="0"/>
              <a:t>k</a:t>
            </a:r>
            <a:r>
              <a:rPr lang="en-US" altLang="en-US" sz="2500" dirty="0"/>
              <a:t> maps to slot </a:t>
            </a:r>
            <a:r>
              <a:rPr lang="en-US" altLang="en-US" sz="2500" i="1" dirty="0"/>
              <a:t>A</a:t>
            </a:r>
            <a:r>
              <a:rPr lang="en-US" altLang="en-US" sz="2500" dirty="0"/>
              <a:t>[</a:t>
            </a:r>
            <a:r>
              <a:rPr lang="en-US" altLang="en-US" sz="2500" i="1" dirty="0"/>
              <a:t>k</a:t>
            </a:r>
            <a:r>
              <a:rPr lang="en-US" altLang="en-US" sz="2500" dirty="0"/>
              <a:t>].</a:t>
            </a:r>
          </a:p>
          <a:p>
            <a:endParaRPr lang="en-US" altLang="en-US" sz="2500" dirty="0"/>
          </a:p>
          <a:p>
            <a:r>
              <a:rPr lang="en-US" altLang="en-US" sz="2500" dirty="0"/>
              <a:t>With hash tables, key </a:t>
            </a:r>
            <a:r>
              <a:rPr lang="en-US" altLang="en-US" sz="2500" i="1" dirty="0"/>
              <a:t>k</a:t>
            </a:r>
            <a:r>
              <a:rPr lang="en-US" altLang="en-US" sz="2500" dirty="0"/>
              <a:t> maps or </a:t>
            </a:r>
            <a:r>
              <a:rPr lang="en-US" altLang="en-US" sz="2500" dirty="0">
                <a:solidFill>
                  <a:srgbClr val="CC3300"/>
                </a:solidFill>
              </a:rPr>
              <a:t>“hashes”</a:t>
            </a:r>
            <a:r>
              <a:rPr lang="en-US" altLang="en-US" sz="2500" dirty="0"/>
              <a:t> to slot </a:t>
            </a:r>
            <a:r>
              <a:rPr lang="en-US" altLang="en-US" sz="2500" i="1" dirty="0"/>
              <a:t>T</a:t>
            </a:r>
            <a:r>
              <a:rPr lang="en-US" altLang="en-US" sz="2500" dirty="0"/>
              <a:t>[</a:t>
            </a:r>
            <a:r>
              <a:rPr lang="en-US" altLang="en-US" sz="2500" i="1" dirty="0"/>
              <a:t>h</a:t>
            </a:r>
            <a:r>
              <a:rPr lang="en-US" altLang="en-US" sz="2500" dirty="0"/>
              <a:t>[</a:t>
            </a:r>
            <a:r>
              <a:rPr lang="en-US" altLang="en-US" sz="2500" i="1" dirty="0"/>
              <a:t>k</a:t>
            </a:r>
            <a:r>
              <a:rPr lang="en-US" altLang="en-US" sz="2500" dirty="0"/>
              <a:t>]].</a:t>
            </a:r>
          </a:p>
          <a:p>
            <a:endParaRPr lang="en-US" altLang="en-US" sz="2500" dirty="0"/>
          </a:p>
          <a:p>
            <a:r>
              <a:rPr lang="en-US" altLang="en-US" sz="2500" i="1" dirty="0"/>
              <a:t>h</a:t>
            </a:r>
            <a:r>
              <a:rPr lang="en-US" altLang="en-US" sz="2500" dirty="0"/>
              <a:t>[</a:t>
            </a:r>
            <a:r>
              <a:rPr lang="en-US" altLang="en-US" sz="2500" i="1" dirty="0"/>
              <a:t>k</a:t>
            </a:r>
            <a:r>
              <a:rPr lang="en-US" altLang="en-US" sz="2500" dirty="0"/>
              <a:t>] is the </a:t>
            </a:r>
            <a:r>
              <a:rPr lang="en-US" altLang="en-US" sz="2500" i="1" dirty="0">
                <a:solidFill>
                  <a:srgbClr val="CC3300"/>
                </a:solidFill>
              </a:rPr>
              <a:t>hash value</a:t>
            </a:r>
            <a:r>
              <a:rPr lang="en-US" altLang="en-US" sz="2500" dirty="0"/>
              <a:t> of key </a:t>
            </a:r>
            <a:r>
              <a:rPr lang="en-US" altLang="en-US" sz="2500" i="1" dirty="0"/>
              <a:t>k</a:t>
            </a:r>
            <a:r>
              <a:rPr lang="en-US" altLang="en-US" sz="2500" dirty="0"/>
              <a: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C2056EE-F36D-15A6-8E6D-39922C1C8B43}"/>
              </a:ext>
            </a:extLst>
          </p:cNvPr>
          <p:cNvSpPr>
            <a:spLocks noGrp="1" noChangeArrowheads="1"/>
          </p:cNvSpPr>
          <p:nvPr>
            <p:ph type="title"/>
          </p:nvPr>
        </p:nvSpPr>
        <p:spPr/>
        <p:txBody>
          <a:bodyPr/>
          <a:lstStyle/>
          <a:p>
            <a:r>
              <a:rPr lang="en-US" altLang="en-US"/>
              <a:t>Issues with Hashing</a:t>
            </a:r>
          </a:p>
        </p:txBody>
      </p:sp>
      <p:sp>
        <p:nvSpPr>
          <p:cNvPr id="40963" name="Rectangle 3">
            <a:extLst>
              <a:ext uri="{FF2B5EF4-FFF2-40B4-BE49-F238E27FC236}">
                <a16:creationId xmlns:a16="http://schemas.microsoft.com/office/drawing/2014/main" id="{2A2B6547-82EE-4A9F-B8AA-F6B656A6F012}"/>
              </a:ext>
            </a:extLst>
          </p:cNvPr>
          <p:cNvSpPr>
            <a:spLocks noGrp="1" noChangeArrowheads="1"/>
          </p:cNvSpPr>
          <p:nvPr>
            <p:ph type="body" idx="1"/>
          </p:nvPr>
        </p:nvSpPr>
        <p:spPr>
          <a:xfrm>
            <a:off x="152400" y="1510717"/>
            <a:ext cx="8839200" cy="5410200"/>
          </a:xfrm>
        </p:spPr>
        <p:txBody>
          <a:bodyPr/>
          <a:lstStyle/>
          <a:p>
            <a:r>
              <a:rPr lang="en-US" altLang="en-US" dirty="0"/>
              <a:t>Multiple keys can hash to the same slot – </a:t>
            </a:r>
            <a:r>
              <a:rPr lang="en-US" altLang="en-US" dirty="0">
                <a:solidFill>
                  <a:srgbClr val="CC3300"/>
                </a:solidFill>
              </a:rPr>
              <a:t>collisions are possible</a:t>
            </a:r>
            <a:r>
              <a:rPr lang="en-US" altLang="en-US" dirty="0"/>
              <a:t>.</a:t>
            </a:r>
          </a:p>
          <a:p>
            <a:pPr lvl="1"/>
            <a:r>
              <a:rPr lang="en-US" altLang="en-US" dirty="0"/>
              <a:t>Design hash functions such that collisions are minimized.</a:t>
            </a:r>
          </a:p>
          <a:p>
            <a:pPr lvl="1"/>
            <a:r>
              <a:rPr lang="en-US" altLang="en-US" dirty="0"/>
              <a:t>But avoiding collisions is impossible.</a:t>
            </a:r>
          </a:p>
          <a:p>
            <a:pPr lvl="2"/>
            <a:r>
              <a:rPr lang="en-US" altLang="en-US" dirty="0"/>
              <a:t>Design collision-resolution techniques.</a:t>
            </a:r>
          </a:p>
          <a:p>
            <a:r>
              <a:rPr lang="en-US" altLang="en-US" dirty="0">
                <a:solidFill>
                  <a:srgbClr val="CC3300"/>
                </a:solidFill>
              </a:rPr>
              <a:t>Search will cost </a:t>
            </a:r>
            <a:r>
              <a:rPr lang="ru-RU" altLang="en-US" dirty="0">
                <a:solidFill>
                  <a:srgbClr val="CC3300"/>
                </a:solidFill>
                <a:cs typeface="Times New Roman" panose="02020603050405020304" pitchFamily="18" charset="0"/>
              </a:rPr>
              <a:t>Ө</a:t>
            </a:r>
            <a:r>
              <a:rPr lang="en-US" altLang="en-US" dirty="0">
                <a:solidFill>
                  <a:srgbClr val="CC3300"/>
                </a:solidFill>
                <a:cs typeface="Times New Roman" panose="02020603050405020304" pitchFamily="18" charset="0"/>
              </a:rPr>
              <a:t>(</a:t>
            </a:r>
            <a:r>
              <a:rPr lang="en-US" altLang="en-US" i="1" dirty="0">
                <a:solidFill>
                  <a:srgbClr val="CC3300"/>
                </a:solidFill>
                <a:cs typeface="Times New Roman" panose="02020603050405020304" pitchFamily="18" charset="0"/>
              </a:rPr>
              <a:t>n</a:t>
            </a:r>
            <a:r>
              <a:rPr lang="en-US" altLang="en-US" dirty="0">
                <a:solidFill>
                  <a:srgbClr val="CC3300"/>
                </a:solidFill>
                <a:cs typeface="Times New Roman" panose="02020603050405020304" pitchFamily="18" charset="0"/>
              </a:rPr>
              <a:t>) time in the worst case</a:t>
            </a:r>
            <a:r>
              <a:rPr lang="en-US" altLang="en-US" dirty="0">
                <a:cs typeface="Times New Roman" panose="02020603050405020304" pitchFamily="18" charset="0"/>
              </a:rPr>
              <a:t>.</a:t>
            </a:r>
          </a:p>
          <a:p>
            <a:pPr lvl="1"/>
            <a:r>
              <a:rPr lang="en-US" altLang="en-US" dirty="0">
                <a:cs typeface="Times New Roman" panose="02020603050405020304" pitchFamily="18" charset="0"/>
              </a:rPr>
              <a:t>However, all operations can be made to have an expected complexity of </a:t>
            </a:r>
            <a:r>
              <a:rPr lang="ru-RU" altLang="en-US" dirty="0">
                <a:cs typeface="Times New Roman" panose="02020603050405020304" pitchFamily="18" charset="0"/>
              </a:rPr>
              <a:t>Ө</a:t>
            </a:r>
            <a:r>
              <a:rPr lang="en-US" altLang="en-US" dirty="0">
                <a:cs typeface="Times New Roman" panose="02020603050405020304" pitchFamily="18" charset="0"/>
              </a:rPr>
              <a:t>(1).</a:t>
            </a:r>
            <a:endParaRPr lang="ru-RU" altLang="en-US" dirty="0">
              <a:cs typeface="Times New Roman" panose="02020603050405020304" pitchFamily="18" charset="0"/>
            </a:endParaRPr>
          </a:p>
        </p:txBody>
      </p:sp>
    </p:spTree>
    <p:extLst>
      <p:ext uri="{BB962C8B-B14F-4D97-AF65-F5344CB8AC3E}">
        <p14:creationId xmlns:p14="http://schemas.microsoft.com/office/powerpoint/2010/main" val="140633888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50C3843-893B-DFDA-E971-6D6FEDA5539C}"/>
              </a:ext>
            </a:extLst>
          </p:cNvPr>
          <p:cNvSpPr>
            <a:spLocks noGrp="1" noChangeArrowheads="1"/>
          </p:cNvSpPr>
          <p:nvPr>
            <p:ph type="title"/>
          </p:nvPr>
        </p:nvSpPr>
        <p:spPr/>
        <p:txBody>
          <a:bodyPr/>
          <a:lstStyle/>
          <a:p>
            <a:r>
              <a:rPr lang="en-US" altLang="en-US"/>
              <a:t>Hashing</a:t>
            </a:r>
          </a:p>
        </p:txBody>
      </p:sp>
      <p:sp>
        <p:nvSpPr>
          <p:cNvPr id="41988" name="Rectangle 4">
            <a:extLst>
              <a:ext uri="{FF2B5EF4-FFF2-40B4-BE49-F238E27FC236}">
                <a16:creationId xmlns:a16="http://schemas.microsoft.com/office/drawing/2014/main" id="{3C613AC7-D41B-8044-358B-9CE85E96F874}"/>
              </a:ext>
            </a:extLst>
          </p:cNvPr>
          <p:cNvSpPr>
            <a:spLocks noChangeArrowheads="1"/>
          </p:cNvSpPr>
          <p:nvPr/>
        </p:nvSpPr>
        <p:spPr bwMode="auto">
          <a:xfrm>
            <a:off x="6096000" y="1371600"/>
            <a:ext cx="1219200" cy="4572000"/>
          </a:xfrm>
          <a:prstGeom prst="rect">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989" name="Line 5">
            <a:extLst>
              <a:ext uri="{FF2B5EF4-FFF2-40B4-BE49-F238E27FC236}">
                <a16:creationId xmlns:a16="http://schemas.microsoft.com/office/drawing/2014/main" id="{11821BEC-9C91-24EB-0375-56DA43C1740A}"/>
              </a:ext>
            </a:extLst>
          </p:cNvPr>
          <p:cNvSpPr>
            <a:spLocks noChangeShapeType="1"/>
          </p:cNvSpPr>
          <p:nvPr/>
        </p:nvSpPr>
        <p:spPr bwMode="auto">
          <a:xfrm>
            <a:off x="6096000" y="18288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990" name="Line 6">
            <a:extLst>
              <a:ext uri="{FF2B5EF4-FFF2-40B4-BE49-F238E27FC236}">
                <a16:creationId xmlns:a16="http://schemas.microsoft.com/office/drawing/2014/main" id="{3658011F-88A5-6A33-27A3-B474C23441C1}"/>
              </a:ext>
            </a:extLst>
          </p:cNvPr>
          <p:cNvSpPr>
            <a:spLocks noChangeShapeType="1"/>
          </p:cNvSpPr>
          <p:nvPr/>
        </p:nvSpPr>
        <p:spPr bwMode="auto">
          <a:xfrm>
            <a:off x="6096000" y="22860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991" name="Line 7">
            <a:extLst>
              <a:ext uri="{FF2B5EF4-FFF2-40B4-BE49-F238E27FC236}">
                <a16:creationId xmlns:a16="http://schemas.microsoft.com/office/drawing/2014/main" id="{645127BB-7747-89A4-0489-3683CB38A550}"/>
              </a:ext>
            </a:extLst>
          </p:cNvPr>
          <p:cNvSpPr>
            <a:spLocks noChangeShapeType="1"/>
          </p:cNvSpPr>
          <p:nvPr/>
        </p:nvSpPr>
        <p:spPr bwMode="auto">
          <a:xfrm>
            <a:off x="6096000" y="27432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992" name="Line 8">
            <a:extLst>
              <a:ext uri="{FF2B5EF4-FFF2-40B4-BE49-F238E27FC236}">
                <a16:creationId xmlns:a16="http://schemas.microsoft.com/office/drawing/2014/main" id="{B1D103CC-589D-6EFD-1147-AB003AE437B5}"/>
              </a:ext>
            </a:extLst>
          </p:cNvPr>
          <p:cNvSpPr>
            <a:spLocks noChangeShapeType="1"/>
          </p:cNvSpPr>
          <p:nvPr/>
        </p:nvSpPr>
        <p:spPr bwMode="auto">
          <a:xfrm>
            <a:off x="6096000" y="32004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993" name="Line 9">
            <a:extLst>
              <a:ext uri="{FF2B5EF4-FFF2-40B4-BE49-F238E27FC236}">
                <a16:creationId xmlns:a16="http://schemas.microsoft.com/office/drawing/2014/main" id="{49D37EAC-67E4-C1AF-2F78-AD699BC972AD}"/>
              </a:ext>
            </a:extLst>
          </p:cNvPr>
          <p:cNvSpPr>
            <a:spLocks noChangeShapeType="1"/>
          </p:cNvSpPr>
          <p:nvPr/>
        </p:nvSpPr>
        <p:spPr bwMode="auto">
          <a:xfrm>
            <a:off x="6096000" y="36576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994" name="Line 10">
            <a:extLst>
              <a:ext uri="{FF2B5EF4-FFF2-40B4-BE49-F238E27FC236}">
                <a16:creationId xmlns:a16="http://schemas.microsoft.com/office/drawing/2014/main" id="{9DB51F83-77E7-5877-5A94-57D951F3DE57}"/>
              </a:ext>
            </a:extLst>
          </p:cNvPr>
          <p:cNvSpPr>
            <a:spLocks noChangeShapeType="1"/>
          </p:cNvSpPr>
          <p:nvPr/>
        </p:nvSpPr>
        <p:spPr bwMode="auto">
          <a:xfrm>
            <a:off x="6096000" y="41148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995" name="Line 11">
            <a:extLst>
              <a:ext uri="{FF2B5EF4-FFF2-40B4-BE49-F238E27FC236}">
                <a16:creationId xmlns:a16="http://schemas.microsoft.com/office/drawing/2014/main" id="{32314C65-4ABC-79D4-A3AD-BC1A25B152DB}"/>
              </a:ext>
            </a:extLst>
          </p:cNvPr>
          <p:cNvSpPr>
            <a:spLocks noChangeShapeType="1"/>
          </p:cNvSpPr>
          <p:nvPr/>
        </p:nvSpPr>
        <p:spPr bwMode="auto">
          <a:xfrm>
            <a:off x="6096000" y="45720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996" name="Line 12">
            <a:extLst>
              <a:ext uri="{FF2B5EF4-FFF2-40B4-BE49-F238E27FC236}">
                <a16:creationId xmlns:a16="http://schemas.microsoft.com/office/drawing/2014/main" id="{65B9BAE7-13C8-D0B7-B329-8306EC31340C}"/>
              </a:ext>
            </a:extLst>
          </p:cNvPr>
          <p:cNvSpPr>
            <a:spLocks noChangeShapeType="1"/>
          </p:cNvSpPr>
          <p:nvPr/>
        </p:nvSpPr>
        <p:spPr bwMode="auto">
          <a:xfrm>
            <a:off x="6096000" y="50292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997" name="Line 13">
            <a:extLst>
              <a:ext uri="{FF2B5EF4-FFF2-40B4-BE49-F238E27FC236}">
                <a16:creationId xmlns:a16="http://schemas.microsoft.com/office/drawing/2014/main" id="{048D9946-AEE8-AC08-BDBD-0DFEE01E722A}"/>
              </a:ext>
            </a:extLst>
          </p:cNvPr>
          <p:cNvSpPr>
            <a:spLocks noChangeShapeType="1"/>
          </p:cNvSpPr>
          <p:nvPr/>
        </p:nvSpPr>
        <p:spPr bwMode="auto">
          <a:xfrm>
            <a:off x="6096000" y="54864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998" name="Text Box 14">
            <a:extLst>
              <a:ext uri="{FF2B5EF4-FFF2-40B4-BE49-F238E27FC236}">
                <a16:creationId xmlns:a16="http://schemas.microsoft.com/office/drawing/2014/main" id="{8AAE3C8E-6793-4F61-6596-1DECF44B687E}"/>
              </a:ext>
            </a:extLst>
          </p:cNvPr>
          <p:cNvSpPr txBox="1">
            <a:spLocks noChangeArrowheads="1"/>
          </p:cNvSpPr>
          <p:nvPr/>
        </p:nvSpPr>
        <p:spPr bwMode="auto">
          <a:xfrm>
            <a:off x="7315200" y="14478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none"/>
              <a:t>0</a:t>
            </a:r>
          </a:p>
        </p:txBody>
      </p:sp>
      <p:sp>
        <p:nvSpPr>
          <p:cNvPr id="41999" name="Text Box 15">
            <a:extLst>
              <a:ext uri="{FF2B5EF4-FFF2-40B4-BE49-F238E27FC236}">
                <a16:creationId xmlns:a16="http://schemas.microsoft.com/office/drawing/2014/main" id="{1B207BDD-D9DC-E89D-2F62-FB08C84C459C}"/>
              </a:ext>
            </a:extLst>
          </p:cNvPr>
          <p:cNvSpPr txBox="1">
            <a:spLocks noChangeArrowheads="1"/>
          </p:cNvSpPr>
          <p:nvPr/>
        </p:nvSpPr>
        <p:spPr bwMode="auto">
          <a:xfrm>
            <a:off x="7315200" y="5486400"/>
            <a:ext cx="622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u="none"/>
              <a:t>m</a:t>
            </a:r>
            <a:r>
              <a:rPr lang="en-US" altLang="en-US" sz="2000" u="none"/>
              <a:t>–1</a:t>
            </a:r>
            <a:endParaRPr lang="en-US" altLang="en-US" sz="2000" i="1" u="none"/>
          </a:p>
        </p:txBody>
      </p:sp>
      <p:sp>
        <p:nvSpPr>
          <p:cNvPr id="42000" name="Text Box 16">
            <a:extLst>
              <a:ext uri="{FF2B5EF4-FFF2-40B4-BE49-F238E27FC236}">
                <a16:creationId xmlns:a16="http://schemas.microsoft.com/office/drawing/2014/main" id="{748C6DA7-1913-9FE6-1E89-7D4888C20D56}"/>
              </a:ext>
            </a:extLst>
          </p:cNvPr>
          <p:cNvSpPr txBox="1">
            <a:spLocks noChangeArrowheads="1"/>
          </p:cNvSpPr>
          <p:nvPr/>
        </p:nvSpPr>
        <p:spPr bwMode="auto">
          <a:xfrm>
            <a:off x="7391400" y="2286000"/>
            <a:ext cx="67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u="none"/>
              <a:t>h</a:t>
            </a:r>
            <a:r>
              <a:rPr lang="en-US" altLang="en-US" sz="2000" u="none"/>
              <a:t>(</a:t>
            </a:r>
            <a:r>
              <a:rPr lang="en-US" altLang="en-US" sz="2000" i="1" u="none"/>
              <a:t>k</a:t>
            </a:r>
            <a:r>
              <a:rPr lang="en-US" altLang="en-US" sz="2000" u="none" baseline="-25000"/>
              <a:t>1</a:t>
            </a:r>
            <a:r>
              <a:rPr lang="en-US" altLang="en-US" sz="2000" u="none"/>
              <a:t>)</a:t>
            </a:r>
            <a:endParaRPr lang="en-US" altLang="en-US" sz="2000" i="1" u="none"/>
          </a:p>
        </p:txBody>
      </p:sp>
      <p:sp>
        <p:nvSpPr>
          <p:cNvPr id="42001" name="Text Box 17">
            <a:extLst>
              <a:ext uri="{FF2B5EF4-FFF2-40B4-BE49-F238E27FC236}">
                <a16:creationId xmlns:a16="http://schemas.microsoft.com/office/drawing/2014/main" id="{C6DC0980-AD9D-377C-A2D7-78A91720CCC3}"/>
              </a:ext>
            </a:extLst>
          </p:cNvPr>
          <p:cNvSpPr txBox="1">
            <a:spLocks noChangeArrowheads="1"/>
          </p:cNvSpPr>
          <p:nvPr/>
        </p:nvSpPr>
        <p:spPr bwMode="auto">
          <a:xfrm>
            <a:off x="7391400" y="2819400"/>
            <a:ext cx="67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u="none"/>
              <a:t>h</a:t>
            </a:r>
            <a:r>
              <a:rPr lang="en-US" altLang="en-US" sz="2000" u="none"/>
              <a:t>(</a:t>
            </a:r>
            <a:r>
              <a:rPr lang="en-US" altLang="en-US" sz="2000" i="1" u="none"/>
              <a:t>k</a:t>
            </a:r>
            <a:r>
              <a:rPr lang="en-US" altLang="en-US" sz="2000" u="none" baseline="-25000"/>
              <a:t>4</a:t>
            </a:r>
            <a:r>
              <a:rPr lang="en-US" altLang="en-US" sz="2000" u="none"/>
              <a:t>)</a:t>
            </a:r>
            <a:endParaRPr lang="en-US" altLang="en-US" sz="2000" i="1" u="none"/>
          </a:p>
        </p:txBody>
      </p:sp>
      <p:sp>
        <p:nvSpPr>
          <p:cNvPr id="42002" name="Text Box 18">
            <a:extLst>
              <a:ext uri="{FF2B5EF4-FFF2-40B4-BE49-F238E27FC236}">
                <a16:creationId xmlns:a16="http://schemas.microsoft.com/office/drawing/2014/main" id="{9E15A94A-7B02-2BC8-FD3C-051FD7D6410E}"/>
              </a:ext>
            </a:extLst>
          </p:cNvPr>
          <p:cNvSpPr txBox="1">
            <a:spLocks noChangeArrowheads="1"/>
          </p:cNvSpPr>
          <p:nvPr/>
        </p:nvSpPr>
        <p:spPr bwMode="auto">
          <a:xfrm>
            <a:off x="7391400" y="3657600"/>
            <a:ext cx="1308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u="none"/>
              <a:t>h</a:t>
            </a:r>
            <a:r>
              <a:rPr lang="en-US" altLang="en-US" sz="2000" u="none"/>
              <a:t>(</a:t>
            </a:r>
            <a:r>
              <a:rPr lang="en-US" altLang="en-US" sz="2000" i="1" u="none"/>
              <a:t>k</a:t>
            </a:r>
            <a:r>
              <a:rPr lang="en-US" altLang="en-US" sz="2000" u="none" baseline="-25000"/>
              <a:t>2</a:t>
            </a:r>
            <a:r>
              <a:rPr lang="en-US" altLang="en-US" sz="2000" u="none"/>
              <a:t>)=</a:t>
            </a:r>
            <a:r>
              <a:rPr lang="en-US" altLang="en-US" sz="2000" i="1" u="none"/>
              <a:t>h</a:t>
            </a:r>
            <a:r>
              <a:rPr lang="en-US" altLang="en-US" sz="2000" u="none"/>
              <a:t>(</a:t>
            </a:r>
            <a:r>
              <a:rPr lang="en-US" altLang="en-US" sz="2000" i="1" u="none"/>
              <a:t>k</a:t>
            </a:r>
            <a:r>
              <a:rPr lang="en-US" altLang="en-US" sz="2000" u="none" baseline="-25000"/>
              <a:t>5</a:t>
            </a:r>
            <a:r>
              <a:rPr lang="en-US" altLang="en-US" sz="2000" u="none"/>
              <a:t>)</a:t>
            </a:r>
          </a:p>
        </p:txBody>
      </p:sp>
      <p:sp>
        <p:nvSpPr>
          <p:cNvPr id="42003" name="Text Box 19">
            <a:extLst>
              <a:ext uri="{FF2B5EF4-FFF2-40B4-BE49-F238E27FC236}">
                <a16:creationId xmlns:a16="http://schemas.microsoft.com/office/drawing/2014/main" id="{9FFD5FC7-14DE-6067-48AE-E5CB225F81C1}"/>
              </a:ext>
            </a:extLst>
          </p:cNvPr>
          <p:cNvSpPr txBox="1">
            <a:spLocks noChangeArrowheads="1"/>
          </p:cNvSpPr>
          <p:nvPr/>
        </p:nvSpPr>
        <p:spPr bwMode="auto">
          <a:xfrm>
            <a:off x="7391400" y="4572000"/>
            <a:ext cx="67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u="none"/>
              <a:t>h</a:t>
            </a:r>
            <a:r>
              <a:rPr lang="en-US" altLang="en-US" sz="2000" u="none"/>
              <a:t>(</a:t>
            </a:r>
            <a:r>
              <a:rPr lang="en-US" altLang="en-US" sz="2000" i="1" u="none"/>
              <a:t>k</a:t>
            </a:r>
            <a:r>
              <a:rPr lang="en-US" altLang="en-US" sz="2000" u="none" baseline="-25000"/>
              <a:t>3</a:t>
            </a:r>
            <a:r>
              <a:rPr lang="en-US" altLang="en-US" sz="2000" u="none"/>
              <a:t>)</a:t>
            </a:r>
            <a:endParaRPr lang="en-US" altLang="en-US" sz="2000" i="1" u="none"/>
          </a:p>
        </p:txBody>
      </p:sp>
      <p:sp>
        <p:nvSpPr>
          <p:cNvPr id="42004" name="Rectangle 20">
            <a:extLst>
              <a:ext uri="{FF2B5EF4-FFF2-40B4-BE49-F238E27FC236}">
                <a16:creationId xmlns:a16="http://schemas.microsoft.com/office/drawing/2014/main" id="{83027BDE-952D-3819-76B1-2BDB40D12F55}"/>
              </a:ext>
            </a:extLst>
          </p:cNvPr>
          <p:cNvSpPr>
            <a:spLocks noChangeArrowheads="1"/>
          </p:cNvSpPr>
          <p:nvPr/>
        </p:nvSpPr>
        <p:spPr bwMode="auto">
          <a:xfrm>
            <a:off x="6096000" y="2286000"/>
            <a:ext cx="1219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05" name="Rectangle 21">
            <a:extLst>
              <a:ext uri="{FF2B5EF4-FFF2-40B4-BE49-F238E27FC236}">
                <a16:creationId xmlns:a16="http://schemas.microsoft.com/office/drawing/2014/main" id="{1A28DE1F-A523-6CA4-03E5-C084BF6CB0DC}"/>
              </a:ext>
            </a:extLst>
          </p:cNvPr>
          <p:cNvSpPr>
            <a:spLocks noChangeArrowheads="1"/>
          </p:cNvSpPr>
          <p:nvPr/>
        </p:nvSpPr>
        <p:spPr bwMode="auto">
          <a:xfrm>
            <a:off x="6096000" y="2743200"/>
            <a:ext cx="1219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06" name="Rectangle 22">
            <a:extLst>
              <a:ext uri="{FF2B5EF4-FFF2-40B4-BE49-F238E27FC236}">
                <a16:creationId xmlns:a16="http://schemas.microsoft.com/office/drawing/2014/main" id="{2C04A5ED-025C-277C-D880-B7E40588D0D6}"/>
              </a:ext>
            </a:extLst>
          </p:cNvPr>
          <p:cNvSpPr>
            <a:spLocks noChangeArrowheads="1"/>
          </p:cNvSpPr>
          <p:nvPr/>
        </p:nvSpPr>
        <p:spPr bwMode="auto">
          <a:xfrm>
            <a:off x="6096000" y="3657600"/>
            <a:ext cx="1219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07" name="Rectangle 23">
            <a:extLst>
              <a:ext uri="{FF2B5EF4-FFF2-40B4-BE49-F238E27FC236}">
                <a16:creationId xmlns:a16="http://schemas.microsoft.com/office/drawing/2014/main" id="{AF6B0FF2-50E0-CEE3-A5F5-364C0D066001}"/>
              </a:ext>
            </a:extLst>
          </p:cNvPr>
          <p:cNvSpPr>
            <a:spLocks noChangeArrowheads="1"/>
          </p:cNvSpPr>
          <p:nvPr/>
        </p:nvSpPr>
        <p:spPr bwMode="auto">
          <a:xfrm>
            <a:off x="6096000" y="4572000"/>
            <a:ext cx="1219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08" name="Oval 24">
            <a:extLst>
              <a:ext uri="{FF2B5EF4-FFF2-40B4-BE49-F238E27FC236}">
                <a16:creationId xmlns:a16="http://schemas.microsoft.com/office/drawing/2014/main" id="{DF98415E-4EF2-697A-C313-75F4EC83DA47}"/>
              </a:ext>
            </a:extLst>
          </p:cNvPr>
          <p:cNvSpPr>
            <a:spLocks noChangeArrowheads="1"/>
          </p:cNvSpPr>
          <p:nvPr/>
        </p:nvSpPr>
        <p:spPr bwMode="auto">
          <a:xfrm>
            <a:off x="990600" y="1295400"/>
            <a:ext cx="3733800" cy="3733800"/>
          </a:xfrm>
          <a:prstGeom prst="ellipse">
            <a:avLst/>
          </a:prstGeom>
          <a:solidFill>
            <a:srgbClr val="DDDDDD"/>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u="none"/>
          </a:p>
        </p:txBody>
      </p:sp>
      <p:sp>
        <p:nvSpPr>
          <p:cNvPr id="42009" name="Oval 25">
            <a:extLst>
              <a:ext uri="{FF2B5EF4-FFF2-40B4-BE49-F238E27FC236}">
                <a16:creationId xmlns:a16="http://schemas.microsoft.com/office/drawing/2014/main" id="{E4C6D483-E392-A9D7-3A3B-86D12933EBC9}"/>
              </a:ext>
            </a:extLst>
          </p:cNvPr>
          <p:cNvSpPr>
            <a:spLocks noChangeArrowheads="1"/>
          </p:cNvSpPr>
          <p:nvPr/>
        </p:nvSpPr>
        <p:spPr bwMode="auto">
          <a:xfrm>
            <a:off x="1447800" y="2895600"/>
            <a:ext cx="2667000" cy="1828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u="none"/>
          </a:p>
        </p:txBody>
      </p:sp>
      <p:sp>
        <p:nvSpPr>
          <p:cNvPr id="42011" name="Text Box 27">
            <a:extLst>
              <a:ext uri="{FF2B5EF4-FFF2-40B4-BE49-F238E27FC236}">
                <a16:creationId xmlns:a16="http://schemas.microsoft.com/office/drawing/2014/main" id="{D3478552-5EA2-6B86-D693-222EBEBD2753}"/>
              </a:ext>
            </a:extLst>
          </p:cNvPr>
          <p:cNvSpPr txBox="1">
            <a:spLocks noChangeArrowheads="1"/>
          </p:cNvSpPr>
          <p:nvPr/>
        </p:nvSpPr>
        <p:spPr bwMode="auto">
          <a:xfrm>
            <a:off x="1790700" y="1828800"/>
            <a:ext cx="20145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i="1" u="none"/>
              <a:t>U</a:t>
            </a:r>
          </a:p>
          <a:p>
            <a:pPr algn="ctr"/>
            <a:r>
              <a:rPr lang="en-US" altLang="en-US" sz="2000" b="1" u="none"/>
              <a:t>(</a:t>
            </a:r>
            <a:r>
              <a:rPr lang="en-US" altLang="en-US" sz="2000" u="none"/>
              <a:t>universe of keys)</a:t>
            </a:r>
            <a:endParaRPr lang="en-US" altLang="en-US" sz="2000" b="1" u="none"/>
          </a:p>
        </p:txBody>
      </p:sp>
      <p:sp>
        <p:nvSpPr>
          <p:cNvPr id="42013" name="Text Box 29">
            <a:extLst>
              <a:ext uri="{FF2B5EF4-FFF2-40B4-BE49-F238E27FC236}">
                <a16:creationId xmlns:a16="http://schemas.microsoft.com/office/drawing/2014/main" id="{37889C62-B1F3-DF0B-2921-250857D4A8C8}"/>
              </a:ext>
            </a:extLst>
          </p:cNvPr>
          <p:cNvSpPr txBox="1">
            <a:spLocks noChangeArrowheads="1"/>
          </p:cNvSpPr>
          <p:nvPr/>
        </p:nvSpPr>
        <p:spPr bwMode="auto">
          <a:xfrm>
            <a:off x="1447800" y="3276600"/>
            <a:ext cx="8064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b="1" i="1" u="none"/>
              <a:t>K</a:t>
            </a:r>
          </a:p>
          <a:p>
            <a:pPr algn="ctr"/>
            <a:r>
              <a:rPr lang="en-US" altLang="en-US" sz="1800" u="none"/>
              <a:t>(actual</a:t>
            </a:r>
          </a:p>
          <a:p>
            <a:pPr algn="ctr"/>
            <a:r>
              <a:rPr lang="en-US" altLang="en-US" sz="1800" u="none"/>
              <a:t>keys)</a:t>
            </a:r>
          </a:p>
        </p:txBody>
      </p:sp>
      <p:sp>
        <p:nvSpPr>
          <p:cNvPr id="42017" name="Oval 33">
            <a:extLst>
              <a:ext uri="{FF2B5EF4-FFF2-40B4-BE49-F238E27FC236}">
                <a16:creationId xmlns:a16="http://schemas.microsoft.com/office/drawing/2014/main" id="{B3C72040-B891-9CC9-8E6C-62D75AA5120F}"/>
              </a:ext>
            </a:extLst>
          </p:cNvPr>
          <p:cNvSpPr>
            <a:spLocks noChangeArrowheads="1"/>
          </p:cNvSpPr>
          <p:nvPr/>
        </p:nvSpPr>
        <p:spPr bwMode="auto">
          <a:xfrm>
            <a:off x="2514600" y="3276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18" name="Oval 34">
            <a:extLst>
              <a:ext uri="{FF2B5EF4-FFF2-40B4-BE49-F238E27FC236}">
                <a16:creationId xmlns:a16="http://schemas.microsoft.com/office/drawing/2014/main" id="{36A22E0F-87E0-4B1D-C510-A477E6BC1DBD}"/>
              </a:ext>
            </a:extLst>
          </p:cNvPr>
          <p:cNvSpPr>
            <a:spLocks noChangeArrowheads="1"/>
          </p:cNvSpPr>
          <p:nvPr/>
        </p:nvSpPr>
        <p:spPr bwMode="auto">
          <a:xfrm>
            <a:off x="3276600" y="34290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19" name="Oval 35">
            <a:extLst>
              <a:ext uri="{FF2B5EF4-FFF2-40B4-BE49-F238E27FC236}">
                <a16:creationId xmlns:a16="http://schemas.microsoft.com/office/drawing/2014/main" id="{719F6E3C-DCC6-FDB7-BF87-4B72D8F47270}"/>
              </a:ext>
            </a:extLst>
          </p:cNvPr>
          <p:cNvSpPr>
            <a:spLocks noChangeArrowheads="1"/>
          </p:cNvSpPr>
          <p:nvPr/>
        </p:nvSpPr>
        <p:spPr bwMode="auto">
          <a:xfrm>
            <a:off x="2667000" y="3657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20" name="Oval 36">
            <a:extLst>
              <a:ext uri="{FF2B5EF4-FFF2-40B4-BE49-F238E27FC236}">
                <a16:creationId xmlns:a16="http://schemas.microsoft.com/office/drawing/2014/main" id="{EFC30759-7D6C-E774-F7B3-0E4C9137B423}"/>
              </a:ext>
            </a:extLst>
          </p:cNvPr>
          <p:cNvSpPr>
            <a:spLocks noChangeArrowheads="1"/>
          </p:cNvSpPr>
          <p:nvPr/>
        </p:nvSpPr>
        <p:spPr bwMode="auto">
          <a:xfrm>
            <a:off x="3276600" y="38862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21" name="Oval 37">
            <a:extLst>
              <a:ext uri="{FF2B5EF4-FFF2-40B4-BE49-F238E27FC236}">
                <a16:creationId xmlns:a16="http://schemas.microsoft.com/office/drawing/2014/main" id="{D8305F3D-1CAF-4368-A1F7-BDCA2BA75CC2}"/>
              </a:ext>
            </a:extLst>
          </p:cNvPr>
          <p:cNvSpPr>
            <a:spLocks noChangeArrowheads="1"/>
          </p:cNvSpPr>
          <p:nvPr/>
        </p:nvSpPr>
        <p:spPr bwMode="auto">
          <a:xfrm>
            <a:off x="2667000" y="41148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22" name="Text Box 38">
            <a:extLst>
              <a:ext uri="{FF2B5EF4-FFF2-40B4-BE49-F238E27FC236}">
                <a16:creationId xmlns:a16="http://schemas.microsoft.com/office/drawing/2014/main" id="{D8AA1CA7-5766-61EA-482A-03183A2B43AD}"/>
              </a:ext>
            </a:extLst>
          </p:cNvPr>
          <p:cNvSpPr txBox="1">
            <a:spLocks noChangeArrowheads="1"/>
          </p:cNvSpPr>
          <p:nvPr/>
        </p:nvSpPr>
        <p:spPr bwMode="auto">
          <a:xfrm>
            <a:off x="2286000" y="32004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u="none"/>
              <a:t>k</a:t>
            </a:r>
            <a:r>
              <a:rPr lang="en-US" altLang="en-US" sz="1600" u="none" baseline="-25000"/>
              <a:t>1</a:t>
            </a:r>
          </a:p>
        </p:txBody>
      </p:sp>
      <p:sp>
        <p:nvSpPr>
          <p:cNvPr id="42024" name="Text Box 40">
            <a:extLst>
              <a:ext uri="{FF2B5EF4-FFF2-40B4-BE49-F238E27FC236}">
                <a16:creationId xmlns:a16="http://schemas.microsoft.com/office/drawing/2014/main" id="{0A579356-8B3D-BC15-63EE-13A01A257A62}"/>
              </a:ext>
            </a:extLst>
          </p:cNvPr>
          <p:cNvSpPr txBox="1">
            <a:spLocks noChangeArrowheads="1"/>
          </p:cNvSpPr>
          <p:nvPr/>
        </p:nvSpPr>
        <p:spPr bwMode="auto">
          <a:xfrm>
            <a:off x="2362200" y="35814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u="none"/>
              <a:t>k</a:t>
            </a:r>
            <a:r>
              <a:rPr lang="en-US" altLang="en-US" sz="1600" u="none" baseline="-25000"/>
              <a:t>2</a:t>
            </a:r>
          </a:p>
        </p:txBody>
      </p:sp>
      <p:sp>
        <p:nvSpPr>
          <p:cNvPr id="42025" name="Text Box 41">
            <a:extLst>
              <a:ext uri="{FF2B5EF4-FFF2-40B4-BE49-F238E27FC236}">
                <a16:creationId xmlns:a16="http://schemas.microsoft.com/office/drawing/2014/main" id="{0116E18D-EED4-2918-3747-0EA3E32FF818}"/>
              </a:ext>
            </a:extLst>
          </p:cNvPr>
          <p:cNvSpPr txBox="1">
            <a:spLocks noChangeArrowheads="1"/>
          </p:cNvSpPr>
          <p:nvPr/>
        </p:nvSpPr>
        <p:spPr bwMode="auto">
          <a:xfrm>
            <a:off x="2590800" y="4114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u="none"/>
              <a:t>k</a:t>
            </a:r>
            <a:r>
              <a:rPr lang="en-US" altLang="en-US" sz="1600" u="none" baseline="-25000"/>
              <a:t>3</a:t>
            </a:r>
          </a:p>
        </p:txBody>
      </p:sp>
      <p:sp>
        <p:nvSpPr>
          <p:cNvPr id="42026" name="Text Box 42">
            <a:extLst>
              <a:ext uri="{FF2B5EF4-FFF2-40B4-BE49-F238E27FC236}">
                <a16:creationId xmlns:a16="http://schemas.microsoft.com/office/drawing/2014/main" id="{1121A058-5DB9-B969-0EE1-C73712B70F4A}"/>
              </a:ext>
            </a:extLst>
          </p:cNvPr>
          <p:cNvSpPr txBox="1">
            <a:spLocks noChangeArrowheads="1"/>
          </p:cNvSpPr>
          <p:nvPr/>
        </p:nvSpPr>
        <p:spPr bwMode="auto">
          <a:xfrm>
            <a:off x="3200400" y="38862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u="none"/>
              <a:t>k</a:t>
            </a:r>
            <a:r>
              <a:rPr lang="en-US" altLang="en-US" sz="1600" u="none" baseline="-25000"/>
              <a:t>5</a:t>
            </a:r>
          </a:p>
        </p:txBody>
      </p:sp>
      <p:sp>
        <p:nvSpPr>
          <p:cNvPr id="42027" name="Text Box 43">
            <a:extLst>
              <a:ext uri="{FF2B5EF4-FFF2-40B4-BE49-F238E27FC236}">
                <a16:creationId xmlns:a16="http://schemas.microsoft.com/office/drawing/2014/main" id="{D9061C68-B5BF-3121-6503-9DFA181D7238}"/>
              </a:ext>
            </a:extLst>
          </p:cNvPr>
          <p:cNvSpPr txBox="1">
            <a:spLocks noChangeArrowheads="1"/>
          </p:cNvSpPr>
          <p:nvPr/>
        </p:nvSpPr>
        <p:spPr bwMode="auto">
          <a:xfrm>
            <a:off x="2971800" y="32766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u="none"/>
              <a:t>k</a:t>
            </a:r>
            <a:r>
              <a:rPr lang="en-US" altLang="en-US" sz="1600" u="none" baseline="-25000"/>
              <a:t>4</a:t>
            </a:r>
          </a:p>
        </p:txBody>
      </p:sp>
      <p:sp>
        <p:nvSpPr>
          <p:cNvPr id="42028" name="Line 44">
            <a:extLst>
              <a:ext uri="{FF2B5EF4-FFF2-40B4-BE49-F238E27FC236}">
                <a16:creationId xmlns:a16="http://schemas.microsoft.com/office/drawing/2014/main" id="{837DE69E-A7A3-7061-4760-376AE95907DE}"/>
              </a:ext>
            </a:extLst>
          </p:cNvPr>
          <p:cNvSpPr>
            <a:spLocks noChangeShapeType="1"/>
          </p:cNvSpPr>
          <p:nvPr/>
        </p:nvSpPr>
        <p:spPr bwMode="auto">
          <a:xfrm flipV="1">
            <a:off x="2590800" y="2514600"/>
            <a:ext cx="3505200" cy="762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29" name="Line 45">
            <a:extLst>
              <a:ext uri="{FF2B5EF4-FFF2-40B4-BE49-F238E27FC236}">
                <a16:creationId xmlns:a16="http://schemas.microsoft.com/office/drawing/2014/main" id="{9C0C4038-C826-8346-E2A3-931741552ED2}"/>
              </a:ext>
            </a:extLst>
          </p:cNvPr>
          <p:cNvSpPr>
            <a:spLocks noChangeShapeType="1"/>
          </p:cNvSpPr>
          <p:nvPr/>
        </p:nvSpPr>
        <p:spPr bwMode="auto">
          <a:xfrm flipV="1">
            <a:off x="3352800" y="2971800"/>
            <a:ext cx="2743200" cy="457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34" name="Line 50">
            <a:extLst>
              <a:ext uri="{FF2B5EF4-FFF2-40B4-BE49-F238E27FC236}">
                <a16:creationId xmlns:a16="http://schemas.microsoft.com/office/drawing/2014/main" id="{7717DC3A-F122-46D6-6B21-179FDD48B463}"/>
              </a:ext>
            </a:extLst>
          </p:cNvPr>
          <p:cNvSpPr>
            <a:spLocks noChangeShapeType="1"/>
          </p:cNvSpPr>
          <p:nvPr/>
        </p:nvSpPr>
        <p:spPr bwMode="auto">
          <a:xfrm>
            <a:off x="2743200" y="4191000"/>
            <a:ext cx="3352800" cy="6096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35" name="Line 51">
            <a:extLst>
              <a:ext uri="{FF2B5EF4-FFF2-40B4-BE49-F238E27FC236}">
                <a16:creationId xmlns:a16="http://schemas.microsoft.com/office/drawing/2014/main" id="{5FFCE77C-407D-3096-F4CA-BE7D90C3FD66}"/>
              </a:ext>
            </a:extLst>
          </p:cNvPr>
          <p:cNvSpPr>
            <a:spLocks noChangeShapeType="1"/>
          </p:cNvSpPr>
          <p:nvPr/>
        </p:nvSpPr>
        <p:spPr bwMode="auto">
          <a:xfrm>
            <a:off x="2667000" y="3733800"/>
            <a:ext cx="3429000" cy="76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36" name="Line 52">
            <a:extLst>
              <a:ext uri="{FF2B5EF4-FFF2-40B4-BE49-F238E27FC236}">
                <a16:creationId xmlns:a16="http://schemas.microsoft.com/office/drawing/2014/main" id="{509F3221-8643-7396-5399-8ED7257D8417}"/>
              </a:ext>
            </a:extLst>
          </p:cNvPr>
          <p:cNvSpPr>
            <a:spLocks noChangeShapeType="1"/>
          </p:cNvSpPr>
          <p:nvPr/>
        </p:nvSpPr>
        <p:spPr bwMode="auto">
          <a:xfrm>
            <a:off x="3276600" y="3886200"/>
            <a:ext cx="2819400" cy="76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2037" name="Text Box 53">
            <a:extLst>
              <a:ext uri="{FF2B5EF4-FFF2-40B4-BE49-F238E27FC236}">
                <a16:creationId xmlns:a16="http://schemas.microsoft.com/office/drawing/2014/main" id="{E29B7AE6-9CFF-2CC0-25BB-79AC9EF0B10B}"/>
              </a:ext>
            </a:extLst>
          </p:cNvPr>
          <p:cNvSpPr txBox="1">
            <a:spLocks noChangeArrowheads="1"/>
          </p:cNvSpPr>
          <p:nvPr/>
        </p:nvSpPr>
        <p:spPr bwMode="auto">
          <a:xfrm>
            <a:off x="4724400" y="3485217"/>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u="none" dirty="0">
                <a:solidFill>
                  <a:srgbClr val="CC3300"/>
                </a:solidFill>
              </a:rPr>
              <a:t>collision</a:t>
            </a:r>
          </a:p>
        </p:txBody>
      </p:sp>
    </p:spTree>
    <p:extLst>
      <p:ext uri="{BB962C8B-B14F-4D97-AF65-F5344CB8AC3E}">
        <p14:creationId xmlns:p14="http://schemas.microsoft.com/office/powerpoint/2010/main" val="11921345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031124B3-0510-5716-7B8E-15835C41CE0E}"/>
              </a:ext>
            </a:extLst>
          </p:cNvPr>
          <p:cNvSpPr>
            <a:spLocks noGrp="1"/>
          </p:cNvSpPr>
          <p:nvPr>
            <p:ph type="sldNum" sz="quarter" idx="11"/>
          </p:nvPr>
        </p:nvSpPr>
        <p:spPr/>
        <p:txBody>
          <a:bodyPr/>
          <a:lstStyle/>
          <a:p>
            <a:fld id="{E26838BF-9524-4522-8755-BEDA8AF4732D}" type="slidenum">
              <a:rPr lang="en-US" altLang="en-US"/>
              <a:pPr/>
              <a:t>23</a:t>
            </a:fld>
            <a:endParaRPr lang="en-US" altLang="en-US"/>
          </a:p>
        </p:txBody>
      </p:sp>
      <p:sp>
        <p:nvSpPr>
          <p:cNvPr id="671746" name="Rectangle 2">
            <a:extLst>
              <a:ext uri="{FF2B5EF4-FFF2-40B4-BE49-F238E27FC236}">
                <a16:creationId xmlns:a16="http://schemas.microsoft.com/office/drawing/2014/main" id="{EFCFB7B0-6B78-DF68-82E5-8C21A6FE82D6}"/>
              </a:ext>
            </a:extLst>
          </p:cNvPr>
          <p:cNvSpPr>
            <a:spLocks noGrp="1" noChangeArrowheads="1"/>
          </p:cNvSpPr>
          <p:nvPr>
            <p:ph type="title"/>
          </p:nvPr>
        </p:nvSpPr>
        <p:spPr/>
        <p:txBody>
          <a:bodyPr/>
          <a:lstStyle/>
          <a:p>
            <a:r>
              <a:rPr lang="en-US" altLang="en-US"/>
              <a:t>Revisit Example 2</a:t>
            </a:r>
          </a:p>
        </p:txBody>
      </p:sp>
      <p:pic>
        <p:nvPicPr>
          <p:cNvPr id="671748" name="Picture 4">
            <a:extLst>
              <a:ext uri="{FF2B5EF4-FFF2-40B4-BE49-F238E27FC236}">
                <a16:creationId xmlns:a16="http://schemas.microsoft.com/office/drawing/2014/main" id="{C796B513-4AE7-92CD-DB4C-181B7E5C2959}"/>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l="4758" t="-1360" b="62669"/>
          <a:stretch>
            <a:fillRect/>
          </a:stretch>
        </p:blipFill>
        <p:spPr>
          <a:xfrm>
            <a:off x="852488" y="1555750"/>
            <a:ext cx="7532687" cy="496888"/>
          </a:xfrm>
          <a:noFill/>
          <a:ln/>
        </p:spPr>
      </p:pic>
      <p:pic>
        <p:nvPicPr>
          <p:cNvPr id="671749" name="Picture 5">
            <a:extLst>
              <a:ext uri="{FF2B5EF4-FFF2-40B4-BE49-F238E27FC236}">
                <a16:creationId xmlns:a16="http://schemas.microsoft.com/office/drawing/2014/main" id="{F2C3403D-8D45-D162-F520-1A0CE5D208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1200" y="2716213"/>
            <a:ext cx="26939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1750" name="Picture 6">
            <a:extLst>
              <a:ext uri="{FF2B5EF4-FFF2-40B4-BE49-F238E27FC236}">
                <a16:creationId xmlns:a16="http://schemas.microsoft.com/office/drawing/2014/main" id="{2C5E157A-4A3B-C524-868F-D6CF397E28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9450" y="3662363"/>
            <a:ext cx="5662613" cy="117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1751" name="Line 7">
            <a:extLst>
              <a:ext uri="{FF2B5EF4-FFF2-40B4-BE49-F238E27FC236}">
                <a16:creationId xmlns:a16="http://schemas.microsoft.com/office/drawing/2014/main" id="{B5F8BEB6-CAB3-E91C-2FB7-68CF063CC669}"/>
              </a:ext>
            </a:extLst>
          </p:cNvPr>
          <p:cNvSpPr>
            <a:spLocks noChangeShapeType="1"/>
          </p:cNvSpPr>
          <p:nvPr/>
        </p:nvSpPr>
        <p:spPr bwMode="auto">
          <a:xfrm>
            <a:off x="3232150" y="3067050"/>
            <a:ext cx="27527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592866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184FE3C1-13C3-EF25-5629-CD64C553500D}"/>
              </a:ext>
            </a:extLst>
          </p:cNvPr>
          <p:cNvSpPr>
            <a:spLocks noGrp="1"/>
          </p:cNvSpPr>
          <p:nvPr>
            <p:ph type="sldNum" sz="quarter" idx="11"/>
          </p:nvPr>
        </p:nvSpPr>
        <p:spPr/>
        <p:txBody>
          <a:bodyPr/>
          <a:lstStyle/>
          <a:p>
            <a:fld id="{D95C152A-7193-4AFD-BBB6-9F72BC4BD85A}" type="slidenum">
              <a:rPr lang="en-US" altLang="en-US"/>
              <a:pPr/>
              <a:t>24</a:t>
            </a:fld>
            <a:endParaRPr lang="en-US" altLang="en-US"/>
          </a:p>
        </p:txBody>
      </p:sp>
      <p:sp>
        <p:nvSpPr>
          <p:cNvPr id="565250" name="Rectangle 2">
            <a:extLst>
              <a:ext uri="{FF2B5EF4-FFF2-40B4-BE49-F238E27FC236}">
                <a16:creationId xmlns:a16="http://schemas.microsoft.com/office/drawing/2014/main" id="{E4320239-E6A6-9534-E211-CCFD92896246}"/>
              </a:ext>
            </a:extLst>
          </p:cNvPr>
          <p:cNvSpPr>
            <a:spLocks noGrp="1" noChangeArrowheads="1"/>
          </p:cNvSpPr>
          <p:nvPr>
            <p:ph type="title"/>
          </p:nvPr>
        </p:nvSpPr>
        <p:spPr/>
        <p:txBody>
          <a:bodyPr/>
          <a:lstStyle/>
          <a:p>
            <a:r>
              <a:rPr lang="en-US" altLang="en-US"/>
              <a:t>Collisions</a:t>
            </a:r>
          </a:p>
        </p:txBody>
      </p:sp>
      <p:sp>
        <p:nvSpPr>
          <p:cNvPr id="565251" name="Rectangle 3">
            <a:extLst>
              <a:ext uri="{FF2B5EF4-FFF2-40B4-BE49-F238E27FC236}">
                <a16:creationId xmlns:a16="http://schemas.microsoft.com/office/drawing/2014/main" id="{307F1561-C3AB-1400-DD82-91EC65EC0CBC}"/>
              </a:ext>
            </a:extLst>
          </p:cNvPr>
          <p:cNvSpPr>
            <a:spLocks noGrp="1" noChangeArrowheads="1"/>
          </p:cNvSpPr>
          <p:nvPr>
            <p:ph type="body" idx="1"/>
          </p:nvPr>
        </p:nvSpPr>
        <p:spPr/>
        <p:txBody>
          <a:bodyPr/>
          <a:lstStyle/>
          <a:p>
            <a:pPr>
              <a:lnSpc>
                <a:spcPct val="120000"/>
              </a:lnSpc>
            </a:pPr>
            <a:r>
              <a:rPr lang="en-US" altLang="en-US" dirty="0"/>
              <a:t>Two or more keys hash to the same slot!!</a:t>
            </a:r>
          </a:p>
          <a:p>
            <a:pPr>
              <a:lnSpc>
                <a:spcPct val="120000"/>
              </a:lnSpc>
            </a:pPr>
            <a:r>
              <a:rPr lang="en-US" altLang="en-US" dirty="0"/>
              <a:t>For a given set </a:t>
            </a:r>
            <a:r>
              <a:rPr lang="en-US" altLang="en-US" dirty="0">
                <a:latin typeface="Comic Sans MS" panose="030F0702030302020204" pitchFamily="66" charset="0"/>
              </a:rPr>
              <a:t>K</a:t>
            </a:r>
            <a:r>
              <a:rPr lang="en-US" altLang="en-US" dirty="0"/>
              <a:t> of keys </a:t>
            </a:r>
          </a:p>
          <a:p>
            <a:pPr lvl="1" algn="just">
              <a:lnSpc>
                <a:spcPct val="120000"/>
              </a:lnSpc>
            </a:pPr>
            <a:r>
              <a:rPr lang="en-US" altLang="en-US" dirty="0"/>
              <a:t>If </a:t>
            </a:r>
            <a:r>
              <a:rPr lang="en-US" altLang="en-US" dirty="0">
                <a:latin typeface="Comic Sans MS" panose="030F0702030302020204" pitchFamily="66" charset="0"/>
              </a:rPr>
              <a:t>|K| ≤ m</a:t>
            </a:r>
            <a:r>
              <a:rPr lang="en-US" altLang="en-US" dirty="0"/>
              <a:t>, collisions may or may not happen, depending on the hash function </a:t>
            </a:r>
          </a:p>
          <a:p>
            <a:pPr lvl="1" algn="just">
              <a:lnSpc>
                <a:spcPct val="120000"/>
              </a:lnSpc>
            </a:pPr>
            <a:r>
              <a:rPr lang="en-US" altLang="en-US" dirty="0"/>
              <a:t>If </a:t>
            </a:r>
            <a:r>
              <a:rPr lang="en-US" altLang="en-US" dirty="0">
                <a:latin typeface="Comic Sans MS" panose="030F0702030302020204" pitchFamily="66" charset="0"/>
              </a:rPr>
              <a:t>|K| &gt; m</a:t>
            </a:r>
            <a:r>
              <a:rPr lang="en-US" altLang="en-US" dirty="0"/>
              <a:t>, collisions will definitely happen (i.e., there must be at least two keys that have the same hash value)</a:t>
            </a:r>
          </a:p>
          <a:p>
            <a:pPr>
              <a:lnSpc>
                <a:spcPct val="120000"/>
              </a:lnSpc>
            </a:pPr>
            <a:r>
              <a:rPr lang="en-US" altLang="en-US" dirty="0"/>
              <a:t>Avoiding collisions completely is hard, even with a good hash function</a:t>
            </a:r>
          </a:p>
        </p:txBody>
      </p:sp>
      <p:sp>
        <p:nvSpPr>
          <p:cNvPr id="565252" name="AutoShape 4">
            <a:extLst>
              <a:ext uri="{FF2B5EF4-FFF2-40B4-BE49-F238E27FC236}">
                <a16:creationId xmlns:a16="http://schemas.microsoft.com/office/drawing/2014/main" id="{05C3752A-B9EC-0C1E-2302-3605ED1766D3}"/>
              </a:ext>
            </a:extLst>
          </p:cNvPr>
          <p:cNvSpPr>
            <a:spLocks noChangeArrowheads="1"/>
          </p:cNvSpPr>
          <p:nvPr/>
        </p:nvSpPr>
        <p:spPr bwMode="auto">
          <a:xfrm>
            <a:off x="157163" y="2743200"/>
            <a:ext cx="457200" cy="2298700"/>
          </a:xfrm>
          <a:prstGeom prst="curvedRightArrow">
            <a:avLst>
              <a:gd name="adj1" fmla="val 100556"/>
              <a:gd name="adj2" fmla="val 201111"/>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548035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27CCA93D-A12C-2146-6DCE-A7A230708DD0}"/>
              </a:ext>
            </a:extLst>
          </p:cNvPr>
          <p:cNvSpPr>
            <a:spLocks noGrp="1"/>
          </p:cNvSpPr>
          <p:nvPr>
            <p:ph type="sldNum" sz="quarter" idx="11"/>
          </p:nvPr>
        </p:nvSpPr>
        <p:spPr/>
        <p:txBody>
          <a:bodyPr/>
          <a:lstStyle/>
          <a:p>
            <a:fld id="{96F10DE9-BEBD-4F02-BFFB-5378A2B25358}" type="slidenum">
              <a:rPr lang="en-US" altLang="en-US"/>
              <a:pPr/>
              <a:t>25</a:t>
            </a:fld>
            <a:endParaRPr lang="en-US" altLang="en-US"/>
          </a:p>
        </p:txBody>
      </p:sp>
      <p:sp>
        <p:nvSpPr>
          <p:cNvPr id="747522" name="Rectangle 2">
            <a:extLst>
              <a:ext uri="{FF2B5EF4-FFF2-40B4-BE49-F238E27FC236}">
                <a16:creationId xmlns:a16="http://schemas.microsoft.com/office/drawing/2014/main" id="{6FD06C72-A8B2-1D4B-25E8-D07687170CA3}"/>
              </a:ext>
            </a:extLst>
          </p:cNvPr>
          <p:cNvSpPr>
            <a:spLocks noGrp="1" noChangeArrowheads="1"/>
          </p:cNvSpPr>
          <p:nvPr>
            <p:ph type="title"/>
          </p:nvPr>
        </p:nvSpPr>
        <p:spPr/>
        <p:txBody>
          <a:bodyPr/>
          <a:lstStyle/>
          <a:p>
            <a:r>
              <a:rPr lang="en-US" altLang="en-US"/>
              <a:t>Handling Collisions</a:t>
            </a:r>
          </a:p>
        </p:txBody>
      </p:sp>
      <p:sp>
        <p:nvSpPr>
          <p:cNvPr id="747523" name="Rectangle 3">
            <a:extLst>
              <a:ext uri="{FF2B5EF4-FFF2-40B4-BE49-F238E27FC236}">
                <a16:creationId xmlns:a16="http://schemas.microsoft.com/office/drawing/2014/main" id="{5A64DDE4-6F9E-3A06-208F-18382F3B20B5}"/>
              </a:ext>
            </a:extLst>
          </p:cNvPr>
          <p:cNvSpPr>
            <a:spLocks noGrp="1" noChangeArrowheads="1"/>
          </p:cNvSpPr>
          <p:nvPr>
            <p:ph type="body" idx="1"/>
          </p:nvPr>
        </p:nvSpPr>
        <p:spPr/>
        <p:txBody>
          <a:bodyPr/>
          <a:lstStyle/>
          <a:p>
            <a:pPr>
              <a:lnSpc>
                <a:spcPct val="120000"/>
              </a:lnSpc>
            </a:pPr>
            <a:r>
              <a:rPr lang="en-US" altLang="en-US" sz="3200" dirty="0"/>
              <a:t>Mechanisms for Handling Collisions:</a:t>
            </a:r>
          </a:p>
          <a:p>
            <a:pPr lvl="1">
              <a:lnSpc>
                <a:spcPct val="120000"/>
              </a:lnSpc>
            </a:pPr>
            <a:r>
              <a:rPr lang="en-US" altLang="en-US" sz="2800" dirty="0"/>
              <a:t>Chaining</a:t>
            </a:r>
          </a:p>
          <a:p>
            <a:pPr lvl="1">
              <a:lnSpc>
                <a:spcPct val="120000"/>
              </a:lnSpc>
            </a:pPr>
            <a:r>
              <a:rPr lang="en-US" altLang="en-US" sz="2800" dirty="0"/>
              <a:t>Open addressing</a:t>
            </a:r>
          </a:p>
          <a:p>
            <a:pPr lvl="2">
              <a:lnSpc>
                <a:spcPct val="120000"/>
              </a:lnSpc>
            </a:pPr>
            <a:r>
              <a:rPr lang="en-US" altLang="en-US" sz="2400" dirty="0"/>
              <a:t>Linear probing</a:t>
            </a:r>
          </a:p>
          <a:p>
            <a:pPr lvl="2">
              <a:lnSpc>
                <a:spcPct val="120000"/>
              </a:lnSpc>
            </a:pPr>
            <a:r>
              <a:rPr lang="en-US" altLang="en-US" sz="2400" dirty="0"/>
              <a:t>Quadratic probing</a:t>
            </a:r>
          </a:p>
          <a:p>
            <a:pPr lvl="2">
              <a:lnSpc>
                <a:spcPct val="120000"/>
              </a:lnSpc>
            </a:pPr>
            <a:r>
              <a:rPr lang="en-US" altLang="en-US" sz="2400" dirty="0"/>
              <a:t>Double hashing</a:t>
            </a:r>
          </a:p>
        </p:txBody>
      </p:sp>
    </p:spTree>
    <p:extLst>
      <p:ext uri="{BB962C8B-B14F-4D97-AF65-F5344CB8AC3E}">
        <p14:creationId xmlns:p14="http://schemas.microsoft.com/office/powerpoint/2010/main" val="4078403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1E4E928-E3FE-2018-A8DD-984E125BA6B4}"/>
              </a:ext>
            </a:extLst>
          </p:cNvPr>
          <p:cNvSpPr>
            <a:spLocks noGrp="1" noChangeArrowheads="1"/>
          </p:cNvSpPr>
          <p:nvPr>
            <p:ph type="title"/>
          </p:nvPr>
        </p:nvSpPr>
        <p:spPr/>
        <p:txBody>
          <a:bodyPr/>
          <a:lstStyle/>
          <a:p>
            <a:r>
              <a:rPr lang="en-US" altLang="en-US"/>
              <a:t>Collision Resolution by Chaining</a:t>
            </a:r>
          </a:p>
        </p:txBody>
      </p:sp>
      <p:sp>
        <p:nvSpPr>
          <p:cNvPr id="43011" name="Rectangle 3">
            <a:extLst>
              <a:ext uri="{FF2B5EF4-FFF2-40B4-BE49-F238E27FC236}">
                <a16:creationId xmlns:a16="http://schemas.microsoft.com/office/drawing/2014/main" id="{72721D7A-C51F-1ABF-35E6-B66F514FE57E}"/>
              </a:ext>
            </a:extLst>
          </p:cNvPr>
          <p:cNvSpPr>
            <a:spLocks noChangeArrowheads="1"/>
          </p:cNvSpPr>
          <p:nvPr/>
        </p:nvSpPr>
        <p:spPr bwMode="auto">
          <a:xfrm>
            <a:off x="5029200" y="1447800"/>
            <a:ext cx="838200" cy="4572000"/>
          </a:xfrm>
          <a:prstGeom prst="rect">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12" name="Line 4">
            <a:extLst>
              <a:ext uri="{FF2B5EF4-FFF2-40B4-BE49-F238E27FC236}">
                <a16:creationId xmlns:a16="http://schemas.microsoft.com/office/drawing/2014/main" id="{96A8108B-DB72-0C06-B660-61B0B0D53114}"/>
              </a:ext>
            </a:extLst>
          </p:cNvPr>
          <p:cNvSpPr>
            <a:spLocks noChangeShapeType="1"/>
          </p:cNvSpPr>
          <p:nvPr/>
        </p:nvSpPr>
        <p:spPr bwMode="auto">
          <a:xfrm>
            <a:off x="5029200" y="19050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13" name="Line 5">
            <a:extLst>
              <a:ext uri="{FF2B5EF4-FFF2-40B4-BE49-F238E27FC236}">
                <a16:creationId xmlns:a16="http://schemas.microsoft.com/office/drawing/2014/main" id="{E6118307-16B7-16A3-7AC4-24D6F087C10E}"/>
              </a:ext>
            </a:extLst>
          </p:cNvPr>
          <p:cNvSpPr>
            <a:spLocks noChangeShapeType="1"/>
          </p:cNvSpPr>
          <p:nvPr/>
        </p:nvSpPr>
        <p:spPr bwMode="auto">
          <a:xfrm>
            <a:off x="5029200" y="23622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14" name="Line 6">
            <a:extLst>
              <a:ext uri="{FF2B5EF4-FFF2-40B4-BE49-F238E27FC236}">
                <a16:creationId xmlns:a16="http://schemas.microsoft.com/office/drawing/2014/main" id="{AC653B7D-D2DA-93B8-3ED3-A082D4745FED}"/>
              </a:ext>
            </a:extLst>
          </p:cNvPr>
          <p:cNvSpPr>
            <a:spLocks noChangeShapeType="1"/>
          </p:cNvSpPr>
          <p:nvPr/>
        </p:nvSpPr>
        <p:spPr bwMode="auto">
          <a:xfrm>
            <a:off x="5029200" y="28194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15" name="Line 7">
            <a:extLst>
              <a:ext uri="{FF2B5EF4-FFF2-40B4-BE49-F238E27FC236}">
                <a16:creationId xmlns:a16="http://schemas.microsoft.com/office/drawing/2014/main" id="{38B11EBA-CB0E-8AC3-0133-EF20B4D12DF7}"/>
              </a:ext>
            </a:extLst>
          </p:cNvPr>
          <p:cNvSpPr>
            <a:spLocks noChangeShapeType="1"/>
          </p:cNvSpPr>
          <p:nvPr/>
        </p:nvSpPr>
        <p:spPr bwMode="auto">
          <a:xfrm>
            <a:off x="5029200" y="32766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16" name="Line 8">
            <a:extLst>
              <a:ext uri="{FF2B5EF4-FFF2-40B4-BE49-F238E27FC236}">
                <a16:creationId xmlns:a16="http://schemas.microsoft.com/office/drawing/2014/main" id="{E1E320BA-DDB7-B61C-33A9-0DB921FB187F}"/>
              </a:ext>
            </a:extLst>
          </p:cNvPr>
          <p:cNvSpPr>
            <a:spLocks noChangeShapeType="1"/>
          </p:cNvSpPr>
          <p:nvPr/>
        </p:nvSpPr>
        <p:spPr bwMode="auto">
          <a:xfrm>
            <a:off x="5029200" y="37338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17" name="Line 9">
            <a:extLst>
              <a:ext uri="{FF2B5EF4-FFF2-40B4-BE49-F238E27FC236}">
                <a16:creationId xmlns:a16="http://schemas.microsoft.com/office/drawing/2014/main" id="{4BE13EF8-FADE-9B36-57AF-950BC13973B1}"/>
              </a:ext>
            </a:extLst>
          </p:cNvPr>
          <p:cNvSpPr>
            <a:spLocks noChangeShapeType="1"/>
          </p:cNvSpPr>
          <p:nvPr/>
        </p:nvSpPr>
        <p:spPr bwMode="auto">
          <a:xfrm>
            <a:off x="5029200" y="41910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18" name="Line 10">
            <a:extLst>
              <a:ext uri="{FF2B5EF4-FFF2-40B4-BE49-F238E27FC236}">
                <a16:creationId xmlns:a16="http://schemas.microsoft.com/office/drawing/2014/main" id="{72DF84AC-BF5B-628A-AEB1-C9D27F352A28}"/>
              </a:ext>
            </a:extLst>
          </p:cNvPr>
          <p:cNvSpPr>
            <a:spLocks noChangeShapeType="1"/>
          </p:cNvSpPr>
          <p:nvPr/>
        </p:nvSpPr>
        <p:spPr bwMode="auto">
          <a:xfrm>
            <a:off x="5029200" y="46482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19" name="Line 11">
            <a:extLst>
              <a:ext uri="{FF2B5EF4-FFF2-40B4-BE49-F238E27FC236}">
                <a16:creationId xmlns:a16="http://schemas.microsoft.com/office/drawing/2014/main" id="{76B33EE5-3B5F-2E0A-17AB-BE9593FE547B}"/>
              </a:ext>
            </a:extLst>
          </p:cNvPr>
          <p:cNvSpPr>
            <a:spLocks noChangeShapeType="1"/>
          </p:cNvSpPr>
          <p:nvPr/>
        </p:nvSpPr>
        <p:spPr bwMode="auto">
          <a:xfrm>
            <a:off x="5029200" y="51054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20" name="Line 12">
            <a:extLst>
              <a:ext uri="{FF2B5EF4-FFF2-40B4-BE49-F238E27FC236}">
                <a16:creationId xmlns:a16="http://schemas.microsoft.com/office/drawing/2014/main" id="{0A38C49C-08BF-436D-B225-956831AFFC99}"/>
              </a:ext>
            </a:extLst>
          </p:cNvPr>
          <p:cNvSpPr>
            <a:spLocks noChangeShapeType="1"/>
          </p:cNvSpPr>
          <p:nvPr/>
        </p:nvSpPr>
        <p:spPr bwMode="auto">
          <a:xfrm>
            <a:off x="5029200" y="55626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21" name="Text Box 13">
            <a:extLst>
              <a:ext uri="{FF2B5EF4-FFF2-40B4-BE49-F238E27FC236}">
                <a16:creationId xmlns:a16="http://schemas.microsoft.com/office/drawing/2014/main" id="{CDA03963-C74B-E2F7-4A60-288D17C27406}"/>
              </a:ext>
            </a:extLst>
          </p:cNvPr>
          <p:cNvSpPr txBox="1">
            <a:spLocks noChangeArrowheads="1"/>
          </p:cNvSpPr>
          <p:nvPr/>
        </p:nvSpPr>
        <p:spPr bwMode="auto">
          <a:xfrm>
            <a:off x="5867400" y="1524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none"/>
              <a:t>0</a:t>
            </a:r>
          </a:p>
        </p:txBody>
      </p:sp>
      <p:sp>
        <p:nvSpPr>
          <p:cNvPr id="43022" name="Text Box 14">
            <a:extLst>
              <a:ext uri="{FF2B5EF4-FFF2-40B4-BE49-F238E27FC236}">
                <a16:creationId xmlns:a16="http://schemas.microsoft.com/office/drawing/2014/main" id="{F5AB8557-AA96-F692-4B49-29AA64361B6B}"/>
              </a:ext>
            </a:extLst>
          </p:cNvPr>
          <p:cNvSpPr txBox="1">
            <a:spLocks noChangeArrowheads="1"/>
          </p:cNvSpPr>
          <p:nvPr/>
        </p:nvSpPr>
        <p:spPr bwMode="auto">
          <a:xfrm>
            <a:off x="5867400" y="5562600"/>
            <a:ext cx="622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u="none"/>
              <a:t>m</a:t>
            </a:r>
            <a:r>
              <a:rPr lang="en-US" altLang="en-US" sz="2000" u="none"/>
              <a:t>–1</a:t>
            </a:r>
            <a:endParaRPr lang="en-US" altLang="en-US" sz="2000" i="1" u="none"/>
          </a:p>
        </p:txBody>
      </p:sp>
      <p:sp>
        <p:nvSpPr>
          <p:cNvPr id="43023" name="Text Box 15">
            <a:extLst>
              <a:ext uri="{FF2B5EF4-FFF2-40B4-BE49-F238E27FC236}">
                <a16:creationId xmlns:a16="http://schemas.microsoft.com/office/drawing/2014/main" id="{01BCD225-63FA-293C-0B5C-E5CF77D91690}"/>
              </a:ext>
            </a:extLst>
          </p:cNvPr>
          <p:cNvSpPr txBox="1">
            <a:spLocks noChangeArrowheads="1"/>
          </p:cNvSpPr>
          <p:nvPr/>
        </p:nvSpPr>
        <p:spPr bwMode="auto">
          <a:xfrm>
            <a:off x="5867400" y="2362200"/>
            <a:ext cx="1308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u="none"/>
              <a:t>h</a:t>
            </a:r>
            <a:r>
              <a:rPr lang="en-US" altLang="en-US" sz="2000" u="none"/>
              <a:t>(</a:t>
            </a:r>
            <a:r>
              <a:rPr lang="en-US" altLang="en-US" sz="2000" i="1" u="none"/>
              <a:t>k</a:t>
            </a:r>
            <a:r>
              <a:rPr lang="en-US" altLang="en-US" sz="2000" u="none" baseline="-25000"/>
              <a:t>1</a:t>
            </a:r>
            <a:r>
              <a:rPr lang="en-US" altLang="en-US" sz="2000" u="none"/>
              <a:t>)=</a:t>
            </a:r>
            <a:r>
              <a:rPr lang="en-US" altLang="en-US" sz="2000" i="1" u="none"/>
              <a:t>h</a:t>
            </a:r>
            <a:r>
              <a:rPr lang="en-US" altLang="en-US" sz="2000" u="none"/>
              <a:t>(</a:t>
            </a:r>
            <a:r>
              <a:rPr lang="en-US" altLang="en-US" sz="2000" i="1" u="none"/>
              <a:t>k</a:t>
            </a:r>
            <a:r>
              <a:rPr lang="en-US" altLang="en-US" sz="2000" u="none" baseline="-25000"/>
              <a:t>4</a:t>
            </a:r>
            <a:r>
              <a:rPr lang="en-US" altLang="en-US" sz="2000" u="none"/>
              <a:t>)</a:t>
            </a:r>
          </a:p>
        </p:txBody>
      </p:sp>
      <p:sp>
        <p:nvSpPr>
          <p:cNvPr id="43025" name="Text Box 17">
            <a:extLst>
              <a:ext uri="{FF2B5EF4-FFF2-40B4-BE49-F238E27FC236}">
                <a16:creationId xmlns:a16="http://schemas.microsoft.com/office/drawing/2014/main" id="{75519DFE-8624-6A59-C114-4B7A5ADB7C94}"/>
              </a:ext>
            </a:extLst>
          </p:cNvPr>
          <p:cNvSpPr txBox="1">
            <a:spLocks noChangeArrowheads="1"/>
          </p:cNvSpPr>
          <p:nvPr/>
        </p:nvSpPr>
        <p:spPr bwMode="auto">
          <a:xfrm>
            <a:off x="5867400" y="3733800"/>
            <a:ext cx="19415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u="none"/>
              <a:t>h</a:t>
            </a:r>
            <a:r>
              <a:rPr lang="en-US" altLang="en-US" sz="2000" u="none"/>
              <a:t>(</a:t>
            </a:r>
            <a:r>
              <a:rPr lang="en-US" altLang="en-US" sz="2000" i="1" u="none"/>
              <a:t>k</a:t>
            </a:r>
            <a:r>
              <a:rPr lang="en-US" altLang="en-US" sz="2000" u="none" baseline="-25000"/>
              <a:t>2</a:t>
            </a:r>
            <a:r>
              <a:rPr lang="en-US" altLang="en-US" sz="2000" u="none"/>
              <a:t>)=</a:t>
            </a:r>
            <a:r>
              <a:rPr lang="en-US" altLang="en-US" sz="2000" i="1" u="none"/>
              <a:t>h</a:t>
            </a:r>
            <a:r>
              <a:rPr lang="en-US" altLang="en-US" sz="2000" u="none"/>
              <a:t>(</a:t>
            </a:r>
            <a:r>
              <a:rPr lang="en-US" altLang="en-US" sz="2000" i="1" u="none"/>
              <a:t>k</a:t>
            </a:r>
            <a:r>
              <a:rPr lang="en-US" altLang="en-US" sz="2000" u="none" baseline="-25000"/>
              <a:t>5</a:t>
            </a:r>
            <a:r>
              <a:rPr lang="en-US" altLang="en-US" sz="2000" u="none"/>
              <a:t>)=</a:t>
            </a:r>
            <a:r>
              <a:rPr lang="en-US" altLang="en-US" sz="2000" i="1" u="none"/>
              <a:t>h</a:t>
            </a:r>
            <a:r>
              <a:rPr lang="en-US" altLang="en-US" sz="2000" u="none"/>
              <a:t>(</a:t>
            </a:r>
            <a:r>
              <a:rPr lang="en-US" altLang="en-US" sz="2000" i="1" u="none"/>
              <a:t>k</a:t>
            </a:r>
            <a:r>
              <a:rPr lang="en-US" altLang="en-US" sz="2000" u="none" baseline="-25000"/>
              <a:t>6</a:t>
            </a:r>
            <a:r>
              <a:rPr lang="en-US" altLang="en-US" sz="2000" u="none"/>
              <a:t>)</a:t>
            </a:r>
          </a:p>
        </p:txBody>
      </p:sp>
      <p:sp>
        <p:nvSpPr>
          <p:cNvPr id="43026" name="Text Box 18">
            <a:extLst>
              <a:ext uri="{FF2B5EF4-FFF2-40B4-BE49-F238E27FC236}">
                <a16:creationId xmlns:a16="http://schemas.microsoft.com/office/drawing/2014/main" id="{7FB91D29-7CFF-2671-8B4F-4AD33DD100E7}"/>
              </a:ext>
            </a:extLst>
          </p:cNvPr>
          <p:cNvSpPr txBox="1">
            <a:spLocks noChangeArrowheads="1"/>
          </p:cNvSpPr>
          <p:nvPr/>
        </p:nvSpPr>
        <p:spPr bwMode="auto">
          <a:xfrm>
            <a:off x="5867400" y="4648200"/>
            <a:ext cx="1308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u="none"/>
              <a:t>h</a:t>
            </a:r>
            <a:r>
              <a:rPr lang="en-US" altLang="en-US" sz="2000" u="none"/>
              <a:t>(</a:t>
            </a:r>
            <a:r>
              <a:rPr lang="en-US" altLang="en-US" sz="2000" i="1" u="none"/>
              <a:t>k</a:t>
            </a:r>
            <a:r>
              <a:rPr lang="en-US" altLang="en-US" sz="2000" u="none" baseline="-25000"/>
              <a:t>3</a:t>
            </a:r>
            <a:r>
              <a:rPr lang="en-US" altLang="en-US" sz="2000" u="none"/>
              <a:t>)=</a:t>
            </a:r>
            <a:r>
              <a:rPr lang="en-US" altLang="en-US" sz="2000" i="1" u="none"/>
              <a:t>h</a:t>
            </a:r>
            <a:r>
              <a:rPr lang="en-US" altLang="en-US" sz="2000" u="none"/>
              <a:t>(</a:t>
            </a:r>
            <a:r>
              <a:rPr lang="en-US" altLang="en-US" sz="2000" i="1" u="none"/>
              <a:t>k</a:t>
            </a:r>
            <a:r>
              <a:rPr lang="en-US" altLang="en-US" sz="2000" u="none" baseline="-25000"/>
              <a:t>7</a:t>
            </a:r>
            <a:r>
              <a:rPr lang="en-US" altLang="en-US" sz="2000" u="none"/>
              <a:t>)</a:t>
            </a:r>
          </a:p>
        </p:txBody>
      </p:sp>
      <p:sp>
        <p:nvSpPr>
          <p:cNvPr id="43027" name="Rectangle 19">
            <a:extLst>
              <a:ext uri="{FF2B5EF4-FFF2-40B4-BE49-F238E27FC236}">
                <a16:creationId xmlns:a16="http://schemas.microsoft.com/office/drawing/2014/main" id="{775B647A-E1BD-E38B-0395-E5C5FF4BACF5}"/>
              </a:ext>
            </a:extLst>
          </p:cNvPr>
          <p:cNvSpPr>
            <a:spLocks noChangeArrowheads="1"/>
          </p:cNvSpPr>
          <p:nvPr/>
        </p:nvSpPr>
        <p:spPr bwMode="auto">
          <a:xfrm>
            <a:off x="5029200" y="23622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29" name="Rectangle 21">
            <a:extLst>
              <a:ext uri="{FF2B5EF4-FFF2-40B4-BE49-F238E27FC236}">
                <a16:creationId xmlns:a16="http://schemas.microsoft.com/office/drawing/2014/main" id="{5966ED14-9154-3E0B-890E-227362D168A9}"/>
              </a:ext>
            </a:extLst>
          </p:cNvPr>
          <p:cNvSpPr>
            <a:spLocks noChangeArrowheads="1"/>
          </p:cNvSpPr>
          <p:nvPr/>
        </p:nvSpPr>
        <p:spPr bwMode="auto">
          <a:xfrm>
            <a:off x="5029200" y="37338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30" name="Rectangle 22">
            <a:extLst>
              <a:ext uri="{FF2B5EF4-FFF2-40B4-BE49-F238E27FC236}">
                <a16:creationId xmlns:a16="http://schemas.microsoft.com/office/drawing/2014/main" id="{45CF169D-CA29-164B-201A-C2EEAC8D7797}"/>
              </a:ext>
            </a:extLst>
          </p:cNvPr>
          <p:cNvSpPr>
            <a:spLocks noChangeArrowheads="1"/>
          </p:cNvSpPr>
          <p:nvPr/>
        </p:nvSpPr>
        <p:spPr bwMode="auto">
          <a:xfrm>
            <a:off x="5029200" y="46482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31" name="Oval 23">
            <a:extLst>
              <a:ext uri="{FF2B5EF4-FFF2-40B4-BE49-F238E27FC236}">
                <a16:creationId xmlns:a16="http://schemas.microsoft.com/office/drawing/2014/main" id="{61CD8BC1-10EF-B9EF-89EC-30B11E6C6E20}"/>
              </a:ext>
            </a:extLst>
          </p:cNvPr>
          <p:cNvSpPr>
            <a:spLocks noChangeArrowheads="1"/>
          </p:cNvSpPr>
          <p:nvPr/>
        </p:nvSpPr>
        <p:spPr bwMode="auto">
          <a:xfrm>
            <a:off x="228600" y="1371600"/>
            <a:ext cx="3733800" cy="3733800"/>
          </a:xfrm>
          <a:prstGeom prst="ellipse">
            <a:avLst/>
          </a:prstGeom>
          <a:solidFill>
            <a:srgbClr val="DDDDDD"/>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u="none"/>
          </a:p>
        </p:txBody>
      </p:sp>
      <p:sp>
        <p:nvSpPr>
          <p:cNvPr id="43032" name="Oval 24">
            <a:extLst>
              <a:ext uri="{FF2B5EF4-FFF2-40B4-BE49-F238E27FC236}">
                <a16:creationId xmlns:a16="http://schemas.microsoft.com/office/drawing/2014/main" id="{2DE55ECF-D972-D244-1EF6-7D81887D1F53}"/>
              </a:ext>
            </a:extLst>
          </p:cNvPr>
          <p:cNvSpPr>
            <a:spLocks noChangeArrowheads="1"/>
          </p:cNvSpPr>
          <p:nvPr/>
        </p:nvSpPr>
        <p:spPr bwMode="auto">
          <a:xfrm>
            <a:off x="685800" y="2971800"/>
            <a:ext cx="2667000" cy="1828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u="none"/>
          </a:p>
        </p:txBody>
      </p:sp>
      <p:sp>
        <p:nvSpPr>
          <p:cNvPr id="43033" name="Text Box 25">
            <a:extLst>
              <a:ext uri="{FF2B5EF4-FFF2-40B4-BE49-F238E27FC236}">
                <a16:creationId xmlns:a16="http://schemas.microsoft.com/office/drawing/2014/main" id="{901FE335-41DC-C9C3-1224-0DDB463FE232}"/>
              </a:ext>
            </a:extLst>
          </p:cNvPr>
          <p:cNvSpPr txBox="1">
            <a:spLocks noChangeArrowheads="1"/>
          </p:cNvSpPr>
          <p:nvPr/>
        </p:nvSpPr>
        <p:spPr bwMode="auto">
          <a:xfrm>
            <a:off x="1028700" y="1905000"/>
            <a:ext cx="20145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i="1" u="none"/>
              <a:t>U</a:t>
            </a:r>
          </a:p>
          <a:p>
            <a:pPr algn="ctr"/>
            <a:r>
              <a:rPr lang="en-US" altLang="en-US" sz="2000" b="1" u="none"/>
              <a:t>(</a:t>
            </a:r>
            <a:r>
              <a:rPr lang="en-US" altLang="en-US" sz="2000" u="none"/>
              <a:t>universe of keys)</a:t>
            </a:r>
            <a:endParaRPr lang="en-US" altLang="en-US" sz="2000" b="1" u="none"/>
          </a:p>
        </p:txBody>
      </p:sp>
      <p:sp>
        <p:nvSpPr>
          <p:cNvPr id="43034" name="Text Box 26">
            <a:extLst>
              <a:ext uri="{FF2B5EF4-FFF2-40B4-BE49-F238E27FC236}">
                <a16:creationId xmlns:a16="http://schemas.microsoft.com/office/drawing/2014/main" id="{C0D616B7-0E75-DC81-F230-5376460327A5}"/>
              </a:ext>
            </a:extLst>
          </p:cNvPr>
          <p:cNvSpPr txBox="1">
            <a:spLocks noChangeArrowheads="1"/>
          </p:cNvSpPr>
          <p:nvPr/>
        </p:nvSpPr>
        <p:spPr bwMode="auto">
          <a:xfrm>
            <a:off x="685800" y="3352800"/>
            <a:ext cx="8064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b="1" i="1" u="none"/>
              <a:t>K</a:t>
            </a:r>
          </a:p>
          <a:p>
            <a:pPr algn="ctr"/>
            <a:r>
              <a:rPr lang="en-US" altLang="en-US" sz="1800" u="none"/>
              <a:t>(actual</a:t>
            </a:r>
          </a:p>
          <a:p>
            <a:pPr algn="ctr"/>
            <a:r>
              <a:rPr lang="en-US" altLang="en-US" sz="1800" u="none"/>
              <a:t>keys)</a:t>
            </a:r>
          </a:p>
        </p:txBody>
      </p:sp>
      <p:sp>
        <p:nvSpPr>
          <p:cNvPr id="43035" name="Oval 27">
            <a:extLst>
              <a:ext uri="{FF2B5EF4-FFF2-40B4-BE49-F238E27FC236}">
                <a16:creationId xmlns:a16="http://schemas.microsoft.com/office/drawing/2014/main" id="{AB15DD61-4134-F24F-EC9B-663D04851963}"/>
              </a:ext>
            </a:extLst>
          </p:cNvPr>
          <p:cNvSpPr>
            <a:spLocks noChangeArrowheads="1"/>
          </p:cNvSpPr>
          <p:nvPr/>
        </p:nvSpPr>
        <p:spPr bwMode="auto">
          <a:xfrm>
            <a:off x="1828800" y="3276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36" name="Oval 28">
            <a:extLst>
              <a:ext uri="{FF2B5EF4-FFF2-40B4-BE49-F238E27FC236}">
                <a16:creationId xmlns:a16="http://schemas.microsoft.com/office/drawing/2014/main" id="{0D237EF3-ABF8-8C61-10AE-A72E42226416}"/>
              </a:ext>
            </a:extLst>
          </p:cNvPr>
          <p:cNvSpPr>
            <a:spLocks noChangeArrowheads="1"/>
          </p:cNvSpPr>
          <p:nvPr/>
        </p:nvSpPr>
        <p:spPr bwMode="auto">
          <a:xfrm>
            <a:off x="2514600" y="35052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37" name="Oval 29">
            <a:extLst>
              <a:ext uri="{FF2B5EF4-FFF2-40B4-BE49-F238E27FC236}">
                <a16:creationId xmlns:a16="http://schemas.microsoft.com/office/drawing/2014/main" id="{FEB51182-3C54-D39C-6A7B-3138C72DBC74}"/>
              </a:ext>
            </a:extLst>
          </p:cNvPr>
          <p:cNvSpPr>
            <a:spLocks noChangeArrowheads="1"/>
          </p:cNvSpPr>
          <p:nvPr/>
        </p:nvSpPr>
        <p:spPr bwMode="auto">
          <a:xfrm>
            <a:off x="1905000" y="37338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38" name="Oval 30">
            <a:extLst>
              <a:ext uri="{FF2B5EF4-FFF2-40B4-BE49-F238E27FC236}">
                <a16:creationId xmlns:a16="http://schemas.microsoft.com/office/drawing/2014/main" id="{02F7C429-E8EF-C152-0519-C5E72EF5065E}"/>
              </a:ext>
            </a:extLst>
          </p:cNvPr>
          <p:cNvSpPr>
            <a:spLocks noChangeArrowheads="1"/>
          </p:cNvSpPr>
          <p:nvPr/>
        </p:nvSpPr>
        <p:spPr bwMode="auto">
          <a:xfrm>
            <a:off x="2362200" y="38100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39" name="Oval 31">
            <a:extLst>
              <a:ext uri="{FF2B5EF4-FFF2-40B4-BE49-F238E27FC236}">
                <a16:creationId xmlns:a16="http://schemas.microsoft.com/office/drawing/2014/main" id="{E0B2C140-2231-E829-CCC9-D0DCD24E15F8}"/>
              </a:ext>
            </a:extLst>
          </p:cNvPr>
          <p:cNvSpPr>
            <a:spLocks noChangeArrowheads="1"/>
          </p:cNvSpPr>
          <p:nvPr/>
        </p:nvSpPr>
        <p:spPr bwMode="auto">
          <a:xfrm>
            <a:off x="2057400" y="4419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40" name="Text Box 32">
            <a:extLst>
              <a:ext uri="{FF2B5EF4-FFF2-40B4-BE49-F238E27FC236}">
                <a16:creationId xmlns:a16="http://schemas.microsoft.com/office/drawing/2014/main" id="{76F082E5-9C77-1498-8DA6-5544B377EAEA}"/>
              </a:ext>
            </a:extLst>
          </p:cNvPr>
          <p:cNvSpPr txBox="1">
            <a:spLocks noChangeArrowheads="1"/>
          </p:cNvSpPr>
          <p:nvPr/>
        </p:nvSpPr>
        <p:spPr bwMode="auto">
          <a:xfrm>
            <a:off x="1676400" y="2971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u="none"/>
              <a:t>k</a:t>
            </a:r>
            <a:r>
              <a:rPr lang="en-US" altLang="en-US" sz="1600" u="none" baseline="-25000"/>
              <a:t>1</a:t>
            </a:r>
          </a:p>
        </p:txBody>
      </p:sp>
      <p:sp>
        <p:nvSpPr>
          <p:cNvPr id="43041" name="Text Box 33">
            <a:extLst>
              <a:ext uri="{FF2B5EF4-FFF2-40B4-BE49-F238E27FC236}">
                <a16:creationId xmlns:a16="http://schemas.microsoft.com/office/drawing/2014/main" id="{5E05F679-CF40-B82D-F95C-A881B8DC58FC}"/>
              </a:ext>
            </a:extLst>
          </p:cNvPr>
          <p:cNvSpPr txBox="1">
            <a:spLocks noChangeArrowheads="1"/>
          </p:cNvSpPr>
          <p:nvPr/>
        </p:nvSpPr>
        <p:spPr bwMode="auto">
          <a:xfrm>
            <a:off x="1600200" y="36576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u="none"/>
              <a:t>k</a:t>
            </a:r>
            <a:r>
              <a:rPr lang="en-US" altLang="en-US" sz="1600" u="none" baseline="-25000"/>
              <a:t>2</a:t>
            </a:r>
          </a:p>
        </p:txBody>
      </p:sp>
      <p:sp>
        <p:nvSpPr>
          <p:cNvPr id="43042" name="Text Box 34">
            <a:extLst>
              <a:ext uri="{FF2B5EF4-FFF2-40B4-BE49-F238E27FC236}">
                <a16:creationId xmlns:a16="http://schemas.microsoft.com/office/drawing/2014/main" id="{0C7A6D9C-8A38-1437-7E15-D5ADC7E661B2}"/>
              </a:ext>
            </a:extLst>
          </p:cNvPr>
          <p:cNvSpPr txBox="1">
            <a:spLocks noChangeArrowheads="1"/>
          </p:cNvSpPr>
          <p:nvPr/>
        </p:nvSpPr>
        <p:spPr bwMode="auto">
          <a:xfrm>
            <a:off x="1981200" y="44196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u="none"/>
              <a:t>k</a:t>
            </a:r>
            <a:r>
              <a:rPr lang="en-US" altLang="en-US" sz="1600" u="none" baseline="-25000"/>
              <a:t>3</a:t>
            </a:r>
          </a:p>
        </p:txBody>
      </p:sp>
      <p:sp>
        <p:nvSpPr>
          <p:cNvPr id="43043" name="Text Box 35">
            <a:extLst>
              <a:ext uri="{FF2B5EF4-FFF2-40B4-BE49-F238E27FC236}">
                <a16:creationId xmlns:a16="http://schemas.microsoft.com/office/drawing/2014/main" id="{43809FB1-ADBB-2B23-3A8E-4EFF4614B255}"/>
              </a:ext>
            </a:extLst>
          </p:cNvPr>
          <p:cNvSpPr txBox="1">
            <a:spLocks noChangeArrowheads="1"/>
          </p:cNvSpPr>
          <p:nvPr/>
        </p:nvSpPr>
        <p:spPr bwMode="auto">
          <a:xfrm>
            <a:off x="2286000" y="38100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u="none"/>
              <a:t>k</a:t>
            </a:r>
            <a:r>
              <a:rPr lang="en-US" altLang="en-US" sz="1600" u="none" baseline="-25000"/>
              <a:t>5</a:t>
            </a:r>
          </a:p>
        </p:txBody>
      </p:sp>
      <p:sp>
        <p:nvSpPr>
          <p:cNvPr id="43044" name="Text Box 36">
            <a:extLst>
              <a:ext uri="{FF2B5EF4-FFF2-40B4-BE49-F238E27FC236}">
                <a16:creationId xmlns:a16="http://schemas.microsoft.com/office/drawing/2014/main" id="{49C0DD0E-410E-B0D7-BED6-DEEEF7CCEE5A}"/>
              </a:ext>
            </a:extLst>
          </p:cNvPr>
          <p:cNvSpPr txBox="1">
            <a:spLocks noChangeArrowheads="1"/>
          </p:cNvSpPr>
          <p:nvPr/>
        </p:nvSpPr>
        <p:spPr bwMode="auto">
          <a:xfrm>
            <a:off x="2438400" y="32004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u="none"/>
              <a:t>k</a:t>
            </a:r>
            <a:r>
              <a:rPr lang="en-US" altLang="en-US" sz="1600" u="none" baseline="-25000"/>
              <a:t>4</a:t>
            </a:r>
          </a:p>
        </p:txBody>
      </p:sp>
      <p:sp>
        <p:nvSpPr>
          <p:cNvPr id="43053" name="Oval 45">
            <a:extLst>
              <a:ext uri="{FF2B5EF4-FFF2-40B4-BE49-F238E27FC236}">
                <a16:creationId xmlns:a16="http://schemas.microsoft.com/office/drawing/2014/main" id="{7862BF47-E4FA-0657-4B7D-A8103BB63B16}"/>
              </a:ext>
            </a:extLst>
          </p:cNvPr>
          <p:cNvSpPr>
            <a:spLocks noChangeArrowheads="1"/>
          </p:cNvSpPr>
          <p:nvPr/>
        </p:nvSpPr>
        <p:spPr bwMode="auto">
          <a:xfrm>
            <a:off x="1600200" y="44958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54" name="Oval 46">
            <a:extLst>
              <a:ext uri="{FF2B5EF4-FFF2-40B4-BE49-F238E27FC236}">
                <a16:creationId xmlns:a16="http://schemas.microsoft.com/office/drawing/2014/main" id="{D49BFC82-49DD-6BA0-9CB8-16C5C721E29F}"/>
              </a:ext>
            </a:extLst>
          </p:cNvPr>
          <p:cNvSpPr>
            <a:spLocks noChangeArrowheads="1"/>
          </p:cNvSpPr>
          <p:nvPr/>
        </p:nvSpPr>
        <p:spPr bwMode="auto">
          <a:xfrm>
            <a:off x="2819400" y="39624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55" name="Oval 47">
            <a:extLst>
              <a:ext uri="{FF2B5EF4-FFF2-40B4-BE49-F238E27FC236}">
                <a16:creationId xmlns:a16="http://schemas.microsoft.com/office/drawing/2014/main" id="{40D46837-0DAA-3CCF-6FFB-C3C43B90E7C5}"/>
              </a:ext>
            </a:extLst>
          </p:cNvPr>
          <p:cNvSpPr>
            <a:spLocks noChangeArrowheads="1"/>
          </p:cNvSpPr>
          <p:nvPr/>
        </p:nvSpPr>
        <p:spPr bwMode="auto">
          <a:xfrm>
            <a:off x="2590800" y="43434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56" name="Text Box 48">
            <a:extLst>
              <a:ext uri="{FF2B5EF4-FFF2-40B4-BE49-F238E27FC236}">
                <a16:creationId xmlns:a16="http://schemas.microsoft.com/office/drawing/2014/main" id="{4859759F-E91A-0120-380C-30D7BC9215A6}"/>
              </a:ext>
            </a:extLst>
          </p:cNvPr>
          <p:cNvSpPr txBox="1">
            <a:spLocks noChangeArrowheads="1"/>
          </p:cNvSpPr>
          <p:nvPr/>
        </p:nvSpPr>
        <p:spPr bwMode="auto">
          <a:xfrm>
            <a:off x="2819400" y="3733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u="none"/>
              <a:t>k</a:t>
            </a:r>
            <a:r>
              <a:rPr lang="en-US" altLang="en-US" sz="1600" u="none" baseline="-25000"/>
              <a:t>6</a:t>
            </a:r>
          </a:p>
        </p:txBody>
      </p:sp>
      <p:sp>
        <p:nvSpPr>
          <p:cNvPr id="43057" name="Text Box 49">
            <a:extLst>
              <a:ext uri="{FF2B5EF4-FFF2-40B4-BE49-F238E27FC236}">
                <a16:creationId xmlns:a16="http://schemas.microsoft.com/office/drawing/2014/main" id="{40E6A591-54A5-F1A9-BD9B-9CD5D35161C8}"/>
              </a:ext>
            </a:extLst>
          </p:cNvPr>
          <p:cNvSpPr txBox="1">
            <a:spLocks noChangeArrowheads="1"/>
          </p:cNvSpPr>
          <p:nvPr/>
        </p:nvSpPr>
        <p:spPr bwMode="auto">
          <a:xfrm>
            <a:off x="2590800" y="4114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u="none"/>
              <a:t>k</a:t>
            </a:r>
            <a:r>
              <a:rPr lang="en-US" altLang="en-US" sz="1600" u="none" baseline="-25000"/>
              <a:t>7</a:t>
            </a:r>
          </a:p>
        </p:txBody>
      </p:sp>
      <p:sp>
        <p:nvSpPr>
          <p:cNvPr id="43058" name="Text Box 50">
            <a:extLst>
              <a:ext uri="{FF2B5EF4-FFF2-40B4-BE49-F238E27FC236}">
                <a16:creationId xmlns:a16="http://schemas.microsoft.com/office/drawing/2014/main" id="{97C0869A-A48A-2FB3-5842-44FAB1359E06}"/>
              </a:ext>
            </a:extLst>
          </p:cNvPr>
          <p:cNvSpPr txBox="1">
            <a:spLocks noChangeArrowheads="1"/>
          </p:cNvSpPr>
          <p:nvPr/>
        </p:nvSpPr>
        <p:spPr bwMode="auto">
          <a:xfrm>
            <a:off x="1371600" y="41910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u="none"/>
              <a:t>k</a:t>
            </a:r>
            <a:r>
              <a:rPr lang="en-US" altLang="en-US" sz="1600" u="none" baseline="-25000"/>
              <a:t>8</a:t>
            </a:r>
          </a:p>
        </p:txBody>
      </p:sp>
      <p:sp>
        <p:nvSpPr>
          <p:cNvPr id="43059" name="Line 51">
            <a:extLst>
              <a:ext uri="{FF2B5EF4-FFF2-40B4-BE49-F238E27FC236}">
                <a16:creationId xmlns:a16="http://schemas.microsoft.com/office/drawing/2014/main" id="{E1BD19E2-6D63-FF83-F26C-E80D144F7B65}"/>
              </a:ext>
            </a:extLst>
          </p:cNvPr>
          <p:cNvSpPr>
            <a:spLocks noChangeShapeType="1"/>
          </p:cNvSpPr>
          <p:nvPr/>
        </p:nvSpPr>
        <p:spPr bwMode="auto">
          <a:xfrm flipV="1">
            <a:off x="1905000" y="2590800"/>
            <a:ext cx="3124200" cy="762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60" name="Line 52">
            <a:extLst>
              <a:ext uri="{FF2B5EF4-FFF2-40B4-BE49-F238E27FC236}">
                <a16:creationId xmlns:a16="http://schemas.microsoft.com/office/drawing/2014/main" id="{4CE272F4-73C5-95F4-A995-2C446A82ED75}"/>
              </a:ext>
            </a:extLst>
          </p:cNvPr>
          <p:cNvSpPr>
            <a:spLocks noChangeShapeType="1"/>
          </p:cNvSpPr>
          <p:nvPr/>
        </p:nvSpPr>
        <p:spPr bwMode="auto">
          <a:xfrm flipV="1">
            <a:off x="2590800" y="2667000"/>
            <a:ext cx="2438400" cy="9144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61" name="Line 53">
            <a:extLst>
              <a:ext uri="{FF2B5EF4-FFF2-40B4-BE49-F238E27FC236}">
                <a16:creationId xmlns:a16="http://schemas.microsoft.com/office/drawing/2014/main" id="{E7F0896F-82D9-848B-990B-BF10F84C026E}"/>
              </a:ext>
            </a:extLst>
          </p:cNvPr>
          <p:cNvSpPr>
            <a:spLocks noChangeShapeType="1"/>
          </p:cNvSpPr>
          <p:nvPr/>
        </p:nvSpPr>
        <p:spPr bwMode="auto">
          <a:xfrm>
            <a:off x="1905000" y="3733800"/>
            <a:ext cx="3124200" cy="76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62" name="Line 54">
            <a:extLst>
              <a:ext uri="{FF2B5EF4-FFF2-40B4-BE49-F238E27FC236}">
                <a16:creationId xmlns:a16="http://schemas.microsoft.com/office/drawing/2014/main" id="{16D4AF15-1D4F-3029-2A55-6ABC4BB87A56}"/>
              </a:ext>
            </a:extLst>
          </p:cNvPr>
          <p:cNvSpPr>
            <a:spLocks noChangeShapeType="1"/>
          </p:cNvSpPr>
          <p:nvPr/>
        </p:nvSpPr>
        <p:spPr bwMode="auto">
          <a:xfrm>
            <a:off x="2362200" y="3886200"/>
            <a:ext cx="2667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64" name="Line 56">
            <a:extLst>
              <a:ext uri="{FF2B5EF4-FFF2-40B4-BE49-F238E27FC236}">
                <a16:creationId xmlns:a16="http://schemas.microsoft.com/office/drawing/2014/main" id="{185EFC71-C70F-CF6B-5B35-0BF0054F23B8}"/>
              </a:ext>
            </a:extLst>
          </p:cNvPr>
          <p:cNvSpPr>
            <a:spLocks noChangeShapeType="1"/>
          </p:cNvSpPr>
          <p:nvPr/>
        </p:nvSpPr>
        <p:spPr bwMode="auto">
          <a:xfrm>
            <a:off x="2895600" y="4038600"/>
            <a:ext cx="21336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65" name="Rectangle 57">
            <a:extLst>
              <a:ext uri="{FF2B5EF4-FFF2-40B4-BE49-F238E27FC236}">
                <a16:creationId xmlns:a16="http://schemas.microsoft.com/office/drawing/2014/main" id="{69DE7AEF-6987-862F-D13B-0356FC777EF1}"/>
              </a:ext>
            </a:extLst>
          </p:cNvPr>
          <p:cNvSpPr>
            <a:spLocks noChangeArrowheads="1"/>
          </p:cNvSpPr>
          <p:nvPr/>
        </p:nvSpPr>
        <p:spPr bwMode="auto">
          <a:xfrm>
            <a:off x="5029200" y="51054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66" name="Line 58">
            <a:extLst>
              <a:ext uri="{FF2B5EF4-FFF2-40B4-BE49-F238E27FC236}">
                <a16:creationId xmlns:a16="http://schemas.microsoft.com/office/drawing/2014/main" id="{2EFB370B-CD1C-133A-70DC-6BE991D77DE7}"/>
              </a:ext>
            </a:extLst>
          </p:cNvPr>
          <p:cNvSpPr>
            <a:spLocks noChangeShapeType="1"/>
          </p:cNvSpPr>
          <p:nvPr/>
        </p:nvSpPr>
        <p:spPr bwMode="auto">
          <a:xfrm>
            <a:off x="2590800" y="4343400"/>
            <a:ext cx="243840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67" name="Line 59">
            <a:extLst>
              <a:ext uri="{FF2B5EF4-FFF2-40B4-BE49-F238E27FC236}">
                <a16:creationId xmlns:a16="http://schemas.microsoft.com/office/drawing/2014/main" id="{7EAD682C-1B86-4349-F814-9B57B731DF9B}"/>
              </a:ext>
            </a:extLst>
          </p:cNvPr>
          <p:cNvSpPr>
            <a:spLocks noChangeShapeType="1"/>
          </p:cNvSpPr>
          <p:nvPr/>
        </p:nvSpPr>
        <p:spPr bwMode="auto">
          <a:xfrm>
            <a:off x="2133600" y="4495800"/>
            <a:ext cx="289560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68" name="Line 60">
            <a:extLst>
              <a:ext uri="{FF2B5EF4-FFF2-40B4-BE49-F238E27FC236}">
                <a16:creationId xmlns:a16="http://schemas.microsoft.com/office/drawing/2014/main" id="{5D6AE46A-C90B-F039-77BA-24F870635E0D}"/>
              </a:ext>
            </a:extLst>
          </p:cNvPr>
          <p:cNvSpPr>
            <a:spLocks noChangeShapeType="1"/>
          </p:cNvSpPr>
          <p:nvPr/>
        </p:nvSpPr>
        <p:spPr bwMode="auto">
          <a:xfrm>
            <a:off x="1676400" y="4495800"/>
            <a:ext cx="3352800" cy="762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3069" name="Text Box 61">
            <a:extLst>
              <a:ext uri="{FF2B5EF4-FFF2-40B4-BE49-F238E27FC236}">
                <a16:creationId xmlns:a16="http://schemas.microsoft.com/office/drawing/2014/main" id="{D3A46149-3CEF-63B8-D6F3-3132B3A631A5}"/>
              </a:ext>
            </a:extLst>
          </p:cNvPr>
          <p:cNvSpPr txBox="1">
            <a:spLocks noChangeArrowheads="1"/>
          </p:cNvSpPr>
          <p:nvPr/>
        </p:nvSpPr>
        <p:spPr bwMode="auto">
          <a:xfrm>
            <a:off x="5867400" y="5105400"/>
            <a:ext cx="67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u="none"/>
              <a:t>h</a:t>
            </a:r>
            <a:r>
              <a:rPr lang="en-US" altLang="en-US" sz="2000" u="none"/>
              <a:t>(</a:t>
            </a:r>
            <a:r>
              <a:rPr lang="en-US" altLang="en-US" sz="2000" i="1" u="none"/>
              <a:t>k</a:t>
            </a:r>
            <a:r>
              <a:rPr lang="en-US" altLang="en-US" sz="2000" u="none" baseline="-25000"/>
              <a:t>8</a:t>
            </a:r>
            <a:r>
              <a:rPr lang="en-US" altLang="en-US" sz="2000" u="none"/>
              <a:t>)</a:t>
            </a:r>
          </a:p>
        </p:txBody>
      </p:sp>
      <p:sp>
        <p:nvSpPr>
          <p:cNvPr id="43070" name="Text Box 62">
            <a:extLst>
              <a:ext uri="{FF2B5EF4-FFF2-40B4-BE49-F238E27FC236}">
                <a16:creationId xmlns:a16="http://schemas.microsoft.com/office/drawing/2014/main" id="{FDB6DFCE-F3F9-BAD9-C792-DAB20463AD5B}"/>
              </a:ext>
            </a:extLst>
          </p:cNvPr>
          <p:cNvSpPr txBox="1">
            <a:spLocks noChangeArrowheads="1"/>
          </p:cNvSpPr>
          <p:nvPr/>
        </p:nvSpPr>
        <p:spPr bwMode="auto">
          <a:xfrm>
            <a:off x="4343400" y="25146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u="none">
                <a:solidFill>
                  <a:srgbClr val="FF3300"/>
                </a:solidFill>
              </a:rPr>
              <a:t>X</a:t>
            </a:r>
          </a:p>
        </p:txBody>
      </p:sp>
      <p:sp>
        <p:nvSpPr>
          <p:cNvPr id="43071" name="Text Box 63">
            <a:extLst>
              <a:ext uri="{FF2B5EF4-FFF2-40B4-BE49-F238E27FC236}">
                <a16:creationId xmlns:a16="http://schemas.microsoft.com/office/drawing/2014/main" id="{A39130ED-7A41-61D7-EE4E-597E2C20B8BF}"/>
              </a:ext>
            </a:extLst>
          </p:cNvPr>
          <p:cNvSpPr txBox="1">
            <a:spLocks noChangeArrowheads="1"/>
          </p:cNvSpPr>
          <p:nvPr/>
        </p:nvSpPr>
        <p:spPr bwMode="auto">
          <a:xfrm>
            <a:off x="4343400" y="36576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u="none">
                <a:solidFill>
                  <a:srgbClr val="FF3300"/>
                </a:solidFill>
              </a:rPr>
              <a:t>X</a:t>
            </a:r>
          </a:p>
        </p:txBody>
      </p:sp>
      <p:sp>
        <p:nvSpPr>
          <p:cNvPr id="43072" name="Text Box 64">
            <a:extLst>
              <a:ext uri="{FF2B5EF4-FFF2-40B4-BE49-F238E27FC236}">
                <a16:creationId xmlns:a16="http://schemas.microsoft.com/office/drawing/2014/main" id="{76488EBF-563E-7881-8FB3-C84C0A0DE64E}"/>
              </a:ext>
            </a:extLst>
          </p:cNvPr>
          <p:cNvSpPr txBox="1">
            <a:spLocks noChangeArrowheads="1"/>
          </p:cNvSpPr>
          <p:nvPr/>
        </p:nvSpPr>
        <p:spPr bwMode="auto">
          <a:xfrm>
            <a:off x="4267200" y="44958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u="none">
                <a:solidFill>
                  <a:srgbClr val="FF3300"/>
                </a:solidFill>
              </a:rPr>
              <a:t>X</a:t>
            </a:r>
          </a:p>
        </p:txBody>
      </p:sp>
    </p:spTree>
    <p:extLst>
      <p:ext uri="{BB962C8B-B14F-4D97-AF65-F5344CB8AC3E}">
        <p14:creationId xmlns:p14="http://schemas.microsoft.com/office/powerpoint/2010/main" val="118052370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62" name="Rectangle 82">
            <a:extLst>
              <a:ext uri="{FF2B5EF4-FFF2-40B4-BE49-F238E27FC236}">
                <a16:creationId xmlns:a16="http://schemas.microsoft.com/office/drawing/2014/main" id="{E667F5A7-0CED-262E-14BB-437B6FAEDD59}"/>
              </a:ext>
            </a:extLst>
          </p:cNvPr>
          <p:cNvSpPr>
            <a:spLocks noChangeArrowheads="1"/>
          </p:cNvSpPr>
          <p:nvPr/>
        </p:nvSpPr>
        <p:spPr bwMode="auto">
          <a:xfrm>
            <a:off x="7162800" y="37338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i="1" u="none"/>
              <a:t>k</a:t>
            </a:r>
            <a:r>
              <a:rPr lang="en-US" altLang="en-US" sz="2000" u="none" baseline="-25000"/>
              <a:t>2</a:t>
            </a:r>
          </a:p>
        </p:txBody>
      </p:sp>
      <p:sp>
        <p:nvSpPr>
          <p:cNvPr id="46082" name="Rectangle 2">
            <a:extLst>
              <a:ext uri="{FF2B5EF4-FFF2-40B4-BE49-F238E27FC236}">
                <a16:creationId xmlns:a16="http://schemas.microsoft.com/office/drawing/2014/main" id="{46881180-E08E-F396-CC06-4EFB2E2E57E1}"/>
              </a:ext>
            </a:extLst>
          </p:cNvPr>
          <p:cNvSpPr>
            <a:spLocks noGrp="1" noChangeArrowheads="1"/>
          </p:cNvSpPr>
          <p:nvPr>
            <p:ph type="title"/>
          </p:nvPr>
        </p:nvSpPr>
        <p:spPr/>
        <p:txBody>
          <a:bodyPr/>
          <a:lstStyle/>
          <a:p>
            <a:r>
              <a:rPr lang="en-US" altLang="en-US"/>
              <a:t>Collision Resolution by Chaining</a:t>
            </a:r>
          </a:p>
        </p:txBody>
      </p:sp>
      <p:sp>
        <p:nvSpPr>
          <p:cNvPr id="46083" name="Rectangle 3">
            <a:extLst>
              <a:ext uri="{FF2B5EF4-FFF2-40B4-BE49-F238E27FC236}">
                <a16:creationId xmlns:a16="http://schemas.microsoft.com/office/drawing/2014/main" id="{A97C3DB3-C7A0-D1A5-671E-C7F362245949}"/>
              </a:ext>
            </a:extLst>
          </p:cNvPr>
          <p:cNvSpPr>
            <a:spLocks noChangeArrowheads="1"/>
          </p:cNvSpPr>
          <p:nvPr/>
        </p:nvSpPr>
        <p:spPr bwMode="auto">
          <a:xfrm>
            <a:off x="5029200" y="1447800"/>
            <a:ext cx="838200" cy="4572000"/>
          </a:xfrm>
          <a:prstGeom prst="rect">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84" name="Line 4">
            <a:extLst>
              <a:ext uri="{FF2B5EF4-FFF2-40B4-BE49-F238E27FC236}">
                <a16:creationId xmlns:a16="http://schemas.microsoft.com/office/drawing/2014/main" id="{0B73F9DB-06DC-97C7-FA1D-25847887B7C4}"/>
              </a:ext>
            </a:extLst>
          </p:cNvPr>
          <p:cNvSpPr>
            <a:spLocks noChangeShapeType="1"/>
          </p:cNvSpPr>
          <p:nvPr/>
        </p:nvSpPr>
        <p:spPr bwMode="auto">
          <a:xfrm>
            <a:off x="5029200" y="19050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85" name="Line 5">
            <a:extLst>
              <a:ext uri="{FF2B5EF4-FFF2-40B4-BE49-F238E27FC236}">
                <a16:creationId xmlns:a16="http://schemas.microsoft.com/office/drawing/2014/main" id="{B7235AD7-7DC0-6F2B-2951-DB2F4982503F}"/>
              </a:ext>
            </a:extLst>
          </p:cNvPr>
          <p:cNvSpPr>
            <a:spLocks noChangeShapeType="1"/>
          </p:cNvSpPr>
          <p:nvPr/>
        </p:nvSpPr>
        <p:spPr bwMode="auto">
          <a:xfrm>
            <a:off x="5029200" y="23622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86" name="Line 6">
            <a:extLst>
              <a:ext uri="{FF2B5EF4-FFF2-40B4-BE49-F238E27FC236}">
                <a16:creationId xmlns:a16="http://schemas.microsoft.com/office/drawing/2014/main" id="{90ED7B00-E682-94D5-4B92-94A18C989139}"/>
              </a:ext>
            </a:extLst>
          </p:cNvPr>
          <p:cNvSpPr>
            <a:spLocks noChangeShapeType="1"/>
          </p:cNvSpPr>
          <p:nvPr/>
        </p:nvSpPr>
        <p:spPr bwMode="auto">
          <a:xfrm>
            <a:off x="5029200" y="28194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87" name="Line 7">
            <a:extLst>
              <a:ext uri="{FF2B5EF4-FFF2-40B4-BE49-F238E27FC236}">
                <a16:creationId xmlns:a16="http://schemas.microsoft.com/office/drawing/2014/main" id="{A0B26A5B-5EAE-2B22-F47B-F38E6FFD18C5}"/>
              </a:ext>
            </a:extLst>
          </p:cNvPr>
          <p:cNvSpPr>
            <a:spLocks noChangeShapeType="1"/>
          </p:cNvSpPr>
          <p:nvPr/>
        </p:nvSpPr>
        <p:spPr bwMode="auto">
          <a:xfrm>
            <a:off x="5029200" y="32766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88" name="Line 8">
            <a:extLst>
              <a:ext uri="{FF2B5EF4-FFF2-40B4-BE49-F238E27FC236}">
                <a16:creationId xmlns:a16="http://schemas.microsoft.com/office/drawing/2014/main" id="{A95A009D-0D22-B3E9-E521-1A753FB03AD0}"/>
              </a:ext>
            </a:extLst>
          </p:cNvPr>
          <p:cNvSpPr>
            <a:spLocks noChangeShapeType="1"/>
          </p:cNvSpPr>
          <p:nvPr/>
        </p:nvSpPr>
        <p:spPr bwMode="auto">
          <a:xfrm>
            <a:off x="5029200" y="37338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89" name="Line 9">
            <a:extLst>
              <a:ext uri="{FF2B5EF4-FFF2-40B4-BE49-F238E27FC236}">
                <a16:creationId xmlns:a16="http://schemas.microsoft.com/office/drawing/2014/main" id="{8835BE4B-2EB6-D279-1FBB-5C9594D8F205}"/>
              </a:ext>
            </a:extLst>
          </p:cNvPr>
          <p:cNvSpPr>
            <a:spLocks noChangeShapeType="1"/>
          </p:cNvSpPr>
          <p:nvPr/>
        </p:nvSpPr>
        <p:spPr bwMode="auto">
          <a:xfrm>
            <a:off x="5029200" y="41910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90" name="Line 10">
            <a:extLst>
              <a:ext uri="{FF2B5EF4-FFF2-40B4-BE49-F238E27FC236}">
                <a16:creationId xmlns:a16="http://schemas.microsoft.com/office/drawing/2014/main" id="{9A26790D-1896-9FCF-B007-43A88BF17030}"/>
              </a:ext>
            </a:extLst>
          </p:cNvPr>
          <p:cNvSpPr>
            <a:spLocks noChangeShapeType="1"/>
          </p:cNvSpPr>
          <p:nvPr/>
        </p:nvSpPr>
        <p:spPr bwMode="auto">
          <a:xfrm>
            <a:off x="5029200" y="46482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91" name="Line 11">
            <a:extLst>
              <a:ext uri="{FF2B5EF4-FFF2-40B4-BE49-F238E27FC236}">
                <a16:creationId xmlns:a16="http://schemas.microsoft.com/office/drawing/2014/main" id="{3D09CE53-3780-60E0-8377-ACFFC7F53BB9}"/>
              </a:ext>
            </a:extLst>
          </p:cNvPr>
          <p:cNvSpPr>
            <a:spLocks noChangeShapeType="1"/>
          </p:cNvSpPr>
          <p:nvPr/>
        </p:nvSpPr>
        <p:spPr bwMode="auto">
          <a:xfrm>
            <a:off x="5029200" y="51054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92" name="Line 12">
            <a:extLst>
              <a:ext uri="{FF2B5EF4-FFF2-40B4-BE49-F238E27FC236}">
                <a16:creationId xmlns:a16="http://schemas.microsoft.com/office/drawing/2014/main" id="{88515C16-D810-7AF4-9EDC-F702944F0504}"/>
              </a:ext>
            </a:extLst>
          </p:cNvPr>
          <p:cNvSpPr>
            <a:spLocks noChangeShapeType="1"/>
          </p:cNvSpPr>
          <p:nvPr/>
        </p:nvSpPr>
        <p:spPr bwMode="auto">
          <a:xfrm>
            <a:off x="5029200" y="55626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93" name="Text Box 13">
            <a:extLst>
              <a:ext uri="{FF2B5EF4-FFF2-40B4-BE49-F238E27FC236}">
                <a16:creationId xmlns:a16="http://schemas.microsoft.com/office/drawing/2014/main" id="{361A1CD7-5025-2498-38A1-1A668E0ADD00}"/>
              </a:ext>
            </a:extLst>
          </p:cNvPr>
          <p:cNvSpPr txBox="1">
            <a:spLocks noChangeArrowheads="1"/>
          </p:cNvSpPr>
          <p:nvPr/>
        </p:nvSpPr>
        <p:spPr bwMode="auto">
          <a:xfrm>
            <a:off x="5867400" y="1524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none"/>
              <a:t>0</a:t>
            </a:r>
          </a:p>
        </p:txBody>
      </p:sp>
      <p:sp>
        <p:nvSpPr>
          <p:cNvPr id="46094" name="Text Box 14">
            <a:extLst>
              <a:ext uri="{FF2B5EF4-FFF2-40B4-BE49-F238E27FC236}">
                <a16:creationId xmlns:a16="http://schemas.microsoft.com/office/drawing/2014/main" id="{2289D29E-AFA2-1985-2920-FB17EAAD5AB9}"/>
              </a:ext>
            </a:extLst>
          </p:cNvPr>
          <p:cNvSpPr txBox="1">
            <a:spLocks noChangeArrowheads="1"/>
          </p:cNvSpPr>
          <p:nvPr/>
        </p:nvSpPr>
        <p:spPr bwMode="auto">
          <a:xfrm>
            <a:off x="5867400" y="5562600"/>
            <a:ext cx="622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u="none"/>
              <a:t>m</a:t>
            </a:r>
            <a:r>
              <a:rPr lang="en-US" altLang="en-US" sz="2000" u="none"/>
              <a:t>–1</a:t>
            </a:r>
            <a:endParaRPr lang="en-US" altLang="en-US" sz="2000" i="1" u="none"/>
          </a:p>
        </p:txBody>
      </p:sp>
      <p:sp>
        <p:nvSpPr>
          <p:cNvPr id="46098" name="Rectangle 18">
            <a:extLst>
              <a:ext uri="{FF2B5EF4-FFF2-40B4-BE49-F238E27FC236}">
                <a16:creationId xmlns:a16="http://schemas.microsoft.com/office/drawing/2014/main" id="{D7DEA741-26D9-CF72-E713-323DE847AC1C}"/>
              </a:ext>
            </a:extLst>
          </p:cNvPr>
          <p:cNvSpPr>
            <a:spLocks noChangeArrowheads="1"/>
          </p:cNvSpPr>
          <p:nvPr/>
        </p:nvSpPr>
        <p:spPr bwMode="auto">
          <a:xfrm>
            <a:off x="5029200" y="23622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099" name="Rectangle 19">
            <a:extLst>
              <a:ext uri="{FF2B5EF4-FFF2-40B4-BE49-F238E27FC236}">
                <a16:creationId xmlns:a16="http://schemas.microsoft.com/office/drawing/2014/main" id="{52391C5C-2E56-672E-79AE-4267C7E6C3D5}"/>
              </a:ext>
            </a:extLst>
          </p:cNvPr>
          <p:cNvSpPr>
            <a:spLocks noChangeArrowheads="1"/>
          </p:cNvSpPr>
          <p:nvPr/>
        </p:nvSpPr>
        <p:spPr bwMode="auto">
          <a:xfrm>
            <a:off x="5029200" y="37338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00" name="Rectangle 20">
            <a:extLst>
              <a:ext uri="{FF2B5EF4-FFF2-40B4-BE49-F238E27FC236}">
                <a16:creationId xmlns:a16="http://schemas.microsoft.com/office/drawing/2014/main" id="{9999F599-41A4-1E11-E56C-A3109F6D2893}"/>
              </a:ext>
            </a:extLst>
          </p:cNvPr>
          <p:cNvSpPr>
            <a:spLocks noChangeArrowheads="1"/>
          </p:cNvSpPr>
          <p:nvPr/>
        </p:nvSpPr>
        <p:spPr bwMode="auto">
          <a:xfrm>
            <a:off x="5029200" y="46482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01" name="Oval 21">
            <a:extLst>
              <a:ext uri="{FF2B5EF4-FFF2-40B4-BE49-F238E27FC236}">
                <a16:creationId xmlns:a16="http://schemas.microsoft.com/office/drawing/2014/main" id="{BB551E35-2993-5A3E-22FC-9D322D5F73E7}"/>
              </a:ext>
            </a:extLst>
          </p:cNvPr>
          <p:cNvSpPr>
            <a:spLocks noChangeArrowheads="1"/>
          </p:cNvSpPr>
          <p:nvPr/>
        </p:nvSpPr>
        <p:spPr bwMode="auto">
          <a:xfrm>
            <a:off x="228600" y="1371600"/>
            <a:ext cx="3733800" cy="3733800"/>
          </a:xfrm>
          <a:prstGeom prst="ellipse">
            <a:avLst/>
          </a:prstGeom>
          <a:solidFill>
            <a:srgbClr val="DDDDDD"/>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u="none"/>
          </a:p>
        </p:txBody>
      </p:sp>
      <p:sp>
        <p:nvSpPr>
          <p:cNvPr id="46102" name="Oval 22">
            <a:extLst>
              <a:ext uri="{FF2B5EF4-FFF2-40B4-BE49-F238E27FC236}">
                <a16:creationId xmlns:a16="http://schemas.microsoft.com/office/drawing/2014/main" id="{FDC331AC-834D-D0FD-5A22-BC02B247811F}"/>
              </a:ext>
            </a:extLst>
          </p:cNvPr>
          <p:cNvSpPr>
            <a:spLocks noChangeArrowheads="1"/>
          </p:cNvSpPr>
          <p:nvPr/>
        </p:nvSpPr>
        <p:spPr bwMode="auto">
          <a:xfrm>
            <a:off x="685800" y="2971800"/>
            <a:ext cx="2667000" cy="1828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u="none"/>
          </a:p>
        </p:txBody>
      </p:sp>
      <p:sp>
        <p:nvSpPr>
          <p:cNvPr id="46103" name="Text Box 23">
            <a:extLst>
              <a:ext uri="{FF2B5EF4-FFF2-40B4-BE49-F238E27FC236}">
                <a16:creationId xmlns:a16="http://schemas.microsoft.com/office/drawing/2014/main" id="{705E2CEF-6E17-041B-ACD3-2475B90DF171}"/>
              </a:ext>
            </a:extLst>
          </p:cNvPr>
          <p:cNvSpPr txBox="1">
            <a:spLocks noChangeArrowheads="1"/>
          </p:cNvSpPr>
          <p:nvPr/>
        </p:nvSpPr>
        <p:spPr bwMode="auto">
          <a:xfrm>
            <a:off x="1028700" y="1905000"/>
            <a:ext cx="20145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i="1" u="none"/>
              <a:t>U</a:t>
            </a:r>
          </a:p>
          <a:p>
            <a:pPr algn="ctr"/>
            <a:r>
              <a:rPr lang="en-US" altLang="en-US" sz="2000" b="1" u="none"/>
              <a:t>(</a:t>
            </a:r>
            <a:r>
              <a:rPr lang="en-US" altLang="en-US" sz="2000" u="none"/>
              <a:t>universe of keys)</a:t>
            </a:r>
            <a:endParaRPr lang="en-US" altLang="en-US" sz="2000" b="1" u="none"/>
          </a:p>
        </p:txBody>
      </p:sp>
      <p:sp>
        <p:nvSpPr>
          <p:cNvPr id="46104" name="Text Box 24">
            <a:extLst>
              <a:ext uri="{FF2B5EF4-FFF2-40B4-BE49-F238E27FC236}">
                <a16:creationId xmlns:a16="http://schemas.microsoft.com/office/drawing/2014/main" id="{681C9530-4C0C-5D63-8832-9320758D5AFC}"/>
              </a:ext>
            </a:extLst>
          </p:cNvPr>
          <p:cNvSpPr txBox="1">
            <a:spLocks noChangeArrowheads="1"/>
          </p:cNvSpPr>
          <p:nvPr/>
        </p:nvSpPr>
        <p:spPr bwMode="auto">
          <a:xfrm>
            <a:off x="685800" y="3352800"/>
            <a:ext cx="8064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b="1" i="1" u="none"/>
              <a:t>K</a:t>
            </a:r>
          </a:p>
          <a:p>
            <a:pPr algn="ctr"/>
            <a:r>
              <a:rPr lang="en-US" altLang="en-US" sz="1800" u="none"/>
              <a:t>(actual</a:t>
            </a:r>
          </a:p>
          <a:p>
            <a:pPr algn="ctr"/>
            <a:r>
              <a:rPr lang="en-US" altLang="en-US" sz="1800" u="none"/>
              <a:t>keys)</a:t>
            </a:r>
          </a:p>
        </p:txBody>
      </p:sp>
      <p:sp>
        <p:nvSpPr>
          <p:cNvPr id="46105" name="Oval 25">
            <a:extLst>
              <a:ext uri="{FF2B5EF4-FFF2-40B4-BE49-F238E27FC236}">
                <a16:creationId xmlns:a16="http://schemas.microsoft.com/office/drawing/2014/main" id="{590ADE42-B3DB-A5DA-775D-9B9D74B1AFD6}"/>
              </a:ext>
            </a:extLst>
          </p:cNvPr>
          <p:cNvSpPr>
            <a:spLocks noChangeArrowheads="1"/>
          </p:cNvSpPr>
          <p:nvPr/>
        </p:nvSpPr>
        <p:spPr bwMode="auto">
          <a:xfrm>
            <a:off x="1828800" y="3276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06" name="Oval 26">
            <a:extLst>
              <a:ext uri="{FF2B5EF4-FFF2-40B4-BE49-F238E27FC236}">
                <a16:creationId xmlns:a16="http://schemas.microsoft.com/office/drawing/2014/main" id="{0D3D4318-C0A4-EA64-88C8-9EC5FCAD4E98}"/>
              </a:ext>
            </a:extLst>
          </p:cNvPr>
          <p:cNvSpPr>
            <a:spLocks noChangeArrowheads="1"/>
          </p:cNvSpPr>
          <p:nvPr/>
        </p:nvSpPr>
        <p:spPr bwMode="auto">
          <a:xfrm>
            <a:off x="2514600" y="35052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07" name="Oval 27">
            <a:extLst>
              <a:ext uri="{FF2B5EF4-FFF2-40B4-BE49-F238E27FC236}">
                <a16:creationId xmlns:a16="http://schemas.microsoft.com/office/drawing/2014/main" id="{EB00F5D3-C5FA-C08C-04BC-8F9646E39CB8}"/>
              </a:ext>
            </a:extLst>
          </p:cNvPr>
          <p:cNvSpPr>
            <a:spLocks noChangeArrowheads="1"/>
          </p:cNvSpPr>
          <p:nvPr/>
        </p:nvSpPr>
        <p:spPr bwMode="auto">
          <a:xfrm>
            <a:off x="1905000" y="37338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08" name="Oval 28">
            <a:extLst>
              <a:ext uri="{FF2B5EF4-FFF2-40B4-BE49-F238E27FC236}">
                <a16:creationId xmlns:a16="http://schemas.microsoft.com/office/drawing/2014/main" id="{6F8F4AE6-7888-3D11-FB07-8A4CD66006E1}"/>
              </a:ext>
            </a:extLst>
          </p:cNvPr>
          <p:cNvSpPr>
            <a:spLocks noChangeArrowheads="1"/>
          </p:cNvSpPr>
          <p:nvPr/>
        </p:nvSpPr>
        <p:spPr bwMode="auto">
          <a:xfrm>
            <a:off x="2362200" y="38100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09" name="Oval 29">
            <a:extLst>
              <a:ext uri="{FF2B5EF4-FFF2-40B4-BE49-F238E27FC236}">
                <a16:creationId xmlns:a16="http://schemas.microsoft.com/office/drawing/2014/main" id="{5A0E50BE-15EF-E8D4-4E01-AD7343D9542C}"/>
              </a:ext>
            </a:extLst>
          </p:cNvPr>
          <p:cNvSpPr>
            <a:spLocks noChangeArrowheads="1"/>
          </p:cNvSpPr>
          <p:nvPr/>
        </p:nvSpPr>
        <p:spPr bwMode="auto">
          <a:xfrm>
            <a:off x="2057400" y="4419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10" name="Text Box 30">
            <a:extLst>
              <a:ext uri="{FF2B5EF4-FFF2-40B4-BE49-F238E27FC236}">
                <a16:creationId xmlns:a16="http://schemas.microsoft.com/office/drawing/2014/main" id="{152BCFF5-8B3F-F46B-D86F-46C0A1038310}"/>
              </a:ext>
            </a:extLst>
          </p:cNvPr>
          <p:cNvSpPr txBox="1">
            <a:spLocks noChangeArrowheads="1"/>
          </p:cNvSpPr>
          <p:nvPr/>
        </p:nvSpPr>
        <p:spPr bwMode="auto">
          <a:xfrm>
            <a:off x="1676400" y="2971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u="none"/>
              <a:t>k</a:t>
            </a:r>
            <a:r>
              <a:rPr lang="en-US" altLang="en-US" sz="1600" u="none" baseline="-25000"/>
              <a:t>1</a:t>
            </a:r>
          </a:p>
        </p:txBody>
      </p:sp>
      <p:sp>
        <p:nvSpPr>
          <p:cNvPr id="46111" name="Text Box 31">
            <a:extLst>
              <a:ext uri="{FF2B5EF4-FFF2-40B4-BE49-F238E27FC236}">
                <a16:creationId xmlns:a16="http://schemas.microsoft.com/office/drawing/2014/main" id="{C030C4CF-A29A-F505-E2CB-0D85F12BE96B}"/>
              </a:ext>
            </a:extLst>
          </p:cNvPr>
          <p:cNvSpPr txBox="1">
            <a:spLocks noChangeArrowheads="1"/>
          </p:cNvSpPr>
          <p:nvPr/>
        </p:nvSpPr>
        <p:spPr bwMode="auto">
          <a:xfrm>
            <a:off x="1600200" y="36576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u="none"/>
              <a:t>k</a:t>
            </a:r>
            <a:r>
              <a:rPr lang="en-US" altLang="en-US" sz="1600" u="none" baseline="-25000"/>
              <a:t>2</a:t>
            </a:r>
          </a:p>
        </p:txBody>
      </p:sp>
      <p:sp>
        <p:nvSpPr>
          <p:cNvPr id="46112" name="Text Box 32">
            <a:extLst>
              <a:ext uri="{FF2B5EF4-FFF2-40B4-BE49-F238E27FC236}">
                <a16:creationId xmlns:a16="http://schemas.microsoft.com/office/drawing/2014/main" id="{C255F8B0-AB3A-0B4D-E708-237B59E38AB9}"/>
              </a:ext>
            </a:extLst>
          </p:cNvPr>
          <p:cNvSpPr txBox="1">
            <a:spLocks noChangeArrowheads="1"/>
          </p:cNvSpPr>
          <p:nvPr/>
        </p:nvSpPr>
        <p:spPr bwMode="auto">
          <a:xfrm>
            <a:off x="1981200" y="44196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u="none"/>
              <a:t>k</a:t>
            </a:r>
            <a:r>
              <a:rPr lang="en-US" altLang="en-US" sz="1600" u="none" baseline="-25000"/>
              <a:t>3</a:t>
            </a:r>
          </a:p>
        </p:txBody>
      </p:sp>
      <p:sp>
        <p:nvSpPr>
          <p:cNvPr id="46113" name="Text Box 33">
            <a:extLst>
              <a:ext uri="{FF2B5EF4-FFF2-40B4-BE49-F238E27FC236}">
                <a16:creationId xmlns:a16="http://schemas.microsoft.com/office/drawing/2014/main" id="{079A4079-4A68-92B5-1EBD-5E1430B68D67}"/>
              </a:ext>
            </a:extLst>
          </p:cNvPr>
          <p:cNvSpPr txBox="1">
            <a:spLocks noChangeArrowheads="1"/>
          </p:cNvSpPr>
          <p:nvPr/>
        </p:nvSpPr>
        <p:spPr bwMode="auto">
          <a:xfrm>
            <a:off x="2286000" y="38100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u="none"/>
              <a:t>k</a:t>
            </a:r>
            <a:r>
              <a:rPr lang="en-US" altLang="en-US" sz="1600" u="none" baseline="-25000"/>
              <a:t>5</a:t>
            </a:r>
          </a:p>
        </p:txBody>
      </p:sp>
      <p:sp>
        <p:nvSpPr>
          <p:cNvPr id="46114" name="Text Box 34">
            <a:extLst>
              <a:ext uri="{FF2B5EF4-FFF2-40B4-BE49-F238E27FC236}">
                <a16:creationId xmlns:a16="http://schemas.microsoft.com/office/drawing/2014/main" id="{219CE3D4-088E-C9AF-31C8-257CDC06C6B4}"/>
              </a:ext>
            </a:extLst>
          </p:cNvPr>
          <p:cNvSpPr txBox="1">
            <a:spLocks noChangeArrowheads="1"/>
          </p:cNvSpPr>
          <p:nvPr/>
        </p:nvSpPr>
        <p:spPr bwMode="auto">
          <a:xfrm>
            <a:off x="2438400" y="32004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u="none"/>
              <a:t>k</a:t>
            </a:r>
            <a:r>
              <a:rPr lang="en-US" altLang="en-US" sz="1600" u="none" baseline="-25000"/>
              <a:t>4</a:t>
            </a:r>
          </a:p>
        </p:txBody>
      </p:sp>
      <p:sp>
        <p:nvSpPr>
          <p:cNvPr id="46115" name="Oval 35">
            <a:extLst>
              <a:ext uri="{FF2B5EF4-FFF2-40B4-BE49-F238E27FC236}">
                <a16:creationId xmlns:a16="http://schemas.microsoft.com/office/drawing/2014/main" id="{C6927ADC-5513-A120-D765-7861DCA83FC1}"/>
              </a:ext>
            </a:extLst>
          </p:cNvPr>
          <p:cNvSpPr>
            <a:spLocks noChangeArrowheads="1"/>
          </p:cNvSpPr>
          <p:nvPr/>
        </p:nvSpPr>
        <p:spPr bwMode="auto">
          <a:xfrm>
            <a:off x="1600200" y="44958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16" name="Oval 36">
            <a:extLst>
              <a:ext uri="{FF2B5EF4-FFF2-40B4-BE49-F238E27FC236}">
                <a16:creationId xmlns:a16="http://schemas.microsoft.com/office/drawing/2014/main" id="{59F29E48-CBB0-2F47-F9F2-3D81702822DE}"/>
              </a:ext>
            </a:extLst>
          </p:cNvPr>
          <p:cNvSpPr>
            <a:spLocks noChangeArrowheads="1"/>
          </p:cNvSpPr>
          <p:nvPr/>
        </p:nvSpPr>
        <p:spPr bwMode="auto">
          <a:xfrm>
            <a:off x="2819400" y="39624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17" name="Oval 37">
            <a:extLst>
              <a:ext uri="{FF2B5EF4-FFF2-40B4-BE49-F238E27FC236}">
                <a16:creationId xmlns:a16="http://schemas.microsoft.com/office/drawing/2014/main" id="{C8584F02-07D1-8151-5111-DE72956CDFCF}"/>
              </a:ext>
            </a:extLst>
          </p:cNvPr>
          <p:cNvSpPr>
            <a:spLocks noChangeArrowheads="1"/>
          </p:cNvSpPr>
          <p:nvPr/>
        </p:nvSpPr>
        <p:spPr bwMode="auto">
          <a:xfrm>
            <a:off x="2590800" y="43434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18" name="Text Box 38">
            <a:extLst>
              <a:ext uri="{FF2B5EF4-FFF2-40B4-BE49-F238E27FC236}">
                <a16:creationId xmlns:a16="http://schemas.microsoft.com/office/drawing/2014/main" id="{AA52CFAB-C65B-AEF8-812A-5251EB35DB10}"/>
              </a:ext>
            </a:extLst>
          </p:cNvPr>
          <p:cNvSpPr txBox="1">
            <a:spLocks noChangeArrowheads="1"/>
          </p:cNvSpPr>
          <p:nvPr/>
        </p:nvSpPr>
        <p:spPr bwMode="auto">
          <a:xfrm>
            <a:off x="2819400" y="3733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u="none"/>
              <a:t>k</a:t>
            </a:r>
            <a:r>
              <a:rPr lang="en-US" altLang="en-US" sz="1600" u="none" baseline="-25000"/>
              <a:t>6</a:t>
            </a:r>
          </a:p>
        </p:txBody>
      </p:sp>
      <p:sp>
        <p:nvSpPr>
          <p:cNvPr id="46119" name="Text Box 39">
            <a:extLst>
              <a:ext uri="{FF2B5EF4-FFF2-40B4-BE49-F238E27FC236}">
                <a16:creationId xmlns:a16="http://schemas.microsoft.com/office/drawing/2014/main" id="{622B1B75-2049-E246-E7FC-727A7326C8AE}"/>
              </a:ext>
            </a:extLst>
          </p:cNvPr>
          <p:cNvSpPr txBox="1">
            <a:spLocks noChangeArrowheads="1"/>
          </p:cNvSpPr>
          <p:nvPr/>
        </p:nvSpPr>
        <p:spPr bwMode="auto">
          <a:xfrm>
            <a:off x="2590800" y="4114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u="none"/>
              <a:t>k</a:t>
            </a:r>
            <a:r>
              <a:rPr lang="en-US" altLang="en-US" sz="1600" u="none" baseline="-25000"/>
              <a:t>7</a:t>
            </a:r>
          </a:p>
        </p:txBody>
      </p:sp>
      <p:sp>
        <p:nvSpPr>
          <p:cNvPr id="46120" name="Text Box 40">
            <a:extLst>
              <a:ext uri="{FF2B5EF4-FFF2-40B4-BE49-F238E27FC236}">
                <a16:creationId xmlns:a16="http://schemas.microsoft.com/office/drawing/2014/main" id="{A7CFC579-7E07-09AD-4751-C2D99A56CB91}"/>
              </a:ext>
            </a:extLst>
          </p:cNvPr>
          <p:cNvSpPr txBox="1">
            <a:spLocks noChangeArrowheads="1"/>
          </p:cNvSpPr>
          <p:nvPr/>
        </p:nvSpPr>
        <p:spPr bwMode="auto">
          <a:xfrm>
            <a:off x="1371600" y="41910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u="none"/>
              <a:t>k</a:t>
            </a:r>
            <a:r>
              <a:rPr lang="en-US" altLang="en-US" sz="1600" u="none" baseline="-25000"/>
              <a:t>8</a:t>
            </a:r>
          </a:p>
        </p:txBody>
      </p:sp>
      <p:sp>
        <p:nvSpPr>
          <p:cNvPr id="46121" name="Line 41">
            <a:extLst>
              <a:ext uri="{FF2B5EF4-FFF2-40B4-BE49-F238E27FC236}">
                <a16:creationId xmlns:a16="http://schemas.microsoft.com/office/drawing/2014/main" id="{F7DC8237-B9FB-E158-695A-B3797C716885}"/>
              </a:ext>
            </a:extLst>
          </p:cNvPr>
          <p:cNvSpPr>
            <a:spLocks noChangeShapeType="1"/>
          </p:cNvSpPr>
          <p:nvPr/>
        </p:nvSpPr>
        <p:spPr bwMode="auto">
          <a:xfrm flipV="1">
            <a:off x="1905000" y="2590800"/>
            <a:ext cx="3124200" cy="762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22" name="Line 42">
            <a:extLst>
              <a:ext uri="{FF2B5EF4-FFF2-40B4-BE49-F238E27FC236}">
                <a16:creationId xmlns:a16="http://schemas.microsoft.com/office/drawing/2014/main" id="{17725AF8-622E-316D-5B72-D06E3249E786}"/>
              </a:ext>
            </a:extLst>
          </p:cNvPr>
          <p:cNvSpPr>
            <a:spLocks noChangeShapeType="1"/>
          </p:cNvSpPr>
          <p:nvPr/>
        </p:nvSpPr>
        <p:spPr bwMode="auto">
          <a:xfrm flipV="1">
            <a:off x="2590800" y="2667000"/>
            <a:ext cx="2438400" cy="9144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23" name="Line 43">
            <a:extLst>
              <a:ext uri="{FF2B5EF4-FFF2-40B4-BE49-F238E27FC236}">
                <a16:creationId xmlns:a16="http://schemas.microsoft.com/office/drawing/2014/main" id="{CEDD146A-3C65-8B36-F408-D22D30C76BC1}"/>
              </a:ext>
            </a:extLst>
          </p:cNvPr>
          <p:cNvSpPr>
            <a:spLocks noChangeShapeType="1"/>
          </p:cNvSpPr>
          <p:nvPr/>
        </p:nvSpPr>
        <p:spPr bwMode="auto">
          <a:xfrm>
            <a:off x="1905000" y="3733800"/>
            <a:ext cx="3124200" cy="76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24" name="Line 44">
            <a:extLst>
              <a:ext uri="{FF2B5EF4-FFF2-40B4-BE49-F238E27FC236}">
                <a16:creationId xmlns:a16="http://schemas.microsoft.com/office/drawing/2014/main" id="{77883F70-2747-3AA1-F821-521C750E9508}"/>
              </a:ext>
            </a:extLst>
          </p:cNvPr>
          <p:cNvSpPr>
            <a:spLocks noChangeShapeType="1"/>
          </p:cNvSpPr>
          <p:nvPr/>
        </p:nvSpPr>
        <p:spPr bwMode="auto">
          <a:xfrm>
            <a:off x="2362200" y="3886200"/>
            <a:ext cx="2667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25" name="Line 45">
            <a:extLst>
              <a:ext uri="{FF2B5EF4-FFF2-40B4-BE49-F238E27FC236}">
                <a16:creationId xmlns:a16="http://schemas.microsoft.com/office/drawing/2014/main" id="{6B174CE2-A9CC-25E4-2F79-1F9AE00A62E5}"/>
              </a:ext>
            </a:extLst>
          </p:cNvPr>
          <p:cNvSpPr>
            <a:spLocks noChangeShapeType="1"/>
          </p:cNvSpPr>
          <p:nvPr/>
        </p:nvSpPr>
        <p:spPr bwMode="auto">
          <a:xfrm>
            <a:off x="2895600" y="4038600"/>
            <a:ext cx="21336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26" name="Rectangle 46">
            <a:extLst>
              <a:ext uri="{FF2B5EF4-FFF2-40B4-BE49-F238E27FC236}">
                <a16:creationId xmlns:a16="http://schemas.microsoft.com/office/drawing/2014/main" id="{649A8C2E-17A5-187B-6716-7EBBF8D4EAEC}"/>
              </a:ext>
            </a:extLst>
          </p:cNvPr>
          <p:cNvSpPr>
            <a:spLocks noChangeArrowheads="1"/>
          </p:cNvSpPr>
          <p:nvPr/>
        </p:nvSpPr>
        <p:spPr bwMode="auto">
          <a:xfrm>
            <a:off x="5029200" y="51054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27" name="Line 47">
            <a:extLst>
              <a:ext uri="{FF2B5EF4-FFF2-40B4-BE49-F238E27FC236}">
                <a16:creationId xmlns:a16="http://schemas.microsoft.com/office/drawing/2014/main" id="{AA2EFE99-D01F-45AA-2CB2-95102FEB7E1B}"/>
              </a:ext>
            </a:extLst>
          </p:cNvPr>
          <p:cNvSpPr>
            <a:spLocks noChangeShapeType="1"/>
          </p:cNvSpPr>
          <p:nvPr/>
        </p:nvSpPr>
        <p:spPr bwMode="auto">
          <a:xfrm>
            <a:off x="2590800" y="4343400"/>
            <a:ext cx="243840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28" name="Line 48">
            <a:extLst>
              <a:ext uri="{FF2B5EF4-FFF2-40B4-BE49-F238E27FC236}">
                <a16:creationId xmlns:a16="http://schemas.microsoft.com/office/drawing/2014/main" id="{5D668262-C979-4F17-3321-C128CEB634C9}"/>
              </a:ext>
            </a:extLst>
          </p:cNvPr>
          <p:cNvSpPr>
            <a:spLocks noChangeShapeType="1"/>
          </p:cNvSpPr>
          <p:nvPr/>
        </p:nvSpPr>
        <p:spPr bwMode="auto">
          <a:xfrm>
            <a:off x="2133600" y="4495800"/>
            <a:ext cx="289560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29" name="Line 49">
            <a:extLst>
              <a:ext uri="{FF2B5EF4-FFF2-40B4-BE49-F238E27FC236}">
                <a16:creationId xmlns:a16="http://schemas.microsoft.com/office/drawing/2014/main" id="{FD3323E4-A31E-0583-C6E4-DABE15716370}"/>
              </a:ext>
            </a:extLst>
          </p:cNvPr>
          <p:cNvSpPr>
            <a:spLocks noChangeShapeType="1"/>
          </p:cNvSpPr>
          <p:nvPr/>
        </p:nvSpPr>
        <p:spPr bwMode="auto">
          <a:xfrm>
            <a:off x="1676400" y="4495800"/>
            <a:ext cx="3352800" cy="762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34" name="Rectangle 54">
            <a:extLst>
              <a:ext uri="{FF2B5EF4-FFF2-40B4-BE49-F238E27FC236}">
                <a16:creationId xmlns:a16="http://schemas.microsoft.com/office/drawing/2014/main" id="{EB72D853-DE7C-0C07-EF39-397886952879}"/>
              </a:ext>
            </a:extLst>
          </p:cNvPr>
          <p:cNvSpPr>
            <a:spLocks noChangeArrowheads="1"/>
          </p:cNvSpPr>
          <p:nvPr/>
        </p:nvSpPr>
        <p:spPr bwMode="auto">
          <a:xfrm>
            <a:off x="6096000" y="23622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i="1" u="none"/>
              <a:t>k</a:t>
            </a:r>
            <a:r>
              <a:rPr lang="en-US" altLang="en-US" sz="2000" u="none" baseline="-25000"/>
              <a:t>1</a:t>
            </a:r>
            <a:endParaRPr lang="en-US" altLang="en-US" sz="2000" i="1" u="none"/>
          </a:p>
        </p:txBody>
      </p:sp>
      <p:sp>
        <p:nvSpPr>
          <p:cNvPr id="46136" name="Line 56">
            <a:extLst>
              <a:ext uri="{FF2B5EF4-FFF2-40B4-BE49-F238E27FC236}">
                <a16:creationId xmlns:a16="http://schemas.microsoft.com/office/drawing/2014/main" id="{894B3C54-B08C-AE3C-3A98-031922A8ABE6}"/>
              </a:ext>
            </a:extLst>
          </p:cNvPr>
          <p:cNvSpPr>
            <a:spLocks noChangeShapeType="1"/>
          </p:cNvSpPr>
          <p:nvPr/>
        </p:nvSpPr>
        <p:spPr bwMode="auto">
          <a:xfrm>
            <a:off x="6477000" y="2362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37" name="Rectangle 57">
            <a:extLst>
              <a:ext uri="{FF2B5EF4-FFF2-40B4-BE49-F238E27FC236}">
                <a16:creationId xmlns:a16="http://schemas.microsoft.com/office/drawing/2014/main" id="{61907F06-4A18-2916-1680-589B7CA77202}"/>
              </a:ext>
            </a:extLst>
          </p:cNvPr>
          <p:cNvSpPr>
            <a:spLocks noChangeArrowheads="1"/>
          </p:cNvSpPr>
          <p:nvPr/>
        </p:nvSpPr>
        <p:spPr bwMode="auto">
          <a:xfrm>
            <a:off x="7162800" y="23622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i="1" u="none"/>
              <a:t>k</a:t>
            </a:r>
            <a:r>
              <a:rPr lang="en-US" altLang="en-US" sz="2000" u="none" baseline="-25000"/>
              <a:t>4</a:t>
            </a:r>
          </a:p>
        </p:txBody>
      </p:sp>
      <p:sp>
        <p:nvSpPr>
          <p:cNvPr id="46138" name="Line 58">
            <a:extLst>
              <a:ext uri="{FF2B5EF4-FFF2-40B4-BE49-F238E27FC236}">
                <a16:creationId xmlns:a16="http://schemas.microsoft.com/office/drawing/2014/main" id="{3C86E08D-FF6B-2611-76B5-A28C8C61925A}"/>
              </a:ext>
            </a:extLst>
          </p:cNvPr>
          <p:cNvSpPr>
            <a:spLocks noChangeShapeType="1"/>
          </p:cNvSpPr>
          <p:nvPr/>
        </p:nvSpPr>
        <p:spPr bwMode="auto">
          <a:xfrm>
            <a:off x="7543800" y="2362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39" name="Rectangle 59">
            <a:extLst>
              <a:ext uri="{FF2B5EF4-FFF2-40B4-BE49-F238E27FC236}">
                <a16:creationId xmlns:a16="http://schemas.microsoft.com/office/drawing/2014/main" id="{8F3A6183-1EFB-4CB1-B9C6-3FD32130F26F}"/>
              </a:ext>
            </a:extLst>
          </p:cNvPr>
          <p:cNvSpPr>
            <a:spLocks noChangeArrowheads="1"/>
          </p:cNvSpPr>
          <p:nvPr/>
        </p:nvSpPr>
        <p:spPr bwMode="auto">
          <a:xfrm>
            <a:off x="6096000" y="37338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i="1" u="none"/>
              <a:t>k</a:t>
            </a:r>
            <a:r>
              <a:rPr lang="en-US" altLang="en-US" sz="2000" u="none" baseline="-25000"/>
              <a:t>5</a:t>
            </a:r>
          </a:p>
        </p:txBody>
      </p:sp>
      <p:sp>
        <p:nvSpPr>
          <p:cNvPr id="46140" name="Line 60">
            <a:extLst>
              <a:ext uri="{FF2B5EF4-FFF2-40B4-BE49-F238E27FC236}">
                <a16:creationId xmlns:a16="http://schemas.microsoft.com/office/drawing/2014/main" id="{C754344D-6C4B-749B-BAEA-6FB1AC5D460A}"/>
              </a:ext>
            </a:extLst>
          </p:cNvPr>
          <p:cNvSpPr>
            <a:spLocks noChangeShapeType="1"/>
          </p:cNvSpPr>
          <p:nvPr/>
        </p:nvSpPr>
        <p:spPr bwMode="auto">
          <a:xfrm>
            <a:off x="6477000" y="3733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42" name="Line 62">
            <a:extLst>
              <a:ext uri="{FF2B5EF4-FFF2-40B4-BE49-F238E27FC236}">
                <a16:creationId xmlns:a16="http://schemas.microsoft.com/office/drawing/2014/main" id="{ABAA6228-68E8-C6B3-A38A-1925FBED7C15}"/>
              </a:ext>
            </a:extLst>
          </p:cNvPr>
          <p:cNvSpPr>
            <a:spLocks noChangeShapeType="1"/>
          </p:cNvSpPr>
          <p:nvPr/>
        </p:nvSpPr>
        <p:spPr bwMode="auto">
          <a:xfrm>
            <a:off x="7543800" y="3733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43" name="Rectangle 63">
            <a:extLst>
              <a:ext uri="{FF2B5EF4-FFF2-40B4-BE49-F238E27FC236}">
                <a16:creationId xmlns:a16="http://schemas.microsoft.com/office/drawing/2014/main" id="{6B84D817-3DD2-003D-F233-5753B7CAE9C0}"/>
              </a:ext>
            </a:extLst>
          </p:cNvPr>
          <p:cNvSpPr>
            <a:spLocks noChangeArrowheads="1"/>
          </p:cNvSpPr>
          <p:nvPr/>
        </p:nvSpPr>
        <p:spPr bwMode="auto">
          <a:xfrm>
            <a:off x="8229600" y="37338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44" name="Line 64">
            <a:extLst>
              <a:ext uri="{FF2B5EF4-FFF2-40B4-BE49-F238E27FC236}">
                <a16:creationId xmlns:a16="http://schemas.microsoft.com/office/drawing/2014/main" id="{D77426BD-469B-2EAE-EDA8-B186E217A2AC}"/>
              </a:ext>
            </a:extLst>
          </p:cNvPr>
          <p:cNvSpPr>
            <a:spLocks noChangeShapeType="1"/>
          </p:cNvSpPr>
          <p:nvPr/>
        </p:nvSpPr>
        <p:spPr bwMode="auto">
          <a:xfrm>
            <a:off x="8610600" y="3733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45" name="Rectangle 65">
            <a:extLst>
              <a:ext uri="{FF2B5EF4-FFF2-40B4-BE49-F238E27FC236}">
                <a16:creationId xmlns:a16="http://schemas.microsoft.com/office/drawing/2014/main" id="{559BAE7A-0CE8-25FC-B2BA-2F4C9C3E1076}"/>
              </a:ext>
            </a:extLst>
          </p:cNvPr>
          <p:cNvSpPr>
            <a:spLocks noChangeArrowheads="1"/>
          </p:cNvSpPr>
          <p:nvPr/>
        </p:nvSpPr>
        <p:spPr bwMode="auto">
          <a:xfrm>
            <a:off x="6096000" y="46482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46" name="Line 66">
            <a:extLst>
              <a:ext uri="{FF2B5EF4-FFF2-40B4-BE49-F238E27FC236}">
                <a16:creationId xmlns:a16="http://schemas.microsoft.com/office/drawing/2014/main" id="{29A521C3-3A0E-A0A7-2FCB-FF3F43F2D2F0}"/>
              </a:ext>
            </a:extLst>
          </p:cNvPr>
          <p:cNvSpPr>
            <a:spLocks noChangeShapeType="1"/>
          </p:cNvSpPr>
          <p:nvPr/>
        </p:nvSpPr>
        <p:spPr bwMode="auto">
          <a:xfrm>
            <a:off x="6477000" y="4648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47" name="Rectangle 67">
            <a:extLst>
              <a:ext uri="{FF2B5EF4-FFF2-40B4-BE49-F238E27FC236}">
                <a16:creationId xmlns:a16="http://schemas.microsoft.com/office/drawing/2014/main" id="{3FE1CE64-E256-EA5E-4F0E-7406A6217A78}"/>
              </a:ext>
            </a:extLst>
          </p:cNvPr>
          <p:cNvSpPr>
            <a:spLocks noChangeArrowheads="1"/>
          </p:cNvSpPr>
          <p:nvPr/>
        </p:nvSpPr>
        <p:spPr bwMode="auto">
          <a:xfrm>
            <a:off x="7162800" y="46482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48" name="Line 68">
            <a:extLst>
              <a:ext uri="{FF2B5EF4-FFF2-40B4-BE49-F238E27FC236}">
                <a16:creationId xmlns:a16="http://schemas.microsoft.com/office/drawing/2014/main" id="{8B9CDC45-BD90-40D8-C131-6424A8228FD8}"/>
              </a:ext>
            </a:extLst>
          </p:cNvPr>
          <p:cNvSpPr>
            <a:spLocks noChangeShapeType="1"/>
          </p:cNvSpPr>
          <p:nvPr/>
        </p:nvSpPr>
        <p:spPr bwMode="auto">
          <a:xfrm>
            <a:off x="7543800" y="4648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49" name="Rectangle 69">
            <a:extLst>
              <a:ext uri="{FF2B5EF4-FFF2-40B4-BE49-F238E27FC236}">
                <a16:creationId xmlns:a16="http://schemas.microsoft.com/office/drawing/2014/main" id="{E0DC6622-9BF0-BF96-B77E-2437021251B4}"/>
              </a:ext>
            </a:extLst>
          </p:cNvPr>
          <p:cNvSpPr>
            <a:spLocks noChangeArrowheads="1"/>
          </p:cNvSpPr>
          <p:nvPr/>
        </p:nvSpPr>
        <p:spPr bwMode="auto">
          <a:xfrm>
            <a:off x="6096000" y="5181600"/>
            <a:ext cx="762000" cy="3810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50" name="Line 70">
            <a:extLst>
              <a:ext uri="{FF2B5EF4-FFF2-40B4-BE49-F238E27FC236}">
                <a16:creationId xmlns:a16="http://schemas.microsoft.com/office/drawing/2014/main" id="{D353EB90-35A8-37C1-E2F1-D5C6BA64BB28}"/>
              </a:ext>
            </a:extLst>
          </p:cNvPr>
          <p:cNvSpPr>
            <a:spLocks noChangeShapeType="1"/>
          </p:cNvSpPr>
          <p:nvPr/>
        </p:nvSpPr>
        <p:spPr bwMode="auto">
          <a:xfrm>
            <a:off x="6477000" y="5181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51" name="Line 71">
            <a:extLst>
              <a:ext uri="{FF2B5EF4-FFF2-40B4-BE49-F238E27FC236}">
                <a16:creationId xmlns:a16="http://schemas.microsoft.com/office/drawing/2014/main" id="{70977260-C0A6-140A-8B5D-D43EB16D58A3}"/>
              </a:ext>
            </a:extLst>
          </p:cNvPr>
          <p:cNvSpPr>
            <a:spLocks noChangeShapeType="1"/>
          </p:cNvSpPr>
          <p:nvPr/>
        </p:nvSpPr>
        <p:spPr bwMode="auto">
          <a:xfrm>
            <a:off x="5638800" y="25908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52" name="Line 72">
            <a:extLst>
              <a:ext uri="{FF2B5EF4-FFF2-40B4-BE49-F238E27FC236}">
                <a16:creationId xmlns:a16="http://schemas.microsoft.com/office/drawing/2014/main" id="{1FFBC5BD-FD21-9F0B-F867-CCA6F366F230}"/>
              </a:ext>
            </a:extLst>
          </p:cNvPr>
          <p:cNvSpPr>
            <a:spLocks noChangeShapeType="1"/>
          </p:cNvSpPr>
          <p:nvPr/>
        </p:nvSpPr>
        <p:spPr bwMode="auto">
          <a:xfrm>
            <a:off x="6705600" y="25908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53" name="Line 73">
            <a:extLst>
              <a:ext uri="{FF2B5EF4-FFF2-40B4-BE49-F238E27FC236}">
                <a16:creationId xmlns:a16="http://schemas.microsoft.com/office/drawing/2014/main" id="{8637C2A4-C59F-C412-BF3F-85722B4226AE}"/>
              </a:ext>
            </a:extLst>
          </p:cNvPr>
          <p:cNvSpPr>
            <a:spLocks noChangeShapeType="1"/>
          </p:cNvSpPr>
          <p:nvPr/>
        </p:nvSpPr>
        <p:spPr bwMode="auto">
          <a:xfrm>
            <a:off x="5638800" y="39624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54" name="Line 74">
            <a:extLst>
              <a:ext uri="{FF2B5EF4-FFF2-40B4-BE49-F238E27FC236}">
                <a16:creationId xmlns:a16="http://schemas.microsoft.com/office/drawing/2014/main" id="{82736BAD-004C-896C-5A5C-C6B16C2326A9}"/>
              </a:ext>
            </a:extLst>
          </p:cNvPr>
          <p:cNvSpPr>
            <a:spLocks noChangeShapeType="1"/>
          </p:cNvSpPr>
          <p:nvPr/>
        </p:nvSpPr>
        <p:spPr bwMode="auto">
          <a:xfrm>
            <a:off x="6705600" y="39624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55" name="Line 75">
            <a:extLst>
              <a:ext uri="{FF2B5EF4-FFF2-40B4-BE49-F238E27FC236}">
                <a16:creationId xmlns:a16="http://schemas.microsoft.com/office/drawing/2014/main" id="{8FE8C894-E3CB-D4FA-AD96-3957771CD1EC}"/>
              </a:ext>
            </a:extLst>
          </p:cNvPr>
          <p:cNvSpPr>
            <a:spLocks noChangeShapeType="1"/>
          </p:cNvSpPr>
          <p:nvPr/>
        </p:nvSpPr>
        <p:spPr bwMode="auto">
          <a:xfrm>
            <a:off x="7772400" y="39624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56" name="Line 76">
            <a:extLst>
              <a:ext uri="{FF2B5EF4-FFF2-40B4-BE49-F238E27FC236}">
                <a16:creationId xmlns:a16="http://schemas.microsoft.com/office/drawing/2014/main" id="{F4EFAACA-1F0D-0941-C6B9-51F473CC7F94}"/>
              </a:ext>
            </a:extLst>
          </p:cNvPr>
          <p:cNvSpPr>
            <a:spLocks noChangeShapeType="1"/>
          </p:cNvSpPr>
          <p:nvPr/>
        </p:nvSpPr>
        <p:spPr bwMode="auto">
          <a:xfrm>
            <a:off x="5638800" y="48768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57" name="Line 77">
            <a:extLst>
              <a:ext uri="{FF2B5EF4-FFF2-40B4-BE49-F238E27FC236}">
                <a16:creationId xmlns:a16="http://schemas.microsoft.com/office/drawing/2014/main" id="{649E01B1-54B6-6F40-BFD4-5ECA51F82837}"/>
              </a:ext>
            </a:extLst>
          </p:cNvPr>
          <p:cNvSpPr>
            <a:spLocks noChangeShapeType="1"/>
          </p:cNvSpPr>
          <p:nvPr/>
        </p:nvSpPr>
        <p:spPr bwMode="auto">
          <a:xfrm>
            <a:off x="6781800" y="4876800"/>
            <a:ext cx="3810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58" name="Line 78">
            <a:extLst>
              <a:ext uri="{FF2B5EF4-FFF2-40B4-BE49-F238E27FC236}">
                <a16:creationId xmlns:a16="http://schemas.microsoft.com/office/drawing/2014/main" id="{F70322B3-F302-0E6D-8E19-04DA19874E79}"/>
              </a:ext>
            </a:extLst>
          </p:cNvPr>
          <p:cNvSpPr>
            <a:spLocks noChangeShapeType="1"/>
          </p:cNvSpPr>
          <p:nvPr/>
        </p:nvSpPr>
        <p:spPr bwMode="auto">
          <a:xfrm>
            <a:off x="5638800" y="53340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66" name="Rectangle 86">
            <a:extLst>
              <a:ext uri="{FF2B5EF4-FFF2-40B4-BE49-F238E27FC236}">
                <a16:creationId xmlns:a16="http://schemas.microsoft.com/office/drawing/2014/main" id="{D3A10848-5C3B-D791-DFFC-E06E66DDFE7B}"/>
              </a:ext>
            </a:extLst>
          </p:cNvPr>
          <p:cNvSpPr>
            <a:spLocks noChangeArrowheads="1"/>
          </p:cNvSpPr>
          <p:nvPr/>
        </p:nvSpPr>
        <p:spPr bwMode="auto">
          <a:xfrm>
            <a:off x="8229600" y="37338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i="1" u="none"/>
              <a:t>k</a:t>
            </a:r>
            <a:r>
              <a:rPr lang="en-US" altLang="en-US" sz="2000" u="none" baseline="-25000"/>
              <a:t>6</a:t>
            </a:r>
          </a:p>
        </p:txBody>
      </p:sp>
      <p:sp>
        <p:nvSpPr>
          <p:cNvPr id="46167" name="Line 87">
            <a:extLst>
              <a:ext uri="{FF2B5EF4-FFF2-40B4-BE49-F238E27FC236}">
                <a16:creationId xmlns:a16="http://schemas.microsoft.com/office/drawing/2014/main" id="{ADE698CF-D39D-AA7F-F77B-CD50F024B2AC}"/>
              </a:ext>
            </a:extLst>
          </p:cNvPr>
          <p:cNvSpPr>
            <a:spLocks noChangeShapeType="1"/>
          </p:cNvSpPr>
          <p:nvPr/>
        </p:nvSpPr>
        <p:spPr bwMode="auto">
          <a:xfrm>
            <a:off x="8610600" y="3733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68" name="Rectangle 88">
            <a:extLst>
              <a:ext uri="{FF2B5EF4-FFF2-40B4-BE49-F238E27FC236}">
                <a16:creationId xmlns:a16="http://schemas.microsoft.com/office/drawing/2014/main" id="{B239B6BD-B1ED-AA3E-B1D8-636AEDD7FB32}"/>
              </a:ext>
            </a:extLst>
          </p:cNvPr>
          <p:cNvSpPr>
            <a:spLocks noChangeArrowheads="1"/>
          </p:cNvSpPr>
          <p:nvPr/>
        </p:nvSpPr>
        <p:spPr bwMode="auto">
          <a:xfrm>
            <a:off x="6096000" y="46482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i="1" u="none"/>
              <a:t>k</a:t>
            </a:r>
            <a:r>
              <a:rPr lang="en-US" altLang="en-US" sz="2000" u="none" baseline="-25000"/>
              <a:t>7</a:t>
            </a:r>
          </a:p>
        </p:txBody>
      </p:sp>
      <p:sp>
        <p:nvSpPr>
          <p:cNvPr id="46169" name="Line 89">
            <a:extLst>
              <a:ext uri="{FF2B5EF4-FFF2-40B4-BE49-F238E27FC236}">
                <a16:creationId xmlns:a16="http://schemas.microsoft.com/office/drawing/2014/main" id="{236D9837-26AF-A8A3-62E0-E62CB5BC295C}"/>
              </a:ext>
            </a:extLst>
          </p:cNvPr>
          <p:cNvSpPr>
            <a:spLocks noChangeShapeType="1"/>
          </p:cNvSpPr>
          <p:nvPr/>
        </p:nvSpPr>
        <p:spPr bwMode="auto">
          <a:xfrm>
            <a:off x="6477000" y="4648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70" name="Rectangle 90">
            <a:extLst>
              <a:ext uri="{FF2B5EF4-FFF2-40B4-BE49-F238E27FC236}">
                <a16:creationId xmlns:a16="http://schemas.microsoft.com/office/drawing/2014/main" id="{AE0F9A96-30DF-2BB3-66B8-113D0FE2ACAE}"/>
              </a:ext>
            </a:extLst>
          </p:cNvPr>
          <p:cNvSpPr>
            <a:spLocks noChangeArrowheads="1"/>
          </p:cNvSpPr>
          <p:nvPr/>
        </p:nvSpPr>
        <p:spPr bwMode="auto">
          <a:xfrm>
            <a:off x="7162800" y="46482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i="1" u="none"/>
              <a:t>k</a:t>
            </a:r>
            <a:r>
              <a:rPr lang="en-US" altLang="en-US" sz="2000" u="none" baseline="-25000"/>
              <a:t>3</a:t>
            </a:r>
          </a:p>
        </p:txBody>
      </p:sp>
      <p:sp>
        <p:nvSpPr>
          <p:cNvPr id="46171" name="Line 91">
            <a:extLst>
              <a:ext uri="{FF2B5EF4-FFF2-40B4-BE49-F238E27FC236}">
                <a16:creationId xmlns:a16="http://schemas.microsoft.com/office/drawing/2014/main" id="{AC1BD803-68DB-6FB6-CCF9-F3FAF624C21D}"/>
              </a:ext>
            </a:extLst>
          </p:cNvPr>
          <p:cNvSpPr>
            <a:spLocks noChangeShapeType="1"/>
          </p:cNvSpPr>
          <p:nvPr/>
        </p:nvSpPr>
        <p:spPr bwMode="auto">
          <a:xfrm>
            <a:off x="7543800" y="4648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72" name="Rectangle 92">
            <a:extLst>
              <a:ext uri="{FF2B5EF4-FFF2-40B4-BE49-F238E27FC236}">
                <a16:creationId xmlns:a16="http://schemas.microsoft.com/office/drawing/2014/main" id="{7C57206D-A1DE-3FC2-67C5-AA06D06871F1}"/>
              </a:ext>
            </a:extLst>
          </p:cNvPr>
          <p:cNvSpPr>
            <a:spLocks noChangeArrowheads="1"/>
          </p:cNvSpPr>
          <p:nvPr/>
        </p:nvSpPr>
        <p:spPr bwMode="auto">
          <a:xfrm>
            <a:off x="6096000" y="51816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2000" i="1" u="none"/>
              <a:t>k</a:t>
            </a:r>
            <a:r>
              <a:rPr lang="en-US" altLang="en-US" sz="2000" u="none" baseline="-25000"/>
              <a:t>8</a:t>
            </a:r>
          </a:p>
        </p:txBody>
      </p:sp>
      <p:sp>
        <p:nvSpPr>
          <p:cNvPr id="46173" name="Line 93">
            <a:extLst>
              <a:ext uri="{FF2B5EF4-FFF2-40B4-BE49-F238E27FC236}">
                <a16:creationId xmlns:a16="http://schemas.microsoft.com/office/drawing/2014/main" id="{F371DE72-A40F-A8AF-68D7-0C7C1D17C86C}"/>
              </a:ext>
            </a:extLst>
          </p:cNvPr>
          <p:cNvSpPr>
            <a:spLocks noChangeShapeType="1"/>
          </p:cNvSpPr>
          <p:nvPr/>
        </p:nvSpPr>
        <p:spPr bwMode="auto">
          <a:xfrm>
            <a:off x="6477000" y="51816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76" name="Line 96">
            <a:extLst>
              <a:ext uri="{FF2B5EF4-FFF2-40B4-BE49-F238E27FC236}">
                <a16:creationId xmlns:a16="http://schemas.microsoft.com/office/drawing/2014/main" id="{E5AC3E35-78CB-2F7E-F1E9-F2DFA87816C9}"/>
              </a:ext>
            </a:extLst>
          </p:cNvPr>
          <p:cNvSpPr>
            <a:spLocks noChangeShapeType="1"/>
          </p:cNvSpPr>
          <p:nvPr/>
        </p:nvSpPr>
        <p:spPr bwMode="auto">
          <a:xfrm flipH="1">
            <a:off x="5257800" y="15240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77" name="Line 97">
            <a:extLst>
              <a:ext uri="{FF2B5EF4-FFF2-40B4-BE49-F238E27FC236}">
                <a16:creationId xmlns:a16="http://schemas.microsoft.com/office/drawing/2014/main" id="{CBAAAD4D-30E6-2E4E-1867-59B15189B1B8}"/>
              </a:ext>
            </a:extLst>
          </p:cNvPr>
          <p:cNvSpPr>
            <a:spLocks noChangeShapeType="1"/>
          </p:cNvSpPr>
          <p:nvPr/>
        </p:nvSpPr>
        <p:spPr bwMode="auto">
          <a:xfrm flipH="1">
            <a:off x="5257800" y="19812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78" name="Line 98">
            <a:extLst>
              <a:ext uri="{FF2B5EF4-FFF2-40B4-BE49-F238E27FC236}">
                <a16:creationId xmlns:a16="http://schemas.microsoft.com/office/drawing/2014/main" id="{784CBC22-ABBF-B5AE-2341-6281FB086113}"/>
              </a:ext>
            </a:extLst>
          </p:cNvPr>
          <p:cNvSpPr>
            <a:spLocks noChangeShapeType="1"/>
          </p:cNvSpPr>
          <p:nvPr/>
        </p:nvSpPr>
        <p:spPr bwMode="auto">
          <a:xfrm flipH="1">
            <a:off x="5257800" y="28956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79" name="Line 99">
            <a:extLst>
              <a:ext uri="{FF2B5EF4-FFF2-40B4-BE49-F238E27FC236}">
                <a16:creationId xmlns:a16="http://schemas.microsoft.com/office/drawing/2014/main" id="{DC4D523B-61F9-C434-5F1A-C84B798E32F9}"/>
              </a:ext>
            </a:extLst>
          </p:cNvPr>
          <p:cNvSpPr>
            <a:spLocks noChangeShapeType="1"/>
          </p:cNvSpPr>
          <p:nvPr/>
        </p:nvSpPr>
        <p:spPr bwMode="auto">
          <a:xfrm flipH="1">
            <a:off x="5257800" y="33528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80" name="Line 100">
            <a:extLst>
              <a:ext uri="{FF2B5EF4-FFF2-40B4-BE49-F238E27FC236}">
                <a16:creationId xmlns:a16="http://schemas.microsoft.com/office/drawing/2014/main" id="{78C8CDDB-FAEE-8C1B-A202-320D123AC5E0}"/>
              </a:ext>
            </a:extLst>
          </p:cNvPr>
          <p:cNvSpPr>
            <a:spLocks noChangeShapeType="1"/>
          </p:cNvSpPr>
          <p:nvPr/>
        </p:nvSpPr>
        <p:spPr bwMode="auto">
          <a:xfrm flipH="1">
            <a:off x="5257800" y="42672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81" name="Line 101">
            <a:extLst>
              <a:ext uri="{FF2B5EF4-FFF2-40B4-BE49-F238E27FC236}">
                <a16:creationId xmlns:a16="http://schemas.microsoft.com/office/drawing/2014/main" id="{CA14C66D-8B68-80CF-9054-3789B76A6356}"/>
              </a:ext>
            </a:extLst>
          </p:cNvPr>
          <p:cNvSpPr>
            <a:spLocks noChangeShapeType="1"/>
          </p:cNvSpPr>
          <p:nvPr/>
        </p:nvSpPr>
        <p:spPr bwMode="auto">
          <a:xfrm flipH="1">
            <a:off x="5257800" y="56388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82" name="Line 102">
            <a:extLst>
              <a:ext uri="{FF2B5EF4-FFF2-40B4-BE49-F238E27FC236}">
                <a16:creationId xmlns:a16="http://schemas.microsoft.com/office/drawing/2014/main" id="{9296295D-3E19-D582-4F65-615AA2ED6D84}"/>
              </a:ext>
            </a:extLst>
          </p:cNvPr>
          <p:cNvSpPr>
            <a:spLocks noChangeShapeType="1"/>
          </p:cNvSpPr>
          <p:nvPr/>
        </p:nvSpPr>
        <p:spPr bwMode="auto">
          <a:xfrm flipH="1">
            <a:off x="7620000" y="2438400"/>
            <a:ext cx="2286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83" name="Line 103">
            <a:extLst>
              <a:ext uri="{FF2B5EF4-FFF2-40B4-BE49-F238E27FC236}">
                <a16:creationId xmlns:a16="http://schemas.microsoft.com/office/drawing/2014/main" id="{C447F350-DF3A-91D7-4025-6FE10B2CC04D}"/>
              </a:ext>
            </a:extLst>
          </p:cNvPr>
          <p:cNvSpPr>
            <a:spLocks noChangeShapeType="1"/>
          </p:cNvSpPr>
          <p:nvPr/>
        </p:nvSpPr>
        <p:spPr bwMode="auto">
          <a:xfrm flipH="1">
            <a:off x="8686800" y="3810000"/>
            <a:ext cx="2286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84" name="Line 104">
            <a:extLst>
              <a:ext uri="{FF2B5EF4-FFF2-40B4-BE49-F238E27FC236}">
                <a16:creationId xmlns:a16="http://schemas.microsoft.com/office/drawing/2014/main" id="{A29B0D72-09AB-7D9E-A260-CF125B025B3A}"/>
              </a:ext>
            </a:extLst>
          </p:cNvPr>
          <p:cNvSpPr>
            <a:spLocks noChangeShapeType="1"/>
          </p:cNvSpPr>
          <p:nvPr/>
        </p:nvSpPr>
        <p:spPr bwMode="auto">
          <a:xfrm flipH="1">
            <a:off x="7620000" y="4724400"/>
            <a:ext cx="2286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6185" name="Line 105">
            <a:extLst>
              <a:ext uri="{FF2B5EF4-FFF2-40B4-BE49-F238E27FC236}">
                <a16:creationId xmlns:a16="http://schemas.microsoft.com/office/drawing/2014/main" id="{90CA3D49-DE91-CB3E-C8FF-DD657C28D885}"/>
              </a:ext>
            </a:extLst>
          </p:cNvPr>
          <p:cNvSpPr>
            <a:spLocks noChangeShapeType="1"/>
          </p:cNvSpPr>
          <p:nvPr/>
        </p:nvSpPr>
        <p:spPr bwMode="auto">
          <a:xfrm flipH="1">
            <a:off x="6553200" y="5257800"/>
            <a:ext cx="2286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03107958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8BA2033-8D3A-178E-A46F-504827712FFC}"/>
              </a:ext>
            </a:extLst>
          </p:cNvPr>
          <p:cNvSpPr>
            <a:spLocks noGrp="1" noChangeArrowheads="1"/>
          </p:cNvSpPr>
          <p:nvPr>
            <p:ph type="title"/>
          </p:nvPr>
        </p:nvSpPr>
        <p:spPr/>
        <p:txBody>
          <a:bodyPr/>
          <a:lstStyle/>
          <a:p>
            <a:r>
              <a:rPr lang="en-US" altLang="en-US"/>
              <a:t>Hashing with Chaining</a:t>
            </a:r>
          </a:p>
        </p:txBody>
      </p:sp>
      <p:sp>
        <p:nvSpPr>
          <p:cNvPr id="11267" name="Rectangle 3">
            <a:extLst>
              <a:ext uri="{FF2B5EF4-FFF2-40B4-BE49-F238E27FC236}">
                <a16:creationId xmlns:a16="http://schemas.microsoft.com/office/drawing/2014/main" id="{9B602A73-176E-FDE2-8D23-45E86DFED433}"/>
              </a:ext>
            </a:extLst>
          </p:cNvPr>
          <p:cNvSpPr>
            <a:spLocks noGrp="1" noChangeArrowheads="1"/>
          </p:cNvSpPr>
          <p:nvPr>
            <p:ph type="body" idx="1"/>
          </p:nvPr>
        </p:nvSpPr>
        <p:spPr>
          <a:xfrm>
            <a:off x="457199" y="1191936"/>
            <a:ext cx="8229601" cy="5410200"/>
          </a:xfrm>
        </p:spPr>
        <p:txBody>
          <a:bodyPr/>
          <a:lstStyle/>
          <a:p>
            <a:pPr>
              <a:buFont typeface="Wingdings" panose="05000000000000000000" pitchFamily="2" charset="2"/>
              <a:buNone/>
            </a:pPr>
            <a:r>
              <a:rPr lang="en-US" altLang="en-US" sz="2100" b="1" dirty="0">
                <a:solidFill>
                  <a:srgbClr val="CC3300"/>
                </a:solidFill>
                <a:latin typeface="Trebuchet MS" panose="020B0603020202020204" pitchFamily="34" charset="0"/>
              </a:rPr>
              <a:t>Dictionary Operations:</a:t>
            </a:r>
          </a:p>
          <a:p>
            <a:r>
              <a:rPr lang="en-US" altLang="en-US" sz="2100" dirty="0">
                <a:solidFill>
                  <a:schemeClr val="hlink"/>
                </a:solidFill>
                <a:latin typeface="Trebuchet MS" panose="020B0603020202020204" pitchFamily="34" charset="0"/>
              </a:rPr>
              <a:t>Chained-Hash-Insert (</a:t>
            </a:r>
            <a:r>
              <a:rPr lang="en-US" altLang="en-US" sz="2100" i="1" dirty="0">
                <a:solidFill>
                  <a:schemeClr val="hlink"/>
                </a:solidFill>
                <a:latin typeface="Trebuchet MS" panose="020B0603020202020204" pitchFamily="34" charset="0"/>
              </a:rPr>
              <a:t>T, x</a:t>
            </a:r>
            <a:r>
              <a:rPr lang="en-US" altLang="en-US" sz="2100" dirty="0">
                <a:solidFill>
                  <a:schemeClr val="hlink"/>
                </a:solidFill>
                <a:latin typeface="Trebuchet MS" panose="020B0603020202020204" pitchFamily="34" charset="0"/>
              </a:rPr>
              <a:t>)</a:t>
            </a:r>
          </a:p>
          <a:p>
            <a:pPr lvl="1"/>
            <a:r>
              <a:rPr lang="en-US" altLang="en-US" sz="2100" dirty="0">
                <a:latin typeface="Trebuchet MS" panose="020B0603020202020204" pitchFamily="34" charset="0"/>
              </a:rPr>
              <a:t>Insert </a:t>
            </a:r>
            <a:r>
              <a:rPr lang="en-US" altLang="en-US" sz="2100" i="1" dirty="0">
                <a:latin typeface="Trebuchet MS" panose="020B0603020202020204" pitchFamily="34" charset="0"/>
              </a:rPr>
              <a:t>x</a:t>
            </a:r>
            <a:r>
              <a:rPr lang="en-US" altLang="en-US" sz="2100" dirty="0">
                <a:latin typeface="Trebuchet MS" panose="020B0603020202020204" pitchFamily="34" charset="0"/>
              </a:rPr>
              <a:t> at the head of list </a:t>
            </a:r>
            <a:r>
              <a:rPr lang="en-US" altLang="en-US" sz="2100" i="1" dirty="0">
                <a:latin typeface="Trebuchet MS" panose="020B0603020202020204" pitchFamily="34" charset="0"/>
              </a:rPr>
              <a:t>T</a:t>
            </a:r>
            <a:r>
              <a:rPr lang="en-US" altLang="en-US" sz="2100" dirty="0">
                <a:latin typeface="Trebuchet MS" panose="020B0603020202020204" pitchFamily="34" charset="0"/>
              </a:rPr>
              <a:t>[</a:t>
            </a:r>
            <a:r>
              <a:rPr lang="en-US" altLang="en-US" sz="2100" i="1" dirty="0">
                <a:latin typeface="Trebuchet MS" panose="020B0603020202020204" pitchFamily="34" charset="0"/>
              </a:rPr>
              <a:t>h</a:t>
            </a:r>
            <a:r>
              <a:rPr lang="en-US" altLang="en-US" sz="2100" dirty="0">
                <a:latin typeface="Trebuchet MS" panose="020B0603020202020204" pitchFamily="34" charset="0"/>
              </a:rPr>
              <a:t>(</a:t>
            </a:r>
            <a:r>
              <a:rPr lang="en-US" altLang="en-US" sz="2100" i="1" dirty="0">
                <a:latin typeface="Trebuchet MS" panose="020B0603020202020204" pitchFamily="34" charset="0"/>
              </a:rPr>
              <a:t>key</a:t>
            </a:r>
            <a:r>
              <a:rPr lang="en-US" altLang="en-US" sz="2100" dirty="0">
                <a:latin typeface="Trebuchet MS" panose="020B0603020202020204" pitchFamily="34" charset="0"/>
              </a:rPr>
              <a:t>[</a:t>
            </a:r>
            <a:r>
              <a:rPr lang="en-US" altLang="en-US" sz="2100" i="1" dirty="0">
                <a:latin typeface="Trebuchet MS" panose="020B0603020202020204" pitchFamily="34" charset="0"/>
              </a:rPr>
              <a:t>x</a:t>
            </a:r>
            <a:r>
              <a:rPr lang="en-US" altLang="en-US" sz="2100" dirty="0">
                <a:latin typeface="Trebuchet MS" panose="020B0603020202020204" pitchFamily="34" charset="0"/>
              </a:rPr>
              <a:t>])].</a:t>
            </a:r>
          </a:p>
          <a:p>
            <a:pPr lvl="1"/>
            <a:r>
              <a:rPr lang="en-US" altLang="en-US" sz="2100" dirty="0">
                <a:latin typeface="Trebuchet MS" panose="020B0603020202020204" pitchFamily="34" charset="0"/>
              </a:rPr>
              <a:t>Worst-case complexity – </a:t>
            </a:r>
            <a:r>
              <a:rPr lang="en-US" altLang="en-US" sz="2100" i="1" dirty="0">
                <a:latin typeface="Trebuchet MS" panose="020B0603020202020204" pitchFamily="34" charset="0"/>
              </a:rPr>
              <a:t>O</a:t>
            </a:r>
            <a:r>
              <a:rPr lang="en-US" altLang="en-US" sz="2100" dirty="0">
                <a:latin typeface="Trebuchet MS" panose="020B0603020202020204" pitchFamily="34" charset="0"/>
              </a:rPr>
              <a:t>(1).</a:t>
            </a:r>
          </a:p>
          <a:p>
            <a:pPr lvl="1"/>
            <a:endParaRPr lang="en-US" altLang="en-US" sz="2100" dirty="0">
              <a:latin typeface="Trebuchet MS" panose="020B0603020202020204" pitchFamily="34" charset="0"/>
            </a:endParaRPr>
          </a:p>
          <a:p>
            <a:r>
              <a:rPr lang="en-US" altLang="en-US" sz="2100" dirty="0">
                <a:solidFill>
                  <a:schemeClr val="hlink"/>
                </a:solidFill>
                <a:latin typeface="Trebuchet MS" panose="020B0603020202020204" pitchFamily="34" charset="0"/>
              </a:rPr>
              <a:t>Chained-Hash-Delete (</a:t>
            </a:r>
            <a:r>
              <a:rPr lang="en-US" altLang="en-US" sz="2100" i="1" dirty="0">
                <a:solidFill>
                  <a:schemeClr val="hlink"/>
                </a:solidFill>
                <a:latin typeface="Trebuchet MS" panose="020B0603020202020204" pitchFamily="34" charset="0"/>
              </a:rPr>
              <a:t>T, x</a:t>
            </a:r>
            <a:r>
              <a:rPr lang="en-US" altLang="en-US" sz="2100" dirty="0">
                <a:solidFill>
                  <a:schemeClr val="hlink"/>
                </a:solidFill>
                <a:latin typeface="Trebuchet MS" panose="020B0603020202020204" pitchFamily="34" charset="0"/>
              </a:rPr>
              <a:t>)</a:t>
            </a:r>
          </a:p>
          <a:p>
            <a:pPr lvl="1"/>
            <a:r>
              <a:rPr lang="en-US" altLang="en-US" sz="2100" dirty="0">
                <a:latin typeface="Trebuchet MS" panose="020B0603020202020204" pitchFamily="34" charset="0"/>
              </a:rPr>
              <a:t>Delete </a:t>
            </a:r>
            <a:r>
              <a:rPr lang="en-US" altLang="en-US" sz="2100" i="1" dirty="0">
                <a:latin typeface="Trebuchet MS" panose="020B0603020202020204" pitchFamily="34" charset="0"/>
              </a:rPr>
              <a:t>x</a:t>
            </a:r>
            <a:r>
              <a:rPr lang="en-US" altLang="en-US" sz="2100" dirty="0">
                <a:latin typeface="Trebuchet MS" panose="020B0603020202020204" pitchFamily="34" charset="0"/>
              </a:rPr>
              <a:t> from the list </a:t>
            </a:r>
            <a:r>
              <a:rPr lang="en-US" altLang="en-US" sz="2100" i="1" dirty="0">
                <a:latin typeface="Trebuchet MS" panose="020B0603020202020204" pitchFamily="34" charset="0"/>
              </a:rPr>
              <a:t>T</a:t>
            </a:r>
            <a:r>
              <a:rPr lang="en-US" altLang="en-US" sz="2100" dirty="0">
                <a:latin typeface="Trebuchet MS" panose="020B0603020202020204" pitchFamily="34" charset="0"/>
              </a:rPr>
              <a:t>[</a:t>
            </a:r>
            <a:r>
              <a:rPr lang="en-US" altLang="en-US" sz="2100" i="1" dirty="0">
                <a:latin typeface="Trebuchet MS" panose="020B0603020202020204" pitchFamily="34" charset="0"/>
              </a:rPr>
              <a:t>h</a:t>
            </a:r>
            <a:r>
              <a:rPr lang="en-US" altLang="en-US" sz="2100" dirty="0">
                <a:latin typeface="Trebuchet MS" panose="020B0603020202020204" pitchFamily="34" charset="0"/>
              </a:rPr>
              <a:t>(</a:t>
            </a:r>
            <a:r>
              <a:rPr lang="en-US" altLang="en-US" sz="2100" i="1" dirty="0">
                <a:latin typeface="Trebuchet MS" panose="020B0603020202020204" pitchFamily="34" charset="0"/>
              </a:rPr>
              <a:t>key</a:t>
            </a:r>
            <a:r>
              <a:rPr lang="en-US" altLang="en-US" sz="2100" dirty="0">
                <a:latin typeface="Trebuchet MS" panose="020B0603020202020204" pitchFamily="34" charset="0"/>
              </a:rPr>
              <a:t>[</a:t>
            </a:r>
            <a:r>
              <a:rPr lang="en-US" altLang="en-US" sz="2100" i="1" dirty="0">
                <a:latin typeface="Trebuchet MS" panose="020B0603020202020204" pitchFamily="34" charset="0"/>
              </a:rPr>
              <a:t>x</a:t>
            </a:r>
            <a:r>
              <a:rPr lang="en-US" altLang="en-US" sz="2100" dirty="0">
                <a:latin typeface="Trebuchet MS" panose="020B0603020202020204" pitchFamily="34" charset="0"/>
              </a:rPr>
              <a:t>])].</a:t>
            </a:r>
          </a:p>
          <a:p>
            <a:pPr lvl="1"/>
            <a:r>
              <a:rPr lang="en-US" altLang="en-US" sz="2100" dirty="0">
                <a:latin typeface="Trebuchet MS" panose="020B0603020202020204" pitchFamily="34" charset="0"/>
              </a:rPr>
              <a:t>Worst-case complexity – proportional to length of list with singly-linked lists. </a:t>
            </a:r>
            <a:r>
              <a:rPr lang="en-US" altLang="en-US" sz="2100" i="1" dirty="0">
                <a:latin typeface="Trebuchet MS" panose="020B0603020202020204" pitchFamily="34" charset="0"/>
              </a:rPr>
              <a:t>O</a:t>
            </a:r>
            <a:r>
              <a:rPr lang="en-US" altLang="en-US" sz="2100" dirty="0">
                <a:latin typeface="Trebuchet MS" panose="020B0603020202020204" pitchFamily="34" charset="0"/>
              </a:rPr>
              <a:t>(1) with doubly-linked lists.</a:t>
            </a:r>
          </a:p>
          <a:p>
            <a:pPr lvl="1"/>
            <a:endParaRPr lang="en-US" altLang="en-US" sz="2100" dirty="0">
              <a:latin typeface="Trebuchet MS" panose="020B0603020202020204" pitchFamily="34" charset="0"/>
            </a:endParaRPr>
          </a:p>
          <a:p>
            <a:r>
              <a:rPr lang="en-US" altLang="en-US" sz="2100" dirty="0">
                <a:solidFill>
                  <a:schemeClr val="hlink"/>
                </a:solidFill>
                <a:latin typeface="Trebuchet MS" panose="020B0603020202020204" pitchFamily="34" charset="0"/>
              </a:rPr>
              <a:t>Chained-Hash-Search (</a:t>
            </a:r>
            <a:r>
              <a:rPr lang="en-US" altLang="en-US" sz="2100" i="1" dirty="0">
                <a:solidFill>
                  <a:schemeClr val="hlink"/>
                </a:solidFill>
                <a:latin typeface="Trebuchet MS" panose="020B0603020202020204" pitchFamily="34" charset="0"/>
              </a:rPr>
              <a:t>T, k</a:t>
            </a:r>
            <a:r>
              <a:rPr lang="en-US" altLang="en-US" sz="2100" dirty="0">
                <a:solidFill>
                  <a:schemeClr val="hlink"/>
                </a:solidFill>
                <a:latin typeface="Trebuchet MS" panose="020B0603020202020204" pitchFamily="34" charset="0"/>
              </a:rPr>
              <a:t>)</a:t>
            </a:r>
          </a:p>
          <a:p>
            <a:pPr lvl="1"/>
            <a:r>
              <a:rPr lang="en-US" altLang="en-US" sz="2100" dirty="0">
                <a:latin typeface="Trebuchet MS" panose="020B0603020202020204" pitchFamily="34" charset="0"/>
              </a:rPr>
              <a:t>Search an element with key </a:t>
            </a:r>
            <a:r>
              <a:rPr lang="en-US" altLang="en-US" sz="2100" i="1" dirty="0">
                <a:latin typeface="Trebuchet MS" panose="020B0603020202020204" pitchFamily="34" charset="0"/>
              </a:rPr>
              <a:t>k</a:t>
            </a:r>
            <a:r>
              <a:rPr lang="en-US" altLang="en-US" sz="2100" dirty="0">
                <a:latin typeface="Trebuchet MS" panose="020B0603020202020204" pitchFamily="34" charset="0"/>
              </a:rPr>
              <a:t> in list </a:t>
            </a:r>
            <a:r>
              <a:rPr lang="en-US" altLang="en-US" sz="2100" i="1" dirty="0">
                <a:latin typeface="Trebuchet MS" panose="020B0603020202020204" pitchFamily="34" charset="0"/>
              </a:rPr>
              <a:t>T</a:t>
            </a:r>
            <a:r>
              <a:rPr lang="en-US" altLang="en-US" sz="2100" dirty="0">
                <a:latin typeface="Trebuchet MS" panose="020B0603020202020204" pitchFamily="34" charset="0"/>
              </a:rPr>
              <a:t>[</a:t>
            </a:r>
            <a:r>
              <a:rPr lang="en-US" altLang="en-US" sz="2100" i="1" dirty="0">
                <a:latin typeface="Trebuchet MS" panose="020B0603020202020204" pitchFamily="34" charset="0"/>
              </a:rPr>
              <a:t>h</a:t>
            </a:r>
            <a:r>
              <a:rPr lang="en-US" altLang="en-US" sz="2100" dirty="0">
                <a:latin typeface="Trebuchet MS" panose="020B0603020202020204" pitchFamily="34" charset="0"/>
              </a:rPr>
              <a:t>(</a:t>
            </a:r>
            <a:r>
              <a:rPr lang="en-US" altLang="en-US" sz="2100" i="1" dirty="0">
                <a:latin typeface="Trebuchet MS" panose="020B0603020202020204" pitchFamily="34" charset="0"/>
              </a:rPr>
              <a:t>k</a:t>
            </a:r>
            <a:r>
              <a:rPr lang="en-US" altLang="en-US" sz="2100" dirty="0">
                <a:latin typeface="Trebuchet MS" panose="020B0603020202020204" pitchFamily="34" charset="0"/>
              </a:rPr>
              <a:t>)].</a:t>
            </a:r>
          </a:p>
          <a:p>
            <a:pPr lvl="1"/>
            <a:r>
              <a:rPr lang="en-US" altLang="en-US" sz="2100" dirty="0">
                <a:latin typeface="Trebuchet MS" panose="020B0603020202020204" pitchFamily="34" charset="0"/>
              </a:rPr>
              <a:t>Worst-case complexity – proportional to length of list.</a:t>
            </a:r>
          </a:p>
          <a:p>
            <a:pPr>
              <a:buFont typeface="Wingdings" panose="05000000000000000000" pitchFamily="2" charset="2"/>
              <a:buNone/>
            </a:pPr>
            <a:endParaRPr lang="en-US" altLang="en-US" sz="2100" dirty="0">
              <a:latin typeface="Trebuchet MS" panose="020B0603020202020204" pitchFamily="34" charset="0"/>
            </a:endParaRPr>
          </a:p>
        </p:txBody>
      </p:sp>
    </p:spTree>
    <p:extLst>
      <p:ext uri="{BB962C8B-B14F-4D97-AF65-F5344CB8AC3E}">
        <p14:creationId xmlns:p14="http://schemas.microsoft.com/office/powerpoint/2010/main" val="895298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4D78CB-7E4B-43A7-BBAA-2543CCE60A9E}"/>
              </a:ext>
            </a:extLst>
          </p:cNvPr>
          <p:cNvSpPr>
            <a:spLocks noGrp="1"/>
          </p:cNvSpPr>
          <p:nvPr>
            <p:ph idx="1"/>
          </p:nvPr>
        </p:nvSpPr>
        <p:spPr/>
        <p:txBody>
          <a:bodyPr/>
          <a:lstStyle/>
          <a:p>
            <a:pPr marL="0" indent="0">
              <a:buNone/>
            </a:pPr>
            <a:endParaRPr lang="en-US"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sz="2400" dirty="0"/>
          </a:p>
          <a:p>
            <a:pPr marL="0" indent="0">
              <a:buNone/>
            </a:pPr>
            <a:endParaRPr lang="de-DE" sz="2400" dirty="0"/>
          </a:p>
        </p:txBody>
      </p:sp>
      <p:sp>
        <p:nvSpPr>
          <p:cNvPr id="3" name="Title 2">
            <a:extLst>
              <a:ext uri="{FF2B5EF4-FFF2-40B4-BE49-F238E27FC236}">
                <a16:creationId xmlns:a16="http://schemas.microsoft.com/office/drawing/2014/main" id="{D79E5BB8-9F51-4229-9253-D36AFDCCE430}"/>
              </a:ext>
            </a:extLst>
          </p:cNvPr>
          <p:cNvSpPr>
            <a:spLocks noGrp="1"/>
          </p:cNvSpPr>
          <p:nvPr>
            <p:ph type="title"/>
          </p:nvPr>
        </p:nvSpPr>
        <p:spPr>
          <a:xfrm>
            <a:off x="522288" y="475186"/>
            <a:ext cx="7886700" cy="402637"/>
          </a:xfrm>
        </p:spPr>
        <p:txBody>
          <a:bodyPr/>
          <a:lstStyle/>
          <a:p>
            <a:r>
              <a:rPr lang="en-US" sz="3200" dirty="0">
                <a:solidFill>
                  <a:srgbClr val="FF0000"/>
                </a:solidFill>
                <a:latin typeface="Trebuchet MS" panose="020B0603020202020204" pitchFamily="34" charset="0"/>
              </a:rPr>
              <a:t>Exercise</a:t>
            </a:r>
            <a:endParaRPr lang="de-DE" sz="3200" dirty="0">
              <a:solidFill>
                <a:srgbClr val="FF0000"/>
              </a:solidFill>
              <a:latin typeface="Trebuchet MS" panose="020B0603020202020204" pitchFamily="34" charset="0"/>
            </a:endParaRPr>
          </a:p>
        </p:txBody>
      </p:sp>
      <p:pic>
        <p:nvPicPr>
          <p:cNvPr id="4" name="Picture 3">
            <a:extLst>
              <a:ext uri="{FF2B5EF4-FFF2-40B4-BE49-F238E27FC236}">
                <a16:creationId xmlns:a16="http://schemas.microsoft.com/office/drawing/2014/main" id="{ECD604C5-52E1-4693-A23D-F91F8154FDA6}"/>
              </a:ext>
            </a:extLst>
          </p:cNvPr>
          <p:cNvPicPr>
            <a:picLocks noChangeAspect="1"/>
          </p:cNvPicPr>
          <p:nvPr/>
        </p:nvPicPr>
        <p:blipFill>
          <a:blip r:embed="rId2"/>
          <a:stretch>
            <a:fillRect/>
          </a:stretch>
        </p:blipFill>
        <p:spPr>
          <a:xfrm>
            <a:off x="350838" y="1304685"/>
            <a:ext cx="8742584" cy="1497752"/>
          </a:xfrm>
          <a:prstGeom prst="rect">
            <a:avLst/>
          </a:prstGeom>
        </p:spPr>
      </p:pic>
      <p:pic>
        <p:nvPicPr>
          <p:cNvPr id="8" name="Picture 7" descr="A close up of a piece of paper&#10;&#10;Description automatically generated">
            <a:extLst>
              <a:ext uri="{FF2B5EF4-FFF2-40B4-BE49-F238E27FC236}">
                <a16:creationId xmlns:a16="http://schemas.microsoft.com/office/drawing/2014/main" id="{2A35095F-F8D8-4263-A314-CA07B7B8E12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8112"/>
          <a:stretch/>
        </p:blipFill>
        <p:spPr>
          <a:xfrm>
            <a:off x="634287" y="3139052"/>
            <a:ext cx="3317494" cy="2623775"/>
          </a:xfrm>
          <a:prstGeom prst="rect">
            <a:avLst/>
          </a:prstGeom>
        </p:spPr>
      </p:pic>
      <p:sp>
        <p:nvSpPr>
          <p:cNvPr id="9" name="Rectangle 8">
            <a:extLst>
              <a:ext uri="{FF2B5EF4-FFF2-40B4-BE49-F238E27FC236}">
                <a16:creationId xmlns:a16="http://schemas.microsoft.com/office/drawing/2014/main" id="{279C6EEB-E8BC-4AE8-9273-9903B4077F27}"/>
              </a:ext>
            </a:extLst>
          </p:cNvPr>
          <p:cNvSpPr/>
          <p:nvPr/>
        </p:nvSpPr>
        <p:spPr bwMode="auto">
          <a:xfrm>
            <a:off x="2507570" y="4198327"/>
            <a:ext cx="696351" cy="301718"/>
          </a:xfrm>
          <a:prstGeom prst="rect">
            <a:avLst/>
          </a:prstGeom>
          <a:solidFill>
            <a:schemeClr val="bg1"/>
          </a:solidFill>
          <a:ln w="28575" cap="flat" cmpd="sng" algn="ctr">
            <a:solidFill>
              <a:schemeClr val="bg1"/>
            </a:solidFill>
            <a:prstDash val="solid"/>
            <a:round/>
            <a:headEnd type="none" w="med" len="med"/>
            <a:tailEnd type="triangle" w="med" len="med"/>
          </a:ln>
          <a:effectLst/>
        </p:spPr>
        <p:txBody>
          <a:bodyPr vert="horz" wrap="square" lIns="67500" tIns="35100" rIns="67500" bIns="35100" numCol="1" rtlCol="0" anchor="t" anchorCtr="0" compatLnSpc="1">
            <a:prstTxWarp prst="textNoShape">
              <a:avLst/>
            </a:prstTxWarp>
            <a:spAutoFit/>
          </a:bodyPr>
          <a:lstStyle/>
          <a:p>
            <a:pPr defTabSz="685800" eaLnBrk="0" hangingPunct="0">
              <a:spcBef>
                <a:spcPct val="50000"/>
              </a:spcBef>
            </a:pPr>
            <a:endParaRPr lang="de-DE" sz="1500">
              <a:solidFill>
                <a:srgbClr val="000000"/>
              </a:solidFill>
            </a:endParaRPr>
          </a:p>
        </p:txBody>
      </p:sp>
      <p:sp>
        <p:nvSpPr>
          <p:cNvPr id="12" name="Rectangle 11">
            <a:extLst>
              <a:ext uri="{FF2B5EF4-FFF2-40B4-BE49-F238E27FC236}">
                <a16:creationId xmlns:a16="http://schemas.microsoft.com/office/drawing/2014/main" id="{0AA84794-BD26-45B6-B5EE-BC9FFA1F8837}"/>
              </a:ext>
            </a:extLst>
          </p:cNvPr>
          <p:cNvSpPr/>
          <p:nvPr/>
        </p:nvSpPr>
        <p:spPr bwMode="auto">
          <a:xfrm>
            <a:off x="1109594" y="3314918"/>
            <a:ext cx="696351" cy="301718"/>
          </a:xfrm>
          <a:prstGeom prst="rect">
            <a:avLst/>
          </a:prstGeom>
          <a:solidFill>
            <a:schemeClr val="bg1"/>
          </a:solidFill>
          <a:ln w="28575" cap="flat" cmpd="sng" algn="ctr">
            <a:solidFill>
              <a:schemeClr val="bg1"/>
            </a:solidFill>
            <a:prstDash val="solid"/>
            <a:round/>
            <a:headEnd type="none" w="med" len="med"/>
            <a:tailEnd type="triangle" w="med" len="med"/>
          </a:ln>
          <a:effectLst/>
        </p:spPr>
        <p:txBody>
          <a:bodyPr vert="horz" wrap="square" lIns="67500" tIns="35100" rIns="67500" bIns="35100" numCol="1" rtlCol="0" anchor="t" anchorCtr="0" compatLnSpc="1">
            <a:prstTxWarp prst="textNoShape">
              <a:avLst/>
            </a:prstTxWarp>
            <a:spAutoFit/>
          </a:bodyPr>
          <a:lstStyle/>
          <a:p>
            <a:pPr defTabSz="685800" eaLnBrk="0" hangingPunct="0">
              <a:spcBef>
                <a:spcPct val="50000"/>
              </a:spcBef>
            </a:pPr>
            <a:endParaRPr lang="de-DE" sz="1500">
              <a:solidFill>
                <a:srgbClr val="000000"/>
              </a:solidFill>
            </a:endParaRPr>
          </a:p>
        </p:txBody>
      </p:sp>
      <p:sp>
        <p:nvSpPr>
          <p:cNvPr id="13" name="Rectangle 12">
            <a:extLst>
              <a:ext uri="{FF2B5EF4-FFF2-40B4-BE49-F238E27FC236}">
                <a16:creationId xmlns:a16="http://schemas.microsoft.com/office/drawing/2014/main" id="{CDAEE0E8-E255-412E-9993-34D68D5329FA}"/>
              </a:ext>
            </a:extLst>
          </p:cNvPr>
          <p:cNvSpPr/>
          <p:nvPr/>
        </p:nvSpPr>
        <p:spPr bwMode="auto">
          <a:xfrm>
            <a:off x="1805945" y="4209790"/>
            <a:ext cx="696351" cy="301718"/>
          </a:xfrm>
          <a:prstGeom prst="rect">
            <a:avLst/>
          </a:prstGeom>
          <a:solidFill>
            <a:schemeClr val="bg1"/>
          </a:solidFill>
          <a:ln w="28575" cap="flat" cmpd="sng" algn="ctr">
            <a:solidFill>
              <a:schemeClr val="bg1"/>
            </a:solidFill>
            <a:prstDash val="solid"/>
            <a:round/>
            <a:headEnd type="none" w="med" len="med"/>
            <a:tailEnd type="triangle" w="med" len="med"/>
          </a:ln>
          <a:effectLst/>
        </p:spPr>
        <p:txBody>
          <a:bodyPr vert="horz" wrap="square" lIns="67500" tIns="35100" rIns="67500" bIns="35100" numCol="1" rtlCol="0" anchor="t" anchorCtr="0" compatLnSpc="1">
            <a:prstTxWarp prst="textNoShape">
              <a:avLst/>
            </a:prstTxWarp>
            <a:spAutoFit/>
          </a:bodyPr>
          <a:lstStyle/>
          <a:p>
            <a:pPr defTabSz="685800" eaLnBrk="0" hangingPunct="0">
              <a:spcBef>
                <a:spcPct val="50000"/>
              </a:spcBef>
            </a:pPr>
            <a:endParaRPr lang="de-DE" sz="1500">
              <a:solidFill>
                <a:srgbClr val="000000"/>
              </a:solidFill>
            </a:endParaRPr>
          </a:p>
        </p:txBody>
      </p:sp>
      <p:sp>
        <p:nvSpPr>
          <p:cNvPr id="14" name="Rectangle 13">
            <a:extLst>
              <a:ext uri="{FF2B5EF4-FFF2-40B4-BE49-F238E27FC236}">
                <a16:creationId xmlns:a16="http://schemas.microsoft.com/office/drawing/2014/main" id="{0A1578F4-85B1-4F5B-9417-DBF51C597775}"/>
              </a:ext>
            </a:extLst>
          </p:cNvPr>
          <p:cNvSpPr/>
          <p:nvPr/>
        </p:nvSpPr>
        <p:spPr bwMode="auto">
          <a:xfrm>
            <a:off x="3228540" y="3974216"/>
            <a:ext cx="696351" cy="301718"/>
          </a:xfrm>
          <a:prstGeom prst="rect">
            <a:avLst/>
          </a:prstGeom>
          <a:solidFill>
            <a:schemeClr val="bg1"/>
          </a:solidFill>
          <a:ln w="28575" cap="flat" cmpd="sng" algn="ctr">
            <a:solidFill>
              <a:schemeClr val="bg1"/>
            </a:solidFill>
            <a:prstDash val="solid"/>
            <a:round/>
            <a:headEnd type="none" w="med" len="med"/>
            <a:tailEnd type="triangle" w="med" len="med"/>
          </a:ln>
          <a:effectLst/>
        </p:spPr>
        <p:txBody>
          <a:bodyPr vert="horz" wrap="square" lIns="67500" tIns="35100" rIns="67500" bIns="35100" numCol="1" rtlCol="0" anchor="t" anchorCtr="0" compatLnSpc="1">
            <a:prstTxWarp prst="textNoShape">
              <a:avLst/>
            </a:prstTxWarp>
            <a:spAutoFit/>
          </a:bodyPr>
          <a:lstStyle/>
          <a:p>
            <a:pPr defTabSz="685800" eaLnBrk="0" hangingPunct="0">
              <a:spcBef>
                <a:spcPct val="50000"/>
              </a:spcBef>
            </a:pPr>
            <a:endParaRPr lang="de-DE" sz="1500">
              <a:solidFill>
                <a:srgbClr val="000000"/>
              </a:solidFill>
            </a:endParaRPr>
          </a:p>
        </p:txBody>
      </p:sp>
      <p:sp>
        <p:nvSpPr>
          <p:cNvPr id="15" name="Rectangle 14">
            <a:extLst>
              <a:ext uri="{FF2B5EF4-FFF2-40B4-BE49-F238E27FC236}">
                <a16:creationId xmlns:a16="http://schemas.microsoft.com/office/drawing/2014/main" id="{065325EF-D94B-4450-B43A-88FD5929E274}"/>
              </a:ext>
            </a:extLst>
          </p:cNvPr>
          <p:cNvSpPr/>
          <p:nvPr/>
        </p:nvSpPr>
        <p:spPr bwMode="auto">
          <a:xfrm>
            <a:off x="1100185" y="4209789"/>
            <a:ext cx="696351" cy="301718"/>
          </a:xfrm>
          <a:prstGeom prst="rect">
            <a:avLst/>
          </a:prstGeom>
          <a:solidFill>
            <a:schemeClr val="bg1"/>
          </a:solidFill>
          <a:ln w="28575" cap="flat" cmpd="sng" algn="ctr">
            <a:solidFill>
              <a:schemeClr val="bg1"/>
            </a:solidFill>
            <a:prstDash val="solid"/>
            <a:round/>
            <a:headEnd type="none" w="med" len="med"/>
            <a:tailEnd type="triangle" w="med" len="med"/>
          </a:ln>
          <a:effectLst/>
        </p:spPr>
        <p:txBody>
          <a:bodyPr vert="horz" wrap="square" lIns="67500" tIns="35100" rIns="67500" bIns="35100" numCol="1" rtlCol="0" anchor="t" anchorCtr="0" compatLnSpc="1">
            <a:prstTxWarp prst="textNoShape">
              <a:avLst/>
            </a:prstTxWarp>
            <a:spAutoFit/>
          </a:bodyPr>
          <a:lstStyle/>
          <a:p>
            <a:pPr defTabSz="685800" eaLnBrk="0" hangingPunct="0">
              <a:spcBef>
                <a:spcPct val="50000"/>
              </a:spcBef>
            </a:pPr>
            <a:endParaRPr lang="de-DE" sz="1500">
              <a:solidFill>
                <a:srgbClr val="000000"/>
              </a:solidFill>
            </a:endParaRPr>
          </a:p>
        </p:txBody>
      </p:sp>
      <p:sp>
        <p:nvSpPr>
          <p:cNvPr id="16" name="Rectangle 15">
            <a:extLst>
              <a:ext uri="{FF2B5EF4-FFF2-40B4-BE49-F238E27FC236}">
                <a16:creationId xmlns:a16="http://schemas.microsoft.com/office/drawing/2014/main" id="{5A04754A-9CFB-4B2C-AC4B-33138F521FE1}"/>
              </a:ext>
            </a:extLst>
          </p:cNvPr>
          <p:cNvSpPr/>
          <p:nvPr/>
        </p:nvSpPr>
        <p:spPr bwMode="auto">
          <a:xfrm>
            <a:off x="2532189" y="3962217"/>
            <a:ext cx="696351" cy="301718"/>
          </a:xfrm>
          <a:prstGeom prst="rect">
            <a:avLst/>
          </a:prstGeom>
          <a:solidFill>
            <a:schemeClr val="bg1"/>
          </a:solidFill>
          <a:ln w="28575" cap="flat" cmpd="sng" algn="ctr">
            <a:solidFill>
              <a:schemeClr val="bg1"/>
            </a:solidFill>
            <a:prstDash val="solid"/>
            <a:round/>
            <a:headEnd type="none" w="med" len="med"/>
            <a:tailEnd type="triangle" w="med" len="med"/>
          </a:ln>
          <a:effectLst/>
        </p:spPr>
        <p:txBody>
          <a:bodyPr vert="horz" wrap="square" lIns="67500" tIns="35100" rIns="67500" bIns="35100" numCol="1" rtlCol="0" anchor="t" anchorCtr="0" compatLnSpc="1">
            <a:prstTxWarp prst="textNoShape">
              <a:avLst/>
            </a:prstTxWarp>
            <a:spAutoFit/>
          </a:bodyPr>
          <a:lstStyle/>
          <a:p>
            <a:pPr defTabSz="685800" eaLnBrk="0" hangingPunct="0">
              <a:spcBef>
                <a:spcPct val="50000"/>
              </a:spcBef>
            </a:pPr>
            <a:endParaRPr lang="de-DE" sz="1500">
              <a:solidFill>
                <a:srgbClr val="000000"/>
              </a:solidFill>
            </a:endParaRPr>
          </a:p>
        </p:txBody>
      </p:sp>
      <p:sp>
        <p:nvSpPr>
          <p:cNvPr id="17" name="Rectangle 16">
            <a:extLst>
              <a:ext uri="{FF2B5EF4-FFF2-40B4-BE49-F238E27FC236}">
                <a16:creationId xmlns:a16="http://schemas.microsoft.com/office/drawing/2014/main" id="{940699B2-134D-4522-A2B7-F87107A040AC}"/>
              </a:ext>
            </a:extLst>
          </p:cNvPr>
          <p:cNvSpPr/>
          <p:nvPr/>
        </p:nvSpPr>
        <p:spPr bwMode="auto">
          <a:xfrm>
            <a:off x="1835838" y="3994346"/>
            <a:ext cx="696351" cy="301718"/>
          </a:xfrm>
          <a:prstGeom prst="rect">
            <a:avLst/>
          </a:prstGeom>
          <a:solidFill>
            <a:schemeClr val="bg1"/>
          </a:solidFill>
          <a:ln w="28575" cap="flat" cmpd="sng" algn="ctr">
            <a:solidFill>
              <a:schemeClr val="bg1"/>
            </a:solidFill>
            <a:prstDash val="solid"/>
            <a:round/>
            <a:headEnd type="none" w="med" len="med"/>
            <a:tailEnd type="triangle" w="med" len="med"/>
          </a:ln>
          <a:effectLst/>
        </p:spPr>
        <p:txBody>
          <a:bodyPr vert="horz" wrap="square" lIns="67500" tIns="35100" rIns="67500" bIns="35100" numCol="1" rtlCol="0" anchor="t" anchorCtr="0" compatLnSpc="1">
            <a:prstTxWarp prst="textNoShape">
              <a:avLst/>
            </a:prstTxWarp>
            <a:spAutoFit/>
          </a:bodyPr>
          <a:lstStyle/>
          <a:p>
            <a:pPr defTabSz="685800" eaLnBrk="0" hangingPunct="0">
              <a:spcBef>
                <a:spcPct val="50000"/>
              </a:spcBef>
            </a:pPr>
            <a:endParaRPr lang="de-DE" sz="1500">
              <a:solidFill>
                <a:srgbClr val="000000"/>
              </a:solidFill>
            </a:endParaRPr>
          </a:p>
        </p:txBody>
      </p:sp>
      <p:sp>
        <p:nvSpPr>
          <p:cNvPr id="18" name="Rectangle 17">
            <a:extLst>
              <a:ext uri="{FF2B5EF4-FFF2-40B4-BE49-F238E27FC236}">
                <a16:creationId xmlns:a16="http://schemas.microsoft.com/office/drawing/2014/main" id="{63F06FF1-F610-4205-A232-5CC68C177194}"/>
              </a:ext>
            </a:extLst>
          </p:cNvPr>
          <p:cNvSpPr/>
          <p:nvPr/>
        </p:nvSpPr>
        <p:spPr bwMode="auto">
          <a:xfrm>
            <a:off x="1100185" y="5049440"/>
            <a:ext cx="696351" cy="301718"/>
          </a:xfrm>
          <a:prstGeom prst="rect">
            <a:avLst/>
          </a:prstGeom>
          <a:solidFill>
            <a:schemeClr val="bg1"/>
          </a:solidFill>
          <a:ln w="28575" cap="flat" cmpd="sng" algn="ctr">
            <a:solidFill>
              <a:schemeClr val="bg1"/>
            </a:solidFill>
            <a:prstDash val="solid"/>
            <a:round/>
            <a:headEnd type="none" w="med" len="med"/>
            <a:tailEnd type="triangle" w="med" len="med"/>
          </a:ln>
          <a:effectLst/>
        </p:spPr>
        <p:txBody>
          <a:bodyPr vert="horz" wrap="square" lIns="67500" tIns="35100" rIns="67500" bIns="35100" numCol="1" rtlCol="0" anchor="t" anchorCtr="0" compatLnSpc="1">
            <a:prstTxWarp prst="textNoShape">
              <a:avLst/>
            </a:prstTxWarp>
            <a:spAutoFit/>
          </a:bodyPr>
          <a:lstStyle/>
          <a:p>
            <a:pPr defTabSz="685800" eaLnBrk="0" hangingPunct="0">
              <a:spcBef>
                <a:spcPct val="50000"/>
              </a:spcBef>
            </a:pPr>
            <a:endParaRPr lang="de-DE" sz="1500">
              <a:solidFill>
                <a:srgbClr val="000000"/>
              </a:solidFill>
            </a:endParaRPr>
          </a:p>
        </p:txBody>
      </p:sp>
      <p:sp>
        <p:nvSpPr>
          <p:cNvPr id="19" name="Rectangle 18">
            <a:extLst>
              <a:ext uri="{FF2B5EF4-FFF2-40B4-BE49-F238E27FC236}">
                <a16:creationId xmlns:a16="http://schemas.microsoft.com/office/drawing/2014/main" id="{40659422-904A-4B8D-AD14-12F514238457}"/>
              </a:ext>
            </a:extLst>
          </p:cNvPr>
          <p:cNvSpPr/>
          <p:nvPr/>
        </p:nvSpPr>
        <p:spPr bwMode="auto">
          <a:xfrm>
            <a:off x="1100185" y="3530762"/>
            <a:ext cx="696351" cy="301718"/>
          </a:xfrm>
          <a:prstGeom prst="rect">
            <a:avLst/>
          </a:prstGeom>
          <a:solidFill>
            <a:schemeClr val="bg1"/>
          </a:solidFill>
          <a:ln w="28575" cap="flat" cmpd="sng" algn="ctr">
            <a:solidFill>
              <a:schemeClr val="bg1"/>
            </a:solidFill>
            <a:prstDash val="solid"/>
            <a:round/>
            <a:headEnd type="none" w="med" len="med"/>
            <a:tailEnd type="triangle" w="med" len="med"/>
          </a:ln>
          <a:effectLst/>
        </p:spPr>
        <p:txBody>
          <a:bodyPr vert="horz" wrap="square" lIns="67500" tIns="35100" rIns="67500" bIns="35100" numCol="1" rtlCol="0" anchor="t" anchorCtr="0" compatLnSpc="1">
            <a:prstTxWarp prst="textNoShape">
              <a:avLst/>
            </a:prstTxWarp>
            <a:spAutoFit/>
          </a:bodyPr>
          <a:lstStyle/>
          <a:p>
            <a:pPr defTabSz="685800" eaLnBrk="0" hangingPunct="0">
              <a:spcBef>
                <a:spcPct val="50000"/>
              </a:spcBef>
            </a:pPr>
            <a:endParaRPr lang="de-DE" sz="1500">
              <a:solidFill>
                <a:srgbClr val="000000"/>
              </a:solidFill>
            </a:endParaRPr>
          </a:p>
        </p:txBody>
      </p:sp>
      <p:sp>
        <p:nvSpPr>
          <p:cNvPr id="20" name="Rectangle 19">
            <a:extLst>
              <a:ext uri="{FF2B5EF4-FFF2-40B4-BE49-F238E27FC236}">
                <a16:creationId xmlns:a16="http://schemas.microsoft.com/office/drawing/2014/main" id="{C626A636-B6E8-42F1-8CB5-6D13F3651489}"/>
              </a:ext>
            </a:extLst>
          </p:cNvPr>
          <p:cNvSpPr/>
          <p:nvPr/>
        </p:nvSpPr>
        <p:spPr bwMode="auto">
          <a:xfrm>
            <a:off x="1132146" y="3993945"/>
            <a:ext cx="696351" cy="301718"/>
          </a:xfrm>
          <a:prstGeom prst="rect">
            <a:avLst/>
          </a:prstGeom>
          <a:solidFill>
            <a:schemeClr val="bg1"/>
          </a:solidFill>
          <a:ln w="28575" cap="flat" cmpd="sng" algn="ctr">
            <a:solidFill>
              <a:schemeClr val="bg1"/>
            </a:solidFill>
            <a:prstDash val="solid"/>
            <a:round/>
            <a:headEnd type="none" w="med" len="med"/>
            <a:tailEnd type="triangle" w="med" len="med"/>
          </a:ln>
          <a:effectLst/>
        </p:spPr>
        <p:txBody>
          <a:bodyPr vert="horz" wrap="square" lIns="67500" tIns="35100" rIns="67500" bIns="35100" numCol="1" rtlCol="0" anchor="t" anchorCtr="0" compatLnSpc="1">
            <a:prstTxWarp prst="textNoShape">
              <a:avLst/>
            </a:prstTxWarp>
            <a:spAutoFit/>
          </a:bodyPr>
          <a:lstStyle/>
          <a:p>
            <a:pPr defTabSz="685800" eaLnBrk="0" hangingPunct="0">
              <a:spcBef>
                <a:spcPct val="50000"/>
              </a:spcBef>
            </a:pPr>
            <a:endParaRPr lang="de-DE" sz="1500">
              <a:solidFill>
                <a:srgbClr val="000000"/>
              </a:solidFill>
            </a:endParaRPr>
          </a:p>
        </p:txBody>
      </p:sp>
    </p:spTree>
    <p:extLst>
      <p:ext uri="{BB962C8B-B14F-4D97-AF65-F5344CB8AC3E}">
        <p14:creationId xmlns:p14="http://schemas.microsoft.com/office/powerpoint/2010/main" val="368150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F7BA9DDD-8C18-40EA-577E-FDC29CF3B314}"/>
              </a:ext>
            </a:extLst>
          </p:cNvPr>
          <p:cNvSpPr>
            <a:spLocks noGrp="1"/>
          </p:cNvSpPr>
          <p:nvPr>
            <p:ph type="sldNum" sz="quarter" idx="11"/>
          </p:nvPr>
        </p:nvSpPr>
        <p:spPr/>
        <p:txBody>
          <a:bodyPr/>
          <a:lstStyle/>
          <a:p>
            <a:fld id="{452EEF83-8413-41CE-8DDD-3E3AD29A5314}" type="slidenum">
              <a:rPr lang="en-US" altLang="en-US"/>
              <a:pPr/>
              <a:t>3</a:t>
            </a:fld>
            <a:endParaRPr lang="en-US" altLang="en-US"/>
          </a:p>
        </p:txBody>
      </p:sp>
      <p:sp>
        <p:nvSpPr>
          <p:cNvPr id="662530" name="Rectangle 2">
            <a:extLst>
              <a:ext uri="{FF2B5EF4-FFF2-40B4-BE49-F238E27FC236}">
                <a16:creationId xmlns:a16="http://schemas.microsoft.com/office/drawing/2014/main" id="{491A6CE5-E7A9-CB01-0C54-33A3A2257C0E}"/>
              </a:ext>
            </a:extLst>
          </p:cNvPr>
          <p:cNvSpPr>
            <a:spLocks noGrp="1" noChangeArrowheads="1"/>
          </p:cNvSpPr>
          <p:nvPr>
            <p:ph type="title"/>
          </p:nvPr>
        </p:nvSpPr>
        <p:spPr/>
        <p:txBody>
          <a:bodyPr/>
          <a:lstStyle/>
          <a:p>
            <a:r>
              <a:rPr lang="en-US" altLang="en-US" sz="3600"/>
              <a:t>Special Case: Dictionaries</a:t>
            </a:r>
          </a:p>
        </p:txBody>
      </p:sp>
      <p:sp>
        <p:nvSpPr>
          <p:cNvPr id="662531" name="Rectangle 3">
            <a:extLst>
              <a:ext uri="{FF2B5EF4-FFF2-40B4-BE49-F238E27FC236}">
                <a16:creationId xmlns:a16="http://schemas.microsoft.com/office/drawing/2014/main" id="{FA43797A-B16E-DEE2-D596-E7A593480329}"/>
              </a:ext>
            </a:extLst>
          </p:cNvPr>
          <p:cNvSpPr>
            <a:spLocks noGrp="1" noChangeArrowheads="1"/>
          </p:cNvSpPr>
          <p:nvPr>
            <p:ph type="body" idx="1"/>
          </p:nvPr>
        </p:nvSpPr>
        <p:spPr/>
        <p:txBody>
          <a:bodyPr/>
          <a:lstStyle/>
          <a:p>
            <a:pPr>
              <a:lnSpc>
                <a:spcPct val="110000"/>
              </a:lnSpc>
            </a:pPr>
            <a:r>
              <a:rPr lang="en-US" altLang="en-US" b="1" dirty="0">
                <a:solidFill>
                  <a:schemeClr val="tx1"/>
                </a:solidFill>
                <a:latin typeface="Comic Sans MS" panose="030F0702030302020204" pitchFamily="66" charset="0"/>
              </a:rPr>
              <a:t>Dictionary</a:t>
            </a:r>
            <a:r>
              <a:rPr lang="en-US" altLang="en-US" dirty="0"/>
              <a:t> = data structure that supports mainly two basic operations: </a:t>
            </a:r>
            <a:r>
              <a:rPr lang="en-US" altLang="en-US" dirty="0">
                <a:solidFill>
                  <a:srgbClr val="CC0000"/>
                </a:solidFill>
                <a:latin typeface="Comic Sans MS" panose="030F0702030302020204" pitchFamily="66" charset="0"/>
              </a:rPr>
              <a:t>insert</a:t>
            </a:r>
            <a:r>
              <a:rPr lang="en-US" altLang="en-US" dirty="0"/>
              <a:t> a new item and </a:t>
            </a:r>
            <a:r>
              <a:rPr lang="en-US" altLang="en-US" dirty="0">
                <a:solidFill>
                  <a:srgbClr val="CC0000"/>
                </a:solidFill>
                <a:latin typeface="Comic Sans MS" panose="030F0702030302020204" pitchFamily="66" charset="0"/>
              </a:rPr>
              <a:t>return an item with a given key</a:t>
            </a:r>
          </a:p>
          <a:p>
            <a:pPr>
              <a:lnSpc>
                <a:spcPct val="110000"/>
              </a:lnSpc>
            </a:pPr>
            <a:r>
              <a:rPr lang="en-US" altLang="en-US" dirty="0"/>
              <a:t>Queries: </a:t>
            </a:r>
            <a:r>
              <a:rPr lang="en-US" altLang="en-US" dirty="0">
                <a:solidFill>
                  <a:schemeClr val="tx1"/>
                </a:solidFill>
              </a:rPr>
              <a:t>return information about the set S:</a:t>
            </a:r>
          </a:p>
          <a:p>
            <a:pPr lvl="1">
              <a:lnSpc>
                <a:spcPct val="110000"/>
              </a:lnSpc>
            </a:pPr>
            <a:r>
              <a:rPr lang="en-US" altLang="en-US" dirty="0"/>
              <a:t>Search (S, k)</a:t>
            </a:r>
          </a:p>
          <a:p>
            <a:pPr lvl="1">
              <a:lnSpc>
                <a:spcPct val="110000"/>
              </a:lnSpc>
            </a:pPr>
            <a:r>
              <a:rPr lang="en-US" altLang="en-US" dirty="0"/>
              <a:t>Minimum (S), Maximum (S)</a:t>
            </a:r>
          </a:p>
          <a:p>
            <a:pPr lvl="1">
              <a:lnSpc>
                <a:spcPct val="110000"/>
              </a:lnSpc>
            </a:pPr>
            <a:r>
              <a:rPr lang="en-US" altLang="en-US" dirty="0"/>
              <a:t>Successor (S, x), Predecessor (S, x)</a:t>
            </a:r>
          </a:p>
          <a:p>
            <a:pPr>
              <a:lnSpc>
                <a:spcPct val="110000"/>
              </a:lnSpc>
            </a:pPr>
            <a:r>
              <a:rPr lang="en-US" altLang="en-US" dirty="0"/>
              <a:t>Modifying operations: </a:t>
            </a:r>
            <a:r>
              <a:rPr lang="en-US" altLang="en-US" dirty="0">
                <a:solidFill>
                  <a:schemeClr val="tx1"/>
                </a:solidFill>
              </a:rPr>
              <a:t>change the set</a:t>
            </a:r>
          </a:p>
          <a:p>
            <a:pPr lvl="1">
              <a:lnSpc>
                <a:spcPct val="110000"/>
              </a:lnSpc>
            </a:pPr>
            <a:r>
              <a:rPr lang="en-US" altLang="en-US" dirty="0"/>
              <a:t>Insert (S, k)</a:t>
            </a:r>
          </a:p>
          <a:p>
            <a:pPr lvl="1">
              <a:lnSpc>
                <a:spcPct val="110000"/>
              </a:lnSpc>
            </a:pPr>
            <a:r>
              <a:rPr lang="en-US" altLang="en-US" dirty="0"/>
              <a:t>Delete (S, k) – </a:t>
            </a:r>
            <a:r>
              <a:rPr lang="en-US" altLang="en-US" dirty="0">
                <a:solidFill>
                  <a:srgbClr val="0066FF"/>
                </a:solidFill>
              </a:rPr>
              <a:t>not very often</a:t>
            </a:r>
          </a:p>
        </p:txBody>
      </p:sp>
    </p:spTree>
    <p:extLst>
      <p:ext uri="{BB962C8B-B14F-4D97-AF65-F5344CB8AC3E}">
        <p14:creationId xmlns:p14="http://schemas.microsoft.com/office/powerpoint/2010/main" val="3924096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Quiz</a:t>
            </a:r>
            <a:endParaRPr lang="en-GB"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1313" y="1196164"/>
                <a:ext cx="8166682" cy="3780234"/>
              </a:xfrm>
            </p:spPr>
            <p:txBody>
              <a:bodyPr/>
              <a:lstStyle/>
              <a:p>
                <a:pPr marL="0" indent="0" algn="just">
                  <a:spcBef>
                    <a:spcPct val="0"/>
                  </a:spcBef>
                  <a:buNone/>
                </a:pPr>
                <a:r>
                  <a:rPr lang="en-US" sz="2100" dirty="0">
                    <a:solidFill>
                      <a:srgbClr val="002060"/>
                    </a:solidFill>
                    <a:latin typeface="Trebuchet MS" panose="020B0603020202020204" pitchFamily="34" charset="0"/>
                  </a:rPr>
                  <a:t>Assume we have a table of size </a:t>
                </a:r>
                <a14:m>
                  <m:oMath xmlns:m="http://schemas.openxmlformats.org/officeDocument/2006/math">
                    <m:r>
                      <a:rPr lang="en-US" sz="2100" i="1" dirty="0" smtClean="0">
                        <a:solidFill>
                          <a:srgbClr val="002060"/>
                        </a:solidFill>
                        <a:latin typeface="Cambria Math" panose="02040503050406030204" pitchFamily="18" charset="0"/>
                      </a:rPr>
                      <m:t>𝑚</m:t>
                    </m:r>
                    <m:r>
                      <a:rPr lang="en-US" sz="2100" i="1" dirty="0" smtClean="0">
                        <a:solidFill>
                          <a:srgbClr val="002060"/>
                        </a:solidFill>
                        <a:latin typeface="Cambria Math" panose="02040503050406030204" pitchFamily="18" charset="0"/>
                      </a:rPr>
                      <m:t>=16</m:t>
                    </m:r>
                  </m:oMath>
                </a14:m>
                <a:r>
                  <a:rPr lang="en-US" sz="2100" dirty="0">
                    <a:solidFill>
                      <a:srgbClr val="002060"/>
                    </a:solidFill>
                    <a:latin typeface="Trebuchet MS" panose="020B0603020202020204" pitchFamily="34" charset="0"/>
                  </a:rPr>
                  <a:t>, and we use as hash function </a:t>
                </a:r>
                <a14:m>
                  <m:oMath xmlns:m="http://schemas.openxmlformats.org/officeDocument/2006/math">
                    <m:r>
                      <a:rPr lang="en-US" sz="2100" i="1" dirty="0" smtClean="0">
                        <a:solidFill>
                          <a:srgbClr val="002060"/>
                        </a:solidFill>
                        <a:latin typeface="Cambria Math" panose="02040503050406030204" pitchFamily="18" charset="0"/>
                      </a:rPr>
                      <m:t>h</m:t>
                    </m:r>
                    <m:r>
                      <a:rPr lang="en-US" sz="2100" i="1" dirty="0" smtClean="0">
                        <a:solidFill>
                          <a:srgbClr val="002060"/>
                        </a:solidFill>
                        <a:latin typeface="Cambria Math" panose="02040503050406030204" pitchFamily="18" charset="0"/>
                      </a:rPr>
                      <m:t>(</m:t>
                    </m:r>
                    <m:r>
                      <a:rPr lang="en-US" sz="2100" i="1" dirty="0" smtClean="0">
                        <a:solidFill>
                          <a:srgbClr val="002060"/>
                        </a:solidFill>
                        <a:latin typeface="Cambria Math" panose="02040503050406030204" pitchFamily="18" charset="0"/>
                      </a:rPr>
                      <m:t>𝑘</m:t>
                    </m:r>
                    <m:r>
                      <a:rPr lang="en-US" sz="2100" i="1" dirty="0" smtClean="0">
                        <a:solidFill>
                          <a:srgbClr val="002060"/>
                        </a:solidFill>
                        <a:latin typeface="Cambria Math" panose="02040503050406030204" pitchFamily="18" charset="0"/>
                      </a:rPr>
                      <m:t>) = (3</m:t>
                    </m:r>
                    <m:r>
                      <a:rPr lang="en-US" sz="2100" i="1" dirty="0" smtClean="0">
                        <a:solidFill>
                          <a:srgbClr val="002060"/>
                        </a:solidFill>
                        <a:latin typeface="Cambria Math" panose="02040503050406030204" pitchFamily="18" charset="0"/>
                      </a:rPr>
                      <m:t>𝑘</m:t>
                    </m:r>
                    <m:r>
                      <a:rPr lang="en-US" sz="2100" i="1" dirty="0" smtClean="0">
                        <a:solidFill>
                          <a:srgbClr val="002060"/>
                        </a:solidFill>
                        <a:latin typeface="Cambria Math" panose="02040503050406030204" pitchFamily="18" charset="0"/>
                      </a:rPr>
                      <m:t> + 1) </m:t>
                    </m:r>
                    <m:r>
                      <a:rPr lang="en-US" sz="2100" i="1" dirty="0" smtClean="0">
                        <a:solidFill>
                          <a:srgbClr val="002060"/>
                        </a:solidFill>
                        <a:latin typeface="Cambria Math" panose="02040503050406030204" pitchFamily="18" charset="0"/>
                      </a:rPr>
                      <m:t>𝑚𝑜𝑑</m:t>
                    </m:r>
                    <m:r>
                      <a:rPr lang="en-US" sz="2100" i="1" dirty="0" smtClean="0">
                        <a:solidFill>
                          <a:srgbClr val="002060"/>
                        </a:solidFill>
                        <a:latin typeface="Cambria Math" panose="02040503050406030204" pitchFamily="18" charset="0"/>
                      </a:rPr>
                      <m:t> 16</m:t>
                    </m:r>
                  </m:oMath>
                </a14:m>
                <a:r>
                  <a:rPr lang="en-US" sz="2100" dirty="0">
                    <a:solidFill>
                      <a:srgbClr val="002060"/>
                    </a:solidFill>
                    <a:latin typeface="Trebuchet MS" panose="020B0603020202020204" pitchFamily="34" charset="0"/>
                  </a:rPr>
                  <a:t>. We are inserting the following numbers (in this order) into the hash table: 8, 12, 40, 13.</a:t>
                </a:r>
              </a:p>
              <a:p>
                <a:pPr marL="0" indent="0" algn="just">
                  <a:spcBef>
                    <a:spcPct val="0"/>
                  </a:spcBef>
                  <a:buNone/>
                </a:pPr>
                <a:endParaRPr lang="en-US" sz="2100" dirty="0">
                  <a:solidFill>
                    <a:srgbClr val="002060"/>
                  </a:solidFill>
                  <a:latin typeface="Trebuchet MS" panose="020B0603020202020204" pitchFamily="34" charset="0"/>
                </a:endParaRPr>
              </a:p>
              <a:p>
                <a:pPr marL="0" indent="0" algn="just">
                  <a:spcBef>
                    <a:spcPct val="0"/>
                  </a:spcBef>
                  <a:buNone/>
                </a:pPr>
                <a:r>
                  <a:rPr lang="en-US" sz="2100" dirty="0">
                    <a:solidFill>
                      <a:srgbClr val="002060"/>
                    </a:solidFill>
                    <a:latin typeface="Trebuchet MS" panose="020B0603020202020204" pitchFamily="34" charset="0"/>
                  </a:rPr>
                  <a:t>Which number will cause the first collision?</a:t>
                </a:r>
              </a:p>
              <a:p>
                <a:pPr marL="0" indent="0" algn="just">
                  <a:spcBef>
                    <a:spcPct val="0"/>
                  </a:spcBef>
                  <a:buNone/>
                </a:pPr>
                <a:endParaRPr lang="en-US" sz="2100" dirty="0">
                  <a:solidFill>
                    <a:srgbClr val="002060"/>
                  </a:solidFill>
                  <a:latin typeface="Trebuchet MS" panose="020B0603020202020204" pitchFamily="34" charset="0"/>
                </a:endParaRPr>
              </a:p>
              <a:p>
                <a:pPr marL="0" indent="0" algn="just">
                  <a:buNone/>
                </a:pPr>
                <a:r>
                  <a:rPr lang="en-US" sz="2100" dirty="0">
                    <a:solidFill>
                      <a:srgbClr val="002060"/>
                    </a:solidFill>
                    <a:latin typeface="Trebuchet MS" panose="020B0603020202020204" pitchFamily="34" charset="0"/>
                  </a:rPr>
                  <a:t>A:  12</a:t>
                </a:r>
              </a:p>
              <a:p>
                <a:pPr marL="0" indent="0" algn="just">
                  <a:buNone/>
                </a:pPr>
                <a:endParaRPr lang="en-US" sz="2100" dirty="0">
                  <a:solidFill>
                    <a:srgbClr val="002060"/>
                  </a:solidFill>
                  <a:latin typeface="Trebuchet MS" panose="020B0603020202020204" pitchFamily="34" charset="0"/>
                </a:endParaRPr>
              </a:p>
              <a:p>
                <a:pPr marL="0" indent="0" algn="just">
                  <a:buNone/>
                </a:pPr>
                <a:r>
                  <a:rPr lang="en-US" sz="2100" dirty="0">
                    <a:solidFill>
                      <a:srgbClr val="002060"/>
                    </a:solidFill>
                    <a:latin typeface="Trebuchet MS" panose="020B0603020202020204" pitchFamily="34" charset="0"/>
                  </a:rPr>
                  <a:t>B:  40</a:t>
                </a:r>
              </a:p>
              <a:p>
                <a:pPr marL="0" indent="0" algn="just">
                  <a:buNone/>
                </a:pPr>
                <a:endParaRPr lang="en-US" sz="2100" dirty="0">
                  <a:solidFill>
                    <a:srgbClr val="002060"/>
                  </a:solidFill>
                  <a:latin typeface="Trebuchet MS" panose="020B0603020202020204" pitchFamily="34" charset="0"/>
                </a:endParaRPr>
              </a:p>
              <a:p>
                <a:pPr marL="0" indent="0" algn="just">
                  <a:buNone/>
                </a:pPr>
                <a:r>
                  <a:rPr lang="en-US" sz="2100" dirty="0">
                    <a:solidFill>
                      <a:srgbClr val="002060"/>
                    </a:solidFill>
                    <a:latin typeface="Trebuchet MS" panose="020B0603020202020204" pitchFamily="34" charset="0"/>
                  </a:rPr>
                  <a:t>C:  13</a:t>
                </a:r>
              </a:p>
              <a:p>
                <a:pPr marL="0" indent="0" algn="just">
                  <a:buNone/>
                </a:pPr>
                <a:endParaRPr lang="en-US" sz="2100" dirty="0">
                  <a:solidFill>
                    <a:srgbClr val="002060"/>
                  </a:solidFill>
                  <a:latin typeface="Trebuchet MS" panose="020B0603020202020204" pitchFamily="34" charset="0"/>
                </a:endParaRPr>
              </a:p>
              <a:p>
                <a:pPr marL="0" indent="0" algn="just">
                  <a:buNone/>
                </a:pPr>
                <a:r>
                  <a:rPr lang="en-US" sz="2100" dirty="0">
                    <a:solidFill>
                      <a:srgbClr val="002060"/>
                    </a:solidFill>
                    <a:latin typeface="Trebuchet MS" panose="020B0603020202020204" pitchFamily="34" charset="0"/>
                  </a:rPr>
                  <a:t>D:  there are no collisions</a:t>
                </a:r>
              </a:p>
              <a:p>
                <a:pPr marL="0" indent="0" algn="just">
                  <a:buNone/>
                </a:pPr>
                <a:endParaRPr lang="en-US" sz="2100" dirty="0">
                  <a:solidFill>
                    <a:srgbClr val="002060"/>
                  </a:solidFill>
                  <a:latin typeface="Trebuchet MS" panose="020B0603020202020204" pitchFamily="34" charset="0"/>
                </a:endParaRPr>
              </a:p>
              <a:p>
                <a:pPr marL="0" indent="0" algn="just">
                  <a:buNone/>
                </a:pPr>
                <a:endParaRPr lang="en-GB" sz="2100" dirty="0">
                  <a:solidFill>
                    <a:srgbClr val="002060"/>
                  </a:solidFill>
                  <a:latin typeface="Trebuchet MS" panose="020B0603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1313" y="1196164"/>
                <a:ext cx="8166682" cy="3780234"/>
              </a:xfrm>
              <a:blipFill>
                <a:blip r:embed="rId2"/>
                <a:stretch>
                  <a:fillRect l="-896" t="-1129" r="-896" b="-27581"/>
                </a:stretch>
              </a:blipFill>
            </p:spPr>
            <p:txBody>
              <a:bodyPr/>
              <a:lstStyle/>
              <a:p>
                <a:r>
                  <a:rPr lang="en-IN">
                    <a:noFill/>
                  </a:rPr>
                  <a:t> </a:t>
                </a:r>
              </a:p>
            </p:txBody>
          </p:sp>
        </mc:Fallback>
      </mc:AlternateContent>
      <p:sp>
        <p:nvSpPr>
          <p:cNvPr id="6" name="Rectangle 5">
            <a:extLst>
              <a:ext uri="{FF2B5EF4-FFF2-40B4-BE49-F238E27FC236}">
                <a16:creationId xmlns:a16="http://schemas.microsoft.com/office/drawing/2014/main" id="{C985282F-F20C-4964-AECB-99C692309FBC}"/>
              </a:ext>
            </a:extLst>
          </p:cNvPr>
          <p:cNvSpPr/>
          <p:nvPr/>
        </p:nvSpPr>
        <p:spPr bwMode="auto">
          <a:xfrm>
            <a:off x="636005" y="4015038"/>
            <a:ext cx="844689" cy="301718"/>
          </a:xfrm>
          <a:prstGeom prst="rect">
            <a:avLst/>
          </a:prstGeom>
          <a:noFill/>
          <a:ln w="57150">
            <a:solidFill>
              <a:srgbClr val="FF0000"/>
            </a:solidFill>
            <a:headEnd type="none" w="med" len="med"/>
            <a:tailEnd type="triangle" w="med" len="med"/>
          </a:ln>
        </p:spPr>
        <p:style>
          <a:lnRef idx="2">
            <a:schemeClr val="accent1"/>
          </a:lnRef>
          <a:fillRef idx="1">
            <a:schemeClr val="lt1"/>
          </a:fillRef>
          <a:effectRef idx="0">
            <a:schemeClr val="accent1"/>
          </a:effectRef>
          <a:fontRef idx="minor">
            <a:schemeClr val="dk1"/>
          </a:fontRef>
        </p:style>
        <p:txBody>
          <a:bodyPr vert="horz" wrap="square" lIns="67500" tIns="35100" rIns="67500" bIns="35100" numCol="1" rtlCol="0" anchor="t" anchorCtr="0" compatLnSpc="1">
            <a:prstTxWarp prst="textNoShape">
              <a:avLst/>
            </a:prstTxWarp>
            <a:spAutoFit/>
          </a:bodyPr>
          <a:lstStyle/>
          <a:p>
            <a:pPr defTabSz="685800" eaLnBrk="0" hangingPunct="0">
              <a:spcBef>
                <a:spcPct val="50000"/>
              </a:spcBef>
            </a:pPr>
            <a:endParaRPr lang="en-US" sz="1500">
              <a:solidFill>
                <a:srgbClr val="0066FF"/>
              </a:solidFill>
              <a:latin typeface="Fira Sans" pitchFamily="34" charset="0"/>
            </a:endParaRPr>
          </a:p>
        </p:txBody>
      </p:sp>
    </p:spTree>
    <p:extLst>
      <p:ext uri="{BB962C8B-B14F-4D97-AF65-F5344CB8AC3E}">
        <p14:creationId xmlns:p14="http://schemas.microsoft.com/office/powerpoint/2010/main" val="289402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1BDE8D9-4EB7-617D-D824-24CE73CFB154}"/>
              </a:ext>
            </a:extLst>
          </p:cNvPr>
          <p:cNvSpPr>
            <a:spLocks noGrp="1" noChangeArrowheads="1"/>
          </p:cNvSpPr>
          <p:nvPr>
            <p:ph type="title"/>
          </p:nvPr>
        </p:nvSpPr>
        <p:spPr>
          <a:xfrm>
            <a:off x="0" y="0"/>
            <a:ext cx="9144000" cy="914400"/>
          </a:xfrm>
        </p:spPr>
        <p:txBody>
          <a:bodyPr/>
          <a:lstStyle/>
          <a:p>
            <a:r>
              <a:rPr lang="en-US" altLang="en-US"/>
              <a:t>Analysis on Chained-Hash-Search</a:t>
            </a:r>
          </a:p>
        </p:txBody>
      </p:sp>
      <p:sp>
        <p:nvSpPr>
          <p:cNvPr id="12291" name="Rectangle 3">
            <a:extLst>
              <a:ext uri="{FF2B5EF4-FFF2-40B4-BE49-F238E27FC236}">
                <a16:creationId xmlns:a16="http://schemas.microsoft.com/office/drawing/2014/main" id="{3261DFD4-4682-E30D-CA94-119D18964B2D}"/>
              </a:ext>
            </a:extLst>
          </p:cNvPr>
          <p:cNvSpPr>
            <a:spLocks noGrp="1" noChangeArrowheads="1"/>
          </p:cNvSpPr>
          <p:nvPr>
            <p:ph type="body" idx="1"/>
          </p:nvPr>
        </p:nvSpPr>
        <p:spPr>
          <a:xfrm>
            <a:off x="360727" y="1212909"/>
            <a:ext cx="8548381" cy="4650996"/>
          </a:xfrm>
        </p:spPr>
        <p:txBody>
          <a:bodyPr/>
          <a:lstStyle/>
          <a:p>
            <a:pPr>
              <a:lnSpc>
                <a:spcPct val="80000"/>
              </a:lnSpc>
            </a:pPr>
            <a:r>
              <a:rPr lang="en-US" altLang="en-US" sz="2100" dirty="0">
                <a:solidFill>
                  <a:srgbClr val="CC3300"/>
                </a:solidFill>
                <a:latin typeface="Trebuchet MS" panose="020B0603020202020204" pitchFamily="34" charset="0"/>
              </a:rPr>
              <a:t>Load factor</a:t>
            </a:r>
            <a:r>
              <a:rPr lang="en-US" altLang="en-US" sz="2100" dirty="0">
                <a:latin typeface="Trebuchet MS" panose="020B0603020202020204" pitchFamily="34" charset="0"/>
              </a:rPr>
              <a:t> </a:t>
            </a:r>
            <a:r>
              <a:rPr lang="en-US" altLang="en-US" sz="2100" dirty="0">
                <a:solidFill>
                  <a:schemeClr val="hlink"/>
                </a:solidFill>
                <a:latin typeface="Trebuchet MS" panose="020B0603020202020204" pitchFamily="34" charset="0"/>
                <a:sym typeface="Symbol" panose="05050102010706020507" pitchFamily="18" charset="2"/>
              </a:rPr>
              <a:t></a:t>
            </a:r>
            <a:r>
              <a:rPr lang="en-US" altLang="en-US" sz="2100" dirty="0">
                <a:solidFill>
                  <a:schemeClr val="hlink"/>
                </a:solidFill>
                <a:latin typeface="Trebuchet MS" panose="020B0603020202020204" pitchFamily="34" charset="0"/>
              </a:rPr>
              <a:t>=</a:t>
            </a:r>
            <a:r>
              <a:rPr lang="en-US" altLang="en-US" sz="2100" i="1" dirty="0">
                <a:solidFill>
                  <a:schemeClr val="hlink"/>
                </a:solidFill>
                <a:latin typeface="Trebuchet MS" panose="020B0603020202020204" pitchFamily="34" charset="0"/>
              </a:rPr>
              <a:t>n</a:t>
            </a:r>
            <a:r>
              <a:rPr lang="en-US" altLang="en-US" sz="2100" dirty="0">
                <a:solidFill>
                  <a:schemeClr val="hlink"/>
                </a:solidFill>
                <a:latin typeface="Trebuchet MS" panose="020B0603020202020204" pitchFamily="34" charset="0"/>
              </a:rPr>
              <a:t>/</a:t>
            </a:r>
            <a:r>
              <a:rPr lang="en-US" altLang="en-US" sz="2100" i="1" dirty="0">
                <a:solidFill>
                  <a:schemeClr val="hlink"/>
                </a:solidFill>
                <a:latin typeface="Trebuchet MS" panose="020B0603020202020204" pitchFamily="34" charset="0"/>
              </a:rPr>
              <a:t>m</a:t>
            </a:r>
            <a:r>
              <a:rPr lang="en-US" altLang="en-US" sz="2100" dirty="0">
                <a:latin typeface="Trebuchet MS" panose="020B0603020202020204" pitchFamily="34" charset="0"/>
              </a:rPr>
              <a:t> = average keys per slot.</a:t>
            </a:r>
          </a:p>
          <a:p>
            <a:pPr lvl="1">
              <a:lnSpc>
                <a:spcPct val="80000"/>
              </a:lnSpc>
            </a:pPr>
            <a:r>
              <a:rPr lang="en-US" altLang="en-US" sz="2100" i="1" dirty="0">
                <a:latin typeface="Trebuchet MS" panose="020B0603020202020204" pitchFamily="34" charset="0"/>
              </a:rPr>
              <a:t>m</a:t>
            </a:r>
            <a:r>
              <a:rPr lang="en-US" altLang="en-US" sz="2100" dirty="0">
                <a:latin typeface="Trebuchet MS" panose="020B0603020202020204" pitchFamily="34" charset="0"/>
              </a:rPr>
              <a:t> – number of slots.</a:t>
            </a:r>
          </a:p>
          <a:p>
            <a:pPr lvl="1">
              <a:lnSpc>
                <a:spcPct val="80000"/>
              </a:lnSpc>
            </a:pPr>
            <a:r>
              <a:rPr lang="en-US" altLang="en-US" sz="2100" i="1" dirty="0">
                <a:latin typeface="Trebuchet MS" panose="020B0603020202020204" pitchFamily="34" charset="0"/>
              </a:rPr>
              <a:t> n</a:t>
            </a:r>
            <a:r>
              <a:rPr lang="en-US" altLang="en-US" sz="2100" dirty="0">
                <a:latin typeface="Trebuchet MS" panose="020B0603020202020204" pitchFamily="34" charset="0"/>
              </a:rPr>
              <a:t> – number of elements stored in the hash table.</a:t>
            </a:r>
          </a:p>
          <a:p>
            <a:pPr lvl="1">
              <a:lnSpc>
                <a:spcPct val="80000"/>
              </a:lnSpc>
            </a:pPr>
            <a:endParaRPr lang="en-US" altLang="en-US" sz="1200" i="1" dirty="0">
              <a:latin typeface="Trebuchet MS" panose="020B0603020202020204" pitchFamily="34" charset="0"/>
            </a:endParaRPr>
          </a:p>
          <a:p>
            <a:pPr>
              <a:lnSpc>
                <a:spcPct val="80000"/>
              </a:lnSpc>
            </a:pPr>
            <a:r>
              <a:rPr lang="en-US" altLang="en-US" sz="2100" dirty="0">
                <a:solidFill>
                  <a:srgbClr val="CC3300"/>
                </a:solidFill>
                <a:latin typeface="Trebuchet MS" panose="020B0603020202020204" pitchFamily="34" charset="0"/>
              </a:rPr>
              <a:t>Worst-case complexity:</a:t>
            </a:r>
            <a:r>
              <a:rPr lang="en-US" altLang="en-US" sz="2100" dirty="0">
                <a:latin typeface="Trebuchet MS" panose="020B0603020202020204" pitchFamily="34" charset="0"/>
              </a:rPr>
              <a:t> </a:t>
            </a:r>
            <a:r>
              <a:rPr lang="en-US" altLang="en-US" sz="2100" dirty="0">
                <a:latin typeface="Trebuchet MS" panose="020B0603020202020204" pitchFamily="34" charset="0"/>
                <a:sym typeface="Symbol" panose="05050102010706020507" pitchFamily="18" charset="2"/>
              </a:rPr>
              <a:t></a:t>
            </a:r>
            <a:r>
              <a:rPr lang="en-US" altLang="en-US" sz="2100" dirty="0">
                <a:latin typeface="Trebuchet MS" panose="020B0603020202020204" pitchFamily="34" charset="0"/>
              </a:rPr>
              <a:t>(</a:t>
            </a:r>
            <a:r>
              <a:rPr lang="en-US" altLang="en-US" sz="2100" i="1" dirty="0">
                <a:latin typeface="Trebuchet MS" panose="020B0603020202020204" pitchFamily="34" charset="0"/>
              </a:rPr>
              <a:t>n</a:t>
            </a:r>
            <a:r>
              <a:rPr lang="en-US" altLang="en-US" sz="2100" dirty="0">
                <a:latin typeface="Trebuchet MS" panose="020B0603020202020204" pitchFamily="34" charset="0"/>
              </a:rPr>
              <a:t>) + time to compute </a:t>
            </a:r>
            <a:r>
              <a:rPr lang="en-US" altLang="en-US" sz="2100" i="1" dirty="0">
                <a:latin typeface="Trebuchet MS" panose="020B0603020202020204" pitchFamily="34" charset="0"/>
              </a:rPr>
              <a:t>h</a:t>
            </a:r>
            <a:r>
              <a:rPr lang="en-US" altLang="en-US" sz="2100" dirty="0">
                <a:latin typeface="Trebuchet MS" panose="020B0603020202020204" pitchFamily="34" charset="0"/>
              </a:rPr>
              <a:t>(</a:t>
            </a:r>
            <a:r>
              <a:rPr lang="en-US" altLang="en-US" sz="2100" i="1" dirty="0">
                <a:latin typeface="Trebuchet MS" panose="020B0603020202020204" pitchFamily="34" charset="0"/>
              </a:rPr>
              <a:t>k</a:t>
            </a:r>
            <a:r>
              <a:rPr lang="en-US" altLang="en-US" sz="2100" dirty="0">
                <a:latin typeface="Trebuchet MS" panose="020B0603020202020204" pitchFamily="34" charset="0"/>
              </a:rPr>
              <a:t>).</a:t>
            </a:r>
          </a:p>
          <a:p>
            <a:pPr>
              <a:lnSpc>
                <a:spcPct val="80000"/>
              </a:lnSpc>
            </a:pPr>
            <a:endParaRPr lang="en-US" altLang="en-US" sz="1200" dirty="0">
              <a:latin typeface="Trebuchet MS" panose="020B0603020202020204" pitchFamily="34" charset="0"/>
            </a:endParaRPr>
          </a:p>
          <a:p>
            <a:pPr>
              <a:lnSpc>
                <a:spcPct val="80000"/>
              </a:lnSpc>
            </a:pPr>
            <a:endParaRPr lang="en-US" altLang="en-US" sz="1050" dirty="0">
              <a:latin typeface="Trebuchet MS" panose="020B0603020202020204" pitchFamily="34" charset="0"/>
            </a:endParaRPr>
          </a:p>
          <a:p>
            <a:pPr>
              <a:lnSpc>
                <a:spcPct val="80000"/>
              </a:lnSpc>
            </a:pPr>
            <a:r>
              <a:rPr lang="en-US" altLang="en-US" sz="2100" b="1" dirty="0">
                <a:solidFill>
                  <a:srgbClr val="CC3300"/>
                </a:solidFill>
                <a:latin typeface="Trebuchet MS" panose="020B0603020202020204" pitchFamily="34" charset="0"/>
              </a:rPr>
              <a:t>Assume</a:t>
            </a:r>
            <a:r>
              <a:rPr lang="en-US" altLang="en-US" sz="2100" dirty="0">
                <a:latin typeface="Trebuchet MS" panose="020B0603020202020204" pitchFamily="34" charset="0"/>
              </a:rPr>
              <a:t> </a:t>
            </a:r>
          </a:p>
          <a:p>
            <a:pPr lvl="1">
              <a:lnSpc>
                <a:spcPct val="80000"/>
              </a:lnSpc>
            </a:pPr>
            <a:r>
              <a:rPr lang="en-US" altLang="en-US" sz="2100" i="1" dirty="0">
                <a:solidFill>
                  <a:schemeClr val="hlink"/>
                </a:solidFill>
                <a:latin typeface="Trebuchet MS" panose="020B0603020202020204" pitchFamily="34" charset="0"/>
              </a:rPr>
              <a:t>Simple uniform hashing</a:t>
            </a:r>
            <a:r>
              <a:rPr lang="en-US" altLang="en-US" sz="2100" dirty="0">
                <a:latin typeface="Trebuchet MS" panose="020B0603020202020204" pitchFamily="34" charset="0"/>
              </a:rPr>
              <a:t>.</a:t>
            </a:r>
          </a:p>
          <a:p>
            <a:pPr lvl="2">
              <a:lnSpc>
                <a:spcPct val="80000"/>
              </a:lnSpc>
            </a:pPr>
            <a:r>
              <a:rPr lang="en-US" altLang="en-US" sz="2100" dirty="0">
                <a:latin typeface="Trebuchet MS" panose="020B0603020202020204" pitchFamily="34" charset="0"/>
              </a:rPr>
              <a:t>Any key is equally likely to hash into any of the </a:t>
            </a:r>
            <a:r>
              <a:rPr lang="en-US" altLang="en-US" sz="2100" i="1" dirty="0">
                <a:latin typeface="Trebuchet MS" panose="020B0603020202020204" pitchFamily="34" charset="0"/>
              </a:rPr>
              <a:t>m</a:t>
            </a:r>
            <a:r>
              <a:rPr lang="en-US" altLang="en-US" sz="2100" dirty="0">
                <a:latin typeface="Trebuchet MS" panose="020B0603020202020204" pitchFamily="34" charset="0"/>
              </a:rPr>
              <a:t> slots, independent of where any other key hashes to.</a:t>
            </a:r>
          </a:p>
          <a:p>
            <a:pPr lvl="2">
              <a:lnSpc>
                <a:spcPct val="80000"/>
              </a:lnSpc>
            </a:pPr>
            <a:endParaRPr lang="en-US" altLang="en-US" sz="1050" dirty="0">
              <a:latin typeface="Trebuchet MS" panose="020B0603020202020204" pitchFamily="34" charset="0"/>
            </a:endParaRPr>
          </a:p>
          <a:p>
            <a:pPr lvl="1">
              <a:lnSpc>
                <a:spcPct val="80000"/>
              </a:lnSpc>
            </a:pPr>
            <a:r>
              <a:rPr lang="en-US" altLang="en-US" sz="2100" i="1" dirty="0">
                <a:solidFill>
                  <a:schemeClr val="hlink"/>
                </a:solidFill>
                <a:latin typeface="Trebuchet MS" panose="020B0603020202020204" pitchFamily="34" charset="0"/>
              </a:rPr>
              <a:t>O</a:t>
            </a:r>
            <a:r>
              <a:rPr lang="en-US" altLang="en-US" sz="2100" dirty="0">
                <a:solidFill>
                  <a:schemeClr val="hlink"/>
                </a:solidFill>
                <a:latin typeface="Trebuchet MS" panose="020B0603020202020204" pitchFamily="34" charset="0"/>
              </a:rPr>
              <a:t>(1) time to compute </a:t>
            </a:r>
            <a:r>
              <a:rPr lang="en-US" altLang="en-US" sz="2100" i="1" dirty="0">
                <a:solidFill>
                  <a:schemeClr val="hlink"/>
                </a:solidFill>
                <a:latin typeface="Trebuchet MS" panose="020B0603020202020204" pitchFamily="34" charset="0"/>
              </a:rPr>
              <a:t>h</a:t>
            </a:r>
            <a:r>
              <a:rPr lang="en-US" altLang="en-US" sz="2100" dirty="0">
                <a:solidFill>
                  <a:schemeClr val="hlink"/>
                </a:solidFill>
                <a:latin typeface="Trebuchet MS" panose="020B0603020202020204" pitchFamily="34" charset="0"/>
              </a:rPr>
              <a:t>(</a:t>
            </a:r>
            <a:r>
              <a:rPr lang="en-US" altLang="en-US" sz="2100" i="1" dirty="0">
                <a:solidFill>
                  <a:schemeClr val="hlink"/>
                </a:solidFill>
                <a:latin typeface="Trebuchet MS" panose="020B0603020202020204" pitchFamily="34" charset="0"/>
              </a:rPr>
              <a:t>k</a:t>
            </a:r>
            <a:r>
              <a:rPr lang="en-US" altLang="en-US" sz="2100" dirty="0">
                <a:solidFill>
                  <a:schemeClr val="hlink"/>
                </a:solidFill>
                <a:latin typeface="Trebuchet MS" panose="020B0603020202020204" pitchFamily="34" charset="0"/>
              </a:rPr>
              <a:t>)</a:t>
            </a:r>
            <a:r>
              <a:rPr lang="en-US" altLang="en-US" sz="2100" dirty="0">
                <a:latin typeface="Trebuchet MS" panose="020B0603020202020204" pitchFamily="34" charset="0"/>
              </a:rPr>
              <a:t>.</a:t>
            </a:r>
          </a:p>
          <a:p>
            <a:pPr lvl="1">
              <a:lnSpc>
                <a:spcPct val="80000"/>
              </a:lnSpc>
            </a:pPr>
            <a:endParaRPr lang="en-US" altLang="en-US" sz="1200" dirty="0">
              <a:latin typeface="Trebuchet MS" panose="020B0603020202020204" pitchFamily="34" charset="0"/>
            </a:endParaRPr>
          </a:p>
          <a:p>
            <a:pPr>
              <a:lnSpc>
                <a:spcPct val="80000"/>
              </a:lnSpc>
            </a:pPr>
            <a:r>
              <a:rPr lang="en-US" altLang="en-US" sz="2100" dirty="0">
                <a:latin typeface="Trebuchet MS" panose="020B0603020202020204" pitchFamily="34" charset="0"/>
              </a:rPr>
              <a:t>Time to search for an element with key </a:t>
            </a:r>
            <a:r>
              <a:rPr lang="en-US" altLang="en-US" sz="2100" i="1" dirty="0">
                <a:latin typeface="Trebuchet MS" panose="020B0603020202020204" pitchFamily="34" charset="0"/>
              </a:rPr>
              <a:t>k</a:t>
            </a:r>
            <a:r>
              <a:rPr lang="en-US" altLang="en-US" sz="2100" dirty="0">
                <a:latin typeface="Trebuchet MS" panose="020B0603020202020204" pitchFamily="34" charset="0"/>
              </a:rPr>
              <a:t> is </a:t>
            </a:r>
            <a:r>
              <a:rPr lang="en-US" altLang="en-US" sz="2400" i="1" dirty="0">
                <a:latin typeface="Symbol" panose="05050102010706020507" pitchFamily="18" charset="2"/>
              </a:rPr>
              <a:t>Q</a:t>
            </a:r>
            <a:r>
              <a:rPr lang="en-US" altLang="en-US" sz="2400" dirty="0"/>
              <a:t>(|</a:t>
            </a:r>
            <a:r>
              <a:rPr lang="en-US" altLang="en-US" sz="2400" i="1" dirty="0"/>
              <a:t>T</a:t>
            </a:r>
            <a:r>
              <a:rPr lang="en-US" altLang="en-US" sz="2400" dirty="0"/>
              <a:t>[</a:t>
            </a:r>
            <a:r>
              <a:rPr lang="en-US" altLang="en-US" sz="2400" i="1" dirty="0"/>
              <a:t>h</a:t>
            </a:r>
            <a:r>
              <a:rPr lang="en-US" altLang="en-US" sz="2400" dirty="0"/>
              <a:t>(</a:t>
            </a:r>
            <a:r>
              <a:rPr lang="en-US" altLang="en-US" sz="2400" i="1" dirty="0"/>
              <a:t>k</a:t>
            </a:r>
            <a:r>
              <a:rPr lang="en-US" altLang="en-US" sz="2400" dirty="0"/>
              <a:t>)]|).</a:t>
            </a:r>
            <a:endParaRPr lang="en-US" altLang="en-US" sz="2100" dirty="0">
              <a:latin typeface="Trebuchet MS" panose="020B0603020202020204" pitchFamily="34" charset="0"/>
            </a:endParaRPr>
          </a:p>
          <a:p>
            <a:pPr>
              <a:lnSpc>
                <a:spcPct val="80000"/>
              </a:lnSpc>
            </a:pPr>
            <a:r>
              <a:rPr lang="en-US" altLang="en-US" sz="2100" dirty="0">
                <a:latin typeface="Trebuchet MS" panose="020B0603020202020204" pitchFamily="34" charset="0"/>
              </a:rPr>
              <a:t>Expected length of a linked list = load factor = </a:t>
            </a:r>
            <a:r>
              <a:rPr lang="en-US" altLang="en-US" sz="2100" dirty="0">
                <a:solidFill>
                  <a:schemeClr val="tx1"/>
                </a:solidFill>
                <a:latin typeface="Trebuchet MS" panose="020B0603020202020204" pitchFamily="34" charset="0"/>
                <a:sym typeface="Symbol" panose="05050102010706020507" pitchFamily="18" charset="2"/>
              </a:rPr>
              <a:t> </a:t>
            </a:r>
            <a:r>
              <a:rPr lang="en-US" altLang="en-US" sz="2100" dirty="0">
                <a:solidFill>
                  <a:schemeClr val="tx1"/>
                </a:solidFill>
                <a:latin typeface="Trebuchet MS" panose="020B0603020202020204" pitchFamily="34" charset="0"/>
              </a:rPr>
              <a:t>= </a:t>
            </a:r>
            <a:r>
              <a:rPr lang="en-US" altLang="en-US" sz="2100" i="1" dirty="0">
                <a:solidFill>
                  <a:schemeClr val="tx1"/>
                </a:solidFill>
                <a:latin typeface="Trebuchet MS" panose="020B0603020202020204" pitchFamily="34" charset="0"/>
              </a:rPr>
              <a:t>n</a:t>
            </a:r>
            <a:r>
              <a:rPr lang="en-US" altLang="en-US" sz="2100" dirty="0">
                <a:solidFill>
                  <a:schemeClr val="tx1"/>
                </a:solidFill>
                <a:latin typeface="Trebuchet MS" panose="020B0603020202020204" pitchFamily="34" charset="0"/>
              </a:rPr>
              <a:t>/</a:t>
            </a:r>
            <a:r>
              <a:rPr lang="en-US" altLang="en-US" sz="2100" i="1" dirty="0">
                <a:solidFill>
                  <a:schemeClr val="tx1"/>
                </a:solidFill>
                <a:latin typeface="Trebuchet MS" panose="020B0603020202020204" pitchFamily="34" charset="0"/>
              </a:rPr>
              <a:t>m</a:t>
            </a:r>
            <a:r>
              <a:rPr lang="en-US" altLang="en-US" sz="2100" dirty="0">
                <a:latin typeface="Trebuchet MS" panose="020B0603020202020204" pitchFamily="34" charset="0"/>
              </a:rPr>
              <a:t>.</a:t>
            </a:r>
          </a:p>
        </p:txBody>
      </p:sp>
    </p:spTree>
    <p:extLst>
      <p:ext uri="{BB962C8B-B14F-4D97-AF65-F5344CB8AC3E}">
        <p14:creationId xmlns:p14="http://schemas.microsoft.com/office/powerpoint/2010/main" val="2709183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D36629DA-FAD1-97D4-5361-63AAB78F6387}"/>
              </a:ext>
            </a:extLst>
          </p:cNvPr>
          <p:cNvSpPr>
            <a:spLocks noGrp="1"/>
          </p:cNvSpPr>
          <p:nvPr>
            <p:ph type="sldNum" sz="quarter" idx="11"/>
          </p:nvPr>
        </p:nvSpPr>
        <p:spPr/>
        <p:txBody>
          <a:bodyPr/>
          <a:lstStyle/>
          <a:p>
            <a:fld id="{EFAAB9A7-6123-403D-BF8E-C66761508AF9}" type="slidenum">
              <a:rPr lang="en-US" altLang="en-US"/>
              <a:pPr/>
              <a:t>32</a:t>
            </a:fld>
            <a:endParaRPr lang="en-US" altLang="en-US"/>
          </a:p>
        </p:txBody>
      </p:sp>
      <p:sp>
        <p:nvSpPr>
          <p:cNvPr id="567298" name="Rectangle 2">
            <a:extLst>
              <a:ext uri="{FF2B5EF4-FFF2-40B4-BE49-F238E27FC236}">
                <a16:creationId xmlns:a16="http://schemas.microsoft.com/office/drawing/2014/main" id="{405A8EE2-1C6B-8587-9280-347B4EB0ADCF}"/>
              </a:ext>
            </a:extLst>
          </p:cNvPr>
          <p:cNvSpPr>
            <a:spLocks noGrp="1" noChangeArrowheads="1"/>
          </p:cNvSpPr>
          <p:nvPr>
            <p:ph type="title"/>
          </p:nvPr>
        </p:nvSpPr>
        <p:spPr/>
        <p:txBody>
          <a:bodyPr/>
          <a:lstStyle/>
          <a:p>
            <a:r>
              <a:rPr lang="en-US" altLang="en-US"/>
              <a:t>Collision with Chaining - Discussion</a:t>
            </a:r>
          </a:p>
        </p:txBody>
      </p:sp>
      <p:sp>
        <p:nvSpPr>
          <p:cNvPr id="567299" name="Rectangle 3">
            <a:extLst>
              <a:ext uri="{FF2B5EF4-FFF2-40B4-BE49-F238E27FC236}">
                <a16:creationId xmlns:a16="http://schemas.microsoft.com/office/drawing/2014/main" id="{AE03C05D-FC95-DA9E-7045-859E1ED57A95}"/>
              </a:ext>
            </a:extLst>
          </p:cNvPr>
          <p:cNvSpPr>
            <a:spLocks noGrp="1" noChangeArrowheads="1"/>
          </p:cNvSpPr>
          <p:nvPr>
            <p:ph type="body" idx="1"/>
          </p:nvPr>
        </p:nvSpPr>
        <p:spPr/>
        <p:txBody>
          <a:bodyPr/>
          <a:lstStyle/>
          <a:p>
            <a:pPr>
              <a:lnSpc>
                <a:spcPct val="130000"/>
              </a:lnSpc>
            </a:pPr>
            <a:r>
              <a:rPr lang="en-US" altLang="en-US"/>
              <a:t>Choosing the size of the table</a:t>
            </a:r>
          </a:p>
          <a:p>
            <a:pPr lvl="1">
              <a:lnSpc>
                <a:spcPct val="130000"/>
              </a:lnSpc>
            </a:pPr>
            <a:r>
              <a:rPr lang="en-US" altLang="en-US"/>
              <a:t>Small enough not to waste space</a:t>
            </a:r>
          </a:p>
          <a:p>
            <a:pPr lvl="1">
              <a:lnSpc>
                <a:spcPct val="130000"/>
              </a:lnSpc>
            </a:pPr>
            <a:r>
              <a:rPr lang="en-US" altLang="en-US"/>
              <a:t>Large enough such that lists remain short</a:t>
            </a:r>
          </a:p>
          <a:p>
            <a:pPr lvl="1">
              <a:lnSpc>
                <a:spcPct val="130000"/>
              </a:lnSpc>
            </a:pPr>
            <a:r>
              <a:rPr lang="en-US" altLang="en-US"/>
              <a:t>Typically 1/5 or 1/10 of the total number of elements</a:t>
            </a:r>
          </a:p>
          <a:p>
            <a:pPr>
              <a:lnSpc>
                <a:spcPct val="130000"/>
              </a:lnSpc>
            </a:pPr>
            <a:r>
              <a:rPr lang="en-US" altLang="en-US"/>
              <a:t>How should we keep the lists: ordered or not?</a:t>
            </a:r>
          </a:p>
          <a:p>
            <a:pPr lvl="1">
              <a:lnSpc>
                <a:spcPct val="130000"/>
              </a:lnSpc>
            </a:pPr>
            <a:r>
              <a:rPr lang="en-US" altLang="en-US"/>
              <a:t>Not ordered!</a:t>
            </a:r>
          </a:p>
          <a:p>
            <a:pPr lvl="2">
              <a:lnSpc>
                <a:spcPct val="130000"/>
              </a:lnSpc>
            </a:pPr>
            <a:r>
              <a:rPr lang="en-US" altLang="en-US"/>
              <a:t>Insert is fast</a:t>
            </a:r>
          </a:p>
          <a:p>
            <a:pPr lvl="2">
              <a:lnSpc>
                <a:spcPct val="130000"/>
              </a:lnSpc>
            </a:pPr>
            <a:r>
              <a:rPr lang="en-US" altLang="en-US"/>
              <a:t>Can easily remove the most recently inserted elements </a:t>
            </a:r>
          </a:p>
        </p:txBody>
      </p:sp>
    </p:spTree>
    <p:extLst>
      <p:ext uri="{BB962C8B-B14F-4D97-AF65-F5344CB8AC3E}">
        <p14:creationId xmlns:p14="http://schemas.microsoft.com/office/powerpoint/2010/main" val="2165601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2DFCD6FB-9205-8800-74CF-8B2B9D025F42}"/>
              </a:ext>
            </a:extLst>
          </p:cNvPr>
          <p:cNvSpPr>
            <a:spLocks noGrp="1"/>
          </p:cNvSpPr>
          <p:nvPr>
            <p:ph type="sldNum" sz="quarter" idx="11"/>
          </p:nvPr>
        </p:nvSpPr>
        <p:spPr/>
        <p:txBody>
          <a:bodyPr/>
          <a:lstStyle/>
          <a:p>
            <a:fld id="{44FC866E-A8D0-4908-9C4D-98452910413D}" type="slidenum">
              <a:rPr lang="en-US" altLang="en-US"/>
              <a:pPr/>
              <a:t>33</a:t>
            </a:fld>
            <a:endParaRPr lang="en-US" altLang="en-US"/>
          </a:p>
        </p:txBody>
      </p:sp>
      <p:sp>
        <p:nvSpPr>
          <p:cNvPr id="568322" name="Rectangle 2">
            <a:extLst>
              <a:ext uri="{FF2B5EF4-FFF2-40B4-BE49-F238E27FC236}">
                <a16:creationId xmlns:a16="http://schemas.microsoft.com/office/drawing/2014/main" id="{8446273A-8357-6F39-A0C8-41E53CFA761F}"/>
              </a:ext>
            </a:extLst>
          </p:cNvPr>
          <p:cNvSpPr>
            <a:spLocks noGrp="1" noChangeArrowheads="1"/>
          </p:cNvSpPr>
          <p:nvPr>
            <p:ph type="title"/>
          </p:nvPr>
        </p:nvSpPr>
        <p:spPr/>
        <p:txBody>
          <a:bodyPr/>
          <a:lstStyle/>
          <a:p>
            <a:r>
              <a:rPr lang="en-US" altLang="en-US"/>
              <a:t>Insertion in Hash Tables</a:t>
            </a:r>
          </a:p>
        </p:txBody>
      </p:sp>
      <p:sp>
        <p:nvSpPr>
          <p:cNvPr id="568323" name="Rectangle 3">
            <a:extLst>
              <a:ext uri="{FF2B5EF4-FFF2-40B4-BE49-F238E27FC236}">
                <a16:creationId xmlns:a16="http://schemas.microsoft.com/office/drawing/2014/main" id="{DED1250F-1021-40CF-E0F5-23CEEA78FE53}"/>
              </a:ext>
            </a:extLst>
          </p:cNvPr>
          <p:cNvSpPr>
            <a:spLocks noGrp="1" noChangeArrowheads="1"/>
          </p:cNvSpPr>
          <p:nvPr>
            <p:ph type="body" idx="1"/>
          </p:nvPr>
        </p:nvSpPr>
        <p:spPr/>
        <p:txBody>
          <a:bodyPr/>
          <a:lstStyle/>
          <a:p>
            <a:pPr>
              <a:lnSpc>
                <a:spcPct val="130000"/>
              </a:lnSpc>
              <a:buFontTx/>
              <a:buNone/>
            </a:pPr>
            <a:r>
              <a:rPr lang="en-US" altLang="en-US" dirty="0">
                <a:solidFill>
                  <a:srgbClr val="DD0111"/>
                </a:solidFill>
                <a:latin typeface="Monotype Corsiva" panose="03010101010201010101" pitchFamily="66" charset="0"/>
              </a:rPr>
              <a:t>Alg.:</a:t>
            </a:r>
            <a:r>
              <a:rPr lang="en-US" altLang="en-US" dirty="0"/>
              <a:t> CHAINED-HASH-INSERT(</a:t>
            </a:r>
            <a:r>
              <a:rPr lang="en-US" altLang="en-US" dirty="0">
                <a:latin typeface="Comic Sans MS" panose="030F0702030302020204" pitchFamily="66" charset="0"/>
              </a:rPr>
              <a:t>T, x</a:t>
            </a:r>
            <a:r>
              <a:rPr lang="en-US" altLang="en-US" dirty="0"/>
              <a:t>)</a:t>
            </a:r>
          </a:p>
          <a:p>
            <a:pPr>
              <a:lnSpc>
                <a:spcPct val="130000"/>
              </a:lnSpc>
              <a:buFontTx/>
              <a:buNone/>
            </a:pPr>
            <a:r>
              <a:rPr lang="en-US" altLang="en-US" dirty="0"/>
              <a:t>		insert </a:t>
            </a:r>
            <a:r>
              <a:rPr lang="en-US" altLang="en-US" dirty="0">
                <a:latin typeface="Comic Sans MS" panose="030F0702030302020204" pitchFamily="66" charset="0"/>
              </a:rPr>
              <a:t>x</a:t>
            </a:r>
            <a:r>
              <a:rPr lang="en-US" altLang="en-US" dirty="0"/>
              <a:t> at the head of list </a:t>
            </a:r>
            <a:r>
              <a:rPr lang="en-US" altLang="en-US" dirty="0">
                <a:latin typeface="Comic Sans MS" panose="030F0702030302020204" pitchFamily="66" charset="0"/>
              </a:rPr>
              <a:t>T[h(key[x])]</a:t>
            </a:r>
          </a:p>
          <a:p>
            <a:pPr>
              <a:lnSpc>
                <a:spcPct val="130000"/>
              </a:lnSpc>
            </a:pPr>
            <a:r>
              <a:rPr lang="en-US" altLang="en-US" dirty="0">
                <a:solidFill>
                  <a:schemeClr val="tx1"/>
                </a:solidFill>
              </a:rPr>
              <a:t>Worst-case running time is </a:t>
            </a:r>
            <a:r>
              <a:rPr lang="en-US" altLang="en-US" dirty="0">
                <a:solidFill>
                  <a:schemeClr val="tx1"/>
                </a:solidFill>
                <a:latin typeface="Comic Sans MS" panose="030F0702030302020204" pitchFamily="66" charset="0"/>
              </a:rPr>
              <a:t>O(1)</a:t>
            </a:r>
          </a:p>
          <a:p>
            <a:pPr>
              <a:lnSpc>
                <a:spcPct val="130000"/>
              </a:lnSpc>
            </a:pPr>
            <a:r>
              <a:rPr lang="en-US" altLang="en-US" dirty="0">
                <a:solidFill>
                  <a:schemeClr val="tx1"/>
                </a:solidFill>
              </a:rPr>
              <a:t>Assumes that the element being inserted isn’t already in the list</a:t>
            </a:r>
          </a:p>
          <a:p>
            <a:pPr>
              <a:lnSpc>
                <a:spcPct val="130000"/>
              </a:lnSpc>
            </a:pPr>
            <a:r>
              <a:rPr lang="en-US" altLang="en-US" dirty="0">
                <a:solidFill>
                  <a:schemeClr val="tx1"/>
                </a:solidFill>
              </a:rPr>
              <a:t>It would take an additional search to check if it was already inserted</a:t>
            </a:r>
          </a:p>
        </p:txBody>
      </p:sp>
    </p:spTree>
    <p:extLst>
      <p:ext uri="{BB962C8B-B14F-4D97-AF65-F5344CB8AC3E}">
        <p14:creationId xmlns:p14="http://schemas.microsoft.com/office/powerpoint/2010/main" val="1357063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EA5C6F4C-E991-07A4-A952-B0350B3A1687}"/>
              </a:ext>
            </a:extLst>
          </p:cNvPr>
          <p:cNvSpPr>
            <a:spLocks noGrp="1"/>
          </p:cNvSpPr>
          <p:nvPr>
            <p:ph type="sldNum" sz="quarter" idx="11"/>
          </p:nvPr>
        </p:nvSpPr>
        <p:spPr/>
        <p:txBody>
          <a:bodyPr/>
          <a:lstStyle/>
          <a:p>
            <a:fld id="{0E3F2223-6E68-4F64-8AE3-17FB5E10570F}" type="slidenum">
              <a:rPr lang="en-US" altLang="en-US"/>
              <a:pPr/>
              <a:t>34</a:t>
            </a:fld>
            <a:endParaRPr lang="en-US" altLang="en-US"/>
          </a:p>
        </p:txBody>
      </p:sp>
      <p:sp>
        <p:nvSpPr>
          <p:cNvPr id="570370" name="Rectangle 2">
            <a:extLst>
              <a:ext uri="{FF2B5EF4-FFF2-40B4-BE49-F238E27FC236}">
                <a16:creationId xmlns:a16="http://schemas.microsoft.com/office/drawing/2014/main" id="{60577AD7-C74E-5C94-052A-F3725C86370B}"/>
              </a:ext>
            </a:extLst>
          </p:cNvPr>
          <p:cNvSpPr>
            <a:spLocks noGrp="1" noChangeArrowheads="1"/>
          </p:cNvSpPr>
          <p:nvPr>
            <p:ph type="title"/>
          </p:nvPr>
        </p:nvSpPr>
        <p:spPr/>
        <p:txBody>
          <a:bodyPr/>
          <a:lstStyle/>
          <a:p>
            <a:r>
              <a:rPr lang="en-US" altLang="en-US"/>
              <a:t>Deletion in Hash Tables</a:t>
            </a:r>
          </a:p>
        </p:txBody>
      </p:sp>
      <p:sp>
        <p:nvSpPr>
          <p:cNvPr id="570371" name="Rectangle 3">
            <a:extLst>
              <a:ext uri="{FF2B5EF4-FFF2-40B4-BE49-F238E27FC236}">
                <a16:creationId xmlns:a16="http://schemas.microsoft.com/office/drawing/2014/main" id="{5FB173CA-A60F-A5FE-866C-3FAFF6C6487C}"/>
              </a:ext>
            </a:extLst>
          </p:cNvPr>
          <p:cNvSpPr>
            <a:spLocks noGrp="1" noChangeArrowheads="1"/>
          </p:cNvSpPr>
          <p:nvPr>
            <p:ph type="body" idx="1"/>
          </p:nvPr>
        </p:nvSpPr>
        <p:spPr>
          <a:xfrm>
            <a:off x="350838" y="1214438"/>
            <a:ext cx="8229600" cy="5462587"/>
          </a:xfrm>
        </p:spPr>
        <p:txBody>
          <a:bodyPr/>
          <a:lstStyle/>
          <a:p>
            <a:pPr>
              <a:lnSpc>
                <a:spcPct val="120000"/>
              </a:lnSpc>
              <a:buFontTx/>
              <a:buNone/>
            </a:pPr>
            <a:r>
              <a:rPr lang="en-US" altLang="en-US">
                <a:solidFill>
                  <a:srgbClr val="DD0111"/>
                </a:solidFill>
                <a:latin typeface="Monotype Corsiva" panose="03010101010201010101" pitchFamily="66" charset="0"/>
              </a:rPr>
              <a:t>Alg.:</a:t>
            </a:r>
            <a:r>
              <a:rPr lang="en-US" altLang="en-US"/>
              <a:t> CHAINED-HASH-DELETE(T, x)</a:t>
            </a:r>
          </a:p>
          <a:p>
            <a:pPr>
              <a:lnSpc>
                <a:spcPct val="120000"/>
              </a:lnSpc>
              <a:buFontTx/>
              <a:buNone/>
            </a:pPr>
            <a:r>
              <a:rPr lang="en-US" altLang="en-US"/>
              <a:t>		delete </a:t>
            </a:r>
            <a:r>
              <a:rPr lang="en-US" altLang="en-US">
                <a:latin typeface="Comic Sans MS" panose="030F0702030302020204" pitchFamily="66" charset="0"/>
              </a:rPr>
              <a:t>x</a:t>
            </a:r>
            <a:r>
              <a:rPr lang="en-US" altLang="en-US"/>
              <a:t> from the list </a:t>
            </a:r>
            <a:r>
              <a:rPr lang="en-US" altLang="en-US">
                <a:latin typeface="Comic Sans MS" panose="030F0702030302020204" pitchFamily="66" charset="0"/>
              </a:rPr>
              <a:t>T[h(key[x])]</a:t>
            </a:r>
          </a:p>
          <a:p>
            <a:pPr>
              <a:lnSpc>
                <a:spcPct val="120000"/>
              </a:lnSpc>
              <a:buFontTx/>
              <a:buNone/>
            </a:pPr>
            <a:endParaRPr lang="en-US" altLang="en-US">
              <a:latin typeface="Comic Sans MS" panose="030F0702030302020204" pitchFamily="66" charset="0"/>
            </a:endParaRPr>
          </a:p>
          <a:p>
            <a:pPr>
              <a:lnSpc>
                <a:spcPct val="120000"/>
              </a:lnSpc>
            </a:pPr>
            <a:r>
              <a:rPr lang="en-US" altLang="en-US">
                <a:solidFill>
                  <a:schemeClr val="tx1"/>
                </a:solidFill>
              </a:rPr>
              <a:t>Need to find the element to be deleted.</a:t>
            </a:r>
          </a:p>
          <a:p>
            <a:pPr>
              <a:lnSpc>
                <a:spcPct val="120000"/>
              </a:lnSpc>
            </a:pPr>
            <a:r>
              <a:rPr lang="en-US" altLang="en-US">
                <a:solidFill>
                  <a:schemeClr val="tx1"/>
                </a:solidFill>
              </a:rPr>
              <a:t>Worst-case running time</a:t>
            </a:r>
            <a:r>
              <a:rPr lang="en-US" altLang="en-US"/>
              <a:t>:</a:t>
            </a:r>
          </a:p>
          <a:p>
            <a:pPr lvl="1">
              <a:lnSpc>
                <a:spcPct val="120000"/>
              </a:lnSpc>
            </a:pPr>
            <a:r>
              <a:rPr lang="en-US" altLang="en-US"/>
              <a:t>Deletion depends on searching the corresponding list</a:t>
            </a:r>
          </a:p>
        </p:txBody>
      </p:sp>
    </p:spTree>
    <p:extLst>
      <p:ext uri="{BB962C8B-B14F-4D97-AF65-F5344CB8AC3E}">
        <p14:creationId xmlns:p14="http://schemas.microsoft.com/office/powerpoint/2010/main" val="1069044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979B18C4-25CE-F1C7-1B9A-D5E8713F94F6}"/>
              </a:ext>
            </a:extLst>
          </p:cNvPr>
          <p:cNvSpPr>
            <a:spLocks noGrp="1"/>
          </p:cNvSpPr>
          <p:nvPr>
            <p:ph type="sldNum" sz="quarter" idx="11"/>
          </p:nvPr>
        </p:nvSpPr>
        <p:spPr/>
        <p:txBody>
          <a:bodyPr/>
          <a:lstStyle/>
          <a:p>
            <a:fld id="{8FF99C1F-75FF-47D4-AD8E-9BD1F56E1A83}" type="slidenum">
              <a:rPr lang="en-US" altLang="en-US"/>
              <a:pPr/>
              <a:t>35</a:t>
            </a:fld>
            <a:endParaRPr lang="en-US" altLang="en-US"/>
          </a:p>
        </p:txBody>
      </p:sp>
      <p:sp>
        <p:nvSpPr>
          <p:cNvPr id="673794" name="Rectangle 2">
            <a:extLst>
              <a:ext uri="{FF2B5EF4-FFF2-40B4-BE49-F238E27FC236}">
                <a16:creationId xmlns:a16="http://schemas.microsoft.com/office/drawing/2014/main" id="{E47B6879-CAB4-7173-E404-BCC00F05317C}"/>
              </a:ext>
            </a:extLst>
          </p:cNvPr>
          <p:cNvSpPr>
            <a:spLocks noGrp="1" noChangeArrowheads="1"/>
          </p:cNvSpPr>
          <p:nvPr>
            <p:ph type="title"/>
          </p:nvPr>
        </p:nvSpPr>
        <p:spPr/>
        <p:txBody>
          <a:bodyPr/>
          <a:lstStyle/>
          <a:p>
            <a:r>
              <a:rPr lang="en-US" altLang="en-US"/>
              <a:t>Searching in Hash Tables</a:t>
            </a:r>
          </a:p>
        </p:txBody>
      </p:sp>
      <p:sp>
        <p:nvSpPr>
          <p:cNvPr id="673795" name="Rectangle 3">
            <a:extLst>
              <a:ext uri="{FF2B5EF4-FFF2-40B4-BE49-F238E27FC236}">
                <a16:creationId xmlns:a16="http://schemas.microsoft.com/office/drawing/2014/main" id="{ED291655-5925-9FB4-D089-95F7B334C145}"/>
              </a:ext>
            </a:extLst>
          </p:cNvPr>
          <p:cNvSpPr>
            <a:spLocks noGrp="1" noChangeArrowheads="1"/>
          </p:cNvSpPr>
          <p:nvPr>
            <p:ph type="body" idx="1"/>
          </p:nvPr>
        </p:nvSpPr>
        <p:spPr/>
        <p:txBody>
          <a:bodyPr/>
          <a:lstStyle/>
          <a:p>
            <a:pPr>
              <a:lnSpc>
                <a:spcPct val="150000"/>
              </a:lnSpc>
              <a:buFontTx/>
              <a:buNone/>
            </a:pPr>
            <a:r>
              <a:rPr lang="en-US" altLang="en-US">
                <a:solidFill>
                  <a:srgbClr val="DD0111"/>
                </a:solidFill>
                <a:latin typeface="Monotype Corsiva" panose="03010101010201010101" pitchFamily="66" charset="0"/>
              </a:rPr>
              <a:t>Alg.:</a:t>
            </a:r>
            <a:r>
              <a:rPr lang="en-US" altLang="en-US"/>
              <a:t> CHAINED-HASH-SEARCH(T, k)</a:t>
            </a:r>
          </a:p>
          <a:p>
            <a:pPr>
              <a:lnSpc>
                <a:spcPct val="150000"/>
              </a:lnSpc>
              <a:buFontTx/>
              <a:buNone/>
            </a:pPr>
            <a:r>
              <a:rPr lang="en-US" altLang="en-US"/>
              <a:t>	search for an element with key </a:t>
            </a:r>
            <a:r>
              <a:rPr lang="en-US" altLang="en-US">
                <a:latin typeface="Comic Sans MS" panose="030F0702030302020204" pitchFamily="66" charset="0"/>
              </a:rPr>
              <a:t>k</a:t>
            </a:r>
            <a:r>
              <a:rPr lang="en-US" altLang="en-US"/>
              <a:t> in list </a:t>
            </a:r>
            <a:r>
              <a:rPr lang="en-US" altLang="en-US">
                <a:latin typeface="Comic Sans MS" panose="030F0702030302020204" pitchFamily="66" charset="0"/>
              </a:rPr>
              <a:t>T[h(k)]</a:t>
            </a:r>
            <a:endParaRPr lang="en-US" altLang="en-US"/>
          </a:p>
          <a:p>
            <a:pPr>
              <a:lnSpc>
                <a:spcPct val="200000"/>
              </a:lnSpc>
            </a:pPr>
            <a:r>
              <a:rPr lang="en-US" altLang="en-US">
                <a:solidFill>
                  <a:schemeClr val="tx1"/>
                </a:solidFill>
              </a:rPr>
              <a:t>Running time is proportional to the length of the list of elements in slot </a:t>
            </a:r>
            <a:r>
              <a:rPr lang="en-US" altLang="en-US">
                <a:solidFill>
                  <a:schemeClr val="tx1"/>
                </a:solidFill>
                <a:latin typeface="Comic Sans MS" panose="030F0702030302020204" pitchFamily="66" charset="0"/>
              </a:rPr>
              <a:t>h(k)</a:t>
            </a:r>
          </a:p>
        </p:txBody>
      </p:sp>
    </p:spTree>
    <p:extLst>
      <p:ext uri="{BB962C8B-B14F-4D97-AF65-F5344CB8AC3E}">
        <p14:creationId xmlns:p14="http://schemas.microsoft.com/office/powerpoint/2010/main" val="396641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EAB4DCFF-D9A8-15BC-CC39-56C54D0C32EB}"/>
              </a:ext>
            </a:extLst>
          </p:cNvPr>
          <p:cNvSpPr>
            <a:spLocks noGrp="1"/>
          </p:cNvSpPr>
          <p:nvPr>
            <p:ph type="sldNum" sz="quarter" idx="11"/>
          </p:nvPr>
        </p:nvSpPr>
        <p:spPr/>
        <p:txBody>
          <a:bodyPr/>
          <a:lstStyle/>
          <a:p>
            <a:fld id="{E5306F73-F007-4402-9BD7-A0E4703EED8D}" type="slidenum">
              <a:rPr lang="en-US" altLang="en-US"/>
              <a:pPr/>
              <a:t>36</a:t>
            </a:fld>
            <a:endParaRPr lang="en-US" altLang="en-US"/>
          </a:p>
        </p:txBody>
      </p:sp>
      <p:sp>
        <p:nvSpPr>
          <p:cNvPr id="571394" name="Rectangle 2">
            <a:extLst>
              <a:ext uri="{FF2B5EF4-FFF2-40B4-BE49-F238E27FC236}">
                <a16:creationId xmlns:a16="http://schemas.microsoft.com/office/drawing/2014/main" id="{FB83D8CE-CDD4-1830-8C41-15964C3DD8CA}"/>
              </a:ext>
            </a:extLst>
          </p:cNvPr>
          <p:cNvSpPr>
            <a:spLocks noGrp="1" noChangeArrowheads="1"/>
          </p:cNvSpPr>
          <p:nvPr>
            <p:ph type="title"/>
          </p:nvPr>
        </p:nvSpPr>
        <p:spPr/>
        <p:txBody>
          <a:bodyPr/>
          <a:lstStyle/>
          <a:p>
            <a:r>
              <a:rPr lang="en-US" altLang="en-US" sz="3600"/>
              <a:t>Analysis of Hashing with Chaining:</a:t>
            </a:r>
            <a:br>
              <a:rPr lang="en-US" altLang="en-US" sz="3600"/>
            </a:br>
            <a:r>
              <a:rPr lang="en-US" altLang="en-US" sz="3600"/>
              <a:t>Worst Case</a:t>
            </a:r>
          </a:p>
        </p:txBody>
      </p:sp>
      <p:sp>
        <p:nvSpPr>
          <p:cNvPr id="571395" name="Rectangle 3">
            <a:extLst>
              <a:ext uri="{FF2B5EF4-FFF2-40B4-BE49-F238E27FC236}">
                <a16:creationId xmlns:a16="http://schemas.microsoft.com/office/drawing/2014/main" id="{EE026515-4FAD-896C-5618-F7354AD1AD93}"/>
              </a:ext>
            </a:extLst>
          </p:cNvPr>
          <p:cNvSpPr>
            <a:spLocks noGrp="1" noChangeArrowheads="1"/>
          </p:cNvSpPr>
          <p:nvPr>
            <p:ph type="body" sz="half" idx="1"/>
          </p:nvPr>
        </p:nvSpPr>
        <p:spPr>
          <a:xfrm>
            <a:off x="350838" y="1214438"/>
            <a:ext cx="8516325" cy="5399087"/>
          </a:xfrm>
        </p:spPr>
        <p:txBody>
          <a:bodyPr/>
          <a:lstStyle/>
          <a:p>
            <a:pPr>
              <a:lnSpc>
                <a:spcPct val="140000"/>
              </a:lnSpc>
            </a:pPr>
            <a:r>
              <a:rPr lang="en-US" altLang="en-US" sz="2100" dirty="0">
                <a:solidFill>
                  <a:srgbClr val="FF0000"/>
                </a:solidFill>
                <a:latin typeface="Trebuchet MS" panose="020B0603020202020204" pitchFamily="34" charset="0"/>
              </a:rPr>
              <a:t>How long does it take to search for an element with a given key?</a:t>
            </a:r>
          </a:p>
          <a:p>
            <a:pPr>
              <a:lnSpc>
                <a:spcPct val="140000"/>
              </a:lnSpc>
            </a:pPr>
            <a:r>
              <a:rPr lang="en-US" altLang="en-US" sz="2100" dirty="0">
                <a:latin typeface="Trebuchet MS" panose="020B0603020202020204" pitchFamily="34" charset="0"/>
                <a:cs typeface="Arial" panose="020B0604020202020204" pitchFamily="34" charset="0"/>
                <a:sym typeface="Symbol" panose="05050102010706020507" pitchFamily="18" charset="2"/>
              </a:rPr>
              <a:t>Worst case:</a:t>
            </a:r>
          </a:p>
          <a:p>
            <a:pPr lvl="1">
              <a:lnSpc>
                <a:spcPct val="140000"/>
              </a:lnSpc>
            </a:pPr>
            <a:r>
              <a:rPr lang="en-US" altLang="en-US" sz="2100" dirty="0">
                <a:latin typeface="Trebuchet MS" panose="020B0603020202020204" pitchFamily="34" charset="0"/>
                <a:sym typeface="Symbol" panose="05050102010706020507" pitchFamily="18" charset="2"/>
              </a:rPr>
              <a:t>All n keys hash to the same slot</a:t>
            </a:r>
          </a:p>
          <a:p>
            <a:pPr lvl="1">
              <a:lnSpc>
                <a:spcPct val="140000"/>
              </a:lnSpc>
            </a:pPr>
            <a:r>
              <a:rPr lang="en-US" altLang="en-US" sz="2100" dirty="0">
                <a:latin typeface="Trebuchet MS" panose="020B0603020202020204" pitchFamily="34" charset="0"/>
                <a:sym typeface="Symbol" panose="05050102010706020507" pitchFamily="18" charset="2"/>
              </a:rPr>
              <a:t>Worst-case time to search is (n), plus time to compute the hash function</a:t>
            </a:r>
          </a:p>
        </p:txBody>
      </p:sp>
      <p:grpSp>
        <p:nvGrpSpPr>
          <p:cNvPr id="571396" name="Group 4">
            <a:extLst>
              <a:ext uri="{FF2B5EF4-FFF2-40B4-BE49-F238E27FC236}">
                <a16:creationId xmlns:a16="http://schemas.microsoft.com/office/drawing/2014/main" id="{60479133-6C56-9E58-6DA5-65AF5478FEDA}"/>
              </a:ext>
            </a:extLst>
          </p:cNvPr>
          <p:cNvGrpSpPr>
            <a:grpSpLocks/>
          </p:cNvGrpSpPr>
          <p:nvPr/>
        </p:nvGrpSpPr>
        <p:grpSpPr bwMode="auto">
          <a:xfrm>
            <a:off x="4798080" y="3470552"/>
            <a:ext cx="3087571" cy="2797728"/>
            <a:chOff x="3267" y="916"/>
            <a:chExt cx="2338" cy="2382"/>
          </a:xfrm>
        </p:grpSpPr>
        <p:sp>
          <p:nvSpPr>
            <p:cNvPr id="571397" name="Rectangle 5">
              <a:extLst>
                <a:ext uri="{FF2B5EF4-FFF2-40B4-BE49-F238E27FC236}">
                  <a16:creationId xmlns:a16="http://schemas.microsoft.com/office/drawing/2014/main" id="{94AA7E45-0717-C83E-4006-728B3FCE2AEB}"/>
                </a:ext>
              </a:extLst>
            </p:cNvPr>
            <p:cNvSpPr>
              <a:spLocks noChangeArrowheads="1"/>
            </p:cNvSpPr>
            <p:nvPr/>
          </p:nvSpPr>
          <p:spPr bwMode="auto">
            <a:xfrm>
              <a:off x="3267" y="3085"/>
              <a:ext cx="4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endParaRPr lang="en-US" altLang="en-US" sz="800"/>
            </a:p>
          </p:txBody>
        </p:sp>
        <p:sp>
          <p:nvSpPr>
            <p:cNvPr id="571398" name="Rectangle 6">
              <a:extLst>
                <a:ext uri="{FF2B5EF4-FFF2-40B4-BE49-F238E27FC236}">
                  <a16:creationId xmlns:a16="http://schemas.microsoft.com/office/drawing/2014/main" id="{1BBF9176-B49E-2C64-F5ED-FDA990B53829}"/>
                </a:ext>
              </a:extLst>
            </p:cNvPr>
            <p:cNvSpPr>
              <a:spLocks noChangeArrowheads="1"/>
            </p:cNvSpPr>
            <p:nvPr/>
          </p:nvSpPr>
          <p:spPr bwMode="auto">
            <a:xfrm>
              <a:off x="3267" y="2871"/>
              <a:ext cx="47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endParaRPr lang="en-US" altLang="en-US" sz="800"/>
            </a:p>
          </p:txBody>
        </p:sp>
        <p:sp>
          <p:nvSpPr>
            <p:cNvPr id="571399" name="Rectangle 7">
              <a:extLst>
                <a:ext uri="{FF2B5EF4-FFF2-40B4-BE49-F238E27FC236}">
                  <a16:creationId xmlns:a16="http://schemas.microsoft.com/office/drawing/2014/main" id="{DC4D0195-C18A-781D-72D2-A9DC9E55F44F}"/>
                </a:ext>
              </a:extLst>
            </p:cNvPr>
            <p:cNvSpPr>
              <a:spLocks noChangeArrowheads="1"/>
            </p:cNvSpPr>
            <p:nvPr/>
          </p:nvSpPr>
          <p:spPr bwMode="auto">
            <a:xfrm>
              <a:off x="3267" y="2658"/>
              <a:ext cx="473" cy="21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endParaRPr lang="en-US" altLang="en-US" sz="800"/>
            </a:p>
          </p:txBody>
        </p:sp>
        <p:sp>
          <p:nvSpPr>
            <p:cNvPr id="571400" name="Rectangle 8">
              <a:extLst>
                <a:ext uri="{FF2B5EF4-FFF2-40B4-BE49-F238E27FC236}">
                  <a16:creationId xmlns:a16="http://schemas.microsoft.com/office/drawing/2014/main" id="{09E520FB-4BC1-F9C1-74CE-45D547811F69}"/>
                </a:ext>
              </a:extLst>
            </p:cNvPr>
            <p:cNvSpPr>
              <a:spLocks noChangeArrowheads="1"/>
            </p:cNvSpPr>
            <p:nvPr/>
          </p:nvSpPr>
          <p:spPr bwMode="auto">
            <a:xfrm>
              <a:off x="3267" y="2445"/>
              <a:ext cx="4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endParaRPr lang="en-US" altLang="en-US" sz="800"/>
            </a:p>
          </p:txBody>
        </p:sp>
        <p:sp>
          <p:nvSpPr>
            <p:cNvPr id="571401" name="Rectangle 9">
              <a:extLst>
                <a:ext uri="{FF2B5EF4-FFF2-40B4-BE49-F238E27FC236}">
                  <a16:creationId xmlns:a16="http://schemas.microsoft.com/office/drawing/2014/main" id="{F72F96D5-A476-F850-A39C-8F0ADEABE9CA}"/>
                </a:ext>
              </a:extLst>
            </p:cNvPr>
            <p:cNvSpPr>
              <a:spLocks noChangeArrowheads="1"/>
            </p:cNvSpPr>
            <p:nvPr/>
          </p:nvSpPr>
          <p:spPr bwMode="auto">
            <a:xfrm>
              <a:off x="3267" y="2232"/>
              <a:ext cx="473" cy="21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endParaRPr lang="en-US" altLang="en-US" sz="800"/>
            </a:p>
          </p:txBody>
        </p:sp>
        <p:sp>
          <p:nvSpPr>
            <p:cNvPr id="571402" name="Rectangle 10">
              <a:extLst>
                <a:ext uri="{FF2B5EF4-FFF2-40B4-BE49-F238E27FC236}">
                  <a16:creationId xmlns:a16="http://schemas.microsoft.com/office/drawing/2014/main" id="{B81B9090-45AB-F83B-E003-13B33EB21AA9}"/>
                </a:ext>
              </a:extLst>
            </p:cNvPr>
            <p:cNvSpPr>
              <a:spLocks noChangeArrowheads="1"/>
            </p:cNvSpPr>
            <p:nvPr/>
          </p:nvSpPr>
          <p:spPr bwMode="auto">
            <a:xfrm>
              <a:off x="3267" y="2019"/>
              <a:ext cx="4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endParaRPr lang="en-US" altLang="en-US" sz="800"/>
            </a:p>
          </p:txBody>
        </p:sp>
        <p:sp>
          <p:nvSpPr>
            <p:cNvPr id="571403" name="Rectangle 11">
              <a:extLst>
                <a:ext uri="{FF2B5EF4-FFF2-40B4-BE49-F238E27FC236}">
                  <a16:creationId xmlns:a16="http://schemas.microsoft.com/office/drawing/2014/main" id="{E4242915-5C73-03DE-03C9-68FF623DF4CD}"/>
                </a:ext>
              </a:extLst>
            </p:cNvPr>
            <p:cNvSpPr>
              <a:spLocks noChangeArrowheads="1"/>
            </p:cNvSpPr>
            <p:nvPr/>
          </p:nvSpPr>
          <p:spPr bwMode="auto">
            <a:xfrm>
              <a:off x="3267" y="1806"/>
              <a:ext cx="473" cy="21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endParaRPr lang="en-US" altLang="en-US" sz="800"/>
            </a:p>
          </p:txBody>
        </p:sp>
        <p:sp>
          <p:nvSpPr>
            <p:cNvPr id="571404" name="Rectangle 12">
              <a:extLst>
                <a:ext uri="{FF2B5EF4-FFF2-40B4-BE49-F238E27FC236}">
                  <a16:creationId xmlns:a16="http://schemas.microsoft.com/office/drawing/2014/main" id="{ABB68CF3-DF1A-A19D-7C4A-7A6D30E55DD2}"/>
                </a:ext>
              </a:extLst>
            </p:cNvPr>
            <p:cNvSpPr>
              <a:spLocks noChangeArrowheads="1"/>
            </p:cNvSpPr>
            <p:nvPr/>
          </p:nvSpPr>
          <p:spPr bwMode="auto">
            <a:xfrm>
              <a:off x="3267" y="1593"/>
              <a:ext cx="473" cy="213"/>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endParaRPr lang="en-US" altLang="en-US" sz="800"/>
            </a:p>
          </p:txBody>
        </p:sp>
        <p:sp>
          <p:nvSpPr>
            <p:cNvPr id="571405" name="Rectangle 13">
              <a:extLst>
                <a:ext uri="{FF2B5EF4-FFF2-40B4-BE49-F238E27FC236}">
                  <a16:creationId xmlns:a16="http://schemas.microsoft.com/office/drawing/2014/main" id="{C61C67E9-83B6-6B50-B487-A910751E2F10}"/>
                </a:ext>
              </a:extLst>
            </p:cNvPr>
            <p:cNvSpPr>
              <a:spLocks noChangeArrowheads="1"/>
            </p:cNvSpPr>
            <p:nvPr/>
          </p:nvSpPr>
          <p:spPr bwMode="auto">
            <a:xfrm>
              <a:off x="3267" y="1379"/>
              <a:ext cx="47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endParaRPr lang="en-US" altLang="en-US" sz="800"/>
            </a:p>
          </p:txBody>
        </p:sp>
        <p:sp>
          <p:nvSpPr>
            <p:cNvPr id="571406" name="Rectangle 14">
              <a:extLst>
                <a:ext uri="{FF2B5EF4-FFF2-40B4-BE49-F238E27FC236}">
                  <a16:creationId xmlns:a16="http://schemas.microsoft.com/office/drawing/2014/main" id="{D182ED00-F996-15A4-177E-9831608D7EAD}"/>
                </a:ext>
              </a:extLst>
            </p:cNvPr>
            <p:cNvSpPr>
              <a:spLocks noChangeArrowheads="1"/>
            </p:cNvSpPr>
            <p:nvPr/>
          </p:nvSpPr>
          <p:spPr bwMode="auto">
            <a:xfrm>
              <a:off x="3267" y="1166"/>
              <a:ext cx="4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endParaRPr lang="en-US" altLang="en-US" sz="800"/>
            </a:p>
          </p:txBody>
        </p:sp>
        <p:sp>
          <p:nvSpPr>
            <p:cNvPr id="571407" name="Line 15">
              <a:extLst>
                <a:ext uri="{FF2B5EF4-FFF2-40B4-BE49-F238E27FC236}">
                  <a16:creationId xmlns:a16="http://schemas.microsoft.com/office/drawing/2014/main" id="{3C5C7C99-C659-7241-EB5E-6A81A4519DB8}"/>
                </a:ext>
              </a:extLst>
            </p:cNvPr>
            <p:cNvSpPr>
              <a:spLocks noChangeShapeType="1"/>
            </p:cNvSpPr>
            <p:nvPr/>
          </p:nvSpPr>
          <p:spPr bwMode="auto">
            <a:xfrm>
              <a:off x="3267" y="1166"/>
              <a:ext cx="47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1408" name="Line 16">
              <a:extLst>
                <a:ext uri="{FF2B5EF4-FFF2-40B4-BE49-F238E27FC236}">
                  <a16:creationId xmlns:a16="http://schemas.microsoft.com/office/drawing/2014/main" id="{D36822B1-8959-08A6-8970-8C384A9DCA76}"/>
                </a:ext>
              </a:extLst>
            </p:cNvPr>
            <p:cNvSpPr>
              <a:spLocks noChangeShapeType="1"/>
            </p:cNvSpPr>
            <p:nvPr/>
          </p:nvSpPr>
          <p:spPr bwMode="auto">
            <a:xfrm>
              <a:off x="3267" y="1379"/>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1409" name="Line 17">
              <a:extLst>
                <a:ext uri="{FF2B5EF4-FFF2-40B4-BE49-F238E27FC236}">
                  <a16:creationId xmlns:a16="http://schemas.microsoft.com/office/drawing/2014/main" id="{24379B84-DBE7-82BC-158C-6DF1AD3911AE}"/>
                </a:ext>
              </a:extLst>
            </p:cNvPr>
            <p:cNvSpPr>
              <a:spLocks noChangeShapeType="1"/>
            </p:cNvSpPr>
            <p:nvPr/>
          </p:nvSpPr>
          <p:spPr bwMode="auto">
            <a:xfrm>
              <a:off x="3267" y="1593"/>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1410" name="Line 18">
              <a:extLst>
                <a:ext uri="{FF2B5EF4-FFF2-40B4-BE49-F238E27FC236}">
                  <a16:creationId xmlns:a16="http://schemas.microsoft.com/office/drawing/2014/main" id="{9EC304E8-0D3E-6AB1-BE7B-F75547982779}"/>
                </a:ext>
              </a:extLst>
            </p:cNvPr>
            <p:cNvSpPr>
              <a:spLocks noChangeShapeType="1"/>
            </p:cNvSpPr>
            <p:nvPr/>
          </p:nvSpPr>
          <p:spPr bwMode="auto">
            <a:xfrm>
              <a:off x="3267" y="1806"/>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1411" name="Line 19">
              <a:extLst>
                <a:ext uri="{FF2B5EF4-FFF2-40B4-BE49-F238E27FC236}">
                  <a16:creationId xmlns:a16="http://schemas.microsoft.com/office/drawing/2014/main" id="{C481BCE2-6B19-062E-8585-3FA66E90F83D}"/>
                </a:ext>
              </a:extLst>
            </p:cNvPr>
            <p:cNvSpPr>
              <a:spLocks noChangeShapeType="1"/>
            </p:cNvSpPr>
            <p:nvPr/>
          </p:nvSpPr>
          <p:spPr bwMode="auto">
            <a:xfrm>
              <a:off x="3267" y="2019"/>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1412" name="Line 20">
              <a:extLst>
                <a:ext uri="{FF2B5EF4-FFF2-40B4-BE49-F238E27FC236}">
                  <a16:creationId xmlns:a16="http://schemas.microsoft.com/office/drawing/2014/main" id="{A2D2EA1D-B110-75C5-43B7-69FED2D22718}"/>
                </a:ext>
              </a:extLst>
            </p:cNvPr>
            <p:cNvSpPr>
              <a:spLocks noChangeShapeType="1"/>
            </p:cNvSpPr>
            <p:nvPr/>
          </p:nvSpPr>
          <p:spPr bwMode="auto">
            <a:xfrm>
              <a:off x="3267" y="2232"/>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1413" name="Line 21">
              <a:extLst>
                <a:ext uri="{FF2B5EF4-FFF2-40B4-BE49-F238E27FC236}">
                  <a16:creationId xmlns:a16="http://schemas.microsoft.com/office/drawing/2014/main" id="{4C9A2F59-5C4C-1410-2702-02666EBDE27C}"/>
                </a:ext>
              </a:extLst>
            </p:cNvPr>
            <p:cNvSpPr>
              <a:spLocks noChangeShapeType="1"/>
            </p:cNvSpPr>
            <p:nvPr/>
          </p:nvSpPr>
          <p:spPr bwMode="auto">
            <a:xfrm>
              <a:off x="3267" y="2445"/>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1414" name="Line 22">
              <a:extLst>
                <a:ext uri="{FF2B5EF4-FFF2-40B4-BE49-F238E27FC236}">
                  <a16:creationId xmlns:a16="http://schemas.microsoft.com/office/drawing/2014/main" id="{97F6BBF5-64CF-BB25-FE84-9E35C082A037}"/>
                </a:ext>
              </a:extLst>
            </p:cNvPr>
            <p:cNvSpPr>
              <a:spLocks noChangeShapeType="1"/>
            </p:cNvSpPr>
            <p:nvPr/>
          </p:nvSpPr>
          <p:spPr bwMode="auto">
            <a:xfrm>
              <a:off x="3267" y="2658"/>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1415" name="Line 23">
              <a:extLst>
                <a:ext uri="{FF2B5EF4-FFF2-40B4-BE49-F238E27FC236}">
                  <a16:creationId xmlns:a16="http://schemas.microsoft.com/office/drawing/2014/main" id="{FE825675-2C67-145C-3476-3CCA278E026B}"/>
                </a:ext>
              </a:extLst>
            </p:cNvPr>
            <p:cNvSpPr>
              <a:spLocks noChangeShapeType="1"/>
            </p:cNvSpPr>
            <p:nvPr/>
          </p:nvSpPr>
          <p:spPr bwMode="auto">
            <a:xfrm>
              <a:off x="3267" y="2871"/>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1416" name="Line 24">
              <a:extLst>
                <a:ext uri="{FF2B5EF4-FFF2-40B4-BE49-F238E27FC236}">
                  <a16:creationId xmlns:a16="http://schemas.microsoft.com/office/drawing/2014/main" id="{004BE5AF-3CC6-3C3E-112D-9EB6CEF7D553}"/>
                </a:ext>
              </a:extLst>
            </p:cNvPr>
            <p:cNvSpPr>
              <a:spLocks noChangeShapeType="1"/>
            </p:cNvSpPr>
            <p:nvPr/>
          </p:nvSpPr>
          <p:spPr bwMode="auto">
            <a:xfrm>
              <a:off x="3267" y="3085"/>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1417" name="Line 25">
              <a:extLst>
                <a:ext uri="{FF2B5EF4-FFF2-40B4-BE49-F238E27FC236}">
                  <a16:creationId xmlns:a16="http://schemas.microsoft.com/office/drawing/2014/main" id="{E7CA652E-C711-3568-9FB6-9018938020A4}"/>
                </a:ext>
              </a:extLst>
            </p:cNvPr>
            <p:cNvSpPr>
              <a:spLocks noChangeShapeType="1"/>
            </p:cNvSpPr>
            <p:nvPr/>
          </p:nvSpPr>
          <p:spPr bwMode="auto">
            <a:xfrm>
              <a:off x="3267" y="3298"/>
              <a:ext cx="47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1418" name="Line 26">
              <a:extLst>
                <a:ext uri="{FF2B5EF4-FFF2-40B4-BE49-F238E27FC236}">
                  <a16:creationId xmlns:a16="http://schemas.microsoft.com/office/drawing/2014/main" id="{6B505851-AEC4-32F2-7B83-46D28F9290AA}"/>
                </a:ext>
              </a:extLst>
            </p:cNvPr>
            <p:cNvSpPr>
              <a:spLocks noChangeShapeType="1"/>
            </p:cNvSpPr>
            <p:nvPr/>
          </p:nvSpPr>
          <p:spPr bwMode="auto">
            <a:xfrm>
              <a:off x="3267" y="1166"/>
              <a:ext cx="0" cy="213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1419" name="Line 27">
              <a:extLst>
                <a:ext uri="{FF2B5EF4-FFF2-40B4-BE49-F238E27FC236}">
                  <a16:creationId xmlns:a16="http://schemas.microsoft.com/office/drawing/2014/main" id="{BEADEC94-4759-37A9-7FE6-4882295888F1}"/>
                </a:ext>
              </a:extLst>
            </p:cNvPr>
            <p:cNvSpPr>
              <a:spLocks noChangeShapeType="1"/>
            </p:cNvSpPr>
            <p:nvPr/>
          </p:nvSpPr>
          <p:spPr bwMode="auto">
            <a:xfrm>
              <a:off x="3740" y="1166"/>
              <a:ext cx="0" cy="213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1420" name="Text Box 28">
              <a:extLst>
                <a:ext uri="{FF2B5EF4-FFF2-40B4-BE49-F238E27FC236}">
                  <a16:creationId xmlns:a16="http://schemas.microsoft.com/office/drawing/2014/main" id="{952F987C-C0D0-5F81-8033-D87BE2FF228B}"/>
                </a:ext>
              </a:extLst>
            </p:cNvPr>
            <p:cNvSpPr txBox="1">
              <a:spLocks noChangeArrowheads="1"/>
            </p:cNvSpPr>
            <p:nvPr/>
          </p:nvSpPr>
          <p:spPr bwMode="auto">
            <a:xfrm>
              <a:off x="3804" y="115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0</a:t>
              </a:r>
            </a:p>
          </p:txBody>
        </p:sp>
        <p:sp>
          <p:nvSpPr>
            <p:cNvPr id="571421" name="Text Box 29">
              <a:extLst>
                <a:ext uri="{FF2B5EF4-FFF2-40B4-BE49-F238E27FC236}">
                  <a16:creationId xmlns:a16="http://schemas.microsoft.com/office/drawing/2014/main" id="{083BDF5E-74FA-F259-4AB8-20092E3C64A5}"/>
                </a:ext>
              </a:extLst>
            </p:cNvPr>
            <p:cNvSpPr txBox="1">
              <a:spLocks noChangeArrowheads="1"/>
            </p:cNvSpPr>
            <p:nvPr/>
          </p:nvSpPr>
          <p:spPr bwMode="auto">
            <a:xfrm>
              <a:off x="3799" y="3066"/>
              <a:ext cx="4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 - 1</a:t>
              </a:r>
            </a:p>
          </p:txBody>
        </p:sp>
        <p:sp>
          <p:nvSpPr>
            <p:cNvPr id="571422" name="Text Box 30">
              <a:extLst>
                <a:ext uri="{FF2B5EF4-FFF2-40B4-BE49-F238E27FC236}">
                  <a16:creationId xmlns:a16="http://schemas.microsoft.com/office/drawing/2014/main" id="{5034A1FB-E8BF-C51E-C984-B581177B9C36}"/>
                </a:ext>
              </a:extLst>
            </p:cNvPr>
            <p:cNvSpPr txBox="1">
              <a:spLocks noChangeArrowheads="1"/>
            </p:cNvSpPr>
            <p:nvPr/>
          </p:nvSpPr>
          <p:spPr bwMode="auto">
            <a:xfrm>
              <a:off x="3387" y="916"/>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a:t>
              </a:r>
            </a:p>
          </p:txBody>
        </p:sp>
        <p:sp>
          <p:nvSpPr>
            <p:cNvPr id="571423" name="Line 31">
              <a:extLst>
                <a:ext uri="{FF2B5EF4-FFF2-40B4-BE49-F238E27FC236}">
                  <a16:creationId xmlns:a16="http://schemas.microsoft.com/office/drawing/2014/main" id="{61F6061E-0D4E-BA75-1358-48AED5503363}"/>
                </a:ext>
              </a:extLst>
            </p:cNvPr>
            <p:cNvSpPr>
              <a:spLocks noChangeShapeType="1"/>
            </p:cNvSpPr>
            <p:nvPr/>
          </p:nvSpPr>
          <p:spPr bwMode="auto">
            <a:xfrm>
              <a:off x="3512" y="2755"/>
              <a:ext cx="41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1424" name="Text Box 32">
              <a:extLst>
                <a:ext uri="{FF2B5EF4-FFF2-40B4-BE49-F238E27FC236}">
                  <a16:creationId xmlns:a16="http://schemas.microsoft.com/office/drawing/2014/main" id="{61936B8A-F6BB-0A26-EEE6-DBC3B17891A5}"/>
                </a:ext>
              </a:extLst>
            </p:cNvPr>
            <p:cNvSpPr txBox="1">
              <a:spLocks noChangeArrowheads="1"/>
            </p:cNvSpPr>
            <p:nvPr/>
          </p:nvSpPr>
          <p:spPr bwMode="auto">
            <a:xfrm>
              <a:off x="3949" y="2631"/>
              <a:ext cx="1656"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chain</a:t>
              </a:r>
            </a:p>
          </p:txBody>
        </p:sp>
      </p:grpSp>
    </p:spTree>
    <p:extLst>
      <p:ext uri="{BB962C8B-B14F-4D97-AF65-F5344CB8AC3E}">
        <p14:creationId xmlns:p14="http://schemas.microsoft.com/office/powerpoint/2010/main" val="1197921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4C438151-828C-EB8A-B69B-6C3E92A4BDC9}"/>
              </a:ext>
            </a:extLst>
          </p:cNvPr>
          <p:cNvSpPr>
            <a:spLocks noGrp="1"/>
          </p:cNvSpPr>
          <p:nvPr>
            <p:ph type="sldNum" sz="quarter" idx="11"/>
          </p:nvPr>
        </p:nvSpPr>
        <p:spPr/>
        <p:txBody>
          <a:bodyPr/>
          <a:lstStyle/>
          <a:p>
            <a:fld id="{5077A64D-6CDA-4CEC-8D7C-95F5E062935B}" type="slidenum">
              <a:rPr lang="en-US" altLang="en-US"/>
              <a:pPr/>
              <a:t>37</a:t>
            </a:fld>
            <a:endParaRPr lang="en-US" altLang="en-US"/>
          </a:p>
        </p:txBody>
      </p:sp>
      <p:sp>
        <p:nvSpPr>
          <p:cNvPr id="573442" name="Rectangle 2">
            <a:extLst>
              <a:ext uri="{FF2B5EF4-FFF2-40B4-BE49-F238E27FC236}">
                <a16:creationId xmlns:a16="http://schemas.microsoft.com/office/drawing/2014/main" id="{3C390557-46DD-8646-1EF5-4F84F180FC5C}"/>
              </a:ext>
            </a:extLst>
          </p:cNvPr>
          <p:cNvSpPr>
            <a:spLocks noGrp="1" noChangeArrowheads="1"/>
          </p:cNvSpPr>
          <p:nvPr>
            <p:ph type="title"/>
          </p:nvPr>
        </p:nvSpPr>
        <p:spPr/>
        <p:txBody>
          <a:bodyPr/>
          <a:lstStyle/>
          <a:p>
            <a:r>
              <a:rPr lang="en-US" altLang="en-US"/>
              <a:t>Load Factor of a Hash Table</a:t>
            </a:r>
          </a:p>
        </p:txBody>
      </p:sp>
      <p:sp>
        <p:nvSpPr>
          <p:cNvPr id="573443" name="Rectangle 3">
            <a:extLst>
              <a:ext uri="{FF2B5EF4-FFF2-40B4-BE49-F238E27FC236}">
                <a16:creationId xmlns:a16="http://schemas.microsoft.com/office/drawing/2014/main" id="{5DC9320E-65CA-B560-398E-3E3A0E9DB838}"/>
              </a:ext>
            </a:extLst>
          </p:cNvPr>
          <p:cNvSpPr>
            <a:spLocks noGrp="1" noChangeArrowheads="1"/>
          </p:cNvSpPr>
          <p:nvPr>
            <p:ph type="body" sz="half" idx="1"/>
          </p:nvPr>
        </p:nvSpPr>
        <p:spPr>
          <a:xfrm>
            <a:off x="350838" y="1214438"/>
            <a:ext cx="5835650" cy="5399087"/>
          </a:xfrm>
        </p:spPr>
        <p:txBody>
          <a:bodyPr/>
          <a:lstStyle/>
          <a:p>
            <a:pPr>
              <a:lnSpc>
                <a:spcPct val="140000"/>
              </a:lnSpc>
            </a:pPr>
            <a:r>
              <a:rPr lang="en-US" altLang="en-US" sz="2400"/>
              <a:t>Load factor of a hash table T:</a:t>
            </a:r>
          </a:p>
          <a:p>
            <a:pPr>
              <a:lnSpc>
                <a:spcPct val="140000"/>
              </a:lnSpc>
              <a:buFontTx/>
              <a:buNone/>
            </a:pPr>
            <a:r>
              <a:rPr lang="en-US" altLang="en-US" sz="2400">
                <a:cs typeface="Arial" panose="020B0604020202020204" pitchFamily="34" charset="0"/>
                <a:sym typeface="Symbol" panose="05050102010706020507" pitchFamily="18" charset="2"/>
              </a:rPr>
              <a:t>			</a:t>
            </a:r>
            <a:r>
              <a:rPr lang="el-GR" altLang="en-US" sz="2400">
                <a:cs typeface="Arial" panose="020B0604020202020204" pitchFamily="34" charset="0"/>
                <a:sym typeface="Symbol" panose="05050102010706020507" pitchFamily="18" charset="2"/>
              </a:rPr>
              <a:t></a:t>
            </a:r>
            <a:r>
              <a:rPr lang="en-US" altLang="en-US" sz="2400">
                <a:cs typeface="Arial" panose="020B0604020202020204" pitchFamily="34" charset="0"/>
                <a:sym typeface="Symbol" panose="05050102010706020507" pitchFamily="18" charset="2"/>
              </a:rPr>
              <a:t> </a:t>
            </a:r>
            <a:r>
              <a:rPr lang="en-US" altLang="en-US" sz="2400">
                <a:latin typeface="Comic Sans MS" panose="030F0702030302020204" pitchFamily="66" charset="0"/>
                <a:cs typeface="Arial" panose="020B0604020202020204" pitchFamily="34" charset="0"/>
                <a:sym typeface="Symbol" panose="05050102010706020507" pitchFamily="18" charset="2"/>
              </a:rPr>
              <a:t>= n/m</a:t>
            </a:r>
            <a:endParaRPr lang="en-US" altLang="en-US" sz="2400">
              <a:cs typeface="Arial" panose="020B0604020202020204" pitchFamily="34" charset="0"/>
              <a:sym typeface="Symbol" panose="05050102010706020507" pitchFamily="18" charset="2"/>
            </a:endParaRPr>
          </a:p>
          <a:p>
            <a:pPr lvl="1">
              <a:lnSpc>
                <a:spcPct val="140000"/>
              </a:lnSpc>
            </a:pPr>
            <a:r>
              <a:rPr lang="en-US" altLang="en-US" sz="2000">
                <a:latin typeface="Comic Sans MS" panose="030F0702030302020204" pitchFamily="66" charset="0"/>
                <a:cs typeface="Arial" panose="020B0604020202020204" pitchFamily="34" charset="0"/>
                <a:sym typeface="Symbol" panose="05050102010706020507" pitchFamily="18" charset="2"/>
              </a:rPr>
              <a:t>n</a:t>
            </a:r>
            <a:r>
              <a:rPr lang="en-US" altLang="en-US" sz="2000">
                <a:cs typeface="Arial" panose="020B0604020202020204" pitchFamily="34" charset="0"/>
                <a:sym typeface="Symbol" panose="05050102010706020507" pitchFamily="18" charset="2"/>
              </a:rPr>
              <a:t> = # of elements stored in the table</a:t>
            </a:r>
          </a:p>
          <a:p>
            <a:pPr lvl="1">
              <a:lnSpc>
                <a:spcPct val="140000"/>
              </a:lnSpc>
            </a:pPr>
            <a:r>
              <a:rPr lang="en-US" altLang="en-US" sz="2000">
                <a:latin typeface="Comic Sans MS" panose="030F0702030302020204" pitchFamily="66" charset="0"/>
                <a:cs typeface="Arial" panose="020B0604020202020204" pitchFamily="34" charset="0"/>
                <a:sym typeface="Symbol" panose="05050102010706020507" pitchFamily="18" charset="2"/>
              </a:rPr>
              <a:t>m</a:t>
            </a:r>
            <a:r>
              <a:rPr lang="en-US" altLang="en-US" sz="2000">
                <a:cs typeface="Arial" panose="020B0604020202020204" pitchFamily="34" charset="0"/>
                <a:sym typeface="Symbol" panose="05050102010706020507" pitchFamily="18" charset="2"/>
              </a:rPr>
              <a:t> = # of slots in the table = # of linked lists</a:t>
            </a:r>
            <a:endParaRPr lang="el-GR" altLang="en-US" sz="2000">
              <a:cs typeface="Arial" panose="020B0604020202020204" pitchFamily="34" charset="0"/>
              <a:sym typeface="Symbol" panose="05050102010706020507" pitchFamily="18" charset="2"/>
            </a:endParaRPr>
          </a:p>
          <a:p>
            <a:pPr>
              <a:lnSpc>
                <a:spcPct val="140000"/>
              </a:lnSpc>
            </a:pPr>
            <a:r>
              <a:rPr lang="el-GR" altLang="en-US" sz="2400">
                <a:cs typeface="Arial" panose="020B0604020202020204" pitchFamily="34" charset="0"/>
                <a:sym typeface="Symbol" panose="05050102010706020507" pitchFamily="18" charset="2"/>
              </a:rPr>
              <a:t></a:t>
            </a:r>
            <a:r>
              <a:rPr lang="en-US" altLang="en-US" sz="2400">
                <a:cs typeface="Arial" panose="020B0604020202020204" pitchFamily="34" charset="0"/>
                <a:sym typeface="Symbol" panose="05050102010706020507" pitchFamily="18" charset="2"/>
              </a:rPr>
              <a:t> encodes the average number of elements stored in a chain</a:t>
            </a:r>
          </a:p>
          <a:p>
            <a:pPr>
              <a:lnSpc>
                <a:spcPct val="140000"/>
              </a:lnSpc>
            </a:pPr>
            <a:r>
              <a:rPr lang="el-GR" altLang="en-US" sz="2400">
                <a:cs typeface="Arial" panose="020B0604020202020204" pitchFamily="34" charset="0"/>
                <a:sym typeface="Symbol" panose="05050102010706020507" pitchFamily="18" charset="2"/>
              </a:rPr>
              <a:t></a:t>
            </a:r>
            <a:r>
              <a:rPr lang="en-US" altLang="en-US" sz="2400">
                <a:cs typeface="Arial" panose="020B0604020202020204" pitchFamily="34" charset="0"/>
                <a:sym typeface="Symbol" panose="05050102010706020507" pitchFamily="18" charset="2"/>
              </a:rPr>
              <a:t> can be &lt;, =, &gt; 1</a:t>
            </a:r>
          </a:p>
        </p:txBody>
      </p:sp>
      <p:grpSp>
        <p:nvGrpSpPr>
          <p:cNvPr id="573444" name="Group 4">
            <a:extLst>
              <a:ext uri="{FF2B5EF4-FFF2-40B4-BE49-F238E27FC236}">
                <a16:creationId xmlns:a16="http://schemas.microsoft.com/office/drawing/2014/main" id="{ABF1B1DE-4D52-93BB-256F-4B0C17BDE4FD}"/>
              </a:ext>
            </a:extLst>
          </p:cNvPr>
          <p:cNvGrpSpPr>
            <a:grpSpLocks/>
          </p:cNvGrpSpPr>
          <p:nvPr/>
        </p:nvGrpSpPr>
        <p:grpSpPr bwMode="auto">
          <a:xfrm>
            <a:off x="6796088" y="1552575"/>
            <a:ext cx="1812925" cy="3781425"/>
            <a:chOff x="4256" y="1366"/>
            <a:chExt cx="1142" cy="2382"/>
          </a:xfrm>
        </p:grpSpPr>
        <p:sp>
          <p:nvSpPr>
            <p:cNvPr id="573445" name="Rectangle 5">
              <a:extLst>
                <a:ext uri="{FF2B5EF4-FFF2-40B4-BE49-F238E27FC236}">
                  <a16:creationId xmlns:a16="http://schemas.microsoft.com/office/drawing/2014/main" id="{13176F65-E865-5633-C5B9-F85370D4C05E}"/>
                </a:ext>
              </a:extLst>
            </p:cNvPr>
            <p:cNvSpPr>
              <a:spLocks noChangeArrowheads="1"/>
            </p:cNvSpPr>
            <p:nvPr/>
          </p:nvSpPr>
          <p:spPr bwMode="auto">
            <a:xfrm>
              <a:off x="4256" y="3535"/>
              <a:ext cx="4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endParaRPr lang="en-US" altLang="en-US" sz="800"/>
            </a:p>
          </p:txBody>
        </p:sp>
        <p:sp>
          <p:nvSpPr>
            <p:cNvPr id="573446" name="Rectangle 6">
              <a:extLst>
                <a:ext uri="{FF2B5EF4-FFF2-40B4-BE49-F238E27FC236}">
                  <a16:creationId xmlns:a16="http://schemas.microsoft.com/office/drawing/2014/main" id="{D46108E3-6CC4-9C2F-4450-74D234D4DE0D}"/>
                </a:ext>
              </a:extLst>
            </p:cNvPr>
            <p:cNvSpPr>
              <a:spLocks noChangeArrowheads="1"/>
            </p:cNvSpPr>
            <p:nvPr/>
          </p:nvSpPr>
          <p:spPr bwMode="auto">
            <a:xfrm>
              <a:off x="4256" y="3321"/>
              <a:ext cx="47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endParaRPr lang="en-US" altLang="en-US" sz="800"/>
            </a:p>
          </p:txBody>
        </p:sp>
        <p:sp>
          <p:nvSpPr>
            <p:cNvPr id="573447" name="Rectangle 7">
              <a:extLst>
                <a:ext uri="{FF2B5EF4-FFF2-40B4-BE49-F238E27FC236}">
                  <a16:creationId xmlns:a16="http://schemas.microsoft.com/office/drawing/2014/main" id="{FDC885CE-4056-88B9-287D-E9D0CD1B8E3F}"/>
                </a:ext>
              </a:extLst>
            </p:cNvPr>
            <p:cNvSpPr>
              <a:spLocks noChangeArrowheads="1"/>
            </p:cNvSpPr>
            <p:nvPr/>
          </p:nvSpPr>
          <p:spPr bwMode="auto">
            <a:xfrm>
              <a:off x="4256" y="3108"/>
              <a:ext cx="473" cy="21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endParaRPr lang="en-US" altLang="en-US" sz="800"/>
            </a:p>
          </p:txBody>
        </p:sp>
        <p:sp>
          <p:nvSpPr>
            <p:cNvPr id="573448" name="Rectangle 8">
              <a:extLst>
                <a:ext uri="{FF2B5EF4-FFF2-40B4-BE49-F238E27FC236}">
                  <a16:creationId xmlns:a16="http://schemas.microsoft.com/office/drawing/2014/main" id="{6FA85303-D590-FDE1-819D-EFB873787C35}"/>
                </a:ext>
              </a:extLst>
            </p:cNvPr>
            <p:cNvSpPr>
              <a:spLocks noChangeArrowheads="1"/>
            </p:cNvSpPr>
            <p:nvPr/>
          </p:nvSpPr>
          <p:spPr bwMode="auto">
            <a:xfrm>
              <a:off x="4256" y="2895"/>
              <a:ext cx="4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endParaRPr lang="en-US" altLang="en-US" sz="800"/>
            </a:p>
          </p:txBody>
        </p:sp>
        <p:sp>
          <p:nvSpPr>
            <p:cNvPr id="573449" name="Rectangle 9">
              <a:extLst>
                <a:ext uri="{FF2B5EF4-FFF2-40B4-BE49-F238E27FC236}">
                  <a16:creationId xmlns:a16="http://schemas.microsoft.com/office/drawing/2014/main" id="{0C57FF4D-1148-26EA-E8B9-8654C81EA9F9}"/>
                </a:ext>
              </a:extLst>
            </p:cNvPr>
            <p:cNvSpPr>
              <a:spLocks noChangeArrowheads="1"/>
            </p:cNvSpPr>
            <p:nvPr/>
          </p:nvSpPr>
          <p:spPr bwMode="auto">
            <a:xfrm>
              <a:off x="4256" y="2682"/>
              <a:ext cx="473" cy="21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endParaRPr lang="en-US" altLang="en-US" sz="800"/>
            </a:p>
          </p:txBody>
        </p:sp>
        <p:sp>
          <p:nvSpPr>
            <p:cNvPr id="573450" name="Rectangle 10">
              <a:extLst>
                <a:ext uri="{FF2B5EF4-FFF2-40B4-BE49-F238E27FC236}">
                  <a16:creationId xmlns:a16="http://schemas.microsoft.com/office/drawing/2014/main" id="{49353F50-7BBE-F0A6-71B2-36669F3A61FF}"/>
                </a:ext>
              </a:extLst>
            </p:cNvPr>
            <p:cNvSpPr>
              <a:spLocks noChangeArrowheads="1"/>
            </p:cNvSpPr>
            <p:nvPr/>
          </p:nvSpPr>
          <p:spPr bwMode="auto">
            <a:xfrm>
              <a:off x="4256" y="2469"/>
              <a:ext cx="4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endParaRPr lang="en-US" altLang="en-US" sz="800"/>
            </a:p>
          </p:txBody>
        </p:sp>
        <p:sp>
          <p:nvSpPr>
            <p:cNvPr id="573451" name="Rectangle 11">
              <a:extLst>
                <a:ext uri="{FF2B5EF4-FFF2-40B4-BE49-F238E27FC236}">
                  <a16:creationId xmlns:a16="http://schemas.microsoft.com/office/drawing/2014/main" id="{8E831F3C-9254-8646-5817-BCF11C79617B}"/>
                </a:ext>
              </a:extLst>
            </p:cNvPr>
            <p:cNvSpPr>
              <a:spLocks noChangeArrowheads="1"/>
            </p:cNvSpPr>
            <p:nvPr/>
          </p:nvSpPr>
          <p:spPr bwMode="auto">
            <a:xfrm>
              <a:off x="4256" y="2256"/>
              <a:ext cx="473" cy="21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endParaRPr lang="en-US" altLang="en-US" sz="800"/>
            </a:p>
          </p:txBody>
        </p:sp>
        <p:sp>
          <p:nvSpPr>
            <p:cNvPr id="573452" name="Rectangle 12">
              <a:extLst>
                <a:ext uri="{FF2B5EF4-FFF2-40B4-BE49-F238E27FC236}">
                  <a16:creationId xmlns:a16="http://schemas.microsoft.com/office/drawing/2014/main" id="{68D181CC-3DA8-BC5D-40A5-5C5B89EDC8C9}"/>
                </a:ext>
              </a:extLst>
            </p:cNvPr>
            <p:cNvSpPr>
              <a:spLocks noChangeArrowheads="1"/>
            </p:cNvSpPr>
            <p:nvPr/>
          </p:nvSpPr>
          <p:spPr bwMode="auto">
            <a:xfrm>
              <a:off x="4256" y="2043"/>
              <a:ext cx="473" cy="21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endParaRPr lang="en-US" altLang="en-US" sz="800"/>
            </a:p>
          </p:txBody>
        </p:sp>
        <p:sp>
          <p:nvSpPr>
            <p:cNvPr id="573453" name="Rectangle 13">
              <a:extLst>
                <a:ext uri="{FF2B5EF4-FFF2-40B4-BE49-F238E27FC236}">
                  <a16:creationId xmlns:a16="http://schemas.microsoft.com/office/drawing/2014/main" id="{140F9954-81F5-9674-F02E-DB9D16DAA5F9}"/>
                </a:ext>
              </a:extLst>
            </p:cNvPr>
            <p:cNvSpPr>
              <a:spLocks noChangeArrowheads="1"/>
            </p:cNvSpPr>
            <p:nvPr/>
          </p:nvSpPr>
          <p:spPr bwMode="auto">
            <a:xfrm>
              <a:off x="4256" y="1829"/>
              <a:ext cx="47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endParaRPr lang="en-US" altLang="en-US" sz="800"/>
            </a:p>
          </p:txBody>
        </p:sp>
        <p:sp>
          <p:nvSpPr>
            <p:cNvPr id="573454" name="Rectangle 14">
              <a:extLst>
                <a:ext uri="{FF2B5EF4-FFF2-40B4-BE49-F238E27FC236}">
                  <a16:creationId xmlns:a16="http://schemas.microsoft.com/office/drawing/2014/main" id="{A2ED0AD1-94FE-0415-7949-B09D2C4E5988}"/>
                </a:ext>
              </a:extLst>
            </p:cNvPr>
            <p:cNvSpPr>
              <a:spLocks noChangeArrowheads="1"/>
            </p:cNvSpPr>
            <p:nvPr/>
          </p:nvSpPr>
          <p:spPr bwMode="auto">
            <a:xfrm>
              <a:off x="4256" y="1616"/>
              <a:ext cx="47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a:spcBef>
                  <a:spcPct val="20000"/>
                </a:spcBef>
                <a:buChar char="•"/>
                <a:defRPr>
                  <a:solidFill>
                    <a:schemeClr val="accent2"/>
                  </a:solidFill>
                  <a:latin typeface="Arial" panose="020B0604020202020204" pitchFamily="34" charset="0"/>
                </a:defRPr>
              </a:lvl3pPr>
              <a:lvl4pPr>
                <a:spcBef>
                  <a:spcPct val="20000"/>
                </a:spcBef>
                <a:buChar char="–"/>
                <a:defRPr sz="1600">
                  <a:solidFill>
                    <a:schemeClr val="tx1"/>
                  </a:solidFill>
                  <a:latin typeface="Arial" panose="020B0604020202020204" pitchFamily="34" charset="0"/>
                </a:defRPr>
              </a:lvl4pPr>
              <a:lvl5pPr>
                <a:spcBef>
                  <a:spcPct val="20000"/>
                </a:spcBef>
                <a:buChar char="»"/>
                <a:defRPr sz="1400">
                  <a:solidFill>
                    <a:schemeClr val="tx1"/>
                  </a:solidFill>
                  <a:latin typeface="Arial" panose="020B0604020202020204" pitchFamily="34" charset="0"/>
                </a:defRPr>
              </a:lvl5pPr>
              <a:lvl6pPr fontAlgn="base">
                <a:spcBef>
                  <a:spcPct val="20000"/>
                </a:spcBef>
                <a:spcAft>
                  <a:spcPct val="0"/>
                </a:spcAft>
                <a:buChar char="»"/>
                <a:defRPr sz="1400">
                  <a:solidFill>
                    <a:schemeClr val="tx1"/>
                  </a:solidFill>
                  <a:latin typeface="Arial" panose="020B0604020202020204" pitchFamily="34" charset="0"/>
                </a:defRPr>
              </a:lvl6pPr>
              <a:lvl7pPr fontAlgn="base">
                <a:spcBef>
                  <a:spcPct val="20000"/>
                </a:spcBef>
                <a:spcAft>
                  <a:spcPct val="0"/>
                </a:spcAft>
                <a:buChar char="»"/>
                <a:defRPr sz="1400">
                  <a:solidFill>
                    <a:schemeClr val="tx1"/>
                  </a:solidFill>
                  <a:latin typeface="Arial" panose="020B0604020202020204" pitchFamily="34" charset="0"/>
                </a:defRPr>
              </a:lvl7pPr>
              <a:lvl8pPr fontAlgn="base">
                <a:spcBef>
                  <a:spcPct val="20000"/>
                </a:spcBef>
                <a:spcAft>
                  <a:spcPct val="0"/>
                </a:spcAft>
                <a:buChar char="»"/>
                <a:defRPr sz="1400">
                  <a:solidFill>
                    <a:schemeClr val="tx1"/>
                  </a:solidFill>
                  <a:latin typeface="Arial" panose="020B0604020202020204" pitchFamily="34" charset="0"/>
                </a:defRPr>
              </a:lvl8pPr>
              <a:lvl9pPr fontAlgn="base">
                <a:spcBef>
                  <a:spcPct val="20000"/>
                </a:spcBef>
                <a:spcAft>
                  <a:spcPct val="0"/>
                </a:spcAft>
                <a:buChar char="»"/>
                <a:defRPr sz="1400">
                  <a:solidFill>
                    <a:schemeClr val="tx1"/>
                  </a:solidFill>
                  <a:latin typeface="Arial" panose="020B0604020202020204" pitchFamily="34" charset="0"/>
                </a:defRPr>
              </a:lvl9pPr>
            </a:lstStyle>
            <a:p>
              <a:pPr>
                <a:buFontTx/>
                <a:buNone/>
              </a:pPr>
              <a:endParaRPr lang="en-US" altLang="en-US" sz="800"/>
            </a:p>
          </p:txBody>
        </p:sp>
        <p:sp>
          <p:nvSpPr>
            <p:cNvPr id="573455" name="Line 15">
              <a:extLst>
                <a:ext uri="{FF2B5EF4-FFF2-40B4-BE49-F238E27FC236}">
                  <a16:creationId xmlns:a16="http://schemas.microsoft.com/office/drawing/2014/main" id="{B52225E2-D0A8-0981-867A-977A487ECDC6}"/>
                </a:ext>
              </a:extLst>
            </p:cNvPr>
            <p:cNvSpPr>
              <a:spLocks noChangeShapeType="1"/>
            </p:cNvSpPr>
            <p:nvPr/>
          </p:nvSpPr>
          <p:spPr bwMode="auto">
            <a:xfrm>
              <a:off x="4256" y="1616"/>
              <a:ext cx="47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456" name="Line 16">
              <a:extLst>
                <a:ext uri="{FF2B5EF4-FFF2-40B4-BE49-F238E27FC236}">
                  <a16:creationId xmlns:a16="http://schemas.microsoft.com/office/drawing/2014/main" id="{D5993042-7124-BF4F-8C79-51D0818E30FA}"/>
                </a:ext>
              </a:extLst>
            </p:cNvPr>
            <p:cNvSpPr>
              <a:spLocks noChangeShapeType="1"/>
            </p:cNvSpPr>
            <p:nvPr/>
          </p:nvSpPr>
          <p:spPr bwMode="auto">
            <a:xfrm>
              <a:off x="4256" y="1829"/>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457" name="Line 17">
              <a:extLst>
                <a:ext uri="{FF2B5EF4-FFF2-40B4-BE49-F238E27FC236}">
                  <a16:creationId xmlns:a16="http://schemas.microsoft.com/office/drawing/2014/main" id="{C9943E95-5BAF-EC85-4E9F-42ABEA528132}"/>
                </a:ext>
              </a:extLst>
            </p:cNvPr>
            <p:cNvSpPr>
              <a:spLocks noChangeShapeType="1"/>
            </p:cNvSpPr>
            <p:nvPr/>
          </p:nvSpPr>
          <p:spPr bwMode="auto">
            <a:xfrm>
              <a:off x="4256" y="2043"/>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458" name="Line 18">
              <a:extLst>
                <a:ext uri="{FF2B5EF4-FFF2-40B4-BE49-F238E27FC236}">
                  <a16:creationId xmlns:a16="http://schemas.microsoft.com/office/drawing/2014/main" id="{866E4BB8-DFF1-2041-E503-9E17B5769595}"/>
                </a:ext>
              </a:extLst>
            </p:cNvPr>
            <p:cNvSpPr>
              <a:spLocks noChangeShapeType="1"/>
            </p:cNvSpPr>
            <p:nvPr/>
          </p:nvSpPr>
          <p:spPr bwMode="auto">
            <a:xfrm>
              <a:off x="4256" y="2256"/>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459" name="Line 19">
              <a:extLst>
                <a:ext uri="{FF2B5EF4-FFF2-40B4-BE49-F238E27FC236}">
                  <a16:creationId xmlns:a16="http://schemas.microsoft.com/office/drawing/2014/main" id="{6D82F374-516C-D41A-F997-1ED1BFE9096C}"/>
                </a:ext>
              </a:extLst>
            </p:cNvPr>
            <p:cNvSpPr>
              <a:spLocks noChangeShapeType="1"/>
            </p:cNvSpPr>
            <p:nvPr/>
          </p:nvSpPr>
          <p:spPr bwMode="auto">
            <a:xfrm>
              <a:off x="4256" y="2469"/>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460" name="Line 20">
              <a:extLst>
                <a:ext uri="{FF2B5EF4-FFF2-40B4-BE49-F238E27FC236}">
                  <a16:creationId xmlns:a16="http://schemas.microsoft.com/office/drawing/2014/main" id="{F2B91D1C-77B8-1EA7-2B82-659E4667F440}"/>
                </a:ext>
              </a:extLst>
            </p:cNvPr>
            <p:cNvSpPr>
              <a:spLocks noChangeShapeType="1"/>
            </p:cNvSpPr>
            <p:nvPr/>
          </p:nvSpPr>
          <p:spPr bwMode="auto">
            <a:xfrm>
              <a:off x="4256" y="2682"/>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461" name="Line 21">
              <a:extLst>
                <a:ext uri="{FF2B5EF4-FFF2-40B4-BE49-F238E27FC236}">
                  <a16:creationId xmlns:a16="http://schemas.microsoft.com/office/drawing/2014/main" id="{A1304BCE-4136-F25E-E78B-0DF70C955990}"/>
                </a:ext>
              </a:extLst>
            </p:cNvPr>
            <p:cNvSpPr>
              <a:spLocks noChangeShapeType="1"/>
            </p:cNvSpPr>
            <p:nvPr/>
          </p:nvSpPr>
          <p:spPr bwMode="auto">
            <a:xfrm>
              <a:off x="4256" y="2895"/>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462" name="Line 22">
              <a:extLst>
                <a:ext uri="{FF2B5EF4-FFF2-40B4-BE49-F238E27FC236}">
                  <a16:creationId xmlns:a16="http://schemas.microsoft.com/office/drawing/2014/main" id="{38F717A2-0B49-552F-E9B4-ECEECB9A4F02}"/>
                </a:ext>
              </a:extLst>
            </p:cNvPr>
            <p:cNvSpPr>
              <a:spLocks noChangeShapeType="1"/>
            </p:cNvSpPr>
            <p:nvPr/>
          </p:nvSpPr>
          <p:spPr bwMode="auto">
            <a:xfrm>
              <a:off x="4256" y="3108"/>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463" name="Line 23">
              <a:extLst>
                <a:ext uri="{FF2B5EF4-FFF2-40B4-BE49-F238E27FC236}">
                  <a16:creationId xmlns:a16="http://schemas.microsoft.com/office/drawing/2014/main" id="{7E59DD7C-E32C-BE5C-DE77-6FE30CAA9150}"/>
                </a:ext>
              </a:extLst>
            </p:cNvPr>
            <p:cNvSpPr>
              <a:spLocks noChangeShapeType="1"/>
            </p:cNvSpPr>
            <p:nvPr/>
          </p:nvSpPr>
          <p:spPr bwMode="auto">
            <a:xfrm>
              <a:off x="4256" y="3321"/>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464" name="Line 24">
              <a:extLst>
                <a:ext uri="{FF2B5EF4-FFF2-40B4-BE49-F238E27FC236}">
                  <a16:creationId xmlns:a16="http://schemas.microsoft.com/office/drawing/2014/main" id="{0C1E6DBE-46A9-5B9A-727E-B7CB2A4E0D96}"/>
                </a:ext>
              </a:extLst>
            </p:cNvPr>
            <p:cNvSpPr>
              <a:spLocks noChangeShapeType="1"/>
            </p:cNvSpPr>
            <p:nvPr/>
          </p:nvSpPr>
          <p:spPr bwMode="auto">
            <a:xfrm>
              <a:off x="4256" y="3535"/>
              <a:ext cx="47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465" name="Line 25">
              <a:extLst>
                <a:ext uri="{FF2B5EF4-FFF2-40B4-BE49-F238E27FC236}">
                  <a16:creationId xmlns:a16="http://schemas.microsoft.com/office/drawing/2014/main" id="{85FEDAB2-0CA2-C6AA-D934-E42443F0055B}"/>
                </a:ext>
              </a:extLst>
            </p:cNvPr>
            <p:cNvSpPr>
              <a:spLocks noChangeShapeType="1"/>
            </p:cNvSpPr>
            <p:nvPr/>
          </p:nvSpPr>
          <p:spPr bwMode="auto">
            <a:xfrm>
              <a:off x="4256" y="3748"/>
              <a:ext cx="47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466" name="Line 26">
              <a:extLst>
                <a:ext uri="{FF2B5EF4-FFF2-40B4-BE49-F238E27FC236}">
                  <a16:creationId xmlns:a16="http://schemas.microsoft.com/office/drawing/2014/main" id="{96CFCCC3-3E37-52D2-A676-62F1E8BB1AF1}"/>
                </a:ext>
              </a:extLst>
            </p:cNvPr>
            <p:cNvSpPr>
              <a:spLocks noChangeShapeType="1"/>
            </p:cNvSpPr>
            <p:nvPr/>
          </p:nvSpPr>
          <p:spPr bwMode="auto">
            <a:xfrm>
              <a:off x="4256" y="1616"/>
              <a:ext cx="0" cy="213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467" name="Line 27">
              <a:extLst>
                <a:ext uri="{FF2B5EF4-FFF2-40B4-BE49-F238E27FC236}">
                  <a16:creationId xmlns:a16="http://schemas.microsoft.com/office/drawing/2014/main" id="{8608CEE6-A54D-8DF3-7C69-852F0922844F}"/>
                </a:ext>
              </a:extLst>
            </p:cNvPr>
            <p:cNvSpPr>
              <a:spLocks noChangeShapeType="1"/>
            </p:cNvSpPr>
            <p:nvPr/>
          </p:nvSpPr>
          <p:spPr bwMode="auto">
            <a:xfrm>
              <a:off x="4729" y="1616"/>
              <a:ext cx="0" cy="213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468" name="Text Box 28">
              <a:extLst>
                <a:ext uri="{FF2B5EF4-FFF2-40B4-BE49-F238E27FC236}">
                  <a16:creationId xmlns:a16="http://schemas.microsoft.com/office/drawing/2014/main" id="{0D93C155-D5C3-0278-C8BB-17C580048F1C}"/>
                </a:ext>
              </a:extLst>
            </p:cNvPr>
            <p:cNvSpPr txBox="1">
              <a:spLocks noChangeArrowheads="1"/>
            </p:cNvSpPr>
            <p:nvPr/>
          </p:nvSpPr>
          <p:spPr bwMode="auto">
            <a:xfrm>
              <a:off x="4793" y="1603"/>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573469" name="Text Box 29">
              <a:extLst>
                <a:ext uri="{FF2B5EF4-FFF2-40B4-BE49-F238E27FC236}">
                  <a16:creationId xmlns:a16="http://schemas.microsoft.com/office/drawing/2014/main" id="{556BF9D2-5C73-E5C4-00A8-3A679FB61FC5}"/>
                </a:ext>
              </a:extLst>
            </p:cNvPr>
            <p:cNvSpPr txBox="1">
              <a:spLocks noChangeArrowheads="1"/>
            </p:cNvSpPr>
            <p:nvPr/>
          </p:nvSpPr>
          <p:spPr bwMode="auto">
            <a:xfrm>
              <a:off x="4788" y="3516"/>
              <a:ext cx="4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 - 1</a:t>
              </a:r>
            </a:p>
          </p:txBody>
        </p:sp>
        <p:sp>
          <p:nvSpPr>
            <p:cNvPr id="573470" name="Text Box 30">
              <a:extLst>
                <a:ext uri="{FF2B5EF4-FFF2-40B4-BE49-F238E27FC236}">
                  <a16:creationId xmlns:a16="http://schemas.microsoft.com/office/drawing/2014/main" id="{F6A34D22-D3F2-F65A-D150-439F45C0013C}"/>
                </a:ext>
              </a:extLst>
            </p:cNvPr>
            <p:cNvSpPr txBox="1">
              <a:spLocks noChangeArrowheads="1"/>
            </p:cNvSpPr>
            <p:nvPr/>
          </p:nvSpPr>
          <p:spPr bwMode="auto">
            <a:xfrm>
              <a:off x="4376" y="1366"/>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a:t>
              </a:r>
            </a:p>
          </p:txBody>
        </p:sp>
        <p:sp>
          <p:nvSpPr>
            <p:cNvPr id="573471" name="Line 31">
              <a:extLst>
                <a:ext uri="{FF2B5EF4-FFF2-40B4-BE49-F238E27FC236}">
                  <a16:creationId xmlns:a16="http://schemas.microsoft.com/office/drawing/2014/main" id="{8F456380-01DF-9C28-E6AD-217256644D04}"/>
                </a:ext>
              </a:extLst>
            </p:cNvPr>
            <p:cNvSpPr>
              <a:spLocks noChangeShapeType="1"/>
            </p:cNvSpPr>
            <p:nvPr/>
          </p:nvSpPr>
          <p:spPr bwMode="auto">
            <a:xfrm>
              <a:off x="4501" y="2160"/>
              <a:ext cx="41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472" name="Line 32">
              <a:extLst>
                <a:ext uri="{FF2B5EF4-FFF2-40B4-BE49-F238E27FC236}">
                  <a16:creationId xmlns:a16="http://schemas.microsoft.com/office/drawing/2014/main" id="{5F254871-9C49-EB40-15BC-E7AD4BAA588C}"/>
                </a:ext>
              </a:extLst>
            </p:cNvPr>
            <p:cNvSpPr>
              <a:spLocks noChangeShapeType="1"/>
            </p:cNvSpPr>
            <p:nvPr/>
          </p:nvSpPr>
          <p:spPr bwMode="auto">
            <a:xfrm>
              <a:off x="4501" y="2364"/>
              <a:ext cx="41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473" name="Line 33">
              <a:extLst>
                <a:ext uri="{FF2B5EF4-FFF2-40B4-BE49-F238E27FC236}">
                  <a16:creationId xmlns:a16="http://schemas.microsoft.com/office/drawing/2014/main" id="{CAB87C0D-F7FA-1EF1-2790-1CD533B04DDA}"/>
                </a:ext>
              </a:extLst>
            </p:cNvPr>
            <p:cNvSpPr>
              <a:spLocks noChangeShapeType="1"/>
            </p:cNvSpPr>
            <p:nvPr/>
          </p:nvSpPr>
          <p:spPr bwMode="auto">
            <a:xfrm>
              <a:off x="4501" y="2783"/>
              <a:ext cx="41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474" name="Line 34">
              <a:extLst>
                <a:ext uri="{FF2B5EF4-FFF2-40B4-BE49-F238E27FC236}">
                  <a16:creationId xmlns:a16="http://schemas.microsoft.com/office/drawing/2014/main" id="{3FCEB59F-D6A9-489C-023F-A80B3FC77258}"/>
                </a:ext>
              </a:extLst>
            </p:cNvPr>
            <p:cNvSpPr>
              <a:spLocks noChangeShapeType="1"/>
            </p:cNvSpPr>
            <p:nvPr/>
          </p:nvSpPr>
          <p:spPr bwMode="auto">
            <a:xfrm>
              <a:off x="4501" y="3205"/>
              <a:ext cx="41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73475" name="Text Box 35">
              <a:extLst>
                <a:ext uri="{FF2B5EF4-FFF2-40B4-BE49-F238E27FC236}">
                  <a16:creationId xmlns:a16="http://schemas.microsoft.com/office/drawing/2014/main" id="{25055B22-8856-718B-3ED0-8A2BDAB9EA7B}"/>
                </a:ext>
              </a:extLst>
            </p:cNvPr>
            <p:cNvSpPr txBox="1">
              <a:spLocks noChangeArrowheads="1"/>
            </p:cNvSpPr>
            <p:nvPr/>
          </p:nvSpPr>
          <p:spPr bwMode="auto">
            <a:xfrm>
              <a:off x="4938" y="2040"/>
              <a:ext cx="4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chain</a:t>
              </a:r>
            </a:p>
          </p:txBody>
        </p:sp>
        <p:sp>
          <p:nvSpPr>
            <p:cNvPr id="573476" name="Text Box 36">
              <a:extLst>
                <a:ext uri="{FF2B5EF4-FFF2-40B4-BE49-F238E27FC236}">
                  <a16:creationId xmlns:a16="http://schemas.microsoft.com/office/drawing/2014/main" id="{EC6D5D38-D4BC-17DE-E735-D37F47E77441}"/>
                </a:ext>
              </a:extLst>
            </p:cNvPr>
            <p:cNvSpPr txBox="1">
              <a:spLocks noChangeArrowheads="1"/>
            </p:cNvSpPr>
            <p:nvPr/>
          </p:nvSpPr>
          <p:spPr bwMode="auto">
            <a:xfrm>
              <a:off x="4938" y="2267"/>
              <a:ext cx="4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chain</a:t>
              </a:r>
            </a:p>
          </p:txBody>
        </p:sp>
        <p:sp>
          <p:nvSpPr>
            <p:cNvPr id="573477" name="Text Box 37">
              <a:extLst>
                <a:ext uri="{FF2B5EF4-FFF2-40B4-BE49-F238E27FC236}">
                  <a16:creationId xmlns:a16="http://schemas.microsoft.com/office/drawing/2014/main" id="{8C4FE1C7-4BA8-8AC3-31B2-BA8ED79890D2}"/>
                </a:ext>
              </a:extLst>
            </p:cNvPr>
            <p:cNvSpPr txBox="1">
              <a:spLocks noChangeArrowheads="1"/>
            </p:cNvSpPr>
            <p:nvPr/>
          </p:nvSpPr>
          <p:spPr bwMode="auto">
            <a:xfrm>
              <a:off x="4938" y="2654"/>
              <a:ext cx="4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chain</a:t>
              </a:r>
            </a:p>
          </p:txBody>
        </p:sp>
        <p:sp>
          <p:nvSpPr>
            <p:cNvPr id="573478" name="Text Box 38">
              <a:extLst>
                <a:ext uri="{FF2B5EF4-FFF2-40B4-BE49-F238E27FC236}">
                  <a16:creationId xmlns:a16="http://schemas.microsoft.com/office/drawing/2014/main" id="{1171E712-671D-30D7-3553-49C69C44C682}"/>
                </a:ext>
              </a:extLst>
            </p:cNvPr>
            <p:cNvSpPr txBox="1">
              <a:spLocks noChangeArrowheads="1"/>
            </p:cNvSpPr>
            <p:nvPr/>
          </p:nvSpPr>
          <p:spPr bwMode="auto">
            <a:xfrm>
              <a:off x="4938" y="3081"/>
              <a:ext cx="4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chain</a:t>
              </a:r>
            </a:p>
          </p:txBody>
        </p:sp>
      </p:grpSp>
    </p:spTree>
    <p:extLst>
      <p:ext uri="{BB962C8B-B14F-4D97-AF65-F5344CB8AC3E}">
        <p14:creationId xmlns:p14="http://schemas.microsoft.com/office/powerpoint/2010/main" val="416113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C8158AF2-FE9F-8621-5227-DC063293C3F5}"/>
              </a:ext>
            </a:extLst>
          </p:cNvPr>
          <p:cNvSpPr>
            <a:spLocks noGrp="1"/>
          </p:cNvSpPr>
          <p:nvPr>
            <p:ph type="sldNum" sz="quarter" idx="11"/>
          </p:nvPr>
        </p:nvSpPr>
        <p:spPr/>
        <p:txBody>
          <a:bodyPr/>
          <a:lstStyle/>
          <a:p>
            <a:fld id="{057C4DD4-EB71-42DB-8928-A1887E021B62}" type="slidenum">
              <a:rPr lang="en-US" altLang="en-US"/>
              <a:pPr/>
              <a:t>38</a:t>
            </a:fld>
            <a:endParaRPr lang="en-US" altLang="en-US"/>
          </a:p>
        </p:txBody>
      </p:sp>
      <p:sp>
        <p:nvSpPr>
          <p:cNvPr id="574466" name="Rectangle 2">
            <a:extLst>
              <a:ext uri="{FF2B5EF4-FFF2-40B4-BE49-F238E27FC236}">
                <a16:creationId xmlns:a16="http://schemas.microsoft.com/office/drawing/2014/main" id="{3F6CCA09-FCFC-2FAF-DBE0-23952A57E4C4}"/>
              </a:ext>
            </a:extLst>
          </p:cNvPr>
          <p:cNvSpPr>
            <a:spLocks noGrp="1" noChangeArrowheads="1"/>
          </p:cNvSpPr>
          <p:nvPr>
            <p:ph type="title"/>
          </p:nvPr>
        </p:nvSpPr>
        <p:spPr/>
        <p:txBody>
          <a:bodyPr/>
          <a:lstStyle/>
          <a:p>
            <a:r>
              <a:rPr lang="en-US" altLang="en-US" sz="2800" dirty="0">
                <a:solidFill>
                  <a:srgbClr val="DD0111"/>
                </a:solidFill>
                <a:latin typeface="Trebuchet MS" panose="020B0603020202020204" pitchFamily="34" charset="0"/>
              </a:rPr>
              <a:t>Case 1:</a:t>
            </a:r>
            <a:r>
              <a:rPr lang="en-US" altLang="en-US" sz="2800" dirty="0">
                <a:latin typeface="Trebuchet MS" panose="020B0603020202020204" pitchFamily="34" charset="0"/>
              </a:rPr>
              <a:t> Unsuccessful Search</a:t>
            </a:r>
            <a:br>
              <a:rPr lang="en-US" altLang="en-US" sz="2800" dirty="0">
                <a:latin typeface="Trebuchet MS" panose="020B0603020202020204" pitchFamily="34" charset="0"/>
              </a:rPr>
            </a:br>
            <a:r>
              <a:rPr lang="en-US" altLang="en-US" sz="2800" dirty="0">
                <a:latin typeface="Trebuchet MS" panose="020B0603020202020204" pitchFamily="34" charset="0"/>
              </a:rPr>
              <a:t>(i.e., item not stored in the table)</a:t>
            </a:r>
          </a:p>
        </p:txBody>
      </p:sp>
      <p:sp>
        <p:nvSpPr>
          <p:cNvPr id="574467" name="Rectangle 3">
            <a:extLst>
              <a:ext uri="{FF2B5EF4-FFF2-40B4-BE49-F238E27FC236}">
                <a16:creationId xmlns:a16="http://schemas.microsoft.com/office/drawing/2014/main" id="{24966B58-3FB8-2CD0-026B-71DF0B4A2973}"/>
              </a:ext>
            </a:extLst>
          </p:cNvPr>
          <p:cNvSpPr>
            <a:spLocks noGrp="1" noChangeArrowheads="1"/>
          </p:cNvSpPr>
          <p:nvPr>
            <p:ph type="body" idx="1"/>
          </p:nvPr>
        </p:nvSpPr>
        <p:spPr>
          <a:xfrm>
            <a:off x="350838" y="1100138"/>
            <a:ext cx="8793162" cy="5570537"/>
          </a:xfrm>
        </p:spPr>
        <p:txBody>
          <a:bodyPr/>
          <a:lstStyle/>
          <a:p>
            <a:pPr>
              <a:lnSpc>
                <a:spcPct val="120000"/>
              </a:lnSpc>
              <a:buFontTx/>
              <a:buNone/>
            </a:pPr>
            <a:r>
              <a:rPr lang="en-US" altLang="en-US" sz="2000" b="1" dirty="0"/>
              <a:t>Theorem</a:t>
            </a:r>
          </a:p>
          <a:p>
            <a:pPr>
              <a:lnSpc>
                <a:spcPct val="120000"/>
              </a:lnSpc>
              <a:buFontTx/>
              <a:buNone/>
            </a:pPr>
            <a:r>
              <a:rPr lang="en-US" altLang="en-US" sz="2000" dirty="0"/>
              <a:t>	An unsuccessful search in a hash table takes expected time 		under the assumption of simple uniform hashing </a:t>
            </a:r>
          </a:p>
          <a:p>
            <a:pPr>
              <a:lnSpc>
                <a:spcPct val="120000"/>
              </a:lnSpc>
              <a:buFontTx/>
              <a:buNone/>
            </a:pPr>
            <a:r>
              <a:rPr lang="en-US" altLang="en-US" sz="2000" dirty="0"/>
              <a:t>		(i.e., probability of collision </a:t>
            </a:r>
            <a:r>
              <a:rPr lang="en-US" altLang="en-US" sz="2000" dirty="0" err="1"/>
              <a:t>Pr</a:t>
            </a:r>
            <a:r>
              <a:rPr lang="en-US" altLang="en-US" sz="2000" dirty="0"/>
              <a:t>(h(x)=h(y)), is 1/m)</a:t>
            </a:r>
          </a:p>
          <a:p>
            <a:pPr>
              <a:lnSpc>
                <a:spcPct val="120000"/>
              </a:lnSpc>
              <a:buFontTx/>
              <a:buNone/>
            </a:pPr>
            <a:r>
              <a:rPr lang="en-US" altLang="en-US" sz="2000" b="1" dirty="0"/>
              <a:t>Proof </a:t>
            </a:r>
          </a:p>
          <a:p>
            <a:pPr>
              <a:lnSpc>
                <a:spcPct val="120000"/>
              </a:lnSpc>
            </a:pPr>
            <a:r>
              <a:rPr lang="en-US" altLang="en-US" sz="2000" dirty="0"/>
              <a:t>Searching unsuccessfully for any key </a:t>
            </a:r>
            <a:r>
              <a:rPr lang="en-US" altLang="en-US" sz="2000" dirty="0">
                <a:latin typeface="Comic Sans MS" panose="030F0702030302020204" pitchFamily="66" charset="0"/>
              </a:rPr>
              <a:t>k</a:t>
            </a:r>
          </a:p>
          <a:p>
            <a:pPr lvl="1">
              <a:lnSpc>
                <a:spcPct val="120000"/>
              </a:lnSpc>
            </a:pPr>
            <a:r>
              <a:rPr lang="en-US" altLang="en-US" sz="1800" dirty="0"/>
              <a:t>need to search to the end of the list </a:t>
            </a:r>
            <a:r>
              <a:rPr lang="en-US" altLang="en-US" sz="1800" dirty="0">
                <a:latin typeface="Comic Sans MS" panose="030F0702030302020204" pitchFamily="66" charset="0"/>
              </a:rPr>
              <a:t>T[h(k)]</a:t>
            </a:r>
          </a:p>
          <a:p>
            <a:pPr>
              <a:lnSpc>
                <a:spcPct val="120000"/>
              </a:lnSpc>
            </a:pPr>
            <a:r>
              <a:rPr lang="en-US" altLang="en-US" sz="2000" dirty="0"/>
              <a:t>Expected length of the list:</a:t>
            </a:r>
          </a:p>
          <a:p>
            <a:pPr lvl="1">
              <a:lnSpc>
                <a:spcPct val="120000"/>
              </a:lnSpc>
            </a:pPr>
            <a:r>
              <a:rPr lang="en-US" altLang="en-US" sz="1800" dirty="0">
                <a:latin typeface="Comic Sans MS" panose="030F0702030302020204" pitchFamily="66" charset="0"/>
              </a:rPr>
              <a:t>E[</a:t>
            </a:r>
            <a:r>
              <a:rPr lang="en-US" altLang="en-US" sz="1800" dirty="0" err="1">
                <a:latin typeface="Comic Sans MS" panose="030F0702030302020204" pitchFamily="66" charset="0"/>
              </a:rPr>
              <a:t>n</a:t>
            </a:r>
            <a:r>
              <a:rPr lang="en-US" altLang="en-US" sz="1800" baseline="-25000" dirty="0" err="1">
                <a:latin typeface="Comic Sans MS" panose="030F0702030302020204" pitchFamily="66" charset="0"/>
              </a:rPr>
              <a:t>h</a:t>
            </a:r>
            <a:r>
              <a:rPr lang="en-US" altLang="en-US" sz="1800" baseline="-25000" dirty="0">
                <a:latin typeface="Comic Sans MS" panose="030F0702030302020204" pitchFamily="66" charset="0"/>
              </a:rPr>
              <a:t>(k)</a:t>
            </a:r>
            <a:r>
              <a:rPr lang="en-US" altLang="en-US" sz="1800" dirty="0">
                <a:latin typeface="Comic Sans MS" panose="030F0702030302020204" pitchFamily="66" charset="0"/>
              </a:rPr>
              <a:t>] = α = n/m</a:t>
            </a:r>
          </a:p>
          <a:p>
            <a:pPr>
              <a:lnSpc>
                <a:spcPct val="120000"/>
              </a:lnSpc>
            </a:pPr>
            <a:r>
              <a:rPr lang="en-US" altLang="en-US" sz="2000" dirty="0"/>
              <a:t>Expected number of elements examined in an unsuccessful search is </a:t>
            </a:r>
            <a:r>
              <a:rPr lang="en-US" altLang="en-US" sz="2000" dirty="0">
                <a:solidFill>
                  <a:srgbClr val="DD0111"/>
                </a:solidFill>
              </a:rPr>
              <a:t>α</a:t>
            </a:r>
          </a:p>
          <a:p>
            <a:pPr>
              <a:lnSpc>
                <a:spcPct val="120000"/>
              </a:lnSpc>
            </a:pPr>
            <a:r>
              <a:rPr lang="en-US" altLang="en-US" sz="2000" dirty="0"/>
              <a:t>Total time required is:</a:t>
            </a:r>
          </a:p>
          <a:p>
            <a:pPr lvl="1">
              <a:lnSpc>
                <a:spcPct val="120000"/>
              </a:lnSpc>
            </a:pPr>
            <a:r>
              <a:rPr lang="en-US" altLang="en-US" sz="1800" dirty="0"/>
              <a:t>O(1) (for computing the hash function) + α </a:t>
            </a:r>
            <a:r>
              <a:rPr lang="en-US" altLang="en-US" sz="1800" dirty="0">
                <a:sym typeface="Wingdings" panose="05000000000000000000" pitchFamily="2" charset="2"/>
              </a:rPr>
              <a:t> </a:t>
            </a:r>
            <a:endParaRPr lang="en-US" altLang="en-US" sz="1800" dirty="0"/>
          </a:p>
        </p:txBody>
      </p:sp>
      <p:graphicFrame>
        <p:nvGraphicFramePr>
          <p:cNvPr id="574468" name="Object 4">
            <a:extLst>
              <a:ext uri="{FF2B5EF4-FFF2-40B4-BE49-F238E27FC236}">
                <a16:creationId xmlns:a16="http://schemas.microsoft.com/office/drawing/2014/main" id="{07BBF416-799B-6818-94EF-D9C69631F70C}"/>
              </a:ext>
            </a:extLst>
          </p:cNvPr>
          <p:cNvGraphicFramePr>
            <a:graphicFrameLocks noChangeAspect="1"/>
          </p:cNvGraphicFramePr>
          <p:nvPr/>
        </p:nvGraphicFramePr>
        <p:xfrm>
          <a:off x="5803900" y="5568950"/>
          <a:ext cx="1338263" cy="496888"/>
        </p:xfrm>
        <a:graphic>
          <a:graphicData uri="http://schemas.openxmlformats.org/presentationml/2006/ole">
            <mc:AlternateContent xmlns:mc="http://schemas.openxmlformats.org/markup-compatibility/2006">
              <mc:Choice xmlns:v="urn:schemas-microsoft-com:vml" Requires="v">
                <p:oleObj name="Equation" r:id="rId3" imgW="545760" imgH="203040" progId="Equation.DSMT4">
                  <p:embed/>
                </p:oleObj>
              </mc:Choice>
              <mc:Fallback>
                <p:oleObj name="Equation" r:id="rId3" imgW="545760" imgH="203040" progId="Equation.DSMT4">
                  <p:embed/>
                  <p:pic>
                    <p:nvPicPr>
                      <p:cNvPr id="574468" name="Object 4">
                        <a:extLst>
                          <a:ext uri="{FF2B5EF4-FFF2-40B4-BE49-F238E27FC236}">
                            <a16:creationId xmlns:a16="http://schemas.microsoft.com/office/drawing/2014/main" id="{07BBF416-799B-6818-94EF-D9C69631F7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3900" y="5568950"/>
                        <a:ext cx="133826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4469" name="Object 5">
            <a:extLst>
              <a:ext uri="{FF2B5EF4-FFF2-40B4-BE49-F238E27FC236}">
                <a16:creationId xmlns:a16="http://schemas.microsoft.com/office/drawing/2014/main" id="{C35717D3-ADC2-B9FF-F480-EE9887F89D56}"/>
              </a:ext>
            </a:extLst>
          </p:cNvPr>
          <p:cNvGraphicFramePr>
            <a:graphicFrameLocks noChangeAspect="1"/>
          </p:cNvGraphicFramePr>
          <p:nvPr/>
        </p:nvGraphicFramePr>
        <p:xfrm>
          <a:off x="7613650" y="1544638"/>
          <a:ext cx="1338263" cy="496887"/>
        </p:xfrm>
        <a:graphic>
          <a:graphicData uri="http://schemas.openxmlformats.org/presentationml/2006/ole">
            <mc:AlternateContent xmlns:mc="http://schemas.openxmlformats.org/markup-compatibility/2006">
              <mc:Choice xmlns:v="urn:schemas-microsoft-com:vml" Requires="v">
                <p:oleObj name="Equation" r:id="rId5" imgW="545760" imgH="203040" progId="Equation.DSMT4">
                  <p:embed/>
                </p:oleObj>
              </mc:Choice>
              <mc:Fallback>
                <p:oleObj name="Equation" r:id="rId5" imgW="545760" imgH="203040" progId="Equation.DSMT4">
                  <p:embed/>
                  <p:pic>
                    <p:nvPicPr>
                      <p:cNvPr id="574469" name="Object 5">
                        <a:extLst>
                          <a:ext uri="{FF2B5EF4-FFF2-40B4-BE49-F238E27FC236}">
                            <a16:creationId xmlns:a16="http://schemas.microsoft.com/office/drawing/2014/main" id="{C35717D3-ADC2-B9FF-F480-EE9887F89D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650" y="1544638"/>
                        <a:ext cx="1338263"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9754814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E3BCAEEE-4F0F-4964-80A5-E97FC2EE2B51}"/>
              </a:ext>
            </a:extLst>
          </p:cNvPr>
          <p:cNvSpPr>
            <a:spLocks noGrp="1"/>
          </p:cNvSpPr>
          <p:nvPr>
            <p:ph type="sldNum" sz="quarter" idx="11"/>
          </p:nvPr>
        </p:nvSpPr>
        <p:spPr/>
        <p:txBody>
          <a:bodyPr/>
          <a:lstStyle/>
          <a:p>
            <a:fld id="{28FDBFB2-92BD-4B10-B6DD-F0140C21D7E1}" type="slidenum">
              <a:rPr lang="en-US" altLang="en-US"/>
              <a:pPr/>
              <a:t>39</a:t>
            </a:fld>
            <a:endParaRPr lang="en-US" altLang="en-US"/>
          </a:p>
        </p:txBody>
      </p:sp>
      <p:sp>
        <p:nvSpPr>
          <p:cNvPr id="675842" name="Rectangle 2">
            <a:extLst>
              <a:ext uri="{FF2B5EF4-FFF2-40B4-BE49-F238E27FC236}">
                <a16:creationId xmlns:a16="http://schemas.microsoft.com/office/drawing/2014/main" id="{46FAEC94-9A3A-5B98-C254-8C6696561BD8}"/>
              </a:ext>
            </a:extLst>
          </p:cNvPr>
          <p:cNvSpPr>
            <a:spLocks noGrp="1" noChangeArrowheads="1"/>
          </p:cNvSpPr>
          <p:nvPr>
            <p:ph type="title"/>
          </p:nvPr>
        </p:nvSpPr>
        <p:spPr/>
        <p:txBody>
          <a:bodyPr/>
          <a:lstStyle/>
          <a:p>
            <a:r>
              <a:rPr lang="en-US" altLang="en-US">
                <a:solidFill>
                  <a:srgbClr val="DD0111"/>
                </a:solidFill>
              </a:rPr>
              <a:t>Case 2:</a:t>
            </a:r>
            <a:r>
              <a:rPr lang="en-US" altLang="en-US"/>
              <a:t> Successful Search</a:t>
            </a:r>
          </a:p>
        </p:txBody>
      </p:sp>
      <p:pic>
        <p:nvPicPr>
          <p:cNvPr id="675846" name="Picture 6">
            <a:extLst>
              <a:ext uri="{FF2B5EF4-FFF2-40B4-BE49-F238E27FC236}">
                <a16:creationId xmlns:a16="http://schemas.microsoft.com/office/drawing/2014/main" id="{2B9334AE-D7FA-5DF2-4793-84BEE976769D}"/>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773113" y="3095625"/>
            <a:ext cx="7642225" cy="1131888"/>
          </a:xfrm>
          <a:noFill/>
          <a:ln/>
        </p:spPr>
      </p:pic>
      <p:sp>
        <p:nvSpPr>
          <p:cNvPr id="4" name="TextBox 3">
            <a:extLst>
              <a:ext uri="{FF2B5EF4-FFF2-40B4-BE49-F238E27FC236}">
                <a16:creationId xmlns:a16="http://schemas.microsoft.com/office/drawing/2014/main" id="{BCFB636F-EB4D-A7AE-F44F-CC524B710BD6}"/>
              </a:ext>
            </a:extLst>
          </p:cNvPr>
          <p:cNvSpPr txBox="1"/>
          <p:nvPr/>
        </p:nvSpPr>
        <p:spPr>
          <a:xfrm>
            <a:off x="876649" y="1727884"/>
            <a:ext cx="6715387" cy="369332"/>
          </a:xfrm>
          <a:prstGeom prst="rect">
            <a:avLst/>
          </a:prstGeom>
          <a:noFill/>
        </p:spPr>
        <p:txBody>
          <a:bodyPr wrap="square">
            <a:spAutoFit/>
          </a:bodyPr>
          <a:lstStyle/>
          <a:p>
            <a:r>
              <a:rPr lang="en-US" altLang="en-US" u="none" dirty="0"/>
              <a:t>A successful search takes expected time </a:t>
            </a:r>
            <a:r>
              <a:rPr lang="el-GR" altLang="en-US" u="none" dirty="0">
                <a:cs typeface="Times New Roman" panose="02020603050405020304" pitchFamily="18" charset="0"/>
              </a:rPr>
              <a:t>Θ</a:t>
            </a:r>
            <a:r>
              <a:rPr lang="en-US" altLang="en-US" u="none" dirty="0">
                <a:cs typeface="Times New Roman" panose="02020603050405020304" pitchFamily="18" charset="0"/>
              </a:rPr>
              <a:t>(1+</a:t>
            </a:r>
            <a:r>
              <a:rPr lang="el-GR" altLang="en-US" u="none" dirty="0">
                <a:cs typeface="Times New Roman" panose="02020603050405020304" pitchFamily="18" charset="0"/>
              </a:rPr>
              <a:t>α</a:t>
            </a:r>
            <a:r>
              <a:rPr lang="en-US" altLang="en-US" u="none" dirty="0">
                <a:cs typeface="Times New Roman" panose="02020603050405020304" pitchFamily="18" charset="0"/>
              </a:rPr>
              <a:t>).</a:t>
            </a:r>
            <a:endParaRPr lang="el-GR" altLang="en-US" u="none" dirty="0">
              <a:cs typeface="Times New Roman" panose="02020603050405020304" pitchFamily="18" charset="0"/>
            </a:endParaRPr>
          </a:p>
        </p:txBody>
      </p:sp>
    </p:spTree>
    <p:extLst>
      <p:ext uri="{BB962C8B-B14F-4D97-AF65-F5344CB8AC3E}">
        <p14:creationId xmlns:p14="http://schemas.microsoft.com/office/powerpoint/2010/main" val="102713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4A3083E1-1793-7747-0618-A19B6CAA6E1B}"/>
              </a:ext>
            </a:extLst>
          </p:cNvPr>
          <p:cNvSpPr>
            <a:spLocks noGrp="1"/>
          </p:cNvSpPr>
          <p:nvPr>
            <p:ph type="sldNum" sz="quarter" idx="11"/>
          </p:nvPr>
        </p:nvSpPr>
        <p:spPr/>
        <p:txBody>
          <a:bodyPr/>
          <a:lstStyle/>
          <a:p>
            <a:fld id="{6BFC6CF1-A64D-4FE3-BAB9-CB639800EDE4}" type="slidenum">
              <a:rPr lang="en-US" altLang="en-US"/>
              <a:pPr/>
              <a:t>4</a:t>
            </a:fld>
            <a:endParaRPr lang="en-US" altLang="en-US"/>
          </a:p>
        </p:txBody>
      </p:sp>
      <p:sp>
        <p:nvSpPr>
          <p:cNvPr id="660482" name="Rectangle 2">
            <a:extLst>
              <a:ext uri="{FF2B5EF4-FFF2-40B4-BE49-F238E27FC236}">
                <a16:creationId xmlns:a16="http://schemas.microsoft.com/office/drawing/2014/main" id="{C50060B8-B700-8F50-5C04-DF509924A395}"/>
              </a:ext>
            </a:extLst>
          </p:cNvPr>
          <p:cNvSpPr>
            <a:spLocks noGrp="1" noChangeArrowheads="1"/>
          </p:cNvSpPr>
          <p:nvPr>
            <p:ph type="title"/>
          </p:nvPr>
        </p:nvSpPr>
        <p:spPr/>
        <p:txBody>
          <a:bodyPr/>
          <a:lstStyle/>
          <a:p>
            <a:r>
              <a:rPr lang="en-US" altLang="en-US"/>
              <a:t>The Search Problem</a:t>
            </a:r>
          </a:p>
        </p:txBody>
      </p:sp>
      <p:sp>
        <p:nvSpPr>
          <p:cNvPr id="660483" name="Rectangle 3">
            <a:extLst>
              <a:ext uri="{FF2B5EF4-FFF2-40B4-BE49-F238E27FC236}">
                <a16:creationId xmlns:a16="http://schemas.microsoft.com/office/drawing/2014/main" id="{21834945-CDAB-2354-0C9A-E6C01B5394FC}"/>
              </a:ext>
            </a:extLst>
          </p:cNvPr>
          <p:cNvSpPr>
            <a:spLocks noGrp="1" noChangeArrowheads="1"/>
          </p:cNvSpPr>
          <p:nvPr>
            <p:ph type="body" idx="1"/>
          </p:nvPr>
        </p:nvSpPr>
        <p:spPr>
          <a:xfrm>
            <a:off x="350838" y="1214438"/>
            <a:ext cx="8474075" cy="5413375"/>
          </a:xfrm>
        </p:spPr>
        <p:txBody>
          <a:bodyPr/>
          <a:lstStyle/>
          <a:p>
            <a:r>
              <a:rPr lang="en-US" altLang="en-US" dirty="0">
                <a:latin typeface="Trebuchet MS" panose="020B0603020202020204" pitchFamily="34" charset="0"/>
              </a:rPr>
              <a:t>Find items with </a:t>
            </a:r>
            <a:r>
              <a:rPr lang="en-US" altLang="en-US" dirty="0">
                <a:solidFill>
                  <a:srgbClr val="CC0000"/>
                </a:solidFill>
                <a:latin typeface="Trebuchet MS" panose="020B0603020202020204" pitchFamily="34" charset="0"/>
              </a:rPr>
              <a:t>keys</a:t>
            </a:r>
            <a:r>
              <a:rPr lang="en-US" altLang="en-US" dirty="0">
                <a:latin typeface="Trebuchet MS" panose="020B0603020202020204" pitchFamily="34" charset="0"/>
              </a:rPr>
              <a:t> matching a given </a:t>
            </a:r>
            <a:r>
              <a:rPr lang="en-US" altLang="en-US" dirty="0">
                <a:solidFill>
                  <a:srgbClr val="CC0000"/>
                </a:solidFill>
                <a:latin typeface="Trebuchet MS" panose="020B0603020202020204" pitchFamily="34" charset="0"/>
              </a:rPr>
              <a:t>search key</a:t>
            </a:r>
          </a:p>
          <a:p>
            <a:pPr lvl="1"/>
            <a:r>
              <a:rPr lang="en-US" altLang="en-US" dirty="0">
                <a:latin typeface="Trebuchet MS" panose="020B0603020202020204" pitchFamily="34" charset="0"/>
              </a:rPr>
              <a:t>Given an array A, containing n keys, and a search key x, find the index </a:t>
            </a:r>
            <a:r>
              <a:rPr lang="en-US" altLang="en-US" dirty="0" err="1">
                <a:latin typeface="Trebuchet MS" panose="020B0603020202020204" pitchFamily="34" charset="0"/>
              </a:rPr>
              <a:t>i</a:t>
            </a:r>
            <a:r>
              <a:rPr lang="en-US" altLang="en-US" dirty="0">
                <a:latin typeface="Trebuchet MS" panose="020B0603020202020204" pitchFamily="34" charset="0"/>
              </a:rPr>
              <a:t> such as x=A[</a:t>
            </a:r>
            <a:r>
              <a:rPr lang="en-US" altLang="en-US" dirty="0" err="1">
                <a:latin typeface="Trebuchet MS" panose="020B0603020202020204" pitchFamily="34" charset="0"/>
              </a:rPr>
              <a:t>i</a:t>
            </a:r>
            <a:r>
              <a:rPr lang="en-US" altLang="en-US" dirty="0">
                <a:latin typeface="Trebuchet MS" panose="020B0603020202020204" pitchFamily="34" charset="0"/>
              </a:rPr>
              <a:t>]</a:t>
            </a:r>
          </a:p>
          <a:p>
            <a:pPr lvl="1"/>
            <a:r>
              <a:rPr lang="en-US" altLang="en-US" dirty="0">
                <a:latin typeface="Trebuchet MS" panose="020B0603020202020204" pitchFamily="34" charset="0"/>
              </a:rPr>
              <a:t>As in the case of sorting, a key could be part of a large record.</a:t>
            </a:r>
          </a:p>
        </p:txBody>
      </p:sp>
      <p:pic>
        <p:nvPicPr>
          <p:cNvPr id="660485" name="Picture 5">
            <a:extLst>
              <a:ext uri="{FF2B5EF4-FFF2-40B4-BE49-F238E27FC236}">
                <a16:creationId xmlns:a16="http://schemas.microsoft.com/office/drawing/2014/main" id="{28962AF7-ECC8-1233-966B-F9FC21EBE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936" t="55894" r="30228"/>
          <a:stretch>
            <a:fillRect/>
          </a:stretch>
        </p:blipFill>
        <p:spPr bwMode="auto">
          <a:xfrm>
            <a:off x="2360613" y="3813175"/>
            <a:ext cx="4984750" cy="1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F639E50E-9DE7-F648-97B8-A312FF68E112}"/>
              </a:ext>
            </a:extLst>
          </p:cNvPr>
          <p:cNvSpPr>
            <a:spLocks noGrp="1"/>
          </p:cNvSpPr>
          <p:nvPr>
            <p:ph type="sldNum" sz="quarter" idx="11"/>
          </p:nvPr>
        </p:nvSpPr>
        <p:spPr/>
        <p:txBody>
          <a:bodyPr/>
          <a:lstStyle/>
          <a:p>
            <a:fld id="{06556642-9544-40A8-8DC1-E0CF98D2FDCD}" type="slidenum">
              <a:rPr lang="en-US" altLang="en-US"/>
              <a:pPr/>
              <a:t>40</a:t>
            </a:fld>
            <a:endParaRPr lang="en-US" altLang="en-US"/>
          </a:p>
        </p:txBody>
      </p:sp>
      <p:sp>
        <p:nvSpPr>
          <p:cNvPr id="575490" name="Rectangle 2">
            <a:extLst>
              <a:ext uri="{FF2B5EF4-FFF2-40B4-BE49-F238E27FC236}">
                <a16:creationId xmlns:a16="http://schemas.microsoft.com/office/drawing/2014/main" id="{8F6773BE-501A-0790-61A1-983FEE01153C}"/>
              </a:ext>
            </a:extLst>
          </p:cNvPr>
          <p:cNvSpPr>
            <a:spLocks noGrp="1" noChangeArrowheads="1"/>
          </p:cNvSpPr>
          <p:nvPr>
            <p:ph type="title"/>
          </p:nvPr>
        </p:nvSpPr>
        <p:spPr/>
        <p:txBody>
          <a:bodyPr/>
          <a:lstStyle/>
          <a:p>
            <a:r>
              <a:rPr lang="en-US" altLang="en-US"/>
              <a:t>Analysis of Search in Hash Tables</a:t>
            </a:r>
          </a:p>
        </p:txBody>
      </p:sp>
      <p:sp>
        <p:nvSpPr>
          <p:cNvPr id="575491" name="Rectangle 3">
            <a:extLst>
              <a:ext uri="{FF2B5EF4-FFF2-40B4-BE49-F238E27FC236}">
                <a16:creationId xmlns:a16="http://schemas.microsoft.com/office/drawing/2014/main" id="{7C101E56-48C4-DE9C-93B5-1CEDE855E078}"/>
              </a:ext>
            </a:extLst>
          </p:cNvPr>
          <p:cNvSpPr>
            <a:spLocks noGrp="1" noChangeArrowheads="1"/>
          </p:cNvSpPr>
          <p:nvPr>
            <p:ph type="body" idx="1"/>
          </p:nvPr>
        </p:nvSpPr>
        <p:spPr>
          <a:xfrm>
            <a:off x="350838" y="1214438"/>
            <a:ext cx="8541492" cy="5076825"/>
          </a:xfrm>
        </p:spPr>
        <p:txBody>
          <a:bodyPr/>
          <a:lstStyle/>
          <a:p>
            <a:pPr>
              <a:lnSpc>
                <a:spcPct val="150000"/>
              </a:lnSpc>
            </a:pPr>
            <a:r>
              <a:rPr lang="en-US" altLang="en-US" dirty="0"/>
              <a:t>If </a:t>
            </a:r>
            <a:r>
              <a:rPr lang="en-US" altLang="en-US" dirty="0">
                <a:solidFill>
                  <a:srgbClr val="CC0000"/>
                </a:solidFill>
              </a:rPr>
              <a:t>m</a:t>
            </a:r>
            <a:r>
              <a:rPr lang="en-US" altLang="en-US" dirty="0"/>
              <a:t> (# of slots) is proportional to </a:t>
            </a:r>
            <a:r>
              <a:rPr lang="en-US" altLang="en-US" dirty="0">
                <a:solidFill>
                  <a:srgbClr val="CC0000"/>
                </a:solidFill>
              </a:rPr>
              <a:t>n</a:t>
            </a:r>
            <a:r>
              <a:rPr lang="en-US" altLang="en-US" dirty="0"/>
              <a:t> (# of elements in the table):</a:t>
            </a:r>
          </a:p>
          <a:p>
            <a:pPr>
              <a:lnSpc>
                <a:spcPct val="150000"/>
              </a:lnSpc>
            </a:pPr>
            <a:r>
              <a:rPr lang="en-US" altLang="en-US" dirty="0"/>
              <a:t>		n = O(m)</a:t>
            </a:r>
          </a:p>
          <a:p>
            <a:pPr>
              <a:lnSpc>
                <a:spcPct val="150000"/>
              </a:lnSpc>
            </a:pPr>
            <a:r>
              <a:rPr lang="en-US" altLang="en-US" dirty="0"/>
              <a:t>		α = n/m = O(m)/m = </a:t>
            </a:r>
            <a:r>
              <a:rPr lang="en-US" altLang="en-US" dirty="0">
                <a:solidFill>
                  <a:srgbClr val="DD0111"/>
                </a:solidFill>
              </a:rPr>
              <a:t>O(1)</a:t>
            </a:r>
          </a:p>
          <a:p>
            <a:pPr>
              <a:lnSpc>
                <a:spcPct val="150000"/>
              </a:lnSpc>
              <a:buFontTx/>
              <a:buNone/>
            </a:pPr>
            <a:r>
              <a:rPr lang="en-US" altLang="en-US" dirty="0">
                <a:sym typeface="Symbol" panose="05050102010706020507" pitchFamily="18" charset="2"/>
              </a:rPr>
              <a:t> </a:t>
            </a:r>
            <a:r>
              <a:rPr lang="en-US" altLang="en-US" dirty="0"/>
              <a:t>Searching takes constant time on average</a:t>
            </a:r>
          </a:p>
        </p:txBody>
      </p:sp>
    </p:spTree>
    <p:extLst>
      <p:ext uri="{BB962C8B-B14F-4D97-AF65-F5344CB8AC3E}">
        <p14:creationId xmlns:p14="http://schemas.microsoft.com/office/powerpoint/2010/main" val="3940524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9364D51-099B-01EF-7E75-37C573CAEF38}"/>
              </a:ext>
            </a:extLst>
          </p:cNvPr>
          <p:cNvSpPr>
            <a:spLocks noGrp="1" noChangeArrowheads="1"/>
          </p:cNvSpPr>
          <p:nvPr>
            <p:ph type="title"/>
          </p:nvPr>
        </p:nvSpPr>
        <p:spPr/>
        <p:txBody>
          <a:bodyPr/>
          <a:lstStyle/>
          <a:p>
            <a:r>
              <a:rPr lang="en-US" altLang="en-US"/>
              <a:t>Expected Cost – Interpretation</a:t>
            </a:r>
          </a:p>
        </p:txBody>
      </p:sp>
      <p:sp>
        <p:nvSpPr>
          <p:cNvPr id="13315" name="Rectangle 3">
            <a:extLst>
              <a:ext uri="{FF2B5EF4-FFF2-40B4-BE49-F238E27FC236}">
                <a16:creationId xmlns:a16="http://schemas.microsoft.com/office/drawing/2014/main" id="{D7D95124-DAF7-3AA2-4890-5B620E7817A4}"/>
              </a:ext>
            </a:extLst>
          </p:cNvPr>
          <p:cNvSpPr>
            <a:spLocks noGrp="1" noChangeArrowheads="1"/>
          </p:cNvSpPr>
          <p:nvPr>
            <p:ph type="body" idx="1"/>
          </p:nvPr>
        </p:nvSpPr>
        <p:spPr>
          <a:xfrm>
            <a:off x="327171" y="1667662"/>
            <a:ext cx="8489658" cy="3522675"/>
          </a:xfrm>
        </p:spPr>
        <p:txBody>
          <a:bodyPr/>
          <a:lstStyle/>
          <a:p>
            <a:r>
              <a:rPr lang="en-US" altLang="en-US" sz="2100" dirty="0">
                <a:sym typeface="Symbol" panose="05050102010706020507" pitchFamily="18" charset="2"/>
              </a:rPr>
              <a:t>If </a:t>
            </a:r>
            <a:r>
              <a:rPr lang="en-US" altLang="en-US" sz="2100" i="1" dirty="0">
                <a:sym typeface="Symbol" panose="05050102010706020507" pitchFamily="18" charset="2"/>
              </a:rPr>
              <a:t>n</a:t>
            </a:r>
            <a:r>
              <a:rPr lang="en-US" altLang="en-US" sz="2100" dirty="0">
                <a:sym typeface="Symbol" panose="05050102010706020507" pitchFamily="18" charset="2"/>
              </a:rPr>
              <a:t> = </a:t>
            </a:r>
            <a:r>
              <a:rPr lang="en-US" altLang="en-US" sz="2100" i="1" dirty="0">
                <a:sym typeface="Symbol" panose="05050102010706020507" pitchFamily="18" charset="2"/>
              </a:rPr>
              <a:t>O</a:t>
            </a:r>
            <a:r>
              <a:rPr lang="en-US" altLang="en-US" sz="2100" dirty="0">
                <a:sym typeface="Symbol" panose="05050102010706020507" pitchFamily="18" charset="2"/>
              </a:rPr>
              <a:t>(</a:t>
            </a:r>
            <a:r>
              <a:rPr lang="en-US" altLang="en-US" sz="2100" i="1" dirty="0">
                <a:sym typeface="Symbol" panose="05050102010706020507" pitchFamily="18" charset="2"/>
              </a:rPr>
              <a:t>m</a:t>
            </a:r>
            <a:r>
              <a:rPr lang="en-US" altLang="en-US" sz="2100" dirty="0">
                <a:sym typeface="Symbol" panose="05050102010706020507" pitchFamily="18" charset="2"/>
              </a:rPr>
              <a:t>), then =</a:t>
            </a:r>
            <a:r>
              <a:rPr lang="en-US" altLang="en-US" sz="2100" i="1" dirty="0">
                <a:sym typeface="Symbol" panose="05050102010706020507" pitchFamily="18" charset="2"/>
              </a:rPr>
              <a:t>n</a:t>
            </a:r>
            <a:r>
              <a:rPr lang="en-US" altLang="en-US" sz="2100" dirty="0">
                <a:sym typeface="Symbol" panose="05050102010706020507" pitchFamily="18" charset="2"/>
              </a:rPr>
              <a:t>/</a:t>
            </a:r>
            <a:r>
              <a:rPr lang="en-US" altLang="en-US" sz="2100" i="1" dirty="0">
                <a:sym typeface="Symbol" panose="05050102010706020507" pitchFamily="18" charset="2"/>
              </a:rPr>
              <a:t>m</a:t>
            </a:r>
            <a:r>
              <a:rPr lang="en-US" altLang="en-US" sz="2100" dirty="0">
                <a:sym typeface="Symbol" panose="05050102010706020507" pitchFamily="18" charset="2"/>
              </a:rPr>
              <a:t> = </a:t>
            </a:r>
            <a:r>
              <a:rPr lang="en-US" altLang="en-US" sz="2100" i="1" dirty="0">
                <a:sym typeface="Symbol" panose="05050102010706020507" pitchFamily="18" charset="2"/>
              </a:rPr>
              <a:t>O</a:t>
            </a:r>
            <a:r>
              <a:rPr lang="en-US" altLang="en-US" sz="2100" dirty="0">
                <a:sym typeface="Symbol" panose="05050102010706020507" pitchFamily="18" charset="2"/>
              </a:rPr>
              <a:t>(</a:t>
            </a:r>
            <a:r>
              <a:rPr lang="en-US" altLang="en-US" sz="2100" i="1" dirty="0">
                <a:sym typeface="Symbol" panose="05050102010706020507" pitchFamily="18" charset="2"/>
              </a:rPr>
              <a:t>m</a:t>
            </a:r>
            <a:r>
              <a:rPr lang="en-US" altLang="en-US" sz="2100" dirty="0">
                <a:sym typeface="Symbol" panose="05050102010706020507" pitchFamily="18" charset="2"/>
              </a:rPr>
              <a:t>)/</a:t>
            </a:r>
            <a:r>
              <a:rPr lang="en-US" altLang="en-US" sz="2100" i="1" dirty="0">
                <a:sym typeface="Symbol" panose="05050102010706020507" pitchFamily="18" charset="2"/>
              </a:rPr>
              <a:t>m</a:t>
            </a:r>
            <a:r>
              <a:rPr lang="en-US" altLang="en-US" sz="2100" dirty="0">
                <a:sym typeface="Symbol" panose="05050102010706020507" pitchFamily="18" charset="2"/>
              </a:rPr>
              <a:t> = </a:t>
            </a:r>
            <a:r>
              <a:rPr lang="en-US" altLang="en-US" sz="2100" i="1" dirty="0">
                <a:sym typeface="Symbol" panose="05050102010706020507" pitchFamily="18" charset="2"/>
              </a:rPr>
              <a:t>O</a:t>
            </a:r>
            <a:r>
              <a:rPr lang="en-US" altLang="en-US" sz="2100" dirty="0">
                <a:sym typeface="Symbol" panose="05050102010706020507" pitchFamily="18" charset="2"/>
              </a:rPr>
              <a:t>(1).</a:t>
            </a:r>
          </a:p>
          <a:p>
            <a:pPr>
              <a:buFont typeface="Wingdings" panose="05000000000000000000" pitchFamily="2" charset="2"/>
              <a:buNone/>
            </a:pPr>
            <a:r>
              <a:rPr lang="en-US" altLang="en-US" sz="2100" dirty="0">
                <a:sym typeface="Symbol" panose="05050102010706020507" pitchFamily="18" charset="2"/>
              </a:rPr>
              <a:t>   </a:t>
            </a:r>
            <a:r>
              <a:rPr lang="en-US" altLang="en-US" sz="2100" dirty="0">
                <a:solidFill>
                  <a:schemeClr val="hlink"/>
                </a:solidFill>
                <a:sym typeface="Symbol" panose="05050102010706020507" pitchFamily="18" charset="2"/>
              </a:rPr>
              <a:t>Searching takes constant time on average</a:t>
            </a:r>
            <a:r>
              <a:rPr lang="en-US" altLang="en-US" sz="2100" dirty="0">
                <a:sym typeface="Symbol" panose="05050102010706020507" pitchFamily="18" charset="2"/>
              </a:rPr>
              <a:t>.</a:t>
            </a:r>
          </a:p>
          <a:p>
            <a:pPr>
              <a:buFont typeface="Wingdings" panose="05000000000000000000" pitchFamily="2" charset="2"/>
              <a:buNone/>
            </a:pPr>
            <a:endParaRPr lang="en-US" altLang="en-US" sz="2100" dirty="0">
              <a:sym typeface="Symbol" panose="05050102010706020507" pitchFamily="18" charset="2"/>
            </a:endParaRPr>
          </a:p>
          <a:p>
            <a:r>
              <a:rPr lang="en-US" altLang="en-US" sz="2100" dirty="0">
                <a:sym typeface="Symbol" panose="05050102010706020507" pitchFamily="18" charset="2"/>
              </a:rPr>
              <a:t>Insertion is </a:t>
            </a:r>
            <a:r>
              <a:rPr lang="en-US" altLang="en-US" sz="2100" i="1" dirty="0">
                <a:sym typeface="Symbol" panose="05050102010706020507" pitchFamily="18" charset="2"/>
              </a:rPr>
              <a:t>O</a:t>
            </a:r>
            <a:r>
              <a:rPr lang="en-US" altLang="en-US" sz="2100" dirty="0">
                <a:sym typeface="Symbol" panose="05050102010706020507" pitchFamily="18" charset="2"/>
              </a:rPr>
              <a:t>(1) in the worst case.</a:t>
            </a:r>
          </a:p>
          <a:p>
            <a:endParaRPr lang="en-US" altLang="en-US" sz="2100" dirty="0">
              <a:sym typeface="Symbol" panose="05050102010706020507" pitchFamily="18" charset="2"/>
            </a:endParaRPr>
          </a:p>
          <a:p>
            <a:r>
              <a:rPr lang="en-US" altLang="en-US" sz="2100" dirty="0">
                <a:sym typeface="Symbol" panose="05050102010706020507" pitchFamily="18" charset="2"/>
              </a:rPr>
              <a:t>Deletion takes </a:t>
            </a:r>
            <a:r>
              <a:rPr lang="en-US" altLang="en-US" sz="2100" i="1" dirty="0">
                <a:sym typeface="Symbol" panose="05050102010706020507" pitchFamily="18" charset="2"/>
              </a:rPr>
              <a:t>O</a:t>
            </a:r>
            <a:r>
              <a:rPr lang="en-US" altLang="en-US" sz="2100" dirty="0">
                <a:sym typeface="Symbol" panose="05050102010706020507" pitchFamily="18" charset="2"/>
              </a:rPr>
              <a:t>(1) worst-case time when lists are doubly linked.</a:t>
            </a:r>
          </a:p>
          <a:p>
            <a:pPr marL="0" indent="0">
              <a:buNone/>
            </a:pPr>
            <a:endParaRPr lang="en-US" altLang="en-US" sz="2100" dirty="0">
              <a:sym typeface="Symbol" panose="05050102010706020507" pitchFamily="18" charset="2"/>
            </a:endParaRPr>
          </a:p>
          <a:p>
            <a:r>
              <a:rPr lang="en-US" altLang="en-US" sz="2100" dirty="0">
                <a:sym typeface="Symbol" panose="05050102010706020507" pitchFamily="18" charset="2"/>
              </a:rPr>
              <a:t>Hence, </a:t>
            </a:r>
            <a:r>
              <a:rPr lang="en-US" altLang="en-US" sz="2100" dirty="0">
                <a:solidFill>
                  <a:srgbClr val="CC3300"/>
                </a:solidFill>
                <a:sym typeface="Symbol" panose="05050102010706020507" pitchFamily="18" charset="2"/>
              </a:rPr>
              <a:t>all dictionary operations take </a:t>
            </a:r>
            <a:r>
              <a:rPr lang="en-US" altLang="en-US" sz="2100" i="1" dirty="0">
                <a:solidFill>
                  <a:srgbClr val="CC3300"/>
                </a:solidFill>
                <a:sym typeface="Symbol" panose="05050102010706020507" pitchFamily="18" charset="2"/>
              </a:rPr>
              <a:t>O</a:t>
            </a:r>
            <a:r>
              <a:rPr lang="en-US" altLang="en-US" sz="2100" dirty="0">
                <a:solidFill>
                  <a:srgbClr val="CC3300"/>
                </a:solidFill>
                <a:sym typeface="Symbol" panose="05050102010706020507" pitchFamily="18" charset="2"/>
              </a:rPr>
              <a:t>(1) time on average with hash tables with chaining</a:t>
            </a:r>
            <a:r>
              <a:rPr lang="en-US" altLang="en-US" sz="2100" dirty="0">
                <a:sym typeface="Symbol" panose="05050102010706020507" pitchFamily="18" charset="2"/>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C08AC53-024A-6692-0F04-5A271CFE9464}"/>
              </a:ext>
            </a:extLst>
          </p:cNvPr>
          <p:cNvSpPr>
            <a:spLocks noGrp="1" noChangeArrowheads="1"/>
          </p:cNvSpPr>
          <p:nvPr>
            <p:ph type="title"/>
          </p:nvPr>
        </p:nvSpPr>
        <p:spPr/>
        <p:txBody>
          <a:bodyPr/>
          <a:lstStyle/>
          <a:p>
            <a:r>
              <a:rPr lang="en-US" altLang="en-US"/>
              <a:t>Good Hash Functions</a:t>
            </a:r>
          </a:p>
        </p:txBody>
      </p:sp>
      <p:sp>
        <p:nvSpPr>
          <p:cNvPr id="18435" name="Rectangle 3">
            <a:extLst>
              <a:ext uri="{FF2B5EF4-FFF2-40B4-BE49-F238E27FC236}">
                <a16:creationId xmlns:a16="http://schemas.microsoft.com/office/drawing/2014/main" id="{D0006A6C-745E-577E-43DA-1ADC7F759E3C}"/>
              </a:ext>
            </a:extLst>
          </p:cNvPr>
          <p:cNvSpPr>
            <a:spLocks noGrp="1" noChangeArrowheads="1"/>
          </p:cNvSpPr>
          <p:nvPr>
            <p:ph type="body" idx="1"/>
          </p:nvPr>
        </p:nvSpPr>
        <p:spPr>
          <a:xfrm>
            <a:off x="570450" y="1239598"/>
            <a:ext cx="8137321" cy="4750141"/>
          </a:xfrm>
        </p:spPr>
        <p:txBody>
          <a:bodyPr/>
          <a:lstStyle/>
          <a:p>
            <a:pPr>
              <a:lnSpc>
                <a:spcPct val="90000"/>
              </a:lnSpc>
            </a:pPr>
            <a:r>
              <a:rPr lang="en-US" altLang="en-US" sz="2100" dirty="0">
                <a:solidFill>
                  <a:srgbClr val="CC3300"/>
                </a:solidFill>
              </a:rPr>
              <a:t>Satisfy the assumption of </a:t>
            </a:r>
            <a:r>
              <a:rPr lang="en-US" altLang="en-US" sz="2100" i="1" dirty="0">
                <a:solidFill>
                  <a:schemeClr val="hlink"/>
                </a:solidFill>
              </a:rPr>
              <a:t>simple uniform hashing</a:t>
            </a:r>
            <a:r>
              <a:rPr lang="en-US" altLang="en-US" sz="2100" i="1" dirty="0"/>
              <a:t>.</a:t>
            </a:r>
          </a:p>
          <a:p>
            <a:pPr lvl="1">
              <a:lnSpc>
                <a:spcPct val="90000"/>
              </a:lnSpc>
            </a:pPr>
            <a:r>
              <a:rPr lang="en-US" altLang="en-US" sz="2100" dirty="0"/>
              <a:t>Not possible to satisfy the assumption in practice.</a:t>
            </a:r>
          </a:p>
          <a:p>
            <a:pPr lvl="1">
              <a:lnSpc>
                <a:spcPct val="90000"/>
              </a:lnSpc>
            </a:pPr>
            <a:endParaRPr lang="en-US" altLang="en-US" sz="1400" dirty="0"/>
          </a:p>
          <a:p>
            <a:pPr>
              <a:lnSpc>
                <a:spcPct val="90000"/>
              </a:lnSpc>
            </a:pPr>
            <a:r>
              <a:rPr lang="en-US" altLang="en-US" sz="2100" dirty="0"/>
              <a:t>Often </a:t>
            </a:r>
            <a:r>
              <a:rPr lang="en-US" altLang="en-US" sz="2100" dirty="0">
                <a:solidFill>
                  <a:srgbClr val="CC3300"/>
                </a:solidFill>
              </a:rPr>
              <a:t>use heuristics</a:t>
            </a:r>
            <a:r>
              <a:rPr lang="en-US" altLang="en-US" sz="2100" dirty="0"/>
              <a:t>, based on the domain of the keys, to create a hash function that performs well.</a:t>
            </a:r>
          </a:p>
          <a:p>
            <a:pPr>
              <a:lnSpc>
                <a:spcPct val="90000"/>
              </a:lnSpc>
            </a:pPr>
            <a:endParaRPr lang="en-US" altLang="en-US" sz="1400" dirty="0"/>
          </a:p>
          <a:p>
            <a:pPr>
              <a:lnSpc>
                <a:spcPct val="90000"/>
              </a:lnSpc>
            </a:pPr>
            <a:r>
              <a:rPr lang="en-US" altLang="en-US" sz="2100" dirty="0"/>
              <a:t>Regularity in key distribution should not affect uniformity. </a:t>
            </a:r>
            <a:r>
              <a:rPr lang="en-US" altLang="en-US" sz="2100" dirty="0">
                <a:solidFill>
                  <a:srgbClr val="CC3300"/>
                </a:solidFill>
              </a:rPr>
              <a:t>Hash value should be independent of any patterns that might exist in the data</a:t>
            </a:r>
            <a:r>
              <a:rPr lang="en-US" altLang="en-US" sz="2100" dirty="0"/>
              <a:t>.</a:t>
            </a:r>
          </a:p>
          <a:p>
            <a:pPr>
              <a:lnSpc>
                <a:spcPct val="90000"/>
              </a:lnSpc>
            </a:pPr>
            <a:endParaRPr lang="en-US" altLang="en-US" sz="1200" dirty="0"/>
          </a:p>
          <a:p>
            <a:pPr lvl="1">
              <a:lnSpc>
                <a:spcPct val="90000"/>
              </a:lnSpc>
            </a:pPr>
            <a:r>
              <a:rPr lang="en-US" altLang="en-US" sz="2100" dirty="0"/>
              <a:t>E.g. Each key is drawn independently from </a:t>
            </a:r>
            <a:r>
              <a:rPr lang="en-US" altLang="en-US" sz="2100" i="1" dirty="0"/>
              <a:t>U</a:t>
            </a:r>
            <a:r>
              <a:rPr lang="en-US" altLang="en-US" sz="2100" dirty="0"/>
              <a:t> according to a probability distribution </a:t>
            </a:r>
            <a:r>
              <a:rPr lang="en-US" altLang="en-US" sz="2100" i="1" dirty="0"/>
              <a:t>P</a:t>
            </a:r>
            <a:r>
              <a:rPr lang="en-US" altLang="en-US" sz="2100" dirty="0"/>
              <a:t>:</a:t>
            </a:r>
          </a:p>
          <a:p>
            <a:pPr algn="ctr">
              <a:lnSpc>
                <a:spcPct val="90000"/>
              </a:lnSpc>
              <a:spcBef>
                <a:spcPct val="0"/>
              </a:spcBef>
              <a:spcAft>
                <a:spcPct val="20000"/>
              </a:spcAft>
              <a:buFont typeface="Wingdings" panose="05000000000000000000" pitchFamily="2" charset="2"/>
              <a:buNone/>
            </a:pPr>
            <a:r>
              <a:rPr lang="en-US" altLang="en-US" sz="2100" dirty="0">
                <a:solidFill>
                  <a:schemeClr val="tx1"/>
                </a:solidFill>
                <a:sym typeface="Symbol" panose="05050102010706020507" pitchFamily="18" charset="2"/>
              </a:rPr>
              <a:t></a:t>
            </a:r>
            <a:r>
              <a:rPr lang="en-US" altLang="en-US" sz="2100" i="1" baseline="-25000" dirty="0">
                <a:solidFill>
                  <a:schemeClr val="tx1"/>
                </a:solidFill>
                <a:sym typeface="Symbol" panose="05050102010706020507" pitchFamily="18" charset="2"/>
              </a:rPr>
              <a:t>k</a:t>
            </a:r>
            <a:r>
              <a:rPr lang="en-US" altLang="en-US" sz="2100" baseline="-25000" dirty="0">
                <a:solidFill>
                  <a:schemeClr val="tx1"/>
                </a:solidFill>
                <a:sym typeface="Symbol" panose="05050102010706020507" pitchFamily="18" charset="2"/>
              </a:rPr>
              <a:t>: </a:t>
            </a:r>
            <a:r>
              <a:rPr lang="en-US" altLang="en-US" sz="2100" i="1" baseline="-25000" dirty="0">
                <a:solidFill>
                  <a:schemeClr val="tx1"/>
                </a:solidFill>
                <a:sym typeface="Symbol" panose="05050102010706020507" pitchFamily="18" charset="2"/>
              </a:rPr>
              <a:t>h</a:t>
            </a:r>
            <a:r>
              <a:rPr lang="en-US" altLang="en-US" sz="2100" baseline="-25000" dirty="0">
                <a:solidFill>
                  <a:schemeClr val="tx1"/>
                </a:solidFill>
                <a:sym typeface="Symbol" panose="05050102010706020507" pitchFamily="18" charset="2"/>
              </a:rPr>
              <a:t>(</a:t>
            </a:r>
            <a:r>
              <a:rPr lang="en-US" altLang="en-US" sz="2100" i="1" baseline="-25000" dirty="0">
                <a:solidFill>
                  <a:schemeClr val="tx1"/>
                </a:solidFill>
                <a:sym typeface="Symbol" panose="05050102010706020507" pitchFamily="18" charset="2"/>
              </a:rPr>
              <a:t>k</a:t>
            </a:r>
            <a:r>
              <a:rPr lang="en-US" altLang="en-US" sz="2100" baseline="-25000" dirty="0">
                <a:solidFill>
                  <a:schemeClr val="tx1"/>
                </a:solidFill>
                <a:sym typeface="Symbol" panose="05050102010706020507" pitchFamily="18" charset="2"/>
              </a:rPr>
              <a:t>)</a:t>
            </a:r>
            <a:r>
              <a:rPr lang="en-US" altLang="en-US" sz="2100" i="1" baseline="-25000" dirty="0">
                <a:solidFill>
                  <a:schemeClr val="tx1"/>
                </a:solidFill>
                <a:sym typeface="Symbol" panose="05050102010706020507" pitchFamily="18" charset="2"/>
              </a:rPr>
              <a:t> = j</a:t>
            </a:r>
            <a:r>
              <a:rPr lang="en-US" altLang="en-US" sz="2100" i="1" dirty="0">
                <a:solidFill>
                  <a:schemeClr val="tx1"/>
                </a:solidFill>
                <a:sym typeface="Symbol" panose="05050102010706020507" pitchFamily="18" charset="2"/>
              </a:rPr>
              <a:t> P</a:t>
            </a:r>
            <a:r>
              <a:rPr lang="en-US" altLang="en-US" sz="2100" dirty="0">
                <a:solidFill>
                  <a:schemeClr val="tx1"/>
                </a:solidFill>
                <a:sym typeface="Symbol" panose="05050102010706020507" pitchFamily="18" charset="2"/>
              </a:rPr>
              <a:t>(</a:t>
            </a:r>
            <a:r>
              <a:rPr lang="en-US" altLang="en-US" sz="2100" i="1" dirty="0">
                <a:solidFill>
                  <a:schemeClr val="tx1"/>
                </a:solidFill>
                <a:sym typeface="Symbol" panose="05050102010706020507" pitchFamily="18" charset="2"/>
              </a:rPr>
              <a:t>k</a:t>
            </a:r>
            <a:r>
              <a:rPr lang="en-US" altLang="en-US" sz="2100" dirty="0">
                <a:solidFill>
                  <a:schemeClr val="tx1"/>
                </a:solidFill>
                <a:sym typeface="Symbol" panose="05050102010706020507" pitchFamily="18" charset="2"/>
              </a:rPr>
              <a:t>)</a:t>
            </a:r>
            <a:r>
              <a:rPr lang="en-US" altLang="en-US" sz="2100" i="1" dirty="0">
                <a:solidFill>
                  <a:schemeClr val="tx1"/>
                </a:solidFill>
                <a:sym typeface="Symbol" panose="05050102010706020507" pitchFamily="18" charset="2"/>
              </a:rPr>
              <a:t> = 1/m    </a:t>
            </a:r>
            <a:r>
              <a:rPr lang="en-US" altLang="en-US" sz="2100" dirty="0">
                <a:solidFill>
                  <a:schemeClr val="tx1"/>
                </a:solidFill>
                <a:sym typeface="Symbol" panose="05050102010706020507" pitchFamily="18" charset="2"/>
              </a:rPr>
              <a:t>for</a:t>
            </a:r>
            <a:r>
              <a:rPr lang="en-US" altLang="en-US" sz="2100" i="1" dirty="0">
                <a:solidFill>
                  <a:schemeClr val="tx1"/>
                </a:solidFill>
                <a:sym typeface="Symbol" panose="05050102010706020507" pitchFamily="18" charset="2"/>
              </a:rPr>
              <a:t> j = </a:t>
            </a:r>
            <a:r>
              <a:rPr lang="en-US" altLang="en-US" sz="2100" dirty="0">
                <a:solidFill>
                  <a:schemeClr val="tx1"/>
                </a:solidFill>
                <a:sym typeface="Symbol" panose="05050102010706020507" pitchFamily="18" charset="2"/>
              </a:rPr>
              <a:t>0</a:t>
            </a:r>
            <a:r>
              <a:rPr lang="en-US" altLang="en-US" sz="2100" i="1" dirty="0">
                <a:solidFill>
                  <a:schemeClr val="tx1"/>
                </a:solidFill>
                <a:sym typeface="Symbol" panose="05050102010706020507" pitchFamily="18" charset="2"/>
              </a:rPr>
              <a:t>, </a:t>
            </a:r>
            <a:r>
              <a:rPr lang="en-US" altLang="en-US" sz="2100" dirty="0">
                <a:solidFill>
                  <a:schemeClr val="tx1"/>
                </a:solidFill>
                <a:sym typeface="Symbol" panose="05050102010706020507" pitchFamily="18" charset="2"/>
              </a:rPr>
              <a:t>1</a:t>
            </a:r>
            <a:r>
              <a:rPr lang="en-US" altLang="en-US" sz="2100" i="1" dirty="0">
                <a:solidFill>
                  <a:schemeClr val="tx1"/>
                </a:solidFill>
                <a:sym typeface="Symbol" panose="05050102010706020507" pitchFamily="18" charset="2"/>
              </a:rPr>
              <a:t>, … , m–</a:t>
            </a:r>
            <a:r>
              <a:rPr lang="en-US" altLang="en-US" sz="2100" dirty="0">
                <a:solidFill>
                  <a:schemeClr val="tx1"/>
                </a:solidFill>
                <a:sym typeface="Symbol" panose="05050102010706020507" pitchFamily="18" charset="2"/>
              </a:rPr>
              <a:t>1.</a:t>
            </a:r>
          </a:p>
          <a:p>
            <a:pPr algn="ctr">
              <a:lnSpc>
                <a:spcPct val="90000"/>
              </a:lnSpc>
              <a:spcBef>
                <a:spcPct val="0"/>
              </a:spcBef>
              <a:spcAft>
                <a:spcPct val="20000"/>
              </a:spcAft>
              <a:buFont typeface="Wingdings" panose="05000000000000000000" pitchFamily="2" charset="2"/>
              <a:buNone/>
            </a:pPr>
            <a:endParaRPr lang="en-US" altLang="en-US" sz="1200" dirty="0">
              <a:solidFill>
                <a:schemeClr val="tx1"/>
              </a:solidFill>
            </a:endParaRPr>
          </a:p>
          <a:p>
            <a:pPr lvl="1">
              <a:lnSpc>
                <a:spcPct val="90000"/>
              </a:lnSpc>
              <a:spcBef>
                <a:spcPct val="0"/>
              </a:spcBef>
              <a:spcAft>
                <a:spcPct val="20000"/>
              </a:spcAft>
            </a:pPr>
            <a:r>
              <a:rPr lang="en-US" altLang="en-US" sz="2100" dirty="0"/>
              <a:t>An example is the division method.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50FC32-F75D-CEF6-E14D-281FFE3A3459}"/>
              </a:ext>
            </a:extLst>
          </p:cNvPr>
          <p:cNvSpPr>
            <a:spLocks noGrp="1"/>
          </p:cNvSpPr>
          <p:nvPr>
            <p:ph type="title"/>
          </p:nvPr>
        </p:nvSpPr>
        <p:spPr/>
        <p:txBody>
          <a:bodyPr/>
          <a:lstStyle/>
          <a:p>
            <a:r>
              <a:rPr lang="en-US" altLang="en-US" dirty="0"/>
              <a:t>Keys as Natural Numbers</a:t>
            </a:r>
            <a:endParaRPr lang="en-IN" dirty="0"/>
          </a:p>
        </p:txBody>
      </p:sp>
      <p:sp>
        <p:nvSpPr>
          <p:cNvPr id="4" name="Rectangle 3">
            <a:extLst>
              <a:ext uri="{FF2B5EF4-FFF2-40B4-BE49-F238E27FC236}">
                <a16:creationId xmlns:a16="http://schemas.microsoft.com/office/drawing/2014/main" id="{9613FB3C-26D0-0E19-3D10-10ACC8572D5A}"/>
              </a:ext>
            </a:extLst>
          </p:cNvPr>
          <p:cNvSpPr>
            <a:spLocks noGrp="1" noChangeArrowheads="1"/>
          </p:cNvSpPr>
          <p:nvPr>
            <p:ph idx="1"/>
          </p:nvPr>
        </p:nvSpPr>
        <p:spPr>
          <a:xfrm>
            <a:off x="493712" y="1268413"/>
            <a:ext cx="8156575" cy="4670993"/>
          </a:xfrm>
        </p:spPr>
        <p:txBody>
          <a:bodyPr/>
          <a:lstStyle/>
          <a:p>
            <a:pPr>
              <a:lnSpc>
                <a:spcPct val="90000"/>
              </a:lnSpc>
            </a:pPr>
            <a:r>
              <a:rPr lang="en-US" altLang="en-US" sz="2100" dirty="0">
                <a:latin typeface="Trebuchet MS" panose="020B0603020202020204" pitchFamily="34" charset="0"/>
              </a:rPr>
              <a:t>Hash functions assume that the keys are natural numbers.</a:t>
            </a:r>
          </a:p>
          <a:p>
            <a:pPr>
              <a:lnSpc>
                <a:spcPct val="90000"/>
              </a:lnSpc>
            </a:pPr>
            <a:endParaRPr lang="en-US" altLang="en-US" sz="2100" dirty="0">
              <a:latin typeface="Trebuchet MS" panose="020B0603020202020204" pitchFamily="34" charset="0"/>
            </a:endParaRPr>
          </a:p>
          <a:p>
            <a:pPr>
              <a:lnSpc>
                <a:spcPct val="90000"/>
              </a:lnSpc>
            </a:pPr>
            <a:r>
              <a:rPr lang="en-US" altLang="en-US" sz="2100" dirty="0">
                <a:latin typeface="Trebuchet MS" panose="020B0603020202020204" pitchFamily="34" charset="0"/>
              </a:rPr>
              <a:t>When they are not, have to interpret them as natural numbers.</a:t>
            </a:r>
          </a:p>
          <a:p>
            <a:pPr>
              <a:lnSpc>
                <a:spcPct val="90000"/>
              </a:lnSpc>
            </a:pPr>
            <a:endParaRPr lang="en-US" altLang="en-US" sz="2100" dirty="0">
              <a:latin typeface="Trebuchet MS" panose="020B0603020202020204" pitchFamily="34" charset="0"/>
            </a:endParaRPr>
          </a:p>
          <a:p>
            <a:pPr>
              <a:lnSpc>
                <a:spcPct val="90000"/>
              </a:lnSpc>
            </a:pPr>
            <a:r>
              <a:rPr lang="en-US" altLang="en-US" sz="2100" u="sng" dirty="0">
                <a:solidFill>
                  <a:srgbClr val="CC3300"/>
                </a:solidFill>
                <a:latin typeface="Trebuchet MS" panose="020B0603020202020204" pitchFamily="34" charset="0"/>
              </a:rPr>
              <a:t>Example:</a:t>
            </a:r>
            <a:r>
              <a:rPr lang="en-US" altLang="en-US" sz="2100" dirty="0">
                <a:latin typeface="Trebuchet MS" panose="020B0603020202020204" pitchFamily="34" charset="0"/>
              </a:rPr>
              <a:t> Interpret a character string as an integer expressed in some radix notation. Suppose the string is CLRS:</a:t>
            </a:r>
          </a:p>
          <a:p>
            <a:pPr>
              <a:lnSpc>
                <a:spcPct val="90000"/>
              </a:lnSpc>
            </a:pPr>
            <a:endParaRPr lang="en-US" altLang="en-US" sz="2100" dirty="0">
              <a:latin typeface="Trebuchet MS" panose="020B0603020202020204" pitchFamily="34" charset="0"/>
            </a:endParaRPr>
          </a:p>
          <a:p>
            <a:pPr lvl="1">
              <a:lnSpc>
                <a:spcPct val="90000"/>
              </a:lnSpc>
            </a:pPr>
            <a:r>
              <a:rPr lang="en-US" altLang="en-US" sz="2100" dirty="0">
                <a:latin typeface="Trebuchet MS" panose="020B0603020202020204" pitchFamily="34" charset="0"/>
              </a:rPr>
              <a:t>ASCII values: C=67, L=76, R=82, S=83.</a:t>
            </a:r>
          </a:p>
          <a:p>
            <a:pPr lvl="1">
              <a:lnSpc>
                <a:spcPct val="90000"/>
              </a:lnSpc>
            </a:pPr>
            <a:r>
              <a:rPr lang="en-US" altLang="en-US" sz="2100" dirty="0">
                <a:latin typeface="Trebuchet MS" panose="020B0603020202020204" pitchFamily="34" charset="0"/>
              </a:rPr>
              <a:t>There are 128 basic ASCII values.</a:t>
            </a:r>
          </a:p>
          <a:p>
            <a:pPr lvl="1">
              <a:lnSpc>
                <a:spcPct val="90000"/>
              </a:lnSpc>
            </a:pPr>
            <a:r>
              <a:rPr lang="en-US" altLang="en-US" sz="2100" dirty="0">
                <a:latin typeface="Trebuchet MS" panose="020B0603020202020204" pitchFamily="34" charset="0"/>
              </a:rPr>
              <a:t>So, CLRS = 67</a:t>
            </a:r>
            <a:r>
              <a:rPr lang="en-US" altLang="en-US" sz="2100" dirty="0">
                <a:latin typeface="Trebuchet MS" panose="020B0603020202020204" pitchFamily="34" charset="0"/>
                <a:cs typeface="Times New Roman" panose="02020603050405020304" pitchFamily="18" charset="0"/>
                <a:sym typeface="Symbol" panose="05050102010706020507" pitchFamily="18" charset="2"/>
              </a:rPr>
              <a:t>·128</a:t>
            </a:r>
            <a:r>
              <a:rPr lang="en-US" altLang="en-US" sz="2100" baseline="30000" dirty="0">
                <a:latin typeface="Trebuchet MS" panose="020B0603020202020204" pitchFamily="34" charset="0"/>
                <a:cs typeface="Times New Roman" panose="02020603050405020304" pitchFamily="18" charset="0"/>
                <a:sym typeface="Symbol" panose="05050102010706020507" pitchFamily="18" charset="2"/>
              </a:rPr>
              <a:t>3</a:t>
            </a:r>
            <a:r>
              <a:rPr lang="en-US" altLang="en-US" sz="2100" dirty="0">
                <a:latin typeface="Trebuchet MS" panose="020B0603020202020204" pitchFamily="34" charset="0"/>
                <a:cs typeface="Times New Roman" panose="02020603050405020304" pitchFamily="18" charset="0"/>
                <a:sym typeface="Symbol" panose="05050102010706020507" pitchFamily="18" charset="2"/>
              </a:rPr>
              <a:t>+76 ·128</a:t>
            </a:r>
            <a:r>
              <a:rPr lang="en-US" altLang="en-US" sz="2100" baseline="30000" dirty="0">
                <a:latin typeface="Trebuchet MS" panose="020B0603020202020204" pitchFamily="34" charset="0"/>
                <a:cs typeface="Times New Roman" panose="02020603050405020304" pitchFamily="18" charset="0"/>
                <a:sym typeface="Symbol" panose="05050102010706020507" pitchFamily="18" charset="2"/>
              </a:rPr>
              <a:t>2</a:t>
            </a:r>
            <a:r>
              <a:rPr lang="en-US" altLang="en-US" sz="2100" dirty="0">
                <a:latin typeface="Trebuchet MS" panose="020B0603020202020204" pitchFamily="34" charset="0"/>
                <a:cs typeface="Times New Roman" panose="02020603050405020304" pitchFamily="18" charset="0"/>
                <a:sym typeface="Symbol" panose="05050102010706020507" pitchFamily="18" charset="2"/>
              </a:rPr>
              <a:t>+ 82·128</a:t>
            </a:r>
            <a:r>
              <a:rPr lang="en-US" altLang="en-US" sz="2100" baseline="30000" dirty="0">
                <a:latin typeface="Trebuchet MS" panose="020B0603020202020204" pitchFamily="34" charset="0"/>
                <a:cs typeface="Times New Roman" panose="02020603050405020304" pitchFamily="18" charset="0"/>
                <a:sym typeface="Symbol" panose="05050102010706020507" pitchFamily="18" charset="2"/>
              </a:rPr>
              <a:t>1</a:t>
            </a:r>
            <a:r>
              <a:rPr lang="en-US" altLang="en-US" sz="2100" dirty="0">
                <a:latin typeface="Trebuchet MS" panose="020B0603020202020204" pitchFamily="34" charset="0"/>
                <a:cs typeface="Times New Roman" panose="02020603050405020304" pitchFamily="18" charset="0"/>
                <a:sym typeface="Symbol" panose="05050102010706020507" pitchFamily="18" charset="2"/>
              </a:rPr>
              <a:t>+ 83·128</a:t>
            </a:r>
            <a:r>
              <a:rPr lang="en-US" altLang="en-US" sz="2100" baseline="30000" dirty="0">
                <a:latin typeface="Trebuchet MS" panose="020B0603020202020204" pitchFamily="34" charset="0"/>
                <a:cs typeface="Times New Roman" panose="02020603050405020304" pitchFamily="18" charset="0"/>
                <a:sym typeface="Symbol" panose="05050102010706020507" pitchFamily="18" charset="2"/>
              </a:rPr>
              <a:t>0</a:t>
            </a:r>
            <a:r>
              <a:rPr lang="en-US" altLang="en-US" sz="2100" dirty="0">
                <a:latin typeface="Trebuchet MS" panose="020B0603020202020204" pitchFamily="34" charset="0"/>
                <a:cs typeface="Times New Roman" panose="02020603050405020304" pitchFamily="18" charset="0"/>
                <a:sym typeface="Symbol" panose="05050102010706020507" pitchFamily="18" charset="2"/>
              </a:rPr>
              <a:t> 		               = 141,764,947.</a:t>
            </a:r>
          </a:p>
        </p:txBody>
      </p:sp>
    </p:spTree>
    <p:extLst>
      <p:ext uri="{BB962C8B-B14F-4D97-AF65-F5344CB8AC3E}">
        <p14:creationId xmlns:p14="http://schemas.microsoft.com/office/powerpoint/2010/main" val="8917153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055A6F9-38B8-A84B-C1F8-0216A9221CF3}"/>
              </a:ext>
            </a:extLst>
          </p:cNvPr>
          <p:cNvSpPr>
            <a:spLocks noGrp="1" noChangeArrowheads="1"/>
          </p:cNvSpPr>
          <p:nvPr>
            <p:ph type="title"/>
          </p:nvPr>
        </p:nvSpPr>
        <p:spPr>
          <a:xfrm>
            <a:off x="457200" y="284163"/>
            <a:ext cx="7886700" cy="588962"/>
          </a:xfrm>
        </p:spPr>
        <p:txBody>
          <a:bodyPr/>
          <a:lstStyle/>
          <a:p>
            <a:r>
              <a:rPr lang="en-US" altLang="en-US" dirty="0"/>
              <a:t>Division Method</a:t>
            </a:r>
          </a:p>
        </p:txBody>
      </p:sp>
      <p:sp>
        <p:nvSpPr>
          <p:cNvPr id="5" name="Rectangle 3">
            <a:extLst>
              <a:ext uri="{FF2B5EF4-FFF2-40B4-BE49-F238E27FC236}">
                <a16:creationId xmlns:a16="http://schemas.microsoft.com/office/drawing/2014/main" id="{004D3863-B104-3EBD-26A6-CBA94D32080D}"/>
              </a:ext>
            </a:extLst>
          </p:cNvPr>
          <p:cNvSpPr>
            <a:spLocks noGrp="1" noChangeArrowheads="1"/>
          </p:cNvSpPr>
          <p:nvPr>
            <p:ph idx="1"/>
          </p:nvPr>
        </p:nvSpPr>
        <p:spPr>
          <a:xfrm>
            <a:off x="457200" y="1100633"/>
            <a:ext cx="8376407" cy="5040312"/>
          </a:xfrm>
        </p:spPr>
        <p:txBody>
          <a:bodyPr/>
          <a:lstStyle/>
          <a:p>
            <a:pPr>
              <a:lnSpc>
                <a:spcPct val="90000"/>
              </a:lnSpc>
            </a:pPr>
            <a:r>
              <a:rPr lang="en-US" altLang="en-US" sz="2100" dirty="0"/>
              <a:t>Map a key </a:t>
            </a:r>
            <a:r>
              <a:rPr lang="en-US" altLang="en-US" sz="2100" i="1" dirty="0"/>
              <a:t>k</a:t>
            </a:r>
            <a:r>
              <a:rPr lang="en-US" altLang="en-US" sz="2100" dirty="0"/>
              <a:t> into one of the </a:t>
            </a:r>
            <a:r>
              <a:rPr lang="en-US" altLang="en-US" sz="2100" i="1" dirty="0"/>
              <a:t>m</a:t>
            </a:r>
            <a:r>
              <a:rPr lang="en-US" altLang="en-US" sz="2100" dirty="0"/>
              <a:t> slots by taking the remainder of </a:t>
            </a:r>
            <a:r>
              <a:rPr lang="en-US" altLang="en-US" sz="2100" i="1" dirty="0"/>
              <a:t>k</a:t>
            </a:r>
            <a:r>
              <a:rPr lang="en-US" altLang="en-US" sz="2100" dirty="0"/>
              <a:t> divided by </a:t>
            </a:r>
            <a:r>
              <a:rPr lang="en-US" altLang="en-US" sz="2100" i="1" dirty="0"/>
              <a:t>m</a:t>
            </a:r>
            <a:r>
              <a:rPr lang="en-US" altLang="en-US" sz="2100" dirty="0"/>
              <a:t>.  That is,</a:t>
            </a:r>
          </a:p>
          <a:p>
            <a:pPr algn="ctr">
              <a:lnSpc>
                <a:spcPct val="90000"/>
              </a:lnSpc>
              <a:buFont typeface="Wingdings" panose="05000000000000000000" pitchFamily="2" charset="2"/>
              <a:buNone/>
            </a:pPr>
            <a:r>
              <a:rPr lang="en-US" altLang="en-US" sz="2100" dirty="0"/>
              <a:t> </a:t>
            </a:r>
            <a:r>
              <a:rPr lang="en-US" altLang="en-US" sz="2100" b="1" i="1" dirty="0">
                <a:solidFill>
                  <a:srgbClr val="CC3300"/>
                </a:solidFill>
              </a:rPr>
              <a:t>h</a:t>
            </a:r>
            <a:r>
              <a:rPr lang="en-US" altLang="en-US" sz="2100" b="1" dirty="0">
                <a:solidFill>
                  <a:srgbClr val="CC3300"/>
                </a:solidFill>
              </a:rPr>
              <a:t>(</a:t>
            </a:r>
            <a:r>
              <a:rPr lang="en-US" altLang="en-US" sz="2100" b="1" i="1" dirty="0">
                <a:solidFill>
                  <a:srgbClr val="CC3300"/>
                </a:solidFill>
              </a:rPr>
              <a:t>k</a:t>
            </a:r>
            <a:r>
              <a:rPr lang="en-US" altLang="en-US" sz="2100" b="1" dirty="0">
                <a:solidFill>
                  <a:srgbClr val="CC3300"/>
                </a:solidFill>
              </a:rPr>
              <a:t>)</a:t>
            </a:r>
            <a:r>
              <a:rPr lang="en-US" altLang="en-US" sz="2100" b="1" i="1" dirty="0">
                <a:solidFill>
                  <a:srgbClr val="CC3300"/>
                </a:solidFill>
              </a:rPr>
              <a:t> = k </a:t>
            </a:r>
            <a:r>
              <a:rPr lang="en-US" altLang="en-US" sz="2100" b="1" dirty="0">
                <a:solidFill>
                  <a:srgbClr val="CC3300"/>
                </a:solidFill>
              </a:rPr>
              <a:t>mod</a:t>
            </a:r>
            <a:r>
              <a:rPr lang="en-US" altLang="en-US" sz="2100" b="1" i="1" dirty="0">
                <a:solidFill>
                  <a:srgbClr val="CC3300"/>
                </a:solidFill>
              </a:rPr>
              <a:t> m</a:t>
            </a:r>
          </a:p>
          <a:p>
            <a:pPr algn="ctr">
              <a:lnSpc>
                <a:spcPct val="90000"/>
              </a:lnSpc>
              <a:buFont typeface="Wingdings" panose="05000000000000000000" pitchFamily="2" charset="2"/>
              <a:buNone/>
            </a:pPr>
            <a:endParaRPr lang="en-US" altLang="en-US" sz="1200" b="1" i="1" dirty="0">
              <a:solidFill>
                <a:srgbClr val="CC3300"/>
              </a:solidFill>
            </a:endParaRPr>
          </a:p>
          <a:p>
            <a:pPr>
              <a:lnSpc>
                <a:spcPct val="90000"/>
              </a:lnSpc>
            </a:pPr>
            <a:r>
              <a:rPr lang="en-US" altLang="en-US" sz="2100" u="sng" dirty="0">
                <a:solidFill>
                  <a:schemeClr val="hlink"/>
                </a:solidFill>
              </a:rPr>
              <a:t>Example:</a:t>
            </a:r>
            <a:r>
              <a:rPr lang="en-US" altLang="en-US" sz="2100" dirty="0"/>
              <a:t> </a:t>
            </a:r>
            <a:r>
              <a:rPr lang="en-US" altLang="en-US" sz="2100" i="1" dirty="0"/>
              <a:t>m</a:t>
            </a:r>
            <a:r>
              <a:rPr lang="en-US" altLang="en-US" sz="2100" dirty="0"/>
              <a:t> = 31 and </a:t>
            </a:r>
            <a:r>
              <a:rPr lang="en-US" altLang="en-US" sz="2100" i="1" dirty="0"/>
              <a:t>k</a:t>
            </a:r>
            <a:r>
              <a:rPr lang="en-US" altLang="en-US" sz="2100" dirty="0"/>
              <a:t> = 78 </a:t>
            </a:r>
            <a:r>
              <a:rPr lang="en-US" altLang="en-US" sz="2100" dirty="0">
                <a:sym typeface="Symbol" panose="05050102010706020507" pitchFamily="18" charset="2"/>
              </a:rPr>
              <a:t> </a:t>
            </a:r>
            <a:r>
              <a:rPr lang="en-US" altLang="en-US" sz="2100" i="1" dirty="0">
                <a:sym typeface="Symbol" panose="05050102010706020507" pitchFamily="18" charset="2"/>
              </a:rPr>
              <a:t>h</a:t>
            </a:r>
            <a:r>
              <a:rPr lang="en-US" altLang="en-US" sz="2100" dirty="0">
                <a:sym typeface="Symbol" panose="05050102010706020507" pitchFamily="18" charset="2"/>
              </a:rPr>
              <a:t>(</a:t>
            </a:r>
            <a:r>
              <a:rPr lang="en-US" altLang="en-US" sz="2100" i="1" dirty="0">
                <a:sym typeface="Symbol" panose="05050102010706020507" pitchFamily="18" charset="2"/>
              </a:rPr>
              <a:t>k</a:t>
            </a:r>
            <a:r>
              <a:rPr lang="en-US" altLang="en-US" sz="2100" dirty="0">
                <a:sym typeface="Symbol" panose="05050102010706020507" pitchFamily="18" charset="2"/>
              </a:rPr>
              <a:t>) = 16.</a:t>
            </a:r>
          </a:p>
          <a:p>
            <a:pPr>
              <a:lnSpc>
                <a:spcPct val="90000"/>
              </a:lnSpc>
            </a:pPr>
            <a:endParaRPr lang="en-US" altLang="en-US" sz="2100" dirty="0"/>
          </a:p>
          <a:p>
            <a:pPr>
              <a:lnSpc>
                <a:spcPct val="90000"/>
              </a:lnSpc>
            </a:pPr>
            <a:r>
              <a:rPr lang="en-US" altLang="en-US" sz="2100" b="1" dirty="0">
                <a:solidFill>
                  <a:srgbClr val="CC3300"/>
                </a:solidFill>
              </a:rPr>
              <a:t>Advantage:</a:t>
            </a:r>
            <a:r>
              <a:rPr lang="en-US" altLang="en-US" sz="2100" dirty="0"/>
              <a:t> Fast, since requires just one division operation.</a:t>
            </a:r>
          </a:p>
          <a:p>
            <a:pPr>
              <a:lnSpc>
                <a:spcPct val="90000"/>
              </a:lnSpc>
            </a:pPr>
            <a:endParaRPr lang="en-US" altLang="en-US" sz="2100" dirty="0"/>
          </a:p>
          <a:p>
            <a:pPr>
              <a:lnSpc>
                <a:spcPct val="90000"/>
              </a:lnSpc>
            </a:pPr>
            <a:r>
              <a:rPr lang="en-US" altLang="en-US" sz="2100" b="1" dirty="0">
                <a:solidFill>
                  <a:srgbClr val="CC3300"/>
                </a:solidFill>
              </a:rPr>
              <a:t>Disadvantage:</a:t>
            </a:r>
            <a:r>
              <a:rPr lang="en-US" altLang="en-US" sz="2100" dirty="0"/>
              <a:t> Have to avoid certain values of </a:t>
            </a:r>
            <a:r>
              <a:rPr lang="en-US" altLang="en-US" sz="2100" i="1" dirty="0"/>
              <a:t>m</a:t>
            </a:r>
            <a:r>
              <a:rPr lang="en-US" altLang="en-US" sz="2100" dirty="0"/>
              <a:t>.</a:t>
            </a:r>
          </a:p>
          <a:p>
            <a:pPr lvl="1">
              <a:lnSpc>
                <a:spcPct val="90000"/>
              </a:lnSpc>
            </a:pPr>
            <a:r>
              <a:rPr lang="en-US" altLang="en-US" sz="2100" dirty="0"/>
              <a:t>Don’t pick certain values, such as </a:t>
            </a:r>
            <a:r>
              <a:rPr lang="en-US" altLang="en-US" sz="2100" i="1" dirty="0"/>
              <a:t>m=2</a:t>
            </a:r>
            <a:r>
              <a:rPr lang="en-US" altLang="en-US" sz="2100" i="1" baseline="50000" dirty="0"/>
              <a:t>p</a:t>
            </a:r>
          </a:p>
          <a:p>
            <a:pPr lvl="1">
              <a:lnSpc>
                <a:spcPct val="90000"/>
              </a:lnSpc>
            </a:pPr>
            <a:r>
              <a:rPr lang="en-US" altLang="en-US" sz="2100" dirty="0"/>
              <a:t>Or hash won’t depend on all bits of </a:t>
            </a:r>
            <a:r>
              <a:rPr lang="en-US" altLang="en-US" sz="2100" i="1" dirty="0"/>
              <a:t>k</a:t>
            </a:r>
            <a:r>
              <a:rPr lang="en-US" altLang="en-US" sz="2100" dirty="0"/>
              <a:t>.</a:t>
            </a:r>
          </a:p>
          <a:p>
            <a:pPr marL="342900" lvl="1" indent="0">
              <a:lnSpc>
                <a:spcPct val="90000"/>
              </a:lnSpc>
              <a:buNone/>
            </a:pPr>
            <a:endParaRPr lang="en-US" altLang="en-US" sz="2100" dirty="0"/>
          </a:p>
          <a:p>
            <a:pPr>
              <a:lnSpc>
                <a:spcPct val="90000"/>
              </a:lnSpc>
            </a:pPr>
            <a:r>
              <a:rPr lang="en-US" altLang="en-US" sz="2100" b="1" dirty="0">
                <a:solidFill>
                  <a:srgbClr val="CC3300"/>
                </a:solidFill>
              </a:rPr>
              <a:t>Good choice for </a:t>
            </a:r>
            <a:r>
              <a:rPr lang="en-US" altLang="en-US" sz="2100" b="1" i="1" dirty="0">
                <a:solidFill>
                  <a:srgbClr val="CC3300"/>
                </a:solidFill>
              </a:rPr>
              <a:t>m</a:t>
            </a:r>
            <a:r>
              <a:rPr lang="en-US" altLang="en-US" sz="2100" b="1" dirty="0">
                <a:solidFill>
                  <a:srgbClr val="CC3300"/>
                </a:solidFill>
              </a:rPr>
              <a:t>:</a:t>
            </a:r>
          </a:p>
          <a:p>
            <a:pPr lvl="1">
              <a:lnSpc>
                <a:spcPct val="90000"/>
              </a:lnSpc>
            </a:pPr>
            <a:r>
              <a:rPr lang="en-US" altLang="en-US" sz="2100" dirty="0"/>
              <a:t>Primes, not too close to power of 2 (or 10) are good.</a:t>
            </a:r>
          </a:p>
        </p:txBody>
      </p:sp>
    </p:spTree>
    <p:extLst>
      <p:ext uri="{BB962C8B-B14F-4D97-AF65-F5344CB8AC3E}">
        <p14:creationId xmlns:p14="http://schemas.microsoft.com/office/powerpoint/2010/main" val="20682559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F21E00-344A-BA12-7E4D-B3F1A407921B}"/>
              </a:ext>
            </a:extLst>
          </p:cNvPr>
          <p:cNvSpPr>
            <a:spLocks noGrp="1"/>
          </p:cNvSpPr>
          <p:nvPr>
            <p:ph type="title"/>
          </p:nvPr>
        </p:nvSpPr>
        <p:spPr/>
        <p:txBody>
          <a:bodyPr/>
          <a:lstStyle/>
          <a:p>
            <a:r>
              <a:rPr lang="en-US" altLang="en-US" dirty="0"/>
              <a:t>Multiplication Method</a:t>
            </a:r>
            <a:endParaRPr lang="en-IN" dirty="0"/>
          </a:p>
        </p:txBody>
      </p:sp>
      <p:sp>
        <p:nvSpPr>
          <p:cNvPr id="4" name="Rectangle 3">
            <a:extLst>
              <a:ext uri="{FF2B5EF4-FFF2-40B4-BE49-F238E27FC236}">
                <a16:creationId xmlns:a16="http://schemas.microsoft.com/office/drawing/2014/main" id="{F75A5B14-3E85-5F5D-654B-E6E6FE2F9B4E}"/>
              </a:ext>
            </a:extLst>
          </p:cNvPr>
          <p:cNvSpPr>
            <a:spLocks noGrp="1" noChangeArrowheads="1"/>
          </p:cNvSpPr>
          <p:nvPr>
            <p:ph idx="1"/>
          </p:nvPr>
        </p:nvSpPr>
        <p:spPr>
          <a:xfrm>
            <a:off x="457200" y="1268413"/>
            <a:ext cx="8156575" cy="5040312"/>
          </a:xfrm>
        </p:spPr>
        <p:txBody>
          <a:bodyPr/>
          <a:lstStyle/>
          <a:p>
            <a:r>
              <a:rPr lang="en-US" altLang="en-US" sz="2100" dirty="0"/>
              <a:t>If 0</a:t>
            </a:r>
            <a:r>
              <a:rPr lang="en-US" altLang="en-US" sz="2100" i="1" dirty="0"/>
              <a:t> &lt; A &lt; </a:t>
            </a:r>
            <a:r>
              <a:rPr lang="en-US" altLang="en-US" sz="2100" dirty="0"/>
              <a:t>1, </a:t>
            </a:r>
            <a:r>
              <a:rPr lang="en-US" altLang="en-US" sz="2100" i="1" dirty="0"/>
              <a:t>h</a:t>
            </a:r>
            <a:r>
              <a:rPr lang="en-US" altLang="en-US" sz="2100" dirty="0"/>
              <a:t>(</a:t>
            </a:r>
            <a:r>
              <a:rPr lang="en-US" altLang="en-US" sz="2100" i="1" dirty="0"/>
              <a:t>k</a:t>
            </a:r>
            <a:r>
              <a:rPr lang="en-US" altLang="en-US" sz="2100" dirty="0"/>
              <a:t>)</a:t>
            </a:r>
            <a:r>
              <a:rPr lang="en-US" altLang="en-US" sz="2100" i="1" dirty="0"/>
              <a:t> = </a:t>
            </a:r>
            <a:r>
              <a:rPr lang="en-US" altLang="en-US" sz="2100" dirty="0">
                <a:sym typeface="Symbol" panose="05050102010706020507" pitchFamily="18" charset="2"/>
              </a:rPr>
              <a:t></a:t>
            </a:r>
            <a:r>
              <a:rPr lang="en-US" altLang="en-US" sz="2100" i="1" dirty="0"/>
              <a:t>m</a:t>
            </a:r>
            <a:r>
              <a:rPr lang="en-US" altLang="en-US" sz="2100" dirty="0"/>
              <a:t> (</a:t>
            </a:r>
            <a:r>
              <a:rPr lang="en-US" altLang="en-US" sz="2100" i="1" dirty="0"/>
              <a:t>kA </a:t>
            </a:r>
            <a:r>
              <a:rPr lang="en-US" altLang="en-US" sz="2100" dirty="0"/>
              <a:t>mod</a:t>
            </a:r>
            <a:r>
              <a:rPr lang="en-US" altLang="en-US" sz="2100" i="1" dirty="0"/>
              <a:t> </a:t>
            </a:r>
            <a:r>
              <a:rPr lang="en-US" altLang="en-US" sz="2100" dirty="0"/>
              <a:t>1)</a:t>
            </a:r>
            <a:r>
              <a:rPr lang="en-US" altLang="en-US" sz="2100" dirty="0">
                <a:sym typeface="Symbol" panose="05050102010706020507" pitchFamily="18" charset="2"/>
              </a:rPr>
              <a:t> = </a:t>
            </a:r>
            <a:r>
              <a:rPr lang="en-US" altLang="en-US" sz="2100" i="1" dirty="0"/>
              <a:t>m</a:t>
            </a:r>
            <a:r>
              <a:rPr lang="en-US" altLang="en-US" sz="2100" dirty="0">
                <a:sym typeface="Symbol" panose="05050102010706020507" pitchFamily="18" charset="2"/>
              </a:rPr>
              <a:t> (</a:t>
            </a:r>
            <a:r>
              <a:rPr lang="en-US" altLang="en-US" sz="2100" i="1" dirty="0"/>
              <a:t>kA </a:t>
            </a:r>
            <a:r>
              <a:rPr lang="en-US" altLang="en-US" sz="2100" dirty="0"/>
              <a:t>–</a:t>
            </a:r>
            <a:r>
              <a:rPr lang="en-US" altLang="en-US" sz="2100" i="1" dirty="0"/>
              <a:t> </a:t>
            </a:r>
            <a:r>
              <a:rPr lang="en-US" altLang="en-US" sz="2100" dirty="0">
                <a:sym typeface="Symbol" panose="05050102010706020507" pitchFamily="18" charset="2"/>
              </a:rPr>
              <a:t></a:t>
            </a:r>
            <a:r>
              <a:rPr lang="en-US" altLang="en-US" sz="2100" i="1" dirty="0"/>
              <a:t>kA</a:t>
            </a:r>
            <a:r>
              <a:rPr lang="en-US" altLang="en-US" sz="2100" dirty="0">
                <a:sym typeface="Symbol" panose="05050102010706020507" pitchFamily="18" charset="2"/>
              </a:rPr>
              <a:t>)  </a:t>
            </a:r>
          </a:p>
          <a:p>
            <a:pPr>
              <a:buFont typeface="Wingdings" panose="05000000000000000000" pitchFamily="2" charset="2"/>
              <a:buNone/>
            </a:pPr>
            <a:r>
              <a:rPr lang="en-US" altLang="en-US" sz="2100" dirty="0">
                <a:sym typeface="Symbol" panose="05050102010706020507" pitchFamily="18" charset="2"/>
              </a:rPr>
              <a:t>   where </a:t>
            </a:r>
            <a:r>
              <a:rPr lang="en-US" altLang="en-US" sz="2100" i="1" dirty="0"/>
              <a:t>kA </a:t>
            </a:r>
            <a:r>
              <a:rPr lang="en-US" altLang="en-US" sz="2100" dirty="0"/>
              <a:t>mod</a:t>
            </a:r>
            <a:r>
              <a:rPr lang="en-US" altLang="en-US" sz="2100" i="1" dirty="0"/>
              <a:t> </a:t>
            </a:r>
            <a:r>
              <a:rPr lang="en-US" altLang="en-US" sz="2100" dirty="0"/>
              <a:t>1 means the fractional part of </a:t>
            </a:r>
            <a:r>
              <a:rPr lang="en-US" altLang="en-US" sz="2100" i="1" dirty="0"/>
              <a:t>kA, i.e.</a:t>
            </a:r>
            <a:r>
              <a:rPr lang="en-US" altLang="en-US" sz="2100" dirty="0"/>
              <a:t>,</a:t>
            </a:r>
            <a:r>
              <a:rPr lang="en-US" altLang="en-US" sz="2100" i="1" dirty="0"/>
              <a:t> kA </a:t>
            </a:r>
            <a:r>
              <a:rPr lang="en-US" altLang="en-US" sz="2100" dirty="0"/>
              <a:t>–</a:t>
            </a:r>
            <a:r>
              <a:rPr lang="en-US" altLang="en-US" sz="2100" i="1" dirty="0"/>
              <a:t> </a:t>
            </a:r>
            <a:r>
              <a:rPr lang="en-US" altLang="en-US" sz="2100" dirty="0">
                <a:sym typeface="Symbol" panose="05050102010706020507" pitchFamily="18" charset="2"/>
              </a:rPr>
              <a:t></a:t>
            </a:r>
            <a:r>
              <a:rPr lang="en-US" altLang="en-US" sz="2100" i="1" dirty="0"/>
              <a:t>kA</a:t>
            </a:r>
            <a:r>
              <a:rPr lang="en-US" altLang="en-US" sz="2100" dirty="0">
                <a:sym typeface="Symbol" panose="05050102010706020507" pitchFamily="18" charset="2"/>
              </a:rPr>
              <a:t></a:t>
            </a:r>
            <a:r>
              <a:rPr lang="en-US" altLang="en-US" sz="2100" i="1" dirty="0"/>
              <a:t>.</a:t>
            </a:r>
          </a:p>
          <a:p>
            <a:pPr>
              <a:buFont typeface="Wingdings" panose="05000000000000000000" pitchFamily="2" charset="2"/>
              <a:buNone/>
            </a:pPr>
            <a:endParaRPr lang="en-US" altLang="en-US" sz="2000" dirty="0"/>
          </a:p>
          <a:p>
            <a:r>
              <a:rPr lang="en-US" altLang="en-US" sz="2100" dirty="0">
                <a:solidFill>
                  <a:srgbClr val="CC3300"/>
                </a:solidFill>
                <a:sym typeface="Symbol" panose="05050102010706020507" pitchFamily="18" charset="2"/>
              </a:rPr>
              <a:t>Disadvantage:</a:t>
            </a:r>
            <a:r>
              <a:rPr lang="en-US" altLang="en-US" sz="2100" dirty="0">
                <a:sym typeface="Symbol" panose="05050102010706020507" pitchFamily="18" charset="2"/>
              </a:rPr>
              <a:t> Slower than the division method.</a:t>
            </a:r>
          </a:p>
          <a:p>
            <a:r>
              <a:rPr lang="en-US" altLang="en-US" sz="2100" dirty="0">
                <a:solidFill>
                  <a:srgbClr val="CC3300"/>
                </a:solidFill>
                <a:sym typeface="Symbol" panose="05050102010706020507" pitchFamily="18" charset="2"/>
              </a:rPr>
              <a:t>Advantage:</a:t>
            </a:r>
            <a:r>
              <a:rPr lang="en-US" altLang="en-US" sz="2100" dirty="0">
                <a:sym typeface="Symbol" panose="05050102010706020507" pitchFamily="18" charset="2"/>
              </a:rPr>
              <a:t> Value of </a:t>
            </a:r>
            <a:r>
              <a:rPr lang="en-US" altLang="en-US" sz="2100" i="1" dirty="0">
                <a:sym typeface="Symbol" panose="05050102010706020507" pitchFamily="18" charset="2"/>
              </a:rPr>
              <a:t>m</a:t>
            </a:r>
            <a:r>
              <a:rPr lang="en-US" altLang="en-US" sz="2100" dirty="0">
                <a:sym typeface="Symbol" panose="05050102010706020507" pitchFamily="18" charset="2"/>
              </a:rPr>
              <a:t> is not critical.</a:t>
            </a:r>
          </a:p>
          <a:p>
            <a:pPr lvl="1"/>
            <a:r>
              <a:rPr lang="en-US" altLang="en-US" sz="2100" dirty="0">
                <a:sym typeface="Symbol" panose="05050102010706020507" pitchFamily="18" charset="2"/>
              </a:rPr>
              <a:t>Typically chosen as a power of 2, i.e., </a:t>
            </a:r>
            <a:r>
              <a:rPr lang="en-US" altLang="en-US" sz="2100" i="1" dirty="0"/>
              <a:t>m = 2</a:t>
            </a:r>
            <a:r>
              <a:rPr lang="en-US" altLang="en-US" sz="2100" i="1" baseline="50000" dirty="0"/>
              <a:t>p</a:t>
            </a:r>
            <a:r>
              <a:rPr lang="en-US" altLang="en-US" sz="2100" dirty="0"/>
              <a:t>,</a:t>
            </a:r>
            <a:r>
              <a:rPr lang="en-US" altLang="en-US" sz="2100" i="1" dirty="0"/>
              <a:t> </a:t>
            </a:r>
            <a:r>
              <a:rPr lang="en-US" altLang="en-US" sz="2100" dirty="0"/>
              <a:t>which makes implementation easy.</a:t>
            </a:r>
          </a:p>
          <a:p>
            <a:endParaRPr lang="en-US" altLang="en-US" sz="2100" dirty="0"/>
          </a:p>
          <a:p>
            <a:r>
              <a:rPr lang="en-US" altLang="en-US" sz="2100" u="sng" dirty="0">
                <a:solidFill>
                  <a:schemeClr val="hlink"/>
                </a:solidFill>
              </a:rPr>
              <a:t>Example:</a:t>
            </a:r>
            <a:r>
              <a:rPr lang="en-US" altLang="en-US" sz="2100" i="1" dirty="0"/>
              <a:t> m = </a:t>
            </a:r>
            <a:r>
              <a:rPr lang="en-US" altLang="en-US" sz="2100" dirty="0"/>
              <a:t>1000</a:t>
            </a:r>
            <a:r>
              <a:rPr lang="en-US" altLang="en-US" sz="2100" i="1" dirty="0"/>
              <a:t>, k = </a:t>
            </a:r>
            <a:r>
              <a:rPr lang="en-US" altLang="en-US" sz="2100" dirty="0"/>
              <a:t>123</a:t>
            </a:r>
            <a:r>
              <a:rPr lang="en-US" altLang="en-US" sz="2100" i="1" dirty="0"/>
              <a:t>, A </a:t>
            </a:r>
            <a:r>
              <a:rPr lang="en-US" altLang="en-US" sz="2100" dirty="0">
                <a:sym typeface="Symbol" panose="05050102010706020507" pitchFamily="18" charset="2"/>
              </a:rPr>
              <a:t> 0.6180339887</a:t>
            </a:r>
            <a:r>
              <a:rPr lang="en-US" altLang="en-US" sz="2100" i="1" dirty="0">
                <a:sym typeface="Symbol" panose="05050102010706020507" pitchFamily="18" charset="2"/>
              </a:rPr>
              <a:t>…</a:t>
            </a:r>
          </a:p>
          <a:p>
            <a:pPr>
              <a:buFont typeface="Wingdings" panose="05000000000000000000" pitchFamily="2" charset="2"/>
              <a:buNone/>
            </a:pPr>
            <a:r>
              <a:rPr lang="en-US" altLang="en-US" sz="2100" i="1" dirty="0"/>
              <a:t>h</a:t>
            </a:r>
            <a:r>
              <a:rPr lang="en-US" altLang="en-US" sz="2100" dirty="0"/>
              <a:t>(</a:t>
            </a:r>
            <a:r>
              <a:rPr lang="en-US" altLang="en-US" sz="2100" i="1" dirty="0"/>
              <a:t>k</a:t>
            </a:r>
            <a:r>
              <a:rPr lang="en-US" altLang="en-US" sz="2100" dirty="0"/>
              <a:t>)</a:t>
            </a:r>
            <a:r>
              <a:rPr lang="en-US" altLang="en-US" sz="2100" i="1" dirty="0"/>
              <a:t> = </a:t>
            </a:r>
            <a:r>
              <a:rPr lang="en-US" altLang="en-US" sz="2100" dirty="0">
                <a:sym typeface="Symbol" panose="05050102010706020507" pitchFamily="18" charset="2"/>
              </a:rPr>
              <a:t></a:t>
            </a:r>
            <a:r>
              <a:rPr lang="en-US" altLang="en-US" sz="2100" dirty="0"/>
              <a:t>1000(123 </a:t>
            </a:r>
            <a:r>
              <a:rPr lang="en-US" altLang="en-US" sz="2100" dirty="0">
                <a:cs typeface="Times New Roman" panose="02020603050405020304" pitchFamily="18" charset="0"/>
                <a:sym typeface="Symbol" panose="05050102010706020507" pitchFamily="18" charset="2"/>
              </a:rPr>
              <a:t>· </a:t>
            </a:r>
            <a:r>
              <a:rPr lang="en-US" altLang="en-US" sz="2100" dirty="0"/>
              <a:t>0.6180339887 mod</a:t>
            </a:r>
            <a:r>
              <a:rPr lang="en-US" altLang="en-US" sz="2100" i="1" dirty="0"/>
              <a:t> </a:t>
            </a:r>
            <a:r>
              <a:rPr lang="en-US" altLang="en-US" sz="2100" dirty="0"/>
              <a:t>1)</a:t>
            </a:r>
            <a:r>
              <a:rPr lang="en-US" altLang="en-US" sz="2100" dirty="0">
                <a:sym typeface="Symbol" panose="05050102010706020507" pitchFamily="18" charset="2"/>
              </a:rPr>
              <a:t> </a:t>
            </a:r>
          </a:p>
          <a:p>
            <a:pPr>
              <a:buFont typeface="Wingdings" panose="05000000000000000000" pitchFamily="2" charset="2"/>
              <a:buNone/>
            </a:pPr>
            <a:r>
              <a:rPr lang="en-US" altLang="en-US" sz="2100" dirty="0">
                <a:sym typeface="Symbol" panose="05050102010706020507" pitchFamily="18" charset="2"/>
              </a:rPr>
              <a:t>        = </a:t>
            </a:r>
            <a:r>
              <a:rPr lang="en-US" altLang="en-US" sz="2100" dirty="0"/>
              <a:t>1000 </a:t>
            </a:r>
            <a:r>
              <a:rPr lang="en-US" altLang="en-US" sz="2100" dirty="0">
                <a:cs typeface="Times New Roman" panose="02020603050405020304" pitchFamily="18" charset="0"/>
                <a:sym typeface="Symbol" panose="05050102010706020507" pitchFamily="18" charset="2"/>
              </a:rPr>
              <a:t>·</a:t>
            </a:r>
            <a:r>
              <a:rPr lang="en-US" altLang="en-US" sz="2100" dirty="0"/>
              <a:t> 0.018169... </a:t>
            </a:r>
            <a:r>
              <a:rPr lang="en-US" altLang="en-US" sz="2100" dirty="0">
                <a:sym typeface="Symbol" panose="05050102010706020507" pitchFamily="18" charset="2"/>
              </a:rPr>
              <a:t> </a:t>
            </a:r>
            <a:r>
              <a:rPr lang="en-US" altLang="en-US" sz="2100" i="1" dirty="0">
                <a:sym typeface="Symbol" panose="05050102010706020507" pitchFamily="18" charset="2"/>
              </a:rPr>
              <a:t>= </a:t>
            </a:r>
            <a:r>
              <a:rPr lang="en-US" altLang="en-US" sz="2100" dirty="0">
                <a:sym typeface="Symbol" panose="05050102010706020507" pitchFamily="18" charset="2"/>
              </a:rPr>
              <a:t>18.</a:t>
            </a:r>
          </a:p>
        </p:txBody>
      </p:sp>
    </p:spTree>
    <p:extLst>
      <p:ext uri="{BB962C8B-B14F-4D97-AF65-F5344CB8AC3E}">
        <p14:creationId xmlns:p14="http://schemas.microsoft.com/office/powerpoint/2010/main" val="33546038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3A06D6E-B1FD-189A-86D5-EA2EF5DECB27}"/>
              </a:ext>
            </a:extLst>
          </p:cNvPr>
          <p:cNvSpPr>
            <a:spLocks noGrp="1" noChangeArrowheads="1"/>
          </p:cNvSpPr>
          <p:nvPr>
            <p:ph type="title"/>
          </p:nvPr>
        </p:nvSpPr>
        <p:spPr/>
        <p:txBody>
          <a:bodyPr/>
          <a:lstStyle/>
          <a:p>
            <a:r>
              <a:rPr lang="en-US" altLang="en-US"/>
              <a:t>How to choose </a:t>
            </a:r>
            <a:r>
              <a:rPr lang="en-US" altLang="en-US" i="1"/>
              <a:t>A</a:t>
            </a:r>
            <a:r>
              <a:rPr lang="en-US" altLang="en-US"/>
              <a:t>?</a:t>
            </a:r>
          </a:p>
        </p:txBody>
      </p:sp>
      <p:sp>
        <p:nvSpPr>
          <p:cNvPr id="22531" name="Rectangle 3">
            <a:extLst>
              <a:ext uri="{FF2B5EF4-FFF2-40B4-BE49-F238E27FC236}">
                <a16:creationId xmlns:a16="http://schemas.microsoft.com/office/drawing/2014/main" id="{845736A0-0B64-2690-50D1-16A82D5FB765}"/>
              </a:ext>
            </a:extLst>
          </p:cNvPr>
          <p:cNvSpPr>
            <a:spLocks noGrp="1" noChangeArrowheads="1"/>
          </p:cNvSpPr>
          <p:nvPr>
            <p:ph type="body" idx="1"/>
          </p:nvPr>
        </p:nvSpPr>
        <p:spPr>
          <a:xfrm>
            <a:off x="338356" y="1419137"/>
            <a:ext cx="8610600" cy="4159541"/>
          </a:xfrm>
        </p:spPr>
        <p:txBody>
          <a:bodyPr/>
          <a:lstStyle/>
          <a:p>
            <a:pPr marL="0" indent="0">
              <a:buNone/>
            </a:pPr>
            <a:endParaRPr lang="en-US" altLang="en-US" sz="2100" dirty="0"/>
          </a:p>
          <a:p>
            <a:r>
              <a:rPr lang="en-US" altLang="en-US" sz="2100" dirty="0">
                <a:solidFill>
                  <a:srgbClr val="CC3300"/>
                </a:solidFill>
              </a:rPr>
              <a:t>How to choose </a:t>
            </a:r>
            <a:r>
              <a:rPr lang="en-US" altLang="en-US" sz="2100" i="1" dirty="0">
                <a:solidFill>
                  <a:srgbClr val="CC3300"/>
                </a:solidFill>
              </a:rPr>
              <a:t>A</a:t>
            </a:r>
            <a:r>
              <a:rPr lang="en-US" altLang="en-US" sz="2100" dirty="0">
                <a:solidFill>
                  <a:srgbClr val="CC3300"/>
                </a:solidFill>
              </a:rPr>
              <a:t>?</a:t>
            </a:r>
          </a:p>
          <a:p>
            <a:pPr lvl="1"/>
            <a:r>
              <a:rPr lang="en-US" altLang="en-US" sz="2100" dirty="0"/>
              <a:t>The multiplication method works with any legal value of </a:t>
            </a:r>
            <a:r>
              <a:rPr lang="en-US" altLang="en-US" sz="2100" i="1" dirty="0"/>
              <a:t>A</a:t>
            </a:r>
            <a:r>
              <a:rPr lang="en-US" altLang="en-US" sz="2100" dirty="0"/>
              <a:t>.</a:t>
            </a:r>
          </a:p>
          <a:p>
            <a:pPr lvl="1"/>
            <a:r>
              <a:rPr lang="en-US" altLang="en-US" sz="2100" dirty="0"/>
              <a:t>But it works better with some values than with others, depending on the keys being hashed.</a:t>
            </a:r>
          </a:p>
          <a:p>
            <a:pPr lvl="1"/>
            <a:r>
              <a:rPr lang="en-US" altLang="en-US" sz="2100" dirty="0"/>
              <a:t>Knuth suggests using </a:t>
            </a:r>
            <a:r>
              <a:rPr lang="en-US" altLang="en-US" sz="2100" i="1" dirty="0"/>
              <a:t>A</a:t>
            </a:r>
            <a:r>
              <a:rPr lang="en-US" altLang="en-US" sz="2100" dirty="0"/>
              <a:t> </a:t>
            </a:r>
            <a:r>
              <a:rPr lang="en-US" altLang="en-US" sz="2100" dirty="0">
                <a:sym typeface="Symbol" panose="05050102010706020507" pitchFamily="18" charset="2"/>
              </a:rPr>
              <a:t> (5 – 1)/2.</a:t>
            </a:r>
            <a:endParaRPr lang="en-US" altLang="en-US" sz="2100" dirty="0"/>
          </a:p>
          <a:p>
            <a:endParaRPr lang="en-US" altLang="en-US" sz="21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01AA807E-4EEF-3238-9C98-6808784FD903}"/>
              </a:ext>
            </a:extLst>
          </p:cNvPr>
          <p:cNvSpPr>
            <a:spLocks noGrp="1"/>
          </p:cNvSpPr>
          <p:nvPr>
            <p:ph type="sldNum" sz="quarter" idx="11"/>
          </p:nvPr>
        </p:nvSpPr>
        <p:spPr/>
        <p:txBody>
          <a:bodyPr/>
          <a:lstStyle/>
          <a:p>
            <a:fld id="{1EA2501D-B795-4988-861E-CC6BEF774A31}" type="slidenum">
              <a:rPr lang="en-US" altLang="en-US"/>
              <a:pPr/>
              <a:t>47</a:t>
            </a:fld>
            <a:endParaRPr lang="en-US" altLang="en-US"/>
          </a:p>
        </p:txBody>
      </p:sp>
      <p:sp>
        <p:nvSpPr>
          <p:cNvPr id="627714" name="Rectangle 2">
            <a:extLst>
              <a:ext uri="{FF2B5EF4-FFF2-40B4-BE49-F238E27FC236}">
                <a16:creationId xmlns:a16="http://schemas.microsoft.com/office/drawing/2014/main" id="{35474ED8-A779-C9C5-B5F6-ECE9E601AADB}"/>
              </a:ext>
            </a:extLst>
          </p:cNvPr>
          <p:cNvSpPr>
            <a:spLocks noGrp="1" noChangeArrowheads="1"/>
          </p:cNvSpPr>
          <p:nvPr>
            <p:ph type="title"/>
          </p:nvPr>
        </p:nvSpPr>
        <p:spPr/>
        <p:txBody>
          <a:bodyPr/>
          <a:lstStyle/>
          <a:p>
            <a:r>
              <a:rPr lang="en-US" altLang="en-US"/>
              <a:t>Open Addressing</a:t>
            </a:r>
          </a:p>
        </p:txBody>
      </p:sp>
      <p:sp>
        <p:nvSpPr>
          <p:cNvPr id="627715" name="Rectangle 3">
            <a:extLst>
              <a:ext uri="{FF2B5EF4-FFF2-40B4-BE49-F238E27FC236}">
                <a16:creationId xmlns:a16="http://schemas.microsoft.com/office/drawing/2014/main" id="{75B0D6D0-B154-D71E-43AF-EB9DA1C41584}"/>
              </a:ext>
            </a:extLst>
          </p:cNvPr>
          <p:cNvSpPr>
            <a:spLocks noGrp="1" noChangeArrowheads="1"/>
          </p:cNvSpPr>
          <p:nvPr>
            <p:ph type="body" idx="1"/>
          </p:nvPr>
        </p:nvSpPr>
        <p:spPr>
          <a:xfrm>
            <a:off x="255588" y="1223963"/>
            <a:ext cx="8494712" cy="5076825"/>
          </a:xfrm>
        </p:spPr>
        <p:txBody>
          <a:bodyPr/>
          <a:lstStyle/>
          <a:p>
            <a:pPr>
              <a:lnSpc>
                <a:spcPct val="130000"/>
              </a:lnSpc>
            </a:pPr>
            <a:r>
              <a:rPr lang="en-US" altLang="en-US" sz="2400"/>
              <a:t>If we have enough contiguous memory to store all the keys (m &gt; N)   </a:t>
            </a:r>
            <a:r>
              <a:rPr lang="en-US" altLang="en-US" sz="2400">
                <a:sym typeface="Symbol" panose="05050102010706020507" pitchFamily="18" charset="2"/>
              </a:rPr>
              <a:t> </a:t>
            </a:r>
            <a:r>
              <a:rPr lang="en-US" altLang="en-US" sz="2400">
                <a:solidFill>
                  <a:srgbClr val="CC0000"/>
                </a:solidFill>
                <a:sym typeface="Symbol" panose="05050102010706020507" pitchFamily="18" charset="2"/>
              </a:rPr>
              <a:t>store the keys in the table itself</a:t>
            </a:r>
          </a:p>
          <a:p>
            <a:pPr>
              <a:lnSpc>
                <a:spcPct val="130000"/>
              </a:lnSpc>
            </a:pPr>
            <a:r>
              <a:rPr lang="en-US" altLang="en-US" sz="2400">
                <a:sym typeface="Symbol" panose="05050102010706020507" pitchFamily="18" charset="2"/>
              </a:rPr>
              <a:t>No need to use linked lists anymore</a:t>
            </a:r>
          </a:p>
          <a:p>
            <a:pPr>
              <a:lnSpc>
                <a:spcPct val="130000"/>
              </a:lnSpc>
            </a:pPr>
            <a:r>
              <a:rPr lang="en-US" altLang="en-US" sz="2400">
                <a:sym typeface="Symbol" panose="05050102010706020507" pitchFamily="18" charset="2"/>
              </a:rPr>
              <a:t>Basic idea:</a:t>
            </a:r>
          </a:p>
          <a:p>
            <a:pPr lvl="1">
              <a:lnSpc>
                <a:spcPct val="130000"/>
              </a:lnSpc>
            </a:pPr>
            <a:r>
              <a:rPr lang="en-US" altLang="en-US" sz="2000" u="sng">
                <a:sym typeface="Symbol" panose="05050102010706020507" pitchFamily="18" charset="2"/>
              </a:rPr>
              <a:t>Insertion:</a:t>
            </a:r>
            <a:r>
              <a:rPr lang="en-US" altLang="en-US" sz="2000">
                <a:sym typeface="Symbol" panose="05050102010706020507" pitchFamily="18" charset="2"/>
              </a:rPr>
              <a:t> if a slot is full, try another one, </a:t>
            </a:r>
          </a:p>
          <a:p>
            <a:pPr lvl="1">
              <a:lnSpc>
                <a:spcPct val="130000"/>
              </a:lnSpc>
              <a:buFontTx/>
              <a:buNone/>
            </a:pPr>
            <a:r>
              <a:rPr lang="en-US" altLang="en-US" sz="2000">
                <a:sym typeface="Symbol" panose="05050102010706020507" pitchFamily="18" charset="2"/>
              </a:rPr>
              <a:t>                    until you find an empty one</a:t>
            </a:r>
          </a:p>
          <a:p>
            <a:pPr lvl="1">
              <a:lnSpc>
                <a:spcPct val="130000"/>
              </a:lnSpc>
            </a:pPr>
            <a:r>
              <a:rPr lang="en-US" altLang="en-US" sz="2000" u="sng">
                <a:sym typeface="Symbol" panose="05050102010706020507" pitchFamily="18" charset="2"/>
              </a:rPr>
              <a:t>Search:</a:t>
            </a:r>
            <a:r>
              <a:rPr lang="en-US" altLang="en-US" sz="2000">
                <a:sym typeface="Symbol" panose="05050102010706020507" pitchFamily="18" charset="2"/>
              </a:rPr>
              <a:t> follow the same sequence of probes</a:t>
            </a:r>
          </a:p>
          <a:p>
            <a:pPr lvl="1">
              <a:lnSpc>
                <a:spcPct val="130000"/>
              </a:lnSpc>
            </a:pPr>
            <a:r>
              <a:rPr lang="en-US" altLang="en-US" sz="2000" u="sng">
                <a:sym typeface="Symbol" panose="05050102010706020507" pitchFamily="18" charset="2"/>
              </a:rPr>
              <a:t>Deletion:</a:t>
            </a:r>
            <a:r>
              <a:rPr lang="en-US" altLang="en-US" sz="2000">
                <a:sym typeface="Symbol" panose="05050102010706020507" pitchFamily="18" charset="2"/>
              </a:rPr>
              <a:t> more difficult ... (we’ll see why)</a:t>
            </a:r>
          </a:p>
          <a:p>
            <a:pPr>
              <a:lnSpc>
                <a:spcPct val="130000"/>
              </a:lnSpc>
            </a:pPr>
            <a:r>
              <a:rPr lang="en-US" altLang="en-US" sz="2400">
                <a:sym typeface="Symbol" panose="05050102010706020507" pitchFamily="18" charset="2"/>
              </a:rPr>
              <a:t>Search time depends on the length of the </a:t>
            </a:r>
          </a:p>
          <a:p>
            <a:pPr>
              <a:lnSpc>
                <a:spcPct val="130000"/>
              </a:lnSpc>
              <a:buFontTx/>
              <a:buNone/>
            </a:pPr>
            <a:r>
              <a:rPr lang="en-US" altLang="en-US" sz="2400">
                <a:sym typeface="Symbol" panose="05050102010706020507" pitchFamily="18" charset="2"/>
              </a:rPr>
              <a:t>     probe sequence!</a:t>
            </a:r>
          </a:p>
        </p:txBody>
      </p:sp>
      <p:pic>
        <p:nvPicPr>
          <p:cNvPr id="627718" name="Picture 6">
            <a:extLst>
              <a:ext uri="{FF2B5EF4-FFF2-40B4-BE49-F238E27FC236}">
                <a16:creationId xmlns:a16="http://schemas.microsoft.com/office/drawing/2014/main" id="{33996CD5-46DD-D4A7-230A-34A0FFA470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325" y="2265363"/>
            <a:ext cx="1284288"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7719" name="Text Box 7">
            <a:extLst>
              <a:ext uri="{FF2B5EF4-FFF2-40B4-BE49-F238E27FC236}">
                <a16:creationId xmlns:a16="http://schemas.microsoft.com/office/drawing/2014/main" id="{96A35337-758C-AA65-3370-8DD915266164}"/>
              </a:ext>
            </a:extLst>
          </p:cNvPr>
          <p:cNvSpPr txBox="1">
            <a:spLocks noChangeArrowheads="1"/>
          </p:cNvSpPr>
          <p:nvPr/>
        </p:nvSpPr>
        <p:spPr bwMode="auto">
          <a:xfrm>
            <a:off x="7366000" y="1897063"/>
            <a:ext cx="156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e.g., insert 14</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A98EACF7-1FF0-0B94-CD04-B69E92389715}"/>
              </a:ext>
            </a:extLst>
          </p:cNvPr>
          <p:cNvSpPr>
            <a:spLocks noGrp="1"/>
          </p:cNvSpPr>
          <p:nvPr>
            <p:ph type="sldNum" sz="quarter" idx="11"/>
          </p:nvPr>
        </p:nvSpPr>
        <p:spPr/>
        <p:txBody>
          <a:bodyPr/>
          <a:lstStyle/>
          <a:p>
            <a:fld id="{6244D2A5-9342-40D5-A828-0FE4DC721441}" type="slidenum">
              <a:rPr lang="en-US" altLang="en-US"/>
              <a:pPr/>
              <a:t>48</a:t>
            </a:fld>
            <a:endParaRPr lang="en-US" altLang="en-US"/>
          </a:p>
        </p:txBody>
      </p:sp>
      <p:sp>
        <p:nvSpPr>
          <p:cNvPr id="683010" name="Rectangle 2">
            <a:extLst>
              <a:ext uri="{FF2B5EF4-FFF2-40B4-BE49-F238E27FC236}">
                <a16:creationId xmlns:a16="http://schemas.microsoft.com/office/drawing/2014/main" id="{0D089D0D-C0F8-D1A3-8F3E-283E05FA9E14}"/>
              </a:ext>
            </a:extLst>
          </p:cNvPr>
          <p:cNvSpPr>
            <a:spLocks noGrp="1" noChangeArrowheads="1"/>
          </p:cNvSpPr>
          <p:nvPr>
            <p:ph type="title"/>
          </p:nvPr>
        </p:nvSpPr>
        <p:spPr/>
        <p:txBody>
          <a:bodyPr/>
          <a:lstStyle/>
          <a:p>
            <a:r>
              <a:rPr lang="en-US" altLang="en-US"/>
              <a:t>Generalize hash function notation:</a:t>
            </a:r>
          </a:p>
        </p:txBody>
      </p:sp>
      <p:sp>
        <p:nvSpPr>
          <p:cNvPr id="683011" name="Rectangle 3">
            <a:extLst>
              <a:ext uri="{FF2B5EF4-FFF2-40B4-BE49-F238E27FC236}">
                <a16:creationId xmlns:a16="http://schemas.microsoft.com/office/drawing/2014/main" id="{638DD31B-A9FD-C90C-5F9D-1F68CC90D83A}"/>
              </a:ext>
            </a:extLst>
          </p:cNvPr>
          <p:cNvSpPr>
            <a:spLocks noGrp="1" noChangeArrowheads="1"/>
          </p:cNvSpPr>
          <p:nvPr>
            <p:ph type="body" idx="1"/>
          </p:nvPr>
        </p:nvSpPr>
        <p:spPr/>
        <p:txBody>
          <a:bodyPr/>
          <a:lstStyle/>
          <a:p>
            <a:pPr>
              <a:lnSpc>
                <a:spcPct val="90000"/>
              </a:lnSpc>
            </a:pPr>
            <a:r>
              <a:rPr lang="en-US" altLang="en-US" dirty="0"/>
              <a:t>A hash function contains two arguments now:</a:t>
            </a:r>
          </a:p>
          <a:p>
            <a:pPr lvl="1">
              <a:lnSpc>
                <a:spcPct val="90000"/>
              </a:lnSpc>
              <a:buFontTx/>
              <a:buNone/>
            </a:pPr>
            <a:r>
              <a:rPr lang="en-US" altLang="en-US" dirty="0"/>
              <a:t>            (</a:t>
            </a:r>
            <a:r>
              <a:rPr lang="en-US" altLang="en-US" dirty="0" err="1"/>
              <a:t>i</a:t>
            </a:r>
            <a:r>
              <a:rPr lang="en-US" altLang="en-US" dirty="0"/>
              <a:t>) Key value, and (ii) Probe number</a:t>
            </a:r>
          </a:p>
          <a:p>
            <a:pPr lvl="1">
              <a:lnSpc>
                <a:spcPct val="90000"/>
              </a:lnSpc>
              <a:buFontTx/>
              <a:buNone/>
            </a:pPr>
            <a:r>
              <a:rPr lang="en-US" altLang="en-US" dirty="0">
                <a:solidFill>
                  <a:srgbClr val="0066FF"/>
                </a:solidFill>
                <a:latin typeface="Comic Sans MS" panose="030F0702030302020204" pitchFamily="66" charset="0"/>
              </a:rPr>
              <a:t>                            </a:t>
            </a:r>
          </a:p>
          <a:p>
            <a:pPr lvl="1">
              <a:lnSpc>
                <a:spcPct val="90000"/>
              </a:lnSpc>
              <a:buFontTx/>
              <a:buNone/>
            </a:pPr>
            <a:r>
              <a:rPr lang="en-US" altLang="en-US" dirty="0">
                <a:solidFill>
                  <a:srgbClr val="0066FF"/>
                </a:solidFill>
                <a:latin typeface="Comic Sans MS" panose="030F0702030302020204" pitchFamily="66" charset="0"/>
              </a:rPr>
              <a:t>				h(</a:t>
            </a:r>
            <a:r>
              <a:rPr lang="en-US" altLang="en-US" dirty="0" err="1">
                <a:solidFill>
                  <a:srgbClr val="0066FF"/>
                </a:solidFill>
                <a:latin typeface="Comic Sans MS" panose="030F0702030302020204" pitchFamily="66" charset="0"/>
              </a:rPr>
              <a:t>k,p</a:t>
            </a:r>
            <a:r>
              <a:rPr lang="en-US" altLang="en-US" dirty="0">
                <a:solidFill>
                  <a:srgbClr val="0066FF"/>
                </a:solidFill>
                <a:latin typeface="Comic Sans MS" panose="030F0702030302020204" pitchFamily="66" charset="0"/>
              </a:rPr>
              <a:t>),    p=0,1,...,m-1</a:t>
            </a:r>
          </a:p>
          <a:p>
            <a:pPr>
              <a:lnSpc>
                <a:spcPct val="90000"/>
              </a:lnSpc>
            </a:pPr>
            <a:r>
              <a:rPr lang="en-US" altLang="en-US" dirty="0"/>
              <a:t>Probe sequences</a:t>
            </a:r>
          </a:p>
          <a:p>
            <a:pPr>
              <a:lnSpc>
                <a:spcPct val="90000"/>
              </a:lnSpc>
              <a:buFontTx/>
              <a:buNone/>
            </a:pPr>
            <a:r>
              <a:rPr lang="en-US" altLang="en-US" dirty="0"/>
              <a:t>		      </a:t>
            </a:r>
            <a:r>
              <a:rPr lang="en-US" altLang="en-US" dirty="0">
                <a:solidFill>
                  <a:srgbClr val="0066FF"/>
                </a:solidFill>
              </a:rPr>
              <a:t>&lt;h(k,0), h(k,1), ..., h(k,m-1)&gt;</a:t>
            </a:r>
          </a:p>
          <a:p>
            <a:pPr lvl="1">
              <a:lnSpc>
                <a:spcPct val="90000"/>
              </a:lnSpc>
              <a:buFontTx/>
              <a:buNone/>
            </a:pPr>
            <a:endParaRPr lang="en-US" altLang="en-US" dirty="0">
              <a:solidFill>
                <a:srgbClr val="0066FF"/>
              </a:solidFill>
            </a:endParaRPr>
          </a:p>
          <a:p>
            <a:pPr lvl="1">
              <a:lnSpc>
                <a:spcPct val="90000"/>
              </a:lnSpc>
            </a:pPr>
            <a:r>
              <a:rPr lang="en-US" altLang="en-US" dirty="0"/>
              <a:t>Must be a permutation of </a:t>
            </a:r>
            <a:r>
              <a:rPr lang="en-US" altLang="en-US" dirty="0">
                <a:solidFill>
                  <a:srgbClr val="0066FF"/>
                </a:solidFill>
              </a:rPr>
              <a:t>&lt;0,1,...,m-1&gt;</a:t>
            </a:r>
          </a:p>
          <a:p>
            <a:pPr lvl="1">
              <a:lnSpc>
                <a:spcPct val="90000"/>
              </a:lnSpc>
            </a:pPr>
            <a:r>
              <a:rPr lang="en-US" altLang="en-US" dirty="0"/>
              <a:t>There are </a:t>
            </a:r>
            <a:r>
              <a:rPr lang="en-US" altLang="en-US" dirty="0">
                <a:solidFill>
                  <a:srgbClr val="0066FF"/>
                </a:solidFill>
                <a:latin typeface="Comic Sans MS" panose="030F0702030302020204" pitchFamily="66" charset="0"/>
              </a:rPr>
              <a:t>m!</a:t>
            </a:r>
            <a:r>
              <a:rPr lang="en-US" altLang="en-US" dirty="0"/>
              <a:t> possible permutations </a:t>
            </a:r>
          </a:p>
          <a:p>
            <a:pPr lvl="1">
              <a:lnSpc>
                <a:spcPct val="90000"/>
              </a:lnSpc>
            </a:pPr>
            <a:r>
              <a:rPr lang="en-US" altLang="en-US" dirty="0"/>
              <a:t>Good hash functions should be able to </a:t>
            </a:r>
          </a:p>
          <a:p>
            <a:pPr lvl="1">
              <a:lnSpc>
                <a:spcPct val="90000"/>
              </a:lnSpc>
              <a:buFontTx/>
              <a:buNone/>
            </a:pPr>
            <a:r>
              <a:rPr lang="en-US" altLang="en-US" dirty="0"/>
              <a:t>   produce all </a:t>
            </a:r>
            <a:r>
              <a:rPr lang="en-US" altLang="en-US" dirty="0">
                <a:solidFill>
                  <a:srgbClr val="0066FF"/>
                </a:solidFill>
                <a:latin typeface="Comic Sans MS" panose="030F0702030302020204" pitchFamily="66" charset="0"/>
              </a:rPr>
              <a:t>m!</a:t>
            </a:r>
            <a:r>
              <a:rPr lang="en-US" altLang="en-US" dirty="0"/>
              <a:t> probe sequences</a:t>
            </a:r>
          </a:p>
        </p:txBody>
      </p:sp>
      <p:pic>
        <p:nvPicPr>
          <p:cNvPr id="683012" name="Picture 4">
            <a:extLst>
              <a:ext uri="{FF2B5EF4-FFF2-40B4-BE49-F238E27FC236}">
                <a16:creationId xmlns:a16="http://schemas.microsoft.com/office/drawing/2014/main" id="{5EA77573-5B47-21AD-3EF3-54C3B2059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750" y="2017713"/>
            <a:ext cx="1284288"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3013" name="Text Box 5">
            <a:extLst>
              <a:ext uri="{FF2B5EF4-FFF2-40B4-BE49-F238E27FC236}">
                <a16:creationId xmlns:a16="http://schemas.microsoft.com/office/drawing/2014/main" id="{3407C0A6-2F66-3C8A-74FF-64415BD4C6F4}"/>
              </a:ext>
            </a:extLst>
          </p:cNvPr>
          <p:cNvSpPr txBox="1">
            <a:spLocks noChangeArrowheads="1"/>
          </p:cNvSpPr>
          <p:nvPr/>
        </p:nvSpPr>
        <p:spPr bwMode="auto">
          <a:xfrm>
            <a:off x="7470775" y="1795463"/>
            <a:ext cx="106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insert 14</a:t>
            </a:r>
          </a:p>
        </p:txBody>
      </p:sp>
      <p:sp>
        <p:nvSpPr>
          <p:cNvPr id="683014" name="Text Box 6">
            <a:extLst>
              <a:ext uri="{FF2B5EF4-FFF2-40B4-BE49-F238E27FC236}">
                <a16:creationId xmlns:a16="http://schemas.microsoft.com/office/drawing/2014/main" id="{A9B04B62-8D75-6849-A3D3-C315EC2323A1}"/>
              </a:ext>
            </a:extLst>
          </p:cNvPr>
          <p:cNvSpPr txBox="1">
            <a:spLocks noChangeArrowheads="1"/>
          </p:cNvSpPr>
          <p:nvPr/>
        </p:nvSpPr>
        <p:spPr bwMode="auto">
          <a:xfrm>
            <a:off x="7446963" y="5949950"/>
            <a:ext cx="1085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&lt;1, 5, 9&gt;</a:t>
            </a:r>
          </a:p>
        </p:txBody>
      </p:sp>
      <p:sp>
        <p:nvSpPr>
          <p:cNvPr id="683015" name="Line 7">
            <a:extLst>
              <a:ext uri="{FF2B5EF4-FFF2-40B4-BE49-F238E27FC236}">
                <a16:creationId xmlns:a16="http://schemas.microsoft.com/office/drawing/2014/main" id="{22110B1E-9178-9E62-19EB-DDD7AF436718}"/>
              </a:ext>
            </a:extLst>
          </p:cNvPr>
          <p:cNvSpPr>
            <a:spLocks noChangeShapeType="1"/>
          </p:cNvSpPr>
          <p:nvPr/>
        </p:nvSpPr>
        <p:spPr bwMode="auto">
          <a:xfrm>
            <a:off x="6473825" y="4370388"/>
            <a:ext cx="495300" cy="11255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3016" name="Text Box 8">
            <a:extLst>
              <a:ext uri="{FF2B5EF4-FFF2-40B4-BE49-F238E27FC236}">
                <a16:creationId xmlns:a16="http://schemas.microsoft.com/office/drawing/2014/main" id="{52085550-773D-BD94-3DFD-D3911BBCF871}"/>
              </a:ext>
            </a:extLst>
          </p:cNvPr>
          <p:cNvSpPr txBox="1">
            <a:spLocks noChangeArrowheads="1"/>
          </p:cNvSpPr>
          <p:nvPr/>
        </p:nvSpPr>
        <p:spPr bwMode="auto">
          <a:xfrm>
            <a:off x="6499225" y="5665788"/>
            <a:ext cx="1073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DD0111"/>
                </a:solidFill>
              </a:rPr>
              <a:t>Example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21933B57-29D2-D0BC-D2D0-2CD8187CDCCA}"/>
              </a:ext>
            </a:extLst>
          </p:cNvPr>
          <p:cNvSpPr>
            <a:spLocks noGrp="1"/>
          </p:cNvSpPr>
          <p:nvPr>
            <p:ph type="sldNum" sz="quarter" idx="11"/>
          </p:nvPr>
        </p:nvSpPr>
        <p:spPr/>
        <p:txBody>
          <a:bodyPr/>
          <a:lstStyle/>
          <a:p>
            <a:fld id="{CBD64032-4DBE-4FD6-A9C3-91C52B40F21E}" type="slidenum">
              <a:rPr lang="en-US" altLang="en-US"/>
              <a:pPr/>
              <a:t>49</a:t>
            </a:fld>
            <a:endParaRPr lang="en-US" altLang="en-US"/>
          </a:p>
        </p:txBody>
      </p:sp>
      <p:sp>
        <p:nvSpPr>
          <p:cNvPr id="681986" name="Rectangle 2">
            <a:extLst>
              <a:ext uri="{FF2B5EF4-FFF2-40B4-BE49-F238E27FC236}">
                <a16:creationId xmlns:a16="http://schemas.microsoft.com/office/drawing/2014/main" id="{10C84D76-B274-921F-0F40-A96654324D11}"/>
              </a:ext>
            </a:extLst>
          </p:cNvPr>
          <p:cNvSpPr>
            <a:spLocks noGrp="1" noChangeArrowheads="1"/>
          </p:cNvSpPr>
          <p:nvPr>
            <p:ph type="title"/>
          </p:nvPr>
        </p:nvSpPr>
        <p:spPr/>
        <p:txBody>
          <a:bodyPr/>
          <a:lstStyle/>
          <a:p>
            <a:r>
              <a:rPr lang="en-US" altLang="en-US" sz="3600"/>
              <a:t>Common Open Addressing Methods</a:t>
            </a:r>
          </a:p>
        </p:txBody>
      </p:sp>
      <p:sp>
        <p:nvSpPr>
          <p:cNvPr id="681987" name="Rectangle 3">
            <a:extLst>
              <a:ext uri="{FF2B5EF4-FFF2-40B4-BE49-F238E27FC236}">
                <a16:creationId xmlns:a16="http://schemas.microsoft.com/office/drawing/2014/main" id="{21B92D40-7715-6C52-615B-2EFC50214668}"/>
              </a:ext>
            </a:extLst>
          </p:cNvPr>
          <p:cNvSpPr>
            <a:spLocks noGrp="1" noChangeArrowheads="1"/>
          </p:cNvSpPr>
          <p:nvPr>
            <p:ph type="body" idx="1"/>
          </p:nvPr>
        </p:nvSpPr>
        <p:spPr/>
        <p:txBody>
          <a:bodyPr/>
          <a:lstStyle/>
          <a:p>
            <a:endParaRPr lang="en-US" altLang="en-US"/>
          </a:p>
          <a:p>
            <a:r>
              <a:rPr lang="en-US" altLang="en-US"/>
              <a:t>Linear probing</a:t>
            </a:r>
          </a:p>
          <a:p>
            <a:r>
              <a:rPr lang="en-US" altLang="en-US"/>
              <a:t>Quadratic probing</a:t>
            </a:r>
          </a:p>
          <a:p>
            <a:r>
              <a:rPr lang="en-US" altLang="en-US"/>
              <a:t>Double hashing</a:t>
            </a:r>
          </a:p>
          <a:p>
            <a:endParaRPr lang="en-US" altLang="en-US"/>
          </a:p>
          <a:p>
            <a:r>
              <a:rPr lang="en-US" altLang="en-US">
                <a:solidFill>
                  <a:schemeClr val="tx1"/>
                </a:solidFill>
                <a:latin typeface="Comic Sans MS" panose="030F0702030302020204" pitchFamily="66" charset="0"/>
              </a:rPr>
              <a:t>Note:</a:t>
            </a:r>
            <a:r>
              <a:rPr lang="en-US" altLang="en-US">
                <a:solidFill>
                  <a:schemeClr val="tx1"/>
                </a:solidFill>
              </a:rPr>
              <a:t> None of these methods can generate more than </a:t>
            </a:r>
            <a:r>
              <a:rPr lang="en-US" altLang="en-US">
                <a:solidFill>
                  <a:schemeClr val="tx1"/>
                </a:solidFill>
                <a:latin typeface="Comic Sans MS" panose="030F0702030302020204" pitchFamily="66" charset="0"/>
              </a:rPr>
              <a:t>m</a:t>
            </a:r>
            <a:r>
              <a:rPr lang="en-US" altLang="en-US" baseline="30000">
                <a:solidFill>
                  <a:schemeClr val="tx1"/>
                </a:solidFill>
                <a:latin typeface="Comic Sans MS" panose="030F0702030302020204" pitchFamily="66" charset="0"/>
              </a:rPr>
              <a:t>2</a:t>
            </a:r>
            <a:r>
              <a:rPr lang="en-US" altLang="en-US" baseline="30000">
                <a:solidFill>
                  <a:schemeClr val="tx1"/>
                </a:solidFill>
              </a:rPr>
              <a:t> </a:t>
            </a:r>
            <a:r>
              <a:rPr lang="en-US" altLang="en-US">
                <a:solidFill>
                  <a:schemeClr val="tx1"/>
                </a:solidFill>
              </a:rPr>
              <a:t>different probing sequences!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987EA6E3-A08F-8238-6B25-9ADC433928D6}"/>
              </a:ext>
            </a:extLst>
          </p:cNvPr>
          <p:cNvSpPr>
            <a:spLocks noGrp="1"/>
          </p:cNvSpPr>
          <p:nvPr>
            <p:ph type="sldNum" sz="quarter" idx="11"/>
          </p:nvPr>
        </p:nvSpPr>
        <p:spPr/>
        <p:txBody>
          <a:bodyPr/>
          <a:lstStyle/>
          <a:p>
            <a:fld id="{0FB1079E-19E0-4402-BB95-AC61005DDC31}" type="slidenum">
              <a:rPr lang="en-US" altLang="en-US"/>
              <a:pPr/>
              <a:t>5</a:t>
            </a:fld>
            <a:endParaRPr lang="en-US" altLang="en-US"/>
          </a:p>
        </p:txBody>
      </p:sp>
      <p:sp>
        <p:nvSpPr>
          <p:cNvPr id="664578" name="Rectangle 2">
            <a:extLst>
              <a:ext uri="{FF2B5EF4-FFF2-40B4-BE49-F238E27FC236}">
                <a16:creationId xmlns:a16="http://schemas.microsoft.com/office/drawing/2014/main" id="{9C806EA2-7CA3-58F5-B133-71B728036E70}"/>
              </a:ext>
            </a:extLst>
          </p:cNvPr>
          <p:cNvSpPr>
            <a:spLocks noGrp="1" noChangeArrowheads="1"/>
          </p:cNvSpPr>
          <p:nvPr>
            <p:ph type="title"/>
          </p:nvPr>
        </p:nvSpPr>
        <p:spPr/>
        <p:txBody>
          <a:bodyPr/>
          <a:lstStyle/>
          <a:p>
            <a:r>
              <a:rPr lang="en-US" altLang="en-US"/>
              <a:t>Applications</a:t>
            </a:r>
          </a:p>
        </p:txBody>
      </p:sp>
      <p:sp>
        <p:nvSpPr>
          <p:cNvPr id="664579" name="Rectangle 3">
            <a:extLst>
              <a:ext uri="{FF2B5EF4-FFF2-40B4-BE49-F238E27FC236}">
                <a16:creationId xmlns:a16="http://schemas.microsoft.com/office/drawing/2014/main" id="{F6A84355-68FA-6A13-721A-A8FD32EDAF76}"/>
              </a:ext>
            </a:extLst>
          </p:cNvPr>
          <p:cNvSpPr>
            <a:spLocks noGrp="1" noChangeArrowheads="1"/>
          </p:cNvSpPr>
          <p:nvPr>
            <p:ph type="body" idx="1"/>
          </p:nvPr>
        </p:nvSpPr>
        <p:spPr>
          <a:xfrm>
            <a:off x="350838" y="1214438"/>
            <a:ext cx="8474075" cy="5413375"/>
          </a:xfrm>
        </p:spPr>
        <p:txBody>
          <a:bodyPr/>
          <a:lstStyle/>
          <a:p>
            <a:r>
              <a:rPr lang="en-US" altLang="en-US"/>
              <a:t>Keeping track of customer account information at a bank</a:t>
            </a:r>
          </a:p>
          <a:p>
            <a:pPr lvl="1"/>
            <a:r>
              <a:rPr lang="en-US" altLang="en-US"/>
              <a:t>Search through records to check balances and perform transactions</a:t>
            </a:r>
          </a:p>
          <a:p>
            <a:r>
              <a:rPr lang="en-US" altLang="en-US"/>
              <a:t>Keep track of reservations on flights</a:t>
            </a:r>
          </a:p>
          <a:p>
            <a:pPr lvl="1"/>
            <a:r>
              <a:rPr lang="en-US" altLang="en-US"/>
              <a:t>Search to find empty seats, cancel/modify reservations</a:t>
            </a:r>
          </a:p>
          <a:p>
            <a:r>
              <a:rPr lang="en-US" altLang="en-US"/>
              <a:t>Search engine </a:t>
            </a:r>
          </a:p>
          <a:p>
            <a:pPr lvl="1"/>
            <a:r>
              <a:rPr lang="en-US" altLang="en-US"/>
              <a:t>Looks for all documents containing a given word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0E51BDD3-F8E4-4578-7DC0-4FA01CE1AB3A}"/>
              </a:ext>
            </a:extLst>
          </p:cNvPr>
          <p:cNvSpPr>
            <a:spLocks noGrp="1"/>
          </p:cNvSpPr>
          <p:nvPr>
            <p:ph type="sldNum" sz="quarter" idx="11"/>
          </p:nvPr>
        </p:nvSpPr>
        <p:spPr/>
        <p:txBody>
          <a:bodyPr/>
          <a:lstStyle/>
          <a:p>
            <a:fld id="{468CE5EF-13A9-4F07-8948-811E47735E12}" type="slidenum">
              <a:rPr lang="en-US" altLang="en-US"/>
              <a:pPr/>
              <a:t>50</a:t>
            </a:fld>
            <a:endParaRPr lang="en-US" altLang="en-US"/>
          </a:p>
        </p:txBody>
      </p:sp>
      <p:sp>
        <p:nvSpPr>
          <p:cNvPr id="628738" name="Rectangle 2">
            <a:extLst>
              <a:ext uri="{FF2B5EF4-FFF2-40B4-BE49-F238E27FC236}">
                <a16:creationId xmlns:a16="http://schemas.microsoft.com/office/drawing/2014/main" id="{D791BE36-C17F-8BB9-3654-777482DF923E}"/>
              </a:ext>
            </a:extLst>
          </p:cNvPr>
          <p:cNvSpPr>
            <a:spLocks noGrp="1" noChangeArrowheads="1"/>
          </p:cNvSpPr>
          <p:nvPr>
            <p:ph type="title"/>
          </p:nvPr>
        </p:nvSpPr>
        <p:spPr/>
        <p:txBody>
          <a:bodyPr/>
          <a:lstStyle/>
          <a:p>
            <a:r>
              <a:rPr lang="en-US" altLang="en-US"/>
              <a:t>Linear probing: Inserting a key</a:t>
            </a:r>
          </a:p>
        </p:txBody>
      </p:sp>
      <p:sp>
        <p:nvSpPr>
          <p:cNvPr id="628739" name="Rectangle 3">
            <a:extLst>
              <a:ext uri="{FF2B5EF4-FFF2-40B4-BE49-F238E27FC236}">
                <a16:creationId xmlns:a16="http://schemas.microsoft.com/office/drawing/2014/main" id="{A532EA79-8227-36E0-75D4-F74C1EC70E51}"/>
              </a:ext>
            </a:extLst>
          </p:cNvPr>
          <p:cNvSpPr>
            <a:spLocks noGrp="1" noChangeArrowheads="1"/>
          </p:cNvSpPr>
          <p:nvPr>
            <p:ph type="body" idx="1"/>
          </p:nvPr>
        </p:nvSpPr>
        <p:spPr>
          <a:xfrm>
            <a:off x="350838" y="1214438"/>
            <a:ext cx="8224837" cy="5076825"/>
          </a:xfrm>
        </p:spPr>
        <p:txBody>
          <a:bodyPr/>
          <a:lstStyle/>
          <a:p>
            <a:r>
              <a:rPr lang="en-US" altLang="en-US" sz="2400"/>
              <a:t>Idea: when there is a collision, check the next available position in the table (i.e., probing)</a:t>
            </a:r>
          </a:p>
          <a:p>
            <a:endParaRPr lang="en-US" altLang="en-US" sz="2400"/>
          </a:p>
          <a:p>
            <a:pPr algn="ctr">
              <a:buFontTx/>
              <a:buNone/>
            </a:pPr>
            <a:r>
              <a:rPr lang="en-US" altLang="en-US">
                <a:solidFill>
                  <a:srgbClr val="CC0000"/>
                </a:solidFill>
              </a:rPr>
              <a:t>h(k,i) = (h</a:t>
            </a:r>
            <a:r>
              <a:rPr lang="en-US" altLang="en-US" baseline="-25000">
                <a:solidFill>
                  <a:srgbClr val="CC0000"/>
                </a:solidFill>
              </a:rPr>
              <a:t>1</a:t>
            </a:r>
            <a:r>
              <a:rPr lang="en-US" altLang="en-US">
                <a:solidFill>
                  <a:srgbClr val="CC0000"/>
                </a:solidFill>
              </a:rPr>
              <a:t>(k) + i) </a:t>
            </a:r>
            <a:r>
              <a:rPr lang="en-US" altLang="en-US">
                <a:solidFill>
                  <a:srgbClr val="CC0000"/>
                </a:solidFill>
                <a:latin typeface="Comic Sans MS" panose="030F0702030302020204" pitchFamily="66" charset="0"/>
              </a:rPr>
              <a:t>mod</a:t>
            </a:r>
            <a:r>
              <a:rPr lang="en-US" altLang="en-US">
                <a:solidFill>
                  <a:srgbClr val="CC0000"/>
                </a:solidFill>
              </a:rPr>
              <a:t> m</a:t>
            </a:r>
          </a:p>
          <a:p>
            <a:pPr algn="ctr">
              <a:buFontTx/>
              <a:buNone/>
            </a:pPr>
            <a:r>
              <a:rPr lang="en-US" altLang="en-US">
                <a:solidFill>
                  <a:srgbClr val="CC0000"/>
                </a:solidFill>
              </a:rPr>
              <a:t>i=0,1,2,...</a:t>
            </a:r>
            <a:endParaRPr lang="en-US" altLang="en-US"/>
          </a:p>
          <a:p>
            <a:r>
              <a:rPr lang="en-US" altLang="en-US" sz="2400"/>
              <a:t>First slot probed: h</a:t>
            </a:r>
            <a:r>
              <a:rPr lang="en-US" altLang="en-US" sz="2400" baseline="-25000"/>
              <a:t>1</a:t>
            </a:r>
            <a:r>
              <a:rPr lang="en-US" altLang="en-US" sz="2400"/>
              <a:t>(k)</a:t>
            </a:r>
          </a:p>
          <a:p>
            <a:r>
              <a:rPr lang="en-US" altLang="en-US" sz="2400"/>
              <a:t>Second slot probed: h</a:t>
            </a:r>
            <a:r>
              <a:rPr lang="en-US" altLang="en-US" sz="2400" baseline="-25000"/>
              <a:t>1</a:t>
            </a:r>
            <a:r>
              <a:rPr lang="en-US" altLang="en-US" sz="2400"/>
              <a:t>(k) + 1 </a:t>
            </a:r>
          </a:p>
          <a:p>
            <a:r>
              <a:rPr lang="en-US" altLang="en-US" sz="2400"/>
              <a:t>Third slot probed: h</a:t>
            </a:r>
            <a:r>
              <a:rPr lang="en-US" altLang="en-US" sz="2400" baseline="-25000"/>
              <a:t>1</a:t>
            </a:r>
            <a:r>
              <a:rPr lang="en-US" altLang="en-US" sz="2400"/>
              <a:t>(k)+2, and so on</a:t>
            </a:r>
          </a:p>
          <a:p>
            <a:endParaRPr lang="en-US" altLang="en-US" sz="2400"/>
          </a:p>
          <a:p>
            <a:endParaRPr lang="en-US" altLang="en-US" sz="2400"/>
          </a:p>
          <a:p>
            <a:r>
              <a:rPr lang="en-US" altLang="en-US" sz="2400"/>
              <a:t>Can generate </a:t>
            </a:r>
            <a:r>
              <a:rPr lang="en-US" altLang="en-US" sz="2400">
                <a:solidFill>
                  <a:srgbClr val="DD0111"/>
                </a:solidFill>
                <a:latin typeface="Comic Sans MS" panose="030F0702030302020204" pitchFamily="66" charset="0"/>
              </a:rPr>
              <a:t>m</a:t>
            </a:r>
            <a:r>
              <a:rPr lang="en-US" altLang="en-US" sz="2400"/>
              <a:t> probe sequences maximum, why?</a:t>
            </a:r>
          </a:p>
        </p:txBody>
      </p:sp>
      <p:graphicFrame>
        <p:nvGraphicFramePr>
          <p:cNvPr id="628743" name="Group 7">
            <a:extLst>
              <a:ext uri="{FF2B5EF4-FFF2-40B4-BE49-F238E27FC236}">
                <a16:creationId xmlns:a16="http://schemas.microsoft.com/office/drawing/2014/main" id="{D8617513-0771-484F-8C46-CFD2C4F9DE15}"/>
              </a:ext>
            </a:extLst>
          </p:cNvPr>
          <p:cNvGraphicFramePr>
            <a:graphicFrameLocks noGrp="1"/>
          </p:cNvGraphicFramePr>
          <p:nvPr/>
        </p:nvGraphicFramePr>
        <p:xfrm>
          <a:off x="7654925" y="2174875"/>
          <a:ext cx="701675" cy="3427413"/>
        </p:xfrm>
        <a:graphic>
          <a:graphicData uri="http://schemas.openxmlformats.org/drawingml/2006/table">
            <a:tbl>
              <a:tblPr/>
              <a:tblGrid>
                <a:gridCol w="701675">
                  <a:extLst>
                    <a:ext uri="{9D8B030D-6E8A-4147-A177-3AD203B41FA5}">
                      <a16:colId xmlns:a16="http://schemas.microsoft.com/office/drawing/2014/main" val="2443885884"/>
                    </a:ext>
                  </a:extLst>
                </a:gridCol>
              </a:tblGrid>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120232"/>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5293661"/>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2418292669"/>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666085833"/>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4471382"/>
                  </a:ext>
                </a:extLst>
              </a:tr>
              <a:tr h="341313">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4115884153"/>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42785349"/>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696128431"/>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1694891"/>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77614471"/>
                  </a:ext>
                </a:extLst>
              </a:tr>
            </a:tbl>
          </a:graphicData>
        </a:graphic>
      </p:graphicFrame>
      <p:sp>
        <p:nvSpPr>
          <p:cNvPr id="628767" name="AutoShape 31">
            <a:extLst>
              <a:ext uri="{FF2B5EF4-FFF2-40B4-BE49-F238E27FC236}">
                <a16:creationId xmlns:a16="http://schemas.microsoft.com/office/drawing/2014/main" id="{924DB3D7-88D2-9B10-5C31-6116D52AD5F2}"/>
              </a:ext>
            </a:extLst>
          </p:cNvPr>
          <p:cNvSpPr>
            <a:spLocks noChangeArrowheads="1"/>
          </p:cNvSpPr>
          <p:nvPr/>
        </p:nvSpPr>
        <p:spPr bwMode="auto">
          <a:xfrm>
            <a:off x="8348663" y="2890838"/>
            <a:ext cx="257175" cy="519112"/>
          </a:xfrm>
          <a:prstGeom prst="curvedLeftArrow">
            <a:avLst>
              <a:gd name="adj1" fmla="val 40370"/>
              <a:gd name="adj2" fmla="val 80741"/>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8768" name="AutoShape 32">
            <a:extLst>
              <a:ext uri="{FF2B5EF4-FFF2-40B4-BE49-F238E27FC236}">
                <a16:creationId xmlns:a16="http://schemas.microsoft.com/office/drawing/2014/main" id="{BF4B4FD3-7BD2-DA03-2DC1-2539616C4736}"/>
              </a:ext>
            </a:extLst>
          </p:cNvPr>
          <p:cNvSpPr>
            <a:spLocks noChangeArrowheads="1"/>
          </p:cNvSpPr>
          <p:nvPr/>
        </p:nvSpPr>
        <p:spPr bwMode="auto">
          <a:xfrm>
            <a:off x="8362950" y="3335338"/>
            <a:ext cx="257175" cy="519112"/>
          </a:xfrm>
          <a:prstGeom prst="curvedLeftArrow">
            <a:avLst>
              <a:gd name="adj1" fmla="val 40370"/>
              <a:gd name="adj2" fmla="val 80741"/>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8772" name="Text Box 36">
            <a:extLst>
              <a:ext uri="{FF2B5EF4-FFF2-40B4-BE49-F238E27FC236}">
                <a16:creationId xmlns:a16="http://schemas.microsoft.com/office/drawing/2014/main" id="{EF997B3E-9229-25B9-3986-69C7E31C8FD5}"/>
              </a:ext>
            </a:extLst>
          </p:cNvPr>
          <p:cNvSpPr txBox="1">
            <a:spLocks noChangeArrowheads="1"/>
          </p:cNvSpPr>
          <p:nvPr/>
        </p:nvSpPr>
        <p:spPr bwMode="auto">
          <a:xfrm>
            <a:off x="233363" y="4999038"/>
            <a:ext cx="6772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t>probe sequence: &lt; </a:t>
            </a:r>
            <a:r>
              <a:rPr lang="en-US" altLang="en-US" sz="2400">
                <a:solidFill>
                  <a:schemeClr val="accent2"/>
                </a:solidFill>
              </a:rPr>
              <a:t>h1(k)</a:t>
            </a:r>
            <a:r>
              <a:rPr lang="en-US" altLang="en-US" sz="2400"/>
              <a:t>, </a:t>
            </a:r>
            <a:r>
              <a:rPr lang="en-US" altLang="en-US" sz="2400">
                <a:solidFill>
                  <a:schemeClr val="accent2"/>
                </a:solidFill>
              </a:rPr>
              <a:t>h1(k)+1</a:t>
            </a:r>
            <a:r>
              <a:rPr lang="en-US" altLang="en-US" sz="2400"/>
              <a:t> , </a:t>
            </a:r>
            <a:r>
              <a:rPr lang="en-US" altLang="en-US" sz="2400">
                <a:solidFill>
                  <a:schemeClr val="accent2"/>
                </a:solidFill>
              </a:rPr>
              <a:t>h1(k)+2</a:t>
            </a:r>
            <a:r>
              <a:rPr lang="en-US" altLang="en-US" sz="2400"/>
              <a:t> , ....&gt;</a:t>
            </a:r>
          </a:p>
        </p:txBody>
      </p:sp>
      <p:sp>
        <p:nvSpPr>
          <p:cNvPr id="628773" name="Line 37">
            <a:extLst>
              <a:ext uri="{FF2B5EF4-FFF2-40B4-BE49-F238E27FC236}">
                <a16:creationId xmlns:a16="http://schemas.microsoft.com/office/drawing/2014/main" id="{74DBA767-1FE6-748B-D54A-F7A1DD167AC3}"/>
              </a:ext>
            </a:extLst>
          </p:cNvPr>
          <p:cNvSpPr>
            <a:spLocks noChangeShapeType="1"/>
          </p:cNvSpPr>
          <p:nvPr/>
        </p:nvSpPr>
        <p:spPr bwMode="auto">
          <a:xfrm flipV="1">
            <a:off x="3824288" y="3028950"/>
            <a:ext cx="3648075" cy="703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8774" name="Line 38">
            <a:extLst>
              <a:ext uri="{FF2B5EF4-FFF2-40B4-BE49-F238E27FC236}">
                <a16:creationId xmlns:a16="http://schemas.microsoft.com/office/drawing/2014/main" id="{CCF25E88-4E07-4B19-F1D7-A22214A81928}"/>
              </a:ext>
            </a:extLst>
          </p:cNvPr>
          <p:cNvSpPr>
            <a:spLocks noChangeShapeType="1"/>
          </p:cNvSpPr>
          <p:nvPr/>
        </p:nvSpPr>
        <p:spPr bwMode="auto">
          <a:xfrm flipV="1">
            <a:off x="4857750" y="3333750"/>
            <a:ext cx="2706688" cy="8588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8775" name="Line 39">
            <a:extLst>
              <a:ext uri="{FF2B5EF4-FFF2-40B4-BE49-F238E27FC236}">
                <a16:creationId xmlns:a16="http://schemas.microsoft.com/office/drawing/2014/main" id="{C911C504-929B-96D0-AB07-9458F2A5F0AB}"/>
              </a:ext>
            </a:extLst>
          </p:cNvPr>
          <p:cNvSpPr>
            <a:spLocks noChangeShapeType="1"/>
          </p:cNvSpPr>
          <p:nvPr/>
        </p:nvSpPr>
        <p:spPr bwMode="auto">
          <a:xfrm flipV="1">
            <a:off x="5948363" y="3713163"/>
            <a:ext cx="1652587" cy="9604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28781" name="AutoShape 45">
            <a:extLst>
              <a:ext uri="{FF2B5EF4-FFF2-40B4-BE49-F238E27FC236}">
                <a16:creationId xmlns:a16="http://schemas.microsoft.com/office/drawing/2014/main" id="{E388F9E4-AEDD-75E9-F17C-1196AAB34E47}"/>
              </a:ext>
            </a:extLst>
          </p:cNvPr>
          <p:cNvSpPr>
            <a:spLocks noChangeArrowheads="1"/>
          </p:cNvSpPr>
          <p:nvPr/>
        </p:nvSpPr>
        <p:spPr bwMode="auto">
          <a:xfrm>
            <a:off x="8072438" y="5421313"/>
            <a:ext cx="904875" cy="350837"/>
          </a:xfrm>
          <a:prstGeom prst="curvedUpArrow">
            <a:avLst>
              <a:gd name="adj1" fmla="val 51584"/>
              <a:gd name="adj2" fmla="val 103168"/>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28782" name="Text Box 46">
            <a:extLst>
              <a:ext uri="{FF2B5EF4-FFF2-40B4-BE49-F238E27FC236}">
                <a16:creationId xmlns:a16="http://schemas.microsoft.com/office/drawing/2014/main" id="{80DE8A08-782C-7323-5B43-685DEBB2F216}"/>
              </a:ext>
            </a:extLst>
          </p:cNvPr>
          <p:cNvSpPr txBox="1">
            <a:spLocks noChangeArrowheads="1"/>
          </p:cNvSpPr>
          <p:nvPr/>
        </p:nvSpPr>
        <p:spPr bwMode="auto">
          <a:xfrm>
            <a:off x="7689850" y="6061075"/>
            <a:ext cx="145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wrap around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0A9801FF-891D-F166-D96E-C73E6FC308C3}"/>
              </a:ext>
            </a:extLst>
          </p:cNvPr>
          <p:cNvSpPr>
            <a:spLocks noGrp="1"/>
          </p:cNvSpPr>
          <p:nvPr>
            <p:ph type="sldNum" sz="quarter" idx="11"/>
          </p:nvPr>
        </p:nvSpPr>
        <p:spPr/>
        <p:txBody>
          <a:bodyPr/>
          <a:lstStyle/>
          <a:p>
            <a:fld id="{E8715FD5-D2EA-4944-A4A9-73773B0E56CB}" type="slidenum">
              <a:rPr lang="en-US" altLang="en-US"/>
              <a:pPr/>
              <a:t>51</a:t>
            </a:fld>
            <a:endParaRPr lang="en-US" altLang="en-US"/>
          </a:p>
        </p:txBody>
      </p:sp>
      <p:sp>
        <p:nvSpPr>
          <p:cNvPr id="629762" name="Rectangle 2">
            <a:extLst>
              <a:ext uri="{FF2B5EF4-FFF2-40B4-BE49-F238E27FC236}">
                <a16:creationId xmlns:a16="http://schemas.microsoft.com/office/drawing/2014/main" id="{F1313808-73E1-AC10-B00A-A301518569A9}"/>
              </a:ext>
            </a:extLst>
          </p:cNvPr>
          <p:cNvSpPr>
            <a:spLocks noGrp="1" noChangeArrowheads="1"/>
          </p:cNvSpPr>
          <p:nvPr>
            <p:ph type="title"/>
          </p:nvPr>
        </p:nvSpPr>
        <p:spPr/>
        <p:txBody>
          <a:bodyPr/>
          <a:lstStyle/>
          <a:p>
            <a:r>
              <a:rPr lang="en-US" altLang="en-US"/>
              <a:t>Linear probing: </a:t>
            </a:r>
            <a:r>
              <a:rPr lang="en-US" altLang="en-US">
                <a:solidFill>
                  <a:srgbClr val="DD0111"/>
                </a:solidFill>
              </a:rPr>
              <a:t>Searching</a:t>
            </a:r>
            <a:r>
              <a:rPr lang="en-US" altLang="en-US"/>
              <a:t> for a key</a:t>
            </a:r>
          </a:p>
        </p:txBody>
      </p:sp>
      <p:sp>
        <p:nvSpPr>
          <p:cNvPr id="629763" name="Rectangle 3">
            <a:extLst>
              <a:ext uri="{FF2B5EF4-FFF2-40B4-BE49-F238E27FC236}">
                <a16:creationId xmlns:a16="http://schemas.microsoft.com/office/drawing/2014/main" id="{C18717CA-FBE1-A014-C21E-890F6BDE4044}"/>
              </a:ext>
            </a:extLst>
          </p:cNvPr>
          <p:cNvSpPr>
            <a:spLocks noGrp="1" noChangeArrowheads="1"/>
          </p:cNvSpPr>
          <p:nvPr>
            <p:ph type="body" idx="1"/>
          </p:nvPr>
        </p:nvSpPr>
        <p:spPr>
          <a:xfrm>
            <a:off x="350838" y="1214438"/>
            <a:ext cx="6330950" cy="5076825"/>
          </a:xfrm>
        </p:spPr>
        <p:txBody>
          <a:bodyPr/>
          <a:lstStyle/>
          <a:p>
            <a:r>
              <a:rPr lang="en-US" altLang="en-US" sz="2100" dirty="0">
                <a:latin typeface="Trebuchet MS" panose="020B0603020202020204" pitchFamily="34" charset="0"/>
              </a:rPr>
              <a:t>Three cases:</a:t>
            </a:r>
          </a:p>
          <a:p>
            <a:pPr lvl="1">
              <a:buFontTx/>
              <a:buNone/>
            </a:pPr>
            <a:r>
              <a:rPr lang="en-US" altLang="en-US" sz="2100" dirty="0">
                <a:latin typeface="Trebuchet MS" panose="020B0603020202020204" pitchFamily="34" charset="0"/>
              </a:rPr>
              <a:t>(1) Position in table is occupied with an element of equal key</a:t>
            </a:r>
          </a:p>
          <a:p>
            <a:pPr lvl="1">
              <a:buFontTx/>
              <a:buNone/>
            </a:pPr>
            <a:r>
              <a:rPr lang="en-US" altLang="en-US" sz="2100" dirty="0">
                <a:latin typeface="Trebuchet MS" panose="020B0603020202020204" pitchFamily="34" charset="0"/>
              </a:rPr>
              <a:t>(2) Position in table is empty</a:t>
            </a:r>
          </a:p>
          <a:p>
            <a:pPr lvl="1">
              <a:buFontTx/>
              <a:buNone/>
            </a:pPr>
            <a:r>
              <a:rPr lang="en-US" altLang="en-US" sz="2100" dirty="0">
                <a:latin typeface="Trebuchet MS" panose="020B0603020202020204" pitchFamily="34" charset="0"/>
              </a:rPr>
              <a:t>(3) Position in table occupied with a different element</a:t>
            </a:r>
          </a:p>
          <a:p>
            <a:endParaRPr lang="en-US" altLang="en-US" sz="2100" dirty="0">
              <a:latin typeface="Trebuchet MS" panose="020B0603020202020204" pitchFamily="34" charset="0"/>
            </a:endParaRPr>
          </a:p>
          <a:p>
            <a:r>
              <a:rPr lang="en-US" altLang="en-US" sz="2100" dirty="0">
                <a:latin typeface="Trebuchet MS" panose="020B0603020202020204" pitchFamily="34" charset="0"/>
              </a:rPr>
              <a:t>Case 2: probe the next higher index until the element is found or an empty position is found</a:t>
            </a:r>
          </a:p>
          <a:p>
            <a:endParaRPr lang="en-US" altLang="en-US" sz="2100" dirty="0">
              <a:latin typeface="Trebuchet MS" panose="020B0603020202020204" pitchFamily="34" charset="0"/>
            </a:endParaRPr>
          </a:p>
          <a:p>
            <a:r>
              <a:rPr lang="en-US" altLang="en-US" sz="2100" dirty="0">
                <a:latin typeface="Trebuchet MS" panose="020B0603020202020204" pitchFamily="34" charset="0"/>
              </a:rPr>
              <a:t>The process wraps around to the beginning of the table</a:t>
            </a:r>
          </a:p>
        </p:txBody>
      </p:sp>
      <p:graphicFrame>
        <p:nvGraphicFramePr>
          <p:cNvPr id="629764" name="Group 4">
            <a:extLst>
              <a:ext uri="{FF2B5EF4-FFF2-40B4-BE49-F238E27FC236}">
                <a16:creationId xmlns:a16="http://schemas.microsoft.com/office/drawing/2014/main" id="{415AC500-0E63-6538-2610-D748D10D8C23}"/>
              </a:ext>
            </a:extLst>
          </p:cNvPr>
          <p:cNvGraphicFramePr>
            <a:graphicFrameLocks noGrp="1"/>
          </p:cNvGraphicFramePr>
          <p:nvPr/>
        </p:nvGraphicFramePr>
        <p:xfrm>
          <a:off x="6969125" y="2082800"/>
          <a:ext cx="701675" cy="3427413"/>
        </p:xfrm>
        <a:graphic>
          <a:graphicData uri="http://schemas.openxmlformats.org/drawingml/2006/table">
            <a:tbl>
              <a:tblPr/>
              <a:tblGrid>
                <a:gridCol w="701675">
                  <a:extLst>
                    <a:ext uri="{9D8B030D-6E8A-4147-A177-3AD203B41FA5}">
                      <a16:colId xmlns:a16="http://schemas.microsoft.com/office/drawing/2014/main" val="961675502"/>
                    </a:ext>
                  </a:extLst>
                </a:gridCol>
              </a:tblGrid>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562709"/>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58088488"/>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3926737768"/>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4235609"/>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73626806"/>
                  </a:ext>
                </a:extLst>
              </a:tr>
              <a:tr h="341313">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593777120"/>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09088114"/>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3056153211"/>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79530315"/>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297942"/>
                  </a:ext>
                </a:extLst>
              </a:tr>
            </a:tbl>
          </a:graphicData>
        </a:graphic>
      </p:graphicFrame>
      <p:sp>
        <p:nvSpPr>
          <p:cNvPr id="629788" name="Text Box 28">
            <a:extLst>
              <a:ext uri="{FF2B5EF4-FFF2-40B4-BE49-F238E27FC236}">
                <a16:creationId xmlns:a16="http://schemas.microsoft.com/office/drawing/2014/main" id="{99FB3D77-EEDE-8096-A7B9-7AAF6B1E2F15}"/>
              </a:ext>
            </a:extLst>
          </p:cNvPr>
          <p:cNvSpPr txBox="1">
            <a:spLocks noChangeArrowheads="1"/>
          </p:cNvSpPr>
          <p:nvPr/>
        </p:nvSpPr>
        <p:spPr bwMode="auto">
          <a:xfrm>
            <a:off x="7680325" y="20383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629789" name="Text Box 29">
            <a:extLst>
              <a:ext uri="{FF2B5EF4-FFF2-40B4-BE49-F238E27FC236}">
                <a16:creationId xmlns:a16="http://schemas.microsoft.com/office/drawing/2014/main" id="{98690D83-31F4-D62D-761A-76B5751650E3}"/>
              </a:ext>
            </a:extLst>
          </p:cNvPr>
          <p:cNvSpPr txBox="1">
            <a:spLocks noChangeArrowheads="1"/>
          </p:cNvSpPr>
          <p:nvPr/>
        </p:nvSpPr>
        <p:spPr bwMode="auto">
          <a:xfrm>
            <a:off x="7680325" y="5162550"/>
            <a:ext cx="70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 - 1</a:t>
            </a:r>
          </a:p>
        </p:txBody>
      </p:sp>
      <p:sp>
        <p:nvSpPr>
          <p:cNvPr id="629790" name="Text Box 30">
            <a:extLst>
              <a:ext uri="{FF2B5EF4-FFF2-40B4-BE49-F238E27FC236}">
                <a16:creationId xmlns:a16="http://schemas.microsoft.com/office/drawing/2014/main" id="{CC3A713A-98E6-3A24-A2B0-BAB2D9A63784}"/>
              </a:ext>
            </a:extLst>
          </p:cNvPr>
          <p:cNvSpPr txBox="1">
            <a:spLocks noChangeArrowheads="1"/>
          </p:cNvSpPr>
          <p:nvPr/>
        </p:nvSpPr>
        <p:spPr bwMode="auto">
          <a:xfrm>
            <a:off x="7680325" y="4471988"/>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h(k</a:t>
            </a:r>
            <a:r>
              <a:rPr lang="en-US" altLang="en-US" baseline="-25000"/>
              <a:t>3</a:t>
            </a:r>
            <a:r>
              <a:rPr lang="en-US" altLang="en-US"/>
              <a:t>)</a:t>
            </a:r>
          </a:p>
        </p:txBody>
      </p:sp>
      <p:sp>
        <p:nvSpPr>
          <p:cNvPr id="629791" name="Text Box 31">
            <a:extLst>
              <a:ext uri="{FF2B5EF4-FFF2-40B4-BE49-F238E27FC236}">
                <a16:creationId xmlns:a16="http://schemas.microsoft.com/office/drawing/2014/main" id="{0F913041-D848-AC69-3E2A-B2DBC1144043}"/>
              </a:ext>
            </a:extLst>
          </p:cNvPr>
          <p:cNvSpPr txBox="1">
            <a:spLocks noChangeArrowheads="1"/>
          </p:cNvSpPr>
          <p:nvPr/>
        </p:nvSpPr>
        <p:spPr bwMode="auto">
          <a:xfrm>
            <a:off x="7680325" y="3810000"/>
            <a:ext cx="1463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h(k</a:t>
            </a:r>
            <a:r>
              <a:rPr lang="en-US" altLang="en-US" baseline="-25000"/>
              <a:t>2</a:t>
            </a:r>
            <a:r>
              <a:rPr lang="en-US" altLang="en-US"/>
              <a:t>) = h(k</a:t>
            </a:r>
            <a:r>
              <a:rPr lang="en-US" altLang="en-US" baseline="-25000"/>
              <a:t>5</a:t>
            </a:r>
            <a:r>
              <a:rPr lang="en-US" altLang="en-US"/>
              <a:t>) </a:t>
            </a:r>
          </a:p>
        </p:txBody>
      </p:sp>
      <p:sp>
        <p:nvSpPr>
          <p:cNvPr id="629792" name="Rectangle 32">
            <a:extLst>
              <a:ext uri="{FF2B5EF4-FFF2-40B4-BE49-F238E27FC236}">
                <a16:creationId xmlns:a16="http://schemas.microsoft.com/office/drawing/2014/main" id="{358E92B6-FBA6-1E6C-209E-16B992DC2FE8}"/>
              </a:ext>
            </a:extLst>
          </p:cNvPr>
          <p:cNvSpPr>
            <a:spLocks noChangeArrowheads="1"/>
          </p:cNvSpPr>
          <p:nvPr/>
        </p:nvSpPr>
        <p:spPr bwMode="auto">
          <a:xfrm>
            <a:off x="7680325" y="2760663"/>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h(k</a:t>
            </a:r>
            <a:r>
              <a:rPr lang="en-US" altLang="en-US" baseline="-25000"/>
              <a:t>1</a:t>
            </a:r>
            <a:r>
              <a:rPr lang="en-US" altLang="en-US"/>
              <a:t>)</a:t>
            </a:r>
          </a:p>
        </p:txBody>
      </p:sp>
      <p:sp>
        <p:nvSpPr>
          <p:cNvPr id="629793" name="Rectangle 33">
            <a:extLst>
              <a:ext uri="{FF2B5EF4-FFF2-40B4-BE49-F238E27FC236}">
                <a16:creationId xmlns:a16="http://schemas.microsoft.com/office/drawing/2014/main" id="{930B071B-136B-7471-E1D7-3D51566A5226}"/>
              </a:ext>
            </a:extLst>
          </p:cNvPr>
          <p:cNvSpPr>
            <a:spLocks noChangeArrowheads="1"/>
          </p:cNvSpPr>
          <p:nvPr/>
        </p:nvSpPr>
        <p:spPr bwMode="auto">
          <a:xfrm>
            <a:off x="7680325" y="3103563"/>
            <a:ext cx="661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h(k</a:t>
            </a:r>
            <a:r>
              <a:rPr lang="en-US" altLang="en-US" baseline="-25000"/>
              <a:t>4</a:t>
            </a:r>
            <a:r>
              <a:rPr lang="en-US" altLang="en-US"/>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999C1F4C-4426-F830-0998-999A077995BC}"/>
              </a:ext>
            </a:extLst>
          </p:cNvPr>
          <p:cNvSpPr>
            <a:spLocks noGrp="1"/>
          </p:cNvSpPr>
          <p:nvPr>
            <p:ph type="sldNum" sz="quarter" idx="11"/>
          </p:nvPr>
        </p:nvSpPr>
        <p:spPr/>
        <p:txBody>
          <a:bodyPr/>
          <a:lstStyle/>
          <a:p>
            <a:fld id="{0BDF121C-4A7E-474D-B31D-CA3F39C67557}" type="slidenum">
              <a:rPr lang="en-US" altLang="en-US"/>
              <a:pPr/>
              <a:t>52</a:t>
            </a:fld>
            <a:endParaRPr lang="en-US" altLang="en-US"/>
          </a:p>
        </p:txBody>
      </p:sp>
      <p:sp>
        <p:nvSpPr>
          <p:cNvPr id="630786" name="Rectangle 2">
            <a:extLst>
              <a:ext uri="{FF2B5EF4-FFF2-40B4-BE49-F238E27FC236}">
                <a16:creationId xmlns:a16="http://schemas.microsoft.com/office/drawing/2014/main" id="{E5A9302C-0012-832D-8021-7055DE85237E}"/>
              </a:ext>
            </a:extLst>
          </p:cNvPr>
          <p:cNvSpPr>
            <a:spLocks noGrp="1" noChangeArrowheads="1"/>
          </p:cNvSpPr>
          <p:nvPr>
            <p:ph type="title"/>
          </p:nvPr>
        </p:nvSpPr>
        <p:spPr/>
        <p:txBody>
          <a:bodyPr/>
          <a:lstStyle/>
          <a:p>
            <a:r>
              <a:rPr lang="en-US" altLang="en-US"/>
              <a:t>Linear probing: </a:t>
            </a:r>
            <a:r>
              <a:rPr lang="en-US" altLang="en-US">
                <a:solidFill>
                  <a:srgbClr val="DD0111"/>
                </a:solidFill>
              </a:rPr>
              <a:t>Deleting</a:t>
            </a:r>
            <a:r>
              <a:rPr lang="en-US" altLang="en-US"/>
              <a:t> a key</a:t>
            </a:r>
          </a:p>
        </p:txBody>
      </p:sp>
      <p:sp>
        <p:nvSpPr>
          <p:cNvPr id="630787" name="Rectangle 3">
            <a:extLst>
              <a:ext uri="{FF2B5EF4-FFF2-40B4-BE49-F238E27FC236}">
                <a16:creationId xmlns:a16="http://schemas.microsoft.com/office/drawing/2014/main" id="{1D93F948-2336-3B57-4484-0EC85C903A06}"/>
              </a:ext>
            </a:extLst>
          </p:cNvPr>
          <p:cNvSpPr>
            <a:spLocks noGrp="1" noChangeArrowheads="1"/>
          </p:cNvSpPr>
          <p:nvPr>
            <p:ph type="body" idx="1"/>
          </p:nvPr>
        </p:nvSpPr>
        <p:spPr>
          <a:xfrm>
            <a:off x="350839" y="1214438"/>
            <a:ext cx="5834062" cy="5076825"/>
          </a:xfrm>
        </p:spPr>
        <p:txBody>
          <a:bodyPr/>
          <a:lstStyle/>
          <a:p>
            <a:r>
              <a:rPr lang="en-US" altLang="en-US" sz="2100" dirty="0">
                <a:solidFill>
                  <a:srgbClr val="CC0000"/>
                </a:solidFill>
                <a:latin typeface="Trebuchet MS" panose="020B0603020202020204" pitchFamily="34" charset="0"/>
              </a:rPr>
              <a:t>Problems</a:t>
            </a:r>
          </a:p>
          <a:p>
            <a:pPr lvl="1"/>
            <a:r>
              <a:rPr lang="en-US" altLang="en-US" sz="2100" dirty="0">
                <a:latin typeface="Trebuchet MS" panose="020B0603020202020204" pitchFamily="34" charset="0"/>
              </a:rPr>
              <a:t>Cannot mark the slot as empty</a:t>
            </a:r>
          </a:p>
          <a:p>
            <a:pPr lvl="1"/>
            <a:r>
              <a:rPr lang="en-US" altLang="en-US" sz="2100" dirty="0">
                <a:latin typeface="Trebuchet MS" panose="020B0603020202020204" pitchFamily="34" charset="0"/>
              </a:rPr>
              <a:t>Impossible to retrieve keys inserted after that slot was occupied</a:t>
            </a:r>
          </a:p>
          <a:p>
            <a:r>
              <a:rPr lang="en-US" altLang="en-US" sz="2100" dirty="0">
                <a:latin typeface="Trebuchet MS" panose="020B0603020202020204" pitchFamily="34" charset="0"/>
              </a:rPr>
              <a:t>Solution</a:t>
            </a:r>
          </a:p>
          <a:p>
            <a:pPr lvl="1"/>
            <a:r>
              <a:rPr lang="en-US" altLang="en-US" sz="2100" dirty="0">
                <a:latin typeface="Trebuchet MS" panose="020B0603020202020204" pitchFamily="34" charset="0"/>
              </a:rPr>
              <a:t>Mark the slot with a sentinel value DELETED</a:t>
            </a:r>
          </a:p>
          <a:p>
            <a:r>
              <a:rPr lang="en-US" altLang="en-US" sz="2100" dirty="0">
                <a:latin typeface="Trebuchet MS" panose="020B0603020202020204" pitchFamily="34" charset="0"/>
              </a:rPr>
              <a:t>The deleted slot can later be used for insertion</a:t>
            </a:r>
          </a:p>
          <a:p>
            <a:r>
              <a:rPr lang="en-US" altLang="en-US" sz="2100" dirty="0">
                <a:latin typeface="Trebuchet MS" panose="020B0603020202020204" pitchFamily="34" charset="0"/>
              </a:rPr>
              <a:t>Searching will be able to find all the keys</a:t>
            </a:r>
          </a:p>
        </p:txBody>
      </p:sp>
      <p:graphicFrame>
        <p:nvGraphicFramePr>
          <p:cNvPr id="630788" name="Group 4">
            <a:extLst>
              <a:ext uri="{FF2B5EF4-FFF2-40B4-BE49-F238E27FC236}">
                <a16:creationId xmlns:a16="http://schemas.microsoft.com/office/drawing/2014/main" id="{94281E8E-7559-A863-8E25-09B74D132483}"/>
              </a:ext>
            </a:extLst>
          </p:cNvPr>
          <p:cNvGraphicFramePr>
            <a:graphicFrameLocks noGrp="1"/>
          </p:cNvGraphicFramePr>
          <p:nvPr/>
        </p:nvGraphicFramePr>
        <p:xfrm>
          <a:off x="6302375" y="1885950"/>
          <a:ext cx="701675" cy="3427413"/>
        </p:xfrm>
        <a:graphic>
          <a:graphicData uri="http://schemas.openxmlformats.org/drawingml/2006/table">
            <a:tbl>
              <a:tblPr/>
              <a:tblGrid>
                <a:gridCol w="701675">
                  <a:extLst>
                    <a:ext uri="{9D8B030D-6E8A-4147-A177-3AD203B41FA5}">
                      <a16:colId xmlns:a16="http://schemas.microsoft.com/office/drawing/2014/main" val="493044254"/>
                    </a:ext>
                  </a:extLst>
                </a:gridCol>
              </a:tblGrid>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7766450"/>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0625849"/>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653641680"/>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2245578919"/>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3218448403"/>
                  </a:ext>
                </a:extLst>
              </a:tr>
              <a:tr h="341313">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3779422333"/>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35464549"/>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328647948"/>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48797300"/>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8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4953845"/>
                  </a:ext>
                </a:extLst>
              </a:tr>
            </a:tbl>
          </a:graphicData>
        </a:graphic>
      </p:graphicFrame>
      <p:sp>
        <p:nvSpPr>
          <p:cNvPr id="630812" name="Text Box 28">
            <a:extLst>
              <a:ext uri="{FF2B5EF4-FFF2-40B4-BE49-F238E27FC236}">
                <a16:creationId xmlns:a16="http://schemas.microsoft.com/office/drawing/2014/main" id="{145C01F6-B8B6-B02F-82C8-711253CE31FA}"/>
              </a:ext>
            </a:extLst>
          </p:cNvPr>
          <p:cNvSpPr txBox="1">
            <a:spLocks noChangeArrowheads="1"/>
          </p:cNvSpPr>
          <p:nvPr/>
        </p:nvSpPr>
        <p:spPr bwMode="auto">
          <a:xfrm>
            <a:off x="7040563" y="18780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630813" name="Text Box 29">
            <a:extLst>
              <a:ext uri="{FF2B5EF4-FFF2-40B4-BE49-F238E27FC236}">
                <a16:creationId xmlns:a16="http://schemas.microsoft.com/office/drawing/2014/main" id="{2F450396-257F-00E2-18EB-D221DAA909C3}"/>
              </a:ext>
            </a:extLst>
          </p:cNvPr>
          <p:cNvSpPr txBox="1">
            <a:spLocks noChangeArrowheads="1"/>
          </p:cNvSpPr>
          <p:nvPr/>
        </p:nvSpPr>
        <p:spPr bwMode="auto">
          <a:xfrm>
            <a:off x="7013575" y="4919663"/>
            <a:ext cx="704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 - 1</a:t>
            </a:r>
          </a:p>
        </p:txBody>
      </p:sp>
      <p:sp>
        <p:nvSpPr>
          <p:cNvPr id="630814" name="Rectangle 30">
            <a:extLst>
              <a:ext uri="{FF2B5EF4-FFF2-40B4-BE49-F238E27FC236}">
                <a16:creationId xmlns:a16="http://schemas.microsoft.com/office/drawing/2014/main" id="{FA788F58-280A-5AD6-1D69-AD50A6D94935}"/>
              </a:ext>
            </a:extLst>
          </p:cNvPr>
          <p:cNvSpPr>
            <a:spLocks noChangeArrowheads="1"/>
          </p:cNvSpPr>
          <p:nvPr/>
        </p:nvSpPr>
        <p:spPr bwMode="auto">
          <a:xfrm>
            <a:off x="6353175" y="2916238"/>
            <a:ext cx="696913" cy="344487"/>
          </a:xfrm>
          <a:prstGeom prst="rect">
            <a:avLst/>
          </a:prstGeom>
          <a:noFill/>
          <a:ln w="57150">
            <a:solidFill>
              <a:srgbClr val="DD011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630815" name="Picture 31">
            <a:extLst>
              <a:ext uri="{FF2B5EF4-FFF2-40B4-BE49-F238E27FC236}">
                <a16:creationId xmlns:a16="http://schemas.microsoft.com/office/drawing/2014/main" id="{8AA74524-61AA-C0D3-127F-2B284886F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5675" y="1509713"/>
            <a:ext cx="1284288" cy="389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0816" name="Rectangle 32">
            <a:extLst>
              <a:ext uri="{FF2B5EF4-FFF2-40B4-BE49-F238E27FC236}">
                <a16:creationId xmlns:a16="http://schemas.microsoft.com/office/drawing/2014/main" id="{95AA99A9-6B29-AC9E-C589-2C1B16396168}"/>
              </a:ext>
            </a:extLst>
          </p:cNvPr>
          <p:cNvSpPr>
            <a:spLocks noChangeArrowheads="1"/>
          </p:cNvSpPr>
          <p:nvPr/>
        </p:nvSpPr>
        <p:spPr bwMode="auto">
          <a:xfrm>
            <a:off x="7724775" y="3022600"/>
            <a:ext cx="696913" cy="344488"/>
          </a:xfrm>
          <a:prstGeom prst="rect">
            <a:avLst/>
          </a:prstGeom>
          <a:noFill/>
          <a:ln w="57150">
            <a:solidFill>
              <a:srgbClr val="DD011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89771B4E-B10B-CBFA-EBE0-CCB00963F604}"/>
              </a:ext>
            </a:extLst>
          </p:cNvPr>
          <p:cNvSpPr>
            <a:spLocks noGrp="1"/>
          </p:cNvSpPr>
          <p:nvPr>
            <p:ph type="sldNum" sz="quarter" idx="11"/>
          </p:nvPr>
        </p:nvSpPr>
        <p:spPr/>
        <p:txBody>
          <a:bodyPr/>
          <a:lstStyle/>
          <a:p>
            <a:fld id="{F11D0768-37FF-4F77-BD73-F7B6D7920D78}" type="slidenum">
              <a:rPr lang="en-US" altLang="en-US"/>
              <a:pPr/>
              <a:t>53</a:t>
            </a:fld>
            <a:endParaRPr lang="en-US" altLang="en-US"/>
          </a:p>
        </p:txBody>
      </p:sp>
      <p:sp>
        <p:nvSpPr>
          <p:cNvPr id="631811" name="Rectangle 3">
            <a:extLst>
              <a:ext uri="{FF2B5EF4-FFF2-40B4-BE49-F238E27FC236}">
                <a16:creationId xmlns:a16="http://schemas.microsoft.com/office/drawing/2014/main" id="{2513EB94-1478-DBBB-3DE4-9EC5A41B6C17}"/>
              </a:ext>
            </a:extLst>
          </p:cNvPr>
          <p:cNvSpPr>
            <a:spLocks noGrp="1" noChangeArrowheads="1"/>
          </p:cNvSpPr>
          <p:nvPr>
            <p:ph type="title"/>
          </p:nvPr>
        </p:nvSpPr>
        <p:spPr/>
        <p:txBody>
          <a:bodyPr/>
          <a:lstStyle/>
          <a:p>
            <a:r>
              <a:rPr lang="en-US" altLang="en-US"/>
              <a:t>Primary Clustering Problem</a:t>
            </a:r>
          </a:p>
        </p:txBody>
      </p:sp>
      <p:sp>
        <p:nvSpPr>
          <p:cNvPr id="631812" name="Rectangle 4">
            <a:extLst>
              <a:ext uri="{FF2B5EF4-FFF2-40B4-BE49-F238E27FC236}">
                <a16:creationId xmlns:a16="http://schemas.microsoft.com/office/drawing/2014/main" id="{B34EBC43-470A-65E0-802C-D9024BEE25F4}"/>
              </a:ext>
            </a:extLst>
          </p:cNvPr>
          <p:cNvSpPr>
            <a:spLocks noGrp="1" noChangeArrowheads="1"/>
          </p:cNvSpPr>
          <p:nvPr>
            <p:ph type="body" sz="half" idx="1"/>
          </p:nvPr>
        </p:nvSpPr>
        <p:spPr>
          <a:xfrm>
            <a:off x="350838" y="1214438"/>
            <a:ext cx="8375650" cy="5076825"/>
          </a:xfrm>
        </p:spPr>
        <p:txBody>
          <a:bodyPr/>
          <a:lstStyle/>
          <a:p>
            <a:pPr>
              <a:lnSpc>
                <a:spcPct val="130000"/>
              </a:lnSpc>
            </a:pPr>
            <a:r>
              <a:rPr lang="en-US" altLang="en-US" sz="2400">
                <a:solidFill>
                  <a:schemeClr val="tx1"/>
                </a:solidFill>
                <a:sym typeface="Symbol" panose="05050102010706020507" pitchFamily="18" charset="2"/>
              </a:rPr>
              <a:t>Some slots become more likely than others</a:t>
            </a:r>
          </a:p>
          <a:p>
            <a:pPr>
              <a:lnSpc>
                <a:spcPct val="130000"/>
              </a:lnSpc>
            </a:pPr>
            <a:r>
              <a:rPr lang="en-US" altLang="en-US" sz="2400">
                <a:solidFill>
                  <a:schemeClr val="tx1"/>
                </a:solidFill>
                <a:sym typeface="Symbol" panose="05050102010706020507" pitchFamily="18" charset="2"/>
              </a:rPr>
              <a:t>Long chunks of  occupied slots are created</a:t>
            </a:r>
            <a:r>
              <a:rPr lang="en-US" altLang="en-US" sz="2400">
                <a:sym typeface="Symbol" panose="05050102010706020507" pitchFamily="18" charset="2"/>
              </a:rPr>
              <a:t>   </a:t>
            </a:r>
          </a:p>
          <a:p>
            <a:pPr>
              <a:lnSpc>
                <a:spcPct val="130000"/>
              </a:lnSpc>
              <a:buFontTx/>
              <a:buNone/>
            </a:pPr>
            <a:r>
              <a:rPr lang="en-US" altLang="en-US" sz="2400">
                <a:sym typeface="Symbol" panose="05050102010706020507" pitchFamily="18" charset="2"/>
              </a:rPr>
              <a:t>                    search time increases!!</a:t>
            </a:r>
          </a:p>
          <a:p>
            <a:pPr>
              <a:lnSpc>
                <a:spcPct val="130000"/>
              </a:lnSpc>
              <a:buFontTx/>
              <a:buNone/>
            </a:pPr>
            <a:endParaRPr lang="en-US" altLang="en-US" sz="2400">
              <a:sym typeface="Symbol" panose="05050102010706020507" pitchFamily="18" charset="2"/>
            </a:endParaRPr>
          </a:p>
        </p:txBody>
      </p:sp>
      <p:pic>
        <p:nvPicPr>
          <p:cNvPr id="631815" name="Picture 7">
            <a:extLst>
              <a:ext uri="{FF2B5EF4-FFF2-40B4-BE49-F238E27FC236}">
                <a16:creationId xmlns:a16="http://schemas.microsoft.com/office/drawing/2014/main" id="{34168B59-E86E-B9AF-D0AF-A7834229DF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 y="3892550"/>
            <a:ext cx="7273925" cy="2333625"/>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1816" name="Line 8">
            <a:extLst>
              <a:ext uri="{FF2B5EF4-FFF2-40B4-BE49-F238E27FC236}">
                <a16:creationId xmlns:a16="http://schemas.microsoft.com/office/drawing/2014/main" id="{67B9CF44-B552-5840-A77E-A8B390ABA5F1}"/>
              </a:ext>
            </a:extLst>
          </p:cNvPr>
          <p:cNvSpPr>
            <a:spLocks noChangeShapeType="1"/>
          </p:cNvSpPr>
          <p:nvPr/>
        </p:nvSpPr>
        <p:spPr bwMode="auto">
          <a:xfrm flipV="1">
            <a:off x="2852738" y="4652963"/>
            <a:ext cx="182562" cy="7937"/>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1817" name="Line 9">
            <a:extLst>
              <a:ext uri="{FF2B5EF4-FFF2-40B4-BE49-F238E27FC236}">
                <a16:creationId xmlns:a16="http://schemas.microsoft.com/office/drawing/2014/main" id="{E7717E3A-9393-8FFD-4EA0-A2C168AFADA6}"/>
              </a:ext>
            </a:extLst>
          </p:cNvPr>
          <p:cNvSpPr>
            <a:spLocks noChangeShapeType="1"/>
          </p:cNvSpPr>
          <p:nvPr/>
        </p:nvSpPr>
        <p:spPr bwMode="auto">
          <a:xfrm flipV="1">
            <a:off x="3371850" y="5435600"/>
            <a:ext cx="182563" cy="793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1818" name="Line 10">
            <a:extLst>
              <a:ext uri="{FF2B5EF4-FFF2-40B4-BE49-F238E27FC236}">
                <a16:creationId xmlns:a16="http://schemas.microsoft.com/office/drawing/2014/main" id="{872AC3D3-006E-5BF4-A6DE-59ACF4D727BB}"/>
              </a:ext>
            </a:extLst>
          </p:cNvPr>
          <p:cNvSpPr>
            <a:spLocks noChangeShapeType="1"/>
          </p:cNvSpPr>
          <p:nvPr/>
        </p:nvSpPr>
        <p:spPr bwMode="auto">
          <a:xfrm flipV="1">
            <a:off x="3625850" y="6223000"/>
            <a:ext cx="182563" cy="793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1819" name="Text Box 11">
            <a:extLst>
              <a:ext uri="{FF2B5EF4-FFF2-40B4-BE49-F238E27FC236}">
                <a16:creationId xmlns:a16="http://schemas.microsoft.com/office/drawing/2014/main" id="{D86E8D63-390F-4C4A-7DEA-66E7A1891428}"/>
              </a:ext>
            </a:extLst>
          </p:cNvPr>
          <p:cNvSpPr txBox="1">
            <a:spLocks noChangeArrowheads="1"/>
          </p:cNvSpPr>
          <p:nvPr/>
        </p:nvSpPr>
        <p:spPr bwMode="auto">
          <a:xfrm>
            <a:off x="8008938" y="3883025"/>
            <a:ext cx="831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Slot b:</a:t>
            </a:r>
          </a:p>
          <a:p>
            <a:r>
              <a:rPr lang="en-US" altLang="en-US"/>
              <a:t>2/m</a:t>
            </a:r>
          </a:p>
        </p:txBody>
      </p:sp>
      <p:sp>
        <p:nvSpPr>
          <p:cNvPr id="631820" name="Text Box 12">
            <a:extLst>
              <a:ext uri="{FF2B5EF4-FFF2-40B4-BE49-F238E27FC236}">
                <a16:creationId xmlns:a16="http://schemas.microsoft.com/office/drawing/2014/main" id="{DE3AEF8A-F5F5-09D8-90BA-6F1F58EF0C6F}"/>
              </a:ext>
            </a:extLst>
          </p:cNvPr>
          <p:cNvSpPr txBox="1">
            <a:spLocks noChangeArrowheads="1"/>
          </p:cNvSpPr>
          <p:nvPr/>
        </p:nvSpPr>
        <p:spPr bwMode="auto">
          <a:xfrm>
            <a:off x="8042275" y="4721225"/>
            <a:ext cx="831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Slot d:</a:t>
            </a:r>
          </a:p>
          <a:p>
            <a:r>
              <a:rPr lang="en-US" altLang="en-US"/>
              <a:t>4/m</a:t>
            </a:r>
          </a:p>
        </p:txBody>
      </p:sp>
      <p:sp>
        <p:nvSpPr>
          <p:cNvPr id="631821" name="Text Box 13">
            <a:extLst>
              <a:ext uri="{FF2B5EF4-FFF2-40B4-BE49-F238E27FC236}">
                <a16:creationId xmlns:a16="http://schemas.microsoft.com/office/drawing/2014/main" id="{BC2FA267-ECAE-9EAD-ED9B-A5D59CDA9C9F}"/>
              </a:ext>
            </a:extLst>
          </p:cNvPr>
          <p:cNvSpPr txBox="1">
            <a:spLocks noChangeArrowheads="1"/>
          </p:cNvSpPr>
          <p:nvPr/>
        </p:nvSpPr>
        <p:spPr bwMode="auto">
          <a:xfrm>
            <a:off x="8061325" y="5527675"/>
            <a:ext cx="831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Slot e:</a:t>
            </a:r>
          </a:p>
          <a:p>
            <a:r>
              <a:rPr lang="en-US" altLang="en-US"/>
              <a:t>5/m</a:t>
            </a:r>
          </a:p>
        </p:txBody>
      </p:sp>
      <p:sp>
        <p:nvSpPr>
          <p:cNvPr id="631822" name="Text Box 14">
            <a:extLst>
              <a:ext uri="{FF2B5EF4-FFF2-40B4-BE49-F238E27FC236}">
                <a16:creationId xmlns:a16="http://schemas.microsoft.com/office/drawing/2014/main" id="{6586F40F-4F02-CBA3-0CEC-DF1203D15A48}"/>
              </a:ext>
            </a:extLst>
          </p:cNvPr>
          <p:cNvSpPr txBox="1">
            <a:spLocks noChangeArrowheads="1"/>
          </p:cNvSpPr>
          <p:nvPr/>
        </p:nvSpPr>
        <p:spPr bwMode="auto">
          <a:xfrm>
            <a:off x="1790700" y="3289300"/>
            <a:ext cx="3867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initially, all slots have probability 1/m</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28F898B6-2362-F9D1-B9DA-F9BF70A78010}"/>
              </a:ext>
            </a:extLst>
          </p:cNvPr>
          <p:cNvSpPr>
            <a:spLocks noGrp="1" noChangeArrowheads="1"/>
          </p:cNvSpPr>
          <p:nvPr>
            <p:ph type="title"/>
          </p:nvPr>
        </p:nvSpPr>
        <p:spPr/>
        <p:txBody>
          <a:bodyPr/>
          <a:lstStyle/>
          <a:p>
            <a:r>
              <a:rPr lang="en-US" altLang="en-US" dirty="0"/>
              <a:t>Linear Probing</a:t>
            </a:r>
          </a:p>
        </p:txBody>
      </p:sp>
      <p:sp>
        <p:nvSpPr>
          <p:cNvPr id="112643" name="Rectangle 3">
            <a:extLst>
              <a:ext uri="{FF2B5EF4-FFF2-40B4-BE49-F238E27FC236}">
                <a16:creationId xmlns:a16="http://schemas.microsoft.com/office/drawing/2014/main" id="{A1D7892D-3BCD-B6D6-C50A-015CEBD993E1}"/>
              </a:ext>
            </a:extLst>
          </p:cNvPr>
          <p:cNvSpPr>
            <a:spLocks noGrp="1" noChangeArrowheads="1"/>
          </p:cNvSpPr>
          <p:nvPr>
            <p:ph type="body" idx="1"/>
          </p:nvPr>
        </p:nvSpPr>
        <p:spPr>
          <a:xfrm>
            <a:off x="211123" y="1106939"/>
            <a:ext cx="8839200" cy="5334000"/>
          </a:xfrm>
        </p:spPr>
        <p:txBody>
          <a:bodyPr/>
          <a:lstStyle/>
          <a:p>
            <a:r>
              <a:rPr lang="en-US" altLang="en-US" sz="2100" i="1" dirty="0">
                <a:solidFill>
                  <a:srgbClr val="CC3300"/>
                </a:solidFill>
                <a:latin typeface="Trebuchet MS" panose="020B0603020202020204" pitchFamily="34" charset="0"/>
              </a:rPr>
              <a:t>h</a:t>
            </a:r>
            <a:r>
              <a:rPr lang="en-US" altLang="en-US" sz="2100" dirty="0">
                <a:solidFill>
                  <a:srgbClr val="CC3300"/>
                </a:solidFill>
                <a:latin typeface="Trebuchet MS" panose="020B0603020202020204" pitchFamily="34" charset="0"/>
              </a:rPr>
              <a:t>(</a:t>
            </a:r>
            <a:r>
              <a:rPr lang="en-US" altLang="en-US" sz="2100" i="1" dirty="0">
                <a:solidFill>
                  <a:srgbClr val="CC3300"/>
                </a:solidFill>
                <a:latin typeface="Trebuchet MS" panose="020B0603020202020204" pitchFamily="34" charset="0"/>
              </a:rPr>
              <a:t>k</a:t>
            </a:r>
            <a:r>
              <a:rPr lang="en-US" altLang="en-US" sz="2100" dirty="0">
                <a:solidFill>
                  <a:srgbClr val="CC3300"/>
                </a:solidFill>
                <a:latin typeface="Trebuchet MS" panose="020B0603020202020204" pitchFamily="34" charset="0"/>
              </a:rPr>
              <a:t>, </a:t>
            </a:r>
            <a:r>
              <a:rPr lang="en-US" altLang="en-US" sz="2100" i="1" dirty="0" err="1">
                <a:solidFill>
                  <a:srgbClr val="CC3300"/>
                </a:solidFill>
                <a:latin typeface="Trebuchet MS" panose="020B0603020202020204" pitchFamily="34" charset="0"/>
              </a:rPr>
              <a:t>i</a:t>
            </a:r>
            <a:r>
              <a:rPr lang="en-US" altLang="en-US" sz="2100" dirty="0">
                <a:solidFill>
                  <a:srgbClr val="CC3300"/>
                </a:solidFill>
                <a:latin typeface="Trebuchet MS" panose="020B0603020202020204" pitchFamily="34" charset="0"/>
              </a:rPr>
              <a:t>) = (</a:t>
            </a:r>
            <a:r>
              <a:rPr lang="en-US" altLang="en-US" sz="2100" i="1" dirty="0">
                <a:solidFill>
                  <a:srgbClr val="CC3300"/>
                </a:solidFill>
                <a:latin typeface="Trebuchet MS" panose="020B0603020202020204" pitchFamily="34" charset="0"/>
              </a:rPr>
              <a:t>h</a:t>
            </a:r>
            <a:r>
              <a:rPr lang="en-US" altLang="en-US" sz="2100" dirty="0">
                <a:solidFill>
                  <a:srgbClr val="CC3300"/>
                </a:solidFill>
                <a:latin typeface="Trebuchet MS" panose="020B0603020202020204" pitchFamily="34" charset="0"/>
                <a:sym typeface="Symbol" panose="05050102010706020507" pitchFamily="18" charset="2"/>
              </a:rPr>
              <a:t></a:t>
            </a:r>
            <a:r>
              <a:rPr lang="en-US" altLang="en-US" sz="2100" dirty="0">
                <a:solidFill>
                  <a:srgbClr val="CC3300"/>
                </a:solidFill>
                <a:latin typeface="Trebuchet MS" panose="020B0603020202020204" pitchFamily="34" charset="0"/>
              </a:rPr>
              <a:t>(</a:t>
            </a:r>
            <a:r>
              <a:rPr lang="en-US" altLang="en-US" sz="2100" i="1" dirty="0">
                <a:solidFill>
                  <a:srgbClr val="CC3300"/>
                </a:solidFill>
                <a:latin typeface="Trebuchet MS" panose="020B0603020202020204" pitchFamily="34" charset="0"/>
              </a:rPr>
              <a:t>k</a:t>
            </a:r>
            <a:r>
              <a:rPr lang="en-US" altLang="en-US" sz="2100" dirty="0">
                <a:solidFill>
                  <a:srgbClr val="CC3300"/>
                </a:solidFill>
                <a:latin typeface="Trebuchet MS" panose="020B0603020202020204" pitchFamily="34" charset="0"/>
              </a:rPr>
              <a:t>)+</a:t>
            </a:r>
            <a:r>
              <a:rPr lang="en-US" altLang="en-US" sz="2100" i="1" dirty="0" err="1">
                <a:solidFill>
                  <a:srgbClr val="CC3300"/>
                </a:solidFill>
                <a:latin typeface="Trebuchet MS" panose="020B0603020202020204" pitchFamily="34" charset="0"/>
              </a:rPr>
              <a:t>i</a:t>
            </a:r>
            <a:r>
              <a:rPr lang="en-US" altLang="en-US" sz="2100" dirty="0">
                <a:solidFill>
                  <a:srgbClr val="CC3300"/>
                </a:solidFill>
                <a:latin typeface="Trebuchet MS" panose="020B0603020202020204" pitchFamily="34" charset="0"/>
              </a:rPr>
              <a:t>) mod </a:t>
            </a:r>
            <a:r>
              <a:rPr lang="en-US" altLang="en-US" sz="2100" i="1" dirty="0">
                <a:solidFill>
                  <a:srgbClr val="CC3300"/>
                </a:solidFill>
                <a:latin typeface="Trebuchet MS" panose="020B0603020202020204" pitchFamily="34" charset="0"/>
              </a:rPr>
              <a:t>m</a:t>
            </a:r>
            <a:r>
              <a:rPr lang="en-US" altLang="en-US" sz="2100" dirty="0">
                <a:solidFill>
                  <a:srgbClr val="CC3300"/>
                </a:solidFill>
                <a:latin typeface="Trebuchet MS" panose="020B0603020202020204" pitchFamily="34" charset="0"/>
              </a:rPr>
              <a:t>.</a:t>
            </a:r>
          </a:p>
          <a:p>
            <a:endParaRPr lang="en-US" altLang="en-US" sz="2100" dirty="0">
              <a:latin typeface="Trebuchet MS" panose="020B0603020202020204" pitchFamily="34" charset="0"/>
            </a:endParaRPr>
          </a:p>
          <a:p>
            <a:endParaRPr lang="en-US" altLang="en-US" sz="2100" dirty="0">
              <a:latin typeface="Trebuchet MS" panose="020B0603020202020204" pitchFamily="34" charset="0"/>
            </a:endParaRPr>
          </a:p>
          <a:p>
            <a:r>
              <a:rPr lang="en-US" altLang="en-US" sz="2100" dirty="0">
                <a:latin typeface="Trebuchet MS" panose="020B0603020202020204" pitchFamily="34" charset="0"/>
              </a:rPr>
              <a:t>The initial probe determines the entire probe sequence.</a:t>
            </a:r>
          </a:p>
          <a:p>
            <a:pPr lvl="1"/>
            <a:r>
              <a:rPr lang="en-US" altLang="en-US" sz="2100" i="1" dirty="0">
                <a:latin typeface="Trebuchet MS" panose="020B0603020202020204" pitchFamily="34" charset="0"/>
              </a:rPr>
              <a:t>T</a:t>
            </a:r>
            <a:r>
              <a:rPr lang="en-US" altLang="en-US" sz="2100" dirty="0">
                <a:latin typeface="Trebuchet MS" panose="020B0603020202020204" pitchFamily="34" charset="0"/>
              </a:rPr>
              <a:t>[</a:t>
            </a:r>
            <a:r>
              <a:rPr lang="en-US" altLang="en-US" sz="2100" i="1" dirty="0">
                <a:latin typeface="Trebuchet MS" panose="020B0603020202020204" pitchFamily="34" charset="0"/>
              </a:rPr>
              <a:t>h</a:t>
            </a:r>
            <a:r>
              <a:rPr lang="en-US" altLang="en-US" sz="2100" dirty="0">
                <a:latin typeface="Trebuchet MS" panose="020B0603020202020204" pitchFamily="34" charset="0"/>
                <a:sym typeface="Symbol" panose="05050102010706020507" pitchFamily="18" charset="2"/>
              </a:rPr>
              <a:t></a:t>
            </a:r>
            <a:r>
              <a:rPr lang="en-US" altLang="en-US" sz="2100" dirty="0">
                <a:latin typeface="Trebuchet MS" panose="020B0603020202020204" pitchFamily="34" charset="0"/>
              </a:rPr>
              <a:t>(</a:t>
            </a:r>
            <a:r>
              <a:rPr lang="en-US" altLang="en-US" sz="2100" i="1" dirty="0">
                <a:latin typeface="Trebuchet MS" panose="020B0603020202020204" pitchFamily="34" charset="0"/>
              </a:rPr>
              <a:t>k</a:t>
            </a:r>
            <a:r>
              <a:rPr lang="en-US" altLang="en-US" sz="2100" dirty="0">
                <a:latin typeface="Trebuchet MS" panose="020B0603020202020204" pitchFamily="34" charset="0"/>
              </a:rPr>
              <a:t>)], </a:t>
            </a:r>
            <a:r>
              <a:rPr lang="en-US" altLang="en-US" sz="2100" i="1" dirty="0">
                <a:latin typeface="Trebuchet MS" panose="020B0603020202020204" pitchFamily="34" charset="0"/>
              </a:rPr>
              <a:t>T</a:t>
            </a:r>
            <a:r>
              <a:rPr lang="en-US" altLang="en-US" sz="2100" dirty="0">
                <a:latin typeface="Trebuchet MS" panose="020B0603020202020204" pitchFamily="34" charset="0"/>
              </a:rPr>
              <a:t>[</a:t>
            </a:r>
            <a:r>
              <a:rPr lang="en-US" altLang="en-US" sz="2100" i="1" dirty="0">
                <a:latin typeface="Trebuchet MS" panose="020B0603020202020204" pitchFamily="34" charset="0"/>
              </a:rPr>
              <a:t>h</a:t>
            </a:r>
            <a:r>
              <a:rPr lang="en-US" altLang="en-US" sz="2100" dirty="0">
                <a:latin typeface="Trebuchet MS" panose="020B0603020202020204" pitchFamily="34" charset="0"/>
                <a:sym typeface="Symbol" panose="05050102010706020507" pitchFamily="18" charset="2"/>
              </a:rPr>
              <a:t></a:t>
            </a:r>
            <a:r>
              <a:rPr lang="en-US" altLang="en-US" sz="2100" dirty="0">
                <a:latin typeface="Trebuchet MS" panose="020B0603020202020204" pitchFamily="34" charset="0"/>
              </a:rPr>
              <a:t>(</a:t>
            </a:r>
            <a:r>
              <a:rPr lang="en-US" altLang="en-US" sz="2100" i="1" dirty="0">
                <a:latin typeface="Trebuchet MS" panose="020B0603020202020204" pitchFamily="34" charset="0"/>
              </a:rPr>
              <a:t>k</a:t>
            </a:r>
            <a:r>
              <a:rPr lang="en-US" altLang="en-US" sz="2100" dirty="0">
                <a:latin typeface="Trebuchet MS" panose="020B0603020202020204" pitchFamily="34" charset="0"/>
              </a:rPr>
              <a:t>)+1], …, </a:t>
            </a:r>
            <a:r>
              <a:rPr lang="en-US" altLang="en-US" sz="2100" i="1" dirty="0">
                <a:latin typeface="Trebuchet MS" panose="020B0603020202020204" pitchFamily="34" charset="0"/>
              </a:rPr>
              <a:t>T</a:t>
            </a:r>
            <a:r>
              <a:rPr lang="en-US" altLang="en-US" sz="2100" dirty="0">
                <a:latin typeface="Trebuchet MS" panose="020B0603020202020204" pitchFamily="34" charset="0"/>
              </a:rPr>
              <a:t>[</a:t>
            </a:r>
            <a:r>
              <a:rPr lang="en-US" altLang="en-US" sz="2100" i="1" dirty="0">
                <a:latin typeface="Trebuchet MS" panose="020B0603020202020204" pitchFamily="34" charset="0"/>
              </a:rPr>
              <a:t>m</a:t>
            </a:r>
            <a:r>
              <a:rPr lang="en-US" altLang="en-US" sz="2100" dirty="0">
                <a:latin typeface="Trebuchet MS" panose="020B0603020202020204" pitchFamily="34" charset="0"/>
              </a:rPr>
              <a:t>–1], </a:t>
            </a:r>
            <a:r>
              <a:rPr lang="en-US" altLang="en-US" sz="2100" i="1" dirty="0">
                <a:latin typeface="Trebuchet MS" panose="020B0603020202020204" pitchFamily="34" charset="0"/>
              </a:rPr>
              <a:t>T</a:t>
            </a:r>
            <a:r>
              <a:rPr lang="en-US" altLang="en-US" sz="2100" dirty="0">
                <a:latin typeface="Trebuchet MS" panose="020B0603020202020204" pitchFamily="34" charset="0"/>
              </a:rPr>
              <a:t>[0], </a:t>
            </a:r>
            <a:r>
              <a:rPr lang="en-US" altLang="en-US" sz="2100" i="1" dirty="0">
                <a:latin typeface="Trebuchet MS" panose="020B0603020202020204" pitchFamily="34" charset="0"/>
              </a:rPr>
              <a:t>T</a:t>
            </a:r>
            <a:r>
              <a:rPr lang="en-US" altLang="en-US" sz="2100" dirty="0">
                <a:latin typeface="Trebuchet MS" panose="020B0603020202020204" pitchFamily="34" charset="0"/>
              </a:rPr>
              <a:t>[1], …, </a:t>
            </a:r>
            <a:r>
              <a:rPr lang="en-US" altLang="en-US" sz="2100" i="1" dirty="0">
                <a:latin typeface="Trebuchet MS" panose="020B0603020202020204" pitchFamily="34" charset="0"/>
              </a:rPr>
              <a:t>T</a:t>
            </a:r>
            <a:r>
              <a:rPr lang="en-US" altLang="en-US" sz="2100" dirty="0">
                <a:latin typeface="Trebuchet MS" panose="020B0603020202020204" pitchFamily="34" charset="0"/>
              </a:rPr>
              <a:t>[</a:t>
            </a:r>
            <a:r>
              <a:rPr lang="en-US" altLang="en-US" sz="2100" i="1" dirty="0">
                <a:latin typeface="Trebuchet MS" panose="020B0603020202020204" pitchFamily="34" charset="0"/>
              </a:rPr>
              <a:t>h</a:t>
            </a:r>
            <a:r>
              <a:rPr lang="en-US" altLang="en-US" sz="2100" dirty="0">
                <a:latin typeface="Trebuchet MS" panose="020B0603020202020204" pitchFamily="34" charset="0"/>
                <a:sym typeface="Symbol" panose="05050102010706020507" pitchFamily="18" charset="2"/>
              </a:rPr>
              <a:t></a:t>
            </a:r>
            <a:r>
              <a:rPr lang="en-US" altLang="en-US" sz="2100" dirty="0">
                <a:latin typeface="Trebuchet MS" panose="020B0603020202020204" pitchFamily="34" charset="0"/>
              </a:rPr>
              <a:t>(</a:t>
            </a:r>
            <a:r>
              <a:rPr lang="en-US" altLang="en-US" sz="2100" i="1" dirty="0">
                <a:latin typeface="Trebuchet MS" panose="020B0603020202020204" pitchFamily="34" charset="0"/>
              </a:rPr>
              <a:t>k</a:t>
            </a:r>
            <a:r>
              <a:rPr lang="en-US" altLang="en-US" sz="2100" dirty="0">
                <a:latin typeface="Trebuchet MS" panose="020B0603020202020204" pitchFamily="34" charset="0"/>
              </a:rPr>
              <a:t>)–1]</a:t>
            </a:r>
          </a:p>
          <a:p>
            <a:pPr lvl="1"/>
            <a:r>
              <a:rPr lang="en-US" altLang="en-US" sz="2100" dirty="0">
                <a:latin typeface="Trebuchet MS" panose="020B0603020202020204" pitchFamily="34" charset="0"/>
              </a:rPr>
              <a:t>Hence, </a:t>
            </a:r>
            <a:r>
              <a:rPr lang="en-US" altLang="en-US" sz="2100" dirty="0">
                <a:solidFill>
                  <a:schemeClr val="hlink"/>
                </a:solidFill>
                <a:latin typeface="Trebuchet MS" panose="020B0603020202020204" pitchFamily="34" charset="0"/>
              </a:rPr>
              <a:t>only </a:t>
            </a:r>
            <a:r>
              <a:rPr lang="en-US" altLang="en-US" sz="2100" i="1" dirty="0">
                <a:solidFill>
                  <a:schemeClr val="hlink"/>
                </a:solidFill>
                <a:latin typeface="Trebuchet MS" panose="020B0603020202020204" pitchFamily="34" charset="0"/>
              </a:rPr>
              <a:t>m</a:t>
            </a:r>
            <a:r>
              <a:rPr lang="en-US" altLang="en-US" sz="2100" dirty="0">
                <a:solidFill>
                  <a:schemeClr val="hlink"/>
                </a:solidFill>
                <a:latin typeface="Trebuchet MS" panose="020B0603020202020204" pitchFamily="34" charset="0"/>
              </a:rPr>
              <a:t> distinct probe sequences</a:t>
            </a:r>
            <a:r>
              <a:rPr lang="en-US" altLang="en-US" sz="2100" dirty="0">
                <a:latin typeface="Trebuchet MS" panose="020B0603020202020204" pitchFamily="34" charset="0"/>
              </a:rPr>
              <a:t> are possible.</a:t>
            </a:r>
          </a:p>
          <a:p>
            <a:endParaRPr lang="en-US" altLang="en-US" sz="2100" dirty="0">
              <a:latin typeface="Trebuchet MS" panose="020B0603020202020204" pitchFamily="34" charset="0"/>
            </a:endParaRPr>
          </a:p>
          <a:p>
            <a:r>
              <a:rPr lang="en-US" altLang="en-US" sz="2100" dirty="0">
                <a:latin typeface="Trebuchet MS" panose="020B0603020202020204" pitchFamily="34" charset="0"/>
              </a:rPr>
              <a:t>Suffers from </a:t>
            </a:r>
            <a:r>
              <a:rPr lang="en-US" altLang="en-US" sz="2100" b="1" i="1" dirty="0">
                <a:solidFill>
                  <a:srgbClr val="CC3300"/>
                </a:solidFill>
                <a:latin typeface="Trebuchet MS" panose="020B0603020202020204" pitchFamily="34" charset="0"/>
              </a:rPr>
              <a:t>primary clustering</a:t>
            </a:r>
            <a:r>
              <a:rPr lang="en-US" altLang="en-US" sz="2100" dirty="0">
                <a:latin typeface="Trebuchet MS" panose="020B0603020202020204" pitchFamily="34" charset="0"/>
              </a:rPr>
              <a:t>:</a:t>
            </a:r>
          </a:p>
          <a:p>
            <a:pPr lvl="1"/>
            <a:r>
              <a:rPr lang="en-US" altLang="en-US" sz="2100" dirty="0">
                <a:latin typeface="Trebuchet MS" panose="020B0603020202020204" pitchFamily="34" charset="0"/>
              </a:rPr>
              <a:t>Long runs of occupied sequences build up.</a:t>
            </a:r>
          </a:p>
          <a:p>
            <a:pPr lvl="1"/>
            <a:r>
              <a:rPr lang="en-US" altLang="en-US" sz="2100" dirty="0">
                <a:latin typeface="Trebuchet MS" panose="020B0603020202020204" pitchFamily="34" charset="0"/>
              </a:rPr>
              <a:t>Long runs tend to get longer, since an empty slot preceded by </a:t>
            </a:r>
            <a:r>
              <a:rPr lang="en-US" altLang="en-US" sz="2100" i="1" dirty="0" err="1">
                <a:latin typeface="Trebuchet MS" panose="020B0603020202020204" pitchFamily="34" charset="0"/>
              </a:rPr>
              <a:t>i</a:t>
            </a:r>
            <a:r>
              <a:rPr lang="en-US" altLang="en-US" sz="2100" dirty="0">
                <a:latin typeface="Trebuchet MS" panose="020B0603020202020204" pitchFamily="34" charset="0"/>
              </a:rPr>
              <a:t> full slots gets filled next with probability (</a:t>
            </a:r>
            <a:r>
              <a:rPr lang="en-US" altLang="en-US" sz="2100" i="1" dirty="0">
                <a:latin typeface="Trebuchet MS" panose="020B0603020202020204" pitchFamily="34" charset="0"/>
              </a:rPr>
              <a:t>i</a:t>
            </a:r>
            <a:r>
              <a:rPr lang="en-US" altLang="en-US" sz="2100" dirty="0">
                <a:latin typeface="Trebuchet MS" panose="020B0603020202020204" pitchFamily="34" charset="0"/>
              </a:rPr>
              <a:t>+1)/</a:t>
            </a:r>
            <a:r>
              <a:rPr lang="en-US" altLang="en-US" sz="2100" i="1" dirty="0">
                <a:latin typeface="Trebuchet MS" panose="020B0603020202020204" pitchFamily="34" charset="0"/>
              </a:rPr>
              <a:t>m</a:t>
            </a:r>
            <a:r>
              <a:rPr lang="en-US" altLang="en-US" sz="2100" dirty="0">
                <a:latin typeface="Trebuchet MS" panose="020B0603020202020204" pitchFamily="34" charset="0"/>
              </a:rPr>
              <a:t>.</a:t>
            </a:r>
          </a:p>
          <a:p>
            <a:pPr lvl="1"/>
            <a:r>
              <a:rPr lang="en-US" altLang="en-US" sz="2100" dirty="0">
                <a:latin typeface="Trebuchet MS" panose="020B0603020202020204" pitchFamily="34" charset="0"/>
              </a:rPr>
              <a:t>Hence, average search and insertion times increase.</a:t>
            </a:r>
          </a:p>
        </p:txBody>
      </p:sp>
      <p:sp>
        <p:nvSpPr>
          <p:cNvPr id="112644" name="Text Box 4">
            <a:extLst>
              <a:ext uri="{FF2B5EF4-FFF2-40B4-BE49-F238E27FC236}">
                <a16:creationId xmlns:a16="http://schemas.microsoft.com/office/drawing/2014/main" id="{B167851A-929B-0F80-506D-3CBBB31697AF}"/>
              </a:ext>
            </a:extLst>
          </p:cNvPr>
          <p:cNvSpPr txBox="1">
            <a:spLocks noChangeArrowheads="1"/>
          </p:cNvSpPr>
          <p:nvPr/>
        </p:nvSpPr>
        <p:spPr bwMode="auto">
          <a:xfrm>
            <a:off x="228600" y="1621173"/>
            <a:ext cx="550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none" dirty="0">
                <a:solidFill>
                  <a:schemeClr val="hlink"/>
                </a:solidFill>
              </a:rPr>
              <a:t>key</a:t>
            </a:r>
          </a:p>
        </p:txBody>
      </p:sp>
      <p:sp>
        <p:nvSpPr>
          <p:cNvPr id="112645" name="Text Box 5">
            <a:extLst>
              <a:ext uri="{FF2B5EF4-FFF2-40B4-BE49-F238E27FC236}">
                <a16:creationId xmlns:a16="http://schemas.microsoft.com/office/drawing/2014/main" id="{4734262E-09BD-DA81-594C-5DF667B302E8}"/>
              </a:ext>
            </a:extLst>
          </p:cNvPr>
          <p:cNvSpPr txBox="1">
            <a:spLocks noChangeArrowheads="1"/>
          </p:cNvSpPr>
          <p:nvPr/>
        </p:nvSpPr>
        <p:spPr bwMode="auto">
          <a:xfrm>
            <a:off x="990600" y="1696586"/>
            <a:ext cx="161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none" dirty="0">
                <a:solidFill>
                  <a:schemeClr val="hlink"/>
                </a:solidFill>
              </a:rPr>
              <a:t>Probe number</a:t>
            </a:r>
          </a:p>
        </p:txBody>
      </p:sp>
      <p:sp>
        <p:nvSpPr>
          <p:cNvPr id="112646" name="Text Box 6">
            <a:extLst>
              <a:ext uri="{FF2B5EF4-FFF2-40B4-BE49-F238E27FC236}">
                <a16:creationId xmlns:a16="http://schemas.microsoft.com/office/drawing/2014/main" id="{D4B4940F-7D0C-F139-A760-CD6F01DDE901}"/>
              </a:ext>
            </a:extLst>
          </p:cNvPr>
          <p:cNvSpPr txBox="1">
            <a:spLocks noChangeArrowheads="1"/>
          </p:cNvSpPr>
          <p:nvPr/>
        </p:nvSpPr>
        <p:spPr bwMode="auto">
          <a:xfrm>
            <a:off x="2886861" y="1614881"/>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u="none" dirty="0">
                <a:solidFill>
                  <a:schemeClr val="hlink"/>
                </a:solidFill>
              </a:rPr>
              <a:t>Auxiliary hash function</a:t>
            </a:r>
          </a:p>
        </p:txBody>
      </p:sp>
      <p:sp>
        <p:nvSpPr>
          <p:cNvPr id="112647" name="Line 7">
            <a:extLst>
              <a:ext uri="{FF2B5EF4-FFF2-40B4-BE49-F238E27FC236}">
                <a16:creationId xmlns:a16="http://schemas.microsoft.com/office/drawing/2014/main" id="{0E2AC938-78EF-C5BF-8BA5-23860AC0C9CF}"/>
              </a:ext>
            </a:extLst>
          </p:cNvPr>
          <p:cNvSpPr>
            <a:spLocks noChangeShapeType="1"/>
          </p:cNvSpPr>
          <p:nvPr/>
        </p:nvSpPr>
        <p:spPr bwMode="auto">
          <a:xfrm flipV="1">
            <a:off x="533400" y="1447800"/>
            <a:ext cx="457200" cy="3048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648" name="Line 8">
            <a:extLst>
              <a:ext uri="{FF2B5EF4-FFF2-40B4-BE49-F238E27FC236}">
                <a16:creationId xmlns:a16="http://schemas.microsoft.com/office/drawing/2014/main" id="{65699638-9B62-1651-AE35-DBA0541E58C1}"/>
              </a:ext>
            </a:extLst>
          </p:cNvPr>
          <p:cNvSpPr>
            <a:spLocks noChangeShapeType="1"/>
          </p:cNvSpPr>
          <p:nvPr/>
        </p:nvSpPr>
        <p:spPr bwMode="auto">
          <a:xfrm flipH="1" flipV="1">
            <a:off x="1295400" y="1447800"/>
            <a:ext cx="7620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649" name="Line 9">
            <a:extLst>
              <a:ext uri="{FF2B5EF4-FFF2-40B4-BE49-F238E27FC236}">
                <a16:creationId xmlns:a16="http://schemas.microsoft.com/office/drawing/2014/main" id="{BCB52EE4-39F9-D46C-4FD6-7FE7419A3E86}"/>
              </a:ext>
            </a:extLst>
          </p:cNvPr>
          <p:cNvSpPr>
            <a:spLocks noChangeShapeType="1"/>
          </p:cNvSpPr>
          <p:nvPr/>
        </p:nvSpPr>
        <p:spPr bwMode="auto">
          <a:xfrm flipH="1" flipV="1">
            <a:off x="2209800" y="1447800"/>
            <a:ext cx="1066800" cy="2286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40144320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ltLang="zh-TW" sz="3200" dirty="0">
                <a:solidFill>
                  <a:srgbClr val="FF0000"/>
                </a:solidFill>
                <a:latin typeface="Trebuchet MS" panose="020B0603020202020204" pitchFamily="34" charset="0"/>
                <a:ea typeface="新細明體" pitchFamily="18" charset="-120"/>
              </a:rPr>
              <a:t>Linear Probing-Examples</a:t>
            </a:r>
          </a:p>
        </p:txBody>
      </p:sp>
      <p:sp>
        <p:nvSpPr>
          <p:cNvPr id="173059" name="Rectangle 3" descr="Rectangle: Click to edit Master text styles&#10;Second level&#10;Third level&#10;Fourth level&#10;Fifth level"/>
          <p:cNvSpPr>
            <a:spLocks noGrp="1" noChangeArrowheads="1"/>
          </p:cNvSpPr>
          <p:nvPr>
            <p:ph type="body" sz="half" idx="1"/>
          </p:nvPr>
        </p:nvSpPr>
        <p:spPr>
          <a:xfrm>
            <a:off x="304800" y="2523688"/>
            <a:ext cx="4114800" cy="3021435"/>
          </a:xfrm>
        </p:spPr>
        <p:txBody>
          <a:bodyPr>
            <a:normAutofit/>
          </a:bodyPr>
          <a:lstStyle/>
          <a:p>
            <a:r>
              <a:rPr lang="en-US" altLang="zh-TW" sz="1700" b="1" dirty="0">
                <a:latin typeface="Trebuchet MS" panose="020B0603020202020204" pitchFamily="34" charset="0"/>
                <a:ea typeface="新細明體" pitchFamily="18" charset="-120"/>
              </a:rPr>
              <a:t>Linear probing</a:t>
            </a:r>
            <a:r>
              <a:rPr lang="en-US" altLang="zh-TW" sz="1700" dirty="0">
                <a:latin typeface="Trebuchet MS" panose="020B0603020202020204" pitchFamily="34" charset="0"/>
                <a:ea typeface="新細明體" pitchFamily="18" charset="-120"/>
              </a:rPr>
              <a:t> handles collisions by placing the colliding item in the </a:t>
            </a:r>
            <a:r>
              <a:rPr lang="en-US" altLang="zh-TW" sz="1700" b="1" i="1" dirty="0">
                <a:solidFill>
                  <a:schemeClr val="accent6"/>
                </a:solidFill>
                <a:latin typeface="Trebuchet MS" panose="020B0603020202020204" pitchFamily="34" charset="0"/>
                <a:ea typeface="新細明體" pitchFamily="18" charset="-120"/>
              </a:rPr>
              <a:t>next</a:t>
            </a:r>
            <a:r>
              <a:rPr lang="en-US" altLang="zh-TW" sz="1700" dirty="0">
                <a:latin typeface="Trebuchet MS" panose="020B0603020202020204" pitchFamily="34" charset="0"/>
                <a:ea typeface="新細明體" pitchFamily="18" charset="-120"/>
              </a:rPr>
              <a:t> (circularly) available table cell.</a:t>
            </a:r>
          </a:p>
          <a:p>
            <a:endParaRPr lang="en-US" altLang="zh-TW" sz="1700" dirty="0">
              <a:latin typeface="Trebuchet MS" panose="020B0603020202020204" pitchFamily="34" charset="0"/>
              <a:ea typeface="新細明體" pitchFamily="18" charset="-120"/>
            </a:endParaRPr>
          </a:p>
          <a:p>
            <a:r>
              <a:rPr lang="en-US" altLang="zh-TW" sz="1700" dirty="0">
                <a:latin typeface="Trebuchet MS" panose="020B0603020202020204" pitchFamily="34" charset="0"/>
                <a:ea typeface="新細明體" pitchFamily="18" charset="-120"/>
              </a:rPr>
              <a:t>Each table cell inspected is referred to as a </a:t>
            </a:r>
            <a:r>
              <a:rPr lang="en-US" altLang="zh-TW" sz="1700" b="1" i="1" dirty="0">
                <a:solidFill>
                  <a:schemeClr val="accent6"/>
                </a:solidFill>
                <a:latin typeface="Trebuchet MS" panose="020B0603020202020204" pitchFamily="34" charset="0"/>
                <a:ea typeface="新細明體" pitchFamily="18" charset="-120"/>
              </a:rPr>
              <a:t>probe.</a:t>
            </a:r>
          </a:p>
          <a:p>
            <a:endParaRPr lang="en-US" altLang="zh-TW" sz="1700" dirty="0">
              <a:latin typeface="Trebuchet MS" panose="020B0603020202020204" pitchFamily="34" charset="0"/>
              <a:ea typeface="新細明體" pitchFamily="18" charset="-120"/>
            </a:endParaRPr>
          </a:p>
          <a:p>
            <a:r>
              <a:rPr lang="en-US" altLang="zh-TW" sz="1700" dirty="0">
                <a:latin typeface="Trebuchet MS" panose="020B0603020202020204" pitchFamily="34" charset="0"/>
                <a:ea typeface="新細明體" pitchFamily="18" charset="-120"/>
              </a:rPr>
              <a:t>Colliding items lump together, causing future collisions to cause a longer sequence of probes.</a:t>
            </a:r>
          </a:p>
        </p:txBody>
      </p:sp>
      <p:sp>
        <p:nvSpPr>
          <p:cNvPr id="173060" name="Rectangle 4" descr="Rectangle: Click to edit Master text styles&#10;Second level&#10;Third level&#10;Fourth level&#10;Fifth level"/>
          <p:cNvSpPr>
            <a:spLocks noGrp="1" noChangeArrowheads="1"/>
          </p:cNvSpPr>
          <p:nvPr>
            <p:ph type="body" sz="half" idx="2"/>
          </p:nvPr>
        </p:nvSpPr>
        <p:spPr>
          <a:xfrm>
            <a:off x="5026026" y="1123819"/>
            <a:ext cx="4025696" cy="2846766"/>
          </a:xfrm>
        </p:spPr>
        <p:txBody>
          <a:bodyPr/>
          <a:lstStyle/>
          <a:p>
            <a:r>
              <a:rPr lang="en-US" altLang="zh-TW" sz="1600" dirty="0">
                <a:latin typeface="Trebuchet MS" panose="020B0603020202020204" pitchFamily="34" charset="0"/>
                <a:ea typeface="新細明體" pitchFamily="18" charset="-120"/>
              </a:rPr>
              <a:t>Example:</a:t>
            </a:r>
          </a:p>
          <a:p>
            <a:pPr lvl="1"/>
            <a:r>
              <a:rPr lang="en-US" altLang="zh-TW" sz="1600" dirty="0">
                <a:latin typeface="Trebuchet MS" panose="020B0603020202020204" pitchFamily="34" charset="0"/>
                <a:ea typeface="新細明體" pitchFamily="18" charset="-120"/>
              </a:rPr>
              <a:t>18 %13 =5</a:t>
            </a:r>
          </a:p>
          <a:p>
            <a:pPr lvl="1"/>
            <a:r>
              <a:rPr lang="en-US" altLang="zh-TW" sz="1600" dirty="0">
                <a:latin typeface="Trebuchet MS" panose="020B0603020202020204" pitchFamily="34" charset="0"/>
                <a:ea typeface="新細明體" pitchFamily="18" charset="-120"/>
              </a:rPr>
              <a:t>41%13=2 </a:t>
            </a:r>
          </a:p>
          <a:p>
            <a:pPr lvl="1"/>
            <a:r>
              <a:rPr lang="en-US" altLang="zh-TW" sz="1600" dirty="0">
                <a:latin typeface="Trebuchet MS" panose="020B0603020202020204" pitchFamily="34" charset="0"/>
                <a:ea typeface="新細明體" pitchFamily="18" charset="-120"/>
              </a:rPr>
              <a:t>22%13=9</a:t>
            </a:r>
          </a:p>
          <a:p>
            <a:pPr lvl="1"/>
            <a:r>
              <a:rPr lang="en-US" altLang="zh-TW" sz="1600" dirty="0">
                <a:latin typeface="Trebuchet MS" panose="020B0603020202020204" pitchFamily="34" charset="0"/>
                <a:ea typeface="新細明體" pitchFamily="18" charset="-120"/>
              </a:rPr>
              <a:t>44%13=5 (occupied) move to 6</a:t>
            </a:r>
          </a:p>
          <a:p>
            <a:pPr lvl="1"/>
            <a:r>
              <a:rPr lang="en-US" altLang="zh-TW" sz="1600" dirty="0">
                <a:latin typeface="Trebuchet MS" panose="020B0603020202020204" pitchFamily="34" charset="0"/>
                <a:ea typeface="新細明體" pitchFamily="18" charset="-120"/>
              </a:rPr>
              <a:t>59%13=7 </a:t>
            </a:r>
          </a:p>
          <a:p>
            <a:pPr lvl="1"/>
            <a:r>
              <a:rPr lang="en-US" altLang="zh-TW" sz="1600" dirty="0">
                <a:latin typeface="Trebuchet MS" panose="020B0603020202020204" pitchFamily="34" charset="0"/>
                <a:ea typeface="新細明體" pitchFamily="18" charset="-120"/>
              </a:rPr>
              <a:t>32%13=6 (occupied) move to 8 </a:t>
            </a:r>
          </a:p>
          <a:p>
            <a:pPr lvl="1"/>
            <a:r>
              <a:rPr lang="en-US" altLang="zh-TW" sz="1600" dirty="0">
                <a:latin typeface="Trebuchet MS" panose="020B0603020202020204" pitchFamily="34" charset="0"/>
                <a:ea typeface="新細明體" pitchFamily="18" charset="-120"/>
              </a:rPr>
              <a:t>31%13=5 (occupied) move to 10 </a:t>
            </a:r>
          </a:p>
          <a:p>
            <a:pPr lvl="1"/>
            <a:r>
              <a:rPr lang="en-US" altLang="zh-TW" sz="1600" dirty="0">
                <a:latin typeface="Trebuchet MS" panose="020B0603020202020204" pitchFamily="34" charset="0"/>
                <a:ea typeface="新細明體" pitchFamily="18" charset="-120"/>
              </a:rPr>
              <a:t>73%13=10 (occupied) move to 11</a:t>
            </a:r>
            <a:endParaRPr lang="zh-TW" altLang="en-US" sz="1600" dirty="0">
              <a:latin typeface="Trebuchet MS" panose="020B0603020202020204" pitchFamily="34" charset="0"/>
              <a:ea typeface="新細明體" pitchFamily="18" charset="-120"/>
            </a:endParaRPr>
          </a:p>
        </p:txBody>
      </p:sp>
      <p:sp>
        <p:nvSpPr>
          <p:cNvPr id="173061" name="Rectangle 5"/>
          <p:cNvSpPr>
            <a:spLocks noChangeArrowheads="1"/>
          </p:cNvSpPr>
          <p:nvPr/>
        </p:nvSpPr>
        <p:spPr bwMode="auto">
          <a:xfrm>
            <a:off x="45720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3062" name="Rectangle 6"/>
          <p:cNvSpPr>
            <a:spLocks noChangeArrowheads="1"/>
          </p:cNvSpPr>
          <p:nvPr/>
        </p:nvSpPr>
        <p:spPr bwMode="auto">
          <a:xfrm>
            <a:off x="48768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3063" name="Rectangle 7"/>
          <p:cNvSpPr>
            <a:spLocks noChangeArrowheads="1"/>
          </p:cNvSpPr>
          <p:nvPr/>
        </p:nvSpPr>
        <p:spPr bwMode="auto">
          <a:xfrm>
            <a:off x="51816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3064" name="Rectangle 8"/>
          <p:cNvSpPr>
            <a:spLocks noChangeArrowheads="1"/>
          </p:cNvSpPr>
          <p:nvPr/>
        </p:nvSpPr>
        <p:spPr bwMode="auto">
          <a:xfrm>
            <a:off x="54864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3065" name="Rectangle 9"/>
          <p:cNvSpPr>
            <a:spLocks noChangeArrowheads="1"/>
          </p:cNvSpPr>
          <p:nvPr/>
        </p:nvSpPr>
        <p:spPr bwMode="auto">
          <a:xfrm>
            <a:off x="57912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3066" name="Rectangle 10"/>
          <p:cNvSpPr>
            <a:spLocks noChangeArrowheads="1"/>
          </p:cNvSpPr>
          <p:nvPr/>
        </p:nvSpPr>
        <p:spPr bwMode="auto">
          <a:xfrm>
            <a:off x="60960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3067" name="Rectangle 11"/>
          <p:cNvSpPr>
            <a:spLocks noChangeArrowheads="1"/>
          </p:cNvSpPr>
          <p:nvPr/>
        </p:nvSpPr>
        <p:spPr bwMode="auto">
          <a:xfrm>
            <a:off x="64008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3068" name="Rectangle 12"/>
          <p:cNvSpPr>
            <a:spLocks noChangeArrowheads="1"/>
          </p:cNvSpPr>
          <p:nvPr/>
        </p:nvSpPr>
        <p:spPr bwMode="auto">
          <a:xfrm>
            <a:off x="67056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3069" name="Rectangle 13"/>
          <p:cNvSpPr>
            <a:spLocks noChangeArrowheads="1"/>
          </p:cNvSpPr>
          <p:nvPr/>
        </p:nvSpPr>
        <p:spPr bwMode="auto">
          <a:xfrm>
            <a:off x="70104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3070" name="Rectangle 14"/>
          <p:cNvSpPr>
            <a:spLocks noChangeArrowheads="1"/>
          </p:cNvSpPr>
          <p:nvPr/>
        </p:nvSpPr>
        <p:spPr bwMode="auto">
          <a:xfrm>
            <a:off x="73152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3071" name="Rectangle 15"/>
          <p:cNvSpPr>
            <a:spLocks noChangeArrowheads="1"/>
          </p:cNvSpPr>
          <p:nvPr/>
        </p:nvSpPr>
        <p:spPr bwMode="auto">
          <a:xfrm>
            <a:off x="76200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3072" name="Rectangle 16"/>
          <p:cNvSpPr>
            <a:spLocks noChangeArrowheads="1"/>
          </p:cNvSpPr>
          <p:nvPr/>
        </p:nvSpPr>
        <p:spPr bwMode="auto">
          <a:xfrm>
            <a:off x="79248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3073" name="Rectangle 17"/>
          <p:cNvSpPr>
            <a:spLocks noChangeArrowheads="1"/>
          </p:cNvSpPr>
          <p:nvPr/>
        </p:nvSpPr>
        <p:spPr bwMode="auto">
          <a:xfrm>
            <a:off x="82296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3074" name="Text Box 18"/>
          <p:cNvSpPr txBox="1">
            <a:spLocks noChangeArrowheads="1"/>
          </p:cNvSpPr>
          <p:nvPr/>
        </p:nvSpPr>
        <p:spPr bwMode="auto">
          <a:xfrm>
            <a:off x="4575175" y="42291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0</a:t>
            </a:r>
          </a:p>
        </p:txBody>
      </p:sp>
      <p:sp>
        <p:nvSpPr>
          <p:cNvPr id="173075" name="Text Box 19"/>
          <p:cNvSpPr txBox="1">
            <a:spLocks noChangeArrowheads="1"/>
          </p:cNvSpPr>
          <p:nvPr/>
        </p:nvSpPr>
        <p:spPr bwMode="auto">
          <a:xfrm>
            <a:off x="4876800" y="42291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1</a:t>
            </a:r>
          </a:p>
        </p:txBody>
      </p:sp>
      <p:sp>
        <p:nvSpPr>
          <p:cNvPr id="173076" name="Text Box 20"/>
          <p:cNvSpPr txBox="1">
            <a:spLocks noChangeArrowheads="1"/>
          </p:cNvSpPr>
          <p:nvPr/>
        </p:nvSpPr>
        <p:spPr bwMode="auto">
          <a:xfrm>
            <a:off x="5178425" y="42291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2</a:t>
            </a:r>
          </a:p>
        </p:txBody>
      </p:sp>
      <p:sp>
        <p:nvSpPr>
          <p:cNvPr id="173077" name="Text Box 21"/>
          <p:cNvSpPr txBox="1">
            <a:spLocks noChangeArrowheads="1"/>
          </p:cNvSpPr>
          <p:nvPr/>
        </p:nvSpPr>
        <p:spPr bwMode="auto">
          <a:xfrm>
            <a:off x="5480050" y="42291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3</a:t>
            </a:r>
          </a:p>
        </p:txBody>
      </p:sp>
      <p:sp>
        <p:nvSpPr>
          <p:cNvPr id="173078" name="Text Box 22"/>
          <p:cNvSpPr txBox="1">
            <a:spLocks noChangeArrowheads="1"/>
          </p:cNvSpPr>
          <p:nvPr/>
        </p:nvSpPr>
        <p:spPr bwMode="auto">
          <a:xfrm>
            <a:off x="5781675" y="42291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4</a:t>
            </a:r>
          </a:p>
        </p:txBody>
      </p:sp>
      <p:sp>
        <p:nvSpPr>
          <p:cNvPr id="173079" name="Text Box 23"/>
          <p:cNvSpPr txBox="1">
            <a:spLocks noChangeArrowheads="1"/>
          </p:cNvSpPr>
          <p:nvPr/>
        </p:nvSpPr>
        <p:spPr bwMode="auto">
          <a:xfrm>
            <a:off x="6083300" y="42291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5</a:t>
            </a:r>
          </a:p>
        </p:txBody>
      </p:sp>
      <p:sp>
        <p:nvSpPr>
          <p:cNvPr id="173080" name="Text Box 24"/>
          <p:cNvSpPr txBox="1">
            <a:spLocks noChangeArrowheads="1"/>
          </p:cNvSpPr>
          <p:nvPr/>
        </p:nvSpPr>
        <p:spPr bwMode="auto">
          <a:xfrm>
            <a:off x="6384925" y="42291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6</a:t>
            </a:r>
          </a:p>
        </p:txBody>
      </p:sp>
      <p:sp>
        <p:nvSpPr>
          <p:cNvPr id="173081" name="Text Box 25"/>
          <p:cNvSpPr txBox="1">
            <a:spLocks noChangeArrowheads="1"/>
          </p:cNvSpPr>
          <p:nvPr/>
        </p:nvSpPr>
        <p:spPr bwMode="auto">
          <a:xfrm>
            <a:off x="6686550" y="42291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7</a:t>
            </a:r>
          </a:p>
        </p:txBody>
      </p:sp>
      <p:sp>
        <p:nvSpPr>
          <p:cNvPr id="173082" name="Text Box 26"/>
          <p:cNvSpPr txBox="1">
            <a:spLocks noChangeArrowheads="1"/>
          </p:cNvSpPr>
          <p:nvPr/>
        </p:nvSpPr>
        <p:spPr bwMode="auto">
          <a:xfrm>
            <a:off x="6988175" y="42291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8</a:t>
            </a:r>
          </a:p>
        </p:txBody>
      </p:sp>
      <p:sp>
        <p:nvSpPr>
          <p:cNvPr id="173083" name="Text Box 27"/>
          <p:cNvSpPr txBox="1">
            <a:spLocks noChangeArrowheads="1"/>
          </p:cNvSpPr>
          <p:nvPr/>
        </p:nvSpPr>
        <p:spPr bwMode="auto">
          <a:xfrm>
            <a:off x="7289800" y="42291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9</a:t>
            </a:r>
          </a:p>
        </p:txBody>
      </p:sp>
      <p:sp>
        <p:nvSpPr>
          <p:cNvPr id="173084" name="Text Box 28"/>
          <p:cNvSpPr txBox="1">
            <a:spLocks noChangeArrowheads="1"/>
          </p:cNvSpPr>
          <p:nvPr/>
        </p:nvSpPr>
        <p:spPr bwMode="auto">
          <a:xfrm>
            <a:off x="7534275" y="4229100"/>
            <a:ext cx="4127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10</a:t>
            </a:r>
          </a:p>
        </p:txBody>
      </p:sp>
      <p:sp>
        <p:nvSpPr>
          <p:cNvPr id="173085" name="Text Box 29"/>
          <p:cNvSpPr txBox="1">
            <a:spLocks noChangeArrowheads="1"/>
          </p:cNvSpPr>
          <p:nvPr/>
        </p:nvSpPr>
        <p:spPr bwMode="auto">
          <a:xfrm>
            <a:off x="7835900" y="4229100"/>
            <a:ext cx="4127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11</a:t>
            </a:r>
          </a:p>
        </p:txBody>
      </p:sp>
      <p:sp>
        <p:nvSpPr>
          <p:cNvPr id="173086" name="Text Box 30"/>
          <p:cNvSpPr txBox="1">
            <a:spLocks noChangeArrowheads="1"/>
          </p:cNvSpPr>
          <p:nvPr/>
        </p:nvSpPr>
        <p:spPr bwMode="auto">
          <a:xfrm>
            <a:off x="8137525" y="4229100"/>
            <a:ext cx="4127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12</a:t>
            </a:r>
          </a:p>
        </p:txBody>
      </p:sp>
      <p:sp>
        <p:nvSpPr>
          <p:cNvPr id="173087" name="Rectangle 31"/>
          <p:cNvSpPr>
            <a:spLocks noChangeArrowheads="1"/>
          </p:cNvSpPr>
          <p:nvPr/>
        </p:nvSpPr>
        <p:spPr bwMode="auto">
          <a:xfrm>
            <a:off x="45720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200">
                <a:ea typeface="新細明體" pitchFamily="18" charset="-120"/>
              </a:rPr>
              <a:t> </a:t>
            </a:r>
          </a:p>
        </p:txBody>
      </p:sp>
      <p:sp>
        <p:nvSpPr>
          <p:cNvPr id="173088" name="Rectangle 32"/>
          <p:cNvSpPr>
            <a:spLocks noChangeArrowheads="1"/>
          </p:cNvSpPr>
          <p:nvPr/>
        </p:nvSpPr>
        <p:spPr bwMode="auto">
          <a:xfrm>
            <a:off x="48768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200">
                <a:ea typeface="新細明體" pitchFamily="18" charset="-120"/>
              </a:rPr>
              <a:t> </a:t>
            </a:r>
          </a:p>
        </p:txBody>
      </p:sp>
      <p:sp>
        <p:nvSpPr>
          <p:cNvPr id="173089" name="Rectangle 33"/>
          <p:cNvSpPr>
            <a:spLocks noChangeArrowheads="1"/>
          </p:cNvSpPr>
          <p:nvPr/>
        </p:nvSpPr>
        <p:spPr bwMode="auto">
          <a:xfrm>
            <a:off x="51816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en-US" altLang="zh-TW" sz="1200">
                <a:ea typeface="新細明體" pitchFamily="18" charset="-120"/>
              </a:rPr>
              <a:t>41</a:t>
            </a:r>
          </a:p>
        </p:txBody>
      </p:sp>
      <p:sp>
        <p:nvSpPr>
          <p:cNvPr id="173090" name="Rectangle 34"/>
          <p:cNvSpPr>
            <a:spLocks noChangeArrowheads="1"/>
          </p:cNvSpPr>
          <p:nvPr/>
        </p:nvSpPr>
        <p:spPr bwMode="auto">
          <a:xfrm>
            <a:off x="54864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200">
                <a:ea typeface="新細明體" pitchFamily="18" charset="-120"/>
              </a:rPr>
              <a:t> </a:t>
            </a:r>
          </a:p>
        </p:txBody>
      </p:sp>
      <p:sp>
        <p:nvSpPr>
          <p:cNvPr id="173091" name="Rectangle 35"/>
          <p:cNvSpPr>
            <a:spLocks noChangeArrowheads="1"/>
          </p:cNvSpPr>
          <p:nvPr/>
        </p:nvSpPr>
        <p:spPr bwMode="auto">
          <a:xfrm>
            <a:off x="57912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200">
                <a:ea typeface="新細明體" pitchFamily="18" charset="-120"/>
              </a:rPr>
              <a:t> </a:t>
            </a:r>
          </a:p>
        </p:txBody>
      </p:sp>
      <p:sp>
        <p:nvSpPr>
          <p:cNvPr id="173092" name="Rectangle 36"/>
          <p:cNvSpPr>
            <a:spLocks noChangeArrowheads="1"/>
          </p:cNvSpPr>
          <p:nvPr/>
        </p:nvSpPr>
        <p:spPr bwMode="auto">
          <a:xfrm>
            <a:off x="60960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en-US" altLang="zh-TW" sz="1200">
                <a:solidFill>
                  <a:schemeClr val="tx2"/>
                </a:solidFill>
                <a:ea typeface="新細明體" pitchFamily="18" charset="-120"/>
              </a:rPr>
              <a:t>18</a:t>
            </a:r>
          </a:p>
        </p:txBody>
      </p:sp>
      <p:sp>
        <p:nvSpPr>
          <p:cNvPr id="173093" name="Rectangle 37"/>
          <p:cNvSpPr>
            <a:spLocks noChangeArrowheads="1"/>
          </p:cNvSpPr>
          <p:nvPr/>
        </p:nvSpPr>
        <p:spPr bwMode="auto">
          <a:xfrm>
            <a:off x="64008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en-US" altLang="zh-TW" sz="1200" dirty="0">
                <a:solidFill>
                  <a:srgbClr val="FF0000"/>
                </a:solidFill>
                <a:ea typeface="新細明體" pitchFamily="18" charset="-120"/>
              </a:rPr>
              <a:t>44</a:t>
            </a:r>
          </a:p>
        </p:txBody>
      </p:sp>
      <p:sp>
        <p:nvSpPr>
          <p:cNvPr id="173094" name="Rectangle 38"/>
          <p:cNvSpPr>
            <a:spLocks noChangeArrowheads="1"/>
          </p:cNvSpPr>
          <p:nvPr/>
        </p:nvSpPr>
        <p:spPr bwMode="auto">
          <a:xfrm>
            <a:off x="67056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en-US" altLang="zh-TW" sz="1200" dirty="0">
                <a:ea typeface="新細明體" pitchFamily="18" charset="-120"/>
              </a:rPr>
              <a:t>59</a:t>
            </a:r>
          </a:p>
        </p:txBody>
      </p:sp>
      <p:sp>
        <p:nvSpPr>
          <p:cNvPr id="173095" name="Rectangle 39"/>
          <p:cNvSpPr>
            <a:spLocks noChangeArrowheads="1"/>
          </p:cNvSpPr>
          <p:nvPr/>
        </p:nvSpPr>
        <p:spPr bwMode="auto">
          <a:xfrm>
            <a:off x="70104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en-US" altLang="zh-TW" sz="1200">
                <a:solidFill>
                  <a:srgbClr val="0000FF"/>
                </a:solidFill>
                <a:ea typeface="新細明體" pitchFamily="18" charset="-120"/>
              </a:rPr>
              <a:t>32</a:t>
            </a:r>
          </a:p>
        </p:txBody>
      </p:sp>
      <p:sp>
        <p:nvSpPr>
          <p:cNvPr id="173096" name="Rectangle 40"/>
          <p:cNvSpPr>
            <a:spLocks noChangeArrowheads="1"/>
          </p:cNvSpPr>
          <p:nvPr/>
        </p:nvSpPr>
        <p:spPr bwMode="auto">
          <a:xfrm>
            <a:off x="73152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en-US" altLang="zh-TW" sz="1200">
                <a:ea typeface="新細明體" pitchFamily="18" charset="-120"/>
              </a:rPr>
              <a:t>22</a:t>
            </a:r>
          </a:p>
        </p:txBody>
      </p:sp>
      <p:sp>
        <p:nvSpPr>
          <p:cNvPr id="173097" name="Rectangle 41"/>
          <p:cNvSpPr>
            <a:spLocks noChangeArrowheads="1"/>
          </p:cNvSpPr>
          <p:nvPr/>
        </p:nvSpPr>
        <p:spPr bwMode="auto">
          <a:xfrm>
            <a:off x="76200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en-US" altLang="zh-TW" sz="1200">
                <a:solidFill>
                  <a:srgbClr val="0066FF"/>
                </a:solidFill>
                <a:ea typeface="新細明體" pitchFamily="18" charset="-120"/>
              </a:rPr>
              <a:t>31</a:t>
            </a:r>
          </a:p>
        </p:txBody>
      </p:sp>
      <p:sp>
        <p:nvSpPr>
          <p:cNvPr id="173098" name="Rectangle 42"/>
          <p:cNvSpPr>
            <a:spLocks noChangeArrowheads="1"/>
          </p:cNvSpPr>
          <p:nvPr/>
        </p:nvSpPr>
        <p:spPr bwMode="auto">
          <a:xfrm>
            <a:off x="79248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en-US" altLang="zh-TW" sz="1200" dirty="0">
                <a:solidFill>
                  <a:srgbClr val="0000FF"/>
                </a:solidFill>
                <a:ea typeface="新細明體" pitchFamily="18" charset="-120"/>
              </a:rPr>
              <a:t>73</a:t>
            </a:r>
          </a:p>
        </p:txBody>
      </p:sp>
      <p:sp>
        <p:nvSpPr>
          <p:cNvPr id="173099" name="Rectangle 43"/>
          <p:cNvSpPr>
            <a:spLocks noChangeArrowheads="1"/>
          </p:cNvSpPr>
          <p:nvPr/>
        </p:nvSpPr>
        <p:spPr bwMode="auto">
          <a:xfrm>
            <a:off x="82296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200">
                <a:ea typeface="新細明體" pitchFamily="18" charset="-120"/>
              </a:rPr>
              <a:t> </a:t>
            </a:r>
          </a:p>
        </p:txBody>
      </p:sp>
      <p:sp>
        <p:nvSpPr>
          <p:cNvPr id="173100" name="Text Box 44"/>
          <p:cNvSpPr txBox="1">
            <a:spLocks noChangeArrowheads="1"/>
          </p:cNvSpPr>
          <p:nvPr/>
        </p:nvSpPr>
        <p:spPr bwMode="auto">
          <a:xfrm>
            <a:off x="4575175" y="54483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0</a:t>
            </a:r>
          </a:p>
        </p:txBody>
      </p:sp>
      <p:sp>
        <p:nvSpPr>
          <p:cNvPr id="173101" name="Text Box 45"/>
          <p:cNvSpPr txBox="1">
            <a:spLocks noChangeArrowheads="1"/>
          </p:cNvSpPr>
          <p:nvPr/>
        </p:nvSpPr>
        <p:spPr bwMode="auto">
          <a:xfrm>
            <a:off x="4876800" y="54483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1</a:t>
            </a:r>
          </a:p>
        </p:txBody>
      </p:sp>
      <p:sp>
        <p:nvSpPr>
          <p:cNvPr id="173102" name="Text Box 46"/>
          <p:cNvSpPr txBox="1">
            <a:spLocks noChangeArrowheads="1"/>
          </p:cNvSpPr>
          <p:nvPr/>
        </p:nvSpPr>
        <p:spPr bwMode="auto">
          <a:xfrm>
            <a:off x="5178425" y="54483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2</a:t>
            </a:r>
          </a:p>
        </p:txBody>
      </p:sp>
      <p:sp>
        <p:nvSpPr>
          <p:cNvPr id="173103" name="Text Box 47"/>
          <p:cNvSpPr txBox="1">
            <a:spLocks noChangeArrowheads="1"/>
          </p:cNvSpPr>
          <p:nvPr/>
        </p:nvSpPr>
        <p:spPr bwMode="auto">
          <a:xfrm>
            <a:off x="5480050" y="54483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3</a:t>
            </a:r>
          </a:p>
        </p:txBody>
      </p:sp>
      <p:sp>
        <p:nvSpPr>
          <p:cNvPr id="173104" name="Text Box 48"/>
          <p:cNvSpPr txBox="1">
            <a:spLocks noChangeArrowheads="1"/>
          </p:cNvSpPr>
          <p:nvPr/>
        </p:nvSpPr>
        <p:spPr bwMode="auto">
          <a:xfrm>
            <a:off x="5781675" y="54483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4</a:t>
            </a:r>
          </a:p>
        </p:txBody>
      </p:sp>
      <p:sp>
        <p:nvSpPr>
          <p:cNvPr id="173105" name="Text Box 49"/>
          <p:cNvSpPr txBox="1">
            <a:spLocks noChangeArrowheads="1"/>
          </p:cNvSpPr>
          <p:nvPr/>
        </p:nvSpPr>
        <p:spPr bwMode="auto">
          <a:xfrm>
            <a:off x="6083300" y="54483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5</a:t>
            </a:r>
          </a:p>
        </p:txBody>
      </p:sp>
      <p:sp>
        <p:nvSpPr>
          <p:cNvPr id="173106" name="Text Box 50"/>
          <p:cNvSpPr txBox="1">
            <a:spLocks noChangeArrowheads="1"/>
          </p:cNvSpPr>
          <p:nvPr/>
        </p:nvSpPr>
        <p:spPr bwMode="auto">
          <a:xfrm>
            <a:off x="6384925" y="54483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6</a:t>
            </a:r>
          </a:p>
        </p:txBody>
      </p:sp>
      <p:sp>
        <p:nvSpPr>
          <p:cNvPr id="173107" name="Text Box 51"/>
          <p:cNvSpPr txBox="1">
            <a:spLocks noChangeArrowheads="1"/>
          </p:cNvSpPr>
          <p:nvPr/>
        </p:nvSpPr>
        <p:spPr bwMode="auto">
          <a:xfrm>
            <a:off x="6686550" y="54483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7</a:t>
            </a:r>
          </a:p>
        </p:txBody>
      </p:sp>
      <p:sp>
        <p:nvSpPr>
          <p:cNvPr id="173108" name="Text Box 52"/>
          <p:cNvSpPr txBox="1">
            <a:spLocks noChangeArrowheads="1"/>
          </p:cNvSpPr>
          <p:nvPr/>
        </p:nvSpPr>
        <p:spPr bwMode="auto">
          <a:xfrm>
            <a:off x="6988175" y="54483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8</a:t>
            </a:r>
          </a:p>
        </p:txBody>
      </p:sp>
      <p:sp>
        <p:nvSpPr>
          <p:cNvPr id="173109" name="Text Box 53"/>
          <p:cNvSpPr txBox="1">
            <a:spLocks noChangeArrowheads="1"/>
          </p:cNvSpPr>
          <p:nvPr/>
        </p:nvSpPr>
        <p:spPr bwMode="auto">
          <a:xfrm>
            <a:off x="7289800" y="54483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9</a:t>
            </a:r>
          </a:p>
        </p:txBody>
      </p:sp>
      <p:sp>
        <p:nvSpPr>
          <p:cNvPr id="173110" name="Text Box 54"/>
          <p:cNvSpPr txBox="1">
            <a:spLocks noChangeArrowheads="1"/>
          </p:cNvSpPr>
          <p:nvPr/>
        </p:nvSpPr>
        <p:spPr bwMode="auto">
          <a:xfrm>
            <a:off x="7534275" y="5448300"/>
            <a:ext cx="4127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10</a:t>
            </a:r>
          </a:p>
        </p:txBody>
      </p:sp>
      <p:sp>
        <p:nvSpPr>
          <p:cNvPr id="173111" name="Text Box 55"/>
          <p:cNvSpPr txBox="1">
            <a:spLocks noChangeArrowheads="1"/>
          </p:cNvSpPr>
          <p:nvPr/>
        </p:nvSpPr>
        <p:spPr bwMode="auto">
          <a:xfrm>
            <a:off x="7835900" y="5448300"/>
            <a:ext cx="4127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11</a:t>
            </a:r>
          </a:p>
        </p:txBody>
      </p:sp>
      <p:sp>
        <p:nvSpPr>
          <p:cNvPr id="173112" name="Text Box 56"/>
          <p:cNvSpPr txBox="1">
            <a:spLocks noChangeArrowheads="1"/>
          </p:cNvSpPr>
          <p:nvPr/>
        </p:nvSpPr>
        <p:spPr bwMode="auto">
          <a:xfrm>
            <a:off x="8137525" y="5448300"/>
            <a:ext cx="4127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12</a:t>
            </a:r>
          </a:p>
        </p:txBody>
      </p:sp>
      <p:sp>
        <p:nvSpPr>
          <p:cNvPr id="173113" name="AutoShape 57"/>
          <p:cNvSpPr>
            <a:spLocks noChangeArrowheads="1"/>
          </p:cNvSpPr>
          <p:nvPr/>
        </p:nvSpPr>
        <p:spPr bwMode="auto">
          <a:xfrm>
            <a:off x="6400800" y="4648200"/>
            <a:ext cx="304800" cy="304800"/>
          </a:xfrm>
          <a:prstGeom prst="downArrow">
            <a:avLst>
              <a:gd name="adj1" fmla="val 50000"/>
              <a:gd name="adj2" fmla="val 25000"/>
            </a:avLst>
          </a:prstGeom>
          <a:noFill/>
          <a:ln w="28575">
            <a:solidFill>
              <a:schemeClr val="tx1"/>
            </a:solidFill>
            <a:miter lim="800000"/>
            <a:headEnd/>
            <a:tailEnd/>
          </a:ln>
          <a:effectLst/>
        </p:spPr>
        <p:txBody>
          <a:bodyPr wrap="none" anchor="ctr"/>
          <a:lstStyle/>
          <a:p>
            <a:endParaRPr lang="en-US"/>
          </a:p>
        </p:txBody>
      </p:sp>
      <p:sp>
        <p:nvSpPr>
          <p:cNvPr id="3" name="TextBox 2">
            <a:extLst>
              <a:ext uri="{FF2B5EF4-FFF2-40B4-BE49-F238E27FC236}">
                <a16:creationId xmlns:a16="http://schemas.microsoft.com/office/drawing/2014/main" id="{D3443561-69D3-B255-7A18-0868452E179F}"/>
              </a:ext>
            </a:extLst>
          </p:cNvPr>
          <p:cNvSpPr txBox="1"/>
          <p:nvPr/>
        </p:nvSpPr>
        <p:spPr>
          <a:xfrm>
            <a:off x="201336" y="1660902"/>
            <a:ext cx="6031189" cy="553998"/>
          </a:xfrm>
          <a:prstGeom prst="rect">
            <a:avLst/>
          </a:prstGeom>
          <a:noFill/>
        </p:spPr>
        <p:txBody>
          <a:bodyPr wrap="square">
            <a:spAutoFit/>
          </a:bodyPr>
          <a:lstStyle/>
          <a:p>
            <a:pPr lvl="1"/>
            <a:r>
              <a:rPr lang="en-US" altLang="zh-TW" sz="1500" b="1" i="1" dirty="0">
                <a:solidFill>
                  <a:srgbClr val="FF0000"/>
                </a:solidFill>
                <a:latin typeface="Trebuchet MS" panose="020B0603020202020204" pitchFamily="34" charset="0"/>
                <a:ea typeface="新細明體" pitchFamily="18" charset="-120"/>
              </a:rPr>
              <a:t>h</a:t>
            </a:r>
            <a:r>
              <a:rPr lang="en-US" altLang="zh-TW" sz="1500" dirty="0">
                <a:solidFill>
                  <a:srgbClr val="FF0000"/>
                </a:solidFill>
                <a:latin typeface="Trebuchet MS" panose="020B0603020202020204" pitchFamily="34" charset="0"/>
                <a:ea typeface="新細明體" pitchFamily="18" charset="-120"/>
              </a:rPr>
              <a:t>(</a:t>
            </a:r>
            <a:r>
              <a:rPr lang="en-US" altLang="zh-TW" sz="1500" b="1" i="1" dirty="0">
                <a:solidFill>
                  <a:srgbClr val="FF0000"/>
                </a:solidFill>
                <a:latin typeface="Trebuchet MS" panose="020B0603020202020204" pitchFamily="34" charset="0"/>
                <a:ea typeface="新細明體" pitchFamily="18" charset="-120"/>
              </a:rPr>
              <a:t>x</a:t>
            </a:r>
            <a:r>
              <a:rPr lang="en-US" altLang="zh-TW" sz="1500" dirty="0">
                <a:solidFill>
                  <a:srgbClr val="FF0000"/>
                </a:solidFill>
                <a:latin typeface="Trebuchet MS" panose="020B0603020202020204" pitchFamily="34" charset="0"/>
                <a:ea typeface="新細明體" pitchFamily="18" charset="-120"/>
              </a:rPr>
              <a:t>) =</a:t>
            </a:r>
            <a:r>
              <a:rPr lang="en-US" altLang="zh-TW" sz="1500" b="1" i="1" dirty="0">
                <a:solidFill>
                  <a:srgbClr val="FF0000"/>
                </a:solidFill>
                <a:latin typeface="Trebuchet MS" panose="020B0603020202020204" pitchFamily="34" charset="0"/>
                <a:ea typeface="新細明體" pitchFamily="18" charset="-120"/>
              </a:rPr>
              <a:t> x </a:t>
            </a:r>
            <a:r>
              <a:rPr lang="en-US" altLang="zh-TW" sz="1500" dirty="0">
                <a:solidFill>
                  <a:srgbClr val="FF0000"/>
                </a:solidFill>
                <a:latin typeface="Trebuchet MS" panose="020B0603020202020204" pitchFamily="34" charset="0"/>
                <a:ea typeface="新細明體" pitchFamily="18" charset="-120"/>
              </a:rPr>
              <a:t>mod</a:t>
            </a:r>
            <a:r>
              <a:rPr lang="en-US" altLang="zh-TW" sz="1500" b="1" i="1" dirty="0">
                <a:solidFill>
                  <a:srgbClr val="FF0000"/>
                </a:solidFill>
                <a:latin typeface="Trebuchet MS" panose="020B0603020202020204" pitchFamily="34" charset="0"/>
                <a:ea typeface="新細明體" pitchFamily="18" charset="-120"/>
              </a:rPr>
              <a:t> </a:t>
            </a:r>
            <a:r>
              <a:rPr lang="en-US" altLang="zh-TW" sz="1500" dirty="0">
                <a:solidFill>
                  <a:srgbClr val="FF0000"/>
                </a:solidFill>
                <a:latin typeface="Trebuchet MS" panose="020B0603020202020204" pitchFamily="34" charset="0"/>
                <a:ea typeface="新細明體" pitchFamily="18" charset="-120"/>
              </a:rPr>
              <a:t>13</a:t>
            </a:r>
          </a:p>
          <a:p>
            <a:pPr lvl="1"/>
            <a:r>
              <a:rPr lang="en-US" altLang="zh-TW" sz="1500" dirty="0">
                <a:solidFill>
                  <a:srgbClr val="FF0000"/>
                </a:solidFill>
                <a:latin typeface="Trebuchet MS" panose="020B0603020202020204" pitchFamily="34" charset="0"/>
                <a:ea typeface="新細明體" pitchFamily="18" charset="-120"/>
              </a:rPr>
              <a:t>Insert keys 18, 41, 22, 44, 59, 32, 31, 73, in this order</a:t>
            </a:r>
          </a:p>
        </p:txBody>
      </p:sp>
    </p:spTree>
    <p:extLst>
      <p:ext uri="{BB962C8B-B14F-4D97-AF65-F5344CB8AC3E}">
        <p14:creationId xmlns:p14="http://schemas.microsoft.com/office/powerpoint/2010/main" val="33188084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zh-TW">
                <a:ea typeface="新細明體" pitchFamily="18" charset="-120"/>
              </a:rPr>
              <a:t>Search with Linear Probing</a:t>
            </a:r>
          </a:p>
        </p:txBody>
      </p:sp>
      <p:sp>
        <p:nvSpPr>
          <p:cNvPr id="151555" name="Rectangle 3" descr="Rectangle: Click to edit Master text styles&#10;Second level&#10;Third level&#10;Fourth level&#10;Fifth level"/>
          <p:cNvSpPr>
            <a:spLocks noGrp="1" noChangeArrowheads="1"/>
          </p:cNvSpPr>
          <p:nvPr>
            <p:ph sz="half" idx="1"/>
          </p:nvPr>
        </p:nvSpPr>
        <p:spPr/>
        <p:txBody>
          <a:bodyPr/>
          <a:lstStyle/>
          <a:p>
            <a:pPr>
              <a:lnSpc>
                <a:spcPct val="80000"/>
              </a:lnSpc>
            </a:pPr>
            <a:r>
              <a:rPr lang="en-US" altLang="zh-TW" sz="1800" dirty="0">
                <a:latin typeface="Trebuchet MS" panose="020B0603020202020204" pitchFamily="34" charset="0"/>
                <a:ea typeface="新細明體" pitchFamily="18" charset="-120"/>
              </a:rPr>
              <a:t>Consider a hash table </a:t>
            </a:r>
            <a:r>
              <a:rPr lang="en-US" altLang="zh-TW" sz="1800" b="1" i="1" dirty="0">
                <a:latin typeface="Trebuchet MS" panose="020B0603020202020204" pitchFamily="34" charset="0"/>
                <a:ea typeface="新細明體" pitchFamily="18" charset="-120"/>
              </a:rPr>
              <a:t>A</a:t>
            </a:r>
            <a:r>
              <a:rPr lang="en-US" altLang="zh-TW" sz="1800" dirty="0">
                <a:latin typeface="Trebuchet MS" panose="020B0603020202020204" pitchFamily="34" charset="0"/>
                <a:ea typeface="新細明體" pitchFamily="18" charset="-120"/>
              </a:rPr>
              <a:t> that uses linear probing</a:t>
            </a:r>
          </a:p>
          <a:p>
            <a:pPr>
              <a:lnSpc>
                <a:spcPct val="80000"/>
              </a:lnSpc>
            </a:pPr>
            <a:r>
              <a:rPr lang="en-US" altLang="zh-TW" sz="1800" dirty="0">
                <a:solidFill>
                  <a:schemeClr val="accent6"/>
                </a:solidFill>
                <a:latin typeface="Trebuchet MS" panose="020B0603020202020204" pitchFamily="34" charset="0"/>
                <a:ea typeface="新細明體" pitchFamily="18" charset="-120"/>
              </a:rPr>
              <a:t>get</a:t>
            </a:r>
            <a:r>
              <a:rPr lang="en-US" altLang="zh-TW" sz="1800" dirty="0">
                <a:latin typeface="Trebuchet MS" panose="020B0603020202020204" pitchFamily="34" charset="0"/>
                <a:ea typeface="新細明體" pitchFamily="18" charset="-120"/>
              </a:rPr>
              <a:t>(</a:t>
            </a:r>
            <a:r>
              <a:rPr lang="en-US" altLang="zh-TW" sz="1800" b="1" i="1" dirty="0">
                <a:latin typeface="Trebuchet MS" panose="020B0603020202020204" pitchFamily="34" charset="0"/>
                <a:ea typeface="新細明體" pitchFamily="18" charset="-120"/>
              </a:rPr>
              <a:t>k</a:t>
            </a:r>
            <a:r>
              <a:rPr lang="en-US" altLang="zh-TW" sz="1800" dirty="0">
                <a:latin typeface="Trebuchet MS" panose="020B0603020202020204" pitchFamily="34" charset="0"/>
                <a:ea typeface="新細明體" pitchFamily="18" charset="-120"/>
              </a:rPr>
              <a:t>)</a:t>
            </a:r>
          </a:p>
          <a:p>
            <a:pPr lvl="1">
              <a:lnSpc>
                <a:spcPct val="80000"/>
              </a:lnSpc>
            </a:pPr>
            <a:r>
              <a:rPr lang="en-US" altLang="zh-TW" sz="1800" dirty="0">
                <a:latin typeface="Trebuchet MS" panose="020B0603020202020204" pitchFamily="34" charset="0"/>
                <a:ea typeface="新細明體" pitchFamily="18" charset="-120"/>
              </a:rPr>
              <a:t>We start at cell </a:t>
            </a:r>
            <a:r>
              <a:rPr lang="en-US" altLang="zh-TW" sz="1800" b="1" i="1" dirty="0">
                <a:latin typeface="Trebuchet MS" panose="020B0603020202020204" pitchFamily="34" charset="0"/>
                <a:ea typeface="新細明體" pitchFamily="18" charset="-120"/>
              </a:rPr>
              <a:t>h</a:t>
            </a:r>
            <a:r>
              <a:rPr lang="en-US" altLang="zh-TW" sz="1800" dirty="0">
                <a:latin typeface="Trebuchet MS" panose="020B0603020202020204" pitchFamily="34" charset="0"/>
                <a:ea typeface="新細明體" pitchFamily="18" charset="-120"/>
              </a:rPr>
              <a:t>(</a:t>
            </a:r>
            <a:r>
              <a:rPr lang="en-US" altLang="zh-TW" sz="1800" b="1" i="1" dirty="0">
                <a:latin typeface="Trebuchet MS" panose="020B0603020202020204" pitchFamily="34" charset="0"/>
                <a:ea typeface="新細明體" pitchFamily="18" charset="-120"/>
              </a:rPr>
              <a:t>k</a:t>
            </a:r>
            <a:r>
              <a:rPr lang="en-US" altLang="zh-TW" sz="1800" dirty="0">
                <a:latin typeface="Trebuchet MS" panose="020B0603020202020204" pitchFamily="34" charset="0"/>
                <a:ea typeface="新細明體" pitchFamily="18" charset="-120"/>
              </a:rPr>
              <a:t>) </a:t>
            </a:r>
          </a:p>
          <a:p>
            <a:pPr lvl="1">
              <a:lnSpc>
                <a:spcPct val="80000"/>
              </a:lnSpc>
            </a:pPr>
            <a:r>
              <a:rPr lang="en-US" altLang="zh-TW" sz="1800" dirty="0">
                <a:latin typeface="Trebuchet MS" panose="020B0603020202020204" pitchFamily="34" charset="0"/>
                <a:ea typeface="新細明體" pitchFamily="18" charset="-120"/>
              </a:rPr>
              <a:t>We probe consecutive locations until one of the following occurs</a:t>
            </a:r>
          </a:p>
          <a:p>
            <a:pPr lvl="2">
              <a:lnSpc>
                <a:spcPct val="80000"/>
              </a:lnSpc>
            </a:pPr>
            <a:r>
              <a:rPr lang="en-US" altLang="zh-TW" sz="1800" dirty="0">
                <a:latin typeface="Trebuchet MS" panose="020B0603020202020204" pitchFamily="34" charset="0"/>
                <a:ea typeface="新細明體" pitchFamily="18" charset="-120"/>
              </a:rPr>
              <a:t>An item with key </a:t>
            </a:r>
            <a:r>
              <a:rPr lang="en-US" altLang="zh-TW" sz="1800" b="1" i="1" dirty="0">
                <a:latin typeface="Trebuchet MS" panose="020B0603020202020204" pitchFamily="34" charset="0"/>
                <a:ea typeface="新細明體" pitchFamily="18" charset="-120"/>
              </a:rPr>
              <a:t>k</a:t>
            </a:r>
            <a:r>
              <a:rPr lang="en-US" altLang="zh-TW" sz="1800" dirty="0">
                <a:latin typeface="Trebuchet MS" panose="020B0603020202020204" pitchFamily="34" charset="0"/>
                <a:ea typeface="新細明體" pitchFamily="18" charset="-120"/>
              </a:rPr>
              <a:t> is found, or</a:t>
            </a:r>
          </a:p>
          <a:p>
            <a:pPr lvl="2">
              <a:lnSpc>
                <a:spcPct val="80000"/>
              </a:lnSpc>
            </a:pPr>
            <a:r>
              <a:rPr lang="en-US" altLang="zh-TW" sz="1800" i="1" dirty="0">
                <a:latin typeface="Trebuchet MS" panose="020B0603020202020204" pitchFamily="34" charset="0"/>
                <a:ea typeface="新細明體" pitchFamily="18" charset="-120"/>
              </a:rPr>
              <a:t>An empty cell is found</a:t>
            </a:r>
            <a:r>
              <a:rPr lang="en-US" altLang="zh-TW" sz="1800" dirty="0">
                <a:latin typeface="Trebuchet MS" panose="020B0603020202020204" pitchFamily="34" charset="0"/>
                <a:ea typeface="新細明體" pitchFamily="18" charset="-120"/>
              </a:rPr>
              <a:t>, or</a:t>
            </a:r>
          </a:p>
          <a:p>
            <a:pPr lvl="2">
              <a:lnSpc>
                <a:spcPct val="80000"/>
              </a:lnSpc>
            </a:pPr>
            <a:r>
              <a:rPr lang="en-US" altLang="zh-TW" sz="1800" b="1" i="1" dirty="0">
                <a:latin typeface="Trebuchet MS" panose="020B0603020202020204" pitchFamily="34" charset="0"/>
                <a:ea typeface="新細明體" pitchFamily="18" charset="-120"/>
              </a:rPr>
              <a:t>N</a:t>
            </a:r>
            <a:r>
              <a:rPr lang="en-US" altLang="zh-TW" sz="1800" dirty="0">
                <a:latin typeface="Trebuchet MS" panose="020B0603020202020204" pitchFamily="34" charset="0"/>
                <a:ea typeface="新細明體" pitchFamily="18" charset="-120"/>
              </a:rPr>
              <a:t> cells have been unsuccessfully probed </a:t>
            </a:r>
          </a:p>
          <a:p>
            <a:pPr lvl="1">
              <a:lnSpc>
                <a:spcPct val="80000"/>
              </a:lnSpc>
            </a:pPr>
            <a:r>
              <a:rPr lang="en-US" altLang="zh-TW" sz="1800" dirty="0">
                <a:solidFill>
                  <a:srgbClr val="1EA467"/>
                </a:solidFill>
                <a:latin typeface="Trebuchet MS" panose="020B0603020202020204" pitchFamily="34" charset="0"/>
                <a:ea typeface="新細明體" pitchFamily="18" charset="-120"/>
              </a:rPr>
              <a:t>To ensure the efficiency, if </a:t>
            </a:r>
            <a:r>
              <a:rPr lang="en-US" altLang="zh-TW" sz="1800" i="1" dirty="0">
                <a:solidFill>
                  <a:srgbClr val="1EA467"/>
                </a:solidFill>
                <a:latin typeface="Trebuchet MS" panose="020B0603020202020204" pitchFamily="34" charset="0"/>
                <a:ea typeface="新細明體" pitchFamily="18" charset="-120"/>
              </a:rPr>
              <a:t>k</a:t>
            </a:r>
            <a:r>
              <a:rPr lang="en-US" altLang="zh-TW" sz="1800" dirty="0">
                <a:solidFill>
                  <a:srgbClr val="1EA467"/>
                </a:solidFill>
                <a:latin typeface="Trebuchet MS" panose="020B0603020202020204" pitchFamily="34" charset="0"/>
                <a:ea typeface="新細明體" pitchFamily="18" charset="-120"/>
              </a:rPr>
              <a:t> is not in the table, we want to find an empty cell as soon as possible. The load factor can NOT be close to 1.</a:t>
            </a:r>
          </a:p>
        </p:txBody>
      </p:sp>
      <p:sp>
        <p:nvSpPr>
          <p:cNvPr id="8" name="Content Placeholder 7"/>
          <p:cNvSpPr>
            <a:spLocks noGrp="1"/>
          </p:cNvSpPr>
          <p:nvPr>
            <p:ph sz="half" idx="2"/>
          </p:nvPr>
        </p:nvSpPr>
        <p:spPr/>
        <p:txBody>
          <a:bodyPr/>
          <a:lstStyle/>
          <a:p>
            <a:endParaRPr lang="en-US"/>
          </a:p>
        </p:txBody>
      </p:sp>
      <p:sp>
        <p:nvSpPr>
          <p:cNvPr id="151556" name="Text Box 4"/>
          <p:cNvSpPr txBox="1">
            <a:spLocks noChangeArrowheads="1"/>
          </p:cNvSpPr>
          <p:nvPr/>
        </p:nvSpPr>
        <p:spPr bwMode="auto">
          <a:xfrm>
            <a:off x="4876800" y="1676400"/>
            <a:ext cx="3810000" cy="4291013"/>
          </a:xfrm>
          <a:prstGeom prst="rect">
            <a:avLst/>
          </a:prstGeom>
          <a:noFill/>
          <a:ln w="9525">
            <a:solidFill>
              <a:srgbClr val="000000"/>
            </a:solidFill>
            <a:miter lim="800000"/>
            <a:headEnd/>
            <a:tailEnd/>
          </a:ln>
          <a:effectLst/>
        </p:spPr>
        <p:txBody>
          <a:bodyPr>
            <a:spAutoFit/>
          </a:bodyPr>
          <a:lstStyle/>
          <a:p>
            <a:pPr algn="l" defTabSz="285750">
              <a:lnSpc>
                <a:spcPct val="90000"/>
              </a:lnSpc>
              <a:spcBef>
                <a:spcPct val="20000"/>
              </a:spcBef>
              <a:buClr>
                <a:schemeClr val="hlink"/>
              </a:buClr>
              <a:buSzPct val="110000"/>
              <a:buFont typeface="Wingdings" pitchFamily="2" charset="2"/>
              <a:buNone/>
            </a:pPr>
            <a:r>
              <a:rPr lang="en-US" altLang="zh-TW" sz="1800" b="1">
                <a:solidFill>
                  <a:srgbClr val="000000"/>
                </a:solidFill>
                <a:latin typeface="Times New Roman" pitchFamily="18" charset="0"/>
                <a:ea typeface="新細明體" pitchFamily="18" charset="-120"/>
              </a:rPr>
              <a:t>Algorithm</a:t>
            </a:r>
            <a:r>
              <a:rPr lang="en-US" altLang="zh-TW" sz="1800">
                <a:latin typeface="Times New Roman" pitchFamily="18" charset="0"/>
                <a:ea typeface="新細明體" pitchFamily="18" charset="-120"/>
              </a:rPr>
              <a:t> </a:t>
            </a:r>
            <a:r>
              <a:rPr lang="en-US" altLang="zh-TW" sz="1800" b="1" i="1">
                <a:solidFill>
                  <a:schemeClr val="tx2"/>
                </a:solidFill>
                <a:latin typeface="Times New Roman" pitchFamily="18" charset="0"/>
                <a:ea typeface="新細明體" pitchFamily="18" charset="-120"/>
              </a:rPr>
              <a:t>get</a:t>
            </a:r>
            <a:r>
              <a:rPr lang="en-US" altLang="zh-TW" sz="1800">
                <a:solidFill>
                  <a:schemeClr val="tx2"/>
                </a:solidFill>
                <a:latin typeface="Times New Roman" pitchFamily="18" charset="0"/>
                <a:ea typeface="新細明體" pitchFamily="18" charset="-120"/>
              </a:rPr>
              <a:t>(</a:t>
            </a:r>
            <a:r>
              <a:rPr lang="en-US" altLang="zh-TW" sz="1800" b="1" i="1">
                <a:solidFill>
                  <a:schemeClr val="tx2"/>
                </a:solidFill>
                <a:latin typeface="Times New Roman" pitchFamily="18" charset="0"/>
                <a:ea typeface="新細明體" pitchFamily="18" charset="-120"/>
              </a:rPr>
              <a:t>k</a:t>
            </a:r>
            <a:r>
              <a:rPr lang="en-US" altLang="zh-TW" sz="1800">
                <a:solidFill>
                  <a:schemeClr val="tx2"/>
                </a:solidFill>
                <a:latin typeface="Times New Roman" pitchFamily="18" charset="0"/>
                <a:ea typeface="新細明體" pitchFamily="18" charset="-120"/>
              </a:rPr>
              <a:t>)	</a:t>
            </a:r>
          </a:p>
          <a:p>
            <a:pPr algn="l" defTabSz="285750">
              <a:lnSpc>
                <a:spcPct val="90000"/>
              </a:lnSpc>
              <a:spcBef>
                <a:spcPct val="20000"/>
              </a:spcBef>
              <a:buClr>
                <a:schemeClr val="hlink"/>
              </a:buClr>
              <a:buSzPct val="110000"/>
              <a:buFont typeface="Wingdings" pitchFamily="2" charset="2"/>
              <a:buNone/>
            </a:pPr>
            <a:r>
              <a:rPr lang="en-US" altLang="zh-TW" sz="1800">
                <a:solidFill>
                  <a:schemeClr val="tx2"/>
                </a:solidFill>
                <a:latin typeface="Times New Roman" pitchFamily="18" charset="0"/>
                <a:ea typeface="新細明體" pitchFamily="18" charset="-120"/>
              </a:rPr>
              <a:t>	</a:t>
            </a:r>
            <a:r>
              <a:rPr lang="en-US" altLang="zh-TW" sz="1800" b="1" i="1">
                <a:solidFill>
                  <a:schemeClr val="accent2"/>
                </a:solidFill>
                <a:latin typeface="Times New Roman" pitchFamily="18" charset="0"/>
                <a:ea typeface="新細明體" pitchFamily="18" charset="-120"/>
              </a:rPr>
              <a:t>i</a:t>
            </a:r>
            <a:r>
              <a:rPr lang="en-US" altLang="zh-TW" sz="1800">
                <a:solidFill>
                  <a:schemeClr val="accent2"/>
                </a:solidFill>
                <a:latin typeface="Times New Roman" pitchFamily="18" charset="0"/>
                <a:ea typeface="新細明體" pitchFamily="18" charset="-120"/>
              </a:rPr>
              <a:t> </a:t>
            </a:r>
            <a:r>
              <a:rPr lang="en-US" altLang="zh-TW" sz="1800">
                <a:solidFill>
                  <a:schemeClr val="accent2"/>
                </a:solidFill>
                <a:latin typeface="Symbol" pitchFamily="18" charset="2"/>
                <a:ea typeface="新細明體" pitchFamily="18" charset="-120"/>
                <a:sym typeface="Symbol" pitchFamily="18" charset="2"/>
              </a:rPr>
              <a:t></a:t>
            </a:r>
            <a:r>
              <a:rPr lang="en-US" altLang="zh-TW" sz="1800" b="1" i="1">
                <a:solidFill>
                  <a:schemeClr val="accent2"/>
                </a:solidFill>
                <a:latin typeface="Times New Roman" pitchFamily="18" charset="0"/>
                <a:ea typeface="新細明體" pitchFamily="18" charset="-120"/>
              </a:rPr>
              <a:t> h</a:t>
            </a:r>
            <a:r>
              <a:rPr lang="en-US" altLang="zh-TW" sz="1800">
                <a:solidFill>
                  <a:schemeClr val="accent2"/>
                </a:solidFill>
                <a:latin typeface="Times New Roman" pitchFamily="18" charset="0"/>
                <a:ea typeface="新細明體" pitchFamily="18" charset="-120"/>
              </a:rPr>
              <a:t>(</a:t>
            </a:r>
            <a:r>
              <a:rPr lang="en-US" altLang="zh-TW" sz="1800" b="1" i="1">
                <a:solidFill>
                  <a:schemeClr val="accent2"/>
                </a:solidFill>
                <a:latin typeface="Times New Roman" pitchFamily="18" charset="0"/>
                <a:ea typeface="新細明體" pitchFamily="18" charset="-120"/>
              </a:rPr>
              <a:t>k</a:t>
            </a:r>
            <a:r>
              <a:rPr lang="en-US" altLang="zh-TW" sz="1800">
                <a:solidFill>
                  <a:schemeClr val="accent2"/>
                </a:solidFill>
                <a:latin typeface="Times New Roman" pitchFamily="18" charset="0"/>
                <a:ea typeface="新細明體" pitchFamily="18" charset="-120"/>
              </a:rPr>
              <a:t>)</a:t>
            </a:r>
          </a:p>
          <a:p>
            <a:pPr algn="l" defTabSz="285750">
              <a:lnSpc>
                <a:spcPct val="90000"/>
              </a:lnSpc>
              <a:spcBef>
                <a:spcPct val="20000"/>
              </a:spcBef>
              <a:buClr>
                <a:schemeClr val="hlink"/>
              </a:buClr>
              <a:buSzPct val="110000"/>
              <a:buFont typeface="Wingdings" pitchFamily="2" charset="2"/>
              <a:buNone/>
            </a:pPr>
            <a:r>
              <a:rPr lang="en-US" altLang="zh-TW" sz="1800">
                <a:solidFill>
                  <a:schemeClr val="accent2"/>
                </a:solidFill>
                <a:latin typeface="Times New Roman" pitchFamily="18" charset="0"/>
                <a:ea typeface="新細明體" pitchFamily="18" charset="-120"/>
              </a:rPr>
              <a:t>	</a:t>
            </a:r>
            <a:r>
              <a:rPr lang="en-US" altLang="zh-TW" sz="1800" b="1" i="1">
                <a:solidFill>
                  <a:schemeClr val="accent2"/>
                </a:solidFill>
                <a:latin typeface="Times New Roman" pitchFamily="18" charset="0"/>
                <a:ea typeface="新細明體" pitchFamily="18" charset="-120"/>
              </a:rPr>
              <a:t>p</a:t>
            </a:r>
            <a:r>
              <a:rPr lang="en-US" altLang="zh-TW" sz="1800">
                <a:solidFill>
                  <a:schemeClr val="accent2"/>
                </a:solidFill>
                <a:latin typeface="Times New Roman" pitchFamily="18" charset="0"/>
                <a:ea typeface="新細明體" pitchFamily="18" charset="-120"/>
              </a:rPr>
              <a:t> </a:t>
            </a:r>
            <a:r>
              <a:rPr lang="en-US" altLang="zh-TW" sz="1800">
                <a:solidFill>
                  <a:schemeClr val="accent2"/>
                </a:solidFill>
                <a:latin typeface="Symbol" pitchFamily="18" charset="2"/>
                <a:ea typeface="新細明體" pitchFamily="18" charset="-120"/>
                <a:sym typeface="Symbol" pitchFamily="18" charset="2"/>
              </a:rPr>
              <a:t></a:t>
            </a:r>
            <a:r>
              <a:rPr lang="en-US" altLang="zh-TW" sz="1800" b="1" i="1">
                <a:solidFill>
                  <a:schemeClr val="accent2"/>
                </a:solidFill>
                <a:latin typeface="Times New Roman" pitchFamily="18" charset="0"/>
                <a:ea typeface="新細明體" pitchFamily="18" charset="-120"/>
              </a:rPr>
              <a:t> </a:t>
            </a:r>
            <a:r>
              <a:rPr lang="en-US" altLang="zh-TW" sz="1800">
                <a:solidFill>
                  <a:schemeClr val="accent2"/>
                </a:solidFill>
                <a:latin typeface="Times New Roman" pitchFamily="18" charset="0"/>
                <a:ea typeface="新細明體" pitchFamily="18" charset="-120"/>
              </a:rPr>
              <a:t>0</a:t>
            </a:r>
          </a:p>
          <a:p>
            <a:pPr algn="l" defTabSz="285750">
              <a:lnSpc>
                <a:spcPct val="90000"/>
              </a:lnSpc>
              <a:spcBef>
                <a:spcPct val="20000"/>
              </a:spcBef>
              <a:buClr>
                <a:schemeClr val="hlink"/>
              </a:buClr>
              <a:buSzPct val="110000"/>
              <a:buFont typeface="Wingdings" pitchFamily="2" charset="2"/>
              <a:buNone/>
            </a:pPr>
            <a:r>
              <a:rPr lang="en-US" altLang="zh-TW" sz="1800">
                <a:solidFill>
                  <a:schemeClr val="tx2"/>
                </a:solidFill>
                <a:latin typeface="Times New Roman" pitchFamily="18" charset="0"/>
                <a:ea typeface="新細明體" pitchFamily="18" charset="-120"/>
              </a:rPr>
              <a:t>	</a:t>
            </a:r>
            <a:r>
              <a:rPr lang="en-US" altLang="zh-TW" sz="1800" b="1">
                <a:solidFill>
                  <a:srgbClr val="000000"/>
                </a:solidFill>
                <a:latin typeface="Times New Roman" pitchFamily="18" charset="0"/>
                <a:ea typeface="新細明體" pitchFamily="18" charset="-120"/>
              </a:rPr>
              <a:t>repeat</a:t>
            </a:r>
          </a:p>
          <a:p>
            <a:pPr algn="l" defTabSz="285750">
              <a:lnSpc>
                <a:spcPct val="90000"/>
              </a:lnSpc>
              <a:spcBef>
                <a:spcPct val="20000"/>
              </a:spcBef>
              <a:buClr>
                <a:schemeClr val="hlink"/>
              </a:buClr>
              <a:buSzPct val="110000"/>
              <a:buFont typeface="Wingdings" pitchFamily="2" charset="2"/>
              <a:buNone/>
            </a:pPr>
            <a:r>
              <a:rPr lang="en-US" altLang="zh-TW" sz="1800" b="1">
                <a:solidFill>
                  <a:srgbClr val="000000"/>
                </a:solidFill>
                <a:latin typeface="Times New Roman" pitchFamily="18" charset="0"/>
                <a:ea typeface="新細明體" pitchFamily="18" charset="-120"/>
              </a:rPr>
              <a:t>		</a:t>
            </a:r>
            <a:r>
              <a:rPr lang="en-US" altLang="zh-TW" sz="1800" b="1" i="1">
                <a:solidFill>
                  <a:schemeClr val="accent2"/>
                </a:solidFill>
                <a:latin typeface="Times New Roman" pitchFamily="18" charset="0"/>
                <a:ea typeface="新細明體" pitchFamily="18" charset="-120"/>
              </a:rPr>
              <a:t>c</a:t>
            </a:r>
            <a:r>
              <a:rPr lang="en-US" altLang="zh-TW" sz="1800">
                <a:solidFill>
                  <a:schemeClr val="accent2"/>
                </a:solidFill>
                <a:latin typeface="Times New Roman" pitchFamily="18" charset="0"/>
                <a:ea typeface="新細明體" pitchFamily="18" charset="-120"/>
              </a:rPr>
              <a:t> </a:t>
            </a:r>
            <a:r>
              <a:rPr lang="en-US" altLang="zh-TW" sz="1800">
                <a:solidFill>
                  <a:schemeClr val="accent2"/>
                </a:solidFill>
                <a:latin typeface="Symbol" pitchFamily="18" charset="2"/>
                <a:ea typeface="新細明體" pitchFamily="18" charset="-120"/>
                <a:sym typeface="Symbol" pitchFamily="18" charset="2"/>
              </a:rPr>
              <a:t></a:t>
            </a:r>
            <a:r>
              <a:rPr lang="en-US" altLang="zh-TW" sz="1800" b="1" i="1">
                <a:solidFill>
                  <a:schemeClr val="accent2"/>
                </a:solidFill>
                <a:latin typeface="Times New Roman" pitchFamily="18" charset="0"/>
                <a:ea typeface="新細明體" pitchFamily="18" charset="-120"/>
              </a:rPr>
              <a:t> A</a:t>
            </a:r>
            <a:r>
              <a:rPr lang="en-US" altLang="zh-TW" sz="1800">
                <a:solidFill>
                  <a:schemeClr val="accent2"/>
                </a:solidFill>
                <a:latin typeface="Times New Roman" pitchFamily="18" charset="0"/>
                <a:ea typeface="新細明體" pitchFamily="18" charset="-120"/>
              </a:rPr>
              <a:t>[</a:t>
            </a:r>
            <a:r>
              <a:rPr lang="en-US" altLang="zh-TW" sz="1800" b="1" i="1">
                <a:solidFill>
                  <a:schemeClr val="accent2"/>
                </a:solidFill>
                <a:latin typeface="Times New Roman" pitchFamily="18" charset="0"/>
                <a:ea typeface="新細明體" pitchFamily="18" charset="-120"/>
              </a:rPr>
              <a:t>i</a:t>
            </a:r>
            <a:r>
              <a:rPr lang="en-US" altLang="zh-TW" sz="1800">
                <a:solidFill>
                  <a:schemeClr val="accent2"/>
                </a:solidFill>
                <a:latin typeface="Times New Roman" pitchFamily="18" charset="0"/>
                <a:ea typeface="新細明體" pitchFamily="18" charset="-120"/>
              </a:rPr>
              <a:t>]</a:t>
            </a:r>
          </a:p>
          <a:p>
            <a:pPr algn="l" defTabSz="285750">
              <a:lnSpc>
                <a:spcPct val="90000"/>
              </a:lnSpc>
              <a:spcBef>
                <a:spcPct val="20000"/>
              </a:spcBef>
              <a:buClr>
                <a:schemeClr val="hlink"/>
              </a:buClr>
              <a:buSzPct val="110000"/>
              <a:buFont typeface="Wingdings" pitchFamily="2" charset="2"/>
              <a:buNone/>
            </a:pPr>
            <a:r>
              <a:rPr lang="en-US" altLang="zh-TW" sz="1800">
                <a:solidFill>
                  <a:schemeClr val="accent2"/>
                </a:solidFill>
                <a:latin typeface="Times New Roman" pitchFamily="18" charset="0"/>
                <a:ea typeface="新細明體" pitchFamily="18" charset="-120"/>
              </a:rPr>
              <a:t>		</a:t>
            </a:r>
            <a:r>
              <a:rPr lang="en-US" altLang="zh-TW" sz="1800" b="1">
                <a:solidFill>
                  <a:srgbClr val="000000"/>
                </a:solidFill>
                <a:latin typeface="Times New Roman" pitchFamily="18" charset="0"/>
                <a:ea typeface="新細明體" pitchFamily="18" charset="-120"/>
              </a:rPr>
              <a:t>if </a:t>
            </a:r>
            <a:r>
              <a:rPr lang="en-US" altLang="zh-TW" sz="1800" b="1" i="1">
                <a:solidFill>
                  <a:schemeClr val="accent2"/>
                </a:solidFill>
                <a:latin typeface="Times New Roman" pitchFamily="18" charset="0"/>
                <a:ea typeface="新細明體" pitchFamily="18" charset="-120"/>
              </a:rPr>
              <a:t>c</a:t>
            </a:r>
            <a:r>
              <a:rPr lang="en-US" altLang="zh-TW" sz="1800">
                <a:solidFill>
                  <a:schemeClr val="accent2"/>
                </a:solidFill>
                <a:latin typeface="Times New Roman" pitchFamily="18" charset="0"/>
                <a:ea typeface="新細明體" pitchFamily="18" charset="-120"/>
              </a:rPr>
              <a:t> </a:t>
            </a:r>
            <a:r>
              <a:rPr lang="en-US" altLang="zh-TW" sz="1800">
                <a:solidFill>
                  <a:schemeClr val="accent2"/>
                </a:solidFill>
                <a:latin typeface="Symbol" pitchFamily="18" charset="2"/>
                <a:ea typeface="新細明體" pitchFamily="18" charset="-120"/>
                <a:sym typeface="Symbol" pitchFamily="18" charset="2"/>
              </a:rPr>
              <a:t>=</a:t>
            </a:r>
            <a:r>
              <a:rPr lang="en-US" altLang="zh-TW" sz="1800">
                <a:solidFill>
                  <a:schemeClr val="accent2"/>
                </a:solidFill>
                <a:latin typeface="Times New Roman" pitchFamily="18" charset="0"/>
                <a:ea typeface="新細明體" pitchFamily="18" charset="-120"/>
              </a:rPr>
              <a:t> </a:t>
            </a:r>
            <a:r>
              <a:rPr lang="en-US" altLang="zh-TW" sz="1800">
                <a:solidFill>
                  <a:schemeClr val="accent2"/>
                </a:solidFill>
                <a:latin typeface="Symbol" pitchFamily="18" charset="2"/>
                <a:ea typeface="新細明體" pitchFamily="18" charset="-120"/>
                <a:sym typeface="Symbol" pitchFamily="18" charset="2"/>
              </a:rPr>
              <a:t></a:t>
            </a:r>
          </a:p>
          <a:p>
            <a:pPr algn="l" defTabSz="285750">
              <a:lnSpc>
                <a:spcPct val="90000"/>
              </a:lnSpc>
              <a:spcBef>
                <a:spcPct val="20000"/>
              </a:spcBef>
              <a:buClr>
                <a:schemeClr val="hlink"/>
              </a:buClr>
              <a:buSzPct val="110000"/>
              <a:buFont typeface="Wingdings" pitchFamily="2" charset="2"/>
              <a:buNone/>
            </a:pPr>
            <a:r>
              <a:rPr lang="en-US" altLang="zh-TW" sz="1800">
                <a:solidFill>
                  <a:schemeClr val="accent2"/>
                </a:solidFill>
                <a:latin typeface="Symbol" pitchFamily="18" charset="2"/>
                <a:ea typeface="新細明體" pitchFamily="18" charset="-120"/>
                <a:sym typeface="Symbol" pitchFamily="18" charset="2"/>
              </a:rPr>
              <a:t>			</a:t>
            </a:r>
            <a:r>
              <a:rPr lang="en-US" altLang="zh-TW" sz="1800" b="1">
                <a:solidFill>
                  <a:srgbClr val="000000"/>
                </a:solidFill>
                <a:latin typeface="Times New Roman" pitchFamily="18" charset="0"/>
                <a:ea typeface="新細明體" pitchFamily="18" charset="-120"/>
              </a:rPr>
              <a:t>return</a:t>
            </a:r>
            <a:r>
              <a:rPr lang="en-US" altLang="zh-TW" sz="1800">
                <a:solidFill>
                  <a:schemeClr val="accent2"/>
                </a:solidFill>
                <a:latin typeface="Times New Roman" pitchFamily="18" charset="0"/>
                <a:ea typeface="新細明體" pitchFamily="18" charset="-120"/>
              </a:rPr>
              <a:t> </a:t>
            </a:r>
            <a:r>
              <a:rPr lang="en-US" altLang="zh-TW" sz="1800" b="1" i="1">
                <a:solidFill>
                  <a:schemeClr val="accent2"/>
                </a:solidFill>
                <a:latin typeface="Times New Roman" pitchFamily="18" charset="0"/>
                <a:ea typeface="新細明體" pitchFamily="18" charset="-120"/>
              </a:rPr>
              <a:t>null</a:t>
            </a:r>
            <a:endParaRPr lang="en-US" altLang="zh-TW" sz="1800" b="1">
              <a:solidFill>
                <a:schemeClr val="accent2"/>
              </a:solidFill>
              <a:latin typeface="Times New Roman" pitchFamily="18" charset="0"/>
              <a:ea typeface="新細明體" pitchFamily="18" charset="-120"/>
            </a:endParaRPr>
          </a:p>
          <a:p>
            <a:pPr algn="l" defTabSz="285750">
              <a:lnSpc>
                <a:spcPct val="90000"/>
              </a:lnSpc>
              <a:spcBef>
                <a:spcPct val="20000"/>
              </a:spcBef>
              <a:buClr>
                <a:schemeClr val="hlink"/>
              </a:buClr>
              <a:buSzPct val="110000"/>
              <a:buFont typeface="Wingdings" pitchFamily="2" charset="2"/>
              <a:buNone/>
            </a:pPr>
            <a:r>
              <a:rPr lang="en-US" altLang="zh-TW" sz="1800" b="1">
                <a:solidFill>
                  <a:srgbClr val="000000"/>
                </a:solidFill>
                <a:latin typeface="Times New Roman" pitchFamily="18" charset="0"/>
                <a:ea typeface="新細明體" pitchFamily="18" charset="-120"/>
              </a:rPr>
              <a:t>		 else if </a:t>
            </a:r>
            <a:r>
              <a:rPr lang="en-US" altLang="zh-TW" sz="1800" b="1" i="1">
                <a:solidFill>
                  <a:schemeClr val="accent2"/>
                </a:solidFill>
                <a:latin typeface="Times New Roman" pitchFamily="18" charset="0"/>
                <a:ea typeface="新細明體" pitchFamily="18" charset="-120"/>
              </a:rPr>
              <a:t>c.key </a:t>
            </a:r>
            <a:r>
              <a:rPr lang="en-US" altLang="zh-TW" sz="1800">
                <a:solidFill>
                  <a:schemeClr val="accent2"/>
                </a:solidFill>
                <a:latin typeface="Times New Roman" pitchFamily="18" charset="0"/>
                <a:ea typeface="新細明體" pitchFamily="18" charset="-120"/>
              </a:rPr>
              <a:t>() </a:t>
            </a:r>
            <a:r>
              <a:rPr lang="en-US" altLang="zh-TW" sz="1800">
                <a:solidFill>
                  <a:schemeClr val="accent2"/>
                </a:solidFill>
                <a:latin typeface="Symbol" pitchFamily="18" charset="2"/>
                <a:ea typeface="新細明體" pitchFamily="18" charset="-120"/>
                <a:sym typeface="Symbol" pitchFamily="18" charset="2"/>
              </a:rPr>
              <a:t>=</a:t>
            </a:r>
            <a:r>
              <a:rPr lang="en-US" altLang="zh-TW" sz="1800">
                <a:solidFill>
                  <a:schemeClr val="accent2"/>
                </a:solidFill>
                <a:latin typeface="Times New Roman" pitchFamily="18" charset="0"/>
                <a:ea typeface="新細明體" pitchFamily="18" charset="-120"/>
              </a:rPr>
              <a:t> </a:t>
            </a:r>
            <a:r>
              <a:rPr lang="en-US" altLang="zh-TW" sz="1800" b="1" i="1">
                <a:solidFill>
                  <a:schemeClr val="accent2"/>
                </a:solidFill>
                <a:latin typeface="Times New Roman" pitchFamily="18" charset="0"/>
                <a:ea typeface="新細明體" pitchFamily="18" charset="-120"/>
              </a:rPr>
              <a:t>k</a:t>
            </a:r>
          </a:p>
          <a:p>
            <a:pPr algn="l" defTabSz="285750">
              <a:lnSpc>
                <a:spcPct val="90000"/>
              </a:lnSpc>
              <a:spcBef>
                <a:spcPct val="20000"/>
              </a:spcBef>
              <a:buClr>
                <a:schemeClr val="hlink"/>
              </a:buClr>
              <a:buSzPct val="110000"/>
              <a:buFont typeface="Wingdings" pitchFamily="2" charset="2"/>
              <a:buNone/>
            </a:pPr>
            <a:r>
              <a:rPr lang="en-US" altLang="zh-TW" sz="1800" b="1" i="1">
                <a:solidFill>
                  <a:schemeClr val="accent2"/>
                </a:solidFill>
                <a:latin typeface="Times New Roman" pitchFamily="18" charset="0"/>
                <a:ea typeface="新細明體" pitchFamily="18" charset="-120"/>
              </a:rPr>
              <a:t>			</a:t>
            </a:r>
            <a:r>
              <a:rPr lang="en-US" altLang="zh-TW" sz="1800" b="1">
                <a:solidFill>
                  <a:srgbClr val="000000"/>
                </a:solidFill>
                <a:latin typeface="Times New Roman" pitchFamily="18" charset="0"/>
                <a:ea typeface="新細明體" pitchFamily="18" charset="-120"/>
              </a:rPr>
              <a:t>return</a:t>
            </a:r>
            <a:r>
              <a:rPr lang="en-US" altLang="zh-TW" sz="1800">
                <a:solidFill>
                  <a:schemeClr val="accent2"/>
                </a:solidFill>
                <a:latin typeface="Times New Roman" pitchFamily="18" charset="0"/>
                <a:ea typeface="新細明體" pitchFamily="18" charset="-120"/>
              </a:rPr>
              <a:t> </a:t>
            </a:r>
            <a:r>
              <a:rPr lang="en-US" altLang="zh-TW" sz="1800" b="1" i="1">
                <a:solidFill>
                  <a:schemeClr val="accent2"/>
                </a:solidFill>
                <a:latin typeface="Times New Roman" pitchFamily="18" charset="0"/>
                <a:ea typeface="新細明體" pitchFamily="18" charset="-120"/>
              </a:rPr>
              <a:t>c.element</a:t>
            </a:r>
            <a:r>
              <a:rPr lang="en-US" altLang="zh-TW" sz="1800">
                <a:solidFill>
                  <a:schemeClr val="accent2"/>
                </a:solidFill>
                <a:latin typeface="Times New Roman" pitchFamily="18" charset="0"/>
                <a:ea typeface="新細明體" pitchFamily="18" charset="-120"/>
              </a:rPr>
              <a:t>()</a:t>
            </a:r>
            <a:endParaRPr lang="en-US" altLang="zh-TW" sz="1800">
              <a:solidFill>
                <a:schemeClr val="tx2"/>
              </a:solidFill>
              <a:latin typeface="Times New Roman" pitchFamily="18" charset="0"/>
              <a:ea typeface="新細明體" pitchFamily="18" charset="-120"/>
            </a:endParaRPr>
          </a:p>
          <a:p>
            <a:pPr algn="l" defTabSz="285750">
              <a:lnSpc>
                <a:spcPct val="90000"/>
              </a:lnSpc>
              <a:spcBef>
                <a:spcPct val="20000"/>
              </a:spcBef>
              <a:buClr>
                <a:schemeClr val="hlink"/>
              </a:buClr>
              <a:buSzPct val="110000"/>
              <a:buFont typeface="Wingdings" pitchFamily="2" charset="2"/>
              <a:buNone/>
            </a:pPr>
            <a:r>
              <a:rPr lang="en-US" altLang="zh-TW" sz="1800" b="1">
                <a:solidFill>
                  <a:srgbClr val="000000"/>
                </a:solidFill>
                <a:latin typeface="Times New Roman" pitchFamily="18" charset="0"/>
                <a:ea typeface="新細明體" pitchFamily="18" charset="-120"/>
              </a:rPr>
              <a:t>		else</a:t>
            </a:r>
          </a:p>
          <a:p>
            <a:pPr algn="l" defTabSz="285750">
              <a:lnSpc>
                <a:spcPct val="90000"/>
              </a:lnSpc>
              <a:spcBef>
                <a:spcPct val="20000"/>
              </a:spcBef>
              <a:buClr>
                <a:schemeClr val="hlink"/>
              </a:buClr>
              <a:buSzPct val="110000"/>
              <a:buFont typeface="Wingdings" pitchFamily="2" charset="2"/>
              <a:buNone/>
            </a:pPr>
            <a:r>
              <a:rPr lang="en-US" altLang="zh-TW" sz="1800" b="1">
                <a:solidFill>
                  <a:srgbClr val="000000"/>
                </a:solidFill>
                <a:latin typeface="Times New Roman" pitchFamily="18" charset="0"/>
                <a:ea typeface="新細明體" pitchFamily="18" charset="-120"/>
              </a:rPr>
              <a:t>			</a:t>
            </a:r>
            <a:r>
              <a:rPr lang="en-US" altLang="zh-TW" sz="1800" b="1" i="1">
                <a:solidFill>
                  <a:schemeClr val="accent2"/>
                </a:solidFill>
                <a:latin typeface="Times New Roman" pitchFamily="18" charset="0"/>
                <a:ea typeface="新細明體" pitchFamily="18" charset="-120"/>
              </a:rPr>
              <a:t>i</a:t>
            </a:r>
            <a:r>
              <a:rPr lang="en-US" altLang="zh-TW" sz="1800">
                <a:solidFill>
                  <a:schemeClr val="accent2"/>
                </a:solidFill>
                <a:latin typeface="Times New Roman" pitchFamily="18" charset="0"/>
                <a:ea typeface="新細明體" pitchFamily="18" charset="-120"/>
              </a:rPr>
              <a:t> </a:t>
            </a:r>
            <a:r>
              <a:rPr lang="en-US" altLang="zh-TW" sz="1800">
                <a:solidFill>
                  <a:schemeClr val="accent2"/>
                </a:solidFill>
                <a:latin typeface="Symbol" pitchFamily="18" charset="2"/>
                <a:ea typeface="新細明體" pitchFamily="18" charset="-120"/>
                <a:sym typeface="Symbol" pitchFamily="18" charset="2"/>
              </a:rPr>
              <a:t></a:t>
            </a:r>
            <a:r>
              <a:rPr lang="en-US" altLang="zh-TW" sz="1800" b="1" i="1">
                <a:solidFill>
                  <a:schemeClr val="accent2"/>
                </a:solidFill>
                <a:latin typeface="Times New Roman" pitchFamily="18" charset="0"/>
                <a:ea typeface="新細明體" pitchFamily="18" charset="-120"/>
              </a:rPr>
              <a:t> </a:t>
            </a:r>
            <a:r>
              <a:rPr lang="en-US" altLang="zh-TW" sz="1800">
                <a:solidFill>
                  <a:schemeClr val="accent2"/>
                </a:solidFill>
                <a:latin typeface="Times New Roman" pitchFamily="18" charset="0"/>
                <a:ea typeface="新細明體" pitchFamily="18" charset="-120"/>
              </a:rPr>
              <a:t>(</a:t>
            </a:r>
            <a:r>
              <a:rPr lang="en-US" altLang="zh-TW" sz="1800" b="1" i="1">
                <a:solidFill>
                  <a:schemeClr val="accent2"/>
                </a:solidFill>
                <a:latin typeface="Times New Roman" pitchFamily="18" charset="0"/>
                <a:ea typeface="新細明體" pitchFamily="18" charset="-120"/>
              </a:rPr>
              <a:t>i</a:t>
            </a:r>
            <a:r>
              <a:rPr lang="en-US" altLang="zh-TW" sz="1800">
                <a:solidFill>
                  <a:schemeClr val="accent2"/>
                </a:solidFill>
                <a:latin typeface="Times New Roman" pitchFamily="18" charset="0"/>
                <a:ea typeface="新細明體" pitchFamily="18" charset="-120"/>
              </a:rPr>
              <a:t> </a:t>
            </a:r>
            <a:r>
              <a:rPr lang="en-US" altLang="zh-TW" sz="1800">
                <a:solidFill>
                  <a:schemeClr val="accent2"/>
                </a:solidFill>
                <a:latin typeface="Symbol" pitchFamily="18" charset="2"/>
                <a:ea typeface="新細明體" pitchFamily="18" charset="-120"/>
                <a:sym typeface="Symbol" pitchFamily="18" charset="2"/>
              </a:rPr>
              <a:t>+</a:t>
            </a:r>
            <a:r>
              <a:rPr lang="en-US" altLang="zh-TW" sz="1800" b="1" i="1">
                <a:solidFill>
                  <a:schemeClr val="accent2"/>
                </a:solidFill>
                <a:latin typeface="Times New Roman" pitchFamily="18" charset="0"/>
                <a:ea typeface="新細明體" pitchFamily="18" charset="-120"/>
              </a:rPr>
              <a:t> </a:t>
            </a:r>
            <a:r>
              <a:rPr lang="en-US" altLang="zh-TW" sz="1800">
                <a:solidFill>
                  <a:schemeClr val="accent2"/>
                </a:solidFill>
                <a:latin typeface="Times New Roman" pitchFamily="18" charset="0"/>
                <a:ea typeface="新細明體" pitchFamily="18" charset="-120"/>
              </a:rPr>
              <a:t>1)</a:t>
            </a:r>
            <a:r>
              <a:rPr lang="en-US" altLang="zh-TW" sz="1800" b="1" i="1">
                <a:solidFill>
                  <a:schemeClr val="accent2"/>
                </a:solidFill>
                <a:latin typeface="Times New Roman" pitchFamily="18" charset="0"/>
                <a:ea typeface="新細明體" pitchFamily="18" charset="-120"/>
              </a:rPr>
              <a:t> </a:t>
            </a:r>
            <a:r>
              <a:rPr lang="en-US" altLang="zh-TW" sz="1800">
                <a:solidFill>
                  <a:schemeClr val="accent2"/>
                </a:solidFill>
                <a:latin typeface="Times New Roman" pitchFamily="18" charset="0"/>
                <a:ea typeface="新細明體" pitchFamily="18" charset="-120"/>
              </a:rPr>
              <a:t>mod</a:t>
            </a:r>
            <a:r>
              <a:rPr lang="en-US" altLang="zh-TW" sz="1800" b="1" i="1">
                <a:solidFill>
                  <a:schemeClr val="accent2"/>
                </a:solidFill>
                <a:latin typeface="Times New Roman" pitchFamily="18" charset="0"/>
                <a:ea typeface="新細明體" pitchFamily="18" charset="-120"/>
              </a:rPr>
              <a:t> N</a:t>
            </a:r>
            <a:endParaRPr lang="en-US" altLang="zh-TW" sz="1800">
              <a:solidFill>
                <a:schemeClr val="accent2"/>
              </a:solidFill>
              <a:latin typeface="Times New Roman" pitchFamily="18" charset="0"/>
              <a:ea typeface="新細明體" pitchFamily="18" charset="-120"/>
            </a:endParaRPr>
          </a:p>
          <a:p>
            <a:pPr marL="285750" lvl="1" algn="l" defTabSz="285750">
              <a:lnSpc>
                <a:spcPct val="90000"/>
              </a:lnSpc>
              <a:spcBef>
                <a:spcPct val="20000"/>
              </a:spcBef>
              <a:buClr>
                <a:schemeClr val="hlink"/>
              </a:buClr>
              <a:buSzPct val="110000"/>
              <a:buFont typeface="Wingdings" pitchFamily="2" charset="2"/>
              <a:buNone/>
            </a:pPr>
            <a:r>
              <a:rPr lang="en-US" altLang="zh-TW" sz="1800" b="1">
                <a:solidFill>
                  <a:srgbClr val="000000"/>
                </a:solidFill>
                <a:latin typeface="Times New Roman" pitchFamily="18" charset="0"/>
                <a:ea typeface="新細明體" pitchFamily="18" charset="-120"/>
              </a:rPr>
              <a:t>		</a:t>
            </a:r>
            <a:r>
              <a:rPr lang="en-US" altLang="zh-TW" sz="1800" b="1" i="1">
                <a:solidFill>
                  <a:schemeClr val="accent2"/>
                </a:solidFill>
                <a:latin typeface="Times New Roman" pitchFamily="18" charset="0"/>
                <a:ea typeface="新細明體" pitchFamily="18" charset="-120"/>
              </a:rPr>
              <a:t>p</a:t>
            </a:r>
            <a:r>
              <a:rPr lang="en-US" altLang="zh-TW" sz="1800">
                <a:solidFill>
                  <a:schemeClr val="accent2"/>
                </a:solidFill>
                <a:latin typeface="Times New Roman" pitchFamily="18" charset="0"/>
                <a:ea typeface="新細明體" pitchFamily="18" charset="-120"/>
              </a:rPr>
              <a:t> </a:t>
            </a:r>
            <a:r>
              <a:rPr lang="en-US" altLang="zh-TW" sz="1800">
                <a:solidFill>
                  <a:schemeClr val="accent2"/>
                </a:solidFill>
                <a:latin typeface="Symbol" pitchFamily="18" charset="2"/>
                <a:ea typeface="新細明體" pitchFamily="18" charset="-120"/>
                <a:sym typeface="Symbol" pitchFamily="18" charset="2"/>
              </a:rPr>
              <a:t></a:t>
            </a:r>
            <a:r>
              <a:rPr lang="en-US" altLang="zh-TW" sz="1800" b="1" i="1">
                <a:solidFill>
                  <a:schemeClr val="accent2"/>
                </a:solidFill>
                <a:latin typeface="Times New Roman" pitchFamily="18" charset="0"/>
                <a:ea typeface="新細明體" pitchFamily="18" charset="-120"/>
              </a:rPr>
              <a:t> p</a:t>
            </a:r>
            <a:r>
              <a:rPr lang="en-US" altLang="zh-TW" sz="1800">
                <a:solidFill>
                  <a:schemeClr val="accent2"/>
                </a:solidFill>
                <a:latin typeface="Times New Roman" pitchFamily="18" charset="0"/>
                <a:ea typeface="新細明體" pitchFamily="18" charset="-120"/>
              </a:rPr>
              <a:t> </a:t>
            </a:r>
            <a:r>
              <a:rPr lang="en-US" altLang="zh-TW" sz="1800">
                <a:solidFill>
                  <a:schemeClr val="accent2"/>
                </a:solidFill>
                <a:latin typeface="Symbol" pitchFamily="18" charset="2"/>
                <a:ea typeface="新細明體" pitchFamily="18" charset="-120"/>
                <a:sym typeface="Symbol" pitchFamily="18" charset="2"/>
              </a:rPr>
              <a:t>+</a:t>
            </a:r>
            <a:r>
              <a:rPr lang="en-US" altLang="zh-TW" sz="1800" b="1" i="1">
                <a:solidFill>
                  <a:schemeClr val="accent2"/>
                </a:solidFill>
                <a:latin typeface="Times New Roman" pitchFamily="18" charset="0"/>
                <a:ea typeface="新細明體" pitchFamily="18" charset="-120"/>
              </a:rPr>
              <a:t> </a:t>
            </a:r>
            <a:r>
              <a:rPr lang="en-US" altLang="zh-TW" sz="1800">
                <a:solidFill>
                  <a:schemeClr val="accent2"/>
                </a:solidFill>
                <a:latin typeface="Times New Roman" pitchFamily="18" charset="0"/>
                <a:ea typeface="新細明體" pitchFamily="18" charset="-120"/>
              </a:rPr>
              <a:t>1</a:t>
            </a:r>
          </a:p>
          <a:p>
            <a:pPr marL="285750" lvl="1" algn="l" defTabSz="285750">
              <a:lnSpc>
                <a:spcPct val="90000"/>
              </a:lnSpc>
              <a:spcBef>
                <a:spcPct val="20000"/>
              </a:spcBef>
              <a:buClr>
                <a:schemeClr val="hlink"/>
              </a:buClr>
              <a:buSzPct val="110000"/>
              <a:buFont typeface="Wingdings" pitchFamily="2" charset="2"/>
              <a:buNone/>
            </a:pPr>
            <a:r>
              <a:rPr lang="en-US" altLang="zh-TW" sz="1800" b="1">
                <a:solidFill>
                  <a:srgbClr val="000000"/>
                </a:solidFill>
                <a:latin typeface="Times New Roman" pitchFamily="18" charset="0"/>
                <a:ea typeface="新細明體" pitchFamily="18" charset="-120"/>
              </a:rPr>
              <a:t>until</a:t>
            </a:r>
            <a:r>
              <a:rPr lang="en-US" altLang="zh-TW" sz="1800">
                <a:solidFill>
                  <a:schemeClr val="accent2"/>
                </a:solidFill>
                <a:latin typeface="Times New Roman" pitchFamily="18" charset="0"/>
                <a:ea typeface="新細明體" pitchFamily="18" charset="-120"/>
              </a:rPr>
              <a:t> 	 </a:t>
            </a:r>
            <a:r>
              <a:rPr lang="en-US" altLang="zh-TW" sz="1800" b="1" i="1">
                <a:solidFill>
                  <a:schemeClr val="accent2"/>
                </a:solidFill>
                <a:latin typeface="Times New Roman" pitchFamily="18" charset="0"/>
                <a:ea typeface="新細明體" pitchFamily="18" charset="-120"/>
              </a:rPr>
              <a:t>p</a:t>
            </a:r>
            <a:r>
              <a:rPr lang="en-US" altLang="zh-TW" sz="1800">
                <a:solidFill>
                  <a:schemeClr val="accent2"/>
                </a:solidFill>
                <a:latin typeface="Times New Roman" pitchFamily="18" charset="0"/>
                <a:ea typeface="新細明體" pitchFamily="18" charset="-120"/>
              </a:rPr>
              <a:t> </a:t>
            </a:r>
            <a:r>
              <a:rPr lang="en-US" altLang="zh-TW" sz="1800">
                <a:solidFill>
                  <a:schemeClr val="accent2"/>
                </a:solidFill>
                <a:latin typeface="Symbol" pitchFamily="18" charset="2"/>
                <a:ea typeface="新細明體" pitchFamily="18" charset="-120"/>
                <a:sym typeface="Symbol" pitchFamily="18" charset="2"/>
              </a:rPr>
              <a:t>=</a:t>
            </a:r>
            <a:r>
              <a:rPr lang="en-US" altLang="zh-TW" sz="1800">
                <a:solidFill>
                  <a:schemeClr val="accent2"/>
                </a:solidFill>
                <a:latin typeface="Times New Roman" pitchFamily="18" charset="0"/>
                <a:ea typeface="新細明體" pitchFamily="18" charset="-120"/>
              </a:rPr>
              <a:t> </a:t>
            </a:r>
            <a:r>
              <a:rPr lang="en-US" altLang="zh-TW" sz="1800" b="1" i="1">
                <a:solidFill>
                  <a:schemeClr val="accent2"/>
                </a:solidFill>
                <a:latin typeface="Times New Roman" pitchFamily="18" charset="0"/>
                <a:ea typeface="新細明體" pitchFamily="18" charset="-120"/>
              </a:rPr>
              <a:t>N</a:t>
            </a:r>
          </a:p>
          <a:p>
            <a:pPr algn="l" defTabSz="285750">
              <a:lnSpc>
                <a:spcPct val="90000"/>
              </a:lnSpc>
              <a:spcBef>
                <a:spcPct val="20000"/>
              </a:spcBef>
              <a:buClr>
                <a:schemeClr val="hlink"/>
              </a:buClr>
              <a:buSzPct val="110000"/>
              <a:buFont typeface="Wingdings" pitchFamily="2" charset="2"/>
              <a:buNone/>
            </a:pPr>
            <a:r>
              <a:rPr lang="en-US" altLang="zh-TW" sz="1800">
                <a:solidFill>
                  <a:schemeClr val="accent2"/>
                </a:solidFill>
                <a:latin typeface="Symbol" pitchFamily="18" charset="2"/>
                <a:ea typeface="新細明體" pitchFamily="18" charset="-120"/>
                <a:sym typeface="Symbol" pitchFamily="18" charset="2"/>
              </a:rPr>
              <a:t>	</a:t>
            </a:r>
            <a:r>
              <a:rPr lang="en-US" altLang="zh-TW" sz="1800" b="1">
                <a:solidFill>
                  <a:srgbClr val="000000"/>
                </a:solidFill>
                <a:latin typeface="Times New Roman" pitchFamily="18" charset="0"/>
                <a:ea typeface="新細明體" pitchFamily="18" charset="-120"/>
              </a:rPr>
              <a:t>return</a:t>
            </a:r>
            <a:r>
              <a:rPr lang="en-US" altLang="zh-TW" sz="1800">
                <a:solidFill>
                  <a:schemeClr val="accent2"/>
                </a:solidFill>
                <a:latin typeface="Times New Roman" pitchFamily="18" charset="0"/>
                <a:ea typeface="新細明體" pitchFamily="18" charset="-120"/>
              </a:rPr>
              <a:t> </a:t>
            </a:r>
            <a:r>
              <a:rPr lang="en-US" altLang="zh-TW" sz="1800" b="1" i="1">
                <a:solidFill>
                  <a:schemeClr val="accent2"/>
                </a:solidFill>
                <a:latin typeface="Times New Roman" pitchFamily="18" charset="0"/>
                <a:ea typeface="新細明體" pitchFamily="18" charset="-120"/>
              </a:rPr>
              <a:t>null</a:t>
            </a:r>
          </a:p>
        </p:txBody>
      </p:sp>
      <p:graphicFrame>
        <p:nvGraphicFramePr>
          <p:cNvPr id="151557" name="Object 5"/>
          <p:cNvGraphicFramePr>
            <a:graphicFrameLocks noChangeAspect="1"/>
          </p:cNvGraphicFramePr>
          <p:nvPr/>
        </p:nvGraphicFramePr>
        <p:xfrm>
          <a:off x="7467600" y="152400"/>
          <a:ext cx="1330325" cy="1143000"/>
        </p:xfrm>
        <a:graphic>
          <a:graphicData uri="http://schemas.openxmlformats.org/presentationml/2006/ole">
            <mc:AlternateContent xmlns:mc="http://schemas.openxmlformats.org/markup-compatibility/2006">
              <mc:Choice xmlns:v="urn:schemas-microsoft-com:vml" Requires="v">
                <p:oleObj name="Clip" r:id="rId2" imgW="4033080" imgH="3468960" progId="">
                  <p:embed/>
                </p:oleObj>
              </mc:Choice>
              <mc:Fallback>
                <p:oleObj name="Clip" r:id="rId2" imgW="4033080" imgH="3468960" progId="">
                  <p:embed/>
                  <p:pic>
                    <p:nvPicPr>
                      <p:cNvPr id="15155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152400"/>
                        <a:ext cx="133032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05035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ltLang="zh-TW">
                <a:ea typeface="新細明體" pitchFamily="18" charset="-120"/>
              </a:rPr>
              <a:t>Linear Probing</a:t>
            </a:r>
          </a:p>
        </p:txBody>
      </p:sp>
      <p:sp>
        <p:nvSpPr>
          <p:cNvPr id="179203" name="Rectangle 3" descr="Rectangle: Click to edit Master text styles&#10;Second level&#10;Third level&#10;Fourth level&#10;Fifth level"/>
          <p:cNvSpPr>
            <a:spLocks noGrp="1" noChangeArrowheads="1"/>
          </p:cNvSpPr>
          <p:nvPr>
            <p:ph type="body" sz="half" idx="1"/>
          </p:nvPr>
        </p:nvSpPr>
        <p:spPr>
          <a:xfrm>
            <a:off x="609600" y="1676400"/>
            <a:ext cx="4114800" cy="4572000"/>
          </a:xfrm>
        </p:spPr>
        <p:txBody>
          <a:bodyPr/>
          <a:lstStyle/>
          <a:p>
            <a:r>
              <a:rPr lang="en-US" altLang="zh-TW" sz="2100" dirty="0">
                <a:latin typeface="Trebuchet MS" panose="020B0603020202020204" pitchFamily="34" charset="0"/>
                <a:ea typeface="新細明體" pitchFamily="18" charset="-120"/>
              </a:rPr>
              <a:t>Search for key=20.</a:t>
            </a:r>
          </a:p>
          <a:p>
            <a:pPr lvl="1"/>
            <a:r>
              <a:rPr lang="en-US" altLang="zh-TW" sz="2100" dirty="0">
                <a:latin typeface="Trebuchet MS" panose="020B0603020202020204" pitchFamily="34" charset="0"/>
                <a:ea typeface="新細明體" pitchFamily="18" charset="-120"/>
              </a:rPr>
              <a:t>h(20)=20 mod 13 =7. </a:t>
            </a:r>
          </a:p>
          <a:p>
            <a:pPr lvl="1"/>
            <a:r>
              <a:rPr lang="en-US" altLang="zh-TW" sz="2100" dirty="0">
                <a:latin typeface="Trebuchet MS" panose="020B0603020202020204" pitchFamily="34" charset="0"/>
                <a:ea typeface="新細明體" pitchFamily="18" charset="-120"/>
              </a:rPr>
              <a:t>Go through rank 8, 9, …, 12, 0.</a:t>
            </a:r>
          </a:p>
          <a:p>
            <a:r>
              <a:rPr lang="en-US" altLang="zh-TW" sz="2100" dirty="0">
                <a:latin typeface="Trebuchet MS" panose="020B0603020202020204" pitchFamily="34" charset="0"/>
                <a:ea typeface="新細明體" pitchFamily="18" charset="-120"/>
              </a:rPr>
              <a:t>Search for key=15</a:t>
            </a:r>
          </a:p>
          <a:p>
            <a:pPr lvl="1"/>
            <a:r>
              <a:rPr lang="en-US" altLang="zh-TW" sz="2100" dirty="0">
                <a:latin typeface="Trebuchet MS" panose="020B0603020202020204" pitchFamily="34" charset="0"/>
                <a:ea typeface="新細明體" pitchFamily="18" charset="-120"/>
              </a:rPr>
              <a:t>h(15)=15 mod 13=2.</a:t>
            </a:r>
          </a:p>
          <a:p>
            <a:pPr lvl="1"/>
            <a:r>
              <a:rPr lang="en-US" altLang="zh-TW" sz="2100" dirty="0">
                <a:latin typeface="Trebuchet MS" panose="020B0603020202020204" pitchFamily="34" charset="0"/>
                <a:ea typeface="新細明體" pitchFamily="18" charset="-120"/>
              </a:rPr>
              <a:t>Go through rank 2, 3 and return </a:t>
            </a:r>
            <a:r>
              <a:rPr lang="en-US" altLang="zh-TW" sz="2100" dirty="0">
                <a:solidFill>
                  <a:srgbClr val="FF0000"/>
                </a:solidFill>
                <a:latin typeface="Trebuchet MS" panose="020B0603020202020204" pitchFamily="34" charset="0"/>
                <a:ea typeface="新細明體" pitchFamily="18" charset="-120"/>
              </a:rPr>
              <a:t>null</a:t>
            </a:r>
            <a:r>
              <a:rPr lang="en-US" altLang="zh-TW" sz="2100" dirty="0">
                <a:latin typeface="Trebuchet MS" panose="020B0603020202020204" pitchFamily="34" charset="0"/>
                <a:ea typeface="新細明體" pitchFamily="18" charset="-120"/>
              </a:rPr>
              <a:t>. </a:t>
            </a:r>
          </a:p>
          <a:p>
            <a:pPr lvl="1"/>
            <a:endParaRPr lang="en-US" altLang="zh-TW" sz="2100" dirty="0">
              <a:latin typeface="Trebuchet MS" panose="020B0603020202020204" pitchFamily="34" charset="0"/>
              <a:ea typeface="新細明體" pitchFamily="18" charset="-120"/>
            </a:endParaRPr>
          </a:p>
        </p:txBody>
      </p:sp>
      <p:sp>
        <p:nvSpPr>
          <p:cNvPr id="179204" name="Rectangle 4" descr="Rectangle: Click to edit Master text styles&#10;Second level&#10;Third level&#10;Fourth level&#10;Fifth level"/>
          <p:cNvSpPr>
            <a:spLocks noGrp="1" noChangeArrowheads="1"/>
          </p:cNvSpPr>
          <p:nvPr>
            <p:ph type="body" sz="half" idx="2"/>
          </p:nvPr>
        </p:nvSpPr>
        <p:spPr>
          <a:xfrm>
            <a:off x="4800600" y="1676400"/>
            <a:ext cx="3810000" cy="2209800"/>
          </a:xfrm>
        </p:spPr>
        <p:txBody>
          <a:bodyPr/>
          <a:lstStyle/>
          <a:p>
            <a:r>
              <a:rPr lang="en-US" altLang="zh-TW" sz="2400">
                <a:ea typeface="新細明體" pitchFamily="18" charset="-120"/>
              </a:rPr>
              <a:t>Example:</a:t>
            </a:r>
          </a:p>
          <a:p>
            <a:pPr lvl="1"/>
            <a:r>
              <a:rPr lang="en-US" altLang="zh-TW" sz="2000" b="1" i="1">
                <a:latin typeface="Times New Roman" pitchFamily="18" charset="0"/>
                <a:ea typeface="新細明體" pitchFamily="18" charset="-120"/>
              </a:rPr>
              <a:t>h</a:t>
            </a:r>
            <a:r>
              <a:rPr lang="en-US" altLang="zh-TW" sz="2000">
                <a:latin typeface="Times New Roman" pitchFamily="18" charset="0"/>
                <a:ea typeface="新細明體" pitchFamily="18" charset="-120"/>
              </a:rPr>
              <a:t>(</a:t>
            </a:r>
            <a:r>
              <a:rPr lang="en-US" altLang="zh-TW" sz="2000" b="1" i="1">
                <a:latin typeface="Times New Roman" pitchFamily="18" charset="0"/>
                <a:ea typeface="新細明體" pitchFamily="18" charset="-120"/>
              </a:rPr>
              <a:t>x</a:t>
            </a:r>
            <a:r>
              <a:rPr lang="en-US" altLang="zh-TW" sz="2000">
                <a:latin typeface="Times New Roman" pitchFamily="18" charset="0"/>
                <a:ea typeface="新細明體" pitchFamily="18" charset="-120"/>
              </a:rPr>
              <a:t>) </a:t>
            </a:r>
            <a:r>
              <a:rPr lang="en-US" altLang="zh-TW" sz="2000">
                <a:latin typeface="Symbol" pitchFamily="18" charset="2"/>
                <a:ea typeface="新細明體" pitchFamily="18" charset="-120"/>
              </a:rPr>
              <a:t>=</a:t>
            </a:r>
            <a:r>
              <a:rPr lang="en-US" altLang="zh-TW" sz="2000" b="1" i="1">
                <a:latin typeface="Times New Roman" pitchFamily="18" charset="0"/>
                <a:ea typeface="新細明體" pitchFamily="18" charset="-120"/>
              </a:rPr>
              <a:t> x </a:t>
            </a:r>
            <a:r>
              <a:rPr lang="en-US" altLang="zh-TW" sz="2000">
                <a:latin typeface="Times New Roman" pitchFamily="18" charset="0"/>
                <a:ea typeface="新細明體" pitchFamily="18" charset="-120"/>
              </a:rPr>
              <a:t>mod</a:t>
            </a:r>
            <a:r>
              <a:rPr lang="en-US" altLang="zh-TW" sz="2000" b="1" i="1">
                <a:latin typeface="Times New Roman" pitchFamily="18" charset="0"/>
                <a:ea typeface="新細明體" pitchFamily="18" charset="-120"/>
              </a:rPr>
              <a:t> </a:t>
            </a:r>
            <a:r>
              <a:rPr lang="en-US" altLang="zh-TW" sz="2000">
                <a:latin typeface="Times New Roman" pitchFamily="18" charset="0"/>
                <a:ea typeface="新細明體" pitchFamily="18" charset="-120"/>
              </a:rPr>
              <a:t>13</a:t>
            </a:r>
          </a:p>
          <a:p>
            <a:pPr lvl="1"/>
            <a:r>
              <a:rPr lang="en-US" altLang="zh-TW" sz="2000">
                <a:ea typeface="新細明體" pitchFamily="18" charset="-120"/>
              </a:rPr>
              <a:t>Insert keys 18, 41, 22, 44, 59, 32, 31, 73, 12, 20 in this order</a:t>
            </a:r>
          </a:p>
          <a:p>
            <a:pPr lvl="1"/>
            <a:endParaRPr lang="zh-TW" altLang="en-US" sz="2000">
              <a:ea typeface="新細明體" pitchFamily="18" charset="-120"/>
            </a:endParaRPr>
          </a:p>
        </p:txBody>
      </p:sp>
      <p:sp>
        <p:nvSpPr>
          <p:cNvPr id="179205" name="Rectangle 5"/>
          <p:cNvSpPr>
            <a:spLocks noChangeArrowheads="1"/>
          </p:cNvSpPr>
          <p:nvPr/>
        </p:nvSpPr>
        <p:spPr bwMode="auto">
          <a:xfrm>
            <a:off x="44958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9206" name="Rectangle 6"/>
          <p:cNvSpPr>
            <a:spLocks noChangeArrowheads="1"/>
          </p:cNvSpPr>
          <p:nvPr/>
        </p:nvSpPr>
        <p:spPr bwMode="auto">
          <a:xfrm>
            <a:off x="48006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9207" name="Rectangle 7"/>
          <p:cNvSpPr>
            <a:spLocks noChangeArrowheads="1"/>
          </p:cNvSpPr>
          <p:nvPr/>
        </p:nvSpPr>
        <p:spPr bwMode="auto">
          <a:xfrm>
            <a:off x="51054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9208" name="Rectangle 8"/>
          <p:cNvSpPr>
            <a:spLocks noChangeArrowheads="1"/>
          </p:cNvSpPr>
          <p:nvPr/>
        </p:nvSpPr>
        <p:spPr bwMode="auto">
          <a:xfrm>
            <a:off x="54102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9209" name="Rectangle 9"/>
          <p:cNvSpPr>
            <a:spLocks noChangeArrowheads="1"/>
          </p:cNvSpPr>
          <p:nvPr/>
        </p:nvSpPr>
        <p:spPr bwMode="auto">
          <a:xfrm>
            <a:off x="57150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9210" name="Rectangle 10"/>
          <p:cNvSpPr>
            <a:spLocks noChangeArrowheads="1"/>
          </p:cNvSpPr>
          <p:nvPr/>
        </p:nvSpPr>
        <p:spPr bwMode="auto">
          <a:xfrm>
            <a:off x="60198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9211" name="Rectangle 11"/>
          <p:cNvSpPr>
            <a:spLocks noChangeArrowheads="1"/>
          </p:cNvSpPr>
          <p:nvPr/>
        </p:nvSpPr>
        <p:spPr bwMode="auto">
          <a:xfrm>
            <a:off x="63246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9212" name="Rectangle 12"/>
          <p:cNvSpPr>
            <a:spLocks noChangeArrowheads="1"/>
          </p:cNvSpPr>
          <p:nvPr/>
        </p:nvSpPr>
        <p:spPr bwMode="auto">
          <a:xfrm>
            <a:off x="66294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9213" name="Rectangle 13"/>
          <p:cNvSpPr>
            <a:spLocks noChangeArrowheads="1"/>
          </p:cNvSpPr>
          <p:nvPr/>
        </p:nvSpPr>
        <p:spPr bwMode="auto">
          <a:xfrm>
            <a:off x="69342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9214" name="Rectangle 14"/>
          <p:cNvSpPr>
            <a:spLocks noChangeArrowheads="1"/>
          </p:cNvSpPr>
          <p:nvPr/>
        </p:nvSpPr>
        <p:spPr bwMode="auto">
          <a:xfrm>
            <a:off x="72390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9215" name="Rectangle 15"/>
          <p:cNvSpPr>
            <a:spLocks noChangeArrowheads="1"/>
          </p:cNvSpPr>
          <p:nvPr/>
        </p:nvSpPr>
        <p:spPr bwMode="auto">
          <a:xfrm>
            <a:off x="75438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9216" name="Rectangle 16"/>
          <p:cNvSpPr>
            <a:spLocks noChangeArrowheads="1"/>
          </p:cNvSpPr>
          <p:nvPr/>
        </p:nvSpPr>
        <p:spPr bwMode="auto">
          <a:xfrm>
            <a:off x="78486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9217" name="Rectangle 17"/>
          <p:cNvSpPr>
            <a:spLocks noChangeArrowheads="1"/>
          </p:cNvSpPr>
          <p:nvPr/>
        </p:nvSpPr>
        <p:spPr bwMode="auto">
          <a:xfrm>
            <a:off x="8153400" y="39624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800">
                <a:ea typeface="新細明體" pitchFamily="18" charset="-120"/>
              </a:rPr>
              <a:t> </a:t>
            </a:r>
          </a:p>
        </p:txBody>
      </p:sp>
      <p:sp>
        <p:nvSpPr>
          <p:cNvPr id="179218" name="Text Box 18"/>
          <p:cNvSpPr txBox="1">
            <a:spLocks noChangeArrowheads="1"/>
          </p:cNvSpPr>
          <p:nvPr/>
        </p:nvSpPr>
        <p:spPr bwMode="auto">
          <a:xfrm>
            <a:off x="4498975" y="42291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0</a:t>
            </a:r>
          </a:p>
        </p:txBody>
      </p:sp>
      <p:sp>
        <p:nvSpPr>
          <p:cNvPr id="179219" name="Text Box 19"/>
          <p:cNvSpPr txBox="1">
            <a:spLocks noChangeArrowheads="1"/>
          </p:cNvSpPr>
          <p:nvPr/>
        </p:nvSpPr>
        <p:spPr bwMode="auto">
          <a:xfrm>
            <a:off x="4800600" y="42291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1</a:t>
            </a:r>
          </a:p>
        </p:txBody>
      </p:sp>
      <p:sp>
        <p:nvSpPr>
          <p:cNvPr id="179220" name="Text Box 20"/>
          <p:cNvSpPr txBox="1">
            <a:spLocks noChangeArrowheads="1"/>
          </p:cNvSpPr>
          <p:nvPr/>
        </p:nvSpPr>
        <p:spPr bwMode="auto">
          <a:xfrm>
            <a:off x="5102225" y="42291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2</a:t>
            </a:r>
          </a:p>
        </p:txBody>
      </p:sp>
      <p:sp>
        <p:nvSpPr>
          <p:cNvPr id="179221" name="Text Box 21"/>
          <p:cNvSpPr txBox="1">
            <a:spLocks noChangeArrowheads="1"/>
          </p:cNvSpPr>
          <p:nvPr/>
        </p:nvSpPr>
        <p:spPr bwMode="auto">
          <a:xfrm>
            <a:off x="5403850" y="42291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3</a:t>
            </a:r>
          </a:p>
        </p:txBody>
      </p:sp>
      <p:sp>
        <p:nvSpPr>
          <p:cNvPr id="179222" name="Text Box 22"/>
          <p:cNvSpPr txBox="1">
            <a:spLocks noChangeArrowheads="1"/>
          </p:cNvSpPr>
          <p:nvPr/>
        </p:nvSpPr>
        <p:spPr bwMode="auto">
          <a:xfrm>
            <a:off x="5705475" y="42291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4</a:t>
            </a:r>
          </a:p>
        </p:txBody>
      </p:sp>
      <p:sp>
        <p:nvSpPr>
          <p:cNvPr id="179223" name="Text Box 23"/>
          <p:cNvSpPr txBox="1">
            <a:spLocks noChangeArrowheads="1"/>
          </p:cNvSpPr>
          <p:nvPr/>
        </p:nvSpPr>
        <p:spPr bwMode="auto">
          <a:xfrm>
            <a:off x="6007100" y="42291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5</a:t>
            </a:r>
          </a:p>
        </p:txBody>
      </p:sp>
      <p:sp>
        <p:nvSpPr>
          <p:cNvPr id="179224" name="Text Box 24"/>
          <p:cNvSpPr txBox="1">
            <a:spLocks noChangeArrowheads="1"/>
          </p:cNvSpPr>
          <p:nvPr/>
        </p:nvSpPr>
        <p:spPr bwMode="auto">
          <a:xfrm>
            <a:off x="6308725" y="42291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6</a:t>
            </a:r>
          </a:p>
        </p:txBody>
      </p:sp>
      <p:sp>
        <p:nvSpPr>
          <p:cNvPr id="179225" name="Text Box 25"/>
          <p:cNvSpPr txBox="1">
            <a:spLocks noChangeArrowheads="1"/>
          </p:cNvSpPr>
          <p:nvPr/>
        </p:nvSpPr>
        <p:spPr bwMode="auto">
          <a:xfrm>
            <a:off x="6610350" y="42291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7</a:t>
            </a:r>
          </a:p>
        </p:txBody>
      </p:sp>
      <p:sp>
        <p:nvSpPr>
          <p:cNvPr id="179226" name="Text Box 26"/>
          <p:cNvSpPr txBox="1">
            <a:spLocks noChangeArrowheads="1"/>
          </p:cNvSpPr>
          <p:nvPr/>
        </p:nvSpPr>
        <p:spPr bwMode="auto">
          <a:xfrm>
            <a:off x="6911975" y="42291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8</a:t>
            </a:r>
          </a:p>
        </p:txBody>
      </p:sp>
      <p:sp>
        <p:nvSpPr>
          <p:cNvPr id="179227" name="Text Box 27"/>
          <p:cNvSpPr txBox="1">
            <a:spLocks noChangeArrowheads="1"/>
          </p:cNvSpPr>
          <p:nvPr/>
        </p:nvSpPr>
        <p:spPr bwMode="auto">
          <a:xfrm>
            <a:off x="7213600" y="42291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9</a:t>
            </a:r>
          </a:p>
        </p:txBody>
      </p:sp>
      <p:sp>
        <p:nvSpPr>
          <p:cNvPr id="179228" name="Text Box 28"/>
          <p:cNvSpPr txBox="1">
            <a:spLocks noChangeArrowheads="1"/>
          </p:cNvSpPr>
          <p:nvPr/>
        </p:nvSpPr>
        <p:spPr bwMode="auto">
          <a:xfrm>
            <a:off x="7458075" y="4229100"/>
            <a:ext cx="4127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10</a:t>
            </a:r>
          </a:p>
        </p:txBody>
      </p:sp>
      <p:sp>
        <p:nvSpPr>
          <p:cNvPr id="179229" name="Text Box 29"/>
          <p:cNvSpPr txBox="1">
            <a:spLocks noChangeArrowheads="1"/>
          </p:cNvSpPr>
          <p:nvPr/>
        </p:nvSpPr>
        <p:spPr bwMode="auto">
          <a:xfrm>
            <a:off x="7759700" y="4229100"/>
            <a:ext cx="4127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11</a:t>
            </a:r>
          </a:p>
        </p:txBody>
      </p:sp>
      <p:sp>
        <p:nvSpPr>
          <p:cNvPr id="179230" name="Text Box 30"/>
          <p:cNvSpPr txBox="1">
            <a:spLocks noChangeArrowheads="1"/>
          </p:cNvSpPr>
          <p:nvPr/>
        </p:nvSpPr>
        <p:spPr bwMode="auto">
          <a:xfrm>
            <a:off x="8061325" y="4229100"/>
            <a:ext cx="4127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12</a:t>
            </a:r>
          </a:p>
        </p:txBody>
      </p:sp>
      <p:sp>
        <p:nvSpPr>
          <p:cNvPr id="179231" name="Rectangle 31"/>
          <p:cNvSpPr>
            <a:spLocks noChangeArrowheads="1"/>
          </p:cNvSpPr>
          <p:nvPr/>
        </p:nvSpPr>
        <p:spPr bwMode="auto">
          <a:xfrm>
            <a:off x="44958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200">
                <a:ea typeface="新細明體" pitchFamily="18" charset="-120"/>
              </a:rPr>
              <a:t> </a:t>
            </a:r>
            <a:r>
              <a:rPr lang="en-US" altLang="zh-TW" sz="1200">
                <a:ea typeface="新細明體" pitchFamily="18" charset="-120"/>
              </a:rPr>
              <a:t>20</a:t>
            </a:r>
          </a:p>
        </p:txBody>
      </p:sp>
      <p:sp>
        <p:nvSpPr>
          <p:cNvPr id="179232" name="Rectangle 32"/>
          <p:cNvSpPr>
            <a:spLocks noChangeArrowheads="1"/>
          </p:cNvSpPr>
          <p:nvPr/>
        </p:nvSpPr>
        <p:spPr bwMode="auto">
          <a:xfrm>
            <a:off x="48006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200">
                <a:ea typeface="新細明體" pitchFamily="18" charset="-120"/>
              </a:rPr>
              <a:t> </a:t>
            </a:r>
          </a:p>
        </p:txBody>
      </p:sp>
      <p:sp>
        <p:nvSpPr>
          <p:cNvPr id="179233" name="Rectangle 33"/>
          <p:cNvSpPr>
            <a:spLocks noChangeArrowheads="1"/>
          </p:cNvSpPr>
          <p:nvPr/>
        </p:nvSpPr>
        <p:spPr bwMode="auto">
          <a:xfrm>
            <a:off x="51054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en-US" altLang="zh-TW" sz="1200">
                <a:ea typeface="新細明體" pitchFamily="18" charset="-120"/>
              </a:rPr>
              <a:t>41</a:t>
            </a:r>
          </a:p>
        </p:txBody>
      </p:sp>
      <p:sp>
        <p:nvSpPr>
          <p:cNvPr id="179234" name="Rectangle 34"/>
          <p:cNvSpPr>
            <a:spLocks noChangeArrowheads="1"/>
          </p:cNvSpPr>
          <p:nvPr/>
        </p:nvSpPr>
        <p:spPr bwMode="auto">
          <a:xfrm>
            <a:off x="54102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200">
                <a:ea typeface="新細明體" pitchFamily="18" charset="-120"/>
              </a:rPr>
              <a:t> </a:t>
            </a:r>
          </a:p>
        </p:txBody>
      </p:sp>
      <p:sp>
        <p:nvSpPr>
          <p:cNvPr id="179235" name="Rectangle 35"/>
          <p:cNvSpPr>
            <a:spLocks noChangeArrowheads="1"/>
          </p:cNvSpPr>
          <p:nvPr/>
        </p:nvSpPr>
        <p:spPr bwMode="auto">
          <a:xfrm>
            <a:off x="57150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200">
                <a:ea typeface="新細明體" pitchFamily="18" charset="-120"/>
              </a:rPr>
              <a:t> </a:t>
            </a:r>
          </a:p>
        </p:txBody>
      </p:sp>
      <p:sp>
        <p:nvSpPr>
          <p:cNvPr id="179236" name="Rectangle 36"/>
          <p:cNvSpPr>
            <a:spLocks noChangeArrowheads="1"/>
          </p:cNvSpPr>
          <p:nvPr/>
        </p:nvSpPr>
        <p:spPr bwMode="auto">
          <a:xfrm>
            <a:off x="60198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en-US" altLang="zh-TW" sz="1200">
                <a:solidFill>
                  <a:schemeClr val="tx2"/>
                </a:solidFill>
                <a:ea typeface="新細明體" pitchFamily="18" charset="-120"/>
              </a:rPr>
              <a:t>18</a:t>
            </a:r>
          </a:p>
        </p:txBody>
      </p:sp>
      <p:sp>
        <p:nvSpPr>
          <p:cNvPr id="179237" name="Rectangle 37"/>
          <p:cNvSpPr>
            <a:spLocks noChangeArrowheads="1"/>
          </p:cNvSpPr>
          <p:nvPr/>
        </p:nvSpPr>
        <p:spPr bwMode="auto">
          <a:xfrm>
            <a:off x="63246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en-US" altLang="zh-TW" sz="1200">
                <a:solidFill>
                  <a:schemeClr val="tx2"/>
                </a:solidFill>
                <a:ea typeface="新細明體" pitchFamily="18" charset="-120"/>
              </a:rPr>
              <a:t>44</a:t>
            </a:r>
          </a:p>
        </p:txBody>
      </p:sp>
      <p:sp>
        <p:nvSpPr>
          <p:cNvPr id="179238" name="Rectangle 38"/>
          <p:cNvSpPr>
            <a:spLocks noChangeArrowheads="1"/>
          </p:cNvSpPr>
          <p:nvPr/>
        </p:nvSpPr>
        <p:spPr bwMode="auto">
          <a:xfrm>
            <a:off x="66294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en-US" altLang="zh-TW" sz="1200">
                <a:solidFill>
                  <a:srgbClr val="1EA467"/>
                </a:solidFill>
                <a:ea typeface="新細明體" pitchFamily="18" charset="-120"/>
              </a:rPr>
              <a:t>59</a:t>
            </a:r>
          </a:p>
        </p:txBody>
      </p:sp>
      <p:sp>
        <p:nvSpPr>
          <p:cNvPr id="179239" name="Rectangle 39"/>
          <p:cNvSpPr>
            <a:spLocks noChangeArrowheads="1"/>
          </p:cNvSpPr>
          <p:nvPr/>
        </p:nvSpPr>
        <p:spPr bwMode="auto">
          <a:xfrm>
            <a:off x="69342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en-US" altLang="zh-TW" sz="1200">
                <a:solidFill>
                  <a:schemeClr val="bg1"/>
                </a:solidFill>
                <a:ea typeface="新細明體" pitchFamily="18" charset="-120"/>
              </a:rPr>
              <a:t>32</a:t>
            </a:r>
          </a:p>
        </p:txBody>
      </p:sp>
      <p:sp>
        <p:nvSpPr>
          <p:cNvPr id="179240" name="Rectangle 40"/>
          <p:cNvSpPr>
            <a:spLocks noChangeArrowheads="1"/>
          </p:cNvSpPr>
          <p:nvPr/>
        </p:nvSpPr>
        <p:spPr bwMode="auto">
          <a:xfrm>
            <a:off x="72390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en-US" altLang="zh-TW" sz="1200">
                <a:ea typeface="新細明體" pitchFamily="18" charset="-120"/>
              </a:rPr>
              <a:t>22</a:t>
            </a:r>
          </a:p>
        </p:txBody>
      </p:sp>
      <p:sp>
        <p:nvSpPr>
          <p:cNvPr id="179241" name="Rectangle 41"/>
          <p:cNvSpPr>
            <a:spLocks noChangeArrowheads="1"/>
          </p:cNvSpPr>
          <p:nvPr/>
        </p:nvSpPr>
        <p:spPr bwMode="auto">
          <a:xfrm>
            <a:off x="75438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en-US" altLang="zh-TW" sz="1200">
                <a:solidFill>
                  <a:srgbClr val="1EA467"/>
                </a:solidFill>
                <a:ea typeface="新細明體" pitchFamily="18" charset="-120"/>
              </a:rPr>
              <a:t>31</a:t>
            </a:r>
          </a:p>
        </p:txBody>
      </p:sp>
      <p:sp>
        <p:nvSpPr>
          <p:cNvPr id="179242" name="Rectangle 42"/>
          <p:cNvSpPr>
            <a:spLocks noChangeArrowheads="1"/>
          </p:cNvSpPr>
          <p:nvPr/>
        </p:nvSpPr>
        <p:spPr bwMode="auto">
          <a:xfrm>
            <a:off x="78486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en-US" altLang="zh-TW" sz="1200">
                <a:solidFill>
                  <a:schemeClr val="bg1"/>
                </a:solidFill>
                <a:ea typeface="新細明體" pitchFamily="18" charset="-120"/>
              </a:rPr>
              <a:t>73</a:t>
            </a:r>
          </a:p>
        </p:txBody>
      </p:sp>
      <p:sp>
        <p:nvSpPr>
          <p:cNvPr id="179243" name="Rectangle 43"/>
          <p:cNvSpPr>
            <a:spLocks noChangeArrowheads="1"/>
          </p:cNvSpPr>
          <p:nvPr/>
        </p:nvSpPr>
        <p:spPr bwMode="auto">
          <a:xfrm>
            <a:off x="8153400" y="5181600"/>
            <a:ext cx="304800" cy="304800"/>
          </a:xfrm>
          <a:prstGeom prst="rect">
            <a:avLst/>
          </a:prstGeom>
          <a:solidFill>
            <a:schemeClr val="accent1"/>
          </a:solidFill>
          <a:ln w="19050">
            <a:solidFill>
              <a:schemeClr val="tx1"/>
            </a:solidFill>
            <a:miter lim="800000"/>
            <a:headEnd/>
            <a:tailEnd/>
          </a:ln>
          <a:effectLst/>
        </p:spPr>
        <p:txBody>
          <a:bodyPr wrap="none" anchor="ctr"/>
          <a:lstStyle/>
          <a:p>
            <a:r>
              <a:rPr lang="zh-TW" altLang="en-US" sz="1200">
                <a:ea typeface="新細明體" pitchFamily="18" charset="-120"/>
              </a:rPr>
              <a:t> </a:t>
            </a:r>
            <a:r>
              <a:rPr lang="en-US" altLang="zh-TW" sz="1200">
                <a:ea typeface="新細明體" pitchFamily="18" charset="-120"/>
              </a:rPr>
              <a:t>12</a:t>
            </a:r>
          </a:p>
        </p:txBody>
      </p:sp>
      <p:sp>
        <p:nvSpPr>
          <p:cNvPr id="179244" name="Text Box 44"/>
          <p:cNvSpPr txBox="1">
            <a:spLocks noChangeArrowheads="1"/>
          </p:cNvSpPr>
          <p:nvPr/>
        </p:nvSpPr>
        <p:spPr bwMode="auto">
          <a:xfrm>
            <a:off x="4498975" y="54483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0</a:t>
            </a:r>
          </a:p>
        </p:txBody>
      </p:sp>
      <p:sp>
        <p:nvSpPr>
          <p:cNvPr id="179245" name="Text Box 45"/>
          <p:cNvSpPr txBox="1">
            <a:spLocks noChangeArrowheads="1"/>
          </p:cNvSpPr>
          <p:nvPr/>
        </p:nvSpPr>
        <p:spPr bwMode="auto">
          <a:xfrm>
            <a:off x="4800600" y="54483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1</a:t>
            </a:r>
          </a:p>
        </p:txBody>
      </p:sp>
      <p:sp>
        <p:nvSpPr>
          <p:cNvPr id="179246" name="Text Box 46"/>
          <p:cNvSpPr txBox="1">
            <a:spLocks noChangeArrowheads="1"/>
          </p:cNvSpPr>
          <p:nvPr/>
        </p:nvSpPr>
        <p:spPr bwMode="auto">
          <a:xfrm>
            <a:off x="5102225" y="54483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2</a:t>
            </a:r>
          </a:p>
        </p:txBody>
      </p:sp>
      <p:sp>
        <p:nvSpPr>
          <p:cNvPr id="179247" name="Text Box 47"/>
          <p:cNvSpPr txBox="1">
            <a:spLocks noChangeArrowheads="1"/>
          </p:cNvSpPr>
          <p:nvPr/>
        </p:nvSpPr>
        <p:spPr bwMode="auto">
          <a:xfrm>
            <a:off x="5403850" y="54483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3</a:t>
            </a:r>
          </a:p>
        </p:txBody>
      </p:sp>
      <p:sp>
        <p:nvSpPr>
          <p:cNvPr id="179248" name="Text Box 48"/>
          <p:cNvSpPr txBox="1">
            <a:spLocks noChangeArrowheads="1"/>
          </p:cNvSpPr>
          <p:nvPr/>
        </p:nvSpPr>
        <p:spPr bwMode="auto">
          <a:xfrm>
            <a:off x="5705475" y="54483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4</a:t>
            </a:r>
          </a:p>
        </p:txBody>
      </p:sp>
      <p:sp>
        <p:nvSpPr>
          <p:cNvPr id="179249" name="Text Box 49"/>
          <p:cNvSpPr txBox="1">
            <a:spLocks noChangeArrowheads="1"/>
          </p:cNvSpPr>
          <p:nvPr/>
        </p:nvSpPr>
        <p:spPr bwMode="auto">
          <a:xfrm>
            <a:off x="6007100" y="54483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5</a:t>
            </a:r>
          </a:p>
        </p:txBody>
      </p:sp>
      <p:sp>
        <p:nvSpPr>
          <p:cNvPr id="179250" name="Text Box 50"/>
          <p:cNvSpPr txBox="1">
            <a:spLocks noChangeArrowheads="1"/>
          </p:cNvSpPr>
          <p:nvPr/>
        </p:nvSpPr>
        <p:spPr bwMode="auto">
          <a:xfrm>
            <a:off x="6308725" y="54483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6</a:t>
            </a:r>
          </a:p>
        </p:txBody>
      </p:sp>
      <p:sp>
        <p:nvSpPr>
          <p:cNvPr id="179251" name="Text Box 51"/>
          <p:cNvSpPr txBox="1">
            <a:spLocks noChangeArrowheads="1"/>
          </p:cNvSpPr>
          <p:nvPr/>
        </p:nvSpPr>
        <p:spPr bwMode="auto">
          <a:xfrm>
            <a:off x="6610350" y="54483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7</a:t>
            </a:r>
          </a:p>
        </p:txBody>
      </p:sp>
      <p:sp>
        <p:nvSpPr>
          <p:cNvPr id="179252" name="Text Box 52"/>
          <p:cNvSpPr txBox="1">
            <a:spLocks noChangeArrowheads="1"/>
          </p:cNvSpPr>
          <p:nvPr/>
        </p:nvSpPr>
        <p:spPr bwMode="auto">
          <a:xfrm>
            <a:off x="6911975" y="54483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8</a:t>
            </a:r>
          </a:p>
        </p:txBody>
      </p:sp>
      <p:sp>
        <p:nvSpPr>
          <p:cNvPr id="179253" name="Text Box 53"/>
          <p:cNvSpPr txBox="1">
            <a:spLocks noChangeArrowheads="1"/>
          </p:cNvSpPr>
          <p:nvPr/>
        </p:nvSpPr>
        <p:spPr bwMode="auto">
          <a:xfrm>
            <a:off x="7213600" y="5448300"/>
            <a:ext cx="2984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9</a:t>
            </a:r>
          </a:p>
        </p:txBody>
      </p:sp>
      <p:sp>
        <p:nvSpPr>
          <p:cNvPr id="179254" name="Text Box 54"/>
          <p:cNvSpPr txBox="1">
            <a:spLocks noChangeArrowheads="1"/>
          </p:cNvSpPr>
          <p:nvPr/>
        </p:nvSpPr>
        <p:spPr bwMode="auto">
          <a:xfrm>
            <a:off x="7458075" y="5448300"/>
            <a:ext cx="4127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10</a:t>
            </a:r>
          </a:p>
        </p:txBody>
      </p:sp>
      <p:sp>
        <p:nvSpPr>
          <p:cNvPr id="179255" name="Text Box 55"/>
          <p:cNvSpPr txBox="1">
            <a:spLocks noChangeArrowheads="1"/>
          </p:cNvSpPr>
          <p:nvPr/>
        </p:nvSpPr>
        <p:spPr bwMode="auto">
          <a:xfrm>
            <a:off x="7759700" y="5448300"/>
            <a:ext cx="4127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11</a:t>
            </a:r>
          </a:p>
        </p:txBody>
      </p:sp>
      <p:sp>
        <p:nvSpPr>
          <p:cNvPr id="179256" name="Text Box 56"/>
          <p:cNvSpPr txBox="1">
            <a:spLocks noChangeArrowheads="1"/>
          </p:cNvSpPr>
          <p:nvPr/>
        </p:nvSpPr>
        <p:spPr bwMode="auto">
          <a:xfrm>
            <a:off x="8061325" y="5448300"/>
            <a:ext cx="412750" cy="366713"/>
          </a:xfrm>
          <a:prstGeom prst="rect">
            <a:avLst/>
          </a:prstGeom>
          <a:noFill/>
          <a:ln w="19050">
            <a:noFill/>
            <a:miter lim="800000"/>
            <a:headEnd/>
            <a:tailEnd/>
          </a:ln>
          <a:effectLst/>
        </p:spPr>
        <p:txBody>
          <a:bodyPr wrap="none">
            <a:spAutoFit/>
          </a:bodyPr>
          <a:lstStyle/>
          <a:p>
            <a:r>
              <a:rPr lang="en-US" altLang="zh-TW" sz="1800">
                <a:latin typeface="Times New Roman" pitchFamily="18" charset="0"/>
                <a:ea typeface="新細明體" pitchFamily="18" charset="-120"/>
              </a:rPr>
              <a:t>12</a:t>
            </a:r>
          </a:p>
        </p:txBody>
      </p:sp>
      <p:sp>
        <p:nvSpPr>
          <p:cNvPr id="179257" name="AutoShape 57"/>
          <p:cNvSpPr>
            <a:spLocks noChangeArrowheads="1"/>
          </p:cNvSpPr>
          <p:nvPr/>
        </p:nvSpPr>
        <p:spPr bwMode="auto">
          <a:xfrm>
            <a:off x="6324600" y="4648200"/>
            <a:ext cx="304800" cy="304800"/>
          </a:xfrm>
          <a:prstGeom prst="downArrow">
            <a:avLst>
              <a:gd name="adj1" fmla="val 50000"/>
              <a:gd name="adj2" fmla="val 25000"/>
            </a:avLst>
          </a:prstGeom>
          <a:noFill/>
          <a:ln w="28575">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7147577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Quadratic Probing</a:t>
            </a:r>
          </a:p>
        </p:txBody>
      </p:sp>
      <p:sp>
        <p:nvSpPr>
          <p:cNvPr id="79875" name="Rectangle 3"/>
          <p:cNvSpPr>
            <a:spLocks noGrp="1" noChangeArrowheads="1"/>
          </p:cNvSpPr>
          <p:nvPr>
            <p:ph type="body" idx="1"/>
          </p:nvPr>
        </p:nvSpPr>
        <p:spPr/>
        <p:txBody>
          <a:bodyPr/>
          <a:lstStyle/>
          <a:p>
            <a:r>
              <a:rPr lang="en-US" dirty="0"/>
              <a:t>Primary clustering occurs with linear probing because the same linear pattern:</a:t>
            </a:r>
          </a:p>
          <a:p>
            <a:pPr lvl="1"/>
            <a:r>
              <a:rPr lang="en-US" dirty="0"/>
              <a:t>if a bin is inside a cluster, then the next bin must either:</a:t>
            </a:r>
          </a:p>
          <a:p>
            <a:pPr lvl="2"/>
            <a:r>
              <a:rPr lang="en-US" dirty="0"/>
              <a:t>also be in that cluster, or</a:t>
            </a:r>
          </a:p>
          <a:p>
            <a:pPr lvl="2"/>
            <a:r>
              <a:rPr lang="en-US" dirty="0"/>
              <a:t>expand the cluster</a:t>
            </a:r>
          </a:p>
          <a:p>
            <a:r>
              <a:rPr lang="en-US" dirty="0"/>
              <a:t>Instead of searching forward in a linear fashion, try to jump far enough out of the current (unknown) cluster.</a:t>
            </a:r>
          </a:p>
        </p:txBody>
      </p:sp>
    </p:spTree>
    <p:extLst>
      <p:ext uri="{BB962C8B-B14F-4D97-AF65-F5344CB8AC3E}">
        <p14:creationId xmlns:p14="http://schemas.microsoft.com/office/powerpoint/2010/main" val="33578474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C14A74E0-5EDE-845A-576C-2A554623CFB1}"/>
              </a:ext>
            </a:extLst>
          </p:cNvPr>
          <p:cNvSpPr>
            <a:spLocks noGrp="1" noChangeArrowheads="1"/>
          </p:cNvSpPr>
          <p:nvPr>
            <p:ph type="title"/>
          </p:nvPr>
        </p:nvSpPr>
        <p:spPr/>
        <p:txBody>
          <a:bodyPr/>
          <a:lstStyle/>
          <a:p>
            <a:r>
              <a:rPr lang="en-US" altLang="en-US"/>
              <a:t>Quadratic Probing</a:t>
            </a:r>
          </a:p>
        </p:txBody>
      </p:sp>
      <p:sp>
        <p:nvSpPr>
          <p:cNvPr id="70659" name="Rectangle 3">
            <a:extLst>
              <a:ext uri="{FF2B5EF4-FFF2-40B4-BE49-F238E27FC236}">
                <a16:creationId xmlns:a16="http://schemas.microsoft.com/office/drawing/2014/main" id="{1AB0CA60-C678-89ED-51C5-EEFC207A063C}"/>
              </a:ext>
            </a:extLst>
          </p:cNvPr>
          <p:cNvSpPr>
            <a:spLocks noGrp="1" noChangeArrowheads="1"/>
          </p:cNvSpPr>
          <p:nvPr>
            <p:ph type="body" idx="1"/>
          </p:nvPr>
        </p:nvSpPr>
        <p:spPr>
          <a:xfrm>
            <a:off x="278250" y="1100356"/>
            <a:ext cx="8780462" cy="5029200"/>
          </a:xfrm>
        </p:spPr>
        <p:txBody>
          <a:bodyPr/>
          <a:lstStyle/>
          <a:p>
            <a:r>
              <a:rPr lang="en-US" altLang="en-US" sz="2100" i="1" dirty="0">
                <a:solidFill>
                  <a:srgbClr val="CC3300"/>
                </a:solidFill>
                <a:latin typeface="Trebuchet MS" panose="020B0603020202020204" pitchFamily="34" charset="0"/>
              </a:rPr>
              <a:t>h</a:t>
            </a:r>
            <a:r>
              <a:rPr lang="en-US" altLang="en-US" sz="2100" dirty="0">
                <a:solidFill>
                  <a:srgbClr val="CC3300"/>
                </a:solidFill>
                <a:latin typeface="Trebuchet MS" panose="020B0603020202020204" pitchFamily="34" charset="0"/>
              </a:rPr>
              <a:t>(</a:t>
            </a:r>
            <a:r>
              <a:rPr lang="en-US" altLang="en-US" sz="2100" i="1" dirty="0" err="1">
                <a:solidFill>
                  <a:srgbClr val="CC3300"/>
                </a:solidFill>
                <a:latin typeface="Trebuchet MS" panose="020B0603020202020204" pitchFamily="34" charset="0"/>
              </a:rPr>
              <a:t>k,i</a:t>
            </a:r>
            <a:r>
              <a:rPr lang="en-US" altLang="en-US" sz="2100" dirty="0">
                <a:solidFill>
                  <a:srgbClr val="CC3300"/>
                </a:solidFill>
                <a:latin typeface="Trebuchet MS" panose="020B0603020202020204" pitchFamily="34" charset="0"/>
              </a:rPr>
              <a:t>)</a:t>
            </a:r>
            <a:r>
              <a:rPr lang="en-US" altLang="en-US" sz="2100" i="1" dirty="0">
                <a:solidFill>
                  <a:srgbClr val="CC3300"/>
                </a:solidFill>
                <a:latin typeface="Trebuchet MS" panose="020B0603020202020204" pitchFamily="34" charset="0"/>
              </a:rPr>
              <a:t> = </a:t>
            </a:r>
            <a:r>
              <a:rPr lang="en-US" altLang="en-US" sz="2100" dirty="0">
                <a:solidFill>
                  <a:srgbClr val="CC3300"/>
                </a:solidFill>
                <a:latin typeface="Trebuchet MS" panose="020B0603020202020204" pitchFamily="34" charset="0"/>
              </a:rPr>
              <a:t>(</a:t>
            </a:r>
            <a:r>
              <a:rPr lang="en-US" altLang="en-US" sz="2100" i="1" dirty="0">
                <a:solidFill>
                  <a:srgbClr val="CC3300"/>
                </a:solidFill>
                <a:latin typeface="Trebuchet MS" panose="020B0603020202020204" pitchFamily="34" charset="0"/>
              </a:rPr>
              <a:t>h</a:t>
            </a:r>
            <a:r>
              <a:rPr lang="en-US" altLang="en-US" sz="2100" dirty="0">
                <a:solidFill>
                  <a:srgbClr val="CC3300"/>
                </a:solidFill>
                <a:latin typeface="Trebuchet MS" panose="020B0603020202020204" pitchFamily="34" charset="0"/>
                <a:sym typeface="Symbol" panose="05050102010706020507" pitchFamily="18" charset="2"/>
              </a:rPr>
              <a:t></a:t>
            </a:r>
            <a:r>
              <a:rPr lang="en-US" altLang="en-US" sz="2100" dirty="0">
                <a:solidFill>
                  <a:srgbClr val="CC3300"/>
                </a:solidFill>
                <a:latin typeface="Trebuchet MS" panose="020B0603020202020204" pitchFamily="34" charset="0"/>
              </a:rPr>
              <a:t>(</a:t>
            </a:r>
            <a:r>
              <a:rPr lang="en-US" altLang="en-US" sz="2100" i="1" dirty="0">
                <a:solidFill>
                  <a:srgbClr val="CC3300"/>
                </a:solidFill>
                <a:latin typeface="Trebuchet MS" panose="020B0603020202020204" pitchFamily="34" charset="0"/>
              </a:rPr>
              <a:t>k</a:t>
            </a:r>
            <a:r>
              <a:rPr lang="en-US" altLang="en-US" sz="2100" dirty="0">
                <a:solidFill>
                  <a:srgbClr val="CC3300"/>
                </a:solidFill>
                <a:latin typeface="Trebuchet MS" panose="020B0603020202020204" pitchFamily="34" charset="0"/>
              </a:rPr>
              <a:t>)</a:t>
            </a:r>
            <a:r>
              <a:rPr lang="en-US" altLang="en-US" sz="2100" i="1" dirty="0">
                <a:solidFill>
                  <a:srgbClr val="CC3300"/>
                </a:solidFill>
                <a:latin typeface="Trebuchet MS" panose="020B0603020202020204" pitchFamily="34" charset="0"/>
              </a:rPr>
              <a:t> + c</a:t>
            </a:r>
            <a:r>
              <a:rPr lang="en-US" altLang="en-US" sz="2100" baseline="-25000" dirty="0">
                <a:solidFill>
                  <a:srgbClr val="CC3300"/>
                </a:solidFill>
                <a:latin typeface="Trebuchet MS" panose="020B0603020202020204" pitchFamily="34" charset="0"/>
              </a:rPr>
              <a:t>1</a:t>
            </a:r>
            <a:r>
              <a:rPr lang="en-US" altLang="en-US" sz="2100" i="1" dirty="0">
                <a:solidFill>
                  <a:srgbClr val="CC3300"/>
                </a:solidFill>
                <a:latin typeface="Trebuchet MS" panose="020B0603020202020204" pitchFamily="34" charset="0"/>
              </a:rPr>
              <a:t>i + c</a:t>
            </a:r>
            <a:r>
              <a:rPr lang="en-US" altLang="en-US" sz="2100" baseline="-25000" dirty="0">
                <a:solidFill>
                  <a:srgbClr val="CC3300"/>
                </a:solidFill>
                <a:latin typeface="Trebuchet MS" panose="020B0603020202020204" pitchFamily="34" charset="0"/>
              </a:rPr>
              <a:t>2</a:t>
            </a:r>
            <a:r>
              <a:rPr lang="en-US" altLang="en-US" sz="2100" i="1" dirty="0">
                <a:solidFill>
                  <a:srgbClr val="CC3300"/>
                </a:solidFill>
                <a:latin typeface="Trebuchet MS" panose="020B0603020202020204" pitchFamily="34" charset="0"/>
              </a:rPr>
              <a:t>i</a:t>
            </a:r>
            <a:r>
              <a:rPr lang="en-US" altLang="en-US" sz="2100" baseline="30000" dirty="0">
                <a:solidFill>
                  <a:srgbClr val="CC3300"/>
                </a:solidFill>
                <a:latin typeface="Trebuchet MS" panose="020B0603020202020204" pitchFamily="34" charset="0"/>
              </a:rPr>
              <a:t>2</a:t>
            </a:r>
            <a:r>
              <a:rPr lang="en-US" altLang="en-US" sz="2100" dirty="0">
                <a:solidFill>
                  <a:srgbClr val="CC3300"/>
                </a:solidFill>
                <a:latin typeface="Trebuchet MS" panose="020B0603020202020204" pitchFamily="34" charset="0"/>
              </a:rPr>
              <a:t>)</a:t>
            </a:r>
            <a:r>
              <a:rPr lang="en-US" altLang="en-US" sz="2100" i="1" dirty="0">
                <a:solidFill>
                  <a:srgbClr val="CC3300"/>
                </a:solidFill>
                <a:latin typeface="Trebuchet MS" panose="020B0603020202020204" pitchFamily="34" charset="0"/>
              </a:rPr>
              <a:t> </a:t>
            </a:r>
            <a:r>
              <a:rPr lang="en-US" altLang="en-US" sz="2100" dirty="0">
                <a:solidFill>
                  <a:srgbClr val="CC3300"/>
                </a:solidFill>
                <a:latin typeface="Trebuchet MS" panose="020B0603020202020204" pitchFamily="34" charset="0"/>
              </a:rPr>
              <a:t>mod</a:t>
            </a:r>
            <a:r>
              <a:rPr lang="en-US" altLang="en-US" sz="2100" i="1" dirty="0">
                <a:solidFill>
                  <a:srgbClr val="CC3300"/>
                </a:solidFill>
                <a:latin typeface="Trebuchet MS" panose="020B0603020202020204" pitchFamily="34" charset="0"/>
              </a:rPr>
              <a:t> m    </a:t>
            </a:r>
            <a:r>
              <a:rPr lang="en-US" altLang="en-US" sz="2100" i="1" dirty="0">
                <a:solidFill>
                  <a:schemeClr val="hlink"/>
                </a:solidFill>
                <a:latin typeface="Trebuchet MS" panose="020B0603020202020204" pitchFamily="34" charset="0"/>
              </a:rPr>
              <a:t>c</a:t>
            </a:r>
            <a:r>
              <a:rPr lang="en-US" altLang="en-US" sz="2100" baseline="-25000" dirty="0">
                <a:solidFill>
                  <a:schemeClr val="hlink"/>
                </a:solidFill>
                <a:latin typeface="Trebuchet MS" panose="020B0603020202020204" pitchFamily="34" charset="0"/>
              </a:rPr>
              <a:t>1</a:t>
            </a:r>
            <a:r>
              <a:rPr lang="en-US" altLang="en-US" sz="2100" i="1" dirty="0">
                <a:solidFill>
                  <a:schemeClr val="hlink"/>
                </a:solidFill>
                <a:latin typeface="Trebuchet MS" panose="020B0603020202020204" pitchFamily="34" charset="0"/>
                <a:sym typeface="Symbol" panose="05050102010706020507" pitchFamily="18" charset="2"/>
              </a:rPr>
              <a:t></a:t>
            </a:r>
            <a:r>
              <a:rPr lang="en-US" altLang="en-US" sz="2100" i="1" dirty="0">
                <a:solidFill>
                  <a:schemeClr val="hlink"/>
                </a:solidFill>
                <a:latin typeface="Trebuchet MS" panose="020B0603020202020204" pitchFamily="34" charset="0"/>
              </a:rPr>
              <a:t> c</a:t>
            </a:r>
            <a:r>
              <a:rPr lang="en-US" altLang="en-US" sz="2100" baseline="-25000" dirty="0">
                <a:solidFill>
                  <a:schemeClr val="hlink"/>
                </a:solidFill>
                <a:latin typeface="Trebuchet MS" panose="020B0603020202020204" pitchFamily="34" charset="0"/>
              </a:rPr>
              <a:t>2</a:t>
            </a:r>
            <a:endParaRPr lang="en-US" altLang="en-US" sz="2100" i="1" dirty="0">
              <a:solidFill>
                <a:schemeClr val="hlink"/>
              </a:solidFill>
              <a:latin typeface="Trebuchet MS" panose="020B0603020202020204" pitchFamily="34" charset="0"/>
            </a:endParaRPr>
          </a:p>
          <a:p>
            <a:pPr>
              <a:buFont typeface="Wingdings" panose="05000000000000000000" pitchFamily="2" charset="2"/>
              <a:buNone/>
            </a:pPr>
            <a:r>
              <a:rPr lang="en-US" altLang="en-US" sz="2100" i="1" dirty="0">
                <a:latin typeface="Trebuchet MS" panose="020B0603020202020204" pitchFamily="34" charset="0"/>
              </a:rPr>
              <a:t>    </a:t>
            </a:r>
          </a:p>
          <a:p>
            <a:endParaRPr lang="en-US" altLang="en-US" sz="2100" dirty="0">
              <a:latin typeface="Trebuchet MS" panose="020B0603020202020204" pitchFamily="34" charset="0"/>
            </a:endParaRPr>
          </a:p>
          <a:p>
            <a:r>
              <a:rPr lang="en-US" altLang="en-US" sz="2100" dirty="0">
                <a:latin typeface="Trebuchet MS" panose="020B0603020202020204" pitchFamily="34" charset="0"/>
              </a:rPr>
              <a:t>The initial probe position is</a:t>
            </a:r>
            <a:r>
              <a:rPr lang="en-US" altLang="en-US" sz="2100" i="1" dirty="0">
                <a:latin typeface="Trebuchet MS" panose="020B0603020202020204" pitchFamily="34" charset="0"/>
              </a:rPr>
              <a:t> T</a:t>
            </a:r>
            <a:r>
              <a:rPr lang="en-US" altLang="en-US" sz="2100" dirty="0">
                <a:latin typeface="Trebuchet MS" panose="020B0603020202020204" pitchFamily="34" charset="0"/>
              </a:rPr>
              <a:t>[</a:t>
            </a:r>
            <a:r>
              <a:rPr lang="en-US" altLang="en-US" sz="2100" i="1" dirty="0">
                <a:latin typeface="Trebuchet MS" panose="020B0603020202020204" pitchFamily="34" charset="0"/>
              </a:rPr>
              <a:t>h</a:t>
            </a:r>
            <a:r>
              <a:rPr lang="en-US" altLang="en-US" sz="2100" dirty="0">
                <a:solidFill>
                  <a:schemeClr val="tx1"/>
                </a:solidFill>
                <a:latin typeface="Trebuchet MS" panose="020B0603020202020204" pitchFamily="34" charset="0"/>
                <a:sym typeface="Symbol" panose="05050102010706020507" pitchFamily="18" charset="2"/>
              </a:rPr>
              <a:t></a:t>
            </a:r>
            <a:r>
              <a:rPr lang="en-US" altLang="en-US" sz="2100" dirty="0">
                <a:latin typeface="Trebuchet MS" panose="020B0603020202020204" pitchFamily="34" charset="0"/>
              </a:rPr>
              <a:t>(</a:t>
            </a:r>
            <a:r>
              <a:rPr lang="en-US" altLang="en-US" sz="2100" i="1" dirty="0">
                <a:latin typeface="Trebuchet MS" panose="020B0603020202020204" pitchFamily="34" charset="0"/>
              </a:rPr>
              <a:t>k</a:t>
            </a:r>
            <a:r>
              <a:rPr lang="en-US" altLang="en-US" sz="2100" dirty="0">
                <a:latin typeface="Trebuchet MS" panose="020B0603020202020204" pitchFamily="34" charset="0"/>
              </a:rPr>
              <a:t>)]</a:t>
            </a:r>
            <a:r>
              <a:rPr lang="en-US" altLang="en-US" sz="2100" i="1" dirty="0">
                <a:latin typeface="Trebuchet MS" panose="020B0603020202020204" pitchFamily="34" charset="0"/>
              </a:rPr>
              <a:t>, </a:t>
            </a:r>
            <a:r>
              <a:rPr lang="en-US" altLang="en-US" sz="2100" dirty="0">
                <a:latin typeface="Trebuchet MS" panose="020B0603020202020204" pitchFamily="34" charset="0"/>
              </a:rPr>
              <a:t>later probe positions are offset by amounts that depend on a quadratic function of the probe number</a:t>
            </a:r>
            <a:r>
              <a:rPr lang="en-US" altLang="en-US" sz="2100" i="1" dirty="0">
                <a:latin typeface="Trebuchet MS" panose="020B0603020202020204" pitchFamily="34" charset="0"/>
              </a:rPr>
              <a:t> </a:t>
            </a:r>
            <a:r>
              <a:rPr lang="en-US" altLang="en-US" sz="2100" i="1" dirty="0" err="1">
                <a:latin typeface="Trebuchet MS" panose="020B0603020202020204" pitchFamily="34" charset="0"/>
              </a:rPr>
              <a:t>i</a:t>
            </a:r>
            <a:r>
              <a:rPr lang="en-US" altLang="en-US" sz="2100" i="1" dirty="0">
                <a:latin typeface="Trebuchet MS" panose="020B0603020202020204" pitchFamily="34" charset="0"/>
              </a:rPr>
              <a:t>.</a:t>
            </a:r>
          </a:p>
          <a:p>
            <a:endParaRPr lang="en-US" altLang="en-US" sz="1200" dirty="0">
              <a:latin typeface="Trebuchet MS" panose="020B0603020202020204" pitchFamily="34" charset="0"/>
            </a:endParaRPr>
          </a:p>
          <a:p>
            <a:r>
              <a:rPr lang="en-US" altLang="en-US" sz="2100" dirty="0">
                <a:latin typeface="Trebuchet MS" panose="020B0603020202020204" pitchFamily="34" charset="0"/>
              </a:rPr>
              <a:t>Must </a:t>
            </a:r>
            <a:r>
              <a:rPr lang="en-US" altLang="en-US" sz="2100" dirty="0">
                <a:solidFill>
                  <a:schemeClr val="hlink"/>
                </a:solidFill>
                <a:latin typeface="Trebuchet MS" panose="020B0603020202020204" pitchFamily="34" charset="0"/>
              </a:rPr>
              <a:t>constrain</a:t>
            </a:r>
            <a:r>
              <a:rPr lang="en-US" altLang="en-US" sz="2100" dirty="0">
                <a:latin typeface="Trebuchet MS" panose="020B0603020202020204" pitchFamily="34" charset="0"/>
              </a:rPr>
              <a:t> </a:t>
            </a:r>
            <a:r>
              <a:rPr lang="en-US" altLang="en-US" sz="2100" i="1" dirty="0">
                <a:solidFill>
                  <a:srgbClr val="CC3300"/>
                </a:solidFill>
                <a:latin typeface="Trebuchet MS" panose="020B0603020202020204" pitchFamily="34" charset="0"/>
              </a:rPr>
              <a:t>c</a:t>
            </a:r>
            <a:r>
              <a:rPr lang="en-US" altLang="en-US" sz="2100" baseline="-25000" dirty="0">
                <a:solidFill>
                  <a:srgbClr val="CC3300"/>
                </a:solidFill>
                <a:latin typeface="Trebuchet MS" panose="020B0603020202020204" pitchFamily="34" charset="0"/>
              </a:rPr>
              <a:t>1</a:t>
            </a:r>
            <a:r>
              <a:rPr lang="en-US" altLang="en-US" sz="2100" dirty="0">
                <a:solidFill>
                  <a:srgbClr val="CC3300"/>
                </a:solidFill>
                <a:latin typeface="Trebuchet MS" panose="020B0603020202020204" pitchFamily="34" charset="0"/>
              </a:rPr>
              <a:t>,</a:t>
            </a:r>
            <a:r>
              <a:rPr lang="en-US" altLang="en-US" sz="2100" i="1" dirty="0">
                <a:solidFill>
                  <a:srgbClr val="CC3300"/>
                </a:solidFill>
                <a:latin typeface="Trebuchet MS" panose="020B0603020202020204" pitchFamily="34" charset="0"/>
              </a:rPr>
              <a:t> c</a:t>
            </a:r>
            <a:r>
              <a:rPr lang="en-US" altLang="en-US" sz="2100" baseline="-25000" dirty="0">
                <a:solidFill>
                  <a:srgbClr val="CC3300"/>
                </a:solidFill>
                <a:latin typeface="Trebuchet MS" panose="020B0603020202020204" pitchFamily="34" charset="0"/>
              </a:rPr>
              <a:t>2</a:t>
            </a:r>
            <a:r>
              <a:rPr lang="en-US" altLang="en-US" sz="2100" dirty="0">
                <a:solidFill>
                  <a:srgbClr val="CC3300"/>
                </a:solidFill>
                <a:latin typeface="Trebuchet MS" panose="020B0603020202020204" pitchFamily="34" charset="0"/>
              </a:rPr>
              <a:t>, and</a:t>
            </a:r>
            <a:r>
              <a:rPr lang="en-US" altLang="en-US" sz="2100" i="1" dirty="0">
                <a:solidFill>
                  <a:srgbClr val="CC3300"/>
                </a:solidFill>
                <a:latin typeface="Trebuchet MS" panose="020B0603020202020204" pitchFamily="34" charset="0"/>
              </a:rPr>
              <a:t> m</a:t>
            </a:r>
            <a:r>
              <a:rPr lang="en-US" altLang="en-US" sz="2100" dirty="0">
                <a:solidFill>
                  <a:srgbClr val="CC3300"/>
                </a:solidFill>
                <a:latin typeface="Trebuchet MS" panose="020B0603020202020204" pitchFamily="34" charset="0"/>
              </a:rPr>
              <a:t> </a:t>
            </a:r>
            <a:r>
              <a:rPr lang="en-US" altLang="en-US" sz="2100" dirty="0">
                <a:solidFill>
                  <a:schemeClr val="tx1"/>
                </a:solidFill>
                <a:latin typeface="Trebuchet MS" panose="020B0603020202020204" pitchFamily="34" charset="0"/>
              </a:rPr>
              <a:t>to ensure that we get a full permutation of </a:t>
            </a:r>
            <a:r>
              <a:rPr lang="en-US" altLang="en-US" sz="2100" dirty="0">
                <a:solidFill>
                  <a:schemeClr val="tx1"/>
                </a:solidFill>
                <a:latin typeface="Trebuchet MS" panose="020B0603020202020204" pitchFamily="34" charset="0"/>
                <a:sym typeface="Symbol" panose="05050102010706020507" pitchFamily="18" charset="2"/>
              </a:rPr>
              <a:t>0, 1,…,</a:t>
            </a:r>
            <a:r>
              <a:rPr lang="en-US" altLang="en-US" sz="2100" i="1" dirty="0">
                <a:solidFill>
                  <a:schemeClr val="tx1"/>
                </a:solidFill>
                <a:latin typeface="Trebuchet MS" panose="020B0603020202020204" pitchFamily="34" charset="0"/>
                <a:sym typeface="Symbol" panose="05050102010706020507" pitchFamily="18" charset="2"/>
              </a:rPr>
              <a:t> m</a:t>
            </a:r>
            <a:r>
              <a:rPr lang="en-US" altLang="en-US" sz="2100" dirty="0">
                <a:solidFill>
                  <a:schemeClr val="tx1"/>
                </a:solidFill>
                <a:latin typeface="Trebuchet MS" panose="020B0603020202020204" pitchFamily="34" charset="0"/>
                <a:sym typeface="Symbol" panose="05050102010706020507" pitchFamily="18" charset="2"/>
              </a:rPr>
              <a:t>–1.</a:t>
            </a:r>
            <a:endParaRPr lang="en-US" altLang="en-US" sz="2100" dirty="0">
              <a:latin typeface="Trebuchet MS" panose="020B0603020202020204" pitchFamily="34" charset="0"/>
            </a:endParaRPr>
          </a:p>
          <a:p>
            <a:endParaRPr lang="en-US" altLang="en-US" sz="1400" dirty="0">
              <a:latin typeface="Trebuchet MS" panose="020B0603020202020204" pitchFamily="34" charset="0"/>
            </a:endParaRPr>
          </a:p>
          <a:p>
            <a:r>
              <a:rPr lang="en-US" altLang="en-US" sz="2100" dirty="0">
                <a:latin typeface="Trebuchet MS" panose="020B0603020202020204" pitchFamily="34" charset="0"/>
              </a:rPr>
              <a:t>Can suffer from </a:t>
            </a:r>
            <a:r>
              <a:rPr lang="en-US" altLang="en-US" sz="2100" b="1" i="1" dirty="0">
                <a:solidFill>
                  <a:srgbClr val="CC3300"/>
                </a:solidFill>
                <a:latin typeface="Trebuchet MS" panose="020B0603020202020204" pitchFamily="34" charset="0"/>
              </a:rPr>
              <a:t>secondary clustering</a:t>
            </a:r>
            <a:r>
              <a:rPr lang="en-US" altLang="en-US" sz="2100" dirty="0">
                <a:latin typeface="Trebuchet MS" panose="020B0603020202020204" pitchFamily="34" charset="0"/>
              </a:rPr>
              <a:t>:</a:t>
            </a:r>
          </a:p>
          <a:p>
            <a:pPr lvl="1"/>
            <a:r>
              <a:rPr lang="en-US" altLang="en-US" sz="2100" dirty="0">
                <a:latin typeface="Trebuchet MS" panose="020B0603020202020204" pitchFamily="34" charset="0"/>
              </a:rPr>
              <a:t>If two keys have the same initial probe position, then their probe sequences are the same.</a:t>
            </a:r>
            <a:endParaRPr lang="en-US" altLang="en-US" sz="2100" i="1" dirty="0">
              <a:latin typeface="Trebuchet MS" panose="020B0603020202020204" pitchFamily="34" charset="0"/>
            </a:endParaRPr>
          </a:p>
        </p:txBody>
      </p:sp>
      <p:sp>
        <p:nvSpPr>
          <p:cNvPr id="70660" name="Text Box 4">
            <a:extLst>
              <a:ext uri="{FF2B5EF4-FFF2-40B4-BE49-F238E27FC236}">
                <a16:creationId xmlns:a16="http://schemas.microsoft.com/office/drawing/2014/main" id="{E39E8377-B132-BAA3-61CB-8B0B68B4AF2A}"/>
              </a:ext>
            </a:extLst>
          </p:cNvPr>
          <p:cNvSpPr txBox="1">
            <a:spLocks noChangeArrowheads="1"/>
          </p:cNvSpPr>
          <p:nvPr/>
        </p:nvSpPr>
        <p:spPr bwMode="auto">
          <a:xfrm>
            <a:off x="457200" y="1600200"/>
            <a:ext cx="550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none">
                <a:solidFill>
                  <a:schemeClr val="hlink"/>
                </a:solidFill>
              </a:rPr>
              <a:t>key</a:t>
            </a:r>
          </a:p>
        </p:txBody>
      </p:sp>
      <p:sp>
        <p:nvSpPr>
          <p:cNvPr id="70661" name="Text Box 5">
            <a:extLst>
              <a:ext uri="{FF2B5EF4-FFF2-40B4-BE49-F238E27FC236}">
                <a16:creationId xmlns:a16="http://schemas.microsoft.com/office/drawing/2014/main" id="{581A4B12-7395-2082-B8D6-1BCD2421FCD6}"/>
              </a:ext>
            </a:extLst>
          </p:cNvPr>
          <p:cNvSpPr txBox="1">
            <a:spLocks noChangeArrowheads="1"/>
          </p:cNvSpPr>
          <p:nvPr/>
        </p:nvSpPr>
        <p:spPr bwMode="auto">
          <a:xfrm>
            <a:off x="914400" y="1600200"/>
            <a:ext cx="161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none">
                <a:solidFill>
                  <a:schemeClr val="hlink"/>
                </a:solidFill>
              </a:rPr>
              <a:t>Probe number</a:t>
            </a:r>
          </a:p>
        </p:txBody>
      </p:sp>
      <p:sp>
        <p:nvSpPr>
          <p:cNvPr id="70662" name="Text Box 6">
            <a:extLst>
              <a:ext uri="{FF2B5EF4-FFF2-40B4-BE49-F238E27FC236}">
                <a16:creationId xmlns:a16="http://schemas.microsoft.com/office/drawing/2014/main" id="{F7913EBA-B796-BBE1-E4E4-911E744BBC3F}"/>
              </a:ext>
            </a:extLst>
          </p:cNvPr>
          <p:cNvSpPr txBox="1">
            <a:spLocks noChangeArrowheads="1"/>
          </p:cNvSpPr>
          <p:nvPr/>
        </p:nvSpPr>
        <p:spPr bwMode="auto">
          <a:xfrm>
            <a:off x="2590800" y="1600200"/>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u="none">
                <a:solidFill>
                  <a:schemeClr val="hlink"/>
                </a:solidFill>
              </a:rPr>
              <a:t>Auxiliary hash function</a:t>
            </a:r>
          </a:p>
        </p:txBody>
      </p:sp>
      <p:sp>
        <p:nvSpPr>
          <p:cNvPr id="70663" name="Line 7">
            <a:extLst>
              <a:ext uri="{FF2B5EF4-FFF2-40B4-BE49-F238E27FC236}">
                <a16:creationId xmlns:a16="http://schemas.microsoft.com/office/drawing/2014/main" id="{D75BA543-7409-B3C1-C356-0F22CE331482}"/>
              </a:ext>
            </a:extLst>
          </p:cNvPr>
          <p:cNvSpPr>
            <a:spLocks noChangeShapeType="1"/>
          </p:cNvSpPr>
          <p:nvPr/>
        </p:nvSpPr>
        <p:spPr bwMode="auto">
          <a:xfrm flipV="1">
            <a:off x="685800" y="1447800"/>
            <a:ext cx="304800" cy="2286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664" name="Line 8">
            <a:extLst>
              <a:ext uri="{FF2B5EF4-FFF2-40B4-BE49-F238E27FC236}">
                <a16:creationId xmlns:a16="http://schemas.microsoft.com/office/drawing/2014/main" id="{EB3A7058-3D67-61F0-9485-EA6CE30A7872}"/>
              </a:ext>
            </a:extLst>
          </p:cNvPr>
          <p:cNvSpPr>
            <a:spLocks noChangeShapeType="1"/>
          </p:cNvSpPr>
          <p:nvPr/>
        </p:nvSpPr>
        <p:spPr bwMode="auto">
          <a:xfrm flipH="1" flipV="1">
            <a:off x="1219200" y="1447800"/>
            <a:ext cx="457200" cy="3048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0665" name="Line 9">
            <a:extLst>
              <a:ext uri="{FF2B5EF4-FFF2-40B4-BE49-F238E27FC236}">
                <a16:creationId xmlns:a16="http://schemas.microsoft.com/office/drawing/2014/main" id="{1019F8CD-8272-4837-34D3-D4C3205FEE48}"/>
              </a:ext>
            </a:extLst>
          </p:cNvPr>
          <p:cNvSpPr>
            <a:spLocks noChangeShapeType="1"/>
          </p:cNvSpPr>
          <p:nvPr/>
        </p:nvSpPr>
        <p:spPr bwMode="auto">
          <a:xfrm flipH="1" flipV="1">
            <a:off x="2133600" y="1447800"/>
            <a:ext cx="1524000" cy="2286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708823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5544EE4-BF00-A928-9B65-672D91CE53E5}"/>
              </a:ext>
            </a:extLst>
          </p:cNvPr>
          <p:cNvSpPr>
            <a:spLocks noGrp="1" noChangeArrowheads="1"/>
          </p:cNvSpPr>
          <p:nvPr>
            <p:ph type="title"/>
          </p:nvPr>
        </p:nvSpPr>
        <p:spPr/>
        <p:txBody>
          <a:bodyPr/>
          <a:lstStyle/>
          <a:p>
            <a:r>
              <a:rPr lang="en-US" altLang="en-US"/>
              <a:t>Direct-address Tables </a:t>
            </a:r>
          </a:p>
        </p:txBody>
      </p:sp>
      <p:sp>
        <p:nvSpPr>
          <p:cNvPr id="38915" name="Rectangle 3">
            <a:extLst>
              <a:ext uri="{FF2B5EF4-FFF2-40B4-BE49-F238E27FC236}">
                <a16:creationId xmlns:a16="http://schemas.microsoft.com/office/drawing/2014/main" id="{35BC9F3A-782F-5070-34CE-9606E9A34459}"/>
              </a:ext>
            </a:extLst>
          </p:cNvPr>
          <p:cNvSpPr>
            <a:spLocks noGrp="1" noChangeArrowheads="1"/>
          </p:cNvSpPr>
          <p:nvPr>
            <p:ph type="body" idx="1"/>
          </p:nvPr>
        </p:nvSpPr>
        <p:spPr>
          <a:xfrm>
            <a:off x="152400" y="1066800"/>
            <a:ext cx="8839200" cy="5023607"/>
          </a:xfrm>
        </p:spPr>
        <p:txBody>
          <a:bodyPr/>
          <a:lstStyle/>
          <a:p>
            <a:r>
              <a:rPr lang="en-US" altLang="en-US" dirty="0"/>
              <a:t>Direct-address Tables are </a:t>
            </a:r>
            <a:r>
              <a:rPr lang="en-US" altLang="en-US" dirty="0">
                <a:solidFill>
                  <a:srgbClr val="CC3300"/>
                </a:solidFill>
              </a:rPr>
              <a:t>ordinary arrays</a:t>
            </a:r>
            <a:r>
              <a:rPr lang="en-US" altLang="en-US" dirty="0"/>
              <a:t>.</a:t>
            </a:r>
          </a:p>
          <a:p>
            <a:endParaRPr lang="en-US" altLang="en-US" sz="1050" dirty="0">
              <a:solidFill>
                <a:srgbClr val="CC3300"/>
              </a:solidFill>
            </a:endParaRPr>
          </a:p>
          <a:p>
            <a:r>
              <a:rPr lang="en-US" altLang="en-US" dirty="0">
                <a:solidFill>
                  <a:srgbClr val="CC3300"/>
                </a:solidFill>
              </a:rPr>
              <a:t>Facilitate direct addressing</a:t>
            </a:r>
            <a:r>
              <a:rPr lang="en-US" altLang="en-US" dirty="0"/>
              <a:t>.</a:t>
            </a:r>
          </a:p>
          <a:p>
            <a:pPr lvl="1"/>
            <a:r>
              <a:rPr lang="en-US" altLang="en-US" dirty="0"/>
              <a:t>Element whose key is </a:t>
            </a:r>
            <a:r>
              <a:rPr lang="en-US" altLang="en-US" i="1" dirty="0"/>
              <a:t>k</a:t>
            </a:r>
            <a:r>
              <a:rPr lang="en-US" altLang="en-US" dirty="0"/>
              <a:t> is obtained by indexing into the </a:t>
            </a:r>
            <a:r>
              <a:rPr lang="en-US" altLang="en-US" i="1" dirty="0"/>
              <a:t>k</a:t>
            </a:r>
            <a:r>
              <a:rPr lang="en-US" altLang="en-US" baseline="30000" dirty="0"/>
              <a:t>th</a:t>
            </a:r>
            <a:r>
              <a:rPr lang="en-US" altLang="en-US" dirty="0"/>
              <a:t> position of the array.</a:t>
            </a:r>
          </a:p>
          <a:p>
            <a:endParaRPr lang="en-US" altLang="en-US" sz="1200" dirty="0">
              <a:solidFill>
                <a:schemeClr val="hlink"/>
              </a:solidFill>
            </a:endParaRPr>
          </a:p>
          <a:p>
            <a:r>
              <a:rPr lang="en-US" altLang="en-US" dirty="0">
                <a:solidFill>
                  <a:schemeClr val="hlink"/>
                </a:solidFill>
              </a:rPr>
              <a:t>Applicable</a:t>
            </a:r>
            <a:r>
              <a:rPr lang="en-US" altLang="en-US" dirty="0"/>
              <a:t> when we can afford to allocate an array with one position for every possible key.</a:t>
            </a:r>
          </a:p>
          <a:p>
            <a:pPr lvl="1"/>
            <a:r>
              <a:rPr lang="en-US" altLang="en-US" dirty="0"/>
              <a:t>i.e. </a:t>
            </a:r>
            <a:r>
              <a:rPr lang="en-US" altLang="en-US" dirty="0">
                <a:solidFill>
                  <a:schemeClr val="hlink"/>
                </a:solidFill>
              </a:rPr>
              <a:t>when the universe of keys </a:t>
            </a:r>
            <a:r>
              <a:rPr lang="en-US" altLang="en-US" i="1" dirty="0">
                <a:solidFill>
                  <a:schemeClr val="hlink"/>
                </a:solidFill>
              </a:rPr>
              <a:t>U </a:t>
            </a:r>
            <a:r>
              <a:rPr lang="en-US" altLang="en-US" dirty="0">
                <a:solidFill>
                  <a:schemeClr val="hlink"/>
                </a:solidFill>
              </a:rPr>
              <a:t>is small</a:t>
            </a:r>
            <a:r>
              <a:rPr lang="en-US" altLang="en-US" dirty="0"/>
              <a:t>.</a:t>
            </a:r>
          </a:p>
          <a:p>
            <a:endParaRPr lang="en-US" altLang="en-US" sz="1200" dirty="0">
              <a:solidFill>
                <a:srgbClr val="CC3300"/>
              </a:solidFill>
            </a:endParaRPr>
          </a:p>
          <a:p>
            <a:r>
              <a:rPr lang="en-US" altLang="en-US" dirty="0">
                <a:solidFill>
                  <a:srgbClr val="CC3300"/>
                </a:solidFill>
              </a:rPr>
              <a:t>Dictionary operations</a:t>
            </a:r>
            <a:r>
              <a:rPr lang="en-US" altLang="en-US" dirty="0"/>
              <a:t> can be implemented to take </a:t>
            </a:r>
            <a:r>
              <a:rPr lang="en-US" altLang="en-US" i="1" dirty="0">
                <a:solidFill>
                  <a:srgbClr val="CC3300"/>
                </a:solidFill>
              </a:rPr>
              <a:t>O</a:t>
            </a:r>
            <a:r>
              <a:rPr lang="en-US" altLang="en-US" dirty="0">
                <a:solidFill>
                  <a:srgbClr val="CC3300"/>
                </a:solidFill>
              </a:rPr>
              <a:t>(1) time</a:t>
            </a:r>
            <a:r>
              <a:rPr lang="en-US" altLang="en-US"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AA88D-3531-AD07-536F-3FFD286DB0F3}"/>
              </a:ext>
            </a:extLst>
          </p:cNvPr>
          <p:cNvSpPr>
            <a:spLocks noGrp="1"/>
          </p:cNvSpPr>
          <p:nvPr>
            <p:ph type="title"/>
          </p:nvPr>
        </p:nvSpPr>
        <p:spPr/>
        <p:txBody>
          <a:bodyPr/>
          <a:lstStyle/>
          <a:p>
            <a:r>
              <a:rPr lang="en-US" sz="3200" dirty="0">
                <a:solidFill>
                  <a:srgbClr val="FF0000"/>
                </a:solidFill>
              </a:rPr>
              <a:t>Quadratic Probing</a:t>
            </a:r>
            <a:endParaRPr lang="en-IN" sz="3200" dirty="0">
              <a:solidFill>
                <a:srgbClr val="FF0000"/>
              </a:solidFill>
            </a:endParaRPr>
          </a:p>
        </p:txBody>
      </p:sp>
      <p:sp>
        <p:nvSpPr>
          <p:cNvPr id="3" name="Content Placeholder 2">
            <a:extLst>
              <a:ext uri="{FF2B5EF4-FFF2-40B4-BE49-F238E27FC236}">
                <a16:creationId xmlns:a16="http://schemas.microsoft.com/office/drawing/2014/main" id="{89F9D7C2-880D-F8F3-8405-6B9C6AB552E8}"/>
              </a:ext>
            </a:extLst>
          </p:cNvPr>
          <p:cNvSpPr>
            <a:spLocks noGrp="1"/>
          </p:cNvSpPr>
          <p:nvPr>
            <p:ph idx="1"/>
          </p:nvPr>
        </p:nvSpPr>
        <p:spPr>
          <a:xfrm>
            <a:off x="350838" y="1163637"/>
            <a:ext cx="8335962" cy="5076825"/>
          </a:xfrm>
        </p:spPr>
        <p:txBody>
          <a:bodyPr/>
          <a:lstStyle/>
          <a:p>
            <a:r>
              <a:rPr lang="en-US" sz="1800" dirty="0">
                <a:solidFill>
                  <a:schemeClr val="tx1"/>
                </a:solidFill>
                <a:latin typeface="Trebuchet MS" panose="020B0603020202020204" pitchFamily="34" charset="0"/>
              </a:rPr>
              <a:t>Consider a hash function h’(x) : U → {0, 1, . . ., m – 1}. </a:t>
            </a:r>
          </a:p>
          <a:p>
            <a:pPr algn="just"/>
            <a:endParaRPr lang="en-US" sz="1800" dirty="0">
              <a:solidFill>
                <a:schemeClr val="tx1"/>
              </a:solidFill>
              <a:latin typeface="Trebuchet MS" panose="020B0603020202020204" pitchFamily="34" charset="0"/>
            </a:endParaRPr>
          </a:p>
          <a:p>
            <a:pPr algn="just"/>
            <a:r>
              <a:rPr lang="en-US" sz="1800" dirty="0">
                <a:solidFill>
                  <a:schemeClr val="tx1"/>
                </a:solidFill>
                <a:latin typeface="Trebuchet MS" panose="020B0603020202020204" pitchFamily="34" charset="0"/>
              </a:rPr>
              <a:t>In open addressing scheme, the actual hash function h(x) is taking the hash function h’(x) and attach some another part with it to make one quadratic equation.</a:t>
            </a:r>
          </a:p>
          <a:p>
            <a:endParaRPr lang="en-US" sz="1800" dirty="0">
              <a:solidFill>
                <a:schemeClr val="tx1"/>
              </a:solidFill>
              <a:latin typeface="Trebuchet MS" panose="020B0603020202020204" pitchFamily="34" charset="0"/>
            </a:endParaRPr>
          </a:p>
          <a:p>
            <a:r>
              <a:rPr lang="en-US" sz="1800" dirty="0">
                <a:solidFill>
                  <a:schemeClr val="tx1"/>
                </a:solidFill>
                <a:latin typeface="Trebuchet MS" panose="020B0603020202020204" pitchFamily="34" charset="0"/>
              </a:rPr>
              <a:t>ℎ´(𝑥) = 𝑥 𝑚𝑜𝑑 𝑚</a:t>
            </a:r>
          </a:p>
          <a:p>
            <a:endParaRPr lang="en-US" sz="1800" dirty="0">
              <a:solidFill>
                <a:schemeClr val="tx1"/>
              </a:solidFill>
              <a:latin typeface="Trebuchet MS" panose="020B0603020202020204" pitchFamily="34" charset="0"/>
            </a:endParaRPr>
          </a:p>
          <a:p>
            <a:r>
              <a:rPr lang="en-US" sz="1800" dirty="0">
                <a:solidFill>
                  <a:schemeClr val="tx1"/>
                </a:solidFill>
                <a:latin typeface="Trebuchet MS" panose="020B0603020202020204" pitchFamily="34" charset="0"/>
              </a:rPr>
              <a:t>ℎ(𝑥, 𝑖) = (ℎ´(𝑥) + 𝑖</a:t>
            </a:r>
            <a:r>
              <a:rPr lang="en-US" sz="1800" baseline="30000" dirty="0">
                <a:solidFill>
                  <a:schemeClr val="tx1"/>
                </a:solidFill>
                <a:latin typeface="Trebuchet MS" panose="020B0603020202020204" pitchFamily="34" charset="0"/>
              </a:rPr>
              <a:t>2</a:t>
            </a:r>
            <a:r>
              <a:rPr lang="en-US" sz="1800" dirty="0">
                <a:solidFill>
                  <a:schemeClr val="tx1"/>
                </a:solidFill>
                <a:latin typeface="Trebuchet MS" panose="020B0603020202020204" pitchFamily="34" charset="0"/>
              </a:rPr>
              <a:t>) 𝑚𝑜𝑑 𝑚</a:t>
            </a:r>
          </a:p>
          <a:p>
            <a:endParaRPr lang="en-US" sz="1800" dirty="0">
              <a:latin typeface="Trebuchet MS" panose="020B0603020202020204" pitchFamily="34" charset="0"/>
            </a:endParaRPr>
          </a:p>
          <a:p>
            <a:pPr algn="just"/>
            <a:r>
              <a:rPr lang="en-US" sz="1800" dirty="0">
                <a:solidFill>
                  <a:schemeClr val="tx1"/>
                </a:solidFill>
                <a:latin typeface="Trebuchet MS" panose="020B0603020202020204" pitchFamily="34" charset="0"/>
              </a:rPr>
              <a:t>We can put some other quadratic equations also using some constants</a:t>
            </a:r>
          </a:p>
          <a:p>
            <a:pPr algn="just"/>
            <a:endParaRPr lang="en-US" sz="1800" dirty="0">
              <a:solidFill>
                <a:schemeClr val="tx1"/>
              </a:solidFill>
              <a:latin typeface="Trebuchet MS" panose="020B0603020202020204" pitchFamily="34" charset="0"/>
            </a:endParaRPr>
          </a:p>
          <a:p>
            <a:pPr algn="just"/>
            <a:r>
              <a:rPr lang="en-US" sz="1800" dirty="0">
                <a:solidFill>
                  <a:schemeClr val="tx1"/>
                </a:solidFill>
                <a:latin typeface="Trebuchet MS" panose="020B0603020202020204" pitchFamily="34" charset="0"/>
              </a:rPr>
              <a:t>The value of </a:t>
            </a:r>
            <a:r>
              <a:rPr lang="en-US" sz="1800" dirty="0" err="1">
                <a:solidFill>
                  <a:schemeClr val="tx1"/>
                </a:solidFill>
                <a:latin typeface="Trebuchet MS" panose="020B0603020202020204" pitchFamily="34" charset="0"/>
              </a:rPr>
              <a:t>i</a:t>
            </a:r>
            <a:r>
              <a:rPr lang="en-US" sz="1800" dirty="0">
                <a:solidFill>
                  <a:schemeClr val="tx1"/>
                </a:solidFill>
                <a:latin typeface="Trebuchet MS" panose="020B0603020202020204" pitchFamily="34" charset="0"/>
              </a:rPr>
              <a:t> = 0, 1, . . ., m – 1. </a:t>
            </a:r>
          </a:p>
          <a:p>
            <a:pPr algn="just"/>
            <a:r>
              <a:rPr lang="en-US" sz="1800" dirty="0">
                <a:solidFill>
                  <a:schemeClr val="tx1"/>
                </a:solidFill>
                <a:latin typeface="Trebuchet MS" panose="020B0603020202020204" pitchFamily="34" charset="0"/>
              </a:rPr>
              <a:t>So we start from </a:t>
            </a:r>
            <a:r>
              <a:rPr lang="en-US" sz="1800" dirty="0" err="1">
                <a:solidFill>
                  <a:schemeClr val="tx1"/>
                </a:solidFill>
                <a:latin typeface="Trebuchet MS" panose="020B0603020202020204" pitchFamily="34" charset="0"/>
              </a:rPr>
              <a:t>i</a:t>
            </a:r>
            <a:r>
              <a:rPr lang="en-US" sz="1800" dirty="0">
                <a:solidFill>
                  <a:schemeClr val="tx1"/>
                </a:solidFill>
                <a:latin typeface="Trebuchet MS" panose="020B0603020202020204" pitchFamily="34" charset="0"/>
              </a:rPr>
              <a:t> = 0, and increase this until we get one free space. </a:t>
            </a:r>
          </a:p>
          <a:p>
            <a:pPr algn="just"/>
            <a:r>
              <a:rPr lang="en-US" sz="1800" dirty="0">
                <a:solidFill>
                  <a:schemeClr val="tx1"/>
                </a:solidFill>
                <a:latin typeface="Trebuchet MS" panose="020B0603020202020204" pitchFamily="34" charset="0"/>
              </a:rPr>
              <a:t>So initially when </a:t>
            </a:r>
            <a:r>
              <a:rPr lang="en-US" sz="1800" dirty="0" err="1">
                <a:solidFill>
                  <a:schemeClr val="tx1"/>
                </a:solidFill>
                <a:latin typeface="Trebuchet MS" panose="020B0603020202020204" pitchFamily="34" charset="0"/>
              </a:rPr>
              <a:t>i</a:t>
            </a:r>
            <a:r>
              <a:rPr lang="en-US" sz="1800" dirty="0">
                <a:solidFill>
                  <a:schemeClr val="tx1"/>
                </a:solidFill>
                <a:latin typeface="Trebuchet MS" panose="020B0603020202020204" pitchFamily="34" charset="0"/>
              </a:rPr>
              <a:t> = 0, then the h(x, </a:t>
            </a:r>
            <a:r>
              <a:rPr lang="en-US" sz="1800" dirty="0" err="1">
                <a:solidFill>
                  <a:schemeClr val="tx1"/>
                </a:solidFill>
                <a:latin typeface="Trebuchet MS" panose="020B0603020202020204" pitchFamily="34" charset="0"/>
              </a:rPr>
              <a:t>i</a:t>
            </a:r>
            <a:r>
              <a:rPr lang="en-US" sz="1800" dirty="0">
                <a:solidFill>
                  <a:schemeClr val="tx1"/>
                </a:solidFill>
                <a:latin typeface="Trebuchet MS" panose="020B0603020202020204" pitchFamily="34" charset="0"/>
              </a:rPr>
              <a:t>) is same as h´(x).</a:t>
            </a:r>
          </a:p>
          <a:p>
            <a:endParaRPr lang="en-IN" sz="1800" dirty="0">
              <a:solidFill>
                <a:schemeClr val="tx1"/>
              </a:solidFill>
              <a:latin typeface="Trebuchet MS" panose="020B0603020202020204" pitchFamily="34" charset="0"/>
            </a:endParaRPr>
          </a:p>
        </p:txBody>
      </p:sp>
      <p:sp>
        <p:nvSpPr>
          <p:cNvPr id="4" name="Slide Number Placeholder 3">
            <a:extLst>
              <a:ext uri="{FF2B5EF4-FFF2-40B4-BE49-F238E27FC236}">
                <a16:creationId xmlns:a16="http://schemas.microsoft.com/office/drawing/2014/main" id="{6040BDAD-ED0C-6445-6DD2-4035D02FD30C}"/>
              </a:ext>
            </a:extLst>
          </p:cNvPr>
          <p:cNvSpPr>
            <a:spLocks noGrp="1"/>
          </p:cNvSpPr>
          <p:nvPr>
            <p:ph type="sldNum" sz="quarter" idx="11"/>
          </p:nvPr>
        </p:nvSpPr>
        <p:spPr/>
        <p:txBody>
          <a:bodyPr/>
          <a:lstStyle/>
          <a:p>
            <a:fld id="{3088B86B-D822-40CD-B1CA-2E5DEF5B6F6E}" type="slidenum">
              <a:rPr lang="en-US" altLang="en-US" smtClean="0"/>
              <a:pPr/>
              <a:t>60</a:t>
            </a:fld>
            <a:endParaRPr lang="en-US" altLang="en-US"/>
          </a:p>
        </p:txBody>
      </p:sp>
    </p:spTree>
    <p:extLst>
      <p:ext uri="{BB962C8B-B14F-4D97-AF65-F5344CB8AC3E}">
        <p14:creationId xmlns:p14="http://schemas.microsoft.com/office/powerpoint/2010/main" val="7922749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F7EA7-C306-73BF-C21E-ADEAEE0F4448}"/>
              </a:ext>
            </a:extLst>
          </p:cNvPr>
          <p:cNvSpPr>
            <a:spLocks noGrp="1"/>
          </p:cNvSpPr>
          <p:nvPr>
            <p:ph type="title"/>
          </p:nvPr>
        </p:nvSpPr>
        <p:spPr>
          <a:xfrm>
            <a:off x="282590" y="307976"/>
            <a:ext cx="8229600" cy="906462"/>
          </a:xfrm>
        </p:spPr>
        <p:txBody>
          <a:bodyPr/>
          <a:lstStyle/>
          <a:p>
            <a:r>
              <a:rPr lang="en-US" sz="3200" b="1" dirty="0">
                <a:solidFill>
                  <a:srgbClr val="FF0000"/>
                </a:solidFill>
              </a:rPr>
              <a:t>Example</a:t>
            </a:r>
            <a:br>
              <a:rPr lang="en-US" sz="3200" b="1" dirty="0">
                <a:solidFill>
                  <a:srgbClr val="FF0000"/>
                </a:solidFill>
              </a:rPr>
            </a:br>
            <a:endParaRPr lang="en-IN" sz="3200" dirty="0">
              <a:solidFill>
                <a:srgbClr val="FF0000"/>
              </a:solidFill>
            </a:endParaRPr>
          </a:p>
        </p:txBody>
      </p:sp>
      <p:sp>
        <p:nvSpPr>
          <p:cNvPr id="3" name="Content Placeholder 2">
            <a:extLst>
              <a:ext uri="{FF2B5EF4-FFF2-40B4-BE49-F238E27FC236}">
                <a16:creationId xmlns:a16="http://schemas.microsoft.com/office/drawing/2014/main" id="{EAD867FE-2C43-33C4-61DD-F299DC7499BE}"/>
              </a:ext>
            </a:extLst>
          </p:cNvPr>
          <p:cNvSpPr>
            <a:spLocks noGrp="1"/>
          </p:cNvSpPr>
          <p:nvPr>
            <p:ph idx="1"/>
          </p:nvPr>
        </p:nvSpPr>
        <p:spPr/>
        <p:txBody>
          <a:bodyPr/>
          <a:lstStyle/>
          <a:p>
            <a:r>
              <a:rPr lang="en-US" sz="2100" dirty="0">
                <a:solidFill>
                  <a:schemeClr val="tx1"/>
                </a:solidFill>
                <a:latin typeface="Trebuchet MS" panose="020B0603020202020204" pitchFamily="34" charset="0"/>
              </a:rPr>
              <a:t>Consider a list of size 20 (m = 20). </a:t>
            </a:r>
          </a:p>
          <a:p>
            <a:r>
              <a:rPr lang="en-US" sz="2100" dirty="0">
                <a:solidFill>
                  <a:schemeClr val="tx1"/>
                </a:solidFill>
                <a:latin typeface="Trebuchet MS" panose="020B0603020202020204" pitchFamily="34" charset="0"/>
              </a:rPr>
              <a:t>The elements are {96, 48, 63, 29, 87, 77, 48, 65, 69, 94, 61}</a:t>
            </a:r>
          </a:p>
          <a:p>
            <a:r>
              <a:rPr lang="en-US" sz="2400" dirty="0">
                <a:solidFill>
                  <a:schemeClr val="tx1"/>
                </a:solidFill>
                <a:latin typeface="Trebuchet MS" panose="020B0603020202020204" pitchFamily="34" charset="0"/>
              </a:rPr>
              <a:t>ℎ´(𝑥) = 𝑥 𝑚𝑜𝑑 𝑚 </a:t>
            </a:r>
          </a:p>
          <a:p>
            <a:r>
              <a:rPr lang="en-US" sz="2400" dirty="0">
                <a:solidFill>
                  <a:schemeClr val="tx1"/>
                </a:solidFill>
                <a:latin typeface="Trebuchet MS" panose="020B0603020202020204" pitchFamily="34" charset="0"/>
              </a:rPr>
              <a:t>ℎ(𝑥, 𝑖) = (ℎ´(𝑥) + 𝑖</a:t>
            </a:r>
            <a:r>
              <a:rPr lang="en-US" sz="2400" baseline="30000" dirty="0">
                <a:solidFill>
                  <a:schemeClr val="tx1"/>
                </a:solidFill>
                <a:latin typeface="Trebuchet MS" panose="020B0603020202020204" pitchFamily="34" charset="0"/>
              </a:rPr>
              <a:t>2</a:t>
            </a:r>
            <a:r>
              <a:rPr lang="en-US" sz="2400" dirty="0">
                <a:solidFill>
                  <a:schemeClr val="tx1"/>
                </a:solidFill>
                <a:latin typeface="Trebuchet MS" panose="020B0603020202020204" pitchFamily="34" charset="0"/>
              </a:rPr>
              <a:t>) 𝑚𝑜𝑑 𝑚</a:t>
            </a:r>
          </a:p>
          <a:p>
            <a:r>
              <a:rPr lang="en-US" sz="2400" dirty="0">
                <a:solidFill>
                  <a:schemeClr val="tx1"/>
                </a:solidFill>
                <a:latin typeface="Trebuchet MS" panose="020B0603020202020204" pitchFamily="34" charset="0"/>
              </a:rPr>
              <a:t> where </a:t>
            </a:r>
            <a:r>
              <a:rPr lang="en-US" sz="2400" dirty="0" err="1">
                <a:solidFill>
                  <a:schemeClr val="tx1"/>
                </a:solidFill>
                <a:latin typeface="Trebuchet MS" panose="020B0603020202020204" pitchFamily="34" charset="0"/>
              </a:rPr>
              <a:t>i</a:t>
            </a:r>
            <a:r>
              <a:rPr lang="en-US" sz="2400" dirty="0">
                <a:solidFill>
                  <a:schemeClr val="tx1"/>
                </a:solidFill>
                <a:latin typeface="Trebuchet MS" panose="020B0603020202020204" pitchFamily="34" charset="0"/>
              </a:rPr>
              <a:t> = 0, 1, . . ., m – 1</a:t>
            </a:r>
            <a:endParaRPr lang="en-IN" sz="2100" dirty="0">
              <a:solidFill>
                <a:schemeClr val="tx1"/>
              </a:solidFill>
              <a:latin typeface="Trebuchet MS" panose="020B0603020202020204" pitchFamily="34" charset="0"/>
            </a:endParaRPr>
          </a:p>
        </p:txBody>
      </p:sp>
      <p:sp>
        <p:nvSpPr>
          <p:cNvPr id="4" name="Slide Number Placeholder 3">
            <a:extLst>
              <a:ext uri="{FF2B5EF4-FFF2-40B4-BE49-F238E27FC236}">
                <a16:creationId xmlns:a16="http://schemas.microsoft.com/office/drawing/2014/main" id="{92930E77-3835-7E8F-2A96-E5EC2E3F3DD4}"/>
              </a:ext>
            </a:extLst>
          </p:cNvPr>
          <p:cNvSpPr>
            <a:spLocks noGrp="1"/>
          </p:cNvSpPr>
          <p:nvPr>
            <p:ph type="sldNum" sz="quarter" idx="11"/>
          </p:nvPr>
        </p:nvSpPr>
        <p:spPr/>
        <p:txBody>
          <a:bodyPr/>
          <a:lstStyle/>
          <a:p>
            <a:fld id="{3088B86B-D822-40CD-B1CA-2E5DEF5B6F6E}" type="slidenum">
              <a:rPr lang="en-US" altLang="en-US" smtClean="0"/>
              <a:pPr/>
              <a:t>61</a:t>
            </a:fld>
            <a:endParaRPr lang="en-US" altLang="en-US"/>
          </a:p>
        </p:txBody>
      </p:sp>
      <p:pic>
        <p:nvPicPr>
          <p:cNvPr id="6" name="Picture 5">
            <a:extLst>
              <a:ext uri="{FF2B5EF4-FFF2-40B4-BE49-F238E27FC236}">
                <a16:creationId xmlns:a16="http://schemas.microsoft.com/office/drawing/2014/main" id="{135D3E97-CC31-8393-0C77-9F47579AE571}"/>
              </a:ext>
            </a:extLst>
          </p:cNvPr>
          <p:cNvPicPr>
            <a:picLocks noChangeAspect="1"/>
          </p:cNvPicPr>
          <p:nvPr/>
        </p:nvPicPr>
        <p:blipFill>
          <a:blip r:embed="rId2"/>
          <a:stretch>
            <a:fillRect/>
          </a:stretch>
        </p:blipFill>
        <p:spPr>
          <a:xfrm>
            <a:off x="5721292" y="2120900"/>
            <a:ext cx="2965508" cy="3984878"/>
          </a:xfrm>
          <a:prstGeom prst="rect">
            <a:avLst/>
          </a:prstGeom>
        </p:spPr>
      </p:pic>
      <p:pic>
        <p:nvPicPr>
          <p:cNvPr id="8" name="Picture 7">
            <a:extLst>
              <a:ext uri="{FF2B5EF4-FFF2-40B4-BE49-F238E27FC236}">
                <a16:creationId xmlns:a16="http://schemas.microsoft.com/office/drawing/2014/main" id="{19E9ECF5-5E20-82F3-2FF8-394038516FDB}"/>
              </a:ext>
            </a:extLst>
          </p:cNvPr>
          <p:cNvPicPr>
            <a:picLocks noChangeAspect="1"/>
          </p:cNvPicPr>
          <p:nvPr/>
        </p:nvPicPr>
        <p:blipFill>
          <a:blip r:embed="rId3"/>
          <a:stretch>
            <a:fillRect/>
          </a:stretch>
        </p:blipFill>
        <p:spPr>
          <a:xfrm>
            <a:off x="350838" y="4437776"/>
            <a:ext cx="5179552" cy="679508"/>
          </a:xfrm>
          <a:prstGeom prst="rect">
            <a:avLst/>
          </a:prstGeom>
        </p:spPr>
      </p:pic>
      <p:sp>
        <p:nvSpPr>
          <p:cNvPr id="10" name="TextBox 9">
            <a:extLst>
              <a:ext uri="{FF2B5EF4-FFF2-40B4-BE49-F238E27FC236}">
                <a16:creationId xmlns:a16="http://schemas.microsoft.com/office/drawing/2014/main" id="{173E8E94-7E10-0E0E-B85E-10F09481F367}"/>
              </a:ext>
            </a:extLst>
          </p:cNvPr>
          <p:cNvSpPr txBox="1"/>
          <p:nvPr/>
        </p:nvSpPr>
        <p:spPr>
          <a:xfrm>
            <a:off x="244476" y="3429000"/>
            <a:ext cx="5285914" cy="1107996"/>
          </a:xfrm>
          <a:prstGeom prst="rect">
            <a:avLst/>
          </a:prstGeom>
          <a:noFill/>
        </p:spPr>
        <p:txBody>
          <a:bodyPr wrap="square">
            <a:spAutoFit/>
          </a:bodyPr>
          <a:lstStyle/>
          <a:p>
            <a:pPr lvl="1">
              <a:buFontTx/>
              <a:buNone/>
            </a:pPr>
            <a:r>
              <a:rPr lang="en-US" sz="1600" i="1" dirty="0">
                <a:latin typeface="Trebuchet MS" panose="020B0603020202020204" pitchFamily="34" charset="0"/>
              </a:rPr>
              <a:t>h(x, </a:t>
            </a:r>
            <a:r>
              <a:rPr lang="en-US" sz="1600" i="1" dirty="0" err="1">
                <a:latin typeface="Trebuchet MS" panose="020B0603020202020204" pitchFamily="34" charset="0"/>
              </a:rPr>
              <a:t>i</a:t>
            </a:r>
            <a:r>
              <a:rPr lang="en-US" sz="1600" i="1" dirty="0">
                <a:latin typeface="Trebuchet MS" panose="020B0603020202020204" pitchFamily="34" charset="0"/>
              </a:rPr>
              <a:t>)=(h</a:t>
            </a:r>
            <a:r>
              <a:rPr lang="en-US" sz="1600" i="1" dirty="0">
                <a:solidFill>
                  <a:schemeClr val="tx1"/>
                </a:solidFill>
                <a:latin typeface="Trebuchet MS" panose="020B0603020202020204" pitchFamily="34" charset="0"/>
              </a:rPr>
              <a:t>´</a:t>
            </a:r>
            <a:r>
              <a:rPr lang="en-US" sz="1600" i="1" dirty="0">
                <a:latin typeface="Trebuchet MS" panose="020B0603020202020204" pitchFamily="34" charset="0"/>
              </a:rPr>
              <a:t>(x) + 1</a:t>
            </a:r>
            <a:r>
              <a:rPr lang="en-US" sz="1600" i="1" baseline="30000" dirty="0">
                <a:latin typeface="Trebuchet MS" panose="020B0603020202020204" pitchFamily="34" charset="0"/>
              </a:rPr>
              <a:t>2</a:t>
            </a:r>
            <a:r>
              <a:rPr lang="en-US" sz="1600" i="1" dirty="0">
                <a:latin typeface="Trebuchet MS" panose="020B0603020202020204" pitchFamily="34" charset="0"/>
              </a:rPr>
              <a:t>)mod m, (h</a:t>
            </a:r>
            <a:r>
              <a:rPr lang="en-US" sz="1600" i="1" dirty="0">
                <a:solidFill>
                  <a:schemeClr val="tx1"/>
                </a:solidFill>
                <a:latin typeface="Trebuchet MS" panose="020B0603020202020204" pitchFamily="34" charset="0"/>
              </a:rPr>
              <a:t>´</a:t>
            </a:r>
            <a:r>
              <a:rPr lang="en-US" sz="1600" i="1" dirty="0">
                <a:latin typeface="Trebuchet MS" panose="020B0603020202020204" pitchFamily="34" charset="0"/>
              </a:rPr>
              <a:t>(x) + 2</a:t>
            </a:r>
            <a:r>
              <a:rPr lang="en-US" sz="1600" i="1" baseline="30000" dirty="0">
                <a:latin typeface="Trebuchet MS" panose="020B0603020202020204" pitchFamily="34" charset="0"/>
              </a:rPr>
              <a:t>2</a:t>
            </a:r>
            <a:r>
              <a:rPr lang="en-US" sz="1600" i="1" dirty="0">
                <a:latin typeface="Trebuchet MS" panose="020B0603020202020204" pitchFamily="34" charset="0"/>
              </a:rPr>
              <a:t>)mod m, (h</a:t>
            </a:r>
            <a:r>
              <a:rPr lang="en-US" sz="1600" i="1" dirty="0">
                <a:solidFill>
                  <a:schemeClr val="tx1"/>
                </a:solidFill>
                <a:latin typeface="Trebuchet MS" panose="020B0603020202020204" pitchFamily="34" charset="0"/>
              </a:rPr>
              <a:t>´</a:t>
            </a:r>
            <a:r>
              <a:rPr lang="en-US" sz="1600" i="1" dirty="0">
                <a:latin typeface="Trebuchet MS" panose="020B0603020202020204" pitchFamily="34" charset="0"/>
              </a:rPr>
              <a:t>(x) + 3</a:t>
            </a:r>
            <a:r>
              <a:rPr lang="en-US" sz="1600" i="1" baseline="30000" dirty="0">
                <a:latin typeface="Trebuchet MS" panose="020B0603020202020204" pitchFamily="34" charset="0"/>
              </a:rPr>
              <a:t>2</a:t>
            </a:r>
            <a:r>
              <a:rPr lang="en-US" sz="1600" i="1" dirty="0">
                <a:latin typeface="Trebuchet MS" panose="020B0603020202020204" pitchFamily="34" charset="0"/>
              </a:rPr>
              <a:t>)mod m  (h</a:t>
            </a:r>
            <a:r>
              <a:rPr lang="en-US" sz="1600" i="1" dirty="0">
                <a:solidFill>
                  <a:schemeClr val="tx1"/>
                </a:solidFill>
                <a:latin typeface="Trebuchet MS" panose="020B0603020202020204" pitchFamily="34" charset="0"/>
              </a:rPr>
              <a:t>´</a:t>
            </a:r>
            <a:r>
              <a:rPr lang="en-US" sz="1600" i="1" dirty="0">
                <a:latin typeface="Trebuchet MS" panose="020B0603020202020204" pitchFamily="34" charset="0"/>
              </a:rPr>
              <a:t>(x) + 4</a:t>
            </a:r>
            <a:r>
              <a:rPr lang="en-US" sz="1600" i="1" baseline="30000" dirty="0">
                <a:latin typeface="Trebuchet MS" panose="020B0603020202020204" pitchFamily="34" charset="0"/>
              </a:rPr>
              <a:t>2</a:t>
            </a:r>
            <a:r>
              <a:rPr lang="en-US" sz="1600" i="1" dirty="0">
                <a:latin typeface="Trebuchet MS" panose="020B0603020202020204" pitchFamily="34" charset="0"/>
              </a:rPr>
              <a:t>)mod m, (h</a:t>
            </a:r>
            <a:r>
              <a:rPr lang="en-US" sz="1600" i="1" dirty="0">
                <a:solidFill>
                  <a:schemeClr val="tx1"/>
                </a:solidFill>
                <a:latin typeface="Trebuchet MS" panose="020B0603020202020204" pitchFamily="34" charset="0"/>
              </a:rPr>
              <a:t>´</a:t>
            </a:r>
            <a:r>
              <a:rPr lang="en-US" sz="1600" i="1" dirty="0">
                <a:latin typeface="Trebuchet MS" panose="020B0603020202020204" pitchFamily="34" charset="0"/>
              </a:rPr>
              <a:t>(x) + 5</a:t>
            </a:r>
            <a:r>
              <a:rPr lang="en-US" sz="1600" i="1" baseline="30000" dirty="0">
                <a:latin typeface="Trebuchet MS" panose="020B0603020202020204" pitchFamily="34" charset="0"/>
              </a:rPr>
              <a:t>2</a:t>
            </a:r>
            <a:r>
              <a:rPr lang="en-US" sz="1600" i="1" dirty="0">
                <a:latin typeface="Trebuchet MS" panose="020B0603020202020204" pitchFamily="34" charset="0"/>
              </a:rPr>
              <a:t>)mod m, ...</a:t>
            </a:r>
          </a:p>
          <a:p>
            <a:pPr lvl="1">
              <a:buFontTx/>
              <a:buNone/>
            </a:pPr>
            <a:r>
              <a:rPr lang="en-US" dirty="0"/>
              <a:t>		</a:t>
            </a:r>
            <a:endParaRPr lang="en-IN" dirty="0"/>
          </a:p>
        </p:txBody>
      </p:sp>
    </p:spTree>
    <p:extLst>
      <p:ext uri="{BB962C8B-B14F-4D97-AF65-F5344CB8AC3E}">
        <p14:creationId xmlns:p14="http://schemas.microsoft.com/office/powerpoint/2010/main" val="29242323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300DA-4F63-3F81-B8BB-AD34CDF1E71D}"/>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EDC2DE36-7B56-9D19-B28F-2C8BFB0AE66D}"/>
              </a:ext>
            </a:extLst>
          </p:cNvPr>
          <p:cNvSpPr>
            <a:spLocks noGrp="1"/>
          </p:cNvSpPr>
          <p:nvPr>
            <p:ph type="sldNum" sz="quarter" idx="11"/>
          </p:nvPr>
        </p:nvSpPr>
        <p:spPr/>
        <p:txBody>
          <a:bodyPr/>
          <a:lstStyle/>
          <a:p>
            <a:fld id="{3088B86B-D822-40CD-B1CA-2E5DEF5B6F6E}" type="slidenum">
              <a:rPr lang="en-US" altLang="en-US" smtClean="0"/>
              <a:pPr/>
              <a:t>62</a:t>
            </a:fld>
            <a:endParaRPr lang="en-US" altLang="en-US"/>
          </a:p>
        </p:txBody>
      </p:sp>
      <p:pic>
        <p:nvPicPr>
          <p:cNvPr id="10" name="Content Placeholder 9">
            <a:extLst>
              <a:ext uri="{FF2B5EF4-FFF2-40B4-BE49-F238E27FC236}">
                <a16:creationId xmlns:a16="http://schemas.microsoft.com/office/drawing/2014/main" id="{8659A549-262B-207D-150F-D88161DCD7F0}"/>
              </a:ext>
            </a:extLst>
          </p:cNvPr>
          <p:cNvPicPr>
            <a:picLocks noGrp="1" noChangeAspect="1"/>
          </p:cNvPicPr>
          <p:nvPr>
            <p:ph idx="1"/>
          </p:nvPr>
        </p:nvPicPr>
        <p:blipFill>
          <a:blip r:embed="rId2"/>
          <a:stretch>
            <a:fillRect/>
          </a:stretch>
        </p:blipFill>
        <p:spPr>
          <a:xfrm>
            <a:off x="236289" y="1099706"/>
            <a:ext cx="6697010" cy="1857634"/>
          </a:xfrm>
        </p:spPr>
      </p:pic>
      <p:sp>
        <p:nvSpPr>
          <p:cNvPr id="12" name="TextBox 11">
            <a:extLst>
              <a:ext uri="{FF2B5EF4-FFF2-40B4-BE49-F238E27FC236}">
                <a16:creationId xmlns:a16="http://schemas.microsoft.com/office/drawing/2014/main" id="{761D6B31-CF94-8745-3C7B-BBB0D41C3E24}"/>
              </a:ext>
            </a:extLst>
          </p:cNvPr>
          <p:cNvSpPr txBox="1"/>
          <p:nvPr/>
        </p:nvSpPr>
        <p:spPr>
          <a:xfrm>
            <a:off x="341313" y="3429000"/>
            <a:ext cx="8080157" cy="1477328"/>
          </a:xfrm>
          <a:prstGeom prst="rect">
            <a:avLst/>
          </a:prstGeom>
          <a:noFill/>
        </p:spPr>
        <p:txBody>
          <a:bodyPr wrap="square">
            <a:spAutoFit/>
          </a:bodyPr>
          <a:lstStyle/>
          <a:p>
            <a:pPr algn="just"/>
            <a:r>
              <a:rPr lang="en-US" dirty="0"/>
              <a:t>Where (as in linear probing) h' is an auxiliary hash function c</a:t>
            </a:r>
            <a:r>
              <a:rPr lang="en-US" baseline="-25000" dirty="0"/>
              <a:t>1</a:t>
            </a:r>
            <a:r>
              <a:rPr lang="en-US" dirty="0"/>
              <a:t>, c</a:t>
            </a:r>
            <a:r>
              <a:rPr lang="en-US" baseline="-25000" dirty="0"/>
              <a:t>2</a:t>
            </a:r>
            <a:r>
              <a:rPr lang="en-US" dirty="0"/>
              <a:t> ≠0 are auxiliary constants and </a:t>
            </a:r>
            <a:r>
              <a:rPr lang="en-US" dirty="0" err="1"/>
              <a:t>i</a:t>
            </a:r>
            <a:r>
              <a:rPr lang="en-US" dirty="0"/>
              <a:t>=0, 1...m-1. </a:t>
            </a:r>
          </a:p>
          <a:p>
            <a:pPr algn="just"/>
            <a:endParaRPr lang="en-US" dirty="0"/>
          </a:p>
          <a:p>
            <a:pPr algn="just"/>
            <a:r>
              <a:rPr lang="en-US" dirty="0"/>
              <a:t>The initial position is T [h' (k)]; later position probed is offset by the amount that depend in a quadratic manner on the probe number </a:t>
            </a:r>
            <a:r>
              <a:rPr lang="en-US" dirty="0" err="1"/>
              <a:t>i</a:t>
            </a:r>
            <a:r>
              <a:rPr lang="en-US" dirty="0"/>
              <a:t>. </a:t>
            </a:r>
            <a:endParaRPr lang="en-IN" dirty="0"/>
          </a:p>
        </p:txBody>
      </p:sp>
    </p:spTree>
    <p:extLst>
      <p:ext uri="{BB962C8B-B14F-4D97-AF65-F5344CB8AC3E}">
        <p14:creationId xmlns:p14="http://schemas.microsoft.com/office/powerpoint/2010/main" val="39732581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3840-AA80-51B1-6FFF-C1C167D8823D}"/>
              </a:ext>
            </a:extLst>
          </p:cNvPr>
          <p:cNvSpPr>
            <a:spLocks noGrp="1"/>
          </p:cNvSpPr>
          <p:nvPr>
            <p:ph type="title"/>
          </p:nvPr>
        </p:nvSpPr>
        <p:spPr/>
        <p:txBody>
          <a:bodyPr/>
          <a:lstStyle/>
          <a:p>
            <a:r>
              <a:rPr lang="en-US" sz="3200" dirty="0">
                <a:solidFill>
                  <a:srgbClr val="FF0000"/>
                </a:solidFill>
                <a:latin typeface="Trebuchet MS" panose="020B0603020202020204" pitchFamily="34" charset="0"/>
              </a:rPr>
              <a:t>Example</a:t>
            </a:r>
            <a:endParaRPr lang="en-IN" sz="3200" dirty="0">
              <a:solidFill>
                <a:srgbClr val="FF000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8DA2D09E-B637-159D-13B6-4805569F2D0B}"/>
              </a:ext>
            </a:extLst>
          </p:cNvPr>
          <p:cNvSpPr>
            <a:spLocks noGrp="1"/>
          </p:cNvSpPr>
          <p:nvPr>
            <p:ph idx="1"/>
          </p:nvPr>
        </p:nvSpPr>
        <p:spPr>
          <a:xfrm>
            <a:off x="350838" y="1505466"/>
            <a:ext cx="8491158" cy="5076825"/>
          </a:xfrm>
        </p:spPr>
        <p:txBody>
          <a:bodyPr/>
          <a:lstStyle/>
          <a:p>
            <a:pPr algn="just"/>
            <a:r>
              <a:rPr lang="en-US" sz="2100" dirty="0">
                <a:latin typeface="Trebuchet MS" panose="020B0603020202020204" pitchFamily="34" charset="0"/>
              </a:rPr>
              <a:t>Consider inserting the keys 74, 28, 36,58,21,64 into a hash table of size m =11 using quadratic probing with c</a:t>
            </a:r>
            <a:r>
              <a:rPr lang="en-US" sz="2100" baseline="-25000" dirty="0">
                <a:latin typeface="Trebuchet MS" panose="020B0603020202020204" pitchFamily="34" charset="0"/>
              </a:rPr>
              <a:t>1</a:t>
            </a:r>
            <a:r>
              <a:rPr lang="en-US" sz="2100" dirty="0">
                <a:latin typeface="Trebuchet MS" panose="020B0603020202020204" pitchFamily="34" charset="0"/>
              </a:rPr>
              <a:t>=1 and c</a:t>
            </a:r>
            <a:r>
              <a:rPr lang="en-US" sz="2100" baseline="-25000" dirty="0">
                <a:latin typeface="Trebuchet MS" panose="020B0603020202020204" pitchFamily="34" charset="0"/>
              </a:rPr>
              <a:t>2</a:t>
            </a:r>
            <a:r>
              <a:rPr lang="en-US" sz="2100" dirty="0">
                <a:latin typeface="Trebuchet MS" panose="020B0603020202020204" pitchFamily="34" charset="0"/>
              </a:rPr>
              <a:t>=3. Further consider that the primary hash function is h' (k) = k mod m. </a:t>
            </a:r>
          </a:p>
          <a:p>
            <a:pPr marL="0" indent="0" algn="just">
              <a:buNone/>
            </a:pPr>
            <a:endParaRPr lang="en-US" sz="2100" dirty="0">
              <a:latin typeface="Trebuchet MS" panose="020B0603020202020204" pitchFamily="34" charset="0"/>
            </a:endParaRPr>
          </a:p>
          <a:p>
            <a:pPr marL="0" indent="0" algn="just">
              <a:buNone/>
            </a:pPr>
            <a:endParaRPr lang="en-US" sz="2100" dirty="0">
              <a:latin typeface="Trebuchet MS" panose="020B0603020202020204" pitchFamily="34" charset="0"/>
            </a:endParaRPr>
          </a:p>
          <a:p>
            <a:pPr marL="0" indent="0" algn="just">
              <a:buNone/>
            </a:pPr>
            <a:r>
              <a:rPr lang="en-US" sz="2100" dirty="0">
                <a:solidFill>
                  <a:srgbClr val="FF0000"/>
                </a:solidFill>
                <a:latin typeface="Trebuchet MS" panose="020B0603020202020204" pitchFamily="34" charset="0"/>
              </a:rPr>
              <a:t>Final Answer</a:t>
            </a:r>
          </a:p>
          <a:p>
            <a:pPr marL="0" lvl="0" indent="0" eaLnBrk="0" hangingPunct="0">
              <a:spcBef>
                <a:spcPct val="0"/>
              </a:spcBef>
              <a:buNone/>
            </a:pPr>
            <a:endParaRPr lang="en-US" altLang="en-US" sz="2100" dirty="0">
              <a:solidFill>
                <a:schemeClr val="tx1"/>
              </a:solidFill>
              <a:latin typeface="Trebuchet MS" panose="020B0603020202020204" pitchFamily="34" charset="0"/>
            </a:endParaRPr>
          </a:p>
          <a:p>
            <a:endParaRPr lang="en-IN" sz="2100" dirty="0">
              <a:latin typeface="Trebuchet MS" panose="020B0603020202020204" pitchFamily="34" charset="0"/>
            </a:endParaRPr>
          </a:p>
        </p:txBody>
      </p:sp>
      <p:sp>
        <p:nvSpPr>
          <p:cNvPr id="4" name="Slide Number Placeholder 3">
            <a:extLst>
              <a:ext uri="{FF2B5EF4-FFF2-40B4-BE49-F238E27FC236}">
                <a16:creationId xmlns:a16="http://schemas.microsoft.com/office/drawing/2014/main" id="{262C1B59-99B6-DC98-8F20-DC872222584B}"/>
              </a:ext>
            </a:extLst>
          </p:cNvPr>
          <p:cNvSpPr>
            <a:spLocks noGrp="1"/>
          </p:cNvSpPr>
          <p:nvPr>
            <p:ph type="sldNum" sz="quarter" idx="11"/>
          </p:nvPr>
        </p:nvSpPr>
        <p:spPr/>
        <p:txBody>
          <a:bodyPr/>
          <a:lstStyle/>
          <a:p>
            <a:fld id="{3088B86B-D822-40CD-B1CA-2E5DEF5B6F6E}" type="slidenum">
              <a:rPr lang="en-US" altLang="en-US" smtClean="0"/>
              <a:pPr/>
              <a:t>63</a:t>
            </a:fld>
            <a:endParaRPr lang="en-US" altLang="en-US"/>
          </a:p>
        </p:txBody>
      </p:sp>
      <p:pic>
        <p:nvPicPr>
          <p:cNvPr id="7" name="Picture 6">
            <a:extLst>
              <a:ext uri="{FF2B5EF4-FFF2-40B4-BE49-F238E27FC236}">
                <a16:creationId xmlns:a16="http://schemas.microsoft.com/office/drawing/2014/main" id="{7C41A45F-60C6-AA3F-D074-28002C5D4723}"/>
              </a:ext>
            </a:extLst>
          </p:cNvPr>
          <p:cNvPicPr>
            <a:picLocks noChangeAspect="1"/>
          </p:cNvPicPr>
          <p:nvPr/>
        </p:nvPicPr>
        <p:blipFill>
          <a:blip r:embed="rId2"/>
          <a:stretch>
            <a:fillRect/>
          </a:stretch>
        </p:blipFill>
        <p:spPr>
          <a:xfrm>
            <a:off x="516976" y="3828321"/>
            <a:ext cx="7878274" cy="1524213"/>
          </a:xfrm>
          <a:prstGeom prst="rect">
            <a:avLst/>
          </a:prstGeom>
        </p:spPr>
      </p:pic>
    </p:spTree>
    <p:extLst>
      <p:ext uri="{BB962C8B-B14F-4D97-AF65-F5344CB8AC3E}">
        <p14:creationId xmlns:p14="http://schemas.microsoft.com/office/powerpoint/2010/main" val="16742898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2662-D7F1-B5B9-FBFB-4A9208ED451D}"/>
              </a:ext>
            </a:extLst>
          </p:cNvPr>
          <p:cNvSpPr>
            <a:spLocks noGrp="1"/>
          </p:cNvSpPr>
          <p:nvPr>
            <p:ph type="title"/>
          </p:nvPr>
        </p:nvSpPr>
        <p:spPr>
          <a:xfrm>
            <a:off x="341313" y="100013"/>
            <a:ext cx="8229600" cy="417296"/>
          </a:xfrm>
        </p:spPr>
        <p:txBody>
          <a:bodyPr/>
          <a:lstStyle/>
          <a:p>
            <a:r>
              <a:rPr lang="en-US" sz="3200" dirty="0">
                <a:solidFill>
                  <a:srgbClr val="FF0000"/>
                </a:solidFill>
              </a:rPr>
              <a:t>Example</a:t>
            </a:r>
            <a:endParaRPr lang="en-IN" sz="3200" dirty="0">
              <a:solidFill>
                <a:srgbClr val="FF0000"/>
              </a:solidFill>
            </a:endParaRPr>
          </a:p>
        </p:txBody>
      </p:sp>
      <p:sp>
        <p:nvSpPr>
          <p:cNvPr id="3" name="Content Placeholder 2">
            <a:extLst>
              <a:ext uri="{FF2B5EF4-FFF2-40B4-BE49-F238E27FC236}">
                <a16:creationId xmlns:a16="http://schemas.microsoft.com/office/drawing/2014/main" id="{ED93C3C3-32F6-5E6D-C54B-8340DDCD2B44}"/>
              </a:ext>
            </a:extLst>
          </p:cNvPr>
          <p:cNvSpPr>
            <a:spLocks noGrp="1"/>
          </p:cNvSpPr>
          <p:nvPr>
            <p:ph idx="1"/>
          </p:nvPr>
        </p:nvSpPr>
        <p:spPr>
          <a:xfrm>
            <a:off x="408426" y="662730"/>
            <a:ext cx="7745674" cy="5132277"/>
          </a:xfrm>
        </p:spPr>
        <p:txBody>
          <a:bodyPr/>
          <a:lstStyle/>
          <a:p>
            <a:pPr algn="just"/>
            <a:r>
              <a:rPr kumimoji="0" lang="en-US" altLang="en-US" sz="1600" b="0" i="0" u="none" strike="noStrike" cap="none" normalizeH="0" baseline="0" dirty="0">
                <a:ln>
                  <a:noFill/>
                </a:ln>
                <a:solidFill>
                  <a:schemeClr val="tx1"/>
                </a:solidFill>
                <a:effectLst/>
                <a:latin typeface="Arial Unicode MS"/>
              </a:rPr>
              <a:t>Here c</a:t>
            </a:r>
            <a:r>
              <a:rPr kumimoji="0" lang="en-US" altLang="en-US" sz="1600" b="0" i="0" u="none" strike="noStrike" cap="none" normalizeH="0" baseline="-30000" dirty="0">
                <a:ln>
                  <a:noFill/>
                </a:ln>
                <a:solidFill>
                  <a:schemeClr val="tx1"/>
                </a:solidFill>
                <a:effectLst/>
                <a:latin typeface="Arial Unicode MS"/>
              </a:rPr>
              <a:t>1</a:t>
            </a:r>
            <a:r>
              <a:rPr kumimoji="0" lang="en-US" altLang="en-US" sz="1600" b="0" i="0" u="none" strike="noStrike" cap="none" normalizeH="0" baseline="0" dirty="0">
                <a:ln>
                  <a:noFill/>
                </a:ln>
                <a:solidFill>
                  <a:schemeClr val="tx1"/>
                </a:solidFill>
                <a:effectLst/>
                <a:latin typeface="Arial Unicode MS"/>
              </a:rPr>
              <a:t>= 1 and c</a:t>
            </a:r>
            <a:r>
              <a:rPr kumimoji="0" lang="en-US" altLang="en-US" sz="1600" b="0" i="0" u="none" strike="noStrike" cap="none" normalizeH="0" baseline="-30000" dirty="0">
                <a:ln>
                  <a:noFill/>
                </a:ln>
                <a:solidFill>
                  <a:schemeClr val="tx1"/>
                </a:solidFill>
                <a:effectLst/>
                <a:latin typeface="Arial Unicode MS"/>
              </a:rPr>
              <a:t>2</a:t>
            </a:r>
            <a:r>
              <a:rPr kumimoji="0" lang="en-US" altLang="en-US" sz="1600" b="0" i="0" u="none" strike="noStrike" cap="none" normalizeH="0" baseline="0" dirty="0">
                <a:ln>
                  <a:noFill/>
                </a:ln>
                <a:solidFill>
                  <a:schemeClr val="tx1"/>
                </a:solidFill>
                <a:effectLst/>
                <a:latin typeface="Arial Unicode MS"/>
              </a:rPr>
              <a:t>=3 h (k, </a:t>
            </a:r>
            <a:r>
              <a:rPr kumimoji="0" lang="en-US" altLang="en-US" sz="1600" b="0" i="0" u="none" strike="noStrike" cap="none" normalizeH="0" baseline="0" dirty="0" err="1">
                <a:ln>
                  <a:noFill/>
                </a:ln>
                <a:solidFill>
                  <a:schemeClr val="tx1"/>
                </a:solidFill>
                <a:effectLst/>
                <a:latin typeface="Arial Unicode MS"/>
              </a:rPr>
              <a:t>i</a:t>
            </a:r>
            <a:r>
              <a:rPr kumimoji="0" lang="en-US" altLang="en-US" sz="1600" b="0" i="0" u="none" strike="noStrike" cap="none" normalizeH="0" baseline="0" dirty="0">
                <a:ln>
                  <a:noFill/>
                </a:ln>
                <a:solidFill>
                  <a:schemeClr val="tx1"/>
                </a:solidFill>
                <a:effectLst/>
                <a:latin typeface="Arial Unicode MS"/>
              </a:rPr>
              <a:t>) = [k mod m + </a:t>
            </a:r>
            <a:r>
              <a:rPr kumimoji="0" lang="en-US" altLang="en-US" sz="1600" b="0" i="0" u="none" strike="noStrike" cap="none" normalizeH="0" baseline="0" dirty="0" err="1">
                <a:ln>
                  <a:noFill/>
                </a:ln>
                <a:solidFill>
                  <a:schemeClr val="tx1"/>
                </a:solidFill>
                <a:effectLst/>
                <a:latin typeface="Arial Unicode MS"/>
              </a:rPr>
              <a:t>i</a:t>
            </a:r>
            <a:r>
              <a:rPr kumimoji="0" lang="en-US" altLang="en-US" sz="1600" b="0" i="0" u="none" strike="noStrike" cap="none" normalizeH="0" baseline="0" dirty="0">
                <a:ln>
                  <a:noFill/>
                </a:ln>
                <a:solidFill>
                  <a:schemeClr val="tx1"/>
                </a:solidFill>
                <a:effectLst/>
                <a:latin typeface="Arial Unicode MS"/>
              </a:rPr>
              <a:t> + 3i</a:t>
            </a:r>
            <a:r>
              <a:rPr kumimoji="0" lang="en-US" altLang="en-US" sz="1600" b="0" i="0" u="none" strike="noStrike" cap="none" normalizeH="0" baseline="30000" dirty="0">
                <a:ln>
                  <a:noFill/>
                </a:ln>
                <a:solidFill>
                  <a:schemeClr val="tx1"/>
                </a:solidFill>
                <a:effectLst/>
                <a:latin typeface="Arial Unicode MS"/>
              </a:rPr>
              <a:t>2</a:t>
            </a:r>
            <a:r>
              <a:rPr kumimoji="0" lang="en-US" altLang="en-US" sz="1600" b="0" i="0" u="none" strike="noStrike" cap="none" normalizeH="0" baseline="0" dirty="0">
                <a:ln>
                  <a:noFill/>
                </a:ln>
                <a:solidFill>
                  <a:schemeClr val="tx1"/>
                </a:solidFill>
                <a:effectLst/>
                <a:latin typeface="Arial Unicode MS"/>
              </a:rPr>
              <a:t> ] mod m </a:t>
            </a:r>
          </a:p>
          <a:p>
            <a:pPr algn="just"/>
            <a:endParaRPr kumimoji="0" lang="en-US" altLang="en-US" sz="800" b="1" i="0" u="none" strike="noStrike" cap="none" normalizeH="0" baseline="0" dirty="0">
              <a:ln>
                <a:noFill/>
              </a:ln>
              <a:solidFill>
                <a:schemeClr val="tx1"/>
              </a:solidFill>
              <a:effectLst/>
              <a:latin typeface="Arial Unicode MS"/>
            </a:endParaRPr>
          </a:p>
          <a:p>
            <a:pPr algn="just"/>
            <a:r>
              <a:rPr kumimoji="0" lang="en-US" altLang="en-US" sz="1600" b="1" i="0" u="none" strike="noStrike" cap="none" normalizeH="0" baseline="0" dirty="0">
                <a:ln>
                  <a:noFill/>
                </a:ln>
                <a:solidFill>
                  <a:schemeClr val="tx1"/>
                </a:solidFill>
                <a:effectLst/>
                <a:latin typeface="Arial Unicode MS"/>
              </a:rPr>
              <a:t>Insert 74.</a:t>
            </a:r>
            <a:r>
              <a:rPr kumimoji="0" lang="en-US" altLang="en-US" sz="1600" b="0" i="0" u="none" strike="noStrike" cap="none" normalizeH="0" baseline="0" dirty="0">
                <a:ln>
                  <a:noFill/>
                </a:ln>
                <a:solidFill>
                  <a:schemeClr val="tx1"/>
                </a:solidFill>
                <a:effectLst/>
                <a:latin typeface="Arial Unicode MS"/>
              </a:rPr>
              <a:t> h (74,0)= (74 mod 11+0+3x0) mod 11 = (8 +0+0) mod 11 = 8                       T [8] is free; insert the key 74 at this place.</a:t>
            </a:r>
            <a:r>
              <a:rPr kumimoji="0" lang="en-US" altLang="en-US" sz="1600" b="0" i="0" u="none" strike="noStrike" cap="none" normalizeH="0" baseline="0" dirty="0">
                <a:ln>
                  <a:noFill/>
                </a:ln>
                <a:solidFill>
                  <a:schemeClr val="tx1"/>
                </a:solidFill>
                <a:effectLst/>
              </a:rPr>
              <a:t> </a:t>
            </a:r>
          </a:p>
          <a:p>
            <a:pPr algn="just"/>
            <a:endParaRPr kumimoji="0" lang="en-US" altLang="en-US" sz="800" b="1" i="0" u="none" strike="noStrike" cap="none" normalizeH="0" baseline="0" dirty="0">
              <a:ln>
                <a:noFill/>
              </a:ln>
              <a:solidFill>
                <a:schemeClr val="tx1"/>
              </a:solidFill>
              <a:effectLst/>
              <a:latin typeface="Arial Unicode MS"/>
            </a:endParaRPr>
          </a:p>
          <a:p>
            <a:pPr algn="just"/>
            <a:r>
              <a:rPr kumimoji="0" lang="en-US" altLang="en-US" sz="1600" b="1" i="0" u="none" strike="noStrike" cap="none" normalizeH="0" baseline="0" dirty="0">
                <a:ln>
                  <a:noFill/>
                </a:ln>
                <a:solidFill>
                  <a:schemeClr val="tx1"/>
                </a:solidFill>
                <a:effectLst/>
                <a:latin typeface="Arial Unicode MS"/>
              </a:rPr>
              <a:t>Insert 28.</a:t>
            </a:r>
            <a:r>
              <a:rPr kumimoji="0" lang="en-US" altLang="en-US" sz="1600" b="0" i="0" u="none" strike="noStrike" cap="none" normalizeH="0" baseline="0" dirty="0">
                <a:ln>
                  <a:noFill/>
                </a:ln>
                <a:solidFill>
                  <a:schemeClr val="tx1"/>
                </a:solidFill>
                <a:effectLst/>
                <a:latin typeface="Arial Unicode MS"/>
              </a:rPr>
              <a:t> h (28, 0) = (28 mod 11 + 0 + 3 x 0) mod 11 = (6 +0 + 0) mod 11 = 6.                T [6] is free; insert key 28 at this place. </a:t>
            </a:r>
          </a:p>
          <a:p>
            <a:pPr algn="just"/>
            <a:endParaRPr kumimoji="0" lang="en-US" altLang="en-US" sz="700" b="1" i="0" u="none" strike="noStrike" cap="none" normalizeH="0" baseline="0" dirty="0">
              <a:ln>
                <a:noFill/>
              </a:ln>
              <a:solidFill>
                <a:schemeClr val="tx1"/>
              </a:solidFill>
              <a:effectLst/>
              <a:latin typeface="Arial Unicode MS"/>
            </a:endParaRPr>
          </a:p>
          <a:p>
            <a:pPr algn="just"/>
            <a:r>
              <a:rPr kumimoji="0" lang="en-US" altLang="en-US" sz="1600" b="1" i="0" u="none" strike="noStrike" cap="none" normalizeH="0" baseline="0" dirty="0">
                <a:ln>
                  <a:noFill/>
                </a:ln>
                <a:solidFill>
                  <a:schemeClr val="tx1"/>
                </a:solidFill>
                <a:effectLst/>
                <a:latin typeface="Arial Unicode MS"/>
              </a:rPr>
              <a:t>Insert 36.</a:t>
            </a:r>
            <a:r>
              <a:rPr kumimoji="0" lang="en-US" altLang="en-US" sz="1600" b="0" i="0" u="none" strike="noStrike" cap="none" normalizeH="0" baseline="0" dirty="0">
                <a:ln>
                  <a:noFill/>
                </a:ln>
                <a:solidFill>
                  <a:schemeClr val="tx1"/>
                </a:solidFill>
                <a:effectLst/>
                <a:latin typeface="Arial Unicode MS"/>
              </a:rPr>
              <a:t> h (36, 0) = (36 mod 11 + 0 + 3 x 0) mod 11 = (3 + 0+0) mod 11=3               T [3] is free; insert key 36 at this place.</a:t>
            </a:r>
            <a:r>
              <a:rPr kumimoji="0" lang="en-US" altLang="en-US" sz="1600" b="1" i="0" u="none" strike="noStrike" cap="none" normalizeH="0" baseline="0" dirty="0">
                <a:ln>
                  <a:noFill/>
                </a:ln>
                <a:solidFill>
                  <a:schemeClr val="tx1"/>
                </a:solidFill>
                <a:effectLst/>
                <a:latin typeface="Arial Unicode MS"/>
              </a:rPr>
              <a:t> </a:t>
            </a:r>
          </a:p>
          <a:p>
            <a:pPr algn="just"/>
            <a:endParaRPr kumimoji="0" lang="en-US" altLang="en-US" sz="700" b="1" i="0" u="none" strike="noStrike" cap="none" normalizeH="0" baseline="0" dirty="0">
              <a:ln>
                <a:noFill/>
              </a:ln>
              <a:solidFill>
                <a:schemeClr val="tx1"/>
              </a:solidFill>
              <a:effectLst/>
              <a:latin typeface="Arial Unicode MS"/>
            </a:endParaRPr>
          </a:p>
          <a:p>
            <a:pPr algn="just"/>
            <a:r>
              <a:rPr kumimoji="0" lang="en-US" altLang="en-US" sz="1600" b="1" i="0" u="none" strike="noStrike" cap="none" normalizeH="0" baseline="0" dirty="0">
                <a:ln>
                  <a:noFill/>
                </a:ln>
                <a:solidFill>
                  <a:schemeClr val="tx1"/>
                </a:solidFill>
                <a:effectLst/>
                <a:latin typeface="Arial Unicode MS"/>
              </a:rPr>
              <a:t>Insert 58.</a:t>
            </a:r>
            <a:r>
              <a:rPr kumimoji="0" lang="en-US" altLang="en-US" sz="1600" b="0" i="0" u="none" strike="noStrike" cap="none" normalizeH="0" baseline="0" dirty="0">
                <a:ln>
                  <a:noFill/>
                </a:ln>
                <a:solidFill>
                  <a:schemeClr val="tx1"/>
                </a:solidFill>
                <a:effectLst/>
                <a:latin typeface="Arial Unicode MS"/>
              </a:rPr>
              <a:t> h (58, 0) = (58 mod 11 + 0 + 3 x 0) mod 11 = (3 + 0 + 0) mod 11 = 3           T [3] is not free, so next probe sequence is computed as h (59, 1) = (58 mod 11 + 1 + 3 x1</a:t>
            </a:r>
            <a:r>
              <a:rPr kumimoji="0" lang="en-US" altLang="en-US" sz="1600" b="0" i="0" u="none" strike="noStrike" cap="none" normalizeH="0" baseline="30000" dirty="0">
                <a:ln>
                  <a:noFill/>
                </a:ln>
                <a:solidFill>
                  <a:schemeClr val="tx1"/>
                </a:solidFill>
                <a:effectLst/>
                <a:latin typeface="Arial Unicode MS"/>
              </a:rPr>
              <a:t>2</a:t>
            </a:r>
            <a:r>
              <a:rPr kumimoji="0" lang="en-US" altLang="en-US" sz="1600" b="0" i="0" u="none" strike="noStrike" cap="none" normalizeH="0" baseline="0" dirty="0">
                <a:ln>
                  <a:noFill/>
                </a:ln>
                <a:solidFill>
                  <a:schemeClr val="tx1"/>
                </a:solidFill>
                <a:effectLst/>
                <a:latin typeface="Arial Unicode MS"/>
              </a:rPr>
              <a:t>) mod 11 = (3 + 1 + 3) mod 11 =7 mod 11= 7 T [7] is free; insert key 58 at this place.</a:t>
            </a:r>
          </a:p>
          <a:p>
            <a:pPr algn="just"/>
            <a:endParaRPr lang="en-US" altLang="en-US" sz="500" dirty="0">
              <a:solidFill>
                <a:schemeClr val="tx1"/>
              </a:solidFill>
              <a:latin typeface="Arial Unicode MS"/>
            </a:endParaRPr>
          </a:p>
          <a:p>
            <a:pPr algn="just"/>
            <a:r>
              <a:rPr kumimoji="0" lang="en-US" altLang="en-US" sz="1600" b="1" i="0" u="none" strike="noStrike" cap="none" normalizeH="0" baseline="0" dirty="0">
                <a:ln>
                  <a:noFill/>
                </a:ln>
                <a:solidFill>
                  <a:schemeClr val="tx1"/>
                </a:solidFill>
                <a:effectLst/>
                <a:latin typeface="Arial Unicode MS"/>
              </a:rPr>
              <a:t>Insert 21.</a:t>
            </a:r>
            <a:r>
              <a:rPr kumimoji="0" lang="en-US" altLang="en-US" sz="1600" b="0" i="0" u="none" strike="noStrike" cap="none" normalizeH="0" baseline="0" dirty="0">
                <a:ln>
                  <a:noFill/>
                </a:ln>
                <a:solidFill>
                  <a:schemeClr val="tx1"/>
                </a:solidFill>
                <a:effectLst/>
                <a:latin typeface="Arial Unicode MS"/>
              </a:rPr>
              <a:t> h (21, 0) = (21 mod 11 + 0 + 3 x 0) = (10 + 0) mod 11 = 10                           T [10] is free; insert key 21 at this place.  </a:t>
            </a:r>
          </a:p>
          <a:p>
            <a:pPr algn="just"/>
            <a:endParaRPr kumimoji="0" lang="en-US" altLang="en-US" sz="1050" b="0" i="0" u="none" strike="noStrike" cap="none" normalizeH="0" baseline="0" dirty="0">
              <a:ln>
                <a:noFill/>
              </a:ln>
              <a:solidFill>
                <a:schemeClr val="tx1"/>
              </a:solidFill>
              <a:effectLst/>
              <a:latin typeface="Arial Unicode MS"/>
            </a:endParaRPr>
          </a:p>
          <a:p>
            <a:pPr algn="just"/>
            <a:r>
              <a:rPr kumimoji="0" lang="en-US" altLang="en-US" sz="1600" b="1" i="0" u="none" strike="noStrike" cap="none" normalizeH="0" baseline="0" dirty="0">
                <a:ln>
                  <a:noFill/>
                </a:ln>
                <a:solidFill>
                  <a:schemeClr val="tx1"/>
                </a:solidFill>
                <a:effectLst/>
                <a:latin typeface="Arial Unicode MS"/>
              </a:rPr>
              <a:t>Insert 64. </a:t>
            </a:r>
            <a:r>
              <a:rPr kumimoji="0" lang="en-US" altLang="en-US" sz="1600" b="0" i="0" u="none" strike="noStrike" cap="none" normalizeH="0" baseline="0" dirty="0">
                <a:ln>
                  <a:noFill/>
                </a:ln>
                <a:solidFill>
                  <a:schemeClr val="tx1"/>
                </a:solidFill>
                <a:effectLst/>
                <a:latin typeface="Arial Unicode MS"/>
              </a:rPr>
              <a:t>h (64, 0) = (64 mod 11 + 0 + 3 x 0) = (9 + 0+ 0) mod 11 = 9.                     T [9] is free; insert key 64 at this place.</a:t>
            </a:r>
            <a:r>
              <a:rPr kumimoji="0" lang="en-US" altLang="en-US" sz="8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algn="just"/>
            <a:endParaRPr kumimoji="0" lang="en-US" altLang="en-US" sz="1600" b="0" i="0" u="none" strike="noStrike" cap="none" normalizeH="0" baseline="0" dirty="0">
              <a:ln>
                <a:noFill/>
              </a:ln>
              <a:solidFill>
                <a:schemeClr val="tx1"/>
              </a:solidFill>
              <a:effectLst/>
            </a:endParaRPr>
          </a:p>
          <a:p>
            <a:pPr algn="just"/>
            <a:endParaRPr kumimoji="0" lang="en-US" altLang="en-US" sz="1600" b="0" i="0" u="none" strike="noStrike" cap="none" normalizeH="0" baseline="0" dirty="0">
              <a:ln>
                <a:noFill/>
              </a:ln>
              <a:solidFill>
                <a:schemeClr val="tx1"/>
              </a:solidFill>
              <a:effectLst/>
              <a:latin typeface="Arial" panose="020B0604020202020204" pitchFamily="34" charset="0"/>
            </a:endParaRPr>
          </a:p>
          <a:p>
            <a:pPr algn="just"/>
            <a:endParaRPr lang="en-IN" sz="1600" dirty="0"/>
          </a:p>
        </p:txBody>
      </p:sp>
      <p:sp>
        <p:nvSpPr>
          <p:cNvPr id="4" name="Slide Number Placeholder 3">
            <a:extLst>
              <a:ext uri="{FF2B5EF4-FFF2-40B4-BE49-F238E27FC236}">
                <a16:creationId xmlns:a16="http://schemas.microsoft.com/office/drawing/2014/main" id="{A1F5D583-4EF4-99A5-C4FF-7579F9BFF1A0}"/>
              </a:ext>
            </a:extLst>
          </p:cNvPr>
          <p:cNvSpPr>
            <a:spLocks noGrp="1"/>
          </p:cNvSpPr>
          <p:nvPr>
            <p:ph type="sldNum" sz="quarter" idx="11"/>
          </p:nvPr>
        </p:nvSpPr>
        <p:spPr/>
        <p:txBody>
          <a:bodyPr/>
          <a:lstStyle/>
          <a:p>
            <a:fld id="{3088B86B-D822-40CD-B1CA-2E5DEF5B6F6E}" type="slidenum">
              <a:rPr lang="en-US" altLang="en-US" smtClean="0"/>
              <a:pPr/>
              <a:t>64</a:t>
            </a:fld>
            <a:endParaRPr lang="en-US" altLang="en-US"/>
          </a:p>
        </p:txBody>
      </p:sp>
      <p:pic>
        <p:nvPicPr>
          <p:cNvPr id="6" name="Picture 5">
            <a:extLst>
              <a:ext uri="{FF2B5EF4-FFF2-40B4-BE49-F238E27FC236}">
                <a16:creationId xmlns:a16="http://schemas.microsoft.com/office/drawing/2014/main" id="{E10CA2E5-8813-238D-9A6F-AC404EB96F4D}"/>
              </a:ext>
            </a:extLst>
          </p:cNvPr>
          <p:cNvPicPr>
            <a:picLocks noChangeAspect="1"/>
          </p:cNvPicPr>
          <p:nvPr/>
        </p:nvPicPr>
        <p:blipFill>
          <a:blip r:embed="rId2"/>
          <a:stretch>
            <a:fillRect/>
          </a:stretch>
        </p:blipFill>
        <p:spPr>
          <a:xfrm>
            <a:off x="1563725" y="5669507"/>
            <a:ext cx="5435075" cy="1051526"/>
          </a:xfrm>
          <a:prstGeom prst="rect">
            <a:avLst/>
          </a:prstGeom>
        </p:spPr>
      </p:pic>
    </p:spTree>
    <p:extLst>
      <p:ext uri="{BB962C8B-B14F-4D97-AF65-F5344CB8AC3E}">
        <p14:creationId xmlns:p14="http://schemas.microsoft.com/office/powerpoint/2010/main" val="25112697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a:t>Secondary Clustering</a:t>
            </a:r>
          </a:p>
        </p:txBody>
      </p:sp>
      <p:sp>
        <p:nvSpPr>
          <p:cNvPr id="348163" name="Rectangle 3"/>
          <p:cNvSpPr>
            <a:spLocks noGrp="1" noChangeArrowheads="1"/>
          </p:cNvSpPr>
          <p:nvPr>
            <p:ph type="body" idx="1"/>
          </p:nvPr>
        </p:nvSpPr>
        <p:spPr/>
        <p:txBody>
          <a:bodyPr/>
          <a:lstStyle/>
          <a:p>
            <a:r>
              <a:rPr lang="en-US"/>
              <a:t>The phenomenon of primary clustering will not occur with quadratic probing</a:t>
            </a:r>
          </a:p>
          <a:p>
            <a:r>
              <a:rPr lang="en-US"/>
              <a:t>However, if multiple items all hash to the same initial bin, the same sequence of numbers will be followed</a:t>
            </a:r>
          </a:p>
          <a:p>
            <a:r>
              <a:rPr lang="en-US"/>
              <a:t>This is termed </a:t>
            </a:r>
            <a:r>
              <a:rPr lang="en-US" i="1"/>
              <a:t>secondary clustering</a:t>
            </a:r>
          </a:p>
          <a:p>
            <a:r>
              <a:rPr lang="en-US"/>
              <a:t>The effect is less significant than that of primary clustering</a:t>
            </a:r>
          </a:p>
        </p:txBody>
      </p:sp>
    </p:spTree>
    <p:extLst>
      <p:ext uri="{BB962C8B-B14F-4D97-AF65-F5344CB8AC3E}">
        <p14:creationId xmlns:p14="http://schemas.microsoft.com/office/powerpoint/2010/main" val="12109709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02AEB2E9-485C-31B7-7351-5228EBFC6A1F}"/>
              </a:ext>
            </a:extLst>
          </p:cNvPr>
          <p:cNvSpPr>
            <a:spLocks noGrp="1" noChangeArrowheads="1"/>
          </p:cNvSpPr>
          <p:nvPr>
            <p:ph type="title"/>
          </p:nvPr>
        </p:nvSpPr>
        <p:spPr/>
        <p:txBody>
          <a:bodyPr/>
          <a:lstStyle/>
          <a:p>
            <a:r>
              <a:rPr lang="en-US" altLang="en-US"/>
              <a:t>Double Hashing</a:t>
            </a:r>
          </a:p>
        </p:txBody>
      </p:sp>
      <p:sp>
        <p:nvSpPr>
          <p:cNvPr id="113667" name="Rectangle 3">
            <a:extLst>
              <a:ext uri="{FF2B5EF4-FFF2-40B4-BE49-F238E27FC236}">
                <a16:creationId xmlns:a16="http://schemas.microsoft.com/office/drawing/2014/main" id="{6A66A233-466F-145B-F5C9-45D2D44724DA}"/>
              </a:ext>
            </a:extLst>
          </p:cNvPr>
          <p:cNvSpPr>
            <a:spLocks noGrp="1" noChangeArrowheads="1"/>
          </p:cNvSpPr>
          <p:nvPr>
            <p:ph type="body" idx="1"/>
          </p:nvPr>
        </p:nvSpPr>
        <p:spPr>
          <a:xfrm>
            <a:off x="249034" y="1162283"/>
            <a:ext cx="8685242" cy="5029200"/>
          </a:xfrm>
        </p:spPr>
        <p:txBody>
          <a:bodyPr/>
          <a:lstStyle/>
          <a:p>
            <a:pPr>
              <a:lnSpc>
                <a:spcPct val="90000"/>
              </a:lnSpc>
            </a:pPr>
            <a:r>
              <a:rPr lang="en-US" altLang="en-US" sz="2100" i="1" dirty="0">
                <a:solidFill>
                  <a:srgbClr val="CC3300"/>
                </a:solidFill>
                <a:latin typeface="Trebuchet MS" panose="020B0603020202020204" pitchFamily="34" charset="0"/>
              </a:rPr>
              <a:t>h</a:t>
            </a:r>
            <a:r>
              <a:rPr lang="en-US" altLang="en-US" sz="2100" dirty="0">
                <a:solidFill>
                  <a:srgbClr val="CC3300"/>
                </a:solidFill>
                <a:latin typeface="Trebuchet MS" panose="020B0603020202020204" pitchFamily="34" charset="0"/>
              </a:rPr>
              <a:t>(</a:t>
            </a:r>
            <a:r>
              <a:rPr lang="en-US" altLang="en-US" sz="2100" i="1" dirty="0" err="1">
                <a:solidFill>
                  <a:srgbClr val="CC3300"/>
                </a:solidFill>
                <a:latin typeface="Trebuchet MS" panose="020B0603020202020204" pitchFamily="34" charset="0"/>
              </a:rPr>
              <a:t>k,i</a:t>
            </a:r>
            <a:r>
              <a:rPr lang="en-US" altLang="en-US" sz="2100" dirty="0">
                <a:solidFill>
                  <a:srgbClr val="CC3300"/>
                </a:solidFill>
                <a:latin typeface="Trebuchet MS" panose="020B0603020202020204" pitchFamily="34" charset="0"/>
              </a:rPr>
              <a:t>)</a:t>
            </a:r>
            <a:r>
              <a:rPr lang="en-US" altLang="en-US" sz="2100" i="1" dirty="0">
                <a:solidFill>
                  <a:srgbClr val="CC3300"/>
                </a:solidFill>
                <a:latin typeface="Trebuchet MS" panose="020B0603020202020204" pitchFamily="34" charset="0"/>
              </a:rPr>
              <a:t> = </a:t>
            </a:r>
            <a:r>
              <a:rPr lang="en-US" altLang="en-US" sz="2100" dirty="0">
                <a:solidFill>
                  <a:srgbClr val="CC3300"/>
                </a:solidFill>
                <a:latin typeface="Trebuchet MS" panose="020B0603020202020204" pitchFamily="34" charset="0"/>
              </a:rPr>
              <a:t>(</a:t>
            </a:r>
            <a:r>
              <a:rPr lang="en-US" altLang="en-US" sz="2100" i="1" dirty="0">
                <a:solidFill>
                  <a:srgbClr val="CC3300"/>
                </a:solidFill>
                <a:latin typeface="Trebuchet MS" panose="020B0603020202020204" pitchFamily="34" charset="0"/>
              </a:rPr>
              <a:t>h</a:t>
            </a:r>
            <a:r>
              <a:rPr lang="en-US" altLang="en-US" sz="2100" baseline="-25000" dirty="0">
                <a:solidFill>
                  <a:srgbClr val="CC3300"/>
                </a:solidFill>
                <a:latin typeface="Trebuchet MS" panose="020B0603020202020204" pitchFamily="34" charset="0"/>
                <a:sym typeface="Symbol" panose="05050102010706020507" pitchFamily="18" charset="2"/>
              </a:rPr>
              <a:t>1</a:t>
            </a:r>
            <a:r>
              <a:rPr lang="en-US" altLang="en-US" sz="2100" dirty="0">
                <a:solidFill>
                  <a:srgbClr val="CC3300"/>
                </a:solidFill>
                <a:latin typeface="Trebuchet MS" panose="020B0603020202020204" pitchFamily="34" charset="0"/>
              </a:rPr>
              <a:t>(</a:t>
            </a:r>
            <a:r>
              <a:rPr lang="en-US" altLang="en-US" sz="2100" i="1" dirty="0">
                <a:solidFill>
                  <a:srgbClr val="CC3300"/>
                </a:solidFill>
                <a:latin typeface="Trebuchet MS" panose="020B0603020202020204" pitchFamily="34" charset="0"/>
              </a:rPr>
              <a:t>k</a:t>
            </a:r>
            <a:r>
              <a:rPr lang="en-US" altLang="en-US" sz="2100" dirty="0">
                <a:solidFill>
                  <a:srgbClr val="CC3300"/>
                </a:solidFill>
                <a:latin typeface="Trebuchet MS" panose="020B0603020202020204" pitchFamily="34" charset="0"/>
              </a:rPr>
              <a:t>)</a:t>
            </a:r>
            <a:r>
              <a:rPr lang="en-US" altLang="en-US" sz="2100" i="1" dirty="0">
                <a:solidFill>
                  <a:srgbClr val="CC3300"/>
                </a:solidFill>
                <a:latin typeface="Trebuchet MS" panose="020B0603020202020204" pitchFamily="34" charset="0"/>
              </a:rPr>
              <a:t> + </a:t>
            </a:r>
            <a:r>
              <a:rPr lang="en-US" altLang="en-US" sz="2100" i="1" dirty="0" err="1">
                <a:solidFill>
                  <a:srgbClr val="CC3300"/>
                </a:solidFill>
                <a:latin typeface="Trebuchet MS" panose="020B0603020202020204" pitchFamily="34" charset="0"/>
              </a:rPr>
              <a:t>i</a:t>
            </a:r>
            <a:r>
              <a:rPr lang="en-US" altLang="en-US" sz="2100" i="1" dirty="0">
                <a:solidFill>
                  <a:srgbClr val="CC3300"/>
                </a:solidFill>
                <a:latin typeface="Trebuchet MS" panose="020B0603020202020204" pitchFamily="34" charset="0"/>
              </a:rPr>
              <a:t> h</a:t>
            </a:r>
            <a:r>
              <a:rPr lang="en-US" altLang="en-US" sz="2100" baseline="-25000" dirty="0">
                <a:solidFill>
                  <a:srgbClr val="CC3300"/>
                </a:solidFill>
                <a:latin typeface="Trebuchet MS" panose="020B0603020202020204" pitchFamily="34" charset="0"/>
              </a:rPr>
              <a:t>2</a:t>
            </a:r>
            <a:r>
              <a:rPr lang="en-US" altLang="en-US" sz="2100" dirty="0">
                <a:solidFill>
                  <a:srgbClr val="CC3300"/>
                </a:solidFill>
                <a:latin typeface="Trebuchet MS" panose="020B0603020202020204" pitchFamily="34" charset="0"/>
              </a:rPr>
              <a:t>(</a:t>
            </a:r>
            <a:r>
              <a:rPr lang="en-US" altLang="en-US" sz="2100" i="1" dirty="0">
                <a:solidFill>
                  <a:srgbClr val="CC3300"/>
                </a:solidFill>
                <a:latin typeface="Trebuchet MS" panose="020B0603020202020204" pitchFamily="34" charset="0"/>
              </a:rPr>
              <a:t>k</a:t>
            </a:r>
            <a:r>
              <a:rPr lang="en-US" altLang="en-US" sz="2100" dirty="0">
                <a:solidFill>
                  <a:srgbClr val="CC3300"/>
                </a:solidFill>
                <a:latin typeface="Trebuchet MS" panose="020B0603020202020204" pitchFamily="34" charset="0"/>
              </a:rPr>
              <a:t>))</a:t>
            </a:r>
            <a:r>
              <a:rPr lang="en-US" altLang="en-US" sz="2100" i="1" dirty="0">
                <a:solidFill>
                  <a:srgbClr val="CC3300"/>
                </a:solidFill>
                <a:latin typeface="Trebuchet MS" panose="020B0603020202020204" pitchFamily="34" charset="0"/>
              </a:rPr>
              <a:t> </a:t>
            </a:r>
            <a:r>
              <a:rPr lang="en-US" altLang="en-US" sz="2100" dirty="0">
                <a:solidFill>
                  <a:srgbClr val="CC3300"/>
                </a:solidFill>
                <a:latin typeface="Trebuchet MS" panose="020B0603020202020204" pitchFamily="34" charset="0"/>
              </a:rPr>
              <a:t>mod</a:t>
            </a:r>
            <a:r>
              <a:rPr lang="en-US" altLang="en-US" sz="2100" i="1" dirty="0">
                <a:solidFill>
                  <a:srgbClr val="CC3300"/>
                </a:solidFill>
                <a:latin typeface="Trebuchet MS" panose="020B0603020202020204" pitchFamily="34" charset="0"/>
              </a:rPr>
              <a:t> m  </a:t>
            </a:r>
          </a:p>
          <a:p>
            <a:pPr>
              <a:lnSpc>
                <a:spcPct val="90000"/>
              </a:lnSpc>
            </a:pPr>
            <a:endParaRPr lang="en-US" altLang="en-US" sz="2100" i="1" dirty="0">
              <a:solidFill>
                <a:srgbClr val="CC3300"/>
              </a:solidFill>
              <a:latin typeface="Trebuchet MS" panose="020B0603020202020204" pitchFamily="34" charset="0"/>
            </a:endParaRPr>
          </a:p>
          <a:p>
            <a:pPr>
              <a:lnSpc>
                <a:spcPct val="90000"/>
              </a:lnSpc>
            </a:pPr>
            <a:endParaRPr lang="en-US" altLang="en-US" sz="2100" dirty="0">
              <a:solidFill>
                <a:srgbClr val="CC3300"/>
              </a:solidFill>
              <a:latin typeface="Trebuchet MS" panose="020B0603020202020204" pitchFamily="34" charset="0"/>
            </a:endParaRPr>
          </a:p>
          <a:p>
            <a:pPr>
              <a:lnSpc>
                <a:spcPct val="90000"/>
              </a:lnSpc>
            </a:pPr>
            <a:r>
              <a:rPr lang="en-US" altLang="en-US" sz="2100" dirty="0">
                <a:solidFill>
                  <a:srgbClr val="CC3300"/>
                </a:solidFill>
                <a:latin typeface="Trebuchet MS" panose="020B0603020202020204" pitchFamily="34" charset="0"/>
              </a:rPr>
              <a:t>Two auxiliary hash functions</a:t>
            </a:r>
            <a:r>
              <a:rPr lang="en-US" altLang="en-US" sz="2100" dirty="0">
                <a:solidFill>
                  <a:schemeClr val="tx1"/>
                </a:solidFill>
                <a:latin typeface="Trebuchet MS" panose="020B0603020202020204" pitchFamily="34" charset="0"/>
              </a:rPr>
              <a:t>.</a:t>
            </a:r>
            <a:r>
              <a:rPr lang="en-US" altLang="en-US" sz="2100" i="1" dirty="0">
                <a:solidFill>
                  <a:schemeClr val="tx1"/>
                </a:solidFill>
                <a:latin typeface="Trebuchet MS" panose="020B0603020202020204" pitchFamily="34" charset="0"/>
              </a:rPr>
              <a:t>  </a:t>
            </a:r>
          </a:p>
          <a:p>
            <a:pPr lvl="1">
              <a:lnSpc>
                <a:spcPct val="90000"/>
              </a:lnSpc>
            </a:pPr>
            <a:r>
              <a:rPr lang="en-US" altLang="en-US" sz="2100" i="1" dirty="0">
                <a:latin typeface="Trebuchet MS" panose="020B0603020202020204" pitchFamily="34" charset="0"/>
              </a:rPr>
              <a:t>h</a:t>
            </a:r>
            <a:r>
              <a:rPr lang="en-US" altLang="en-US" sz="2100" baseline="-25000" dirty="0">
                <a:latin typeface="Trebuchet MS" panose="020B0603020202020204" pitchFamily="34" charset="0"/>
              </a:rPr>
              <a:t>1</a:t>
            </a:r>
            <a:r>
              <a:rPr lang="en-US" altLang="en-US" sz="2100" dirty="0">
                <a:latin typeface="Trebuchet MS" panose="020B0603020202020204" pitchFamily="34" charset="0"/>
              </a:rPr>
              <a:t> gives the initial probe. </a:t>
            </a:r>
            <a:r>
              <a:rPr lang="en-US" altLang="en-US" sz="2100" i="1" dirty="0">
                <a:latin typeface="Trebuchet MS" panose="020B0603020202020204" pitchFamily="34" charset="0"/>
              </a:rPr>
              <a:t>h</a:t>
            </a:r>
            <a:r>
              <a:rPr lang="en-US" altLang="en-US" sz="2100" baseline="-25000" dirty="0">
                <a:latin typeface="Trebuchet MS" panose="020B0603020202020204" pitchFamily="34" charset="0"/>
              </a:rPr>
              <a:t>2</a:t>
            </a:r>
            <a:r>
              <a:rPr lang="en-US" altLang="en-US" sz="2100" dirty="0">
                <a:latin typeface="Trebuchet MS" panose="020B0603020202020204" pitchFamily="34" charset="0"/>
              </a:rPr>
              <a:t> gives the remaining probes.</a:t>
            </a:r>
          </a:p>
          <a:p>
            <a:pPr>
              <a:lnSpc>
                <a:spcPct val="90000"/>
              </a:lnSpc>
            </a:pPr>
            <a:endParaRPr lang="en-US" altLang="en-US" sz="2100" dirty="0">
              <a:solidFill>
                <a:schemeClr val="tx1"/>
              </a:solidFill>
              <a:latin typeface="Trebuchet MS" panose="020B0603020202020204" pitchFamily="34" charset="0"/>
            </a:endParaRPr>
          </a:p>
          <a:p>
            <a:pPr>
              <a:lnSpc>
                <a:spcPct val="90000"/>
              </a:lnSpc>
            </a:pPr>
            <a:r>
              <a:rPr lang="en-US" altLang="en-US" sz="2100" dirty="0">
                <a:solidFill>
                  <a:schemeClr val="tx1"/>
                </a:solidFill>
                <a:latin typeface="Trebuchet MS" panose="020B0603020202020204" pitchFamily="34" charset="0"/>
              </a:rPr>
              <a:t>Must have </a:t>
            </a:r>
            <a:r>
              <a:rPr lang="en-US" altLang="en-US" sz="2100" i="1" dirty="0">
                <a:solidFill>
                  <a:schemeClr val="tx1"/>
                </a:solidFill>
                <a:latin typeface="Trebuchet MS" panose="020B0603020202020204" pitchFamily="34" charset="0"/>
              </a:rPr>
              <a:t>h</a:t>
            </a:r>
            <a:r>
              <a:rPr lang="en-US" altLang="en-US" sz="2100" baseline="-25000" dirty="0">
                <a:solidFill>
                  <a:schemeClr val="tx1"/>
                </a:solidFill>
                <a:latin typeface="Trebuchet MS" panose="020B0603020202020204" pitchFamily="34" charset="0"/>
              </a:rPr>
              <a:t>2</a:t>
            </a:r>
            <a:r>
              <a:rPr lang="en-US" altLang="en-US" sz="2100" dirty="0">
                <a:solidFill>
                  <a:schemeClr val="tx1"/>
                </a:solidFill>
                <a:latin typeface="Trebuchet MS" panose="020B0603020202020204" pitchFamily="34" charset="0"/>
              </a:rPr>
              <a:t>(</a:t>
            </a:r>
            <a:r>
              <a:rPr lang="en-US" altLang="en-US" sz="2100" i="1" dirty="0">
                <a:solidFill>
                  <a:schemeClr val="tx1"/>
                </a:solidFill>
                <a:latin typeface="Trebuchet MS" panose="020B0603020202020204" pitchFamily="34" charset="0"/>
              </a:rPr>
              <a:t>k</a:t>
            </a:r>
            <a:r>
              <a:rPr lang="en-US" altLang="en-US" sz="2100" dirty="0">
                <a:solidFill>
                  <a:schemeClr val="tx1"/>
                </a:solidFill>
                <a:latin typeface="Trebuchet MS" panose="020B0603020202020204" pitchFamily="34" charset="0"/>
              </a:rPr>
              <a:t>) relatively prime to </a:t>
            </a:r>
            <a:r>
              <a:rPr lang="en-US" altLang="en-US" sz="2100" i="1" dirty="0">
                <a:solidFill>
                  <a:schemeClr val="tx1"/>
                </a:solidFill>
                <a:latin typeface="Trebuchet MS" panose="020B0603020202020204" pitchFamily="34" charset="0"/>
              </a:rPr>
              <a:t>m</a:t>
            </a:r>
            <a:r>
              <a:rPr lang="en-US" altLang="en-US" sz="2100" dirty="0">
                <a:solidFill>
                  <a:schemeClr val="tx1"/>
                </a:solidFill>
                <a:latin typeface="Trebuchet MS" panose="020B0603020202020204" pitchFamily="34" charset="0"/>
              </a:rPr>
              <a:t>, so that the probe sequence is a full permutation of </a:t>
            </a:r>
            <a:r>
              <a:rPr lang="en-US" altLang="en-US" sz="2100" dirty="0">
                <a:solidFill>
                  <a:schemeClr val="tx1"/>
                </a:solidFill>
                <a:latin typeface="Trebuchet MS" panose="020B0603020202020204" pitchFamily="34" charset="0"/>
                <a:sym typeface="Symbol" panose="05050102010706020507" pitchFamily="18" charset="2"/>
              </a:rPr>
              <a:t>0, 1,…,</a:t>
            </a:r>
            <a:r>
              <a:rPr lang="en-US" altLang="en-US" sz="2100" i="1" dirty="0">
                <a:solidFill>
                  <a:schemeClr val="tx1"/>
                </a:solidFill>
                <a:latin typeface="Trebuchet MS" panose="020B0603020202020204" pitchFamily="34" charset="0"/>
                <a:sym typeface="Symbol" panose="05050102010706020507" pitchFamily="18" charset="2"/>
              </a:rPr>
              <a:t> m</a:t>
            </a:r>
            <a:r>
              <a:rPr lang="en-US" altLang="en-US" sz="2100" dirty="0">
                <a:solidFill>
                  <a:schemeClr val="tx1"/>
                </a:solidFill>
                <a:latin typeface="Trebuchet MS" panose="020B0603020202020204" pitchFamily="34" charset="0"/>
                <a:sym typeface="Symbol" panose="05050102010706020507" pitchFamily="18" charset="2"/>
              </a:rPr>
              <a:t>–1.</a:t>
            </a:r>
          </a:p>
          <a:p>
            <a:pPr lvl="1">
              <a:lnSpc>
                <a:spcPct val="90000"/>
              </a:lnSpc>
            </a:pPr>
            <a:r>
              <a:rPr lang="en-US" altLang="en-US" sz="2100" dirty="0">
                <a:latin typeface="Trebuchet MS" panose="020B0603020202020204" pitchFamily="34" charset="0"/>
              </a:rPr>
              <a:t>Choose </a:t>
            </a:r>
            <a:r>
              <a:rPr lang="en-US" altLang="en-US" sz="2100" i="1" dirty="0">
                <a:latin typeface="Trebuchet MS" panose="020B0603020202020204" pitchFamily="34" charset="0"/>
              </a:rPr>
              <a:t>m</a:t>
            </a:r>
            <a:r>
              <a:rPr lang="en-US" altLang="en-US" sz="2100" dirty="0">
                <a:latin typeface="Trebuchet MS" panose="020B0603020202020204" pitchFamily="34" charset="0"/>
              </a:rPr>
              <a:t> to be a power of 2 and have </a:t>
            </a:r>
            <a:r>
              <a:rPr lang="en-US" altLang="en-US" sz="2100" i="1" dirty="0">
                <a:latin typeface="Trebuchet MS" panose="020B0603020202020204" pitchFamily="34" charset="0"/>
              </a:rPr>
              <a:t>h</a:t>
            </a:r>
            <a:r>
              <a:rPr lang="en-US" altLang="en-US" sz="2100" baseline="-25000" dirty="0">
                <a:latin typeface="Trebuchet MS" panose="020B0603020202020204" pitchFamily="34" charset="0"/>
              </a:rPr>
              <a:t>2</a:t>
            </a:r>
            <a:r>
              <a:rPr lang="en-US" altLang="en-US" sz="2100" dirty="0">
                <a:latin typeface="Trebuchet MS" panose="020B0603020202020204" pitchFamily="34" charset="0"/>
              </a:rPr>
              <a:t>(</a:t>
            </a:r>
            <a:r>
              <a:rPr lang="en-US" altLang="en-US" sz="2100" i="1" dirty="0">
                <a:latin typeface="Trebuchet MS" panose="020B0603020202020204" pitchFamily="34" charset="0"/>
              </a:rPr>
              <a:t>k</a:t>
            </a:r>
            <a:r>
              <a:rPr lang="en-US" altLang="en-US" sz="2100" dirty="0">
                <a:latin typeface="Trebuchet MS" panose="020B0603020202020204" pitchFamily="34" charset="0"/>
              </a:rPr>
              <a:t>) always return an odd number. Or,</a:t>
            </a:r>
          </a:p>
          <a:p>
            <a:pPr lvl="1">
              <a:lnSpc>
                <a:spcPct val="90000"/>
              </a:lnSpc>
            </a:pPr>
            <a:r>
              <a:rPr lang="en-US" altLang="en-US" sz="2100" dirty="0">
                <a:latin typeface="Trebuchet MS" panose="020B0603020202020204" pitchFamily="34" charset="0"/>
              </a:rPr>
              <a:t>Let </a:t>
            </a:r>
            <a:r>
              <a:rPr lang="en-US" altLang="en-US" sz="2100" i="1" dirty="0">
                <a:latin typeface="Trebuchet MS" panose="020B0603020202020204" pitchFamily="34" charset="0"/>
              </a:rPr>
              <a:t>m</a:t>
            </a:r>
            <a:r>
              <a:rPr lang="en-US" altLang="en-US" sz="2100" dirty="0">
                <a:latin typeface="Trebuchet MS" panose="020B0603020202020204" pitchFamily="34" charset="0"/>
              </a:rPr>
              <a:t> be prime, and have 1 &lt; </a:t>
            </a:r>
            <a:r>
              <a:rPr lang="en-US" altLang="en-US" sz="2100" i="1" dirty="0">
                <a:latin typeface="Trebuchet MS" panose="020B0603020202020204" pitchFamily="34" charset="0"/>
              </a:rPr>
              <a:t>h</a:t>
            </a:r>
            <a:r>
              <a:rPr lang="en-US" altLang="en-US" sz="2100" baseline="-25000" dirty="0">
                <a:latin typeface="Trebuchet MS" panose="020B0603020202020204" pitchFamily="34" charset="0"/>
              </a:rPr>
              <a:t>2</a:t>
            </a:r>
            <a:r>
              <a:rPr lang="en-US" altLang="en-US" sz="2100" dirty="0">
                <a:latin typeface="Trebuchet MS" panose="020B0603020202020204" pitchFamily="34" charset="0"/>
              </a:rPr>
              <a:t>(</a:t>
            </a:r>
            <a:r>
              <a:rPr lang="en-US" altLang="en-US" sz="2100" i="1" dirty="0">
                <a:latin typeface="Trebuchet MS" panose="020B0603020202020204" pitchFamily="34" charset="0"/>
              </a:rPr>
              <a:t>k</a:t>
            </a:r>
            <a:r>
              <a:rPr lang="en-US" altLang="en-US" sz="2100" dirty="0">
                <a:latin typeface="Trebuchet MS" panose="020B0603020202020204" pitchFamily="34" charset="0"/>
              </a:rPr>
              <a:t>) &lt; </a:t>
            </a:r>
            <a:r>
              <a:rPr lang="en-US" altLang="en-US" sz="2100" i="1" dirty="0">
                <a:latin typeface="Trebuchet MS" panose="020B0603020202020204" pitchFamily="34" charset="0"/>
              </a:rPr>
              <a:t>m</a:t>
            </a:r>
            <a:r>
              <a:rPr lang="en-US" altLang="en-US" sz="2100" dirty="0">
                <a:latin typeface="Trebuchet MS" panose="020B0603020202020204" pitchFamily="34" charset="0"/>
              </a:rPr>
              <a:t>.</a:t>
            </a:r>
          </a:p>
          <a:p>
            <a:pPr>
              <a:lnSpc>
                <a:spcPct val="90000"/>
              </a:lnSpc>
            </a:pPr>
            <a:endParaRPr lang="en-US" altLang="en-US" sz="1100" dirty="0">
              <a:solidFill>
                <a:srgbClr val="CC3300"/>
              </a:solidFill>
              <a:latin typeface="Trebuchet MS" panose="020B0603020202020204" pitchFamily="34" charset="0"/>
              <a:sym typeface="Symbol" panose="05050102010706020507" pitchFamily="18" charset="2"/>
            </a:endParaRPr>
          </a:p>
          <a:p>
            <a:pPr>
              <a:lnSpc>
                <a:spcPct val="90000"/>
              </a:lnSpc>
            </a:pPr>
            <a:r>
              <a:rPr lang="en-US" altLang="en-US" sz="2100" dirty="0">
                <a:solidFill>
                  <a:srgbClr val="CC3300"/>
                </a:solidFill>
                <a:latin typeface="Trebuchet MS" panose="020B0603020202020204" pitchFamily="34" charset="0"/>
                <a:sym typeface="Symbol" panose="05050102010706020507" pitchFamily="18" charset="2"/>
              </a:rPr>
              <a:t>(</a:t>
            </a:r>
            <a:r>
              <a:rPr lang="en-US" altLang="en-US" sz="2100" i="1" dirty="0">
                <a:solidFill>
                  <a:srgbClr val="CC3300"/>
                </a:solidFill>
                <a:latin typeface="Trebuchet MS" panose="020B0603020202020204" pitchFamily="34" charset="0"/>
                <a:sym typeface="Symbol" panose="05050102010706020507" pitchFamily="18" charset="2"/>
              </a:rPr>
              <a:t>m</a:t>
            </a:r>
            <a:r>
              <a:rPr lang="en-US" altLang="en-US" sz="2100" baseline="30000" dirty="0">
                <a:solidFill>
                  <a:srgbClr val="CC3300"/>
                </a:solidFill>
                <a:latin typeface="Trebuchet MS" panose="020B0603020202020204" pitchFamily="34" charset="0"/>
                <a:sym typeface="Symbol" panose="05050102010706020507" pitchFamily="18" charset="2"/>
              </a:rPr>
              <a:t>2</a:t>
            </a:r>
            <a:r>
              <a:rPr lang="en-US" altLang="en-US" sz="2100" dirty="0">
                <a:solidFill>
                  <a:srgbClr val="CC3300"/>
                </a:solidFill>
                <a:latin typeface="Trebuchet MS" panose="020B0603020202020204" pitchFamily="34" charset="0"/>
                <a:sym typeface="Symbol" panose="05050102010706020507" pitchFamily="18" charset="2"/>
              </a:rPr>
              <a:t>) different probe sequences</a:t>
            </a:r>
            <a:r>
              <a:rPr lang="en-US" altLang="en-US" sz="2100" dirty="0">
                <a:solidFill>
                  <a:schemeClr val="tx1"/>
                </a:solidFill>
                <a:latin typeface="Trebuchet MS" panose="020B0603020202020204" pitchFamily="34" charset="0"/>
                <a:sym typeface="Symbol" panose="05050102010706020507" pitchFamily="18" charset="2"/>
              </a:rPr>
              <a:t>.</a:t>
            </a:r>
          </a:p>
          <a:p>
            <a:pPr lvl="1">
              <a:lnSpc>
                <a:spcPct val="90000"/>
              </a:lnSpc>
            </a:pPr>
            <a:r>
              <a:rPr lang="en-US" altLang="en-US" sz="2100" dirty="0">
                <a:latin typeface="Trebuchet MS" panose="020B0603020202020204" pitchFamily="34" charset="0"/>
              </a:rPr>
              <a:t>One for each possible combination of </a:t>
            </a:r>
            <a:r>
              <a:rPr lang="en-US" altLang="en-US" sz="2100" i="1" dirty="0">
                <a:latin typeface="Trebuchet MS" panose="020B0603020202020204" pitchFamily="34" charset="0"/>
              </a:rPr>
              <a:t>h</a:t>
            </a:r>
            <a:r>
              <a:rPr lang="en-US" altLang="en-US" sz="2100" baseline="-25000" dirty="0">
                <a:latin typeface="Trebuchet MS" panose="020B0603020202020204" pitchFamily="34" charset="0"/>
              </a:rPr>
              <a:t>1</a:t>
            </a:r>
            <a:r>
              <a:rPr lang="en-US" altLang="en-US" sz="2100" dirty="0">
                <a:latin typeface="Trebuchet MS" panose="020B0603020202020204" pitchFamily="34" charset="0"/>
              </a:rPr>
              <a:t>(</a:t>
            </a:r>
            <a:r>
              <a:rPr lang="en-US" altLang="en-US" sz="2100" i="1" dirty="0">
                <a:latin typeface="Trebuchet MS" panose="020B0603020202020204" pitchFamily="34" charset="0"/>
              </a:rPr>
              <a:t>k</a:t>
            </a:r>
            <a:r>
              <a:rPr lang="en-US" altLang="en-US" sz="2100" dirty="0">
                <a:latin typeface="Trebuchet MS" panose="020B0603020202020204" pitchFamily="34" charset="0"/>
              </a:rPr>
              <a:t>) and </a:t>
            </a:r>
            <a:r>
              <a:rPr lang="en-US" altLang="en-US" sz="2100" i="1" dirty="0">
                <a:latin typeface="Trebuchet MS" panose="020B0603020202020204" pitchFamily="34" charset="0"/>
              </a:rPr>
              <a:t>h</a:t>
            </a:r>
            <a:r>
              <a:rPr lang="en-US" altLang="en-US" sz="2100" baseline="-25000" dirty="0">
                <a:latin typeface="Trebuchet MS" panose="020B0603020202020204" pitchFamily="34" charset="0"/>
              </a:rPr>
              <a:t>2</a:t>
            </a:r>
            <a:r>
              <a:rPr lang="en-US" altLang="en-US" sz="2100" dirty="0">
                <a:latin typeface="Trebuchet MS" panose="020B0603020202020204" pitchFamily="34" charset="0"/>
              </a:rPr>
              <a:t>(</a:t>
            </a:r>
            <a:r>
              <a:rPr lang="en-US" altLang="en-US" sz="2100" i="1" dirty="0">
                <a:latin typeface="Trebuchet MS" panose="020B0603020202020204" pitchFamily="34" charset="0"/>
              </a:rPr>
              <a:t>k</a:t>
            </a:r>
            <a:r>
              <a:rPr lang="en-US" altLang="en-US" sz="2100" dirty="0">
                <a:latin typeface="Trebuchet MS" panose="020B0603020202020204" pitchFamily="34" charset="0"/>
              </a:rPr>
              <a:t>).</a:t>
            </a:r>
          </a:p>
          <a:p>
            <a:pPr lvl="1">
              <a:lnSpc>
                <a:spcPct val="90000"/>
              </a:lnSpc>
            </a:pPr>
            <a:r>
              <a:rPr lang="en-US" altLang="en-US" sz="2100" dirty="0">
                <a:latin typeface="Trebuchet MS" panose="020B0603020202020204" pitchFamily="34" charset="0"/>
              </a:rPr>
              <a:t>Close to the ideal uniform hashing.</a:t>
            </a:r>
          </a:p>
          <a:p>
            <a:pPr>
              <a:lnSpc>
                <a:spcPct val="90000"/>
              </a:lnSpc>
            </a:pPr>
            <a:endParaRPr lang="en-US" altLang="en-US" sz="2100" dirty="0">
              <a:solidFill>
                <a:schemeClr val="tx1"/>
              </a:solidFill>
              <a:latin typeface="Trebuchet MS" panose="020B0603020202020204" pitchFamily="34" charset="0"/>
            </a:endParaRPr>
          </a:p>
          <a:p>
            <a:pPr>
              <a:lnSpc>
                <a:spcPct val="90000"/>
              </a:lnSpc>
              <a:buFont typeface="Wingdings" panose="05000000000000000000" pitchFamily="2" charset="2"/>
              <a:buNone/>
            </a:pPr>
            <a:r>
              <a:rPr lang="en-US" altLang="en-US" sz="2100" i="1" dirty="0">
                <a:latin typeface="Trebuchet MS" panose="020B0603020202020204" pitchFamily="34" charset="0"/>
              </a:rPr>
              <a:t>    </a:t>
            </a:r>
          </a:p>
        </p:txBody>
      </p:sp>
      <p:sp>
        <p:nvSpPr>
          <p:cNvPr id="113668" name="Text Box 4">
            <a:extLst>
              <a:ext uri="{FF2B5EF4-FFF2-40B4-BE49-F238E27FC236}">
                <a16:creationId xmlns:a16="http://schemas.microsoft.com/office/drawing/2014/main" id="{158AE419-EF1C-52DD-6DE6-B6EFA74C0ACB}"/>
              </a:ext>
            </a:extLst>
          </p:cNvPr>
          <p:cNvSpPr txBox="1">
            <a:spLocks noChangeArrowheads="1"/>
          </p:cNvSpPr>
          <p:nvPr/>
        </p:nvSpPr>
        <p:spPr bwMode="auto">
          <a:xfrm>
            <a:off x="457200" y="1600200"/>
            <a:ext cx="550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none">
                <a:solidFill>
                  <a:schemeClr val="hlink"/>
                </a:solidFill>
              </a:rPr>
              <a:t>key</a:t>
            </a:r>
          </a:p>
        </p:txBody>
      </p:sp>
      <p:sp>
        <p:nvSpPr>
          <p:cNvPr id="113669" name="Text Box 5">
            <a:extLst>
              <a:ext uri="{FF2B5EF4-FFF2-40B4-BE49-F238E27FC236}">
                <a16:creationId xmlns:a16="http://schemas.microsoft.com/office/drawing/2014/main" id="{ECE854B2-AA02-C8A9-3C92-9A86CDE592B9}"/>
              </a:ext>
            </a:extLst>
          </p:cNvPr>
          <p:cNvSpPr txBox="1">
            <a:spLocks noChangeArrowheads="1"/>
          </p:cNvSpPr>
          <p:nvPr/>
        </p:nvSpPr>
        <p:spPr bwMode="auto">
          <a:xfrm>
            <a:off x="914400" y="1600200"/>
            <a:ext cx="161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u="none">
                <a:solidFill>
                  <a:schemeClr val="hlink"/>
                </a:solidFill>
              </a:rPr>
              <a:t>Probe number</a:t>
            </a:r>
          </a:p>
        </p:txBody>
      </p:sp>
      <p:sp>
        <p:nvSpPr>
          <p:cNvPr id="113670" name="Text Box 6">
            <a:extLst>
              <a:ext uri="{FF2B5EF4-FFF2-40B4-BE49-F238E27FC236}">
                <a16:creationId xmlns:a16="http://schemas.microsoft.com/office/drawing/2014/main" id="{2AE445B2-35BC-D1F9-2275-C9E42F6CADB7}"/>
              </a:ext>
            </a:extLst>
          </p:cNvPr>
          <p:cNvSpPr txBox="1">
            <a:spLocks noChangeArrowheads="1"/>
          </p:cNvSpPr>
          <p:nvPr/>
        </p:nvSpPr>
        <p:spPr bwMode="auto">
          <a:xfrm>
            <a:off x="2590799" y="1600200"/>
            <a:ext cx="3482829"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u="none" dirty="0">
                <a:solidFill>
                  <a:schemeClr val="hlink"/>
                </a:solidFill>
              </a:rPr>
              <a:t>Auxiliary hash functions</a:t>
            </a:r>
          </a:p>
        </p:txBody>
      </p:sp>
      <p:sp>
        <p:nvSpPr>
          <p:cNvPr id="113671" name="Line 7">
            <a:extLst>
              <a:ext uri="{FF2B5EF4-FFF2-40B4-BE49-F238E27FC236}">
                <a16:creationId xmlns:a16="http://schemas.microsoft.com/office/drawing/2014/main" id="{7B6BD319-55C1-CD5E-0872-B85EEF2B7D21}"/>
              </a:ext>
            </a:extLst>
          </p:cNvPr>
          <p:cNvSpPr>
            <a:spLocks noChangeShapeType="1"/>
          </p:cNvSpPr>
          <p:nvPr/>
        </p:nvSpPr>
        <p:spPr bwMode="auto">
          <a:xfrm flipV="1">
            <a:off x="685800" y="1447800"/>
            <a:ext cx="304800" cy="2286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3672" name="Line 8">
            <a:extLst>
              <a:ext uri="{FF2B5EF4-FFF2-40B4-BE49-F238E27FC236}">
                <a16:creationId xmlns:a16="http://schemas.microsoft.com/office/drawing/2014/main" id="{58A011AA-B1FF-1D5F-DC74-1BDD765D43E5}"/>
              </a:ext>
            </a:extLst>
          </p:cNvPr>
          <p:cNvSpPr>
            <a:spLocks noChangeShapeType="1"/>
          </p:cNvSpPr>
          <p:nvPr/>
        </p:nvSpPr>
        <p:spPr bwMode="auto">
          <a:xfrm flipH="1" flipV="1">
            <a:off x="1254124" y="1447800"/>
            <a:ext cx="422275" cy="3048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3673" name="Line 9">
            <a:extLst>
              <a:ext uri="{FF2B5EF4-FFF2-40B4-BE49-F238E27FC236}">
                <a16:creationId xmlns:a16="http://schemas.microsoft.com/office/drawing/2014/main" id="{7BA8B0E5-42A4-2D34-505D-17B9F6A2C2D0}"/>
              </a:ext>
            </a:extLst>
          </p:cNvPr>
          <p:cNvSpPr>
            <a:spLocks noChangeShapeType="1"/>
          </p:cNvSpPr>
          <p:nvPr/>
        </p:nvSpPr>
        <p:spPr bwMode="auto">
          <a:xfrm flipH="1" flipV="1">
            <a:off x="2209800" y="1447800"/>
            <a:ext cx="1524000" cy="2286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3674" name="Line 10">
            <a:extLst>
              <a:ext uri="{FF2B5EF4-FFF2-40B4-BE49-F238E27FC236}">
                <a16:creationId xmlns:a16="http://schemas.microsoft.com/office/drawing/2014/main" id="{289AFBC0-5F22-6953-CE26-002E9A5E0F5F}"/>
              </a:ext>
            </a:extLst>
          </p:cNvPr>
          <p:cNvSpPr>
            <a:spLocks noChangeShapeType="1"/>
          </p:cNvSpPr>
          <p:nvPr/>
        </p:nvSpPr>
        <p:spPr bwMode="auto">
          <a:xfrm flipH="1" flipV="1">
            <a:off x="3129094" y="1526796"/>
            <a:ext cx="604706" cy="149604"/>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9786880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4221A059-EBAB-A00B-92F3-297D79186153}"/>
              </a:ext>
            </a:extLst>
          </p:cNvPr>
          <p:cNvSpPr>
            <a:spLocks noGrp="1"/>
          </p:cNvSpPr>
          <p:nvPr>
            <p:ph type="sldNum" sz="quarter" idx="11"/>
          </p:nvPr>
        </p:nvSpPr>
        <p:spPr/>
        <p:txBody>
          <a:bodyPr/>
          <a:lstStyle/>
          <a:p>
            <a:fld id="{5DE44A91-2DE7-48F2-8A8B-26D0FBF07F50}" type="slidenum">
              <a:rPr lang="en-US" altLang="en-US"/>
              <a:pPr/>
              <a:t>67</a:t>
            </a:fld>
            <a:endParaRPr lang="en-US" altLang="en-US"/>
          </a:p>
        </p:txBody>
      </p:sp>
      <p:sp>
        <p:nvSpPr>
          <p:cNvPr id="632834" name="Rectangle 2">
            <a:extLst>
              <a:ext uri="{FF2B5EF4-FFF2-40B4-BE49-F238E27FC236}">
                <a16:creationId xmlns:a16="http://schemas.microsoft.com/office/drawing/2014/main" id="{F9BAD652-13C3-55A1-3F83-FED7EAEDD726}"/>
              </a:ext>
            </a:extLst>
          </p:cNvPr>
          <p:cNvSpPr>
            <a:spLocks noGrp="1" noChangeArrowheads="1"/>
          </p:cNvSpPr>
          <p:nvPr>
            <p:ph type="title"/>
          </p:nvPr>
        </p:nvSpPr>
        <p:spPr/>
        <p:txBody>
          <a:bodyPr/>
          <a:lstStyle/>
          <a:p>
            <a:r>
              <a:rPr lang="en-US" altLang="en-US"/>
              <a:t>Double Hashing</a:t>
            </a:r>
          </a:p>
        </p:txBody>
      </p:sp>
      <p:sp>
        <p:nvSpPr>
          <p:cNvPr id="632835" name="Rectangle 3">
            <a:extLst>
              <a:ext uri="{FF2B5EF4-FFF2-40B4-BE49-F238E27FC236}">
                <a16:creationId xmlns:a16="http://schemas.microsoft.com/office/drawing/2014/main" id="{76D8F063-0CF5-7EAE-7374-4AB1D0D3162E}"/>
              </a:ext>
            </a:extLst>
          </p:cNvPr>
          <p:cNvSpPr>
            <a:spLocks noGrp="1" noChangeArrowheads="1"/>
          </p:cNvSpPr>
          <p:nvPr>
            <p:ph type="body" idx="1"/>
          </p:nvPr>
        </p:nvSpPr>
        <p:spPr>
          <a:xfrm>
            <a:off x="350838" y="1214438"/>
            <a:ext cx="8372475" cy="5076825"/>
          </a:xfrm>
        </p:spPr>
        <p:txBody>
          <a:bodyPr/>
          <a:lstStyle/>
          <a:p>
            <a:pPr marL="457200" indent="-457200">
              <a:buFontTx/>
              <a:buAutoNum type="arabicParenBoth"/>
            </a:pPr>
            <a:r>
              <a:rPr lang="en-US" altLang="en-US" sz="2100" dirty="0">
                <a:latin typeface="Trebuchet MS" panose="020B0603020202020204" pitchFamily="34" charset="0"/>
              </a:rPr>
              <a:t>Use one hash function to determine the first slot</a:t>
            </a:r>
          </a:p>
          <a:p>
            <a:pPr marL="457200" indent="-457200">
              <a:buFontTx/>
              <a:buAutoNum type="arabicParenBoth"/>
            </a:pPr>
            <a:endParaRPr lang="en-US" altLang="en-US" sz="1400" dirty="0">
              <a:latin typeface="Trebuchet MS" panose="020B0603020202020204" pitchFamily="34" charset="0"/>
            </a:endParaRPr>
          </a:p>
          <a:p>
            <a:pPr>
              <a:buFontTx/>
              <a:buNone/>
            </a:pPr>
            <a:r>
              <a:rPr lang="en-US" altLang="en-US" sz="2100" dirty="0">
                <a:latin typeface="Trebuchet MS" panose="020B0603020202020204" pitchFamily="34" charset="0"/>
              </a:rPr>
              <a:t>(2) Use a second hash function to determine the increment for the probe sequence</a:t>
            </a:r>
          </a:p>
          <a:p>
            <a:pPr algn="ctr">
              <a:buFontTx/>
              <a:buNone/>
            </a:pPr>
            <a:r>
              <a:rPr lang="en-US" altLang="en-US" sz="2100" dirty="0">
                <a:solidFill>
                  <a:srgbClr val="CC0000"/>
                </a:solidFill>
                <a:latin typeface="Trebuchet MS" panose="020B0603020202020204" pitchFamily="34" charset="0"/>
              </a:rPr>
              <a:t>h(</a:t>
            </a:r>
            <a:r>
              <a:rPr lang="en-US" altLang="en-US" sz="2100" dirty="0" err="1">
                <a:solidFill>
                  <a:srgbClr val="CC0000"/>
                </a:solidFill>
                <a:latin typeface="Trebuchet MS" panose="020B0603020202020204" pitchFamily="34" charset="0"/>
              </a:rPr>
              <a:t>k,i</a:t>
            </a:r>
            <a:r>
              <a:rPr lang="en-US" altLang="en-US" sz="2100" dirty="0">
                <a:solidFill>
                  <a:srgbClr val="CC0000"/>
                </a:solidFill>
                <a:latin typeface="Trebuchet MS" panose="020B0603020202020204" pitchFamily="34" charset="0"/>
              </a:rPr>
              <a:t>) = (h</a:t>
            </a:r>
            <a:r>
              <a:rPr lang="en-US" altLang="en-US" sz="2100" baseline="-25000" dirty="0">
                <a:solidFill>
                  <a:srgbClr val="CC0000"/>
                </a:solidFill>
                <a:latin typeface="Trebuchet MS" panose="020B0603020202020204" pitchFamily="34" charset="0"/>
              </a:rPr>
              <a:t>1</a:t>
            </a:r>
            <a:r>
              <a:rPr lang="en-US" altLang="en-US" sz="2100" dirty="0">
                <a:solidFill>
                  <a:srgbClr val="CC0000"/>
                </a:solidFill>
                <a:latin typeface="Trebuchet MS" panose="020B0603020202020204" pitchFamily="34" charset="0"/>
              </a:rPr>
              <a:t>(k) + </a:t>
            </a:r>
            <a:r>
              <a:rPr lang="en-US" altLang="en-US" sz="2100" dirty="0" err="1">
                <a:solidFill>
                  <a:srgbClr val="CC0000"/>
                </a:solidFill>
                <a:latin typeface="Trebuchet MS" panose="020B0603020202020204" pitchFamily="34" charset="0"/>
              </a:rPr>
              <a:t>i</a:t>
            </a:r>
            <a:r>
              <a:rPr lang="en-US" altLang="en-US" sz="2100" dirty="0">
                <a:solidFill>
                  <a:srgbClr val="CC0000"/>
                </a:solidFill>
                <a:latin typeface="Trebuchet MS" panose="020B0603020202020204" pitchFamily="34" charset="0"/>
              </a:rPr>
              <a:t> h</a:t>
            </a:r>
            <a:r>
              <a:rPr lang="en-US" altLang="en-US" sz="2100" baseline="-25000" dirty="0">
                <a:solidFill>
                  <a:srgbClr val="CC0000"/>
                </a:solidFill>
                <a:latin typeface="Trebuchet MS" panose="020B0603020202020204" pitchFamily="34" charset="0"/>
              </a:rPr>
              <a:t>2</a:t>
            </a:r>
            <a:r>
              <a:rPr lang="en-US" altLang="en-US" sz="2100" dirty="0">
                <a:solidFill>
                  <a:srgbClr val="CC0000"/>
                </a:solidFill>
                <a:latin typeface="Trebuchet MS" panose="020B0603020202020204" pitchFamily="34" charset="0"/>
              </a:rPr>
              <a:t>(k) ) mod m,   </a:t>
            </a:r>
            <a:r>
              <a:rPr lang="en-US" altLang="en-US" sz="2100" dirty="0" err="1">
                <a:solidFill>
                  <a:srgbClr val="CC0000"/>
                </a:solidFill>
                <a:latin typeface="Trebuchet MS" panose="020B0603020202020204" pitchFamily="34" charset="0"/>
              </a:rPr>
              <a:t>i</a:t>
            </a:r>
            <a:r>
              <a:rPr lang="en-US" altLang="en-US" sz="2100" dirty="0">
                <a:solidFill>
                  <a:srgbClr val="CC0000"/>
                </a:solidFill>
                <a:latin typeface="Trebuchet MS" panose="020B0603020202020204" pitchFamily="34" charset="0"/>
              </a:rPr>
              <a:t>=0,1,...</a:t>
            </a:r>
          </a:p>
          <a:p>
            <a:endParaRPr lang="en-US" altLang="en-US" sz="1400" dirty="0">
              <a:latin typeface="Trebuchet MS" panose="020B0603020202020204" pitchFamily="34" charset="0"/>
            </a:endParaRPr>
          </a:p>
          <a:p>
            <a:r>
              <a:rPr lang="en-US" altLang="en-US" sz="2100" dirty="0">
                <a:latin typeface="Trebuchet MS" panose="020B0603020202020204" pitchFamily="34" charset="0"/>
              </a:rPr>
              <a:t>Initial probe: h</a:t>
            </a:r>
            <a:r>
              <a:rPr lang="en-US" altLang="en-US" sz="2100" baseline="-25000" dirty="0">
                <a:latin typeface="Trebuchet MS" panose="020B0603020202020204" pitchFamily="34" charset="0"/>
              </a:rPr>
              <a:t>1</a:t>
            </a:r>
            <a:r>
              <a:rPr lang="en-US" altLang="en-US" sz="2100" dirty="0">
                <a:latin typeface="Trebuchet MS" panose="020B0603020202020204" pitchFamily="34" charset="0"/>
              </a:rPr>
              <a:t>(k) </a:t>
            </a:r>
          </a:p>
          <a:p>
            <a:r>
              <a:rPr lang="en-US" altLang="en-US" sz="2100" dirty="0">
                <a:latin typeface="Trebuchet MS" panose="020B0603020202020204" pitchFamily="34" charset="0"/>
              </a:rPr>
              <a:t>Second probe is offset by h</a:t>
            </a:r>
            <a:r>
              <a:rPr lang="en-US" altLang="en-US" sz="2100" baseline="-25000" dirty="0">
                <a:latin typeface="Trebuchet MS" panose="020B0603020202020204" pitchFamily="34" charset="0"/>
              </a:rPr>
              <a:t>2</a:t>
            </a:r>
            <a:r>
              <a:rPr lang="en-US" altLang="en-US" sz="2100" dirty="0">
                <a:latin typeface="Trebuchet MS" panose="020B0603020202020204" pitchFamily="34" charset="0"/>
              </a:rPr>
              <a:t>(k) mod m, so on ...</a:t>
            </a:r>
          </a:p>
          <a:p>
            <a:endParaRPr lang="en-US" altLang="en-US" sz="1200" dirty="0">
              <a:solidFill>
                <a:srgbClr val="008080"/>
              </a:solidFill>
              <a:latin typeface="Trebuchet MS" panose="020B0603020202020204" pitchFamily="34" charset="0"/>
            </a:endParaRPr>
          </a:p>
          <a:p>
            <a:r>
              <a:rPr lang="en-US" altLang="en-US" sz="2100" dirty="0">
                <a:solidFill>
                  <a:srgbClr val="008080"/>
                </a:solidFill>
                <a:latin typeface="Trebuchet MS" panose="020B0603020202020204" pitchFamily="34" charset="0"/>
              </a:rPr>
              <a:t>Advantage</a:t>
            </a:r>
            <a:r>
              <a:rPr lang="en-US" altLang="en-US" sz="2100" dirty="0">
                <a:latin typeface="Trebuchet MS" panose="020B0603020202020204" pitchFamily="34" charset="0"/>
              </a:rPr>
              <a:t>: avoids clustering</a:t>
            </a:r>
          </a:p>
          <a:p>
            <a:endParaRPr lang="en-US" altLang="en-US" sz="1400" dirty="0">
              <a:solidFill>
                <a:srgbClr val="CC0000"/>
              </a:solidFill>
              <a:latin typeface="Trebuchet MS" panose="020B0603020202020204" pitchFamily="34" charset="0"/>
            </a:endParaRPr>
          </a:p>
          <a:p>
            <a:r>
              <a:rPr lang="en-US" altLang="en-US" sz="2100" dirty="0">
                <a:solidFill>
                  <a:srgbClr val="CC0000"/>
                </a:solidFill>
                <a:latin typeface="Trebuchet MS" panose="020B0603020202020204" pitchFamily="34" charset="0"/>
              </a:rPr>
              <a:t>Disadvantage:</a:t>
            </a:r>
            <a:r>
              <a:rPr lang="en-US" altLang="en-US" sz="2100" dirty="0">
                <a:latin typeface="Trebuchet MS" panose="020B0603020202020204" pitchFamily="34" charset="0"/>
              </a:rPr>
              <a:t> harder to delete an element</a:t>
            </a:r>
          </a:p>
          <a:p>
            <a:r>
              <a:rPr lang="en-US" altLang="en-US" sz="2100" dirty="0">
                <a:latin typeface="Trebuchet MS" panose="020B0603020202020204" pitchFamily="34" charset="0"/>
              </a:rPr>
              <a:t>Can generate m</a:t>
            </a:r>
            <a:r>
              <a:rPr lang="en-US" altLang="en-US" sz="2100" baseline="30000" dirty="0">
                <a:latin typeface="Trebuchet MS" panose="020B0603020202020204" pitchFamily="34" charset="0"/>
              </a:rPr>
              <a:t>2</a:t>
            </a:r>
            <a:r>
              <a:rPr lang="en-US" altLang="en-US" sz="2100" dirty="0">
                <a:latin typeface="Trebuchet MS" panose="020B0603020202020204" pitchFamily="34" charset="0"/>
              </a:rPr>
              <a:t> probe sequences maximum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2835">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283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283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283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283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F0C15494-1FEB-5418-30D3-5C8BA4215D8E}"/>
              </a:ext>
            </a:extLst>
          </p:cNvPr>
          <p:cNvSpPr>
            <a:spLocks noGrp="1"/>
          </p:cNvSpPr>
          <p:nvPr>
            <p:ph type="sldNum" sz="quarter" idx="11"/>
          </p:nvPr>
        </p:nvSpPr>
        <p:spPr/>
        <p:txBody>
          <a:bodyPr/>
          <a:lstStyle/>
          <a:p>
            <a:fld id="{C7F14D90-5BE6-4DB0-AC98-B385CC7E2D21}" type="slidenum">
              <a:rPr lang="en-US" altLang="en-US"/>
              <a:pPr/>
              <a:t>68</a:t>
            </a:fld>
            <a:endParaRPr lang="en-US" altLang="en-US"/>
          </a:p>
        </p:txBody>
      </p:sp>
      <p:sp>
        <p:nvSpPr>
          <p:cNvPr id="633858" name="Rectangle 2">
            <a:extLst>
              <a:ext uri="{FF2B5EF4-FFF2-40B4-BE49-F238E27FC236}">
                <a16:creationId xmlns:a16="http://schemas.microsoft.com/office/drawing/2014/main" id="{044E1020-3632-8341-0BD1-A3EC58319374}"/>
              </a:ext>
            </a:extLst>
          </p:cNvPr>
          <p:cNvSpPr>
            <a:spLocks noGrp="1" noChangeArrowheads="1"/>
          </p:cNvSpPr>
          <p:nvPr>
            <p:ph type="title"/>
          </p:nvPr>
        </p:nvSpPr>
        <p:spPr/>
        <p:txBody>
          <a:bodyPr/>
          <a:lstStyle/>
          <a:p>
            <a:r>
              <a:rPr lang="en-US" altLang="en-US"/>
              <a:t>Double Hashing: Example</a:t>
            </a:r>
          </a:p>
        </p:txBody>
      </p:sp>
      <p:sp>
        <p:nvSpPr>
          <p:cNvPr id="633859" name="Rectangle 3">
            <a:extLst>
              <a:ext uri="{FF2B5EF4-FFF2-40B4-BE49-F238E27FC236}">
                <a16:creationId xmlns:a16="http://schemas.microsoft.com/office/drawing/2014/main" id="{560B81C3-09E7-0397-34DD-57A45F2B2786}"/>
              </a:ext>
            </a:extLst>
          </p:cNvPr>
          <p:cNvSpPr>
            <a:spLocks noGrp="1" noChangeArrowheads="1"/>
          </p:cNvSpPr>
          <p:nvPr>
            <p:ph type="body" idx="1"/>
          </p:nvPr>
        </p:nvSpPr>
        <p:spPr>
          <a:xfrm>
            <a:off x="506108" y="1201737"/>
            <a:ext cx="4988682" cy="5076825"/>
          </a:xfrm>
        </p:spPr>
        <p:txBody>
          <a:bodyPr/>
          <a:lstStyle/>
          <a:p>
            <a:pPr>
              <a:buFontTx/>
              <a:buNone/>
            </a:pPr>
            <a:r>
              <a:rPr lang="en-US" altLang="en-US" sz="2100" dirty="0">
                <a:latin typeface="Trebuchet MS" panose="020B0603020202020204" pitchFamily="34" charset="0"/>
              </a:rPr>
              <a:t>	h</a:t>
            </a:r>
            <a:r>
              <a:rPr lang="en-US" altLang="en-US" sz="2100" baseline="-25000" dirty="0">
                <a:latin typeface="Trebuchet MS" panose="020B0603020202020204" pitchFamily="34" charset="0"/>
              </a:rPr>
              <a:t>1</a:t>
            </a:r>
            <a:r>
              <a:rPr lang="en-US" altLang="en-US" sz="2100" dirty="0">
                <a:latin typeface="Trebuchet MS" panose="020B0603020202020204" pitchFamily="34" charset="0"/>
              </a:rPr>
              <a:t>(k) = k mod 13</a:t>
            </a:r>
          </a:p>
          <a:p>
            <a:pPr>
              <a:buFontTx/>
              <a:buNone/>
            </a:pPr>
            <a:r>
              <a:rPr lang="en-US" altLang="en-US" sz="2100" dirty="0">
                <a:latin typeface="Trebuchet MS" panose="020B0603020202020204" pitchFamily="34" charset="0"/>
              </a:rPr>
              <a:t>	h</a:t>
            </a:r>
            <a:r>
              <a:rPr lang="en-US" altLang="en-US" sz="2100" baseline="-25000" dirty="0">
                <a:latin typeface="Trebuchet MS" panose="020B0603020202020204" pitchFamily="34" charset="0"/>
              </a:rPr>
              <a:t>2</a:t>
            </a:r>
            <a:r>
              <a:rPr lang="en-US" altLang="en-US" sz="2100" dirty="0">
                <a:latin typeface="Trebuchet MS" panose="020B0603020202020204" pitchFamily="34" charset="0"/>
              </a:rPr>
              <a:t>(k) = 1+ (k mod 11)</a:t>
            </a:r>
          </a:p>
          <a:p>
            <a:pPr algn="ctr">
              <a:buFontTx/>
              <a:buNone/>
            </a:pPr>
            <a:r>
              <a:rPr lang="en-US" altLang="en-US" sz="2100" dirty="0">
                <a:solidFill>
                  <a:srgbClr val="CC0000"/>
                </a:solidFill>
                <a:latin typeface="Trebuchet MS" panose="020B0603020202020204" pitchFamily="34" charset="0"/>
              </a:rPr>
              <a:t>h(</a:t>
            </a:r>
            <a:r>
              <a:rPr lang="en-US" altLang="en-US" sz="2100" dirty="0" err="1">
                <a:solidFill>
                  <a:srgbClr val="CC0000"/>
                </a:solidFill>
                <a:latin typeface="Trebuchet MS" panose="020B0603020202020204" pitchFamily="34" charset="0"/>
              </a:rPr>
              <a:t>k,i</a:t>
            </a:r>
            <a:r>
              <a:rPr lang="en-US" altLang="en-US" sz="2100" dirty="0">
                <a:solidFill>
                  <a:srgbClr val="CC0000"/>
                </a:solidFill>
                <a:latin typeface="Trebuchet MS" panose="020B0603020202020204" pitchFamily="34" charset="0"/>
              </a:rPr>
              <a:t>) = (h</a:t>
            </a:r>
            <a:r>
              <a:rPr lang="en-US" altLang="en-US" sz="2100" baseline="-25000" dirty="0">
                <a:solidFill>
                  <a:srgbClr val="CC0000"/>
                </a:solidFill>
                <a:latin typeface="Trebuchet MS" panose="020B0603020202020204" pitchFamily="34" charset="0"/>
              </a:rPr>
              <a:t>1</a:t>
            </a:r>
            <a:r>
              <a:rPr lang="en-US" altLang="en-US" sz="2100" dirty="0">
                <a:solidFill>
                  <a:srgbClr val="CC0000"/>
                </a:solidFill>
                <a:latin typeface="Trebuchet MS" panose="020B0603020202020204" pitchFamily="34" charset="0"/>
              </a:rPr>
              <a:t>(k) + </a:t>
            </a:r>
            <a:r>
              <a:rPr lang="en-US" altLang="en-US" sz="2100" dirty="0" err="1">
                <a:solidFill>
                  <a:srgbClr val="CC0000"/>
                </a:solidFill>
                <a:latin typeface="Trebuchet MS" panose="020B0603020202020204" pitchFamily="34" charset="0"/>
              </a:rPr>
              <a:t>i</a:t>
            </a:r>
            <a:r>
              <a:rPr lang="en-US" altLang="en-US" sz="2100" dirty="0">
                <a:solidFill>
                  <a:srgbClr val="CC0000"/>
                </a:solidFill>
                <a:latin typeface="Trebuchet MS" panose="020B0603020202020204" pitchFamily="34" charset="0"/>
              </a:rPr>
              <a:t> h</a:t>
            </a:r>
            <a:r>
              <a:rPr lang="en-US" altLang="en-US" sz="2100" baseline="-25000" dirty="0">
                <a:solidFill>
                  <a:srgbClr val="CC0000"/>
                </a:solidFill>
                <a:latin typeface="Trebuchet MS" panose="020B0603020202020204" pitchFamily="34" charset="0"/>
              </a:rPr>
              <a:t>2</a:t>
            </a:r>
            <a:r>
              <a:rPr lang="en-US" altLang="en-US" sz="2100" dirty="0">
                <a:solidFill>
                  <a:srgbClr val="CC0000"/>
                </a:solidFill>
                <a:latin typeface="Trebuchet MS" panose="020B0603020202020204" pitchFamily="34" charset="0"/>
              </a:rPr>
              <a:t>(k)) mod 13</a:t>
            </a:r>
          </a:p>
          <a:p>
            <a:endParaRPr lang="en-US" altLang="en-US" sz="2100" dirty="0">
              <a:solidFill>
                <a:srgbClr val="990033"/>
              </a:solidFill>
              <a:latin typeface="Trebuchet MS" panose="020B0603020202020204" pitchFamily="34" charset="0"/>
            </a:endParaRPr>
          </a:p>
          <a:p>
            <a:r>
              <a:rPr lang="en-US" altLang="en-US" sz="2100" dirty="0">
                <a:solidFill>
                  <a:srgbClr val="990033"/>
                </a:solidFill>
                <a:latin typeface="Trebuchet MS" panose="020B0603020202020204" pitchFamily="34" charset="0"/>
              </a:rPr>
              <a:t>Insert key 14:</a:t>
            </a:r>
          </a:p>
          <a:p>
            <a:pPr>
              <a:buFontTx/>
              <a:buNone/>
            </a:pPr>
            <a:r>
              <a:rPr lang="en-US" altLang="en-US" sz="2100" dirty="0">
                <a:latin typeface="Trebuchet MS" panose="020B0603020202020204" pitchFamily="34" charset="0"/>
              </a:rPr>
              <a:t>	h</a:t>
            </a:r>
            <a:r>
              <a:rPr lang="en-US" altLang="en-US" sz="2100" baseline="-25000" dirty="0">
                <a:latin typeface="Trebuchet MS" panose="020B0603020202020204" pitchFamily="34" charset="0"/>
              </a:rPr>
              <a:t>1</a:t>
            </a:r>
            <a:r>
              <a:rPr lang="en-US" altLang="en-US" sz="2100" dirty="0">
                <a:latin typeface="Trebuchet MS" panose="020B0603020202020204" pitchFamily="34" charset="0"/>
              </a:rPr>
              <a:t>(14,0) = 14 mod 13 = 1</a:t>
            </a:r>
          </a:p>
          <a:p>
            <a:pPr>
              <a:buFontTx/>
              <a:buNone/>
            </a:pPr>
            <a:r>
              <a:rPr lang="en-US" altLang="en-US" sz="2100" dirty="0">
                <a:latin typeface="Trebuchet MS" panose="020B0603020202020204" pitchFamily="34" charset="0"/>
              </a:rPr>
              <a:t>	</a:t>
            </a:r>
          </a:p>
          <a:p>
            <a:pPr>
              <a:buFontTx/>
              <a:buNone/>
            </a:pPr>
            <a:r>
              <a:rPr lang="en-US" altLang="en-US" sz="2100" dirty="0">
                <a:latin typeface="Trebuchet MS" panose="020B0603020202020204" pitchFamily="34" charset="0"/>
              </a:rPr>
              <a:t>    h(14,1) = (h</a:t>
            </a:r>
            <a:r>
              <a:rPr lang="en-US" altLang="en-US" sz="2100" baseline="-25000" dirty="0">
                <a:latin typeface="Trebuchet MS" panose="020B0603020202020204" pitchFamily="34" charset="0"/>
              </a:rPr>
              <a:t>1</a:t>
            </a:r>
            <a:r>
              <a:rPr lang="en-US" altLang="en-US" sz="2100" dirty="0">
                <a:latin typeface="Trebuchet MS" panose="020B0603020202020204" pitchFamily="34" charset="0"/>
              </a:rPr>
              <a:t>(14) + h</a:t>
            </a:r>
            <a:r>
              <a:rPr lang="en-US" altLang="en-US" sz="2100" baseline="-25000" dirty="0">
                <a:latin typeface="Trebuchet MS" panose="020B0603020202020204" pitchFamily="34" charset="0"/>
              </a:rPr>
              <a:t>2</a:t>
            </a:r>
            <a:r>
              <a:rPr lang="en-US" altLang="en-US" sz="2100" dirty="0">
                <a:latin typeface="Trebuchet MS" panose="020B0603020202020204" pitchFamily="34" charset="0"/>
              </a:rPr>
              <a:t>(14)) mod 13</a:t>
            </a:r>
          </a:p>
          <a:p>
            <a:pPr>
              <a:buFontTx/>
              <a:buNone/>
            </a:pPr>
            <a:r>
              <a:rPr lang="en-US" altLang="en-US" sz="2100" dirty="0">
                <a:latin typeface="Trebuchet MS" panose="020B0603020202020204" pitchFamily="34" charset="0"/>
              </a:rPr>
              <a:t>		        = (1 + 4) mod 13 = 5</a:t>
            </a:r>
          </a:p>
          <a:p>
            <a:pPr>
              <a:buFontTx/>
              <a:buNone/>
            </a:pPr>
            <a:r>
              <a:rPr lang="en-US" altLang="en-US" sz="2100" dirty="0">
                <a:latin typeface="Trebuchet MS" panose="020B0603020202020204" pitchFamily="34" charset="0"/>
              </a:rPr>
              <a:t>	</a:t>
            </a:r>
          </a:p>
          <a:p>
            <a:pPr>
              <a:buFontTx/>
              <a:buNone/>
            </a:pPr>
            <a:r>
              <a:rPr lang="en-US" altLang="en-US" sz="2100" dirty="0">
                <a:latin typeface="Trebuchet MS" panose="020B0603020202020204" pitchFamily="34" charset="0"/>
              </a:rPr>
              <a:t>    h(14,2) = (h</a:t>
            </a:r>
            <a:r>
              <a:rPr lang="en-US" altLang="en-US" sz="2100" baseline="-25000" dirty="0">
                <a:latin typeface="Trebuchet MS" panose="020B0603020202020204" pitchFamily="34" charset="0"/>
              </a:rPr>
              <a:t>1</a:t>
            </a:r>
            <a:r>
              <a:rPr lang="en-US" altLang="en-US" sz="2100" dirty="0">
                <a:latin typeface="Trebuchet MS" panose="020B0603020202020204" pitchFamily="34" charset="0"/>
              </a:rPr>
              <a:t>(14) + 2 h</a:t>
            </a:r>
            <a:r>
              <a:rPr lang="en-US" altLang="en-US" sz="2100" baseline="-25000" dirty="0">
                <a:latin typeface="Trebuchet MS" panose="020B0603020202020204" pitchFamily="34" charset="0"/>
              </a:rPr>
              <a:t>2</a:t>
            </a:r>
            <a:r>
              <a:rPr lang="en-US" altLang="en-US" sz="2100" dirty="0">
                <a:latin typeface="Trebuchet MS" panose="020B0603020202020204" pitchFamily="34" charset="0"/>
              </a:rPr>
              <a:t>(14)) mod 13</a:t>
            </a:r>
          </a:p>
          <a:p>
            <a:pPr>
              <a:buFontTx/>
              <a:buNone/>
            </a:pPr>
            <a:r>
              <a:rPr lang="en-US" altLang="en-US" sz="2100" dirty="0">
                <a:latin typeface="Trebuchet MS" panose="020B0603020202020204" pitchFamily="34" charset="0"/>
              </a:rPr>
              <a:t>		        = (1 + 8) mod 13 = 9</a:t>
            </a:r>
          </a:p>
        </p:txBody>
      </p:sp>
      <p:graphicFrame>
        <p:nvGraphicFramePr>
          <p:cNvPr id="633860" name="Group 4">
            <a:extLst>
              <a:ext uri="{FF2B5EF4-FFF2-40B4-BE49-F238E27FC236}">
                <a16:creationId xmlns:a16="http://schemas.microsoft.com/office/drawing/2014/main" id="{D2DAEC94-8766-B03E-009F-31483A1D92B7}"/>
              </a:ext>
            </a:extLst>
          </p:cNvPr>
          <p:cNvGraphicFramePr>
            <a:graphicFrameLocks noGrp="1"/>
          </p:cNvGraphicFramePr>
          <p:nvPr/>
        </p:nvGraphicFramePr>
        <p:xfrm>
          <a:off x="7648575" y="1327150"/>
          <a:ext cx="701675" cy="4456113"/>
        </p:xfrm>
        <a:graphic>
          <a:graphicData uri="http://schemas.openxmlformats.org/drawingml/2006/table">
            <a:tbl>
              <a:tblPr/>
              <a:tblGrid>
                <a:gridCol w="701675">
                  <a:extLst>
                    <a:ext uri="{9D8B030D-6E8A-4147-A177-3AD203B41FA5}">
                      <a16:colId xmlns:a16="http://schemas.microsoft.com/office/drawing/2014/main" val="1092500198"/>
                    </a:ext>
                  </a:extLst>
                </a:gridCol>
              </a:tblGrid>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accent2"/>
                        </a:solidFill>
                        <a:effectLst/>
                        <a:latin typeface="Arial" panose="020B0604020202020204" pitchFamily="34" charset="0"/>
                      </a:endParaRP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9688944"/>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Arial" panose="020B0604020202020204" pitchFamily="34" charset="0"/>
                        </a:rPr>
                        <a:t>79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613481235"/>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10679"/>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3942715"/>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Arial" panose="020B0604020202020204" pitchFamily="34" charset="0"/>
                        </a:rPr>
                        <a:t>69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3094423903"/>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Arial" panose="020B0604020202020204" pitchFamily="34" charset="0"/>
                        </a:rPr>
                        <a:t>98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4259261292"/>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7637744"/>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Arial" panose="020B0604020202020204" pitchFamily="34" charset="0"/>
                        </a:rPr>
                        <a:t>72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3288771587"/>
                  </a:ext>
                </a:extLst>
              </a:tr>
              <a:tr h="341313">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77336265"/>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80157902"/>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3470848"/>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accent2"/>
                          </a:solidFill>
                          <a:effectLst/>
                          <a:latin typeface="Arial" panose="020B0604020202020204" pitchFamily="34" charset="0"/>
                        </a:rPr>
                        <a:t>50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759361569"/>
                  </a:ext>
                </a:extLst>
              </a:tr>
              <a:tr h="342900">
                <a:tc>
                  <a:txBody>
                    <a:bodyPr/>
                    <a:lstStyle>
                      <a:lvl1pPr>
                        <a:spcBef>
                          <a:spcPct val="20000"/>
                        </a:spcBef>
                        <a:defRPr sz="2400">
                          <a:solidFill>
                            <a:schemeClr val="accent2"/>
                          </a:solidFill>
                          <a:latin typeface="Arial" panose="020B0604020202020204" pitchFamily="34" charset="0"/>
                        </a:defRPr>
                      </a:lvl1pPr>
                      <a:lvl2pPr>
                        <a:spcBef>
                          <a:spcPct val="20000"/>
                        </a:spcBef>
                        <a:defRPr sz="2000">
                          <a:solidFill>
                            <a:schemeClr val="tx1"/>
                          </a:solidFill>
                          <a:latin typeface="Arial" panose="020B0604020202020204" pitchFamily="34" charset="0"/>
                        </a:defRPr>
                      </a:lvl2pPr>
                      <a:lvl3pPr>
                        <a:spcBef>
                          <a:spcPct val="20000"/>
                        </a:spcBef>
                        <a:defRPr>
                          <a:solidFill>
                            <a:schemeClr val="accent2"/>
                          </a:solidFill>
                          <a:latin typeface="Arial" panose="020B0604020202020204" pitchFamily="34" charset="0"/>
                        </a:defRPr>
                      </a:lvl3pPr>
                      <a:lvl4pPr>
                        <a:spcBef>
                          <a:spcPct val="20000"/>
                        </a:spcBef>
                        <a:defRPr sz="1600">
                          <a:solidFill>
                            <a:schemeClr val="tx1"/>
                          </a:solidFill>
                          <a:latin typeface="Arial" panose="020B0604020202020204" pitchFamily="34" charset="0"/>
                        </a:defRPr>
                      </a:lvl4pPr>
                      <a:lvl5pPr>
                        <a:spcBef>
                          <a:spcPct val="20000"/>
                        </a:spcBef>
                        <a:defRPr sz="1400">
                          <a:solidFill>
                            <a:schemeClr val="tx1"/>
                          </a:solidFill>
                          <a:latin typeface="Arial" panose="020B0604020202020204" pitchFamily="34" charset="0"/>
                        </a:defRPr>
                      </a:lvl5pPr>
                      <a:lvl6pPr fontAlgn="base">
                        <a:spcBef>
                          <a:spcPct val="20000"/>
                        </a:spcBef>
                        <a:spcAft>
                          <a:spcPct val="0"/>
                        </a:spcAft>
                        <a:defRPr sz="1400">
                          <a:solidFill>
                            <a:schemeClr val="tx1"/>
                          </a:solidFill>
                          <a:latin typeface="Arial" panose="020B0604020202020204" pitchFamily="34" charset="0"/>
                        </a:defRPr>
                      </a:lvl6pPr>
                      <a:lvl7pPr fontAlgn="base">
                        <a:spcBef>
                          <a:spcPct val="20000"/>
                        </a:spcBef>
                        <a:spcAft>
                          <a:spcPct val="0"/>
                        </a:spcAft>
                        <a:defRPr sz="1400">
                          <a:solidFill>
                            <a:schemeClr val="tx1"/>
                          </a:solidFill>
                          <a:latin typeface="Arial" panose="020B0604020202020204" pitchFamily="34" charset="0"/>
                        </a:defRPr>
                      </a:lvl7pPr>
                      <a:lvl8pPr fontAlgn="base">
                        <a:spcBef>
                          <a:spcPct val="20000"/>
                        </a:spcBef>
                        <a:spcAft>
                          <a:spcPct val="0"/>
                        </a:spcAft>
                        <a:defRPr sz="1400">
                          <a:solidFill>
                            <a:schemeClr val="tx1"/>
                          </a:solidFill>
                          <a:latin typeface="Arial" panose="020B0604020202020204" pitchFamily="34" charset="0"/>
                        </a:defRPr>
                      </a:lvl8pPr>
                      <a:lvl9pPr fontAlgn="base">
                        <a:spcBef>
                          <a:spcPct val="20000"/>
                        </a:spcBef>
                        <a:spcAft>
                          <a:spcPct val="0"/>
                        </a:spcAft>
                        <a:defRPr sz="1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accent2"/>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2060318"/>
                  </a:ext>
                </a:extLst>
              </a:tr>
            </a:tbl>
          </a:graphicData>
        </a:graphic>
      </p:graphicFrame>
      <p:sp>
        <p:nvSpPr>
          <p:cNvPr id="633890" name="Text Box 34">
            <a:extLst>
              <a:ext uri="{FF2B5EF4-FFF2-40B4-BE49-F238E27FC236}">
                <a16:creationId xmlns:a16="http://schemas.microsoft.com/office/drawing/2014/main" id="{E861E4F4-05B3-C2F4-5288-170B18F841BF}"/>
              </a:ext>
            </a:extLst>
          </p:cNvPr>
          <p:cNvSpPr txBox="1">
            <a:spLocks noChangeArrowheads="1"/>
          </p:cNvSpPr>
          <p:nvPr/>
        </p:nvSpPr>
        <p:spPr bwMode="auto">
          <a:xfrm>
            <a:off x="7362825" y="13319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633891" name="Text Box 35">
            <a:extLst>
              <a:ext uri="{FF2B5EF4-FFF2-40B4-BE49-F238E27FC236}">
                <a16:creationId xmlns:a16="http://schemas.microsoft.com/office/drawing/2014/main" id="{8B24995E-16BB-42C2-D7A9-9E7B7F32CB34}"/>
              </a:ext>
            </a:extLst>
          </p:cNvPr>
          <p:cNvSpPr txBox="1">
            <a:spLocks noChangeArrowheads="1"/>
          </p:cNvSpPr>
          <p:nvPr/>
        </p:nvSpPr>
        <p:spPr bwMode="auto">
          <a:xfrm>
            <a:off x="7362825" y="4394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9</a:t>
            </a:r>
          </a:p>
        </p:txBody>
      </p:sp>
      <p:sp>
        <p:nvSpPr>
          <p:cNvPr id="633892" name="Text Box 36">
            <a:extLst>
              <a:ext uri="{FF2B5EF4-FFF2-40B4-BE49-F238E27FC236}">
                <a16:creationId xmlns:a16="http://schemas.microsoft.com/office/drawing/2014/main" id="{3A466947-C974-BB90-3D2C-9AD0D76F53E6}"/>
              </a:ext>
            </a:extLst>
          </p:cNvPr>
          <p:cNvSpPr txBox="1">
            <a:spLocks noChangeArrowheads="1"/>
          </p:cNvSpPr>
          <p:nvPr/>
        </p:nvSpPr>
        <p:spPr bwMode="auto">
          <a:xfrm>
            <a:off x="7321550" y="2692400"/>
            <a:ext cx="3524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4</a:t>
            </a:r>
          </a:p>
        </p:txBody>
      </p:sp>
      <p:sp>
        <p:nvSpPr>
          <p:cNvPr id="633893" name="Rectangle 37">
            <a:extLst>
              <a:ext uri="{FF2B5EF4-FFF2-40B4-BE49-F238E27FC236}">
                <a16:creationId xmlns:a16="http://schemas.microsoft.com/office/drawing/2014/main" id="{9336E453-E00B-F7A7-919D-391FBDA5D74C}"/>
              </a:ext>
            </a:extLst>
          </p:cNvPr>
          <p:cNvSpPr>
            <a:spLocks noChangeArrowheads="1"/>
          </p:cNvSpPr>
          <p:nvPr/>
        </p:nvSpPr>
        <p:spPr bwMode="auto">
          <a:xfrm>
            <a:off x="7362825" y="20129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a:t>
            </a:r>
          </a:p>
        </p:txBody>
      </p:sp>
      <p:sp>
        <p:nvSpPr>
          <p:cNvPr id="633894" name="Rectangle 38">
            <a:extLst>
              <a:ext uri="{FF2B5EF4-FFF2-40B4-BE49-F238E27FC236}">
                <a16:creationId xmlns:a16="http://schemas.microsoft.com/office/drawing/2014/main" id="{7AF21045-5A99-9BE2-E1F6-9D1F1714CBF5}"/>
              </a:ext>
            </a:extLst>
          </p:cNvPr>
          <p:cNvSpPr>
            <a:spLocks noChangeArrowheads="1"/>
          </p:cNvSpPr>
          <p:nvPr/>
        </p:nvSpPr>
        <p:spPr bwMode="auto">
          <a:xfrm>
            <a:off x="7362825" y="235267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a:t>
            </a:r>
          </a:p>
        </p:txBody>
      </p:sp>
      <p:sp>
        <p:nvSpPr>
          <p:cNvPr id="633895" name="Text Box 39">
            <a:extLst>
              <a:ext uri="{FF2B5EF4-FFF2-40B4-BE49-F238E27FC236}">
                <a16:creationId xmlns:a16="http://schemas.microsoft.com/office/drawing/2014/main" id="{EC206034-28D3-9641-903B-FC798E9C612C}"/>
              </a:ext>
            </a:extLst>
          </p:cNvPr>
          <p:cNvSpPr txBox="1">
            <a:spLocks noChangeArrowheads="1"/>
          </p:cNvSpPr>
          <p:nvPr/>
        </p:nvSpPr>
        <p:spPr bwMode="auto">
          <a:xfrm>
            <a:off x="7362825" y="16732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a:t>
            </a:r>
          </a:p>
        </p:txBody>
      </p:sp>
      <p:sp>
        <p:nvSpPr>
          <p:cNvPr id="633896" name="Text Box 40">
            <a:extLst>
              <a:ext uri="{FF2B5EF4-FFF2-40B4-BE49-F238E27FC236}">
                <a16:creationId xmlns:a16="http://schemas.microsoft.com/office/drawing/2014/main" id="{CE26E38A-0759-5B8F-A7D8-01E912BA9126}"/>
              </a:ext>
            </a:extLst>
          </p:cNvPr>
          <p:cNvSpPr txBox="1">
            <a:spLocks noChangeArrowheads="1"/>
          </p:cNvSpPr>
          <p:nvPr/>
        </p:nvSpPr>
        <p:spPr bwMode="auto">
          <a:xfrm>
            <a:off x="7321550" y="3033713"/>
            <a:ext cx="352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5</a:t>
            </a:r>
          </a:p>
        </p:txBody>
      </p:sp>
      <p:sp>
        <p:nvSpPr>
          <p:cNvPr id="633897" name="Text Box 41">
            <a:extLst>
              <a:ext uri="{FF2B5EF4-FFF2-40B4-BE49-F238E27FC236}">
                <a16:creationId xmlns:a16="http://schemas.microsoft.com/office/drawing/2014/main" id="{492D0F93-16C5-A9B7-D161-6E7C7DE1045A}"/>
              </a:ext>
            </a:extLst>
          </p:cNvPr>
          <p:cNvSpPr txBox="1">
            <a:spLocks noChangeArrowheads="1"/>
          </p:cNvSpPr>
          <p:nvPr/>
        </p:nvSpPr>
        <p:spPr bwMode="auto">
          <a:xfrm>
            <a:off x="7321550" y="3373438"/>
            <a:ext cx="352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6</a:t>
            </a:r>
          </a:p>
        </p:txBody>
      </p:sp>
      <p:sp>
        <p:nvSpPr>
          <p:cNvPr id="633898" name="Text Box 42">
            <a:extLst>
              <a:ext uri="{FF2B5EF4-FFF2-40B4-BE49-F238E27FC236}">
                <a16:creationId xmlns:a16="http://schemas.microsoft.com/office/drawing/2014/main" id="{76D02120-902E-8F8F-BC75-10C1E1559C7F}"/>
              </a:ext>
            </a:extLst>
          </p:cNvPr>
          <p:cNvSpPr txBox="1">
            <a:spLocks noChangeArrowheads="1"/>
          </p:cNvSpPr>
          <p:nvPr/>
        </p:nvSpPr>
        <p:spPr bwMode="auto">
          <a:xfrm>
            <a:off x="7321550" y="3713163"/>
            <a:ext cx="352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7</a:t>
            </a:r>
          </a:p>
        </p:txBody>
      </p:sp>
      <p:sp>
        <p:nvSpPr>
          <p:cNvPr id="633899" name="Text Box 43">
            <a:extLst>
              <a:ext uri="{FF2B5EF4-FFF2-40B4-BE49-F238E27FC236}">
                <a16:creationId xmlns:a16="http://schemas.microsoft.com/office/drawing/2014/main" id="{4020ED00-F183-BDD8-D037-DF3AB7BFBE73}"/>
              </a:ext>
            </a:extLst>
          </p:cNvPr>
          <p:cNvSpPr txBox="1">
            <a:spLocks noChangeArrowheads="1"/>
          </p:cNvSpPr>
          <p:nvPr/>
        </p:nvSpPr>
        <p:spPr bwMode="auto">
          <a:xfrm>
            <a:off x="7321550" y="4052888"/>
            <a:ext cx="352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8</a:t>
            </a:r>
          </a:p>
        </p:txBody>
      </p:sp>
      <p:sp>
        <p:nvSpPr>
          <p:cNvPr id="633900" name="Text Box 44">
            <a:extLst>
              <a:ext uri="{FF2B5EF4-FFF2-40B4-BE49-F238E27FC236}">
                <a16:creationId xmlns:a16="http://schemas.microsoft.com/office/drawing/2014/main" id="{685D4392-3B61-8071-D6F4-58AF69956C1C}"/>
              </a:ext>
            </a:extLst>
          </p:cNvPr>
          <p:cNvSpPr txBox="1">
            <a:spLocks noChangeArrowheads="1"/>
          </p:cNvSpPr>
          <p:nvPr/>
        </p:nvSpPr>
        <p:spPr bwMode="auto">
          <a:xfrm>
            <a:off x="7181850" y="4733925"/>
            <a:ext cx="492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10</a:t>
            </a:r>
          </a:p>
        </p:txBody>
      </p:sp>
      <p:sp>
        <p:nvSpPr>
          <p:cNvPr id="633901" name="Text Box 45">
            <a:extLst>
              <a:ext uri="{FF2B5EF4-FFF2-40B4-BE49-F238E27FC236}">
                <a16:creationId xmlns:a16="http://schemas.microsoft.com/office/drawing/2014/main" id="{052B1C75-1578-5715-5CF0-F51D48B59929}"/>
              </a:ext>
            </a:extLst>
          </p:cNvPr>
          <p:cNvSpPr txBox="1">
            <a:spLocks noChangeArrowheads="1"/>
          </p:cNvSpPr>
          <p:nvPr/>
        </p:nvSpPr>
        <p:spPr bwMode="auto">
          <a:xfrm>
            <a:off x="7181850" y="5073650"/>
            <a:ext cx="492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11</a:t>
            </a:r>
          </a:p>
        </p:txBody>
      </p:sp>
      <p:sp>
        <p:nvSpPr>
          <p:cNvPr id="633902" name="Text Box 46">
            <a:extLst>
              <a:ext uri="{FF2B5EF4-FFF2-40B4-BE49-F238E27FC236}">
                <a16:creationId xmlns:a16="http://schemas.microsoft.com/office/drawing/2014/main" id="{EF43224F-B484-BCE8-5ACB-8840B3798378}"/>
              </a:ext>
            </a:extLst>
          </p:cNvPr>
          <p:cNvSpPr txBox="1">
            <a:spLocks noChangeArrowheads="1"/>
          </p:cNvSpPr>
          <p:nvPr/>
        </p:nvSpPr>
        <p:spPr bwMode="auto">
          <a:xfrm>
            <a:off x="7181850" y="5413375"/>
            <a:ext cx="492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12</a:t>
            </a:r>
          </a:p>
        </p:txBody>
      </p:sp>
      <p:sp>
        <p:nvSpPr>
          <p:cNvPr id="633903" name="Freeform 47">
            <a:extLst>
              <a:ext uri="{FF2B5EF4-FFF2-40B4-BE49-F238E27FC236}">
                <a16:creationId xmlns:a16="http://schemas.microsoft.com/office/drawing/2014/main" id="{B13BED65-D627-D821-AB43-91A32F8929FA}"/>
              </a:ext>
            </a:extLst>
          </p:cNvPr>
          <p:cNvSpPr>
            <a:spLocks/>
          </p:cNvSpPr>
          <p:nvPr/>
        </p:nvSpPr>
        <p:spPr bwMode="auto">
          <a:xfrm>
            <a:off x="8388350" y="1441450"/>
            <a:ext cx="338138" cy="427038"/>
          </a:xfrm>
          <a:custGeom>
            <a:avLst/>
            <a:gdLst>
              <a:gd name="T0" fmla="*/ 213 w 213"/>
              <a:gd name="T1" fmla="*/ 0 h 269"/>
              <a:gd name="T2" fmla="*/ 163 w 213"/>
              <a:gd name="T3" fmla="*/ 219 h 269"/>
              <a:gd name="T4" fmla="*/ 0 w 213"/>
              <a:gd name="T5" fmla="*/ 269 h 269"/>
            </a:gdLst>
            <a:ahLst/>
            <a:cxnLst>
              <a:cxn ang="0">
                <a:pos x="T0" y="T1"/>
              </a:cxn>
              <a:cxn ang="0">
                <a:pos x="T2" y="T3"/>
              </a:cxn>
              <a:cxn ang="0">
                <a:pos x="T4" y="T5"/>
              </a:cxn>
            </a:cxnLst>
            <a:rect l="0" t="0" r="r" b="b"/>
            <a:pathLst>
              <a:path w="213" h="269">
                <a:moveTo>
                  <a:pt x="213" y="0"/>
                </a:moveTo>
                <a:cubicBezTo>
                  <a:pt x="205" y="87"/>
                  <a:pt x="198" y="174"/>
                  <a:pt x="163" y="219"/>
                </a:cubicBezTo>
                <a:cubicBezTo>
                  <a:pt x="128" y="264"/>
                  <a:pt x="64" y="266"/>
                  <a:pt x="0" y="269"/>
                </a:cubicBezTo>
              </a:path>
            </a:pathLst>
          </a:custGeom>
          <a:noFill/>
          <a:ln w="9525">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3904" name="Freeform 48">
            <a:extLst>
              <a:ext uri="{FF2B5EF4-FFF2-40B4-BE49-F238E27FC236}">
                <a16:creationId xmlns:a16="http://schemas.microsoft.com/office/drawing/2014/main" id="{939A13CA-34AD-ECC1-1BB2-1A581AF16965}"/>
              </a:ext>
            </a:extLst>
          </p:cNvPr>
          <p:cNvSpPr>
            <a:spLocks/>
          </p:cNvSpPr>
          <p:nvPr/>
        </p:nvSpPr>
        <p:spPr bwMode="auto">
          <a:xfrm>
            <a:off x="8388350" y="1878013"/>
            <a:ext cx="327025" cy="1352550"/>
          </a:xfrm>
          <a:custGeom>
            <a:avLst/>
            <a:gdLst>
              <a:gd name="T0" fmla="*/ 0 w 206"/>
              <a:gd name="T1" fmla="*/ 0 h 852"/>
              <a:gd name="T2" fmla="*/ 132 w 206"/>
              <a:gd name="T3" fmla="*/ 151 h 852"/>
              <a:gd name="T4" fmla="*/ 201 w 206"/>
              <a:gd name="T5" fmla="*/ 457 h 852"/>
              <a:gd name="T6" fmla="*/ 100 w 206"/>
              <a:gd name="T7" fmla="*/ 752 h 852"/>
              <a:gd name="T8" fmla="*/ 19 w 206"/>
              <a:gd name="T9" fmla="*/ 852 h 852"/>
            </a:gdLst>
            <a:ahLst/>
            <a:cxnLst>
              <a:cxn ang="0">
                <a:pos x="T0" y="T1"/>
              </a:cxn>
              <a:cxn ang="0">
                <a:pos x="T2" y="T3"/>
              </a:cxn>
              <a:cxn ang="0">
                <a:pos x="T4" y="T5"/>
              </a:cxn>
              <a:cxn ang="0">
                <a:pos x="T6" y="T7"/>
              </a:cxn>
              <a:cxn ang="0">
                <a:pos x="T8" y="T9"/>
              </a:cxn>
            </a:cxnLst>
            <a:rect l="0" t="0" r="r" b="b"/>
            <a:pathLst>
              <a:path w="206" h="852">
                <a:moveTo>
                  <a:pt x="0" y="0"/>
                </a:moveTo>
                <a:cubicBezTo>
                  <a:pt x="49" y="37"/>
                  <a:pt x="98" y="75"/>
                  <a:pt x="132" y="151"/>
                </a:cubicBezTo>
                <a:cubicBezTo>
                  <a:pt x="166" y="227"/>
                  <a:pt x="206" y="357"/>
                  <a:pt x="201" y="457"/>
                </a:cubicBezTo>
                <a:cubicBezTo>
                  <a:pt x="196" y="557"/>
                  <a:pt x="130" y="686"/>
                  <a:pt x="100" y="752"/>
                </a:cubicBezTo>
                <a:cubicBezTo>
                  <a:pt x="70" y="818"/>
                  <a:pt x="44" y="835"/>
                  <a:pt x="19" y="852"/>
                </a:cubicBezTo>
              </a:path>
            </a:pathLst>
          </a:custGeom>
          <a:noFill/>
          <a:ln w="9525">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3905" name="Freeform 49">
            <a:extLst>
              <a:ext uri="{FF2B5EF4-FFF2-40B4-BE49-F238E27FC236}">
                <a16:creationId xmlns:a16="http://schemas.microsoft.com/office/drawing/2014/main" id="{BCD1FC76-F1E2-7239-A3EF-B7DE55F723EF}"/>
              </a:ext>
            </a:extLst>
          </p:cNvPr>
          <p:cNvSpPr>
            <a:spLocks/>
          </p:cNvSpPr>
          <p:nvPr/>
        </p:nvSpPr>
        <p:spPr bwMode="auto">
          <a:xfrm>
            <a:off x="8431213" y="3252788"/>
            <a:ext cx="327025" cy="1352550"/>
          </a:xfrm>
          <a:custGeom>
            <a:avLst/>
            <a:gdLst>
              <a:gd name="T0" fmla="*/ 0 w 206"/>
              <a:gd name="T1" fmla="*/ 0 h 852"/>
              <a:gd name="T2" fmla="*/ 132 w 206"/>
              <a:gd name="T3" fmla="*/ 151 h 852"/>
              <a:gd name="T4" fmla="*/ 201 w 206"/>
              <a:gd name="T5" fmla="*/ 457 h 852"/>
              <a:gd name="T6" fmla="*/ 100 w 206"/>
              <a:gd name="T7" fmla="*/ 752 h 852"/>
              <a:gd name="T8" fmla="*/ 19 w 206"/>
              <a:gd name="T9" fmla="*/ 852 h 852"/>
            </a:gdLst>
            <a:ahLst/>
            <a:cxnLst>
              <a:cxn ang="0">
                <a:pos x="T0" y="T1"/>
              </a:cxn>
              <a:cxn ang="0">
                <a:pos x="T2" y="T3"/>
              </a:cxn>
              <a:cxn ang="0">
                <a:pos x="T4" y="T5"/>
              </a:cxn>
              <a:cxn ang="0">
                <a:pos x="T6" y="T7"/>
              </a:cxn>
              <a:cxn ang="0">
                <a:pos x="T8" y="T9"/>
              </a:cxn>
            </a:cxnLst>
            <a:rect l="0" t="0" r="r" b="b"/>
            <a:pathLst>
              <a:path w="206" h="852">
                <a:moveTo>
                  <a:pt x="0" y="0"/>
                </a:moveTo>
                <a:cubicBezTo>
                  <a:pt x="49" y="37"/>
                  <a:pt x="98" y="75"/>
                  <a:pt x="132" y="151"/>
                </a:cubicBezTo>
                <a:cubicBezTo>
                  <a:pt x="166" y="227"/>
                  <a:pt x="206" y="357"/>
                  <a:pt x="201" y="457"/>
                </a:cubicBezTo>
                <a:cubicBezTo>
                  <a:pt x="196" y="557"/>
                  <a:pt x="130" y="686"/>
                  <a:pt x="100" y="752"/>
                </a:cubicBezTo>
                <a:cubicBezTo>
                  <a:pt x="70" y="818"/>
                  <a:pt x="44" y="835"/>
                  <a:pt x="19" y="852"/>
                </a:cubicBezTo>
              </a:path>
            </a:pathLst>
          </a:custGeom>
          <a:noFill/>
          <a:ln w="9525">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33906" name="Rectangle 50">
            <a:extLst>
              <a:ext uri="{FF2B5EF4-FFF2-40B4-BE49-F238E27FC236}">
                <a16:creationId xmlns:a16="http://schemas.microsoft.com/office/drawing/2014/main" id="{F4B2EAAB-A8B0-9342-BF52-B411B2F4B954}"/>
              </a:ext>
            </a:extLst>
          </p:cNvPr>
          <p:cNvSpPr>
            <a:spLocks noChangeArrowheads="1"/>
          </p:cNvSpPr>
          <p:nvPr/>
        </p:nvSpPr>
        <p:spPr bwMode="auto">
          <a:xfrm>
            <a:off x="7796213" y="4422775"/>
            <a:ext cx="409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accent2"/>
                </a:solidFill>
              </a:rPr>
              <a:t>14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385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390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33859">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385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385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390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3385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3385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385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390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633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90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3AC8-44DE-ADC4-5120-09A28502F5C7}"/>
              </a:ext>
            </a:extLst>
          </p:cNvPr>
          <p:cNvSpPr>
            <a:spLocks noGrp="1"/>
          </p:cNvSpPr>
          <p:nvPr>
            <p:ph type="title"/>
          </p:nvPr>
        </p:nvSpPr>
        <p:spPr/>
        <p:txBody>
          <a:bodyPr/>
          <a:lstStyle/>
          <a:p>
            <a:r>
              <a:rPr lang="en-US" sz="3200" dirty="0">
                <a:solidFill>
                  <a:srgbClr val="990033"/>
                </a:solidFill>
                <a:latin typeface="Trebuchet MS" panose="020B0603020202020204" pitchFamily="34" charset="0"/>
              </a:rPr>
              <a:t>Example Double Hashing </a:t>
            </a:r>
            <a:endParaRPr lang="en-IN" sz="3200" dirty="0">
              <a:solidFill>
                <a:srgbClr val="990033"/>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9A5BC8F7-55A0-9F15-A94C-39F75EA880DC}"/>
              </a:ext>
            </a:extLst>
          </p:cNvPr>
          <p:cNvSpPr>
            <a:spLocks noGrp="1"/>
          </p:cNvSpPr>
          <p:nvPr>
            <p:ph idx="1"/>
          </p:nvPr>
        </p:nvSpPr>
        <p:spPr>
          <a:xfrm>
            <a:off x="360726" y="1202906"/>
            <a:ext cx="8422547" cy="5076825"/>
          </a:xfrm>
        </p:spPr>
        <p:txBody>
          <a:bodyPr/>
          <a:lstStyle/>
          <a:p>
            <a:pPr marL="0" indent="0" algn="just">
              <a:buNone/>
            </a:pPr>
            <a:r>
              <a:rPr lang="en-US" sz="1800" dirty="0">
                <a:latin typeface="Trebuchet MS" panose="020B0603020202020204" pitchFamily="34" charset="0"/>
              </a:rPr>
              <a:t>Consider inserting the keys 76, 26, 37,59,21,65 into a hash table of size m = 11 using double hashing. Consider that the auxiliary hash functions are h</a:t>
            </a:r>
            <a:r>
              <a:rPr lang="en-US" sz="1800" baseline="-25000" dirty="0">
                <a:latin typeface="Trebuchet MS" panose="020B0603020202020204" pitchFamily="34" charset="0"/>
              </a:rPr>
              <a:t>1</a:t>
            </a:r>
            <a:r>
              <a:rPr lang="en-US" sz="1800" dirty="0">
                <a:latin typeface="Trebuchet MS" panose="020B0603020202020204" pitchFamily="34" charset="0"/>
              </a:rPr>
              <a:t>(k)=k mod 11 and h</a:t>
            </a:r>
            <a:r>
              <a:rPr lang="en-US" sz="1800" baseline="-25000" dirty="0">
                <a:latin typeface="Trebuchet MS" panose="020B0603020202020204" pitchFamily="34" charset="0"/>
              </a:rPr>
              <a:t>2</a:t>
            </a:r>
            <a:r>
              <a:rPr lang="en-US" sz="1800" dirty="0">
                <a:latin typeface="Trebuchet MS" panose="020B0603020202020204" pitchFamily="34" charset="0"/>
              </a:rPr>
              <a:t>(k) = k mod 9. </a:t>
            </a:r>
          </a:p>
          <a:p>
            <a:pPr algn="just"/>
            <a:endParaRPr lang="en-US" sz="800" dirty="0">
              <a:latin typeface="Trebuchet MS" panose="020B0603020202020204" pitchFamily="34" charset="0"/>
            </a:endParaRPr>
          </a:p>
          <a:p>
            <a:pPr marL="228600" indent="-228600">
              <a:buFont typeface="+mj-lt"/>
              <a:buAutoNum type="arabicPeriod"/>
            </a:pPr>
            <a:r>
              <a:rPr lang="en-US" altLang="en-US" sz="1200" b="1" dirty="0">
                <a:solidFill>
                  <a:schemeClr val="tx1"/>
                </a:solidFill>
                <a:latin typeface="Trebuchet MS" panose="020B0603020202020204" pitchFamily="34" charset="0"/>
              </a:rPr>
              <a:t>Insert 76.</a:t>
            </a:r>
            <a:r>
              <a:rPr lang="en-US" altLang="en-US" sz="1200" dirty="0">
                <a:solidFill>
                  <a:schemeClr val="tx1"/>
                </a:solidFill>
                <a:latin typeface="Trebuchet MS" panose="020B0603020202020204" pitchFamily="34" charset="0"/>
              </a:rPr>
              <a:t> h</a:t>
            </a:r>
            <a:r>
              <a:rPr lang="en-US" altLang="en-US" sz="1200" baseline="-30000" dirty="0">
                <a:solidFill>
                  <a:schemeClr val="tx1"/>
                </a:solidFill>
                <a:latin typeface="Trebuchet MS" panose="020B0603020202020204" pitchFamily="34" charset="0"/>
              </a:rPr>
              <a:t>1</a:t>
            </a:r>
            <a:r>
              <a:rPr lang="en-US" altLang="en-US" sz="1200" dirty="0">
                <a:solidFill>
                  <a:schemeClr val="tx1"/>
                </a:solidFill>
                <a:latin typeface="Trebuchet MS" panose="020B0603020202020204" pitchFamily="34" charset="0"/>
              </a:rPr>
              <a:t>(76) = 76 mod 11 = 10 h</a:t>
            </a:r>
            <a:r>
              <a:rPr lang="en-US" altLang="en-US" sz="1200" baseline="-30000" dirty="0">
                <a:solidFill>
                  <a:schemeClr val="tx1"/>
                </a:solidFill>
                <a:latin typeface="Trebuchet MS" panose="020B0603020202020204" pitchFamily="34" charset="0"/>
              </a:rPr>
              <a:t>2</a:t>
            </a:r>
            <a:r>
              <a:rPr lang="en-US" altLang="en-US" sz="1200" dirty="0">
                <a:solidFill>
                  <a:schemeClr val="tx1"/>
                </a:solidFill>
                <a:latin typeface="Trebuchet MS" panose="020B0603020202020204" pitchFamily="34" charset="0"/>
              </a:rPr>
              <a:t>(76) = 76 mod 9 = 4 h (76, 0) = (10 + 0 x 4) mod 11 = 10 mod 11 = 10                                     T [10] is free, so insert key 76 at this place. </a:t>
            </a:r>
          </a:p>
          <a:p>
            <a:pPr marL="228600" indent="-228600">
              <a:buFont typeface="+mj-lt"/>
              <a:buAutoNum type="arabicPeriod"/>
            </a:pPr>
            <a:r>
              <a:rPr lang="en-US" altLang="en-US" sz="1200" b="1" dirty="0">
                <a:solidFill>
                  <a:schemeClr val="tx1"/>
                </a:solidFill>
                <a:latin typeface="Trebuchet MS" panose="020B0603020202020204" pitchFamily="34" charset="0"/>
              </a:rPr>
              <a:t>Insert 26.</a:t>
            </a:r>
            <a:r>
              <a:rPr lang="en-US" altLang="en-US" sz="1200" dirty="0">
                <a:solidFill>
                  <a:schemeClr val="tx1"/>
                </a:solidFill>
                <a:latin typeface="Trebuchet MS" panose="020B0603020202020204" pitchFamily="34" charset="0"/>
              </a:rPr>
              <a:t> h</a:t>
            </a:r>
            <a:r>
              <a:rPr lang="en-US" altLang="en-US" sz="1200" baseline="-30000" dirty="0">
                <a:solidFill>
                  <a:schemeClr val="tx1"/>
                </a:solidFill>
                <a:latin typeface="Trebuchet MS" panose="020B0603020202020204" pitchFamily="34" charset="0"/>
              </a:rPr>
              <a:t>1</a:t>
            </a:r>
            <a:r>
              <a:rPr lang="en-US" altLang="en-US" sz="1200" dirty="0">
                <a:solidFill>
                  <a:schemeClr val="tx1"/>
                </a:solidFill>
                <a:latin typeface="Trebuchet MS" panose="020B0603020202020204" pitchFamily="34" charset="0"/>
              </a:rPr>
              <a:t>(26) = 26 mod 11 = 4 h</a:t>
            </a:r>
            <a:r>
              <a:rPr lang="en-US" altLang="en-US" sz="1200" baseline="-30000" dirty="0">
                <a:solidFill>
                  <a:schemeClr val="tx1"/>
                </a:solidFill>
                <a:latin typeface="Trebuchet MS" panose="020B0603020202020204" pitchFamily="34" charset="0"/>
              </a:rPr>
              <a:t>2</a:t>
            </a:r>
            <a:r>
              <a:rPr lang="en-US" altLang="en-US" sz="1200" dirty="0">
                <a:solidFill>
                  <a:schemeClr val="tx1"/>
                </a:solidFill>
                <a:latin typeface="Trebuchet MS" panose="020B0603020202020204" pitchFamily="34" charset="0"/>
              </a:rPr>
              <a:t>(26) = 26 mod 9 = 8 h (26, 0) = (4 + 0 x 8) mod 11 = 4 mod 11 = 4                          T [4] is free, so insert key 26 at this place</a:t>
            </a:r>
          </a:p>
          <a:p>
            <a:pPr marL="228600" indent="-228600">
              <a:buFont typeface="+mj-lt"/>
              <a:buAutoNum type="arabicPeriod"/>
            </a:pPr>
            <a:r>
              <a:rPr lang="en-US" altLang="en-US" sz="1200" b="1" dirty="0">
                <a:solidFill>
                  <a:schemeClr val="tx1"/>
                </a:solidFill>
                <a:latin typeface="Trebuchet MS" panose="020B0603020202020204" pitchFamily="34" charset="0"/>
              </a:rPr>
              <a:t>Insert 37.</a:t>
            </a:r>
            <a:r>
              <a:rPr lang="en-US" altLang="en-US" sz="1200" dirty="0">
                <a:solidFill>
                  <a:schemeClr val="tx1"/>
                </a:solidFill>
                <a:latin typeface="Trebuchet MS" panose="020B0603020202020204" pitchFamily="34" charset="0"/>
              </a:rPr>
              <a:t> h</a:t>
            </a:r>
            <a:r>
              <a:rPr lang="en-US" altLang="en-US" sz="1200" baseline="-30000" dirty="0">
                <a:solidFill>
                  <a:schemeClr val="tx1"/>
                </a:solidFill>
                <a:latin typeface="Trebuchet MS" panose="020B0603020202020204" pitchFamily="34" charset="0"/>
              </a:rPr>
              <a:t>1</a:t>
            </a:r>
            <a:r>
              <a:rPr lang="en-US" altLang="en-US" sz="1200" dirty="0">
                <a:solidFill>
                  <a:schemeClr val="tx1"/>
                </a:solidFill>
                <a:latin typeface="Trebuchet MS" panose="020B0603020202020204" pitchFamily="34" charset="0"/>
              </a:rPr>
              <a:t>(37) = 37 mod 11 = 4 h</a:t>
            </a:r>
            <a:r>
              <a:rPr lang="en-US" altLang="en-US" sz="1200" baseline="-30000" dirty="0">
                <a:solidFill>
                  <a:schemeClr val="tx1"/>
                </a:solidFill>
                <a:latin typeface="Trebuchet MS" panose="020B0603020202020204" pitchFamily="34" charset="0"/>
              </a:rPr>
              <a:t>2</a:t>
            </a:r>
            <a:r>
              <a:rPr lang="en-US" altLang="en-US" sz="1200" dirty="0">
                <a:solidFill>
                  <a:schemeClr val="tx1"/>
                </a:solidFill>
                <a:latin typeface="Trebuchet MS" panose="020B0603020202020204" pitchFamily="34" charset="0"/>
              </a:rPr>
              <a:t>(37) = 37 mod 9 = 1 h (37, 0) = (4 + 0 x 1) mod 11 = 4 mod 11 = 4                         T [4] is not free, the next probe sequence is h (37, 1) = (4 + 1 x 1) mod 11 = 5 mod 11 = 5                                             T [5] is free, so insert key 37 at this place</a:t>
            </a:r>
          </a:p>
          <a:p>
            <a:pPr marL="228600" indent="-228600">
              <a:buFont typeface="+mj-lt"/>
              <a:buAutoNum type="arabicPeriod"/>
            </a:pPr>
            <a:r>
              <a:rPr lang="en-US" altLang="en-US" sz="1200" b="1" dirty="0">
                <a:solidFill>
                  <a:schemeClr val="tx1"/>
                </a:solidFill>
                <a:latin typeface="Trebuchet MS" panose="020B0603020202020204" pitchFamily="34" charset="0"/>
              </a:rPr>
              <a:t>Insert 59.</a:t>
            </a:r>
            <a:r>
              <a:rPr lang="en-US" altLang="en-US" sz="1200" dirty="0">
                <a:solidFill>
                  <a:schemeClr val="tx1"/>
                </a:solidFill>
                <a:latin typeface="Trebuchet MS" panose="020B0603020202020204" pitchFamily="34" charset="0"/>
              </a:rPr>
              <a:t> h</a:t>
            </a:r>
            <a:r>
              <a:rPr lang="en-US" altLang="en-US" sz="1200" baseline="-30000" dirty="0">
                <a:solidFill>
                  <a:schemeClr val="tx1"/>
                </a:solidFill>
                <a:latin typeface="Trebuchet MS" panose="020B0603020202020204" pitchFamily="34" charset="0"/>
              </a:rPr>
              <a:t>1</a:t>
            </a:r>
            <a:r>
              <a:rPr lang="en-US" altLang="en-US" sz="1200" dirty="0">
                <a:solidFill>
                  <a:schemeClr val="tx1"/>
                </a:solidFill>
                <a:latin typeface="Trebuchet MS" panose="020B0603020202020204" pitchFamily="34" charset="0"/>
              </a:rPr>
              <a:t>(59) = 59 mod 11 = 4 h</a:t>
            </a:r>
            <a:r>
              <a:rPr lang="en-US" altLang="en-US" sz="1200" baseline="-30000" dirty="0">
                <a:solidFill>
                  <a:schemeClr val="tx1"/>
                </a:solidFill>
                <a:latin typeface="Trebuchet MS" panose="020B0603020202020204" pitchFamily="34" charset="0"/>
              </a:rPr>
              <a:t>2</a:t>
            </a:r>
            <a:r>
              <a:rPr lang="en-US" altLang="en-US" sz="1200" dirty="0">
                <a:solidFill>
                  <a:schemeClr val="tx1"/>
                </a:solidFill>
                <a:latin typeface="Trebuchet MS" panose="020B0603020202020204" pitchFamily="34" charset="0"/>
              </a:rPr>
              <a:t>(59) = 59 mod 9 = 5 h (59, 0) = (4 + 0 x 5) mod 11 = 4 mod 11 = 4                     Since, T [4] is not free, the next probe sequence is h (59, 1) = (4 + 1 x 5) mod 11 = 9 mod 11 = 9                                           T [9] is free, so insert key 59 at this place. </a:t>
            </a:r>
          </a:p>
          <a:p>
            <a:pPr marL="228600" indent="-228600">
              <a:buFont typeface="+mj-lt"/>
              <a:buAutoNum type="arabicPeriod"/>
            </a:pPr>
            <a:r>
              <a:rPr lang="en-US" altLang="en-US" sz="1200" b="1" dirty="0">
                <a:solidFill>
                  <a:schemeClr val="tx1"/>
                </a:solidFill>
                <a:latin typeface="Trebuchet MS" panose="020B0603020202020204" pitchFamily="34" charset="0"/>
              </a:rPr>
              <a:t>Insert 21.</a:t>
            </a:r>
            <a:r>
              <a:rPr lang="en-US" altLang="en-US" sz="1200" dirty="0">
                <a:solidFill>
                  <a:schemeClr val="tx1"/>
                </a:solidFill>
                <a:latin typeface="Trebuchet MS" panose="020B0603020202020204" pitchFamily="34" charset="0"/>
              </a:rPr>
              <a:t> h</a:t>
            </a:r>
            <a:r>
              <a:rPr lang="en-US" altLang="en-US" sz="1200" baseline="-30000" dirty="0">
                <a:solidFill>
                  <a:schemeClr val="tx1"/>
                </a:solidFill>
                <a:latin typeface="Trebuchet MS" panose="020B0603020202020204" pitchFamily="34" charset="0"/>
              </a:rPr>
              <a:t>1</a:t>
            </a:r>
            <a:r>
              <a:rPr lang="en-US" altLang="en-US" sz="1200" dirty="0">
                <a:solidFill>
                  <a:schemeClr val="tx1"/>
                </a:solidFill>
                <a:latin typeface="Trebuchet MS" panose="020B0603020202020204" pitchFamily="34" charset="0"/>
              </a:rPr>
              <a:t>(21) = 21 mod 11 = 10 h</a:t>
            </a:r>
            <a:r>
              <a:rPr lang="en-US" altLang="en-US" sz="1200" baseline="-30000" dirty="0">
                <a:solidFill>
                  <a:schemeClr val="tx1"/>
                </a:solidFill>
                <a:latin typeface="Trebuchet MS" panose="020B0603020202020204" pitchFamily="34" charset="0"/>
              </a:rPr>
              <a:t>2</a:t>
            </a:r>
            <a:r>
              <a:rPr lang="en-US" altLang="en-US" sz="1200" dirty="0">
                <a:solidFill>
                  <a:schemeClr val="tx1"/>
                </a:solidFill>
                <a:latin typeface="Trebuchet MS" panose="020B0603020202020204" pitchFamily="34" charset="0"/>
              </a:rPr>
              <a:t>(21) = 21 mod 9 = 3 h (21, 0) = (10 + 0 x 3) mod 11 = 10 mod 11 = 10                  T [10] is not free, the next probe sequence is h (21, 1) = (10 + 1 x 3) mod 11 = 13 mod 11 = 2                                        T [2] is free, so insert key 21 at this place.</a:t>
            </a:r>
            <a:r>
              <a:rPr lang="en-US" altLang="en-US" sz="1200" b="1" dirty="0">
                <a:solidFill>
                  <a:schemeClr val="tx1"/>
                </a:solidFill>
                <a:latin typeface="Trebuchet MS" panose="020B0603020202020204" pitchFamily="34" charset="0"/>
              </a:rPr>
              <a:t> </a:t>
            </a:r>
          </a:p>
          <a:p>
            <a:pPr marL="228600" indent="-228600">
              <a:buFont typeface="+mj-lt"/>
              <a:buAutoNum type="arabicPeriod"/>
            </a:pPr>
            <a:r>
              <a:rPr lang="en-US" altLang="en-US" sz="1200" b="1" dirty="0">
                <a:solidFill>
                  <a:schemeClr val="tx1"/>
                </a:solidFill>
                <a:latin typeface="Trebuchet MS" panose="020B0603020202020204" pitchFamily="34" charset="0"/>
              </a:rPr>
              <a:t>Insert 65.</a:t>
            </a:r>
            <a:r>
              <a:rPr lang="en-US" altLang="en-US" sz="1200" dirty="0">
                <a:solidFill>
                  <a:schemeClr val="tx1"/>
                </a:solidFill>
                <a:latin typeface="Trebuchet MS" panose="020B0603020202020204" pitchFamily="34" charset="0"/>
              </a:rPr>
              <a:t> h</a:t>
            </a:r>
            <a:r>
              <a:rPr lang="en-US" altLang="en-US" sz="1200" baseline="-30000" dirty="0">
                <a:solidFill>
                  <a:schemeClr val="tx1"/>
                </a:solidFill>
                <a:latin typeface="Trebuchet MS" panose="020B0603020202020204" pitchFamily="34" charset="0"/>
              </a:rPr>
              <a:t>1</a:t>
            </a:r>
            <a:r>
              <a:rPr lang="en-US" altLang="en-US" sz="1200" dirty="0">
                <a:solidFill>
                  <a:schemeClr val="tx1"/>
                </a:solidFill>
                <a:latin typeface="Trebuchet MS" panose="020B0603020202020204" pitchFamily="34" charset="0"/>
              </a:rPr>
              <a:t>(65) = 65 mod 11 = 10 h</a:t>
            </a:r>
            <a:r>
              <a:rPr lang="en-US" altLang="en-US" sz="1200" baseline="-30000" dirty="0">
                <a:solidFill>
                  <a:schemeClr val="tx1"/>
                </a:solidFill>
                <a:latin typeface="Trebuchet MS" panose="020B0603020202020204" pitchFamily="34" charset="0"/>
              </a:rPr>
              <a:t>2</a:t>
            </a:r>
            <a:r>
              <a:rPr lang="en-US" altLang="en-US" sz="1200" dirty="0">
                <a:solidFill>
                  <a:schemeClr val="tx1"/>
                </a:solidFill>
                <a:latin typeface="Trebuchet MS" panose="020B0603020202020204" pitchFamily="34" charset="0"/>
              </a:rPr>
              <a:t>(65) = 65 mod 9 = 2 h (65, 0) = (10 + 0 x 2) mod 11 = 10 mod 11 = 10                     T [10] is not free, the next probe sequence is h (65, 1) = (10 + 1 x 2) mod 11 = 12 mod 11 = 1                                           T [1] is free, so insert key 65 at this place</a:t>
            </a:r>
            <a:endParaRPr lang="en-US" sz="1200" dirty="0">
              <a:latin typeface="Trebuchet MS" panose="020B0603020202020204" pitchFamily="34" charset="0"/>
            </a:endParaRPr>
          </a:p>
          <a:p>
            <a:pPr marL="0" indent="0" algn="just">
              <a:buNone/>
            </a:pPr>
            <a:endParaRPr lang="en-US" sz="1400" dirty="0">
              <a:latin typeface="Trebuchet MS" panose="020B0603020202020204" pitchFamily="34" charset="0"/>
            </a:endParaRPr>
          </a:p>
          <a:p>
            <a:pPr algn="just"/>
            <a:endParaRPr lang="en-IN" sz="2100" dirty="0">
              <a:latin typeface="Trebuchet MS" panose="020B0603020202020204" pitchFamily="34" charset="0"/>
            </a:endParaRPr>
          </a:p>
        </p:txBody>
      </p:sp>
      <p:sp>
        <p:nvSpPr>
          <p:cNvPr id="4" name="Slide Number Placeholder 3">
            <a:extLst>
              <a:ext uri="{FF2B5EF4-FFF2-40B4-BE49-F238E27FC236}">
                <a16:creationId xmlns:a16="http://schemas.microsoft.com/office/drawing/2014/main" id="{8608EAFE-A491-4507-A4F5-04E5A12D6452}"/>
              </a:ext>
            </a:extLst>
          </p:cNvPr>
          <p:cNvSpPr>
            <a:spLocks noGrp="1"/>
          </p:cNvSpPr>
          <p:nvPr>
            <p:ph type="sldNum" sz="quarter" idx="11"/>
          </p:nvPr>
        </p:nvSpPr>
        <p:spPr/>
        <p:txBody>
          <a:bodyPr/>
          <a:lstStyle/>
          <a:p>
            <a:fld id="{3088B86B-D822-40CD-B1CA-2E5DEF5B6F6E}" type="slidenum">
              <a:rPr lang="en-US" altLang="en-US" smtClean="0"/>
              <a:pPr/>
              <a:t>69</a:t>
            </a:fld>
            <a:endParaRPr lang="en-US" altLang="en-US"/>
          </a:p>
        </p:txBody>
      </p:sp>
      <p:pic>
        <p:nvPicPr>
          <p:cNvPr id="8" name="Picture 7">
            <a:extLst>
              <a:ext uri="{FF2B5EF4-FFF2-40B4-BE49-F238E27FC236}">
                <a16:creationId xmlns:a16="http://schemas.microsoft.com/office/drawing/2014/main" id="{56D5C3CF-8CF3-DCD2-F8BF-CBDE5C7910F2}"/>
              </a:ext>
            </a:extLst>
          </p:cNvPr>
          <p:cNvPicPr>
            <a:picLocks noChangeAspect="1"/>
          </p:cNvPicPr>
          <p:nvPr/>
        </p:nvPicPr>
        <p:blipFill>
          <a:blip r:embed="rId2"/>
          <a:stretch>
            <a:fillRect/>
          </a:stretch>
        </p:blipFill>
        <p:spPr>
          <a:xfrm>
            <a:off x="1795243" y="5363743"/>
            <a:ext cx="4911638" cy="1195807"/>
          </a:xfrm>
          <a:prstGeom prst="rect">
            <a:avLst/>
          </a:prstGeom>
        </p:spPr>
      </p:pic>
    </p:spTree>
    <p:extLst>
      <p:ext uri="{BB962C8B-B14F-4D97-AF65-F5344CB8AC3E}">
        <p14:creationId xmlns:p14="http://schemas.microsoft.com/office/powerpoint/2010/main" val="21742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7FD6E3F2-CD4F-31EA-C2DD-75F3661A72F5}"/>
              </a:ext>
            </a:extLst>
          </p:cNvPr>
          <p:cNvSpPr>
            <a:spLocks noGrp="1"/>
          </p:cNvSpPr>
          <p:nvPr>
            <p:ph type="sldNum" sz="quarter" idx="11"/>
          </p:nvPr>
        </p:nvSpPr>
        <p:spPr/>
        <p:txBody>
          <a:bodyPr/>
          <a:lstStyle/>
          <a:p>
            <a:fld id="{A113F189-C8EE-4BD0-B0F1-4827AF41DA41}" type="slidenum">
              <a:rPr lang="en-US" altLang="en-US"/>
              <a:pPr/>
              <a:t>7</a:t>
            </a:fld>
            <a:endParaRPr lang="en-US" altLang="en-US"/>
          </a:p>
        </p:txBody>
      </p:sp>
      <p:sp>
        <p:nvSpPr>
          <p:cNvPr id="663554" name="Rectangle 2">
            <a:extLst>
              <a:ext uri="{FF2B5EF4-FFF2-40B4-BE49-F238E27FC236}">
                <a16:creationId xmlns:a16="http://schemas.microsoft.com/office/drawing/2014/main" id="{EEB63F3B-7EC3-A84B-B4E6-2F484139396A}"/>
              </a:ext>
            </a:extLst>
          </p:cNvPr>
          <p:cNvSpPr>
            <a:spLocks noGrp="1" noChangeArrowheads="1"/>
          </p:cNvSpPr>
          <p:nvPr>
            <p:ph type="title"/>
          </p:nvPr>
        </p:nvSpPr>
        <p:spPr/>
        <p:txBody>
          <a:bodyPr/>
          <a:lstStyle/>
          <a:p>
            <a:r>
              <a:rPr lang="en-US" altLang="en-US"/>
              <a:t>Direct Addressing</a:t>
            </a:r>
          </a:p>
        </p:txBody>
      </p:sp>
      <p:sp>
        <p:nvSpPr>
          <p:cNvPr id="663555" name="Rectangle 3">
            <a:extLst>
              <a:ext uri="{FF2B5EF4-FFF2-40B4-BE49-F238E27FC236}">
                <a16:creationId xmlns:a16="http://schemas.microsoft.com/office/drawing/2014/main" id="{7C91D58E-C563-CA18-951E-238A8C383737}"/>
              </a:ext>
            </a:extLst>
          </p:cNvPr>
          <p:cNvSpPr>
            <a:spLocks noGrp="1" noChangeArrowheads="1"/>
          </p:cNvSpPr>
          <p:nvPr>
            <p:ph type="body" idx="1"/>
          </p:nvPr>
        </p:nvSpPr>
        <p:spPr>
          <a:xfrm>
            <a:off x="203200" y="1423988"/>
            <a:ext cx="8678863" cy="2135187"/>
          </a:xfrm>
        </p:spPr>
        <p:txBody>
          <a:bodyPr/>
          <a:lstStyle/>
          <a:p>
            <a:pPr>
              <a:lnSpc>
                <a:spcPct val="90000"/>
              </a:lnSpc>
            </a:pPr>
            <a:r>
              <a:rPr lang="en-US" altLang="en-US" sz="2400" dirty="0"/>
              <a:t>Assumptions:</a:t>
            </a:r>
          </a:p>
          <a:p>
            <a:pPr lvl="1">
              <a:lnSpc>
                <a:spcPct val="90000"/>
              </a:lnSpc>
            </a:pPr>
            <a:r>
              <a:rPr lang="en-US" altLang="en-US" sz="2000" dirty="0"/>
              <a:t>Key values are distinct</a:t>
            </a:r>
          </a:p>
          <a:p>
            <a:pPr lvl="1">
              <a:lnSpc>
                <a:spcPct val="90000"/>
              </a:lnSpc>
            </a:pPr>
            <a:r>
              <a:rPr lang="en-US" altLang="en-US" sz="2000" dirty="0"/>
              <a:t>Each key is drawn from a universe U = {</a:t>
            </a:r>
            <a:r>
              <a:rPr lang="en-US" altLang="en-US" sz="2000" dirty="0">
                <a:latin typeface="Comic Sans MS" panose="030F0702030302020204" pitchFamily="66" charset="0"/>
              </a:rPr>
              <a:t>0, 1, . . . , m - 1</a:t>
            </a:r>
            <a:r>
              <a:rPr lang="en-US" altLang="en-US" sz="2000" dirty="0"/>
              <a:t>}</a:t>
            </a:r>
          </a:p>
          <a:p>
            <a:pPr>
              <a:lnSpc>
                <a:spcPct val="90000"/>
              </a:lnSpc>
            </a:pPr>
            <a:r>
              <a:rPr lang="en-US" altLang="en-US" sz="2400" dirty="0"/>
              <a:t>Idea:</a:t>
            </a:r>
          </a:p>
          <a:p>
            <a:pPr lvl="1">
              <a:lnSpc>
                <a:spcPct val="90000"/>
              </a:lnSpc>
            </a:pPr>
            <a:r>
              <a:rPr lang="en-US" altLang="en-US" sz="2000" dirty="0"/>
              <a:t>Store the items in an array, indexed by keys</a:t>
            </a:r>
          </a:p>
          <a:p>
            <a:pPr lvl="1">
              <a:lnSpc>
                <a:spcPct val="90000"/>
              </a:lnSpc>
            </a:pPr>
            <a:endParaRPr lang="en-US" altLang="en-US" sz="2000" dirty="0"/>
          </a:p>
        </p:txBody>
      </p:sp>
      <p:sp>
        <p:nvSpPr>
          <p:cNvPr id="663574" name="Rectangle 22">
            <a:extLst>
              <a:ext uri="{FF2B5EF4-FFF2-40B4-BE49-F238E27FC236}">
                <a16:creationId xmlns:a16="http://schemas.microsoft.com/office/drawing/2014/main" id="{72BA0253-044E-6C5B-CA7C-7028A9FDADD2}"/>
              </a:ext>
            </a:extLst>
          </p:cNvPr>
          <p:cNvSpPr>
            <a:spLocks noChangeArrowheads="1"/>
          </p:cNvSpPr>
          <p:nvPr/>
        </p:nvSpPr>
        <p:spPr bwMode="auto">
          <a:xfrm>
            <a:off x="325438" y="3551238"/>
            <a:ext cx="8564562" cy="240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en-US" sz="2800" dirty="0">
                <a:solidFill>
                  <a:schemeClr val="accent2"/>
                </a:solidFill>
              </a:rPr>
              <a:t>   </a:t>
            </a:r>
            <a:r>
              <a:rPr lang="en-US" altLang="en-US" sz="2400" b="1" dirty="0">
                <a:solidFill>
                  <a:schemeClr val="accent2"/>
                </a:solidFill>
              </a:rPr>
              <a:t>Direct-address table</a:t>
            </a:r>
            <a:r>
              <a:rPr lang="en-US" altLang="en-US" sz="2400" dirty="0">
                <a:solidFill>
                  <a:schemeClr val="accent2"/>
                </a:solidFill>
              </a:rPr>
              <a:t> representation:</a:t>
            </a:r>
          </a:p>
          <a:p>
            <a:pPr lvl="1">
              <a:buFont typeface="Arial" panose="020B0604020202020204" pitchFamily="34" charset="0"/>
              <a:buChar char="–"/>
            </a:pPr>
            <a:r>
              <a:rPr lang="en-US" altLang="en-US" sz="2400" dirty="0"/>
              <a:t>  </a:t>
            </a:r>
            <a:r>
              <a:rPr lang="en-US" altLang="en-US" sz="2000" dirty="0"/>
              <a:t>An array T[0 . . . m - 1]</a:t>
            </a:r>
          </a:p>
          <a:p>
            <a:pPr lvl="1">
              <a:buFont typeface="Arial" panose="020B0604020202020204" pitchFamily="34" charset="0"/>
              <a:buChar char="–"/>
            </a:pPr>
            <a:r>
              <a:rPr lang="en-US" altLang="en-US" sz="2000" dirty="0"/>
              <a:t>   Each </a:t>
            </a:r>
            <a:r>
              <a:rPr lang="en-US" altLang="en-US" sz="2000" b="1" dirty="0"/>
              <a:t>slot</a:t>
            </a:r>
            <a:r>
              <a:rPr lang="en-US" altLang="en-US" sz="2000" dirty="0"/>
              <a:t>, or position, in T corresponds to a key in U</a:t>
            </a:r>
          </a:p>
          <a:p>
            <a:pPr lvl="1">
              <a:buFont typeface="Arial" panose="020B0604020202020204" pitchFamily="34" charset="0"/>
              <a:buChar char="–"/>
            </a:pPr>
            <a:r>
              <a:rPr lang="en-US" altLang="en-US" sz="2000" dirty="0"/>
              <a:t>   For an element x with key k, a pointer to x (or x itself) will be placed   	in location T[k] </a:t>
            </a:r>
          </a:p>
          <a:p>
            <a:pPr lvl="1">
              <a:buFont typeface="Arial" panose="020B0604020202020204" pitchFamily="34" charset="0"/>
              <a:buChar char="–"/>
            </a:pPr>
            <a:r>
              <a:rPr lang="en-US" altLang="en-US" sz="2000" dirty="0"/>
              <a:t>  If there are no elements with key k in the set, T[k] is empty, 	represented by NIL</a:t>
            </a:r>
          </a:p>
        </p:txBody>
      </p:sp>
    </p:spTree>
    <p:extLst>
      <p:ext uri="{BB962C8B-B14F-4D97-AF65-F5344CB8AC3E}">
        <p14:creationId xmlns:p14="http://schemas.microsoft.com/office/powerpoint/2010/main" val="3184392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E1717A92-FC57-5BFC-F4DE-6DB3B853F969}"/>
              </a:ext>
            </a:extLst>
          </p:cNvPr>
          <p:cNvSpPr>
            <a:spLocks noGrp="1"/>
          </p:cNvSpPr>
          <p:nvPr>
            <p:ph type="sldNum" sz="quarter" idx="11"/>
          </p:nvPr>
        </p:nvSpPr>
        <p:spPr/>
        <p:txBody>
          <a:bodyPr/>
          <a:lstStyle/>
          <a:p>
            <a:fld id="{2C373A00-EA3C-48C9-99A7-56A55B0BEF0A}" type="slidenum">
              <a:rPr lang="en-US" altLang="en-US"/>
              <a:pPr/>
              <a:t>70</a:t>
            </a:fld>
            <a:endParaRPr lang="en-US" altLang="en-US"/>
          </a:p>
        </p:txBody>
      </p:sp>
      <p:sp>
        <p:nvSpPr>
          <p:cNvPr id="686082" name="Rectangle 2">
            <a:extLst>
              <a:ext uri="{FF2B5EF4-FFF2-40B4-BE49-F238E27FC236}">
                <a16:creationId xmlns:a16="http://schemas.microsoft.com/office/drawing/2014/main" id="{3A70F6D5-6FF7-60DC-6757-CFB9AD330284}"/>
              </a:ext>
            </a:extLst>
          </p:cNvPr>
          <p:cNvSpPr>
            <a:spLocks noGrp="1" noChangeArrowheads="1"/>
          </p:cNvSpPr>
          <p:nvPr>
            <p:ph type="title"/>
          </p:nvPr>
        </p:nvSpPr>
        <p:spPr/>
        <p:txBody>
          <a:bodyPr/>
          <a:lstStyle/>
          <a:p>
            <a:r>
              <a:rPr lang="en-US" altLang="en-US"/>
              <a:t>Analysis of Open Addressing</a:t>
            </a:r>
          </a:p>
        </p:txBody>
      </p:sp>
      <p:pic>
        <p:nvPicPr>
          <p:cNvPr id="686084" name="Picture 4">
            <a:extLst>
              <a:ext uri="{FF2B5EF4-FFF2-40B4-BE49-F238E27FC236}">
                <a16:creationId xmlns:a16="http://schemas.microsoft.com/office/drawing/2014/main" id="{C67AE521-19AD-67FD-3937-72FC780601F1}"/>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69888" y="1490663"/>
            <a:ext cx="8229600" cy="3987800"/>
          </a:xfrm>
          <a:noFill/>
          <a:ln/>
        </p:spPr>
      </p:pic>
      <p:sp>
        <p:nvSpPr>
          <p:cNvPr id="686085" name="Text Box 5">
            <a:extLst>
              <a:ext uri="{FF2B5EF4-FFF2-40B4-BE49-F238E27FC236}">
                <a16:creationId xmlns:a16="http://schemas.microsoft.com/office/drawing/2014/main" id="{6514A7E2-5C74-D7FA-1EB1-B07EB6503FDA}"/>
              </a:ext>
            </a:extLst>
          </p:cNvPr>
          <p:cNvSpPr txBox="1">
            <a:spLocks noChangeArrowheads="1"/>
          </p:cNvSpPr>
          <p:nvPr/>
        </p:nvSpPr>
        <p:spPr bwMode="auto">
          <a:xfrm>
            <a:off x="4498975" y="275907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l-GR" altLang="en-US">
              <a:cs typeface="Arial" panose="020B0604020202020204" pitchFamily="34" charset="0"/>
            </a:endParaRPr>
          </a:p>
        </p:txBody>
      </p:sp>
      <p:graphicFrame>
        <p:nvGraphicFramePr>
          <p:cNvPr id="686086" name="Object 6">
            <a:extLst>
              <a:ext uri="{FF2B5EF4-FFF2-40B4-BE49-F238E27FC236}">
                <a16:creationId xmlns:a16="http://schemas.microsoft.com/office/drawing/2014/main" id="{06E2BDC6-9071-7BBF-1477-C85CB2575340}"/>
              </a:ext>
            </a:extLst>
          </p:cNvPr>
          <p:cNvGraphicFramePr>
            <a:graphicFrameLocks noChangeAspect="1"/>
          </p:cNvGraphicFramePr>
          <p:nvPr/>
        </p:nvGraphicFramePr>
        <p:xfrm>
          <a:off x="4564063" y="2570163"/>
          <a:ext cx="355600" cy="390525"/>
        </p:xfrm>
        <a:graphic>
          <a:graphicData uri="http://schemas.openxmlformats.org/presentationml/2006/ole">
            <mc:AlternateContent xmlns:mc="http://schemas.openxmlformats.org/markup-compatibility/2006">
              <mc:Choice xmlns:v="urn:schemas-microsoft-com:vml" Requires="v">
                <p:oleObj name="Equation" r:id="rId4" imgW="126720" imgH="139680" progId="Equation.DSMT4">
                  <p:embed/>
                </p:oleObj>
              </mc:Choice>
              <mc:Fallback>
                <p:oleObj name="Equation" r:id="rId4" imgW="126720" imgH="13968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4063" y="2570163"/>
                        <a:ext cx="355600" cy="3905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087" name="Object 7">
            <a:extLst>
              <a:ext uri="{FF2B5EF4-FFF2-40B4-BE49-F238E27FC236}">
                <a16:creationId xmlns:a16="http://schemas.microsoft.com/office/drawing/2014/main" id="{920214B3-816A-D9DB-A7F9-1638CD406784}"/>
              </a:ext>
            </a:extLst>
          </p:cNvPr>
          <p:cNvGraphicFramePr>
            <a:graphicFrameLocks noChangeAspect="1"/>
          </p:cNvGraphicFramePr>
          <p:nvPr/>
        </p:nvGraphicFramePr>
        <p:xfrm>
          <a:off x="4284663" y="2917825"/>
          <a:ext cx="854075" cy="496888"/>
        </p:xfrm>
        <a:graphic>
          <a:graphicData uri="http://schemas.openxmlformats.org/presentationml/2006/ole">
            <mc:AlternateContent xmlns:mc="http://schemas.openxmlformats.org/markup-compatibility/2006">
              <mc:Choice xmlns:v="urn:schemas-microsoft-com:vml" Requires="v">
                <p:oleObj name="Equation" r:id="rId6" imgW="304560" imgH="177480" progId="Equation.DSMT4">
                  <p:embed/>
                </p:oleObj>
              </mc:Choice>
              <mc:Fallback>
                <p:oleObj name="Equation" r:id="rId6" imgW="304560" imgH="17748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4663" y="2917825"/>
                        <a:ext cx="854075" cy="4968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088" name="Text Box 8">
            <a:extLst>
              <a:ext uri="{FF2B5EF4-FFF2-40B4-BE49-F238E27FC236}">
                <a16:creationId xmlns:a16="http://schemas.microsoft.com/office/drawing/2014/main" id="{3EDFCFB6-4B59-4A9F-253B-BB43B6307B01}"/>
              </a:ext>
            </a:extLst>
          </p:cNvPr>
          <p:cNvSpPr txBox="1">
            <a:spLocks noChangeArrowheads="1"/>
          </p:cNvSpPr>
          <p:nvPr/>
        </p:nvSpPr>
        <p:spPr bwMode="auto">
          <a:xfrm>
            <a:off x="5000625" y="2555875"/>
            <a:ext cx="1403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(load factor)</a:t>
            </a:r>
          </a:p>
        </p:txBody>
      </p:sp>
      <p:sp>
        <p:nvSpPr>
          <p:cNvPr id="686089" name="Text Box 9">
            <a:extLst>
              <a:ext uri="{FF2B5EF4-FFF2-40B4-BE49-F238E27FC236}">
                <a16:creationId xmlns:a16="http://schemas.microsoft.com/office/drawing/2014/main" id="{43D94796-5A2B-A3D7-7302-209283E27160}"/>
              </a:ext>
            </a:extLst>
          </p:cNvPr>
          <p:cNvSpPr txBox="1">
            <a:spLocks noChangeArrowheads="1"/>
          </p:cNvSpPr>
          <p:nvPr/>
        </p:nvSpPr>
        <p:spPr bwMode="auto">
          <a:xfrm>
            <a:off x="4124325" y="5248275"/>
            <a:ext cx="350838" cy="2143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800"/>
              <a:t>k=0</a:t>
            </a:r>
          </a:p>
        </p:txBody>
      </p:sp>
      <p:pic>
        <p:nvPicPr>
          <p:cNvPr id="686090" name="Picture 10">
            <a:extLst>
              <a:ext uri="{FF2B5EF4-FFF2-40B4-BE49-F238E27FC236}">
                <a16:creationId xmlns:a16="http://schemas.microsoft.com/office/drawing/2014/main" id="{0E69BEDB-F58A-933D-A869-7B38D24AEF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b="67279"/>
          <a:stretch>
            <a:fillRect/>
          </a:stretch>
        </p:blipFill>
        <p:spPr bwMode="auto">
          <a:xfrm>
            <a:off x="660400" y="5881688"/>
            <a:ext cx="7273925" cy="763587"/>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80F52BB6-B0AC-EB4C-7D29-3C6B18D9A6C6}"/>
              </a:ext>
            </a:extLst>
          </p:cNvPr>
          <p:cNvSpPr>
            <a:spLocks noGrp="1" noChangeArrowheads="1"/>
          </p:cNvSpPr>
          <p:nvPr>
            <p:ph type="title"/>
          </p:nvPr>
        </p:nvSpPr>
        <p:spPr/>
        <p:txBody>
          <a:bodyPr/>
          <a:lstStyle/>
          <a:p>
            <a:r>
              <a:rPr lang="en-US" altLang="en-US"/>
              <a:t>Analysis of Open-address Hashing</a:t>
            </a:r>
          </a:p>
        </p:txBody>
      </p:sp>
      <p:sp>
        <p:nvSpPr>
          <p:cNvPr id="114691" name="Rectangle 3">
            <a:extLst>
              <a:ext uri="{FF2B5EF4-FFF2-40B4-BE49-F238E27FC236}">
                <a16:creationId xmlns:a16="http://schemas.microsoft.com/office/drawing/2014/main" id="{7B3FE4E2-A712-1262-1834-39905F5D71C1}"/>
              </a:ext>
            </a:extLst>
          </p:cNvPr>
          <p:cNvSpPr>
            <a:spLocks noGrp="1" noChangeArrowheads="1"/>
          </p:cNvSpPr>
          <p:nvPr>
            <p:ph type="body" idx="1"/>
          </p:nvPr>
        </p:nvSpPr>
        <p:spPr>
          <a:xfrm>
            <a:off x="105569" y="1519805"/>
            <a:ext cx="8932862" cy="5029200"/>
          </a:xfrm>
        </p:spPr>
        <p:txBody>
          <a:bodyPr/>
          <a:lstStyle/>
          <a:p>
            <a:pPr>
              <a:lnSpc>
                <a:spcPct val="90000"/>
              </a:lnSpc>
            </a:pPr>
            <a:r>
              <a:rPr lang="en-US" altLang="en-US" sz="2100" dirty="0">
                <a:solidFill>
                  <a:schemeClr val="tx1"/>
                </a:solidFill>
                <a:latin typeface="Trebuchet MS" panose="020B0603020202020204" pitchFamily="34" charset="0"/>
              </a:rPr>
              <a:t>Analysis is in terms of load factor </a:t>
            </a:r>
            <a:r>
              <a:rPr lang="en-US" altLang="en-US" sz="2100" dirty="0">
                <a:solidFill>
                  <a:schemeClr val="tx1"/>
                </a:solidFill>
                <a:latin typeface="Trebuchet MS" panose="020B0603020202020204" pitchFamily="34" charset="0"/>
                <a:sym typeface="Symbol" panose="05050102010706020507" pitchFamily="18" charset="2"/>
              </a:rPr>
              <a:t>.</a:t>
            </a:r>
          </a:p>
          <a:p>
            <a:pPr>
              <a:lnSpc>
                <a:spcPct val="90000"/>
              </a:lnSpc>
            </a:pPr>
            <a:r>
              <a:rPr lang="en-US" altLang="en-US" sz="2100" b="1" dirty="0">
                <a:solidFill>
                  <a:srgbClr val="CC3300"/>
                </a:solidFill>
                <a:latin typeface="Trebuchet MS" panose="020B0603020202020204" pitchFamily="34" charset="0"/>
                <a:sym typeface="Symbol" panose="05050102010706020507" pitchFamily="18" charset="2"/>
              </a:rPr>
              <a:t>Assumptions:</a:t>
            </a:r>
          </a:p>
          <a:p>
            <a:pPr lvl="1">
              <a:lnSpc>
                <a:spcPct val="90000"/>
              </a:lnSpc>
            </a:pPr>
            <a:r>
              <a:rPr lang="en-US" altLang="en-US" sz="2100" dirty="0">
                <a:latin typeface="Trebuchet MS" panose="020B0603020202020204" pitchFamily="34" charset="0"/>
                <a:sym typeface="Symbol" panose="05050102010706020507" pitchFamily="18" charset="2"/>
              </a:rPr>
              <a:t> Assume that the table never completely fills, so </a:t>
            </a:r>
            <a:r>
              <a:rPr lang="en-US" altLang="en-US" sz="2100" i="1" dirty="0">
                <a:solidFill>
                  <a:schemeClr val="hlink"/>
                </a:solidFill>
                <a:latin typeface="Trebuchet MS" panose="020B0603020202020204" pitchFamily="34" charset="0"/>
                <a:sym typeface="Symbol" panose="05050102010706020507" pitchFamily="18" charset="2"/>
              </a:rPr>
              <a:t>n </a:t>
            </a:r>
            <a:r>
              <a:rPr lang="en-US" altLang="en-US" sz="2100" dirty="0">
                <a:solidFill>
                  <a:schemeClr val="hlink"/>
                </a:solidFill>
                <a:latin typeface="Trebuchet MS" panose="020B0603020202020204" pitchFamily="34" charset="0"/>
                <a:sym typeface="Symbol" panose="05050102010706020507" pitchFamily="18" charset="2"/>
              </a:rPr>
              <a:t>&lt;</a:t>
            </a:r>
            <a:r>
              <a:rPr lang="en-US" altLang="en-US" sz="2100" i="1" dirty="0">
                <a:solidFill>
                  <a:schemeClr val="hlink"/>
                </a:solidFill>
                <a:latin typeface="Trebuchet MS" panose="020B0603020202020204" pitchFamily="34" charset="0"/>
                <a:sym typeface="Symbol" panose="05050102010706020507" pitchFamily="18" charset="2"/>
              </a:rPr>
              <a:t>m</a:t>
            </a:r>
            <a:r>
              <a:rPr lang="en-US" altLang="en-US" sz="2100" i="1" dirty="0">
                <a:latin typeface="Trebuchet MS" panose="020B0603020202020204" pitchFamily="34" charset="0"/>
                <a:sym typeface="Symbol" panose="05050102010706020507" pitchFamily="18" charset="2"/>
              </a:rPr>
              <a:t> </a:t>
            </a:r>
            <a:r>
              <a:rPr lang="en-US" altLang="en-US" sz="2100" dirty="0">
                <a:latin typeface="Trebuchet MS" panose="020B0603020202020204" pitchFamily="34" charset="0"/>
                <a:sym typeface="Symbol" panose="05050102010706020507" pitchFamily="18" charset="2"/>
              </a:rPr>
              <a:t> and  </a:t>
            </a:r>
            <a:r>
              <a:rPr lang="en-US" altLang="en-US" sz="2100" dirty="0">
                <a:solidFill>
                  <a:srgbClr val="CC3300"/>
                </a:solidFill>
                <a:latin typeface="Trebuchet MS" panose="020B0603020202020204" pitchFamily="34" charset="0"/>
                <a:sym typeface="Symbol" panose="05050102010706020507" pitchFamily="18" charset="2"/>
              </a:rPr>
              <a:t> &lt; 1</a:t>
            </a:r>
            <a:r>
              <a:rPr lang="en-US" altLang="en-US" sz="2100" dirty="0">
                <a:latin typeface="Trebuchet MS" panose="020B0603020202020204" pitchFamily="34" charset="0"/>
                <a:sym typeface="Symbol" panose="05050102010706020507" pitchFamily="18" charset="2"/>
              </a:rPr>
              <a:t>. </a:t>
            </a:r>
            <a:r>
              <a:rPr lang="en-US" altLang="en-US" sz="2100" u="sng" dirty="0">
                <a:solidFill>
                  <a:srgbClr val="CC3300"/>
                </a:solidFill>
                <a:latin typeface="Trebuchet MS" panose="020B0603020202020204" pitchFamily="34" charset="0"/>
                <a:sym typeface="Symbol" panose="05050102010706020507" pitchFamily="18" charset="2"/>
              </a:rPr>
              <a:t>Why?</a:t>
            </a:r>
          </a:p>
          <a:p>
            <a:pPr lvl="1">
              <a:lnSpc>
                <a:spcPct val="90000"/>
              </a:lnSpc>
            </a:pPr>
            <a:r>
              <a:rPr lang="en-US" altLang="en-US" sz="2100" dirty="0">
                <a:latin typeface="Trebuchet MS" panose="020B0603020202020204" pitchFamily="34" charset="0"/>
                <a:sym typeface="Symbol" panose="05050102010706020507" pitchFamily="18" charset="2"/>
              </a:rPr>
              <a:t>Assume </a:t>
            </a:r>
            <a:r>
              <a:rPr lang="en-US" altLang="en-US" sz="2100" dirty="0">
                <a:solidFill>
                  <a:schemeClr val="hlink"/>
                </a:solidFill>
                <a:latin typeface="Trebuchet MS" panose="020B0603020202020204" pitchFamily="34" charset="0"/>
                <a:sym typeface="Symbol" panose="05050102010706020507" pitchFamily="18" charset="2"/>
              </a:rPr>
              <a:t>uniform hashing</a:t>
            </a:r>
            <a:r>
              <a:rPr lang="en-US" altLang="en-US" sz="2100" dirty="0">
                <a:latin typeface="Trebuchet MS" panose="020B0603020202020204" pitchFamily="34" charset="0"/>
                <a:sym typeface="Symbol" panose="05050102010706020507" pitchFamily="18" charset="2"/>
              </a:rPr>
              <a:t>.</a:t>
            </a:r>
          </a:p>
          <a:p>
            <a:pPr lvl="1">
              <a:lnSpc>
                <a:spcPct val="90000"/>
              </a:lnSpc>
            </a:pPr>
            <a:r>
              <a:rPr lang="en-US" altLang="en-US" sz="2100" u="sng" dirty="0">
                <a:solidFill>
                  <a:schemeClr val="hlink"/>
                </a:solidFill>
                <a:latin typeface="Trebuchet MS" panose="020B0603020202020204" pitchFamily="34" charset="0"/>
                <a:sym typeface="Symbol" panose="05050102010706020507" pitchFamily="18" charset="2"/>
              </a:rPr>
              <a:t>No</a:t>
            </a:r>
            <a:r>
              <a:rPr lang="en-US" altLang="en-US" sz="2100" dirty="0">
                <a:latin typeface="Trebuchet MS" panose="020B0603020202020204" pitchFamily="34" charset="0"/>
                <a:sym typeface="Symbol" panose="05050102010706020507" pitchFamily="18" charset="2"/>
              </a:rPr>
              <a:t> </a:t>
            </a:r>
            <a:r>
              <a:rPr lang="en-US" altLang="en-US" sz="2100" dirty="0">
                <a:solidFill>
                  <a:schemeClr val="hlink"/>
                </a:solidFill>
                <a:latin typeface="Trebuchet MS" panose="020B0603020202020204" pitchFamily="34" charset="0"/>
                <a:sym typeface="Symbol" panose="05050102010706020507" pitchFamily="18" charset="2"/>
              </a:rPr>
              <a:t>deletion</a:t>
            </a:r>
            <a:r>
              <a:rPr lang="en-US" altLang="en-US" sz="2100" dirty="0">
                <a:latin typeface="Trebuchet MS" panose="020B0603020202020204" pitchFamily="34" charset="0"/>
                <a:sym typeface="Symbol" panose="05050102010706020507" pitchFamily="18" charset="2"/>
              </a:rPr>
              <a:t>.</a:t>
            </a:r>
          </a:p>
          <a:p>
            <a:pPr lvl="1">
              <a:lnSpc>
                <a:spcPct val="90000"/>
              </a:lnSpc>
            </a:pPr>
            <a:r>
              <a:rPr lang="en-US" altLang="en-US" sz="2100" dirty="0">
                <a:latin typeface="Trebuchet MS" panose="020B0603020202020204" pitchFamily="34" charset="0"/>
                <a:sym typeface="Symbol" panose="05050102010706020507" pitchFamily="18" charset="2"/>
              </a:rPr>
              <a:t>In a successful search, each key is equally likely to be searched for.</a:t>
            </a:r>
          </a:p>
          <a:p>
            <a:pPr>
              <a:lnSpc>
                <a:spcPct val="90000"/>
              </a:lnSpc>
            </a:pPr>
            <a:endParaRPr lang="en-US" altLang="en-US" sz="2100" dirty="0">
              <a:solidFill>
                <a:schemeClr val="tx1"/>
              </a:solidFill>
              <a:latin typeface="Trebuchet MS" panose="020B0603020202020204" pitchFamily="34" charset="0"/>
            </a:endParaRPr>
          </a:p>
          <a:p>
            <a:pPr>
              <a:lnSpc>
                <a:spcPct val="90000"/>
              </a:lnSpc>
              <a:buFont typeface="Wingdings" panose="05000000000000000000" pitchFamily="2" charset="2"/>
              <a:buNone/>
            </a:pPr>
            <a:r>
              <a:rPr lang="en-US" altLang="en-US" sz="2100" i="1" dirty="0">
                <a:latin typeface="Trebuchet MS" panose="020B0603020202020204" pitchFamily="34" charset="0"/>
              </a:rPr>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85D9-1DBB-2D91-434D-1DAC1201D4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461350-4702-F940-A75D-105AB1E311B6}"/>
              </a:ext>
            </a:extLst>
          </p:cNvPr>
          <p:cNvSpPr>
            <a:spLocks noGrp="1"/>
          </p:cNvSpPr>
          <p:nvPr>
            <p:ph idx="1"/>
          </p:nvPr>
        </p:nvSpPr>
        <p:spPr/>
        <p:txBody>
          <a:bodyPr/>
          <a:lstStyle/>
          <a:p>
            <a:pPr algn="just"/>
            <a:r>
              <a:rPr lang="en-US" sz="2100" dirty="0">
                <a:latin typeface="Trebuchet MS" panose="020B0603020202020204" pitchFamily="34" charset="0"/>
              </a:rPr>
              <a:t>To ensure there are no collisions in the secondary hash table  </a:t>
            </a:r>
            <a:r>
              <a:rPr lang="en-US" sz="2100" dirty="0" err="1">
                <a:latin typeface="Trebuchet MS" panose="020B0603020202020204" pitchFamily="34" charset="0"/>
              </a:rPr>
              <a:t>S</a:t>
            </a:r>
            <a:r>
              <a:rPr lang="en-US" sz="2100" baseline="-25000" dirty="0" err="1">
                <a:latin typeface="Trebuchet MS" panose="020B0603020202020204" pitchFamily="34" charset="0"/>
              </a:rPr>
              <a:t>j</a:t>
            </a:r>
            <a:r>
              <a:rPr lang="en-US" sz="2100" dirty="0">
                <a:latin typeface="Trebuchet MS" panose="020B0603020202020204" pitchFamily="34" charset="0"/>
              </a:rPr>
              <a:t>,  we need to make the size </a:t>
            </a:r>
            <a:r>
              <a:rPr lang="en-US" sz="2100" dirty="0" err="1">
                <a:latin typeface="Trebuchet MS" panose="020B0603020202020204" pitchFamily="34" charset="0"/>
              </a:rPr>
              <a:t>m</a:t>
            </a:r>
            <a:r>
              <a:rPr lang="en-US" sz="2100" baseline="-25000" dirty="0" err="1">
                <a:latin typeface="Trebuchet MS" panose="020B0603020202020204" pitchFamily="34" charset="0"/>
              </a:rPr>
              <a:t>j</a:t>
            </a:r>
            <a:r>
              <a:rPr lang="en-US" sz="2100" dirty="0">
                <a:latin typeface="Trebuchet MS" panose="020B0603020202020204" pitchFamily="34" charset="0"/>
              </a:rPr>
              <a:t> of the secondary table equal to the square of the number of keys hashing into slot j in the first table. That is:</a:t>
            </a:r>
          </a:p>
          <a:p>
            <a:pPr algn="just"/>
            <a:r>
              <a:rPr lang="en-US" sz="2100" dirty="0" err="1">
                <a:latin typeface="Trebuchet MS" panose="020B0603020202020204" pitchFamily="34" charset="0"/>
              </a:rPr>
              <a:t>m</a:t>
            </a:r>
            <a:r>
              <a:rPr lang="en-US" sz="2100" baseline="-25000" dirty="0" err="1">
                <a:latin typeface="Trebuchet MS" panose="020B0603020202020204" pitchFamily="34" charset="0"/>
              </a:rPr>
              <a:t>j</a:t>
            </a:r>
            <a:r>
              <a:rPr lang="en-US" sz="2100" dirty="0">
                <a:latin typeface="Trebuchet MS" panose="020B0603020202020204" pitchFamily="34" charset="0"/>
              </a:rPr>
              <a:t> = n</a:t>
            </a:r>
            <a:r>
              <a:rPr lang="en-US" sz="2100" baseline="-25000" dirty="0">
                <a:latin typeface="Trebuchet MS" panose="020B0603020202020204" pitchFamily="34" charset="0"/>
              </a:rPr>
              <a:t>j</a:t>
            </a:r>
            <a:r>
              <a:rPr lang="en-US" sz="2100" baseline="30000" dirty="0">
                <a:latin typeface="Trebuchet MS" panose="020B0603020202020204" pitchFamily="34" charset="0"/>
              </a:rPr>
              <a:t>2</a:t>
            </a:r>
            <a:endParaRPr lang="en-US" sz="2100" dirty="0">
              <a:latin typeface="Trebuchet MS" panose="020B0603020202020204" pitchFamily="34" charset="0"/>
            </a:endParaRPr>
          </a:p>
          <a:p>
            <a:pPr algn="just"/>
            <a:r>
              <a:rPr lang="en-US" sz="2100" dirty="0">
                <a:latin typeface="Trebuchet MS" panose="020B0603020202020204" pitchFamily="34" charset="0"/>
              </a:rPr>
              <a:t>The hash functions for the primary hash table is carefully chosen so that we limit the expected total amount of space used to be O(n). Take some time to watch the video explanation of Perfect Hashing.</a:t>
            </a:r>
          </a:p>
          <a:p>
            <a:pPr algn="just"/>
            <a:endParaRPr lang="en-IN" sz="2100" dirty="0">
              <a:latin typeface="Trebuchet MS" panose="020B0603020202020204" pitchFamily="34" charset="0"/>
            </a:endParaRPr>
          </a:p>
        </p:txBody>
      </p:sp>
      <p:sp>
        <p:nvSpPr>
          <p:cNvPr id="4" name="Slide Number Placeholder 3">
            <a:extLst>
              <a:ext uri="{FF2B5EF4-FFF2-40B4-BE49-F238E27FC236}">
                <a16:creationId xmlns:a16="http://schemas.microsoft.com/office/drawing/2014/main" id="{3AC70FF1-A77E-04AA-DB11-7A7F7D183CC5}"/>
              </a:ext>
            </a:extLst>
          </p:cNvPr>
          <p:cNvSpPr>
            <a:spLocks noGrp="1"/>
          </p:cNvSpPr>
          <p:nvPr>
            <p:ph type="sldNum" sz="quarter" idx="11"/>
          </p:nvPr>
        </p:nvSpPr>
        <p:spPr/>
        <p:txBody>
          <a:bodyPr/>
          <a:lstStyle/>
          <a:p>
            <a:fld id="{3088B86B-D822-40CD-B1CA-2E5DEF5B6F6E}" type="slidenum">
              <a:rPr lang="en-US" altLang="en-US" smtClean="0"/>
              <a:pPr/>
              <a:t>72</a:t>
            </a:fld>
            <a:endParaRPr lang="en-US" altLang="en-US"/>
          </a:p>
        </p:txBody>
      </p:sp>
    </p:spTree>
    <p:extLst>
      <p:ext uri="{BB962C8B-B14F-4D97-AF65-F5344CB8AC3E}">
        <p14:creationId xmlns:p14="http://schemas.microsoft.com/office/powerpoint/2010/main" val="40625426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1FB66-22E4-CAFE-9EB5-5CB9FB034BEB}"/>
              </a:ext>
            </a:extLst>
          </p:cNvPr>
          <p:cNvSpPr>
            <a:spLocks noGrp="1"/>
          </p:cNvSpPr>
          <p:nvPr>
            <p:ph type="title"/>
          </p:nvPr>
        </p:nvSpPr>
        <p:spPr/>
        <p:txBody>
          <a:bodyPr/>
          <a:lstStyle/>
          <a:p>
            <a:r>
              <a:rPr lang="en-US" sz="3200" b="1" dirty="0">
                <a:solidFill>
                  <a:srgbClr val="990033"/>
                </a:solidFill>
                <a:latin typeface="Trebuchet MS" panose="020B0603020202020204" pitchFamily="34" charset="0"/>
              </a:rPr>
              <a:t>Perfect Hashing</a:t>
            </a:r>
            <a:endParaRPr lang="en-IN" sz="3200" dirty="0">
              <a:solidFill>
                <a:srgbClr val="990033"/>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F103F867-C931-0DFA-297B-E65996DDD95C}"/>
              </a:ext>
            </a:extLst>
          </p:cNvPr>
          <p:cNvSpPr>
            <a:spLocks noGrp="1"/>
          </p:cNvSpPr>
          <p:nvPr>
            <p:ph idx="1"/>
          </p:nvPr>
        </p:nvSpPr>
        <p:spPr>
          <a:xfrm>
            <a:off x="350838" y="1214438"/>
            <a:ext cx="8407268" cy="5076825"/>
          </a:xfrm>
        </p:spPr>
        <p:txBody>
          <a:bodyPr/>
          <a:lstStyle/>
          <a:p>
            <a:pPr algn="just"/>
            <a:r>
              <a:rPr lang="en-US" sz="2100" b="1" dirty="0">
                <a:latin typeface="Trebuchet MS" panose="020B0603020202020204" pitchFamily="34" charset="0"/>
              </a:rPr>
              <a:t>Perfect hashing</a:t>
            </a:r>
            <a:r>
              <a:rPr lang="en-US" sz="2100" dirty="0">
                <a:latin typeface="Trebuchet MS" panose="020B0603020202020204" pitchFamily="34" charset="0"/>
              </a:rPr>
              <a:t> is implemented using two hash tables, one at each level. Each of the table uses universal hashing. </a:t>
            </a:r>
          </a:p>
          <a:p>
            <a:pPr algn="just"/>
            <a:r>
              <a:rPr lang="en-US" sz="2100" dirty="0">
                <a:latin typeface="Trebuchet MS" panose="020B0603020202020204" pitchFamily="34" charset="0"/>
              </a:rPr>
              <a:t>The first level is the same a hashing with chaining such that n elements is hashed into m slots in the hash table. </a:t>
            </a:r>
          </a:p>
          <a:p>
            <a:pPr algn="just"/>
            <a:r>
              <a:rPr lang="en-US" sz="2100" dirty="0">
                <a:latin typeface="Trebuchet MS" panose="020B0603020202020204" pitchFamily="34" charset="0"/>
              </a:rPr>
              <a:t>This is done using a has function selected from a universal family of hash functions.</a:t>
            </a:r>
          </a:p>
          <a:p>
            <a:pPr algn="just"/>
            <a:endParaRPr lang="en-US" sz="1800" dirty="0">
              <a:latin typeface="Trebuchet MS" panose="020B0603020202020204" pitchFamily="34" charset="0"/>
            </a:endParaRPr>
          </a:p>
          <a:p>
            <a:pPr algn="just"/>
            <a:r>
              <a:rPr lang="en-US" sz="2100" dirty="0">
                <a:latin typeface="Trebuchet MS" panose="020B0603020202020204" pitchFamily="34" charset="0"/>
              </a:rPr>
              <a:t>The second level of uses a second hash table (instead of a linked list used in chaining). </a:t>
            </a:r>
          </a:p>
          <a:p>
            <a:pPr algn="just"/>
            <a:r>
              <a:rPr lang="en-US" sz="2100" dirty="0">
                <a:latin typeface="Trebuchet MS" panose="020B0603020202020204" pitchFamily="34" charset="0"/>
              </a:rPr>
              <a:t>Elements that hash to the same slot j in the first hash table are stored in a second hash table. </a:t>
            </a:r>
          </a:p>
          <a:p>
            <a:pPr algn="just"/>
            <a:r>
              <a:rPr lang="en-US" sz="2100" dirty="0">
                <a:latin typeface="Trebuchet MS" panose="020B0603020202020204" pitchFamily="34" charset="0"/>
              </a:rPr>
              <a:t>This second hash table is known as secondary hash table. </a:t>
            </a:r>
          </a:p>
          <a:p>
            <a:pPr algn="just"/>
            <a:r>
              <a:rPr lang="en-US" sz="2100" dirty="0">
                <a:latin typeface="Trebuchet MS" panose="020B0603020202020204" pitchFamily="34" charset="0"/>
              </a:rPr>
              <a:t>The hash function </a:t>
            </a:r>
            <a:r>
              <a:rPr lang="en-US" sz="2100" dirty="0" err="1">
                <a:latin typeface="Trebuchet MS" panose="020B0603020202020204" pitchFamily="34" charset="0"/>
              </a:rPr>
              <a:t>h</a:t>
            </a:r>
            <a:r>
              <a:rPr lang="en-US" sz="2100" baseline="-25000" dirty="0" err="1">
                <a:latin typeface="Trebuchet MS" panose="020B0603020202020204" pitchFamily="34" charset="0"/>
              </a:rPr>
              <a:t>j</a:t>
            </a:r>
            <a:r>
              <a:rPr lang="en-US" sz="2100" dirty="0">
                <a:latin typeface="Trebuchet MS" panose="020B0603020202020204" pitchFamily="34" charset="0"/>
              </a:rPr>
              <a:t> is carefully  chosen such that there are no collision in the secondary table.</a:t>
            </a:r>
          </a:p>
          <a:p>
            <a:endParaRPr lang="en-IN" sz="2100" dirty="0">
              <a:latin typeface="Trebuchet MS" panose="020B0603020202020204" pitchFamily="34" charset="0"/>
            </a:endParaRPr>
          </a:p>
        </p:txBody>
      </p:sp>
      <p:sp>
        <p:nvSpPr>
          <p:cNvPr id="4" name="Slide Number Placeholder 3">
            <a:extLst>
              <a:ext uri="{FF2B5EF4-FFF2-40B4-BE49-F238E27FC236}">
                <a16:creationId xmlns:a16="http://schemas.microsoft.com/office/drawing/2014/main" id="{B969D469-F60B-974B-3DFB-1908F27DB6CD}"/>
              </a:ext>
            </a:extLst>
          </p:cNvPr>
          <p:cNvSpPr>
            <a:spLocks noGrp="1"/>
          </p:cNvSpPr>
          <p:nvPr>
            <p:ph type="sldNum" sz="quarter" idx="11"/>
          </p:nvPr>
        </p:nvSpPr>
        <p:spPr/>
        <p:txBody>
          <a:bodyPr/>
          <a:lstStyle/>
          <a:p>
            <a:fld id="{3088B86B-D822-40CD-B1CA-2E5DEF5B6F6E}" type="slidenum">
              <a:rPr lang="en-US" altLang="en-US" smtClean="0"/>
              <a:pPr/>
              <a:t>73</a:t>
            </a:fld>
            <a:endParaRPr lang="en-US" altLang="en-US"/>
          </a:p>
        </p:txBody>
      </p:sp>
    </p:spTree>
    <p:extLst>
      <p:ext uri="{BB962C8B-B14F-4D97-AF65-F5344CB8AC3E}">
        <p14:creationId xmlns:p14="http://schemas.microsoft.com/office/powerpoint/2010/main" val="30605839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6966D767-37BF-D117-8E19-6D66EE6B1642}"/>
              </a:ext>
            </a:extLst>
          </p:cNvPr>
          <p:cNvSpPr>
            <a:spLocks noGrp="1" noChangeArrowheads="1"/>
          </p:cNvSpPr>
          <p:nvPr>
            <p:ph type="title"/>
          </p:nvPr>
        </p:nvSpPr>
        <p:spPr/>
        <p:txBody>
          <a:bodyPr/>
          <a:lstStyle/>
          <a:p>
            <a:r>
              <a:rPr lang="en-US" altLang="en-US" dirty="0"/>
              <a:t>Perfect Hashing</a:t>
            </a:r>
          </a:p>
        </p:txBody>
      </p:sp>
      <p:sp>
        <p:nvSpPr>
          <p:cNvPr id="126979" name="Rectangle 3">
            <a:extLst>
              <a:ext uri="{FF2B5EF4-FFF2-40B4-BE49-F238E27FC236}">
                <a16:creationId xmlns:a16="http://schemas.microsoft.com/office/drawing/2014/main" id="{CF31C43C-DBD8-DC9E-FDA9-15366217F65E}"/>
              </a:ext>
            </a:extLst>
          </p:cNvPr>
          <p:cNvSpPr>
            <a:spLocks noGrp="1" noChangeArrowheads="1"/>
          </p:cNvSpPr>
          <p:nvPr>
            <p:ph type="body" idx="1"/>
          </p:nvPr>
        </p:nvSpPr>
        <p:spPr>
          <a:xfrm>
            <a:off x="304800" y="1219200"/>
            <a:ext cx="8458200" cy="5257800"/>
          </a:xfrm>
        </p:spPr>
        <p:txBody>
          <a:bodyPr/>
          <a:lstStyle/>
          <a:p>
            <a:r>
              <a:rPr lang="en-US" altLang="en-US" dirty="0"/>
              <a:t>If you know the </a:t>
            </a:r>
            <a:r>
              <a:rPr lang="en-US" altLang="en-US" i="1" dirty="0"/>
              <a:t>n</a:t>
            </a:r>
            <a:r>
              <a:rPr lang="en-US" altLang="en-US" dirty="0"/>
              <a:t> keys in advance,  make a hash table with O(</a:t>
            </a:r>
            <a:r>
              <a:rPr lang="en-US" altLang="en-US" i="1" dirty="0"/>
              <a:t>n</a:t>
            </a:r>
            <a:r>
              <a:rPr lang="en-US" altLang="en-US" dirty="0"/>
              <a:t>) size,  and worst-case O(1) lookup time!</a:t>
            </a:r>
          </a:p>
          <a:p>
            <a:r>
              <a:rPr lang="en-US" altLang="en-US" dirty="0"/>
              <a:t>Just use two levels of hashing: </a:t>
            </a:r>
            <a:br>
              <a:rPr lang="en-US" altLang="en-US" dirty="0"/>
            </a:br>
            <a:r>
              <a:rPr lang="en-US" altLang="en-US" dirty="0"/>
              <a:t>A table of size </a:t>
            </a:r>
            <a:r>
              <a:rPr lang="en-US" altLang="en-US" i="1" dirty="0"/>
              <a:t>n</a:t>
            </a:r>
            <a:r>
              <a:rPr lang="en-US" altLang="en-US" dirty="0"/>
              <a:t>, then tables of size </a:t>
            </a:r>
            <a:r>
              <a:rPr lang="en-US" altLang="en-US" i="1" dirty="0"/>
              <a:t>n</a:t>
            </a:r>
            <a:r>
              <a:rPr lang="en-US" altLang="en-US" i="1" baseline="-25000" dirty="0"/>
              <a:t>j</a:t>
            </a:r>
            <a:r>
              <a:rPr lang="en-US" altLang="en-US" i="1" baseline="30000" dirty="0"/>
              <a:t>2</a:t>
            </a:r>
            <a:r>
              <a:rPr lang="en-US" altLang="en-US" i="1" dirty="0"/>
              <a:t>.</a:t>
            </a:r>
          </a:p>
        </p:txBody>
      </p:sp>
      <p:grpSp>
        <p:nvGrpSpPr>
          <p:cNvPr id="127047" name="Group 71">
            <a:extLst>
              <a:ext uri="{FF2B5EF4-FFF2-40B4-BE49-F238E27FC236}">
                <a16:creationId xmlns:a16="http://schemas.microsoft.com/office/drawing/2014/main" id="{8662F0FB-FCCB-88C2-32FA-3C4CA5CCC45F}"/>
              </a:ext>
            </a:extLst>
          </p:cNvPr>
          <p:cNvGrpSpPr>
            <a:grpSpLocks/>
          </p:cNvGrpSpPr>
          <p:nvPr/>
        </p:nvGrpSpPr>
        <p:grpSpPr bwMode="auto">
          <a:xfrm>
            <a:off x="1514475" y="3962400"/>
            <a:ext cx="1570038" cy="2286000"/>
            <a:chOff x="954" y="2496"/>
            <a:chExt cx="791" cy="1152"/>
          </a:xfrm>
        </p:grpSpPr>
        <p:sp>
          <p:nvSpPr>
            <p:cNvPr id="126981" name="Rectangle 5">
              <a:extLst>
                <a:ext uri="{FF2B5EF4-FFF2-40B4-BE49-F238E27FC236}">
                  <a16:creationId xmlns:a16="http://schemas.microsoft.com/office/drawing/2014/main" id="{14DE5E39-1B1B-127F-F5D2-A12D522CA89C}"/>
                </a:ext>
              </a:extLst>
            </p:cNvPr>
            <p:cNvSpPr>
              <a:spLocks noChangeArrowheads="1"/>
            </p:cNvSpPr>
            <p:nvPr/>
          </p:nvSpPr>
          <p:spPr bwMode="auto">
            <a:xfrm>
              <a:off x="1551" y="3072"/>
              <a:ext cx="194" cy="115"/>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000" i="1" u="none"/>
                <a:t>k</a:t>
              </a:r>
              <a:r>
                <a:rPr lang="en-US" altLang="en-US" sz="1000" u="none" baseline="-25000"/>
                <a:t>2</a:t>
              </a:r>
            </a:p>
          </p:txBody>
        </p:sp>
        <p:sp>
          <p:nvSpPr>
            <p:cNvPr id="126982" name="Rectangle 6">
              <a:extLst>
                <a:ext uri="{FF2B5EF4-FFF2-40B4-BE49-F238E27FC236}">
                  <a16:creationId xmlns:a16="http://schemas.microsoft.com/office/drawing/2014/main" id="{BFCB2973-E8E4-554A-23D2-1EF223627003}"/>
                </a:ext>
              </a:extLst>
            </p:cNvPr>
            <p:cNvSpPr>
              <a:spLocks noChangeArrowheads="1"/>
            </p:cNvSpPr>
            <p:nvPr/>
          </p:nvSpPr>
          <p:spPr bwMode="auto">
            <a:xfrm>
              <a:off x="1008" y="2496"/>
              <a:ext cx="213" cy="1152"/>
            </a:xfrm>
            <a:prstGeom prst="rect">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983" name="Line 7">
              <a:extLst>
                <a:ext uri="{FF2B5EF4-FFF2-40B4-BE49-F238E27FC236}">
                  <a16:creationId xmlns:a16="http://schemas.microsoft.com/office/drawing/2014/main" id="{DA91A149-1983-A8B7-CBAE-1D7F808B51AE}"/>
                </a:ext>
              </a:extLst>
            </p:cNvPr>
            <p:cNvSpPr>
              <a:spLocks noChangeShapeType="1"/>
            </p:cNvSpPr>
            <p:nvPr/>
          </p:nvSpPr>
          <p:spPr bwMode="auto">
            <a:xfrm>
              <a:off x="1008" y="2611"/>
              <a:ext cx="2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984" name="Line 8">
              <a:extLst>
                <a:ext uri="{FF2B5EF4-FFF2-40B4-BE49-F238E27FC236}">
                  <a16:creationId xmlns:a16="http://schemas.microsoft.com/office/drawing/2014/main" id="{695B4B21-D7BA-F8BF-2CE3-8C3C246C6A79}"/>
                </a:ext>
              </a:extLst>
            </p:cNvPr>
            <p:cNvSpPr>
              <a:spLocks noChangeShapeType="1"/>
            </p:cNvSpPr>
            <p:nvPr/>
          </p:nvSpPr>
          <p:spPr bwMode="auto">
            <a:xfrm>
              <a:off x="1008" y="2726"/>
              <a:ext cx="2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985" name="Line 9">
              <a:extLst>
                <a:ext uri="{FF2B5EF4-FFF2-40B4-BE49-F238E27FC236}">
                  <a16:creationId xmlns:a16="http://schemas.microsoft.com/office/drawing/2014/main" id="{7E2EAC32-0C15-B1BB-9C2F-C76D394061D7}"/>
                </a:ext>
              </a:extLst>
            </p:cNvPr>
            <p:cNvSpPr>
              <a:spLocks noChangeShapeType="1"/>
            </p:cNvSpPr>
            <p:nvPr/>
          </p:nvSpPr>
          <p:spPr bwMode="auto">
            <a:xfrm>
              <a:off x="1008" y="2842"/>
              <a:ext cx="2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986" name="Line 10">
              <a:extLst>
                <a:ext uri="{FF2B5EF4-FFF2-40B4-BE49-F238E27FC236}">
                  <a16:creationId xmlns:a16="http://schemas.microsoft.com/office/drawing/2014/main" id="{2E980174-607A-590E-9673-2529EB707D5D}"/>
                </a:ext>
              </a:extLst>
            </p:cNvPr>
            <p:cNvSpPr>
              <a:spLocks noChangeShapeType="1"/>
            </p:cNvSpPr>
            <p:nvPr/>
          </p:nvSpPr>
          <p:spPr bwMode="auto">
            <a:xfrm>
              <a:off x="1008" y="2957"/>
              <a:ext cx="2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987" name="Line 11">
              <a:extLst>
                <a:ext uri="{FF2B5EF4-FFF2-40B4-BE49-F238E27FC236}">
                  <a16:creationId xmlns:a16="http://schemas.microsoft.com/office/drawing/2014/main" id="{FA60B627-0618-0848-EB72-DD6CBEDC5378}"/>
                </a:ext>
              </a:extLst>
            </p:cNvPr>
            <p:cNvSpPr>
              <a:spLocks noChangeShapeType="1"/>
            </p:cNvSpPr>
            <p:nvPr/>
          </p:nvSpPr>
          <p:spPr bwMode="auto">
            <a:xfrm>
              <a:off x="1008" y="3072"/>
              <a:ext cx="2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988" name="Line 12">
              <a:extLst>
                <a:ext uri="{FF2B5EF4-FFF2-40B4-BE49-F238E27FC236}">
                  <a16:creationId xmlns:a16="http://schemas.microsoft.com/office/drawing/2014/main" id="{D1AB7379-8980-83D7-F12C-33FCD81AFE5D}"/>
                </a:ext>
              </a:extLst>
            </p:cNvPr>
            <p:cNvSpPr>
              <a:spLocks noChangeShapeType="1"/>
            </p:cNvSpPr>
            <p:nvPr/>
          </p:nvSpPr>
          <p:spPr bwMode="auto">
            <a:xfrm>
              <a:off x="1008" y="3187"/>
              <a:ext cx="2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989" name="Line 13">
              <a:extLst>
                <a:ext uri="{FF2B5EF4-FFF2-40B4-BE49-F238E27FC236}">
                  <a16:creationId xmlns:a16="http://schemas.microsoft.com/office/drawing/2014/main" id="{703FE206-5014-0D69-CF21-896FD49B5453}"/>
                </a:ext>
              </a:extLst>
            </p:cNvPr>
            <p:cNvSpPr>
              <a:spLocks noChangeShapeType="1"/>
            </p:cNvSpPr>
            <p:nvPr/>
          </p:nvSpPr>
          <p:spPr bwMode="auto">
            <a:xfrm>
              <a:off x="1008" y="3302"/>
              <a:ext cx="2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990" name="Line 14">
              <a:extLst>
                <a:ext uri="{FF2B5EF4-FFF2-40B4-BE49-F238E27FC236}">
                  <a16:creationId xmlns:a16="http://schemas.microsoft.com/office/drawing/2014/main" id="{4EF60D0F-6A30-DCF5-914E-18DF1D27529D}"/>
                </a:ext>
              </a:extLst>
            </p:cNvPr>
            <p:cNvSpPr>
              <a:spLocks noChangeShapeType="1"/>
            </p:cNvSpPr>
            <p:nvPr/>
          </p:nvSpPr>
          <p:spPr bwMode="auto">
            <a:xfrm>
              <a:off x="1008" y="3418"/>
              <a:ext cx="2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991" name="Line 15">
              <a:extLst>
                <a:ext uri="{FF2B5EF4-FFF2-40B4-BE49-F238E27FC236}">
                  <a16:creationId xmlns:a16="http://schemas.microsoft.com/office/drawing/2014/main" id="{D3FFBBD1-5037-69A9-061B-AB84205B04A8}"/>
                </a:ext>
              </a:extLst>
            </p:cNvPr>
            <p:cNvSpPr>
              <a:spLocks noChangeShapeType="1"/>
            </p:cNvSpPr>
            <p:nvPr/>
          </p:nvSpPr>
          <p:spPr bwMode="auto">
            <a:xfrm>
              <a:off x="1008" y="3533"/>
              <a:ext cx="213"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994" name="Rectangle 18">
              <a:extLst>
                <a:ext uri="{FF2B5EF4-FFF2-40B4-BE49-F238E27FC236}">
                  <a16:creationId xmlns:a16="http://schemas.microsoft.com/office/drawing/2014/main" id="{C550D53E-25AC-2629-8E3E-D635DBA456F9}"/>
                </a:ext>
              </a:extLst>
            </p:cNvPr>
            <p:cNvSpPr>
              <a:spLocks noChangeArrowheads="1"/>
            </p:cNvSpPr>
            <p:nvPr/>
          </p:nvSpPr>
          <p:spPr bwMode="auto">
            <a:xfrm>
              <a:off x="1008" y="2726"/>
              <a:ext cx="213" cy="116"/>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995" name="Rectangle 19">
              <a:extLst>
                <a:ext uri="{FF2B5EF4-FFF2-40B4-BE49-F238E27FC236}">
                  <a16:creationId xmlns:a16="http://schemas.microsoft.com/office/drawing/2014/main" id="{51D38390-FEB4-9628-F878-C4036C447220}"/>
                </a:ext>
              </a:extLst>
            </p:cNvPr>
            <p:cNvSpPr>
              <a:spLocks noChangeArrowheads="1"/>
            </p:cNvSpPr>
            <p:nvPr/>
          </p:nvSpPr>
          <p:spPr bwMode="auto">
            <a:xfrm>
              <a:off x="1008" y="3072"/>
              <a:ext cx="213" cy="115"/>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996" name="Rectangle 20">
              <a:extLst>
                <a:ext uri="{FF2B5EF4-FFF2-40B4-BE49-F238E27FC236}">
                  <a16:creationId xmlns:a16="http://schemas.microsoft.com/office/drawing/2014/main" id="{CFD1CB96-A219-561F-1E3D-6E6E7A03CD36}"/>
                </a:ext>
              </a:extLst>
            </p:cNvPr>
            <p:cNvSpPr>
              <a:spLocks noChangeArrowheads="1"/>
            </p:cNvSpPr>
            <p:nvPr/>
          </p:nvSpPr>
          <p:spPr bwMode="auto">
            <a:xfrm>
              <a:off x="1008" y="3302"/>
              <a:ext cx="213" cy="116"/>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997" name="Rectangle 21">
              <a:extLst>
                <a:ext uri="{FF2B5EF4-FFF2-40B4-BE49-F238E27FC236}">
                  <a16:creationId xmlns:a16="http://schemas.microsoft.com/office/drawing/2014/main" id="{A88EC90B-200E-17B3-8A63-D39895110AAF}"/>
                </a:ext>
              </a:extLst>
            </p:cNvPr>
            <p:cNvSpPr>
              <a:spLocks noChangeArrowheads="1"/>
            </p:cNvSpPr>
            <p:nvPr/>
          </p:nvSpPr>
          <p:spPr bwMode="auto">
            <a:xfrm>
              <a:off x="1008" y="3418"/>
              <a:ext cx="213" cy="115"/>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6998" name="Rectangle 22">
              <a:extLst>
                <a:ext uri="{FF2B5EF4-FFF2-40B4-BE49-F238E27FC236}">
                  <a16:creationId xmlns:a16="http://schemas.microsoft.com/office/drawing/2014/main" id="{7276926F-5FD8-3ADA-A909-A2AF1A1E7BDF}"/>
                </a:ext>
              </a:extLst>
            </p:cNvPr>
            <p:cNvSpPr>
              <a:spLocks noChangeArrowheads="1"/>
            </p:cNvSpPr>
            <p:nvPr/>
          </p:nvSpPr>
          <p:spPr bwMode="auto">
            <a:xfrm>
              <a:off x="1279" y="2726"/>
              <a:ext cx="194" cy="116"/>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000" i="1" u="none"/>
                <a:t>k</a:t>
              </a:r>
              <a:r>
                <a:rPr lang="en-US" altLang="en-US" sz="1000" u="none" baseline="-25000"/>
                <a:t>1</a:t>
              </a:r>
              <a:endParaRPr lang="en-US" altLang="en-US" sz="1000" i="1" u="none"/>
            </a:p>
          </p:txBody>
        </p:sp>
        <p:sp>
          <p:nvSpPr>
            <p:cNvPr id="127000" name="Rectangle 24">
              <a:extLst>
                <a:ext uri="{FF2B5EF4-FFF2-40B4-BE49-F238E27FC236}">
                  <a16:creationId xmlns:a16="http://schemas.microsoft.com/office/drawing/2014/main" id="{95253672-CB46-6631-E1DC-A554F37D1C4D}"/>
                </a:ext>
              </a:extLst>
            </p:cNvPr>
            <p:cNvSpPr>
              <a:spLocks noChangeArrowheads="1"/>
            </p:cNvSpPr>
            <p:nvPr/>
          </p:nvSpPr>
          <p:spPr bwMode="auto">
            <a:xfrm>
              <a:off x="1278" y="2849"/>
              <a:ext cx="194" cy="116"/>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000" i="1" u="none"/>
                <a:t>k</a:t>
              </a:r>
              <a:r>
                <a:rPr lang="en-US" altLang="en-US" sz="1000" u="none" baseline="-25000"/>
                <a:t>4</a:t>
              </a:r>
            </a:p>
          </p:txBody>
        </p:sp>
        <p:sp>
          <p:nvSpPr>
            <p:cNvPr id="127002" name="Rectangle 26">
              <a:extLst>
                <a:ext uri="{FF2B5EF4-FFF2-40B4-BE49-F238E27FC236}">
                  <a16:creationId xmlns:a16="http://schemas.microsoft.com/office/drawing/2014/main" id="{282E213A-0A2C-4A6B-33A8-BE1313A1007A}"/>
                </a:ext>
              </a:extLst>
            </p:cNvPr>
            <p:cNvSpPr>
              <a:spLocks noChangeArrowheads="1"/>
            </p:cNvSpPr>
            <p:nvPr/>
          </p:nvSpPr>
          <p:spPr bwMode="auto">
            <a:xfrm>
              <a:off x="1546" y="3192"/>
              <a:ext cx="194" cy="115"/>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000" i="1" u="none"/>
                <a:t>k</a:t>
              </a:r>
              <a:r>
                <a:rPr lang="en-US" altLang="en-US" sz="1000" u="none" baseline="-25000"/>
                <a:t>5</a:t>
              </a:r>
            </a:p>
          </p:txBody>
        </p:sp>
        <p:sp>
          <p:nvSpPr>
            <p:cNvPr id="127007" name="Rectangle 31">
              <a:extLst>
                <a:ext uri="{FF2B5EF4-FFF2-40B4-BE49-F238E27FC236}">
                  <a16:creationId xmlns:a16="http://schemas.microsoft.com/office/drawing/2014/main" id="{2B493A43-A75A-F10A-93CE-062C25506A5E}"/>
                </a:ext>
              </a:extLst>
            </p:cNvPr>
            <p:cNvSpPr>
              <a:spLocks noChangeArrowheads="1"/>
            </p:cNvSpPr>
            <p:nvPr/>
          </p:nvSpPr>
          <p:spPr bwMode="auto">
            <a:xfrm>
              <a:off x="1279" y="3302"/>
              <a:ext cx="194" cy="116"/>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08" name="Line 32">
              <a:extLst>
                <a:ext uri="{FF2B5EF4-FFF2-40B4-BE49-F238E27FC236}">
                  <a16:creationId xmlns:a16="http://schemas.microsoft.com/office/drawing/2014/main" id="{40236BEE-008B-474B-5866-D098E2B031E7}"/>
                </a:ext>
              </a:extLst>
            </p:cNvPr>
            <p:cNvSpPr>
              <a:spLocks noChangeShapeType="1"/>
            </p:cNvSpPr>
            <p:nvPr/>
          </p:nvSpPr>
          <p:spPr bwMode="auto">
            <a:xfrm>
              <a:off x="1376" y="3302"/>
              <a:ext cx="0" cy="1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11" name="Rectangle 35">
              <a:extLst>
                <a:ext uri="{FF2B5EF4-FFF2-40B4-BE49-F238E27FC236}">
                  <a16:creationId xmlns:a16="http://schemas.microsoft.com/office/drawing/2014/main" id="{19B5BB54-4F59-7EB0-19D3-5F8E3689BC14}"/>
                </a:ext>
              </a:extLst>
            </p:cNvPr>
            <p:cNvSpPr>
              <a:spLocks noChangeArrowheads="1"/>
            </p:cNvSpPr>
            <p:nvPr/>
          </p:nvSpPr>
          <p:spPr bwMode="auto">
            <a:xfrm>
              <a:off x="1279" y="3408"/>
              <a:ext cx="194" cy="96"/>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13" name="Line 37">
              <a:extLst>
                <a:ext uri="{FF2B5EF4-FFF2-40B4-BE49-F238E27FC236}">
                  <a16:creationId xmlns:a16="http://schemas.microsoft.com/office/drawing/2014/main" id="{E86AE374-6AD6-B535-8D98-1EC42DE3246F}"/>
                </a:ext>
              </a:extLst>
            </p:cNvPr>
            <p:cNvSpPr>
              <a:spLocks noChangeShapeType="1"/>
            </p:cNvSpPr>
            <p:nvPr/>
          </p:nvSpPr>
          <p:spPr bwMode="auto">
            <a:xfrm>
              <a:off x="1163" y="2784"/>
              <a:ext cx="116"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15" name="Line 39">
              <a:extLst>
                <a:ext uri="{FF2B5EF4-FFF2-40B4-BE49-F238E27FC236}">
                  <a16:creationId xmlns:a16="http://schemas.microsoft.com/office/drawing/2014/main" id="{2B649F52-28F7-506B-F2F5-DF01A91FAC0B}"/>
                </a:ext>
              </a:extLst>
            </p:cNvPr>
            <p:cNvSpPr>
              <a:spLocks noChangeShapeType="1"/>
            </p:cNvSpPr>
            <p:nvPr/>
          </p:nvSpPr>
          <p:spPr bwMode="auto">
            <a:xfrm flipV="1">
              <a:off x="1163" y="3120"/>
              <a:ext cx="373" cy="1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18" name="Line 42">
              <a:extLst>
                <a:ext uri="{FF2B5EF4-FFF2-40B4-BE49-F238E27FC236}">
                  <a16:creationId xmlns:a16="http://schemas.microsoft.com/office/drawing/2014/main" id="{5298AC6A-1BF6-FC8A-8667-186AB223C216}"/>
                </a:ext>
              </a:extLst>
            </p:cNvPr>
            <p:cNvSpPr>
              <a:spLocks noChangeShapeType="1"/>
            </p:cNvSpPr>
            <p:nvPr/>
          </p:nvSpPr>
          <p:spPr bwMode="auto">
            <a:xfrm>
              <a:off x="1163" y="3360"/>
              <a:ext cx="116"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21" name="Rectangle 45">
              <a:extLst>
                <a:ext uri="{FF2B5EF4-FFF2-40B4-BE49-F238E27FC236}">
                  <a16:creationId xmlns:a16="http://schemas.microsoft.com/office/drawing/2014/main" id="{D9323A76-7297-BCEF-3CB0-BA2409993F82}"/>
                </a:ext>
              </a:extLst>
            </p:cNvPr>
            <p:cNvSpPr>
              <a:spLocks noChangeArrowheads="1"/>
            </p:cNvSpPr>
            <p:nvPr/>
          </p:nvSpPr>
          <p:spPr bwMode="auto">
            <a:xfrm>
              <a:off x="1546" y="3315"/>
              <a:ext cx="194" cy="115"/>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000" i="1" u="none"/>
                <a:t>k</a:t>
              </a:r>
              <a:r>
                <a:rPr lang="en-US" altLang="en-US" sz="1000" u="none" baseline="-25000"/>
                <a:t>6</a:t>
              </a:r>
            </a:p>
          </p:txBody>
        </p:sp>
        <p:sp>
          <p:nvSpPr>
            <p:cNvPr id="127023" name="Rectangle 47">
              <a:extLst>
                <a:ext uri="{FF2B5EF4-FFF2-40B4-BE49-F238E27FC236}">
                  <a16:creationId xmlns:a16="http://schemas.microsoft.com/office/drawing/2014/main" id="{C8A524C2-9AD4-068D-93FD-53A488835E89}"/>
                </a:ext>
              </a:extLst>
            </p:cNvPr>
            <p:cNvSpPr>
              <a:spLocks noChangeArrowheads="1"/>
            </p:cNvSpPr>
            <p:nvPr/>
          </p:nvSpPr>
          <p:spPr bwMode="auto">
            <a:xfrm>
              <a:off x="1279" y="3302"/>
              <a:ext cx="194" cy="116"/>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000" i="1" u="none"/>
                <a:t>k</a:t>
              </a:r>
              <a:r>
                <a:rPr lang="en-US" altLang="en-US" sz="1000" u="none" baseline="-25000"/>
                <a:t>7</a:t>
              </a:r>
            </a:p>
          </p:txBody>
        </p:sp>
        <p:sp>
          <p:nvSpPr>
            <p:cNvPr id="127025" name="Rectangle 49">
              <a:extLst>
                <a:ext uri="{FF2B5EF4-FFF2-40B4-BE49-F238E27FC236}">
                  <a16:creationId xmlns:a16="http://schemas.microsoft.com/office/drawing/2014/main" id="{ACC6F54A-856E-85D7-C9F0-0D2EA0C09C3A}"/>
                </a:ext>
              </a:extLst>
            </p:cNvPr>
            <p:cNvSpPr>
              <a:spLocks noChangeArrowheads="1"/>
            </p:cNvSpPr>
            <p:nvPr/>
          </p:nvSpPr>
          <p:spPr bwMode="auto">
            <a:xfrm>
              <a:off x="1278" y="3422"/>
              <a:ext cx="194" cy="116"/>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000" i="1" u="none"/>
                <a:t>k</a:t>
              </a:r>
              <a:r>
                <a:rPr lang="en-US" altLang="en-US" sz="1000" u="none" baseline="-25000"/>
                <a:t>3</a:t>
              </a:r>
            </a:p>
          </p:txBody>
        </p:sp>
        <p:sp>
          <p:nvSpPr>
            <p:cNvPr id="127027" name="Rectangle 51">
              <a:extLst>
                <a:ext uri="{FF2B5EF4-FFF2-40B4-BE49-F238E27FC236}">
                  <a16:creationId xmlns:a16="http://schemas.microsoft.com/office/drawing/2014/main" id="{9B4E4774-CBE9-DD90-6008-752BA04C47C5}"/>
                </a:ext>
              </a:extLst>
            </p:cNvPr>
            <p:cNvSpPr>
              <a:spLocks noChangeArrowheads="1"/>
            </p:cNvSpPr>
            <p:nvPr/>
          </p:nvSpPr>
          <p:spPr bwMode="auto">
            <a:xfrm>
              <a:off x="1024" y="3422"/>
              <a:ext cx="194" cy="115"/>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000" i="1" u="none"/>
                <a:t>k</a:t>
              </a:r>
              <a:r>
                <a:rPr lang="en-US" altLang="en-US" sz="1000" u="none" baseline="-25000"/>
                <a:t>8</a:t>
              </a:r>
            </a:p>
          </p:txBody>
        </p:sp>
        <p:sp>
          <p:nvSpPr>
            <p:cNvPr id="127029" name="Line 53">
              <a:extLst>
                <a:ext uri="{FF2B5EF4-FFF2-40B4-BE49-F238E27FC236}">
                  <a16:creationId xmlns:a16="http://schemas.microsoft.com/office/drawing/2014/main" id="{B17C34F8-BC80-F5A3-8A5E-F2E787CE725E}"/>
                </a:ext>
              </a:extLst>
            </p:cNvPr>
            <p:cNvSpPr>
              <a:spLocks noChangeShapeType="1"/>
            </p:cNvSpPr>
            <p:nvPr/>
          </p:nvSpPr>
          <p:spPr bwMode="auto">
            <a:xfrm flipH="1">
              <a:off x="1066" y="2515"/>
              <a:ext cx="116" cy="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30" name="Line 54">
              <a:extLst>
                <a:ext uri="{FF2B5EF4-FFF2-40B4-BE49-F238E27FC236}">
                  <a16:creationId xmlns:a16="http://schemas.microsoft.com/office/drawing/2014/main" id="{DAEC874F-5205-E73E-A5B8-98F845C42238}"/>
                </a:ext>
              </a:extLst>
            </p:cNvPr>
            <p:cNvSpPr>
              <a:spLocks noChangeShapeType="1"/>
            </p:cNvSpPr>
            <p:nvPr/>
          </p:nvSpPr>
          <p:spPr bwMode="auto">
            <a:xfrm flipH="1">
              <a:off x="1066" y="2630"/>
              <a:ext cx="116" cy="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31" name="Line 55">
              <a:extLst>
                <a:ext uri="{FF2B5EF4-FFF2-40B4-BE49-F238E27FC236}">
                  <a16:creationId xmlns:a16="http://schemas.microsoft.com/office/drawing/2014/main" id="{314FB675-58D1-3232-72E3-550AC272DF97}"/>
                </a:ext>
              </a:extLst>
            </p:cNvPr>
            <p:cNvSpPr>
              <a:spLocks noChangeShapeType="1"/>
            </p:cNvSpPr>
            <p:nvPr/>
          </p:nvSpPr>
          <p:spPr bwMode="auto">
            <a:xfrm flipH="1">
              <a:off x="1066" y="2861"/>
              <a:ext cx="116" cy="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32" name="Line 56">
              <a:extLst>
                <a:ext uri="{FF2B5EF4-FFF2-40B4-BE49-F238E27FC236}">
                  <a16:creationId xmlns:a16="http://schemas.microsoft.com/office/drawing/2014/main" id="{D15AF185-FF58-1FD8-A992-EABC11E09763}"/>
                </a:ext>
              </a:extLst>
            </p:cNvPr>
            <p:cNvSpPr>
              <a:spLocks noChangeShapeType="1"/>
            </p:cNvSpPr>
            <p:nvPr/>
          </p:nvSpPr>
          <p:spPr bwMode="auto">
            <a:xfrm flipH="1">
              <a:off x="1066" y="2976"/>
              <a:ext cx="116" cy="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33" name="Line 57">
              <a:extLst>
                <a:ext uri="{FF2B5EF4-FFF2-40B4-BE49-F238E27FC236}">
                  <a16:creationId xmlns:a16="http://schemas.microsoft.com/office/drawing/2014/main" id="{F2587BB1-7F6C-59B0-3194-69CC45A2E7D8}"/>
                </a:ext>
              </a:extLst>
            </p:cNvPr>
            <p:cNvSpPr>
              <a:spLocks noChangeShapeType="1"/>
            </p:cNvSpPr>
            <p:nvPr/>
          </p:nvSpPr>
          <p:spPr bwMode="auto">
            <a:xfrm flipH="1">
              <a:off x="1066" y="3206"/>
              <a:ext cx="116" cy="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34" name="Line 58">
              <a:extLst>
                <a:ext uri="{FF2B5EF4-FFF2-40B4-BE49-F238E27FC236}">
                  <a16:creationId xmlns:a16="http://schemas.microsoft.com/office/drawing/2014/main" id="{6FBB44A3-FEF1-BB62-E525-1D58C319B1BB}"/>
                </a:ext>
              </a:extLst>
            </p:cNvPr>
            <p:cNvSpPr>
              <a:spLocks noChangeShapeType="1"/>
            </p:cNvSpPr>
            <p:nvPr/>
          </p:nvSpPr>
          <p:spPr bwMode="auto">
            <a:xfrm flipH="1">
              <a:off x="1066" y="3552"/>
              <a:ext cx="116" cy="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39" name="Line 63">
              <a:extLst>
                <a:ext uri="{FF2B5EF4-FFF2-40B4-BE49-F238E27FC236}">
                  <a16:creationId xmlns:a16="http://schemas.microsoft.com/office/drawing/2014/main" id="{59DE54C7-6456-DCF4-931D-A7DE8219F4CA}"/>
                </a:ext>
              </a:extLst>
            </p:cNvPr>
            <p:cNvSpPr>
              <a:spLocks noChangeShapeType="1"/>
            </p:cNvSpPr>
            <p:nvPr/>
          </p:nvSpPr>
          <p:spPr bwMode="auto">
            <a:xfrm>
              <a:off x="960" y="3456"/>
              <a:ext cx="116"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40" name="Line 64">
              <a:extLst>
                <a:ext uri="{FF2B5EF4-FFF2-40B4-BE49-F238E27FC236}">
                  <a16:creationId xmlns:a16="http://schemas.microsoft.com/office/drawing/2014/main" id="{7581CAC3-E640-A671-79BA-B463BCE7E5DC}"/>
                </a:ext>
              </a:extLst>
            </p:cNvPr>
            <p:cNvSpPr>
              <a:spLocks noChangeShapeType="1"/>
            </p:cNvSpPr>
            <p:nvPr/>
          </p:nvSpPr>
          <p:spPr bwMode="auto">
            <a:xfrm>
              <a:off x="960" y="3360"/>
              <a:ext cx="116"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41" name="Line 65">
              <a:extLst>
                <a:ext uri="{FF2B5EF4-FFF2-40B4-BE49-F238E27FC236}">
                  <a16:creationId xmlns:a16="http://schemas.microsoft.com/office/drawing/2014/main" id="{7D24CD41-CBA6-5A4F-A096-086019D4F5A5}"/>
                </a:ext>
              </a:extLst>
            </p:cNvPr>
            <p:cNvSpPr>
              <a:spLocks noChangeShapeType="1"/>
            </p:cNvSpPr>
            <p:nvPr/>
          </p:nvSpPr>
          <p:spPr bwMode="auto">
            <a:xfrm>
              <a:off x="957" y="3327"/>
              <a:ext cx="116"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42" name="Line 66">
              <a:extLst>
                <a:ext uri="{FF2B5EF4-FFF2-40B4-BE49-F238E27FC236}">
                  <a16:creationId xmlns:a16="http://schemas.microsoft.com/office/drawing/2014/main" id="{914061EC-04A6-6CF1-C7D0-55DFCEE3A441}"/>
                </a:ext>
              </a:extLst>
            </p:cNvPr>
            <p:cNvSpPr>
              <a:spLocks noChangeShapeType="1"/>
            </p:cNvSpPr>
            <p:nvPr/>
          </p:nvSpPr>
          <p:spPr bwMode="auto">
            <a:xfrm>
              <a:off x="957" y="3171"/>
              <a:ext cx="116"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43" name="Line 67">
              <a:extLst>
                <a:ext uri="{FF2B5EF4-FFF2-40B4-BE49-F238E27FC236}">
                  <a16:creationId xmlns:a16="http://schemas.microsoft.com/office/drawing/2014/main" id="{A76EF08E-5DE0-2D58-3E89-7079DC09EB46}"/>
                </a:ext>
              </a:extLst>
            </p:cNvPr>
            <p:cNvSpPr>
              <a:spLocks noChangeShapeType="1"/>
            </p:cNvSpPr>
            <p:nvPr/>
          </p:nvSpPr>
          <p:spPr bwMode="auto">
            <a:xfrm>
              <a:off x="954" y="3138"/>
              <a:ext cx="116"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44" name="Line 68">
              <a:extLst>
                <a:ext uri="{FF2B5EF4-FFF2-40B4-BE49-F238E27FC236}">
                  <a16:creationId xmlns:a16="http://schemas.microsoft.com/office/drawing/2014/main" id="{5406DD9B-00F4-B1B8-9B3E-8B1E804905D7}"/>
                </a:ext>
              </a:extLst>
            </p:cNvPr>
            <p:cNvSpPr>
              <a:spLocks noChangeShapeType="1"/>
            </p:cNvSpPr>
            <p:nvPr/>
          </p:nvSpPr>
          <p:spPr bwMode="auto">
            <a:xfrm>
              <a:off x="957" y="3099"/>
              <a:ext cx="116"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45" name="Line 69">
              <a:extLst>
                <a:ext uri="{FF2B5EF4-FFF2-40B4-BE49-F238E27FC236}">
                  <a16:creationId xmlns:a16="http://schemas.microsoft.com/office/drawing/2014/main" id="{6DFD2DAC-B7E4-2512-CE68-9B0DE28B4607}"/>
                </a:ext>
              </a:extLst>
            </p:cNvPr>
            <p:cNvSpPr>
              <a:spLocks noChangeShapeType="1"/>
            </p:cNvSpPr>
            <p:nvPr/>
          </p:nvSpPr>
          <p:spPr bwMode="auto">
            <a:xfrm>
              <a:off x="957" y="2796"/>
              <a:ext cx="116"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7046" name="Line 70">
              <a:extLst>
                <a:ext uri="{FF2B5EF4-FFF2-40B4-BE49-F238E27FC236}">
                  <a16:creationId xmlns:a16="http://schemas.microsoft.com/office/drawing/2014/main" id="{ABE1EAFB-B39A-5D2A-BC9F-D6B157A81401}"/>
                </a:ext>
              </a:extLst>
            </p:cNvPr>
            <p:cNvSpPr>
              <a:spLocks noChangeShapeType="1"/>
            </p:cNvSpPr>
            <p:nvPr/>
          </p:nvSpPr>
          <p:spPr bwMode="auto">
            <a:xfrm>
              <a:off x="954" y="2763"/>
              <a:ext cx="116"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49A67-1DAD-8767-B6AC-7A2E0D335CF9}"/>
              </a:ext>
            </a:extLst>
          </p:cNvPr>
          <p:cNvSpPr>
            <a:spLocks noGrp="1"/>
          </p:cNvSpPr>
          <p:nvPr>
            <p:ph type="title"/>
          </p:nvPr>
        </p:nvSpPr>
        <p:spPr/>
        <p:txBody>
          <a:bodyPr/>
          <a:lstStyle/>
          <a:p>
            <a:r>
              <a:rPr lang="en-US" altLang="en-US" sz="3200" dirty="0">
                <a:solidFill>
                  <a:srgbClr val="FF0000"/>
                </a:solidFill>
                <a:latin typeface="Trebuchet MS" panose="020B0603020202020204" pitchFamily="34" charset="0"/>
              </a:rPr>
              <a:t>Perfect Hashing-Implementation</a:t>
            </a:r>
            <a:endParaRPr lang="en-IN" sz="3200" dirty="0">
              <a:solidFill>
                <a:srgbClr val="FF000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6F017E00-C6BC-3C5F-7056-A0A0AE2CFD69}"/>
              </a:ext>
            </a:extLst>
          </p:cNvPr>
          <p:cNvSpPr>
            <a:spLocks noGrp="1"/>
          </p:cNvSpPr>
          <p:nvPr>
            <p:ph idx="1"/>
          </p:nvPr>
        </p:nvSpPr>
        <p:spPr/>
        <p:txBody>
          <a:bodyPr/>
          <a:lstStyle/>
          <a:p>
            <a:pPr algn="just"/>
            <a:r>
              <a:rPr lang="en-US" sz="2100" dirty="0">
                <a:solidFill>
                  <a:schemeClr val="tx1"/>
                </a:solidFill>
                <a:latin typeface="Trebuchet MS" panose="020B0603020202020204" pitchFamily="34" charset="0"/>
              </a:rPr>
              <a:t>In the static case, we are provided a set with a total of p entries, each one associated with a unique key, ahead of time. Select a first-level hash table with size s = 2(p-1) buckets. </a:t>
            </a:r>
          </a:p>
          <a:p>
            <a:pPr algn="just"/>
            <a:r>
              <a:rPr lang="en-US" sz="2100" dirty="0">
                <a:solidFill>
                  <a:schemeClr val="tx1"/>
                </a:solidFill>
                <a:latin typeface="Trebuchet MS" panose="020B0603020202020204" pitchFamily="34" charset="0"/>
              </a:rPr>
              <a:t>To construct, p entries are separated into q buckets by the top-level hashing function, where q = 2(p-1). </a:t>
            </a:r>
          </a:p>
          <a:p>
            <a:pPr algn="just"/>
            <a:r>
              <a:rPr lang="en-US" sz="2100" dirty="0">
                <a:solidFill>
                  <a:schemeClr val="tx1"/>
                </a:solidFill>
                <a:latin typeface="Trebuchet MS" panose="020B0603020202020204" pitchFamily="34" charset="0"/>
              </a:rPr>
              <a:t>Then for each bucket with r entries, a second-level table is allocated with r2 slots, and its hash function is chosen at random from a universal hash function set so that it becomes collision-free and stored alongside the hash table. </a:t>
            </a:r>
          </a:p>
          <a:p>
            <a:pPr algn="just"/>
            <a:r>
              <a:rPr lang="en-US" sz="2100" dirty="0">
                <a:solidFill>
                  <a:schemeClr val="tx1"/>
                </a:solidFill>
                <a:latin typeface="Trebuchet MS" panose="020B0603020202020204" pitchFamily="34" charset="0"/>
              </a:rPr>
              <a:t>If the hash function randomly chosen creates a table with collisions, a new hash function is randomly chosen until a collision-free table can be guaranteed. </a:t>
            </a:r>
          </a:p>
          <a:p>
            <a:pPr algn="just"/>
            <a:r>
              <a:rPr lang="en-US" sz="2100" dirty="0">
                <a:solidFill>
                  <a:schemeClr val="tx1"/>
                </a:solidFill>
                <a:latin typeface="Trebuchet MS" panose="020B0603020202020204" pitchFamily="34" charset="0"/>
              </a:rPr>
              <a:t>At last, with the collision-free hash, the r entries are hashed into the second-level table.</a:t>
            </a:r>
            <a:endParaRPr lang="en-IN" sz="2100" dirty="0">
              <a:solidFill>
                <a:schemeClr val="tx1"/>
              </a:solidFill>
              <a:latin typeface="Trebuchet MS" panose="020B0603020202020204" pitchFamily="34" charset="0"/>
            </a:endParaRPr>
          </a:p>
        </p:txBody>
      </p:sp>
      <p:sp>
        <p:nvSpPr>
          <p:cNvPr id="4" name="Slide Number Placeholder 3">
            <a:extLst>
              <a:ext uri="{FF2B5EF4-FFF2-40B4-BE49-F238E27FC236}">
                <a16:creationId xmlns:a16="http://schemas.microsoft.com/office/drawing/2014/main" id="{AE0FB364-6E12-7AB5-AE9C-F962831DEA63}"/>
              </a:ext>
            </a:extLst>
          </p:cNvPr>
          <p:cNvSpPr>
            <a:spLocks noGrp="1"/>
          </p:cNvSpPr>
          <p:nvPr>
            <p:ph type="sldNum" sz="quarter" idx="11"/>
          </p:nvPr>
        </p:nvSpPr>
        <p:spPr/>
        <p:txBody>
          <a:bodyPr/>
          <a:lstStyle/>
          <a:p>
            <a:fld id="{3088B86B-D822-40CD-B1CA-2E5DEF5B6F6E}" type="slidenum">
              <a:rPr lang="en-US" altLang="en-US" smtClean="0"/>
              <a:pPr/>
              <a:t>75</a:t>
            </a:fld>
            <a:endParaRPr lang="en-US" altLang="en-US"/>
          </a:p>
        </p:txBody>
      </p:sp>
    </p:spTree>
    <p:extLst>
      <p:ext uri="{BB962C8B-B14F-4D97-AF65-F5344CB8AC3E}">
        <p14:creationId xmlns:p14="http://schemas.microsoft.com/office/powerpoint/2010/main" val="295737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F41CD28-74E0-41B4-8673-FF344EB38849}"/>
              </a:ext>
            </a:extLst>
          </p:cNvPr>
          <p:cNvSpPr>
            <a:spLocks noGrp="1"/>
          </p:cNvSpPr>
          <p:nvPr>
            <p:ph idx="1"/>
          </p:nvPr>
        </p:nvSpPr>
        <p:spPr>
          <a:xfrm>
            <a:off x="350837" y="1214438"/>
            <a:ext cx="8499547" cy="5076825"/>
          </a:xfrm>
        </p:spPr>
        <p:txBody>
          <a:bodyPr/>
          <a:lstStyle/>
          <a:p>
            <a:r>
              <a:rPr lang="en-US" altLang="en-US" sz="2100" dirty="0">
                <a:solidFill>
                  <a:schemeClr val="accent4"/>
                </a:solidFill>
                <a:cs typeface="Arial" panose="020B0604020202020204" pitchFamily="34" charset="0"/>
              </a:rPr>
              <a:t>S: student data</a:t>
            </a:r>
          </a:p>
          <a:p>
            <a:pPr lvl="1"/>
            <a:r>
              <a:rPr lang="en-US" altLang="en-US" sz="2100" dirty="0">
                <a:solidFill>
                  <a:schemeClr val="accent4"/>
                </a:solidFill>
                <a:cs typeface="Arial" panose="020B0604020202020204" pitchFamily="34" charset="0"/>
              </a:rPr>
              <a:t>key: student ID number (SID)</a:t>
            </a:r>
          </a:p>
          <a:p>
            <a:pPr lvl="1"/>
            <a:r>
              <a:rPr lang="en-US" altLang="en-US" sz="2100" dirty="0">
                <a:solidFill>
                  <a:schemeClr val="accent4"/>
                </a:solidFill>
                <a:cs typeface="Arial" panose="020B0604020202020204" pitchFamily="34" charset="0"/>
              </a:rPr>
              <a:t>name, e-mail, … (satellite data)</a:t>
            </a:r>
          </a:p>
          <a:p>
            <a:pPr lvl="1"/>
            <a:endParaRPr lang="en-US" altLang="en-US" sz="2100" dirty="0">
              <a:solidFill>
                <a:schemeClr val="accent4"/>
              </a:solidFill>
              <a:cs typeface="Arial" panose="020B0604020202020204" pitchFamily="34" charset="0"/>
            </a:endParaRPr>
          </a:p>
          <a:p>
            <a:pPr>
              <a:buNone/>
            </a:pPr>
            <a:r>
              <a:rPr lang="en-US" altLang="en-US" sz="2100" dirty="0">
                <a:solidFill>
                  <a:schemeClr val="accent4"/>
                </a:solidFill>
                <a:cs typeface="Arial" panose="020B0604020202020204" pitchFamily="34" charset="0"/>
              </a:rPr>
              <a:t>Assume: </a:t>
            </a:r>
            <a:r>
              <a:rPr lang="en-US" altLang="en-US" sz="2100" dirty="0">
                <a:solidFill>
                  <a:schemeClr val="accent4"/>
                </a:solidFill>
              </a:rPr>
              <a:t>SID are integers in the range [0 … 1,000,000]</a:t>
            </a:r>
          </a:p>
          <a:p>
            <a:pPr marL="0" indent="0">
              <a:buNone/>
            </a:pPr>
            <a:endParaRPr lang="de-DE" sz="2100" dirty="0">
              <a:solidFill>
                <a:schemeClr val="accent4"/>
              </a:solidFill>
            </a:endParaRPr>
          </a:p>
        </p:txBody>
      </p:sp>
      <p:sp>
        <p:nvSpPr>
          <p:cNvPr id="12291" name="Rectangle 2"/>
          <p:cNvSpPr>
            <a:spLocks noGrp="1" noChangeArrowheads="1"/>
          </p:cNvSpPr>
          <p:nvPr>
            <p:ph type="title"/>
          </p:nvPr>
        </p:nvSpPr>
        <p:spPr/>
        <p:txBody>
          <a:bodyPr/>
          <a:lstStyle/>
          <a:p>
            <a:r>
              <a:rPr lang="en-US" altLang="en-US" dirty="0"/>
              <a:t>Direct-address tables</a:t>
            </a:r>
          </a:p>
        </p:txBody>
      </p:sp>
      <p:sp>
        <p:nvSpPr>
          <p:cNvPr id="42" name="Line 5">
            <a:extLst>
              <a:ext uri="{FF2B5EF4-FFF2-40B4-BE49-F238E27FC236}">
                <a16:creationId xmlns:a16="http://schemas.microsoft.com/office/drawing/2014/main" id="{6709A33E-3EF8-444A-B21B-C6A23FEE428F}"/>
              </a:ext>
            </a:extLst>
          </p:cNvPr>
          <p:cNvSpPr>
            <a:spLocks noChangeShapeType="1"/>
          </p:cNvSpPr>
          <p:nvPr/>
        </p:nvSpPr>
        <p:spPr bwMode="auto">
          <a:xfrm>
            <a:off x="457200" y="2784872"/>
            <a:ext cx="5532121"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pPr defTabSz="685800" eaLnBrk="0" hangingPunct="0">
              <a:spcBef>
                <a:spcPct val="50000"/>
              </a:spcBef>
            </a:pPr>
            <a:endParaRPr lang="en-US" sz="1500">
              <a:solidFill>
                <a:srgbClr val="000000"/>
              </a:solidFill>
              <a:latin typeface="Fira Sans" charset="0"/>
            </a:endParaRPr>
          </a:p>
        </p:txBody>
      </p:sp>
      <p:sp>
        <p:nvSpPr>
          <p:cNvPr id="43" name="Text Box 51">
            <a:extLst>
              <a:ext uri="{FF2B5EF4-FFF2-40B4-BE49-F238E27FC236}">
                <a16:creationId xmlns:a16="http://schemas.microsoft.com/office/drawing/2014/main" id="{75EFD721-9689-436E-B317-F443BFD89D29}"/>
              </a:ext>
            </a:extLst>
          </p:cNvPr>
          <p:cNvSpPr txBox="1">
            <a:spLocks noChangeArrowheads="1"/>
          </p:cNvSpPr>
          <p:nvPr/>
        </p:nvSpPr>
        <p:spPr bwMode="auto">
          <a:xfrm>
            <a:off x="1172767" y="4125515"/>
            <a:ext cx="2506265" cy="553998"/>
          </a:xfrm>
          <a:prstGeom prst="rect">
            <a:avLst/>
          </a:prstGeom>
          <a:solidFill>
            <a:schemeClr val="bg1"/>
          </a:solidFill>
          <a:ln w="28575">
            <a:solidFill>
              <a:schemeClr val="tx2"/>
            </a:solidFill>
            <a:miter lim="800000"/>
            <a:headEnd/>
            <a:tailEnd/>
          </a:ln>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a:spcBef>
                <a:spcPct val="50000"/>
              </a:spcBef>
            </a:pPr>
            <a:r>
              <a:rPr lang="en-US" altLang="en-US" sz="1500">
                <a:solidFill>
                  <a:srgbClr val="0075F6"/>
                </a:solidFill>
              </a:rPr>
              <a:t>Direct addressing</a:t>
            </a:r>
            <a:br>
              <a:rPr lang="en-US" altLang="en-US" sz="1500">
                <a:solidFill>
                  <a:srgbClr val="0075F6"/>
                </a:solidFill>
              </a:rPr>
            </a:br>
            <a:r>
              <a:rPr lang="en-US" altLang="en-US" sz="1500">
                <a:solidFill>
                  <a:srgbClr val="000000"/>
                </a:solidFill>
              </a:rPr>
              <a:t>use table</a:t>
            </a:r>
            <a:r>
              <a:rPr lang="en-US" altLang="en-US" sz="1500" i="1">
                <a:solidFill>
                  <a:srgbClr val="000000"/>
                </a:solidFill>
              </a:rPr>
              <a:t> </a:t>
            </a:r>
            <a:r>
              <a:rPr lang="en-US" altLang="en-US" sz="1500">
                <a:solidFill>
                  <a:srgbClr val="000000"/>
                </a:solidFill>
              </a:rPr>
              <a:t>T[0 .. 1,000,000]</a:t>
            </a:r>
          </a:p>
        </p:txBody>
      </p:sp>
      <p:grpSp>
        <p:nvGrpSpPr>
          <p:cNvPr id="44" name="Group 84">
            <a:extLst>
              <a:ext uri="{FF2B5EF4-FFF2-40B4-BE49-F238E27FC236}">
                <a16:creationId xmlns:a16="http://schemas.microsoft.com/office/drawing/2014/main" id="{E5DE3F0E-31BF-4D12-89FE-DD6962316FFA}"/>
              </a:ext>
            </a:extLst>
          </p:cNvPr>
          <p:cNvGrpSpPr>
            <a:grpSpLocks/>
          </p:cNvGrpSpPr>
          <p:nvPr/>
        </p:nvGrpSpPr>
        <p:grpSpPr bwMode="auto">
          <a:xfrm>
            <a:off x="3622821" y="3251988"/>
            <a:ext cx="2464594" cy="2587228"/>
            <a:chOff x="2669" y="1979"/>
            <a:chExt cx="2070" cy="2173"/>
          </a:xfrm>
        </p:grpSpPr>
        <p:sp>
          <p:nvSpPr>
            <p:cNvPr id="45" name="Rectangle 7">
              <a:extLst>
                <a:ext uri="{FF2B5EF4-FFF2-40B4-BE49-F238E27FC236}">
                  <a16:creationId xmlns:a16="http://schemas.microsoft.com/office/drawing/2014/main" id="{1B2ADEC3-E261-408D-8EAA-389B5FB49241}"/>
                </a:ext>
              </a:extLst>
            </p:cNvPr>
            <p:cNvSpPr>
              <a:spLocks noChangeArrowheads="1"/>
            </p:cNvSpPr>
            <p:nvPr/>
          </p:nvSpPr>
          <p:spPr bwMode="auto">
            <a:xfrm>
              <a:off x="3436" y="2229"/>
              <a:ext cx="275" cy="14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defTabSz="685800" eaLnBrk="0" hangingPunct="0">
                <a:spcBef>
                  <a:spcPct val="50000"/>
                </a:spcBef>
              </a:pPr>
              <a:r>
                <a:rPr lang="en-US" altLang="en-US" sz="1050" dirty="0">
                  <a:solidFill>
                    <a:srgbClr val="000000"/>
                  </a:solidFill>
                </a:rPr>
                <a:t>None</a:t>
              </a:r>
            </a:p>
          </p:txBody>
        </p:sp>
        <p:sp>
          <p:nvSpPr>
            <p:cNvPr id="46" name="Rectangle 9">
              <a:extLst>
                <a:ext uri="{FF2B5EF4-FFF2-40B4-BE49-F238E27FC236}">
                  <a16:creationId xmlns:a16="http://schemas.microsoft.com/office/drawing/2014/main" id="{786AD592-BC0A-40D7-A101-3E2F8DF75FBF}"/>
                </a:ext>
              </a:extLst>
            </p:cNvPr>
            <p:cNvSpPr>
              <a:spLocks noChangeArrowheads="1"/>
            </p:cNvSpPr>
            <p:nvPr/>
          </p:nvSpPr>
          <p:spPr bwMode="auto">
            <a:xfrm>
              <a:off x="3436" y="2521"/>
              <a:ext cx="275" cy="147"/>
            </a:xfrm>
            <a:prstGeom prst="rect">
              <a:avLst/>
            </a:prstGeom>
            <a:solidFill>
              <a:srgbClr val="6699FF"/>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eaLnBrk="0" hangingPunct="0">
                <a:spcBef>
                  <a:spcPct val="50000"/>
                </a:spcBef>
              </a:pPr>
              <a:endParaRPr lang="nl-NL" altLang="en-US" sz="1500">
                <a:solidFill>
                  <a:srgbClr val="000000"/>
                </a:solidFill>
              </a:endParaRPr>
            </a:p>
          </p:txBody>
        </p:sp>
        <p:sp>
          <p:nvSpPr>
            <p:cNvPr id="47" name="Rectangle 11">
              <a:extLst>
                <a:ext uri="{FF2B5EF4-FFF2-40B4-BE49-F238E27FC236}">
                  <a16:creationId xmlns:a16="http://schemas.microsoft.com/office/drawing/2014/main" id="{3336F031-4D22-47E4-8ECC-8E66BAFD02A7}"/>
                </a:ext>
              </a:extLst>
            </p:cNvPr>
            <p:cNvSpPr>
              <a:spLocks noChangeArrowheads="1"/>
            </p:cNvSpPr>
            <p:nvPr/>
          </p:nvSpPr>
          <p:spPr bwMode="auto">
            <a:xfrm>
              <a:off x="3436" y="2375"/>
              <a:ext cx="275" cy="14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defTabSz="685800" eaLnBrk="0" hangingPunct="0">
                <a:spcBef>
                  <a:spcPct val="50000"/>
                </a:spcBef>
              </a:pPr>
              <a:r>
                <a:rPr lang="en-US" altLang="en-US" sz="1050" dirty="0">
                  <a:solidFill>
                    <a:srgbClr val="000000"/>
                  </a:solidFill>
                </a:rPr>
                <a:t>None</a:t>
              </a:r>
            </a:p>
          </p:txBody>
        </p:sp>
        <p:sp>
          <p:nvSpPr>
            <p:cNvPr id="48" name="Rectangle 14">
              <a:extLst>
                <a:ext uri="{FF2B5EF4-FFF2-40B4-BE49-F238E27FC236}">
                  <a16:creationId xmlns:a16="http://schemas.microsoft.com/office/drawing/2014/main" id="{801BCC04-176D-4C14-8D25-F800823EA137}"/>
                </a:ext>
              </a:extLst>
            </p:cNvPr>
            <p:cNvSpPr>
              <a:spLocks noChangeArrowheads="1"/>
            </p:cNvSpPr>
            <p:nvPr/>
          </p:nvSpPr>
          <p:spPr bwMode="auto">
            <a:xfrm>
              <a:off x="3436" y="2669"/>
              <a:ext cx="275" cy="14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defTabSz="685800" eaLnBrk="0" hangingPunct="0">
                <a:spcBef>
                  <a:spcPct val="50000"/>
                </a:spcBef>
              </a:pPr>
              <a:r>
                <a:rPr lang="en-US" altLang="en-US" sz="1050" dirty="0">
                  <a:solidFill>
                    <a:srgbClr val="000000"/>
                  </a:solidFill>
                </a:rPr>
                <a:t>None</a:t>
              </a:r>
            </a:p>
          </p:txBody>
        </p:sp>
        <p:sp>
          <p:nvSpPr>
            <p:cNvPr id="49" name="Rectangle 17">
              <a:extLst>
                <a:ext uri="{FF2B5EF4-FFF2-40B4-BE49-F238E27FC236}">
                  <a16:creationId xmlns:a16="http://schemas.microsoft.com/office/drawing/2014/main" id="{779A8910-CCC1-45F2-BFFE-3B0D34AFAD7F}"/>
                </a:ext>
              </a:extLst>
            </p:cNvPr>
            <p:cNvSpPr>
              <a:spLocks noChangeArrowheads="1"/>
            </p:cNvSpPr>
            <p:nvPr/>
          </p:nvSpPr>
          <p:spPr bwMode="auto">
            <a:xfrm>
              <a:off x="3436" y="3658"/>
              <a:ext cx="275" cy="14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defTabSz="685800" eaLnBrk="0" hangingPunct="0">
                <a:spcBef>
                  <a:spcPct val="50000"/>
                </a:spcBef>
              </a:pPr>
              <a:r>
                <a:rPr lang="en-US" altLang="en-US" sz="1050" dirty="0">
                  <a:solidFill>
                    <a:srgbClr val="000000"/>
                  </a:solidFill>
                </a:rPr>
                <a:t>None</a:t>
              </a:r>
            </a:p>
          </p:txBody>
        </p:sp>
        <p:sp>
          <p:nvSpPr>
            <p:cNvPr id="50" name="Rectangle 20">
              <a:extLst>
                <a:ext uri="{FF2B5EF4-FFF2-40B4-BE49-F238E27FC236}">
                  <a16:creationId xmlns:a16="http://schemas.microsoft.com/office/drawing/2014/main" id="{DE1F14FC-D491-414D-9014-6D5F2BF8978C}"/>
                </a:ext>
              </a:extLst>
            </p:cNvPr>
            <p:cNvSpPr>
              <a:spLocks noChangeArrowheads="1"/>
            </p:cNvSpPr>
            <p:nvPr/>
          </p:nvSpPr>
          <p:spPr bwMode="auto">
            <a:xfrm>
              <a:off x="3436" y="3952"/>
              <a:ext cx="275" cy="14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defTabSz="685800" eaLnBrk="0" hangingPunct="0">
                <a:spcBef>
                  <a:spcPct val="50000"/>
                </a:spcBef>
              </a:pPr>
              <a:r>
                <a:rPr lang="en-US" altLang="en-US" sz="1050" dirty="0">
                  <a:solidFill>
                    <a:srgbClr val="000000"/>
                  </a:solidFill>
                </a:rPr>
                <a:t>None</a:t>
              </a:r>
            </a:p>
          </p:txBody>
        </p:sp>
        <p:sp>
          <p:nvSpPr>
            <p:cNvPr id="51" name="Rectangle 22">
              <a:extLst>
                <a:ext uri="{FF2B5EF4-FFF2-40B4-BE49-F238E27FC236}">
                  <a16:creationId xmlns:a16="http://schemas.microsoft.com/office/drawing/2014/main" id="{07263202-D3A9-4A3E-8322-1A99950AD13A}"/>
                </a:ext>
              </a:extLst>
            </p:cNvPr>
            <p:cNvSpPr>
              <a:spLocks noChangeArrowheads="1"/>
            </p:cNvSpPr>
            <p:nvPr/>
          </p:nvSpPr>
          <p:spPr bwMode="auto">
            <a:xfrm>
              <a:off x="3436" y="2817"/>
              <a:ext cx="275" cy="147"/>
            </a:xfrm>
            <a:prstGeom prst="rect">
              <a:avLst/>
            </a:prstGeom>
            <a:solidFill>
              <a:srgbClr val="6699FF"/>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eaLnBrk="0" hangingPunct="0">
                <a:spcBef>
                  <a:spcPct val="50000"/>
                </a:spcBef>
              </a:pPr>
              <a:endParaRPr lang="nl-NL" altLang="en-US" sz="1500">
                <a:solidFill>
                  <a:srgbClr val="000000"/>
                </a:solidFill>
              </a:endParaRPr>
            </a:p>
          </p:txBody>
        </p:sp>
        <p:sp>
          <p:nvSpPr>
            <p:cNvPr id="52" name="Rectangle 23">
              <a:extLst>
                <a:ext uri="{FF2B5EF4-FFF2-40B4-BE49-F238E27FC236}">
                  <a16:creationId xmlns:a16="http://schemas.microsoft.com/office/drawing/2014/main" id="{0BA9796A-E368-411E-A568-96E4219B54D7}"/>
                </a:ext>
              </a:extLst>
            </p:cNvPr>
            <p:cNvSpPr>
              <a:spLocks noChangeArrowheads="1"/>
            </p:cNvSpPr>
            <p:nvPr/>
          </p:nvSpPr>
          <p:spPr bwMode="auto">
            <a:xfrm>
              <a:off x="3436" y="2961"/>
              <a:ext cx="275" cy="147"/>
            </a:xfrm>
            <a:prstGeom prst="rect">
              <a:avLst/>
            </a:prstGeom>
            <a:solidFill>
              <a:srgbClr val="6699FF"/>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eaLnBrk="0" hangingPunct="0">
                <a:spcBef>
                  <a:spcPct val="50000"/>
                </a:spcBef>
              </a:pPr>
              <a:endParaRPr lang="nl-NL" altLang="en-US" sz="1500">
                <a:solidFill>
                  <a:srgbClr val="000000"/>
                </a:solidFill>
              </a:endParaRPr>
            </a:p>
          </p:txBody>
        </p:sp>
        <p:sp>
          <p:nvSpPr>
            <p:cNvPr id="53" name="Rectangle 24">
              <a:extLst>
                <a:ext uri="{FF2B5EF4-FFF2-40B4-BE49-F238E27FC236}">
                  <a16:creationId xmlns:a16="http://schemas.microsoft.com/office/drawing/2014/main" id="{B9AB52B7-C4A5-4825-9CA6-C397159B38CC}"/>
                </a:ext>
              </a:extLst>
            </p:cNvPr>
            <p:cNvSpPr>
              <a:spLocks noChangeArrowheads="1"/>
            </p:cNvSpPr>
            <p:nvPr/>
          </p:nvSpPr>
          <p:spPr bwMode="auto">
            <a:xfrm>
              <a:off x="3436" y="3511"/>
              <a:ext cx="275" cy="147"/>
            </a:xfrm>
            <a:prstGeom prst="rect">
              <a:avLst/>
            </a:prstGeom>
            <a:solidFill>
              <a:srgbClr val="6699FF"/>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eaLnBrk="0" hangingPunct="0">
                <a:spcBef>
                  <a:spcPct val="50000"/>
                </a:spcBef>
              </a:pPr>
              <a:endParaRPr lang="nl-NL" altLang="en-US" sz="1500">
                <a:solidFill>
                  <a:srgbClr val="000000"/>
                </a:solidFill>
              </a:endParaRPr>
            </a:p>
          </p:txBody>
        </p:sp>
        <p:sp>
          <p:nvSpPr>
            <p:cNvPr id="54" name="Rectangle 25">
              <a:extLst>
                <a:ext uri="{FF2B5EF4-FFF2-40B4-BE49-F238E27FC236}">
                  <a16:creationId xmlns:a16="http://schemas.microsoft.com/office/drawing/2014/main" id="{C545F594-91A4-4EFD-9EF0-0975F8ECDF26}"/>
                </a:ext>
              </a:extLst>
            </p:cNvPr>
            <p:cNvSpPr>
              <a:spLocks noChangeArrowheads="1"/>
            </p:cNvSpPr>
            <p:nvPr/>
          </p:nvSpPr>
          <p:spPr bwMode="auto">
            <a:xfrm>
              <a:off x="3436" y="3805"/>
              <a:ext cx="275" cy="147"/>
            </a:xfrm>
            <a:prstGeom prst="rect">
              <a:avLst/>
            </a:prstGeom>
            <a:solidFill>
              <a:srgbClr val="6699FF"/>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eaLnBrk="0" hangingPunct="0">
                <a:spcBef>
                  <a:spcPct val="50000"/>
                </a:spcBef>
              </a:pPr>
              <a:endParaRPr lang="nl-NL" altLang="en-US" sz="1500">
                <a:solidFill>
                  <a:srgbClr val="000000"/>
                </a:solidFill>
              </a:endParaRPr>
            </a:p>
          </p:txBody>
        </p:sp>
        <p:sp>
          <p:nvSpPr>
            <p:cNvPr id="55" name="Line 26">
              <a:extLst>
                <a:ext uri="{FF2B5EF4-FFF2-40B4-BE49-F238E27FC236}">
                  <a16:creationId xmlns:a16="http://schemas.microsoft.com/office/drawing/2014/main" id="{E3633286-D1F3-4002-9C81-9AA87B1BFF2C}"/>
                </a:ext>
              </a:extLst>
            </p:cNvPr>
            <p:cNvSpPr>
              <a:spLocks noChangeShapeType="1"/>
            </p:cNvSpPr>
            <p:nvPr/>
          </p:nvSpPr>
          <p:spPr bwMode="auto">
            <a:xfrm>
              <a:off x="3568" y="2590"/>
              <a:ext cx="33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hangingPunct="0">
                <a:spcBef>
                  <a:spcPct val="50000"/>
                </a:spcBef>
              </a:pPr>
              <a:endParaRPr lang="en-US" sz="1500">
                <a:solidFill>
                  <a:srgbClr val="000000"/>
                </a:solidFill>
                <a:latin typeface="Fira Sans" charset="0"/>
              </a:endParaRPr>
            </a:p>
          </p:txBody>
        </p:sp>
        <p:sp>
          <p:nvSpPr>
            <p:cNvPr id="56" name="Line 27">
              <a:extLst>
                <a:ext uri="{FF2B5EF4-FFF2-40B4-BE49-F238E27FC236}">
                  <a16:creationId xmlns:a16="http://schemas.microsoft.com/office/drawing/2014/main" id="{0C19CA17-D63F-4CB8-9882-931ACA9E44E3}"/>
                </a:ext>
              </a:extLst>
            </p:cNvPr>
            <p:cNvSpPr>
              <a:spLocks noChangeShapeType="1"/>
            </p:cNvSpPr>
            <p:nvPr/>
          </p:nvSpPr>
          <p:spPr bwMode="auto">
            <a:xfrm>
              <a:off x="3568" y="2886"/>
              <a:ext cx="33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hangingPunct="0">
                <a:spcBef>
                  <a:spcPct val="50000"/>
                </a:spcBef>
              </a:pPr>
              <a:endParaRPr lang="en-US" sz="1500">
                <a:solidFill>
                  <a:srgbClr val="000000"/>
                </a:solidFill>
                <a:latin typeface="Fira Sans" charset="0"/>
              </a:endParaRPr>
            </a:p>
          </p:txBody>
        </p:sp>
        <p:sp>
          <p:nvSpPr>
            <p:cNvPr id="57" name="Line 28">
              <a:extLst>
                <a:ext uri="{FF2B5EF4-FFF2-40B4-BE49-F238E27FC236}">
                  <a16:creationId xmlns:a16="http://schemas.microsoft.com/office/drawing/2014/main" id="{B53F99D6-4E38-4EDB-8426-F0DFE773708F}"/>
                </a:ext>
              </a:extLst>
            </p:cNvPr>
            <p:cNvSpPr>
              <a:spLocks noChangeShapeType="1"/>
            </p:cNvSpPr>
            <p:nvPr/>
          </p:nvSpPr>
          <p:spPr bwMode="auto">
            <a:xfrm>
              <a:off x="3568" y="3034"/>
              <a:ext cx="33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hangingPunct="0">
                <a:spcBef>
                  <a:spcPct val="50000"/>
                </a:spcBef>
              </a:pPr>
              <a:endParaRPr lang="en-US" sz="1500">
                <a:solidFill>
                  <a:srgbClr val="000000"/>
                </a:solidFill>
                <a:latin typeface="Fira Sans" charset="0"/>
              </a:endParaRPr>
            </a:p>
          </p:txBody>
        </p:sp>
        <p:sp>
          <p:nvSpPr>
            <p:cNvPr id="58" name="Line 29">
              <a:extLst>
                <a:ext uri="{FF2B5EF4-FFF2-40B4-BE49-F238E27FC236}">
                  <a16:creationId xmlns:a16="http://schemas.microsoft.com/office/drawing/2014/main" id="{821F1AB3-B51B-4C9C-9FA9-18B75D21017A}"/>
                </a:ext>
              </a:extLst>
            </p:cNvPr>
            <p:cNvSpPr>
              <a:spLocks noChangeShapeType="1"/>
            </p:cNvSpPr>
            <p:nvPr/>
          </p:nvSpPr>
          <p:spPr bwMode="auto">
            <a:xfrm>
              <a:off x="3568" y="3584"/>
              <a:ext cx="33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hangingPunct="0">
                <a:spcBef>
                  <a:spcPct val="50000"/>
                </a:spcBef>
              </a:pPr>
              <a:endParaRPr lang="en-US" sz="1500">
                <a:solidFill>
                  <a:srgbClr val="000000"/>
                </a:solidFill>
                <a:latin typeface="Fira Sans" charset="0"/>
              </a:endParaRPr>
            </a:p>
          </p:txBody>
        </p:sp>
        <p:sp>
          <p:nvSpPr>
            <p:cNvPr id="59" name="Line 30">
              <a:extLst>
                <a:ext uri="{FF2B5EF4-FFF2-40B4-BE49-F238E27FC236}">
                  <a16:creationId xmlns:a16="http://schemas.microsoft.com/office/drawing/2014/main" id="{79A93DA9-2377-41E9-85F7-44B1730141C2}"/>
                </a:ext>
              </a:extLst>
            </p:cNvPr>
            <p:cNvSpPr>
              <a:spLocks noChangeShapeType="1"/>
            </p:cNvSpPr>
            <p:nvPr/>
          </p:nvSpPr>
          <p:spPr bwMode="auto">
            <a:xfrm>
              <a:off x="3568" y="3879"/>
              <a:ext cx="33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hangingPunct="0">
                <a:spcBef>
                  <a:spcPct val="50000"/>
                </a:spcBef>
              </a:pPr>
              <a:endParaRPr lang="en-US" sz="1500">
                <a:solidFill>
                  <a:srgbClr val="000000"/>
                </a:solidFill>
                <a:latin typeface="Fira Sans" charset="0"/>
              </a:endParaRPr>
            </a:p>
          </p:txBody>
        </p:sp>
        <p:sp>
          <p:nvSpPr>
            <p:cNvPr id="60" name="Text Box 47">
              <a:extLst>
                <a:ext uri="{FF2B5EF4-FFF2-40B4-BE49-F238E27FC236}">
                  <a16:creationId xmlns:a16="http://schemas.microsoft.com/office/drawing/2014/main" id="{45B77BB3-E8AB-4475-A4BE-95F120563B69}"/>
                </a:ext>
              </a:extLst>
            </p:cNvPr>
            <p:cNvSpPr txBox="1">
              <a:spLocks noChangeArrowheads="1"/>
            </p:cNvSpPr>
            <p:nvPr/>
          </p:nvSpPr>
          <p:spPr bwMode="auto">
            <a:xfrm>
              <a:off x="3460" y="1979"/>
              <a:ext cx="22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a:spcBef>
                  <a:spcPct val="50000"/>
                </a:spcBef>
              </a:pPr>
              <a:r>
                <a:rPr lang="en-US" altLang="en-US" sz="1500">
                  <a:solidFill>
                    <a:srgbClr val="000000"/>
                  </a:solidFill>
                </a:rPr>
                <a:t>T</a:t>
              </a:r>
            </a:p>
          </p:txBody>
        </p:sp>
        <p:sp>
          <p:nvSpPr>
            <p:cNvPr id="61" name="Text Box 49">
              <a:extLst>
                <a:ext uri="{FF2B5EF4-FFF2-40B4-BE49-F238E27FC236}">
                  <a16:creationId xmlns:a16="http://schemas.microsoft.com/office/drawing/2014/main" id="{EB482FDD-8DFE-42C6-B60E-1AD876632FAF}"/>
                </a:ext>
              </a:extLst>
            </p:cNvPr>
            <p:cNvSpPr txBox="1">
              <a:spLocks noChangeArrowheads="1"/>
            </p:cNvSpPr>
            <p:nvPr/>
          </p:nvSpPr>
          <p:spPr bwMode="auto">
            <a:xfrm>
              <a:off x="2669" y="3919"/>
              <a:ext cx="7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r" defTabSz="685800">
                <a:spcBef>
                  <a:spcPct val="50000"/>
                </a:spcBef>
              </a:pPr>
              <a:r>
                <a:rPr lang="en-US" altLang="en-US" sz="1200">
                  <a:solidFill>
                    <a:srgbClr val="000000"/>
                  </a:solidFill>
                </a:rPr>
                <a:t>1,000,000</a:t>
              </a:r>
            </a:p>
          </p:txBody>
        </p:sp>
        <p:sp>
          <p:nvSpPr>
            <p:cNvPr id="62" name="Line 53">
              <a:extLst>
                <a:ext uri="{FF2B5EF4-FFF2-40B4-BE49-F238E27FC236}">
                  <a16:creationId xmlns:a16="http://schemas.microsoft.com/office/drawing/2014/main" id="{6B9CF149-7A5A-43A9-9C3A-F89EF1EBAFB6}"/>
                </a:ext>
              </a:extLst>
            </p:cNvPr>
            <p:cNvSpPr>
              <a:spLocks noChangeShapeType="1"/>
            </p:cNvSpPr>
            <p:nvPr/>
          </p:nvSpPr>
          <p:spPr bwMode="auto">
            <a:xfrm>
              <a:off x="3436" y="3108"/>
              <a:ext cx="0" cy="4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lIns="67500" tIns="35100" rIns="67500" bIns="35100">
              <a:spAutoFit/>
            </a:bodyPr>
            <a:lstStyle/>
            <a:p>
              <a:pPr defTabSz="685800" eaLnBrk="0" hangingPunct="0">
                <a:spcBef>
                  <a:spcPct val="50000"/>
                </a:spcBef>
              </a:pPr>
              <a:endParaRPr lang="en-US" sz="1500">
                <a:solidFill>
                  <a:srgbClr val="000000"/>
                </a:solidFill>
                <a:latin typeface="Fira Sans" charset="0"/>
              </a:endParaRPr>
            </a:p>
          </p:txBody>
        </p:sp>
        <p:sp>
          <p:nvSpPr>
            <p:cNvPr id="63" name="Line 54">
              <a:extLst>
                <a:ext uri="{FF2B5EF4-FFF2-40B4-BE49-F238E27FC236}">
                  <a16:creationId xmlns:a16="http://schemas.microsoft.com/office/drawing/2014/main" id="{2D8BB15E-2B62-493B-A387-C560860B76BF}"/>
                </a:ext>
              </a:extLst>
            </p:cNvPr>
            <p:cNvSpPr>
              <a:spLocks noChangeShapeType="1"/>
            </p:cNvSpPr>
            <p:nvPr/>
          </p:nvSpPr>
          <p:spPr bwMode="auto">
            <a:xfrm>
              <a:off x="3711" y="3108"/>
              <a:ext cx="0" cy="4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lIns="67500" tIns="35100" rIns="67500" bIns="35100">
              <a:spAutoFit/>
            </a:bodyPr>
            <a:lstStyle/>
            <a:p>
              <a:pPr defTabSz="685800" eaLnBrk="0" hangingPunct="0">
                <a:spcBef>
                  <a:spcPct val="50000"/>
                </a:spcBef>
              </a:pPr>
              <a:endParaRPr lang="en-US" sz="1500">
                <a:solidFill>
                  <a:srgbClr val="000000"/>
                </a:solidFill>
                <a:latin typeface="Fira Sans" charset="0"/>
              </a:endParaRPr>
            </a:p>
          </p:txBody>
        </p:sp>
        <p:sp>
          <p:nvSpPr>
            <p:cNvPr id="64" name="Text Box 55">
              <a:extLst>
                <a:ext uri="{FF2B5EF4-FFF2-40B4-BE49-F238E27FC236}">
                  <a16:creationId xmlns:a16="http://schemas.microsoft.com/office/drawing/2014/main" id="{F5B0A8FD-9D04-4D53-A0AE-37BA99E71AB2}"/>
                </a:ext>
              </a:extLst>
            </p:cNvPr>
            <p:cNvSpPr txBox="1">
              <a:spLocks noChangeArrowheads="1"/>
            </p:cNvSpPr>
            <p:nvPr/>
          </p:nvSpPr>
          <p:spPr bwMode="auto">
            <a:xfrm>
              <a:off x="3245" y="2186"/>
              <a:ext cx="18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67500" tIns="35100" rIns="67500" bIns="351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eaLnBrk="0" hangingPunct="0">
                <a:spcBef>
                  <a:spcPct val="50000"/>
                </a:spcBef>
              </a:pPr>
              <a:r>
                <a:rPr lang="en-US" altLang="en-US" sz="1200">
                  <a:solidFill>
                    <a:srgbClr val="000000"/>
                  </a:solidFill>
                </a:rPr>
                <a:t>0</a:t>
              </a:r>
            </a:p>
          </p:txBody>
        </p:sp>
        <p:sp>
          <p:nvSpPr>
            <p:cNvPr id="65" name="Text Box 56">
              <a:extLst>
                <a:ext uri="{FF2B5EF4-FFF2-40B4-BE49-F238E27FC236}">
                  <a16:creationId xmlns:a16="http://schemas.microsoft.com/office/drawing/2014/main" id="{D043F884-3AD3-444F-92E5-A15B79B5D6EA}"/>
                </a:ext>
              </a:extLst>
            </p:cNvPr>
            <p:cNvSpPr txBox="1">
              <a:spLocks noChangeArrowheads="1"/>
            </p:cNvSpPr>
            <p:nvPr/>
          </p:nvSpPr>
          <p:spPr bwMode="auto">
            <a:xfrm>
              <a:off x="3245" y="2338"/>
              <a:ext cx="18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67500" tIns="35100" rIns="67500" bIns="351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eaLnBrk="0" hangingPunct="0">
                <a:spcBef>
                  <a:spcPct val="50000"/>
                </a:spcBef>
              </a:pPr>
              <a:r>
                <a:rPr lang="en-US" altLang="en-US" sz="1200">
                  <a:solidFill>
                    <a:srgbClr val="000000"/>
                  </a:solidFill>
                </a:rPr>
                <a:t>1</a:t>
              </a:r>
            </a:p>
          </p:txBody>
        </p:sp>
        <p:sp>
          <p:nvSpPr>
            <p:cNvPr id="66" name="Text Box 57">
              <a:extLst>
                <a:ext uri="{FF2B5EF4-FFF2-40B4-BE49-F238E27FC236}">
                  <a16:creationId xmlns:a16="http://schemas.microsoft.com/office/drawing/2014/main" id="{14243DC3-E970-406A-A00C-CCC37A2F4024}"/>
                </a:ext>
              </a:extLst>
            </p:cNvPr>
            <p:cNvSpPr txBox="1">
              <a:spLocks noChangeArrowheads="1"/>
            </p:cNvSpPr>
            <p:nvPr/>
          </p:nvSpPr>
          <p:spPr bwMode="auto">
            <a:xfrm>
              <a:off x="3245" y="2482"/>
              <a:ext cx="18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67500" tIns="35100" rIns="67500" bIns="351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eaLnBrk="0" hangingPunct="0">
                <a:spcBef>
                  <a:spcPct val="50000"/>
                </a:spcBef>
              </a:pPr>
              <a:r>
                <a:rPr lang="en-US" altLang="en-US" sz="1200">
                  <a:solidFill>
                    <a:srgbClr val="000000"/>
                  </a:solidFill>
                </a:rPr>
                <a:t>2</a:t>
              </a:r>
            </a:p>
          </p:txBody>
        </p:sp>
        <p:sp>
          <p:nvSpPr>
            <p:cNvPr id="67" name="Text Box 58">
              <a:extLst>
                <a:ext uri="{FF2B5EF4-FFF2-40B4-BE49-F238E27FC236}">
                  <a16:creationId xmlns:a16="http://schemas.microsoft.com/office/drawing/2014/main" id="{1E9B8891-CA00-4FA6-AB3A-C332EACDA520}"/>
                </a:ext>
              </a:extLst>
            </p:cNvPr>
            <p:cNvSpPr txBox="1">
              <a:spLocks noChangeArrowheads="1"/>
            </p:cNvSpPr>
            <p:nvPr/>
          </p:nvSpPr>
          <p:spPr bwMode="auto">
            <a:xfrm>
              <a:off x="3245" y="2630"/>
              <a:ext cx="18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67500" tIns="35100" rIns="67500" bIns="351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eaLnBrk="0" hangingPunct="0">
                <a:spcBef>
                  <a:spcPct val="50000"/>
                </a:spcBef>
              </a:pPr>
              <a:r>
                <a:rPr lang="en-US" altLang="en-US" sz="1200">
                  <a:solidFill>
                    <a:srgbClr val="000000"/>
                  </a:solidFill>
                </a:rPr>
                <a:t>3</a:t>
              </a:r>
            </a:p>
          </p:txBody>
        </p:sp>
        <p:sp>
          <p:nvSpPr>
            <p:cNvPr id="68" name="Rectangle 59">
              <a:extLst>
                <a:ext uri="{FF2B5EF4-FFF2-40B4-BE49-F238E27FC236}">
                  <a16:creationId xmlns:a16="http://schemas.microsoft.com/office/drawing/2014/main" id="{AD8F6CF5-91FC-4CDD-8738-A442FA00F60D}"/>
                </a:ext>
              </a:extLst>
            </p:cNvPr>
            <p:cNvSpPr>
              <a:spLocks noChangeArrowheads="1"/>
            </p:cNvSpPr>
            <p:nvPr/>
          </p:nvSpPr>
          <p:spPr bwMode="auto">
            <a:xfrm>
              <a:off x="3944" y="2969"/>
              <a:ext cx="795" cy="131"/>
            </a:xfrm>
            <a:prstGeom prst="rect">
              <a:avLst/>
            </a:prstGeom>
            <a:solidFill>
              <a:schemeClr val="bg1"/>
            </a:solidFill>
            <a:ln w="19050">
              <a:solidFill>
                <a:schemeClr val="accent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defTabSz="685800" eaLnBrk="0" hangingPunct="0">
                <a:spcBef>
                  <a:spcPct val="50000"/>
                </a:spcBef>
              </a:pPr>
              <a:r>
                <a:rPr lang="en-US" altLang="en-US" sz="1050">
                  <a:solidFill>
                    <a:srgbClr val="000000"/>
                  </a:solidFill>
                </a:rPr>
                <a:t>satellite data</a:t>
              </a:r>
            </a:p>
          </p:txBody>
        </p:sp>
        <p:sp>
          <p:nvSpPr>
            <p:cNvPr id="69" name="Rectangle 76">
              <a:extLst>
                <a:ext uri="{FF2B5EF4-FFF2-40B4-BE49-F238E27FC236}">
                  <a16:creationId xmlns:a16="http://schemas.microsoft.com/office/drawing/2014/main" id="{BA58B758-A419-49C8-8872-D4DCDCDFF0F6}"/>
                </a:ext>
              </a:extLst>
            </p:cNvPr>
            <p:cNvSpPr>
              <a:spLocks noChangeArrowheads="1"/>
            </p:cNvSpPr>
            <p:nvPr/>
          </p:nvSpPr>
          <p:spPr bwMode="auto">
            <a:xfrm>
              <a:off x="3944" y="2525"/>
              <a:ext cx="795" cy="131"/>
            </a:xfrm>
            <a:prstGeom prst="rect">
              <a:avLst/>
            </a:prstGeom>
            <a:solidFill>
              <a:schemeClr val="bg1"/>
            </a:solidFill>
            <a:ln w="19050">
              <a:solidFill>
                <a:schemeClr val="accent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defTabSz="685800" eaLnBrk="0" hangingPunct="0">
                <a:spcBef>
                  <a:spcPct val="50000"/>
                </a:spcBef>
              </a:pPr>
              <a:r>
                <a:rPr lang="en-US" altLang="en-US" sz="1050">
                  <a:solidFill>
                    <a:srgbClr val="000000"/>
                  </a:solidFill>
                </a:rPr>
                <a:t>satellite data</a:t>
              </a:r>
            </a:p>
          </p:txBody>
        </p:sp>
        <p:sp>
          <p:nvSpPr>
            <p:cNvPr id="70" name="Rectangle 77">
              <a:extLst>
                <a:ext uri="{FF2B5EF4-FFF2-40B4-BE49-F238E27FC236}">
                  <a16:creationId xmlns:a16="http://schemas.microsoft.com/office/drawing/2014/main" id="{DBCFDFA4-FE6D-4A2D-B53E-093A92816407}"/>
                </a:ext>
              </a:extLst>
            </p:cNvPr>
            <p:cNvSpPr>
              <a:spLocks noChangeArrowheads="1"/>
            </p:cNvSpPr>
            <p:nvPr/>
          </p:nvSpPr>
          <p:spPr bwMode="auto">
            <a:xfrm>
              <a:off x="3944" y="2821"/>
              <a:ext cx="795" cy="131"/>
            </a:xfrm>
            <a:prstGeom prst="rect">
              <a:avLst/>
            </a:prstGeom>
            <a:solidFill>
              <a:schemeClr val="bg1"/>
            </a:solidFill>
            <a:ln w="19050">
              <a:solidFill>
                <a:schemeClr val="accent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defTabSz="685800" eaLnBrk="0" hangingPunct="0">
                <a:spcBef>
                  <a:spcPct val="50000"/>
                </a:spcBef>
              </a:pPr>
              <a:r>
                <a:rPr lang="en-US" altLang="en-US" sz="1050">
                  <a:solidFill>
                    <a:srgbClr val="000000"/>
                  </a:solidFill>
                </a:rPr>
                <a:t>satellite data</a:t>
              </a:r>
            </a:p>
          </p:txBody>
        </p:sp>
        <p:sp>
          <p:nvSpPr>
            <p:cNvPr id="71" name="Rectangle 78">
              <a:extLst>
                <a:ext uri="{FF2B5EF4-FFF2-40B4-BE49-F238E27FC236}">
                  <a16:creationId xmlns:a16="http://schemas.microsoft.com/office/drawing/2014/main" id="{A996F4EE-5E90-47EC-8333-45B745B4AD89}"/>
                </a:ext>
              </a:extLst>
            </p:cNvPr>
            <p:cNvSpPr>
              <a:spLocks noChangeArrowheads="1"/>
            </p:cNvSpPr>
            <p:nvPr/>
          </p:nvSpPr>
          <p:spPr bwMode="auto">
            <a:xfrm>
              <a:off x="3944" y="3519"/>
              <a:ext cx="795" cy="131"/>
            </a:xfrm>
            <a:prstGeom prst="rect">
              <a:avLst/>
            </a:prstGeom>
            <a:solidFill>
              <a:schemeClr val="bg1"/>
            </a:solidFill>
            <a:ln w="19050">
              <a:solidFill>
                <a:schemeClr val="accent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defTabSz="685800" eaLnBrk="0" hangingPunct="0">
                <a:spcBef>
                  <a:spcPct val="50000"/>
                </a:spcBef>
              </a:pPr>
              <a:r>
                <a:rPr lang="en-US" altLang="en-US" sz="1050">
                  <a:solidFill>
                    <a:srgbClr val="000000"/>
                  </a:solidFill>
                </a:rPr>
                <a:t>satellite data</a:t>
              </a:r>
            </a:p>
          </p:txBody>
        </p:sp>
        <p:sp>
          <p:nvSpPr>
            <p:cNvPr id="72" name="Rectangle 79">
              <a:extLst>
                <a:ext uri="{FF2B5EF4-FFF2-40B4-BE49-F238E27FC236}">
                  <a16:creationId xmlns:a16="http://schemas.microsoft.com/office/drawing/2014/main" id="{AF128147-A1EA-488B-9F13-B671792FA235}"/>
                </a:ext>
              </a:extLst>
            </p:cNvPr>
            <p:cNvSpPr>
              <a:spLocks noChangeArrowheads="1"/>
            </p:cNvSpPr>
            <p:nvPr/>
          </p:nvSpPr>
          <p:spPr bwMode="auto">
            <a:xfrm>
              <a:off x="3944" y="3813"/>
              <a:ext cx="795" cy="131"/>
            </a:xfrm>
            <a:prstGeom prst="rect">
              <a:avLst/>
            </a:prstGeom>
            <a:solidFill>
              <a:schemeClr val="bg1"/>
            </a:solidFill>
            <a:ln w="19050">
              <a:solidFill>
                <a:schemeClr val="accent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defTabSz="685800" eaLnBrk="0" hangingPunct="0">
                <a:spcBef>
                  <a:spcPct val="50000"/>
                </a:spcBef>
              </a:pPr>
              <a:r>
                <a:rPr lang="en-US" altLang="en-US" sz="1050">
                  <a:solidFill>
                    <a:srgbClr val="000000"/>
                  </a:solidFill>
                </a:rPr>
                <a:t>satellite data</a:t>
              </a:r>
            </a:p>
          </p:txBody>
        </p:sp>
      </p:grpSp>
    </p:spTree>
    <p:extLst>
      <p:ext uri="{BB962C8B-B14F-4D97-AF65-F5344CB8AC3E}">
        <p14:creationId xmlns:p14="http://schemas.microsoft.com/office/powerpoint/2010/main" val="224064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F25C1B-6140-4EA4-90FC-1994F84C9143}"/>
              </a:ext>
            </a:extLst>
          </p:cNvPr>
          <p:cNvSpPr>
            <a:spLocks noGrp="1"/>
          </p:cNvSpPr>
          <p:nvPr>
            <p:ph idx="1"/>
          </p:nvPr>
        </p:nvSpPr>
        <p:spPr/>
        <p:txBody>
          <a:bodyPr/>
          <a:lstStyle/>
          <a:p>
            <a:r>
              <a:rPr lang="en-US" altLang="en-US" sz="2100" dirty="0">
                <a:solidFill>
                  <a:schemeClr val="accent4"/>
                </a:solidFill>
                <a:latin typeface="Trebuchet MS" panose="020B0603020202020204" pitchFamily="34" charset="0"/>
                <a:cs typeface="Arial" panose="020B0604020202020204" pitchFamily="34" charset="0"/>
              </a:rPr>
              <a:t>S: set of elements</a:t>
            </a:r>
          </a:p>
          <a:p>
            <a:pPr lvl="1"/>
            <a:r>
              <a:rPr lang="en-US" altLang="en-US" sz="2100" dirty="0">
                <a:solidFill>
                  <a:schemeClr val="accent4"/>
                </a:solidFill>
                <a:latin typeface="Trebuchet MS" panose="020B0603020202020204" pitchFamily="34" charset="0"/>
                <a:cs typeface="Arial" panose="020B0604020202020204" pitchFamily="34" charset="0"/>
              </a:rPr>
              <a:t>key: unique integer from the universe U= {0,…, M-1}</a:t>
            </a:r>
          </a:p>
          <a:p>
            <a:pPr lvl="1"/>
            <a:r>
              <a:rPr lang="en-US" altLang="en-US" sz="2100" dirty="0">
                <a:solidFill>
                  <a:schemeClr val="accent4"/>
                </a:solidFill>
                <a:latin typeface="Trebuchet MS" panose="020B0603020202020204" pitchFamily="34" charset="0"/>
                <a:cs typeface="Arial" panose="020B0604020202020204" pitchFamily="34" charset="0"/>
              </a:rPr>
              <a:t>satellite data</a:t>
            </a:r>
          </a:p>
          <a:p>
            <a:pPr lvl="1"/>
            <a:endParaRPr lang="en-US" altLang="en-US" sz="2100" dirty="0">
              <a:solidFill>
                <a:schemeClr val="accent4"/>
              </a:solidFill>
              <a:latin typeface="Trebuchet MS" panose="020B0603020202020204" pitchFamily="34" charset="0"/>
              <a:cs typeface="Arial" panose="020B0604020202020204" pitchFamily="34" charset="0"/>
            </a:endParaRPr>
          </a:p>
          <a:p>
            <a:r>
              <a:rPr lang="en-US" altLang="en-US" sz="2100" dirty="0">
                <a:solidFill>
                  <a:schemeClr val="accent4"/>
                </a:solidFill>
                <a:latin typeface="Trebuchet MS" panose="020B0603020202020204" pitchFamily="34" charset="0"/>
                <a:cs typeface="Arial" panose="020B0604020202020204" pitchFamily="34" charset="0"/>
              </a:rPr>
              <a:t>use table (array) T[0..M-1]</a:t>
            </a:r>
            <a:br>
              <a:rPr lang="en-US" altLang="en-US" sz="2100" dirty="0">
                <a:solidFill>
                  <a:schemeClr val="accent4"/>
                </a:solidFill>
                <a:latin typeface="Trebuchet MS" panose="020B0603020202020204" pitchFamily="34" charset="0"/>
                <a:cs typeface="Arial" panose="020B0604020202020204" pitchFamily="34" charset="0"/>
              </a:rPr>
            </a:br>
            <a:r>
              <a:rPr lang="en-US" altLang="en-US" sz="2100" i="1" dirty="0">
                <a:solidFill>
                  <a:schemeClr val="accent4"/>
                </a:solidFill>
                <a:latin typeface="Trebuchet MS" panose="020B0603020202020204" pitchFamily="34" charset="0"/>
              </a:rPr>
              <a:t>None</a:t>
            </a:r>
            <a:r>
              <a:rPr lang="en-US" altLang="en-US" sz="2100" dirty="0">
                <a:solidFill>
                  <a:schemeClr val="accent4"/>
                </a:solidFill>
                <a:latin typeface="Trebuchet MS" panose="020B0603020202020204" pitchFamily="34" charset="0"/>
              </a:rPr>
              <a:t> if there is no element with </a:t>
            </a:r>
            <a:br>
              <a:rPr lang="en-US" altLang="en-US" sz="2100" dirty="0">
                <a:solidFill>
                  <a:schemeClr val="accent4"/>
                </a:solidFill>
                <a:latin typeface="Trebuchet MS" panose="020B0603020202020204" pitchFamily="34" charset="0"/>
              </a:rPr>
            </a:br>
            <a:r>
              <a:rPr lang="en-US" altLang="en-US" sz="2100" dirty="0">
                <a:solidFill>
                  <a:schemeClr val="accent4"/>
                </a:solidFill>
                <a:latin typeface="Trebuchet MS" panose="020B0603020202020204" pitchFamily="34" charset="0"/>
              </a:rPr>
              <a:t>key i in S</a:t>
            </a:r>
          </a:p>
          <a:p>
            <a:pPr lvl="2">
              <a:spcBef>
                <a:spcPct val="50000"/>
              </a:spcBef>
              <a:buClrTx/>
              <a:buSzTx/>
              <a:buNone/>
            </a:pPr>
            <a:r>
              <a:rPr lang="en-US" altLang="en-US" sz="2100" dirty="0">
                <a:solidFill>
                  <a:schemeClr val="accent4"/>
                </a:solidFill>
                <a:latin typeface="Trebuchet MS" panose="020B0603020202020204" pitchFamily="34" charset="0"/>
              </a:rPr>
              <a:t>pointer to the satellite data if there </a:t>
            </a:r>
            <a:br>
              <a:rPr lang="en-US" altLang="en-US" sz="2100" dirty="0">
                <a:solidFill>
                  <a:schemeClr val="accent4"/>
                </a:solidFill>
                <a:latin typeface="Trebuchet MS" panose="020B0603020202020204" pitchFamily="34" charset="0"/>
              </a:rPr>
            </a:br>
            <a:r>
              <a:rPr lang="en-US" altLang="en-US" sz="2100" dirty="0">
                <a:solidFill>
                  <a:schemeClr val="accent4"/>
                </a:solidFill>
                <a:latin typeface="Trebuchet MS" panose="020B0603020202020204" pitchFamily="34" charset="0"/>
              </a:rPr>
              <a:t>is an element with key i in S</a:t>
            </a:r>
          </a:p>
          <a:p>
            <a:pPr>
              <a:spcBef>
                <a:spcPct val="50000"/>
              </a:spcBef>
              <a:buClrTx/>
              <a:buSzTx/>
              <a:buNone/>
            </a:pPr>
            <a:r>
              <a:rPr lang="en-US" altLang="en-US" sz="2100" dirty="0">
                <a:solidFill>
                  <a:schemeClr val="accent4"/>
                </a:solidFill>
                <a:latin typeface="Trebuchet MS" panose="020B0603020202020204" pitchFamily="34" charset="0"/>
              </a:rPr>
              <a:t>Analysis:</a:t>
            </a:r>
          </a:p>
          <a:p>
            <a:pPr lvl="1"/>
            <a:r>
              <a:rPr lang="en-US" altLang="en-US" sz="2100" dirty="0">
                <a:solidFill>
                  <a:schemeClr val="accent4"/>
                </a:solidFill>
                <a:latin typeface="Trebuchet MS" panose="020B0603020202020204" pitchFamily="34" charset="0"/>
                <a:cs typeface="Arial" panose="020B0604020202020204" pitchFamily="34" charset="0"/>
              </a:rPr>
              <a:t>Search, Insert, Delete: </a:t>
            </a:r>
          </a:p>
          <a:p>
            <a:pPr lvl="1"/>
            <a:r>
              <a:rPr lang="en-US" altLang="en-US" sz="2100" dirty="0">
                <a:solidFill>
                  <a:schemeClr val="accent4"/>
                </a:solidFill>
                <a:latin typeface="Trebuchet MS" panose="020B0603020202020204" pitchFamily="34" charset="0"/>
              </a:rPr>
              <a:t>Space requirements:</a:t>
            </a:r>
          </a:p>
          <a:p>
            <a:endParaRPr lang="de-DE" sz="2100" dirty="0">
              <a:solidFill>
                <a:schemeClr val="accent4"/>
              </a:solidFill>
              <a:latin typeface="Trebuchet MS" panose="020B0603020202020204" pitchFamily="34" charset="0"/>
            </a:endParaRPr>
          </a:p>
        </p:txBody>
      </p:sp>
      <p:sp>
        <p:nvSpPr>
          <p:cNvPr id="13314" name="Rectangle 3"/>
          <p:cNvSpPr>
            <a:spLocks noGrp="1" noChangeArrowheads="1"/>
          </p:cNvSpPr>
          <p:nvPr>
            <p:ph type="title"/>
          </p:nvPr>
        </p:nvSpPr>
        <p:spPr/>
        <p:txBody>
          <a:bodyPr/>
          <a:lstStyle/>
          <a:p>
            <a:r>
              <a:rPr lang="en-US" altLang="en-US"/>
              <a:t>Direct-address tables</a:t>
            </a:r>
          </a:p>
        </p:txBody>
      </p:sp>
      <p:grpSp>
        <p:nvGrpSpPr>
          <p:cNvPr id="2" name="Group 43"/>
          <p:cNvGrpSpPr>
            <a:grpSpLocks/>
          </p:cNvGrpSpPr>
          <p:nvPr/>
        </p:nvGrpSpPr>
        <p:grpSpPr bwMode="auto">
          <a:xfrm>
            <a:off x="5069318" y="3061693"/>
            <a:ext cx="2464594" cy="2587228"/>
            <a:chOff x="3547" y="1679"/>
            <a:chExt cx="2070" cy="2173"/>
          </a:xfrm>
        </p:grpSpPr>
        <p:sp>
          <p:nvSpPr>
            <p:cNvPr id="13322" name="Rectangle 8"/>
            <p:cNvSpPr>
              <a:spLocks noChangeArrowheads="1"/>
            </p:cNvSpPr>
            <p:nvPr/>
          </p:nvSpPr>
          <p:spPr bwMode="auto">
            <a:xfrm>
              <a:off x="4314" y="1929"/>
              <a:ext cx="275" cy="14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defTabSz="685800" eaLnBrk="0" hangingPunct="0">
                <a:spcBef>
                  <a:spcPct val="50000"/>
                </a:spcBef>
              </a:pPr>
              <a:r>
                <a:rPr lang="en-US" altLang="en-US" sz="1050" dirty="0">
                  <a:solidFill>
                    <a:srgbClr val="000000"/>
                  </a:solidFill>
                </a:rPr>
                <a:t>None</a:t>
              </a:r>
            </a:p>
          </p:txBody>
        </p:sp>
        <p:sp>
          <p:nvSpPr>
            <p:cNvPr id="13323" name="Rectangle 9"/>
            <p:cNvSpPr>
              <a:spLocks noChangeArrowheads="1"/>
            </p:cNvSpPr>
            <p:nvPr/>
          </p:nvSpPr>
          <p:spPr bwMode="auto">
            <a:xfrm>
              <a:off x="4314" y="2221"/>
              <a:ext cx="275" cy="147"/>
            </a:xfrm>
            <a:prstGeom prst="rect">
              <a:avLst/>
            </a:prstGeom>
            <a:solidFill>
              <a:srgbClr val="6699FF"/>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eaLnBrk="0" hangingPunct="0">
                <a:spcBef>
                  <a:spcPct val="50000"/>
                </a:spcBef>
              </a:pPr>
              <a:endParaRPr lang="nl-NL" altLang="en-US" sz="1500">
                <a:solidFill>
                  <a:srgbClr val="000000"/>
                </a:solidFill>
              </a:endParaRPr>
            </a:p>
          </p:txBody>
        </p:sp>
        <p:sp>
          <p:nvSpPr>
            <p:cNvPr id="13324" name="Rectangle 10"/>
            <p:cNvSpPr>
              <a:spLocks noChangeArrowheads="1"/>
            </p:cNvSpPr>
            <p:nvPr/>
          </p:nvSpPr>
          <p:spPr bwMode="auto">
            <a:xfrm>
              <a:off x="4314" y="2075"/>
              <a:ext cx="275" cy="14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defTabSz="685800" eaLnBrk="0" hangingPunct="0">
                <a:spcBef>
                  <a:spcPct val="50000"/>
                </a:spcBef>
              </a:pPr>
              <a:r>
                <a:rPr lang="en-US" altLang="en-US" sz="1050" dirty="0">
                  <a:solidFill>
                    <a:srgbClr val="000000"/>
                  </a:solidFill>
                </a:rPr>
                <a:t>None</a:t>
              </a:r>
            </a:p>
          </p:txBody>
        </p:sp>
        <p:sp>
          <p:nvSpPr>
            <p:cNvPr id="13325" name="Rectangle 11"/>
            <p:cNvSpPr>
              <a:spLocks noChangeArrowheads="1"/>
            </p:cNvSpPr>
            <p:nvPr/>
          </p:nvSpPr>
          <p:spPr bwMode="auto">
            <a:xfrm>
              <a:off x="4314" y="2369"/>
              <a:ext cx="275" cy="14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defTabSz="685800" eaLnBrk="0" hangingPunct="0">
                <a:spcBef>
                  <a:spcPct val="50000"/>
                </a:spcBef>
              </a:pPr>
              <a:r>
                <a:rPr lang="en-US" altLang="en-US" sz="1050" dirty="0">
                  <a:solidFill>
                    <a:srgbClr val="000000"/>
                  </a:solidFill>
                </a:rPr>
                <a:t>None</a:t>
              </a:r>
            </a:p>
          </p:txBody>
        </p:sp>
        <p:sp>
          <p:nvSpPr>
            <p:cNvPr id="13326" name="Rectangle 12"/>
            <p:cNvSpPr>
              <a:spLocks noChangeArrowheads="1"/>
            </p:cNvSpPr>
            <p:nvPr/>
          </p:nvSpPr>
          <p:spPr bwMode="auto">
            <a:xfrm>
              <a:off x="4314" y="3358"/>
              <a:ext cx="275" cy="14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defTabSz="685800" eaLnBrk="0" hangingPunct="0">
                <a:spcBef>
                  <a:spcPct val="50000"/>
                </a:spcBef>
              </a:pPr>
              <a:r>
                <a:rPr lang="en-US" altLang="en-US" sz="1050" dirty="0">
                  <a:solidFill>
                    <a:srgbClr val="000000"/>
                  </a:solidFill>
                </a:rPr>
                <a:t>None</a:t>
              </a:r>
            </a:p>
          </p:txBody>
        </p:sp>
        <p:sp>
          <p:nvSpPr>
            <p:cNvPr id="13327" name="Rectangle 13"/>
            <p:cNvSpPr>
              <a:spLocks noChangeArrowheads="1"/>
            </p:cNvSpPr>
            <p:nvPr/>
          </p:nvSpPr>
          <p:spPr bwMode="auto">
            <a:xfrm>
              <a:off x="4314" y="3652"/>
              <a:ext cx="275" cy="14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defTabSz="685800" eaLnBrk="0" hangingPunct="0">
                <a:spcBef>
                  <a:spcPct val="50000"/>
                </a:spcBef>
              </a:pPr>
              <a:r>
                <a:rPr lang="en-US" altLang="en-US" sz="1050" dirty="0">
                  <a:solidFill>
                    <a:srgbClr val="000000"/>
                  </a:solidFill>
                </a:rPr>
                <a:t>None</a:t>
              </a:r>
            </a:p>
          </p:txBody>
        </p:sp>
        <p:sp>
          <p:nvSpPr>
            <p:cNvPr id="13328" name="Rectangle 14"/>
            <p:cNvSpPr>
              <a:spLocks noChangeArrowheads="1"/>
            </p:cNvSpPr>
            <p:nvPr/>
          </p:nvSpPr>
          <p:spPr bwMode="auto">
            <a:xfrm>
              <a:off x="4314" y="2517"/>
              <a:ext cx="275" cy="147"/>
            </a:xfrm>
            <a:prstGeom prst="rect">
              <a:avLst/>
            </a:prstGeom>
            <a:solidFill>
              <a:srgbClr val="6699FF"/>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eaLnBrk="0" hangingPunct="0">
                <a:spcBef>
                  <a:spcPct val="50000"/>
                </a:spcBef>
              </a:pPr>
              <a:endParaRPr lang="nl-NL" altLang="en-US" sz="1500">
                <a:solidFill>
                  <a:srgbClr val="000000"/>
                </a:solidFill>
              </a:endParaRPr>
            </a:p>
          </p:txBody>
        </p:sp>
        <p:sp>
          <p:nvSpPr>
            <p:cNvPr id="13329" name="Rectangle 15"/>
            <p:cNvSpPr>
              <a:spLocks noChangeArrowheads="1"/>
            </p:cNvSpPr>
            <p:nvPr/>
          </p:nvSpPr>
          <p:spPr bwMode="auto">
            <a:xfrm>
              <a:off x="4314" y="2661"/>
              <a:ext cx="275" cy="147"/>
            </a:xfrm>
            <a:prstGeom prst="rect">
              <a:avLst/>
            </a:prstGeom>
            <a:solidFill>
              <a:srgbClr val="6699FF"/>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eaLnBrk="0" hangingPunct="0">
                <a:spcBef>
                  <a:spcPct val="50000"/>
                </a:spcBef>
              </a:pPr>
              <a:endParaRPr lang="nl-NL" altLang="en-US" sz="1500">
                <a:solidFill>
                  <a:srgbClr val="000000"/>
                </a:solidFill>
              </a:endParaRPr>
            </a:p>
          </p:txBody>
        </p:sp>
        <p:sp>
          <p:nvSpPr>
            <p:cNvPr id="13330" name="Rectangle 16"/>
            <p:cNvSpPr>
              <a:spLocks noChangeArrowheads="1"/>
            </p:cNvSpPr>
            <p:nvPr/>
          </p:nvSpPr>
          <p:spPr bwMode="auto">
            <a:xfrm>
              <a:off x="4314" y="3211"/>
              <a:ext cx="275" cy="147"/>
            </a:xfrm>
            <a:prstGeom prst="rect">
              <a:avLst/>
            </a:prstGeom>
            <a:solidFill>
              <a:srgbClr val="6699FF"/>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eaLnBrk="0" hangingPunct="0">
                <a:spcBef>
                  <a:spcPct val="50000"/>
                </a:spcBef>
              </a:pPr>
              <a:endParaRPr lang="nl-NL" altLang="en-US" sz="1500">
                <a:solidFill>
                  <a:srgbClr val="000000"/>
                </a:solidFill>
              </a:endParaRPr>
            </a:p>
          </p:txBody>
        </p:sp>
        <p:sp>
          <p:nvSpPr>
            <p:cNvPr id="13331" name="Rectangle 17"/>
            <p:cNvSpPr>
              <a:spLocks noChangeArrowheads="1"/>
            </p:cNvSpPr>
            <p:nvPr/>
          </p:nvSpPr>
          <p:spPr bwMode="auto">
            <a:xfrm>
              <a:off x="4314" y="3505"/>
              <a:ext cx="275" cy="147"/>
            </a:xfrm>
            <a:prstGeom prst="rect">
              <a:avLst/>
            </a:prstGeom>
            <a:solidFill>
              <a:srgbClr val="6699FF"/>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eaLnBrk="0" hangingPunct="0">
                <a:spcBef>
                  <a:spcPct val="50000"/>
                </a:spcBef>
              </a:pPr>
              <a:endParaRPr lang="nl-NL" altLang="en-US" sz="1500">
                <a:solidFill>
                  <a:srgbClr val="000000"/>
                </a:solidFill>
              </a:endParaRPr>
            </a:p>
          </p:txBody>
        </p:sp>
        <p:sp>
          <p:nvSpPr>
            <p:cNvPr id="13332" name="Line 18"/>
            <p:cNvSpPr>
              <a:spLocks noChangeShapeType="1"/>
            </p:cNvSpPr>
            <p:nvPr/>
          </p:nvSpPr>
          <p:spPr bwMode="auto">
            <a:xfrm>
              <a:off x="4446" y="2290"/>
              <a:ext cx="33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hangingPunct="0">
                <a:spcBef>
                  <a:spcPct val="50000"/>
                </a:spcBef>
              </a:pPr>
              <a:endParaRPr lang="en-US" sz="1500">
                <a:solidFill>
                  <a:srgbClr val="000000"/>
                </a:solidFill>
                <a:latin typeface="Fira Sans" charset="0"/>
              </a:endParaRPr>
            </a:p>
          </p:txBody>
        </p:sp>
        <p:sp>
          <p:nvSpPr>
            <p:cNvPr id="13333" name="Line 19"/>
            <p:cNvSpPr>
              <a:spLocks noChangeShapeType="1"/>
            </p:cNvSpPr>
            <p:nvPr/>
          </p:nvSpPr>
          <p:spPr bwMode="auto">
            <a:xfrm>
              <a:off x="4446" y="2586"/>
              <a:ext cx="33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hangingPunct="0">
                <a:spcBef>
                  <a:spcPct val="50000"/>
                </a:spcBef>
              </a:pPr>
              <a:endParaRPr lang="en-US" sz="1500">
                <a:solidFill>
                  <a:srgbClr val="000000"/>
                </a:solidFill>
                <a:latin typeface="Fira Sans" charset="0"/>
              </a:endParaRPr>
            </a:p>
          </p:txBody>
        </p:sp>
        <p:sp>
          <p:nvSpPr>
            <p:cNvPr id="13334" name="Line 20"/>
            <p:cNvSpPr>
              <a:spLocks noChangeShapeType="1"/>
            </p:cNvSpPr>
            <p:nvPr/>
          </p:nvSpPr>
          <p:spPr bwMode="auto">
            <a:xfrm>
              <a:off x="4446" y="2734"/>
              <a:ext cx="33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hangingPunct="0">
                <a:spcBef>
                  <a:spcPct val="50000"/>
                </a:spcBef>
              </a:pPr>
              <a:endParaRPr lang="en-US" sz="1500">
                <a:solidFill>
                  <a:srgbClr val="000000"/>
                </a:solidFill>
                <a:latin typeface="Fira Sans" charset="0"/>
              </a:endParaRPr>
            </a:p>
          </p:txBody>
        </p:sp>
        <p:sp>
          <p:nvSpPr>
            <p:cNvPr id="13335" name="Line 21"/>
            <p:cNvSpPr>
              <a:spLocks noChangeShapeType="1"/>
            </p:cNvSpPr>
            <p:nvPr/>
          </p:nvSpPr>
          <p:spPr bwMode="auto">
            <a:xfrm>
              <a:off x="4446" y="3284"/>
              <a:ext cx="33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hangingPunct="0">
                <a:spcBef>
                  <a:spcPct val="50000"/>
                </a:spcBef>
              </a:pPr>
              <a:endParaRPr lang="en-US" sz="1500">
                <a:solidFill>
                  <a:srgbClr val="000000"/>
                </a:solidFill>
                <a:latin typeface="Fira Sans" charset="0"/>
              </a:endParaRPr>
            </a:p>
          </p:txBody>
        </p:sp>
        <p:sp>
          <p:nvSpPr>
            <p:cNvPr id="13336" name="Line 22"/>
            <p:cNvSpPr>
              <a:spLocks noChangeShapeType="1"/>
            </p:cNvSpPr>
            <p:nvPr/>
          </p:nvSpPr>
          <p:spPr bwMode="auto">
            <a:xfrm>
              <a:off x="4446" y="3579"/>
              <a:ext cx="33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hangingPunct="0">
                <a:spcBef>
                  <a:spcPct val="50000"/>
                </a:spcBef>
              </a:pPr>
              <a:endParaRPr lang="en-US" sz="1500">
                <a:solidFill>
                  <a:srgbClr val="000000"/>
                </a:solidFill>
                <a:latin typeface="Fira Sans" charset="0"/>
              </a:endParaRPr>
            </a:p>
          </p:txBody>
        </p:sp>
        <p:sp>
          <p:nvSpPr>
            <p:cNvPr id="13337" name="Text Box 23"/>
            <p:cNvSpPr txBox="1">
              <a:spLocks noChangeArrowheads="1"/>
            </p:cNvSpPr>
            <p:nvPr/>
          </p:nvSpPr>
          <p:spPr bwMode="auto">
            <a:xfrm>
              <a:off x="4338" y="1679"/>
              <a:ext cx="22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a:spcBef>
                  <a:spcPct val="50000"/>
                </a:spcBef>
              </a:pPr>
              <a:r>
                <a:rPr lang="en-US" altLang="en-US" sz="1500">
                  <a:solidFill>
                    <a:srgbClr val="000000"/>
                  </a:solidFill>
                </a:rPr>
                <a:t>T</a:t>
              </a:r>
            </a:p>
          </p:txBody>
        </p:sp>
        <p:sp>
          <p:nvSpPr>
            <p:cNvPr id="13338" name="Text Box 24"/>
            <p:cNvSpPr txBox="1">
              <a:spLocks noChangeArrowheads="1"/>
            </p:cNvSpPr>
            <p:nvPr/>
          </p:nvSpPr>
          <p:spPr bwMode="auto">
            <a:xfrm>
              <a:off x="3547" y="3619"/>
              <a:ext cx="7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r" defTabSz="685800">
                <a:spcBef>
                  <a:spcPct val="50000"/>
                </a:spcBef>
              </a:pPr>
              <a:r>
                <a:rPr lang="en-US" altLang="en-US" sz="1200">
                  <a:solidFill>
                    <a:srgbClr val="000000"/>
                  </a:solidFill>
                </a:rPr>
                <a:t>M-1</a:t>
              </a:r>
            </a:p>
          </p:txBody>
        </p:sp>
        <p:sp>
          <p:nvSpPr>
            <p:cNvPr id="13339" name="Line 25"/>
            <p:cNvSpPr>
              <a:spLocks noChangeShapeType="1"/>
            </p:cNvSpPr>
            <p:nvPr/>
          </p:nvSpPr>
          <p:spPr bwMode="auto">
            <a:xfrm>
              <a:off x="4314" y="2808"/>
              <a:ext cx="0" cy="4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lIns="67500" tIns="35100" rIns="67500" bIns="35100">
              <a:spAutoFit/>
            </a:bodyPr>
            <a:lstStyle/>
            <a:p>
              <a:pPr defTabSz="685800" eaLnBrk="0" hangingPunct="0">
                <a:spcBef>
                  <a:spcPct val="50000"/>
                </a:spcBef>
              </a:pPr>
              <a:endParaRPr lang="en-US" sz="1500">
                <a:solidFill>
                  <a:srgbClr val="000000"/>
                </a:solidFill>
                <a:latin typeface="Fira Sans" charset="0"/>
              </a:endParaRPr>
            </a:p>
          </p:txBody>
        </p:sp>
        <p:sp>
          <p:nvSpPr>
            <p:cNvPr id="13340" name="Line 26"/>
            <p:cNvSpPr>
              <a:spLocks noChangeShapeType="1"/>
            </p:cNvSpPr>
            <p:nvPr/>
          </p:nvSpPr>
          <p:spPr bwMode="auto">
            <a:xfrm>
              <a:off x="4589" y="2812"/>
              <a:ext cx="0" cy="4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lIns="67500" tIns="35100" rIns="67500" bIns="35100">
              <a:spAutoFit/>
            </a:bodyPr>
            <a:lstStyle/>
            <a:p>
              <a:pPr defTabSz="685800" eaLnBrk="0" hangingPunct="0">
                <a:spcBef>
                  <a:spcPct val="50000"/>
                </a:spcBef>
              </a:pPr>
              <a:endParaRPr lang="en-US" sz="1500">
                <a:solidFill>
                  <a:srgbClr val="000000"/>
                </a:solidFill>
                <a:latin typeface="Fira Sans" charset="0"/>
              </a:endParaRPr>
            </a:p>
          </p:txBody>
        </p:sp>
        <p:sp>
          <p:nvSpPr>
            <p:cNvPr id="13341" name="Text Box 27"/>
            <p:cNvSpPr txBox="1">
              <a:spLocks noChangeArrowheads="1"/>
            </p:cNvSpPr>
            <p:nvPr/>
          </p:nvSpPr>
          <p:spPr bwMode="auto">
            <a:xfrm>
              <a:off x="4122" y="1886"/>
              <a:ext cx="18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67500" tIns="35100" rIns="67500" bIns="351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r" defTabSz="685800" eaLnBrk="0" hangingPunct="0">
                <a:spcBef>
                  <a:spcPct val="50000"/>
                </a:spcBef>
              </a:pPr>
              <a:r>
                <a:rPr lang="en-US" altLang="en-US" sz="1200">
                  <a:solidFill>
                    <a:srgbClr val="000000"/>
                  </a:solidFill>
                </a:rPr>
                <a:t>0</a:t>
              </a:r>
            </a:p>
          </p:txBody>
        </p:sp>
        <p:sp>
          <p:nvSpPr>
            <p:cNvPr id="13342" name="Text Box 28"/>
            <p:cNvSpPr txBox="1">
              <a:spLocks noChangeArrowheads="1"/>
            </p:cNvSpPr>
            <p:nvPr/>
          </p:nvSpPr>
          <p:spPr bwMode="auto">
            <a:xfrm>
              <a:off x="4123" y="2038"/>
              <a:ext cx="18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67500" tIns="35100" rIns="67500" bIns="351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eaLnBrk="0" hangingPunct="0">
                <a:spcBef>
                  <a:spcPct val="50000"/>
                </a:spcBef>
              </a:pPr>
              <a:r>
                <a:rPr lang="en-US" altLang="en-US" sz="1200">
                  <a:solidFill>
                    <a:srgbClr val="000000"/>
                  </a:solidFill>
                </a:rPr>
                <a:t>1</a:t>
              </a:r>
            </a:p>
          </p:txBody>
        </p:sp>
        <p:sp>
          <p:nvSpPr>
            <p:cNvPr id="13343" name="Text Box 29"/>
            <p:cNvSpPr txBox="1">
              <a:spLocks noChangeArrowheads="1"/>
            </p:cNvSpPr>
            <p:nvPr/>
          </p:nvSpPr>
          <p:spPr bwMode="auto">
            <a:xfrm>
              <a:off x="4122" y="2182"/>
              <a:ext cx="18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67500" tIns="35100" rIns="67500" bIns="351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r" defTabSz="685800" eaLnBrk="0" hangingPunct="0">
                <a:spcBef>
                  <a:spcPct val="50000"/>
                </a:spcBef>
              </a:pPr>
              <a:r>
                <a:rPr lang="en-US" altLang="en-US" sz="1200">
                  <a:solidFill>
                    <a:srgbClr val="000000"/>
                  </a:solidFill>
                </a:rPr>
                <a:t>2</a:t>
              </a:r>
            </a:p>
          </p:txBody>
        </p:sp>
        <p:sp>
          <p:nvSpPr>
            <p:cNvPr id="13344" name="Text Box 30"/>
            <p:cNvSpPr txBox="1">
              <a:spLocks noChangeArrowheads="1"/>
            </p:cNvSpPr>
            <p:nvPr/>
          </p:nvSpPr>
          <p:spPr bwMode="auto">
            <a:xfrm>
              <a:off x="4122" y="2330"/>
              <a:ext cx="18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67500" tIns="35100" rIns="67500" bIns="351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r" defTabSz="685800" eaLnBrk="0" hangingPunct="0">
                <a:spcBef>
                  <a:spcPct val="50000"/>
                </a:spcBef>
              </a:pPr>
              <a:r>
                <a:rPr lang="en-US" altLang="en-US" sz="1200">
                  <a:solidFill>
                    <a:srgbClr val="000000"/>
                  </a:solidFill>
                </a:rPr>
                <a:t>3</a:t>
              </a:r>
            </a:p>
          </p:txBody>
        </p:sp>
        <p:sp>
          <p:nvSpPr>
            <p:cNvPr id="13345" name="Rectangle 31"/>
            <p:cNvSpPr>
              <a:spLocks noChangeArrowheads="1"/>
            </p:cNvSpPr>
            <p:nvPr/>
          </p:nvSpPr>
          <p:spPr bwMode="auto">
            <a:xfrm>
              <a:off x="4822" y="2669"/>
              <a:ext cx="795" cy="131"/>
            </a:xfrm>
            <a:prstGeom prst="rect">
              <a:avLst/>
            </a:prstGeom>
            <a:solidFill>
              <a:schemeClr val="bg1"/>
            </a:solidFill>
            <a:ln w="19050">
              <a:solidFill>
                <a:schemeClr val="accent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defTabSz="685800" eaLnBrk="0" hangingPunct="0">
                <a:spcBef>
                  <a:spcPct val="50000"/>
                </a:spcBef>
              </a:pPr>
              <a:r>
                <a:rPr lang="en-US" altLang="en-US" sz="1050">
                  <a:solidFill>
                    <a:srgbClr val="000000"/>
                  </a:solidFill>
                </a:rPr>
                <a:t>satellite data</a:t>
              </a:r>
            </a:p>
          </p:txBody>
        </p:sp>
        <p:sp>
          <p:nvSpPr>
            <p:cNvPr id="13346" name="Rectangle 32"/>
            <p:cNvSpPr>
              <a:spLocks noChangeArrowheads="1"/>
            </p:cNvSpPr>
            <p:nvPr/>
          </p:nvSpPr>
          <p:spPr bwMode="auto">
            <a:xfrm>
              <a:off x="4822" y="2225"/>
              <a:ext cx="795" cy="131"/>
            </a:xfrm>
            <a:prstGeom prst="rect">
              <a:avLst/>
            </a:prstGeom>
            <a:solidFill>
              <a:schemeClr val="bg1"/>
            </a:solidFill>
            <a:ln w="19050">
              <a:solidFill>
                <a:schemeClr val="accent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defTabSz="685800" eaLnBrk="0" hangingPunct="0">
                <a:spcBef>
                  <a:spcPct val="50000"/>
                </a:spcBef>
              </a:pPr>
              <a:r>
                <a:rPr lang="en-US" altLang="en-US" sz="1050">
                  <a:solidFill>
                    <a:srgbClr val="000000"/>
                  </a:solidFill>
                </a:rPr>
                <a:t>satellite data</a:t>
              </a:r>
            </a:p>
          </p:txBody>
        </p:sp>
        <p:sp>
          <p:nvSpPr>
            <p:cNvPr id="13347" name="Rectangle 33"/>
            <p:cNvSpPr>
              <a:spLocks noChangeArrowheads="1"/>
            </p:cNvSpPr>
            <p:nvPr/>
          </p:nvSpPr>
          <p:spPr bwMode="auto">
            <a:xfrm>
              <a:off x="4822" y="2521"/>
              <a:ext cx="795" cy="131"/>
            </a:xfrm>
            <a:prstGeom prst="rect">
              <a:avLst/>
            </a:prstGeom>
            <a:solidFill>
              <a:schemeClr val="bg1"/>
            </a:solidFill>
            <a:ln w="19050">
              <a:solidFill>
                <a:schemeClr val="accent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defTabSz="685800" eaLnBrk="0" hangingPunct="0">
                <a:spcBef>
                  <a:spcPct val="50000"/>
                </a:spcBef>
              </a:pPr>
              <a:r>
                <a:rPr lang="en-US" altLang="en-US" sz="1050">
                  <a:solidFill>
                    <a:srgbClr val="000000"/>
                  </a:solidFill>
                </a:rPr>
                <a:t>satellite data</a:t>
              </a:r>
            </a:p>
          </p:txBody>
        </p:sp>
        <p:sp>
          <p:nvSpPr>
            <p:cNvPr id="13348" name="Rectangle 34"/>
            <p:cNvSpPr>
              <a:spLocks noChangeArrowheads="1"/>
            </p:cNvSpPr>
            <p:nvPr/>
          </p:nvSpPr>
          <p:spPr bwMode="auto">
            <a:xfrm>
              <a:off x="4822" y="3219"/>
              <a:ext cx="795" cy="131"/>
            </a:xfrm>
            <a:prstGeom prst="rect">
              <a:avLst/>
            </a:prstGeom>
            <a:solidFill>
              <a:schemeClr val="bg1"/>
            </a:solidFill>
            <a:ln w="19050">
              <a:solidFill>
                <a:schemeClr val="accent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defTabSz="685800" eaLnBrk="0" hangingPunct="0">
                <a:spcBef>
                  <a:spcPct val="50000"/>
                </a:spcBef>
              </a:pPr>
              <a:r>
                <a:rPr lang="en-US" altLang="en-US" sz="1050">
                  <a:solidFill>
                    <a:srgbClr val="000000"/>
                  </a:solidFill>
                </a:rPr>
                <a:t>satellite data</a:t>
              </a:r>
            </a:p>
          </p:txBody>
        </p:sp>
        <p:sp>
          <p:nvSpPr>
            <p:cNvPr id="13349" name="Rectangle 35"/>
            <p:cNvSpPr>
              <a:spLocks noChangeArrowheads="1"/>
            </p:cNvSpPr>
            <p:nvPr/>
          </p:nvSpPr>
          <p:spPr bwMode="auto">
            <a:xfrm>
              <a:off x="4822" y="3513"/>
              <a:ext cx="795" cy="131"/>
            </a:xfrm>
            <a:prstGeom prst="rect">
              <a:avLst/>
            </a:prstGeom>
            <a:solidFill>
              <a:schemeClr val="bg1"/>
            </a:solidFill>
            <a:ln w="19050">
              <a:solidFill>
                <a:schemeClr val="accent1"/>
              </a:solidFill>
              <a:miter lim="800000"/>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algn="ctr" defTabSz="685800" eaLnBrk="0" hangingPunct="0">
                <a:spcBef>
                  <a:spcPct val="50000"/>
                </a:spcBef>
              </a:pPr>
              <a:r>
                <a:rPr lang="en-US" altLang="en-US" sz="1050">
                  <a:solidFill>
                    <a:srgbClr val="000000"/>
                  </a:solidFill>
                </a:rPr>
                <a:t>satellite data</a:t>
              </a:r>
            </a:p>
          </p:txBody>
        </p:sp>
      </p:grpSp>
      <p:sp>
        <p:nvSpPr>
          <p:cNvPr id="439332" name="Text Box 36"/>
          <p:cNvSpPr txBox="1">
            <a:spLocks noChangeArrowheads="1"/>
          </p:cNvSpPr>
          <p:nvPr/>
        </p:nvSpPr>
        <p:spPr bwMode="auto">
          <a:xfrm>
            <a:off x="440227" y="4101504"/>
            <a:ext cx="69294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a:spcBef>
                <a:spcPct val="50000"/>
              </a:spcBef>
            </a:pPr>
            <a:r>
              <a:rPr lang="en-US" altLang="en-US" sz="1500" dirty="0">
                <a:solidFill>
                  <a:srgbClr val="000000"/>
                </a:solidFill>
              </a:rPr>
              <a:t>T[</a:t>
            </a:r>
            <a:r>
              <a:rPr lang="en-US" altLang="en-US" sz="1500" dirty="0" err="1">
                <a:solidFill>
                  <a:srgbClr val="0075F6"/>
                </a:solidFill>
              </a:rPr>
              <a:t>i</a:t>
            </a:r>
            <a:r>
              <a:rPr lang="en-US" altLang="en-US" sz="1500" dirty="0">
                <a:solidFill>
                  <a:srgbClr val="000000"/>
                </a:solidFill>
              </a:rPr>
              <a:t>] =</a:t>
            </a:r>
          </a:p>
        </p:txBody>
      </p:sp>
      <p:sp>
        <p:nvSpPr>
          <p:cNvPr id="439333" name="AutoShape 37"/>
          <p:cNvSpPr>
            <a:spLocks/>
          </p:cNvSpPr>
          <p:nvPr/>
        </p:nvSpPr>
        <p:spPr bwMode="auto">
          <a:xfrm>
            <a:off x="1052209" y="4075917"/>
            <a:ext cx="149132" cy="351323"/>
          </a:xfrm>
          <a:prstGeom prst="leftBrace">
            <a:avLst>
              <a:gd name="adj1" fmla="val 60154"/>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lIns="67500" tIns="35100" rIns="67500" bIns="35100"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eaLnBrk="0" hangingPunct="0">
              <a:spcBef>
                <a:spcPct val="50000"/>
              </a:spcBef>
            </a:pPr>
            <a:endParaRPr lang="nl-NL" altLang="en-US" sz="1500">
              <a:solidFill>
                <a:srgbClr val="000000"/>
              </a:solidFill>
            </a:endParaRPr>
          </a:p>
        </p:txBody>
      </p:sp>
      <p:sp>
        <p:nvSpPr>
          <p:cNvPr id="439334" name="Text Box 38"/>
          <p:cNvSpPr txBox="1">
            <a:spLocks noChangeArrowheads="1"/>
          </p:cNvSpPr>
          <p:nvPr/>
        </p:nvSpPr>
        <p:spPr bwMode="auto">
          <a:xfrm>
            <a:off x="3854931" y="5122143"/>
            <a:ext cx="664369" cy="301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67500" tIns="35100" rIns="67500" bIns="351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eaLnBrk="0" hangingPunct="0">
              <a:spcBef>
                <a:spcPct val="50000"/>
              </a:spcBef>
            </a:pPr>
            <a:r>
              <a:rPr lang="en-US" altLang="en-US" sz="1500" dirty="0">
                <a:solidFill>
                  <a:srgbClr val="000000"/>
                </a:solidFill>
              </a:rPr>
              <a:t>O(</a:t>
            </a:r>
            <a:r>
              <a:rPr lang="en-US" altLang="en-US" sz="1500" dirty="0">
                <a:solidFill>
                  <a:srgbClr val="0075F6"/>
                </a:solidFill>
              </a:rPr>
              <a:t>1</a:t>
            </a:r>
            <a:r>
              <a:rPr lang="en-US" altLang="en-US" sz="1500" dirty="0">
                <a:solidFill>
                  <a:srgbClr val="000000"/>
                </a:solidFill>
              </a:rPr>
              <a:t>)</a:t>
            </a:r>
          </a:p>
        </p:txBody>
      </p:sp>
      <p:sp>
        <p:nvSpPr>
          <p:cNvPr id="439335" name="Text Box 39"/>
          <p:cNvSpPr txBox="1">
            <a:spLocks noChangeArrowheads="1"/>
          </p:cNvSpPr>
          <p:nvPr/>
        </p:nvSpPr>
        <p:spPr bwMode="auto">
          <a:xfrm>
            <a:off x="3582196" y="5522224"/>
            <a:ext cx="664369" cy="301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67500" tIns="35100" rIns="67500" bIns="35100">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50000"/>
              </a:spcBef>
              <a:spcAft>
                <a:spcPct val="0"/>
              </a:spcAft>
              <a:defRPr sz="2000">
                <a:solidFill>
                  <a:schemeClr val="tx1"/>
                </a:solidFill>
                <a:latin typeface="Arial" panose="020B0604020202020204" pitchFamily="34" charset="0"/>
              </a:defRPr>
            </a:lvl6pPr>
            <a:lvl7pPr marL="2971800" indent="-228600" eaLnBrk="0" fontAlgn="base" hangingPunct="0">
              <a:spcBef>
                <a:spcPct val="50000"/>
              </a:spcBef>
              <a:spcAft>
                <a:spcPct val="0"/>
              </a:spcAft>
              <a:defRPr sz="2000">
                <a:solidFill>
                  <a:schemeClr val="tx1"/>
                </a:solidFill>
                <a:latin typeface="Arial" panose="020B0604020202020204" pitchFamily="34" charset="0"/>
              </a:defRPr>
            </a:lvl7pPr>
            <a:lvl8pPr marL="3429000" indent="-228600" eaLnBrk="0" fontAlgn="base" hangingPunct="0">
              <a:spcBef>
                <a:spcPct val="50000"/>
              </a:spcBef>
              <a:spcAft>
                <a:spcPct val="0"/>
              </a:spcAft>
              <a:defRPr sz="2000">
                <a:solidFill>
                  <a:schemeClr val="tx1"/>
                </a:solidFill>
                <a:latin typeface="Arial" panose="020B0604020202020204" pitchFamily="34" charset="0"/>
              </a:defRPr>
            </a:lvl8pPr>
            <a:lvl9pPr marL="3886200" indent="-228600" eaLnBrk="0" fontAlgn="base" hangingPunct="0">
              <a:spcBef>
                <a:spcPct val="50000"/>
              </a:spcBef>
              <a:spcAft>
                <a:spcPct val="0"/>
              </a:spcAft>
              <a:defRPr sz="2000">
                <a:solidFill>
                  <a:schemeClr val="tx1"/>
                </a:solidFill>
                <a:latin typeface="Arial" panose="020B0604020202020204" pitchFamily="34" charset="0"/>
              </a:defRPr>
            </a:lvl9pPr>
          </a:lstStyle>
          <a:p>
            <a:pPr defTabSz="685800" eaLnBrk="0" hangingPunct="0">
              <a:spcBef>
                <a:spcPct val="50000"/>
              </a:spcBef>
            </a:pPr>
            <a:r>
              <a:rPr lang="en-US" altLang="en-US" sz="1500" dirty="0">
                <a:solidFill>
                  <a:srgbClr val="000000"/>
                </a:solidFill>
              </a:rPr>
              <a:t>O(</a:t>
            </a:r>
            <a:r>
              <a:rPr lang="en-US" altLang="en-US" sz="1500" dirty="0">
                <a:solidFill>
                  <a:srgbClr val="0075F6"/>
                </a:solidFill>
              </a:rPr>
              <a:t>M</a:t>
            </a:r>
            <a:r>
              <a:rPr lang="en-US" altLang="en-US" sz="1500" dirty="0">
                <a:solidFill>
                  <a:srgbClr val="000000"/>
                </a:solidFill>
              </a:rPr>
              <a:t>)</a:t>
            </a:r>
          </a:p>
        </p:txBody>
      </p:sp>
      <p:sp>
        <p:nvSpPr>
          <p:cNvPr id="38" name="Line 5">
            <a:extLst>
              <a:ext uri="{FF2B5EF4-FFF2-40B4-BE49-F238E27FC236}">
                <a16:creationId xmlns:a16="http://schemas.microsoft.com/office/drawing/2014/main" id="{B7E9609B-1691-444A-A1BB-2F0B66D09A06}"/>
              </a:ext>
            </a:extLst>
          </p:cNvPr>
          <p:cNvSpPr>
            <a:spLocks noChangeShapeType="1"/>
          </p:cNvSpPr>
          <p:nvPr/>
        </p:nvSpPr>
        <p:spPr bwMode="auto">
          <a:xfrm>
            <a:off x="457200" y="2784872"/>
            <a:ext cx="5532121"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pPr defTabSz="685800" eaLnBrk="0" hangingPunct="0">
              <a:spcBef>
                <a:spcPct val="50000"/>
              </a:spcBef>
            </a:pPr>
            <a:endParaRPr lang="en-US" sz="1500">
              <a:solidFill>
                <a:srgbClr val="000000"/>
              </a:solidFill>
              <a:latin typeface="Fira Sans" charset="0"/>
            </a:endParaRPr>
          </a:p>
        </p:txBody>
      </p:sp>
    </p:spTree>
    <p:extLst>
      <p:ext uri="{BB962C8B-B14F-4D97-AF65-F5344CB8AC3E}">
        <p14:creationId xmlns:p14="http://schemas.microsoft.com/office/powerpoint/2010/main" val="19501215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93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933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93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9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32" grpId="0"/>
      <p:bldP spid="439333" grpId="0" animBg="1"/>
      <p:bldP spid="439334" grpId="0"/>
      <p:bldP spid="439335"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UE-new2">
  <a:themeElements>
    <a:clrScheme name="AGA">
      <a:dk1>
        <a:srgbClr val="000000"/>
      </a:dk1>
      <a:lt1>
        <a:srgbClr val="FFFFFF"/>
      </a:lt1>
      <a:dk2>
        <a:srgbClr val="000000"/>
      </a:dk2>
      <a:lt2>
        <a:srgbClr val="FFFFFF"/>
      </a:lt2>
      <a:accent1>
        <a:srgbClr val="0075F6"/>
      </a:accent1>
      <a:accent2>
        <a:srgbClr val="00B050"/>
      </a:accent2>
      <a:accent3>
        <a:srgbClr val="A5A5A5"/>
      </a:accent3>
      <a:accent4>
        <a:srgbClr val="C00000"/>
      </a:accent4>
      <a:accent5>
        <a:srgbClr val="7030A0"/>
      </a:accent5>
      <a:accent6>
        <a:srgbClr val="FFC000"/>
      </a:accent6>
      <a:hlink>
        <a:srgbClr val="D60029"/>
      </a:hlink>
      <a:folHlink>
        <a:srgbClr val="009900"/>
      </a:folHlink>
    </a:clrScheme>
    <a:fontScheme name="AGA">
      <a:majorFont>
        <a:latin typeface="Fira Sans"/>
        <a:ea typeface=""/>
        <a:cs typeface=""/>
      </a:majorFont>
      <a:minorFont>
        <a:latin typeface="Fir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triangle" w="med" len="med"/>
        </a:ln>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000" b="0" i="0" u="none" strike="noStrike" cap="none" normalizeH="0" baseline="0" smtClean="0">
            <a:ln>
              <a:noFill/>
            </a:ln>
            <a:solidFill>
              <a:schemeClr val="tx1"/>
            </a:solidFill>
            <a:effectLst/>
            <a:latin typeface="Fira Sans" pitchFamily="34" charset="0"/>
          </a:defRPr>
        </a:defPPr>
      </a:lstStyle>
    </a:spDef>
    <a:lnDef>
      <a:spPr bwMode="auto">
        <a:noFill/>
        <a:ln w="28575" cap="flat" cmpd="sng" algn="ctr">
          <a:solidFill>
            <a:schemeClr val="tx1"/>
          </a:solidFill>
          <a:prstDash val="solid"/>
          <a:round/>
          <a:headEnd type="none" w="med" len="med"/>
          <a:tailEnd type="none" w="med" len="med"/>
        </a:ln>
        <a:effectLst/>
      </a:spPr>
      <a:bodyPr/>
      <a:lstStyle/>
    </a:lnDef>
    <a:txDef>
      <a:spPr>
        <a:noFill/>
      </a:spPr>
      <a:bodyPr wrap="square" rtlCol="0">
        <a:noAutofit/>
      </a:bodyPr>
      <a:lstStyle>
        <a:defPPr>
          <a:defRPr dirty="0">
            <a:latin typeface="+mn-lt"/>
          </a:defRPr>
        </a:defPPr>
      </a:lstStyle>
    </a:tx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01486B"/>
        </a:dk2>
        <a:lt2>
          <a:srgbClr val="002A58"/>
        </a:lt2>
        <a:accent1>
          <a:srgbClr val="439DFF"/>
        </a:accent1>
        <a:accent2>
          <a:srgbClr val="CCCC66"/>
        </a:accent2>
        <a:accent3>
          <a:srgbClr val="FFFFFF"/>
        </a:accent3>
        <a:accent4>
          <a:srgbClr val="000000"/>
        </a:accent4>
        <a:accent5>
          <a:srgbClr val="B0CCFF"/>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10">
        <a:dk1>
          <a:srgbClr val="000000"/>
        </a:dk1>
        <a:lt1>
          <a:srgbClr val="FFFFFF"/>
        </a:lt1>
        <a:dk2>
          <a:srgbClr val="01486B"/>
        </a:dk2>
        <a:lt2>
          <a:srgbClr val="002A58"/>
        </a:lt2>
        <a:accent1>
          <a:srgbClr val="439DFF"/>
        </a:accent1>
        <a:accent2>
          <a:srgbClr val="02886B"/>
        </a:accent2>
        <a:accent3>
          <a:srgbClr val="FFFFFF"/>
        </a:accent3>
        <a:accent4>
          <a:srgbClr val="000000"/>
        </a:accent4>
        <a:accent5>
          <a:srgbClr val="B0CCFF"/>
        </a:accent5>
        <a:accent6>
          <a:srgbClr val="027B60"/>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11">
        <a:dk1>
          <a:srgbClr val="000000"/>
        </a:dk1>
        <a:lt1>
          <a:srgbClr val="FFFFFF"/>
        </a:lt1>
        <a:dk2>
          <a:srgbClr val="01486B"/>
        </a:dk2>
        <a:lt2>
          <a:srgbClr val="002A58"/>
        </a:lt2>
        <a:accent1>
          <a:srgbClr val="439DFF"/>
        </a:accent1>
        <a:accent2>
          <a:srgbClr val="02886B"/>
        </a:accent2>
        <a:accent3>
          <a:srgbClr val="FFFFFF"/>
        </a:accent3>
        <a:accent4>
          <a:srgbClr val="000000"/>
        </a:accent4>
        <a:accent5>
          <a:srgbClr val="B0CCFF"/>
        </a:accent5>
        <a:accent6>
          <a:srgbClr val="027B60"/>
        </a:accent6>
        <a:hlink>
          <a:srgbClr val="03B58F"/>
        </a:hlink>
        <a:folHlink>
          <a:srgbClr val="3399FF"/>
        </a:folHlink>
      </a:clrScheme>
      <a:clrMap bg1="lt1" tx1="dk1" bg2="lt2" tx2="dk2" accent1="accent1" accent2="accent2" accent3="accent3" accent4="accent4" accent5="accent5" accent6="accent6" hlink="hlink" folHlink="folHlink"/>
    </a:extraClrScheme>
    <a:extraClrScheme>
      <a:clrScheme name="Level 12">
        <a:dk1>
          <a:srgbClr val="000000"/>
        </a:dk1>
        <a:lt1>
          <a:srgbClr val="FFFFFF"/>
        </a:lt1>
        <a:dk2>
          <a:srgbClr val="01486B"/>
        </a:dk2>
        <a:lt2>
          <a:srgbClr val="002A58"/>
        </a:lt2>
        <a:accent1>
          <a:srgbClr val="439DFF"/>
        </a:accent1>
        <a:accent2>
          <a:srgbClr val="02886B"/>
        </a:accent2>
        <a:accent3>
          <a:srgbClr val="FFFFFF"/>
        </a:accent3>
        <a:accent4>
          <a:srgbClr val="000000"/>
        </a:accent4>
        <a:accent5>
          <a:srgbClr val="B0CCFF"/>
        </a:accent5>
        <a:accent6>
          <a:srgbClr val="027B60"/>
        </a:accent6>
        <a:hlink>
          <a:srgbClr val="03B58F"/>
        </a:hlink>
        <a:folHlink>
          <a:srgbClr val="009900"/>
        </a:folHlink>
      </a:clrScheme>
      <a:clrMap bg1="lt1" tx1="dk1" bg2="lt2" tx2="dk2" accent1="accent1" accent2="accent2" accent3="accent3" accent4="accent4" accent5="accent5" accent6="accent6" hlink="hlink" folHlink="folHlink"/>
    </a:extraClrScheme>
    <a:extraClrScheme>
      <a:clrScheme name="Level 13">
        <a:dk1>
          <a:srgbClr val="000000"/>
        </a:dk1>
        <a:lt1>
          <a:srgbClr val="FFFFFF"/>
        </a:lt1>
        <a:dk2>
          <a:srgbClr val="01486B"/>
        </a:dk2>
        <a:lt2>
          <a:srgbClr val="002A58"/>
        </a:lt2>
        <a:accent1>
          <a:srgbClr val="439DFF"/>
        </a:accent1>
        <a:accent2>
          <a:srgbClr val="02886B"/>
        </a:accent2>
        <a:accent3>
          <a:srgbClr val="FFFFFF"/>
        </a:accent3>
        <a:accent4>
          <a:srgbClr val="000000"/>
        </a:accent4>
        <a:accent5>
          <a:srgbClr val="B0CCFF"/>
        </a:accent5>
        <a:accent6>
          <a:srgbClr val="027B60"/>
        </a:accent6>
        <a:hlink>
          <a:srgbClr val="07B14C"/>
        </a:hlink>
        <a:folHlink>
          <a:srgbClr val="009900"/>
        </a:folHlink>
      </a:clrScheme>
      <a:clrMap bg1="lt1" tx1="dk1" bg2="lt2" tx2="dk2" accent1="accent1" accent2="accent2" accent3="accent3" accent4="accent4" accent5="accent5" accent6="accent6" hlink="hlink" folHlink="folHlink"/>
    </a:extraClrScheme>
    <a:extraClrScheme>
      <a:clrScheme name="Level 14">
        <a:dk1>
          <a:srgbClr val="000000"/>
        </a:dk1>
        <a:lt1>
          <a:srgbClr val="FFFFFF"/>
        </a:lt1>
        <a:dk2>
          <a:srgbClr val="01486B"/>
        </a:dk2>
        <a:lt2>
          <a:srgbClr val="002A58"/>
        </a:lt2>
        <a:accent1>
          <a:srgbClr val="439DFF"/>
        </a:accent1>
        <a:accent2>
          <a:srgbClr val="02886B"/>
        </a:accent2>
        <a:accent3>
          <a:srgbClr val="FFFFFF"/>
        </a:accent3>
        <a:accent4>
          <a:srgbClr val="000000"/>
        </a:accent4>
        <a:accent5>
          <a:srgbClr val="B0CCFF"/>
        </a:accent5>
        <a:accent6>
          <a:srgbClr val="027B60"/>
        </a:accent6>
        <a:hlink>
          <a:srgbClr val="8ED80A"/>
        </a:hlink>
        <a:folHlink>
          <a:srgbClr val="009900"/>
        </a:folHlink>
      </a:clrScheme>
      <a:clrMap bg1="lt1" tx1="dk1" bg2="lt2" tx2="dk2" accent1="accent1" accent2="accent2" accent3="accent3" accent4="accent4" accent5="accent5" accent6="accent6" hlink="hlink" folHlink="folHlink"/>
    </a:extraClrScheme>
    <a:extraClrScheme>
      <a:clrScheme name="Level 15">
        <a:dk1>
          <a:srgbClr val="000000"/>
        </a:dk1>
        <a:lt1>
          <a:srgbClr val="FFFFFF"/>
        </a:lt1>
        <a:dk2>
          <a:srgbClr val="01486B"/>
        </a:dk2>
        <a:lt2>
          <a:srgbClr val="002A58"/>
        </a:lt2>
        <a:accent1>
          <a:srgbClr val="1182FF"/>
        </a:accent1>
        <a:accent2>
          <a:srgbClr val="02886B"/>
        </a:accent2>
        <a:accent3>
          <a:srgbClr val="FFFFFF"/>
        </a:accent3>
        <a:accent4>
          <a:srgbClr val="000000"/>
        </a:accent4>
        <a:accent5>
          <a:srgbClr val="AAC1FF"/>
        </a:accent5>
        <a:accent6>
          <a:srgbClr val="027B60"/>
        </a:accent6>
        <a:hlink>
          <a:srgbClr val="8ED80A"/>
        </a:hlink>
        <a:folHlink>
          <a:srgbClr val="009900"/>
        </a:folHlink>
      </a:clrScheme>
      <a:clrMap bg1="lt1" tx1="dk1" bg2="lt2" tx2="dk2" accent1="accent1" accent2="accent2" accent3="accent3" accent4="accent4" accent5="accent5" accent6="accent6" hlink="hlink" folHlink="folHlink"/>
    </a:extraClrScheme>
    <a:extraClrScheme>
      <a:clrScheme name="Level 16">
        <a:dk1>
          <a:srgbClr val="000000"/>
        </a:dk1>
        <a:lt1>
          <a:srgbClr val="FFFFFF"/>
        </a:lt1>
        <a:dk2>
          <a:srgbClr val="01486B"/>
        </a:dk2>
        <a:lt2>
          <a:srgbClr val="002A58"/>
        </a:lt2>
        <a:accent1>
          <a:srgbClr val="0075F6"/>
        </a:accent1>
        <a:accent2>
          <a:srgbClr val="02886B"/>
        </a:accent2>
        <a:accent3>
          <a:srgbClr val="FFFFFF"/>
        </a:accent3>
        <a:accent4>
          <a:srgbClr val="000000"/>
        </a:accent4>
        <a:accent5>
          <a:srgbClr val="AABDFA"/>
        </a:accent5>
        <a:accent6>
          <a:srgbClr val="027B60"/>
        </a:accent6>
        <a:hlink>
          <a:srgbClr val="8ED80A"/>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UE-new2" id="{B29D843D-2D84-4937-AE09-BB4C4A3294EA}" vid="{B88A9129-EBBB-4447-9F53-4AF8E131CCB7}"/>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6435</TotalTime>
  <Words>6746</Words>
  <Application>Microsoft Office PowerPoint</Application>
  <PresentationFormat>On-screen Show (4:3)</PresentationFormat>
  <Paragraphs>1009</Paragraphs>
  <Slides>75</Slides>
  <Notes>33</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2</vt:i4>
      </vt:variant>
      <vt:variant>
        <vt:lpstr>Slide Titles</vt:lpstr>
      </vt:variant>
      <vt:variant>
        <vt:i4>75</vt:i4>
      </vt:variant>
    </vt:vector>
  </HeadingPairs>
  <TitlesOfParts>
    <vt:vector size="89" baseType="lpstr">
      <vt:lpstr>Arial</vt:lpstr>
      <vt:lpstr>Arial Unicode MS</vt:lpstr>
      <vt:lpstr>Cambria Math</vt:lpstr>
      <vt:lpstr>Comic Sans MS</vt:lpstr>
      <vt:lpstr>Fira Sans</vt:lpstr>
      <vt:lpstr>Monotype Corsiva</vt:lpstr>
      <vt:lpstr>Symbol</vt:lpstr>
      <vt:lpstr>Times New Roman</vt:lpstr>
      <vt:lpstr>Trebuchet MS</vt:lpstr>
      <vt:lpstr>Wingdings</vt:lpstr>
      <vt:lpstr>Default Design</vt:lpstr>
      <vt:lpstr>TUE-new2</vt:lpstr>
      <vt:lpstr>Equation</vt:lpstr>
      <vt:lpstr>Clip</vt:lpstr>
      <vt:lpstr>Unit-4</vt:lpstr>
      <vt:lpstr>Dictionary </vt:lpstr>
      <vt:lpstr>Special Case: Dictionaries</vt:lpstr>
      <vt:lpstr>The Search Problem</vt:lpstr>
      <vt:lpstr>Applications</vt:lpstr>
      <vt:lpstr>Direct-address Tables </vt:lpstr>
      <vt:lpstr>Direct Addressing</vt:lpstr>
      <vt:lpstr>Direct-address tables</vt:lpstr>
      <vt:lpstr>Direct-address tables</vt:lpstr>
      <vt:lpstr>Direct-address tables</vt:lpstr>
      <vt:lpstr>Direct Addressing (cont’d)</vt:lpstr>
      <vt:lpstr>Operations</vt:lpstr>
      <vt:lpstr>Comparing Different Implementations</vt:lpstr>
      <vt:lpstr>Examples Using Direct Addressing</vt:lpstr>
      <vt:lpstr>Hash Tables</vt:lpstr>
      <vt:lpstr>Hash Tables</vt:lpstr>
      <vt:lpstr>Hash tables</vt:lpstr>
      <vt:lpstr>Hash tables</vt:lpstr>
      <vt:lpstr>Hash Tables</vt:lpstr>
      <vt:lpstr>Hashing</vt:lpstr>
      <vt:lpstr>Issues with Hashing</vt:lpstr>
      <vt:lpstr>Hashing</vt:lpstr>
      <vt:lpstr>Revisit Example 2</vt:lpstr>
      <vt:lpstr>Collisions</vt:lpstr>
      <vt:lpstr>Handling Collisions</vt:lpstr>
      <vt:lpstr>Collision Resolution by Chaining</vt:lpstr>
      <vt:lpstr>Collision Resolution by Chaining</vt:lpstr>
      <vt:lpstr>Hashing with Chaining</vt:lpstr>
      <vt:lpstr>Exercise</vt:lpstr>
      <vt:lpstr>Quiz</vt:lpstr>
      <vt:lpstr>Analysis on Chained-Hash-Search</vt:lpstr>
      <vt:lpstr>Collision with Chaining - Discussion</vt:lpstr>
      <vt:lpstr>Insertion in Hash Tables</vt:lpstr>
      <vt:lpstr>Deletion in Hash Tables</vt:lpstr>
      <vt:lpstr>Searching in Hash Tables</vt:lpstr>
      <vt:lpstr>Analysis of Hashing with Chaining: Worst Case</vt:lpstr>
      <vt:lpstr>Load Factor of a Hash Table</vt:lpstr>
      <vt:lpstr>Case 1: Unsuccessful Search (i.e., item not stored in the table)</vt:lpstr>
      <vt:lpstr>Case 2: Successful Search</vt:lpstr>
      <vt:lpstr>Analysis of Search in Hash Tables</vt:lpstr>
      <vt:lpstr>Expected Cost – Interpretation</vt:lpstr>
      <vt:lpstr>Good Hash Functions</vt:lpstr>
      <vt:lpstr>Keys as Natural Numbers</vt:lpstr>
      <vt:lpstr>Division Method</vt:lpstr>
      <vt:lpstr>Multiplication Method</vt:lpstr>
      <vt:lpstr>How to choose A?</vt:lpstr>
      <vt:lpstr>Open Addressing</vt:lpstr>
      <vt:lpstr>Generalize hash function notation:</vt:lpstr>
      <vt:lpstr>Common Open Addressing Methods</vt:lpstr>
      <vt:lpstr>Linear probing: Inserting a key</vt:lpstr>
      <vt:lpstr>Linear probing: Searching for a key</vt:lpstr>
      <vt:lpstr>Linear probing: Deleting a key</vt:lpstr>
      <vt:lpstr>Primary Clustering Problem</vt:lpstr>
      <vt:lpstr>Linear Probing</vt:lpstr>
      <vt:lpstr>Linear Probing-Examples</vt:lpstr>
      <vt:lpstr>Search with Linear Probing</vt:lpstr>
      <vt:lpstr>Linear Probing</vt:lpstr>
      <vt:lpstr>Quadratic Probing</vt:lpstr>
      <vt:lpstr>Quadratic Probing</vt:lpstr>
      <vt:lpstr>Quadratic Probing</vt:lpstr>
      <vt:lpstr>Example </vt:lpstr>
      <vt:lpstr>PowerPoint Presentation</vt:lpstr>
      <vt:lpstr>Example</vt:lpstr>
      <vt:lpstr>Example</vt:lpstr>
      <vt:lpstr>Secondary Clustering</vt:lpstr>
      <vt:lpstr>Double Hashing</vt:lpstr>
      <vt:lpstr>Double Hashing</vt:lpstr>
      <vt:lpstr>Double Hashing: Example</vt:lpstr>
      <vt:lpstr>Example Double Hashing </vt:lpstr>
      <vt:lpstr>Analysis of Open Addressing</vt:lpstr>
      <vt:lpstr>Analysis of Open-address Hashing</vt:lpstr>
      <vt:lpstr>PowerPoint Presentation</vt:lpstr>
      <vt:lpstr>Perfect Hashing</vt:lpstr>
      <vt:lpstr>Perfect Hashing</vt:lpstr>
      <vt:lpstr>Perfect Hashing-Implementation</vt:lpstr>
    </vt:vector>
  </TitlesOfParts>
  <Company>University of Nevada, Reno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 CS 465/665</dc:title>
  <dc:creator> Monica Nicolescu</dc:creator>
  <cp:lastModifiedBy>RAJASHREE SHETTAR</cp:lastModifiedBy>
  <cp:revision>1093</cp:revision>
  <dcterms:created xsi:type="dcterms:W3CDTF">2003-07-26T00:47:08Z</dcterms:created>
  <dcterms:modified xsi:type="dcterms:W3CDTF">2023-05-04T08:25:34Z</dcterms:modified>
</cp:coreProperties>
</file>