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95" r:id="rId3"/>
    <p:sldId id="296" r:id="rId4"/>
    <p:sldId id="277" r:id="rId5"/>
    <p:sldId id="278" r:id="rId6"/>
    <p:sldId id="260" r:id="rId7"/>
    <p:sldId id="279" r:id="rId8"/>
    <p:sldId id="280" r:id="rId9"/>
    <p:sldId id="283" r:id="rId10"/>
    <p:sldId id="298" r:id="rId11"/>
    <p:sldId id="299" r:id="rId12"/>
    <p:sldId id="301" r:id="rId13"/>
    <p:sldId id="302" r:id="rId14"/>
    <p:sldId id="337" r:id="rId15"/>
    <p:sldId id="303" r:id="rId16"/>
    <p:sldId id="321" r:id="rId17"/>
    <p:sldId id="322" r:id="rId18"/>
    <p:sldId id="281" r:id="rId19"/>
    <p:sldId id="323" r:id="rId20"/>
    <p:sldId id="284" r:id="rId21"/>
    <p:sldId id="324" r:id="rId22"/>
    <p:sldId id="293" r:id="rId23"/>
    <p:sldId id="325" r:id="rId24"/>
    <p:sldId id="338" r:id="rId25"/>
    <p:sldId id="328" r:id="rId26"/>
    <p:sldId id="262" r:id="rId27"/>
    <p:sldId id="264" r:id="rId28"/>
    <p:sldId id="265" r:id="rId29"/>
    <p:sldId id="271" r:id="rId30"/>
    <p:sldId id="272"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990" y="396"/>
      </p:cViewPr>
      <p:guideLst/>
    </p:cSldViewPr>
  </p:slideViewPr>
  <p:notesTextViewPr>
    <p:cViewPr>
      <p:scale>
        <a:sx n="1" d="1"/>
        <a:sy n="1" d="1"/>
      </p:scale>
      <p:origin x="0" y="0"/>
    </p:cViewPr>
  </p:notesTextViewPr>
  <p:sorterViewPr>
    <p:cViewPr>
      <p:scale>
        <a:sx n="100" d="100"/>
        <a:sy n="100" d="100"/>
      </p:scale>
      <p:origin x="0" y="-62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243218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248901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927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2175158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162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416818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3761843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61254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93CB9FFC-A403-4ACF-9063-1507F3BE635F}" type="slidenum">
              <a:rPr lang="en-US" altLang="en-US"/>
              <a:pPr/>
              <a:t>‹#›</a:t>
            </a:fld>
            <a:endParaRPr lang="en-US" altLang="en-US"/>
          </a:p>
        </p:txBody>
      </p:sp>
    </p:spTree>
    <p:extLst>
      <p:ext uri="{BB962C8B-B14F-4D97-AF65-F5344CB8AC3E}">
        <p14:creationId xmlns:p14="http://schemas.microsoft.com/office/powerpoint/2010/main" val="346801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387017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77D6A95-0631-42AE-B0B3-2DA0C42ACD75}"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274511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7D6A95-0631-42AE-B0B3-2DA0C42ACD7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340126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F77D6A95-0631-42AE-B0B3-2DA0C42ACD75}"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1549516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7D6A95-0631-42AE-B0B3-2DA0C42ACD75}"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117599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D6A95-0631-42AE-B0B3-2DA0C42ACD75}"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99324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7D6A95-0631-42AE-B0B3-2DA0C42ACD7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217148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7D6A95-0631-42AE-B0B3-2DA0C42ACD75}"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E6E82AC-4308-49B8-B4AE-E91BBCF489C7}" type="slidenum">
              <a:rPr lang="en-IN" smtClean="0"/>
              <a:t>‹#›</a:t>
            </a:fld>
            <a:endParaRPr lang="en-IN"/>
          </a:p>
        </p:txBody>
      </p:sp>
    </p:spTree>
    <p:extLst>
      <p:ext uri="{BB962C8B-B14F-4D97-AF65-F5344CB8AC3E}">
        <p14:creationId xmlns:p14="http://schemas.microsoft.com/office/powerpoint/2010/main" val="362196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7D6A95-0631-42AE-B0B3-2DA0C42ACD75}" type="datetimeFigureOut">
              <a:rPr lang="en-IN" smtClean="0"/>
              <a:t>28-04-2023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E6E82AC-4308-49B8-B4AE-E91BBCF489C7}" type="slidenum">
              <a:rPr lang="en-IN" smtClean="0"/>
              <a:t>‹#›</a:t>
            </a:fld>
            <a:endParaRPr lang="en-IN"/>
          </a:p>
        </p:txBody>
      </p:sp>
    </p:spTree>
    <p:extLst>
      <p:ext uri="{BB962C8B-B14F-4D97-AF65-F5344CB8AC3E}">
        <p14:creationId xmlns:p14="http://schemas.microsoft.com/office/powerpoint/2010/main" val="1749978960"/>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 id="214748383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2639" y="803336"/>
            <a:ext cx="8915399" cy="902171"/>
          </a:xfrm>
        </p:spPr>
        <p:txBody>
          <a:bodyPr>
            <a:normAutofit/>
          </a:bodyPr>
          <a:lstStyle/>
          <a:p>
            <a:pPr algn="ctr"/>
            <a:r>
              <a:rPr lang="en-IN" sz="3200" dirty="0">
                <a:solidFill>
                  <a:srgbClr val="FF0000"/>
                </a:solidFill>
                <a:latin typeface="Trebuchet MS" panose="020B0603020202020204" pitchFamily="34" charset="0"/>
              </a:rPr>
              <a:t>UNIT-4</a:t>
            </a:r>
          </a:p>
        </p:txBody>
      </p:sp>
      <p:sp>
        <p:nvSpPr>
          <p:cNvPr id="3" name="Subtitle 2"/>
          <p:cNvSpPr>
            <a:spLocks noGrp="1"/>
          </p:cNvSpPr>
          <p:nvPr>
            <p:ph type="subTitle" idx="1"/>
          </p:nvPr>
        </p:nvSpPr>
        <p:spPr>
          <a:xfrm>
            <a:off x="1217062" y="2865858"/>
            <a:ext cx="8915399" cy="1126283"/>
          </a:xfrm>
        </p:spPr>
        <p:txBody>
          <a:bodyPr>
            <a:normAutofit fontScale="92500"/>
          </a:bodyPr>
          <a:lstStyle/>
          <a:p>
            <a:pPr algn="just"/>
            <a:r>
              <a:rPr lang="en-IN" sz="2100" b="1" dirty="0">
                <a:solidFill>
                  <a:schemeClr val="tx1"/>
                </a:solidFill>
                <a:latin typeface="Trebuchet MS" panose="020B0603020202020204" pitchFamily="34" charset="0"/>
              </a:rPr>
              <a:t>Advanced Data structures</a:t>
            </a:r>
            <a:r>
              <a:rPr lang="en-IN" sz="2100" dirty="0">
                <a:solidFill>
                  <a:schemeClr val="tx1"/>
                </a:solidFill>
                <a:latin typeface="Trebuchet MS" panose="020B0603020202020204" pitchFamily="34" charset="0"/>
              </a:rPr>
              <a:t> Internet algorithms: Tries-Insert, Search operations and Delete operations. </a:t>
            </a:r>
            <a:r>
              <a:rPr lang="en-IN" sz="2100" b="1" dirty="0">
                <a:solidFill>
                  <a:schemeClr val="tx1"/>
                </a:solidFill>
                <a:latin typeface="Trebuchet MS" panose="020B0603020202020204" pitchFamily="34" charset="0"/>
              </a:rPr>
              <a:t>Hashing Techniques</a:t>
            </a:r>
            <a:r>
              <a:rPr lang="en-IN" sz="2100" dirty="0">
                <a:solidFill>
                  <a:schemeClr val="tx1"/>
                </a:solidFill>
                <a:latin typeface="Trebuchet MS" panose="020B0603020202020204" pitchFamily="34" charset="0"/>
              </a:rPr>
              <a:t> Hash Tables Direct-address tables, Hash tables, Hash functions, Open addressing and Perfect hashing.</a:t>
            </a:r>
          </a:p>
        </p:txBody>
      </p:sp>
    </p:spTree>
    <p:extLst>
      <p:ext uri="{BB962C8B-B14F-4D97-AF65-F5344CB8AC3E}">
        <p14:creationId xmlns:p14="http://schemas.microsoft.com/office/powerpoint/2010/main" val="1271296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923431" y="510484"/>
            <a:ext cx="1344013" cy="369332"/>
          </a:xfrm>
          <a:prstGeom prst="rect">
            <a:avLst/>
          </a:prstGeom>
          <a:noFill/>
        </p:spPr>
        <p:txBody>
          <a:bodyPr wrap="none" rtlCol="0">
            <a:spAutoFit/>
          </a:bodyPr>
          <a:lstStyle/>
          <a:p>
            <a:r>
              <a:rPr lang="en-US" dirty="0">
                <a:latin typeface="Times New Roman"/>
                <a:cs typeface="Times New Roman"/>
              </a:rPr>
              <a:t>A = {a, c, e}</a:t>
            </a:r>
          </a:p>
        </p:txBody>
      </p:sp>
      <p:sp>
        <p:nvSpPr>
          <p:cNvPr id="56" name="TextBox 55"/>
          <p:cNvSpPr txBox="1"/>
          <p:nvPr/>
        </p:nvSpPr>
        <p:spPr>
          <a:xfrm>
            <a:off x="1185096" y="863215"/>
            <a:ext cx="1082348" cy="2585323"/>
          </a:xfrm>
          <a:prstGeom prst="rect">
            <a:avLst/>
          </a:prstGeom>
          <a:noFill/>
        </p:spPr>
        <p:txBody>
          <a:bodyPr wrap="none" rtlCol="0">
            <a:spAutoFit/>
          </a:bodyPr>
          <a:lstStyle/>
          <a:p>
            <a:r>
              <a:rPr lang="en-US" dirty="0">
                <a:latin typeface="Times New Roman"/>
                <a:cs typeface="Times New Roman"/>
              </a:rPr>
              <a:t>Strings:</a:t>
            </a:r>
          </a:p>
          <a:p>
            <a:endParaRPr lang="en-US" dirty="0">
              <a:latin typeface="Times New Roman"/>
              <a:cs typeface="Times New Roman"/>
            </a:endParaRPr>
          </a:p>
          <a:p>
            <a:pPr marL="285750" indent="-285750">
              <a:buFont typeface="Arial"/>
              <a:buChar char="•"/>
            </a:pPr>
            <a:r>
              <a:rPr lang="en-US" dirty="0" err="1">
                <a:latin typeface="Times New Roman"/>
                <a:cs typeface="Times New Roman"/>
              </a:rPr>
              <a:t>aaa</a:t>
            </a:r>
            <a:endParaRPr lang="en-US" dirty="0">
              <a:latin typeface="Times New Roman"/>
              <a:cs typeface="Times New Roman"/>
            </a:endParaRPr>
          </a:p>
          <a:p>
            <a:pPr marL="285750" indent="-285750">
              <a:buFont typeface="Arial"/>
              <a:buChar char="•"/>
            </a:pPr>
            <a:r>
              <a:rPr lang="en-US" dirty="0" err="1">
                <a:latin typeface="Times New Roman"/>
                <a:cs typeface="Times New Roman"/>
              </a:rPr>
              <a:t>aaccee</a:t>
            </a:r>
            <a:endParaRPr lang="en-US" dirty="0">
              <a:latin typeface="Times New Roman"/>
              <a:cs typeface="Times New Roman"/>
            </a:endParaRPr>
          </a:p>
          <a:p>
            <a:pPr marL="285750" indent="-285750">
              <a:buFont typeface="Arial"/>
              <a:buChar char="•"/>
            </a:pPr>
            <a:r>
              <a:rPr lang="en-US" dirty="0">
                <a:latin typeface="Times New Roman"/>
                <a:cs typeface="Times New Roman"/>
              </a:rPr>
              <a:t>ac</a:t>
            </a:r>
          </a:p>
          <a:p>
            <a:pPr marL="285750" indent="-285750">
              <a:buFont typeface="Arial"/>
              <a:buChar char="•"/>
            </a:pPr>
            <a:r>
              <a:rPr lang="en-US" dirty="0">
                <a:latin typeface="Times New Roman"/>
                <a:cs typeface="Times New Roman"/>
              </a:rPr>
              <a:t>cc</a:t>
            </a:r>
          </a:p>
          <a:p>
            <a:pPr marL="285750" indent="-285750">
              <a:buFont typeface="Arial"/>
              <a:buChar char="•"/>
            </a:pPr>
            <a:r>
              <a:rPr lang="en-US" dirty="0" err="1">
                <a:latin typeface="Times New Roman"/>
                <a:cs typeface="Times New Roman"/>
              </a:rPr>
              <a:t>cea</a:t>
            </a:r>
            <a:endParaRPr lang="en-US" dirty="0">
              <a:latin typeface="Times New Roman"/>
              <a:cs typeface="Times New Roman"/>
            </a:endParaRPr>
          </a:p>
          <a:p>
            <a:pPr marL="285750" indent="-285750">
              <a:buFont typeface="Arial"/>
              <a:buChar char="•"/>
            </a:pPr>
            <a:r>
              <a:rPr lang="en-US" dirty="0" err="1">
                <a:latin typeface="Times New Roman"/>
                <a:cs typeface="Times New Roman"/>
              </a:rPr>
              <a:t>cece</a:t>
            </a:r>
            <a:endParaRPr lang="en-US" dirty="0">
              <a:latin typeface="Times New Roman"/>
              <a:cs typeface="Times New Roman"/>
            </a:endParaRPr>
          </a:p>
          <a:p>
            <a:pPr marL="285750" indent="-285750">
              <a:buFont typeface="Arial"/>
              <a:buChar char="•"/>
            </a:pPr>
            <a:r>
              <a:rPr lang="en-US" dirty="0" err="1">
                <a:latin typeface="Times New Roman"/>
                <a:cs typeface="Times New Roman"/>
              </a:rPr>
              <a:t>eee</a:t>
            </a:r>
            <a:endParaRPr lang="en-US" dirty="0">
              <a:latin typeface="Times New Roman"/>
              <a:cs typeface="Times New Roman"/>
            </a:endParaRPr>
          </a:p>
        </p:txBody>
      </p:sp>
      <p:cxnSp>
        <p:nvCxnSpPr>
          <p:cNvPr id="9" name="Straight Arrow Connector 8"/>
          <p:cNvCxnSpPr>
            <a:stCxn id="6" idx="4"/>
            <a:endCxn id="17" idx="0"/>
          </p:cNvCxnSpPr>
          <p:nvPr/>
        </p:nvCxnSpPr>
        <p:spPr>
          <a:xfrm>
            <a:off x="5920661" y="677175"/>
            <a:ext cx="20240" cy="756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5609394" y="204066"/>
            <a:ext cx="622535" cy="47310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 name="Straight Arrow Connector 7"/>
          <p:cNvCxnSpPr>
            <a:stCxn id="6" idx="5"/>
            <a:endCxn id="16" idx="0"/>
          </p:cNvCxnSpPr>
          <p:nvPr/>
        </p:nvCxnSpPr>
        <p:spPr>
          <a:xfrm>
            <a:off x="6140761" y="607890"/>
            <a:ext cx="2146043" cy="797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6" idx="3"/>
            <a:endCxn id="18" idx="0"/>
          </p:cNvCxnSpPr>
          <p:nvPr/>
        </p:nvCxnSpPr>
        <p:spPr>
          <a:xfrm flipH="1">
            <a:off x="3952939" y="607890"/>
            <a:ext cx="1747622" cy="8127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7975536" y="1405624"/>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17" name="Oval 16"/>
          <p:cNvSpPr/>
          <p:nvPr/>
        </p:nvSpPr>
        <p:spPr>
          <a:xfrm>
            <a:off x="5629634" y="1433235"/>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18" name="Oval 17"/>
          <p:cNvSpPr/>
          <p:nvPr/>
        </p:nvSpPr>
        <p:spPr>
          <a:xfrm>
            <a:off x="3641672" y="1420608"/>
            <a:ext cx="622535" cy="47310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25" name="Straight Arrow Connector 24"/>
          <p:cNvCxnSpPr>
            <a:stCxn id="16" idx="5"/>
          </p:cNvCxnSpPr>
          <p:nvPr/>
        </p:nvCxnSpPr>
        <p:spPr>
          <a:xfrm>
            <a:off x="8506903" y="1809448"/>
            <a:ext cx="439789" cy="5243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6" idx="3"/>
            <a:endCxn id="34" idx="0"/>
          </p:cNvCxnSpPr>
          <p:nvPr/>
        </p:nvCxnSpPr>
        <p:spPr>
          <a:xfrm flipH="1">
            <a:off x="7755437" y="1809448"/>
            <a:ext cx="311267" cy="5243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8750471" y="2333800"/>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34" name="Oval 33"/>
          <p:cNvSpPr/>
          <p:nvPr/>
        </p:nvSpPr>
        <p:spPr>
          <a:xfrm>
            <a:off x="7444169" y="2333800"/>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36" name="Straight Arrow Connector 35"/>
          <p:cNvCxnSpPr/>
          <p:nvPr/>
        </p:nvCxnSpPr>
        <p:spPr>
          <a:xfrm>
            <a:off x="9276527" y="2737624"/>
            <a:ext cx="303990" cy="4842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9281838" y="321903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41" name="Straight Arrow Connector 40"/>
          <p:cNvCxnSpPr>
            <a:stCxn id="33" idx="3"/>
          </p:cNvCxnSpPr>
          <p:nvPr/>
        </p:nvCxnSpPr>
        <p:spPr>
          <a:xfrm flipH="1">
            <a:off x="8598070" y="2737624"/>
            <a:ext cx="243568" cy="4842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8299257" y="321903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44" name="Straight Arrow Connector 43"/>
          <p:cNvCxnSpPr>
            <a:stCxn id="42" idx="4"/>
          </p:cNvCxnSpPr>
          <p:nvPr/>
        </p:nvCxnSpPr>
        <p:spPr>
          <a:xfrm>
            <a:off x="8610524" y="3692140"/>
            <a:ext cx="0" cy="409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Oval 46"/>
          <p:cNvSpPr/>
          <p:nvPr/>
        </p:nvSpPr>
        <p:spPr>
          <a:xfrm>
            <a:off x="8311704" y="410173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48" name="Straight Arrow Connector 47"/>
          <p:cNvCxnSpPr/>
          <p:nvPr/>
        </p:nvCxnSpPr>
        <p:spPr>
          <a:xfrm>
            <a:off x="8610524" y="4574840"/>
            <a:ext cx="0" cy="409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51" idx="4"/>
          </p:cNvCxnSpPr>
          <p:nvPr/>
        </p:nvCxnSpPr>
        <p:spPr>
          <a:xfrm>
            <a:off x="8622971" y="5457541"/>
            <a:ext cx="0" cy="4536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8311704" y="498443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54" name="Oval 53"/>
          <p:cNvSpPr/>
          <p:nvPr/>
        </p:nvSpPr>
        <p:spPr>
          <a:xfrm>
            <a:off x="8311704" y="5911165"/>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58" name="Straight Arrow Connector 57"/>
          <p:cNvCxnSpPr>
            <a:stCxn id="17" idx="5"/>
            <a:endCxn id="61" idx="0"/>
          </p:cNvCxnSpPr>
          <p:nvPr/>
        </p:nvCxnSpPr>
        <p:spPr>
          <a:xfrm>
            <a:off x="6161001" y="1837058"/>
            <a:ext cx="540415" cy="4967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6390148" y="2333800"/>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62" name="Oval 61"/>
          <p:cNvSpPr/>
          <p:nvPr/>
        </p:nvSpPr>
        <p:spPr>
          <a:xfrm>
            <a:off x="5180798" y="2384868"/>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63" name="Straight Arrow Connector 62"/>
          <p:cNvCxnSpPr>
            <a:stCxn id="17" idx="3"/>
          </p:cNvCxnSpPr>
          <p:nvPr/>
        </p:nvCxnSpPr>
        <p:spPr>
          <a:xfrm flipH="1">
            <a:off x="5492065" y="1837058"/>
            <a:ext cx="228736" cy="5478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2" idx="5"/>
          </p:cNvCxnSpPr>
          <p:nvPr/>
        </p:nvCxnSpPr>
        <p:spPr>
          <a:xfrm>
            <a:off x="5712164" y="2788692"/>
            <a:ext cx="366716" cy="4332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Oval 71"/>
          <p:cNvSpPr/>
          <p:nvPr/>
        </p:nvSpPr>
        <p:spPr>
          <a:xfrm>
            <a:off x="5803333" y="3221916"/>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74" name="Oval 73"/>
          <p:cNvSpPr/>
          <p:nvPr/>
        </p:nvSpPr>
        <p:spPr>
          <a:xfrm>
            <a:off x="4590010" y="3219032"/>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75" name="Straight Arrow Connector 74"/>
          <p:cNvCxnSpPr>
            <a:stCxn id="62" idx="3"/>
            <a:endCxn id="74" idx="0"/>
          </p:cNvCxnSpPr>
          <p:nvPr/>
        </p:nvCxnSpPr>
        <p:spPr>
          <a:xfrm flipH="1">
            <a:off x="4901277" y="2788692"/>
            <a:ext cx="370688" cy="4303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74" idx="4"/>
          </p:cNvCxnSpPr>
          <p:nvPr/>
        </p:nvCxnSpPr>
        <p:spPr>
          <a:xfrm>
            <a:off x="4901277" y="3692140"/>
            <a:ext cx="0" cy="409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4590010" y="4101732"/>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83" name="Straight Arrow Connector 82"/>
          <p:cNvCxnSpPr>
            <a:stCxn id="18" idx="4"/>
          </p:cNvCxnSpPr>
          <p:nvPr/>
        </p:nvCxnSpPr>
        <p:spPr>
          <a:xfrm>
            <a:off x="3952939" y="1893716"/>
            <a:ext cx="0" cy="440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Oval 83"/>
          <p:cNvSpPr/>
          <p:nvPr/>
        </p:nvSpPr>
        <p:spPr>
          <a:xfrm>
            <a:off x="3641672" y="2333800"/>
            <a:ext cx="622535" cy="47310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85" name="Oval 84"/>
          <p:cNvSpPr/>
          <p:nvPr/>
        </p:nvSpPr>
        <p:spPr>
          <a:xfrm>
            <a:off x="3641672" y="3219032"/>
            <a:ext cx="622535" cy="47310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86" name="Straight Arrow Connector 85"/>
          <p:cNvCxnSpPr/>
          <p:nvPr/>
        </p:nvCxnSpPr>
        <p:spPr>
          <a:xfrm>
            <a:off x="3934157" y="2806908"/>
            <a:ext cx="0" cy="4400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590009" y="695150"/>
            <a:ext cx="184666" cy="369332"/>
          </a:xfrm>
          <a:prstGeom prst="rect">
            <a:avLst/>
          </a:prstGeom>
          <a:noFill/>
        </p:spPr>
        <p:txBody>
          <a:bodyPr wrap="none" rtlCol="0">
            <a:spAutoFit/>
          </a:bodyPr>
          <a:lstStyle/>
          <a:p>
            <a:endParaRPr lang="en-US" dirty="0"/>
          </a:p>
        </p:txBody>
      </p:sp>
      <p:sp>
        <p:nvSpPr>
          <p:cNvPr id="10" name="Rectangle 9"/>
          <p:cNvSpPr/>
          <p:nvPr/>
        </p:nvSpPr>
        <p:spPr>
          <a:xfrm>
            <a:off x="4148668" y="863215"/>
            <a:ext cx="244195"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sp>
        <p:nvSpPr>
          <p:cNvPr id="50" name="Rectangle 49"/>
          <p:cNvSpPr/>
          <p:nvPr/>
        </p:nvSpPr>
        <p:spPr>
          <a:xfrm>
            <a:off x="5641923" y="996364"/>
            <a:ext cx="244195"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
            </a:r>
          </a:p>
        </p:txBody>
      </p:sp>
      <p:sp>
        <p:nvSpPr>
          <p:cNvPr id="52" name="Rectangle 51"/>
          <p:cNvSpPr/>
          <p:nvPr/>
        </p:nvSpPr>
        <p:spPr>
          <a:xfrm>
            <a:off x="7755437" y="922348"/>
            <a:ext cx="311267"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53" name="Rectangle 52"/>
          <p:cNvSpPr/>
          <p:nvPr/>
        </p:nvSpPr>
        <p:spPr>
          <a:xfrm>
            <a:off x="3234268" y="2033197"/>
            <a:ext cx="564243"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ee</a:t>
            </a:r>
            <a:endParaRPr lang="en-US" dirty="0"/>
          </a:p>
        </p:txBody>
      </p:sp>
      <p:sp>
        <p:nvSpPr>
          <p:cNvPr id="57" name="Rectangle 56"/>
          <p:cNvSpPr/>
          <p:nvPr/>
        </p:nvSpPr>
        <p:spPr>
          <a:xfrm>
            <a:off x="3120908" y="2857976"/>
            <a:ext cx="701667"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eee</a:t>
            </a:r>
            <a:endParaRPr lang="en-US" dirty="0"/>
          </a:p>
        </p:txBody>
      </p:sp>
      <p:sp>
        <p:nvSpPr>
          <p:cNvPr id="59" name="Rectangle 58"/>
          <p:cNvSpPr/>
          <p:nvPr/>
        </p:nvSpPr>
        <p:spPr>
          <a:xfrm>
            <a:off x="8823104" y="1862996"/>
            <a:ext cx="826403"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a:t>
            </a:r>
            <a:endParaRPr lang="en-US" dirty="0"/>
          </a:p>
        </p:txBody>
      </p:sp>
      <p:sp>
        <p:nvSpPr>
          <p:cNvPr id="60" name="Rectangle 59"/>
          <p:cNvSpPr/>
          <p:nvPr/>
        </p:nvSpPr>
        <p:spPr>
          <a:xfrm>
            <a:off x="9450950" y="2737623"/>
            <a:ext cx="884296"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aaa</a:t>
            </a:r>
            <a:r>
              <a:rPr lang="en-US" dirty="0"/>
              <a:t> </a:t>
            </a:r>
          </a:p>
        </p:txBody>
      </p:sp>
      <p:sp>
        <p:nvSpPr>
          <p:cNvPr id="64" name="Rectangle 63"/>
          <p:cNvSpPr/>
          <p:nvPr/>
        </p:nvSpPr>
        <p:spPr>
          <a:xfrm>
            <a:off x="7791155" y="2788691"/>
            <a:ext cx="831816"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aac</a:t>
            </a:r>
            <a:endParaRPr lang="en-US" dirty="0"/>
          </a:p>
        </p:txBody>
      </p:sp>
      <p:sp>
        <p:nvSpPr>
          <p:cNvPr id="65" name="Rectangle 64"/>
          <p:cNvSpPr/>
          <p:nvPr/>
        </p:nvSpPr>
        <p:spPr>
          <a:xfrm>
            <a:off x="7444170" y="3692140"/>
            <a:ext cx="1029596"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aacc</a:t>
            </a:r>
            <a:endParaRPr lang="en-US" dirty="0"/>
          </a:p>
        </p:txBody>
      </p:sp>
      <p:sp>
        <p:nvSpPr>
          <p:cNvPr id="66" name="Rectangle 65"/>
          <p:cNvSpPr/>
          <p:nvPr/>
        </p:nvSpPr>
        <p:spPr>
          <a:xfrm>
            <a:off x="7139709" y="4574840"/>
            <a:ext cx="1274759"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aacce</a:t>
            </a:r>
            <a:endParaRPr lang="en-US" dirty="0"/>
          </a:p>
        </p:txBody>
      </p:sp>
      <p:sp>
        <p:nvSpPr>
          <p:cNvPr id="67" name="Rectangle 66"/>
          <p:cNvSpPr/>
          <p:nvPr/>
        </p:nvSpPr>
        <p:spPr>
          <a:xfrm>
            <a:off x="7361311" y="5548507"/>
            <a:ext cx="1161161"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aaccee</a:t>
            </a:r>
            <a:endParaRPr lang="en-US" dirty="0"/>
          </a:p>
        </p:txBody>
      </p:sp>
      <p:sp>
        <p:nvSpPr>
          <p:cNvPr id="68" name="Rectangle 67"/>
          <p:cNvSpPr/>
          <p:nvPr/>
        </p:nvSpPr>
        <p:spPr>
          <a:xfrm>
            <a:off x="7192198" y="2005130"/>
            <a:ext cx="622535"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a:t>
            </a:r>
          </a:p>
        </p:txBody>
      </p:sp>
      <p:sp>
        <p:nvSpPr>
          <p:cNvPr id="69" name="Rectangle 68"/>
          <p:cNvSpPr/>
          <p:nvPr/>
        </p:nvSpPr>
        <p:spPr>
          <a:xfrm>
            <a:off x="6390147" y="1720862"/>
            <a:ext cx="749562"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cc</a:t>
            </a:r>
          </a:p>
        </p:txBody>
      </p:sp>
      <p:sp>
        <p:nvSpPr>
          <p:cNvPr id="71" name="Rectangle 70"/>
          <p:cNvSpPr/>
          <p:nvPr/>
        </p:nvSpPr>
        <p:spPr>
          <a:xfrm>
            <a:off x="4901277" y="1878732"/>
            <a:ext cx="597399"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ce</a:t>
            </a:r>
            <a:endParaRPr lang="en-US" dirty="0"/>
          </a:p>
        </p:txBody>
      </p:sp>
      <p:sp>
        <p:nvSpPr>
          <p:cNvPr id="73" name="Rectangle 72"/>
          <p:cNvSpPr/>
          <p:nvPr/>
        </p:nvSpPr>
        <p:spPr>
          <a:xfrm>
            <a:off x="5852169" y="2772516"/>
            <a:ext cx="666910"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cea</a:t>
            </a:r>
            <a:endParaRPr lang="en-US" dirty="0"/>
          </a:p>
        </p:txBody>
      </p:sp>
      <p:sp>
        <p:nvSpPr>
          <p:cNvPr id="76" name="Rectangle 75"/>
          <p:cNvSpPr/>
          <p:nvPr/>
        </p:nvSpPr>
        <p:spPr>
          <a:xfrm>
            <a:off x="4426069" y="2715842"/>
            <a:ext cx="716444"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cec</a:t>
            </a:r>
            <a:endParaRPr lang="en-US" dirty="0"/>
          </a:p>
        </p:txBody>
      </p:sp>
      <p:sp>
        <p:nvSpPr>
          <p:cNvPr id="77" name="Rectangle 76"/>
          <p:cNvSpPr/>
          <p:nvPr/>
        </p:nvSpPr>
        <p:spPr>
          <a:xfrm>
            <a:off x="3999222" y="3706587"/>
            <a:ext cx="859776" cy="28426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ceca</a:t>
            </a:r>
          </a:p>
        </p:txBody>
      </p:sp>
    </p:spTree>
    <p:extLst>
      <p:ext uri="{BB962C8B-B14F-4D97-AF65-F5344CB8AC3E}">
        <p14:creationId xmlns:p14="http://schemas.microsoft.com/office/powerpoint/2010/main" val="25513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anim calcmode="lin" valueType="num">
                                      <p:cBhvr>
                                        <p:cTn id="27" dur="500" fill="hold"/>
                                        <p:tgtEl>
                                          <p:spTgt spid="52"/>
                                        </p:tgtEl>
                                        <p:attrNameLst>
                                          <p:attrName>ppt_w</p:attrName>
                                        </p:attrNameLst>
                                      </p:cBhvr>
                                      <p:tavLst>
                                        <p:tav tm="0">
                                          <p:val>
                                            <p:fltVal val="0"/>
                                          </p:val>
                                        </p:tav>
                                        <p:tav tm="100000">
                                          <p:val>
                                            <p:strVal val="#ppt_w"/>
                                          </p:val>
                                        </p:tav>
                                      </p:tavLst>
                                    </p:anim>
                                    <p:anim calcmode="lin" valueType="num">
                                      <p:cBhvr>
                                        <p:cTn id="28" dur="500" fill="hold"/>
                                        <p:tgtEl>
                                          <p:spTgt spid="52"/>
                                        </p:tgtEl>
                                        <p:attrNameLst>
                                          <p:attrName>ppt_h</p:attrName>
                                        </p:attrNameLst>
                                      </p:cBhvr>
                                      <p:tavLst>
                                        <p:tav tm="0">
                                          <p:val>
                                            <p:fltVal val="0"/>
                                          </p:val>
                                        </p:tav>
                                        <p:tav tm="100000">
                                          <p:val>
                                            <p:strVal val="#ppt_h"/>
                                          </p:val>
                                        </p:tav>
                                      </p:tavLst>
                                    </p:anim>
                                    <p:animEffect transition="in" filter="fade">
                                      <p:cBhvr>
                                        <p:cTn id="29" dur="500"/>
                                        <p:tgtEl>
                                          <p:spTgt spid="5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p:cTn id="32" dur="500" fill="hold"/>
                                        <p:tgtEl>
                                          <p:spTgt spid="50"/>
                                        </p:tgtEl>
                                        <p:attrNameLst>
                                          <p:attrName>ppt_w</p:attrName>
                                        </p:attrNameLst>
                                      </p:cBhvr>
                                      <p:tavLst>
                                        <p:tav tm="0">
                                          <p:val>
                                            <p:fltVal val="0"/>
                                          </p:val>
                                        </p:tav>
                                        <p:tav tm="100000">
                                          <p:val>
                                            <p:strVal val="#ppt_w"/>
                                          </p:val>
                                        </p:tav>
                                      </p:tavLst>
                                    </p:anim>
                                    <p:anim calcmode="lin" valueType="num">
                                      <p:cBhvr>
                                        <p:cTn id="33" dur="500" fill="hold"/>
                                        <p:tgtEl>
                                          <p:spTgt spid="50"/>
                                        </p:tgtEl>
                                        <p:attrNameLst>
                                          <p:attrName>ppt_h</p:attrName>
                                        </p:attrNameLst>
                                      </p:cBhvr>
                                      <p:tavLst>
                                        <p:tav tm="0">
                                          <p:val>
                                            <p:fltVal val="0"/>
                                          </p:val>
                                        </p:tav>
                                        <p:tav tm="100000">
                                          <p:val>
                                            <p:strVal val="#ppt_h"/>
                                          </p:val>
                                        </p:tav>
                                      </p:tavLst>
                                    </p:anim>
                                    <p:animEffect transition="in" filter="fade">
                                      <p:cBhvr>
                                        <p:cTn id="34" dur="500"/>
                                        <p:tgtEl>
                                          <p:spTgt spid="5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500" fill="hold"/>
                                        <p:tgtEl>
                                          <p:spTgt spid="16"/>
                                        </p:tgtEl>
                                        <p:attrNameLst>
                                          <p:attrName>ppt_x</p:attrName>
                                        </p:attrNameLst>
                                      </p:cBhvr>
                                      <p:tavLst>
                                        <p:tav tm="0">
                                          <p:val>
                                            <p:strVal val="#ppt_x"/>
                                          </p:val>
                                        </p:tav>
                                        <p:tav tm="100000">
                                          <p:val>
                                            <p:strVal val="#ppt_x"/>
                                          </p:val>
                                        </p:tav>
                                      </p:tavLst>
                                    </p:anim>
                                    <p:anim calcmode="lin" valueType="num">
                                      <p:cBhvr additive="base">
                                        <p:cTn id="45" dur="500" fill="hold"/>
                                        <p:tgtEl>
                                          <p:spTgt spid="1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 calcmode="lin" valueType="num">
                                      <p:cBhvr additive="base">
                                        <p:cTn id="48" dur="500" fill="hold"/>
                                        <p:tgtEl>
                                          <p:spTgt spid="17"/>
                                        </p:tgtEl>
                                        <p:attrNameLst>
                                          <p:attrName>ppt_x</p:attrName>
                                        </p:attrNameLst>
                                      </p:cBhvr>
                                      <p:tavLst>
                                        <p:tav tm="0">
                                          <p:val>
                                            <p:strVal val="#ppt_x"/>
                                          </p:val>
                                        </p:tav>
                                        <p:tav tm="100000">
                                          <p:val>
                                            <p:strVal val="#ppt_x"/>
                                          </p:val>
                                        </p:tav>
                                      </p:tavLst>
                                    </p:anim>
                                    <p:anim calcmode="lin" valueType="num">
                                      <p:cBhvr additive="base">
                                        <p:cTn id="49" dur="500" fill="hold"/>
                                        <p:tgtEl>
                                          <p:spTgt spid="17"/>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 calcmode="lin" valueType="num">
                                      <p:cBhvr additive="base">
                                        <p:cTn id="52" dur="500" fill="hold"/>
                                        <p:tgtEl>
                                          <p:spTgt spid="18"/>
                                        </p:tgtEl>
                                        <p:attrNameLst>
                                          <p:attrName>ppt_x</p:attrName>
                                        </p:attrNameLst>
                                      </p:cBhvr>
                                      <p:tavLst>
                                        <p:tav tm="0">
                                          <p:val>
                                            <p:strVal val="#ppt_x"/>
                                          </p:val>
                                        </p:tav>
                                        <p:tav tm="100000">
                                          <p:val>
                                            <p:strVal val="#ppt_x"/>
                                          </p:val>
                                        </p:tav>
                                      </p:tavLst>
                                    </p:anim>
                                    <p:anim calcmode="lin" valueType="num">
                                      <p:cBhvr additive="base">
                                        <p:cTn id="5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9"/>
                                        </p:tgtEl>
                                        <p:attrNameLst>
                                          <p:attrName>style.visibility</p:attrName>
                                        </p:attrNameLst>
                                      </p:cBhvr>
                                      <p:to>
                                        <p:strVal val="visible"/>
                                      </p:to>
                                    </p:set>
                                    <p:anim calcmode="lin" valueType="num">
                                      <p:cBhvr additive="base">
                                        <p:cTn id="58" dur="500" fill="hold"/>
                                        <p:tgtEl>
                                          <p:spTgt spid="59"/>
                                        </p:tgtEl>
                                        <p:attrNameLst>
                                          <p:attrName>ppt_x</p:attrName>
                                        </p:attrNameLst>
                                      </p:cBhvr>
                                      <p:tavLst>
                                        <p:tav tm="0">
                                          <p:val>
                                            <p:strVal val="#ppt_x"/>
                                          </p:val>
                                        </p:tav>
                                        <p:tav tm="100000">
                                          <p:val>
                                            <p:strVal val="#ppt_x"/>
                                          </p:val>
                                        </p:tav>
                                      </p:tavLst>
                                    </p:anim>
                                    <p:anim calcmode="lin" valueType="num">
                                      <p:cBhvr additive="base">
                                        <p:cTn id="59" dur="500" fill="hold"/>
                                        <p:tgtEl>
                                          <p:spTgt spid="59"/>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68"/>
                                        </p:tgtEl>
                                        <p:attrNameLst>
                                          <p:attrName>style.visibility</p:attrName>
                                        </p:attrNameLst>
                                      </p:cBhvr>
                                      <p:to>
                                        <p:strVal val="visible"/>
                                      </p:to>
                                    </p:set>
                                    <p:anim calcmode="lin" valueType="num">
                                      <p:cBhvr additive="base">
                                        <p:cTn id="70" dur="500" fill="hold"/>
                                        <p:tgtEl>
                                          <p:spTgt spid="68"/>
                                        </p:tgtEl>
                                        <p:attrNameLst>
                                          <p:attrName>ppt_x</p:attrName>
                                        </p:attrNameLst>
                                      </p:cBhvr>
                                      <p:tavLst>
                                        <p:tav tm="0">
                                          <p:val>
                                            <p:strVal val="#ppt_x"/>
                                          </p:val>
                                        </p:tav>
                                        <p:tav tm="100000">
                                          <p:val>
                                            <p:strVal val="#ppt_x"/>
                                          </p:val>
                                        </p:tav>
                                      </p:tavLst>
                                    </p:anim>
                                    <p:anim calcmode="lin" valueType="num">
                                      <p:cBhvr additive="base">
                                        <p:cTn id="71" dur="500" fill="hold"/>
                                        <p:tgtEl>
                                          <p:spTgt spid="6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 calcmode="lin" valueType="num">
                                      <p:cBhvr additive="base">
                                        <p:cTn id="74" dur="500" fill="hold"/>
                                        <p:tgtEl>
                                          <p:spTgt spid="33"/>
                                        </p:tgtEl>
                                        <p:attrNameLst>
                                          <p:attrName>ppt_x</p:attrName>
                                        </p:attrNameLst>
                                      </p:cBhvr>
                                      <p:tavLst>
                                        <p:tav tm="0">
                                          <p:val>
                                            <p:strVal val="#ppt_x"/>
                                          </p:val>
                                        </p:tav>
                                        <p:tav tm="100000">
                                          <p:val>
                                            <p:strVal val="#ppt_x"/>
                                          </p:val>
                                        </p:tav>
                                      </p:tavLst>
                                    </p:anim>
                                    <p:anim calcmode="lin" valueType="num">
                                      <p:cBhvr additive="base">
                                        <p:cTn id="75" dur="500" fill="hold"/>
                                        <p:tgtEl>
                                          <p:spTgt spid="3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 calcmode="lin" valueType="num">
                                      <p:cBhvr additive="base">
                                        <p:cTn id="78" dur="500" fill="hold"/>
                                        <p:tgtEl>
                                          <p:spTgt spid="34"/>
                                        </p:tgtEl>
                                        <p:attrNameLst>
                                          <p:attrName>ppt_x</p:attrName>
                                        </p:attrNameLst>
                                      </p:cBhvr>
                                      <p:tavLst>
                                        <p:tav tm="0">
                                          <p:val>
                                            <p:strVal val="#ppt_x"/>
                                          </p:val>
                                        </p:tav>
                                        <p:tav tm="100000">
                                          <p:val>
                                            <p:strVal val="#ppt_x"/>
                                          </p:val>
                                        </p:tav>
                                      </p:tavLst>
                                    </p:anim>
                                    <p:anim calcmode="lin" valueType="num">
                                      <p:cBhvr additive="base">
                                        <p:cTn id="7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8" presetClass="emph" presetSubtype="0" fill="hold" nodeType="clickEffect">
                                  <p:stCondLst>
                                    <p:cond delay="0"/>
                                  </p:stCondLst>
                                  <p:iterate type="lt">
                                    <p:tmPct val="4000"/>
                                  </p:iterate>
                                  <p:childTnLst>
                                    <p:set>
                                      <p:cBhvr override="childStyle">
                                        <p:cTn id="83" dur="500" fill="hold"/>
                                        <p:tgtEl>
                                          <p:spTgt spid="56">
                                            <p:txEl>
                                              <p:pRg st="4" end="4"/>
                                            </p:txEl>
                                          </p:spTgt>
                                        </p:tgtEl>
                                        <p:attrNameLst>
                                          <p:attrName>style.textDecorationUnderline</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500" fill="hold"/>
                                        <p:tgtEl>
                                          <p:spTgt spid="60"/>
                                        </p:tgtEl>
                                        <p:attrNameLst>
                                          <p:attrName>ppt_x</p:attrName>
                                        </p:attrNameLst>
                                      </p:cBhvr>
                                      <p:tavLst>
                                        <p:tav tm="0">
                                          <p:val>
                                            <p:strVal val="#ppt_x"/>
                                          </p:val>
                                        </p:tav>
                                        <p:tav tm="100000">
                                          <p:val>
                                            <p:strVal val="#ppt_x"/>
                                          </p:val>
                                        </p:tav>
                                      </p:tavLst>
                                    </p:anim>
                                    <p:anim calcmode="lin" valueType="num">
                                      <p:cBhvr additive="base">
                                        <p:cTn id="89" dur="500" fill="hold"/>
                                        <p:tgtEl>
                                          <p:spTgt spid="60"/>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4"/>
                                        </p:tgtEl>
                                        <p:attrNameLst>
                                          <p:attrName>style.visibility</p:attrName>
                                        </p:attrNameLst>
                                      </p:cBhvr>
                                      <p:to>
                                        <p:strVal val="visible"/>
                                      </p:to>
                                    </p:set>
                                    <p:anim calcmode="lin" valueType="num">
                                      <p:cBhvr additive="base">
                                        <p:cTn id="92" dur="500" fill="hold"/>
                                        <p:tgtEl>
                                          <p:spTgt spid="64"/>
                                        </p:tgtEl>
                                        <p:attrNameLst>
                                          <p:attrName>ppt_x</p:attrName>
                                        </p:attrNameLst>
                                      </p:cBhvr>
                                      <p:tavLst>
                                        <p:tav tm="0">
                                          <p:val>
                                            <p:strVal val="#ppt_x"/>
                                          </p:val>
                                        </p:tav>
                                        <p:tav tm="100000">
                                          <p:val>
                                            <p:strVal val="#ppt_x"/>
                                          </p:val>
                                        </p:tav>
                                      </p:tavLst>
                                    </p:anim>
                                    <p:anim calcmode="lin" valueType="num">
                                      <p:cBhvr additive="base">
                                        <p:cTn id="93" dur="500" fill="hold"/>
                                        <p:tgtEl>
                                          <p:spTgt spid="64"/>
                                        </p:tgtEl>
                                        <p:attrNameLst>
                                          <p:attrName>ppt_y</p:attrName>
                                        </p:attrNameLst>
                                      </p:cBhvr>
                                      <p:tavLst>
                                        <p:tav tm="0">
                                          <p:val>
                                            <p:strVal val="1+#ppt_h/2"/>
                                          </p:val>
                                        </p:tav>
                                        <p:tav tm="100000">
                                          <p:val>
                                            <p:strVal val="#ppt_y"/>
                                          </p:val>
                                        </p:tav>
                                      </p:tavLst>
                                    </p:anim>
                                  </p:childTnLst>
                                </p:cTn>
                              </p:par>
                              <p:par>
                                <p:cTn id="94" presetID="2" presetClass="entr" presetSubtype="4"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 calcmode="lin" valueType="num">
                                      <p:cBhvr additive="base">
                                        <p:cTn id="96" dur="500" fill="hold"/>
                                        <p:tgtEl>
                                          <p:spTgt spid="36"/>
                                        </p:tgtEl>
                                        <p:attrNameLst>
                                          <p:attrName>ppt_x</p:attrName>
                                        </p:attrNameLst>
                                      </p:cBhvr>
                                      <p:tavLst>
                                        <p:tav tm="0">
                                          <p:val>
                                            <p:strVal val="#ppt_x"/>
                                          </p:val>
                                        </p:tav>
                                        <p:tav tm="100000">
                                          <p:val>
                                            <p:strVal val="#ppt_x"/>
                                          </p:val>
                                        </p:tav>
                                      </p:tavLst>
                                    </p:anim>
                                    <p:anim calcmode="lin" valueType="num">
                                      <p:cBhvr additive="base">
                                        <p:cTn id="97" dur="500" fill="hold"/>
                                        <p:tgtEl>
                                          <p:spTgt spid="36"/>
                                        </p:tgtEl>
                                        <p:attrNameLst>
                                          <p:attrName>ppt_y</p:attrName>
                                        </p:attrNameLst>
                                      </p:cBhvr>
                                      <p:tavLst>
                                        <p:tav tm="0">
                                          <p:val>
                                            <p:strVal val="1+#ppt_h/2"/>
                                          </p:val>
                                        </p:tav>
                                        <p:tav tm="100000">
                                          <p:val>
                                            <p:strVal val="#ppt_y"/>
                                          </p:val>
                                        </p:tav>
                                      </p:tavLst>
                                    </p:anim>
                                  </p:childTnLst>
                                </p:cTn>
                              </p:par>
                              <p:par>
                                <p:cTn id="98" presetID="2" presetClass="entr" presetSubtype="4" fill="hold" nodeType="withEffect">
                                  <p:stCondLst>
                                    <p:cond delay="0"/>
                                  </p:stCondLst>
                                  <p:childTnLst>
                                    <p:set>
                                      <p:cBhvr>
                                        <p:cTn id="99" dur="1" fill="hold">
                                          <p:stCondLst>
                                            <p:cond delay="0"/>
                                          </p:stCondLst>
                                        </p:cTn>
                                        <p:tgtEl>
                                          <p:spTgt spid="41"/>
                                        </p:tgtEl>
                                        <p:attrNameLst>
                                          <p:attrName>style.visibility</p:attrName>
                                        </p:attrNameLst>
                                      </p:cBhvr>
                                      <p:to>
                                        <p:strVal val="visible"/>
                                      </p:to>
                                    </p:set>
                                    <p:anim calcmode="lin" valueType="num">
                                      <p:cBhvr additive="base">
                                        <p:cTn id="100" dur="500" fill="hold"/>
                                        <p:tgtEl>
                                          <p:spTgt spid="41"/>
                                        </p:tgtEl>
                                        <p:attrNameLst>
                                          <p:attrName>ppt_x</p:attrName>
                                        </p:attrNameLst>
                                      </p:cBhvr>
                                      <p:tavLst>
                                        <p:tav tm="0">
                                          <p:val>
                                            <p:strVal val="#ppt_x"/>
                                          </p:val>
                                        </p:tav>
                                        <p:tav tm="100000">
                                          <p:val>
                                            <p:strVal val="#ppt_x"/>
                                          </p:val>
                                        </p:tav>
                                      </p:tavLst>
                                    </p:anim>
                                    <p:anim calcmode="lin" valueType="num">
                                      <p:cBhvr additive="base">
                                        <p:cTn id="101" dur="500" fill="hold"/>
                                        <p:tgtEl>
                                          <p:spTgt spid="4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39"/>
                                        </p:tgtEl>
                                        <p:attrNameLst>
                                          <p:attrName>style.visibility</p:attrName>
                                        </p:attrNameLst>
                                      </p:cBhvr>
                                      <p:to>
                                        <p:strVal val="visible"/>
                                      </p:to>
                                    </p:set>
                                    <p:anim calcmode="lin" valueType="num">
                                      <p:cBhvr additive="base">
                                        <p:cTn id="104" dur="500" fill="hold"/>
                                        <p:tgtEl>
                                          <p:spTgt spid="39"/>
                                        </p:tgtEl>
                                        <p:attrNameLst>
                                          <p:attrName>ppt_x</p:attrName>
                                        </p:attrNameLst>
                                      </p:cBhvr>
                                      <p:tavLst>
                                        <p:tav tm="0">
                                          <p:val>
                                            <p:strVal val="#ppt_x"/>
                                          </p:val>
                                        </p:tav>
                                        <p:tav tm="100000">
                                          <p:val>
                                            <p:strVal val="#ppt_x"/>
                                          </p:val>
                                        </p:tav>
                                      </p:tavLst>
                                    </p:anim>
                                    <p:anim calcmode="lin" valueType="num">
                                      <p:cBhvr additive="base">
                                        <p:cTn id="105" dur="500" fill="hold"/>
                                        <p:tgtEl>
                                          <p:spTgt spid="39"/>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0"/>
                                  </p:stCondLst>
                                  <p:childTnLst>
                                    <p:set>
                                      <p:cBhvr>
                                        <p:cTn id="107" dur="1" fill="hold">
                                          <p:stCondLst>
                                            <p:cond delay="0"/>
                                          </p:stCondLst>
                                        </p:cTn>
                                        <p:tgtEl>
                                          <p:spTgt spid="42"/>
                                        </p:tgtEl>
                                        <p:attrNameLst>
                                          <p:attrName>style.visibility</p:attrName>
                                        </p:attrNameLst>
                                      </p:cBhvr>
                                      <p:to>
                                        <p:strVal val="visible"/>
                                      </p:to>
                                    </p:set>
                                    <p:anim calcmode="lin" valueType="num">
                                      <p:cBhvr additive="base">
                                        <p:cTn id="108" dur="500" fill="hold"/>
                                        <p:tgtEl>
                                          <p:spTgt spid="42"/>
                                        </p:tgtEl>
                                        <p:attrNameLst>
                                          <p:attrName>ppt_x</p:attrName>
                                        </p:attrNameLst>
                                      </p:cBhvr>
                                      <p:tavLst>
                                        <p:tav tm="0">
                                          <p:val>
                                            <p:strVal val="#ppt_x"/>
                                          </p:val>
                                        </p:tav>
                                        <p:tav tm="100000">
                                          <p:val>
                                            <p:strVal val="#ppt_x"/>
                                          </p:val>
                                        </p:tav>
                                      </p:tavLst>
                                    </p:anim>
                                    <p:anim calcmode="lin" valueType="num">
                                      <p:cBhvr additive="base">
                                        <p:cTn id="109"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8" presetClass="emph" presetSubtype="0" fill="hold" nodeType="clickEffect">
                                  <p:stCondLst>
                                    <p:cond delay="0"/>
                                  </p:stCondLst>
                                  <p:iterate type="lt">
                                    <p:tmPct val="4000"/>
                                  </p:iterate>
                                  <p:childTnLst>
                                    <p:set>
                                      <p:cBhvr override="childStyle">
                                        <p:cTn id="113" dur="500" fill="hold"/>
                                        <p:tgtEl>
                                          <p:spTgt spid="56">
                                            <p:txEl>
                                              <p:pRg st="2" end="2"/>
                                            </p:txEl>
                                          </p:spTgt>
                                        </p:tgtEl>
                                        <p:attrNameLst>
                                          <p:attrName>style.textDecorationUnderline</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nodeType="clickEffect">
                                  <p:stCondLst>
                                    <p:cond delay="0"/>
                                  </p:stCondLst>
                                  <p:childTnLst>
                                    <p:set>
                                      <p:cBhvr>
                                        <p:cTn id="117" dur="1" fill="hold">
                                          <p:stCondLst>
                                            <p:cond delay="0"/>
                                          </p:stCondLst>
                                        </p:cTn>
                                        <p:tgtEl>
                                          <p:spTgt spid="44"/>
                                        </p:tgtEl>
                                        <p:attrNameLst>
                                          <p:attrName>style.visibility</p:attrName>
                                        </p:attrNameLst>
                                      </p:cBhvr>
                                      <p:to>
                                        <p:strVal val="visible"/>
                                      </p:to>
                                    </p:set>
                                    <p:anim calcmode="lin" valueType="num">
                                      <p:cBhvr additive="base">
                                        <p:cTn id="118" dur="500" fill="hold"/>
                                        <p:tgtEl>
                                          <p:spTgt spid="44"/>
                                        </p:tgtEl>
                                        <p:attrNameLst>
                                          <p:attrName>ppt_x</p:attrName>
                                        </p:attrNameLst>
                                      </p:cBhvr>
                                      <p:tavLst>
                                        <p:tav tm="0">
                                          <p:val>
                                            <p:strVal val="#ppt_x"/>
                                          </p:val>
                                        </p:tav>
                                        <p:tav tm="100000">
                                          <p:val>
                                            <p:strVal val="#ppt_x"/>
                                          </p:val>
                                        </p:tav>
                                      </p:tavLst>
                                    </p:anim>
                                    <p:anim calcmode="lin" valueType="num">
                                      <p:cBhvr additive="base">
                                        <p:cTn id="119" dur="500" fill="hold"/>
                                        <p:tgtEl>
                                          <p:spTgt spid="44"/>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 calcmode="lin" valueType="num">
                                      <p:cBhvr additive="base">
                                        <p:cTn id="122" dur="500" fill="hold"/>
                                        <p:tgtEl>
                                          <p:spTgt spid="65"/>
                                        </p:tgtEl>
                                        <p:attrNameLst>
                                          <p:attrName>ppt_x</p:attrName>
                                        </p:attrNameLst>
                                      </p:cBhvr>
                                      <p:tavLst>
                                        <p:tav tm="0">
                                          <p:val>
                                            <p:strVal val="#ppt_x"/>
                                          </p:val>
                                        </p:tav>
                                        <p:tav tm="100000">
                                          <p:val>
                                            <p:strVal val="#ppt_x"/>
                                          </p:val>
                                        </p:tav>
                                      </p:tavLst>
                                    </p:anim>
                                    <p:anim calcmode="lin" valueType="num">
                                      <p:cBhvr additive="base">
                                        <p:cTn id="123" dur="500" fill="hold"/>
                                        <p:tgtEl>
                                          <p:spTgt spid="6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47"/>
                                        </p:tgtEl>
                                        <p:attrNameLst>
                                          <p:attrName>style.visibility</p:attrName>
                                        </p:attrNameLst>
                                      </p:cBhvr>
                                      <p:to>
                                        <p:strVal val="visible"/>
                                      </p:to>
                                    </p:set>
                                    <p:anim calcmode="lin" valueType="num">
                                      <p:cBhvr additive="base">
                                        <p:cTn id="126" dur="500" fill="hold"/>
                                        <p:tgtEl>
                                          <p:spTgt spid="47"/>
                                        </p:tgtEl>
                                        <p:attrNameLst>
                                          <p:attrName>ppt_x</p:attrName>
                                        </p:attrNameLst>
                                      </p:cBhvr>
                                      <p:tavLst>
                                        <p:tav tm="0">
                                          <p:val>
                                            <p:strVal val="#ppt_x"/>
                                          </p:val>
                                        </p:tav>
                                        <p:tav tm="100000">
                                          <p:val>
                                            <p:strVal val="#ppt_x"/>
                                          </p:val>
                                        </p:tav>
                                      </p:tavLst>
                                    </p:anim>
                                    <p:anim calcmode="lin" valueType="num">
                                      <p:cBhvr additive="base">
                                        <p:cTn id="127"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48"/>
                                        </p:tgtEl>
                                        <p:attrNameLst>
                                          <p:attrName>style.visibility</p:attrName>
                                        </p:attrNameLst>
                                      </p:cBhvr>
                                      <p:to>
                                        <p:strVal val="visible"/>
                                      </p:to>
                                    </p:set>
                                    <p:anim calcmode="lin" valueType="num">
                                      <p:cBhvr additive="base">
                                        <p:cTn id="132" dur="500" fill="hold"/>
                                        <p:tgtEl>
                                          <p:spTgt spid="48"/>
                                        </p:tgtEl>
                                        <p:attrNameLst>
                                          <p:attrName>ppt_x</p:attrName>
                                        </p:attrNameLst>
                                      </p:cBhvr>
                                      <p:tavLst>
                                        <p:tav tm="0">
                                          <p:val>
                                            <p:strVal val="#ppt_x"/>
                                          </p:val>
                                        </p:tav>
                                        <p:tav tm="100000">
                                          <p:val>
                                            <p:strVal val="#ppt_x"/>
                                          </p:val>
                                        </p:tav>
                                      </p:tavLst>
                                    </p:anim>
                                    <p:anim calcmode="lin" valueType="num">
                                      <p:cBhvr additive="base">
                                        <p:cTn id="133" dur="500" fill="hold"/>
                                        <p:tgtEl>
                                          <p:spTgt spid="48"/>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66"/>
                                        </p:tgtEl>
                                        <p:attrNameLst>
                                          <p:attrName>style.visibility</p:attrName>
                                        </p:attrNameLst>
                                      </p:cBhvr>
                                      <p:to>
                                        <p:strVal val="visible"/>
                                      </p:to>
                                    </p:set>
                                    <p:anim calcmode="lin" valueType="num">
                                      <p:cBhvr additive="base">
                                        <p:cTn id="136" dur="500" fill="hold"/>
                                        <p:tgtEl>
                                          <p:spTgt spid="66"/>
                                        </p:tgtEl>
                                        <p:attrNameLst>
                                          <p:attrName>ppt_x</p:attrName>
                                        </p:attrNameLst>
                                      </p:cBhvr>
                                      <p:tavLst>
                                        <p:tav tm="0">
                                          <p:val>
                                            <p:strVal val="#ppt_x"/>
                                          </p:val>
                                        </p:tav>
                                        <p:tav tm="100000">
                                          <p:val>
                                            <p:strVal val="#ppt_x"/>
                                          </p:val>
                                        </p:tav>
                                      </p:tavLst>
                                    </p:anim>
                                    <p:anim calcmode="lin" valueType="num">
                                      <p:cBhvr additive="base">
                                        <p:cTn id="137" dur="500" fill="hold"/>
                                        <p:tgtEl>
                                          <p:spTgt spid="66"/>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 calcmode="lin" valueType="num">
                                      <p:cBhvr additive="base">
                                        <p:cTn id="140" dur="500" fill="hold"/>
                                        <p:tgtEl>
                                          <p:spTgt spid="51"/>
                                        </p:tgtEl>
                                        <p:attrNameLst>
                                          <p:attrName>ppt_x</p:attrName>
                                        </p:attrNameLst>
                                      </p:cBhvr>
                                      <p:tavLst>
                                        <p:tav tm="0">
                                          <p:val>
                                            <p:strVal val="#ppt_x"/>
                                          </p:val>
                                        </p:tav>
                                        <p:tav tm="100000">
                                          <p:val>
                                            <p:strVal val="#ppt_x"/>
                                          </p:val>
                                        </p:tav>
                                      </p:tavLst>
                                    </p:anim>
                                    <p:anim calcmode="lin" valueType="num">
                                      <p:cBhvr additive="base">
                                        <p:cTn id="141"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49"/>
                                        </p:tgtEl>
                                        <p:attrNameLst>
                                          <p:attrName>style.visibility</p:attrName>
                                        </p:attrNameLst>
                                      </p:cBhvr>
                                      <p:to>
                                        <p:strVal val="visible"/>
                                      </p:to>
                                    </p:set>
                                    <p:anim calcmode="lin" valueType="num">
                                      <p:cBhvr additive="base">
                                        <p:cTn id="146" dur="500" fill="hold"/>
                                        <p:tgtEl>
                                          <p:spTgt spid="49"/>
                                        </p:tgtEl>
                                        <p:attrNameLst>
                                          <p:attrName>ppt_x</p:attrName>
                                        </p:attrNameLst>
                                      </p:cBhvr>
                                      <p:tavLst>
                                        <p:tav tm="0">
                                          <p:val>
                                            <p:strVal val="#ppt_x"/>
                                          </p:val>
                                        </p:tav>
                                        <p:tav tm="100000">
                                          <p:val>
                                            <p:strVal val="#ppt_x"/>
                                          </p:val>
                                        </p:tav>
                                      </p:tavLst>
                                    </p:anim>
                                    <p:anim calcmode="lin" valueType="num">
                                      <p:cBhvr additive="base">
                                        <p:cTn id="147" dur="500" fill="hold"/>
                                        <p:tgtEl>
                                          <p:spTgt spid="49"/>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67"/>
                                        </p:tgtEl>
                                        <p:attrNameLst>
                                          <p:attrName>style.visibility</p:attrName>
                                        </p:attrNameLst>
                                      </p:cBhvr>
                                      <p:to>
                                        <p:strVal val="visible"/>
                                      </p:to>
                                    </p:set>
                                    <p:anim calcmode="lin" valueType="num">
                                      <p:cBhvr additive="base">
                                        <p:cTn id="150" dur="500" fill="hold"/>
                                        <p:tgtEl>
                                          <p:spTgt spid="67"/>
                                        </p:tgtEl>
                                        <p:attrNameLst>
                                          <p:attrName>ppt_x</p:attrName>
                                        </p:attrNameLst>
                                      </p:cBhvr>
                                      <p:tavLst>
                                        <p:tav tm="0">
                                          <p:val>
                                            <p:strVal val="#ppt_x"/>
                                          </p:val>
                                        </p:tav>
                                        <p:tav tm="100000">
                                          <p:val>
                                            <p:strVal val="#ppt_x"/>
                                          </p:val>
                                        </p:tav>
                                      </p:tavLst>
                                    </p:anim>
                                    <p:anim calcmode="lin" valueType="num">
                                      <p:cBhvr additive="base">
                                        <p:cTn id="151" dur="500" fill="hold"/>
                                        <p:tgtEl>
                                          <p:spTgt spid="67"/>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54"/>
                                        </p:tgtEl>
                                        <p:attrNameLst>
                                          <p:attrName>style.visibility</p:attrName>
                                        </p:attrNameLst>
                                      </p:cBhvr>
                                      <p:to>
                                        <p:strVal val="visible"/>
                                      </p:to>
                                    </p:set>
                                    <p:anim calcmode="lin" valueType="num">
                                      <p:cBhvr additive="base">
                                        <p:cTn id="154" dur="500" fill="hold"/>
                                        <p:tgtEl>
                                          <p:spTgt spid="54"/>
                                        </p:tgtEl>
                                        <p:attrNameLst>
                                          <p:attrName>ppt_x</p:attrName>
                                        </p:attrNameLst>
                                      </p:cBhvr>
                                      <p:tavLst>
                                        <p:tav tm="0">
                                          <p:val>
                                            <p:strVal val="#ppt_x"/>
                                          </p:val>
                                        </p:tav>
                                        <p:tav tm="100000">
                                          <p:val>
                                            <p:strVal val="#ppt_x"/>
                                          </p:val>
                                        </p:tav>
                                      </p:tavLst>
                                    </p:anim>
                                    <p:anim calcmode="lin" valueType="num">
                                      <p:cBhvr additive="base">
                                        <p:cTn id="155"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presetID="18" presetClass="emph" presetSubtype="0" fill="hold" nodeType="clickEffect">
                                  <p:stCondLst>
                                    <p:cond delay="0"/>
                                  </p:stCondLst>
                                  <p:iterate type="lt">
                                    <p:tmPct val="4000"/>
                                  </p:iterate>
                                  <p:childTnLst>
                                    <p:set>
                                      <p:cBhvr override="childStyle">
                                        <p:cTn id="159" dur="500" fill="hold"/>
                                        <p:tgtEl>
                                          <p:spTgt spid="56">
                                            <p:txEl>
                                              <p:pRg st="3" end="3"/>
                                            </p:txEl>
                                          </p:spTgt>
                                        </p:tgtEl>
                                        <p:attrNameLst>
                                          <p:attrName>style.textDecorationUnderline</p:attrName>
                                        </p:attrNameLst>
                                      </p:cBhvr>
                                      <p:to>
                                        <p:strVal val="true"/>
                                      </p:to>
                                    </p:set>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69"/>
                                        </p:tgtEl>
                                        <p:attrNameLst>
                                          <p:attrName>style.visibility</p:attrName>
                                        </p:attrNameLst>
                                      </p:cBhvr>
                                      <p:to>
                                        <p:strVal val="visible"/>
                                      </p:to>
                                    </p:set>
                                    <p:anim calcmode="lin" valueType="num">
                                      <p:cBhvr additive="base">
                                        <p:cTn id="164" dur="500" fill="hold"/>
                                        <p:tgtEl>
                                          <p:spTgt spid="69"/>
                                        </p:tgtEl>
                                        <p:attrNameLst>
                                          <p:attrName>ppt_x</p:attrName>
                                        </p:attrNameLst>
                                      </p:cBhvr>
                                      <p:tavLst>
                                        <p:tav tm="0">
                                          <p:val>
                                            <p:strVal val="#ppt_x"/>
                                          </p:val>
                                        </p:tav>
                                        <p:tav tm="100000">
                                          <p:val>
                                            <p:strVal val="#ppt_x"/>
                                          </p:val>
                                        </p:tav>
                                      </p:tavLst>
                                    </p:anim>
                                    <p:anim calcmode="lin" valueType="num">
                                      <p:cBhvr additive="base">
                                        <p:cTn id="165" dur="500" fill="hold"/>
                                        <p:tgtEl>
                                          <p:spTgt spid="69"/>
                                        </p:tgtEl>
                                        <p:attrNameLst>
                                          <p:attrName>ppt_y</p:attrName>
                                        </p:attrNameLst>
                                      </p:cBhvr>
                                      <p:tavLst>
                                        <p:tav tm="0">
                                          <p:val>
                                            <p:strVal val="1+#ppt_h/2"/>
                                          </p:val>
                                        </p:tav>
                                        <p:tav tm="100000">
                                          <p:val>
                                            <p:strVal val="#ppt_y"/>
                                          </p:val>
                                        </p:tav>
                                      </p:tavLst>
                                    </p:anim>
                                  </p:childTnLst>
                                </p:cTn>
                              </p:par>
                              <p:par>
                                <p:cTn id="166" presetID="2" presetClass="entr" presetSubtype="4" fill="hold" nodeType="withEffect">
                                  <p:stCondLst>
                                    <p:cond delay="0"/>
                                  </p:stCondLst>
                                  <p:childTnLst>
                                    <p:set>
                                      <p:cBhvr>
                                        <p:cTn id="167" dur="1" fill="hold">
                                          <p:stCondLst>
                                            <p:cond delay="0"/>
                                          </p:stCondLst>
                                        </p:cTn>
                                        <p:tgtEl>
                                          <p:spTgt spid="58"/>
                                        </p:tgtEl>
                                        <p:attrNameLst>
                                          <p:attrName>style.visibility</p:attrName>
                                        </p:attrNameLst>
                                      </p:cBhvr>
                                      <p:to>
                                        <p:strVal val="visible"/>
                                      </p:to>
                                    </p:set>
                                    <p:anim calcmode="lin" valueType="num">
                                      <p:cBhvr additive="base">
                                        <p:cTn id="168" dur="500" fill="hold"/>
                                        <p:tgtEl>
                                          <p:spTgt spid="58"/>
                                        </p:tgtEl>
                                        <p:attrNameLst>
                                          <p:attrName>ppt_x</p:attrName>
                                        </p:attrNameLst>
                                      </p:cBhvr>
                                      <p:tavLst>
                                        <p:tav tm="0">
                                          <p:val>
                                            <p:strVal val="#ppt_x"/>
                                          </p:val>
                                        </p:tav>
                                        <p:tav tm="100000">
                                          <p:val>
                                            <p:strVal val="#ppt_x"/>
                                          </p:val>
                                        </p:tav>
                                      </p:tavLst>
                                    </p:anim>
                                    <p:anim calcmode="lin" valueType="num">
                                      <p:cBhvr additive="base">
                                        <p:cTn id="169" dur="500" fill="hold"/>
                                        <p:tgtEl>
                                          <p:spTgt spid="58"/>
                                        </p:tgtEl>
                                        <p:attrNameLst>
                                          <p:attrName>ppt_y</p:attrName>
                                        </p:attrNameLst>
                                      </p:cBhvr>
                                      <p:tavLst>
                                        <p:tav tm="0">
                                          <p:val>
                                            <p:strVal val="1+#ppt_h/2"/>
                                          </p:val>
                                        </p:tav>
                                        <p:tav tm="100000">
                                          <p:val>
                                            <p:strVal val="#ppt_y"/>
                                          </p:val>
                                        </p:tav>
                                      </p:tavLst>
                                    </p:anim>
                                  </p:childTnLst>
                                </p:cTn>
                              </p:par>
                              <p:par>
                                <p:cTn id="170" presetID="2" presetClass="entr" presetSubtype="4" fill="hold" nodeType="withEffect">
                                  <p:stCondLst>
                                    <p:cond delay="0"/>
                                  </p:stCondLst>
                                  <p:childTnLst>
                                    <p:set>
                                      <p:cBhvr>
                                        <p:cTn id="171" dur="1" fill="hold">
                                          <p:stCondLst>
                                            <p:cond delay="0"/>
                                          </p:stCondLst>
                                        </p:cTn>
                                        <p:tgtEl>
                                          <p:spTgt spid="63"/>
                                        </p:tgtEl>
                                        <p:attrNameLst>
                                          <p:attrName>style.visibility</p:attrName>
                                        </p:attrNameLst>
                                      </p:cBhvr>
                                      <p:to>
                                        <p:strVal val="visible"/>
                                      </p:to>
                                    </p:set>
                                    <p:anim calcmode="lin" valueType="num">
                                      <p:cBhvr additive="base">
                                        <p:cTn id="172" dur="500" fill="hold"/>
                                        <p:tgtEl>
                                          <p:spTgt spid="63"/>
                                        </p:tgtEl>
                                        <p:attrNameLst>
                                          <p:attrName>ppt_x</p:attrName>
                                        </p:attrNameLst>
                                      </p:cBhvr>
                                      <p:tavLst>
                                        <p:tav tm="0">
                                          <p:val>
                                            <p:strVal val="#ppt_x"/>
                                          </p:val>
                                        </p:tav>
                                        <p:tav tm="100000">
                                          <p:val>
                                            <p:strVal val="#ppt_x"/>
                                          </p:val>
                                        </p:tav>
                                      </p:tavLst>
                                    </p:anim>
                                    <p:anim calcmode="lin" valueType="num">
                                      <p:cBhvr additive="base">
                                        <p:cTn id="173" dur="500" fill="hold"/>
                                        <p:tgtEl>
                                          <p:spTgt spid="63"/>
                                        </p:tgtEl>
                                        <p:attrNameLst>
                                          <p:attrName>ppt_y</p:attrName>
                                        </p:attrNameLst>
                                      </p:cBhvr>
                                      <p:tavLst>
                                        <p:tav tm="0">
                                          <p:val>
                                            <p:strVal val="1+#ppt_h/2"/>
                                          </p:val>
                                        </p:tav>
                                        <p:tav tm="100000">
                                          <p:val>
                                            <p:strVal val="#ppt_y"/>
                                          </p:val>
                                        </p:tav>
                                      </p:tavLst>
                                    </p:anim>
                                  </p:childTnLst>
                                </p:cTn>
                              </p:par>
                              <p:par>
                                <p:cTn id="174" presetID="2" presetClass="entr" presetSubtype="4" fill="hold" grpId="0" nodeType="withEffect">
                                  <p:stCondLst>
                                    <p:cond delay="0"/>
                                  </p:stCondLst>
                                  <p:childTnLst>
                                    <p:set>
                                      <p:cBhvr>
                                        <p:cTn id="175" dur="1" fill="hold">
                                          <p:stCondLst>
                                            <p:cond delay="0"/>
                                          </p:stCondLst>
                                        </p:cTn>
                                        <p:tgtEl>
                                          <p:spTgt spid="71"/>
                                        </p:tgtEl>
                                        <p:attrNameLst>
                                          <p:attrName>style.visibility</p:attrName>
                                        </p:attrNameLst>
                                      </p:cBhvr>
                                      <p:to>
                                        <p:strVal val="visible"/>
                                      </p:to>
                                    </p:set>
                                    <p:anim calcmode="lin" valueType="num">
                                      <p:cBhvr additive="base">
                                        <p:cTn id="176" dur="500" fill="hold"/>
                                        <p:tgtEl>
                                          <p:spTgt spid="71"/>
                                        </p:tgtEl>
                                        <p:attrNameLst>
                                          <p:attrName>ppt_x</p:attrName>
                                        </p:attrNameLst>
                                      </p:cBhvr>
                                      <p:tavLst>
                                        <p:tav tm="0">
                                          <p:val>
                                            <p:strVal val="#ppt_x"/>
                                          </p:val>
                                        </p:tav>
                                        <p:tav tm="100000">
                                          <p:val>
                                            <p:strVal val="#ppt_x"/>
                                          </p:val>
                                        </p:tav>
                                      </p:tavLst>
                                    </p:anim>
                                    <p:anim calcmode="lin" valueType="num">
                                      <p:cBhvr additive="base">
                                        <p:cTn id="177" dur="500" fill="hold"/>
                                        <p:tgtEl>
                                          <p:spTgt spid="71"/>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 calcmode="lin" valueType="num">
                                      <p:cBhvr additive="base">
                                        <p:cTn id="180" dur="500" fill="hold"/>
                                        <p:tgtEl>
                                          <p:spTgt spid="61"/>
                                        </p:tgtEl>
                                        <p:attrNameLst>
                                          <p:attrName>ppt_x</p:attrName>
                                        </p:attrNameLst>
                                      </p:cBhvr>
                                      <p:tavLst>
                                        <p:tav tm="0">
                                          <p:val>
                                            <p:strVal val="#ppt_x"/>
                                          </p:val>
                                        </p:tav>
                                        <p:tav tm="100000">
                                          <p:val>
                                            <p:strVal val="#ppt_x"/>
                                          </p:val>
                                        </p:tav>
                                      </p:tavLst>
                                    </p:anim>
                                    <p:anim calcmode="lin" valueType="num">
                                      <p:cBhvr additive="base">
                                        <p:cTn id="181" dur="500" fill="hold"/>
                                        <p:tgtEl>
                                          <p:spTgt spid="61"/>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62"/>
                                        </p:tgtEl>
                                        <p:attrNameLst>
                                          <p:attrName>style.visibility</p:attrName>
                                        </p:attrNameLst>
                                      </p:cBhvr>
                                      <p:to>
                                        <p:strVal val="visible"/>
                                      </p:to>
                                    </p:set>
                                    <p:anim calcmode="lin" valueType="num">
                                      <p:cBhvr additive="base">
                                        <p:cTn id="184" dur="500" fill="hold"/>
                                        <p:tgtEl>
                                          <p:spTgt spid="62"/>
                                        </p:tgtEl>
                                        <p:attrNameLst>
                                          <p:attrName>ppt_x</p:attrName>
                                        </p:attrNameLst>
                                      </p:cBhvr>
                                      <p:tavLst>
                                        <p:tav tm="0">
                                          <p:val>
                                            <p:strVal val="#ppt_x"/>
                                          </p:val>
                                        </p:tav>
                                        <p:tav tm="100000">
                                          <p:val>
                                            <p:strVal val="#ppt_x"/>
                                          </p:val>
                                        </p:tav>
                                      </p:tavLst>
                                    </p:anim>
                                    <p:anim calcmode="lin" valueType="num">
                                      <p:cBhvr additive="base">
                                        <p:cTn id="185"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18" presetClass="emph" presetSubtype="0" fill="hold" nodeType="clickEffect">
                                  <p:stCondLst>
                                    <p:cond delay="0"/>
                                  </p:stCondLst>
                                  <p:iterate type="lt">
                                    <p:tmPct val="4000"/>
                                  </p:iterate>
                                  <p:childTnLst>
                                    <p:set>
                                      <p:cBhvr override="childStyle">
                                        <p:cTn id="189" dur="500" fill="hold"/>
                                        <p:tgtEl>
                                          <p:spTgt spid="56">
                                            <p:txEl>
                                              <p:pRg st="5" end="5"/>
                                            </p:txEl>
                                          </p:spTgt>
                                        </p:tgtEl>
                                        <p:attrNameLst>
                                          <p:attrName>style.textDecorationUnderline</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nodeType="clickEffect">
                                  <p:stCondLst>
                                    <p:cond delay="0"/>
                                  </p:stCondLst>
                                  <p:childTnLst>
                                    <p:set>
                                      <p:cBhvr>
                                        <p:cTn id="193" dur="1" fill="hold">
                                          <p:stCondLst>
                                            <p:cond delay="0"/>
                                          </p:stCondLst>
                                        </p:cTn>
                                        <p:tgtEl>
                                          <p:spTgt spid="70"/>
                                        </p:tgtEl>
                                        <p:attrNameLst>
                                          <p:attrName>style.visibility</p:attrName>
                                        </p:attrNameLst>
                                      </p:cBhvr>
                                      <p:to>
                                        <p:strVal val="visible"/>
                                      </p:to>
                                    </p:set>
                                    <p:anim calcmode="lin" valueType="num">
                                      <p:cBhvr additive="base">
                                        <p:cTn id="194" dur="500" fill="hold"/>
                                        <p:tgtEl>
                                          <p:spTgt spid="70"/>
                                        </p:tgtEl>
                                        <p:attrNameLst>
                                          <p:attrName>ppt_x</p:attrName>
                                        </p:attrNameLst>
                                      </p:cBhvr>
                                      <p:tavLst>
                                        <p:tav tm="0">
                                          <p:val>
                                            <p:strVal val="#ppt_x"/>
                                          </p:val>
                                        </p:tav>
                                        <p:tav tm="100000">
                                          <p:val>
                                            <p:strVal val="#ppt_x"/>
                                          </p:val>
                                        </p:tav>
                                      </p:tavLst>
                                    </p:anim>
                                    <p:anim calcmode="lin" valueType="num">
                                      <p:cBhvr additive="base">
                                        <p:cTn id="195" dur="500" fill="hold"/>
                                        <p:tgtEl>
                                          <p:spTgt spid="70"/>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73"/>
                                        </p:tgtEl>
                                        <p:attrNameLst>
                                          <p:attrName>style.visibility</p:attrName>
                                        </p:attrNameLst>
                                      </p:cBhvr>
                                      <p:to>
                                        <p:strVal val="visible"/>
                                      </p:to>
                                    </p:set>
                                    <p:anim calcmode="lin" valueType="num">
                                      <p:cBhvr additive="base">
                                        <p:cTn id="198" dur="500" fill="hold"/>
                                        <p:tgtEl>
                                          <p:spTgt spid="73"/>
                                        </p:tgtEl>
                                        <p:attrNameLst>
                                          <p:attrName>ppt_x</p:attrName>
                                        </p:attrNameLst>
                                      </p:cBhvr>
                                      <p:tavLst>
                                        <p:tav tm="0">
                                          <p:val>
                                            <p:strVal val="#ppt_x"/>
                                          </p:val>
                                        </p:tav>
                                        <p:tav tm="100000">
                                          <p:val>
                                            <p:strVal val="#ppt_x"/>
                                          </p:val>
                                        </p:tav>
                                      </p:tavLst>
                                    </p:anim>
                                    <p:anim calcmode="lin" valueType="num">
                                      <p:cBhvr additive="base">
                                        <p:cTn id="199" dur="500" fill="hold"/>
                                        <p:tgtEl>
                                          <p:spTgt spid="73"/>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anim calcmode="lin" valueType="num">
                                      <p:cBhvr additive="base">
                                        <p:cTn id="202" dur="500" fill="hold"/>
                                        <p:tgtEl>
                                          <p:spTgt spid="72"/>
                                        </p:tgtEl>
                                        <p:attrNameLst>
                                          <p:attrName>ppt_x</p:attrName>
                                        </p:attrNameLst>
                                      </p:cBhvr>
                                      <p:tavLst>
                                        <p:tav tm="0">
                                          <p:val>
                                            <p:strVal val="#ppt_x"/>
                                          </p:val>
                                        </p:tav>
                                        <p:tav tm="100000">
                                          <p:val>
                                            <p:strVal val="#ppt_x"/>
                                          </p:val>
                                        </p:tav>
                                      </p:tavLst>
                                    </p:anim>
                                    <p:anim calcmode="lin" valueType="num">
                                      <p:cBhvr additive="base">
                                        <p:cTn id="203" dur="500" fill="hold"/>
                                        <p:tgtEl>
                                          <p:spTgt spid="72"/>
                                        </p:tgtEl>
                                        <p:attrNameLst>
                                          <p:attrName>ppt_y</p:attrName>
                                        </p:attrNameLst>
                                      </p:cBhvr>
                                      <p:tavLst>
                                        <p:tav tm="0">
                                          <p:val>
                                            <p:strVal val="1+#ppt_h/2"/>
                                          </p:val>
                                        </p:tav>
                                        <p:tav tm="100000">
                                          <p:val>
                                            <p:strVal val="#ppt_y"/>
                                          </p:val>
                                        </p:tav>
                                      </p:tavLst>
                                    </p:anim>
                                  </p:childTnLst>
                                </p:cTn>
                              </p:par>
                              <p:par>
                                <p:cTn id="204" presetID="2" presetClass="entr" presetSubtype="4" fill="hold" nodeType="withEffect">
                                  <p:stCondLst>
                                    <p:cond delay="0"/>
                                  </p:stCondLst>
                                  <p:childTnLst>
                                    <p:set>
                                      <p:cBhvr>
                                        <p:cTn id="205" dur="1" fill="hold">
                                          <p:stCondLst>
                                            <p:cond delay="0"/>
                                          </p:stCondLst>
                                        </p:cTn>
                                        <p:tgtEl>
                                          <p:spTgt spid="75"/>
                                        </p:tgtEl>
                                        <p:attrNameLst>
                                          <p:attrName>style.visibility</p:attrName>
                                        </p:attrNameLst>
                                      </p:cBhvr>
                                      <p:to>
                                        <p:strVal val="visible"/>
                                      </p:to>
                                    </p:set>
                                    <p:anim calcmode="lin" valueType="num">
                                      <p:cBhvr additive="base">
                                        <p:cTn id="206" dur="500" fill="hold"/>
                                        <p:tgtEl>
                                          <p:spTgt spid="75"/>
                                        </p:tgtEl>
                                        <p:attrNameLst>
                                          <p:attrName>ppt_x</p:attrName>
                                        </p:attrNameLst>
                                      </p:cBhvr>
                                      <p:tavLst>
                                        <p:tav tm="0">
                                          <p:val>
                                            <p:strVal val="#ppt_x"/>
                                          </p:val>
                                        </p:tav>
                                        <p:tav tm="100000">
                                          <p:val>
                                            <p:strVal val="#ppt_x"/>
                                          </p:val>
                                        </p:tav>
                                      </p:tavLst>
                                    </p:anim>
                                    <p:anim calcmode="lin" valueType="num">
                                      <p:cBhvr additive="base">
                                        <p:cTn id="207" dur="500" fill="hold"/>
                                        <p:tgtEl>
                                          <p:spTgt spid="75"/>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76"/>
                                        </p:tgtEl>
                                        <p:attrNameLst>
                                          <p:attrName>style.visibility</p:attrName>
                                        </p:attrNameLst>
                                      </p:cBhvr>
                                      <p:to>
                                        <p:strVal val="visible"/>
                                      </p:to>
                                    </p:set>
                                    <p:anim calcmode="lin" valueType="num">
                                      <p:cBhvr additive="base">
                                        <p:cTn id="210" dur="500" fill="hold"/>
                                        <p:tgtEl>
                                          <p:spTgt spid="76"/>
                                        </p:tgtEl>
                                        <p:attrNameLst>
                                          <p:attrName>ppt_x</p:attrName>
                                        </p:attrNameLst>
                                      </p:cBhvr>
                                      <p:tavLst>
                                        <p:tav tm="0">
                                          <p:val>
                                            <p:strVal val="#ppt_x"/>
                                          </p:val>
                                        </p:tav>
                                        <p:tav tm="100000">
                                          <p:val>
                                            <p:strVal val="#ppt_x"/>
                                          </p:val>
                                        </p:tav>
                                      </p:tavLst>
                                    </p:anim>
                                    <p:anim calcmode="lin" valueType="num">
                                      <p:cBhvr additive="base">
                                        <p:cTn id="211" dur="500" fill="hold"/>
                                        <p:tgtEl>
                                          <p:spTgt spid="76"/>
                                        </p:tgtEl>
                                        <p:attrNameLst>
                                          <p:attrName>ppt_y</p:attrName>
                                        </p:attrNameLst>
                                      </p:cBhvr>
                                      <p:tavLst>
                                        <p:tav tm="0">
                                          <p:val>
                                            <p:strVal val="1+#ppt_h/2"/>
                                          </p:val>
                                        </p:tav>
                                        <p:tav tm="100000">
                                          <p:val>
                                            <p:strVal val="#ppt_y"/>
                                          </p:val>
                                        </p:tav>
                                      </p:tavLst>
                                    </p:anim>
                                  </p:childTnLst>
                                </p:cTn>
                              </p:par>
                              <p:par>
                                <p:cTn id="212" presetID="2" presetClass="entr" presetSubtype="4" fill="hold" grpId="0" nodeType="withEffect">
                                  <p:stCondLst>
                                    <p:cond delay="0"/>
                                  </p:stCondLst>
                                  <p:childTnLst>
                                    <p:set>
                                      <p:cBhvr>
                                        <p:cTn id="213" dur="1" fill="hold">
                                          <p:stCondLst>
                                            <p:cond delay="0"/>
                                          </p:stCondLst>
                                        </p:cTn>
                                        <p:tgtEl>
                                          <p:spTgt spid="74"/>
                                        </p:tgtEl>
                                        <p:attrNameLst>
                                          <p:attrName>style.visibility</p:attrName>
                                        </p:attrNameLst>
                                      </p:cBhvr>
                                      <p:to>
                                        <p:strVal val="visible"/>
                                      </p:to>
                                    </p:set>
                                    <p:anim calcmode="lin" valueType="num">
                                      <p:cBhvr additive="base">
                                        <p:cTn id="214" dur="500" fill="hold"/>
                                        <p:tgtEl>
                                          <p:spTgt spid="74"/>
                                        </p:tgtEl>
                                        <p:attrNameLst>
                                          <p:attrName>ppt_x</p:attrName>
                                        </p:attrNameLst>
                                      </p:cBhvr>
                                      <p:tavLst>
                                        <p:tav tm="0">
                                          <p:val>
                                            <p:strVal val="#ppt_x"/>
                                          </p:val>
                                        </p:tav>
                                        <p:tav tm="100000">
                                          <p:val>
                                            <p:strVal val="#ppt_x"/>
                                          </p:val>
                                        </p:tav>
                                      </p:tavLst>
                                    </p:anim>
                                    <p:anim calcmode="lin" valueType="num">
                                      <p:cBhvr additive="base">
                                        <p:cTn id="215" dur="500" fill="hold"/>
                                        <p:tgtEl>
                                          <p:spTgt spid="74"/>
                                        </p:tgtEl>
                                        <p:attrNameLst>
                                          <p:attrName>ppt_y</p:attrName>
                                        </p:attrNameLst>
                                      </p:cBhvr>
                                      <p:tavLst>
                                        <p:tav tm="0">
                                          <p:val>
                                            <p:strVal val="1+#ppt_h/2"/>
                                          </p:val>
                                        </p:tav>
                                        <p:tav tm="100000">
                                          <p:val>
                                            <p:strVal val="#ppt_y"/>
                                          </p:val>
                                        </p:tav>
                                      </p:tavLst>
                                    </p:anim>
                                  </p:childTnLst>
                                </p:cTn>
                              </p:par>
                              <p:par>
                                <p:cTn id="216" presetID="18" presetClass="emph" presetSubtype="0" fill="hold" nodeType="withEffect">
                                  <p:stCondLst>
                                    <p:cond delay="0"/>
                                  </p:stCondLst>
                                  <p:iterate type="lt">
                                    <p:tmPct val="4000"/>
                                  </p:iterate>
                                  <p:childTnLst>
                                    <p:set>
                                      <p:cBhvr override="childStyle">
                                        <p:cTn id="217" dur="500" fill="hold"/>
                                        <p:tgtEl>
                                          <p:spTgt spid="56">
                                            <p:txEl>
                                              <p:pRg st="6" end="6"/>
                                            </p:txEl>
                                          </p:spTgt>
                                        </p:tgtEl>
                                        <p:attrNameLst>
                                          <p:attrName>style.textDecorationUnderline</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2" presetClass="entr" presetSubtype="4" fill="hold" grpId="0" nodeType="clickEffect">
                                  <p:stCondLst>
                                    <p:cond delay="0"/>
                                  </p:stCondLst>
                                  <p:childTnLst>
                                    <p:set>
                                      <p:cBhvr>
                                        <p:cTn id="221" dur="1" fill="hold">
                                          <p:stCondLst>
                                            <p:cond delay="0"/>
                                          </p:stCondLst>
                                        </p:cTn>
                                        <p:tgtEl>
                                          <p:spTgt spid="77"/>
                                        </p:tgtEl>
                                        <p:attrNameLst>
                                          <p:attrName>style.visibility</p:attrName>
                                        </p:attrNameLst>
                                      </p:cBhvr>
                                      <p:to>
                                        <p:strVal val="visible"/>
                                      </p:to>
                                    </p:set>
                                    <p:anim calcmode="lin" valueType="num">
                                      <p:cBhvr additive="base">
                                        <p:cTn id="222" dur="500" fill="hold"/>
                                        <p:tgtEl>
                                          <p:spTgt spid="77"/>
                                        </p:tgtEl>
                                        <p:attrNameLst>
                                          <p:attrName>ppt_x</p:attrName>
                                        </p:attrNameLst>
                                      </p:cBhvr>
                                      <p:tavLst>
                                        <p:tav tm="0">
                                          <p:val>
                                            <p:strVal val="#ppt_x"/>
                                          </p:val>
                                        </p:tav>
                                        <p:tav tm="100000">
                                          <p:val>
                                            <p:strVal val="#ppt_x"/>
                                          </p:val>
                                        </p:tav>
                                      </p:tavLst>
                                    </p:anim>
                                    <p:anim calcmode="lin" valueType="num">
                                      <p:cBhvr additive="base">
                                        <p:cTn id="223" dur="500" fill="hold"/>
                                        <p:tgtEl>
                                          <p:spTgt spid="77"/>
                                        </p:tgtEl>
                                        <p:attrNameLst>
                                          <p:attrName>ppt_y</p:attrName>
                                        </p:attrNameLst>
                                      </p:cBhvr>
                                      <p:tavLst>
                                        <p:tav tm="0">
                                          <p:val>
                                            <p:strVal val="1+#ppt_h/2"/>
                                          </p:val>
                                        </p:tav>
                                        <p:tav tm="100000">
                                          <p:val>
                                            <p:strVal val="#ppt_y"/>
                                          </p:val>
                                        </p:tav>
                                      </p:tavLst>
                                    </p:anim>
                                  </p:childTnLst>
                                </p:cTn>
                              </p:par>
                              <p:par>
                                <p:cTn id="224" presetID="2" presetClass="entr" presetSubtype="4" fill="hold" nodeType="withEffect">
                                  <p:stCondLst>
                                    <p:cond delay="0"/>
                                  </p:stCondLst>
                                  <p:childTnLst>
                                    <p:set>
                                      <p:cBhvr>
                                        <p:cTn id="225" dur="1" fill="hold">
                                          <p:stCondLst>
                                            <p:cond delay="0"/>
                                          </p:stCondLst>
                                        </p:cTn>
                                        <p:tgtEl>
                                          <p:spTgt spid="80"/>
                                        </p:tgtEl>
                                        <p:attrNameLst>
                                          <p:attrName>style.visibility</p:attrName>
                                        </p:attrNameLst>
                                      </p:cBhvr>
                                      <p:to>
                                        <p:strVal val="visible"/>
                                      </p:to>
                                    </p:set>
                                    <p:anim calcmode="lin" valueType="num">
                                      <p:cBhvr additive="base">
                                        <p:cTn id="226" dur="500" fill="hold"/>
                                        <p:tgtEl>
                                          <p:spTgt spid="80"/>
                                        </p:tgtEl>
                                        <p:attrNameLst>
                                          <p:attrName>ppt_x</p:attrName>
                                        </p:attrNameLst>
                                      </p:cBhvr>
                                      <p:tavLst>
                                        <p:tav tm="0">
                                          <p:val>
                                            <p:strVal val="#ppt_x"/>
                                          </p:val>
                                        </p:tav>
                                        <p:tav tm="100000">
                                          <p:val>
                                            <p:strVal val="#ppt_x"/>
                                          </p:val>
                                        </p:tav>
                                      </p:tavLst>
                                    </p:anim>
                                    <p:anim calcmode="lin" valueType="num">
                                      <p:cBhvr additive="base">
                                        <p:cTn id="227" dur="500" fill="hold"/>
                                        <p:tgtEl>
                                          <p:spTgt spid="80"/>
                                        </p:tgtEl>
                                        <p:attrNameLst>
                                          <p:attrName>ppt_y</p:attrName>
                                        </p:attrNameLst>
                                      </p:cBhvr>
                                      <p:tavLst>
                                        <p:tav tm="0">
                                          <p:val>
                                            <p:strVal val="1+#ppt_h/2"/>
                                          </p:val>
                                        </p:tav>
                                        <p:tav tm="100000">
                                          <p:val>
                                            <p:strVal val="#ppt_y"/>
                                          </p:val>
                                        </p:tav>
                                      </p:tavLst>
                                    </p:anim>
                                  </p:childTnLst>
                                </p:cTn>
                              </p:par>
                              <p:par>
                                <p:cTn id="228" presetID="2" presetClass="entr" presetSubtype="4" fill="hold" grpId="0" nodeType="withEffect">
                                  <p:stCondLst>
                                    <p:cond delay="0"/>
                                  </p:stCondLst>
                                  <p:childTnLst>
                                    <p:set>
                                      <p:cBhvr>
                                        <p:cTn id="229" dur="1" fill="hold">
                                          <p:stCondLst>
                                            <p:cond delay="0"/>
                                          </p:stCondLst>
                                        </p:cTn>
                                        <p:tgtEl>
                                          <p:spTgt spid="81"/>
                                        </p:tgtEl>
                                        <p:attrNameLst>
                                          <p:attrName>style.visibility</p:attrName>
                                        </p:attrNameLst>
                                      </p:cBhvr>
                                      <p:to>
                                        <p:strVal val="visible"/>
                                      </p:to>
                                    </p:set>
                                    <p:anim calcmode="lin" valueType="num">
                                      <p:cBhvr additive="base">
                                        <p:cTn id="230" dur="500" fill="hold"/>
                                        <p:tgtEl>
                                          <p:spTgt spid="81"/>
                                        </p:tgtEl>
                                        <p:attrNameLst>
                                          <p:attrName>ppt_x</p:attrName>
                                        </p:attrNameLst>
                                      </p:cBhvr>
                                      <p:tavLst>
                                        <p:tav tm="0">
                                          <p:val>
                                            <p:strVal val="#ppt_x"/>
                                          </p:val>
                                        </p:tav>
                                        <p:tav tm="100000">
                                          <p:val>
                                            <p:strVal val="#ppt_x"/>
                                          </p:val>
                                        </p:tav>
                                      </p:tavLst>
                                    </p:anim>
                                    <p:anim calcmode="lin" valueType="num">
                                      <p:cBhvr additive="base">
                                        <p:cTn id="231" dur="500" fill="hold"/>
                                        <p:tgtEl>
                                          <p:spTgt spid="81"/>
                                        </p:tgtEl>
                                        <p:attrNameLst>
                                          <p:attrName>ppt_y</p:attrName>
                                        </p:attrNameLst>
                                      </p:cBhvr>
                                      <p:tavLst>
                                        <p:tav tm="0">
                                          <p:val>
                                            <p:strVal val="1+#ppt_h/2"/>
                                          </p:val>
                                        </p:tav>
                                        <p:tav tm="100000">
                                          <p:val>
                                            <p:strVal val="#ppt_y"/>
                                          </p:val>
                                        </p:tav>
                                      </p:tavLst>
                                    </p:anim>
                                  </p:childTnLst>
                                </p:cTn>
                              </p:par>
                              <p:par>
                                <p:cTn id="232" presetID="18" presetClass="emph" presetSubtype="0" fill="hold" nodeType="withEffect">
                                  <p:stCondLst>
                                    <p:cond delay="0"/>
                                  </p:stCondLst>
                                  <p:iterate type="lt">
                                    <p:tmPct val="4000"/>
                                  </p:iterate>
                                  <p:childTnLst>
                                    <p:set>
                                      <p:cBhvr override="childStyle">
                                        <p:cTn id="233" dur="500" fill="hold"/>
                                        <p:tgtEl>
                                          <p:spTgt spid="56">
                                            <p:txEl>
                                              <p:pRg st="7" end="7"/>
                                            </p:txEl>
                                          </p:spTgt>
                                        </p:tgtEl>
                                        <p:attrNameLst>
                                          <p:attrName>style.textDecorationUnderline</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2" presetClass="entr" presetSubtype="4" fill="hold" nodeType="clickEffect">
                                  <p:stCondLst>
                                    <p:cond delay="0"/>
                                  </p:stCondLst>
                                  <p:childTnLst>
                                    <p:set>
                                      <p:cBhvr>
                                        <p:cTn id="237" dur="1" fill="hold">
                                          <p:stCondLst>
                                            <p:cond delay="0"/>
                                          </p:stCondLst>
                                        </p:cTn>
                                        <p:tgtEl>
                                          <p:spTgt spid="83"/>
                                        </p:tgtEl>
                                        <p:attrNameLst>
                                          <p:attrName>style.visibility</p:attrName>
                                        </p:attrNameLst>
                                      </p:cBhvr>
                                      <p:to>
                                        <p:strVal val="visible"/>
                                      </p:to>
                                    </p:set>
                                    <p:anim calcmode="lin" valueType="num">
                                      <p:cBhvr additive="base">
                                        <p:cTn id="238" dur="500" fill="hold"/>
                                        <p:tgtEl>
                                          <p:spTgt spid="83"/>
                                        </p:tgtEl>
                                        <p:attrNameLst>
                                          <p:attrName>ppt_x</p:attrName>
                                        </p:attrNameLst>
                                      </p:cBhvr>
                                      <p:tavLst>
                                        <p:tav tm="0">
                                          <p:val>
                                            <p:strVal val="#ppt_x"/>
                                          </p:val>
                                        </p:tav>
                                        <p:tav tm="100000">
                                          <p:val>
                                            <p:strVal val="#ppt_x"/>
                                          </p:val>
                                        </p:tav>
                                      </p:tavLst>
                                    </p:anim>
                                    <p:anim calcmode="lin" valueType="num">
                                      <p:cBhvr additive="base">
                                        <p:cTn id="239" dur="500" fill="hold"/>
                                        <p:tgtEl>
                                          <p:spTgt spid="83"/>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53"/>
                                        </p:tgtEl>
                                        <p:attrNameLst>
                                          <p:attrName>style.visibility</p:attrName>
                                        </p:attrNameLst>
                                      </p:cBhvr>
                                      <p:to>
                                        <p:strVal val="visible"/>
                                      </p:to>
                                    </p:set>
                                    <p:anim calcmode="lin" valueType="num">
                                      <p:cBhvr additive="base">
                                        <p:cTn id="242" dur="500" fill="hold"/>
                                        <p:tgtEl>
                                          <p:spTgt spid="53"/>
                                        </p:tgtEl>
                                        <p:attrNameLst>
                                          <p:attrName>ppt_x</p:attrName>
                                        </p:attrNameLst>
                                      </p:cBhvr>
                                      <p:tavLst>
                                        <p:tav tm="0">
                                          <p:val>
                                            <p:strVal val="#ppt_x"/>
                                          </p:val>
                                        </p:tav>
                                        <p:tav tm="100000">
                                          <p:val>
                                            <p:strVal val="#ppt_x"/>
                                          </p:val>
                                        </p:tav>
                                      </p:tavLst>
                                    </p:anim>
                                    <p:anim calcmode="lin" valueType="num">
                                      <p:cBhvr additive="base">
                                        <p:cTn id="243" dur="500" fill="hold"/>
                                        <p:tgtEl>
                                          <p:spTgt spid="53"/>
                                        </p:tgtEl>
                                        <p:attrNameLst>
                                          <p:attrName>ppt_y</p:attrName>
                                        </p:attrNameLst>
                                      </p:cBhvr>
                                      <p:tavLst>
                                        <p:tav tm="0">
                                          <p:val>
                                            <p:strVal val="1+#ppt_h/2"/>
                                          </p:val>
                                        </p:tav>
                                        <p:tav tm="100000">
                                          <p:val>
                                            <p:strVal val="#ppt_y"/>
                                          </p:val>
                                        </p:tav>
                                      </p:tavLst>
                                    </p:anim>
                                  </p:childTnLst>
                                </p:cTn>
                              </p:par>
                              <p:par>
                                <p:cTn id="244" presetID="2" presetClass="entr" presetSubtype="4" fill="hold" grpId="0" nodeType="withEffect">
                                  <p:stCondLst>
                                    <p:cond delay="0"/>
                                  </p:stCondLst>
                                  <p:childTnLst>
                                    <p:set>
                                      <p:cBhvr>
                                        <p:cTn id="245" dur="1" fill="hold">
                                          <p:stCondLst>
                                            <p:cond delay="0"/>
                                          </p:stCondLst>
                                        </p:cTn>
                                        <p:tgtEl>
                                          <p:spTgt spid="84"/>
                                        </p:tgtEl>
                                        <p:attrNameLst>
                                          <p:attrName>style.visibility</p:attrName>
                                        </p:attrNameLst>
                                      </p:cBhvr>
                                      <p:to>
                                        <p:strVal val="visible"/>
                                      </p:to>
                                    </p:set>
                                    <p:anim calcmode="lin" valueType="num">
                                      <p:cBhvr additive="base">
                                        <p:cTn id="246" dur="500" fill="hold"/>
                                        <p:tgtEl>
                                          <p:spTgt spid="84"/>
                                        </p:tgtEl>
                                        <p:attrNameLst>
                                          <p:attrName>ppt_x</p:attrName>
                                        </p:attrNameLst>
                                      </p:cBhvr>
                                      <p:tavLst>
                                        <p:tav tm="0">
                                          <p:val>
                                            <p:strVal val="#ppt_x"/>
                                          </p:val>
                                        </p:tav>
                                        <p:tav tm="100000">
                                          <p:val>
                                            <p:strVal val="#ppt_x"/>
                                          </p:val>
                                        </p:tav>
                                      </p:tavLst>
                                    </p:anim>
                                    <p:anim calcmode="lin" valueType="num">
                                      <p:cBhvr additive="base">
                                        <p:cTn id="247" dur="500" fill="hold"/>
                                        <p:tgtEl>
                                          <p:spTgt spid="84"/>
                                        </p:tgtEl>
                                        <p:attrNameLst>
                                          <p:attrName>ppt_y</p:attrName>
                                        </p:attrNameLst>
                                      </p:cBhvr>
                                      <p:tavLst>
                                        <p:tav tm="0">
                                          <p:val>
                                            <p:strVal val="1+#ppt_h/2"/>
                                          </p:val>
                                        </p:tav>
                                        <p:tav tm="100000">
                                          <p:val>
                                            <p:strVal val="#ppt_y"/>
                                          </p:val>
                                        </p:tav>
                                      </p:tavLst>
                                    </p:anim>
                                  </p:childTnLst>
                                </p:cTn>
                              </p:par>
                              <p:par>
                                <p:cTn id="248" presetID="2" presetClass="entr" presetSubtype="4" fill="hold" nodeType="withEffect">
                                  <p:stCondLst>
                                    <p:cond delay="0"/>
                                  </p:stCondLst>
                                  <p:childTnLst>
                                    <p:set>
                                      <p:cBhvr>
                                        <p:cTn id="249" dur="1" fill="hold">
                                          <p:stCondLst>
                                            <p:cond delay="0"/>
                                          </p:stCondLst>
                                        </p:cTn>
                                        <p:tgtEl>
                                          <p:spTgt spid="86"/>
                                        </p:tgtEl>
                                        <p:attrNameLst>
                                          <p:attrName>style.visibility</p:attrName>
                                        </p:attrNameLst>
                                      </p:cBhvr>
                                      <p:to>
                                        <p:strVal val="visible"/>
                                      </p:to>
                                    </p:set>
                                    <p:anim calcmode="lin" valueType="num">
                                      <p:cBhvr additive="base">
                                        <p:cTn id="250" dur="500" fill="hold"/>
                                        <p:tgtEl>
                                          <p:spTgt spid="86"/>
                                        </p:tgtEl>
                                        <p:attrNameLst>
                                          <p:attrName>ppt_x</p:attrName>
                                        </p:attrNameLst>
                                      </p:cBhvr>
                                      <p:tavLst>
                                        <p:tav tm="0">
                                          <p:val>
                                            <p:strVal val="#ppt_x"/>
                                          </p:val>
                                        </p:tav>
                                        <p:tav tm="100000">
                                          <p:val>
                                            <p:strVal val="#ppt_x"/>
                                          </p:val>
                                        </p:tav>
                                      </p:tavLst>
                                    </p:anim>
                                    <p:anim calcmode="lin" valueType="num">
                                      <p:cBhvr additive="base">
                                        <p:cTn id="251" dur="500" fill="hold"/>
                                        <p:tgtEl>
                                          <p:spTgt spid="86"/>
                                        </p:tgtEl>
                                        <p:attrNameLst>
                                          <p:attrName>ppt_y</p:attrName>
                                        </p:attrNameLst>
                                      </p:cBhvr>
                                      <p:tavLst>
                                        <p:tav tm="0">
                                          <p:val>
                                            <p:strVal val="1+#ppt_h/2"/>
                                          </p:val>
                                        </p:tav>
                                        <p:tav tm="100000">
                                          <p:val>
                                            <p:strVal val="#ppt_y"/>
                                          </p:val>
                                        </p:tav>
                                      </p:tavLst>
                                    </p:anim>
                                  </p:childTnLst>
                                </p:cTn>
                              </p:par>
                              <p:par>
                                <p:cTn id="252" presetID="2" presetClass="entr" presetSubtype="4" fill="hold" grpId="0" nodeType="withEffect">
                                  <p:stCondLst>
                                    <p:cond delay="0"/>
                                  </p:stCondLst>
                                  <p:childTnLst>
                                    <p:set>
                                      <p:cBhvr>
                                        <p:cTn id="253" dur="1" fill="hold">
                                          <p:stCondLst>
                                            <p:cond delay="0"/>
                                          </p:stCondLst>
                                        </p:cTn>
                                        <p:tgtEl>
                                          <p:spTgt spid="57"/>
                                        </p:tgtEl>
                                        <p:attrNameLst>
                                          <p:attrName>style.visibility</p:attrName>
                                        </p:attrNameLst>
                                      </p:cBhvr>
                                      <p:to>
                                        <p:strVal val="visible"/>
                                      </p:to>
                                    </p:set>
                                    <p:anim calcmode="lin" valueType="num">
                                      <p:cBhvr additive="base">
                                        <p:cTn id="254" dur="500" fill="hold"/>
                                        <p:tgtEl>
                                          <p:spTgt spid="57"/>
                                        </p:tgtEl>
                                        <p:attrNameLst>
                                          <p:attrName>ppt_x</p:attrName>
                                        </p:attrNameLst>
                                      </p:cBhvr>
                                      <p:tavLst>
                                        <p:tav tm="0">
                                          <p:val>
                                            <p:strVal val="#ppt_x"/>
                                          </p:val>
                                        </p:tav>
                                        <p:tav tm="100000">
                                          <p:val>
                                            <p:strVal val="#ppt_x"/>
                                          </p:val>
                                        </p:tav>
                                      </p:tavLst>
                                    </p:anim>
                                    <p:anim calcmode="lin" valueType="num">
                                      <p:cBhvr additive="base">
                                        <p:cTn id="255" dur="500" fill="hold"/>
                                        <p:tgtEl>
                                          <p:spTgt spid="57"/>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85"/>
                                        </p:tgtEl>
                                        <p:attrNameLst>
                                          <p:attrName>style.visibility</p:attrName>
                                        </p:attrNameLst>
                                      </p:cBhvr>
                                      <p:to>
                                        <p:strVal val="visible"/>
                                      </p:to>
                                    </p:set>
                                    <p:anim calcmode="lin" valueType="num">
                                      <p:cBhvr additive="base">
                                        <p:cTn id="258" dur="500" fill="hold"/>
                                        <p:tgtEl>
                                          <p:spTgt spid="85"/>
                                        </p:tgtEl>
                                        <p:attrNameLst>
                                          <p:attrName>ppt_x</p:attrName>
                                        </p:attrNameLst>
                                      </p:cBhvr>
                                      <p:tavLst>
                                        <p:tav tm="0">
                                          <p:val>
                                            <p:strVal val="#ppt_x"/>
                                          </p:val>
                                        </p:tav>
                                        <p:tav tm="100000">
                                          <p:val>
                                            <p:strVal val="#ppt_x"/>
                                          </p:val>
                                        </p:tav>
                                      </p:tavLst>
                                    </p:anim>
                                    <p:anim calcmode="lin" valueType="num">
                                      <p:cBhvr additive="base">
                                        <p:cTn id="259"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60" fill="hold">
                      <p:stCondLst>
                        <p:cond delay="indefinite"/>
                      </p:stCondLst>
                      <p:childTnLst>
                        <p:par>
                          <p:cTn id="261" fill="hold">
                            <p:stCondLst>
                              <p:cond delay="0"/>
                            </p:stCondLst>
                            <p:childTnLst>
                              <p:par>
                                <p:cTn id="262" presetID="18" presetClass="emph" presetSubtype="0" fill="hold" nodeType="clickEffect">
                                  <p:stCondLst>
                                    <p:cond delay="0"/>
                                  </p:stCondLst>
                                  <p:iterate type="lt">
                                    <p:tmPct val="4000"/>
                                  </p:iterate>
                                  <p:childTnLst>
                                    <p:set>
                                      <p:cBhvr override="childStyle">
                                        <p:cTn id="263" dur="500" fill="hold"/>
                                        <p:tgtEl>
                                          <p:spTgt spid="56">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animBg="1"/>
      <p:bldP spid="18" grpId="0" animBg="1"/>
      <p:bldP spid="33" grpId="0" animBg="1"/>
      <p:bldP spid="34" grpId="0" animBg="1"/>
      <p:bldP spid="39" grpId="0" animBg="1"/>
      <p:bldP spid="42" grpId="0" animBg="1"/>
      <p:bldP spid="47" grpId="0" animBg="1"/>
      <p:bldP spid="51" grpId="0" animBg="1"/>
      <p:bldP spid="54" grpId="0" animBg="1"/>
      <p:bldP spid="61" grpId="0" animBg="1"/>
      <p:bldP spid="62" grpId="0" animBg="1"/>
      <p:bldP spid="72" grpId="0" animBg="1"/>
      <p:bldP spid="74" grpId="0" animBg="1"/>
      <p:bldP spid="81" grpId="0" animBg="1"/>
      <p:bldP spid="84" grpId="0" animBg="1"/>
      <p:bldP spid="85" grpId="0" animBg="1"/>
      <p:bldP spid="10" grpId="0" animBg="1"/>
      <p:bldP spid="50" grpId="0" animBg="1"/>
      <p:bldP spid="52" grpId="0" animBg="1"/>
      <p:bldP spid="53" grpId="0" animBg="1"/>
      <p:bldP spid="57" grpId="0" animBg="1"/>
      <p:bldP spid="59" grpId="0" animBg="1"/>
      <p:bldP spid="60" grpId="0" animBg="1"/>
      <p:bldP spid="64" grpId="0" animBg="1"/>
      <p:bldP spid="65" grpId="0" animBg="1"/>
      <p:bldP spid="66" grpId="0" animBg="1"/>
      <p:bldP spid="67" grpId="0" animBg="1"/>
      <p:bldP spid="68" grpId="0" animBg="1"/>
      <p:bldP spid="69" grpId="0" animBg="1"/>
      <p:bldP spid="71" grpId="0" animBg="1"/>
      <p:bldP spid="73" grpId="0" animBg="1"/>
      <p:bldP spid="76" grpId="0" animBg="1"/>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Tries Example</a:t>
            </a:r>
          </a:p>
        </p:txBody>
      </p:sp>
      <p:graphicFrame>
        <p:nvGraphicFramePr>
          <p:cNvPr id="4" name="Object 1028"/>
          <p:cNvGraphicFramePr>
            <a:graphicFrameLocks noGrp="1" noChangeAspect="1"/>
          </p:cNvGraphicFramePr>
          <p:nvPr>
            <p:ph idx="1"/>
          </p:nvPr>
        </p:nvGraphicFramePr>
        <p:xfrm>
          <a:off x="2881313" y="2719388"/>
          <a:ext cx="5819775" cy="2560637"/>
        </p:xfrm>
        <a:graphic>
          <a:graphicData uri="http://schemas.openxmlformats.org/presentationml/2006/ole">
            <mc:AlternateContent xmlns:mc="http://schemas.openxmlformats.org/markup-compatibility/2006">
              <mc:Choice xmlns:v="urn:schemas-microsoft-com:vml" Requires="v">
                <p:oleObj name="VISIO" r:id="rId2" imgW="5819760" imgH="2561400" progId="Visio.Drawing.11">
                  <p:embed/>
                </p:oleObj>
              </mc:Choice>
              <mc:Fallback>
                <p:oleObj name="VISIO" r:id="rId2" imgW="5819760" imgH="2561400" progId="Visio.Drawing.11">
                  <p:embed/>
                  <p:pic>
                    <p:nvPicPr>
                      <p:cNvPr id="4" name="Object 102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1313" y="2719388"/>
                        <a:ext cx="5819775" cy="2560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1788377" y="1577975"/>
            <a:ext cx="5077231" cy="895630"/>
          </a:xfrm>
          <a:prstGeom prst="rect">
            <a:avLst/>
          </a:prstGeom>
          <a:noFill/>
        </p:spPr>
        <p:txBody>
          <a:bodyPr wrap="none" rtlCol="0">
            <a:spAutoFit/>
          </a:bodyPr>
          <a:lstStyle/>
          <a:p>
            <a:pPr>
              <a:lnSpc>
                <a:spcPct val="90000"/>
              </a:lnSpc>
            </a:pPr>
            <a:r>
              <a:rPr lang="en-US" sz="2000" dirty="0">
                <a:latin typeface="Times New Roman"/>
                <a:cs typeface="Times New Roman"/>
              </a:rPr>
              <a:t>Example: standard </a:t>
            </a:r>
            <a:r>
              <a:rPr lang="en-US" sz="2000" dirty="0" err="1">
                <a:latin typeface="Times New Roman"/>
                <a:cs typeface="Times New Roman"/>
              </a:rPr>
              <a:t>trie</a:t>
            </a:r>
            <a:r>
              <a:rPr lang="en-US" sz="2000" dirty="0">
                <a:latin typeface="Times New Roman"/>
                <a:cs typeface="Times New Roman"/>
              </a:rPr>
              <a:t> for the set of strings</a:t>
            </a:r>
          </a:p>
          <a:p>
            <a:pPr lvl="1">
              <a:lnSpc>
                <a:spcPct val="90000"/>
              </a:lnSpc>
            </a:pPr>
            <a:r>
              <a:rPr lang="en-US" dirty="0">
                <a:latin typeface="Times New Roman"/>
                <a:cs typeface="Times New Roman"/>
              </a:rPr>
              <a:t>S = { bear, bell, bid, bull, buy, sell, stock, stop }</a:t>
            </a:r>
          </a:p>
          <a:p>
            <a:endParaRPr lang="en-US" dirty="0"/>
          </a:p>
        </p:txBody>
      </p:sp>
    </p:spTree>
    <p:extLst>
      <p:ext uri="{BB962C8B-B14F-4D97-AF65-F5344CB8AC3E}">
        <p14:creationId xmlns:p14="http://schemas.microsoft.com/office/powerpoint/2010/main" val="251001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String Termination</a:t>
            </a:r>
          </a:p>
        </p:txBody>
      </p:sp>
      <p:sp>
        <p:nvSpPr>
          <p:cNvPr id="2" name="Content Placeholder 1"/>
          <p:cNvSpPr>
            <a:spLocks noGrp="1"/>
          </p:cNvSpPr>
          <p:nvPr>
            <p:ph idx="1"/>
          </p:nvPr>
        </p:nvSpPr>
        <p:spPr>
          <a:xfrm>
            <a:off x="677334" y="1632468"/>
            <a:ext cx="8596668" cy="3777622"/>
          </a:xfrm>
        </p:spPr>
        <p:txBody>
          <a:bodyPr>
            <a:normAutofit/>
          </a:bodyPr>
          <a:lstStyle/>
          <a:p>
            <a:r>
              <a:rPr lang="en-US" dirty="0">
                <a:solidFill>
                  <a:schemeClr val="tx1"/>
                </a:solidFill>
                <a:latin typeface="+mj-lt"/>
              </a:rPr>
              <a:t> </a:t>
            </a:r>
            <a:r>
              <a:rPr lang="en-US" dirty="0">
                <a:solidFill>
                  <a:schemeClr val="tx1"/>
                </a:solidFill>
                <a:latin typeface="+mj-lt"/>
                <a:cs typeface="Times New Roman"/>
              </a:rPr>
              <a:t>Strings are sequences of characters from some alphabet. But for use in the computer, we need an important further information: how to recognize where the string ends. </a:t>
            </a:r>
          </a:p>
          <a:p>
            <a:endParaRPr lang="en-US" dirty="0">
              <a:solidFill>
                <a:schemeClr val="tx1"/>
              </a:solidFill>
              <a:latin typeface="+mj-lt"/>
              <a:cs typeface="Times New Roman"/>
            </a:endParaRPr>
          </a:p>
          <a:p>
            <a:r>
              <a:rPr lang="en-US" dirty="0">
                <a:solidFill>
                  <a:schemeClr val="tx1"/>
                </a:solidFill>
                <a:latin typeface="+mj-lt"/>
                <a:cs typeface="Times New Roman"/>
              </a:rPr>
              <a:t>There are two solutions for this:</a:t>
            </a:r>
          </a:p>
          <a:p>
            <a:endParaRPr lang="en-US" dirty="0">
              <a:solidFill>
                <a:schemeClr val="tx1"/>
              </a:solidFill>
              <a:latin typeface="+mj-lt"/>
              <a:cs typeface="Times New Roman"/>
            </a:endParaRPr>
          </a:p>
          <a:p>
            <a:pPr marL="114300" indent="0">
              <a:buNone/>
            </a:pPr>
            <a:r>
              <a:rPr lang="en-US" dirty="0">
                <a:solidFill>
                  <a:schemeClr val="tx1"/>
                </a:solidFill>
                <a:latin typeface="+mj-lt"/>
                <a:cs typeface="Times New Roman"/>
              </a:rPr>
              <a:t>1.  We can have an explicit termination character, which is added at the end of each string, but may not occur within the string “\0” (ASCII code 0) , or </a:t>
            </a:r>
          </a:p>
          <a:p>
            <a:endParaRPr lang="en-US" dirty="0">
              <a:solidFill>
                <a:schemeClr val="tx1"/>
              </a:solidFill>
              <a:latin typeface="+mj-lt"/>
              <a:cs typeface="Times New Roman"/>
            </a:endParaRPr>
          </a:p>
          <a:p>
            <a:pPr marL="114300" indent="0">
              <a:buNone/>
            </a:pPr>
            <a:r>
              <a:rPr lang="en-US" dirty="0">
                <a:solidFill>
                  <a:schemeClr val="tx1"/>
                </a:solidFill>
                <a:latin typeface="+mj-lt"/>
                <a:cs typeface="Times New Roman"/>
              </a:rPr>
              <a:t>2.  We can store together with each string its length.</a:t>
            </a:r>
          </a:p>
        </p:txBody>
      </p:sp>
    </p:spTree>
    <p:extLst>
      <p:ext uri="{BB962C8B-B14F-4D97-AF65-F5344CB8AC3E}">
        <p14:creationId xmlns:p14="http://schemas.microsoft.com/office/powerpoint/2010/main" val="297281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Termination Example</a:t>
            </a:r>
          </a:p>
        </p:txBody>
      </p:sp>
      <p:pic>
        <p:nvPicPr>
          <p:cNvPr id="4" name="Content Placeholder 3" descr="Screen Shot 2015-04-04 at 1.29.19 A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1969087" y="1682415"/>
            <a:ext cx="5476967" cy="388143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Tries Example</a:t>
            </a:r>
          </a:p>
        </p:txBody>
      </p:sp>
      <p:pic>
        <p:nvPicPr>
          <p:cNvPr id="4" name="Content Placeholder 3" descr="Screen Shot 2015-03-28 at 10.28.20 PM.png"/>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2231203" y="1581747"/>
            <a:ext cx="5036626" cy="3881437"/>
          </a:xfrm>
        </p:spPr>
      </p:pic>
    </p:spTree>
    <p:extLst>
      <p:ext uri="{BB962C8B-B14F-4D97-AF65-F5344CB8AC3E}">
        <p14:creationId xmlns:p14="http://schemas.microsoft.com/office/powerpoint/2010/main" val="1224613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a:stCxn id="5" idx="4"/>
            <a:endCxn id="9" idx="0"/>
          </p:cNvCxnSpPr>
          <p:nvPr/>
        </p:nvCxnSpPr>
        <p:spPr>
          <a:xfrm>
            <a:off x="6441515" y="518015"/>
            <a:ext cx="20240" cy="7560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130248" y="44906"/>
            <a:ext cx="622535" cy="473108"/>
          </a:xfrm>
          <a:prstGeom prst="ellipse">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6" name="Straight Arrow Connector 5"/>
          <p:cNvCxnSpPr>
            <a:stCxn id="5" idx="5"/>
            <a:endCxn id="8" idx="0"/>
          </p:cNvCxnSpPr>
          <p:nvPr/>
        </p:nvCxnSpPr>
        <p:spPr>
          <a:xfrm>
            <a:off x="6661615" y="448730"/>
            <a:ext cx="2146043" cy="797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a:stCxn id="5" idx="3"/>
            <a:endCxn id="10" idx="0"/>
          </p:cNvCxnSpPr>
          <p:nvPr/>
        </p:nvCxnSpPr>
        <p:spPr>
          <a:xfrm flipH="1">
            <a:off x="4346213" y="448730"/>
            <a:ext cx="1875203" cy="8127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8496390" y="1246464"/>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sp>
        <p:nvSpPr>
          <p:cNvPr id="9" name="Oval 8"/>
          <p:cNvSpPr/>
          <p:nvPr/>
        </p:nvSpPr>
        <p:spPr>
          <a:xfrm>
            <a:off x="6150488" y="1274075"/>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a:t>
            </a:r>
          </a:p>
        </p:txBody>
      </p:sp>
      <p:sp>
        <p:nvSpPr>
          <p:cNvPr id="10" name="Oval 9"/>
          <p:cNvSpPr/>
          <p:nvPr/>
        </p:nvSpPr>
        <p:spPr>
          <a:xfrm>
            <a:off x="4034945" y="1261448"/>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p>
        </p:txBody>
      </p:sp>
      <p:cxnSp>
        <p:nvCxnSpPr>
          <p:cNvPr id="11" name="Straight Arrow Connector 10"/>
          <p:cNvCxnSpPr>
            <a:stCxn id="8" idx="4"/>
            <a:endCxn id="13" idx="0"/>
          </p:cNvCxnSpPr>
          <p:nvPr/>
        </p:nvCxnSpPr>
        <p:spPr>
          <a:xfrm>
            <a:off x="8807657" y="1719573"/>
            <a:ext cx="0" cy="219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8496390" y="1939353"/>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14" name="Oval 13"/>
          <p:cNvSpPr/>
          <p:nvPr/>
        </p:nvSpPr>
        <p:spPr>
          <a:xfrm>
            <a:off x="8944477" y="5352330"/>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15" name="Straight Arrow Connector 14"/>
          <p:cNvCxnSpPr>
            <a:stCxn id="13" idx="4"/>
            <a:endCxn id="18" idx="0"/>
          </p:cNvCxnSpPr>
          <p:nvPr/>
        </p:nvCxnSpPr>
        <p:spPr>
          <a:xfrm>
            <a:off x="8807657" y="2412462"/>
            <a:ext cx="24900" cy="235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8185123" y="394257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18" name="Oval 17"/>
          <p:cNvSpPr/>
          <p:nvPr/>
        </p:nvSpPr>
        <p:spPr>
          <a:xfrm>
            <a:off x="8521290" y="2647748"/>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19" name="Straight Arrow Connector 18"/>
          <p:cNvCxnSpPr>
            <a:stCxn id="18" idx="4"/>
          </p:cNvCxnSpPr>
          <p:nvPr/>
        </p:nvCxnSpPr>
        <p:spPr>
          <a:xfrm>
            <a:off x="8832557" y="3120856"/>
            <a:ext cx="0" cy="265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8533602" y="338646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cxnSp>
        <p:nvCxnSpPr>
          <p:cNvPr id="21" name="Straight Arrow Connector 20"/>
          <p:cNvCxnSpPr>
            <a:stCxn id="20" idx="5"/>
            <a:endCxn id="23" idx="0"/>
          </p:cNvCxnSpPr>
          <p:nvPr/>
        </p:nvCxnSpPr>
        <p:spPr>
          <a:xfrm>
            <a:off x="9064968" y="3790286"/>
            <a:ext cx="190776" cy="152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20" idx="3"/>
            <a:endCxn id="16" idx="0"/>
          </p:cNvCxnSpPr>
          <p:nvPr/>
        </p:nvCxnSpPr>
        <p:spPr>
          <a:xfrm flipH="1">
            <a:off x="8496391" y="3790286"/>
            <a:ext cx="128379" cy="1522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8944477" y="3942572"/>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a:t>
            </a:r>
          </a:p>
        </p:txBody>
      </p:sp>
      <p:grpSp>
        <p:nvGrpSpPr>
          <p:cNvPr id="176" name="Group 175"/>
          <p:cNvGrpSpPr/>
          <p:nvPr/>
        </p:nvGrpSpPr>
        <p:grpSpPr>
          <a:xfrm>
            <a:off x="8944477" y="4642668"/>
            <a:ext cx="622535" cy="709662"/>
            <a:chOff x="7420476" y="4642668"/>
            <a:chExt cx="622535" cy="709662"/>
          </a:xfrm>
        </p:grpSpPr>
        <p:cxnSp>
          <p:nvCxnSpPr>
            <p:cNvPr id="12" name="Straight Arrow Connector 11"/>
            <p:cNvCxnSpPr>
              <a:stCxn id="24" idx="4"/>
              <a:endCxn id="14" idx="0"/>
            </p:cNvCxnSpPr>
            <p:nvPr/>
          </p:nvCxnSpPr>
          <p:spPr>
            <a:xfrm>
              <a:off x="7731744" y="5115776"/>
              <a:ext cx="0" cy="2365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Oval 23"/>
            <p:cNvSpPr/>
            <p:nvPr/>
          </p:nvSpPr>
          <p:spPr>
            <a:xfrm>
              <a:off x="7420476" y="4642668"/>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badi MT Condensed Extra Bold"/>
                  <a:cs typeface="Abadi MT Condensed Extra Bold"/>
                </a:rPr>
                <a:t>l</a:t>
              </a:r>
            </a:p>
          </p:txBody>
        </p:sp>
      </p:grpSp>
      <p:cxnSp>
        <p:nvCxnSpPr>
          <p:cNvPr id="25" name="Straight Arrow Connector 24"/>
          <p:cNvCxnSpPr>
            <a:stCxn id="9" idx="4"/>
            <a:endCxn id="26" idx="0"/>
          </p:cNvCxnSpPr>
          <p:nvPr/>
        </p:nvCxnSpPr>
        <p:spPr>
          <a:xfrm>
            <a:off x="6461755" y="1747184"/>
            <a:ext cx="0" cy="1909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6150488" y="1938086"/>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sp>
        <p:nvSpPr>
          <p:cNvPr id="27" name="Oval 26"/>
          <p:cNvSpPr/>
          <p:nvPr/>
        </p:nvSpPr>
        <p:spPr>
          <a:xfrm>
            <a:off x="6586262" y="3322593"/>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badi MT Condensed Extra Bold"/>
                <a:cs typeface="Abadi MT Condensed Extra Bold"/>
              </a:rPr>
              <a:t>l</a:t>
            </a:r>
          </a:p>
        </p:txBody>
      </p:sp>
      <p:cxnSp>
        <p:nvCxnSpPr>
          <p:cNvPr id="28" name="Straight Arrow Connector 27"/>
          <p:cNvCxnSpPr/>
          <p:nvPr/>
        </p:nvCxnSpPr>
        <p:spPr>
          <a:xfrm flipH="1">
            <a:off x="6108473" y="2341910"/>
            <a:ext cx="173288" cy="30583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34" idx="4"/>
            <a:endCxn id="27" idx="0"/>
          </p:cNvCxnSpPr>
          <p:nvPr/>
        </p:nvCxnSpPr>
        <p:spPr>
          <a:xfrm>
            <a:off x="6897529" y="3087833"/>
            <a:ext cx="0" cy="2347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5757100" y="2647748"/>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badi MT Condensed Extra Bold"/>
                <a:cs typeface="Abadi MT Condensed Extra Bold"/>
              </a:rPr>
              <a:t>l</a:t>
            </a:r>
          </a:p>
        </p:txBody>
      </p:sp>
      <p:sp>
        <p:nvSpPr>
          <p:cNvPr id="31" name="Oval 30"/>
          <p:cNvSpPr/>
          <p:nvPr/>
        </p:nvSpPr>
        <p:spPr>
          <a:xfrm>
            <a:off x="6586262" y="4049207"/>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cxnSp>
        <p:nvCxnSpPr>
          <p:cNvPr id="32" name="Straight Arrow Connector 31"/>
          <p:cNvCxnSpPr>
            <a:stCxn id="27" idx="4"/>
            <a:endCxn id="31" idx="0"/>
          </p:cNvCxnSpPr>
          <p:nvPr/>
        </p:nvCxnSpPr>
        <p:spPr>
          <a:xfrm>
            <a:off x="6897529" y="3795701"/>
            <a:ext cx="0" cy="2535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30" idx="4"/>
            <a:endCxn id="111" idx="0"/>
          </p:cNvCxnSpPr>
          <p:nvPr/>
        </p:nvCxnSpPr>
        <p:spPr>
          <a:xfrm>
            <a:off x="6068367" y="3120857"/>
            <a:ext cx="0" cy="2017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6586262" y="2614724"/>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a:t>
            </a:r>
            <a:endParaRPr lang="en-US" dirty="0"/>
          </a:p>
        </p:txBody>
      </p:sp>
      <p:cxnSp>
        <p:nvCxnSpPr>
          <p:cNvPr id="35" name="Straight Arrow Connector 34"/>
          <p:cNvCxnSpPr>
            <a:stCxn id="10" idx="4"/>
            <a:endCxn id="36" idx="0"/>
          </p:cNvCxnSpPr>
          <p:nvPr/>
        </p:nvCxnSpPr>
        <p:spPr>
          <a:xfrm>
            <a:off x="4346212" y="1734557"/>
            <a:ext cx="0" cy="2450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4034945" y="1979587"/>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sp>
        <p:nvSpPr>
          <p:cNvPr id="37" name="Oval 36"/>
          <p:cNvSpPr/>
          <p:nvPr/>
        </p:nvSpPr>
        <p:spPr>
          <a:xfrm>
            <a:off x="4760298" y="2614724"/>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38" name="Straight Arrow Connector 37"/>
          <p:cNvCxnSpPr>
            <a:stCxn id="36" idx="5"/>
            <a:endCxn id="37" idx="0"/>
          </p:cNvCxnSpPr>
          <p:nvPr/>
        </p:nvCxnSpPr>
        <p:spPr>
          <a:xfrm>
            <a:off x="4566311" y="2383410"/>
            <a:ext cx="505254" cy="2313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97521" y="782428"/>
            <a:ext cx="1249060" cy="2862323"/>
          </a:xfrm>
          <a:prstGeom prst="rect">
            <a:avLst/>
          </a:prstGeom>
          <a:noFill/>
        </p:spPr>
        <p:txBody>
          <a:bodyPr wrap="none" rtlCol="0">
            <a:spAutoFit/>
          </a:bodyPr>
          <a:lstStyle/>
          <a:p>
            <a:endParaRPr lang="en-US" dirty="0">
              <a:latin typeface="Times New Roman"/>
              <a:cs typeface="Times New Roman"/>
            </a:endParaRPr>
          </a:p>
          <a:p>
            <a:r>
              <a:rPr lang="en-US" dirty="0">
                <a:latin typeface="Times New Roman"/>
                <a:cs typeface="Times New Roman"/>
              </a:rPr>
              <a:t>Strings:</a:t>
            </a:r>
          </a:p>
          <a:p>
            <a:endParaRPr lang="en-US" dirty="0">
              <a:latin typeface="Times New Roman"/>
              <a:cs typeface="Times New Roman"/>
            </a:endParaRPr>
          </a:p>
          <a:p>
            <a:pPr marL="285750" indent="-285750">
              <a:buFont typeface="Arial"/>
              <a:buChar char="•"/>
            </a:pPr>
            <a:r>
              <a:rPr lang="en-US" dirty="0">
                <a:latin typeface="Times New Roman"/>
                <a:cs typeface="Times New Roman"/>
              </a:rPr>
              <a:t>exam</a:t>
            </a:r>
          </a:p>
          <a:p>
            <a:pPr marL="285750" indent="-285750">
              <a:buFont typeface="Arial"/>
              <a:buChar char="•"/>
            </a:pPr>
            <a:r>
              <a:rPr lang="en-US" dirty="0">
                <a:latin typeface="Times New Roman"/>
                <a:cs typeface="Times New Roman"/>
              </a:rPr>
              <a:t>example</a:t>
            </a:r>
          </a:p>
          <a:p>
            <a:pPr marL="285750" indent="-285750">
              <a:buFont typeface="Arial"/>
              <a:buChar char="•"/>
            </a:pPr>
            <a:r>
              <a:rPr lang="en-US" dirty="0">
                <a:latin typeface="Times New Roman"/>
                <a:cs typeface="Times New Roman"/>
              </a:rPr>
              <a:t>fail</a:t>
            </a:r>
          </a:p>
          <a:p>
            <a:pPr marL="285750" indent="-285750">
              <a:buFont typeface="Arial"/>
              <a:buChar char="•"/>
            </a:pPr>
            <a:r>
              <a:rPr lang="en-US" dirty="0">
                <a:latin typeface="Times New Roman"/>
                <a:cs typeface="Times New Roman"/>
              </a:rPr>
              <a:t>false</a:t>
            </a:r>
          </a:p>
          <a:p>
            <a:pPr marL="285750" indent="-285750">
              <a:buFont typeface="Arial"/>
              <a:buChar char="•"/>
            </a:pPr>
            <a:r>
              <a:rPr lang="en-US" dirty="0">
                <a:latin typeface="Times New Roman"/>
                <a:cs typeface="Times New Roman"/>
              </a:rPr>
              <a:t>tree</a:t>
            </a:r>
          </a:p>
          <a:p>
            <a:pPr marL="285750" indent="-285750">
              <a:buFont typeface="Arial"/>
              <a:buChar char="•"/>
            </a:pPr>
            <a:r>
              <a:rPr lang="en-US" dirty="0" err="1">
                <a:latin typeface="Times New Roman"/>
                <a:cs typeface="Times New Roman"/>
              </a:rPr>
              <a:t>trie</a:t>
            </a:r>
            <a:endParaRPr lang="en-US" dirty="0">
              <a:latin typeface="Times New Roman"/>
              <a:cs typeface="Times New Roman"/>
            </a:endParaRPr>
          </a:p>
          <a:p>
            <a:pPr marL="285750" indent="-285750">
              <a:buFont typeface="Arial"/>
              <a:buChar char="•"/>
            </a:pPr>
            <a:r>
              <a:rPr lang="en-US" dirty="0">
                <a:latin typeface="Times New Roman"/>
                <a:cs typeface="Times New Roman"/>
              </a:rPr>
              <a:t>true</a:t>
            </a:r>
          </a:p>
        </p:txBody>
      </p:sp>
      <p:cxnSp>
        <p:nvCxnSpPr>
          <p:cNvPr id="63" name="Straight Arrow Connector 62"/>
          <p:cNvCxnSpPr>
            <a:stCxn id="23" idx="4"/>
            <a:endCxn id="24" idx="0"/>
          </p:cNvCxnSpPr>
          <p:nvPr/>
        </p:nvCxnSpPr>
        <p:spPr>
          <a:xfrm>
            <a:off x="9255744" y="4415680"/>
            <a:ext cx="0" cy="2269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8" name="Straight Arrow Connector 77"/>
          <p:cNvCxnSpPr>
            <a:stCxn id="14" idx="4"/>
            <a:endCxn id="81" idx="0"/>
          </p:cNvCxnSpPr>
          <p:nvPr/>
        </p:nvCxnSpPr>
        <p:spPr>
          <a:xfrm>
            <a:off x="9255744" y="5825439"/>
            <a:ext cx="0" cy="269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1" name="Oval 80"/>
          <p:cNvSpPr/>
          <p:nvPr/>
        </p:nvSpPr>
        <p:spPr>
          <a:xfrm>
            <a:off x="8944477" y="6095309"/>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cxnSp>
        <p:nvCxnSpPr>
          <p:cNvPr id="92" name="Straight Arrow Connector 91"/>
          <p:cNvCxnSpPr>
            <a:stCxn id="26" idx="5"/>
            <a:endCxn id="34" idx="0"/>
          </p:cNvCxnSpPr>
          <p:nvPr/>
        </p:nvCxnSpPr>
        <p:spPr>
          <a:xfrm>
            <a:off x="6681855" y="2341910"/>
            <a:ext cx="215675" cy="2728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1" name="Oval 110"/>
          <p:cNvSpPr/>
          <p:nvPr/>
        </p:nvSpPr>
        <p:spPr>
          <a:xfrm>
            <a:off x="5757100" y="3322593"/>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sp>
        <p:nvSpPr>
          <p:cNvPr id="114" name="Oval 113"/>
          <p:cNvSpPr/>
          <p:nvPr/>
        </p:nvSpPr>
        <p:spPr>
          <a:xfrm>
            <a:off x="5757100" y="4049207"/>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115" name="Straight Arrow Connector 114"/>
          <p:cNvCxnSpPr>
            <a:stCxn id="111" idx="4"/>
            <a:endCxn id="114" idx="0"/>
          </p:cNvCxnSpPr>
          <p:nvPr/>
        </p:nvCxnSpPr>
        <p:spPr>
          <a:xfrm>
            <a:off x="6068367" y="3795701"/>
            <a:ext cx="0" cy="2535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9" name="Oval 118"/>
          <p:cNvSpPr/>
          <p:nvPr/>
        </p:nvSpPr>
        <p:spPr>
          <a:xfrm>
            <a:off x="5757100" y="4775470"/>
            <a:ext cx="622535" cy="473108"/>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cxnSp>
        <p:nvCxnSpPr>
          <p:cNvPr id="120" name="Straight Arrow Connector 119"/>
          <p:cNvCxnSpPr>
            <a:stCxn id="114" idx="4"/>
            <a:endCxn id="119" idx="0"/>
          </p:cNvCxnSpPr>
          <p:nvPr/>
        </p:nvCxnSpPr>
        <p:spPr>
          <a:xfrm>
            <a:off x="6068367" y="4522316"/>
            <a:ext cx="0" cy="2531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6" name="Oval 125"/>
          <p:cNvSpPr/>
          <p:nvPr/>
        </p:nvSpPr>
        <p:spPr>
          <a:xfrm>
            <a:off x="4034945" y="2614724"/>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a:t>
            </a:r>
            <a:endParaRPr lang="en-US" dirty="0"/>
          </a:p>
        </p:txBody>
      </p:sp>
      <p:cxnSp>
        <p:nvCxnSpPr>
          <p:cNvPr id="127" name="Straight Arrow Connector 126"/>
          <p:cNvCxnSpPr>
            <a:stCxn id="36" idx="4"/>
            <a:endCxn id="126" idx="0"/>
          </p:cNvCxnSpPr>
          <p:nvPr/>
        </p:nvCxnSpPr>
        <p:spPr>
          <a:xfrm>
            <a:off x="4346212" y="2452696"/>
            <a:ext cx="0" cy="1620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a:stCxn id="36" idx="3"/>
            <a:endCxn id="133" idx="0"/>
          </p:cNvCxnSpPr>
          <p:nvPr/>
        </p:nvCxnSpPr>
        <p:spPr>
          <a:xfrm flipH="1">
            <a:off x="3565968" y="2383410"/>
            <a:ext cx="560144" cy="2643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3" name="Oval 132"/>
          <p:cNvSpPr/>
          <p:nvPr/>
        </p:nvSpPr>
        <p:spPr>
          <a:xfrm>
            <a:off x="3254701" y="2647748"/>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a:t>
            </a:r>
          </a:p>
        </p:txBody>
      </p:sp>
      <p:sp>
        <p:nvSpPr>
          <p:cNvPr id="154" name="Oval 153"/>
          <p:cNvSpPr/>
          <p:nvPr/>
        </p:nvSpPr>
        <p:spPr>
          <a:xfrm>
            <a:off x="4760298" y="3317177"/>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155" name="Straight Arrow Connector 154"/>
          <p:cNvCxnSpPr>
            <a:stCxn id="37" idx="4"/>
            <a:endCxn id="154" idx="0"/>
          </p:cNvCxnSpPr>
          <p:nvPr/>
        </p:nvCxnSpPr>
        <p:spPr>
          <a:xfrm>
            <a:off x="5071565" y="3087833"/>
            <a:ext cx="0" cy="229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9" name="Straight Arrow Connector 158"/>
          <p:cNvCxnSpPr>
            <a:stCxn id="154" idx="4"/>
            <a:endCxn id="161" idx="0"/>
          </p:cNvCxnSpPr>
          <p:nvPr/>
        </p:nvCxnSpPr>
        <p:spPr>
          <a:xfrm>
            <a:off x="5071565" y="3790285"/>
            <a:ext cx="0" cy="25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1" name="Oval 160"/>
          <p:cNvSpPr/>
          <p:nvPr/>
        </p:nvSpPr>
        <p:spPr>
          <a:xfrm>
            <a:off x="4760298" y="4049207"/>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164" name="Oval 163"/>
          <p:cNvSpPr/>
          <p:nvPr/>
        </p:nvSpPr>
        <p:spPr>
          <a:xfrm>
            <a:off x="4034945" y="3322593"/>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165" name="Straight Arrow Connector 164"/>
          <p:cNvCxnSpPr>
            <a:endCxn id="164" idx="0"/>
          </p:cNvCxnSpPr>
          <p:nvPr/>
        </p:nvCxnSpPr>
        <p:spPr>
          <a:xfrm>
            <a:off x="4346212" y="3093249"/>
            <a:ext cx="0" cy="229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6" name="Straight Arrow Connector 165"/>
          <p:cNvCxnSpPr>
            <a:stCxn id="164" idx="4"/>
            <a:endCxn id="167" idx="0"/>
          </p:cNvCxnSpPr>
          <p:nvPr/>
        </p:nvCxnSpPr>
        <p:spPr>
          <a:xfrm>
            <a:off x="4346212" y="3795701"/>
            <a:ext cx="0" cy="25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4034945" y="4054623"/>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168" name="Oval 167"/>
          <p:cNvSpPr/>
          <p:nvPr/>
        </p:nvSpPr>
        <p:spPr>
          <a:xfrm>
            <a:off x="3254701" y="3322593"/>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169" name="Straight Arrow Connector 168"/>
          <p:cNvCxnSpPr>
            <a:endCxn id="168" idx="0"/>
          </p:cNvCxnSpPr>
          <p:nvPr/>
        </p:nvCxnSpPr>
        <p:spPr>
          <a:xfrm>
            <a:off x="3565968" y="3093249"/>
            <a:ext cx="0" cy="22934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68" idx="4"/>
            <a:endCxn id="171" idx="0"/>
          </p:cNvCxnSpPr>
          <p:nvPr/>
        </p:nvCxnSpPr>
        <p:spPr>
          <a:xfrm>
            <a:off x="3565968" y="3795701"/>
            <a:ext cx="0" cy="2589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3254701" y="4054623"/>
            <a:ext cx="622535" cy="4731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188346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80">
                                          <p:stCondLst>
                                            <p:cond delay="0"/>
                                          </p:stCondLst>
                                        </p:cTn>
                                        <p:tgtEl>
                                          <p:spTgt spid="7"/>
                                        </p:tgtEl>
                                      </p:cBhvr>
                                    </p:animEffect>
                                    <p:anim calcmode="lin" valueType="num">
                                      <p:cBhvr>
                                        <p:cTn id="5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1" dur="26">
                                          <p:stCondLst>
                                            <p:cond delay="650"/>
                                          </p:stCondLst>
                                        </p:cTn>
                                        <p:tgtEl>
                                          <p:spTgt spid="7"/>
                                        </p:tgtEl>
                                      </p:cBhvr>
                                      <p:to x="100000" y="60000"/>
                                    </p:animScale>
                                    <p:animScale>
                                      <p:cBhvr>
                                        <p:cTn id="62" dur="166" decel="50000">
                                          <p:stCondLst>
                                            <p:cond delay="676"/>
                                          </p:stCondLst>
                                        </p:cTn>
                                        <p:tgtEl>
                                          <p:spTgt spid="7"/>
                                        </p:tgtEl>
                                      </p:cBhvr>
                                      <p:to x="100000" y="100000"/>
                                    </p:animScale>
                                    <p:animScale>
                                      <p:cBhvr>
                                        <p:cTn id="63" dur="26">
                                          <p:stCondLst>
                                            <p:cond delay="1312"/>
                                          </p:stCondLst>
                                        </p:cTn>
                                        <p:tgtEl>
                                          <p:spTgt spid="7"/>
                                        </p:tgtEl>
                                      </p:cBhvr>
                                      <p:to x="100000" y="80000"/>
                                    </p:animScale>
                                    <p:animScale>
                                      <p:cBhvr>
                                        <p:cTn id="64" dur="166" decel="50000">
                                          <p:stCondLst>
                                            <p:cond delay="1338"/>
                                          </p:stCondLst>
                                        </p:cTn>
                                        <p:tgtEl>
                                          <p:spTgt spid="7"/>
                                        </p:tgtEl>
                                      </p:cBhvr>
                                      <p:to x="100000" y="100000"/>
                                    </p:animScale>
                                    <p:animScale>
                                      <p:cBhvr>
                                        <p:cTn id="65" dur="26">
                                          <p:stCondLst>
                                            <p:cond delay="1642"/>
                                          </p:stCondLst>
                                        </p:cTn>
                                        <p:tgtEl>
                                          <p:spTgt spid="7"/>
                                        </p:tgtEl>
                                      </p:cBhvr>
                                      <p:to x="100000" y="90000"/>
                                    </p:animScale>
                                    <p:animScale>
                                      <p:cBhvr>
                                        <p:cTn id="66" dur="166" decel="50000">
                                          <p:stCondLst>
                                            <p:cond delay="1668"/>
                                          </p:stCondLst>
                                        </p:cTn>
                                        <p:tgtEl>
                                          <p:spTgt spid="7"/>
                                        </p:tgtEl>
                                      </p:cBhvr>
                                      <p:to x="100000" y="100000"/>
                                    </p:animScale>
                                    <p:animScale>
                                      <p:cBhvr>
                                        <p:cTn id="67" dur="26">
                                          <p:stCondLst>
                                            <p:cond delay="1808"/>
                                          </p:stCondLst>
                                        </p:cTn>
                                        <p:tgtEl>
                                          <p:spTgt spid="7"/>
                                        </p:tgtEl>
                                      </p:cBhvr>
                                      <p:to x="100000" y="95000"/>
                                    </p:animScale>
                                    <p:animScale>
                                      <p:cBhvr>
                                        <p:cTn id="68" dur="166" decel="50000">
                                          <p:stCondLst>
                                            <p:cond delay="1834"/>
                                          </p:stCondLst>
                                        </p:cTn>
                                        <p:tgtEl>
                                          <p:spTgt spid="7"/>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 calcmode="lin" valueType="num">
                                      <p:cBhvr additive="base">
                                        <p:cTn id="73" dur="500" fill="hold"/>
                                        <p:tgtEl>
                                          <p:spTgt spid="8"/>
                                        </p:tgtEl>
                                        <p:attrNameLst>
                                          <p:attrName>ppt_x</p:attrName>
                                        </p:attrNameLst>
                                      </p:cBhvr>
                                      <p:tavLst>
                                        <p:tav tm="0">
                                          <p:val>
                                            <p:strVal val="#ppt_x"/>
                                          </p:val>
                                        </p:tav>
                                        <p:tav tm="100000">
                                          <p:val>
                                            <p:strVal val="#ppt_x"/>
                                          </p:val>
                                        </p:tav>
                                      </p:tavLst>
                                    </p:anim>
                                    <p:anim calcmode="lin" valueType="num">
                                      <p:cBhvr additive="base">
                                        <p:cTn id="74" dur="500" fill="hold"/>
                                        <p:tgtEl>
                                          <p:spTgt spid="8"/>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 calcmode="lin" valueType="num">
                                      <p:cBhvr additive="base">
                                        <p:cTn id="81" dur="500" fill="hold"/>
                                        <p:tgtEl>
                                          <p:spTgt spid="13"/>
                                        </p:tgtEl>
                                        <p:attrNameLst>
                                          <p:attrName>ppt_x</p:attrName>
                                        </p:attrNameLst>
                                      </p:cBhvr>
                                      <p:tavLst>
                                        <p:tav tm="0">
                                          <p:val>
                                            <p:strVal val="#ppt_x"/>
                                          </p:val>
                                        </p:tav>
                                        <p:tav tm="100000">
                                          <p:val>
                                            <p:strVal val="#ppt_x"/>
                                          </p:val>
                                        </p:tav>
                                      </p:tavLst>
                                    </p:anim>
                                    <p:anim calcmode="lin" valueType="num">
                                      <p:cBhvr additive="base">
                                        <p:cTn id="82" dur="500" fill="hold"/>
                                        <p:tgtEl>
                                          <p:spTgt spid="1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0"/>
                                        </p:tgtEl>
                                        <p:attrNameLst>
                                          <p:attrName>style.visibility</p:attrName>
                                        </p:attrNameLst>
                                      </p:cBhvr>
                                      <p:to>
                                        <p:strVal val="visible"/>
                                      </p:to>
                                    </p:set>
                                    <p:anim calcmode="lin" valueType="num">
                                      <p:cBhvr additive="base">
                                        <p:cTn id="97" dur="500" fill="hold"/>
                                        <p:tgtEl>
                                          <p:spTgt spid="20"/>
                                        </p:tgtEl>
                                        <p:attrNameLst>
                                          <p:attrName>ppt_x</p:attrName>
                                        </p:attrNameLst>
                                      </p:cBhvr>
                                      <p:tavLst>
                                        <p:tav tm="0">
                                          <p:val>
                                            <p:strVal val="#ppt_x"/>
                                          </p:val>
                                        </p:tav>
                                        <p:tav tm="100000">
                                          <p:val>
                                            <p:strVal val="#ppt_x"/>
                                          </p:val>
                                        </p:tav>
                                      </p:tavLst>
                                    </p:anim>
                                    <p:anim calcmode="lin" valueType="num">
                                      <p:cBhvr additive="base">
                                        <p:cTn id="9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6" presetClass="entr" presetSubtype="16"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circle(in)">
                                      <p:cBhvr>
                                        <p:cTn id="103" dur="2000"/>
                                        <p:tgtEl>
                                          <p:spTgt spid="22"/>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ppt_x"/>
                                          </p:val>
                                        </p:tav>
                                        <p:tav tm="100000">
                                          <p:val>
                                            <p:strVal val="#ppt_x"/>
                                          </p:val>
                                        </p:tav>
                                      </p:tavLst>
                                    </p:anim>
                                    <p:anim calcmode="lin" valueType="num">
                                      <p:cBhvr additive="base">
                                        <p:cTn id="112" dur="500" fill="hold"/>
                                        <p:tgtEl>
                                          <p:spTgt spid="21"/>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23"/>
                                        </p:tgtEl>
                                        <p:attrNameLst>
                                          <p:attrName>style.visibility</p:attrName>
                                        </p:attrNameLst>
                                      </p:cBhvr>
                                      <p:to>
                                        <p:strVal val="visible"/>
                                      </p:to>
                                    </p:set>
                                    <p:anim calcmode="lin" valueType="num">
                                      <p:cBhvr additive="base">
                                        <p:cTn id="115" dur="500" fill="hold"/>
                                        <p:tgtEl>
                                          <p:spTgt spid="23"/>
                                        </p:tgtEl>
                                        <p:attrNameLst>
                                          <p:attrName>ppt_x</p:attrName>
                                        </p:attrNameLst>
                                      </p:cBhvr>
                                      <p:tavLst>
                                        <p:tav tm="0">
                                          <p:val>
                                            <p:strVal val="#ppt_x"/>
                                          </p:val>
                                        </p:tav>
                                        <p:tav tm="100000">
                                          <p:val>
                                            <p:strVal val="#ppt_x"/>
                                          </p:val>
                                        </p:tav>
                                      </p:tavLst>
                                    </p:anim>
                                    <p:anim calcmode="lin" valueType="num">
                                      <p:cBhvr additive="base">
                                        <p:cTn id="1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76"/>
                                        </p:tgtEl>
                                        <p:attrNameLst>
                                          <p:attrName>style.visibility</p:attrName>
                                        </p:attrNameLst>
                                      </p:cBhvr>
                                      <p:to>
                                        <p:strVal val="visible"/>
                                      </p:to>
                                    </p:set>
                                    <p:anim calcmode="lin" valueType="num">
                                      <p:cBhvr additive="base">
                                        <p:cTn id="121" dur="500" fill="hold"/>
                                        <p:tgtEl>
                                          <p:spTgt spid="176"/>
                                        </p:tgtEl>
                                        <p:attrNameLst>
                                          <p:attrName>ppt_x</p:attrName>
                                        </p:attrNameLst>
                                      </p:cBhvr>
                                      <p:tavLst>
                                        <p:tav tm="0">
                                          <p:val>
                                            <p:strVal val="#ppt_x"/>
                                          </p:val>
                                        </p:tav>
                                        <p:tav tm="100000">
                                          <p:val>
                                            <p:strVal val="#ppt_x"/>
                                          </p:val>
                                        </p:tav>
                                      </p:tavLst>
                                    </p:anim>
                                    <p:anim calcmode="lin" valueType="num">
                                      <p:cBhvr additive="base">
                                        <p:cTn id="122" dur="500" fill="hold"/>
                                        <p:tgtEl>
                                          <p:spTgt spid="176"/>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63"/>
                                        </p:tgtEl>
                                        <p:attrNameLst>
                                          <p:attrName>style.visibility</p:attrName>
                                        </p:attrNameLst>
                                      </p:cBhvr>
                                      <p:to>
                                        <p:strVal val="visible"/>
                                      </p:to>
                                    </p:set>
                                    <p:anim calcmode="lin" valueType="num">
                                      <p:cBhvr additive="base">
                                        <p:cTn id="125" dur="500" fill="hold"/>
                                        <p:tgtEl>
                                          <p:spTgt spid="63"/>
                                        </p:tgtEl>
                                        <p:attrNameLst>
                                          <p:attrName>ppt_x</p:attrName>
                                        </p:attrNameLst>
                                      </p:cBhvr>
                                      <p:tavLst>
                                        <p:tav tm="0">
                                          <p:val>
                                            <p:strVal val="#ppt_x"/>
                                          </p:val>
                                        </p:tav>
                                        <p:tav tm="100000">
                                          <p:val>
                                            <p:strVal val="#ppt_x"/>
                                          </p:val>
                                        </p:tav>
                                      </p:tavLst>
                                    </p:anim>
                                    <p:anim calcmode="lin" valueType="num">
                                      <p:cBhvr additive="base">
                                        <p:cTn id="126" dur="500" fill="hold"/>
                                        <p:tgtEl>
                                          <p:spTgt spid="6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14"/>
                                        </p:tgtEl>
                                        <p:attrNameLst>
                                          <p:attrName>style.visibility</p:attrName>
                                        </p:attrNameLst>
                                      </p:cBhvr>
                                      <p:to>
                                        <p:strVal val="visible"/>
                                      </p:to>
                                    </p:set>
                                    <p:anim calcmode="lin" valueType="num">
                                      <p:cBhvr additive="base">
                                        <p:cTn id="129" dur="500" fill="hold"/>
                                        <p:tgtEl>
                                          <p:spTgt spid="14"/>
                                        </p:tgtEl>
                                        <p:attrNameLst>
                                          <p:attrName>ppt_x</p:attrName>
                                        </p:attrNameLst>
                                      </p:cBhvr>
                                      <p:tavLst>
                                        <p:tav tm="0">
                                          <p:val>
                                            <p:strVal val="#ppt_x"/>
                                          </p:val>
                                        </p:tav>
                                        <p:tav tm="100000">
                                          <p:val>
                                            <p:strVal val="#ppt_x"/>
                                          </p:val>
                                        </p:tav>
                                      </p:tavLst>
                                    </p:anim>
                                    <p:anim calcmode="lin" valueType="num">
                                      <p:cBhvr additive="base">
                                        <p:cTn id="130" dur="500" fill="hold"/>
                                        <p:tgtEl>
                                          <p:spTgt spid="1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8"/>
                                        </p:tgtEl>
                                        <p:attrNameLst>
                                          <p:attrName>style.visibility</p:attrName>
                                        </p:attrNameLst>
                                      </p:cBhvr>
                                      <p:to>
                                        <p:strVal val="visible"/>
                                      </p:to>
                                    </p:set>
                                    <p:anim calcmode="lin" valueType="num">
                                      <p:cBhvr additive="base">
                                        <p:cTn id="133" dur="500" fill="hold"/>
                                        <p:tgtEl>
                                          <p:spTgt spid="78"/>
                                        </p:tgtEl>
                                        <p:attrNameLst>
                                          <p:attrName>ppt_x</p:attrName>
                                        </p:attrNameLst>
                                      </p:cBhvr>
                                      <p:tavLst>
                                        <p:tav tm="0">
                                          <p:val>
                                            <p:strVal val="#ppt_x"/>
                                          </p:val>
                                        </p:tav>
                                        <p:tav tm="100000">
                                          <p:val>
                                            <p:strVal val="#ppt_x"/>
                                          </p:val>
                                        </p:tav>
                                      </p:tavLst>
                                    </p:anim>
                                    <p:anim calcmode="lin" valueType="num">
                                      <p:cBhvr additive="base">
                                        <p:cTn id="134" dur="500" fill="hold"/>
                                        <p:tgtEl>
                                          <p:spTgt spid="78"/>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81"/>
                                        </p:tgtEl>
                                        <p:attrNameLst>
                                          <p:attrName>style.visibility</p:attrName>
                                        </p:attrNameLst>
                                      </p:cBhvr>
                                      <p:to>
                                        <p:strVal val="visible"/>
                                      </p:to>
                                    </p:set>
                                    <p:anim calcmode="lin" valueType="num">
                                      <p:cBhvr additive="base">
                                        <p:cTn id="137" dur="500" fill="hold"/>
                                        <p:tgtEl>
                                          <p:spTgt spid="81"/>
                                        </p:tgtEl>
                                        <p:attrNameLst>
                                          <p:attrName>ppt_x</p:attrName>
                                        </p:attrNameLst>
                                      </p:cBhvr>
                                      <p:tavLst>
                                        <p:tav tm="0">
                                          <p:val>
                                            <p:strVal val="#ppt_x"/>
                                          </p:val>
                                        </p:tav>
                                        <p:tav tm="100000">
                                          <p:val>
                                            <p:strVal val="#ppt_x"/>
                                          </p:val>
                                        </p:tav>
                                      </p:tavLst>
                                    </p:anim>
                                    <p:anim calcmode="lin" valueType="num">
                                      <p:cBhvr additive="base">
                                        <p:cTn id="13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9"/>
                                        </p:tgtEl>
                                        <p:attrNameLst>
                                          <p:attrName>style.visibility</p:attrName>
                                        </p:attrNameLst>
                                      </p:cBhvr>
                                      <p:to>
                                        <p:strVal val="visible"/>
                                      </p:to>
                                    </p:set>
                                    <p:anim calcmode="lin" valueType="num">
                                      <p:cBhvr additive="base">
                                        <p:cTn id="143" dur="500" fill="hold"/>
                                        <p:tgtEl>
                                          <p:spTgt spid="9"/>
                                        </p:tgtEl>
                                        <p:attrNameLst>
                                          <p:attrName>ppt_x</p:attrName>
                                        </p:attrNameLst>
                                      </p:cBhvr>
                                      <p:tavLst>
                                        <p:tav tm="0">
                                          <p:val>
                                            <p:strVal val="#ppt_x"/>
                                          </p:val>
                                        </p:tav>
                                        <p:tav tm="100000">
                                          <p:val>
                                            <p:strVal val="#ppt_x"/>
                                          </p:val>
                                        </p:tav>
                                      </p:tavLst>
                                    </p:anim>
                                    <p:anim calcmode="lin" valueType="num">
                                      <p:cBhvr additive="base">
                                        <p:cTn id="144" dur="500" fill="hold"/>
                                        <p:tgtEl>
                                          <p:spTgt spid="9"/>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25"/>
                                        </p:tgtEl>
                                        <p:attrNameLst>
                                          <p:attrName>style.visibility</p:attrName>
                                        </p:attrNameLst>
                                      </p:cBhvr>
                                      <p:to>
                                        <p:strVal val="visible"/>
                                      </p:to>
                                    </p:set>
                                    <p:anim calcmode="lin" valueType="num">
                                      <p:cBhvr additive="base">
                                        <p:cTn id="147" dur="500" fill="hold"/>
                                        <p:tgtEl>
                                          <p:spTgt spid="25"/>
                                        </p:tgtEl>
                                        <p:attrNameLst>
                                          <p:attrName>ppt_x</p:attrName>
                                        </p:attrNameLst>
                                      </p:cBhvr>
                                      <p:tavLst>
                                        <p:tav tm="0">
                                          <p:val>
                                            <p:strVal val="#ppt_x"/>
                                          </p:val>
                                        </p:tav>
                                        <p:tav tm="100000">
                                          <p:val>
                                            <p:strVal val="#ppt_x"/>
                                          </p:val>
                                        </p:tav>
                                      </p:tavLst>
                                    </p:anim>
                                    <p:anim calcmode="lin" valueType="num">
                                      <p:cBhvr additive="base">
                                        <p:cTn id="148" dur="500" fill="hold"/>
                                        <p:tgtEl>
                                          <p:spTgt spid="25"/>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0"/>
                                  </p:stCondLst>
                                  <p:childTnLst>
                                    <p:set>
                                      <p:cBhvr>
                                        <p:cTn id="150" dur="1" fill="hold">
                                          <p:stCondLst>
                                            <p:cond delay="0"/>
                                          </p:stCondLst>
                                        </p:cTn>
                                        <p:tgtEl>
                                          <p:spTgt spid="26"/>
                                        </p:tgtEl>
                                        <p:attrNameLst>
                                          <p:attrName>style.visibility</p:attrName>
                                        </p:attrNameLst>
                                      </p:cBhvr>
                                      <p:to>
                                        <p:strVal val="visible"/>
                                      </p:to>
                                    </p:set>
                                    <p:anim calcmode="lin" valueType="num">
                                      <p:cBhvr additive="base">
                                        <p:cTn id="151" dur="500" fill="hold"/>
                                        <p:tgtEl>
                                          <p:spTgt spid="26"/>
                                        </p:tgtEl>
                                        <p:attrNameLst>
                                          <p:attrName>ppt_x</p:attrName>
                                        </p:attrNameLst>
                                      </p:cBhvr>
                                      <p:tavLst>
                                        <p:tav tm="0">
                                          <p:val>
                                            <p:strVal val="#ppt_x"/>
                                          </p:val>
                                        </p:tav>
                                        <p:tav tm="100000">
                                          <p:val>
                                            <p:strVal val="#ppt_x"/>
                                          </p:val>
                                        </p:tav>
                                      </p:tavLst>
                                    </p:anim>
                                    <p:anim calcmode="lin" valueType="num">
                                      <p:cBhvr additive="base">
                                        <p:cTn id="152" dur="500" fill="hold"/>
                                        <p:tgtEl>
                                          <p:spTgt spid="26"/>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2"/>
                                        </p:tgtEl>
                                        <p:attrNameLst>
                                          <p:attrName>style.visibility</p:attrName>
                                        </p:attrNameLst>
                                      </p:cBhvr>
                                      <p:to>
                                        <p:strVal val="visible"/>
                                      </p:to>
                                    </p:set>
                                    <p:anim calcmode="lin" valueType="num">
                                      <p:cBhvr additive="base">
                                        <p:cTn id="155" dur="500" fill="hold"/>
                                        <p:tgtEl>
                                          <p:spTgt spid="92"/>
                                        </p:tgtEl>
                                        <p:attrNameLst>
                                          <p:attrName>ppt_x</p:attrName>
                                        </p:attrNameLst>
                                      </p:cBhvr>
                                      <p:tavLst>
                                        <p:tav tm="0">
                                          <p:val>
                                            <p:strVal val="#ppt_x"/>
                                          </p:val>
                                        </p:tav>
                                        <p:tav tm="100000">
                                          <p:val>
                                            <p:strVal val="#ppt_x"/>
                                          </p:val>
                                        </p:tav>
                                      </p:tavLst>
                                    </p:anim>
                                    <p:anim calcmode="lin" valueType="num">
                                      <p:cBhvr additive="base">
                                        <p:cTn id="156" dur="500" fill="hold"/>
                                        <p:tgtEl>
                                          <p:spTgt spid="92"/>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34"/>
                                        </p:tgtEl>
                                        <p:attrNameLst>
                                          <p:attrName>style.visibility</p:attrName>
                                        </p:attrNameLst>
                                      </p:cBhvr>
                                      <p:to>
                                        <p:strVal val="visible"/>
                                      </p:to>
                                    </p:set>
                                    <p:anim calcmode="lin" valueType="num">
                                      <p:cBhvr additive="base">
                                        <p:cTn id="159" dur="500" fill="hold"/>
                                        <p:tgtEl>
                                          <p:spTgt spid="34"/>
                                        </p:tgtEl>
                                        <p:attrNameLst>
                                          <p:attrName>ppt_x</p:attrName>
                                        </p:attrNameLst>
                                      </p:cBhvr>
                                      <p:tavLst>
                                        <p:tav tm="0">
                                          <p:val>
                                            <p:strVal val="#ppt_x"/>
                                          </p:val>
                                        </p:tav>
                                        <p:tav tm="100000">
                                          <p:val>
                                            <p:strVal val="#ppt_x"/>
                                          </p:val>
                                        </p:tav>
                                      </p:tavLst>
                                    </p:anim>
                                    <p:anim calcmode="lin" valueType="num">
                                      <p:cBhvr additive="base">
                                        <p:cTn id="160" dur="500" fill="hold"/>
                                        <p:tgtEl>
                                          <p:spTgt spid="34"/>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28"/>
                                        </p:tgtEl>
                                        <p:attrNameLst>
                                          <p:attrName>style.visibility</p:attrName>
                                        </p:attrNameLst>
                                      </p:cBhvr>
                                      <p:to>
                                        <p:strVal val="visible"/>
                                      </p:to>
                                    </p:set>
                                    <p:anim calcmode="lin" valueType="num">
                                      <p:cBhvr additive="base">
                                        <p:cTn id="163" dur="500" fill="hold"/>
                                        <p:tgtEl>
                                          <p:spTgt spid="28"/>
                                        </p:tgtEl>
                                        <p:attrNameLst>
                                          <p:attrName>ppt_x</p:attrName>
                                        </p:attrNameLst>
                                      </p:cBhvr>
                                      <p:tavLst>
                                        <p:tav tm="0">
                                          <p:val>
                                            <p:strVal val="#ppt_x"/>
                                          </p:val>
                                        </p:tav>
                                        <p:tav tm="100000">
                                          <p:val>
                                            <p:strVal val="#ppt_x"/>
                                          </p:val>
                                        </p:tav>
                                      </p:tavLst>
                                    </p:anim>
                                    <p:anim calcmode="lin" valueType="num">
                                      <p:cBhvr additive="base">
                                        <p:cTn id="164" dur="500" fill="hold"/>
                                        <p:tgtEl>
                                          <p:spTgt spid="28"/>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30"/>
                                        </p:tgtEl>
                                        <p:attrNameLst>
                                          <p:attrName>style.visibility</p:attrName>
                                        </p:attrNameLst>
                                      </p:cBhvr>
                                      <p:to>
                                        <p:strVal val="visible"/>
                                      </p:to>
                                    </p:set>
                                    <p:anim calcmode="lin" valueType="num">
                                      <p:cBhvr additive="base">
                                        <p:cTn id="167" dur="500" fill="hold"/>
                                        <p:tgtEl>
                                          <p:spTgt spid="30"/>
                                        </p:tgtEl>
                                        <p:attrNameLst>
                                          <p:attrName>ppt_x</p:attrName>
                                        </p:attrNameLst>
                                      </p:cBhvr>
                                      <p:tavLst>
                                        <p:tav tm="0">
                                          <p:val>
                                            <p:strVal val="#ppt_x"/>
                                          </p:val>
                                        </p:tav>
                                        <p:tav tm="100000">
                                          <p:val>
                                            <p:strVal val="#ppt_x"/>
                                          </p:val>
                                        </p:tav>
                                      </p:tavLst>
                                    </p:anim>
                                    <p:anim calcmode="lin" valueType="num">
                                      <p:cBhvr additive="base">
                                        <p:cTn id="168" dur="500" fill="hold"/>
                                        <p:tgtEl>
                                          <p:spTgt spid="3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29"/>
                                        </p:tgtEl>
                                        <p:attrNameLst>
                                          <p:attrName>style.visibility</p:attrName>
                                        </p:attrNameLst>
                                      </p:cBhvr>
                                      <p:to>
                                        <p:strVal val="visible"/>
                                      </p:to>
                                    </p:set>
                                    <p:anim calcmode="lin" valueType="num">
                                      <p:cBhvr additive="base">
                                        <p:cTn id="171" dur="500" fill="hold"/>
                                        <p:tgtEl>
                                          <p:spTgt spid="29"/>
                                        </p:tgtEl>
                                        <p:attrNameLst>
                                          <p:attrName>ppt_x</p:attrName>
                                        </p:attrNameLst>
                                      </p:cBhvr>
                                      <p:tavLst>
                                        <p:tav tm="0">
                                          <p:val>
                                            <p:strVal val="#ppt_x"/>
                                          </p:val>
                                        </p:tav>
                                        <p:tav tm="100000">
                                          <p:val>
                                            <p:strVal val="#ppt_x"/>
                                          </p:val>
                                        </p:tav>
                                      </p:tavLst>
                                    </p:anim>
                                    <p:anim calcmode="lin" valueType="num">
                                      <p:cBhvr additive="base">
                                        <p:cTn id="172" dur="500" fill="hold"/>
                                        <p:tgtEl>
                                          <p:spTgt spid="29"/>
                                        </p:tgtEl>
                                        <p:attrNameLst>
                                          <p:attrName>ppt_y</p:attrName>
                                        </p:attrNameLst>
                                      </p:cBhvr>
                                      <p:tavLst>
                                        <p:tav tm="0">
                                          <p:val>
                                            <p:strVal val="1+#ppt_h/2"/>
                                          </p:val>
                                        </p:tav>
                                        <p:tav tm="100000">
                                          <p:val>
                                            <p:strVal val="#ppt_y"/>
                                          </p:val>
                                        </p:tav>
                                      </p:tavLst>
                                    </p:anim>
                                  </p:childTnLst>
                                </p:cTn>
                              </p:par>
                              <p:par>
                                <p:cTn id="173" presetID="2" presetClass="entr" presetSubtype="4" fill="hold" grpId="0" nodeType="withEffect">
                                  <p:stCondLst>
                                    <p:cond delay="0"/>
                                  </p:stCondLst>
                                  <p:childTnLst>
                                    <p:set>
                                      <p:cBhvr>
                                        <p:cTn id="174" dur="1" fill="hold">
                                          <p:stCondLst>
                                            <p:cond delay="0"/>
                                          </p:stCondLst>
                                        </p:cTn>
                                        <p:tgtEl>
                                          <p:spTgt spid="27"/>
                                        </p:tgtEl>
                                        <p:attrNameLst>
                                          <p:attrName>style.visibility</p:attrName>
                                        </p:attrNameLst>
                                      </p:cBhvr>
                                      <p:to>
                                        <p:strVal val="visible"/>
                                      </p:to>
                                    </p:set>
                                    <p:anim calcmode="lin" valueType="num">
                                      <p:cBhvr additive="base">
                                        <p:cTn id="175" dur="500" fill="hold"/>
                                        <p:tgtEl>
                                          <p:spTgt spid="27"/>
                                        </p:tgtEl>
                                        <p:attrNameLst>
                                          <p:attrName>ppt_x</p:attrName>
                                        </p:attrNameLst>
                                      </p:cBhvr>
                                      <p:tavLst>
                                        <p:tav tm="0">
                                          <p:val>
                                            <p:strVal val="#ppt_x"/>
                                          </p:val>
                                        </p:tav>
                                        <p:tav tm="100000">
                                          <p:val>
                                            <p:strVal val="#ppt_x"/>
                                          </p:val>
                                        </p:tav>
                                      </p:tavLst>
                                    </p:anim>
                                    <p:anim calcmode="lin" valueType="num">
                                      <p:cBhvr additive="base">
                                        <p:cTn id="176" dur="500" fill="hold"/>
                                        <p:tgtEl>
                                          <p:spTgt spid="27"/>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33"/>
                                        </p:tgtEl>
                                        <p:attrNameLst>
                                          <p:attrName>style.visibility</p:attrName>
                                        </p:attrNameLst>
                                      </p:cBhvr>
                                      <p:to>
                                        <p:strVal val="visible"/>
                                      </p:to>
                                    </p:set>
                                    <p:anim calcmode="lin" valueType="num">
                                      <p:cBhvr additive="base">
                                        <p:cTn id="179" dur="500" fill="hold"/>
                                        <p:tgtEl>
                                          <p:spTgt spid="33"/>
                                        </p:tgtEl>
                                        <p:attrNameLst>
                                          <p:attrName>ppt_x</p:attrName>
                                        </p:attrNameLst>
                                      </p:cBhvr>
                                      <p:tavLst>
                                        <p:tav tm="0">
                                          <p:val>
                                            <p:strVal val="#ppt_x"/>
                                          </p:val>
                                        </p:tav>
                                        <p:tav tm="100000">
                                          <p:val>
                                            <p:strVal val="#ppt_x"/>
                                          </p:val>
                                        </p:tav>
                                      </p:tavLst>
                                    </p:anim>
                                    <p:anim calcmode="lin" valueType="num">
                                      <p:cBhvr additive="base">
                                        <p:cTn id="180" dur="500" fill="hold"/>
                                        <p:tgtEl>
                                          <p:spTgt spid="33"/>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 calcmode="lin" valueType="num">
                                      <p:cBhvr additive="base">
                                        <p:cTn id="183" dur="500" fill="hold"/>
                                        <p:tgtEl>
                                          <p:spTgt spid="111"/>
                                        </p:tgtEl>
                                        <p:attrNameLst>
                                          <p:attrName>ppt_x</p:attrName>
                                        </p:attrNameLst>
                                      </p:cBhvr>
                                      <p:tavLst>
                                        <p:tav tm="0">
                                          <p:val>
                                            <p:strVal val="#ppt_x"/>
                                          </p:val>
                                        </p:tav>
                                        <p:tav tm="100000">
                                          <p:val>
                                            <p:strVal val="#ppt_x"/>
                                          </p:val>
                                        </p:tav>
                                      </p:tavLst>
                                    </p:anim>
                                    <p:anim calcmode="lin" valueType="num">
                                      <p:cBhvr additive="base">
                                        <p:cTn id="184" dur="500" fill="hold"/>
                                        <p:tgtEl>
                                          <p:spTgt spid="111"/>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32"/>
                                        </p:tgtEl>
                                        <p:attrNameLst>
                                          <p:attrName>style.visibility</p:attrName>
                                        </p:attrNameLst>
                                      </p:cBhvr>
                                      <p:to>
                                        <p:strVal val="visible"/>
                                      </p:to>
                                    </p:set>
                                    <p:anim calcmode="lin" valueType="num">
                                      <p:cBhvr additive="base">
                                        <p:cTn id="187" dur="500" fill="hold"/>
                                        <p:tgtEl>
                                          <p:spTgt spid="32"/>
                                        </p:tgtEl>
                                        <p:attrNameLst>
                                          <p:attrName>ppt_x</p:attrName>
                                        </p:attrNameLst>
                                      </p:cBhvr>
                                      <p:tavLst>
                                        <p:tav tm="0">
                                          <p:val>
                                            <p:strVal val="#ppt_x"/>
                                          </p:val>
                                        </p:tav>
                                        <p:tav tm="100000">
                                          <p:val>
                                            <p:strVal val="#ppt_x"/>
                                          </p:val>
                                        </p:tav>
                                      </p:tavLst>
                                    </p:anim>
                                    <p:anim calcmode="lin" valueType="num">
                                      <p:cBhvr additive="base">
                                        <p:cTn id="188" dur="500" fill="hold"/>
                                        <p:tgtEl>
                                          <p:spTgt spid="3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31"/>
                                        </p:tgtEl>
                                        <p:attrNameLst>
                                          <p:attrName>style.visibility</p:attrName>
                                        </p:attrNameLst>
                                      </p:cBhvr>
                                      <p:to>
                                        <p:strVal val="visible"/>
                                      </p:to>
                                    </p:set>
                                    <p:anim calcmode="lin" valueType="num">
                                      <p:cBhvr additive="base">
                                        <p:cTn id="191" dur="500" fill="hold"/>
                                        <p:tgtEl>
                                          <p:spTgt spid="31"/>
                                        </p:tgtEl>
                                        <p:attrNameLst>
                                          <p:attrName>ppt_x</p:attrName>
                                        </p:attrNameLst>
                                      </p:cBhvr>
                                      <p:tavLst>
                                        <p:tav tm="0">
                                          <p:val>
                                            <p:strVal val="#ppt_x"/>
                                          </p:val>
                                        </p:tav>
                                        <p:tav tm="100000">
                                          <p:val>
                                            <p:strVal val="#ppt_x"/>
                                          </p:val>
                                        </p:tav>
                                      </p:tavLst>
                                    </p:anim>
                                    <p:anim calcmode="lin" valueType="num">
                                      <p:cBhvr additive="base">
                                        <p:cTn id="192" dur="500" fill="hold"/>
                                        <p:tgtEl>
                                          <p:spTgt spid="31"/>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115"/>
                                        </p:tgtEl>
                                        <p:attrNameLst>
                                          <p:attrName>style.visibility</p:attrName>
                                        </p:attrNameLst>
                                      </p:cBhvr>
                                      <p:to>
                                        <p:strVal val="visible"/>
                                      </p:to>
                                    </p:set>
                                    <p:anim calcmode="lin" valueType="num">
                                      <p:cBhvr additive="base">
                                        <p:cTn id="195" dur="500" fill="hold"/>
                                        <p:tgtEl>
                                          <p:spTgt spid="115"/>
                                        </p:tgtEl>
                                        <p:attrNameLst>
                                          <p:attrName>ppt_x</p:attrName>
                                        </p:attrNameLst>
                                      </p:cBhvr>
                                      <p:tavLst>
                                        <p:tav tm="0">
                                          <p:val>
                                            <p:strVal val="#ppt_x"/>
                                          </p:val>
                                        </p:tav>
                                        <p:tav tm="100000">
                                          <p:val>
                                            <p:strVal val="#ppt_x"/>
                                          </p:val>
                                        </p:tav>
                                      </p:tavLst>
                                    </p:anim>
                                    <p:anim calcmode="lin" valueType="num">
                                      <p:cBhvr additive="base">
                                        <p:cTn id="196" dur="500" fill="hold"/>
                                        <p:tgtEl>
                                          <p:spTgt spid="115"/>
                                        </p:tgtEl>
                                        <p:attrNameLst>
                                          <p:attrName>ppt_y</p:attrName>
                                        </p:attrNameLst>
                                      </p:cBhvr>
                                      <p:tavLst>
                                        <p:tav tm="0">
                                          <p:val>
                                            <p:strVal val="1+#ppt_h/2"/>
                                          </p:val>
                                        </p:tav>
                                        <p:tav tm="100000">
                                          <p:val>
                                            <p:strVal val="#ppt_y"/>
                                          </p:val>
                                        </p:tav>
                                      </p:tavLst>
                                    </p:anim>
                                  </p:childTnLst>
                                </p:cTn>
                              </p:par>
                              <p:par>
                                <p:cTn id="197" presetID="2" presetClass="entr" presetSubtype="4" fill="hold" grpId="0" nodeType="withEffect">
                                  <p:stCondLst>
                                    <p:cond delay="0"/>
                                  </p:stCondLst>
                                  <p:childTnLst>
                                    <p:set>
                                      <p:cBhvr>
                                        <p:cTn id="198" dur="1" fill="hold">
                                          <p:stCondLst>
                                            <p:cond delay="0"/>
                                          </p:stCondLst>
                                        </p:cTn>
                                        <p:tgtEl>
                                          <p:spTgt spid="114"/>
                                        </p:tgtEl>
                                        <p:attrNameLst>
                                          <p:attrName>style.visibility</p:attrName>
                                        </p:attrNameLst>
                                      </p:cBhvr>
                                      <p:to>
                                        <p:strVal val="visible"/>
                                      </p:to>
                                    </p:set>
                                    <p:anim calcmode="lin" valueType="num">
                                      <p:cBhvr additive="base">
                                        <p:cTn id="199" dur="500" fill="hold"/>
                                        <p:tgtEl>
                                          <p:spTgt spid="114"/>
                                        </p:tgtEl>
                                        <p:attrNameLst>
                                          <p:attrName>ppt_x</p:attrName>
                                        </p:attrNameLst>
                                      </p:cBhvr>
                                      <p:tavLst>
                                        <p:tav tm="0">
                                          <p:val>
                                            <p:strVal val="#ppt_x"/>
                                          </p:val>
                                        </p:tav>
                                        <p:tav tm="100000">
                                          <p:val>
                                            <p:strVal val="#ppt_x"/>
                                          </p:val>
                                        </p:tav>
                                      </p:tavLst>
                                    </p:anim>
                                    <p:anim calcmode="lin" valueType="num">
                                      <p:cBhvr additive="base">
                                        <p:cTn id="200" dur="500" fill="hold"/>
                                        <p:tgtEl>
                                          <p:spTgt spid="114"/>
                                        </p:tgtEl>
                                        <p:attrNameLst>
                                          <p:attrName>ppt_y</p:attrName>
                                        </p:attrNameLst>
                                      </p:cBhvr>
                                      <p:tavLst>
                                        <p:tav tm="0">
                                          <p:val>
                                            <p:strVal val="1+#ppt_h/2"/>
                                          </p:val>
                                        </p:tav>
                                        <p:tav tm="100000">
                                          <p:val>
                                            <p:strVal val="#ppt_y"/>
                                          </p:val>
                                        </p:tav>
                                      </p:tavLst>
                                    </p:anim>
                                  </p:childTnLst>
                                </p:cTn>
                              </p:par>
                              <p:par>
                                <p:cTn id="201" presetID="2" presetClass="entr" presetSubtype="4" fill="hold" nodeType="withEffect">
                                  <p:stCondLst>
                                    <p:cond delay="0"/>
                                  </p:stCondLst>
                                  <p:childTnLst>
                                    <p:set>
                                      <p:cBhvr>
                                        <p:cTn id="202" dur="1" fill="hold">
                                          <p:stCondLst>
                                            <p:cond delay="0"/>
                                          </p:stCondLst>
                                        </p:cTn>
                                        <p:tgtEl>
                                          <p:spTgt spid="120"/>
                                        </p:tgtEl>
                                        <p:attrNameLst>
                                          <p:attrName>style.visibility</p:attrName>
                                        </p:attrNameLst>
                                      </p:cBhvr>
                                      <p:to>
                                        <p:strVal val="visible"/>
                                      </p:to>
                                    </p:set>
                                    <p:anim calcmode="lin" valueType="num">
                                      <p:cBhvr additive="base">
                                        <p:cTn id="203" dur="500" fill="hold"/>
                                        <p:tgtEl>
                                          <p:spTgt spid="120"/>
                                        </p:tgtEl>
                                        <p:attrNameLst>
                                          <p:attrName>ppt_x</p:attrName>
                                        </p:attrNameLst>
                                      </p:cBhvr>
                                      <p:tavLst>
                                        <p:tav tm="0">
                                          <p:val>
                                            <p:strVal val="#ppt_x"/>
                                          </p:val>
                                        </p:tav>
                                        <p:tav tm="100000">
                                          <p:val>
                                            <p:strVal val="#ppt_x"/>
                                          </p:val>
                                        </p:tav>
                                      </p:tavLst>
                                    </p:anim>
                                    <p:anim calcmode="lin" valueType="num">
                                      <p:cBhvr additive="base">
                                        <p:cTn id="204" dur="500" fill="hold"/>
                                        <p:tgtEl>
                                          <p:spTgt spid="120"/>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19"/>
                                        </p:tgtEl>
                                        <p:attrNameLst>
                                          <p:attrName>style.visibility</p:attrName>
                                        </p:attrNameLst>
                                      </p:cBhvr>
                                      <p:to>
                                        <p:strVal val="visible"/>
                                      </p:to>
                                    </p:set>
                                    <p:anim calcmode="lin" valueType="num">
                                      <p:cBhvr additive="base">
                                        <p:cTn id="207" dur="500" fill="hold"/>
                                        <p:tgtEl>
                                          <p:spTgt spid="119"/>
                                        </p:tgtEl>
                                        <p:attrNameLst>
                                          <p:attrName>ppt_x</p:attrName>
                                        </p:attrNameLst>
                                      </p:cBhvr>
                                      <p:tavLst>
                                        <p:tav tm="0">
                                          <p:val>
                                            <p:strVal val="#ppt_x"/>
                                          </p:val>
                                        </p:tav>
                                        <p:tav tm="100000">
                                          <p:val>
                                            <p:strVal val="#ppt_x"/>
                                          </p:val>
                                        </p:tav>
                                      </p:tavLst>
                                    </p:anim>
                                    <p:anim calcmode="lin" valueType="num">
                                      <p:cBhvr additive="base">
                                        <p:cTn id="208" dur="500" fill="hold"/>
                                        <p:tgtEl>
                                          <p:spTgt spid="119"/>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2" presetClass="entr" presetSubtype="4" fill="hold" grpId="0" nodeType="clickEffect">
                                  <p:stCondLst>
                                    <p:cond delay="0"/>
                                  </p:stCondLst>
                                  <p:childTnLst>
                                    <p:set>
                                      <p:cBhvr>
                                        <p:cTn id="212" dur="1" fill="hold">
                                          <p:stCondLst>
                                            <p:cond delay="0"/>
                                          </p:stCondLst>
                                        </p:cTn>
                                        <p:tgtEl>
                                          <p:spTgt spid="10"/>
                                        </p:tgtEl>
                                        <p:attrNameLst>
                                          <p:attrName>style.visibility</p:attrName>
                                        </p:attrNameLst>
                                      </p:cBhvr>
                                      <p:to>
                                        <p:strVal val="visible"/>
                                      </p:to>
                                    </p:set>
                                    <p:anim calcmode="lin" valueType="num">
                                      <p:cBhvr additive="base">
                                        <p:cTn id="213" dur="500" fill="hold"/>
                                        <p:tgtEl>
                                          <p:spTgt spid="10"/>
                                        </p:tgtEl>
                                        <p:attrNameLst>
                                          <p:attrName>ppt_x</p:attrName>
                                        </p:attrNameLst>
                                      </p:cBhvr>
                                      <p:tavLst>
                                        <p:tav tm="0">
                                          <p:val>
                                            <p:strVal val="#ppt_x"/>
                                          </p:val>
                                        </p:tav>
                                        <p:tav tm="100000">
                                          <p:val>
                                            <p:strVal val="#ppt_x"/>
                                          </p:val>
                                        </p:tav>
                                      </p:tavLst>
                                    </p:anim>
                                    <p:anim calcmode="lin" valueType="num">
                                      <p:cBhvr additive="base">
                                        <p:cTn id="214" dur="500" fill="hold"/>
                                        <p:tgtEl>
                                          <p:spTgt spid="10"/>
                                        </p:tgtEl>
                                        <p:attrNameLst>
                                          <p:attrName>ppt_y</p:attrName>
                                        </p:attrNameLst>
                                      </p:cBhvr>
                                      <p:tavLst>
                                        <p:tav tm="0">
                                          <p:val>
                                            <p:strVal val="1+#ppt_h/2"/>
                                          </p:val>
                                        </p:tav>
                                        <p:tav tm="100000">
                                          <p:val>
                                            <p:strVal val="#ppt_y"/>
                                          </p:val>
                                        </p:tav>
                                      </p:tavLst>
                                    </p:anim>
                                  </p:childTnLst>
                                </p:cTn>
                              </p:par>
                              <p:par>
                                <p:cTn id="215" presetID="2" presetClass="entr" presetSubtype="4" fill="hold" nodeType="withEffect">
                                  <p:stCondLst>
                                    <p:cond delay="0"/>
                                  </p:stCondLst>
                                  <p:childTnLst>
                                    <p:set>
                                      <p:cBhvr>
                                        <p:cTn id="216" dur="1" fill="hold">
                                          <p:stCondLst>
                                            <p:cond delay="0"/>
                                          </p:stCondLst>
                                        </p:cTn>
                                        <p:tgtEl>
                                          <p:spTgt spid="35"/>
                                        </p:tgtEl>
                                        <p:attrNameLst>
                                          <p:attrName>style.visibility</p:attrName>
                                        </p:attrNameLst>
                                      </p:cBhvr>
                                      <p:to>
                                        <p:strVal val="visible"/>
                                      </p:to>
                                    </p:set>
                                    <p:anim calcmode="lin" valueType="num">
                                      <p:cBhvr additive="base">
                                        <p:cTn id="217" dur="500" fill="hold"/>
                                        <p:tgtEl>
                                          <p:spTgt spid="35"/>
                                        </p:tgtEl>
                                        <p:attrNameLst>
                                          <p:attrName>ppt_x</p:attrName>
                                        </p:attrNameLst>
                                      </p:cBhvr>
                                      <p:tavLst>
                                        <p:tav tm="0">
                                          <p:val>
                                            <p:strVal val="#ppt_x"/>
                                          </p:val>
                                        </p:tav>
                                        <p:tav tm="100000">
                                          <p:val>
                                            <p:strVal val="#ppt_x"/>
                                          </p:val>
                                        </p:tav>
                                      </p:tavLst>
                                    </p:anim>
                                    <p:anim calcmode="lin" valueType="num">
                                      <p:cBhvr additive="base">
                                        <p:cTn id="218" dur="500" fill="hold"/>
                                        <p:tgtEl>
                                          <p:spTgt spid="35"/>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6"/>
                                        </p:tgtEl>
                                        <p:attrNameLst>
                                          <p:attrName>style.visibility</p:attrName>
                                        </p:attrNameLst>
                                      </p:cBhvr>
                                      <p:to>
                                        <p:strVal val="visible"/>
                                      </p:to>
                                    </p:set>
                                    <p:anim calcmode="lin" valueType="num">
                                      <p:cBhvr additive="base">
                                        <p:cTn id="221" dur="500" fill="hold"/>
                                        <p:tgtEl>
                                          <p:spTgt spid="36"/>
                                        </p:tgtEl>
                                        <p:attrNameLst>
                                          <p:attrName>ppt_x</p:attrName>
                                        </p:attrNameLst>
                                      </p:cBhvr>
                                      <p:tavLst>
                                        <p:tav tm="0">
                                          <p:val>
                                            <p:strVal val="#ppt_x"/>
                                          </p:val>
                                        </p:tav>
                                        <p:tav tm="100000">
                                          <p:val>
                                            <p:strVal val="#ppt_x"/>
                                          </p:val>
                                        </p:tav>
                                      </p:tavLst>
                                    </p:anim>
                                    <p:anim calcmode="lin" valueType="num">
                                      <p:cBhvr additive="base">
                                        <p:cTn id="222" dur="500" fill="hold"/>
                                        <p:tgtEl>
                                          <p:spTgt spid="36"/>
                                        </p:tgtEl>
                                        <p:attrNameLst>
                                          <p:attrName>ppt_y</p:attrName>
                                        </p:attrNameLst>
                                      </p:cBhvr>
                                      <p:tavLst>
                                        <p:tav tm="0">
                                          <p:val>
                                            <p:strVal val="1+#ppt_h/2"/>
                                          </p:val>
                                        </p:tav>
                                        <p:tav tm="100000">
                                          <p:val>
                                            <p:strVal val="#ppt_y"/>
                                          </p:val>
                                        </p:tav>
                                      </p:tavLst>
                                    </p:anim>
                                  </p:childTnLst>
                                </p:cTn>
                              </p:par>
                              <p:par>
                                <p:cTn id="223" presetID="2" presetClass="entr" presetSubtype="4" fill="hold" nodeType="withEffect">
                                  <p:stCondLst>
                                    <p:cond delay="0"/>
                                  </p:stCondLst>
                                  <p:childTnLst>
                                    <p:set>
                                      <p:cBhvr>
                                        <p:cTn id="224" dur="1" fill="hold">
                                          <p:stCondLst>
                                            <p:cond delay="0"/>
                                          </p:stCondLst>
                                        </p:cTn>
                                        <p:tgtEl>
                                          <p:spTgt spid="38"/>
                                        </p:tgtEl>
                                        <p:attrNameLst>
                                          <p:attrName>style.visibility</p:attrName>
                                        </p:attrNameLst>
                                      </p:cBhvr>
                                      <p:to>
                                        <p:strVal val="visible"/>
                                      </p:to>
                                    </p:set>
                                    <p:anim calcmode="lin" valueType="num">
                                      <p:cBhvr additive="base">
                                        <p:cTn id="225" dur="500" fill="hold"/>
                                        <p:tgtEl>
                                          <p:spTgt spid="38"/>
                                        </p:tgtEl>
                                        <p:attrNameLst>
                                          <p:attrName>ppt_x</p:attrName>
                                        </p:attrNameLst>
                                      </p:cBhvr>
                                      <p:tavLst>
                                        <p:tav tm="0">
                                          <p:val>
                                            <p:strVal val="#ppt_x"/>
                                          </p:val>
                                        </p:tav>
                                        <p:tav tm="100000">
                                          <p:val>
                                            <p:strVal val="#ppt_x"/>
                                          </p:val>
                                        </p:tav>
                                      </p:tavLst>
                                    </p:anim>
                                    <p:anim calcmode="lin" valueType="num">
                                      <p:cBhvr additive="base">
                                        <p:cTn id="226" dur="500" fill="hold"/>
                                        <p:tgtEl>
                                          <p:spTgt spid="38"/>
                                        </p:tgtEl>
                                        <p:attrNameLst>
                                          <p:attrName>ppt_y</p:attrName>
                                        </p:attrNameLst>
                                      </p:cBhvr>
                                      <p:tavLst>
                                        <p:tav tm="0">
                                          <p:val>
                                            <p:strVal val="1+#ppt_h/2"/>
                                          </p:val>
                                        </p:tav>
                                        <p:tav tm="100000">
                                          <p:val>
                                            <p:strVal val="#ppt_y"/>
                                          </p:val>
                                        </p:tav>
                                      </p:tavLst>
                                    </p:anim>
                                  </p:childTnLst>
                                </p:cTn>
                              </p:par>
                              <p:par>
                                <p:cTn id="227" presetID="2" presetClass="entr" presetSubtype="4" fill="hold" nodeType="withEffect">
                                  <p:stCondLst>
                                    <p:cond delay="0"/>
                                  </p:stCondLst>
                                  <p:childTnLst>
                                    <p:set>
                                      <p:cBhvr>
                                        <p:cTn id="228" dur="1" fill="hold">
                                          <p:stCondLst>
                                            <p:cond delay="0"/>
                                          </p:stCondLst>
                                        </p:cTn>
                                        <p:tgtEl>
                                          <p:spTgt spid="127"/>
                                        </p:tgtEl>
                                        <p:attrNameLst>
                                          <p:attrName>style.visibility</p:attrName>
                                        </p:attrNameLst>
                                      </p:cBhvr>
                                      <p:to>
                                        <p:strVal val="visible"/>
                                      </p:to>
                                    </p:set>
                                    <p:anim calcmode="lin" valueType="num">
                                      <p:cBhvr additive="base">
                                        <p:cTn id="229" dur="500" fill="hold"/>
                                        <p:tgtEl>
                                          <p:spTgt spid="127"/>
                                        </p:tgtEl>
                                        <p:attrNameLst>
                                          <p:attrName>ppt_x</p:attrName>
                                        </p:attrNameLst>
                                      </p:cBhvr>
                                      <p:tavLst>
                                        <p:tav tm="0">
                                          <p:val>
                                            <p:strVal val="#ppt_x"/>
                                          </p:val>
                                        </p:tav>
                                        <p:tav tm="100000">
                                          <p:val>
                                            <p:strVal val="#ppt_x"/>
                                          </p:val>
                                        </p:tav>
                                      </p:tavLst>
                                    </p:anim>
                                    <p:anim calcmode="lin" valueType="num">
                                      <p:cBhvr additive="base">
                                        <p:cTn id="230" dur="500" fill="hold"/>
                                        <p:tgtEl>
                                          <p:spTgt spid="127"/>
                                        </p:tgtEl>
                                        <p:attrNameLst>
                                          <p:attrName>ppt_y</p:attrName>
                                        </p:attrNameLst>
                                      </p:cBhvr>
                                      <p:tavLst>
                                        <p:tav tm="0">
                                          <p:val>
                                            <p:strVal val="1+#ppt_h/2"/>
                                          </p:val>
                                        </p:tav>
                                        <p:tav tm="100000">
                                          <p:val>
                                            <p:strVal val="#ppt_y"/>
                                          </p:val>
                                        </p:tav>
                                      </p:tavLst>
                                    </p:anim>
                                  </p:childTnLst>
                                </p:cTn>
                              </p:par>
                              <p:par>
                                <p:cTn id="231" presetID="2" presetClass="entr" presetSubtype="4" fill="hold" nodeType="withEffect">
                                  <p:stCondLst>
                                    <p:cond delay="0"/>
                                  </p:stCondLst>
                                  <p:childTnLst>
                                    <p:set>
                                      <p:cBhvr>
                                        <p:cTn id="232" dur="1" fill="hold">
                                          <p:stCondLst>
                                            <p:cond delay="0"/>
                                          </p:stCondLst>
                                        </p:cTn>
                                        <p:tgtEl>
                                          <p:spTgt spid="132"/>
                                        </p:tgtEl>
                                        <p:attrNameLst>
                                          <p:attrName>style.visibility</p:attrName>
                                        </p:attrNameLst>
                                      </p:cBhvr>
                                      <p:to>
                                        <p:strVal val="visible"/>
                                      </p:to>
                                    </p:set>
                                    <p:anim calcmode="lin" valueType="num">
                                      <p:cBhvr additive="base">
                                        <p:cTn id="233" dur="500" fill="hold"/>
                                        <p:tgtEl>
                                          <p:spTgt spid="132"/>
                                        </p:tgtEl>
                                        <p:attrNameLst>
                                          <p:attrName>ppt_x</p:attrName>
                                        </p:attrNameLst>
                                      </p:cBhvr>
                                      <p:tavLst>
                                        <p:tav tm="0">
                                          <p:val>
                                            <p:strVal val="#ppt_x"/>
                                          </p:val>
                                        </p:tav>
                                        <p:tav tm="100000">
                                          <p:val>
                                            <p:strVal val="#ppt_x"/>
                                          </p:val>
                                        </p:tav>
                                      </p:tavLst>
                                    </p:anim>
                                    <p:anim calcmode="lin" valueType="num">
                                      <p:cBhvr additive="base">
                                        <p:cTn id="234" dur="500" fill="hold"/>
                                        <p:tgtEl>
                                          <p:spTgt spid="132"/>
                                        </p:tgtEl>
                                        <p:attrNameLst>
                                          <p:attrName>ppt_y</p:attrName>
                                        </p:attrNameLst>
                                      </p:cBhvr>
                                      <p:tavLst>
                                        <p:tav tm="0">
                                          <p:val>
                                            <p:strVal val="1+#ppt_h/2"/>
                                          </p:val>
                                        </p:tav>
                                        <p:tav tm="100000">
                                          <p:val>
                                            <p:strVal val="#ppt_y"/>
                                          </p:val>
                                        </p:tav>
                                      </p:tavLst>
                                    </p:anim>
                                  </p:childTnLst>
                                </p:cTn>
                              </p:par>
                              <p:par>
                                <p:cTn id="235" presetID="2" presetClass="entr" presetSubtype="4" fill="hold" nodeType="withEffect">
                                  <p:stCondLst>
                                    <p:cond delay="0"/>
                                  </p:stCondLst>
                                  <p:childTnLst>
                                    <p:set>
                                      <p:cBhvr>
                                        <p:cTn id="236" dur="1" fill="hold">
                                          <p:stCondLst>
                                            <p:cond delay="0"/>
                                          </p:stCondLst>
                                        </p:cTn>
                                        <p:tgtEl>
                                          <p:spTgt spid="155"/>
                                        </p:tgtEl>
                                        <p:attrNameLst>
                                          <p:attrName>style.visibility</p:attrName>
                                        </p:attrNameLst>
                                      </p:cBhvr>
                                      <p:to>
                                        <p:strVal val="visible"/>
                                      </p:to>
                                    </p:set>
                                    <p:anim calcmode="lin" valueType="num">
                                      <p:cBhvr additive="base">
                                        <p:cTn id="237" dur="500" fill="hold"/>
                                        <p:tgtEl>
                                          <p:spTgt spid="155"/>
                                        </p:tgtEl>
                                        <p:attrNameLst>
                                          <p:attrName>ppt_x</p:attrName>
                                        </p:attrNameLst>
                                      </p:cBhvr>
                                      <p:tavLst>
                                        <p:tav tm="0">
                                          <p:val>
                                            <p:strVal val="#ppt_x"/>
                                          </p:val>
                                        </p:tav>
                                        <p:tav tm="100000">
                                          <p:val>
                                            <p:strVal val="#ppt_x"/>
                                          </p:val>
                                        </p:tav>
                                      </p:tavLst>
                                    </p:anim>
                                    <p:anim calcmode="lin" valueType="num">
                                      <p:cBhvr additive="base">
                                        <p:cTn id="238" dur="500" fill="hold"/>
                                        <p:tgtEl>
                                          <p:spTgt spid="155"/>
                                        </p:tgtEl>
                                        <p:attrNameLst>
                                          <p:attrName>ppt_y</p:attrName>
                                        </p:attrNameLst>
                                      </p:cBhvr>
                                      <p:tavLst>
                                        <p:tav tm="0">
                                          <p:val>
                                            <p:strVal val="1+#ppt_h/2"/>
                                          </p:val>
                                        </p:tav>
                                        <p:tav tm="100000">
                                          <p:val>
                                            <p:strVal val="#ppt_y"/>
                                          </p:val>
                                        </p:tav>
                                      </p:tavLst>
                                    </p:anim>
                                  </p:childTnLst>
                                </p:cTn>
                              </p:par>
                              <p:par>
                                <p:cTn id="239" presetID="2" presetClass="entr" presetSubtype="4" fill="hold" nodeType="withEffect">
                                  <p:stCondLst>
                                    <p:cond delay="0"/>
                                  </p:stCondLst>
                                  <p:childTnLst>
                                    <p:set>
                                      <p:cBhvr>
                                        <p:cTn id="240" dur="1" fill="hold">
                                          <p:stCondLst>
                                            <p:cond delay="0"/>
                                          </p:stCondLst>
                                        </p:cTn>
                                        <p:tgtEl>
                                          <p:spTgt spid="165"/>
                                        </p:tgtEl>
                                        <p:attrNameLst>
                                          <p:attrName>style.visibility</p:attrName>
                                        </p:attrNameLst>
                                      </p:cBhvr>
                                      <p:to>
                                        <p:strVal val="visible"/>
                                      </p:to>
                                    </p:set>
                                    <p:anim calcmode="lin" valueType="num">
                                      <p:cBhvr additive="base">
                                        <p:cTn id="241" dur="500" fill="hold"/>
                                        <p:tgtEl>
                                          <p:spTgt spid="165"/>
                                        </p:tgtEl>
                                        <p:attrNameLst>
                                          <p:attrName>ppt_x</p:attrName>
                                        </p:attrNameLst>
                                      </p:cBhvr>
                                      <p:tavLst>
                                        <p:tav tm="0">
                                          <p:val>
                                            <p:strVal val="#ppt_x"/>
                                          </p:val>
                                        </p:tav>
                                        <p:tav tm="100000">
                                          <p:val>
                                            <p:strVal val="#ppt_x"/>
                                          </p:val>
                                        </p:tav>
                                      </p:tavLst>
                                    </p:anim>
                                    <p:anim calcmode="lin" valueType="num">
                                      <p:cBhvr additive="base">
                                        <p:cTn id="242" dur="500" fill="hold"/>
                                        <p:tgtEl>
                                          <p:spTgt spid="165"/>
                                        </p:tgtEl>
                                        <p:attrNameLst>
                                          <p:attrName>ppt_y</p:attrName>
                                        </p:attrNameLst>
                                      </p:cBhvr>
                                      <p:tavLst>
                                        <p:tav tm="0">
                                          <p:val>
                                            <p:strVal val="1+#ppt_h/2"/>
                                          </p:val>
                                        </p:tav>
                                        <p:tav tm="100000">
                                          <p:val>
                                            <p:strVal val="#ppt_y"/>
                                          </p:val>
                                        </p:tav>
                                      </p:tavLst>
                                    </p:anim>
                                  </p:childTnLst>
                                </p:cTn>
                              </p:par>
                              <p:par>
                                <p:cTn id="243" presetID="2" presetClass="entr" presetSubtype="4" fill="hold" nodeType="withEffect">
                                  <p:stCondLst>
                                    <p:cond delay="0"/>
                                  </p:stCondLst>
                                  <p:childTnLst>
                                    <p:set>
                                      <p:cBhvr>
                                        <p:cTn id="244" dur="1" fill="hold">
                                          <p:stCondLst>
                                            <p:cond delay="0"/>
                                          </p:stCondLst>
                                        </p:cTn>
                                        <p:tgtEl>
                                          <p:spTgt spid="169"/>
                                        </p:tgtEl>
                                        <p:attrNameLst>
                                          <p:attrName>style.visibility</p:attrName>
                                        </p:attrNameLst>
                                      </p:cBhvr>
                                      <p:to>
                                        <p:strVal val="visible"/>
                                      </p:to>
                                    </p:set>
                                    <p:anim calcmode="lin" valueType="num">
                                      <p:cBhvr additive="base">
                                        <p:cTn id="245" dur="500" fill="hold"/>
                                        <p:tgtEl>
                                          <p:spTgt spid="169"/>
                                        </p:tgtEl>
                                        <p:attrNameLst>
                                          <p:attrName>ppt_x</p:attrName>
                                        </p:attrNameLst>
                                      </p:cBhvr>
                                      <p:tavLst>
                                        <p:tav tm="0">
                                          <p:val>
                                            <p:strVal val="#ppt_x"/>
                                          </p:val>
                                        </p:tav>
                                        <p:tav tm="100000">
                                          <p:val>
                                            <p:strVal val="#ppt_x"/>
                                          </p:val>
                                        </p:tav>
                                      </p:tavLst>
                                    </p:anim>
                                    <p:anim calcmode="lin" valueType="num">
                                      <p:cBhvr additive="base">
                                        <p:cTn id="246" dur="500" fill="hold"/>
                                        <p:tgtEl>
                                          <p:spTgt spid="169"/>
                                        </p:tgtEl>
                                        <p:attrNameLst>
                                          <p:attrName>ppt_y</p:attrName>
                                        </p:attrNameLst>
                                      </p:cBhvr>
                                      <p:tavLst>
                                        <p:tav tm="0">
                                          <p:val>
                                            <p:strVal val="1+#ppt_h/2"/>
                                          </p:val>
                                        </p:tav>
                                        <p:tav tm="100000">
                                          <p:val>
                                            <p:strVal val="#ppt_y"/>
                                          </p:val>
                                        </p:tav>
                                      </p:tavLst>
                                    </p:anim>
                                  </p:childTnLst>
                                </p:cTn>
                              </p:par>
                              <p:par>
                                <p:cTn id="247" presetID="2" presetClass="entr" presetSubtype="4" fill="hold" nodeType="withEffect">
                                  <p:stCondLst>
                                    <p:cond delay="0"/>
                                  </p:stCondLst>
                                  <p:childTnLst>
                                    <p:set>
                                      <p:cBhvr>
                                        <p:cTn id="248" dur="1" fill="hold">
                                          <p:stCondLst>
                                            <p:cond delay="0"/>
                                          </p:stCondLst>
                                        </p:cTn>
                                        <p:tgtEl>
                                          <p:spTgt spid="159"/>
                                        </p:tgtEl>
                                        <p:attrNameLst>
                                          <p:attrName>style.visibility</p:attrName>
                                        </p:attrNameLst>
                                      </p:cBhvr>
                                      <p:to>
                                        <p:strVal val="visible"/>
                                      </p:to>
                                    </p:set>
                                    <p:anim calcmode="lin" valueType="num">
                                      <p:cBhvr additive="base">
                                        <p:cTn id="249" dur="500" fill="hold"/>
                                        <p:tgtEl>
                                          <p:spTgt spid="159"/>
                                        </p:tgtEl>
                                        <p:attrNameLst>
                                          <p:attrName>ppt_x</p:attrName>
                                        </p:attrNameLst>
                                      </p:cBhvr>
                                      <p:tavLst>
                                        <p:tav tm="0">
                                          <p:val>
                                            <p:strVal val="#ppt_x"/>
                                          </p:val>
                                        </p:tav>
                                        <p:tav tm="100000">
                                          <p:val>
                                            <p:strVal val="#ppt_x"/>
                                          </p:val>
                                        </p:tav>
                                      </p:tavLst>
                                    </p:anim>
                                    <p:anim calcmode="lin" valueType="num">
                                      <p:cBhvr additive="base">
                                        <p:cTn id="250" dur="500" fill="hold"/>
                                        <p:tgtEl>
                                          <p:spTgt spid="159"/>
                                        </p:tgtEl>
                                        <p:attrNameLst>
                                          <p:attrName>ppt_y</p:attrName>
                                        </p:attrNameLst>
                                      </p:cBhvr>
                                      <p:tavLst>
                                        <p:tav tm="0">
                                          <p:val>
                                            <p:strVal val="1+#ppt_h/2"/>
                                          </p:val>
                                        </p:tav>
                                        <p:tav tm="100000">
                                          <p:val>
                                            <p:strVal val="#ppt_y"/>
                                          </p:val>
                                        </p:tav>
                                      </p:tavLst>
                                    </p:anim>
                                  </p:childTnLst>
                                </p:cTn>
                              </p:par>
                              <p:par>
                                <p:cTn id="251" presetID="2" presetClass="entr" presetSubtype="4" fill="hold" nodeType="withEffect">
                                  <p:stCondLst>
                                    <p:cond delay="0"/>
                                  </p:stCondLst>
                                  <p:childTnLst>
                                    <p:set>
                                      <p:cBhvr>
                                        <p:cTn id="252" dur="1" fill="hold">
                                          <p:stCondLst>
                                            <p:cond delay="0"/>
                                          </p:stCondLst>
                                        </p:cTn>
                                        <p:tgtEl>
                                          <p:spTgt spid="166"/>
                                        </p:tgtEl>
                                        <p:attrNameLst>
                                          <p:attrName>style.visibility</p:attrName>
                                        </p:attrNameLst>
                                      </p:cBhvr>
                                      <p:to>
                                        <p:strVal val="visible"/>
                                      </p:to>
                                    </p:set>
                                    <p:anim calcmode="lin" valueType="num">
                                      <p:cBhvr additive="base">
                                        <p:cTn id="253" dur="500" fill="hold"/>
                                        <p:tgtEl>
                                          <p:spTgt spid="166"/>
                                        </p:tgtEl>
                                        <p:attrNameLst>
                                          <p:attrName>ppt_x</p:attrName>
                                        </p:attrNameLst>
                                      </p:cBhvr>
                                      <p:tavLst>
                                        <p:tav tm="0">
                                          <p:val>
                                            <p:strVal val="#ppt_x"/>
                                          </p:val>
                                        </p:tav>
                                        <p:tav tm="100000">
                                          <p:val>
                                            <p:strVal val="#ppt_x"/>
                                          </p:val>
                                        </p:tav>
                                      </p:tavLst>
                                    </p:anim>
                                    <p:anim calcmode="lin" valueType="num">
                                      <p:cBhvr additive="base">
                                        <p:cTn id="254" dur="500" fill="hold"/>
                                        <p:tgtEl>
                                          <p:spTgt spid="166"/>
                                        </p:tgtEl>
                                        <p:attrNameLst>
                                          <p:attrName>ppt_y</p:attrName>
                                        </p:attrNameLst>
                                      </p:cBhvr>
                                      <p:tavLst>
                                        <p:tav tm="0">
                                          <p:val>
                                            <p:strVal val="1+#ppt_h/2"/>
                                          </p:val>
                                        </p:tav>
                                        <p:tav tm="100000">
                                          <p:val>
                                            <p:strVal val="#ppt_y"/>
                                          </p:val>
                                        </p:tav>
                                      </p:tavLst>
                                    </p:anim>
                                  </p:childTnLst>
                                </p:cTn>
                              </p:par>
                              <p:par>
                                <p:cTn id="255" presetID="2" presetClass="entr" presetSubtype="4" fill="hold" nodeType="withEffect">
                                  <p:stCondLst>
                                    <p:cond delay="0"/>
                                  </p:stCondLst>
                                  <p:childTnLst>
                                    <p:set>
                                      <p:cBhvr>
                                        <p:cTn id="256" dur="1" fill="hold">
                                          <p:stCondLst>
                                            <p:cond delay="0"/>
                                          </p:stCondLst>
                                        </p:cTn>
                                        <p:tgtEl>
                                          <p:spTgt spid="170"/>
                                        </p:tgtEl>
                                        <p:attrNameLst>
                                          <p:attrName>style.visibility</p:attrName>
                                        </p:attrNameLst>
                                      </p:cBhvr>
                                      <p:to>
                                        <p:strVal val="visible"/>
                                      </p:to>
                                    </p:set>
                                    <p:anim calcmode="lin" valueType="num">
                                      <p:cBhvr additive="base">
                                        <p:cTn id="257" dur="500" fill="hold"/>
                                        <p:tgtEl>
                                          <p:spTgt spid="170"/>
                                        </p:tgtEl>
                                        <p:attrNameLst>
                                          <p:attrName>ppt_x</p:attrName>
                                        </p:attrNameLst>
                                      </p:cBhvr>
                                      <p:tavLst>
                                        <p:tav tm="0">
                                          <p:val>
                                            <p:strVal val="#ppt_x"/>
                                          </p:val>
                                        </p:tav>
                                        <p:tav tm="100000">
                                          <p:val>
                                            <p:strVal val="#ppt_x"/>
                                          </p:val>
                                        </p:tav>
                                      </p:tavLst>
                                    </p:anim>
                                    <p:anim calcmode="lin" valueType="num">
                                      <p:cBhvr additive="base">
                                        <p:cTn id="258" dur="500" fill="hold"/>
                                        <p:tgtEl>
                                          <p:spTgt spid="170"/>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161"/>
                                        </p:tgtEl>
                                        <p:attrNameLst>
                                          <p:attrName>style.visibility</p:attrName>
                                        </p:attrNameLst>
                                      </p:cBhvr>
                                      <p:to>
                                        <p:strVal val="visible"/>
                                      </p:to>
                                    </p:set>
                                    <p:anim calcmode="lin" valueType="num">
                                      <p:cBhvr additive="base">
                                        <p:cTn id="261" dur="500" fill="hold"/>
                                        <p:tgtEl>
                                          <p:spTgt spid="161"/>
                                        </p:tgtEl>
                                        <p:attrNameLst>
                                          <p:attrName>ppt_x</p:attrName>
                                        </p:attrNameLst>
                                      </p:cBhvr>
                                      <p:tavLst>
                                        <p:tav tm="0">
                                          <p:val>
                                            <p:strVal val="#ppt_x"/>
                                          </p:val>
                                        </p:tav>
                                        <p:tav tm="100000">
                                          <p:val>
                                            <p:strVal val="#ppt_x"/>
                                          </p:val>
                                        </p:tav>
                                      </p:tavLst>
                                    </p:anim>
                                    <p:anim calcmode="lin" valueType="num">
                                      <p:cBhvr additive="base">
                                        <p:cTn id="262" dur="500" fill="hold"/>
                                        <p:tgtEl>
                                          <p:spTgt spid="161"/>
                                        </p:tgtEl>
                                        <p:attrNameLst>
                                          <p:attrName>ppt_y</p:attrName>
                                        </p:attrNameLst>
                                      </p:cBhvr>
                                      <p:tavLst>
                                        <p:tav tm="0">
                                          <p:val>
                                            <p:strVal val="1+#ppt_h/2"/>
                                          </p:val>
                                        </p:tav>
                                        <p:tav tm="100000">
                                          <p:val>
                                            <p:strVal val="#ppt_y"/>
                                          </p:val>
                                        </p:tav>
                                      </p:tavLst>
                                    </p:anim>
                                  </p:childTnLst>
                                </p:cTn>
                              </p:par>
                              <p:par>
                                <p:cTn id="263" presetID="2" presetClass="entr" presetSubtype="4" fill="hold" grpId="0" nodeType="withEffect">
                                  <p:stCondLst>
                                    <p:cond delay="0"/>
                                  </p:stCondLst>
                                  <p:childTnLst>
                                    <p:set>
                                      <p:cBhvr>
                                        <p:cTn id="264" dur="1" fill="hold">
                                          <p:stCondLst>
                                            <p:cond delay="0"/>
                                          </p:stCondLst>
                                        </p:cTn>
                                        <p:tgtEl>
                                          <p:spTgt spid="167"/>
                                        </p:tgtEl>
                                        <p:attrNameLst>
                                          <p:attrName>style.visibility</p:attrName>
                                        </p:attrNameLst>
                                      </p:cBhvr>
                                      <p:to>
                                        <p:strVal val="visible"/>
                                      </p:to>
                                    </p:set>
                                    <p:anim calcmode="lin" valueType="num">
                                      <p:cBhvr additive="base">
                                        <p:cTn id="265" dur="500" fill="hold"/>
                                        <p:tgtEl>
                                          <p:spTgt spid="167"/>
                                        </p:tgtEl>
                                        <p:attrNameLst>
                                          <p:attrName>ppt_x</p:attrName>
                                        </p:attrNameLst>
                                      </p:cBhvr>
                                      <p:tavLst>
                                        <p:tav tm="0">
                                          <p:val>
                                            <p:strVal val="#ppt_x"/>
                                          </p:val>
                                        </p:tav>
                                        <p:tav tm="100000">
                                          <p:val>
                                            <p:strVal val="#ppt_x"/>
                                          </p:val>
                                        </p:tav>
                                      </p:tavLst>
                                    </p:anim>
                                    <p:anim calcmode="lin" valueType="num">
                                      <p:cBhvr additive="base">
                                        <p:cTn id="266" dur="500" fill="hold"/>
                                        <p:tgtEl>
                                          <p:spTgt spid="167"/>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171"/>
                                        </p:tgtEl>
                                        <p:attrNameLst>
                                          <p:attrName>style.visibility</p:attrName>
                                        </p:attrNameLst>
                                      </p:cBhvr>
                                      <p:to>
                                        <p:strVal val="visible"/>
                                      </p:to>
                                    </p:set>
                                    <p:anim calcmode="lin" valueType="num">
                                      <p:cBhvr additive="base">
                                        <p:cTn id="269" dur="500" fill="hold"/>
                                        <p:tgtEl>
                                          <p:spTgt spid="171"/>
                                        </p:tgtEl>
                                        <p:attrNameLst>
                                          <p:attrName>ppt_x</p:attrName>
                                        </p:attrNameLst>
                                      </p:cBhvr>
                                      <p:tavLst>
                                        <p:tav tm="0">
                                          <p:val>
                                            <p:strVal val="#ppt_x"/>
                                          </p:val>
                                        </p:tav>
                                        <p:tav tm="100000">
                                          <p:val>
                                            <p:strVal val="#ppt_x"/>
                                          </p:val>
                                        </p:tav>
                                      </p:tavLst>
                                    </p:anim>
                                    <p:anim calcmode="lin" valueType="num">
                                      <p:cBhvr additive="base">
                                        <p:cTn id="270" dur="500" fill="hold"/>
                                        <p:tgtEl>
                                          <p:spTgt spid="171"/>
                                        </p:tgtEl>
                                        <p:attrNameLst>
                                          <p:attrName>ppt_y</p:attrName>
                                        </p:attrNameLst>
                                      </p:cBhvr>
                                      <p:tavLst>
                                        <p:tav tm="0">
                                          <p:val>
                                            <p:strVal val="1+#ppt_h/2"/>
                                          </p:val>
                                        </p:tav>
                                        <p:tav tm="100000">
                                          <p:val>
                                            <p:strVal val="#ppt_y"/>
                                          </p:val>
                                        </p:tav>
                                      </p:tavLst>
                                    </p:anim>
                                  </p:childTnLst>
                                </p:cTn>
                              </p:par>
                              <p:par>
                                <p:cTn id="271" presetID="2" presetClass="entr" presetSubtype="4" fill="hold" grpId="0" nodeType="withEffect">
                                  <p:stCondLst>
                                    <p:cond delay="0"/>
                                  </p:stCondLst>
                                  <p:childTnLst>
                                    <p:set>
                                      <p:cBhvr>
                                        <p:cTn id="272" dur="1" fill="hold">
                                          <p:stCondLst>
                                            <p:cond delay="0"/>
                                          </p:stCondLst>
                                        </p:cTn>
                                        <p:tgtEl>
                                          <p:spTgt spid="154"/>
                                        </p:tgtEl>
                                        <p:attrNameLst>
                                          <p:attrName>style.visibility</p:attrName>
                                        </p:attrNameLst>
                                      </p:cBhvr>
                                      <p:to>
                                        <p:strVal val="visible"/>
                                      </p:to>
                                    </p:set>
                                    <p:anim calcmode="lin" valueType="num">
                                      <p:cBhvr additive="base">
                                        <p:cTn id="273" dur="500" fill="hold"/>
                                        <p:tgtEl>
                                          <p:spTgt spid="154"/>
                                        </p:tgtEl>
                                        <p:attrNameLst>
                                          <p:attrName>ppt_x</p:attrName>
                                        </p:attrNameLst>
                                      </p:cBhvr>
                                      <p:tavLst>
                                        <p:tav tm="0">
                                          <p:val>
                                            <p:strVal val="#ppt_x"/>
                                          </p:val>
                                        </p:tav>
                                        <p:tav tm="100000">
                                          <p:val>
                                            <p:strVal val="#ppt_x"/>
                                          </p:val>
                                        </p:tav>
                                      </p:tavLst>
                                    </p:anim>
                                    <p:anim calcmode="lin" valueType="num">
                                      <p:cBhvr additive="base">
                                        <p:cTn id="274" dur="500" fill="hold"/>
                                        <p:tgtEl>
                                          <p:spTgt spid="154"/>
                                        </p:tgtEl>
                                        <p:attrNameLst>
                                          <p:attrName>ppt_y</p:attrName>
                                        </p:attrNameLst>
                                      </p:cBhvr>
                                      <p:tavLst>
                                        <p:tav tm="0">
                                          <p:val>
                                            <p:strVal val="1+#ppt_h/2"/>
                                          </p:val>
                                        </p:tav>
                                        <p:tav tm="100000">
                                          <p:val>
                                            <p:strVal val="#ppt_y"/>
                                          </p:val>
                                        </p:tav>
                                      </p:tavLst>
                                    </p:anim>
                                  </p:childTnLst>
                                </p:cTn>
                              </p:par>
                              <p:par>
                                <p:cTn id="275" presetID="2" presetClass="entr" presetSubtype="4" fill="hold" grpId="0" nodeType="withEffect">
                                  <p:stCondLst>
                                    <p:cond delay="0"/>
                                  </p:stCondLst>
                                  <p:childTnLst>
                                    <p:set>
                                      <p:cBhvr>
                                        <p:cTn id="276" dur="1" fill="hold">
                                          <p:stCondLst>
                                            <p:cond delay="0"/>
                                          </p:stCondLst>
                                        </p:cTn>
                                        <p:tgtEl>
                                          <p:spTgt spid="164"/>
                                        </p:tgtEl>
                                        <p:attrNameLst>
                                          <p:attrName>style.visibility</p:attrName>
                                        </p:attrNameLst>
                                      </p:cBhvr>
                                      <p:to>
                                        <p:strVal val="visible"/>
                                      </p:to>
                                    </p:set>
                                    <p:anim calcmode="lin" valueType="num">
                                      <p:cBhvr additive="base">
                                        <p:cTn id="277" dur="500" fill="hold"/>
                                        <p:tgtEl>
                                          <p:spTgt spid="164"/>
                                        </p:tgtEl>
                                        <p:attrNameLst>
                                          <p:attrName>ppt_x</p:attrName>
                                        </p:attrNameLst>
                                      </p:cBhvr>
                                      <p:tavLst>
                                        <p:tav tm="0">
                                          <p:val>
                                            <p:strVal val="#ppt_x"/>
                                          </p:val>
                                        </p:tav>
                                        <p:tav tm="100000">
                                          <p:val>
                                            <p:strVal val="#ppt_x"/>
                                          </p:val>
                                        </p:tav>
                                      </p:tavLst>
                                    </p:anim>
                                    <p:anim calcmode="lin" valueType="num">
                                      <p:cBhvr additive="base">
                                        <p:cTn id="278" dur="500" fill="hold"/>
                                        <p:tgtEl>
                                          <p:spTgt spid="164"/>
                                        </p:tgtEl>
                                        <p:attrNameLst>
                                          <p:attrName>ppt_y</p:attrName>
                                        </p:attrNameLst>
                                      </p:cBhvr>
                                      <p:tavLst>
                                        <p:tav tm="0">
                                          <p:val>
                                            <p:strVal val="1+#ppt_h/2"/>
                                          </p:val>
                                        </p:tav>
                                        <p:tav tm="100000">
                                          <p:val>
                                            <p:strVal val="#ppt_y"/>
                                          </p:val>
                                        </p:tav>
                                      </p:tavLst>
                                    </p:anim>
                                  </p:childTnLst>
                                </p:cTn>
                              </p:par>
                              <p:par>
                                <p:cTn id="279" presetID="2" presetClass="entr" presetSubtype="4" fill="hold" grpId="0" nodeType="withEffect">
                                  <p:stCondLst>
                                    <p:cond delay="0"/>
                                  </p:stCondLst>
                                  <p:childTnLst>
                                    <p:set>
                                      <p:cBhvr>
                                        <p:cTn id="280" dur="1" fill="hold">
                                          <p:stCondLst>
                                            <p:cond delay="0"/>
                                          </p:stCondLst>
                                        </p:cTn>
                                        <p:tgtEl>
                                          <p:spTgt spid="168"/>
                                        </p:tgtEl>
                                        <p:attrNameLst>
                                          <p:attrName>style.visibility</p:attrName>
                                        </p:attrNameLst>
                                      </p:cBhvr>
                                      <p:to>
                                        <p:strVal val="visible"/>
                                      </p:to>
                                    </p:set>
                                    <p:anim calcmode="lin" valueType="num">
                                      <p:cBhvr additive="base">
                                        <p:cTn id="281" dur="500" fill="hold"/>
                                        <p:tgtEl>
                                          <p:spTgt spid="168"/>
                                        </p:tgtEl>
                                        <p:attrNameLst>
                                          <p:attrName>ppt_x</p:attrName>
                                        </p:attrNameLst>
                                      </p:cBhvr>
                                      <p:tavLst>
                                        <p:tav tm="0">
                                          <p:val>
                                            <p:strVal val="#ppt_x"/>
                                          </p:val>
                                        </p:tav>
                                        <p:tav tm="100000">
                                          <p:val>
                                            <p:strVal val="#ppt_x"/>
                                          </p:val>
                                        </p:tav>
                                      </p:tavLst>
                                    </p:anim>
                                    <p:anim calcmode="lin" valueType="num">
                                      <p:cBhvr additive="base">
                                        <p:cTn id="282" dur="500" fill="hold"/>
                                        <p:tgtEl>
                                          <p:spTgt spid="168"/>
                                        </p:tgtEl>
                                        <p:attrNameLst>
                                          <p:attrName>ppt_y</p:attrName>
                                        </p:attrNameLst>
                                      </p:cBhvr>
                                      <p:tavLst>
                                        <p:tav tm="0">
                                          <p:val>
                                            <p:strVal val="1+#ppt_h/2"/>
                                          </p:val>
                                        </p:tav>
                                        <p:tav tm="100000">
                                          <p:val>
                                            <p:strVal val="#ppt_y"/>
                                          </p:val>
                                        </p:tav>
                                      </p:tavLst>
                                    </p:anim>
                                  </p:childTnLst>
                                </p:cTn>
                              </p:par>
                              <p:par>
                                <p:cTn id="283" presetID="2" presetClass="entr" presetSubtype="4" fill="hold" grpId="0" nodeType="withEffect">
                                  <p:stCondLst>
                                    <p:cond delay="0"/>
                                  </p:stCondLst>
                                  <p:childTnLst>
                                    <p:set>
                                      <p:cBhvr>
                                        <p:cTn id="284" dur="1" fill="hold">
                                          <p:stCondLst>
                                            <p:cond delay="0"/>
                                          </p:stCondLst>
                                        </p:cTn>
                                        <p:tgtEl>
                                          <p:spTgt spid="37"/>
                                        </p:tgtEl>
                                        <p:attrNameLst>
                                          <p:attrName>style.visibility</p:attrName>
                                        </p:attrNameLst>
                                      </p:cBhvr>
                                      <p:to>
                                        <p:strVal val="visible"/>
                                      </p:to>
                                    </p:set>
                                    <p:anim calcmode="lin" valueType="num">
                                      <p:cBhvr additive="base">
                                        <p:cTn id="285" dur="500" fill="hold"/>
                                        <p:tgtEl>
                                          <p:spTgt spid="37"/>
                                        </p:tgtEl>
                                        <p:attrNameLst>
                                          <p:attrName>ppt_x</p:attrName>
                                        </p:attrNameLst>
                                      </p:cBhvr>
                                      <p:tavLst>
                                        <p:tav tm="0">
                                          <p:val>
                                            <p:strVal val="#ppt_x"/>
                                          </p:val>
                                        </p:tav>
                                        <p:tav tm="100000">
                                          <p:val>
                                            <p:strVal val="#ppt_x"/>
                                          </p:val>
                                        </p:tav>
                                      </p:tavLst>
                                    </p:anim>
                                    <p:anim calcmode="lin" valueType="num">
                                      <p:cBhvr additive="base">
                                        <p:cTn id="286" dur="500" fill="hold"/>
                                        <p:tgtEl>
                                          <p:spTgt spid="37"/>
                                        </p:tgtEl>
                                        <p:attrNameLst>
                                          <p:attrName>ppt_y</p:attrName>
                                        </p:attrNameLst>
                                      </p:cBhvr>
                                      <p:tavLst>
                                        <p:tav tm="0">
                                          <p:val>
                                            <p:strVal val="1+#ppt_h/2"/>
                                          </p:val>
                                        </p:tav>
                                        <p:tav tm="100000">
                                          <p:val>
                                            <p:strVal val="#ppt_y"/>
                                          </p:val>
                                        </p:tav>
                                      </p:tavLst>
                                    </p:anim>
                                  </p:childTnLst>
                                </p:cTn>
                              </p:par>
                              <p:par>
                                <p:cTn id="287" presetID="2" presetClass="entr" presetSubtype="4" fill="hold" grpId="0" nodeType="withEffect">
                                  <p:stCondLst>
                                    <p:cond delay="0"/>
                                  </p:stCondLst>
                                  <p:childTnLst>
                                    <p:set>
                                      <p:cBhvr>
                                        <p:cTn id="288" dur="1" fill="hold">
                                          <p:stCondLst>
                                            <p:cond delay="0"/>
                                          </p:stCondLst>
                                        </p:cTn>
                                        <p:tgtEl>
                                          <p:spTgt spid="126"/>
                                        </p:tgtEl>
                                        <p:attrNameLst>
                                          <p:attrName>style.visibility</p:attrName>
                                        </p:attrNameLst>
                                      </p:cBhvr>
                                      <p:to>
                                        <p:strVal val="visible"/>
                                      </p:to>
                                    </p:set>
                                    <p:anim calcmode="lin" valueType="num">
                                      <p:cBhvr additive="base">
                                        <p:cTn id="289" dur="500" fill="hold"/>
                                        <p:tgtEl>
                                          <p:spTgt spid="126"/>
                                        </p:tgtEl>
                                        <p:attrNameLst>
                                          <p:attrName>ppt_x</p:attrName>
                                        </p:attrNameLst>
                                      </p:cBhvr>
                                      <p:tavLst>
                                        <p:tav tm="0">
                                          <p:val>
                                            <p:strVal val="#ppt_x"/>
                                          </p:val>
                                        </p:tav>
                                        <p:tav tm="100000">
                                          <p:val>
                                            <p:strVal val="#ppt_x"/>
                                          </p:val>
                                        </p:tav>
                                      </p:tavLst>
                                    </p:anim>
                                    <p:anim calcmode="lin" valueType="num">
                                      <p:cBhvr additive="base">
                                        <p:cTn id="290" dur="500" fill="hold"/>
                                        <p:tgtEl>
                                          <p:spTgt spid="126"/>
                                        </p:tgtEl>
                                        <p:attrNameLst>
                                          <p:attrName>ppt_y</p:attrName>
                                        </p:attrNameLst>
                                      </p:cBhvr>
                                      <p:tavLst>
                                        <p:tav tm="0">
                                          <p:val>
                                            <p:strVal val="1+#ppt_h/2"/>
                                          </p:val>
                                        </p:tav>
                                        <p:tav tm="100000">
                                          <p:val>
                                            <p:strVal val="#ppt_y"/>
                                          </p:val>
                                        </p:tav>
                                      </p:tavLst>
                                    </p:anim>
                                  </p:childTnLst>
                                </p:cTn>
                              </p:par>
                              <p:par>
                                <p:cTn id="291" presetID="2" presetClass="entr" presetSubtype="4" fill="hold" grpId="0" nodeType="withEffect">
                                  <p:stCondLst>
                                    <p:cond delay="0"/>
                                  </p:stCondLst>
                                  <p:childTnLst>
                                    <p:set>
                                      <p:cBhvr>
                                        <p:cTn id="292" dur="1" fill="hold">
                                          <p:stCondLst>
                                            <p:cond delay="0"/>
                                          </p:stCondLst>
                                        </p:cTn>
                                        <p:tgtEl>
                                          <p:spTgt spid="133"/>
                                        </p:tgtEl>
                                        <p:attrNameLst>
                                          <p:attrName>style.visibility</p:attrName>
                                        </p:attrNameLst>
                                      </p:cBhvr>
                                      <p:to>
                                        <p:strVal val="visible"/>
                                      </p:to>
                                    </p:set>
                                    <p:anim calcmode="lin" valueType="num">
                                      <p:cBhvr additive="base">
                                        <p:cTn id="293" dur="500" fill="hold"/>
                                        <p:tgtEl>
                                          <p:spTgt spid="133"/>
                                        </p:tgtEl>
                                        <p:attrNameLst>
                                          <p:attrName>ppt_x</p:attrName>
                                        </p:attrNameLst>
                                      </p:cBhvr>
                                      <p:tavLst>
                                        <p:tav tm="0">
                                          <p:val>
                                            <p:strVal val="#ppt_x"/>
                                          </p:val>
                                        </p:tav>
                                        <p:tav tm="100000">
                                          <p:val>
                                            <p:strVal val="#ppt_x"/>
                                          </p:val>
                                        </p:tav>
                                      </p:tavLst>
                                    </p:anim>
                                    <p:anim calcmode="lin" valueType="num">
                                      <p:cBhvr additive="base">
                                        <p:cTn id="294"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3" grpId="0" animBg="1"/>
      <p:bldP spid="14" grpId="0" animBg="1"/>
      <p:bldP spid="16" grpId="0" animBg="1"/>
      <p:bldP spid="18" grpId="0" animBg="1"/>
      <p:bldP spid="20" grpId="0" animBg="1"/>
      <p:bldP spid="23" grpId="0" animBg="1"/>
      <p:bldP spid="26" grpId="0" animBg="1"/>
      <p:bldP spid="27" grpId="0" animBg="1"/>
      <p:bldP spid="30" grpId="0" animBg="1"/>
      <p:bldP spid="31" grpId="0" animBg="1"/>
      <p:bldP spid="34" grpId="0" animBg="1"/>
      <p:bldP spid="36" grpId="0" animBg="1"/>
      <p:bldP spid="37" grpId="0" animBg="1"/>
      <p:bldP spid="81" grpId="0" animBg="1"/>
      <p:bldP spid="111" grpId="0" animBg="1"/>
      <p:bldP spid="114" grpId="0" animBg="1"/>
      <p:bldP spid="119" grpId="0" animBg="1"/>
      <p:bldP spid="126" grpId="0" animBg="1"/>
      <p:bldP spid="133" grpId="0" animBg="1"/>
      <p:bldP spid="154" grpId="0" animBg="1"/>
      <p:bldP spid="161" grpId="0" animBg="1"/>
      <p:bldP spid="164" grpId="0" animBg="1"/>
      <p:bldP spid="167" grpId="0" animBg="1"/>
      <p:bldP spid="168" grpId="0" animBg="1"/>
      <p:bldP spid="1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Termination</a:t>
            </a:r>
          </a:p>
        </p:txBody>
      </p:sp>
      <p:sp>
        <p:nvSpPr>
          <p:cNvPr id="3" name="Content Placeholder 2"/>
          <p:cNvSpPr>
            <a:spLocks noGrp="1"/>
          </p:cNvSpPr>
          <p:nvPr>
            <p:ph idx="1"/>
          </p:nvPr>
        </p:nvSpPr>
        <p:spPr>
          <a:xfrm>
            <a:off x="677334" y="1405579"/>
            <a:ext cx="8596668" cy="3880773"/>
          </a:xfrm>
        </p:spPr>
        <p:txBody>
          <a:bodyPr>
            <a:normAutofit/>
          </a:bodyPr>
          <a:lstStyle/>
          <a:p>
            <a:r>
              <a:rPr lang="en-US" dirty="0"/>
              <a:t> </a:t>
            </a:r>
            <a:r>
              <a:rPr lang="en-US" dirty="0">
                <a:latin typeface="Times New Roman"/>
                <a:cs typeface="Times New Roman"/>
              </a:rPr>
              <a:t>The use of the special termination character ’\0’  has a number of advantages in simplifying code.</a:t>
            </a:r>
          </a:p>
          <a:p>
            <a:endParaRPr lang="en-US" dirty="0">
              <a:latin typeface="Times New Roman"/>
              <a:cs typeface="Times New Roman"/>
            </a:endParaRPr>
          </a:p>
          <a:p>
            <a:r>
              <a:rPr lang="en-US" dirty="0">
                <a:latin typeface="Times New Roman"/>
                <a:cs typeface="Times New Roman"/>
              </a:rPr>
              <a:t> It has the disadvantage of having one reserved character in the alphabet that may not occur in strings.</a:t>
            </a:r>
          </a:p>
          <a:p>
            <a:endParaRPr lang="en-US" dirty="0">
              <a:latin typeface="Times New Roman"/>
              <a:cs typeface="Times New Roman"/>
            </a:endParaRPr>
          </a:p>
          <a:p>
            <a:r>
              <a:rPr lang="en-US" dirty="0">
                <a:latin typeface="Times New Roman"/>
                <a:cs typeface="Times New Roman"/>
              </a:rPr>
              <a:t> There are many nonprintable ASCII codes that should never occur in a text and ’\0’ is just one of them.</a:t>
            </a:r>
          </a:p>
          <a:p>
            <a:endParaRPr lang="en-US" dirty="0">
              <a:latin typeface="Times New Roman"/>
              <a:cs typeface="Times New Roman"/>
            </a:endParaRPr>
          </a:p>
          <a:p>
            <a:r>
              <a:rPr lang="en-US" dirty="0"/>
              <a:t> </a:t>
            </a:r>
            <a:r>
              <a:rPr lang="en-US" dirty="0">
                <a:latin typeface="Times New Roman"/>
                <a:cs typeface="Times New Roman"/>
              </a:rPr>
              <a:t>There are also many applications in which the strings do not represent text, but, for example, machine instructions.</a:t>
            </a:r>
          </a:p>
        </p:txBody>
      </p:sp>
    </p:spTree>
    <p:extLst>
      <p:ext uri="{BB962C8B-B14F-4D97-AF65-F5344CB8AC3E}">
        <p14:creationId xmlns:p14="http://schemas.microsoft.com/office/powerpoint/2010/main" val="2558631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Find, Insert and Delete</a:t>
            </a:r>
          </a:p>
        </p:txBody>
      </p:sp>
      <p:sp>
        <p:nvSpPr>
          <p:cNvPr id="2" name="Content Placeholder 1"/>
          <p:cNvSpPr>
            <a:spLocks noGrp="1"/>
          </p:cNvSpPr>
          <p:nvPr>
            <p:ph idx="1"/>
          </p:nvPr>
        </p:nvSpPr>
        <p:spPr>
          <a:xfrm>
            <a:off x="299829" y="1640471"/>
            <a:ext cx="7418043" cy="3880773"/>
          </a:xfrm>
        </p:spPr>
        <p:txBody>
          <a:bodyPr>
            <a:normAutofit/>
          </a:bodyPr>
          <a:lstStyle/>
          <a:p>
            <a:r>
              <a:rPr lang="en-US" dirty="0"/>
              <a:t> </a:t>
            </a:r>
            <a:r>
              <a:rPr lang="en-US" dirty="0">
                <a:latin typeface="Times New Roman"/>
                <a:cs typeface="Times New Roman"/>
              </a:rPr>
              <a:t>To perform a </a:t>
            </a:r>
            <a:r>
              <a:rPr lang="en-US" i="1" dirty="0">
                <a:solidFill>
                  <a:srgbClr val="FF0000"/>
                </a:solidFill>
                <a:latin typeface="Times New Roman"/>
                <a:cs typeface="Times New Roman"/>
              </a:rPr>
              <a:t>find</a:t>
            </a:r>
            <a:r>
              <a:rPr lang="en-US" dirty="0">
                <a:solidFill>
                  <a:srgbClr val="FF0000"/>
                </a:solidFill>
                <a:latin typeface="Times New Roman"/>
                <a:cs typeface="Times New Roman"/>
              </a:rPr>
              <a:t>  </a:t>
            </a:r>
            <a:r>
              <a:rPr lang="en-US" dirty="0">
                <a:latin typeface="Times New Roman"/>
                <a:cs typeface="Times New Roman"/>
              </a:rPr>
              <a:t>operation in this structure:</a:t>
            </a:r>
          </a:p>
          <a:p>
            <a:pPr marL="457200" indent="-457200">
              <a:buFont typeface="+mj-lt"/>
              <a:buAutoNum type="arabicPeriod"/>
            </a:pPr>
            <a:r>
              <a:rPr lang="en-US" dirty="0">
                <a:latin typeface="Times New Roman"/>
                <a:cs typeface="Times New Roman"/>
              </a:rPr>
              <a:t>Start in the node corresponding to the empty prefix.</a:t>
            </a:r>
          </a:p>
          <a:p>
            <a:pPr marL="457200" indent="-457200">
              <a:buFont typeface="+mj-lt"/>
              <a:buAutoNum type="arabicPeriod"/>
            </a:pPr>
            <a:r>
              <a:rPr lang="en-US" dirty="0">
                <a:latin typeface="Times New Roman"/>
                <a:cs typeface="Times New Roman"/>
              </a:rPr>
              <a:t>Read the query string, following for each read character the outgoing pointer corresponding to that character to the next node. </a:t>
            </a:r>
          </a:p>
          <a:p>
            <a:pPr marL="457200" indent="-457200">
              <a:buFont typeface="+mj-lt"/>
              <a:buAutoNum type="arabicPeriod"/>
            </a:pPr>
            <a:r>
              <a:rPr lang="en-US" dirty="0">
                <a:latin typeface="Times New Roman"/>
                <a:cs typeface="Times New Roman"/>
              </a:rPr>
              <a:t>After we read the query string, we arrived at a node corresponding to that string as prefix.</a:t>
            </a:r>
          </a:p>
          <a:p>
            <a:pPr marL="457200" indent="-457200">
              <a:buFont typeface="+mj-lt"/>
              <a:buAutoNum type="arabicPeriod"/>
            </a:pPr>
            <a:r>
              <a:rPr lang="en-US" dirty="0">
                <a:latin typeface="Times New Roman"/>
                <a:cs typeface="Times New Roman"/>
              </a:rPr>
              <a:t>If the query string is contained in the set of strings stored in the </a:t>
            </a:r>
            <a:r>
              <a:rPr lang="en-US" dirty="0" err="1">
                <a:latin typeface="Times New Roman"/>
                <a:cs typeface="Times New Roman"/>
              </a:rPr>
              <a:t>trie</a:t>
            </a:r>
            <a:r>
              <a:rPr lang="en-US" dirty="0">
                <a:latin typeface="Times New Roman"/>
                <a:cs typeface="Times New Roman"/>
              </a:rPr>
              <a:t>, and that set is prefix-free, then this node belongs to that unique string.</a:t>
            </a:r>
          </a:p>
        </p:txBody>
      </p:sp>
      <p:pic>
        <p:nvPicPr>
          <p:cNvPr id="4" name="Content Placeholder 3">
            <a:extLst>
              <a:ext uri="{FF2B5EF4-FFF2-40B4-BE49-F238E27FC236}">
                <a16:creationId xmlns:a16="http://schemas.microsoft.com/office/drawing/2014/main" id="{3F4D7CDB-2ACD-DC38-035A-A580FEF2CBF8}"/>
              </a:ext>
            </a:extLst>
          </p:cNvPr>
          <p:cNvPicPr>
            <a:picLocks noChangeAspect="1"/>
          </p:cNvPicPr>
          <p:nvPr/>
        </p:nvPicPr>
        <p:blipFill>
          <a:blip r:embed="rId2"/>
          <a:stretch>
            <a:fillRect/>
          </a:stretch>
        </p:blipFill>
        <p:spPr>
          <a:xfrm>
            <a:off x="7717872" y="609600"/>
            <a:ext cx="4474128" cy="5019413"/>
          </a:xfrm>
          <a:prstGeom prst="rect">
            <a:avLst/>
          </a:prstGeom>
        </p:spPr>
      </p:pic>
    </p:spTree>
    <p:extLst>
      <p:ext uri="{BB962C8B-B14F-4D97-AF65-F5344CB8AC3E}">
        <p14:creationId xmlns:p14="http://schemas.microsoft.com/office/powerpoint/2010/main" val="39536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5B7E-093C-29F6-B11A-878DE6AE7D9C}"/>
              </a:ext>
            </a:extLst>
          </p:cNvPr>
          <p:cNvSpPr>
            <a:spLocks noGrp="1"/>
          </p:cNvSpPr>
          <p:nvPr>
            <p:ph type="title"/>
          </p:nvPr>
        </p:nvSpPr>
        <p:spPr>
          <a:xfrm>
            <a:off x="629709" y="190500"/>
            <a:ext cx="8596668" cy="1320800"/>
          </a:xfrm>
        </p:spPr>
        <p:txBody>
          <a:bodyPr>
            <a:normAutofit/>
          </a:bodyPr>
          <a:lstStyle/>
          <a:p>
            <a:r>
              <a:rPr lang="en-IN" sz="3200" b="1" dirty="0">
                <a:effectLst/>
                <a:ea typeface="Times New Roman" panose="02020603050405020304" pitchFamily="18" charset="0"/>
                <a:cs typeface="Times New Roman" panose="02020603050405020304" pitchFamily="18" charset="0"/>
              </a:rPr>
              <a:t>Insert Operation in a </a:t>
            </a:r>
            <a:r>
              <a:rPr lang="en-IN" sz="3200" b="1" dirty="0" err="1">
                <a:effectLst/>
                <a:ea typeface="Times New Roman" panose="02020603050405020304" pitchFamily="18" charset="0"/>
                <a:cs typeface="Times New Roman" panose="02020603050405020304" pitchFamily="18" charset="0"/>
              </a:rPr>
              <a:t>Trie</a:t>
            </a:r>
            <a:br>
              <a:rPr lang="en-IN" sz="3200" b="1" dirty="0">
                <a:effectLst/>
                <a:ea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FA27EFE-3FD2-07D8-AC5F-DCF2A3B71347}"/>
              </a:ext>
            </a:extLst>
          </p:cNvPr>
          <p:cNvSpPr>
            <a:spLocks noGrp="1"/>
          </p:cNvSpPr>
          <p:nvPr>
            <p:ph idx="1"/>
          </p:nvPr>
        </p:nvSpPr>
        <p:spPr>
          <a:xfrm>
            <a:off x="350887" y="1038224"/>
            <a:ext cx="8980265" cy="5105401"/>
          </a:xfrm>
        </p:spPr>
        <p:txBody>
          <a:bodyPr>
            <a:normAutofit/>
          </a:bodyPr>
          <a:lstStyle/>
          <a:p>
            <a:pPr algn="just"/>
            <a:r>
              <a:rPr lang="en-IN" sz="1700" dirty="0">
                <a:latin typeface="+mj-lt"/>
                <a:ea typeface="Times New Roman" panose="02020603050405020304" pitchFamily="18" charset="0"/>
              </a:rPr>
              <a:t>Insert operation - we can insert new strings into the </a:t>
            </a:r>
            <a:r>
              <a:rPr lang="en-IN" sz="1700" dirty="0" err="1">
                <a:latin typeface="+mj-lt"/>
                <a:ea typeface="Times New Roman" panose="02020603050405020304" pitchFamily="18" charset="0"/>
              </a:rPr>
              <a:t>Trie</a:t>
            </a:r>
            <a:r>
              <a:rPr lang="en-IN" sz="1700" dirty="0">
                <a:latin typeface="+mj-lt"/>
                <a:ea typeface="Times New Roman" panose="02020603050405020304" pitchFamily="18" charset="0"/>
              </a:rPr>
              <a:t> data structure. </a:t>
            </a:r>
          </a:p>
          <a:p>
            <a:pPr algn="just"/>
            <a:r>
              <a:rPr lang="en-IN" sz="1700" dirty="0">
                <a:latin typeface="+mj-lt"/>
                <a:ea typeface="Times New Roman" panose="02020603050405020304" pitchFamily="18" charset="0"/>
              </a:rPr>
              <a:t>The structure of a </a:t>
            </a:r>
            <a:r>
              <a:rPr lang="en-IN" sz="1700" dirty="0" err="1">
                <a:latin typeface="+mj-lt"/>
                <a:ea typeface="Times New Roman" panose="02020603050405020304" pitchFamily="18" charset="0"/>
              </a:rPr>
              <a:t>Trie</a:t>
            </a:r>
            <a:r>
              <a:rPr lang="en-IN" sz="1700" dirty="0">
                <a:latin typeface="+mj-lt"/>
                <a:ea typeface="Times New Roman" panose="02020603050405020304" pitchFamily="18" charset="0"/>
              </a:rPr>
              <a:t> node consists of strings with character a-z. </a:t>
            </a:r>
          </a:p>
          <a:p>
            <a:pPr algn="just"/>
            <a:r>
              <a:rPr lang="en-IN" sz="1700" dirty="0">
                <a:latin typeface="+mj-lt"/>
                <a:ea typeface="Times New Roman" panose="02020603050405020304" pitchFamily="18" charset="0"/>
              </a:rPr>
              <a:t>Every </a:t>
            </a:r>
            <a:r>
              <a:rPr lang="en-IN" sz="1700" dirty="0" err="1">
                <a:latin typeface="+mj-lt"/>
                <a:ea typeface="Times New Roman" panose="02020603050405020304" pitchFamily="18" charset="0"/>
              </a:rPr>
              <a:t>Trie</a:t>
            </a:r>
            <a:r>
              <a:rPr lang="en-IN" sz="1700" dirty="0">
                <a:latin typeface="+mj-lt"/>
                <a:ea typeface="Times New Roman" panose="02020603050405020304" pitchFamily="18" charset="0"/>
              </a:rPr>
              <a:t> node will have a character pointer array of size 26. </a:t>
            </a:r>
          </a:p>
          <a:p>
            <a:pPr algn="just"/>
            <a:r>
              <a:rPr lang="en-IN" sz="1700" dirty="0">
                <a:latin typeface="+mj-lt"/>
                <a:ea typeface="Times New Roman" panose="02020603050405020304" pitchFamily="18" charset="0"/>
              </a:rPr>
              <a:t>We will create the structure of a </a:t>
            </a:r>
            <a:r>
              <a:rPr lang="en-IN" sz="1700" dirty="0" err="1">
                <a:latin typeface="+mj-lt"/>
                <a:ea typeface="Times New Roman" panose="02020603050405020304" pitchFamily="18" charset="0"/>
              </a:rPr>
              <a:t>TrieNode</a:t>
            </a:r>
            <a:r>
              <a:rPr lang="en-IN" sz="1700" dirty="0">
                <a:latin typeface="+mj-lt"/>
                <a:ea typeface="Times New Roman" panose="02020603050405020304" pitchFamily="18" charset="0"/>
              </a:rPr>
              <a:t> as follows-</a:t>
            </a:r>
          </a:p>
          <a:p>
            <a:pPr lvl="1" algn="just"/>
            <a:r>
              <a:rPr lang="en-IN" sz="1700" dirty="0">
                <a:latin typeface="+mj-lt"/>
                <a:ea typeface="Times New Roman" panose="02020603050405020304" pitchFamily="18" charset="0"/>
                <a:cs typeface="Times New Roman" panose="02020603050405020304" pitchFamily="18" charset="0"/>
              </a:rPr>
              <a:t>Each </a:t>
            </a:r>
            <a:r>
              <a:rPr lang="en-IN" sz="1700" dirty="0" err="1">
                <a:latin typeface="+mj-lt"/>
                <a:ea typeface="Times New Roman" panose="02020603050405020304" pitchFamily="18" charset="0"/>
                <a:cs typeface="Times New Roman" panose="02020603050405020304" pitchFamily="18" charset="0"/>
              </a:rPr>
              <a:t>TrieNode</a:t>
            </a:r>
            <a:r>
              <a:rPr lang="en-IN" sz="1700" dirty="0">
                <a:latin typeface="+mj-lt"/>
                <a:ea typeface="Times New Roman" panose="02020603050405020304" pitchFamily="18" charset="0"/>
                <a:cs typeface="Times New Roman" panose="02020603050405020304" pitchFamily="18" charset="0"/>
              </a:rPr>
              <a:t> will have 26 children from a-z represented by a character pointer array.</a:t>
            </a:r>
            <a:endParaRPr lang="en-IN" sz="1700" dirty="0">
              <a:latin typeface="+mj-lt"/>
              <a:ea typeface="Calibri" panose="020F0502020204030204" pitchFamily="34" charset="0"/>
              <a:cs typeface="Times New Roman" panose="02020603050405020304" pitchFamily="18" charset="0"/>
            </a:endParaRPr>
          </a:p>
          <a:p>
            <a:pPr lvl="1" algn="just">
              <a:spcAft>
                <a:spcPts val="800"/>
              </a:spcAft>
              <a:buSzPts val="1000"/>
              <a:tabLst>
                <a:tab pos="457200" algn="l"/>
              </a:tabLst>
            </a:pPr>
            <a:r>
              <a:rPr lang="en-IN" sz="1700" dirty="0">
                <a:latin typeface="+mj-lt"/>
                <a:cs typeface="Times New Roman" panose="02020603050405020304" pitchFamily="18" charset="0"/>
              </a:rPr>
              <a:t>Each node will have a </a:t>
            </a:r>
            <a:r>
              <a:rPr lang="en-IN" sz="1700" dirty="0" err="1">
                <a:latin typeface="+mj-lt"/>
                <a:cs typeface="Times New Roman" panose="02020603050405020304" pitchFamily="18" charset="0"/>
              </a:rPr>
              <a:t>wordEndCnt</a:t>
            </a:r>
            <a:r>
              <a:rPr lang="en-IN" sz="1700" dirty="0">
                <a:latin typeface="+mj-lt"/>
                <a:cs typeface="Times New Roman" panose="02020603050405020304" pitchFamily="18" charset="0"/>
              </a:rPr>
              <a:t> integer variable. </a:t>
            </a:r>
          </a:p>
          <a:p>
            <a:pPr lvl="1" algn="just">
              <a:spcAft>
                <a:spcPts val="800"/>
              </a:spcAft>
              <a:buSzPts val="1000"/>
              <a:tabLst>
                <a:tab pos="457200" algn="l"/>
              </a:tabLst>
            </a:pPr>
            <a:r>
              <a:rPr lang="en-IN" sz="1700" dirty="0">
                <a:latin typeface="+mj-lt"/>
                <a:cs typeface="Times New Roman" panose="02020603050405020304" pitchFamily="18" charset="0"/>
              </a:rPr>
              <a:t>This variable will store the count of the strings in the </a:t>
            </a:r>
            <a:r>
              <a:rPr lang="en-IN" sz="1700" dirty="0" err="1">
                <a:latin typeface="+mj-lt"/>
                <a:cs typeface="Times New Roman" panose="02020603050405020304" pitchFamily="18" charset="0"/>
              </a:rPr>
              <a:t>Trie</a:t>
            </a:r>
            <a:r>
              <a:rPr lang="en-IN" sz="1700" dirty="0">
                <a:latin typeface="+mj-lt"/>
                <a:cs typeface="Times New Roman" panose="02020603050405020304" pitchFamily="18" charset="0"/>
              </a:rPr>
              <a:t> which are the same as that of the prefix represented by that node of the </a:t>
            </a:r>
            <a:r>
              <a:rPr lang="en-IN" sz="1700" dirty="0" err="1">
                <a:latin typeface="+mj-lt"/>
                <a:cs typeface="Times New Roman" panose="02020603050405020304" pitchFamily="18" charset="0"/>
              </a:rPr>
              <a:t>Trie</a:t>
            </a:r>
            <a:r>
              <a:rPr lang="en-IN" sz="1700" dirty="0">
                <a:latin typeface="+mj-lt"/>
                <a:cs typeface="Times New Roman" panose="02020603050405020304" pitchFamily="18" charset="0"/>
              </a:rPr>
              <a:t>.</a:t>
            </a:r>
          </a:p>
          <a:p>
            <a:pPr lvl="1" algn="just">
              <a:spcAft>
                <a:spcPts val="800"/>
              </a:spcAft>
              <a:buSzPts val="1000"/>
              <a:tabLst>
                <a:tab pos="457200" algn="l"/>
              </a:tabLst>
            </a:pPr>
            <a:r>
              <a:rPr lang="en-IN" sz="1700" dirty="0">
                <a:latin typeface="+mj-lt"/>
                <a:cs typeface="Times New Roman" panose="02020603050405020304" pitchFamily="18" charset="0"/>
              </a:rPr>
              <a:t>Inside the structure of a </a:t>
            </a:r>
            <a:r>
              <a:rPr lang="en-IN" sz="1700" dirty="0" err="1">
                <a:latin typeface="+mj-lt"/>
                <a:cs typeface="Times New Roman" panose="02020603050405020304" pitchFamily="18" charset="0"/>
              </a:rPr>
              <a:t>TrieNode</a:t>
            </a:r>
            <a:r>
              <a:rPr lang="en-IN" sz="1700" dirty="0">
                <a:latin typeface="+mj-lt"/>
                <a:cs typeface="Times New Roman" panose="02020603050405020304" pitchFamily="18" charset="0"/>
              </a:rPr>
              <a:t> we made a constructor </a:t>
            </a:r>
            <a:r>
              <a:rPr lang="en-IN" sz="1700" dirty="0" err="1">
                <a:latin typeface="+mj-lt"/>
                <a:cs typeface="Times New Roman" panose="02020603050405020304" pitchFamily="18" charset="0"/>
              </a:rPr>
              <a:t>TrieNode</a:t>
            </a:r>
            <a:r>
              <a:rPr lang="en-IN" sz="1700" dirty="0">
                <a:latin typeface="+mj-lt"/>
                <a:cs typeface="Times New Roman" panose="02020603050405020304" pitchFamily="18" charset="0"/>
              </a:rPr>
              <a:t>() which will initialize every index of the </a:t>
            </a:r>
            <a:r>
              <a:rPr lang="en-IN" sz="1700" dirty="0" err="1">
                <a:latin typeface="+mj-lt"/>
                <a:cs typeface="Times New Roman" panose="02020603050405020304" pitchFamily="18" charset="0"/>
              </a:rPr>
              <a:t>childNode</a:t>
            </a:r>
            <a:r>
              <a:rPr lang="en-IN" sz="1700" dirty="0">
                <a:latin typeface="+mj-lt"/>
                <a:cs typeface="Times New Roman" panose="02020603050405020304" pitchFamily="18" charset="0"/>
              </a:rPr>
              <a:t> pointer array with NULL whenever a new node is created. </a:t>
            </a:r>
          </a:p>
          <a:p>
            <a:pPr lvl="1" algn="just">
              <a:spcAft>
                <a:spcPts val="800"/>
              </a:spcAft>
              <a:buSzPts val="1000"/>
              <a:tabLst>
                <a:tab pos="457200" algn="l"/>
              </a:tabLst>
            </a:pPr>
            <a:r>
              <a:rPr lang="en-IN" sz="1700" dirty="0">
                <a:latin typeface="+mj-lt"/>
                <a:cs typeface="Times New Roman" panose="02020603050405020304" pitchFamily="18" charset="0"/>
              </a:rPr>
              <a:t>It will also initialize the </a:t>
            </a:r>
            <a:r>
              <a:rPr lang="en-IN" sz="1700" dirty="0" err="1">
                <a:latin typeface="+mj-lt"/>
                <a:cs typeface="Times New Roman" panose="02020603050405020304" pitchFamily="18" charset="0"/>
              </a:rPr>
              <a:t>wordEndCnt</a:t>
            </a:r>
            <a:r>
              <a:rPr lang="en-IN" sz="1700" dirty="0">
                <a:latin typeface="+mj-lt"/>
                <a:cs typeface="Times New Roman" panose="02020603050405020304" pitchFamily="18" charset="0"/>
              </a:rPr>
              <a:t> value for every node with 0.</a:t>
            </a:r>
          </a:p>
          <a:p>
            <a:endParaRPr lang="en-IN" sz="1700" dirty="0">
              <a:latin typeface="+mj-lt"/>
            </a:endParaRPr>
          </a:p>
        </p:txBody>
      </p:sp>
    </p:spTree>
    <p:extLst>
      <p:ext uri="{BB962C8B-B14F-4D97-AF65-F5344CB8AC3E}">
        <p14:creationId xmlns:p14="http://schemas.microsoft.com/office/powerpoint/2010/main" val="63840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t>
            </a:r>
            <a:r>
              <a:rPr lang="en-US" dirty="0">
                <a:solidFill>
                  <a:srgbClr val="C00000"/>
                </a:solidFill>
              </a:rPr>
              <a:t>Insert</a:t>
            </a:r>
            <a:r>
              <a:rPr lang="en-US" dirty="0"/>
              <a:t> and Delete</a:t>
            </a:r>
          </a:p>
        </p:txBody>
      </p:sp>
      <p:sp>
        <p:nvSpPr>
          <p:cNvPr id="3" name="Content Placeholder 2"/>
          <p:cNvSpPr>
            <a:spLocks noGrp="1"/>
          </p:cNvSpPr>
          <p:nvPr>
            <p:ph idx="1"/>
          </p:nvPr>
        </p:nvSpPr>
        <p:spPr/>
        <p:txBody>
          <a:bodyPr/>
          <a:lstStyle/>
          <a:p>
            <a:r>
              <a:rPr lang="en-US" dirty="0">
                <a:latin typeface="Times New Roman"/>
                <a:cs typeface="Times New Roman"/>
              </a:rPr>
              <a:t>To perform an </a:t>
            </a:r>
            <a:r>
              <a:rPr lang="en-US" i="1" dirty="0">
                <a:solidFill>
                  <a:srgbClr val="FF0000"/>
                </a:solidFill>
                <a:latin typeface="Times New Roman"/>
                <a:cs typeface="Times New Roman"/>
              </a:rPr>
              <a:t>insert</a:t>
            </a:r>
            <a:r>
              <a:rPr lang="en-US" dirty="0">
                <a:latin typeface="Times New Roman"/>
                <a:cs typeface="Times New Roman"/>
              </a:rPr>
              <a:t> operation in this structure:</a:t>
            </a:r>
          </a:p>
          <a:p>
            <a:pPr marL="868680" lvl="1" indent="-457200">
              <a:buFont typeface="+mj-lt"/>
              <a:buAutoNum type="arabicPeriod"/>
            </a:pPr>
            <a:r>
              <a:rPr lang="en-US" dirty="0">
                <a:latin typeface="Times New Roman"/>
                <a:cs typeface="Times New Roman"/>
              </a:rPr>
              <a:t>Perform </a:t>
            </a:r>
            <a:r>
              <a:rPr lang="en-US" i="1" dirty="0">
                <a:latin typeface="Times New Roman"/>
                <a:cs typeface="Times New Roman"/>
              </a:rPr>
              <a:t>find</a:t>
            </a:r>
          </a:p>
          <a:p>
            <a:pPr marL="868680" lvl="1" indent="-457200">
              <a:buFont typeface="+mj-lt"/>
              <a:buAutoNum type="arabicPeriod"/>
            </a:pPr>
            <a:r>
              <a:rPr lang="en-US" dirty="0">
                <a:latin typeface="Times New Roman"/>
                <a:cs typeface="Times New Roman"/>
              </a:rPr>
              <a:t>Any time we encounter a nil pointer we create a new node. </a:t>
            </a:r>
          </a:p>
          <a:p>
            <a:pPr marL="868680" lvl="1" indent="-457200">
              <a:buFont typeface="+mj-lt"/>
              <a:buAutoNum type="arabicPeriod"/>
            </a:pPr>
            <a:endParaRPr lang="en-US" dirty="0">
              <a:latin typeface="Times New Roman"/>
              <a:cs typeface="Times New Roman"/>
            </a:endParaRPr>
          </a:p>
          <a:p>
            <a:r>
              <a:rPr lang="en-US" dirty="0"/>
              <a:t> </a:t>
            </a:r>
            <a:r>
              <a:rPr lang="en-US" dirty="0">
                <a:latin typeface="Times New Roman"/>
                <a:cs typeface="Times New Roman"/>
              </a:rPr>
              <a:t>Example:</a:t>
            </a:r>
          </a:p>
          <a:p>
            <a:pPr lvl="1"/>
            <a:r>
              <a:rPr lang="en-US" dirty="0">
                <a:latin typeface="Times New Roman"/>
                <a:cs typeface="Times New Roman"/>
              </a:rPr>
              <a:t>Insert “extra”</a:t>
            </a:r>
          </a:p>
        </p:txBody>
      </p:sp>
      <p:grpSp>
        <p:nvGrpSpPr>
          <p:cNvPr id="18" name="Group 17"/>
          <p:cNvGrpSpPr/>
          <p:nvPr/>
        </p:nvGrpSpPr>
        <p:grpSpPr>
          <a:xfrm>
            <a:off x="8757684" y="2028989"/>
            <a:ext cx="843516" cy="3516897"/>
            <a:chOff x="3700847" y="2846952"/>
            <a:chExt cx="843516" cy="3516897"/>
          </a:xfrm>
        </p:grpSpPr>
        <p:cxnSp>
          <p:nvCxnSpPr>
            <p:cNvPr id="4" name="Straight Arrow Connector 3"/>
            <p:cNvCxnSpPr>
              <a:endCxn id="5" idx="0"/>
            </p:cNvCxnSpPr>
            <p:nvPr/>
          </p:nvCxnSpPr>
          <p:spPr>
            <a:xfrm>
              <a:off x="3700847" y="2846952"/>
              <a:ext cx="493877" cy="1996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3883456" y="3046615"/>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6" name="Straight Arrow Connector 5"/>
            <p:cNvCxnSpPr>
              <a:stCxn id="5" idx="4"/>
              <a:endCxn id="7" idx="0"/>
            </p:cNvCxnSpPr>
            <p:nvPr/>
          </p:nvCxnSpPr>
          <p:spPr>
            <a:xfrm>
              <a:off x="4194724" y="3519723"/>
              <a:ext cx="1160" cy="219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Oval 6"/>
            <p:cNvSpPr/>
            <p:nvPr/>
          </p:nvSpPr>
          <p:spPr>
            <a:xfrm>
              <a:off x="3884616" y="3739504"/>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8" name="Oval 7"/>
            <p:cNvSpPr/>
            <p:nvPr/>
          </p:nvSpPr>
          <p:spPr>
            <a:xfrm>
              <a:off x="3921828" y="5890741"/>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9" name="Oval 8"/>
            <p:cNvSpPr/>
            <p:nvPr/>
          </p:nvSpPr>
          <p:spPr>
            <a:xfrm>
              <a:off x="3909516" y="4447899"/>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10" name="Straight Arrow Connector 9"/>
            <p:cNvCxnSpPr>
              <a:stCxn id="9" idx="4"/>
            </p:cNvCxnSpPr>
            <p:nvPr/>
          </p:nvCxnSpPr>
          <p:spPr>
            <a:xfrm>
              <a:off x="4220784" y="4921007"/>
              <a:ext cx="0" cy="265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921828" y="5186613"/>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cxnSp>
          <p:nvCxnSpPr>
            <p:cNvPr id="12" name="Straight Arrow Connector 11"/>
            <p:cNvCxnSpPr>
              <a:stCxn id="11" idx="4"/>
            </p:cNvCxnSpPr>
            <p:nvPr/>
          </p:nvCxnSpPr>
          <p:spPr>
            <a:xfrm>
              <a:off x="4233096" y="5659721"/>
              <a:ext cx="0" cy="231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94724" y="4228118"/>
              <a:ext cx="0" cy="219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9" name="Straight Arrow Connector 18"/>
          <p:cNvCxnSpPr>
            <a:stCxn id="7" idx="3"/>
            <a:endCxn id="22" idx="0"/>
          </p:cNvCxnSpPr>
          <p:nvPr/>
        </p:nvCxnSpPr>
        <p:spPr>
          <a:xfrm flipH="1">
            <a:off x="8446417" y="3325363"/>
            <a:ext cx="586204" cy="304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135150" y="3629935"/>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p>
        </p:txBody>
      </p:sp>
      <p:cxnSp>
        <p:nvCxnSpPr>
          <p:cNvPr id="25" name="Straight Arrow Connector 24"/>
          <p:cNvCxnSpPr>
            <a:stCxn id="22" idx="4"/>
            <a:endCxn id="28" idx="0"/>
          </p:cNvCxnSpPr>
          <p:nvPr/>
        </p:nvCxnSpPr>
        <p:spPr>
          <a:xfrm>
            <a:off x="8446417" y="4103043"/>
            <a:ext cx="0" cy="265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8135150" y="4368649"/>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cxnSp>
        <p:nvCxnSpPr>
          <p:cNvPr id="31" name="Straight Arrow Connector 30"/>
          <p:cNvCxnSpPr>
            <a:stCxn id="28" idx="4"/>
            <a:endCxn id="32" idx="0"/>
          </p:cNvCxnSpPr>
          <p:nvPr/>
        </p:nvCxnSpPr>
        <p:spPr>
          <a:xfrm>
            <a:off x="8446417" y="4841757"/>
            <a:ext cx="0" cy="231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8135150" y="5072777"/>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47" name="Straight Arrow Connector 46"/>
          <p:cNvCxnSpPr>
            <a:stCxn id="32" idx="4"/>
            <a:endCxn id="48" idx="0"/>
          </p:cNvCxnSpPr>
          <p:nvPr/>
        </p:nvCxnSpPr>
        <p:spPr>
          <a:xfrm>
            <a:off x="8446417" y="5545886"/>
            <a:ext cx="0" cy="2644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Oval 47"/>
          <p:cNvSpPr/>
          <p:nvPr/>
        </p:nvSpPr>
        <p:spPr>
          <a:xfrm>
            <a:off x="8135150" y="5810338"/>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49484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p:tgtEl>
                                          <p:spTgt spid="18"/>
                                        </p:tgtEl>
                                        <p:attrNameLst>
                                          <p:attrName>ppt_y</p:attrName>
                                        </p:attrNameLst>
                                      </p:cBhvr>
                                      <p:tavLst>
                                        <p:tav tm="0">
                                          <p:val>
                                            <p:strVal val="#ppt_y+#ppt_h*1.125000"/>
                                          </p:val>
                                        </p:tav>
                                        <p:tav tm="100000">
                                          <p:val>
                                            <p:strVal val="#ppt_y"/>
                                          </p:val>
                                        </p:tav>
                                      </p:tavLst>
                                    </p:anim>
                                    <p:animEffect transition="in" filter="wipe(up)">
                                      <p:cBhvr>
                                        <p:cTn id="8" dur="500"/>
                                        <p:tgtEl>
                                          <p:spTgt spid="18"/>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additive="base">
                                        <p:cTn id="35" dur="500" fill="hold"/>
                                        <p:tgtEl>
                                          <p:spTgt spid="32"/>
                                        </p:tgtEl>
                                        <p:attrNameLst>
                                          <p:attrName>ppt_x</p:attrName>
                                        </p:attrNameLst>
                                      </p:cBhvr>
                                      <p:tavLst>
                                        <p:tav tm="0">
                                          <p:val>
                                            <p:strVal val="#ppt_x"/>
                                          </p:val>
                                        </p:tav>
                                        <p:tav tm="100000">
                                          <p:val>
                                            <p:strVal val="#ppt_x"/>
                                          </p:val>
                                        </p:tav>
                                      </p:tavLst>
                                    </p:anim>
                                    <p:anim calcmode="lin" valueType="num">
                                      <p:cBhvr additive="base">
                                        <p:cTn id="36" dur="500" fill="hold"/>
                                        <p:tgtEl>
                                          <p:spTgt spid="3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 calcmode="lin" valueType="num">
                                      <p:cBhvr additive="base">
                                        <p:cTn id="43" dur="500" fill="hold"/>
                                        <p:tgtEl>
                                          <p:spTgt spid="48"/>
                                        </p:tgtEl>
                                        <p:attrNameLst>
                                          <p:attrName>ppt_x</p:attrName>
                                        </p:attrNameLst>
                                      </p:cBhvr>
                                      <p:tavLst>
                                        <p:tav tm="0">
                                          <p:val>
                                            <p:strVal val="#ppt_x"/>
                                          </p:val>
                                        </p:tav>
                                        <p:tav tm="100000">
                                          <p:val>
                                            <p:strVal val="#ppt_x"/>
                                          </p:val>
                                        </p:tav>
                                      </p:tavLst>
                                    </p:anim>
                                    <p:anim calcmode="lin" valueType="num">
                                      <p:cBhvr additive="base">
                                        <p:cTn id="4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32"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Tries</a:t>
            </a:r>
          </a:p>
        </p:txBody>
      </p:sp>
      <p:sp>
        <p:nvSpPr>
          <p:cNvPr id="2" name="Content Placeholder 1"/>
          <p:cNvSpPr>
            <a:spLocks noGrp="1"/>
          </p:cNvSpPr>
          <p:nvPr>
            <p:ph idx="1"/>
          </p:nvPr>
        </p:nvSpPr>
        <p:spPr/>
        <p:txBody>
          <a:bodyPr>
            <a:normAutofit/>
          </a:bodyPr>
          <a:lstStyle/>
          <a:p>
            <a:pPr algn="just"/>
            <a:r>
              <a:rPr lang="en-US" dirty="0">
                <a:solidFill>
                  <a:schemeClr val="tx1"/>
                </a:solidFill>
              </a:rPr>
              <a:t> </a:t>
            </a:r>
            <a:r>
              <a:rPr lang="en-US" dirty="0">
                <a:solidFill>
                  <a:schemeClr val="tx1"/>
                </a:solidFill>
                <a:latin typeface="Times New Roman"/>
                <a:cs typeface="Times New Roman"/>
              </a:rPr>
              <a:t>The basic tool for string data structures, similar in role to the balanced binary search tree, is called “</a:t>
            </a:r>
            <a:r>
              <a:rPr lang="en-US" dirty="0" err="1">
                <a:solidFill>
                  <a:schemeClr val="tx1"/>
                </a:solidFill>
                <a:latin typeface="Times New Roman"/>
                <a:cs typeface="Times New Roman"/>
              </a:rPr>
              <a:t>trie</a:t>
            </a:r>
            <a:r>
              <a:rPr lang="en-US" dirty="0">
                <a:solidFill>
                  <a:schemeClr val="tx1"/>
                </a:solidFill>
                <a:latin typeface="Times New Roman"/>
                <a:cs typeface="Times New Roman"/>
              </a:rPr>
              <a:t>” </a:t>
            </a:r>
          </a:p>
          <a:p>
            <a:pPr algn="just"/>
            <a:endParaRPr lang="en-US" dirty="0">
              <a:solidFill>
                <a:schemeClr val="tx1"/>
              </a:solidFill>
              <a:latin typeface="Times New Roman"/>
              <a:cs typeface="Times New Roman"/>
            </a:endParaRPr>
          </a:p>
          <a:p>
            <a:pPr algn="just"/>
            <a:r>
              <a:rPr lang="en-US" dirty="0">
                <a:solidFill>
                  <a:schemeClr val="tx1"/>
                </a:solidFill>
                <a:latin typeface="Times New Roman"/>
                <a:cs typeface="Times New Roman"/>
              </a:rPr>
              <a:t>Derive from “retrieval.”  (Pronounced either try or tree)</a:t>
            </a:r>
          </a:p>
          <a:p>
            <a:pPr algn="just"/>
            <a:endParaRPr lang="en-US" dirty="0">
              <a:solidFill>
                <a:schemeClr val="tx1"/>
              </a:solidFill>
              <a:latin typeface="Times New Roman"/>
              <a:cs typeface="Times New Roman"/>
            </a:endParaRPr>
          </a:p>
          <a:p>
            <a:pPr algn="just"/>
            <a:r>
              <a:rPr lang="en-US" dirty="0">
                <a:solidFill>
                  <a:schemeClr val="tx1"/>
                </a:solidFill>
                <a:latin typeface="Times New Roman"/>
                <a:cs typeface="Times New Roman"/>
              </a:rPr>
              <a:t>In this tree, the nodes are not binary. They contain potentially one outgoing edge for each possible character, so the degree is at most the alphabet size   |A| .</a:t>
            </a:r>
          </a:p>
        </p:txBody>
      </p:sp>
    </p:spTree>
    <p:extLst>
      <p:ext uri="{BB962C8B-B14F-4D97-AF65-F5344CB8AC3E}">
        <p14:creationId xmlns:p14="http://schemas.microsoft.com/office/powerpoint/2010/main" val="249808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0C13A-C8CD-D130-5327-F2B5F6C5BBEB}"/>
              </a:ext>
            </a:extLst>
          </p:cNvPr>
          <p:cNvSpPr>
            <a:spLocks noGrp="1"/>
          </p:cNvSpPr>
          <p:nvPr>
            <p:ph type="title"/>
          </p:nvPr>
        </p:nvSpPr>
        <p:spPr>
          <a:xfrm>
            <a:off x="838200" y="365125"/>
            <a:ext cx="10515600" cy="697057"/>
          </a:xfrm>
        </p:spPr>
        <p:txBody>
          <a:bodyPr>
            <a:normAutofit/>
          </a:bodyPr>
          <a:lstStyle/>
          <a:p>
            <a:r>
              <a:rPr lang="en-US" dirty="0"/>
              <a:t>Insert Operation - </a:t>
            </a:r>
            <a:r>
              <a:rPr lang="en-US" dirty="0" err="1"/>
              <a:t>Trie</a:t>
            </a:r>
            <a:endParaRPr lang="en-IN" dirty="0"/>
          </a:p>
        </p:txBody>
      </p:sp>
      <p:pic>
        <p:nvPicPr>
          <p:cNvPr id="4" name="Content Placeholder 3">
            <a:extLst>
              <a:ext uri="{FF2B5EF4-FFF2-40B4-BE49-F238E27FC236}">
                <a16:creationId xmlns:a16="http://schemas.microsoft.com/office/drawing/2014/main" id="{77A74C1C-BC60-2C9C-B61D-B39871313EB5}"/>
              </a:ext>
            </a:extLst>
          </p:cNvPr>
          <p:cNvPicPr>
            <a:picLocks noGrp="1" noChangeAspect="1"/>
          </p:cNvPicPr>
          <p:nvPr>
            <p:ph idx="1"/>
          </p:nvPr>
        </p:nvPicPr>
        <p:blipFill>
          <a:blip r:embed="rId2"/>
          <a:stretch>
            <a:fillRect/>
          </a:stretch>
        </p:blipFill>
        <p:spPr>
          <a:xfrm>
            <a:off x="4763521" y="1249960"/>
            <a:ext cx="6104504" cy="4141190"/>
          </a:xfrm>
          <a:prstGeom prst="rect">
            <a:avLst/>
          </a:prstGeom>
        </p:spPr>
      </p:pic>
      <p:sp>
        <p:nvSpPr>
          <p:cNvPr id="6" name="TextBox 5">
            <a:extLst>
              <a:ext uri="{FF2B5EF4-FFF2-40B4-BE49-F238E27FC236}">
                <a16:creationId xmlns:a16="http://schemas.microsoft.com/office/drawing/2014/main" id="{99EA6C66-4FE6-F72A-6B3A-B49A9F908C0F}"/>
              </a:ext>
            </a:extLst>
          </p:cNvPr>
          <p:cNvSpPr txBox="1"/>
          <p:nvPr/>
        </p:nvSpPr>
        <p:spPr>
          <a:xfrm>
            <a:off x="584349" y="2235476"/>
            <a:ext cx="3920485" cy="923330"/>
          </a:xfrm>
          <a:prstGeom prst="rect">
            <a:avLst/>
          </a:prstGeom>
          <a:noFill/>
        </p:spPr>
        <p:txBody>
          <a:bodyPr wrap="square">
            <a:spAutoFit/>
          </a:bodyPr>
          <a:lstStyle/>
          <a:p>
            <a:r>
              <a:rPr lang="en-IN" sz="1800" dirty="0">
                <a:effectLst/>
                <a:latin typeface="Trebuchet MS" panose="020B0603020202020204" pitchFamily="34" charset="0"/>
                <a:ea typeface="Times New Roman" panose="02020603050405020304" pitchFamily="18" charset="0"/>
                <a:cs typeface="Times New Roman" panose="02020603050405020304" pitchFamily="18" charset="0"/>
              </a:rPr>
              <a:t>The diagram above shows the steps for insertion of the string </a:t>
            </a:r>
            <a:r>
              <a:rPr lang="en-IN" sz="1800" dirty="0">
                <a:solidFill>
                  <a:srgbClr val="FF0000"/>
                </a:solidFill>
                <a:effectLst/>
                <a:latin typeface="Trebuchet MS" panose="020B0603020202020204" pitchFamily="34" charset="0"/>
                <a:ea typeface="Times New Roman" panose="02020603050405020304" pitchFamily="18" charset="0"/>
                <a:cs typeface="Times New Roman" panose="02020603050405020304" pitchFamily="18" charset="0"/>
              </a:rPr>
              <a:t>tea</a:t>
            </a:r>
            <a:r>
              <a:rPr lang="en-IN" sz="1800" dirty="0">
                <a:effectLst/>
                <a:latin typeface="Trebuchet MS" panose="020B0603020202020204" pitchFamily="34" charset="0"/>
                <a:ea typeface="Times New Roman" panose="02020603050405020304" pitchFamily="18" charset="0"/>
                <a:cs typeface="Times New Roman" panose="02020603050405020304" pitchFamily="18" charset="0"/>
              </a:rPr>
              <a:t> in the </a:t>
            </a:r>
            <a:r>
              <a:rPr lang="en-IN" sz="1800" dirty="0" err="1">
                <a:effectLst/>
                <a:latin typeface="Trebuchet MS" panose="020B0603020202020204" pitchFamily="34" charset="0"/>
                <a:ea typeface="Times New Roman" panose="02020603050405020304" pitchFamily="18" charset="0"/>
                <a:cs typeface="Times New Roman" panose="02020603050405020304" pitchFamily="18" charset="0"/>
              </a:rPr>
              <a:t>Trie</a:t>
            </a:r>
            <a:endParaRPr lang="en-IN" dirty="0"/>
          </a:p>
        </p:txBody>
      </p:sp>
    </p:spTree>
    <p:extLst>
      <p:ext uri="{BB962C8B-B14F-4D97-AF65-F5344CB8AC3E}">
        <p14:creationId xmlns:p14="http://schemas.microsoft.com/office/powerpoint/2010/main" val="3170024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Insert and </a:t>
            </a:r>
            <a:r>
              <a:rPr lang="en-US" dirty="0">
                <a:solidFill>
                  <a:srgbClr val="C00000"/>
                </a:solidFill>
              </a:rPr>
              <a:t>Delete</a:t>
            </a:r>
          </a:p>
        </p:txBody>
      </p:sp>
      <p:sp>
        <p:nvSpPr>
          <p:cNvPr id="3" name="Content Placeholder 2"/>
          <p:cNvSpPr>
            <a:spLocks noGrp="1"/>
          </p:cNvSpPr>
          <p:nvPr>
            <p:ph idx="1"/>
          </p:nvPr>
        </p:nvSpPr>
        <p:spPr/>
        <p:txBody>
          <a:bodyPr/>
          <a:lstStyle/>
          <a:p>
            <a:r>
              <a:rPr lang="en-US" dirty="0">
                <a:latin typeface="Times New Roman"/>
                <a:cs typeface="Times New Roman"/>
              </a:rPr>
              <a:t>To perform a </a:t>
            </a:r>
            <a:r>
              <a:rPr lang="en-US" i="1" dirty="0">
                <a:solidFill>
                  <a:srgbClr val="C00000"/>
                </a:solidFill>
                <a:latin typeface="Times New Roman"/>
                <a:cs typeface="Times New Roman"/>
              </a:rPr>
              <a:t>delete</a:t>
            </a:r>
            <a:r>
              <a:rPr lang="en-US" dirty="0">
                <a:solidFill>
                  <a:srgbClr val="C00000"/>
                </a:solidFill>
                <a:latin typeface="Times New Roman"/>
                <a:cs typeface="Times New Roman"/>
              </a:rPr>
              <a:t> </a:t>
            </a:r>
            <a:r>
              <a:rPr lang="en-US" dirty="0">
                <a:latin typeface="Times New Roman"/>
                <a:cs typeface="Times New Roman"/>
              </a:rPr>
              <a:t>operation in this structure:</a:t>
            </a:r>
          </a:p>
          <a:p>
            <a:pPr marL="868680" lvl="1" indent="-457200">
              <a:buFont typeface="+mj-lt"/>
              <a:buAutoNum type="arabicPeriod"/>
            </a:pPr>
            <a:r>
              <a:rPr lang="en-US" dirty="0">
                <a:latin typeface="Times New Roman"/>
                <a:cs typeface="Times New Roman"/>
              </a:rPr>
              <a:t>Perform </a:t>
            </a:r>
            <a:r>
              <a:rPr lang="en-US" i="1" dirty="0">
                <a:latin typeface="Times New Roman"/>
                <a:cs typeface="Times New Roman"/>
              </a:rPr>
              <a:t>find</a:t>
            </a:r>
          </a:p>
          <a:p>
            <a:pPr marL="868680" lvl="1" indent="-457200">
              <a:buFont typeface="+mj-lt"/>
              <a:buAutoNum type="arabicPeriod"/>
            </a:pPr>
            <a:r>
              <a:rPr lang="en-US" dirty="0">
                <a:latin typeface="Times New Roman"/>
                <a:cs typeface="Times New Roman"/>
              </a:rPr>
              <a:t>Delete all nodes on the path from ‘\0’ to the root of the</a:t>
            </a:r>
          </a:p>
          <a:p>
            <a:pPr marL="411480" lvl="1" indent="0">
              <a:buNone/>
            </a:pPr>
            <a:r>
              <a:rPr lang="en-US" dirty="0">
                <a:latin typeface="Times New Roman"/>
                <a:cs typeface="Times New Roman"/>
              </a:rPr>
              <a:t>     tree unless we reach a node with more than 1 child </a:t>
            </a:r>
          </a:p>
          <a:p>
            <a:pPr marL="868680" lvl="1" indent="-457200">
              <a:buFont typeface="+mj-lt"/>
              <a:buAutoNum type="arabicPeriod"/>
            </a:pPr>
            <a:endParaRPr lang="en-US" i="1" dirty="0">
              <a:latin typeface="Times New Roman"/>
              <a:cs typeface="Times New Roman"/>
            </a:endParaRPr>
          </a:p>
          <a:p>
            <a:r>
              <a:rPr lang="en-US" dirty="0"/>
              <a:t>Example:</a:t>
            </a:r>
          </a:p>
          <a:p>
            <a:pPr lvl="1"/>
            <a:r>
              <a:rPr lang="en-US" dirty="0"/>
              <a:t>Delete “extra”</a:t>
            </a:r>
          </a:p>
          <a:p>
            <a:endParaRPr lang="en-US" dirty="0"/>
          </a:p>
        </p:txBody>
      </p:sp>
      <p:grpSp>
        <p:nvGrpSpPr>
          <p:cNvPr id="4" name="Group 3"/>
          <p:cNvGrpSpPr/>
          <p:nvPr/>
        </p:nvGrpSpPr>
        <p:grpSpPr>
          <a:xfrm>
            <a:off x="8757684" y="2028989"/>
            <a:ext cx="843516" cy="3516897"/>
            <a:chOff x="3700847" y="2846952"/>
            <a:chExt cx="843516" cy="3516897"/>
          </a:xfrm>
        </p:grpSpPr>
        <p:cxnSp>
          <p:nvCxnSpPr>
            <p:cNvPr id="5" name="Straight Arrow Connector 4"/>
            <p:cNvCxnSpPr>
              <a:endCxn id="6" idx="0"/>
            </p:cNvCxnSpPr>
            <p:nvPr/>
          </p:nvCxnSpPr>
          <p:spPr>
            <a:xfrm>
              <a:off x="3700847" y="2846952"/>
              <a:ext cx="493877" cy="19966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3883456" y="3046615"/>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a:t>
              </a:r>
            </a:p>
          </p:txBody>
        </p:sp>
        <p:cxnSp>
          <p:nvCxnSpPr>
            <p:cNvPr id="7" name="Straight Arrow Connector 6"/>
            <p:cNvCxnSpPr>
              <a:stCxn id="6" idx="4"/>
              <a:endCxn id="8" idx="0"/>
            </p:cNvCxnSpPr>
            <p:nvPr/>
          </p:nvCxnSpPr>
          <p:spPr>
            <a:xfrm>
              <a:off x="4194724" y="3519723"/>
              <a:ext cx="1160" cy="219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3884616" y="3739504"/>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x</a:t>
              </a:r>
            </a:p>
          </p:txBody>
        </p:sp>
        <p:sp>
          <p:nvSpPr>
            <p:cNvPr id="9" name="Oval 8"/>
            <p:cNvSpPr/>
            <p:nvPr/>
          </p:nvSpPr>
          <p:spPr>
            <a:xfrm>
              <a:off x="3921828" y="5890741"/>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
          <p:nvSpPr>
            <p:cNvPr id="10" name="Oval 9"/>
            <p:cNvSpPr/>
            <p:nvPr/>
          </p:nvSpPr>
          <p:spPr>
            <a:xfrm>
              <a:off x="3909516" y="4447899"/>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11" name="Straight Arrow Connector 10"/>
            <p:cNvCxnSpPr>
              <a:stCxn id="10" idx="4"/>
            </p:cNvCxnSpPr>
            <p:nvPr/>
          </p:nvCxnSpPr>
          <p:spPr>
            <a:xfrm>
              <a:off x="4220784" y="4921007"/>
              <a:ext cx="0" cy="265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Oval 11"/>
            <p:cNvSpPr/>
            <p:nvPr/>
          </p:nvSpPr>
          <p:spPr>
            <a:xfrm>
              <a:off x="3921828" y="5186613"/>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t>
              </a:r>
            </a:p>
          </p:txBody>
        </p:sp>
        <p:cxnSp>
          <p:nvCxnSpPr>
            <p:cNvPr id="13" name="Straight Arrow Connector 12"/>
            <p:cNvCxnSpPr>
              <a:stCxn id="12" idx="4"/>
            </p:cNvCxnSpPr>
            <p:nvPr/>
          </p:nvCxnSpPr>
          <p:spPr>
            <a:xfrm>
              <a:off x="4233096" y="5659721"/>
              <a:ext cx="0" cy="231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194724" y="4228118"/>
              <a:ext cx="0" cy="219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5" name="Straight Arrow Connector 14"/>
          <p:cNvCxnSpPr>
            <a:stCxn id="8" idx="3"/>
            <a:endCxn id="16" idx="0"/>
          </p:cNvCxnSpPr>
          <p:nvPr/>
        </p:nvCxnSpPr>
        <p:spPr>
          <a:xfrm flipH="1">
            <a:off x="8446417" y="3325363"/>
            <a:ext cx="586204" cy="3045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8135150" y="3629935"/>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t>
            </a:r>
          </a:p>
        </p:txBody>
      </p:sp>
      <p:cxnSp>
        <p:nvCxnSpPr>
          <p:cNvPr id="17" name="Straight Arrow Connector 16"/>
          <p:cNvCxnSpPr>
            <a:stCxn id="16" idx="4"/>
            <a:endCxn id="18" idx="0"/>
          </p:cNvCxnSpPr>
          <p:nvPr/>
        </p:nvCxnSpPr>
        <p:spPr>
          <a:xfrm>
            <a:off x="8446417" y="4103043"/>
            <a:ext cx="0" cy="265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8135150" y="4368649"/>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a:t>
            </a:r>
          </a:p>
        </p:txBody>
      </p:sp>
      <p:cxnSp>
        <p:nvCxnSpPr>
          <p:cNvPr id="19" name="Straight Arrow Connector 18"/>
          <p:cNvCxnSpPr>
            <a:stCxn id="18" idx="4"/>
            <a:endCxn id="20" idx="0"/>
          </p:cNvCxnSpPr>
          <p:nvPr/>
        </p:nvCxnSpPr>
        <p:spPr>
          <a:xfrm>
            <a:off x="8446417" y="4841757"/>
            <a:ext cx="0" cy="2310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8135150" y="5072777"/>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a:t>
            </a:r>
          </a:p>
        </p:txBody>
      </p:sp>
      <p:cxnSp>
        <p:nvCxnSpPr>
          <p:cNvPr id="21" name="Straight Arrow Connector 20"/>
          <p:cNvCxnSpPr>
            <a:stCxn id="20" idx="4"/>
            <a:endCxn id="22" idx="0"/>
          </p:cNvCxnSpPr>
          <p:nvPr/>
        </p:nvCxnSpPr>
        <p:spPr>
          <a:xfrm>
            <a:off x="8446417" y="5545886"/>
            <a:ext cx="0" cy="2644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135150" y="5810338"/>
            <a:ext cx="622535" cy="473108"/>
          </a:xfrm>
          <a:prstGeom prst="ellipse">
            <a:avLst/>
          </a:prstGeom>
          <a:solidFill>
            <a:srgbClr val="0000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339507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9" presetClass="exit" presetSubtype="0" fill="hold" nodeType="with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grpId="0" nodeType="clickEffect">
                                  <p:stCondLst>
                                    <p:cond delay="0"/>
                                  </p:stCondLst>
                                  <p:childTnLst>
                                    <p:animEffect transition="out" filter="dissolve">
                                      <p:cBhvr>
                                        <p:cTn id="22" dur="500"/>
                                        <p:tgtEl>
                                          <p:spTgt spid="18"/>
                                        </p:tgtEl>
                                      </p:cBhvr>
                                    </p:animEffect>
                                    <p:set>
                                      <p:cBhvr>
                                        <p:cTn id="23" dur="1" fill="hold">
                                          <p:stCondLst>
                                            <p:cond delay="499"/>
                                          </p:stCondLst>
                                        </p:cTn>
                                        <p:tgtEl>
                                          <p:spTgt spid="18"/>
                                        </p:tgtEl>
                                        <p:attrNameLst>
                                          <p:attrName>style.visibility</p:attrName>
                                        </p:attrNameLst>
                                      </p:cBhvr>
                                      <p:to>
                                        <p:strVal val="hidden"/>
                                      </p:to>
                                    </p:set>
                                  </p:childTnLst>
                                </p:cTn>
                              </p:par>
                              <p:par>
                                <p:cTn id="24" presetID="9" presetClass="exit" presetSubtype="0" fill="hold" nodeType="withEffect">
                                  <p:stCondLst>
                                    <p:cond delay="0"/>
                                  </p:stCondLst>
                                  <p:childTnLst>
                                    <p:animEffect transition="out" filter="dissolve">
                                      <p:cBhvr>
                                        <p:cTn id="25" dur="500"/>
                                        <p:tgtEl>
                                          <p:spTgt spid="17"/>
                                        </p:tgtEl>
                                      </p:cBhvr>
                                    </p:animEffect>
                                    <p:set>
                                      <p:cBhvr>
                                        <p:cTn id="26" dur="1" fill="hold">
                                          <p:stCondLst>
                                            <p:cond delay="499"/>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0" nodeType="clickEffect">
                                  <p:stCondLst>
                                    <p:cond delay="0"/>
                                  </p:stCondLst>
                                  <p:childTnLst>
                                    <p:animEffect transition="out" filter="dissolv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5D35-6217-42F6-5776-7938F798077E}"/>
              </a:ext>
            </a:extLst>
          </p:cNvPr>
          <p:cNvSpPr>
            <a:spLocks noGrp="1"/>
          </p:cNvSpPr>
          <p:nvPr>
            <p:ph type="title"/>
          </p:nvPr>
        </p:nvSpPr>
        <p:spPr>
          <a:xfrm>
            <a:off x="0" y="0"/>
            <a:ext cx="8596668" cy="647700"/>
          </a:xfrm>
        </p:spPr>
        <p:txBody>
          <a:bodyPr>
            <a:normAutofit fontScale="90000"/>
          </a:bodyPr>
          <a:lstStyle/>
          <a:p>
            <a:r>
              <a:rPr lang="en-IN" sz="1800" b="1" dirty="0">
                <a:solidFill>
                  <a:srgbClr val="1F4D78"/>
                </a:solidFill>
                <a:effectLst/>
                <a:latin typeface="Trebuchet MS" panose="020B0603020202020204" pitchFamily="34" charset="0"/>
                <a:ea typeface="Times New Roman" panose="02020603050405020304" pitchFamily="18" charset="0"/>
                <a:cs typeface="Times New Roman" panose="02020603050405020304" pitchFamily="18" charset="0"/>
              </a:rPr>
              <a:t>Delete Operation : "tea"</a:t>
            </a:r>
            <a:br>
              <a:rPr lang="en-IN"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1C458718-9D4F-1AEB-A65A-D0EC2FE647EB}"/>
              </a:ext>
            </a:extLst>
          </p:cNvPr>
          <p:cNvSpPr txBox="1"/>
          <p:nvPr/>
        </p:nvSpPr>
        <p:spPr>
          <a:xfrm>
            <a:off x="251201" y="647700"/>
            <a:ext cx="7174128" cy="6319551"/>
          </a:xfrm>
          <a:prstGeom prst="rect">
            <a:avLst/>
          </a:prstGeom>
          <a:noFill/>
        </p:spPr>
        <p:txBody>
          <a:bodyPr wrap="square">
            <a:spAutoFit/>
          </a:bodyPr>
          <a:lstStyle/>
          <a:p>
            <a:pPr marL="342900" lvl="0" indent="-342900" algn="just">
              <a:lnSpc>
                <a:spcPct val="107000"/>
              </a:lnSpc>
              <a:spcAft>
                <a:spcPts val="800"/>
              </a:spcAft>
              <a:tabLst>
                <a:tab pos="457200" algn="l"/>
              </a:tabLst>
            </a:pPr>
            <a:r>
              <a:rPr lang="en-IN" dirty="0">
                <a:effectLst/>
                <a:latin typeface="+mj-lt"/>
                <a:ea typeface="Times New Roman" panose="02020603050405020304" pitchFamily="18" charset="0"/>
                <a:cs typeface="Times New Roman" panose="02020603050405020304" pitchFamily="18" charset="0"/>
              </a:rPr>
              <a:t>At first, we search for the string tea using the same logic discussed in the search operation in a </a:t>
            </a:r>
            <a:r>
              <a:rPr lang="en-IN" dirty="0" err="1">
                <a:effectLst/>
                <a:latin typeface="+mj-lt"/>
                <a:ea typeface="Times New Roman" panose="02020603050405020304" pitchFamily="18" charset="0"/>
                <a:cs typeface="Times New Roman" panose="02020603050405020304" pitchFamily="18" charset="0"/>
              </a:rPr>
              <a:t>Trie</a:t>
            </a:r>
            <a:r>
              <a:rPr lang="en-IN" dirty="0">
                <a:effectLst/>
                <a:latin typeface="+mj-lt"/>
                <a:ea typeface="Times New Roman" panose="02020603050405020304" pitchFamily="18" charset="0"/>
                <a:cs typeface="Times New Roman" panose="02020603050405020304" pitchFamily="18" charset="0"/>
              </a:rPr>
              <a:t>.</a:t>
            </a:r>
            <a:endParaRPr lang="en-IN" dirty="0">
              <a:effectLst/>
              <a:latin typeface="+mj-lt"/>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IN" dirty="0">
                <a:effectLst/>
                <a:latin typeface="+mj-lt"/>
                <a:ea typeface="Times New Roman" panose="02020603050405020304" pitchFamily="18" charset="0"/>
                <a:cs typeface="Times New Roman" panose="02020603050405020304" pitchFamily="18" charset="0"/>
              </a:rPr>
              <a:t>As the string tea is present in the </a:t>
            </a:r>
            <a:r>
              <a:rPr lang="en-IN" dirty="0" err="1">
                <a:effectLst/>
                <a:latin typeface="+mj-lt"/>
                <a:ea typeface="Times New Roman" panose="02020603050405020304" pitchFamily="18" charset="0"/>
                <a:cs typeface="Times New Roman" panose="02020603050405020304" pitchFamily="18" charset="0"/>
              </a:rPr>
              <a:t>Trie</a:t>
            </a:r>
            <a:r>
              <a:rPr lang="en-IN" dirty="0">
                <a:effectLst/>
                <a:latin typeface="+mj-lt"/>
                <a:ea typeface="Times New Roman" panose="02020603050405020304" pitchFamily="18" charset="0"/>
                <a:cs typeface="Times New Roman" panose="02020603050405020304" pitchFamily="18" charset="0"/>
              </a:rPr>
              <a:t> the current node pointer will move from the root node to the last node. </a:t>
            </a:r>
          </a:p>
          <a:p>
            <a:pPr marL="342900" lvl="0" indent="-342900" algn="just">
              <a:lnSpc>
                <a:spcPct val="107000"/>
              </a:lnSpc>
              <a:spcAft>
                <a:spcPts val="800"/>
              </a:spcAft>
              <a:tabLst>
                <a:tab pos="457200" algn="l"/>
              </a:tabLst>
            </a:pPr>
            <a:r>
              <a:rPr lang="en-IN" dirty="0">
                <a:effectLst/>
                <a:latin typeface="+mj-lt"/>
                <a:ea typeface="Times New Roman" panose="02020603050405020304" pitchFamily="18" charset="0"/>
                <a:cs typeface="Times New Roman" panose="02020603050405020304" pitchFamily="18" charset="0"/>
              </a:rPr>
              <a:t>The last node represents the string tea. </a:t>
            </a:r>
          </a:p>
          <a:p>
            <a:pPr marL="342900" lvl="0" indent="-342900" algn="just">
              <a:lnSpc>
                <a:spcPct val="107000"/>
              </a:lnSpc>
              <a:spcAft>
                <a:spcPts val="800"/>
              </a:spcAft>
              <a:tabLst>
                <a:tab pos="457200" algn="l"/>
              </a:tabLst>
            </a:pPr>
            <a:r>
              <a:rPr lang="en-IN" dirty="0">
                <a:effectLst/>
                <a:latin typeface="+mj-lt"/>
                <a:ea typeface="Times New Roman" panose="02020603050405020304" pitchFamily="18" charset="0"/>
                <a:cs typeface="Times New Roman" panose="02020603050405020304" pitchFamily="18" charset="0"/>
              </a:rPr>
              <a:t>Now we will check if the </a:t>
            </a:r>
            <a:r>
              <a:rPr lang="en-IN" dirty="0" err="1">
                <a:effectLst/>
                <a:latin typeface="+mj-lt"/>
                <a:ea typeface="Times New Roman" panose="02020603050405020304" pitchFamily="18" charset="0"/>
                <a:cs typeface="Times New Roman" panose="02020603050405020304" pitchFamily="18" charset="0"/>
              </a:rPr>
              <a:t>wordEndCnt</a:t>
            </a:r>
            <a:r>
              <a:rPr lang="en-IN" dirty="0">
                <a:effectLst/>
                <a:latin typeface="+mj-lt"/>
                <a:ea typeface="Times New Roman" panose="02020603050405020304" pitchFamily="18" charset="0"/>
                <a:cs typeface="Times New Roman" panose="02020603050405020304" pitchFamily="18" charset="0"/>
              </a:rPr>
              <a:t> for this node is greater than 0 or not. </a:t>
            </a:r>
          </a:p>
          <a:p>
            <a:pPr marL="342900" lvl="0" indent="-342900" algn="just">
              <a:lnSpc>
                <a:spcPct val="107000"/>
              </a:lnSpc>
              <a:spcAft>
                <a:spcPts val="800"/>
              </a:spcAft>
              <a:tabLst>
                <a:tab pos="457200" algn="l"/>
              </a:tabLst>
            </a:pPr>
            <a:r>
              <a:rPr lang="en-IN" dirty="0">
                <a:effectLst/>
                <a:latin typeface="+mj-lt"/>
                <a:ea typeface="Times New Roman" panose="02020603050405020304" pitchFamily="18" charset="0"/>
                <a:cs typeface="Times New Roman" panose="02020603050405020304" pitchFamily="18" charset="0"/>
              </a:rPr>
              <a:t>As in this case, the </a:t>
            </a:r>
            <a:r>
              <a:rPr lang="en-IN" dirty="0" err="1">
                <a:effectLst/>
                <a:latin typeface="+mj-lt"/>
                <a:ea typeface="Times New Roman" panose="02020603050405020304" pitchFamily="18" charset="0"/>
                <a:cs typeface="Times New Roman" panose="02020603050405020304" pitchFamily="18" charset="0"/>
              </a:rPr>
              <a:t>wordEndCnt</a:t>
            </a:r>
            <a:r>
              <a:rPr lang="en-IN" dirty="0">
                <a:effectLst/>
                <a:latin typeface="+mj-lt"/>
                <a:ea typeface="Times New Roman" panose="02020603050405020304" pitchFamily="18" charset="0"/>
                <a:cs typeface="Times New Roman" panose="02020603050405020304" pitchFamily="18" charset="0"/>
              </a:rPr>
              <a:t> for the node is greater than 0 we reduce the </a:t>
            </a:r>
            <a:r>
              <a:rPr lang="en-IN" dirty="0" err="1">
                <a:effectLst/>
                <a:latin typeface="+mj-lt"/>
                <a:ea typeface="Times New Roman" panose="02020603050405020304" pitchFamily="18" charset="0"/>
                <a:cs typeface="Times New Roman" panose="02020603050405020304" pitchFamily="18" charset="0"/>
              </a:rPr>
              <a:t>wordEndCnt</a:t>
            </a:r>
            <a:r>
              <a:rPr lang="en-IN" dirty="0">
                <a:effectLst/>
                <a:latin typeface="+mj-lt"/>
                <a:ea typeface="Times New Roman" panose="02020603050405020304" pitchFamily="18" charset="0"/>
                <a:cs typeface="Times New Roman" panose="02020603050405020304" pitchFamily="18" charset="0"/>
              </a:rPr>
              <a:t> for this node and return True.</a:t>
            </a:r>
            <a:endParaRPr lang="en-IN" dirty="0">
              <a:effectLst/>
              <a:latin typeface="+mj-lt"/>
              <a:ea typeface="Calibri" panose="020F0502020204030204" pitchFamily="34" charset="0"/>
              <a:cs typeface="Times New Roman" panose="02020603050405020304" pitchFamily="18" charset="0"/>
            </a:endParaRPr>
          </a:p>
          <a:p>
            <a:endParaRPr lang="en-IN" dirty="0">
              <a:solidFill>
                <a:srgbClr val="C00000"/>
              </a:solidFill>
              <a:effectLst/>
              <a:latin typeface="+mj-lt"/>
              <a:ea typeface="Times New Roman" panose="02020603050405020304" pitchFamily="18" charset="0"/>
              <a:cs typeface="Times New Roman" panose="02020603050405020304" pitchFamily="18" charset="0"/>
            </a:endParaRPr>
          </a:p>
          <a:p>
            <a:r>
              <a:rPr lang="en-IN" dirty="0">
                <a:solidFill>
                  <a:srgbClr val="C00000"/>
                </a:solidFill>
                <a:effectLst/>
                <a:latin typeface="+mj-lt"/>
                <a:ea typeface="Times New Roman" panose="02020603050405020304" pitchFamily="18" charset="0"/>
                <a:cs typeface="Times New Roman" panose="02020603050405020304" pitchFamily="18" charset="0"/>
              </a:rPr>
              <a:t>Note that if we again try to delete the string tea from the </a:t>
            </a:r>
            <a:r>
              <a:rPr lang="en-IN" dirty="0" err="1">
                <a:solidFill>
                  <a:srgbClr val="C00000"/>
                </a:solidFill>
                <a:effectLst/>
                <a:latin typeface="+mj-lt"/>
                <a:ea typeface="Times New Roman" panose="02020603050405020304" pitchFamily="18" charset="0"/>
                <a:cs typeface="Times New Roman" panose="02020603050405020304" pitchFamily="18" charset="0"/>
              </a:rPr>
              <a:t>Trie</a:t>
            </a:r>
            <a:r>
              <a:rPr lang="en-IN" dirty="0">
                <a:solidFill>
                  <a:srgbClr val="C00000"/>
                </a:solidFill>
                <a:effectLst/>
                <a:latin typeface="+mj-lt"/>
                <a:ea typeface="Times New Roman" panose="02020603050405020304" pitchFamily="18" charset="0"/>
                <a:cs typeface="Times New Roman" panose="02020603050405020304" pitchFamily="18" charset="0"/>
              </a:rPr>
              <a:t> after the above operation. </a:t>
            </a:r>
          </a:p>
          <a:p>
            <a:endParaRPr lang="en-IN" dirty="0">
              <a:effectLst/>
              <a:latin typeface="+mj-lt"/>
              <a:ea typeface="Times New Roman" panose="02020603050405020304" pitchFamily="18" charset="0"/>
              <a:cs typeface="Times New Roman" panose="02020603050405020304" pitchFamily="18" charset="0"/>
            </a:endParaRPr>
          </a:p>
          <a:p>
            <a:r>
              <a:rPr lang="en-IN" dirty="0">
                <a:effectLst/>
                <a:latin typeface="+mj-lt"/>
                <a:ea typeface="Times New Roman" panose="02020603050405020304" pitchFamily="18" charset="0"/>
                <a:cs typeface="Times New Roman" panose="02020603050405020304" pitchFamily="18" charset="0"/>
              </a:rPr>
              <a:t>We will not be able to delete the string as there was only one tea string the </a:t>
            </a:r>
            <a:r>
              <a:rPr lang="en-IN" dirty="0" err="1">
                <a:effectLst/>
                <a:latin typeface="+mj-lt"/>
                <a:ea typeface="Times New Roman" panose="02020603050405020304" pitchFamily="18" charset="0"/>
                <a:cs typeface="Times New Roman" panose="02020603050405020304" pitchFamily="18" charset="0"/>
              </a:rPr>
              <a:t>Trie</a:t>
            </a:r>
            <a:r>
              <a:rPr lang="en-IN" dirty="0">
                <a:effectLst/>
                <a:latin typeface="+mj-lt"/>
                <a:ea typeface="Times New Roman" panose="02020603050405020304" pitchFamily="18" charset="0"/>
                <a:cs typeface="Times New Roman" panose="02020603050405020304" pitchFamily="18" charset="0"/>
              </a:rPr>
              <a:t> and we already deleted that string. </a:t>
            </a:r>
          </a:p>
          <a:p>
            <a:endParaRPr lang="en-IN" dirty="0">
              <a:effectLst/>
              <a:latin typeface="+mj-lt"/>
              <a:ea typeface="Times New Roman" panose="02020603050405020304" pitchFamily="18" charset="0"/>
              <a:cs typeface="Times New Roman" panose="02020603050405020304" pitchFamily="18" charset="0"/>
            </a:endParaRPr>
          </a:p>
          <a:p>
            <a:r>
              <a:rPr lang="en-IN" dirty="0">
                <a:effectLst/>
                <a:latin typeface="+mj-lt"/>
                <a:ea typeface="Times New Roman" panose="02020603050405020304" pitchFamily="18" charset="0"/>
                <a:cs typeface="Times New Roman" panose="02020603050405020304" pitchFamily="18" charset="0"/>
              </a:rPr>
              <a:t>If we try to delete the string then for the last current node we will get the </a:t>
            </a:r>
            <a:r>
              <a:rPr lang="en-IN" dirty="0" err="1">
                <a:effectLst/>
                <a:latin typeface="+mj-lt"/>
                <a:ea typeface="Times New Roman" panose="02020603050405020304" pitchFamily="18" charset="0"/>
                <a:cs typeface="Times New Roman" panose="02020603050405020304" pitchFamily="18" charset="0"/>
              </a:rPr>
              <a:t>wordEndCnt</a:t>
            </a:r>
            <a:r>
              <a:rPr lang="en-IN" dirty="0">
                <a:effectLst/>
                <a:latin typeface="+mj-lt"/>
                <a:ea typeface="Times New Roman" panose="02020603050405020304" pitchFamily="18" charset="0"/>
                <a:cs typeface="Times New Roman" panose="02020603050405020304" pitchFamily="18" charset="0"/>
              </a:rPr>
              <a:t> for the value as 0. So we return a </a:t>
            </a:r>
            <a:r>
              <a:rPr lang="en-IN" dirty="0" err="1">
                <a:effectLst/>
                <a:latin typeface="+mj-lt"/>
                <a:ea typeface="Times New Roman" panose="02020603050405020304" pitchFamily="18" charset="0"/>
                <a:cs typeface="Times New Roman" panose="02020603050405020304" pitchFamily="18" charset="0"/>
              </a:rPr>
              <a:t>boolean</a:t>
            </a:r>
            <a:r>
              <a:rPr lang="en-IN" dirty="0">
                <a:effectLst/>
                <a:latin typeface="+mj-lt"/>
                <a:ea typeface="Times New Roman" panose="02020603050405020304" pitchFamily="18" charset="0"/>
                <a:cs typeface="Times New Roman" panose="02020603050405020304" pitchFamily="18" charset="0"/>
              </a:rPr>
              <a:t> false value.</a:t>
            </a:r>
            <a:endParaRPr lang="en-IN" dirty="0">
              <a:effectLst/>
              <a:latin typeface="+mj-lt"/>
              <a:ea typeface="Calibri" panose="020F0502020204030204" pitchFamily="34" charset="0"/>
              <a:cs typeface="Times New Roman" panose="02020603050405020304" pitchFamily="18" charset="0"/>
            </a:endParaRPr>
          </a:p>
          <a:p>
            <a:r>
              <a:rPr lang="en-IN" dirty="0">
                <a:effectLst/>
                <a:latin typeface="+mj-lt"/>
                <a:ea typeface="Times New Roman" panose="02020603050405020304" pitchFamily="18" charset="0"/>
                <a:cs typeface="Times New Roman" panose="02020603050405020304" pitchFamily="18" charset="0"/>
              </a:rPr>
              <a:t> </a:t>
            </a:r>
            <a:endParaRPr lang="en-IN" dirty="0">
              <a:latin typeface="+mj-lt"/>
            </a:endParaRPr>
          </a:p>
        </p:txBody>
      </p:sp>
      <p:pic>
        <p:nvPicPr>
          <p:cNvPr id="10" name="Picture 9">
            <a:extLst>
              <a:ext uri="{FF2B5EF4-FFF2-40B4-BE49-F238E27FC236}">
                <a16:creationId xmlns:a16="http://schemas.microsoft.com/office/drawing/2014/main" id="{5B3D0A03-4057-C180-1C02-47E15E9A6C46}"/>
              </a:ext>
            </a:extLst>
          </p:cNvPr>
          <p:cNvPicPr>
            <a:picLocks noChangeAspect="1"/>
          </p:cNvPicPr>
          <p:nvPr/>
        </p:nvPicPr>
        <p:blipFill>
          <a:blip r:embed="rId2"/>
          <a:stretch>
            <a:fillRect/>
          </a:stretch>
        </p:blipFill>
        <p:spPr>
          <a:xfrm>
            <a:off x="7676530" y="952154"/>
            <a:ext cx="4515470" cy="4829521"/>
          </a:xfrm>
          <a:prstGeom prst="rect">
            <a:avLst/>
          </a:prstGeom>
        </p:spPr>
      </p:pic>
    </p:spTree>
    <p:extLst>
      <p:ext uri="{BB962C8B-B14F-4D97-AF65-F5344CB8AC3E}">
        <p14:creationId xmlns:p14="http://schemas.microsoft.com/office/powerpoint/2010/main" val="151906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Performance </a:t>
            </a:r>
          </a:p>
        </p:txBody>
      </p:sp>
      <p:pic>
        <p:nvPicPr>
          <p:cNvPr id="4" name="Content Placeholder 3" descr="theo1.JPG"/>
          <p:cNvPicPr>
            <a:picLocks noGrp="1" noChangeAspect="1"/>
          </p:cNvPicPr>
          <p:nvPr>
            <p:ph idx="1"/>
          </p:nvPr>
        </p:nvPicPr>
        <p:blipFill>
          <a:blip r:embed="rId2" cstate="print"/>
          <a:stretch>
            <a:fillRect/>
          </a:stretch>
        </p:blipFill>
        <p:spPr>
          <a:xfrm>
            <a:off x="1057275" y="1531939"/>
            <a:ext cx="7597327" cy="1327181"/>
          </a:xfrm>
        </p:spPr>
      </p:pic>
      <p:sp>
        <p:nvSpPr>
          <p:cNvPr id="2" name="TextBox 1"/>
          <p:cNvSpPr txBox="1"/>
          <p:nvPr/>
        </p:nvSpPr>
        <p:spPr>
          <a:xfrm>
            <a:off x="1057275" y="3168597"/>
            <a:ext cx="7920987" cy="2585323"/>
          </a:xfrm>
          <a:prstGeom prst="rect">
            <a:avLst/>
          </a:prstGeom>
          <a:noFill/>
        </p:spPr>
        <p:txBody>
          <a:bodyPr wrap="square" rtlCol="0">
            <a:spAutoFit/>
          </a:bodyPr>
          <a:lstStyle/>
          <a:p>
            <a:pPr marL="285750" indent="-285750">
              <a:buFont typeface="Arial"/>
              <a:buChar char="•"/>
            </a:pPr>
            <a:r>
              <a:rPr lang="en-US" i="1" dirty="0">
                <a:latin typeface="Times New Roman"/>
                <a:cs typeface="Times New Roman"/>
              </a:rPr>
              <a:t>Find</a:t>
            </a:r>
            <a:r>
              <a:rPr lang="en-US" dirty="0">
                <a:latin typeface="Times New Roman"/>
                <a:cs typeface="Times New Roman"/>
              </a:rPr>
              <a:t>: All the characters in the word = O(|q|)   where q</a:t>
            </a:r>
            <a:r>
              <a:rPr lang="en-US" i="1" dirty="0">
                <a:latin typeface="Times New Roman"/>
                <a:cs typeface="Times New Roman"/>
              </a:rPr>
              <a:t>: query string</a:t>
            </a:r>
          </a:p>
          <a:p>
            <a:pPr marL="285750" indent="-285750">
              <a:buFont typeface="Arial"/>
              <a:buChar char="•"/>
            </a:pPr>
            <a:r>
              <a:rPr lang="en-US" i="1" dirty="0">
                <a:latin typeface="Times New Roman"/>
                <a:cs typeface="Times New Roman"/>
              </a:rPr>
              <a:t>Insert</a:t>
            </a:r>
            <a:r>
              <a:rPr lang="en-US" dirty="0">
                <a:latin typeface="Times New Roman"/>
                <a:cs typeface="Times New Roman"/>
              </a:rPr>
              <a:t>: first </a:t>
            </a:r>
            <a:r>
              <a:rPr lang="en-US" i="1" dirty="0">
                <a:latin typeface="Times New Roman"/>
                <a:cs typeface="Times New Roman"/>
              </a:rPr>
              <a:t>find</a:t>
            </a:r>
            <a:r>
              <a:rPr lang="en-US" dirty="0">
                <a:latin typeface="Times New Roman"/>
                <a:cs typeface="Times New Roman"/>
              </a:rPr>
              <a:t> then </a:t>
            </a:r>
            <a:r>
              <a:rPr lang="en-US" i="1" dirty="0">
                <a:latin typeface="Times New Roman"/>
                <a:cs typeface="Times New Roman"/>
              </a:rPr>
              <a:t>insert</a:t>
            </a:r>
            <a:r>
              <a:rPr lang="en-US" dirty="0">
                <a:latin typeface="Times New Roman"/>
                <a:cs typeface="Times New Roman"/>
              </a:rPr>
              <a:t> an array of length |A| as a node = O(|q|.|A|)</a:t>
            </a:r>
          </a:p>
          <a:p>
            <a:pPr marL="285750" indent="-285750">
              <a:buFont typeface="Arial"/>
              <a:buChar char="•"/>
            </a:pPr>
            <a:r>
              <a:rPr lang="en-US" i="1" dirty="0">
                <a:latin typeface="Times New Roman"/>
                <a:cs typeface="Times New Roman"/>
              </a:rPr>
              <a:t>Delete</a:t>
            </a:r>
            <a:r>
              <a:rPr lang="en-US" dirty="0">
                <a:latin typeface="Times New Roman"/>
                <a:cs typeface="Times New Roman"/>
              </a:rPr>
              <a:t>: first </a:t>
            </a:r>
            <a:r>
              <a:rPr lang="en-US" i="1" dirty="0">
                <a:latin typeface="Times New Roman"/>
                <a:cs typeface="Times New Roman"/>
              </a:rPr>
              <a:t>find</a:t>
            </a:r>
            <a:r>
              <a:rPr lang="en-US" dirty="0">
                <a:latin typeface="Times New Roman"/>
                <a:cs typeface="Times New Roman"/>
              </a:rPr>
              <a:t> then </a:t>
            </a:r>
            <a:r>
              <a:rPr lang="en-US" i="1" dirty="0">
                <a:latin typeface="Times New Roman"/>
                <a:cs typeface="Times New Roman"/>
              </a:rPr>
              <a:t>delete</a:t>
            </a:r>
            <a:r>
              <a:rPr lang="en-US" dirty="0">
                <a:latin typeface="Times New Roman"/>
                <a:cs typeface="Times New Roman"/>
              </a:rPr>
              <a:t> an array of length |A| as a node = O(|q|.|A|)</a:t>
            </a: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We can get rid of the |A| dependence in the</a:t>
            </a:r>
            <a:r>
              <a:rPr lang="en-US" i="1" dirty="0">
                <a:latin typeface="Times New Roman"/>
                <a:cs typeface="Times New Roman"/>
              </a:rPr>
              <a:t> delete </a:t>
            </a:r>
            <a:r>
              <a:rPr lang="en-US" dirty="0">
                <a:latin typeface="Times New Roman"/>
                <a:cs typeface="Times New Roman"/>
              </a:rPr>
              <a:t>operation by using</a:t>
            </a:r>
          </a:p>
          <a:p>
            <a:r>
              <a:rPr lang="en-US" dirty="0">
                <a:latin typeface="Times New Roman"/>
                <a:cs typeface="Times New Roman"/>
              </a:rPr>
              <a:t>      reference counts.</a:t>
            </a:r>
          </a:p>
          <a:p>
            <a:pPr marL="285750" indent="-285750">
              <a:buFont typeface="Arial"/>
              <a:buChar char="•"/>
            </a:pPr>
            <a:r>
              <a:rPr lang="en-US" dirty="0">
                <a:latin typeface="Times New Roman"/>
                <a:cs typeface="Times New Roman"/>
              </a:rPr>
              <a:t>All new nodes must be initialized with NULL  pointers, </a:t>
            </a:r>
          </a:p>
          <a:p>
            <a:r>
              <a:rPr lang="en-US" dirty="0">
                <a:latin typeface="Times New Roman"/>
                <a:cs typeface="Times New Roman"/>
              </a:rPr>
              <a:t>    so the |A| dependence in the insert operation does not disappear.</a:t>
            </a:r>
          </a:p>
          <a:p>
            <a:pPr marL="285750" indent="-285750">
              <a:buFont typeface="Arial"/>
              <a:buChar char="•"/>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8A5B-C90C-814B-24F1-337A0F093C5B}"/>
              </a:ext>
            </a:extLst>
          </p:cNvPr>
          <p:cNvSpPr>
            <a:spLocks noGrp="1"/>
          </p:cNvSpPr>
          <p:nvPr>
            <p:ph type="title"/>
          </p:nvPr>
        </p:nvSpPr>
        <p:spPr/>
        <p:txBody>
          <a:bodyPr/>
          <a:lstStyle/>
          <a:p>
            <a:r>
              <a:rPr lang="en-US" dirty="0"/>
              <a:t>Performance </a:t>
            </a:r>
            <a:endParaRPr lang="en-IN" dirty="0"/>
          </a:p>
        </p:txBody>
      </p:sp>
      <p:sp>
        <p:nvSpPr>
          <p:cNvPr id="4" name="Rectangle 6">
            <a:extLst>
              <a:ext uri="{FF2B5EF4-FFF2-40B4-BE49-F238E27FC236}">
                <a16:creationId xmlns:a16="http://schemas.microsoft.com/office/drawing/2014/main" id="{7CAB547B-AE5C-753F-B61B-D708FBF0B861}"/>
              </a:ext>
            </a:extLst>
          </p:cNvPr>
          <p:cNvSpPr>
            <a:spLocks noGrp="1" noChangeArrowheads="1"/>
          </p:cNvSpPr>
          <p:nvPr>
            <p:ph idx="1"/>
          </p:nvPr>
        </p:nvSpPr>
        <p:spPr bwMode="auto">
          <a:xfrm>
            <a:off x="677863" y="2160588"/>
            <a:ext cx="8596312"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20000"/>
              </a:spcBef>
              <a:buFontTx/>
              <a:buChar char="•"/>
            </a:pPr>
            <a:r>
              <a:rPr lang="en-US" altLang="en-US" sz="2200" dirty="0"/>
              <a:t>A standard </a:t>
            </a:r>
            <a:r>
              <a:rPr lang="en-US" altLang="en-US" sz="2200" dirty="0" err="1"/>
              <a:t>trie</a:t>
            </a:r>
            <a:r>
              <a:rPr lang="en-US" altLang="en-US" sz="2200" dirty="0"/>
              <a:t> uses O(n) space. Operations (</a:t>
            </a:r>
            <a:r>
              <a:rPr lang="en-US" altLang="en-US" sz="2200" dirty="0">
                <a:solidFill>
                  <a:schemeClr val="folHlink"/>
                </a:solidFill>
              </a:rPr>
              <a:t>find, insert, remove</a:t>
            </a:r>
            <a:r>
              <a:rPr lang="en-US" altLang="en-US" sz="2200" dirty="0"/>
              <a:t>) take time O(</a:t>
            </a:r>
            <a:r>
              <a:rPr lang="en-US" altLang="en-US" sz="2200" dirty="0" err="1"/>
              <a:t>dm</a:t>
            </a:r>
            <a:r>
              <a:rPr lang="en-US" altLang="en-US" sz="2200" dirty="0"/>
              <a:t>) each, where:</a:t>
            </a:r>
          </a:p>
          <a:p>
            <a:pPr eaLnBrk="1" hangingPunct="1">
              <a:lnSpc>
                <a:spcPct val="90000"/>
              </a:lnSpc>
              <a:spcBef>
                <a:spcPct val="20000"/>
              </a:spcBef>
            </a:pPr>
            <a:r>
              <a:rPr lang="en-US" altLang="en-US" sz="2200" dirty="0"/>
              <a:t>	</a:t>
            </a:r>
            <a:r>
              <a:rPr lang="en-US" altLang="en-US" sz="2000" dirty="0"/>
              <a:t>-n = total size of the strings in S,</a:t>
            </a:r>
          </a:p>
          <a:p>
            <a:pPr eaLnBrk="1" hangingPunct="1">
              <a:lnSpc>
                <a:spcPct val="90000"/>
              </a:lnSpc>
              <a:spcBef>
                <a:spcPct val="20000"/>
              </a:spcBef>
            </a:pPr>
            <a:r>
              <a:rPr lang="en-US" altLang="en-US" sz="2000" dirty="0"/>
              <a:t>	-m =size of the string parameter of the operation</a:t>
            </a:r>
          </a:p>
          <a:p>
            <a:pPr eaLnBrk="1" hangingPunct="1">
              <a:lnSpc>
                <a:spcPct val="90000"/>
              </a:lnSpc>
              <a:spcBef>
                <a:spcPct val="20000"/>
              </a:spcBef>
            </a:pPr>
            <a:r>
              <a:rPr lang="en-US" altLang="en-US" sz="2000" dirty="0"/>
              <a:t>	-d =alphabet size, </a:t>
            </a:r>
          </a:p>
        </p:txBody>
      </p:sp>
    </p:spTree>
    <p:extLst>
      <p:ext uri="{BB962C8B-B14F-4D97-AF65-F5344CB8AC3E}">
        <p14:creationId xmlns:p14="http://schemas.microsoft.com/office/powerpoint/2010/main" val="269121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Performance</a:t>
            </a:r>
          </a:p>
        </p:txBody>
      </p:sp>
      <p:pic>
        <p:nvPicPr>
          <p:cNvPr id="6" name="Picture 5" descr="Screen Shot 2015-04-05 at 11.18.10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65108" y="1359381"/>
            <a:ext cx="8175958" cy="1752582"/>
          </a:xfrm>
          <a:prstGeom prst="rect">
            <a:avLst/>
          </a:prstGeom>
        </p:spPr>
      </p:pic>
      <p:sp>
        <p:nvSpPr>
          <p:cNvPr id="7" name="TextBox 6"/>
          <p:cNvSpPr txBox="1"/>
          <p:nvPr/>
        </p:nvSpPr>
        <p:spPr>
          <a:xfrm>
            <a:off x="3989238" y="3328361"/>
            <a:ext cx="3313728" cy="369332"/>
          </a:xfrm>
          <a:prstGeom prst="rect">
            <a:avLst/>
          </a:prstGeom>
          <a:noFill/>
        </p:spPr>
        <p:txBody>
          <a:bodyPr wrap="none" rtlCol="0">
            <a:spAutoFit/>
          </a:bodyPr>
          <a:lstStyle/>
          <a:p>
            <a:r>
              <a:rPr lang="en-US" i="1" dirty="0">
                <a:latin typeface="Times New Roman"/>
                <a:cs typeface="Times New Roman"/>
              </a:rPr>
              <a:t>Find, Insert </a:t>
            </a:r>
            <a:r>
              <a:rPr lang="en-US" dirty="0">
                <a:latin typeface="Times New Roman"/>
                <a:cs typeface="Times New Roman"/>
              </a:rPr>
              <a:t>and </a:t>
            </a:r>
            <a:r>
              <a:rPr lang="en-US" i="1" dirty="0">
                <a:latin typeface="Times New Roman"/>
                <a:cs typeface="Times New Roman"/>
              </a:rPr>
              <a:t>delete: </a:t>
            </a:r>
            <a:r>
              <a:rPr lang="en-US" dirty="0">
                <a:latin typeface="Times New Roman"/>
                <a:cs typeface="Times New Roman"/>
              </a:rPr>
              <a:t>O(|q|.|A|) </a:t>
            </a:r>
          </a:p>
        </p:txBody>
      </p:sp>
    </p:spTree>
    <p:extLst>
      <p:ext uri="{BB962C8B-B14F-4D97-AF65-F5344CB8AC3E}">
        <p14:creationId xmlns:p14="http://schemas.microsoft.com/office/powerpoint/2010/main" val="55594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1977624" y="215992"/>
            <a:ext cx="7772400" cy="845854"/>
          </a:xfrm>
        </p:spPr>
        <p:txBody>
          <a:bodyPr>
            <a:normAutofit/>
          </a:bodyPr>
          <a:lstStyle/>
          <a:p>
            <a:pPr algn="ctr"/>
            <a:r>
              <a:rPr lang="en-US" altLang="en-US" sz="3500" b="1" dirty="0">
                <a:solidFill>
                  <a:srgbClr val="FF0000"/>
                </a:solidFill>
                <a:latin typeface="Trebuchet MS" panose="020B0603020202020204" pitchFamily="34" charset="0"/>
              </a:rPr>
              <a:t>Standard Tries</a:t>
            </a:r>
            <a:endParaRPr lang="en-US" altLang="en-US" sz="3500" dirty="0">
              <a:solidFill>
                <a:srgbClr val="FF0000"/>
              </a:solidFill>
              <a:latin typeface="Trebuchet MS" panose="020B0603020202020204" pitchFamily="34" charset="0"/>
            </a:endParaRPr>
          </a:p>
        </p:txBody>
      </p:sp>
      <p:sp>
        <p:nvSpPr>
          <p:cNvPr id="3075" name="Rectangle 3"/>
          <p:cNvSpPr>
            <a:spLocks noGrp="1" noChangeArrowheads="1"/>
          </p:cNvSpPr>
          <p:nvPr>
            <p:ph type="body" sz="half" idx="1"/>
          </p:nvPr>
        </p:nvSpPr>
        <p:spPr>
          <a:xfrm>
            <a:off x="416060" y="1061846"/>
            <a:ext cx="9947140" cy="5029200"/>
          </a:xfrm>
        </p:spPr>
        <p:txBody>
          <a:bodyPr>
            <a:normAutofit/>
          </a:bodyPr>
          <a:lstStyle/>
          <a:p>
            <a:pPr>
              <a:lnSpc>
                <a:spcPct val="90000"/>
              </a:lnSpc>
            </a:pPr>
            <a:r>
              <a:rPr lang="en-US" altLang="en-US" sz="2100" dirty="0">
                <a:solidFill>
                  <a:schemeClr val="tx1"/>
                </a:solidFill>
              </a:rPr>
              <a:t>The </a:t>
            </a:r>
            <a:r>
              <a:rPr lang="en-US" altLang="en-US" sz="2100" b="1" i="1" dirty="0">
                <a:solidFill>
                  <a:srgbClr val="FF0000"/>
                </a:solidFill>
              </a:rPr>
              <a:t>standard </a:t>
            </a:r>
            <a:r>
              <a:rPr lang="en-US" altLang="en-US" sz="2100" b="1" i="1" dirty="0" err="1">
                <a:solidFill>
                  <a:srgbClr val="FF0000"/>
                </a:solidFill>
              </a:rPr>
              <a:t>trie</a:t>
            </a:r>
            <a:r>
              <a:rPr lang="en-US" altLang="en-US" sz="2100" dirty="0">
                <a:solidFill>
                  <a:srgbClr val="FF0000"/>
                </a:solidFill>
              </a:rPr>
              <a:t> </a:t>
            </a:r>
            <a:r>
              <a:rPr lang="en-US" altLang="en-US" sz="2100" dirty="0">
                <a:solidFill>
                  <a:schemeClr val="tx1"/>
                </a:solidFill>
              </a:rPr>
              <a:t>for a set of strings S is an ordered tree such that:</a:t>
            </a:r>
          </a:p>
          <a:p>
            <a:pPr lvl="1">
              <a:lnSpc>
                <a:spcPct val="90000"/>
              </a:lnSpc>
            </a:pPr>
            <a:r>
              <a:rPr lang="en-US" altLang="en-US" sz="2100" dirty="0">
                <a:solidFill>
                  <a:schemeClr val="tx1"/>
                </a:solidFill>
              </a:rPr>
              <a:t>each node but the root is labeled with a character</a:t>
            </a:r>
          </a:p>
          <a:p>
            <a:pPr lvl="1">
              <a:lnSpc>
                <a:spcPct val="90000"/>
              </a:lnSpc>
            </a:pPr>
            <a:r>
              <a:rPr lang="en-US" altLang="en-US" sz="2100" dirty="0">
                <a:solidFill>
                  <a:schemeClr val="tx1"/>
                </a:solidFill>
              </a:rPr>
              <a:t>the children of a node are alphabetically ordered</a:t>
            </a:r>
          </a:p>
          <a:p>
            <a:pPr lvl="1">
              <a:lnSpc>
                <a:spcPct val="90000"/>
              </a:lnSpc>
            </a:pPr>
            <a:r>
              <a:rPr lang="en-US" altLang="en-US" sz="2100" dirty="0">
                <a:solidFill>
                  <a:schemeClr val="tx1"/>
                </a:solidFill>
              </a:rPr>
              <a:t>the paths from the external nodes to the root yield the strings of S</a:t>
            </a:r>
          </a:p>
          <a:p>
            <a:pPr>
              <a:lnSpc>
                <a:spcPct val="90000"/>
              </a:lnSpc>
            </a:pPr>
            <a:endParaRPr lang="en-US" altLang="en-US" sz="2100" dirty="0">
              <a:solidFill>
                <a:schemeClr val="tx1"/>
              </a:solidFill>
            </a:endParaRPr>
          </a:p>
          <a:p>
            <a:pPr>
              <a:lnSpc>
                <a:spcPct val="90000"/>
              </a:lnSpc>
            </a:pPr>
            <a:r>
              <a:rPr lang="en-US" altLang="en-US" sz="2100" dirty="0">
                <a:solidFill>
                  <a:schemeClr val="tx1"/>
                </a:solidFill>
              </a:rPr>
              <a:t>Example: standard </a:t>
            </a:r>
            <a:r>
              <a:rPr lang="en-US" altLang="en-US" sz="2100" dirty="0" err="1">
                <a:solidFill>
                  <a:schemeClr val="tx1"/>
                </a:solidFill>
              </a:rPr>
              <a:t>trie</a:t>
            </a:r>
            <a:r>
              <a:rPr lang="en-US" altLang="en-US" sz="2100" dirty="0">
                <a:solidFill>
                  <a:schemeClr val="tx1"/>
                </a:solidFill>
              </a:rPr>
              <a:t> for </a:t>
            </a:r>
          </a:p>
          <a:p>
            <a:pPr>
              <a:lnSpc>
                <a:spcPct val="90000"/>
              </a:lnSpc>
              <a:buFontTx/>
              <a:buNone/>
            </a:pPr>
            <a:r>
              <a:rPr lang="en-US" altLang="en-US" sz="2100" dirty="0">
                <a:solidFill>
                  <a:schemeClr val="tx1"/>
                </a:solidFill>
              </a:rPr>
              <a:t>     the set of strings</a:t>
            </a:r>
          </a:p>
          <a:p>
            <a:pPr>
              <a:lnSpc>
                <a:spcPct val="90000"/>
              </a:lnSpc>
              <a:buFontTx/>
              <a:buNone/>
            </a:pPr>
            <a:r>
              <a:rPr lang="en-US" altLang="en-US" sz="2100" dirty="0">
                <a:solidFill>
                  <a:schemeClr val="tx1"/>
                </a:solidFill>
              </a:rPr>
              <a:t>	S = { bear, bell, bid, bull,</a:t>
            </a:r>
          </a:p>
          <a:p>
            <a:pPr>
              <a:lnSpc>
                <a:spcPct val="90000"/>
              </a:lnSpc>
              <a:buFontTx/>
              <a:buNone/>
            </a:pPr>
            <a:r>
              <a:rPr lang="en-US" altLang="en-US" sz="2100" dirty="0">
                <a:solidFill>
                  <a:schemeClr val="tx1"/>
                </a:solidFill>
              </a:rPr>
              <a:t>          buy, sell, stock, stop }</a:t>
            </a:r>
          </a:p>
          <a:p>
            <a:pPr>
              <a:lnSpc>
                <a:spcPct val="90000"/>
              </a:lnSpc>
            </a:pPr>
            <a:endParaRPr lang="en-US" altLang="en-US" sz="2100" dirty="0">
              <a:solidFill>
                <a:schemeClr val="tx1"/>
              </a:solidFill>
            </a:endParaRPr>
          </a:p>
          <a:p>
            <a:pPr>
              <a:lnSpc>
                <a:spcPct val="90000"/>
              </a:lnSpc>
            </a:pPr>
            <a:endParaRPr lang="en-US" altLang="en-US" sz="2100" dirty="0">
              <a:solidFill>
                <a:schemeClr val="tx1"/>
              </a:solidFill>
            </a:endParaRPr>
          </a:p>
          <a:p>
            <a:pPr>
              <a:lnSpc>
                <a:spcPct val="90000"/>
              </a:lnSpc>
            </a:pPr>
            <a:endParaRPr lang="en-US" altLang="en-US" sz="2100" dirty="0">
              <a:solidFill>
                <a:schemeClr val="tx1"/>
              </a:solidFill>
            </a:endParaRPr>
          </a:p>
          <a:p>
            <a:pPr>
              <a:lnSpc>
                <a:spcPct val="90000"/>
              </a:lnSpc>
            </a:pPr>
            <a:endParaRPr lang="en-US" altLang="en-US" sz="2100" dirty="0">
              <a:solidFill>
                <a:schemeClr val="tx1"/>
              </a:solidFill>
            </a:endParaRPr>
          </a:p>
          <a:p>
            <a:pPr>
              <a:lnSpc>
                <a:spcPct val="90000"/>
              </a:lnSpc>
            </a:pPr>
            <a:endParaRPr lang="en-US" altLang="en-US" sz="2100" dirty="0">
              <a:solidFill>
                <a:schemeClr val="tx1"/>
              </a:solidFill>
            </a:endParaRPr>
          </a:p>
        </p:txBody>
      </p:sp>
      <p:pic>
        <p:nvPicPr>
          <p:cNvPr id="3077"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985599" y="3083623"/>
            <a:ext cx="4953000" cy="2057400"/>
          </a:xfrm>
          <a:noFill/>
          <a:ln/>
        </p:spPr>
      </p:pic>
      <p:sp>
        <p:nvSpPr>
          <p:cNvPr id="8" name="Slide Number Placeholder 6"/>
          <p:cNvSpPr>
            <a:spLocks noGrp="1"/>
          </p:cNvSpPr>
          <p:nvPr>
            <p:ph type="sldNum" sz="quarter" idx="12"/>
          </p:nvPr>
        </p:nvSpPr>
        <p:spPr/>
        <p:txBody>
          <a:bodyPr/>
          <a:lstStyle/>
          <a:p>
            <a:fld id="{BA0D883E-ACC6-4819-87E4-25C0160C377D}" type="slidenum">
              <a:rPr lang="en-US" altLang="en-US"/>
              <a:pPr/>
              <a:t>26</a:t>
            </a:fld>
            <a:endParaRPr lang="en-US" altLang="en-US"/>
          </a:p>
        </p:txBody>
      </p:sp>
    </p:spTree>
    <p:extLst>
      <p:ext uri="{BB962C8B-B14F-4D97-AF65-F5344CB8AC3E}">
        <p14:creationId xmlns:p14="http://schemas.microsoft.com/office/powerpoint/2010/main" val="3606075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ssolve">
                                      <p:cBhvr>
                                        <p:cTn id="7" dur="500"/>
                                        <p:tgtEl>
                                          <p:spTgt spid="307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75">
                                            <p:txEl>
                                              <p:pRg st="1" end="1"/>
                                            </p:txEl>
                                          </p:spTgt>
                                        </p:tgtEl>
                                        <p:attrNameLst>
                                          <p:attrName>style.visibility</p:attrName>
                                        </p:attrNameLst>
                                      </p:cBhvr>
                                      <p:to>
                                        <p:strVal val="visible"/>
                                      </p:to>
                                    </p:set>
                                    <p:animEffect transition="in" filter="dissolve">
                                      <p:cBhvr>
                                        <p:cTn id="10" dur="500"/>
                                        <p:tgtEl>
                                          <p:spTgt spid="3075">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75">
                                            <p:txEl>
                                              <p:pRg st="2" end="2"/>
                                            </p:txEl>
                                          </p:spTgt>
                                        </p:tgtEl>
                                        <p:attrNameLst>
                                          <p:attrName>style.visibility</p:attrName>
                                        </p:attrNameLst>
                                      </p:cBhvr>
                                      <p:to>
                                        <p:strVal val="visible"/>
                                      </p:to>
                                    </p:set>
                                    <p:animEffect transition="in" filter="dissolve">
                                      <p:cBhvr>
                                        <p:cTn id="13" dur="500"/>
                                        <p:tgtEl>
                                          <p:spTgt spid="3075">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075">
                                            <p:txEl>
                                              <p:pRg st="3" end="3"/>
                                            </p:txEl>
                                          </p:spTgt>
                                        </p:tgtEl>
                                        <p:attrNameLst>
                                          <p:attrName>style.visibility</p:attrName>
                                        </p:attrNameLst>
                                      </p:cBhvr>
                                      <p:to>
                                        <p:strVal val="visible"/>
                                      </p:to>
                                    </p:set>
                                    <p:animEffect transition="in" filter="dissolve">
                                      <p:cBhvr>
                                        <p:cTn id="16" dur="500"/>
                                        <p:tgtEl>
                                          <p:spTgt spid="307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75">
                                            <p:txEl>
                                              <p:pRg st="5" end="5"/>
                                            </p:txEl>
                                          </p:spTgt>
                                        </p:tgtEl>
                                        <p:attrNameLst>
                                          <p:attrName>style.visibility</p:attrName>
                                        </p:attrNameLst>
                                      </p:cBhvr>
                                      <p:to>
                                        <p:strVal val="visible"/>
                                      </p:to>
                                    </p:set>
                                    <p:animEffect transition="in" filter="dissolve">
                                      <p:cBhvr>
                                        <p:cTn id="21" dur="500"/>
                                        <p:tgtEl>
                                          <p:spTgt spid="3075">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075">
                                            <p:txEl>
                                              <p:pRg st="6" end="6"/>
                                            </p:txEl>
                                          </p:spTgt>
                                        </p:tgtEl>
                                        <p:attrNameLst>
                                          <p:attrName>style.visibility</p:attrName>
                                        </p:attrNameLst>
                                      </p:cBhvr>
                                      <p:to>
                                        <p:strVal val="visible"/>
                                      </p:to>
                                    </p:set>
                                    <p:animEffect transition="in" filter="dissolve">
                                      <p:cBhvr>
                                        <p:cTn id="26" dur="500"/>
                                        <p:tgtEl>
                                          <p:spTgt spid="307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075">
                                            <p:txEl>
                                              <p:pRg st="7" end="7"/>
                                            </p:txEl>
                                          </p:spTgt>
                                        </p:tgtEl>
                                        <p:attrNameLst>
                                          <p:attrName>style.visibility</p:attrName>
                                        </p:attrNameLst>
                                      </p:cBhvr>
                                      <p:to>
                                        <p:strVal val="visible"/>
                                      </p:to>
                                    </p:set>
                                    <p:animEffect transition="in" filter="dissolve">
                                      <p:cBhvr>
                                        <p:cTn id="31" dur="500"/>
                                        <p:tgtEl>
                                          <p:spTgt spid="3075">
                                            <p:txEl>
                                              <p:pRg st="7" end="7"/>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075">
                                            <p:txEl>
                                              <p:pRg st="8" end="8"/>
                                            </p:txEl>
                                          </p:spTgt>
                                        </p:tgtEl>
                                        <p:attrNameLst>
                                          <p:attrName>style.visibility</p:attrName>
                                        </p:attrNameLst>
                                      </p:cBhvr>
                                      <p:to>
                                        <p:strVal val="visible"/>
                                      </p:to>
                                    </p:set>
                                    <p:animEffect transition="in" filter="dissolve">
                                      <p:cBhvr>
                                        <p:cTn id="36" dur="500"/>
                                        <p:tgtEl>
                                          <p:spTgt spid="3075">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3077"/>
                                        </p:tgtEl>
                                        <p:attrNameLst>
                                          <p:attrName>style.visibility</p:attrName>
                                        </p:attrNameLst>
                                      </p:cBhvr>
                                      <p:to>
                                        <p:strVal val="visible"/>
                                      </p:to>
                                    </p:set>
                                    <p:animEffect transition="in" filter="dissolve">
                                      <p:cBhvr>
                                        <p:cTn id="41"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3600" y="457200"/>
            <a:ext cx="7772400" cy="1143000"/>
          </a:xfrm>
        </p:spPr>
        <p:txBody>
          <a:bodyPr>
            <a:normAutofit/>
          </a:bodyPr>
          <a:lstStyle/>
          <a:p>
            <a:r>
              <a:rPr lang="en-US" altLang="en-US" sz="3500" b="1" dirty="0">
                <a:solidFill>
                  <a:srgbClr val="FF0000"/>
                </a:solidFill>
                <a:latin typeface="Trebuchet MS" panose="020B0603020202020204" pitchFamily="34" charset="0"/>
              </a:rPr>
              <a:t>Compressed Tries</a:t>
            </a:r>
            <a:endParaRPr lang="en-US" altLang="en-US" sz="3500" dirty="0">
              <a:solidFill>
                <a:srgbClr val="FF0000"/>
              </a:solidFill>
              <a:latin typeface="Trebuchet MS" panose="020B0603020202020204" pitchFamily="34" charset="0"/>
            </a:endParaRPr>
          </a:p>
        </p:txBody>
      </p:sp>
      <p:sp>
        <p:nvSpPr>
          <p:cNvPr id="5123" name="Rectangle 3"/>
          <p:cNvSpPr>
            <a:spLocks noGrp="1" noChangeArrowheads="1"/>
          </p:cNvSpPr>
          <p:nvPr>
            <p:ph type="body" sz="half" idx="1"/>
          </p:nvPr>
        </p:nvSpPr>
        <p:spPr>
          <a:xfrm>
            <a:off x="1019175" y="1257300"/>
            <a:ext cx="9144000" cy="1295400"/>
          </a:xfrm>
        </p:spPr>
        <p:txBody>
          <a:bodyPr>
            <a:normAutofit/>
          </a:bodyPr>
          <a:lstStyle/>
          <a:p>
            <a:pPr>
              <a:lnSpc>
                <a:spcPct val="90000"/>
              </a:lnSpc>
            </a:pPr>
            <a:r>
              <a:rPr lang="en-US" altLang="en-US" sz="2100" dirty="0" err="1">
                <a:latin typeface="Trebuchet MS" panose="020B0603020202020204" pitchFamily="34" charset="0"/>
              </a:rPr>
              <a:t>Trie</a:t>
            </a:r>
            <a:r>
              <a:rPr lang="en-US" altLang="en-US" sz="2100" dirty="0">
                <a:latin typeface="Trebuchet MS" panose="020B0603020202020204" pitchFamily="34" charset="0"/>
              </a:rPr>
              <a:t> with nodes of degree at least 2</a:t>
            </a:r>
          </a:p>
          <a:p>
            <a:pPr>
              <a:lnSpc>
                <a:spcPct val="90000"/>
              </a:lnSpc>
            </a:pPr>
            <a:r>
              <a:rPr lang="en-US" altLang="en-US" sz="2100" dirty="0">
                <a:latin typeface="Trebuchet MS" panose="020B0603020202020204" pitchFamily="34" charset="0"/>
              </a:rPr>
              <a:t>Obtained from standard </a:t>
            </a:r>
            <a:r>
              <a:rPr lang="en-US" altLang="en-US" sz="2100" dirty="0" err="1">
                <a:latin typeface="Trebuchet MS" panose="020B0603020202020204" pitchFamily="34" charset="0"/>
              </a:rPr>
              <a:t>trie</a:t>
            </a:r>
            <a:r>
              <a:rPr lang="en-US" altLang="en-US" sz="2100" dirty="0">
                <a:latin typeface="Trebuchet MS" panose="020B0603020202020204" pitchFamily="34" charset="0"/>
              </a:rPr>
              <a:t> by compressing chains of </a:t>
            </a:r>
            <a:r>
              <a:rPr lang="en-US" altLang="en-US" sz="2100" b="1" i="1" dirty="0">
                <a:solidFill>
                  <a:schemeClr val="accent2"/>
                </a:solidFill>
                <a:latin typeface="Trebuchet MS" panose="020B0603020202020204" pitchFamily="34" charset="0"/>
              </a:rPr>
              <a:t>redundant nodes</a:t>
            </a:r>
            <a:endParaRPr lang="en-US" altLang="en-US" sz="2100" dirty="0">
              <a:latin typeface="Trebuchet MS" panose="020B0603020202020204" pitchFamily="34" charset="0"/>
            </a:endParaRPr>
          </a:p>
          <a:p>
            <a:pPr>
              <a:lnSpc>
                <a:spcPct val="90000"/>
              </a:lnSpc>
            </a:pPr>
            <a:endParaRPr lang="en-US" altLang="en-US" sz="2100" dirty="0">
              <a:latin typeface="Trebuchet MS" panose="020B0603020202020204" pitchFamily="34" charset="0"/>
            </a:endParaRPr>
          </a:p>
          <a:p>
            <a:pPr>
              <a:lnSpc>
                <a:spcPct val="90000"/>
              </a:lnSpc>
            </a:pPr>
            <a:endParaRPr lang="en-US" altLang="en-US" sz="2100" dirty="0">
              <a:latin typeface="Trebuchet MS" panose="020B0603020202020204" pitchFamily="34" charset="0"/>
            </a:endParaRPr>
          </a:p>
          <a:p>
            <a:pPr>
              <a:lnSpc>
                <a:spcPct val="90000"/>
              </a:lnSpc>
            </a:pPr>
            <a:endParaRPr lang="en-US" altLang="en-US" sz="2100" dirty="0">
              <a:latin typeface="Trebuchet MS" panose="020B0603020202020204" pitchFamily="34" charset="0"/>
            </a:endParaRPr>
          </a:p>
          <a:p>
            <a:pPr>
              <a:lnSpc>
                <a:spcPct val="90000"/>
              </a:lnSpc>
            </a:pPr>
            <a:endParaRPr lang="en-US" altLang="en-US" sz="2100" dirty="0">
              <a:latin typeface="Trebuchet MS" panose="020B0603020202020204" pitchFamily="34" charset="0"/>
            </a:endParaRPr>
          </a:p>
          <a:p>
            <a:pPr>
              <a:lnSpc>
                <a:spcPct val="90000"/>
              </a:lnSpc>
            </a:pPr>
            <a:endParaRPr lang="en-US" altLang="en-US" sz="2100" dirty="0">
              <a:latin typeface="Trebuchet MS" panose="020B0603020202020204" pitchFamily="34" charset="0"/>
            </a:endParaRPr>
          </a:p>
        </p:txBody>
      </p:sp>
      <p:pic>
        <p:nvPicPr>
          <p:cNvPr id="5125"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48200" y="2286000"/>
            <a:ext cx="4953000" cy="2286000"/>
          </a:xfrm>
          <a:noFill/>
          <a:ln/>
        </p:spPr>
      </p:pic>
      <p:sp>
        <p:nvSpPr>
          <p:cNvPr id="10" name="Slide Number Placeholder 6"/>
          <p:cNvSpPr>
            <a:spLocks noGrp="1"/>
          </p:cNvSpPr>
          <p:nvPr>
            <p:ph type="sldNum" sz="quarter" idx="12"/>
          </p:nvPr>
        </p:nvSpPr>
        <p:spPr/>
        <p:txBody>
          <a:bodyPr/>
          <a:lstStyle/>
          <a:p>
            <a:fld id="{D016F309-0B46-4357-9826-D7600502C7B1}" type="slidenum">
              <a:rPr lang="en-US" altLang="en-US"/>
              <a:pPr/>
              <a:t>27</a:t>
            </a:fld>
            <a:endParaRPr lang="en-US" altLang="en-US"/>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572000"/>
            <a:ext cx="4953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7" name="Rectangle 7"/>
          <p:cNvSpPr>
            <a:spLocks noChangeArrowheads="1"/>
          </p:cNvSpPr>
          <p:nvPr/>
        </p:nvSpPr>
        <p:spPr bwMode="auto">
          <a:xfrm>
            <a:off x="2667001" y="4953000"/>
            <a:ext cx="18072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Compressed </a:t>
            </a:r>
            <a:r>
              <a:rPr lang="en-US" altLang="en-US" dirty="0" err="1"/>
              <a:t>Trie</a:t>
            </a:r>
            <a:r>
              <a:rPr lang="en-US" altLang="en-US" dirty="0"/>
              <a:t>:</a:t>
            </a:r>
          </a:p>
        </p:txBody>
      </p:sp>
      <p:sp>
        <p:nvSpPr>
          <p:cNvPr id="5128" name="Rectangle 8"/>
          <p:cNvSpPr>
            <a:spLocks noChangeArrowheads="1"/>
          </p:cNvSpPr>
          <p:nvPr/>
        </p:nvSpPr>
        <p:spPr bwMode="auto">
          <a:xfrm>
            <a:off x="2819400" y="3276600"/>
            <a:ext cx="14900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Standard </a:t>
            </a:r>
            <a:r>
              <a:rPr lang="en-US" altLang="en-US" dirty="0" err="1"/>
              <a:t>Trie</a:t>
            </a:r>
            <a:r>
              <a:rPr lang="en-US" altLang="en-US" dirty="0"/>
              <a:t>:</a:t>
            </a:r>
          </a:p>
        </p:txBody>
      </p:sp>
    </p:spTree>
    <p:extLst>
      <p:ext uri="{BB962C8B-B14F-4D97-AF65-F5344CB8AC3E}">
        <p14:creationId xmlns:p14="http://schemas.microsoft.com/office/powerpoint/2010/main" val="261457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dissolve">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dissolve">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dissolve">
                                      <p:cBhvr>
                                        <p:cTn id="17" dur="500"/>
                                        <p:tgtEl>
                                          <p:spTgt spid="5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dissolve">
                                      <p:cBhvr>
                                        <p:cTn id="22" dur="500"/>
                                        <p:tgtEl>
                                          <p:spTgt spid="51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dissolve">
                                      <p:cBhvr>
                                        <p:cTn id="27" dur="500"/>
                                        <p:tgtEl>
                                          <p:spTgt spid="5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5126"/>
                                        </p:tgtEl>
                                        <p:attrNameLst>
                                          <p:attrName>style.visibility</p:attrName>
                                        </p:attrNameLst>
                                      </p:cBhvr>
                                      <p:to>
                                        <p:strVal val="visible"/>
                                      </p:to>
                                    </p:set>
                                    <p:animEffect transition="in" filter="dissolve">
                                      <p:cBhvr>
                                        <p:cTn id="32"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P spid="5127" grpId="0" autoUpdateAnimBg="0"/>
      <p:bldP spid="512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433848" y="76200"/>
            <a:ext cx="9144000" cy="1143000"/>
          </a:xfrm>
        </p:spPr>
        <p:txBody>
          <a:bodyPr>
            <a:normAutofit/>
          </a:bodyPr>
          <a:lstStyle/>
          <a:p>
            <a:r>
              <a:rPr lang="en-US" altLang="en-US" b="1" dirty="0"/>
              <a:t>Compact Storage of Compressed Tries</a:t>
            </a:r>
            <a:endParaRPr lang="en-US" altLang="en-US" dirty="0"/>
          </a:p>
        </p:txBody>
      </p:sp>
      <p:sp>
        <p:nvSpPr>
          <p:cNvPr id="6147" name="Rectangle 3"/>
          <p:cNvSpPr>
            <a:spLocks noGrp="1" noChangeArrowheads="1"/>
          </p:cNvSpPr>
          <p:nvPr>
            <p:ph type="body" sz="half" idx="1"/>
          </p:nvPr>
        </p:nvSpPr>
        <p:spPr>
          <a:xfrm>
            <a:off x="1295400" y="1185930"/>
            <a:ext cx="9144000" cy="685800"/>
          </a:xfrm>
        </p:spPr>
        <p:txBody>
          <a:bodyPr>
            <a:normAutofit fontScale="92500" lnSpcReduction="10000"/>
          </a:bodyPr>
          <a:lstStyle/>
          <a:p>
            <a:pPr>
              <a:lnSpc>
                <a:spcPct val="90000"/>
              </a:lnSpc>
            </a:pPr>
            <a:r>
              <a:rPr lang="en-US" altLang="en-US" sz="2400" dirty="0"/>
              <a:t>A compressed </a:t>
            </a:r>
            <a:r>
              <a:rPr lang="en-US" altLang="en-US" sz="2400" dirty="0" err="1"/>
              <a:t>trie</a:t>
            </a:r>
            <a:r>
              <a:rPr lang="en-US" altLang="en-US" sz="2400" dirty="0"/>
              <a:t> can be stored in space O(s), where s = |S|, by using O(1) space </a:t>
            </a:r>
            <a:r>
              <a:rPr lang="en-US" altLang="en-US" sz="2400" b="1" i="1" dirty="0">
                <a:solidFill>
                  <a:schemeClr val="accent2"/>
                </a:solidFill>
              </a:rPr>
              <a:t>index ranges</a:t>
            </a:r>
            <a:r>
              <a:rPr lang="en-US" altLang="en-US" sz="2400" dirty="0"/>
              <a:t> at the nodes</a:t>
            </a:r>
          </a:p>
        </p:txBody>
      </p:sp>
      <p:pic>
        <p:nvPicPr>
          <p:cNvPr id="6149"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819400" y="2105696"/>
            <a:ext cx="6096000" cy="4343400"/>
          </a:xfrm>
          <a:noFill/>
          <a:ln/>
        </p:spPr>
      </p:pic>
      <p:sp>
        <p:nvSpPr>
          <p:cNvPr id="7" name="Slide Number Placeholder 6"/>
          <p:cNvSpPr>
            <a:spLocks noGrp="1"/>
          </p:cNvSpPr>
          <p:nvPr>
            <p:ph type="sldNum" sz="quarter" idx="12"/>
          </p:nvPr>
        </p:nvSpPr>
        <p:spPr/>
        <p:txBody>
          <a:bodyPr/>
          <a:lstStyle/>
          <a:p>
            <a:fld id="{BE6177E5-B5CB-4103-BDC8-A5EBAA1AE510}" type="slidenum">
              <a:rPr lang="en-US" altLang="en-US"/>
              <a:pPr/>
              <a:t>28</a:t>
            </a:fld>
            <a:endParaRPr lang="en-US" altLang="en-US"/>
          </a:p>
        </p:txBody>
      </p:sp>
    </p:spTree>
    <p:extLst>
      <p:ext uri="{BB962C8B-B14F-4D97-AF65-F5344CB8AC3E}">
        <p14:creationId xmlns:p14="http://schemas.microsoft.com/office/powerpoint/2010/main" val="323999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dissolve">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dissolve">
                                      <p:cBhvr>
                                        <p:cTn id="1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749"/>
            <a:ext cx="10363200" cy="1143000"/>
          </a:xfrm>
        </p:spPr>
        <p:txBody>
          <a:bodyPr>
            <a:normAutofit fontScale="90000"/>
          </a:bodyPr>
          <a:lstStyle/>
          <a:p>
            <a:pPr algn="ctr"/>
            <a:r>
              <a:rPr lang="en-IN" sz="3800" dirty="0">
                <a:solidFill>
                  <a:srgbClr val="FF0000"/>
                </a:solidFill>
                <a:latin typeface="Trebuchet MS" panose="020B0603020202020204" pitchFamily="34" charset="0"/>
              </a:rPr>
              <a:t>Applications of a </a:t>
            </a:r>
            <a:r>
              <a:rPr lang="en-IN" sz="3800" dirty="0" err="1">
                <a:solidFill>
                  <a:srgbClr val="FF0000"/>
                </a:solidFill>
                <a:latin typeface="Trebuchet MS" panose="020B0603020202020204" pitchFamily="34" charset="0"/>
              </a:rPr>
              <a:t>Trie</a:t>
            </a:r>
            <a:r>
              <a:rPr lang="en-IN" sz="3800" dirty="0">
                <a:solidFill>
                  <a:srgbClr val="FF0000"/>
                </a:solidFill>
                <a:latin typeface="Trebuchet MS" panose="020B0603020202020204" pitchFamily="34" charset="0"/>
              </a:rPr>
              <a:t> Data Structure</a:t>
            </a:r>
            <a:br>
              <a:rPr lang="en-IN" sz="3800" dirty="0">
                <a:solidFill>
                  <a:srgbClr val="FF0000"/>
                </a:solidFill>
                <a:latin typeface="Trebuchet MS" panose="020B0603020202020204" pitchFamily="34" charset="0"/>
              </a:rPr>
            </a:br>
            <a:endParaRPr lang="en-IN" sz="3800" dirty="0">
              <a:solidFill>
                <a:srgbClr val="FF0000"/>
              </a:solidFill>
              <a:latin typeface="Trebuchet MS" panose="020B0603020202020204" pitchFamily="34" charset="0"/>
            </a:endParaRPr>
          </a:p>
        </p:txBody>
      </p:sp>
      <p:sp>
        <p:nvSpPr>
          <p:cNvPr id="3" name="Text Placeholder 2"/>
          <p:cNvSpPr>
            <a:spLocks noGrp="1"/>
          </p:cNvSpPr>
          <p:nvPr>
            <p:ph type="body" sz="half" idx="1"/>
          </p:nvPr>
        </p:nvSpPr>
        <p:spPr>
          <a:xfrm>
            <a:off x="552450" y="846249"/>
            <a:ext cx="8915400" cy="4226417"/>
          </a:xfrm>
        </p:spPr>
        <p:txBody>
          <a:bodyPr>
            <a:noAutofit/>
          </a:bodyPr>
          <a:lstStyle/>
          <a:p>
            <a:pPr algn="just"/>
            <a:r>
              <a:rPr lang="en-IN" b="1" dirty="0">
                <a:solidFill>
                  <a:srgbClr val="FF0000"/>
                </a:solidFill>
                <a:latin typeface="Trebuchet MS" panose="020B0603020202020204" pitchFamily="34" charset="0"/>
              </a:rPr>
              <a:t>Autocomplete Feature</a:t>
            </a:r>
            <a:r>
              <a:rPr lang="en-IN" dirty="0">
                <a:solidFill>
                  <a:srgbClr val="FF0000"/>
                </a:solidFill>
                <a:latin typeface="Trebuchet MS" panose="020B0603020202020204" pitchFamily="34" charset="0"/>
              </a:rPr>
              <a:t> </a:t>
            </a:r>
            <a:r>
              <a:rPr lang="en-IN" dirty="0">
                <a:latin typeface="Trebuchet MS" panose="020B0603020202020204" pitchFamily="34" charset="0"/>
              </a:rPr>
              <a:t>- </a:t>
            </a:r>
            <a:r>
              <a:rPr lang="en-IN" dirty="0" err="1">
                <a:latin typeface="Trebuchet MS" panose="020B0603020202020204" pitchFamily="34" charset="0"/>
              </a:rPr>
              <a:t>Trie</a:t>
            </a:r>
            <a:r>
              <a:rPr lang="en-IN" dirty="0">
                <a:latin typeface="Trebuchet MS" panose="020B0603020202020204" pitchFamily="34" charset="0"/>
              </a:rPr>
              <a:t> data structures are commonly used in implementing the autocomplete features that we see in search engines. </a:t>
            </a:r>
          </a:p>
          <a:p>
            <a:pPr algn="just"/>
            <a:r>
              <a:rPr lang="en-IN" dirty="0">
                <a:latin typeface="Trebuchet MS" panose="020B0603020202020204" pitchFamily="34" charset="0"/>
              </a:rPr>
              <a:t>If we type a prefix of the desired string then we will see suggestions of many strings that will have the same prefix. </a:t>
            </a:r>
          </a:p>
          <a:p>
            <a:pPr algn="just"/>
            <a:r>
              <a:rPr lang="en-IN" dirty="0">
                <a:latin typeface="Trebuchet MS" panose="020B0603020202020204" pitchFamily="34" charset="0"/>
              </a:rPr>
              <a:t>This can be efficiently implemented with the help of a </a:t>
            </a:r>
            <a:r>
              <a:rPr lang="en-IN" dirty="0" err="1">
                <a:latin typeface="Trebuchet MS" panose="020B0603020202020204" pitchFamily="34" charset="0"/>
              </a:rPr>
              <a:t>Trie</a:t>
            </a:r>
            <a:r>
              <a:rPr lang="en-IN" dirty="0">
                <a:latin typeface="Trebuchet MS" panose="020B0603020202020204" pitchFamily="34" charset="0"/>
              </a:rPr>
              <a:t> as in a </a:t>
            </a:r>
            <a:r>
              <a:rPr lang="en-IN" dirty="0" err="1">
                <a:latin typeface="Trebuchet MS" panose="020B0603020202020204" pitchFamily="34" charset="0"/>
              </a:rPr>
              <a:t>Trie</a:t>
            </a:r>
            <a:r>
              <a:rPr lang="en-IN" dirty="0">
                <a:latin typeface="Trebuchet MS" panose="020B0603020202020204" pitchFamily="34" charset="0"/>
              </a:rPr>
              <a:t> the strings having a common prefix share the same ancestors. </a:t>
            </a:r>
          </a:p>
          <a:p>
            <a:pPr algn="just"/>
            <a:r>
              <a:rPr lang="en-IN" dirty="0">
                <a:latin typeface="Trebuchet MS" panose="020B0603020202020204" pitchFamily="34" charset="0"/>
              </a:rPr>
              <a:t>We can then search at levels below these ancestors and show suggestions based on the popularity of different strings that we come across.</a:t>
            </a:r>
          </a:p>
          <a:p>
            <a:pPr algn="just"/>
            <a:endParaRPr lang="en-IN" sz="1000" b="1" dirty="0">
              <a:latin typeface="Trebuchet MS" panose="020B0603020202020204" pitchFamily="34" charset="0"/>
            </a:endParaRPr>
          </a:p>
          <a:p>
            <a:pPr algn="just"/>
            <a:r>
              <a:rPr lang="en-IN" b="1" dirty="0">
                <a:solidFill>
                  <a:srgbClr val="FF0000"/>
                </a:solidFill>
                <a:latin typeface="Trebuchet MS" panose="020B0603020202020204" pitchFamily="34" charset="0"/>
              </a:rPr>
              <a:t>Spell Checkers </a:t>
            </a:r>
            <a:r>
              <a:rPr lang="en-IN" dirty="0">
                <a:latin typeface="Trebuchet MS" panose="020B0603020202020204" pitchFamily="34" charset="0"/>
              </a:rPr>
              <a:t>- Spell Checkers check whether the typed word is present in the dictionary or not. If the word is not present in the dictionary then it shows suggestions based on the typed word. </a:t>
            </a:r>
          </a:p>
          <a:p>
            <a:pPr algn="just"/>
            <a:r>
              <a:rPr lang="en-IN" dirty="0">
                <a:latin typeface="Trebuchet MS" panose="020B0603020202020204" pitchFamily="34" charset="0"/>
              </a:rPr>
              <a:t>It may also sort the suggestions based on their popularity. A dictionary can be efficiently implemented using a </a:t>
            </a:r>
            <a:r>
              <a:rPr lang="en-IN" dirty="0" err="1">
                <a:latin typeface="Trebuchet MS" panose="020B0603020202020204" pitchFamily="34" charset="0"/>
              </a:rPr>
              <a:t>Trie</a:t>
            </a:r>
            <a:r>
              <a:rPr lang="en-IN" dirty="0">
                <a:latin typeface="Trebuchet MS" panose="020B0603020202020204" pitchFamily="34" charset="0"/>
              </a:rPr>
              <a:t>. </a:t>
            </a:r>
          </a:p>
          <a:p>
            <a:pPr algn="just"/>
            <a:endParaRPr lang="en-IN" sz="600" b="1" dirty="0">
              <a:latin typeface="Trebuchet MS" panose="020B0603020202020204" pitchFamily="34" charset="0"/>
            </a:endParaRPr>
          </a:p>
          <a:p>
            <a:pPr algn="just"/>
            <a:r>
              <a:rPr lang="en-IN" b="1" dirty="0">
                <a:solidFill>
                  <a:srgbClr val="FF0000"/>
                </a:solidFill>
                <a:latin typeface="Trebuchet MS" panose="020B0603020202020204" pitchFamily="34" charset="0"/>
              </a:rPr>
              <a:t>String Matching Algorithms </a:t>
            </a:r>
            <a:r>
              <a:rPr lang="en-IN" dirty="0">
                <a:latin typeface="Trebuchet MS" panose="020B0603020202020204" pitchFamily="34" charset="0"/>
              </a:rPr>
              <a:t>- </a:t>
            </a:r>
            <a:r>
              <a:rPr lang="en-IN" dirty="0" err="1">
                <a:latin typeface="Trebuchet MS" panose="020B0603020202020204" pitchFamily="34" charset="0"/>
              </a:rPr>
              <a:t>Trie</a:t>
            </a:r>
            <a:r>
              <a:rPr lang="en-IN" dirty="0">
                <a:latin typeface="Trebuchet MS" panose="020B0603020202020204" pitchFamily="34" charset="0"/>
              </a:rPr>
              <a:t> data structures can also be used in string matching algorithms to match a given pattern among a collection of strings.</a:t>
            </a:r>
          </a:p>
          <a:p>
            <a:pPr algn="just"/>
            <a:endParaRPr lang="en-IN" dirty="0">
              <a:latin typeface="Trebuchet MS" panose="020B0603020202020204" pitchFamily="34" charset="0"/>
            </a:endParaRPr>
          </a:p>
        </p:txBody>
      </p:sp>
    </p:spTree>
    <p:extLst>
      <p:ext uri="{BB962C8B-B14F-4D97-AF65-F5344CB8AC3E}">
        <p14:creationId xmlns:p14="http://schemas.microsoft.com/office/powerpoint/2010/main" val="5624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Tries cont.</a:t>
            </a:r>
          </a:p>
        </p:txBody>
      </p:sp>
      <p:sp>
        <p:nvSpPr>
          <p:cNvPr id="2" name="Content Placeholder 1"/>
          <p:cNvSpPr>
            <a:spLocks noGrp="1"/>
          </p:cNvSpPr>
          <p:nvPr>
            <p:ph idx="1"/>
          </p:nvPr>
        </p:nvSpPr>
        <p:spPr>
          <a:xfrm>
            <a:off x="915799" y="1490092"/>
            <a:ext cx="8686799" cy="3877815"/>
          </a:xfrm>
        </p:spPr>
        <p:txBody>
          <a:bodyPr>
            <a:normAutofit/>
          </a:bodyPr>
          <a:lstStyle/>
          <a:p>
            <a:pPr algn="just"/>
            <a:r>
              <a:rPr lang="en-US" dirty="0">
                <a:latin typeface="Times New Roman"/>
                <a:cs typeface="Times New Roman"/>
              </a:rPr>
              <a:t>Prefix Vs. Suffix. </a:t>
            </a:r>
          </a:p>
          <a:p>
            <a:pPr algn="just"/>
            <a:r>
              <a:rPr lang="en-US" dirty="0">
                <a:latin typeface="Times New Roman"/>
                <a:cs typeface="Times New Roman"/>
              </a:rPr>
              <a:t>Ex. “computer”.    </a:t>
            </a:r>
          </a:p>
          <a:p>
            <a:pPr lvl="2" algn="just"/>
            <a:r>
              <a:rPr lang="en-US" dirty="0">
                <a:latin typeface="Times New Roman"/>
                <a:cs typeface="Times New Roman"/>
              </a:rPr>
              <a:t>Prefix:(c, co, com).     </a:t>
            </a:r>
          </a:p>
          <a:p>
            <a:pPr lvl="2" algn="just"/>
            <a:r>
              <a:rPr lang="en-US" dirty="0">
                <a:latin typeface="Times New Roman"/>
                <a:cs typeface="Times New Roman"/>
              </a:rPr>
              <a:t>Suffix: (r, </a:t>
            </a:r>
            <a:r>
              <a:rPr lang="en-US" dirty="0" err="1">
                <a:latin typeface="Times New Roman"/>
                <a:cs typeface="Times New Roman"/>
              </a:rPr>
              <a:t>er</a:t>
            </a:r>
            <a:r>
              <a:rPr lang="en-US" dirty="0">
                <a:latin typeface="Times New Roman"/>
                <a:cs typeface="Times New Roman"/>
              </a:rPr>
              <a:t>, </a:t>
            </a:r>
            <a:r>
              <a:rPr lang="en-US" dirty="0" err="1">
                <a:latin typeface="Times New Roman"/>
                <a:cs typeface="Times New Roman"/>
              </a:rPr>
              <a:t>ter</a:t>
            </a:r>
            <a:r>
              <a:rPr lang="en-US" dirty="0">
                <a:latin typeface="Times New Roman"/>
                <a:cs typeface="Times New Roman"/>
              </a:rPr>
              <a:t>)</a:t>
            </a:r>
          </a:p>
          <a:p>
            <a:pPr algn="just"/>
            <a:r>
              <a:rPr lang="en-US" dirty="0">
                <a:latin typeface="Times New Roman"/>
                <a:cs typeface="Times New Roman"/>
              </a:rPr>
              <a:t>Each node in this tree structure corresponds to a prefix of some strings of the set.</a:t>
            </a:r>
          </a:p>
          <a:p>
            <a:pPr algn="just"/>
            <a:r>
              <a:rPr lang="en-US" dirty="0">
                <a:latin typeface="Times New Roman"/>
                <a:cs typeface="Times New Roman"/>
              </a:rPr>
              <a:t>If the same prefix occurs several times, there is only one node to represent it.</a:t>
            </a:r>
          </a:p>
          <a:p>
            <a:pPr algn="just"/>
            <a:r>
              <a:rPr lang="en-US" dirty="0">
                <a:latin typeface="Times New Roman"/>
                <a:cs typeface="Times New Roman"/>
              </a:rPr>
              <a:t>The root of the tree structure is the node corresponding to the empty prefix.</a:t>
            </a:r>
          </a:p>
        </p:txBody>
      </p:sp>
      <p:sp>
        <p:nvSpPr>
          <p:cNvPr id="4" name="TextBox 3"/>
          <p:cNvSpPr txBox="1"/>
          <p:nvPr/>
        </p:nvSpPr>
        <p:spPr>
          <a:xfrm>
            <a:off x="10114982" y="288845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019266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519448"/>
            <a:ext cx="10363200" cy="1143000"/>
          </a:xfrm>
        </p:spPr>
        <p:txBody>
          <a:bodyPr>
            <a:normAutofit fontScale="90000"/>
          </a:bodyPr>
          <a:lstStyle/>
          <a:p>
            <a:pPr algn="ctr"/>
            <a:r>
              <a:rPr lang="en-IN" b="1" dirty="0">
                <a:solidFill>
                  <a:srgbClr val="FF0000"/>
                </a:solidFill>
              </a:rPr>
              <a:t>Advantages &amp; Disadvantages of </a:t>
            </a:r>
            <a:r>
              <a:rPr lang="en-IN" b="1" dirty="0" err="1">
                <a:solidFill>
                  <a:srgbClr val="FF0000"/>
                </a:solidFill>
              </a:rPr>
              <a:t>Trie</a:t>
            </a:r>
            <a:r>
              <a:rPr lang="en-IN" b="1" dirty="0">
                <a:solidFill>
                  <a:srgbClr val="FF0000"/>
                </a:solidFill>
              </a:rPr>
              <a:t> Data Structure</a:t>
            </a:r>
            <a:br>
              <a:rPr lang="en-IN" b="1" dirty="0">
                <a:solidFill>
                  <a:srgbClr val="FF0000"/>
                </a:solidFill>
              </a:rPr>
            </a:br>
            <a:endParaRPr lang="en-IN" dirty="0">
              <a:solidFill>
                <a:srgbClr val="FF0000"/>
              </a:solidFill>
            </a:endParaRPr>
          </a:p>
        </p:txBody>
      </p:sp>
      <p:sp>
        <p:nvSpPr>
          <p:cNvPr id="3" name="Text Placeholder 2"/>
          <p:cNvSpPr>
            <a:spLocks noGrp="1"/>
          </p:cNvSpPr>
          <p:nvPr>
            <p:ph type="body" sz="half" idx="1"/>
          </p:nvPr>
        </p:nvSpPr>
        <p:spPr>
          <a:xfrm>
            <a:off x="309763" y="1415602"/>
            <a:ext cx="9215237" cy="4587025"/>
          </a:xfrm>
        </p:spPr>
        <p:txBody>
          <a:bodyPr>
            <a:normAutofit/>
          </a:bodyPr>
          <a:lstStyle/>
          <a:p>
            <a:pPr marL="0" indent="0">
              <a:buNone/>
            </a:pPr>
            <a:r>
              <a:rPr lang="en-IN" sz="1700" b="1" dirty="0">
                <a:solidFill>
                  <a:srgbClr val="C00000"/>
                </a:solidFill>
                <a:latin typeface="Trebuchet MS" panose="020B0603020202020204" pitchFamily="34" charset="0"/>
              </a:rPr>
              <a:t>Advantages of </a:t>
            </a:r>
            <a:r>
              <a:rPr lang="en-IN" sz="1700" b="1" dirty="0" err="1">
                <a:solidFill>
                  <a:srgbClr val="C00000"/>
                </a:solidFill>
                <a:latin typeface="Trebuchet MS" panose="020B0603020202020204" pitchFamily="34" charset="0"/>
              </a:rPr>
              <a:t>Trie</a:t>
            </a:r>
            <a:r>
              <a:rPr lang="en-IN" sz="1700" b="1" dirty="0">
                <a:solidFill>
                  <a:srgbClr val="C00000"/>
                </a:solidFill>
                <a:latin typeface="Trebuchet MS" panose="020B0603020202020204" pitchFamily="34" charset="0"/>
              </a:rPr>
              <a:t> Data Structure</a:t>
            </a:r>
          </a:p>
          <a:p>
            <a:r>
              <a:rPr lang="en-IN" sz="1700" dirty="0">
                <a:latin typeface="Trebuchet MS" panose="020B0603020202020204" pitchFamily="34" charset="0"/>
              </a:rPr>
              <a:t>Tries can implement insert and search operations faster than a binary search tree. Tries are also faster than hash tables as there are no hash functions and collisions in a </a:t>
            </a:r>
            <a:r>
              <a:rPr lang="en-IN" sz="1700" dirty="0" err="1">
                <a:latin typeface="Trebuchet MS" panose="020B0603020202020204" pitchFamily="34" charset="0"/>
              </a:rPr>
              <a:t>Trie</a:t>
            </a:r>
            <a:r>
              <a:rPr lang="en-IN" sz="1700" dirty="0">
                <a:latin typeface="Trebuchet MS" panose="020B0603020202020204" pitchFamily="34" charset="0"/>
              </a:rPr>
              <a:t>.</a:t>
            </a:r>
          </a:p>
          <a:p>
            <a:r>
              <a:rPr lang="en-IN" sz="1700" dirty="0">
                <a:latin typeface="Trebuchet MS" panose="020B0603020202020204" pitchFamily="34" charset="0"/>
              </a:rPr>
              <a:t>Tries can be used to order the strings in alphabetical order.</a:t>
            </a:r>
          </a:p>
          <a:p>
            <a:r>
              <a:rPr lang="en-IN" sz="1700" dirty="0">
                <a:latin typeface="Trebuchet MS" panose="020B0603020202020204" pitchFamily="34" charset="0"/>
              </a:rPr>
              <a:t>Tries can be used to implement prefix-based searching which can't be implemented using a Hash Table. This helps in implementing features like autocomplete and spell checks on a given word.</a:t>
            </a:r>
          </a:p>
          <a:p>
            <a:endParaRPr lang="en-IN" sz="1700" b="1" dirty="0">
              <a:latin typeface="Trebuchet MS" panose="020B0603020202020204" pitchFamily="34" charset="0"/>
            </a:endParaRPr>
          </a:p>
          <a:p>
            <a:pPr marL="0" indent="0">
              <a:buNone/>
            </a:pPr>
            <a:r>
              <a:rPr lang="en-IN" sz="1700" b="1" dirty="0">
                <a:solidFill>
                  <a:srgbClr val="C00000"/>
                </a:solidFill>
                <a:latin typeface="Trebuchet MS" panose="020B0603020202020204" pitchFamily="34" charset="0"/>
              </a:rPr>
              <a:t>Disadvantage of </a:t>
            </a:r>
            <a:r>
              <a:rPr lang="en-IN" sz="1700" b="1" dirty="0" err="1">
                <a:solidFill>
                  <a:srgbClr val="C00000"/>
                </a:solidFill>
                <a:latin typeface="Trebuchet MS" panose="020B0603020202020204" pitchFamily="34" charset="0"/>
              </a:rPr>
              <a:t>Trie</a:t>
            </a:r>
            <a:r>
              <a:rPr lang="en-IN" sz="1700" b="1" dirty="0">
                <a:solidFill>
                  <a:srgbClr val="C00000"/>
                </a:solidFill>
                <a:latin typeface="Trebuchet MS" panose="020B0603020202020204" pitchFamily="34" charset="0"/>
              </a:rPr>
              <a:t> Data Structure</a:t>
            </a:r>
          </a:p>
          <a:p>
            <a:r>
              <a:rPr lang="en-IN" sz="1700" dirty="0">
                <a:latin typeface="Trebuchet MS" panose="020B0603020202020204" pitchFamily="34" charset="0"/>
              </a:rPr>
              <a:t>The main disadvantage with </a:t>
            </a:r>
            <a:r>
              <a:rPr lang="en-IN" sz="1700" dirty="0" err="1">
                <a:latin typeface="Trebuchet MS" panose="020B0603020202020204" pitchFamily="34" charset="0"/>
              </a:rPr>
              <a:t>Trie</a:t>
            </a:r>
            <a:r>
              <a:rPr lang="en-IN" sz="1700" dirty="0">
                <a:latin typeface="Trebuchet MS" panose="020B0603020202020204" pitchFamily="34" charset="0"/>
              </a:rPr>
              <a:t> is that they take a lot of memory for storing strings as compared to other data structures. This is because each node consists of an array of pointers for the child nodes and also contains some additional variables like the </a:t>
            </a:r>
            <a:r>
              <a:rPr lang="en-IN" sz="1700" dirty="0" err="1">
                <a:latin typeface="Trebuchet MS" panose="020B0603020202020204" pitchFamily="34" charset="0"/>
              </a:rPr>
              <a:t>wordEndCnt</a:t>
            </a:r>
            <a:r>
              <a:rPr lang="en-IN" sz="1700" dirty="0">
                <a:latin typeface="Trebuchet MS" panose="020B0603020202020204" pitchFamily="34" charset="0"/>
              </a:rPr>
              <a:t> variable we used in the </a:t>
            </a:r>
            <a:r>
              <a:rPr lang="en-IN" sz="1700" dirty="0" err="1">
                <a:latin typeface="Trebuchet MS" panose="020B0603020202020204" pitchFamily="34" charset="0"/>
              </a:rPr>
              <a:t>TrieNode</a:t>
            </a:r>
            <a:r>
              <a:rPr lang="en-IN" sz="1700" dirty="0">
                <a:latin typeface="Trebuchet MS" panose="020B0603020202020204" pitchFamily="34" charset="0"/>
              </a:rPr>
              <a:t> structure.</a:t>
            </a:r>
          </a:p>
          <a:p>
            <a:endParaRPr lang="en-IN" sz="1700" dirty="0">
              <a:latin typeface="Trebuchet MS" panose="020B0603020202020204" pitchFamily="34" charset="0"/>
            </a:endParaRPr>
          </a:p>
        </p:txBody>
      </p:sp>
    </p:spTree>
    <p:extLst>
      <p:ext uri="{BB962C8B-B14F-4D97-AF65-F5344CB8AC3E}">
        <p14:creationId xmlns:p14="http://schemas.microsoft.com/office/powerpoint/2010/main" val="936518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a:solidFill>
                  <a:srgbClr val="FF0000"/>
                </a:solidFill>
              </a:rPr>
              <a:t>Conclusion</a:t>
            </a:r>
            <a:br>
              <a:rPr lang="en-IN" b="1" dirty="0">
                <a:solidFill>
                  <a:srgbClr val="FF0000"/>
                </a:solidFill>
              </a:rPr>
            </a:br>
            <a:endParaRPr lang="en-IN" dirty="0">
              <a:solidFill>
                <a:srgbClr val="FF0000"/>
              </a:solidFill>
            </a:endParaRPr>
          </a:p>
        </p:txBody>
      </p:sp>
      <p:sp>
        <p:nvSpPr>
          <p:cNvPr id="3" name="Text Placeholder 2"/>
          <p:cNvSpPr>
            <a:spLocks noGrp="1"/>
          </p:cNvSpPr>
          <p:nvPr>
            <p:ph type="body" sz="half" idx="1"/>
          </p:nvPr>
        </p:nvSpPr>
        <p:spPr>
          <a:xfrm>
            <a:off x="1038224" y="1733550"/>
            <a:ext cx="8524875" cy="3041962"/>
          </a:xfrm>
        </p:spPr>
        <p:txBody>
          <a:bodyPr>
            <a:normAutofit/>
          </a:bodyPr>
          <a:lstStyle/>
          <a:p>
            <a:r>
              <a:rPr lang="en-IN" dirty="0"/>
              <a:t>The time needed for building a </a:t>
            </a:r>
            <a:r>
              <a:rPr lang="en-IN" dirty="0" err="1"/>
              <a:t>Trie</a:t>
            </a:r>
            <a:r>
              <a:rPr lang="en-IN" dirty="0"/>
              <a:t> data structure is O(N*x). Here N is the number of strings we want to insert in </a:t>
            </a:r>
            <a:r>
              <a:rPr lang="en-IN" dirty="0" err="1"/>
              <a:t>Trie</a:t>
            </a:r>
            <a:r>
              <a:rPr lang="en-IN" dirty="0"/>
              <a:t> and x is the average length of the strings we want to insert.</a:t>
            </a:r>
          </a:p>
          <a:p>
            <a:r>
              <a:rPr lang="en-IN" dirty="0"/>
              <a:t>Using a </a:t>
            </a:r>
            <a:r>
              <a:rPr lang="en-IN" dirty="0" err="1"/>
              <a:t>Trie</a:t>
            </a:r>
            <a:r>
              <a:rPr lang="en-IN" dirty="0"/>
              <a:t> data structure we can insert, search and delete keys in a time complexity of O(k) where k is the length of the key.</a:t>
            </a:r>
          </a:p>
          <a:p>
            <a:r>
              <a:rPr lang="en-IN" dirty="0"/>
              <a:t>The only disadvantage of using a </a:t>
            </a:r>
            <a:r>
              <a:rPr lang="en-IN" dirty="0" err="1"/>
              <a:t>Trie</a:t>
            </a:r>
            <a:r>
              <a:rPr lang="en-IN" dirty="0"/>
              <a:t> data structure is that they may end up taking more space than other data structures.</a:t>
            </a:r>
          </a:p>
          <a:p>
            <a:r>
              <a:rPr lang="en-IN" dirty="0" err="1"/>
              <a:t>Trie</a:t>
            </a:r>
            <a:r>
              <a:rPr lang="en-IN" dirty="0"/>
              <a:t> data structures have many practical applications. Some common examples are auto-completing features, dictionaries, and spell checkers.</a:t>
            </a:r>
          </a:p>
          <a:p>
            <a:endParaRPr lang="en-IN" dirty="0"/>
          </a:p>
        </p:txBody>
      </p:sp>
    </p:spTree>
    <p:extLst>
      <p:ext uri="{BB962C8B-B14F-4D97-AF65-F5344CB8AC3E}">
        <p14:creationId xmlns:p14="http://schemas.microsoft.com/office/powerpoint/2010/main" val="2279988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1D1E-39CE-9F7A-722A-EEEAA24DA9ED}"/>
              </a:ext>
            </a:extLst>
          </p:cNvPr>
          <p:cNvSpPr>
            <a:spLocks noGrp="1"/>
          </p:cNvSpPr>
          <p:nvPr>
            <p:ph type="title"/>
          </p:nvPr>
        </p:nvSpPr>
        <p:spPr/>
        <p:txBody>
          <a:bodyPr/>
          <a:lstStyle/>
          <a:p>
            <a:pPr algn="ctr"/>
            <a:r>
              <a:rPr lang="en-IN" sz="3600" dirty="0">
                <a:latin typeface="Trebuchet MS" panose="020B0603020202020204" pitchFamily="34" charset="0"/>
              </a:rPr>
              <a:t>Tries</a:t>
            </a:r>
            <a:endParaRPr lang="en-IN" dirty="0"/>
          </a:p>
        </p:txBody>
      </p:sp>
      <p:sp>
        <p:nvSpPr>
          <p:cNvPr id="3" name="Content Placeholder 2">
            <a:extLst>
              <a:ext uri="{FF2B5EF4-FFF2-40B4-BE49-F238E27FC236}">
                <a16:creationId xmlns:a16="http://schemas.microsoft.com/office/drawing/2014/main" id="{53C8431A-D1C5-3DBC-8303-3488A01F2E5B}"/>
              </a:ext>
            </a:extLst>
          </p:cNvPr>
          <p:cNvSpPr>
            <a:spLocks noGrp="1"/>
          </p:cNvSpPr>
          <p:nvPr>
            <p:ph idx="1"/>
          </p:nvPr>
        </p:nvSpPr>
        <p:spPr>
          <a:xfrm>
            <a:off x="183495" y="1632678"/>
            <a:ext cx="9421899" cy="3954390"/>
          </a:xfrm>
        </p:spPr>
        <p:txBody>
          <a:bodyPr>
            <a:normAutofit/>
          </a:bodyPr>
          <a:lstStyle/>
          <a:p>
            <a:pPr marL="0" indent="0" algn="just">
              <a:buNone/>
            </a:pPr>
            <a:r>
              <a:rPr lang="en-IN" dirty="0">
                <a:effectLst/>
                <a:ea typeface="Times New Roman" panose="02020603050405020304" pitchFamily="18" charset="0"/>
              </a:rPr>
              <a:t>A </a:t>
            </a:r>
            <a:r>
              <a:rPr lang="en-IN" dirty="0" err="1">
                <a:effectLst/>
                <a:ea typeface="Times New Roman" panose="02020603050405020304" pitchFamily="18" charset="0"/>
              </a:rPr>
              <a:t>trie</a:t>
            </a:r>
            <a:r>
              <a:rPr lang="en-IN" dirty="0">
                <a:effectLst/>
                <a:ea typeface="Times New Roman" panose="02020603050405020304" pitchFamily="18" charset="0"/>
              </a:rPr>
              <a:t> data structure gives us advantages over a hash table mainly in the following factors: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4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ea typeface="Calibri" panose="020F0502020204030204" pitchFamily="34" charset="0"/>
                <a:cs typeface="Times New Roman" panose="02020603050405020304" pitchFamily="18" charset="0"/>
              </a:rPr>
              <a:t>Prefix-based searching can't be done with a hash table.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ea typeface="Calibri" panose="020F0502020204030204" pitchFamily="34" charset="0"/>
                <a:cs typeface="Times New Roman" panose="02020603050405020304" pitchFamily="18" charset="0"/>
              </a:rPr>
              <a:t>There are no collisions in a </a:t>
            </a:r>
            <a:r>
              <a:rPr lang="en-IN" dirty="0" err="1">
                <a:effectLst/>
                <a:ea typeface="Calibri" panose="020F0502020204030204" pitchFamily="34" charset="0"/>
                <a:cs typeface="Times New Roman" panose="02020603050405020304" pitchFamily="18" charset="0"/>
              </a:rPr>
              <a:t>trie</a:t>
            </a:r>
            <a:r>
              <a:rPr lang="en-IN" dirty="0">
                <a:effectLst/>
                <a:ea typeface="Calibri" panose="020F0502020204030204" pitchFamily="34" charset="0"/>
                <a:cs typeface="Times New Roman" panose="02020603050405020304" pitchFamily="18" charset="0"/>
              </a:rPr>
              <a:t> data structure which means a better worst-case time complexity than a hash table </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dirty="0">
                <a:effectLst/>
                <a:ea typeface="Calibri" panose="020F0502020204030204" pitchFamily="34" charset="0"/>
                <a:cs typeface="Times New Roman" panose="02020603050405020304" pitchFamily="18" charset="0"/>
              </a:rPr>
              <a:t>Hash functions are not used in a </a:t>
            </a:r>
            <a:r>
              <a:rPr lang="en-IN" dirty="0" err="1">
                <a:effectLst/>
                <a:ea typeface="Calibri" panose="020F0502020204030204" pitchFamily="34" charset="0"/>
                <a:cs typeface="Times New Roman" panose="02020603050405020304" pitchFamily="18" charset="0"/>
              </a:rPr>
              <a:t>Trie</a:t>
            </a:r>
            <a:r>
              <a:rPr lang="en-IN" dirty="0">
                <a:effectLst/>
                <a:ea typeface="Calibri" panose="020F0502020204030204" pitchFamily="34" charset="0"/>
                <a:cs typeface="Times New Roman" panose="02020603050405020304" pitchFamily="18" charset="0"/>
              </a:rPr>
              <a:t> data structure.</a:t>
            </a:r>
          </a:p>
          <a:p>
            <a:endParaRPr lang="en-IN" dirty="0"/>
          </a:p>
        </p:txBody>
      </p:sp>
    </p:spTree>
    <p:extLst>
      <p:ext uri="{BB962C8B-B14F-4D97-AF65-F5344CB8AC3E}">
        <p14:creationId xmlns:p14="http://schemas.microsoft.com/office/powerpoint/2010/main" val="3090255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5F02E-2880-9DA7-8E6C-CAF4C2F9C6E2}"/>
              </a:ext>
            </a:extLst>
          </p:cNvPr>
          <p:cNvSpPr>
            <a:spLocks noGrp="1"/>
          </p:cNvSpPr>
          <p:nvPr>
            <p:ph type="title"/>
          </p:nvPr>
        </p:nvSpPr>
        <p:spPr/>
        <p:txBody>
          <a:bodyPr>
            <a:normAutofit/>
          </a:bodyPr>
          <a:lstStyle/>
          <a:p>
            <a:pPr algn="ctr"/>
            <a:r>
              <a:rPr lang="en-IN" sz="3200" dirty="0">
                <a:ea typeface="Times New Roman" panose="02020603050405020304" pitchFamily="18" charset="0"/>
                <a:cs typeface="Times New Roman" panose="02020603050405020304" pitchFamily="18" charset="0"/>
              </a:rPr>
              <a:t>Properties of a </a:t>
            </a:r>
            <a:r>
              <a:rPr lang="en-IN" sz="3200" dirty="0" err="1">
                <a:ea typeface="Times New Roman" panose="02020603050405020304" pitchFamily="18" charset="0"/>
                <a:cs typeface="Times New Roman" panose="02020603050405020304" pitchFamily="18" charset="0"/>
              </a:rPr>
              <a:t>Trie</a:t>
            </a:r>
            <a:r>
              <a:rPr lang="en-IN" sz="3200" dirty="0">
                <a:ea typeface="Times New Roman" panose="02020603050405020304" pitchFamily="18" charset="0"/>
                <a:cs typeface="Times New Roman" panose="02020603050405020304" pitchFamily="18" charset="0"/>
              </a:rPr>
              <a:t> Data Structure</a:t>
            </a:r>
            <a:br>
              <a:rPr lang="en-IN" sz="3200" dirty="0">
                <a:ea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B8794FC8-9178-79C1-5BB7-2D83FA661902}"/>
              </a:ext>
            </a:extLst>
          </p:cNvPr>
          <p:cNvSpPr>
            <a:spLocks noGrp="1"/>
          </p:cNvSpPr>
          <p:nvPr>
            <p:ph idx="1"/>
          </p:nvPr>
        </p:nvSpPr>
        <p:spPr>
          <a:xfrm>
            <a:off x="737532" y="1582344"/>
            <a:ext cx="8733639" cy="4351338"/>
          </a:xfrm>
        </p:spPr>
        <p:txBody>
          <a:bodyPr>
            <a:normAutofit/>
          </a:bodyPr>
          <a:lstStyle/>
          <a:p>
            <a:pPr algn="just"/>
            <a:r>
              <a:rPr lang="en-IN" dirty="0">
                <a:effectLst/>
                <a:latin typeface="Trebuchet MS" panose="020B0603020202020204" pitchFamily="34" charset="0"/>
                <a:ea typeface="Times New Roman" panose="02020603050405020304" pitchFamily="18" charset="0"/>
              </a:rPr>
              <a:t>The structure of a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is like that of a tree. </a:t>
            </a:r>
          </a:p>
          <a:p>
            <a:pPr algn="just"/>
            <a:r>
              <a:rPr lang="en-IN" dirty="0">
                <a:effectLst/>
                <a:latin typeface="Trebuchet MS" panose="020B0603020202020204" pitchFamily="34" charset="0"/>
                <a:ea typeface="Times New Roman" panose="02020603050405020304" pitchFamily="18" charset="0"/>
              </a:rPr>
              <a:t>Each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consists of a root node. </a:t>
            </a:r>
          </a:p>
          <a:p>
            <a:pPr algn="just"/>
            <a:r>
              <a:rPr lang="en-IN" dirty="0">
                <a:effectLst/>
                <a:latin typeface="Trebuchet MS" panose="020B0603020202020204" pitchFamily="34" charset="0"/>
                <a:ea typeface="Times New Roman" panose="02020603050405020304" pitchFamily="18" charset="0"/>
              </a:rPr>
              <a:t>The root node branches into various child nodes having multiple edges. </a:t>
            </a:r>
          </a:p>
          <a:p>
            <a:pPr algn="just"/>
            <a:r>
              <a:rPr lang="en-IN" dirty="0">
                <a:effectLst/>
                <a:latin typeface="Trebuchet MS" panose="020B0603020202020204" pitchFamily="34" charset="0"/>
                <a:ea typeface="Times New Roman" panose="02020603050405020304" pitchFamily="18" charset="0"/>
              </a:rPr>
              <a:t>Each </a:t>
            </a:r>
            <a:r>
              <a:rPr lang="en-IN" dirty="0" err="1">
                <a:effectLst/>
                <a:latin typeface="Trebuchet MS" panose="020B0603020202020204" pitchFamily="34" charset="0"/>
                <a:ea typeface="Times New Roman" panose="02020603050405020304" pitchFamily="18" charset="0"/>
              </a:rPr>
              <a:t>TrieNode</a:t>
            </a:r>
            <a:r>
              <a:rPr lang="en-IN" dirty="0">
                <a:effectLst/>
                <a:latin typeface="Trebuchet MS" panose="020B0603020202020204" pitchFamily="34" charset="0"/>
                <a:ea typeface="Times New Roman" panose="02020603050405020304" pitchFamily="18" charset="0"/>
              </a:rPr>
              <a:t> consists of an array of pointers where every index of the array represents a character. </a:t>
            </a:r>
          </a:p>
          <a:p>
            <a:pPr algn="just"/>
            <a:r>
              <a:rPr lang="en-IN" dirty="0">
                <a:effectLst/>
                <a:latin typeface="Trebuchet MS" panose="020B0603020202020204" pitchFamily="34" charset="0"/>
                <a:ea typeface="Times New Roman" panose="02020603050405020304" pitchFamily="18" charset="0"/>
              </a:rPr>
              <a:t>Each node of a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represents a string and each edge represents a character. </a:t>
            </a:r>
          </a:p>
          <a:p>
            <a:pPr algn="just"/>
            <a:r>
              <a:rPr lang="en-IN" dirty="0">
                <a:effectLst/>
                <a:latin typeface="Trebuchet MS" panose="020B0603020202020204" pitchFamily="34" charset="0"/>
                <a:ea typeface="Times New Roman" panose="02020603050405020304" pitchFamily="18" charset="0"/>
              </a:rPr>
              <a:t>The root node is an empty string. </a:t>
            </a:r>
          </a:p>
          <a:p>
            <a:pPr algn="just"/>
            <a:r>
              <a:rPr lang="en-IN" dirty="0">
                <a:effectLst/>
                <a:latin typeface="Trebuchet MS" panose="020B0603020202020204" pitchFamily="34" charset="0"/>
                <a:ea typeface="Times New Roman" panose="02020603050405020304" pitchFamily="18" charset="0"/>
              </a:rPr>
              <a:t>Each node except the root node is a string having characters along the path from the root to that node. </a:t>
            </a:r>
          </a:p>
          <a:p>
            <a:endParaRPr lang="en-IN" dirty="0"/>
          </a:p>
        </p:txBody>
      </p:sp>
    </p:spTree>
    <p:extLst>
      <p:ext uri="{BB962C8B-B14F-4D97-AF65-F5344CB8AC3E}">
        <p14:creationId xmlns:p14="http://schemas.microsoft.com/office/powerpoint/2010/main" val="7538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09800" y="304800"/>
            <a:ext cx="7772400" cy="1143000"/>
          </a:xfrm>
        </p:spPr>
        <p:txBody>
          <a:bodyPr/>
          <a:lstStyle/>
          <a:p>
            <a:r>
              <a:rPr lang="en-US" altLang="en-US" sz="6600" b="1">
                <a:solidFill>
                  <a:schemeClr val="accent2"/>
                </a:solidFill>
              </a:rPr>
              <a:t>Tries</a:t>
            </a:r>
            <a:endParaRPr lang="en-US" altLang="en-US"/>
          </a:p>
        </p:txBody>
      </p:sp>
      <p:sp>
        <p:nvSpPr>
          <p:cNvPr id="2051" name="Rectangle 3"/>
          <p:cNvSpPr>
            <a:spLocks noGrp="1" noChangeArrowheads="1"/>
          </p:cNvSpPr>
          <p:nvPr>
            <p:ph type="body" sz="half" idx="1"/>
          </p:nvPr>
        </p:nvSpPr>
        <p:spPr>
          <a:xfrm>
            <a:off x="1524000" y="1447800"/>
            <a:ext cx="3733800" cy="1905000"/>
          </a:xfrm>
        </p:spPr>
        <p:txBody>
          <a:bodyPr/>
          <a:lstStyle/>
          <a:p>
            <a:r>
              <a:rPr lang="en-US" altLang="en-US"/>
              <a:t>Standard Tries</a:t>
            </a:r>
          </a:p>
          <a:p>
            <a:r>
              <a:rPr lang="en-US" altLang="en-US"/>
              <a:t>Compressed Tries</a:t>
            </a:r>
          </a:p>
          <a:p>
            <a:r>
              <a:rPr lang="en-US" altLang="en-US"/>
              <a:t>Suffix Tries</a:t>
            </a:r>
          </a:p>
        </p:txBody>
      </p:sp>
      <p:pic>
        <p:nvPicPr>
          <p:cNvPr id="2053" name="Picture 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057400" y="3140076"/>
            <a:ext cx="7924800" cy="3717925"/>
          </a:xfrm>
          <a:noFill/>
          <a:ln/>
        </p:spPr>
      </p:pic>
      <p:sp>
        <p:nvSpPr>
          <p:cNvPr id="7" name="Slide Number Placeholder 6"/>
          <p:cNvSpPr>
            <a:spLocks noGrp="1"/>
          </p:cNvSpPr>
          <p:nvPr>
            <p:ph type="sldNum" sz="quarter" idx="12"/>
          </p:nvPr>
        </p:nvSpPr>
        <p:spPr/>
        <p:txBody>
          <a:bodyPr/>
          <a:lstStyle/>
          <a:p>
            <a:fld id="{C2884F22-D7F3-4946-A47A-B66882CC4B47}" type="slidenum">
              <a:rPr lang="en-US" altLang="en-US"/>
              <a:pPr/>
              <a:t>6</a:t>
            </a:fld>
            <a:endParaRPr lang="en-US" altLang="en-US"/>
          </a:p>
        </p:txBody>
      </p:sp>
    </p:spTree>
    <p:extLst>
      <p:ext uri="{BB962C8B-B14F-4D97-AF65-F5344CB8AC3E}">
        <p14:creationId xmlns:p14="http://schemas.microsoft.com/office/powerpoint/2010/main" val="38030743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Effect transition="in" filter="dissolve">
                                      <p:cBhvr>
                                        <p:cTn id="12" dur="500"/>
                                        <p:tgtEl>
                                          <p:spTgt spid="2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Effect transition="in" filter="dissolve">
                                      <p:cBhvr>
                                        <p:cTn id="17" dur="500"/>
                                        <p:tgtEl>
                                          <p:spTgt spid="20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1DBCC-22E2-B3F8-29D3-3919FE1A7FC9}"/>
              </a:ext>
            </a:extLst>
          </p:cNvPr>
          <p:cNvSpPr>
            <a:spLocks noGrp="1"/>
          </p:cNvSpPr>
          <p:nvPr>
            <p:ph type="title"/>
          </p:nvPr>
        </p:nvSpPr>
        <p:spPr/>
        <p:txBody>
          <a:bodyPr>
            <a:normAutofit/>
          </a:bodyPr>
          <a:lstStyle/>
          <a:p>
            <a:pPr algn="ctr"/>
            <a:r>
              <a:rPr lang="en-IN" sz="3200" dirty="0" err="1">
                <a:solidFill>
                  <a:srgbClr val="FF0000"/>
                </a:solidFill>
                <a:effectLst/>
                <a:latin typeface="Trebuchet MS" panose="020B0603020202020204" pitchFamily="34" charset="0"/>
                <a:ea typeface="Times New Roman" panose="02020603050405020304" pitchFamily="18" charset="0"/>
              </a:rPr>
              <a:t>Trie</a:t>
            </a:r>
            <a:r>
              <a:rPr lang="en-IN" sz="3200" dirty="0">
                <a:solidFill>
                  <a:srgbClr val="FF0000"/>
                </a:solidFill>
                <a:effectLst/>
                <a:latin typeface="Trebuchet MS" panose="020B0603020202020204" pitchFamily="34" charset="0"/>
                <a:ea typeface="Times New Roman" panose="02020603050405020304" pitchFamily="18" charset="0"/>
              </a:rPr>
              <a:t> data structure : Example.</a:t>
            </a:r>
            <a:br>
              <a:rPr lang="en-IN" sz="3200" dirty="0">
                <a:solidFill>
                  <a:srgbClr val="FF0000"/>
                </a:solidFill>
                <a:effectLst/>
                <a:latin typeface="Times New Roman" panose="02020603050405020304" pitchFamily="18" charset="0"/>
                <a:ea typeface="Times New Roman" panose="02020603050405020304" pitchFamily="18" charset="0"/>
              </a:rPr>
            </a:br>
            <a:endParaRPr lang="en-IN" sz="3200" dirty="0">
              <a:solidFill>
                <a:srgbClr val="FF0000"/>
              </a:solidFill>
            </a:endParaRPr>
          </a:p>
        </p:txBody>
      </p:sp>
      <p:pic>
        <p:nvPicPr>
          <p:cNvPr id="4" name="Content Placeholder 3">
            <a:extLst>
              <a:ext uri="{FF2B5EF4-FFF2-40B4-BE49-F238E27FC236}">
                <a16:creationId xmlns:a16="http://schemas.microsoft.com/office/drawing/2014/main" id="{1BD206FB-194E-FD37-04FD-FDEFD6D5B705}"/>
              </a:ext>
            </a:extLst>
          </p:cNvPr>
          <p:cNvPicPr>
            <a:picLocks noGrp="1" noChangeAspect="1"/>
          </p:cNvPicPr>
          <p:nvPr>
            <p:ph idx="1"/>
          </p:nvPr>
        </p:nvPicPr>
        <p:blipFill>
          <a:blip r:embed="rId2"/>
          <a:stretch>
            <a:fillRect/>
          </a:stretch>
        </p:blipFill>
        <p:spPr>
          <a:xfrm>
            <a:off x="7575258" y="1571001"/>
            <a:ext cx="4339905" cy="3878941"/>
          </a:xfrm>
          <a:prstGeom prst="rect">
            <a:avLst/>
          </a:prstGeom>
        </p:spPr>
      </p:pic>
      <p:sp>
        <p:nvSpPr>
          <p:cNvPr id="6" name="TextBox 5">
            <a:extLst>
              <a:ext uri="{FF2B5EF4-FFF2-40B4-BE49-F238E27FC236}">
                <a16:creationId xmlns:a16="http://schemas.microsoft.com/office/drawing/2014/main" id="{2C66FC19-B5B8-C5F3-C9EB-55919A0E1661}"/>
              </a:ext>
            </a:extLst>
          </p:cNvPr>
          <p:cNvSpPr txBox="1"/>
          <p:nvPr/>
        </p:nvSpPr>
        <p:spPr>
          <a:xfrm>
            <a:off x="439836" y="1571001"/>
            <a:ext cx="7051533" cy="4185761"/>
          </a:xfrm>
          <a:prstGeom prst="rect">
            <a:avLst/>
          </a:prstGeom>
          <a:noFill/>
        </p:spPr>
        <p:txBody>
          <a:bodyPr wrap="square">
            <a:spAutoFit/>
          </a:bodyPr>
          <a:lstStyle/>
          <a:p>
            <a:pPr algn="just"/>
            <a:r>
              <a:rPr lang="en-IN" sz="1400" dirty="0">
                <a:effectLst/>
                <a:latin typeface="Trebuchet MS" panose="020B0603020202020204" pitchFamily="34" charset="0"/>
                <a:ea typeface="Times New Roman" panose="02020603050405020304" pitchFamily="18" charset="0"/>
              </a:rPr>
              <a:t>The diagram above shows a </a:t>
            </a:r>
            <a:r>
              <a:rPr lang="en-IN" sz="1400" dirty="0" err="1">
                <a:effectLst/>
                <a:latin typeface="Trebuchet MS" panose="020B0603020202020204" pitchFamily="34" charset="0"/>
                <a:ea typeface="Times New Roman" panose="02020603050405020304" pitchFamily="18" charset="0"/>
              </a:rPr>
              <a:t>trie</a:t>
            </a:r>
            <a:r>
              <a:rPr lang="en-IN" sz="1400" dirty="0">
                <a:effectLst/>
                <a:latin typeface="Trebuchet MS" panose="020B0603020202020204" pitchFamily="34" charset="0"/>
                <a:ea typeface="Times New Roman" panose="02020603050405020304" pitchFamily="18" charset="0"/>
              </a:rPr>
              <a:t> data structure with input strings as </a:t>
            </a:r>
            <a:r>
              <a:rPr lang="en-IN" sz="1400" dirty="0">
                <a:solidFill>
                  <a:srgbClr val="C00000"/>
                </a:solidFill>
                <a:effectLst/>
                <a:latin typeface="Trebuchet MS" panose="020B0603020202020204" pitchFamily="34" charset="0"/>
                <a:ea typeface="Times New Roman" panose="02020603050405020304" pitchFamily="18" charset="0"/>
              </a:rPr>
              <a:t>ball, bat, </a:t>
            </a:r>
            <a:r>
              <a:rPr lang="en-IN" sz="1400" dirty="0" err="1">
                <a:solidFill>
                  <a:srgbClr val="C00000"/>
                </a:solidFill>
                <a:effectLst/>
                <a:latin typeface="Trebuchet MS" panose="020B0603020202020204" pitchFamily="34" charset="0"/>
                <a:ea typeface="Times New Roman" panose="02020603050405020304" pitchFamily="18" charset="0"/>
              </a:rPr>
              <a:t>eAr</a:t>
            </a:r>
            <a:r>
              <a:rPr lang="en-IN" sz="1400" dirty="0">
                <a:solidFill>
                  <a:srgbClr val="C00000"/>
                </a:solidFill>
                <a:effectLst/>
                <a:latin typeface="Trebuchet MS" panose="020B0603020202020204" pitchFamily="34" charset="0"/>
                <a:ea typeface="Times New Roman" panose="02020603050405020304" pitchFamily="18" charset="0"/>
              </a:rPr>
              <a:t>, </a:t>
            </a:r>
            <a:r>
              <a:rPr lang="en-IN" sz="1400" dirty="0" err="1">
                <a:solidFill>
                  <a:srgbClr val="C00000"/>
                </a:solidFill>
                <a:effectLst/>
                <a:latin typeface="Trebuchet MS" panose="020B0603020202020204" pitchFamily="34" charset="0"/>
                <a:ea typeface="Times New Roman" panose="02020603050405020304" pitchFamily="18" charset="0"/>
              </a:rPr>
              <a:t>eAt</a:t>
            </a:r>
            <a:r>
              <a:rPr lang="en-IN" sz="1400" dirty="0">
                <a:solidFill>
                  <a:srgbClr val="C00000"/>
                </a:solidFill>
                <a:effectLst/>
                <a:latin typeface="Trebuchet MS" panose="020B0603020202020204" pitchFamily="34" charset="0"/>
                <a:ea typeface="Times New Roman" panose="02020603050405020304" pitchFamily="18" charset="0"/>
              </a:rPr>
              <a:t>, tea, and ten.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We can see that every node represents a part or prefix of the given strings.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The root node represents an empty string.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Each edge is represented by a character.</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Every level of the </a:t>
            </a:r>
            <a:r>
              <a:rPr lang="en-IN" sz="1400" dirty="0" err="1">
                <a:effectLst/>
                <a:latin typeface="Trebuchet MS" panose="020B0603020202020204" pitchFamily="34" charset="0"/>
                <a:ea typeface="Times New Roman" panose="02020603050405020304" pitchFamily="18" charset="0"/>
              </a:rPr>
              <a:t>Trie</a:t>
            </a:r>
            <a:r>
              <a:rPr lang="en-IN" sz="1400" dirty="0">
                <a:effectLst/>
                <a:latin typeface="Trebuchet MS" panose="020B0603020202020204" pitchFamily="34" charset="0"/>
                <a:ea typeface="Times New Roman" panose="02020603050405020304" pitchFamily="18" charset="0"/>
              </a:rPr>
              <a:t> data structure represents a prefix of a given length.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If we consider the root node to be at level 0.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Then the root node represents a prefix of length 0 or an empty string. </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effectLst/>
                <a:latin typeface="Trebuchet MS" panose="020B0603020202020204" pitchFamily="34" charset="0"/>
                <a:ea typeface="Times New Roman" panose="02020603050405020304" pitchFamily="18" charset="0"/>
              </a:rPr>
              <a:t>Level 1 of the </a:t>
            </a:r>
            <a:r>
              <a:rPr lang="en-IN" sz="1400" dirty="0" err="1">
                <a:effectLst/>
                <a:latin typeface="Trebuchet MS" panose="020B0603020202020204" pitchFamily="34" charset="0"/>
                <a:ea typeface="Times New Roman" panose="02020603050405020304" pitchFamily="18" charset="0"/>
              </a:rPr>
              <a:t>Trie</a:t>
            </a:r>
            <a:r>
              <a:rPr lang="en-IN" sz="1400" dirty="0">
                <a:effectLst/>
                <a:latin typeface="Trebuchet MS" panose="020B0603020202020204" pitchFamily="34" charset="0"/>
                <a:ea typeface="Times New Roman" panose="02020603050405020304" pitchFamily="18" charset="0"/>
              </a:rPr>
              <a:t> represents a prefix of length 1 and so on.</a:t>
            </a:r>
          </a:p>
          <a:p>
            <a:pPr algn="just"/>
            <a:endParaRPr lang="en-IN" sz="1400" dirty="0">
              <a:effectLst/>
              <a:latin typeface="Trebuchet MS" panose="020B0603020202020204" pitchFamily="34" charset="0"/>
              <a:ea typeface="Times New Roman" panose="02020603050405020304" pitchFamily="18" charset="0"/>
            </a:endParaRPr>
          </a:p>
          <a:p>
            <a:pPr algn="just"/>
            <a:r>
              <a:rPr lang="en-IN" sz="1400" dirty="0">
                <a:solidFill>
                  <a:srgbClr val="FF0000"/>
                </a:solidFill>
                <a:effectLst/>
                <a:latin typeface="Trebuchet MS" panose="020B0603020202020204" pitchFamily="34" charset="0"/>
                <a:ea typeface="Times New Roman" panose="02020603050405020304" pitchFamily="18" charset="0"/>
              </a:rPr>
              <a:t>Two child nodes </a:t>
            </a:r>
            <a:r>
              <a:rPr lang="en-IN" sz="1400" dirty="0">
                <a:effectLst/>
                <a:latin typeface="Trebuchet MS" panose="020B0603020202020204" pitchFamily="34" charset="0"/>
                <a:ea typeface="Times New Roman" panose="02020603050405020304" pitchFamily="18" charset="0"/>
              </a:rPr>
              <a:t>have the </a:t>
            </a:r>
            <a:r>
              <a:rPr lang="en-IN" sz="1400" dirty="0">
                <a:solidFill>
                  <a:srgbClr val="FF0000"/>
                </a:solidFill>
                <a:effectLst/>
                <a:latin typeface="Trebuchet MS" panose="020B0603020202020204" pitchFamily="34" charset="0"/>
                <a:ea typeface="Times New Roman" panose="02020603050405020304" pitchFamily="18" charset="0"/>
              </a:rPr>
              <a:t>same ancestors </a:t>
            </a:r>
            <a:r>
              <a:rPr lang="en-IN" sz="1400" dirty="0">
                <a:effectLst/>
                <a:latin typeface="Trebuchet MS" panose="020B0603020202020204" pitchFamily="34" charset="0"/>
                <a:ea typeface="Times New Roman" panose="02020603050405020304" pitchFamily="18" charset="0"/>
              </a:rPr>
              <a:t>if </a:t>
            </a:r>
            <a:r>
              <a:rPr lang="en-IN" sz="1400" dirty="0">
                <a:solidFill>
                  <a:srgbClr val="FF0000"/>
                </a:solidFill>
                <a:effectLst/>
                <a:latin typeface="Trebuchet MS" panose="020B0603020202020204" pitchFamily="34" charset="0"/>
                <a:ea typeface="Times New Roman" panose="02020603050405020304" pitchFamily="18" charset="0"/>
              </a:rPr>
              <a:t>tea</a:t>
            </a:r>
            <a:r>
              <a:rPr lang="en-IN" sz="1400" dirty="0">
                <a:effectLst/>
                <a:latin typeface="Trebuchet MS" panose="020B0603020202020204" pitchFamily="34" charset="0"/>
                <a:ea typeface="Times New Roman" panose="02020603050405020304" pitchFamily="18" charset="0"/>
              </a:rPr>
              <a:t> and </a:t>
            </a:r>
            <a:r>
              <a:rPr lang="en-IN" sz="1400" dirty="0">
                <a:solidFill>
                  <a:srgbClr val="FF0000"/>
                </a:solidFill>
                <a:effectLst/>
                <a:latin typeface="Trebuchet MS" panose="020B0603020202020204" pitchFamily="34" charset="0"/>
                <a:ea typeface="Times New Roman" panose="02020603050405020304" pitchFamily="18" charset="0"/>
              </a:rPr>
              <a:t>ten</a:t>
            </a:r>
            <a:r>
              <a:rPr lang="en-IN" sz="1400" dirty="0">
                <a:effectLst/>
                <a:latin typeface="Trebuchet MS" panose="020B0603020202020204" pitchFamily="34" charset="0"/>
                <a:ea typeface="Times New Roman" panose="02020603050405020304" pitchFamily="18" charset="0"/>
              </a:rPr>
              <a:t> have the same ancestors which are </a:t>
            </a:r>
            <a:r>
              <a:rPr lang="en-IN" sz="1400" dirty="0" err="1">
                <a:solidFill>
                  <a:srgbClr val="FF0000"/>
                </a:solidFill>
                <a:effectLst/>
                <a:latin typeface="Trebuchet MS" panose="020B0603020202020204" pitchFamily="34" charset="0"/>
                <a:ea typeface="Times New Roman" panose="02020603050405020304" pitchFamily="18" charset="0"/>
              </a:rPr>
              <a:t>te</a:t>
            </a:r>
            <a:r>
              <a:rPr lang="en-IN" sz="1400" dirty="0">
                <a:solidFill>
                  <a:srgbClr val="FF0000"/>
                </a:solidFill>
                <a:effectLst/>
                <a:latin typeface="Trebuchet MS" panose="020B0603020202020204" pitchFamily="34" charset="0"/>
                <a:ea typeface="Times New Roman" panose="02020603050405020304" pitchFamily="18" charset="0"/>
              </a:rPr>
              <a:t> </a:t>
            </a:r>
            <a:r>
              <a:rPr lang="en-IN" sz="1400" dirty="0">
                <a:effectLst/>
                <a:latin typeface="Trebuchet MS" panose="020B0603020202020204" pitchFamily="34" charset="0"/>
                <a:ea typeface="Times New Roman" panose="02020603050405020304" pitchFamily="18" charset="0"/>
              </a:rPr>
              <a:t>and </a:t>
            </a:r>
            <a:r>
              <a:rPr lang="en-IN" sz="1400" dirty="0">
                <a:solidFill>
                  <a:srgbClr val="FF0000"/>
                </a:solidFill>
                <a:effectLst/>
                <a:latin typeface="Trebuchet MS" panose="020B0603020202020204" pitchFamily="34" charset="0"/>
                <a:ea typeface="Times New Roman" panose="02020603050405020304" pitchFamily="18" charset="0"/>
              </a:rPr>
              <a:t>t</a:t>
            </a:r>
            <a:r>
              <a:rPr lang="en-IN" sz="1400" dirty="0">
                <a:effectLst/>
                <a:latin typeface="Trebuchet MS" panose="020B0603020202020204" pitchFamily="34" charset="0"/>
                <a:ea typeface="Times New Roman" panose="02020603050405020304" pitchFamily="18" charset="0"/>
              </a:rPr>
              <a:t>. This is because they share the same prefix of </a:t>
            </a:r>
            <a:r>
              <a:rPr lang="en-IN" sz="1400" dirty="0" err="1">
                <a:effectLst/>
                <a:latin typeface="Trebuchet MS" panose="020B0603020202020204" pitchFamily="34" charset="0"/>
                <a:ea typeface="Times New Roman" panose="02020603050405020304" pitchFamily="18" charset="0"/>
              </a:rPr>
              <a:t>te</a:t>
            </a:r>
            <a:r>
              <a:rPr lang="en-IN" sz="1400" dirty="0">
                <a:effectLst/>
                <a:latin typeface="Trebuchet MS" panose="020B0603020202020204" pitchFamily="34" charset="0"/>
                <a:ea typeface="Times New Roman" panose="02020603050405020304" pitchFamily="18" charset="0"/>
              </a:rPr>
              <a:t>.</a:t>
            </a:r>
          </a:p>
        </p:txBody>
      </p:sp>
    </p:spTree>
    <p:extLst>
      <p:ext uri="{BB962C8B-B14F-4D97-AF65-F5344CB8AC3E}">
        <p14:creationId xmlns:p14="http://schemas.microsoft.com/office/powerpoint/2010/main" val="379845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204C0-EB9C-E4BA-53B7-78AB18BCEE13}"/>
              </a:ext>
            </a:extLst>
          </p:cNvPr>
          <p:cNvSpPr>
            <a:spLocks noGrp="1"/>
          </p:cNvSpPr>
          <p:nvPr>
            <p:ph type="title"/>
          </p:nvPr>
        </p:nvSpPr>
        <p:spPr>
          <a:xfrm>
            <a:off x="596901" y="441821"/>
            <a:ext cx="8596668" cy="1320800"/>
          </a:xfrm>
        </p:spPr>
        <p:txBody>
          <a:bodyPr>
            <a:normAutofit/>
          </a:bodyPr>
          <a:lstStyle/>
          <a:p>
            <a:pPr algn="ctr"/>
            <a:r>
              <a:rPr lang="en-IN" sz="3200" dirty="0">
                <a:solidFill>
                  <a:srgbClr val="C00000"/>
                </a:solidFill>
                <a:effectLst/>
                <a:latin typeface="Trebuchet MS" panose="020B0603020202020204" pitchFamily="34" charset="0"/>
                <a:ea typeface="Times New Roman" panose="02020603050405020304" pitchFamily="18" charset="0"/>
              </a:rPr>
              <a:t> </a:t>
            </a:r>
            <a:r>
              <a:rPr lang="en-IN" sz="3200" dirty="0" err="1">
                <a:solidFill>
                  <a:srgbClr val="C00000"/>
                </a:solidFill>
                <a:effectLst/>
                <a:latin typeface="Trebuchet MS" panose="020B0603020202020204" pitchFamily="34" charset="0"/>
                <a:ea typeface="Times New Roman" panose="02020603050405020304" pitchFamily="18" charset="0"/>
              </a:rPr>
              <a:t>Trie</a:t>
            </a:r>
            <a:r>
              <a:rPr lang="en-IN" sz="3200" dirty="0">
                <a:solidFill>
                  <a:srgbClr val="C00000"/>
                </a:solidFill>
                <a:effectLst/>
                <a:latin typeface="Trebuchet MS" panose="020B0603020202020204" pitchFamily="34" charset="0"/>
                <a:ea typeface="Times New Roman" panose="02020603050405020304" pitchFamily="18" charset="0"/>
              </a:rPr>
              <a:t> Data Structure</a:t>
            </a:r>
            <a:endParaRPr lang="en-IN" sz="3200" dirty="0">
              <a:solidFill>
                <a:srgbClr val="C00000"/>
              </a:solidFill>
            </a:endParaRPr>
          </a:p>
        </p:txBody>
      </p:sp>
      <p:sp>
        <p:nvSpPr>
          <p:cNvPr id="3" name="Content Placeholder 2">
            <a:extLst>
              <a:ext uri="{FF2B5EF4-FFF2-40B4-BE49-F238E27FC236}">
                <a16:creationId xmlns:a16="http://schemas.microsoft.com/office/drawing/2014/main" id="{EAB1ED95-8B42-CA48-1967-1963982AC123}"/>
              </a:ext>
            </a:extLst>
          </p:cNvPr>
          <p:cNvSpPr>
            <a:spLocks noGrp="1"/>
          </p:cNvSpPr>
          <p:nvPr>
            <p:ph idx="1"/>
          </p:nvPr>
        </p:nvSpPr>
        <p:spPr>
          <a:xfrm>
            <a:off x="757767" y="1539686"/>
            <a:ext cx="8435802" cy="4351338"/>
          </a:xfrm>
        </p:spPr>
        <p:txBody>
          <a:bodyPr>
            <a:normAutofit/>
          </a:bodyPr>
          <a:lstStyle/>
          <a:p>
            <a:pPr algn="just"/>
            <a:r>
              <a:rPr lang="en-IN" dirty="0">
                <a:effectLst/>
                <a:latin typeface="Trebuchet MS" panose="020B0603020202020204" pitchFamily="34" charset="0"/>
                <a:ea typeface="Times New Roman" panose="02020603050405020304" pitchFamily="18" charset="0"/>
              </a:rPr>
              <a:t>Note that we can include any number of characters in our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data structure ranging from alphabets, numbers, and special characters. </a:t>
            </a:r>
          </a:p>
          <a:p>
            <a:pPr algn="just"/>
            <a:endParaRPr lang="en-IN" dirty="0">
              <a:effectLst/>
              <a:latin typeface="Trebuchet MS" panose="020B0603020202020204" pitchFamily="34" charset="0"/>
              <a:ea typeface="Times New Roman" panose="02020603050405020304" pitchFamily="18" charset="0"/>
            </a:endParaRPr>
          </a:p>
          <a:p>
            <a:pPr algn="just"/>
            <a:r>
              <a:rPr lang="en-IN" dirty="0">
                <a:ea typeface="Times New Roman" panose="02020603050405020304" pitchFamily="18" charset="0"/>
              </a:rPr>
              <a:t>W</a:t>
            </a:r>
            <a:r>
              <a:rPr lang="en-IN" dirty="0">
                <a:effectLst/>
                <a:latin typeface="Trebuchet MS" panose="020B0603020202020204" pitchFamily="34" charset="0"/>
                <a:ea typeface="Times New Roman" panose="02020603050405020304" pitchFamily="18" charset="0"/>
              </a:rPr>
              <a:t>e will discuss strings with characters a-z. </a:t>
            </a:r>
          </a:p>
          <a:p>
            <a:pPr algn="just"/>
            <a:endParaRPr lang="en-IN" dirty="0">
              <a:effectLst/>
              <a:latin typeface="Trebuchet MS" panose="020B0603020202020204" pitchFamily="34" charset="0"/>
              <a:ea typeface="Times New Roman" panose="02020603050405020304" pitchFamily="18" charset="0"/>
            </a:endParaRPr>
          </a:p>
          <a:p>
            <a:pPr algn="just"/>
            <a:r>
              <a:rPr lang="en-IN" dirty="0">
                <a:effectLst/>
                <a:latin typeface="Trebuchet MS" panose="020B0603020202020204" pitchFamily="34" charset="0"/>
                <a:ea typeface="Times New Roman" panose="02020603050405020304" pitchFamily="18" charset="0"/>
              </a:rPr>
              <a:t>Thus for every node in the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we will need an array of pointers of size </a:t>
            </a:r>
            <a:r>
              <a:rPr lang="en-IN" dirty="0">
                <a:solidFill>
                  <a:srgbClr val="C00000"/>
                </a:solidFill>
                <a:effectLst/>
                <a:latin typeface="Trebuchet MS" panose="020B0603020202020204" pitchFamily="34" charset="0"/>
                <a:ea typeface="Times New Roman" panose="02020603050405020304" pitchFamily="18" charset="0"/>
              </a:rPr>
              <a:t>26</a:t>
            </a:r>
            <a:r>
              <a:rPr lang="en-IN" dirty="0">
                <a:effectLst/>
                <a:latin typeface="Trebuchet MS" panose="020B0603020202020204" pitchFamily="34" charset="0"/>
                <a:ea typeface="Times New Roman" panose="02020603050405020304" pitchFamily="18" charset="0"/>
              </a:rPr>
              <a:t>. Where the 0th index will represent </a:t>
            </a:r>
            <a:r>
              <a:rPr lang="en-IN" dirty="0">
                <a:solidFill>
                  <a:srgbClr val="C00000"/>
                </a:solidFill>
                <a:effectLst/>
                <a:latin typeface="Trebuchet MS" panose="020B0603020202020204" pitchFamily="34" charset="0"/>
                <a:ea typeface="Times New Roman" panose="02020603050405020304" pitchFamily="18" charset="0"/>
              </a:rPr>
              <a:t>‘a’</a:t>
            </a:r>
            <a:r>
              <a:rPr lang="en-IN" dirty="0">
                <a:effectLst/>
                <a:latin typeface="Trebuchet MS" panose="020B0603020202020204" pitchFamily="34" charset="0"/>
                <a:ea typeface="Times New Roman" panose="02020603050405020304" pitchFamily="18" charset="0"/>
              </a:rPr>
              <a:t> and the 25th index will represent </a:t>
            </a:r>
            <a:r>
              <a:rPr lang="en-IN" dirty="0">
                <a:solidFill>
                  <a:srgbClr val="C00000"/>
                </a:solidFill>
                <a:effectLst/>
                <a:latin typeface="Trebuchet MS" panose="020B0603020202020204" pitchFamily="34" charset="0"/>
                <a:ea typeface="Times New Roman" panose="02020603050405020304" pitchFamily="18" charset="0"/>
              </a:rPr>
              <a:t>‘z’</a:t>
            </a:r>
            <a:r>
              <a:rPr lang="en-IN" dirty="0">
                <a:effectLst/>
                <a:latin typeface="Trebuchet MS" panose="020B0603020202020204" pitchFamily="34" charset="0"/>
                <a:ea typeface="Times New Roman" panose="02020603050405020304" pitchFamily="18" charset="0"/>
              </a:rPr>
              <a:t>.</a:t>
            </a:r>
          </a:p>
          <a:p>
            <a:pPr algn="just"/>
            <a:endParaRPr lang="en-IN" dirty="0">
              <a:effectLst/>
              <a:latin typeface="Times New Roman" panose="02020603050405020304" pitchFamily="18" charset="0"/>
              <a:ea typeface="Times New Roman" panose="02020603050405020304" pitchFamily="18" charset="0"/>
            </a:endParaRPr>
          </a:p>
          <a:p>
            <a:pPr algn="just"/>
            <a:r>
              <a:rPr lang="en-IN" dirty="0">
                <a:effectLst/>
                <a:latin typeface="Trebuchet MS" panose="020B0603020202020204" pitchFamily="34" charset="0"/>
                <a:ea typeface="Times New Roman" panose="02020603050405020304" pitchFamily="18" charset="0"/>
              </a:rPr>
              <a:t>Another important thing to note is that every string in the </a:t>
            </a:r>
            <a:r>
              <a:rPr lang="en-IN" dirty="0" err="1">
                <a:effectLst/>
                <a:latin typeface="Trebuchet MS" panose="020B0603020202020204" pitchFamily="34" charset="0"/>
                <a:ea typeface="Times New Roman" panose="02020603050405020304" pitchFamily="18" charset="0"/>
              </a:rPr>
              <a:t>Trie</a:t>
            </a:r>
            <a:r>
              <a:rPr lang="en-IN" dirty="0">
                <a:effectLst/>
                <a:latin typeface="Trebuchet MS" panose="020B0603020202020204" pitchFamily="34" charset="0"/>
                <a:ea typeface="Times New Roman" panose="02020603050405020304" pitchFamily="18" charset="0"/>
              </a:rPr>
              <a:t> data structure is sorted lexicographically from left to right. </a:t>
            </a:r>
          </a:p>
          <a:p>
            <a:endParaRPr lang="en-IN" dirty="0"/>
          </a:p>
        </p:txBody>
      </p:sp>
    </p:spTree>
    <p:extLst>
      <p:ext uri="{BB962C8B-B14F-4D97-AF65-F5344CB8AC3E}">
        <p14:creationId xmlns:p14="http://schemas.microsoft.com/office/powerpoint/2010/main" val="227966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D430-E075-DD72-B6D3-8E66F4166A3E}"/>
              </a:ext>
            </a:extLst>
          </p:cNvPr>
          <p:cNvSpPr>
            <a:spLocks noGrp="1"/>
          </p:cNvSpPr>
          <p:nvPr>
            <p:ph type="title"/>
          </p:nvPr>
        </p:nvSpPr>
        <p:spPr>
          <a:xfrm>
            <a:off x="677334" y="609600"/>
            <a:ext cx="8596668" cy="741028"/>
          </a:xfrm>
        </p:spPr>
        <p:txBody>
          <a:bodyPr/>
          <a:lstStyle/>
          <a:p>
            <a:r>
              <a:rPr lang="en-IN" sz="3600" dirty="0" err="1">
                <a:solidFill>
                  <a:srgbClr val="C00000"/>
                </a:solidFill>
                <a:effectLst/>
                <a:latin typeface="Trebuchet MS" panose="020B0603020202020204" pitchFamily="34" charset="0"/>
                <a:ea typeface="Times New Roman" panose="02020603050405020304" pitchFamily="18" charset="0"/>
              </a:rPr>
              <a:t>Trie</a:t>
            </a:r>
            <a:r>
              <a:rPr lang="en-IN" sz="3600" dirty="0">
                <a:solidFill>
                  <a:srgbClr val="C00000"/>
                </a:solidFill>
                <a:effectLst/>
                <a:latin typeface="Trebuchet MS" panose="020B0603020202020204" pitchFamily="34" charset="0"/>
                <a:ea typeface="Times New Roman" panose="02020603050405020304" pitchFamily="18" charset="0"/>
              </a:rPr>
              <a:t> Data Structure</a:t>
            </a:r>
            <a:endParaRPr lang="en-IN" dirty="0"/>
          </a:p>
        </p:txBody>
      </p:sp>
      <p:sp>
        <p:nvSpPr>
          <p:cNvPr id="3" name="Content Placeholder 2">
            <a:extLst>
              <a:ext uri="{FF2B5EF4-FFF2-40B4-BE49-F238E27FC236}">
                <a16:creationId xmlns:a16="http://schemas.microsoft.com/office/drawing/2014/main" id="{71BB4998-8E9D-6C1B-1451-DF3EE59B33FE}"/>
              </a:ext>
            </a:extLst>
          </p:cNvPr>
          <p:cNvSpPr>
            <a:spLocks noGrp="1"/>
          </p:cNvSpPr>
          <p:nvPr>
            <p:ph idx="1"/>
          </p:nvPr>
        </p:nvSpPr>
        <p:spPr>
          <a:xfrm>
            <a:off x="672038" y="1822375"/>
            <a:ext cx="8768670" cy="3880773"/>
          </a:xfrm>
        </p:spPr>
        <p:txBody>
          <a:bodyPr>
            <a:normAutofit/>
          </a:bodyPr>
          <a:lstStyle/>
          <a:p>
            <a:r>
              <a:rPr lang="en-IN" dirty="0">
                <a:effectLst/>
                <a:ea typeface="Times New Roman" panose="02020603050405020304" pitchFamily="18" charset="0"/>
                <a:cs typeface="Times New Roman" panose="02020603050405020304" pitchFamily="18" charset="0"/>
              </a:rPr>
              <a:t>Before inserting any string into the </a:t>
            </a:r>
            <a:r>
              <a:rPr lang="en-IN" dirty="0" err="1">
                <a:effectLst/>
                <a:ea typeface="Times New Roman" panose="02020603050405020304" pitchFamily="18" charset="0"/>
                <a:cs typeface="Times New Roman" panose="02020603050405020304" pitchFamily="18" charset="0"/>
              </a:rPr>
              <a:t>Trie</a:t>
            </a:r>
            <a:r>
              <a:rPr lang="en-IN" dirty="0">
                <a:effectLst/>
                <a:ea typeface="Times New Roman" panose="02020603050405020304" pitchFamily="18" charset="0"/>
                <a:cs typeface="Times New Roman" panose="02020603050405020304" pitchFamily="18" charset="0"/>
              </a:rPr>
              <a:t> we create a root node for the </a:t>
            </a:r>
            <a:r>
              <a:rPr lang="en-IN" dirty="0" err="1">
                <a:effectLst/>
                <a:ea typeface="Times New Roman" panose="02020603050405020304" pitchFamily="18" charset="0"/>
                <a:cs typeface="Times New Roman" panose="02020603050405020304" pitchFamily="18" charset="0"/>
              </a:rPr>
              <a:t>Trie</a:t>
            </a:r>
            <a:r>
              <a:rPr lang="en-IN" dirty="0">
                <a:effectLst/>
                <a:ea typeface="Times New Roman" panose="02020603050405020304" pitchFamily="18" charset="0"/>
                <a:cs typeface="Times New Roman" panose="02020603050405020304" pitchFamily="18" charset="0"/>
              </a:rPr>
              <a:t>. </a:t>
            </a:r>
          </a:p>
          <a:p>
            <a:r>
              <a:rPr lang="en-IN" dirty="0">
                <a:effectLst/>
                <a:ea typeface="Times New Roman" panose="02020603050405020304" pitchFamily="18" charset="0"/>
                <a:cs typeface="Times New Roman" panose="02020603050405020304" pitchFamily="18" charset="0"/>
              </a:rPr>
              <a:t>The structure of the root node will be as follows.  </a:t>
            </a:r>
            <a:endParaRPr lang="en-IN" dirty="0">
              <a:effectLst/>
              <a:ea typeface="Calibri" panose="020F0502020204030204" pitchFamily="34" charset="0"/>
              <a:cs typeface="Times New Roman" panose="02020603050405020304" pitchFamily="18" charset="0"/>
            </a:endParaRPr>
          </a:p>
          <a:p>
            <a:endParaRPr lang="en-IN" dirty="0">
              <a:ea typeface="Calibri" panose="020F0502020204030204" pitchFamily="34" charset="0"/>
              <a:cs typeface="Times New Roman" panose="02020603050405020304" pitchFamily="18" charset="0"/>
            </a:endParaRPr>
          </a:p>
          <a:p>
            <a:endParaRPr lang="en-IN" dirty="0">
              <a:ea typeface="Calibri" panose="020F0502020204030204" pitchFamily="34" charset="0"/>
              <a:cs typeface="Times New Roman" panose="02020603050405020304" pitchFamily="18" charset="0"/>
            </a:endParaRPr>
          </a:p>
          <a:p>
            <a:endParaRPr lang="en-IN" dirty="0">
              <a:ea typeface="Calibri" panose="020F0502020204030204" pitchFamily="34" charset="0"/>
              <a:cs typeface="Times New Roman" panose="02020603050405020304" pitchFamily="18" charset="0"/>
            </a:endParaRPr>
          </a:p>
          <a:p>
            <a:endParaRPr lang="en-IN" dirty="0">
              <a:ea typeface="Calibri" panose="020F0502020204030204" pitchFamily="34" charset="0"/>
              <a:cs typeface="Times New Roman" panose="02020603050405020304" pitchFamily="18" charset="0"/>
            </a:endParaRPr>
          </a:p>
          <a:p>
            <a:endParaRPr lang="en-IN" dirty="0">
              <a:ea typeface="Calibri" panose="020F0502020204030204" pitchFamily="34" charset="0"/>
              <a:cs typeface="Times New Roman" panose="02020603050405020304" pitchFamily="18" charset="0"/>
            </a:endParaRPr>
          </a:p>
          <a:p>
            <a:r>
              <a:rPr lang="en-IN" dirty="0">
                <a:ea typeface="Calibri" panose="020F0502020204030204" pitchFamily="34" charset="0"/>
                <a:cs typeface="Times New Roman" panose="02020603050405020304" pitchFamily="18" charset="0"/>
              </a:rPr>
              <a:t>The root consists of an empty string and 26 pointers each initialized with NULL. </a:t>
            </a:r>
          </a:p>
          <a:p>
            <a:r>
              <a:rPr lang="en-IN" dirty="0">
                <a:ea typeface="Calibri" panose="020F0502020204030204" pitchFamily="34" charset="0"/>
                <a:cs typeface="Times New Roman" panose="02020603050405020304" pitchFamily="18" charset="0"/>
              </a:rPr>
              <a:t>N in the diagram represents a NULL value at every index. </a:t>
            </a:r>
          </a:p>
          <a:p>
            <a:endParaRPr lang="en-IN" dirty="0"/>
          </a:p>
        </p:txBody>
      </p:sp>
      <p:pic>
        <p:nvPicPr>
          <p:cNvPr id="4" name="Picture 3">
            <a:extLst>
              <a:ext uri="{FF2B5EF4-FFF2-40B4-BE49-F238E27FC236}">
                <a16:creationId xmlns:a16="http://schemas.microsoft.com/office/drawing/2014/main" id="{9B450ABB-674B-8343-E5C7-70963364F49C}"/>
              </a:ext>
            </a:extLst>
          </p:cNvPr>
          <p:cNvPicPr>
            <a:picLocks noChangeAspect="1"/>
          </p:cNvPicPr>
          <p:nvPr/>
        </p:nvPicPr>
        <p:blipFill>
          <a:blip r:embed="rId2"/>
          <a:stretch>
            <a:fillRect/>
          </a:stretch>
        </p:blipFill>
        <p:spPr>
          <a:xfrm>
            <a:off x="2988479" y="2597578"/>
            <a:ext cx="3974378" cy="1662843"/>
          </a:xfrm>
          <a:prstGeom prst="rect">
            <a:avLst/>
          </a:prstGeom>
        </p:spPr>
      </p:pic>
    </p:spTree>
    <p:extLst>
      <p:ext uri="{BB962C8B-B14F-4D97-AF65-F5344CB8AC3E}">
        <p14:creationId xmlns:p14="http://schemas.microsoft.com/office/powerpoint/2010/main" val="31455167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1186</TotalTime>
  <Words>2309</Words>
  <Application>Microsoft Office PowerPoint</Application>
  <PresentationFormat>Widescreen</PresentationFormat>
  <Paragraphs>304</Paragraphs>
  <Slides>31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0" baseType="lpstr">
      <vt:lpstr>Abadi MT Condensed Extra Bold</vt:lpstr>
      <vt:lpstr>Arial</vt:lpstr>
      <vt:lpstr>Calibri Light</vt:lpstr>
      <vt:lpstr>Symbol</vt:lpstr>
      <vt:lpstr>Times New Roman</vt:lpstr>
      <vt:lpstr>Trebuchet MS</vt:lpstr>
      <vt:lpstr>Wingdings 3</vt:lpstr>
      <vt:lpstr>Facet</vt:lpstr>
      <vt:lpstr>VISIO</vt:lpstr>
      <vt:lpstr>UNIT-4</vt:lpstr>
      <vt:lpstr>Tries</vt:lpstr>
      <vt:lpstr>Tries cont.</vt:lpstr>
      <vt:lpstr>Tries</vt:lpstr>
      <vt:lpstr>Properties of a Trie Data Structure </vt:lpstr>
      <vt:lpstr>Tries</vt:lpstr>
      <vt:lpstr>Trie data structure : Example. </vt:lpstr>
      <vt:lpstr> Trie Data Structure</vt:lpstr>
      <vt:lpstr>Trie Data Structure</vt:lpstr>
      <vt:lpstr>PowerPoint Presentation</vt:lpstr>
      <vt:lpstr>Tries Example</vt:lpstr>
      <vt:lpstr>String Termination</vt:lpstr>
      <vt:lpstr>Termination Example</vt:lpstr>
      <vt:lpstr>Tries Example</vt:lpstr>
      <vt:lpstr>PowerPoint Presentation</vt:lpstr>
      <vt:lpstr>String Termination</vt:lpstr>
      <vt:lpstr>Find, Insert and Delete</vt:lpstr>
      <vt:lpstr>Insert Operation in a Trie </vt:lpstr>
      <vt:lpstr>Find, Insert and Delete</vt:lpstr>
      <vt:lpstr>Insert Operation - Trie</vt:lpstr>
      <vt:lpstr>Find, Insert and Delete</vt:lpstr>
      <vt:lpstr>Delete Operation : "tea"  </vt:lpstr>
      <vt:lpstr>Performance </vt:lpstr>
      <vt:lpstr>Performance </vt:lpstr>
      <vt:lpstr>Lists Performance</vt:lpstr>
      <vt:lpstr>Standard Tries</vt:lpstr>
      <vt:lpstr>Compressed Tries</vt:lpstr>
      <vt:lpstr>Compact Storage of Compressed Tries</vt:lpstr>
      <vt:lpstr>Applications of a Trie Data Structure </vt:lpstr>
      <vt:lpstr>Advantages &amp; Disadvantages of Trie Data Structure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Windows User</dc:creator>
  <cp:lastModifiedBy>RAJASHREE SHETTAR</cp:lastModifiedBy>
  <cp:revision>82</cp:revision>
  <dcterms:created xsi:type="dcterms:W3CDTF">2023-01-17T08:10:25Z</dcterms:created>
  <dcterms:modified xsi:type="dcterms:W3CDTF">2023-04-28T11:00:29Z</dcterms:modified>
</cp:coreProperties>
</file>