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3" r:id="rId4"/>
    <p:sldId id="264" r:id="rId5"/>
    <p:sldId id="1336" r:id="rId6"/>
    <p:sldId id="265" r:id="rId7"/>
    <p:sldId id="266" r:id="rId8"/>
    <p:sldId id="267" r:id="rId9"/>
    <p:sldId id="268" r:id="rId10"/>
    <p:sldId id="269" r:id="rId11"/>
    <p:sldId id="270" r:id="rId12"/>
    <p:sldId id="271" r:id="rId13"/>
    <p:sldId id="1430" r:id="rId14"/>
    <p:sldId id="1363" r:id="rId15"/>
    <p:sldId id="273" r:id="rId16"/>
    <p:sldId id="274" r:id="rId17"/>
    <p:sldId id="1452" r:id="rId18"/>
    <p:sldId id="1453" r:id="rId19"/>
    <p:sldId id="1454" r:id="rId20"/>
    <p:sldId id="1476" r:id="rId21"/>
    <p:sldId id="1456" r:id="rId22"/>
    <p:sldId id="275" r:id="rId23"/>
    <p:sldId id="1460" r:id="rId24"/>
    <p:sldId id="1457" r:id="rId25"/>
    <p:sldId id="1481" r:id="rId26"/>
    <p:sldId id="1482" r:id="rId27"/>
    <p:sldId id="1483" r:id="rId28"/>
    <p:sldId id="1484" r:id="rId29"/>
    <p:sldId id="280" r:id="rId30"/>
    <p:sldId id="282" r:id="rId31"/>
    <p:sldId id="1485" r:id="rId32"/>
    <p:sldId id="283" r:id="rId33"/>
    <p:sldId id="284" r:id="rId34"/>
    <p:sldId id="286" r:id="rId35"/>
    <p:sldId id="1433" r:id="rId36"/>
    <p:sldId id="1478" r:id="rId37"/>
    <p:sldId id="294" r:id="rId38"/>
    <p:sldId id="295" r:id="rId39"/>
    <p:sldId id="1477" r:id="rId40"/>
    <p:sldId id="1464" r:id="rId41"/>
    <p:sldId id="1475" r:id="rId42"/>
    <p:sldId id="1461" r:id="rId43"/>
    <p:sldId id="1465" r:id="rId44"/>
    <p:sldId id="1466" r:id="rId45"/>
    <p:sldId id="1467" r:id="rId46"/>
    <p:sldId id="1470" r:id="rId47"/>
    <p:sldId id="1471" r:id="rId48"/>
    <p:sldId id="1472" r:id="rId49"/>
    <p:sldId id="1473" r:id="rId50"/>
    <p:sldId id="1435" r:id="rId51"/>
    <p:sldId id="260" r:id="rId52"/>
    <p:sldId id="1437" r:id="rId53"/>
    <p:sldId id="1440" r:id="rId54"/>
    <p:sldId id="1441" r:id="rId55"/>
    <p:sldId id="1442" r:id="rId56"/>
    <p:sldId id="1443" r:id="rId57"/>
    <p:sldId id="1444" r:id="rId58"/>
    <p:sldId id="1445" r:id="rId59"/>
    <p:sldId id="1446" r:id="rId60"/>
    <p:sldId id="1447" r:id="rId61"/>
    <p:sldId id="1448" r:id="rId62"/>
    <p:sldId id="1449" r:id="rId63"/>
    <p:sldId id="1450" r:id="rId64"/>
    <p:sldId id="1451" r:id="rId65"/>
    <p:sldId id="1436" r:id="rId66"/>
    <p:sldId id="1458"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4" d="100"/>
          <a:sy n="104" d="100"/>
        </p:scale>
        <p:origin x="138" y="324"/>
      </p:cViewPr>
      <p:guideLst/>
    </p:cSldViewPr>
  </p:slideViewPr>
  <p:notesTextViewPr>
    <p:cViewPr>
      <p:scale>
        <a:sx n="1" d="1"/>
        <a:sy n="1" d="1"/>
      </p:scale>
      <p:origin x="0" y="0"/>
    </p:cViewPr>
  </p:notesTextViewPr>
  <p:sorterViewPr>
    <p:cViewPr>
      <p:scale>
        <a:sx n="100" d="100"/>
        <a:sy n="100" d="100"/>
      </p:scale>
      <p:origin x="0" y="-1460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27B654A-51DC-4069-A130-AA3B3ADDD100}"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D1DE07-ED40-4348-B5AE-18D5EEF1A6F5}" type="slidenum">
              <a:rPr lang="en-IN" smtClean="0"/>
              <a:t>‹#›</a:t>
            </a:fld>
            <a:endParaRPr lang="en-IN"/>
          </a:p>
        </p:txBody>
      </p:sp>
    </p:spTree>
    <p:extLst>
      <p:ext uri="{BB962C8B-B14F-4D97-AF65-F5344CB8AC3E}">
        <p14:creationId xmlns:p14="http://schemas.microsoft.com/office/powerpoint/2010/main" val="1576249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27B654A-51DC-4069-A130-AA3B3ADDD100}"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D1DE07-ED40-4348-B5AE-18D5EEF1A6F5}" type="slidenum">
              <a:rPr lang="en-IN" smtClean="0"/>
              <a:t>‹#›</a:t>
            </a:fld>
            <a:endParaRPr lang="en-IN"/>
          </a:p>
        </p:txBody>
      </p:sp>
    </p:spTree>
    <p:extLst>
      <p:ext uri="{BB962C8B-B14F-4D97-AF65-F5344CB8AC3E}">
        <p14:creationId xmlns:p14="http://schemas.microsoft.com/office/powerpoint/2010/main" val="2040243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27B654A-51DC-4069-A130-AA3B3ADDD100}"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D1DE07-ED40-4348-B5AE-18D5EEF1A6F5}" type="slidenum">
              <a:rPr lang="en-IN" smtClean="0"/>
              <a:t>‹#›</a:t>
            </a:fld>
            <a:endParaRPr lang="en-IN"/>
          </a:p>
        </p:txBody>
      </p:sp>
    </p:spTree>
    <p:extLst>
      <p:ext uri="{BB962C8B-B14F-4D97-AF65-F5344CB8AC3E}">
        <p14:creationId xmlns:p14="http://schemas.microsoft.com/office/powerpoint/2010/main" val="178045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500">
                <a:solidFill>
                  <a:srgbClr val="FF0000"/>
                </a:solidFill>
                <a:latin typeface="Trebuchet MS" panose="020B0603020202020204" pitchFamily="34" charset="0"/>
              </a:defRPr>
            </a:lvl1pPr>
          </a:lstStyle>
          <a:p>
            <a:r>
              <a:rPr lang="en-US" dirty="0"/>
              <a:t>Click to edit Master title style</a:t>
            </a:r>
            <a:endParaRPr lang="en-IN" dirty="0"/>
          </a:p>
        </p:txBody>
      </p:sp>
      <p:sp>
        <p:nvSpPr>
          <p:cNvPr id="3" name="Content Placeholder 2"/>
          <p:cNvSpPr>
            <a:spLocks noGrp="1"/>
          </p:cNvSpPr>
          <p:nvPr>
            <p:ph idx="1"/>
          </p:nvPr>
        </p:nvSpPr>
        <p:spPr/>
        <p:txBody>
          <a:bodyPr/>
          <a:lstStyle>
            <a:lvl1pPr>
              <a:defRPr>
                <a:latin typeface="Trebuchet MS" panose="020B0603020202020204" pitchFamily="34" charset="0"/>
              </a:defRPr>
            </a:lvl1pPr>
            <a:lvl2pPr>
              <a:defRPr>
                <a:latin typeface="Trebuchet MS" panose="020B0603020202020204" pitchFamily="34" charset="0"/>
              </a:defRPr>
            </a:lvl2pPr>
            <a:lvl3pPr>
              <a:defRPr>
                <a:latin typeface="Trebuchet MS" panose="020B0603020202020204" pitchFamily="34" charset="0"/>
              </a:defRPr>
            </a:lvl3pPr>
            <a:lvl4pPr>
              <a:defRPr>
                <a:latin typeface="Trebuchet MS" panose="020B0603020202020204" pitchFamily="34" charset="0"/>
              </a:defRPr>
            </a:lvl4pPr>
            <a:lvl5pPr>
              <a:defRPr>
                <a:latin typeface="Trebuchet MS" panose="020B06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C27B654A-51DC-4069-A130-AA3B3ADDD100}"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D1DE07-ED40-4348-B5AE-18D5EEF1A6F5}" type="slidenum">
              <a:rPr lang="en-IN" smtClean="0"/>
              <a:t>‹#›</a:t>
            </a:fld>
            <a:endParaRPr lang="en-IN"/>
          </a:p>
        </p:txBody>
      </p:sp>
    </p:spTree>
    <p:extLst>
      <p:ext uri="{BB962C8B-B14F-4D97-AF65-F5344CB8AC3E}">
        <p14:creationId xmlns:p14="http://schemas.microsoft.com/office/powerpoint/2010/main" val="3310225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500">
                <a:latin typeface="Trebuchet MS" panose="020B0603020202020204" pitchFamily="34" charset="0"/>
              </a:defRPr>
            </a:lvl1pPr>
          </a:lstStyle>
          <a:p>
            <a:r>
              <a:rPr lang="en-US" dirty="0"/>
              <a:t>Click to edit Master title style</a:t>
            </a:r>
            <a:endParaRPr lang="en-IN"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7B654A-51DC-4069-A130-AA3B3ADDD100}"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D1DE07-ED40-4348-B5AE-18D5EEF1A6F5}" type="slidenum">
              <a:rPr lang="en-IN" smtClean="0"/>
              <a:t>‹#›</a:t>
            </a:fld>
            <a:endParaRPr lang="en-IN"/>
          </a:p>
        </p:txBody>
      </p:sp>
    </p:spTree>
    <p:extLst>
      <p:ext uri="{BB962C8B-B14F-4D97-AF65-F5344CB8AC3E}">
        <p14:creationId xmlns:p14="http://schemas.microsoft.com/office/powerpoint/2010/main" val="570501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lvl1pPr>
              <a:defRPr>
                <a:latin typeface="Trebuchet MS" panose="020B0603020202020204" pitchFamily="34" charset="0"/>
              </a:defRPr>
            </a:lvl1pPr>
            <a:lvl2pPr>
              <a:defRPr>
                <a:latin typeface="Trebuchet MS" panose="020B0603020202020204" pitchFamily="34" charset="0"/>
              </a:defRPr>
            </a:lvl2pPr>
            <a:lvl3pPr>
              <a:defRPr>
                <a:latin typeface="Trebuchet MS" panose="020B0603020202020204" pitchFamily="34" charset="0"/>
              </a:defRPr>
            </a:lvl3pPr>
            <a:lvl4pPr>
              <a:defRPr>
                <a:latin typeface="Trebuchet MS" panose="020B0603020202020204" pitchFamily="34" charset="0"/>
              </a:defRPr>
            </a:lvl4pPr>
            <a:lvl5pPr>
              <a:defRPr>
                <a:latin typeface="Trebuchet MS" panose="020B06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4"/>
          <p:cNvSpPr>
            <a:spLocks noGrp="1"/>
          </p:cNvSpPr>
          <p:nvPr>
            <p:ph type="dt" sz="half" idx="10"/>
          </p:nvPr>
        </p:nvSpPr>
        <p:spPr/>
        <p:txBody>
          <a:bodyPr/>
          <a:lstStyle/>
          <a:p>
            <a:fld id="{C27B654A-51DC-4069-A130-AA3B3ADDD100}"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D1DE07-ED40-4348-B5AE-18D5EEF1A6F5}" type="slidenum">
              <a:rPr lang="en-IN" smtClean="0"/>
              <a:t>‹#›</a:t>
            </a:fld>
            <a:endParaRPr lang="en-IN"/>
          </a:p>
        </p:txBody>
      </p:sp>
    </p:spTree>
    <p:extLst>
      <p:ext uri="{BB962C8B-B14F-4D97-AF65-F5344CB8AC3E}">
        <p14:creationId xmlns:p14="http://schemas.microsoft.com/office/powerpoint/2010/main" val="1756215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27B654A-51DC-4069-A130-AA3B3ADDD100}" type="datetimeFigureOut">
              <a:rPr lang="en-IN" smtClean="0"/>
              <a:t>23-05-2023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D1DE07-ED40-4348-B5AE-18D5EEF1A6F5}" type="slidenum">
              <a:rPr lang="en-IN" smtClean="0"/>
              <a:t>‹#›</a:t>
            </a:fld>
            <a:endParaRPr lang="en-IN"/>
          </a:p>
        </p:txBody>
      </p:sp>
    </p:spTree>
    <p:extLst>
      <p:ext uri="{BB962C8B-B14F-4D97-AF65-F5344CB8AC3E}">
        <p14:creationId xmlns:p14="http://schemas.microsoft.com/office/powerpoint/2010/main" val="3813933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27B654A-51DC-4069-A130-AA3B3ADDD100}" type="datetimeFigureOut">
              <a:rPr lang="en-IN" smtClean="0"/>
              <a:t>23-05-2023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D1DE07-ED40-4348-B5AE-18D5EEF1A6F5}" type="slidenum">
              <a:rPr lang="en-IN" smtClean="0"/>
              <a:t>‹#›</a:t>
            </a:fld>
            <a:endParaRPr lang="en-IN"/>
          </a:p>
        </p:txBody>
      </p:sp>
    </p:spTree>
    <p:extLst>
      <p:ext uri="{BB962C8B-B14F-4D97-AF65-F5344CB8AC3E}">
        <p14:creationId xmlns:p14="http://schemas.microsoft.com/office/powerpoint/2010/main" val="404037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B654A-51DC-4069-A130-AA3B3ADDD100}" type="datetimeFigureOut">
              <a:rPr lang="en-IN" smtClean="0"/>
              <a:t>23-05-2023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D1DE07-ED40-4348-B5AE-18D5EEF1A6F5}" type="slidenum">
              <a:rPr lang="en-IN" smtClean="0"/>
              <a:t>‹#›</a:t>
            </a:fld>
            <a:endParaRPr lang="en-IN"/>
          </a:p>
        </p:txBody>
      </p:sp>
    </p:spTree>
    <p:extLst>
      <p:ext uri="{BB962C8B-B14F-4D97-AF65-F5344CB8AC3E}">
        <p14:creationId xmlns:p14="http://schemas.microsoft.com/office/powerpoint/2010/main" val="3862886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atin typeface="Trebuchet MS" panose="020B0603020202020204" pitchFamily="34" charset="0"/>
              </a:defRPr>
            </a:lvl1pPr>
            <a:lvl2pPr>
              <a:defRPr sz="2800">
                <a:latin typeface="Trebuchet MS" panose="020B0603020202020204" pitchFamily="34" charset="0"/>
              </a:defRPr>
            </a:lvl2pPr>
            <a:lvl3pPr>
              <a:defRPr sz="2400">
                <a:latin typeface="Trebuchet MS" panose="020B0603020202020204" pitchFamily="34" charset="0"/>
              </a:defRPr>
            </a:lvl3pPr>
            <a:lvl4pPr>
              <a:defRPr sz="2000">
                <a:latin typeface="Trebuchet MS" panose="020B0603020202020204" pitchFamily="34" charset="0"/>
              </a:defRPr>
            </a:lvl4pPr>
            <a:lvl5pPr>
              <a:defRPr sz="2000">
                <a:latin typeface="Trebuchet MS" panose="020B060302020202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7B654A-51DC-4069-A130-AA3B3ADDD100}"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D1DE07-ED40-4348-B5AE-18D5EEF1A6F5}" type="slidenum">
              <a:rPr lang="en-IN" smtClean="0"/>
              <a:t>‹#›</a:t>
            </a:fld>
            <a:endParaRPr lang="en-IN"/>
          </a:p>
        </p:txBody>
      </p:sp>
    </p:spTree>
    <p:extLst>
      <p:ext uri="{BB962C8B-B14F-4D97-AF65-F5344CB8AC3E}">
        <p14:creationId xmlns:p14="http://schemas.microsoft.com/office/powerpoint/2010/main" val="2599911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7B654A-51DC-4069-A130-AA3B3ADDD100}"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D1DE07-ED40-4348-B5AE-18D5EEF1A6F5}" type="slidenum">
              <a:rPr lang="en-IN" smtClean="0"/>
              <a:t>‹#›</a:t>
            </a:fld>
            <a:endParaRPr lang="en-IN"/>
          </a:p>
        </p:txBody>
      </p:sp>
    </p:spTree>
    <p:extLst>
      <p:ext uri="{BB962C8B-B14F-4D97-AF65-F5344CB8AC3E}">
        <p14:creationId xmlns:p14="http://schemas.microsoft.com/office/powerpoint/2010/main" val="3809815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7B654A-51DC-4069-A130-AA3B3ADDD100}" type="datetimeFigureOut">
              <a:rPr lang="en-IN" smtClean="0"/>
              <a:t>23-05-2023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D1DE07-ED40-4348-B5AE-18D5EEF1A6F5}" type="slidenum">
              <a:rPr lang="en-IN" smtClean="0"/>
              <a:t>‹#›</a:t>
            </a:fld>
            <a:endParaRPr lang="en-IN"/>
          </a:p>
        </p:txBody>
      </p:sp>
    </p:spTree>
    <p:extLst>
      <p:ext uri="{BB962C8B-B14F-4D97-AF65-F5344CB8AC3E}">
        <p14:creationId xmlns:p14="http://schemas.microsoft.com/office/powerpoint/2010/main" val="1680727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0000"/>
                </a:solidFill>
                <a:latin typeface="Trebuchet MS" panose="020B0603020202020204" pitchFamily="34" charset="0"/>
              </a:rPr>
              <a:t>Unit-5</a:t>
            </a:r>
            <a:endParaRPr lang="en-IN" dirty="0"/>
          </a:p>
        </p:txBody>
      </p:sp>
      <p:sp>
        <p:nvSpPr>
          <p:cNvPr id="3" name="Content Placeholder 2"/>
          <p:cNvSpPr>
            <a:spLocks noGrp="1"/>
          </p:cNvSpPr>
          <p:nvPr>
            <p:ph idx="1"/>
          </p:nvPr>
        </p:nvSpPr>
        <p:spPr>
          <a:xfrm>
            <a:off x="838200" y="1825625"/>
            <a:ext cx="10515600" cy="2586984"/>
          </a:xfrm>
        </p:spPr>
        <p:txBody>
          <a:bodyPr/>
          <a:lstStyle/>
          <a:p>
            <a:pPr marL="0" indent="0" algn="just">
              <a:buNone/>
            </a:pPr>
            <a:r>
              <a:rPr lang="en-IN" b="1" dirty="0"/>
              <a:t>Exact String Matching Algorithms</a:t>
            </a:r>
            <a:r>
              <a:rPr lang="en-IN" dirty="0"/>
              <a:t> </a:t>
            </a:r>
            <a:r>
              <a:rPr lang="en-US" altLang="en-US" dirty="0"/>
              <a:t>Naïve Algorithm,</a:t>
            </a:r>
            <a:r>
              <a:rPr lang="en-IN" dirty="0"/>
              <a:t> Rabin-Karp algorithm, Knuth-Morris-Pratt algorithm. </a:t>
            </a:r>
          </a:p>
          <a:p>
            <a:pPr marL="0" indent="0" algn="just">
              <a:buNone/>
            </a:pPr>
            <a:endParaRPr lang="en-IN" dirty="0"/>
          </a:p>
          <a:p>
            <a:pPr marL="0" indent="0" algn="just">
              <a:buNone/>
            </a:pPr>
            <a:r>
              <a:rPr lang="en-IN" b="1" dirty="0"/>
              <a:t>Approximate String Matching Algorithms</a:t>
            </a:r>
            <a:r>
              <a:rPr lang="en-IN" dirty="0"/>
              <a:t> Levenshtein Edit distance.</a:t>
            </a:r>
          </a:p>
        </p:txBody>
      </p:sp>
    </p:spTree>
    <p:extLst>
      <p:ext uri="{BB962C8B-B14F-4D97-AF65-F5344CB8AC3E}">
        <p14:creationId xmlns:p14="http://schemas.microsoft.com/office/powerpoint/2010/main" val="328317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z="2400" b="1"/>
              <a:t>Naïve Algorithm</a:t>
            </a:r>
            <a:endParaRPr lang="en-US" altLang="en-US" sz="2400"/>
          </a:p>
        </p:txBody>
      </p:sp>
      <p:sp>
        <p:nvSpPr>
          <p:cNvPr id="10243" name="Content Placeholder 2"/>
          <p:cNvSpPr>
            <a:spLocks noGrp="1"/>
          </p:cNvSpPr>
          <p:nvPr>
            <p:ph idx="1"/>
          </p:nvPr>
        </p:nvSpPr>
        <p:spPr>
          <a:xfrm>
            <a:off x="434573" y="1497741"/>
            <a:ext cx="11526592" cy="4267200"/>
          </a:xfrm>
        </p:spPr>
        <p:txBody>
          <a:bodyPr>
            <a:normAutofit/>
          </a:bodyPr>
          <a:lstStyle/>
          <a:p>
            <a:pPr algn="just"/>
            <a:r>
              <a:rPr lang="en-US" altLang="en-US" sz="2100" dirty="0">
                <a:latin typeface="Abadi" panose="020B0604020104020204" pitchFamily="34" charset="0"/>
              </a:rPr>
              <a:t>The Naïve algorithm consists of checking, at all the positions in the text between </a:t>
            </a:r>
            <a:r>
              <a:rPr lang="en-US" altLang="en-US" sz="2100" dirty="0">
                <a:solidFill>
                  <a:srgbClr val="FF0000"/>
                </a:solidFill>
              </a:rPr>
              <a:t>0 to n-m</a:t>
            </a:r>
            <a:r>
              <a:rPr lang="en-US" altLang="en-US" sz="2100" dirty="0">
                <a:latin typeface="Abadi" panose="020B0604020104020204" pitchFamily="34" charset="0"/>
              </a:rPr>
              <a:t>, whether an occurrence of the pattern starts there or not. </a:t>
            </a:r>
          </a:p>
          <a:p>
            <a:pPr algn="just"/>
            <a:endParaRPr lang="en-US" altLang="en-US" sz="1100" dirty="0">
              <a:latin typeface="Abadi" panose="020B0604020104020204" pitchFamily="34" charset="0"/>
            </a:endParaRPr>
          </a:p>
          <a:p>
            <a:pPr algn="just"/>
            <a:r>
              <a:rPr lang="en-US" altLang="en-US" sz="2100" dirty="0">
                <a:latin typeface="Abadi" panose="020B0604020104020204" pitchFamily="34" charset="0"/>
              </a:rPr>
              <a:t>After each attempt, it shifts the pattern by exactly one position to the right.</a:t>
            </a:r>
          </a:p>
          <a:p>
            <a:pPr algn="just"/>
            <a:endParaRPr lang="en-US" altLang="en-US" sz="2000" dirty="0">
              <a:latin typeface="Abadi" panose="020B0604020104020204" pitchFamily="34" charset="0"/>
            </a:endParaRPr>
          </a:p>
          <a:p>
            <a:pPr algn="just">
              <a:buFontTx/>
              <a:buNone/>
            </a:pPr>
            <a:r>
              <a:rPr lang="en-US" altLang="en-US" sz="2100" i="1" dirty="0">
                <a:solidFill>
                  <a:srgbClr val="FF0000"/>
                </a:solidFill>
                <a:latin typeface="Abadi" panose="020B0604020104020204" pitchFamily="34" charset="0"/>
              </a:rPr>
              <a:t>Example (from left to right):</a:t>
            </a:r>
          </a:p>
          <a:p>
            <a:pPr algn="just">
              <a:buFontTx/>
              <a:buNone/>
            </a:pPr>
            <a:r>
              <a:rPr lang="en-US" altLang="en-US" sz="2100" dirty="0">
                <a:latin typeface="Abadi" panose="020B0604020104020204" pitchFamily="34" charset="0"/>
              </a:rPr>
              <a:t>                </a:t>
            </a:r>
            <a:r>
              <a:rPr lang="en-US" altLang="en-US" sz="2100" dirty="0">
                <a:latin typeface="Abadi" panose="020B0604020104020204" pitchFamily="34" charset="0"/>
                <a:sym typeface="Symbol" panose="05050102010706020507" pitchFamily="18" charset="2"/>
              </a:rPr>
              <a:t>a    b   c   a   b   c   a</a:t>
            </a:r>
          </a:p>
          <a:p>
            <a:pPr algn="just">
              <a:buFontTx/>
              <a:buNone/>
            </a:pPr>
            <a:r>
              <a:rPr lang="en-US" altLang="en-US" sz="2100" dirty="0">
                <a:solidFill>
                  <a:schemeClr val="accent2"/>
                </a:solidFill>
                <a:latin typeface="Abadi" panose="020B0604020104020204" pitchFamily="34" charset="0"/>
                <a:sym typeface="Symbol" panose="05050102010706020507" pitchFamily="18" charset="2"/>
              </a:rPr>
              <a:t>                a    b   c   a                           (shift = 0)</a:t>
            </a:r>
          </a:p>
          <a:p>
            <a:pPr algn="just">
              <a:buFontTx/>
              <a:buNone/>
            </a:pPr>
            <a:r>
              <a:rPr lang="en-US" altLang="en-US" sz="2100" dirty="0">
                <a:solidFill>
                  <a:schemeClr val="hlink"/>
                </a:solidFill>
                <a:latin typeface="Abadi" panose="020B0604020104020204" pitchFamily="34" charset="0"/>
                <a:sym typeface="Symbol" panose="05050102010706020507" pitchFamily="18" charset="2"/>
              </a:rPr>
              <a:t>                      a   b   c   a                      (shift = 1)</a:t>
            </a:r>
          </a:p>
          <a:p>
            <a:pPr algn="just">
              <a:buFontTx/>
              <a:buNone/>
            </a:pPr>
            <a:r>
              <a:rPr lang="en-US" altLang="en-US" sz="2100" dirty="0">
                <a:solidFill>
                  <a:schemeClr val="folHlink"/>
                </a:solidFill>
                <a:latin typeface="Abadi" panose="020B0604020104020204" pitchFamily="34" charset="0"/>
                <a:sym typeface="Symbol" panose="05050102010706020507" pitchFamily="18" charset="2"/>
              </a:rPr>
              <a:t>                           a   b   c    a                (shift = 2)</a:t>
            </a:r>
            <a:r>
              <a:rPr lang="en-US" altLang="en-US" sz="2100" dirty="0">
                <a:latin typeface="Abadi" panose="020B0604020104020204" pitchFamily="34" charset="0"/>
                <a:sym typeface="Symbol" panose="05050102010706020507" pitchFamily="18" charset="2"/>
              </a:rPr>
              <a:t>            </a:t>
            </a:r>
          </a:p>
          <a:p>
            <a:pPr algn="just">
              <a:buFontTx/>
              <a:buNone/>
            </a:pPr>
            <a:r>
              <a:rPr lang="en-US" altLang="en-US" sz="2100" dirty="0">
                <a:solidFill>
                  <a:srgbClr val="FF33CC"/>
                </a:solidFill>
                <a:latin typeface="Abadi" panose="020B0604020104020204" pitchFamily="34" charset="0"/>
                <a:sym typeface="Symbol" panose="05050102010706020507" pitchFamily="18" charset="2"/>
              </a:rPr>
              <a:t>                                a   b   c   a </a:t>
            </a:r>
            <a:r>
              <a:rPr lang="en-US" altLang="en-US" sz="2100" dirty="0">
                <a:solidFill>
                  <a:srgbClr val="FF33CC"/>
                </a:solidFill>
                <a:latin typeface="Abadi" panose="020B0604020104020204" pitchFamily="34" charset="0"/>
              </a:rPr>
              <a:t>           (shift = 3)</a:t>
            </a:r>
          </a:p>
          <a:p>
            <a:endParaRPr lang="en-US" altLang="en-US" sz="2100" dirty="0">
              <a:latin typeface="Abadi" panose="020B0604020104020204" pitchFamily="34" charset="0"/>
            </a:endParaRPr>
          </a:p>
        </p:txBody>
      </p:sp>
    </p:spTree>
    <p:extLst>
      <p:ext uri="{BB962C8B-B14F-4D97-AF65-F5344CB8AC3E}">
        <p14:creationId xmlns:p14="http://schemas.microsoft.com/office/powerpoint/2010/main" val="3668021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81200" y="228600"/>
            <a:ext cx="8229600" cy="884238"/>
          </a:xfrm>
        </p:spPr>
        <p:txBody>
          <a:bodyPr/>
          <a:lstStyle/>
          <a:p>
            <a:pPr eaLnBrk="1" hangingPunct="1"/>
            <a:r>
              <a:rPr lang="en-US" altLang="en-US"/>
              <a:t>Analysis: Worst-case Example</a:t>
            </a:r>
          </a:p>
        </p:txBody>
      </p:sp>
      <p:graphicFrame>
        <p:nvGraphicFramePr>
          <p:cNvPr id="12291" name="Group 3"/>
          <p:cNvGraphicFramePr>
            <a:graphicFrameLocks noGrp="1"/>
          </p:cNvGraphicFramePr>
          <p:nvPr/>
        </p:nvGraphicFramePr>
        <p:xfrm>
          <a:off x="3581400" y="2819400"/>
          <a:ext cx="6477000" cy="609600"/>
        </p:xfrm>
        <a:graphic>
          <a:graphicData uri="http://schemas.openxmlformats.org/drawingml/2006/table">
            <a:tbl>
              <a:tblPr/>
              <a:tblGrid>
                <a:gridCol w="496888">
                  <a:extLst>
                    <a:ext uri="{9D8B030D-6E8A-4147-A177-3AD203B41FA5}">
                      <a16:colId xmlns:a16="http://schemas.microsoft.com/office/drawing/2014/main" val="20000"/>
                    </a:ext>
                  </a:extLst>
                </a:gridCol>
                <a:gridCol w="500062">
                  <a:extLst>
                    <a:ext uri="{9D8B030D-6E8A-4147-A177-3AD203B41FA5}">
                      <a16:colId xmlns:a16="http://schemas.microsoft.com/office/drawing/2014/main" val="20001"/>
                    </a:ext>
                  </a:extLst>
                </a:gridCol>
                <a:gridCol w="496888">
                  <a:extLst>
                    <a:ext uri="{9D8B030D-6E8A-4147-A177-3AD203B41FA5}">
                      <a16:colId xmlns:a16="http://schemas.microsoft.com/office/drawing/2014/main" val="20002"/>
                    </a:ext>
                  </a:extLst>
                </a:gridCol>
                <a:gridCol w="500062">
                  <a:extLst>
                    <a:ext uri="{9D8B030D-6E8A-4147-A177-3AD203B41FA5}">
                      <a16:colId xmlns:a16="http://schemas.microsoft.com/office/drawing/2014/main" val="20003"/>
                    </a:ext>
                  </a:extLst>
                </a:gridCol>
                <a:gridCol w="496888">
                  <a:extLst>
                    <a:ext uri="{9D8B030D-6E8A-4147-A177-3AD203B41FA5}">
                      <a16:colId xmlns:a16="http://schemas.microsoft.com/office/drawing/2014/main" val="20004"/>
                    </a:ext>
                  </a:extLst>
                </a:gridCol>
                <a:gridCol w="498475">
                  <a:extLst>
                    <a:ext uri="{9D8B030D-6E8A-4147-A177-3AD203B41FA5}">
                      <a16:colId xmlns:a16="http://schemas.microsoft.com/office/drawing/2014/main" val="20005"/>
                    </a:ext>
                  </a:extLst>
                </a:gridCol>
                <a:gridCol w="498475">
                  <a:extLst>
                    <a:ext uri="{9D8B030D-6E8A-4147-A177-3AD203B41FA5}">
                      <a16:colId xmlns:a16="http://schemas.microsoft.com/office/drawing/2014/main" val="20006"/>
                    </a:ext>
                  </a:extLst>
                </a:gridCol>
                <a:gridCol w="498475">
                  <a:extLst>
                    <a:ext uri="{9D8B030D-6E8A-4147-A177-3AD203B41FA5}">
                      <a16:colId xmlns:a16="http://schemas.microsoft.com/office/drawing/2014/main" val="20007"/>
                    </a:ext>
                  </a:extLst>
                </a:gridCol>
                <a:gridCol w="496887">
                  <a:extLst>
                    <a:ext uri="{9D8B030D-6E8A-4147-A177-3AD203B41FA5}">
                      <a16:colId xmlns:a16="http://schemas.microsoft.com/office/drawing/2014/main" val="20008"/>
                    </a:ext>
                  </a:extLst>
                </a:gridCol>
                <a:gridCol w="500063">
                  <a:extLst>
                    <a:ext uri="{9D8B030D-6E8A-4147-A177-3AD203B41FA5}">
                      <a16:colId xmlns:a16="http://schemas.microsoft.com/office/drawing/2014/main" val="20009"/>
                    </a:ext>
                  </a:extLst>
                </a:gridCol>
                <a:gridCol w="496887">
                  <a:extLst>
                    <a:ext uri="{9D8B030D-6E8A-4147-A177-3AD203B41FA5}">
                      <a16:colId xmlns:a16="http://schemas.microsoft.com/office/drawing/2014/main" val="20010"/>
                    </a:ext>
                  </a:extLst>
                </a:gridCol>
                <a:gridCol w="500063">
                  <a:extLst>
                    <a:ext uri="{9D8B030D-6E8A-4147-A177-3AD203B41FA5}">
                      <a16:colId xmlns:a16="http://schemas.microsoft.com/office/drawing/2014/main" val="20011"/>
                    </a:ext>
                  </a:extLst>
                </a:gridCol>
                <a:gridCol w="496887">
                  <a:extLst>
                    <a:ext uri="{9D8B030D-6E8A-4147-A177-3AD203B41FA5}">
                      <a16:colId xmlns:a16="http://schemas.microsoft.com/office/drawing/2014/main" val="20012"/>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a</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1297" name="Text Box 33"/>
          <p:cNvSpPr txBox="1">
            <a:spLocks noChangeArrowheads="1"/>
          </p:cNvSpPr>
          <p:nvPr/>
        </p:nvSpPr>
        <p:spPr bwMode="auto">
          <a:xfrm>
            <a:off x="2362200" y="2847976"/>
            <a:ext cx="1073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Arial" panose="020B0604020202020204" pitchFamily="34" charset="0"/>
              </a:rPr>
              <a:t>text </a:t>
            </a:r>
            <a:r>
              <a:rPr lang="en-US" altLang="en-US" sz="2800" i="1">
                <a:latin typeface="Arial" panose="020B0604020202020204" pitchFamily="34" charset="0"/>
              </a:rPr>
              <a:t>T</a:t>
            </a:r>
          </a:p>
        </p:txBody>
      </p:sp>
      <p:sp>
        <p:nvSpPr>
          <p:cNvPr id="11298" name="Text Box 34"/>
          <p:cNvSpPr txBox="1">
            <a:spLocks noChangeArrowheads="1"/>
          </p:cNvSpPr>
          <p:nvPr/>
        </p:nvSpPr>
        <p:spPr bwMode="auto">
          <a:xfrm>
            <a:off x="1876426" y="1676401"/>
            <a:ext cx="1628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Arial" panose="020B0604020202020204" pitchFamily="34" charset="0"/>
              </a:rPr>
              <a:t>pattern </a:t>
            </a:r>
            <a:r>
              <a:rPr lang="en-US" altLang="en-US" sz="2800" i="1">
                <a:latin typeface="Arial" panose="020B0604020202020204" pitchFamily="34" charset="0"/>
              </a:rPr>
              <a:t>P</a:t>
            </a:r>
          </a:p>
        </p:txBody>
      </p:sp>
      <p:grpSp>
        <p:nvGrpSpPr>
          <p:cNvPr id="11299" name="Group 35"/>
          <p:cNvGrpSpPr>
            <a:grpSpLocks/>
          </p:cNvGrpSpPr>
          <p:nvPr/>
        </p:nvGrpSpPr>
        <p:grpSpPr bwMode="auto">
          <a:xfrm>
            <a:off x="3581400" y="4191000"/>
            <a:ext cx="1981200" cy="533400"/>
            <a:chOff x="2160" y="2688"/>
            <a:chExt cx="1248" cy="336"/>
          </a:xfrm>
        </p:grpSpPr>
        <p:sp>
          <p:nvSpPr>
            <p:cNvPr id="11338" name="Rectangle 36"/>
            <p:cNvSpPr>
              <a:spLocks noChangeArrowheads="1"/>
            </p:cNvSpPr>
            <p:nvPr/>
          </p:nvSpPr>
          <p:spPr bwMode="auto">
            <a:xfrm>
              <a:off x="2160" y="2688"/>
              <a:ext cx="336" cy="336"/>
            </a:xfrm>
            <a:prstGeom prst="rect">
              <a:avLst/>
            </a:prstGeom>
            <a:solidFill>
              <a:schemeClr val="accent1"/>
            </a:solidFill>
            <a:ln w="9525">
              <a:solidFill>
                <a:schemeClr val="tx1"/>
              </a:solidFill>
              <a:miter lim="800000"/>
              <a:headEnd/>
              <a:tailEnd type="none" w="lg" len="lg"/>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a:latin typeface="Arial" panose="020B0604020202020204" pitchFamily="34" charset="0"/>
                </a:rPr>
                <a:t>a</a:t>
              </a:r>
            </a:p>
          </p:txBody>
        </p:sp>
        <p:sp>
          <p:nvSpPr>
            <p:cNvPr id="11339" name="Rectangle 37"/>
            <p:cNvSpPr>
              <a:spLocks noChangeArrowheads="1"/>
            </p:cNvSpPr>
            <p:nvPr/>
          </p:nvSpPr>
          <p:spPr bwMode="auto">
            <a:xfrm>
              <a:off x="2496" y="2688"/>
              <a:ext cx="288" cy="336"/>
            </a:xfrm>
            <a:prstGeom prst="rect">
              <a:avLst/>
            </a:prstGeom>
            <a:solidFill>
              <a:schemeClr val="accent1"/>
            </a:solidFill>
            <a:ln w="9525">
              <a:solidFill>
                <a:schemeClr val="tx1"/>
              </a:solidFill>
              <a:miter lim="800000"/>
              <a:headEnd/>
              <a:tailEnd type="none" w="lg" len="lg"/>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a:latin typeface="Arial" panose="020B0604020202020204" pitchFamily="34" charset="0"/>
                </a:rPr>
                <a:t>a</a:t>
              </a:r>
            </a:p>
          </p:txBody>
        </p:sp>
        <p:sp>
          <p:nvSpPr>
            <p:cNvPr id="11340" name="Rectangle 38"/>
            <p:cNvSpPr>
              <a:spLocks noChangeArrowheads="1"/>
            </p:cNvSpPr>
            <p:nvPr/>
          </p:nvSpPr>
          <p:spPr bwMode="auto">
            <a:xfrm>
              <a:off x="2784" y="2688"/>
              <a:ext cx="336" cy="336"/>
            </a:xfrm>
            <a:prstGeom prst="rect">
              <a:avLst/>
            </a:prstGeom>
            <a:solidFill>
              <a:schemeClr val="accent1"/>
            </a:solidFill>
            <a:ln w="9525">
              <a:solidFill>
                <a:schemeClr val="tx1"/>
              </a:solidFill>
              <a:miter lim="800000"/>
              <a:headEnd/>
              <a:tailEnd type="none" w="lg" len="lg"/>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a:latin typeface="Arial" panose="020B0604020202020204" pitchFamily="34" charset="0"/>
                </a:rPr>
                <a:t>a</a:t>
              </a:r>
            </a:p>
          </p:txBody>
        </p:sp>
        <p:sp>
          <p:nvSpPr>
            <p:cNvPr id="11341" name="Rectangle 39"/>
            <p:cNvSpPr>
              <a:spLocks noChangeArrowheads="1"/>
            </p:cNvSpPr>
            <p:nvPr/>
          </p:nvSpPr>
          <p:spPr bwMode="auto">
            <a:xfrm>
              <a:off x="3120" y="2688"/>
              <a:ext cx="288" cy="336"/>
            </a:xfrm>
            <a:prstGeom prst="rect">
              <a:avLst/>
            </a:prstGeom>
            <a:solidFill>
              <a:schemeClr val="accent1"/>
            </a:solidFill>
            <a:ln w="9525">
              <a:solidFill>
                <a:schemeClr val="tx1"/>
              </a:solidFill>
              <a:miter lim="800000"/>
              <a:headEnd/>
              <a:tailEnd type="none" w="lg" len="lg"/>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a:latin typeface="Arial" panose="020B0604020202020204" pitchFamily="34" charset="0"/>
                </a:rPr>
                <a:t>b</a:t>
              </a:r>
            </a:p>
          </p:txBody>
        </p:sp>
        <p:sp>
          <p:nvSpPr>
            <p:cNvPr id="11342" name="Rectangle 40"/>
            <p:cNvSpPr>
              <a:spLocks noChangeArrowheads="1"/>
            </p:cNvSpPr>
            <p:nvPr/>
          </p:nvSpPr>
          <p:spPr bwMode="auto">
            <a:xfrm>
              <a:off x="2160" y="2688"/>
              <a:ext cx="1248" cy="336"/>
            </a:xfrm>
            <a:prstGeom prst="rect">
              <a:avLst/>
            </a:prstGeom>
            <a:noFill/>
            <a:ln w="2857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grpSp>
      <p:grpSp>
        <p:nvGrpSpPr>
          <p:cNvPr id="11300" name="Group 41"/>
          <p:cNvGrpSpPr>
            <a:grpSpLocks/>
          </p:cNvGrpSpPr>
          <p:nvPr/>
        </p:nvGrpSpPr>
        <p:grpSpPr bwMode="auto">
          <a:xfrm>
            <a:off x="3581400" y="1676400"/>
            <a:ext cx="1981200" cy="533400"/>
            <a:chOff x="2160" y="2688"/>
            <a:chExt cx="1248" cy="336"/>
          </a:xfrm>
        </p:grpSpPr>
        <p:sp>
          <p:nvSpPr>
            <p:cNvPr id="11333" name="Rectangle 42"/>
            <p:cNvSpPr>
              <a:spLocks noChangeArrowheads="1"/>
            </p:cNvSpPr>
            <p:nvPr/>
          </p:nvSpPr>
          <p:spPr bwMode="auto">
            <a:xfrm>
              <a:off x="2160" y="2688"/>
              <a:ext cx="336" cy="336"/>
            </a:xfrm>
            <a:prstGeom prst="rect">
              <a:avLst/>
            </a:prstGeom>
            <a:solidFill>
              <a:schemeClr val="accent1"/>
            </a:solidFill>
            <a:ln w="9525">
              <a:solidFill>
                <a:schemeClr val="tx1"/>
              </a:solidFill>
              <a:miter lim="800000"/>
              <a:headEnd/>
              <a:tailEnd type="none" w="lg" len="lg"/>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a:latin typeface="Arial" panose="020B0604020202020204" pitchFamily="34" charset="0"/>
                </a:rPr>
                <a:t>a</a:t>
              </a:r>
            </a:p>
          </p:txBody>
        </p:sp>
        <p:sp>
          <p:nvSpPr>
            <p:cNvPr id="11334" name="Rectangle 43"/>
            <p:cNvSpPr>
              <a:spLocks noChangeArrowheads="1"/>
            </p:cNvSpPr>
            <p:nvPr/>
          </p:nvSpPr>
          <p:spPr bwMode="auto">
            <a:xfrm>
              <a:off x="2496" y="2688"/>
              <a:ext cx="288" cy="336"/>
            </a:xfrm>
            <a:prstGeom prst="rect">
              <a:avLst/>
            </a:prstGeom>
            <a:solidFill>
              <a:schemeClr val="accent1"/>
            </a:solidFill>
            <a:ln w="9525">
              <a:solidFill>
                <a:schemeClr val="tx1"/>
              </a:solidFill>
              <a:miter lim="800000"/>
              <a:headEnd/>
              <a:tailEnd type="none" w="lg" len="lg"/>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a:latin typeface="Arial" panose="020B0604020202020204" pitchFamily="34" charset="0"/>
                </a:rPr>
                <a:t>a</a:t>
              </a:r>
            </a:p>
          </p:txBody>
        </p:sp>
        <p:sp>
          <p:nvSpPr>
            <p:cNvPr id="11335" name="Rectangle 44"/>
            <p:cNvSpPr>
              <a:spLocks noChangeArrowheads="1"/>
            </p:cNvSpPr>
            <p:nvPr/>
          </p:nvSpPr>
          <p:spPr bwMode="auto">
            <a:xfrm>
              <a:off x="2784" y="2688"/>
              <a:ext cx="336" cy="336"/>
            </a:xfrm>
            <a:prstGeom prst="rect">
              <a:avLst/>
            </a:prstGeom>
            <a:solidFill>
              <a:schemeClr val="accent1"/>
            </a:solidFill>
            <a:ln w="9525">
              <a:solidFill>
                <a:schemeClr val="tx1"/>
              </a:solidFill>
              <a:miter lim="800000"/>
              <a:headEnd/>
              <a:tailEnd type="none" w="lg" len="lg"/>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a:latin typeface="Arial" panose="020B0604020202020204" pitchFamily="34" charset="0"/>
                </a:rPr>
                <a:t>a</a:t>
              </a:r>
            </a:p>
          </p:txBody>
        </p:sp>
        <p:sp>
          <p:nvSpPr>
            <p:cNvPr id="11336" name="Rectangle 45"/>
            <p:cNvSpPr>
              <a:spLocks noChangeArrowheads="1"/>
            </p:cNvSpPr>
            <p:nvPr/>
          </p:nvSpPr>
          <p:spPr bwMode="auto">
            <a:xfrm>
              <a:off x="3120" y="2688"/>
              <a:ext cx="288" cy="336"/>
            </a:xfrm>
            <a:prstGeom prst="rect">
              <a:avLst/>
            </a:prstGeom>
            <a:solidFill>
              <a:schemeClr val="accent1"/>
            </a:solidFill>
            <a:ln w="9525">
              <a:solidFill>
                <a:schemeClr val="tx1"/>
              </a:solidFill>
              <a:miter lim="800000"/>
              <a:headEnd/>
              <a:tailEnd type="none" w="lg" len="lg"/>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a:latin typeface="Arial" panose="020B0604020202020204" pitchFamily="34" charset="0"/>
                </a:rPr>
                <a:t>b</a:t>
              </a:r>
            </a:p>
          </p:txBody>
        </p:sp>
        <p:sp>
          <p:nvSpPr>
            <p:cNvPr id="11337" name="Rectangle 46"/>
            <p:cNvSpPr>
              <a:spLocks noChangeArrowheads="1"/>
            </p:cNvSpPr>
            <p:nvPr/>
          </p:nvSpPr>
          <p:spPr bwMode="auto">
            <a:xfrm>
              <a:off x="2160" y="2688"/>
              <a:ext cx="1248" cy="336"/>
            </a:xfrm>
            <a:prstGeom prst="rect">
              <a:avLst/>
            </a:prstGeom>
            <a:noFill/>
            <a:ln w="2857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grpSp>
      <p:sp>
        <p:nvSpPr>
          <p:cNvPr id="11301" name="Text Box 47"/>
          <p:cNvSpPr txBox="1">
            <a:spLocks noChangeArrowheads="1"/>
          </p:cNvSpPr>
          <p:nvPr/>
        </p:nvSpPr>
        <p:spPr bwMode="auto">
          <a:xfrm>
            <a:off x="3630613" y="23622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1</a:t>
            </a:r>
          </a:p>
        </p:txBody>
      </p:sp>
      <p:sp>
        <p:nvSpPr>
          <p:cNvPr id="11302" name="Text Box 48"/>
          <p:cNvSpPr txBox="1">
            <a:spLocks noChangeArrowheads="1"/>
          </p:cNvSpPr>
          <p:nvPr/>
        </p:nvSpPr>
        <p:spPr bwMode="auto">
          <a:xfrm>
            <a:off x="4114801"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2</a:t>
            </a:r>
          </a:p>
        </p:txBody>
      </p:sp>
      <p:sp>
        <p:nvSpPr>
          <p:cNvPr id="11303" name="Text Box 49"/>
          <p:cNvSpPr txBox="1">
            <a:spLocks noChangeArrowheads="1"/>
          </p:cNvSpPr>
          <p:nvPr/>
        </p:nvSpPr>
        <p:spPr bwMode="auto">
          <a:xfrm>
            <a:off x="4648201"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3</a:t>
            </a:r>
          </a:p>
        </p:txBody>
      </p:sp>
      <p:sp>
        <p:nvSpPr>
          <p:cNvPr id="11304" name="Text Box 50"/>
          <p:cNvSpPr txBox="1">
            <a:spLocks noChangeArrowheads="1"/>
          </p:cNvSpPr>
          <p:nvPr/>
        </p:nvSpPr>
        <p:spPr bwMode="auto">
          <a:xfrm>
            <a:off x="5181601"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4</a:t>
            </a:r>
          </a:p>
        </p:txBody>
      </p:sp>
      <p:sp>
        <p:nvSpPr>
          <p:cNvPr id="11305" name="Text Box 51"/>
          <p:cNvSpPr txBox="1">
            <a:spLocks noChangeArrowheads="1"/>
          </p:cNvSpPr>
          <p:nvPr/>
        </p:nvSpPr>
        <p:spPr bwMode="auto">
          <a:xfrm>
            <a:off x="5638801"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5</a:t>
            </a:r>
          </a:p>
        </p:txBody>
      </p:sp>
      <p:sp>
        <p:nvSpPr>
          <p:cNvPr id="11306" name="Text Box 52"/>
          <p:cNvSpPr txBox="1">
            <a:spLocks noChangeArrowheads="1"/>
          </p:cNvSpPr>
          <p:nvPr/>
        </p:nvSpPr>
        <p:spPr bwMode="auto">
          <a:xfrm>
            <a:off x="6172201"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6</a:t>
            </a:r>
          </a:p>
        </p:txBody>
      </p:sp>
      <p:sp>
        <p:nvSpPr>
          <p:cNvPr id="11307" name="Text Box 53"/>
          <p:cNvSpPr txBox="1">
            <a:spLocks noChangeArrowheads="1"/>
          </p:cNvSpPr>
          <p:nvPr/>
        </p:nvSpPr>
        <p:spPr bwMode="auto">
          <a:xfrm>
            <a:off x="6629401"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7</a:t>
            </a:r>
          </a:p>
        </p:txBody>
      </p:sp>
      <p:sp>
        <p:nvSpPr>
          <p:cNvPr id="11308" name="Text Box 54"/>
          <p:cNvSpPr txBox="1">
            <a:spLocks noChangeArrowheads="1"/>
          </p:cNvSpPr>
          <p:nvPr/>
        </p:nvSpPr>
        <p:spPr bwMode="auto">
          <a:xfrm>
            <a:off x="7162801"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8</a:t>
            </a:r>
          </a:p>
        </p:txBody>
      </p:sp>
      <p:sp>
        <p:nvSpPr>
          <p:cNvPr id="11309" name="Text Box 55"/>
          <p:cNvSpPr txBox="1">
            <a:spLocks noChangeArrowheads="1"/>
          </p:cNvSpPr>
          <p:nvPr/>
        </p:nvSpPr>
        <p:spPr bwMode="auto">
          <a:xfrm>
            <a:off x="7620001" y="2362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9</a:t>
            </a:r>
          </a:p>
        </p:txBody>
      </p:sp>
      <p:sp>
        <p:nvSpPr>
          <p:cNvPr id="11310" name="Text Box 56"/>
          <p:cNvSpPr txBox="1">
            <a:spLocks noChangeArrowheads="1"/>
          </p:cNvSpPr>
          <p:nvPr/>
        </p:nvSpPr>
        <p:spPr bwMode="auto">
          <a:xfrm>
            <a:off x="8001001" y="23622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10</a:t>
            </a:r>
          </a:p>
        </p:txBody>
      </p:sp>
      <p:sp>
        <p:nvSpPr>
          <p:cNvPr id="11311" name="Text Box 57"/>
          <p:cNvSpPr txBox="1">
            <a:spLocks noChangeArrowheads="1"/>
          </p:cNvSpPr>
          <p:nvPr/>
        </p:nvSpPr>
        <p:spPr bwMode="auto">
          <a:xfrm>
            <a:off x="8534401" y="23622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11</a:t>
            </a:r>
          </a:p>
        </p:txBody>
      </p:sp>
      <p:sp>
        <p:nvSpPr>
          <p:cNvPr id="11312" name="Text Box 58"/>
          <p:cNvSpPr txBox="1">
            <a:spLocks noChangeArrowheads="1"/>
          </p:cNvSpPr>
          <p:nvPr/>
        </p:nvSpPr>
        <p:spPr bwMode="auto">
          <a:xfrm>
            <a:off x="9001126" y="23622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12</a:t>
            </a:r>
          </a:p>
        </p:txBody>
      </p:sp>
      <p:sp>
        <p:nvSpPr>
          <p:cNvPr id="11313" name="Text Box 59"/>
          <p:cNvSpPr txBox="1">
            <a:spLocks noChangeArrowheads="1"/>
          </p:cNvSpPr>
          <p:nvPr/>
        </p:nvSpPr>
        <p:spPr bwMode="auto">
          <a:xfrm>
            <a:off x="9534526" y="23622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13</a:t>
            </a:r>
          </a:p>
        </p:txBody>
      </p:sp>
      <p:sp>
        <p:nvSpPr>
          <p:cNvPr id="11314" name="Text Box 60"/>
          <p:cNvSpPr txBox="1">
            <a:spLocks noChangeArrowheads="1"/>
          </p:cNvSpPr>
          <p:nvPr/>
        </p:nvSpPr>
        <p:spPr bwMode="auto">
          <a:xfrm>
            <a:off x="3657601" y="1219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1</a:t>
            </a:r>
          </a:p>
        </p:txBody>
      </p:sp>
      <p:sp>
        <p:nvSpPr>
          <p:cNvPr id="11315" name="Text Box 61"/>
          <p:cNvSpPr txBox="1">
            <a:spLocks noChangeArrowheads="1"/>
          </p:cNvSpPr>
          <p:nvPr/>
        </p:nvSpPr>
        <p:spPr bwMode="auto">
          <a:xfrm>
            <a:off x="4141788" y="12192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2</a:t>
            </a:r>
          </a:p>
        </p:txBody>
      </p:sp>
      <p:sp>
        <p:nvSpPr>
          <p:cNvPr id="11316" name="Text Box 62"/>
          <p:cNvSpPr txBox="1">
            <a:spLocks noChangeArrowheads="1"/>
          </p:cNvSpPr>
          <p:nvPr/>
        </p:nvSpPr>
        <p:spPr bwMode="auto">
          <a:xfrm>
            <a:off x="4675188" y="12192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3</a:t>
            </a:r>
          </a:p>
        </p:txBody>
      </p:sp>
      <p:sp>
        <p:nvSpPr>
          <p:cNvPr id="11317" name="Text Box 63"/>
          <p:cNvSpPr txBox="1">
            <a:spLocks noChangeArrowheads="1"/>
          </p:cNvSpPr>
          <p:nvPr/>
        </p:nvSpPr>
        <p:spPr bwMode="auto">
          <a:xfrm>
            <a:off x="5208588" y="12192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4</a:t>
            </a:r>
          </a:p>
        </p:txBody>
      </p:sp>
      <p:sp>
        <p:nvSpPr>
          <p:cNvPr id="11318" name="Line 64"/>
          <p:cNvSpPr>
            <a:spLocks noChangeShapeType="1"/>
          </p:cNvSpPr>
          <p:nvPr/>
        </p:nvSpPr>
        <p:spPr bwMode="auto">
          <a:xfrm>
            <a:off x="3810000" y="3429000"/>
            <a:ext cx="0" cy="76200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IN"/>
          </a:p>
        </p:txBody>
      </p:sp>
      <p:sp>
        <p:nvSpPr>
          <p:cNvPr id="11319" name="Line 65"/>
          <p:cNvSpPr>
            <a:spLocks noChangeShapeType="1"/>
          </p:cNvSpPr>
          <p:nvPr/>
        </p:nvSpPr>
        <p:spPr bwMode="auto">
          <a:xfrm>
            <a:off x="4343400" y="3429000"/>
            <a:ext cx="0" cy="76200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IN"/>
          </a:p>
        </p:txBody>
      </p:sp>
      <p:sp>
        <p:nvSpPr>
          <p:cNvPr id="11320" name="Line 66"/>
          <p:cNvSpPr>
            <a:spLocks noChangeShapeType="1"/>
          </p:cNvSpPr>
          <p:nvPr/>
        </p:nvSpPr>
        <p:spPr bwMode="auto">
          <a:xfrm>
            <a:off x="4876800" y="3429000"/>
            <a:ext cx="0" cy="76200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IN"/>
          </a:p>
        </p:txBody>
      </p:sp>
      <p:sp>
        <p:nvSpPr>
          <p:cNvPr id="11321" name="Freeform 67"/>
          <p:cNvSpPr>
            <a:spLocks/>
          </p:cNvSpPr>
          <p:nvPr/>
        </p:nvSpPr>
        <p:spPr bwMode="auto">
          <a:xfrm>
            <a:off x="5143500" y="3429000"/>
            <a:ext cx="342900" cy="762000"/>
          </a:xfrm>
          <a:custGeom>
            <a:avLst/>
            <a:gdLst>
              <a:gd name="T0" fmla="*/ 2147483646 w 216"/>
              <a:gd name="T1" fmla="*/ 0 h 576"/>
              <a:gd name="T2" fmla="*/ 2147483646 w 216"/>
              <a:gd name="T3" fmla="*/ 2147483646 h 576"/>
              <a:gd name="T4" fmla="*/ 2147483646 w 216"/>
              <a:gd name="T5" fmla="*/ 2147483646 h 576"/>
              <a:gd name="T6" fmla="*/ 2147483646 w 216"/>
              <a:gd name="T7" fmla="*/ 2147483646 h 576"/>
              <a:gd name="T8" fmla="*/ 2147483646 w 216"/>
              <a:gd name="T9" fmla="*/ 2147483646 h 576"/>
              <a:gd name="T10" fmla="*/ 2147483646 w 216"/>
              <a:gd name="T11" fmla="*/ 2147483646 h 576"/>
              <a:gd name="T12" fmla="*/ 0 60000 65536"/>
              <a:gd name="T13" fmla="*/ 0 60000 65536"/>
              <a:gd name="T14" fmla="*/ 0 60000 65536"/>
              <a:gd name="T15" fmla="*/ 0 60000 65536"/>
              <a:gd name="T16" fmla="*/ 0 60000 65536"/>
              <a:gd name="T17" fmla="*/ 0 60000 65536"/>
              <a:gd name="T18" fmla="*/ 0 w 216"/>
              <a:gd name="T19" fmla="*/ 0 h 576"/>
              <a:gd name="T20" fmla="*/ 216 w 21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216" h="576">
                <a:moveTo>
                  <a:pt x="112" y="0"/>
                </a:moveTo>
                <a:cubicBezTo>
                  <a:pt x="56" y="96"/>
                  <a:pt x="0" y="192"/>
                  <a:pt x="16" y="240"/>
                </a:cubicBezTo>
                <a:cubicBezTo>
                  <a:pt x="32" y="288"/>
                  <a:pt x="200" y="256"/>
                  <a:pt x="208" y="288"/>
                </a:cubicBezTo>
                <a:cubicBezTo>
                  <a:pt x="216" y="320"/>
                  <a:pt x="64" y="400"/>
                  <a:pt x="64" y="432"/>
                </a:cubicBezTo>
                <a:cubicBezTo>
                  <a:pt x="64" y="464"/>
                  <a:pt x="208" y="456"/>
                  <a:pt x="208" y="480"/>
                </a:cubicBezTo>
                <a:cubicBezTo>
                  <a:pt x="208" y="504"/>
                  <a:pt x="88" y="560"/>
                  <a:pt x="64" y="576"/>
                </a:cubicBezTo>
              </a:path>
            </a:pathLst>
          </a:custGeom>
          <a:noFill/>
          <a:ln w="2857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11322" name="Group 68"/>
          <p:cNvGrpSpPr>
            <a:grpSpLocks/>
          </p:cNvGrpSpPr>
          <p:nvPr/>
        </p:nvGrpSpPr>
        <p:grpSpPr bwMode="auto">
          <a:xfrm>
            <a:off x="8077200" y="5562600"/>
            <a:ext cx="1981200" cy="533400"/>
            <a:chOff x="2160" y="2688"/>
            <a:chExt cx="1248" cy="336"/>
          </a:xfrm>
        </p:grpSpPr>
        <p:sp>
          <p:nvSpPr>
            <p:cNvPr id="11328" name="Rectangle 69"/>
            <p:cNvSpPr>
              <a:spLocks noChangeArrowheads="1"/>
            </p:cNvSpPr>
            <p:nvPr/>
          </p:nvSpPr>
          <p:spPr bwMode="auto">
            <a:xfrm>
              <a:off x="2160" y="2688"/>
              <a:ext cx="336" cy="336"/>
            </a:xfrm>
            <a:prstGeom prst="rect">
              <a:avLst/>
            </a:prstGeom>
            <a:solidFill>
              <a:schemeClr val="accent1"/>
            </a:solidFill>
            <a:ln w="9525">
              <a:solidFill>
                <a:schemeClr val="tx1"/>
              </a:solidFill>
              <a:miter lim="800000"/>
              <a:headEnd/>
              <a:tailEnd type="none" w="lg" len="lg"/>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a:latin typeface="Arial" panose="020B0604020202020204" pitchFamily="34" charset="0"/>
                </a:rPr>
                <a:t>a</a:t>
              </a:r>
            </a:p>
          </p:txBody>
        </p:sp>
        <p:sp>
          <p:nvSpPr>
            <p:cNvPr id="11329" name="Rectangle 70"/>
            <p:cNvSpPr>
              <a:spLocks noChangeArrowheads="1"/>
            </p:cNvSpPr>
            <p:nvPr/>
          </p:nvSpPr>
          <p:spPr bwMode="auto">
            <a:xfrm>
              <a:off x="2496" y="2688"/>
              <a:ext cx="288" cy="336"/>
            </a:xfrm>
            <a:prstGeom prst="rect">
              <a:avLst/>
            </a:prstGeom>
            <a:solidFill>
              <a:schemeClr val="accent1"/>
            </a:solidFill>
            <a:ln w="9525">
              <a:solidFill>
                <a:schemeClr val="tx1"/>
              </a:solidFill>
              <a:miter lim="800000"/>
              <a:headEnd/>
              <a:tailEnd type="none" w="lg" len="lg"/>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a:latin typeface="Arial" panose="020B0604020202020204" pitchFamily="34" charset="0"/>
                </a:rPr>
                <a:t>a</a:t>
              </a:r>
            </a:p>
          </p:txBody>
        </p:sp>
        <p:sp>
          <p:nvSpPr>
            <p:cNvPr id="11330" name="Rectangle 71"/>
            <p:cNvSpPr>
              <a:spLocks noChangeArrowheads="1"/>
            </p:cNvSpPr>
            <p:nvPr/>
          </p:nvSpPr>
          <p:spPr bwMode="auto">
            <a:xfrm>
              <a:off x="2784" y="2688"/>
              <a:ext cx="336" cy="336"/>
            </a:xfrm>
            <a:prstGeom prst="rect">
              <a:avLst/>
            </a:prstGeom>
            <a:solidFill>
              <a:schemeClr val="accent1"/>
            </a:solidFill>
            <a:ln w="9525">
              <a:solidFill>
                <a:schemeClr val="tx1"/>
              </a:solidFill>
              <a:miter lim="800000"/>
              <a:headEnd/>
              <a:tailEnd type="none" w="lg" len="lg"/>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a:latin typeface="Arial" panose="020B0604020202020204" pitchFamily="34" charset="0"/>
                </a:rPr>
                <a:t>a</a:t>
              </a:r>
            </a:p>
          </p:txBody>
        </p:sp>
        <p:sp>
          <p:nvSpPr>
            <p:cNvPr id="11331" name="Rectangle 72"/>
            <p:cNvSpPr>
              <a:spLocks noChangeArrowheads="1"/>
            </p:cNvSpPr>
            <p:nvPr/>
          </p:nvSpPr>
          <p:spPr bwMode="auto">
            <a:xfrm>
              <a:off x="3120" y="2688"/>
              <a:ext cx="288" cy="336"/>
            </a:xfrm>
            <a:prstGeom prst="rect">
              <a:avLst/>
            </a:prstGeom>
            <a:solidFill>
              <a:schemeClr val="accent1"/>
            </a:solidFill>
            <a:ln w="9525">
              <a:solidFill>
                <a:schemeClr val="tx1"/>
              </a:solidFill>
              <a:miter lim="800000"/>
              <a:headEnd/>
              <a:tailEnd type="none" w="lg" len="lg"/>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a:latin typeface="Arial" panose="020B0604020202020204" pitchFamily="34" charset="0"/>
                </a:rPr>
                <a:t>b</a:t>
              </a:r>
            </a:p>
          </p:txBody>
        </p:sp>
        <p:sp>
          <p:nvSpPr>
            <p:cNvPr id="11332" name="Rectangle 73"/>
            <p:cNvSpPr>
              <a:spLocks noChangeArrowheads="1"/>
            </p:cNvSpPr>
            <p:nvPr/>
          </p:nvSpPr>
          <p:spPr bwMode="auto">
            <a:xfrm>
              <a:off x="2160" y="2688"/>
              <a:ext cx="1248" cy="336"/>
            </a:xfrm>
            <a:prstGeom prst="rect">
              <a:avLst/>
            </a:prstGeom>
            <a:noFill/>
            <a:ln w="2857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grpSp>
      <p:sp>
        <p:nvSpPr>
          <p:cNvPr id="11323" name="Line 74"/>
          <p:cNvSpPr>
            <a:spLocks noChangeShapeType="1"/>
          </p:cNvSpPr>
          <p:nvPr/>
        </p:nvSpPr>
        <p:spPr bwMode="auto">
          <a:xfrm>
            <a:off x="8305800" y="3429000"/>
            <a:ext cx="0" cy="213360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IN"/>
          </a:p>
        </p:txBody>
      </p:sp>
      <p:sp>
        <p:nvSpPr>
          <p:cNvPr id="11324" name="Line 75"/>
          <p:cNvSpPr>
            <a:spLocks noChangeShapeType="1"/>
          </p:cNvSpPr>
          <p:nvPr/>
        </p:nvSpPr>
        <p:spPr bwMode="auto">
          <a:xfrm>
            <a:off x="8839200" y="3429000"/>
            <a:ext cx="0" cy="213360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IN"/>
          </a:p>
        </p:txBody>
      </p:sp>
      <p:sp>
        <p:nvSpPr>
          <p:cNvPr id="11325" name="Line 76"/>
          <p:cNvSpPr>
            <a:spLocks noChangeShapeType="1"/>
          </p:cNvSpPr>
          <p:nvPr/>
        </p:nvSpPr>
        <p:spPr bwMode="auto">
          <a:xfrm>
            <a:off x="9372600" y="3429000"/>
            <a:ext cx="0" cy="213360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IN"/>
          </a:p>
        </p:txBody>
      </p:sp>
      <p:sp>
        <p:nvSpPr>
          <p:cNvPr id="11326" name="Freeform 77"/>
          <p:cNvSpPr>
            <a:spLocks/>
          </p:cNvSpPr>
          <p:nvPr/>
        </p:nvSpPr>
        <p:spPr bwMode="auto">
          <a:xfrm>
            <a:off x="9639300" y="3429000"/>
            <a:ext cx="342900" cy="2133600"/>
          </a:xfrm>
          <a:custGeom>
            <a:avLst/>
            <a:gdLst>
              <a:gd name="T0" fmla="*/ 2147483646 w 216"/>
              <a:gd name="T1" fmla="*/ 0 h 576"/>
              <a:gd name="T2" fmla="*/ 2147483646 w 216"/>
              <a:gd name="T3" fmla="*/ 2147483646 h 576"/>
              <a:gd name="T4" fmla="*/ 2147483646 w 216"/>
              <a:gd name="T5" fmla="*/ 2147483646 h 576"/>
              <a:gd name="T6" fmla="*/ 2147483646 w 216"/>
              <a:gd name="T7" fmla="*/ 2147483646 h 576"/>
              <a:gd name="T8" fmla="*/ 2147483646 w 216"/>
              <a:gd name="T9" fmla="*/ 2147483646 h 576"/>
              <a:gd name="T10" fmla="*/ 2147483646 w 216"/>
              <a:gd name="T11" fmla="*/ 2147483646 h 576"/>
              <a:gd name="T12" fmla="*/ 0 60000 65536"/>
              <a:gd name="T13" fmla="*/ 0 60000 65536"/>
              <a:gd name="T14" fmla="*/ 0 60000 65536"/>
              <a:gd name="T15" fmla="*/ 0 60000 65536"/>
              <a:gd name="T16" fmla="*/ 0 60000 65536"/>
              <a:gd name="T17" fmla="*/ 0 60000 65536"/>
              <a:gd name="T18" fmla="*/ 0 w 216"/>
              <a:gd name="T19" fmla="*/ 0 h 576"/>
              <a:gd name="T20" fmla="*/ 216 w 21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216" h="576">
                <a:moveTo>
                  <a:pt x="112" y="0"/>
                </a:moveTo>
                <a:cubicBezTo>
                  <a:pt x="56" y="96"/>
                  <a:pt x="0" y="192"/>
                  <a:pt x="16" y="240"/>
                </a:cubicBezTo>
                <a:cubicBezTo>
                  <a:pt x="32" y="288"/>
                  <a:pt x="200" y="256"/>
                  <a:pt x="208" y="288"/>
                </a:cubicBezTo>
                <a:cubicBezTo>
                  <a:pt x="216" y="320"/>
                  <a:pt x="64" y="400"/>
                  <a:pt x="64" y="432"/>
                </a:cubicBezTo>
                <a:cubicBezTo>
                  <a:pt x="64" y="464"/>
                  <a:pt x="208" y="456"/>
                  <a:pt x="208" y="480"/>
                </a:cubicBezTo>
                <a:cubicBezTo>
                  <a:pt x="208" y="504"/>
                  <a:pt x="88" y="560"/>
                  <a:pt x="64" y="576"/>
                </a:cubicBezTo>
              </a:path>
            </a:pathLst>
          </a:custGeom>
          <a:noFill/>
          <a:ln w="2857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27" name="Line 78"/>
          <p:cNvSpPr>
            <a:spLocks noChangeShapeType="1"/>
          </p:cNvSpPr>
          <p:nvPr/>
        </p:nvSpPr>
        <p:spPr bwMode="auto">
          <a:xfrm>
            <a:off x="5791200" y="4876800"/>
            <a:ext cx="1828800" cy="609600"/>
          </a:xfrm>
          <a:prstGeom prst="line">
            <a:avLst/>
          </a:prstGeom>
          <a:noFill/>
          <a:ln w="28575">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2468981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a:t>Worst-case Analysis</a:t>
            </a:r>
          </a:p>
        </p:txBody>
      </p:sp>
      <p:sp>
        <p:nvSpPr>
          <p:cNvPr id="12291" name="Rectangle 3"/>
          <p:cNvSpPr>
            <a:spLocks noGrp="1" noChangeArrowheads="1"/>
          </p:cNvSpPr>
          <p:nvPr>
            <p:ph type="body" idx="1"/>
          </p:nvPr>
        </p:nvSpPr>
        <p:spPr>
          <a:xfrm>
            <a:off x="779477" y="1548789"/>
            <a:ext cx="10847663" cy="4351338"/>
          </a:xfrm>
        </p:spPr>
        <p:txBody>
          <a:bodyPr>
            <a:normAutofit/>
          </a:bodyPr>
          <a:lstStyle/>
          <a:p>
            <a:pPr marL="609600" indent="-609600"/>
            <a:r>
              <a:rPr lang="en-US" altLang="en-US" sz="2100" dirty="0">
                <a:cs typeface="Times New Roman" panose="02020603050405020304" pitchFamily="18" charset="0"/>
                <a:sym typeface="Symbol" panose="05050102010706020507" pitchFamily="18" charset="2"/>
              </a:rPr>
              <a:t>There are </a:t>
            </a:r>
            <a:r>
              <a:rPr lang="en-US" altLang="en-US" sz="2100" i="1" dirty="0">
                <a:solidFill>
                  <a:srgbClr val="FF0000"/>
                </a:solidFill>
                <a:cs typeface="Times New Roman" panose="02020603050405020304" pitchFamily="18" charset="0"/>
                <a:sym typeface="Symbol" panose="05050102010706020507" pitchFamily="18" charset="2"/>
              </a:rPr>
              <a:t>m</a:t>
            </a:r>
            <a:r>
              <a:rPr lang="en-US" altLang="en-US" sz="2100" dirty="0">
                <a:solidFill>
                  <a:srgbClr val="FF0000"/>
                </a:solidFill>
                <a:cs typeface="Times New Roman" panose="02020603050405020304" pitchFamily="18" charset="0"/>
                <a:sym typeface="Symbol" panose="05050102010706020507" pitchFamily="18" charset="2"/>
              </a:rPr>
              <a:t> comparisons </a:t>
            </a:r>
            <a:r>
              <a:rPr lang="en-US" altLang="en-US" sz="2100" dirty="0">
                <a:cs typeface="Times New Roman" panose="02020603050405020304" pitchFamily="18" charset="0"/>
                <a:sym typeface="Symbol" panose="05050102010706020507" pitchFamily="18" charset="2"/>
              </a:rPr>
              <a:t>for each shift in the worst case</a:t>
            </a:r>
          </a:p>
          <a:p>
            <a:pPr marL="609600" indent="-609600"/>
            <a:endParaRPr lang="en-US" altLang="en-US" sz="1400" dirty="0">
              <a:cs typeface="Times New Roman" panose="02020603050405020304" pitchFamily="18" charset="0"/>
              <a:sym typeface="Symbol" panose="05050102010706020507" pitchFamily="18" charset="2"/>
            </a:endParaRPr>
          </a:p>
          <a:p>
            <a:pPr marL="609600" indent="-609600"/>
            <a:r>
              <a:rPr lang="en-US" altLang="en-US" sz="2100" dirty="0">
                <a:cs typeface="Times New Roman" panose="02020603050405020304" pitchFamily="18" charset="0"/>
                <a:sym typeface="Symbol" panose="05050102010706020507" pitchFamily="18" charset="2"/>
              </a:rPr>
              <a:t>There are </a:t>
            </a:r>
            <a:r>
              <a:rPr lang="en-US" altLang="en-US" sz="2100" i="1" dirty="0">
                <a:solidFill>
                  <a:srgbClr val="FF0000"/>
                </a:solidFill>
                <a:cs typeface="Times New Roman" panose="02020603050405020304" pitchFamily="18" charset="0"/>
                <a:sym typeface="Symbol" panose="05050102010706020507" pitchFamily="18" charset="2"/>
              </a:rPr>
              <a:t>n</a:t>
            </a:r>
            <a:r>
              <a:rPr lang="en-US" altLang="en-US" sz="2100" dirty="0">
                <a:solidFill>
                  <a:srgbClr val="FF0000"/>
                </a:solidFill>
                <a:cs typeface="Times New Roman" panose="02020603050405020304" pitchFamily="18" charset="0"/>
                <a:sym typeface="Symbol" panose="05050102010706020507" pitchFamily="18" charset="2"/>
              </a:rPr>
              <a:t>-</a:t>
            </a:r>
            <a:r>
              <a:rPr lang="en-US" altLang="en-US" sz="2100" i="1" dirty="0">
                <a:solidFill>
                  <a:srgbClr val="FF0000"/>
                </a:solidFill>
                <a:cs typeface="Times New Roman" panose="02020603050405020304" pitchFamily="18" charset="0"/>
                <a:sym typeface="Symbol" panose="05050102010706020507" pitchFamily="18" charset="2"/>
              </a:rPr>
              <a:t>m</a:t>
            </a:r>
            <a:r>
              <a:rPr lang="en-US" altLang="en-US" sz="2100" dirty="0">
                <a:solidFill>
                  <a:srgbClr val="FF0000"/>
                </a:solidFill>
                <a:cs typeface="Times New Roman" panose="02020603050405020304" pitchFamily="18" charset="0"/>
                <a:sym typeface="Symbol" panose="05050102010706020507" pitchFamily="18" charset="2"/>
              </a:rPr>
              <a:t>+1</a:t>
            </a:r>
            <a:r>
              <a:rPr lang="en-US" altLang="en-US" sz="2100" dirty="0">
                <a:cs typeface="Times New Roman" panose="02020603050405020304" pitchFamily="18" charset="0"/>
                <a:sym typeface="Symbol" panose="05050102010706020507" pitchFamily="18" charset="2"/>
              </a:rPr>
              <a:t> shifts</a:t>
            </a:r>
          </a:p>
          <a:p>
            <a:pPr marL="609600" indent="-609600"/>
            <a:endParaRPr lang="en-US" altLang="en-US" sz="1400" dirty="0">
              <a:cs typeface="Times New Roman" panose="02020603050405020304" pitchFamily="18" charset="0"/>
              <a:sym typeface="Symbol" panose="05050102010706020507" pitchFamily="18" charset="2"/>
            </a:endParaRPr>
          </a:p>
          <a:p>
            <a:pPr marL="609600" indent="-609600"/>
            <a:r>
              <a:rPr lang="en-US" altLang="en-US" sz="2100" dirty="0">
                <a:cs typeface="Times New Roman" panose="02020603050405020304" pitchFamily="18" charset="0"/>
                <a:sym typeface="Symbol" panose="05050102010706020507" pitchFamily="18" charset="2"/>
              </a:rPr>
              <a:t>So, the worst-case running time is </a:t>
            </a:r>
            <a:r>
              <a:rPr lang="el-GR" altLang="en-US" sz="2100" dirty="0">
                <a:solidFill>
                  <a:srgbClr val="FF0000"/>
                </a:solidFill>
                <a:cs typeface="Arial" panose="020B0604020202020204" pitchFamily="34" charset="0"/>
                <a:sym typeface="Symbol" panose="05050102010706020507" pitchFamily="18" charset="2"/>
              </a:rPr>
              <a:t>Θ</a:t>
            </a:r>
            <a:r>
              <a:rPr lang="en-US" altLang="en-US" sz="2100" dirty="0">
                <a:solidFill>
                  <a:srgbClr val="FF0000"/>
                </a:solidFill>
                <a:cs typeface="Times New Roman" panose="02020603050405020304" pitchFamily="18" charset="0"/>
                <a:sym typeface="Symbol" panose="05050102010706020507" pitchFamily="18" charset="2"/>
              </a:rPr>
              <a:t>((</a:t>
            </a:r>
            <a:r>
              <a:rPr lang="en-US" altLang="en-US" sz="2100" i="1" dirty="0">
                <a:solidFill>
                  <a:srgbClr val="FF0000"/>
                </a:solidFill>
                <a:cs typeface="Times New Roman" panose="02020603050405020304" pitchFamily="18" charset="0"/>
                <a:sym typeface="Symbol" panose="05050102010706020507" pitchFamily="18" charset="2"/>
              </a:rPr>
              <a:t>n</a:t>
            </a:r>
            <a:r>
              <a:rPr lang="en-US" altLang="en-US" sz="2100" dirty="0">
                <a:solidFill>
                  <a:srgbClr val="FF0000"/>
                </a:solidFill>
                <a:cs typeface="Times New Roman" panose="02020603050405020304" pitchFamily="18" charset="0"/>
                <a:sym typeface="Symbol" panose="05050102010706020507" pitchFamily="18" charset="2"/>
              </a:rPr>
              <a:t>-</a:t>
            </a:r>
            <a:r>
              <a:rPr lang="en-US" altLang="en-US" sz="2100" i="1" dirty="0">
                <a:solidFill>
                  <a:srgbClr val="FF0000"/>
                </a:solidFill>
                <a:cs typeface="Times New Roman" panose="02020603050405020304" pitchFamily="18" charset="0"/>
                <a:sym typeface="Symbol" panose="05050102010706020507" pitchFamily="18" charset="2"/>
              </a:rPr>
              <a:t>m</a:t>
            </a:r>
            <a:r>
              <a:rPr lang="en-US" altLang="en-US" sz="2100" dirty="0">
                <a:solidFill>
                  <a:srgbClr val="FF0000"/>
                </a:solidFill>
                <a:cs typeface="Times New Roman" panose="02020603050405020304" pitchFamily="18" charset="0"/>
                <a:sym typeface="Symbol" panose="05050102010706020507" pitchFamily="18" charset="2"/>
              </a:rPr>
              <a:t>+1)</a:t>
            </a:r>
            <a:r>
              <a:rPr lang="en-US" altLang="en-US" sz="2100" i="1" dirty="0">
                <a:solidFill>
                  <a:srgbClr val="FF0000"/>
                </a:solidFill>
                <a:cs typeface="Times New Roman" panose="02020603050405020304" pitchFamily="18" charset="0"/>
                <a:sym typeface="Symbol" panose="05050102010706020507" pitchFamily="18" charset="2"/>
              </a:rPr>
              <a:t>m</a:t>
            </a:r>
            <a:r>
              <a:rPr lang="en-US" altLang="en-US" sz="2100" dirty="0">
                <a:solidFill>
                  <a:srgbClr val="FF0000"/>
                </a:solidFill>
                <a:cs typeface="Times New Roman" panose="02020603050405020304" pitchFamily="18" charset="0"/>
                <a:sym typeface="Symbol" panose="05050102010706020507" pitchFamily="18" charset="2"/>
              </a:rPr>
              <a:t>)</a:t>
            </a:r>
          </a:p>
          <a:p>
            <a:pPr marL="990600" lvl="1" indent="-533400"/>
            <a:r>
              <a:rPr lang="en-US" altLang="en-US" sz="2100" dirty="0">
                <a:cs typeface="Times New Roman" panose="02020603050405020304" pitchFamily="18" charset="0"/>
                <a:sym typeface="Symbol" panose="05050102010706020507" pitchFamily="18" charset="2"/>
              </a:rPr>
              <a:t>In the example on previous slide, we have </a:t>
            </a:r>
            <a:r>
              <a:rPr lang="en-US" altLang="en-US" sz="2100" dirty="0">
                <a:solidFill>
                  <a:srgbClr val="FF0000"/>
                </a:solidFill>
                <a:cs typeface="Times New Roman" panose="02020603050405020304" pitchFamily="18" charset="0"/>
                <a:sym typeface="Symbol" panose="05050102010706020507" pitchFamily="18" charset="2"/>
              </a:rPr>
              <a:t>((13-4+1).4) =40 </a:t>
            </a:r>
            <a:r>
              <a:rPr lang="en-US" altLang="en-US" sz="2100" dirty="0">
                <a:cs typeface="Times New Roman" panose="02020603050405020304" pitchFamily="18" charset="0"/>
                <a:sym typeface="Symbol" panose="05050102010706020507" pitchFamily="18" charset="2"/>
              </a:rPr>
              <a:t>comparisons in total</a:t>
            </a:r>
          </a:p>
          <a:p>
            <a:pPr marL="609600" indent="-609600"/>
            <a:endParaRPr lang="en-US" altLang="en-US" sz="1400" dirty="0">
              <a:cs typeface="Times New Roman" panose="02020603050405020304" pitchFamily="18" charset="0"/>
              <a:sym typeface="Symbol" panose="05050102010706020507" pitchFamily="18" charset="2"/>
            </a:endParaRPr>
          </a:p>
          <a:p>
            <a:pPr marL="609600" indent="-609600"/>
            <a:r>
              <a:rPr lang="en-US" altLang="en-US" sz="2100" dirty="0">
                <a:solidFill>
                  <a:srgbClr val="FF0000"/>
                </a:solidFill>
                <a:cs typeface="Times New Roman" panose="02020603050405020304" pitchFamily="18" charset="0"/>
                <a:sym typeface="Symbol" panose="05050102010706020507" pitchFamily="18" charset="2"/>
              </a:rPr>
              <a:t>Naïve method is inefficient because information from a shift is not used again</a:t>
            </a:r>
          </a:p>
        </p:txBody>
      </p:sp>
    </p:spTree>
    <p:extLst>
      <p:ext uri="{BB962C8B-B14F-4D97-AF65-F5344CB8AC3E}">
        <p14:creationId xmlns:p14="http://schemas.microsoft.com/office/powerpoint/2010/main" val="649437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0D458CED-A8C6-3261-13C8-34B990BC2975}"/>
              </a:ext>
            </a:extLst>
          </p:cNvPr>
          <p:cNvSpPr>
            <a:spLocks noGrp="1"/>
          </p:cNvSpPr>
          <p:nvPr>
            <p:ph type="sldNum" sz="quarter" idx="11"/>
          </p:nvPr>
        </p:nvSpPr>
        <p:spPr>
          <a:noFill/>
        </p:spPr>
        <p:txBody>
          <a:bodyPr/>
          <a:lstStyle>
            <a:lvl1pPr eaLnBrk="0" hangingPunct="0">
              <a:spcBef>
                <a:spcPct val="20000"/>
              </a:spcBef>
              <a:buClr>
                <a:schemeClr val="folHlink"/>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400">
                <a:solidFill>
                  <a:schemeClr val="tx1"/>
                </a:solidFill>
                <a:latin typeface="Verdana" panose="020B0604030504040204" pitchFamily="34" charset="0"/>
              </a:defRPr>
            </a:lvl2pPr>
            <a:lvl3pPr marL="1143000" indent="-228600" eaLnBrk="0" hangingPunct="0">
              <a:spcBef>
                <a:spcPct val="20000"/>
              </a:spcBef>
              <a:buClr>
                <a:schemeClr val="tx2"/>
              </a:buClr>
              <a:buChar char="•"/>
              <a:defRPr sz="2000">
                <a:solidFill>
                  <a:schemeClr val="tx1"/>
                </a:solidFill>
                <a:latin typeface="Verdana" panose="020B0604030504040204" pitchFamily="34" charset="0"/>
              </a:defRPr>
            </a:lvl3pPr>
            <a:lvl4pPr marL="1600200" indent="-228600" eaLnBrk="0" hangingPunct="0">
              <a:spcBef>
                <a:spcPct val="20000"/>
              </a:spcBef>
              <a:buClr>
                <a:schemeClr val="hlink"/>
              </a:buClr>
              <a:buChar char="•"/>
              <a:defRPr>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a:solidFill>
                  <a:schemeClr val="tx1"/>
                </a:solidFill>
                <a:latin typeface="Verdana" panose="020B0604030504040204" pitchFamily="34" charset="0"/>
              </a:defRPr>
            </a:lvl9pPr>
          </a:lstStyle>
          <a:p>
            <a:pPr eaLnBrk="1" hangingPunct="1">
              <a:spcBef>
                <a:spcPct val="0"/>
              </a:spcBef>
              <a:buClrTx/>
              <a:buSzTx/>
              <a:buFontTx/>
              <a:buNone/>
            </a:pPr>
            <a:fld id="{404B74AD-2A54-444E-9293-E91DFF98A0F5}" type="slidenum">
              <a:rPr lang="en-US" altLang="en-US" sz="1400"/>
              <a:pPr eaLnBrk="1" hangingPunct="1">
                <a:spcBef>
                  <a:spcPct val="0"/>
                </a:spcBef>
                <a:buClrTx/>
                <a:buSzTx/>
                <a:buFontTx/>
                <a:buNone/>
              </a:pPr>
              <a:t>13</a:t>
            </a:fld>
            <a:endParaRPr lang="en-US" altLang="en-US" sz="1400"/>
          </a:p>
        </p:txBody>
      </p:sp>
      <p:sp>
        <p:nvSpPr>
          <p:cNvPr id="7171" name="Rectangle 2">
            <a:extLst>
              <a:ext uri="{FF2B5EF4-FFF2-40B4-BE49-F238E27FC236}">
                <a16:creationId xmlns:a16="http://schemas.microsoft.com/office/drawing/2014/main" id="{E80D05D5-4EC9-B82E-6B83-355449E543CC}"/>
              </a:ext>
            </a:extLst>
          </p:cNvPr>
          <p:cNvSpPr>
            <a:spLocks noGrp="1" noChangeArrowheads="1"/>
          </p:cNvSpPr>
          <p:nvPr>
            <p:ph type="title"/>
          </p:nvPr>
        </p:nvSpPr>
        <p:spPr>
          <a:xfrm>
            <a:off x="2133601" y="345501"/>
            <a:ext cx="8162925" cy="584775"/>
          </a:xfrm>
        </p:spPr>
        <p:txBody>
          <a:bodyPr/>
          <a:lstStyle/>
          <a:p>
            <a:pPr eaLnBrk="1" hangingPunct="1"/>
            <a:r>
              <a:rPr lang="en-US" altLang="en-US" sz="3200" dirty="0"/>
              <a:t>Analysis of Naïve Text Search</a:t>
            </a:r>
          </a:p>
        </p:txBody>
      </p:sp>
      <p:sp>
        <p:nvSpPr>
          <p:cNvPr id="7172" name="Rectangle 3">
            <a:extLst>
              <a:ext uri="{FF2B5EF4-FFF2-40B4-BE49-F238E27FC236}">
                <a16:creationId xmlns:a16="http://schemas.microsoft.com/office/drawing/2014/main" id="{9A8C5D8C-D290-D62B-5EB6-E2B9EF525E21}"/>
              </a:ext>
            </a:extLst>
          </p:cNvPr>
          <p:cNvSpPr>
            <a:spLocks noGrp="1" noChangeArrowheads="1"/>
          </p:cNvSpPr>
          <p:nvPr>
            <p:ph type="body" idx="1"/>
          </p:nvPr>
        </p:nvSpPr>
        <p:spPr/>
        <p:txBody>
          <a:bodyPr/>
          <a:lstStyle/>
          <a:p>
            <a:pPr eaLnBrk="1" hangingPunct="1"/>
            <a:r>
              <a:rPr lang="en-US" altLang="en-US" sz="2100" dirty="0"/>
              <a:t>Worst-case:</a:t>
            </a:r>
          </a:p>
          <a:p>
            <a:pPr lvl="1" eaLnBrk="1" hangingPunct="1"/>
            <a:r>
              <a:rPr lang="en-US" altLang="en-US" sz="2100" dirty="0"/>
              <a:t>Outer loop: </a:t>
            </a:r>
            <a:r>
              <a:rPr lang="en-US" altLang="en-US" sz="2100" i="1" dirty="0"/>
              <a:t>n – m</a:t>
            </a:r>
          </a:p>
          <a:p>
            <a:pPr lvl="1" eaLnBrk="1" hangingPunct="1"/>
            <a:r>
              <a:rPr lang="en-US" altLang="en-US" sz="2100" dirty="0"/>
              <a:t>Inner loop: </a:t>
            </a:r>
            <a:r>
              <a:rPr lang="en-US" altLang="en-US" sz="2100" i="1" dirty="0"/>
              <a:t>m</a:t>
            </a:r>
          </a:p>
          <a:p>
            <a:pPr lvl="1" eaLnBrk="1" hangingPunct="1"/>
            <a:r>
              <a:rPr lang="en-US" altLang="en-US" sz="2100" dirty="0"/>
              <a:t>Total (</a:t>
            </a:r>
            <a:r>
              <a:rPr lang="en-US" altLang="en-US" sz="2100" i="1" dirty="0"/>
              <a:t>n</a:t>
            </a:r>
            <a:r>
              <a:rPr lang="en-US" altLang="en-US" sz="2100" dirty="0"/>
              <a:t>–</a:t>
            </a:r>
            <a:r>
              <a:rPr lang="en-US" altLang="en-US" sz="2100" i="1" dirty="0"/>
              <a:t>m</a:t>
            </a:r>
            <a:r>
              <a:rPr lang="en-US" altLang="en-US" sz="2100" dirty="0"/>
              <a:t>)</a:t>
            </a:r>
            <a:r>
              <a:rPr lang="en-US" altLang="en-US" sz="2100" i="1" dirty="0"/>
              <a:t>m = O</a:t>
            </a:r>
            <a:r>
              <a:rPr lang="en-US" altLang="en-US" sz="2100" dirty="0"/>
              <a:t>(</a:t>
            </a:r>
            <a:r>
              <a:rPr lang="en-US" altLang="en-US" sz="2100" i="1" dirty="0"/>
              <a:t>nm</a:t>
            </a:r>
            <a:r>
              <a:rPr lang="en-US" altLang="en-US" sz="2100" dirty="0"/>
              <a:t>)</a:t>
            </a:r>
          </a:p>
          <a:p>
            <a:pPr lvl="1" eaLnBrk="1" hangingPunct="1"/>
            <a:r>
              <a:rPr lang="en-US" altLang="en-US" sz="2100" dirty="0"/>
              <a:t>What is the input the gives this worst-case behavior?</a:t>
            </a:r>
          </a:p>
          <a:p>
            <a:pPr eaLnBrk="1" hangingPunct="1"/>
            <a:r>
              <a:rPr lang="en-US" altLang="en-US" sz="2100" dirty="0"/>
              <a:t>Best-case: </a:t>
            </a:r>
            <a:r>
              <a:rPr lang="en-US" altLang="en-US" sz="2100" i="1" dirty="0"/>
              <a:t>n-m </a:t>
            </a:r>
          </a:p>
          <a:p>
            <a:pPr lvl="1" eaLnBrk="1" hangingPunct="1"/>
            <a:r>
              <a:rPr lang="en-US" altLang="en-US" sz="2100" dirty="0"/>
              <a:t>When</a:t>
            </a:r>
            <a:r>
              <a:rPr lang="en-US" altLang="en-US" sz="2100" i="1" dirty="0"/>
              <a:t>?</a:t>
            </a:r>
          </a:p>
          <a:p>
            <a:pPr eaLnBrk="1" hangingPunct="1"/>
            <a:r>
              <a:rPr lang="en-US" altLang="en-US" sz="2100" dirty="0"/>
              <a:t>Completely random text and pattern: </a:t>
            </a:r>
          </a:p>
          <a:p>
            <a:pPr lvl="1" eaLnBrk="1" hangingPunct="1"/>
            <a:r>
              <a:rPr lang="en-US" altLang="en-US" sz="2100" i="1" dirty="0"/>
              <a:t>O</a:t>
            </a:r>
            <a:r>
              <a:rPr lang="en-US" altLang="en-US" sz="2100" dirty="0"/>
              <a:t>(</a:t>
            </a:r>
            <a:r>
              <a:rPr lang="en-US" altLang="en-US" sz="2100" i="1" dirty="0"/>
              <a:t>n–m</a:t>
            </a:r>
            <a:r>
              <a:rPr lang="en-US" altLang="en-US" sz="2100" dirty="0"/>
              <a:t>)</a:t>
            </a:r>
            <a:r>
              <a:rPr lang="en-US" altLang="en-US" sz="2100" i="1" dirty="0"/>
              <a:t>   </a:t>
            </a:r>
            <a:r>
              <a:rPr lang="en-US" altLang="en-US" sz="2100"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909C851-CE16-8D58-9921-486865AA4224}"/>
              </a:ext>
            </a:extLst>
          </p:cNvPr>
          <p:cNvSpPr>
            <a:spLocks noGrp="1" noChangeArrowheads="1"/>
          </p:cNvSpPr>
          <p:nvPr>
            <p:ph type="title"/>
          </p:nvPr>
        </p:nvSpPr>
        <p:spPr/>
        <p:txBody>
          <a:bodyPr/>
          <a:lstStyle/>
          <a:p>
            <a:r>
              <a:rPr lang="en-US" altLang="en-US" sz="3200" dirty="0"/>
              <a:t>String Matching</a:t>
            </a:r>
          </a:p>
        </p:txBody>
      </p:sp>
      <p:sp>
        <p:nvSpPr>
          <p:cNvPr id="1235971" name="Rectangle 3">
            <a:extLst>
              <a:ext uri="{FF2B5EF4-FFF2-40B4-BE49-F238E27FC236}">
                <a16:creationId xmlns:a16="http://schemas.microsoft.com/office/drawing/2014/main" id="{DB46FDB6-79F7-6EC0-29AA-A2948221A232}"/>
              </a:ext>
            </a:extLst>
          </p:cNvPr>
          <p:cNvSpPr>
            <a:spLocks noGrp="1" noChangeArrowheads="1"/>
          </p:cNvSpPr>
          <p:nvPr>
            <p:ph type="body" idx="1"/>
          </p:nvPr>
        </p:nvSpPr>
        <p:spPr>
          <a:xfrm>
            <a:off x="1981200" y="1371600"/>
            <a:ext cx="8458200" cy="3886200"/>
          </a:xfrm>
        </p:spPr>
        <p:txBody>
          <a:bodyPr/>
          <a:lstStyle/>
          <a:p>
            <a:pPr>
              <a:lnSpc>
                <a:spcPct val="80000"/>
              </a:lnSpc>
            </a:pPr>
            <a:r>
              <a:rPr lang="en-US" altLang="en-US" sz="2100" dirty="0"/>
              <a:t>Brute force worst case</a:t>
            </a:r>
          </a:p>
          <a:p>
            <a:pPr lvl="1">
              <a:lnSpc>
                <a:spcPct val="80000"/>
              </a:lnSpc>
            </a:pPr>
            <a:r>
              <a:rPr lang="en-US" altLang="en-US" sz="2100" b="1" i="1" dirty="0"/>
              <a:t>O</a:t>
            </a:r>
            <a:r>
              <a:rPr lang="en-US" altLang="en-US" sz="2100" b="1" dirty="0"/>
              <a:t>(MN)</a:t>
            </a:r>
          </a:p>
          <a:p>
            <a:pPr lvl="1">
              <a:lnSpc>
                <a:spcPct val="80000"/>
              </a:lnSpc>
            </a:pPr>
            <a:r>
              <a:rPr lang="en-US" altLang="en-US" sz="2100" dirty="0"/>
              <a:t>Expensive for long patterns in repetitive text</a:t>
            </a:r>
          </a:p>
          <a:p>
            <a:pPr>
              <a:lnSpc>
                <a:spcPct val="80000"/>
              </a:lnSpc>
            </a:pPr>
            <a:endParaRPr lang="en-US" altLang="en-US" sz="2100" dirty="0"/>
          </a:p>
          <a:p>
            <a:pPr>
              <a:lnSpc>
                <a:spcPct val="80000"/>
              </a:lnSpc>
            </a:pPr>
            <a:r>
              <a:rPr lang="en-US" altLang="en-US" sz="2100" dirty="0"/>
              <a:t>How to improve on this?</a:t>
            </a:r>
          </a:p>
          <a:p>
            <a:pPr>
              <a:lnSpc>
                <a:spcPct val="80000"/>
              </a:lnSpc>
            </a:pPr>
            <a:endParaRPr lang="en-US" altLang="en-US" sz="2100" dirty="0"/>
          </a:p>
          <a:p>
            <a:pPr>
              <a:lnSpc>
                <a:spcPct val="80000"/>
              </a:lnSpc>
            </a:pPr>
            <a:r>
              <a:rPr lang="en-US" altLang="en-US" sz="2100" dirty="0"/>
              <a:t>Intuition:</a:t>
            </a:r>
          </a:p>
          <a:p>
            <a:pPr lvl="1">
              <a:lnSpc>
                <a:spcPct val="80000"/>
              </a:lnSpc>
            </a:pPr>
            <a:r>
              <a:rPr lang="en-US" altLang="en-US" sz="2100" dirty="0"/>
              <a:t>Don’t look at the text more than once.</a:t>
            </a:r>
          </a:p>
          <a:p>
            <a:pPr lvl="1">
              <a:lnSpc>
                <a:spcPct val="80000"/>
              </a:lnSpc>
            </a:pPr>
            <a:r>
              <a:rPr lang="en-US" altLang="en-US" sz="2100" dirty="0">
                <a:solidFill>
                  <a:srgbClr val="FF0000"/>
                </a:solidFill>
              </a:rPr>
              <a:t>Remember what is learned from previous matches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359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59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359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3597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35971">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2359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597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Rabin-Karp Algorithm</a:t>
            </a:r>
          </a:p>
        </p:txBody>
      </p:sp>
      <p:sp>
        <p:nvSpPr>
          <p:cNvPr id="14339" name="Rectangle 3"/>
          <p:cNvSpPr>
            <a:spLocks noGrp="1" noChangeArrowheads="1"/>
          </p:cNvSpPr>
          <p:nvPr>
            <p:ph type="body" idx="1"/>
          </p:nvPr>
        </p:nvSpPr>
        <p:spPr>
          <a:xfrm>
            <a:off x="745921" y="1766902"/>
            <a:ext cx="10515600" cy="4351338"/>
          </a:xfrm>
        </p:spPr>
        <p:txBody>
          <a:bodyPr>
            <a:normAutofit/>
          </a:bodyPr>
          <a:lstStyle/>
          <a:p>
            <a:pPr marL="609600" indent="-609600"/>
            <a:r>
              <a:rPr lang="en-US" altLang="en-US" sz="2100" dirty="0">
                <a:cs typeface="Times New Roman" panose="02020603050405020304" pitchFamily="18" charset="0"/>
                <a:sym typeface="Symbol" panose="05050102010706020507" pitchFamily="18" charset="2"/>
              </a:rPr>
              <a:t>Has a worst-case running time of </a:t>
            </a:r>
            <a:r>
              <a:rPr lang="en-US" altLang="en-US" sz="2100" i="1" dirty="0">
                <a:solidFill>
                  <a:srgbClr val="FF0000"/>
                </a:solidFill>
                <a:cs typeface="Arial" panose="020B0604020202020204" pitchFamily="34" charset="0"/>
                <a:sym typeface="Symbol" panose="05050102010706020507" pitchFamily="18" charset="2"/>
              </a:rPr>
              <a:t>O</a:t>
            </a:r>
            <a:r>
              <a:rPr lang="en-US" altLang="en-US" sz="2100" dirty="0">
                <a:solidFill>
                  <a:srgbClr val="FF0000"/>
                </a:solidFill>
                <a:cs typeface="Times New Roman" panose="02020603050405020304" pitchFamily="18" charset="0"/>
                <a:sym typeface="Symbol" panose="05050102010706020507" pitchFamily="18" charset="2"/>
              </a:rPr>
              <a:t>((</a:t>
            </a:r>
            <a:r>
              <a:rPr lang="en-US" altLang="en-US" sz="2100" i="1" dirty="0">
                <a:solidFill>
                  <a:srgbClr val="FF0000"/>
                </a:solidFill>
                <a:cs typeface="Times New Roman" panose="02020603050405020304" pitchFamily="18" charset="0"/>
                <a:sym typeface="Symbol" panose="05050102010706020507" pitchFamily="18" charset="2"/>
              </a:rPr>
              <a:t>n</a:t>
            </a:r>
            <a:r>
              <a:rPr lang="en-US" altLang="en-US" sz="2100" dirty="0">
                <a:solidFill>
                  <a:srgbClr val="FF0000"/>
                </a:solidFill>
                <a:cs typeface="Times New Roman" panose="02020603050405020304" pitchFamily="18" charset="0"/>
                <a:sym typeface="Symbol" panose="05050102010706020507" pitchFamily="18" charset="2"/>
              </a:rPr>
              <a:t>-</a:t>
            </a:r>
            <a:r>
              <a:rPr lang="en-US" altLang="en-US" sz="2100" i="1" dirty="0">
                <a:solidFill>
                  <a:srgbClr val="FF0000"/>
                </a:solidFill>
                <a:cs typeface="Times New Roman" panose="02020603050405020304" pitchFamily="18" charset="0"/>
                <a:sym typeface="Symbol" panose="05050102010706020507" pitchFamily="18" charset="2"/>
              </a:rPr>
              <a:t>m</a:t>
            </a:r>
            <a:r>
              <a:rPr lang="en-US" altLang="en-US" sz="2100" dirty="0">
                <a:solidFill>
                  <a:srgbClr val="FF0000"/>
                </a:solidFill>
                <a:cs typeface="Times New Roman" panose="02020603050405020304" pitchFamily="18" charset="0"/>
                <a:sym typeface="Symbol" panose="05050102010706020507" pitchFamily="18" charset="2"/>
              </a:rPr>
              <a:t>+1)</a:t>
            </a:r>
            <a:r>
              <a:rPr lang="en-US" altLang="en-US" sz="2100" i="1" dirty="0">
                <a:solidFill>
                  <a:srgbClr val="FF0000"/>
                </a:solidFill>
                <a:cs typeface="Times New Roman" panose="02020603050405020304" pitchFamily="18" charset="0"/>
                <a:sym typeface="Symbol" panose="05050102010706020507" pitchFamily="18" charset="2"/>
              </a:rPr>
              <a:t>m</a:t>
            </a:r>
            <a:r>
              <a:rPr lang="en-US" altLang="en-US" sz="2100" dirty="0">
                <a:solidFill>
                  <a:srgbClr val="FF0000"/>
                </a:solidFill>
                <a:cs typeface="Times New Roman" panose="02020603050405020304" pitchFamily="18" charset="0"/>
                <a:sym typeface="Symbol" panose="05050102010706020507" pitchFamily="18" charset="2"/>
              </a:rPr>
              <a:t>), </a:t>
            </a:r>
            <a:r>
              <a:rPr lang="en-US" altLang="en-US" sz="2100" dirty="0">
                <a:cs typeface="Times New Roman" panose="02020603050405020304" pitchFamily="18" charset="0"/>
                <a:sym typeface="Symbol" panose="05050102010706020507" pitchFamily="18" charset="2"/>
              </a:rPr>
              <a:t>but average-case is </a:t>
            </a:r>
            <a:r>
              <a:rPr lang="en-US" altLang="en-US" sz="2100" dirty="0">
                <a:solidFill>
                  <a:srgbClr val="FF0000"/>
                </a:solidFill>
                <a:cs typeface="Times New Roman" panose="02020603050405020304" pitchFamily="18" charset="0"/>
                <a:sym typeface="Symbol" panose="05050102010706020507" pitchFamily="18" charset="2"/>
              </a:rPr>
              <a:t>O(</a:t>
            </a:r>
            <a:r>
              <a:rPr lang="en-US" altLang="en-US" sz="2100" i="1" dirty="0" err="1">
                <a:solidFill>
                  <a:srgbClr val="FF0000"/>
                </a:solidFill>
                <a:cs typeface="Times New Roman" panose="02020603050405020304" pitchFamily="18" charset="0"/>
                <a:sym typeface="Symbol" panose="05050102010706020507" pitchFamily="18" charset="2"/>
              </a:rPr>
              <a:t>n</a:t>
            </a:r>
            <a:r>
              <a:rPr lang="en-US" altLang="en-US" sz="2100" dirty="0" err="1">
                <a:solidFill>
                  <a:srgbClr val="FF0000"/>
                </a:solidFill>
                <a:cs typeface="Times New Roman" panose="02020603050405020304" pitchFamily="18" charset="0"/>
                <a:sym typeface="Symbol" panose="05050102010706020507" pitchFamily="18" charset="2"/>
              </a:rPr>
              <a:t>+</a:t>
            </a:r>
            <a:r>
              <a:rPr lang="en-US" altLang="en-US" sz="2100" i="1" dirty="0" err="1">
                <a:solidFill>
                  <a:srgbClr val="FF0000"/>
                </a:solidFill>
                <a:cs typeface="Times New Roman" panose="02020603050405020304" pitchFamily="18" charset="0"/>
                <a:sym typeface="Symbol" panose="05050102010706020507" pitchFamily="18" charset="2"/>
              </a:rPr>
              <a:t>m</a:t>
            </a:r>
            <a:r>
              <a:rPr lang="en-US" altLang="en-US" sz="2100" dirty="0">
                <a:solidFill>
                  <a:srgbClr val="FF0000"/>
                </a:solidFill>
                <a:cs typeface="Times New Roman" panose="02020603050405020304" pitchFamily="18" charset="0"/>
                <a:sym typeface="Symbol" panose="05050102010706020507" pitchFamily="18" charset="2"/>
              </a:rPr>
              <a:t>)</a:t>
            </a:r>
          </a:p>
          <a:p>
            <a:pPr marL="990600" lvl="1" indent="-533400"/>
            <a:r>
              <a:rPr lang="en-US" altLang="en-US" sz="2100" dirty="0">
                <a:cs typeface="Times New Roman" panose="02020603050405020304" pitchFamily="18" charset="0"/>
                <a:sym typeface="Symbol" panose="05050102010706020507" pitchFamily="18" charset="2"/>
              </a:rPr>
              <a:t>Also works well in practice</a:t>
            </a:r>
          </a:p>
          <a:p>
            <a:pPr marL="990600" lvl="1" indent="-533400"/>
            <a:endParaRPr lang="en-US" altLang="en-US" sz="2100" dirty="0">
              <a:cs typeface="Times New Roman" panose="02020603050405020304" pitchFamily="18" charset="0"/>
              <a:sym typeface="Symbol" panose="05050102010706020507" pitchFamily="18" charset="2"/>
            </a:endParaRPr>
          </a:p>
          <a:p>
            <a:pPr marL="609600" indent="-609600"/>
            <a:r>
              <a:rPr lang="en-US" altLang="en-US" sz="2100" dirty="0">
                <a:cs typeface="Times New Roman" panose="02020603050405020304" pitchFamily="18" charset="0"/>
                <a:sym typeface="Symbol" panose="05050102010706020507" pitchFamily="18" charset="2"/>
              </a:rPr>
              <a:t>Based on number-theoretic notion of </a:t>
            </a:r>
            <a:r>
              <a:rPr lang="en-US" altLang="en-US" sz="2100" i="1" dirty="0">
                <a:solidFill>
                  <a:srgbClr val="3333FF"/>
                </a:solidFill>
                <a:cs typeface="Times New Roman" panose="02020603050405020304" pitchFamily="18" charset="0"/>
                <a:sym typeface="Symbol" panose="05050102010706020507" pitchFamily="18" charset="2"/>
              </a:rPr>
              <a:t>modular</a:t>
            </a:r>
            <a:r>
              <a:rPr lang="en-US" altLang="en-US" sz="2100" dirty="0">
                <a:cs typeface="Times New Roman" panose="02020603050405020304" pitchFamily="18" charset="0"/>
                <a:sym typeface="Symbol" panose="05050102010706020507" pitchFamily="18" charset="2"/>
              </a:rPr>
              <a:t> </a:t>
            </a:r>
            <a:r>
              <a:rPr lang="en-US" altLang="en-US" sz="2100" i="1" dirty="0">
                <a:solidFill>
                  <a:srgbClr val="3333FF"/>
                </a:solidFill>
                <a:cs typeface="Times New Roman" panose="02020603050405020304" pitchFamily="18" charset="0"/>
                <a:sym typeface="Symbol" panose="05050102010706020507" pitchFamily="18" charset="2"/>
              </a:rPr>
              <a:t>equivalence</a:t>
            </a:r>
          </a:p>
          <a:p>
            <a:pPr marL="609600" indent="-609600"/>
            <a:endParaRPr lang="en-US" altLang="en-US" sz="2100" i="1" dirty="0">
              <a:solidFill>
                <a:srgbClr val="3333FF"/>
              </a:solidFill>
              <a:cs typeface="Times New Roman" panose="02020603050405020304" pitchFamily="18" charset="0"/>
              <a:sym typeface="Symbol" panose="05050102010706020507" pitchFamily="18" charset="2"/>
            </a:endParaRPr>
          </a:p>
          <a:p>
            <a:pPr marL="609600" indent="-609600"/>
            <a:r>
              <a:rPr lang="en-US" altLang="en-US" sz="2100" dirty="0">
                <a:cs typeface="Times New Roman" panose="02020603050405020304" pitchFamily="18" charset="0"/>
                <a:sym typeface="Symbol" panose="05050102010706020507" pitchFamily="18" charset="2"/>
              </a:rPr>
              <a:t>We assume that </a:t>
            </a:r>
            <a:r>
              <a:rPr lang="en-US" altLang="en-US" sz="2100" b="1" dirty="0">
                <a:cs typeface="Times New Roman" panose="02020603050405020304" pitchFamily="18" charset="0"/>
                <a:sym typeface="Symbol" panose="05050102010706020507" pitchFamily="18" charset="2"/>
              </a:rPr>
              <a:t></a:t>
            </a:r>
            <a:r>
              <a:rPr lang="en-US" altLang="en-US" sz="2100" dirty="0">
                <a:cs typeface="Times New Roman" panose="02020603050405020304" pitchFamily="18" charset="0"/>
                <a:sym typeface="Symbol" panose="05050102010706020507" pitchFamily="18" charset="2"/>
              </a:rPr>
              <a:t> = {0,1, 2, …, 9}, i.e., each character is a decimal digit</a:t>
            </a:r>
          </a:p>
          <a:p>
            <a:pPr marL="990600" lvl="1" indent="-533400"/>
            <a:r>
              <a:rPr lang="en-US" altLang="en-US" sz="2100" dirty="0">
                <a:cs typeface="Times New Roman" panose="02020603050405020304" pitchFamily="18" charset="0"/>
                <a:sym typeface="Symbol" panose="05050102010706020507" pitchFamily="18" charset="2"/>
              </a:rPr>
              <a:t>In general, use </a:t>
            </a:r>
            <a:r>
              <a:rPr lang="en-US" altLang="en-US" sz="2100" dirty="0">
                <a:solidFill>
                  <a:srgbClr val="FF0000"/>
                </a:solidFill>
                <a:cs typeface="Times New Roman" panose="02020603050405020304" pitchFamily="18" charset="0"/>
                <a:sym typeface="Symbol" panose="05050102010706020507" pitchFamily="18" charset="2"/>
              </a:rPr>
              <a:t>radix-</a:t>
            </a:r>
            <a:r>
              <a:rPr lang="en-US" altLang="en-US" sz="2100" i="1" dirty="0">
                <a:solidFill>
                  <a:srgbClr val="FF0000"/>
                </a:solidFill>
                <a:cs typeface="Times New Roman" panose="02020603050405020304" pitchFamily="18" charset="0"/>
                <a:sym typeface="Symbol" panose="05050102010706020507" pitchFamily="18" charset="2"/>
              </a:rPr>
              <a:t>d</a:t>
            </a:r>
            <a:r>
              <a:rPr lang="en-US" altLang="en-US" sz="2100" dirty="0">
                <a:solidFill>
                  <a:srgbClr val="FF0000"/>
                </a:solidFill>
                <a:cs typeface="Times New Roman" panose="02020603050405020304" pitchFamily="18" charset="0"/>
                <a:sym typeface="Symbol" panose="05050102010706020507" pitchFamily="18" charset="2"/>
              </a:rPr>
              <a:t> </a:t>
            </a:r>
            <a:r>
              <a:rPr lang="en-US" altLang="en-US" sz="2100" dirty="0">
                <a:cs typeface="Times New Roman" panose="02020603050405020304" pitchFamily="18" charset="0"/>
                <a:sym typeface="Symbol" panose="05050102010706020507" pitchFamily="18" charset="2"/>
              </a:rPr>
              <a:t>where</a:t>
            </a:r>
            <a:r>
              <a:rPr lang="en-US" altLang="en-US" sz="2100" dirty="0">
                <a:solidFill>
                  <a:srgbClr val="FF0000"/>
                </a:solidFill>
                <a:cs typeface="Times New Roman" panose="02020603050405020304" pitchFamily="18" charset="0"/>
                <a:sym typeface="Symbol" panose="05050102010706020507" pitchFamily="18" charset="2"/>
              </a:rPr>
              <a:t> </a:t>
            </a:r>
            <a:r>
              <a:rPr lang="en-US" altLang="en-US" sz="2100" i="1" dirty="0">
                <a:solidFill>
                  <a:srgbClr val="FF0000"/>
                </a:solidFill>
                <a:cs typeface="Times New Roman" panose="02020603050405020304" pitchFamily="18" charset="0"/>
                <a:sym typeface="Symbol" panose="05050102010706020507" pitchFamily="18" charset="2"/>
              </a:rPr>
              <a:t>d</a:t>
            </a:r>
            <a:r>
              <a:rPr lang="en-US" altLang="en-US" sz="2100" dirty="0">
                <a:solidFill>
                  <a:srgbClr val="FF0000"/>
                </a:solidFill>
                <a:cs typeface="Times New Roman" panose="02020603050405020304" pitchFamily="18" charset="0"/>
                <a:sym typeface="Symbol" panose="05050102010706020507" pitchFamily="18" charset="2"/>
              </a:rPr>
              <a:t> = |</a:t>
            </a:r>
            <a:r>
              <a:rPr lang="en-US" altLang="en-US" sz="2100" b="1" dirty="0">
                <a:solidFill>
                  <a:srgbClr val="FF0000"/>
                </a:solidFill>
                <a:cs typeface="Times New Roman" panose="02020603050405020304" pitchFamily="18" charset="0"/>
                <a:sym typeface="Symbol" panose="05050102010706020507" pitchFamily="18" charset="2"/>
              </a:rPr>
              <a:t></a:t>
            </a:r>
            <a:r>
              <a:rPr lang="en-US" altLang="en-US" sz="2100" dirty="0">
                <a:solidFill>
                  <a:srgbClr val="FF0000"/>
                </a:solidFill>
                <a:cs typeface="Times New Roman" panose="02020603050405020304" pitchFamily="18" charset="0"/>
                <a:sym typeface="Symbol" panose="05050102010706020507" pitchFamily="18" charset="2"/>
              </a:rPr>
              <a:t>|</a:t>
            </a:r>
          </a:p>
        </p:txBody>
      </p:sp>
    </p:spTree>
    <p:extLst>
      <p:ext uri="{BB962C8B-B14F-4D97-AF65-F5344CB8AC3E}">
        <p14:creationId xmlns:p14="http://schemas.microsoft.com/office/powerpoint/2010/main" val="682061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a:t>Rabin-Karp Approach</a:t>
            </a:r>
          </a:p>
        </p:txBody>
      </p:sp>
      <p:sp>
        <p:nvSpPr>
          <p:cNvPr id="15363" name="Rectangle 3"/>
          <p:cNvSpPr>
            <a:spLocks noGrp="1" noChangeArrowheads="1"/>
          </p:cNvSpPr>
          <p:nvPr>
            <p:ph type="body" idx="1"/>
          </p:nvPr>
        </p:nvSpPr>
        <p:spPr>
          <a:xfrm>
            <a:off x="721363" y="1618515"/>
            <a:ext cx="10515600" cy="4800600"/>
          </a:xfrm>
        </p:spPr>
        <p:txBody>
          <a:bodyPr>
            <a:normAutofit/>
          </a:bodyPr>
          <a:lstStyle/>
          <a:p>
            <a:pPr marL="609600" indent="-609600" algn="just"/>
            <a:r>
              <a:rPr lang="en-US" altLang="en-US" sz="2100" dirty="0">
                <a:solidFill>
                  <a:srgbClr val="FF0000"/>
                </a:solidFill>
              </a:rPr>
              <a:t>We can view a string of </a:t>
            </a:r>
            <a:r>
              <a:rPr lang="en-US" altLang="en-US" sz="2100" i="1" dirty="0">
                <a:solidFill>
                  <a:srgbClr val="FF0000"/>
                </a:solidFill>
              </a:rPr>
              <a:t>k</a:t>
            </a:r>
            <a:r>
              <a:rPr lang="en-US" altLang="en-US" sz="2100" dirty="0">
                <a:solidFill>
                  <a:srgbClr val="FF0000"/>
                </a:solidFill>
              </a:rPr>
              <a:t> characters (digits) as a length-</a:t>
            </a:r>
            <a:r>
              <a:rPr lang="en-US" altLang="en-US" sz="2100" i="1" dirty="0">
                <a:solidFill>
                  <a:srgbClr val="FF0000"/>
                </a:solidFill>
              </a:rPr>
              <a:t>k</a:t>
            </a:r>
            <a:r>
              <a:rPr lang="en-US" altLang="en-US" sz="2100" dirty="0">
                <a:solidFill>
                  <a:srgbClr val="FF0000"/>
                </a:solidFill>
              </a:rPr>
              <a:t> decimal number</a:t>
            </a:r>
          </a:p>
          <a:p>
            <a:pPr marL="990600" lvl="1" indent="-533400" algn="just"/>
            <a:r>
              <a:rPr lang="en-US" altLang="en-US" sz="2100" dirty="0"/>
              <a:t>E.g., the </a:t>
            </a:r>
            <a:r>
              <a:rPr lang="en-US" altLang="en-US" sz="2100" dirty="0">
                <a:solidFill>
                  <a:srgbClr val="C00000"/>
                </a:solidFill>
              </a:rPr>
              <a:t>string “31425” </a:t>
            </a:r>
            <a:r>
              <a:rPr lang="en-US" altLang="en-US" sz="2100" dirty="0"/>
              <a:t>corresponds to the </a:t>
            </a:r>
            <a:r>
              <a:rPr lang="en-US" altLang="en-US" sz="2100" dirty="0">
                <a:solidFill>
                  <a:srgbClr val="C00000"/>
                </a:solidFill>
              </a:rPr>
              <a:t>decimal number 31,425</a:t>
            </a:r>
          </a:p>
          <a:p>
            <a:pPr marL="990600" lvl="1" indent="-533400" algn="just"/>
            <a:endParaRPr lang="en-US" altLang="en-US" sz="2100" dirty="0"/>
          </a:p>
          <a:p>
            <a:pPr marL="609600" indent="-609600" algn="just"/>
            <a:r>
              <a:rPr lang="en-US" altLang="en-US" sz="2100" dirty="0"/>
              <a:t>Given a pattern </a:t>
            </a:r>
            <a:r>
              <a:rPr lang="en-US" altLang="en-US" sz="2100" i="1" dirty="0"/>
              <a:t>P </a:t>
            </a:r>
            <a:r>
              <a:rPr lang="en-US" altLang="en-US" sz="2100" dirty="0"/>
              <a:t>[1..</a:t>
            </a:r>
            <a:r>
              <a:rPr lang="en-US" altLang="en-US" sz="2100" i="1" dirty="0"/>
              <a:t>m</a:t>
            </a:r>
            <a:r>
              <a:rPr lang="en-US" altLang="en-US" sz="2100" dirty="0"/>
              <a:t>], let </a:t>
            </a:r>
            <a:r>
              <a:rPr lang="en-US" altLang="en-US" sz="2100" i="1" dirty="0"/>
              <a:t>p</a:t>
            </a:r>
            <a:r>
              <a:rPr lang="en-US" altLang="en-US" sz="2100" dirty="0"/>
              <a:t> denote the corresponding decimal value</a:t>
            </a:r>
          </a:p>
          <a:p>
            <a:pPr marL="609600" indent="-609600" algn="just"/>
            <a:endParaRPr lang="en-US" altLang="en-US" sz="2100" dirty="0"/>
          </a:p>
          <a:p>
            <a:pPr marL="609600" indent="-609600" algn="just"/>
            <a:r>
              <a:rPr lang="en-US" altLang="en-US" sz="2100" dirty="0"/>
              <a:t>Given a text </a:t>
            </a:r>
            <a:r>
              <a:rPr lang="en-US" altLang="en-US" sz="2100" i="1" dirty="0"/>
              <a:t>T </a:t>
            </a:r>
            <a:r>
              <a:rPr lang="en-US" altLang="en-US" sz="2100" dirty="0"/>
              <a:t>[1..</a:t>
            </a:r>
            <a:r>
              <a:rPr lang="en-US" altLang="en-US" sz="2100" i="1" dirty="0"/>
              <a:t>n</a:t>
            </a:r>
            <a:r>
              <a:rPr lang="en-US" altLang="en-US" sz="2100" dirty="0"/>
              <a:t>], let </a:t>
            </a:r>
            <a:r>
              <a:rPr lang="en-US" altLang="en-US" sz="2100" i="1" dirty="0" err="1"/>
              <a:t>t</a:t>
            </a:r>
            <a:r>
              <a:rPr lang="en-US" altLang="en-US" sz="2100" i="1" baseline="-25000" dirty="0" err="1"/>
              <a:t>s</a:t>
            </a:r>
            <a:r>
              <a:rPr lang="en-US" altLang="en-US" sz="2100" dirty="0"/>
              <a:t> denote the decimal value of the length-</a:t>
            </a:r>
            <a:r>
              <a:rPr lang="en-US" altLang="en-US" sz="2100" i="1" dirty="0"/>
              <a:t>m</a:t>
            </a:r>
            <a:r>
              <a:rPr lang="en-US" altLang="en-US" sz="2100" dirty="0"/>
              <a:t> substring  </a:t>
            </a:r>
            <a:r>
              <a:rPr lang="en-US" altLang="en-US" sz="2100" i="1" dirty="0"/>
              <a:t>T </a:t>
            </a:r>
            <a:r>
              <a:rPr lang="en-US" altLang="en-US" sz="2100" dirty="0"/>
              <a:t>[(</a:t>
            </a:r>
            <a:r>
              <a:rPr lang="en-US" altLang="en-US" sz="2100" i="1" dirty="0"/>
              <a:t>s</a:t>
            </a:r>
            <a:r>
              <a:rPr lang="en-US" altLang="en-US" sz="2100" dirty="0"/>
              <a:t>+1)..(</a:t>
            </a:r>
            <a:r>
              <a:rPr lang="en-US" altLang="en-US" sz="2100" i="1" dirty="0" err="1"/>
              <a:t>s</a:t>
            </a:r>
            <a:r>
              <a:rPr lang="en-US" altLang="en-US" sz="2100" dirty="0" err="1"/>
              <a:t>+</a:t>
            </a:r>
            <a:r>
              <a:rPr lang="en-US" altLang="en-US" sz="2100" i="1" dirty="0" err="1"/>
              <a:t>m</a:t>
            </a:r>
            <a:r>
              <a:rPr lang="en-US" altLang="en-US" sz="2100" dirty="0"/>
              <a:t>)] for </a:t>
            </a:r>
            <a:r>
              <a:rPr lang="en-US" altLang="en-US" sz="2100" i="1" dirty="0"/>
              <a:t>s</a:t>
            </a:r>
            <a:r>
              <a:rPr lang="en-US" altLang="en-US" sz="2100" dirty="0"/>
              <a:t>=0,1,…,(</a:t>
            </a:r>
            <a:r>
              <a:rPr lang="en-US" altLang="en-US" sz="2100" i="1" dirty="0"/>
              <a:t>n-m</a:t>
            </a:r>
            <a:r>
              <a:rPr lang="en-US" altLang="en-US" sz="2100" dirty="0"/>
              <a:t>)</a:t>
            </a:r>
          </a:p>
        </p:txBody>
      </p:sp>
    </p:spTree>
    <p:extLst>
      <p:ext uri="{BB962C8B-B14F-4D97-AF65-F5344CB8AC3E}">
        <p14:creationId xmlns:p14="http://schemas.microsoft.com/office/powerpoint/2010/main" val="1746658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E4F55-D430-0B1B-6CC6-6E1C83A28451}"/>
              </a:ext>
            </a:extLst>
          </p:cNvPr>
          <p:cNvSpPr>
            <a:spLocks noGrp="1"/>
          </p:cNvSpPr>
          <p:nvPr>
            <p:ph type="title"/>
          </p:nvPr>
        </p:nvSpPr>
        <p:spPr>
          <a:xfrm>
            <a:off x="372081" y="256068"/>
            <a:ext cx="10515600" cy="448607"/>
          </a:xfrm>
        </p:spPr>
        <p:txBody>
          <a:bodyPr>
            <a:normAutofit fontScale="90000"/>
          </a:bodyPr>
          <a:lstStyle/>
          <a:p>
            <a:r>
              <a:rPr lang="en-US" altLang="en-US" dirty="0"/>
              <a:t>Rabin-Karp Algorithm</a:t>
            </a:r>
            <a:endParaRPr lang="en-IN" dirty="0"/>
          </a:p>
        </p:txBody>
      </p:sp>
      <p:sp>
        <p:nvSpPr>
          <p:cNvPr id="3" name="Content Placeholder 2">
            <a:extLst>
              <a:ext uri="{FF2B5EF4-FFF2-40B4-BE49-F238E27FC236}">
                <a16:creationId xmlns:a16="http://schemas.microsoft.com/office/drawing/2014/main" id="{DAD75AAE-4D1E-A5BC-5634-35DFEEA6783B}"/>
              </a:ext>
            </a:extLst>
          </p:cNvPr>
          <p:cNvSpPr>
            <a:spLocks noGrp="1"/>
          </p:cNvSpPr>
          <p:nvPr>
            <p:ph idx="1"/>
          </p:nvPr>
        </p:nvSpPr>
        <p:spPr>
          <a:xfrm>
            <a:off x="595618" y="1057013"/>
            <a:ext cx="11140580" cy="4547656"/>
          </a:xfrm>
        </p:spPr>
        <p:txBody>
          <a:bodyPr>
            <a:normAutofit fontScale="92500" lnSpcReduction="10000"/>
          </a:bodyPr>
          <a:lstStyle/>
          <a:p>
            <a:pPr marL="457200" indent="-457200">
              <a:buAutoNum type="arabicPeriod"/>
            </a:pPr>
            <a:r>
              <a:rPr lang="en-US" sz="2100" dirty="0"/>
              <a:t>Map a string to an integer value    </a:t>
            </a:r>
          </a:p>
          <a:p>
            <a:pPr marL="457200" indent="-457200">
              <a:buAutoNum type="arabicPeriod"/>
            </a:pPr>
            <a:endParaRPr lang="en-US" sz="2100" dirty="0"/>
          </a:p>
          <a:p>
            <a:pPr marL="0" indent="0">
              <a:buNone/>
            </a:pPr>
            <a:r>
              <a:rPr lang="en-US" sz="2100" dirty="0"/>
              <a:t>2. Use a HASH function which takes a string ‘s’ and maps it to an integer H(s)=x. ‘x’ is the hash  	value of s</a:t>
            </a:r>
          </a:p>
          <a:p>
            <a:pPr marL="0" indent="0">
              <a:buNone/>
            </a:pPr>
            <a:r>
              <a:rPr lang="en-US" sz="2100" dirty="0"/>
              <a:t>3. One of the simplest hashing functions we can use is the sum of the ASCII codes of the letters in 	the string</a:t>
            </a:r>
          </a:p>
          <a:p>
            <a:pPr marL="0" indent="0">
              <a:buNone/>
            </a:pPr>
            <a:endParaRPr lang="en-US" sz="1000" dirty="0"/>
          </a:p>
          <a:p>
            <a:r>
              <a:rPr lang="en-IN" sz="2100" dirty="0">
                <a:solidFill>
                  <a:srgbClr val="C00000"/>
                </a:solidFill>
              </a:rPr>
              <a:t>H(s[0…n-1])= int(s[0])+ int(s[1])+…….+int(s[n-1])  //ASCII code for ‘x’’</a:t>
            </a:r>
          </a:p>
          <a:p>
            <a:pPr marL="0" indent="0">
              <a:buNone/>
            </a:pPr>
            <a:endParaRPr lang="en-IN" sz="1200" dirty="0"/>
          </a:p>
          <a:p>
            <a:pPr marL="0" indent="0">
              <a:buNone/>
            </a:pPr>
            <a:r>
              <a:rPr lang="en-IN" sz="2100" dirty="0"/>
              <a:t>H(s[2..4]) = H(“</a:t>
            </a:r>
            <a:r>
              <a:rPr lang="en-IN" sz="2100" dirty="0" err="1"/>
              <a:t>bba</a:t>
            </a:r>
            <a:r>
              <a:rPr lang="en-IN" sz="2100" dirty="0"/>
              <a:t>”) = 98+98+97 = </a:t>
            </a:r>
            <a:r>
              <a:rPr lang="en-IN" sz="2100" dirty="0">
                <a:solidFill>
                  <a:srgbClr val="C00000"/>
                </a:solidFill>
              </a:rPr>
              <a:t>293</a:t>
            </a:r>
          </a:p>
          <a:p>
            <a:pPr marL="0" indent="0">
              <a:buNone/>
            </a:pPr>
            <a:r>
              <a:rPr lang="en-IN" sz="2100" dirty="0"/>
              <a:t>H(s[2..4]) = H(“</a:t>
            </a:r>
            <a:r>
              <a:rPr lang="en-IN" sz="2100" dirty="0" err="1"/>
              <a:t>bab</a:t>
            </a:r>
            <a:r>
              <a:rPr lang="en-IN" sz="2100" dirty="0"/>
              <a:t>”) = 98+98+97 = </a:t>
            </a:r>
            <a:r>
              <a:rPr lang="en-IN" sz="2100" dirty="0">
                <a:solidFill>
                  <a:srgbClr val="C00000"/>
                </a:solidFill>
              </a:rPr>
              <a:t>293 </a:t>
            </a:r>
            <a:r>
              <a:rPr lang="en-IN" sz="2100" dirty="0"/>
              <a:t>     //Collision </a:t>
            </a:r>
          </a:p>
          <a:p>
            <a:pPr marL="0" indent="0">
              <a:buNone/>
            </a:pPr>
            <a:endParaRPr lang="en-IN" sz="2100" dirty="0"/>
          </a:p>
          <a:p>
            <a:pPr marL="0" indent="0">
              <a:buNone/>
            </a:pPr>
            <a:r>
              <a:rPr lang="en-IN" sz="2100" dirty="0"/>
              <a:t>4. s1 and s2 are two strings and H(s1)≠H(s2). Then we assume that s1≠s2.</a:t>
            </a:r>
          </a:p>
          <a:p>
            <a:pPr marL="0" indent="0">
              <a:buNone/>
            </a:pPr>
            <a:r>
              <a:rPr lang="en-IN" sz="2100" dirty="0"/>
              <a:t>   If H(s1) = H(s2); we can’t guarantee that s1≠s2</a:t>
            </a:r>
          </a:p>
        </p:txBody>
      </p:sp>
    </p:spTree>
    <p:extLst>
      <p:ext uri="{BB962C8B-B14F-4D97-AF65-F5344CB8AC3E}">
        <p14:creationId xmlns:p14="http://schemas.microsoft.com/office/powerpoint/2010/main" val="1893355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6CE67-A77F-D72C-67B8-BB9E7C6A64BC}"/>
              </a:ext>
            </a:extLst>
          </p:cNvPr>
          <p:cNvSpPr>
            <a:spLocks noGrp="1"/>
          </p:cNvSpPr>
          <p:nvPr>
            <p:ph type="title"/>
          </p:nvPr>
        </p:nvSpPr>
        <p:spPr>
          <a:xfrm>
            <a:off x="603308" y="131149"/>
            <a:ext cx="10515600" cy="428373"/>
          </a:xfrm>
        </p:spPr>
        <p:txBody>
          <a:bodyPr>
            <a:normAutofit fontScale="90000"/>
          </a:bodyPr>
          <a:lstStyle/>
          <a:p>
            <a:r>
              <a:rPr lang="en-US" dirty="0"/>
              <a:t>T : </a:t>
            </a:r>
            <a:r>
              <a:rPr lang="en-US" dirty="0" err="1"/>
              <a:t>ababaac</a:t>
            </a:r>
            <a:r>
              <a:rPr lang="en-US" dirty="0"/>
              <a:t>                               P: </a:t>
            </a:r>
            <a:r>
              <a:rPr lang="en-US" dirty="0" err="1"/>
              <a:t>bab</a:t>
            </a:r>
            <a:r>
              <a:rPr lang="en-US" dirty="0"/>
              <a:t> </a:t>
            </a:r>
            <a:endParaRPr lang="en-IN" dirty="0"/>
          </a:p>
        </p:txBody>
      </p:sp>
      <p:graphicFrame>
        <p:nvGraphicFramePr>
          <p:cNvPr id="4" name="Table 4">
            <a:extLst>
              <a:ext uri="{FF2B5EF4-FFF2-40B4-BE49-F238E27FC236}">
                <a16:creationId xmlns:a16="http://schemas.microsoft.com/office/drawing/2014/main" id="{32565E1D-EE8E-9915-4070-44F2EFEF4A58}"/>
              </a:ext>
            </a:extLst>
          </p:cNvPr>
          <p:cNvGraphicFramePr>
            <a:graphicFrameLocks noGrp="1"/>
          </p:cNvGraphicFramePr>
          <p:nvPr>
            <p:ph idx="1"/>
            <p:extLst>
              <p:ext uri="{D42A27DB-BD31-4B8C-83A1-F6EECF244321}">
                <p14:modId xmlns:p14="http://schemas.microsoft.com/office/powerpoint/2010/main" val="2912012326"/>
              </p:ext>
            </p:extLst>
          </p:nvPr>
        </p:nvGraphicFramePr>
        <p:xfrm>
          <a:off x="1426128" y="559522"/>
          <a:ext cx="4294460" cy="731520"/>
        </p:xfrm>
        <a:graphic>
          <a:graphicData uri="http://schemas.openxmlformats.org/drawingml/2006/table">
            <a:tbl>
              <a:tblPr firstRow="1" bandRow="1">
                <a:tableStyleId>{5C22544A-7EE6-4342-B048-85BDC9FD1C3A}</a:tableStyleId>
              </a:tblPr>
              <a:tblGrid>
                <a:gridCol w="496304">
                  <a:extLst>
                    <a:ext uri="{9D8B030D-6E8A-4147-A177-3AD203B41FA5}">
                      <a16:colId xmlns:a16="http://schemas.microsoft.com/office/drawing/2014/main" val="3951266656"/>
                    </a:ext>
                  </a:extLst>
                </a:gridCol>
                <a:gridCol w="633026">
                  <a:extLst>
                    <a:ext uri="{9D8B030D-6E8A-4147-A177-3AD203B41FA5}">
                      <a16:colId xmlns:a16="http://schemas.microsoft.com/office/drawing/2014/main" val="2967168784"/>
                    </a:ext>
                  </a:extLst>
                </a:gridCol>
                <a:gridCol w="633026">
                  <a:extLst>
                    <a:ext uri="{9D8B030D-6E8A-4147-A177-3AD203B41FA5}">
                      <a16:colId xmlns:a16="http://schemas.microsoft.com/office/drawing/2014/main" val="3899833603"/>
                    </a:ext>
                  </a:extLst>
                </a:gridCol>
                <a:gridCol w="633026">
                  <a:extLst>
                    <a:ext uri="{9D8B030D-6E8A-4147-A177-3AD203B41FA5}">
                      <a16:colId xmlns:a16="http://schemas.microsoft.com/office/drawing/2014/main" val="1374425792"/>
                    </a:ext>
                  </a:extLst>
                </a:gridCol>
                <a:gridCol w="633026">
                  <a:extLst>
                    <a:ext uri="{9D8B030D-6E8A-4147-A177-3AD203B41FA5}">
                      <a16:colId xmlns:a16="http://schemas.microsoft.com/office/drawing/2014/main" val="574966415"/>
                    </a:ext>
                  </a:extLst>
                </a:gridCol>
                <a:gridCol w="633026">
                  <a:extLst>
                    <a:ext uri="{9D8B030D-6E8A-4147-A177-3AD203B41FA5}">
                      <a16:colId xmlns:a16="http://schemas.microsoft.com/office/drawing/2014/main" val="2660901698"/>
                    </a:ext>
                  </a:extLst>
                </a:gridCol>
                <a:gridCol w="633026">
                  <a:extLst>
                    <a:ext uri="{9D8B030D-6E8A-4147-A177-3AD203B41FA5}">
                      <a16:colId xmlns:a16="http://schemas.microsoft.com/office/drawing/2014/main" val="1381578265"/>
                    </a:ext>
                  </a:extLst>
                </a:gridCol>
              </a:tblGrid>
              <a:tr h="267763">
                <a:tc>
                  <a:txBody>
                    <a:bodyPr/>
                    <a:lstStyle/>
                    <a:p>
                      <a:pPr algn="ctr"/>
                      <a:r>
                        <a:rPr lang="en-US" dirty="0">
                          <a:solidFill>
                            <a:srgbClr val="C00000"/>
                          </a:solidFill>
                        </a:rPr>
                        <a:t>0</a:t>
                      </a:r>
                      <a:endParaRPr lang="en-IN" dirty="0">
                        <a:solidFill>
                          <a:srgbClr val="C00000"/>
                        </a:solidFill>
                      </a:endParaRPr>
                    </a:p>
                  </a:txBody>
                  <a:tcPr/>
                </a:tc>
                <a:tc>
                  <a:txBody>
                    <a:bodyPr/>
                    <a:lstStyle/>
                    <a:p>
                      <a:pPr algn="ctr"/>
                      <a:r>
                        <a:rPr lang="en-US" dirty="0">
                          <a:solidFill>
                            <a:srgbClr val="C00000"/>
                          </a:solidFill>
                        </a:rPr>
                        <a:t>1</a:t>
                      </a:r>
                      <a:endParaRPr lang="en-IN" dirty="0">
                        <a:solidFill>
                          <a:srgbClr val="C00000"/>
                        </a:solidFill>
                      </a:endParaRPr>
                    </a:p>
                  </a:txBody>
                  <a:tcPr/>
                </a:tc>
                <a:tc>
                  <a:txBody>
                    <a:bodyPr/>
                    <a:lstStyle/>
                    <a:p>
                      <a:pPr algn="ctr"/>
                      <a:r>
                        <a:rPr lang="en-US" dirty="0">
                          <a:solidFill>
                            <a:srgbClr val="C00000"/>
                          </a:solidFill>
                        </a:rPr>
                        <a:t>2</a:t>
                      </a:r>
                      <a:endParaRPr lang="en-IN" dirty="0">
                        <a:solidFill>
                          <a:srgbClr val="C00000"/>
                        </a:solidFill>
                      </a:endParaRPr>
                    </a:p>
                  </a:txBody>
                  <a:tcPr/>
                </a:tc>
                <a:tc>
                  <a:txBody>
                    <a:bodyPr/>
                    <a:lstStyle/>
                    <a:p>
                      <a:pPr algn="ctr"/>
                      <a:r>
                        <a:rPr lang="en-US" dirty="0">
                          <a:solidFill>
                            <a:srgbClr val="C00000"/>
                          </a:solidFill>
                        </a:rPr>
                        <a:t>3</a:t>
                      </a:r>
                      <a:endParaRPr lang="en-IN" dirty="0">
                        <a:solidFill>
                          <a:srgbClr val="C00000"/>
                        </a:solidFill>
                      </a:endParaRPr>
                    </a:p>
                  </a:txBody>
                  <a:tcPr/>
                </a:tc>
                <a:tc>
                  <a:txBody>
                    <a:bodyPr/>
                    <a:lstStyle/>
                    <a:p>
                      <a:pPr algn="ctr"/>
                      <a:r>
                        <a:rPr lang="en-US" dirty="0">
                          <a:solidFill>
                            <a:srgbClr val="C00000"/>
                          </a:solidFill>
                        </a:rPr>
                        <a:t>4</a:t>
                      </a:r>
                      <a:endParaRPr lang="en-IN" dirty="0">
                        <a:solidFill>
                          <a:srgbClr val="C00000"/>
                        </a:solidFill>
                      </a:endParaRPr>
                    </a:p>
                  </a:txBody>
                  <a:tcPr/>
                </a:tc>
                <a:tc>
                  <a:txBody>
                    <a:bodyPr/>
                    <a:lstStyle/>
                    <a:p>
                      <a:pPr algn="ctr"/>
                      <a:r>
                        <a:rPr lang="en-US" dirty="0">
                          <a:solidFill>
                            <a:srgbClr val="C00000"/>
                          </a:solidFill>
                        </a:rPr>
                        <a:t>5</a:t>
                      </a:r>
                      <a:endParaRPr lang="en-IN" dirty="0">
                        <a:solidFill>
                          <a:srgbClr val="C00000"/>
                        </a:solidFill>
                      </a:endParaRPr>
                    </a:p>
                  </a:txBody>
                  <a:tcPr/>
                </a:tc>
                <a:tc>
                  <a:txBody>
                    <a:bodyPr/>
                    <a:lstStyle/>
                    <a:p>
                      <a:pPr algn="ctr"/>
                      <a:r>
                        <a:rPr lang="en-US" dirty="0">
                          <a:solidFill>
                            <a:srgbClr val="C00000"/>
                          </a:solidFill>
                        </a:rPr>
                        <a:t>6</a:t>
                      </a:r>
                      <a:endParaRPr lang="en-IN" dirty="0">
                        <a:solidFill>
                          <a:srgbClr val="C00000"/>
                        </a:solidFill>
                      </a:endParaRPr>
                    </a:p>
                  </a:txBody>
                  <a:tcPr/>
                </a:tc>
                <a:extLst>
                  <a:ext uri="{0D108BD9-81ED-4DB2-BD59-A6C34878D82A}">
                    <a16:rowId xmlns:a16="http://schemas.microsoft.com/office/drawing/2014/main" val="3470332041"/>
                  </a:ext>
                </a:extLst>
              </a:tr>
              <a:tr h="267763">
                <a:tc>
                  <a:txBody>
                    <a:bodyPr/>
                    <a:lstStyle/>
                    <a:p>
                      <a:pPr algn="ctr"/>
                      <a:r>
                        <a:rPr lang="en-US" b="1" dirty="0">
                          <a:latin typeface="Trebuchet MS" panose="020B0603020202020204" pitchFamily="34" charset="0"/>
                        </a:rPr>
                        <a:t>a</a:t>
                      </a:r>
                      <a:endParaRPr lang="en-IN" b="1" dirty="0">
                        <a:latin typeface="Trebuchet MS" panose="020B0603020202020204" pitchFamily="34" charset="0"/>
                      </a:endParaRPr>
                    </a:p>
                  </a:txBody>
                  <a:tcPr/>
                </a:tc>
                <a:tc>
                  <a:txBody>
                    <a:bodyPr/>
                    <a:lstStyle/>
                    <a:p>
                      <a:pPr algn="ctr"/>
                      <a:r>
                        <a:rPr lang="en-US" b="1" dirty="0">
                          <a:latin typeface="Trebuchet MS" panose="020B0603020202020204" pitchFamily="34" charset="0"/>
                        </a:rPr>
                        <a:t>b</a:t>
                      </a:r>
                      <a:endParaRPr lang="en-IN" b="1" dirty="0">
                        <a:latin typeface="Trebuchet MS" panose="020B0603020202020204" pitchFamily="34" charset="0"/>
                      </a:endParaRPr>
                    </a:p>
                  </a:txBody>
                  <a:tcPr/>
                </a:tc>
                <a:tc>
                  <a:txBody>
                    <a:bodyPr/>
                    <a:lstStyle/>
                    <a:p>
                      <a:pPr algn="ctr"/>
                      <a:r>
                        <a:rPr lang="en-US" b="1" dirty="0">
                          <a:latin typeface="Trebuchet MS" panose="020B0603020202020204" pitchFamily="34" charset="0"/>
                        </a:rPr>
                        <a:t>a</a:t>
                      </a:r>
                      <a:endParaRPr lang="en-IN" b="1" dirty="0">
                        <a:latin typeface="Trebuchet MS" panose="020B0603020202020204" pitchFamily="34" charset="0"/>
                      </a:endParaRPr>
                    </a:p>
                  </a:txBody>
                  <a:tcPr/>
                </a:tc>
                <a:tc>
                  <a:txBody>
                    <a:bodyPr/>
                    <a:lstStyle/>
                    <a:p>
                      <a:pPr algn="ctr"/>
                      <a:r>
                        <a:rPr lang="en-US" b="1" dirty="0">
                          <a:latin typeface="Trebuchet MS" panose="020B0603020202020204" pitchFamily="34" charset="0"/>
                        </a:rPr>
                        <a:t>b</a:t>
                      </a:r>
                      <a:endParaRPr lang="en-IN" b="1" dirty="0">
                        <a:latin typeface="Trebuchet MS" panose="020B0603020202020204" pitchFamily="34" charset="0"/>
                      </a:endParaRPr>
                    </a:p>
                  </a:txBody>
                  <a:tcPr/>
                </a:tc>
                <a:tc>
                  <a:txBody>
                    <a:bodyPr/>
                    <a:lstStyle/>
                    <a:p>
                      <a:pPr algn="ctr"/>
                      <a:r>
                        <a:rPr lang="en-US" b="1" dirty="0">
                          <a:latin typeface="Trebuchet MS" panose="020B0603020202020204" pitchFamily="34" charset="0"/>
                        </a:rPr>
                        <a:t>a</a:t>
                      </a:r>
                      <a:endParaRPr lang="en-IN" b="1" dirty="0">
                        <a:latin typeface="Trebuchet MS" panose="020B0603020202020204" pitchFamily="34" charset="0"/>
                      </a:endParaRPr>
                    </a:p>
                  </a:txBody>
                  <a:tcPr/>
                </a:tc>
                <a:tc>
                  <a:txBody>
                    <a:bodyPr/>
                    <a:lstStyle/>
                    <a:p>
                      <a:pPr algn="ctr"/>
                      <a:r>
                        <a:rPr lang="en-US" b="1" dirty="0">
                          <a:latin typeface="Trebuchet MS" panose="020B0603020202020204" pitchFamily="34" charset="0"/>
                        </a:rPr>
                        <a:t>a</a:t>
                      </a:r>
                      <a:endParaRPr lang="en-IN" b="1" dirty="0">
                        <a:latin typeface="Trebuchet MS" panose="020B0603020202020204" pitchFamily="34" charset="0"/>
                      </a:endParaRPr>
                    </a:p>
                  </a:txBody>
                  <a:tcPr/>
                </a:tc>
                <a:tc>
                  <a:txBody>
                    <a:bodyPr/>
                    <a:lstStyle/>
                    <a:p>
                      <a:pPr algn="ctr"/>
                      <a:r>
                        <a:rPr lang="en-US" b="1" dirty="0">
                          <a:latin typeface="Trebuchet MS" panose="020B0603020202020204" pitchFamily="34" charset="0"/>
                        </a:rPr>
                        <a:t>c</a:t>
                      </a:r>
                      <a:endParaRPr lang="en-IN" b="1" dirty="0">
                        <a:latin typeface="Trebuchet MS" panose="020B0603020202020204" pitchFamily="34" charset="0"/>
                      </a:endParaRPr>
                    </a:p>
                  </a:txBody>
                  <a:tcPr/>
                </a:tc>
                <a:extLst>
                  <a:ext uri="{0D108BD9-81ED-4DB2-BD59-A6C34878D82A}">
                    <a16:rowId xmlns:a16="http://schemas.microsoft.com/office/drawing/2014/main" val="3997109412"/>
                  </a:ext>
                </a:extLst>
              </a:tr>
            </a:tbl>
          </a:graphicData>
        </a:graphic>
      </p:graphicFrame>
      <p:graphicFrame>
        <p:nvGraphicFramePr>
          <p:cNvPr id="5" name="Table 5">
            <a:extLst>
              <a:ext uri="{FF2B5EF4-FFF2-40B4-BE49-F238E27FC236}">
                <a16:creationId xmlns:a16="http://schemas.microsoft.com/office/drawing/2014/main" id="{6AC80CA8-F09C-6377-03BF-3CFCA4DC387D}"/>
              </a:ext>
            </a:extLst>
          </p:cNvPr>
          <p:cNvGraphicFramePr>
            <a:graphicFrameLocks noGrp="1"/>
          </p:cNvGraphicFramePr>
          <p:nvPr>
            <p:extLst>
              <p:ext uri="{D42A27DB-BD31-4B8C-83A1-F6EECF244321}">
                <p14:modId xmlns:p14="http://schemas.microsoft.com/office/powerpoint/2010/main" val="1876038510"/>
              </p:ext>
            </p:extLst>
          </p:nvPr>
        </p:nvGraphicFramePr>
        <p:xfrm>
          <a:off x="7997037" y="559522"/>
          <a:ext cx="1986327" cy="365760"/>
        </p:xfrm>
        <a:graphic>
          <a:graphicData uri="http://schemas.openxmlformats.org/drawingml/2006/table">
            <a:tbl>
              <a:tblPr firstRow="1" bandRow="1">
                <a:tableStyleId>{5C22544A-7EE6-4342-B048-85BDC9FD1C3A}</a:tableStyleId>
              </a:tblPr>
              <a:tblGrid>
                <a:gridCol w="662109">
                  <a:extLst>
                    <a:ext uri="{9D8B030D-6E8A-4147-A177-3AD203B41FA5}">
                      <a16:colId xmlns:a16="http://schemas.microsoft.com/office/drawing/2014/main" val="216251770"/>
                    </a:ext>
                  </a:extLst>
                </a:gridCol>
                <a:gridCol w="662109">
                  <a:extLst>
                    <a:ext uri="{9D8B030D-6E8A-4147-A177-3AD203B41FA5}">
                      <a16:colId xmlns:a16="http://schemas.microsoft.com/office/drawing/2014/main" val="3383672781"/>
                    </a:ext>
                  </a:extLst>
                </a:gridCol>
                <a:gridCol w="662109">
                  <a:extLst>
                    <a:ext uri="{9D8B030D-6E8A-4147-A177-3AD203B41FA5}">
                      <a16:colId xmlns:a16="http://schemas.microsoft.com/office/drawing/2014/main" val="3396793328"/>
                    </a:ext>
                  </a:extLst>
                </a:gridCol>
              </a:tblGrid>
              <a:tr h="270235">
                <a:tc>
                  <a:txBody>
                    <a:bodyPr/>
                    <a:lstStyle/>
                    <a:p>
                      <a:pPr algn="ctr"/>
                      <a:r>
                        <a:rPr lang="en-US" dirty="0">
                          <a:solidFill>
                            <a:srgbClr val="C00000"/>
                          </a:solidFill>
                        </a:rPr>
                        <a:t>b</a:t>
                      </a:r>
                      <a:endParaRPr lang="en-IN" dirty="0">
                        <a:solidFill>
                          <a:srgbClr val="C00000"/>
                        </a:solidFill>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algn="ctr"/>
                      <a:r>
                        <a:rPr lang="en-US" dirty="0">
                          <a:solidFill>
                            <a:srgbClr val="C00000"/>
                          </a:solidFill>
                        </a:rPr>
                        <a:t>b</a:t>
                      </a:r>
                      <a:endParaRPr lang="en-IN" dirty="0">
                        <a:solidFill>
                          <a:srgbClr val="C00000"/>
                        </a:solidFill>
                      </a:endParaRPr>
                    </a:p>
                  </a:txBody>
                  <a:tcPr/>
                </a:tc>
                <a:extLst>
                  <a:ext uri="{0D108BD9-81ED-4DB2-BD59-A6C34878D82A}">
                    <a16:rowId xmlns:a16="http://schemas.microsoft.com/office/drawing/2014/main" val="1144032820"/>
                  </a:ext>
                </a:extLst>
              </a:tr>
            </a:tbl>
          </a:graphicData>
        </a:graphic>
      </p:graphicFrame>
      <p:graphicFrame>
        <p:nvGraphicFramePr>
          <p:cNvPr id="9" name="Table 9">
            <a:extLst>
              <a:ext uri="{FF2B5EF4-FFF2-40B4-BE49-F238E27FC236}">
                <a16:creationId xmlns:a16="http://schemas.microsoft.com/office/drawing/2014/main" id="{3AEE78EB-A71D-E0E3-32F5-986395E6E3FF}"/>
              </a:ext>
            </a:extLst>
          </p:cNvPr>
          <p:cNvGraphicFramePr>
            <a:graphicFrameLocks noGrp="1"/>
          </p:cNvGraphicFramePr>
          <p:nvPr>
            <p:extLst>
              <p:ext uri="{D42A27DB-BD31-4B8C-83A1-F6EECF244321}">
                <p14:modId xmlns:p14="http://schemas.microsoft.com/office/powerpoint/2010/main" val="1805668008"/>
              </p:ext>
            </p:extLst>
          </p:nvPr>
        </p:nvGraphicFramePr>
        <p:xfrm>
          <a:off x="1015068" y="1291042"/>
          <a:ext cx="10241209" cy="4267200"/>
        </p:xfrm>
        <a:graphic>
          <a:graphicData uri="http://schemas.openxmlformats.org/drawingml/2006/table">
            <a:tbl>
              <a:tblPr firstRow="1" bandRow="1">
                <a:tableStyleId>{5C22544A-7EE6-4342-B048-85BDC9FD1C3A}</a:tableStyleId>
              </a:tblPr>
              <a:tblGrid>
                <a:gridCol w="10241209">
                  <a:extLst>
                    <a:ext uri="{9D8B030D-6E8A-4147-A177-3AD203B41FA5}">
                      <a16:colId xmlns:a16="http://schemas.microsoft.com/office/drawing/2014/main" val="1820104729"/>
                    </a:ext>
                  </a:extLst>
                </a:gridCol>
              </a:tblGrid>
              <a:tr h="42205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F0000"/>
                          </a:solidFill>
                          <a:latin typeface="Trebuchet MS" panose="020B0603020202020204" pitchFamily="34" charset="0"/>
                        </a:rPr>
                        <a:t>Hash Value of the Pattern : </a:t>
                      </a:r>
                      <a:r>
                        <a:rPr lang="en-US" b="0" dirty="0">
                          <a:solidFill>
                            <a:srgbClr val="0070C0"/>
                          </a:solidFill>
                          <a:latin typeface="Trebuchet MS" panose="020B0603020202020204" pitchFamily="34" charset="0"/>
                        </a:rPr>
                        <a:t>H(“</a:t>
                      </a:r>
                      <a:r>
                        <a:rPr lang="en-US" b="0" dirty="0" err="1">
                          <a:solidFill>
                            <a:srgbClr val="0070C0"/>
                          </a:solidFill>
                          <a:latin typeface="Trebuchet MS" panose="020B0603020202020204" pitchFamily="34" charset="0"/>
                        </a:rPr>
                        <a:t>bab</a:t>
                      </a:r>
                      <a:r>
                        <a:rPr lang="en-US" b="0" dirty="0">
                          <a:solidFill>
                            <a:srgbClr val="0070C0"/>
                          </a:solidFill>
                          <a:latin typeface="Trebuchet MS" panose="020B0603020202020204" pitchFamily="34" charset="0"/>
                        </a:rPr>
                        <a:t>”)=293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kern="1200" dirty="0">
                        <a:solidFill>
                          <a:srgbClr val="0070C0"/>
                        </a:solidFill>
                        <a:latin typeface="Trebuchet MS" panose="020B0603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rgbClr val="0070C0"/>
                          </a:solidFill>
                          <a:latin typeface="Trebuchet MS" panose="020B0603020202020204" pitchFamily="34" charset="0"/>
                          <a:ea typeface="+mn-ea"/>
                          <a:cs typeface="+mn-cs"/>
                        </a:rPr>
                        <a:t>Hash Value of the Text at :</a:t>
                      </a:r>
                    </a:p>
                    <a:p>
                      <a:r>
                        <a:rPr lang="en-US" b="0" dirty="0">
                          <a:solidFill>
                            <a:srgbClr val="FF0000"/>
                          </a:solidFill>
                          <a:latin typeface="Trebuchet MS" panose="020B0603020202020204" pitchFamily="34" charset="0"/>
                        </a:rPr>
                        <a:t>Location 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rgbClr val="0070C0"/>
                          </a:solidFill>
                          <a:latin typeface="Trebuchet MS" panose="020B0603020202020204" pitchFamily="34" charset="0"/>
                          <a:ea typeface="+mn-ea"/>
                          <a:cs typeface="+mn-cs"/>
                        </a:rPr>
                        <a:t>H(“aba”)=292  [97+98+97]</a:t>
                      </a:r>
                    </a:p>
                    <a:p>
                      <a:endParaRPr lang="en-US" sz="800" b="0" dirty="0">
                        <a:solidFill>
                          <a:srgbClr val="FFFF00"/>
                        </a:solidFill>
                        <a:latin typeface="Trebuchet MS" panose="020B0603020202020204" pitchFamily="34" charset="0"/>
                      </a:endParaRPr>
                    </a:p>
                    <a:p>
                      <a:r>
                        <a:rPr lang="en-US" b="0" dirty="0">
                          <a:solidFill>
                            <a:srgbClr val="FF0000"/>
                          </a:solidFill>
                          <a:latin typeface="Trebuchet MS" panose="020B0603020202020204" pitchFamily="34" charset="0"/>
                        </a:rPr>
                        <a:t>Location 1: </a:t>
                      </a:r>
                    </a:p>
                    <a:p>
                      <a:r>
                        <a:rPr lang="en-US" sz="1800" b="0" kern="1200" dirty="0">
                          <a:solidFill>
                            <a:srgbClr val="0070C0"/>
                          </a:solidFill>
                          <a:latin typeface="Trebuchet MS" panose="020B0603020202020204" pitchFamily="34" charset="0"/>
                          <a:ea typeface="+mn-ea"/>
                          <a:cs typeface="+mn-cs"/>
                        </a:rPr>
                        <a:t>H(“</a:t>
                      </a:r>
                      <a:r>
                        <a:rPr lang="en-US" sz="1800" b="0" kern="1200" dirty="0" err="1">
                          <a:solidFill>
                            <a:srgbClr val="0070C0"/>
                          </a:solidFill>
                          <a:latin typeface="Trebuchet MS" panose="020B0603020202020204" pitchFamily="34" charset="0"/>
                          <a:ea typeface="+mn-ea"/>
                          <a:cs typeface="+mn-cs"/>
                        </a:rPr>
                        <a:t>bab</a:t>
                      </a:r>
                      <a:r>
                        <a:rPr lang="en-US" sz="1800" b="0" kern="1200" dirty="0">
                          <a:solidFill>
                            <a:srgbClr val="0070C0"/>
                          </a:solidFill>
                          <a:latin typeface="Trebuchet MS" panose="020B0603020202020204" pitchFamily="34" charset="0"/>
                          <a:ea typeface="+mn-ea"/>
                          <a:cs typeface="+mn-cs"/>
                        </a:rPr>
                        <a:t>”)=293     </a:t>
                      </a:r>
                      <a:r>
                        <a:rPr lang="en-US" b="0" dirty="0">
                          <a:solidFill>
                            <a:srgbClr val="FF0000"/>
                          </a:solidFill>
                          <a:latin typeface="Trebuchet MS" panose="020B0603020202020204" pitchFamily="34" charset="0"/>
                        </a:rPr>
                        <a:t>//check character by </a:t>
                      </a:r>
                      <a:r>
                        <a:rPr lang="en-US" sz="1800" b="0" kern="1200" dirty="0">
                          <a:solidFill>
                            <a:srgbClr val="FF0000"/>
                          </a:solidFill>
                          <a:latin typeface="Trebuchet MS" panose="020B0603020202020204" pitchFamily="34" charset="0"/>
                          <a:ea typeface="+mn-ea"/>
                          <a:cs typeface="+mn-cs"/>
                        </a:rPr>
                        <a:t>character as values match </a:t>
                      </a:r>
                    </a:p>
                    <a:p>
                      <a:endParaRPr lang="en-US" sz="1000" b="0" dirty="0">
                        <a:solidFill>
                          <a:srgbClr val="FFFF00"/>
                        </a:solidFill>
                        <a:latin typeface="Trebuchet MS" panose="020B0603020202020204" pitchFamily="34" charset="0"/>
                      </a:endParaRPr>
                    </a:p>
                    <a:p>
                      <a:r>
                        <a:rPr lang="en-US" b="0" dirty="0">
                          <a:solidFill>
                            <a:srgbClr val="FF0000"/>
                          </a:solidFill>
                          <a:latin typeface="Trebuchet MS" panose="020B0603020202020204" pitchFamily="34" charset="0"/>
                        </a:rPr>
                        <a:t>Location 2: </a:t>
                      </a:r>
                    </a:p>
                    <a:p>
                      <a:r>
                        <a:rPr lang="en-US" sz="1800" b="0" kern="1200" dirty="0">
                          <a:solidFill>
                            <a:srgbClr val="0070C0"/>
                          </a:solidFill>
                          <a:latin typeface="Trebuchet MS" panose="020B0603020202020204" pitchFamily="34" charset="0"/>
                          <a:ea typeface="+mn-ea"/>
                          <a:cs typeface="+mn-cs"/>
                        </a:rPr>
                        <a:t>H(“aba”)=292</a:t>
                      </a:r>
                    </a:p>
                    <a:p>
                      <a:endParaRPr lang="en-US" sz="1000" b="0" dirty="0">
                        <a:solidFill>
                          <a:srgbClr val="FFFF00"/>
                        </a:solidFill>
                        <a:latin typeface="Trebuchet MS" panose="020B0603020202020204" pitchFamily="34" charset="0"/>
                      </a:endParaRPr>
                    </a:p>
                    <a:p>
                      <a:r>
                        <a:rPr lang="en-US" b="0" dirty="0">
                          <a:solidFill>
                            <a:srgbClr val="FF0000"/>
                          </a:solidFill>
                          <a:latin typeface="Trebuchet MS" panose="020B0603020202020204" pitchFamily="34" charset="0"/>
                        </a:rPr>
                        <a:t>Location 3: </a:t>
                      </a:r>
                    </a:p>
                    <a:p>
                      <a:r>
                        <a:rPr lang="en-US" sz="1800" b="0" kern="1200" dirty="0">
                          <a:solidFill>
                            <a:srgbClr val="0070C0"/>
                          </a:solidFill>
                          <a:latin typeface="Trebuchet MS" panose="020B0603020202020204" pitchFamily="34" charset="0"/>
                          <a:ea typeface="+mn-ea"/>
                          <a:cs typeface="+mn-cs"/>
                        </a:rPr>
                        <a:t>H(“baa”)=292</a:t>
                      </a:r>
                    </a:p>
                    <a:p>
                      <a:endParaRPr lang="en-US" sz="1200" b="0" dirty="0">
                        <a:solidFill>
                          <a:srgbClr val="FFFF00"/>
                        </a:solidFill>
                        <a:latin typeface="Trebuchet MS" panose="020B0603020202020204" pitchFamily="34" charset="0"/>
                      </a:endParaRPr>
                    </a:p>
                    <a:p>
                      <a:r>
                        <a:rPr lang="en-US" b="0" dirty="0">
                          <a:solidFill>
                            <a:srgbClr val="FF0000"/>
                          </a:solidFill>
                          <a:latin typeface="Trebuchet MS" panose="020B0603020202020204" pitchFamily="34" charset="0"/>
                        </a:rPr>
                        <a:t>Location 4: </a:t>
                      </a:r>
                    </a:p>
                    <a:p>
                      <a:r>
                        <a:rPr lang="en-US" sz="1800" b="0" kern="1200" dirty="0">
                          <a:solidFill>
                            <a:srgbClr val="0070C0"/>
                          </a:solidFill>
                          <a:latin typeface="Trebuchet MS" panose="020B0603020202020204" pitchFamily="34" charset="0"/>
                          <a:ea typeface="+mn-ea"/>
                          <a:cs typeface="+mn-cs"/>
                        </a:rPr>
                        <a:t>H(“</a:t>
                      </a:r>
                      <a:r>
                        <a:rPr lang="en-US" sz="1800" b="0" kern="1200" dirty="0" err="1">
                          <a:solidFill>
                            <a:srgbClr val="0070C0"/>
                          </a:solidFill>
                          <a:latin typeface="Trebuchet MS" panose="020B0603020202020204" pitchFamily="34" charset="0"/>
                          <a:ea typeface="+mn-ea"/>
                          <a:cs typeface="+mn-cs"/>
                        </a:rPr>
                        <a:t>aac</a:t>
                      </a:r>
                      <a:r>
                        <a:rPr lang="en-US" sz="1800" b="0" kern="1200" dirty="0">
                          <a:solidFill>
                            <a:srgbClr val="0070C0"/>
                          </a:solidFill>
                          <a:latin typeface="Trebuchet MS" panose="020B0603020202020204" pitchFamily="34" charset="0"/>
                          <a:ea typeface="+mn-ea"/>
                          <a:cs typeface="+mn-cs"/>
                        </a:rPr>
                        <a:t>”)=293   </a:t>
                      </a:r>
                      <a:r>
                        <a:rPr lang="en-US" b="0" dirty="0">
                          <a:solidFill>
                            <a:srgbClr val="FF0000"/>
                          </a:solidFill>
                          <a:latin typeface="Trebuchet MS" panose="020B0603020202020204" pitchFamily="34" charset="0"/>
                        </a:rPr>
                        <a:t>//check character by </a:t>
                      </a:r>
                      <a:r>
                        <a:rPr lang="en-US" sz="1800" b="0" kern="1200" dirty="0">
                          <a:solidFill>
                            <a:srgbClr val="FF0000"/>
                          </a:solidFill>
                          <a:latin typeface="Trebuchet MS" panose="020B0603020202020204" pitchFamily="34" charset="0"/>
                          <a:ea typeface="+mn-ea"/>
                          <a:cs typeface="+mn-cs"/>
                        </a:rPr>
                        <a:t>character as values match (SUPRIOUS HIT/FALSE POSITIVE)</a:t>
                      </a:r>
                      <a:endParaRPr lang="en-US" b="0" dirty="0">
                        <a:solidFill>
                          <a:srgbClr val="FFFF00"/>
                        </a:solidFill>
                        <a:latin typeface="Trebuchet MS" panose="020B0603020202020204" pitchFamily="34" charset="0"/>
                      </a:endParaRPr>
                    </a:p>
                  </a:txBody>
                  <a:tcPr>
                    <a:solidFill>
                      <a:schemeClr val="bg1"/>
                    </a:solidFill>
                  </a:tcPr>
                </a:tc>
                <a:extLst>
                  <a:ext uri="{0D108BD9-81ED-4DB2-BD59-A6C34878D82A}">
                    <a16:rowId xmlns:a16="http://schemas.microsoft.com/office/drawing/2014/main" val="2665255484"/>
                  </a:ext>
                </a:extLst>
              </a:tr>
            </a:tbl>
          </a:graphicData>
        </a:graphic>
      </p:graphicFrame>
      <p:graphicFrame>
        <p:nvGraphicFramePr>
          <p:cNvPr id="10" name="Table 10">
            <a:extLst>
              <a:ext uri="{FF2B5EF4-FFF2-40B4-BE49-F238E27FC236}">
                <a16:creationId xmlns:a16="http://schemas.microsoft.com/office/drawing/2014/main" id="{2A37B37B-98A0-F5B6-BC22-5CC12811E703}"/>
              </a:ext>
            </a:extLst>
          </p:cNvPr>
          <p:cNvGraphicFramePr>
            <a:graphicFrameLocks noGrp="1"/>
          </p:cNvGraphicFramePr>
          <p:nvPr>
            <p:extLst>
              <p:ext uri="{D42A27DB-BD31-4B8C-83A1-F6EECF244321}">
                <p14:modId xmlns:p14="http://schemas.microsoft.com/office/powerpoint/2010/main" val="371545607"/>
              </p:ext>
            </p:extLst>
          </p:nvPr>
        </p:nvGraphicFramePr>
        <p:xfrm>
          <a:off x="192246" y="5695590"/>
          <a:ext cx="11485229" cy="370840"/>
        </p:xfrm>
        <a:graphic>
          <a:graphicData uri="http://schemas.openxmlformats.org/drawingml/2006/table">
            <a:tbl>
              <a:tblPr firstRow="1" bandRow="1">
                <a:tableStyleId>{5C22544A-7EE6-4342-B048-85BDC9FD1C3A}</a:tableStyleId>
              </a:tblPr>
              <a:tblGrid>
                <a:gridCol w="11485229">
                  <a:extLst>
                    <a:ext uri="{9D8B030D-6E8A-4147-A177-3AD203B41FA5}">
                      <a16:colId xmlns:a16="http://schemas.microsoft.com/office/drawing/2014/main" val="3592572421"/>
                    </a:ext>
                  </a:extLst>
                </a:gridCol>
              </a:tblGrid>
              <a:tr h="370840">
                <a:tc>
                  <a:txBody>
                    <a:bodyPr/>
                    <a:lstStyle/>
                    <a:p>
                      <a:r>
                        <a:rPr lang="en-US" sz="1500" b="0" dirty="0">
                          <a:solidFill>
                            <a:srgbClr val="FFFF00"/>
                          </a:solidFill>
                          <a:latin typeface="Trebuchet MS" panose="020B0603020202020204" pitchFamily="34" charset="0"/>
                        </a:rPr>
                        <a:t>A better hashing function can get rid of the false-positives. Thus, It will reduce the number of locations that we need to check</a:t>
                      </a:r>
                      <a:endParaRPr lang="en-IN" sz="1500" b="0" dirty="0">
                        <a:solidFill>
                          <a:srgbClr val="FFFF00"/>
                        </a:solidFill>
                        <a:latin typeface="Trebuchet MS" panose="020B0603020202020204" pitchFamily="34" charset="0"/>
                      </a:endParaRPr>
                    </a:p>
                  </a:txBody>
                  <a:tcPr/>
                </a:tc>
                <a:extLst>
                  <a:ext uri="{0D108BD9-81ED-4DB2-BD59-A6C34878D82A}">
                    <a16:rowId xmlns:a16="http://schemas.microsoft.com/office/drawing/2014/main" val="3904207746"/>
                  </a:ext>
                </a:extLst>
              </a:tr>
            </a:tbl>
          </a:graphicData>
        </a:graphic>
      </p:graphicFrame>
    </p:spTree>
    <p:extLst>
      <p:ext uri="{BB962C8B-B14F-4D97-AF65-F5344CB8AC3E}">
        <p14:creationId xmlns:p14="http://schemas.microsoft.com/office/powerpoint/2010/main" val="201403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1D91-E039-8F63-AE54-6503DDF9ADCD}"/>
              </a:ext>
            </a:extLst>
          </p:cNvPr>
          <p:cNvSpPr>
            <a:spLocks noGrp="1"/>
          </p:cNvSpPr>
          <p:nvPr>
            <p:ph type="title"/>
          </p:nvPr>
        </p:nvSpPr>
        <p:spPr>
          <a:xfrm>
            <a:off x="754311" y="239290"/>
            <a:ext cx="10515600" cy="347939"/>
          </a:xfrm>
        </p:spPr>
        <p:txBody>
          <a:bodyPr>
            <a:normAutofit fontScale="90000"/>
          </a:bodyPr>
          <a:lstStyle/>
          <a:p>
            <a:r>
              <a:rPr lang="en-US" dirty="0"/>
              <a:t>A Good Hash Function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60F508-8C18-FE74-FB99-414210B249D8}"/>
                  </a:ext>
                </a:extLst>
              </p:cNvPr>
              <p:cNvSpPr>
                <a:spLocks noGrp="1"/>
              </p:cNvSpPr>
              <p:nvPr>
                <p:ph idx="1"/>
              </p:nvPr>
            </p:nvSpPr>
            <p:spPr>
              <a:xfrm>
                <a:off x="386011" y="721453"/>
                <a:ext cx="11325020" cy="4351338"/>
              </a:xfrm>
            </p:spPr>
            <p:txBody>
              <a:bodyPr>
                <a:noAutofit/>
              </a:bodyPr>
              <a:lstStyle/>
              <a:p>
                <a:r>
                  <a:rPr lang="en-US" sz="2100" dirty="0"/>
                  <a:t>Earlier hashing function was based on the sum of the ASCII codes.</a:t>
                </a:r>
              </a:p>
              <a:p>
                <a:r>
                  <a:rPr lang="en-US" sz="2100" dirty="0"/>
                  <a:t>However, that hashing function didn’t take into account the order or the position of the letters.</a:t>
                </a:r>
              </a:p>
              <a:p>
                <a:r>
                  <a:rPr lang="en-US" sz="2100" dirty="0" err="1"/>
                  <a:t>Eg</a:t>
                </a:r>
                <a:r>
                  <a:rPr lang="en-US" sz="2100" dirty="0"/>
                  <a:t>: </a:t>
                </a:r>
                <a:r>
                  <a:rPr lang="en-US" sz="2100" dirty="0">
                    <a:solidFill>
                      <a:srgbClr val="FF0000"/>
                    </a:solidFill>
                  </a:rPr>
                  <a:t>Any permutation of the string will have the same hash value.</a:t>
                </a:r>
              </a:p>
              <a:p>
                <a:r>
                  <a:rPr lang="en-US" sz="2100" dirty="0"/>
                  <a:t>Instead, we will represent strings as numbers in base B, where B is a prime number larger than all ASCII codes.</a:t>
                </a:r>
              </a:p>
              <a:p>
                <a:endParaRPr lang="en-IN" sz="2100" dirty="0"/>
              </a:p>
              <a:p>
                <a:r>
                  <a:rPr lang="en-IN" sz="2100" dirty="0"/>
                  <a:t>It’s representation in base B would be:</a:t>
                </a:r>
              </a:p>
              <a:p>
                <a:r>
                  <a:rPr lang="en-IN" sz="2100" dirty="0"/>
                  <a:t>int(‘a’) x </a:t>
                </a:r>
                <a14:m>
                  <m:oMath xmlns:m="http://schemas.openxmlformats.org/officeDocument/2006/math">
                    <m:sSup>
                      <m:sSupPr>
                        <m:ctrlPr>
                          <a:rPr lang="en-IN" sz="2100" i="1" dirty="0" smtClean="0">
                            <a:latin typeface="Cambria Math" panose="02040503050406030204" pitchFamily="18" charset="0"/>
                          </a:rPr>
                        </m:ctrlPr>
                      </m:sSupPr>
                      <m:e>
                        <m:r>
                          <m:rPr>
                            <m:sty m:val="p"/>
                          </m:rPr>
                          <a:rPr lang="en-US" sz="2100" b="0" i="0" dirty="0" smtClean="0">
                            <a:latin typeface="Cambria Math" panose="02040503050406030204" pitchFamily="18" charset="0"/>
                          </a:rPr>
                          <m:t>B</m:t>
                        </m:r>
                      </m:e>
                      <m:sup>
                        <m:r>
                          <a:rPr lang="en-US" sz="2100" b="0" i="0" dirty="0" smtClean="0">
                            <a:latin typeface="Cambria Math" panose="02040503050406030204" pitchFamily="18" charset="0"/>
                          </a:rPr>
                          <m:t>3</m:t>
                        </m:r>
                      </m:sup>
                    </m:sSup>
                  </m:oMath>
                </a14:m>
                <a:r>
                  <a:rPr lang="en-IN" sz="2100" dirty="0"/>
                  <a:t> + int(‘b’) x </a:t>
                </a:r>
                <a14:m>
                  <m:oMath xmlns:m="http://schemas.openxmlformats.org/officeDocument/2006/math">
                    <m:sSup>
                      <m:sSupPr>
                        <m:ctrlPr>
                          <a:rPr lang="en-IN" sz="2100" i="1" dirty="0">
                            <a:latin typeface="Cambria Math" panose="02040503050406030204" pitchFamily="18" charset="0"/>
                          </a:rPr>
                        </m:ctrlPr>
                      </m:sSupPr>
                      <m:e>
                        <m:r>
                          <m:rPr>
                            <m:sty m:val="p"/>
                          </m:rPr>
                          <a:rPr lang="en-US" sz="2100" dirty="0">
                            <a:latin typeface="Cambria Math" panose="02040503050406030204" pitchFamily="18" charset="0"/>
                          </a:rPr>
                          <m:t>B</m:t>
                        </m:r>
                      </m:e>
                      <m:sup>
                        <m:r>
                          <a:rPr lang="en-US" sz="2100" b="0" i="0" dirty="0" smtClean="0">
                            <a:latin typeface="Cambria Math" panose="02040503050406030204" pitchFamily="18" charset="0"/>
                          </a:rPr>
                          <m:t>2</m:t>
                        </m:r>
                      </m:sup>
                    </m:sSup>
                  </m:oMath>
                </a14:m>
                <a:r>
                  <a:rPr lang="en-IN" sz="2100" dirty="0"/>
                  <a:t> + int (‘a’) x </a:t>
                </a:r>
                <a14:m>
                  <m:oMath xmlns:m="http://schemas.openxmlformats.org/officeDocument/2006/math">
                    <m:sSup>
                      <m:sSupPr>
                        <m:ctrlPr>
                          <a:rPr lang="en-IN" sz="2100" i="1" dirty="0" smtClean="0">
                            <a:latin typeface="Cambria Math" panose="02040503050406030204" pitchFamily="18" charset="0"/>
                          </a:rPr>
                        </m:ctrlPr>
                      </m:sSupPr>
                      <m:e>
                        <m:r>
                          <m:rPr>
                            <m:sty m:val="p"/>
                          </m:rPr>
                          <a:rPr lang="en-US" sz="2100" dirty="0">
                            <a:latin typeface="Cambria Math" panose="02040503050406030204" pitchFamily="18" charset="0"/>
                          </a:rPr>
                          <m:t>B</m:t>
                        </m:r>
                      </m:e>
                      <m:sup>
                        <m:r>
                          <a:rPr lang="en-US" sz="2100" b="0" i="0" dirty="0" smtClean="0">
                            <a:latin typeface="Cambria Math" panose="02040503050406030204" pitchFamily="18" charset="0"/>
                          </a:rPr>
                          <m:t>1</m:t>
                        </m:r>
                        <m:r>
                          <a:rPr lang="en-US" sz="2100" b="0" i="1" dirty="0" smtClean="0">
                            <a:latin typeface="Cambria Math" panose="02040503050406030204" pitchFamily="18" charset="0"/>
                          </a:rPr>
                          <m:t>    </m:t>
                        </m:r>
                      </m:sup>
                    </m:sSup>
                  </m:oMath>
                </a14:m>
                <a:r>
                  <a:rPr lang="en-IN" sz="2100" dirty="0"/>
                  <a:t>+ int (‘c’)</a:t>
                </a:r>
              </a:p>
              <a:p>
                <a:r>
                  <a:rPr lang="en-IN" sz="2100" dirty="0"/>
                  <a:t> </a:t>
                </a:r>
                <a:r>
                  <a:rPr lang="en-IN" sz="2100" dirty="0">
                    <a:solidFill>
                      <a:srgbClr val="C00000"/>
                    </a:solidFill>
                  </a:rPr>
                  <a:t>In general, a string S with length ‘n’ would have the following hash value:</a:t>
                </a:r>
              </a:p>
              <a:p>
                <a:r>
                  <a:rPr lang="en-IN" sz="2100" dirty="0"/>
                  <a:t> </a:t>
                </a:r>
                <a:r>
                  <a:rPr lang="en-IN" sz="2100" dirty="0">
                    <a:solidFill>
                      <a:srgbClr val="002060"/>
                    </a:solidFill>
                  </a:rPr>
                  <a:t>int(s[0]) x </a:t>
                </a:r>
                <a14:m>
                  <m:oMath xmlns:m="http://schemas.openxmlformats.org/officeDocument/2006/math">
                    <m:sSup>
                      <m:sSupPr>
                        <m:ctrlPr>
                          <a:rPr lang="en-IN" sz="2100" i="1" dirty="0" smtClean="0">
                            <a:solidFill>
                              <a:srgbClr val="002060"/>
                            </a:solidFill>
                            <a:latin typeface="Cambria Math" panose="02040503050406030204" pitchFamily="18" charset="0"/>
                          </a:rPr>
                        </m:ctrlPr>
                      </m:sSupPr>
                      <m:e>
                        <m:r>
                          <m:rPr>
                            <m:sty m:val="p"/>
                          </m:rPr>
                          <a:rPr lang="en-US" sz="2100" b="0" i="0" dirty="0" smtClean="0">
                            <a:solidFill>
                              <a:srgbClr val="002060"/>
                            </a:solidFill>
                            <a:latin typeface="Cambria Math" panose="02040503050406030204" pitchFamily="18" charset="0"/>
                          </a:rPr>
                          <m:t>B</m:t>
                        </m:r>
                      </m:e>
                      <m:sup>
                        <m:r>
                          <m:rPr>
                            <m:sty m:val="p"/>
                          </m:rPr>
                          <a:rPr lang="en-US" sz="2100" b="0" i="0" dirty="0" smtClean="0">
                            <a:solidFill>
                              <a:srgbClr val="002060"/>
                            </a:solidFill>
                            <a:latin typeface="Cambria Math" panose="02040503050406030204" pitchFamily="18" charset="0"/>
                          </a:rPr>
                          <m:t>n</m:t>
                        </m:r>
                        <m:r>
                          <a:rPr lang="en-US" sz="2100" b="0" i="0" dirty="0" smtClean="0">
                            <a:solidFill>
                              <a:srgbClr val="002060"/>
                            </a:solidFill>
                            <a:latin typeface="Cambria Math" panose="02040503050406030204" pitchFamily="18" charset="0"/>
                          </a:rPr>
                          <m:t>−1</m:t>
                        </m:r>
                      </m:sup>
                    </m:sSup>
                  </m:oMath>
                </a14:m>
                <a:r>
                  <a:rPr lang="en-IN" sz="2100" dirty="0">
                    <a:solidFill>
                      <a:srgbClr val="002060"/>
                    </a:solidFill>
                  </a:rPr>
                  <a:t> + int(s[1]) x </a:t>
                </a:r>
                <a14:m>
                  <m:oMath xmlns:m="http://schemas.openxmlformats.org/officeDocument/2006/math">
                    <m:sSup>
                      <m:sSupPr>
                        <m:ctrlPr>
                          <a:rPr lang="en-IN" sz="2100" i="1" dirty="0">
                            <a:solidFill>
                              <a:srgbClr val="002060"/>
                            </a:solidFill>
                            <a:latin typeface="Cambria Math" panose="02040503050406030204" pitchFamily="18" charset="0"/>
                          </a:rPr>
                        </m:ctrlPr>
                      </m:sSupPr>
                      <m:e>
                        <m:r>
                          <m:rPr>
                            <m:sty m:val="p"/>
                          </m:rPr>
                          <a:rPr lang="en-US" sz="2100" dirty="0">
                            <a:solidFill>
                              <a:srgbClr val="002060"/>
                            </a:solidFill>
                            <a:latin typeface="Cambria Math" panose="02040503050406030204" pitchFamily="18" charset="0"/>
                          </a:rPr>
                          <m:t>B</m:t>
                        </m:r>
                      </m:e>
                      <m:sup>
                        <m:r>
                          <m:rPr>
                            <m:sty m:val="p"/>
                          </m:rPr>
                          <a:rPr lang="en-US" sz="2100" b="0" i="0" dirty="0" smtClean="0">
                            <a:solidFill>
                              <a:srgbClr val="002060"/>
                            </a:solidFill>
                            <a:latin typeface="Cambria Math" panose="02040503050406030204" pitchFamily="18" charset="0"/>
                          </a:rPr>
                          <m:t>n</m:t>
                        </m:r>
                        <m:r>
                          <a:rPr lang="en-US" sz="2100" b="0" i="0" dirty="0" smtClean="0">
                            <a:solidFill>
                              <a:srgbClr val="002060"/>
                            </a:solidFill>
                            <a:latin typeface="Cambria Math" panose="02040503050406030204" pitchFamily="18" charset="0"/>
                          </a:rPr>
                          <m:t>−2</m:t>
                        </m:r>
                      </m:sup>
                    </m:sSup>
                  </m:oMath>
                </a14:m>
                <a:r>
                  <a:rPr lang="en-IN" sz="2100" dirty="0">
                    <a:solidFill>
                      <a:srgbClr val="002060"/>
                    </a:solidFill>
                  </a:rPr>
                  <a:t> + …….+ int (s[n-2]) x </a:t>
                </a:r>
                <a14:m>
                  <m:oMath xmlns:m="http://schemas.openxmlformats.org/officeDocument/2006/math">
                    <m:sSup>
                      <m:sSupPr>
                        <m:ctrlPr>
                          <a:rPr lang="en-IN" sz="2100" i="1" dirty="0" smtClean="0">
                            <a:solidFill>
                              <a:srgbClr val="002060"/>
                            </a:solidFill>
                            <a:latin typeface="Cambria Math" panose="02040503050406030204" pitchFamily="18" charset="0"/>
                          </a:rPr>
                        </m:ctrlPr>
                      </m:sSupPr>
                      <m:e>
                        <m:r>
                          <m:rPr>
                            <m:sty m:val="p"/>
                          </m:rPr>
                          <a:rPr lang="en-US" sz="2100" dirty="0">
                            <a:solidFill>
                              <a:srgbClr val="002060"/>
                            </a:solidFill>
                            <a:latin typeface="Cambria Math" panose="02040503050406030204" pitchFamily="18" charset="0"/>
                          </a:rPr>
                          <m:t>B</m:t>
                        </m:r>
                      </m:e>
                      <m:sup>
                        <m:r>
                          <a:rPr lang="en-US" sz="2100" b="0" i="0" dirty="0" smtClean="0">
                            <a:solidFill>
                              <a:srgbClr val="002060"/>
                            </a:solidFill>
                            <a:latin typeface="Cambria Math" panose="02040503050406030204" pitchFamily="18" charset="0"/>
                          </a:rPr>
                          <m:t>1</m:t>
                        </m:r>
                        <m:r>
                          <a:rPr lang="en-US" sz="2100" b="0" i="1" dirty="0" smtClean="0">
                            <a:solidFill>
                              <a:srgbClr val="002060"/>
                            </a:solidFill>
                            <a:latin typeface="Cambria Math" panose="02040503050406030204" pitchFamily="18" charset="0"/>
                          </a:rPr>
                          <m:t>    </m:t>
                        </m:r>
                      </m:sup>
                    </m:sSup>
                  </m:oMath>
                </a14:m>
                <a:r>
                  <a:rPr lang="en-IN" sz="2100" dirty="0">
                    <a:solidFill>
                      <a:srgbClr val="002060"/>
                    </a:solidFill>
                  </a:rPr>
                  <a:t>+ int (s[n-1])</a:t>
                </a:r>
              </a:p>
              <a:p>
                <a:r>
                  <a:rPr lang="en-IN" sz="2100" dirty="0"/>
                  <a:t>Hash values for distinct strings will be distinct. </a:t>
                </a:r>
                <a:r>
                  <a:rPr lang="en-IN" sz="2100" dirty="0">
                    <a:solidFill>
                      <a:srgbClr val="C00000"/>
                    </a:solidFill>
                  </a:rPr>
                  <a:t>However, the hash values would be huge when representing a long string and becomes inefficient to compute and store them </a:t>
                </a:r>
              </a:p>
              <a:p>
                <a:r>
                  <a:rPr lang="en-IN" sz="2100" dirty="0">
                    <a:solidFill>
                      <a:schemeClr val="accent6">
                        <a:lumMod val="75000"/>
                      </a:schemeClr>
                    </a:solidFill>
                  </a:rPr>
                  <a:t>Instead, we calculate the hash value modulo m, where m is large prime number. The larger the prime number fewer collisions it would cause.</a:t>
                </a:r>
              </a:p>
            </p:txBody>
          </p:sp>
        </mc:Choice>
        <mc:Fallback xmlns="">
          <p:sp>
            <p:nvSpPr>
              <p:cNvPr id="3" name="Content Placeholder 2">
                <a:extLst>
                  <a:ext uri="{FF2B5EF4-FFF2-40B4-BE49-F238E27FC236}">
                    <a16:creationId xmlns:a16="http://schemas.microsoft.com/office/drawing/2014/main" id="{3560F508-8C18-FE74-FB99-414210B249D8}"/>
                  </a:ext>
                </a:extLst>
              </p:cNvPr>
              <p:cNvSpPr>
                <a:spLocks noGrp="1" noRot="1" noChangeAspect="1" noMove="1" noResize="1" noEditPoints="1" noAdjustHandles="1" noChangeArrowheads="1" noChangeShapeType="1" noTextEdit="1"/>
              </p:cNvSpPr>
              <p:nvPr>
                <p:ph idx="1"/>
              </p:nvPr>
            </p:nvSpPr>
            <p:spPr>
              <a:xfrm>
                <a:off x="386011" y="721453"/>
                <a:ext cx="11325020" cy="4351338"/>
              </a:xfrm>
              <a:blipFill>
                <a:blip r:embed="rId2"/>
                <a:stretch>
                  <a:fillRect l="-538" t="-1681" r="-215" b="-33333"/>
                </a:stretch>
              </a:blipFill>
            </p:spPr>
            <p:txBody>
              <a:bodyPr/>
              <a:lstStyle/>
              <a:p>
                <a:r>
                  <a:rPr lang="en-IN">
                    <a:noFill/>
                  </a:rPr>
                  <a:t> </a:t>
                </a:r>
              </a:p>
            </p:txBody>
          </p:sp>
        </mc:Fallback>
      </mc:AlternateContent>
      <p:graphicFrame>
        <p:nvGraphicFramePr>
          <p:cNvPr id="4" name="Table 4">
            <a:extLst>
              <a:ext uri="{FF2B5EF4-FFF2-40B4-BE49-F238E27FC236}">
                <a16:creationId xmlns:a16="http://schemas.microsoft.com/office/drawing/2014/main" id="{83A3638D-A512-5AB4-F717-22A2EA37CF81}"/>
              </a:ext>
            </a:extLst>
          </p:cNvPr>
          <p:cNvGraphicFramePr>
            <a:graphicFrameLocks noGrp="1"/>
          </p:cNvGraphicFramePr>
          <p:nvPr>
            <p:extLst>
              <p:ext uri="{D42A27DB-BD31-4B8C-83A1-F6EECF244321}">
                <p14:modId xmlns:p14="http://schemas.microsoft.com/office/powerpoint/2010/main" val="3106927303"/>
              </p:ext>
            </p:extLst>
          </p:nvPr>
        </p:nvGraphicFramePr>
        <p:xfrm>
          <a:off x="636070" y="2955916"/>
          <a:ext cx="8128000" cy="473084"/>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522718676"/>
                    </a:ext>
                  </a:extLst>
                </a:gridCol>
              </a:tblGrid>
              <a:tr h="473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FFFF00"/>
                          </a:solidFill>
                          <a:latin typeface="Trebuchet MS" panose="020B0603020202020204" pitchFamily="34" charset="0"/>
                        </a:rPr>
                        <a:t>Test: </a:t>
                      </a:r>
                      <a:r>
                        <a:rPr lang="en-US" sz="1800" b="0" dirty="0" err="1">
                          <a:solidFill>
                            <a:srgbClr val="FFFF00"/>
                          </a:solidFill>
                          <a:latin typeface="Trebuchet MS" panose="020B0603020202020204" pitchFamily="34" charset="0"/>
                        </a:rPr>
                        <a:t>abac</a:t>
                      </a:r>
                      <a:r>
                        <a:rPr lang="en-US" sz="1800" b="0" dirty="0">
                          <a:solidFill>
                            <a:srgbClr val="FFFF00"/>
                          </a:solidFill>
                          <a:latin typeface="Trebuchet MS" panose="020B0603020202020204" pitchFamily="34" charset="0"/>
                        </a:rPr>
                        <a:t>,  n=4,  </a:t>
                      </a:r>
                      <a:r>
                        <a:rPr lang="en-US" sz="1800" b="0" dirty="0" err="1">
                          <a:solidFill>
                            <a:srgbClr val="FFFF00"/>
                          </a:solidFill>
                          <a:latin typeface="Trebuchet MS" panose="020B0603020202020204" pitchFamily="34" charset="0"/>
                        </a:rPr>
                        <a:t>strlen</a:t>
                      </a:r>
                      <a:r>
                        <a:rPr lang="en-US" sz="1800" b="0" dirty="0">
                          <a:solidFill>
                            <a:srgbClr val="FFFF00"/>
                          </a:solidFill>
                          <a:latin typeface="Trebuchet MS" panose="020B0603020202020204" pitchFamily="34" charset="0"/>
                        </a:rPr>
                        <a:t>( “</a:t>
                      </a:r>
                      <a:r>
                        <a:rPr lang="en-US" sz="1800" b="0" dirty="0" err="1">
                          <a:solidFill>
                            <a:srgbClr val="FFFF00"/>
                          </a:solidFill>
                          <a:latin typeface="Trebuchet MS" panose="020B0603020202020204" pitchFamily="34" charset="0"/>
                        </a:rPr>
                        <a:t>abac</a:t>
                      </a:r>
                      <a:r>
                        <a:rPr lang="en-US" sz="1800" b="0" dirty="0">
                          <a:solidFill>
                            <a:srgbClr val="FFFF00"/>
                          </a:solidFill>
                          <a:latin typeface="Trebuchet MS" panose="020B0603020202020204" pitchFamily="34" charset="0"/>
                        </a:rPr>
                        <a:t>”)=4</a:t>
                      </a:r>
                      <a:endParaRPr lang="en-IN" dirty="0"/>
                    </a:p>
                  </a:txBody>
                  <a:tcPr/>
                </a:tc>
                <a:extLst>
                  <a:ext uri="{0D108BD9-81ED-4DB2-BD59-A6C34878D82A}">
                    <a16:rowId xmlns:a16="http://schemas.microsoft.com/office/drawing/2014/main" val="514540643"/>
                  </a:ext>
                </a:extLst>
              </a:tr>
            </a:tbl>
          </a:graphicData>
        </a:graphic>
      </p:graphicFrame>
    </p:spTree>
    <p:extLst>
      <p:ext uri="{BB962C8B-B14F-4D97-AF65-F5344CB8AC3E}">
        <p14:creationId xmlns:p14="http://schemas.microsoft.com/office/powerpoint/2010/main" val="890486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marL="609600" indent="-609600" algn="ctr"/>
            <a:r>
              <a:rPr lang="en-US" altLang="en-US" b="1" dirty="0">
                <a:solidFill>
                  <a:srgbClr val="FF0000"/>
                </a:solidFill>
                <a:latin typeface="Trebuchet MS" panose="020B0603020202020204" pitchFamily="34" charset="0"/>
              </a:rPr>
              <a:t>String Matching</a:t>
            </a:r>
          </a:p>
        </p:txBody>
      </p:sp>
      <p:sp>
        <p:nvSpPr>
          <p:cNvPr id="3075" name="Rectangle 3"/>
          <p:cNvSpPr>
            <a:spLocks noGrp="1" noChangeArrowheads="1"/>
          </p:cNvSpPr>
          <p:nvPr>
            <p:ph type="body" idx="1"/>
          </p:nvPr>
        </p:nvSpPr>
        <p:spPr>
          <a:xfrm>
            <a:off x="838200" y="1825625"/>
            <a:ext cx="10515600" cy="2720617"/>
          </a:xfrm>
        </p:spPr>
        <p:txBody>
          <a:bodyPr>
            <a:normAutofit/>
          </a:bodyPr>
          <a:lstStyle/>
          <a:p>
            <a:r>
              <a:rPr lang="en-US" altLang="en-US" dirty="0">
                <a:latin typeface="Trebuchet MS" panose="020B0603020202020204" pitchFamily="34" charset="0"/>
              </a:rPr>
              <a:t>    Introduction</a:t>
            </a:r>
          </a:p>
          <a:p>
            <a:pPr marL="609600" indent="-609600"/>
            <a:r>
              <a:rPr lang="en-US" altLang="en-US" dirty="0">
                <a:latin typeface="Trebuchet MS" panose="020B0603020202020204" pitchFamily="34" charset="0"/>
              </a:rPr>
              <a:t>Naïve Algorithm</a:t>
            </a:r>
          </a:p>
          <a:p>
            <a:pPr marL="609600" indent="-609600"/>
            <a:r>
              <a:rPr lang="en-US" altLang="en-US" dirty="0">
                <a:latin typeface="Trebuchet MS" panose="020B0603020202020204" pitchFamily="34" charset="0"/>
              </a:rPr>
              <a:t>Rabin-Karp Algorithm			</a:t>
            </a:r>
          </a:p>
          <a:p>
            <a:pPr marL="609600" indent="-609600"/>
            <a:r>
              <a:rPr lang="en-US" altLang="en-US" dirty="0">
                <a:latin typeface="Trebuchet MS" panose="020B0603020202020204" pitchFamily="34" charset="0"/>
              </a:rPr>
              <a:t>Knuth-Morris-Pratt (KMP) Algorithm</a:t>
            </a:r>
          </a:p>
          <a:p>
            <a:pPr marL="609600" indent="-609600"/>
            <a:r>
              <a:rPr lang="en-IN" dirty="0" err="1"/>
              <a:t>Levenshtein</a:t>
            </a:r>
            <a:r>
              <a:rPr lang="en-IN" dirty="0"/>
              <a:t> Edit distance</a:t>
            </a:r>
          </a:p>
          <a:p>
            <a:pPr marL="609600" indent="-609600"/>
            <a:endParaRPr lang="en-US" altLang="en-US" dirty="0">
              <a:latin typeface="Trebuchet MS" panose="020B0603020202020204" pitchFamily="34" charset="0"/>
            </a:endParaRPr>
          </a:p>
        </p:txBody>
      </p:sp>
    </p:spTree>
    <p:extLst>
      <p:ext uri="{BB962C8B-B14F-4D97-AF65-F5344CB8AC3E}">
        <p14:creationId xmlns:p14="http://schemas.microsoft.com/office/powerpoint/2010/main" val="3760902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6CE67-A77F-D72C-67B8-BB9E7C6A64BC}"/>
              </a:ext>
            </a:extLst>
          </p:cNvPr>
          <p:cNvSpPr>
            <a:spLocks noGrp="1"/>
          </p:cNvSpPr>
          <p:nvPr>
            <p:ph type="title"/>
          </p:nvPr>
        </p:nvSpPr>
        <p:spPr>
          <a:xfrm>
            <a:off x="603308" y="131149"/>
            <a:ext cx="10515600" cy="428373"/>
          </a:xfrm>
        </p:spPr>
        <p:txBody>
          <a:bodyPr>
            <a:normAutofit fontScale="90000"/>
          </a:bodyPr>
          <a:lstStyle/>
          <a:p>
            <a:r>
              <a:rPr lang="en-US" dirty="0"/>
              <a:t>T : </a:t>
            </a:r>
            <a:r>
              <a:rPr lang="en-US" dirty="0" err="1"/>
              <a:t>ababaac</a:t>
            </a:r>
            <a:r>
              <a:rPr lang="en-US" dirty="0"/>
              <a:t>                               P: </a:t>
            </a:r>
            <a:r>
              <a:rPr lang="en-US" dirty="0" err="1"/>
              <a:t>bab</a:t>
            </a:r>
            <a:r>
              <a:rPr lang="en-US" dirty="0"/>
              <a:t> </a:t>
            </a:r>
            <a:endParaRPr lang="en-IN" dirty="0"/>
          </a:p>
        </p:txBody>
      </p:sp>
      <p:graphicFrame>
        <p:nvGraphicFramePr>
          <p:cNvPr id="4" name="Table 4">
            <a:extLst>
              <a:ext uri="{FF2B5EF4-FFF2-40B4-BE49-F238E27FC236}">
                <a16:creationId xmlns:a16="http://schemas.microsoft.com/office/drawing/2014/main" id="{32565E1D-EE8E-9915-4070-44F2EFEF4A58}"/>
              </a:ext>
            </a:extLst>
          </p:cNvPr>
          <p:cNvGraphicFramePr>
            <a:graphicFrameLocks noGrp="1"/>
          </p:cNvGraphicFramePr>
          <p:nvPr>
            <p:ph idx="1"/>
          </p:nvPr>
        </p:nvGraphicFramePr>
        <p:xfrm>
          <a:off x="1426128" y="559522"/>
          <a:ext cx="4294460" cy="731520"/>
        </p:xfrm>
        <a:graphic>
          <a:graphicData uri="http://schemas.openxmlformats.org/drawingml/2006/table">
            <a:tbl>
              <a:tblPr firstRow="1" bandRow="1">
                <a:tableStyleId>{5C22544A-7EE6-4342-B048-85BDC9FD1C3A}</a:tableStyleId>
              </a:tblPr>
              <a:tblGrid>
                <a:gridCol w="496304">
                  <a:extLst>
                    <a:ext uri="{9D8B030D-6E8A-4147-A177-3AD203B41FA5}">
                      <a16:colId xmlns:a16="http://schemas.microsoft.com/office/drawing/2014/main" val="3951266656"/>
                    </a:ext>
                  </a:extLst>
                </a:gridCol>
                <a:gridCol w="633026">
                  <a:extLst>
                    <a:ext uri="{9D8B030D-6E8A-4147-A177-3AD203B41FA5}">
                      <a16:colId xmlns:a16="http://schemas.microsoft.com/office/drawing/2014/main" val="2967168784"/>
                    </a:ext>
                  </a:extLst>
                </a:gridCol>
                <a:gridCol w="633026">
                  <a:extLst>
                    <a:ext uri="{9D8B030D-6E8A-4147-A177-3AD203B41FA5}">
                      <a16:colId xmlns:a16="http://schemas.microsoft.com/office/drawing/2014/main" val="3899833603"/>
                    </a:ext>
                  </a:extLst>
                </a:gridCol>
                <a:gridCol w="633026">
                  <a:extLst>
                    <a:ext uri="{9D8B030D-6E8A-4147-A177-3AD203B41FA5}">
                      <a16:colId xmlns:a16="http://schemas.microsoft.com/office/drawing/2014/main" val="1374425792"/>
                    </a:ext>
                  </a:extLst>
                </a:gridCol>
                <a:gridCol w="633026">
                  <a:extLst>
                    <a:ext uri="{9D8B030D-6E8A-4147-A177-3AD203B41FA5}">
                      <a16:colId xmlns:a16="http://schemas.microsoft.com/office/drawing/2014/main" val="574966415"/>
                    </a:ext>
                  </a:extLst>
                </a:gridCol>
                <a:gridCol w="633026">
                  <a:extLst>
                    <a:ext uri="{9D8B030D-6E8A-4147-A177-3AD203B41FA5}">
                      <a16:colId xmlns:a16="http://schemas.microsoft.com/office/drawing/2014/main" val="2660901698"/>
                    </a:ext>
                  </a:extLst>
                </a:gridCol>
                <a:gridCol w="633026">
                  <a:extLst>
                    <a:ext uri="{9D8B030D-6E8A-4147-A177-3AD203B41FA5}">
                      <a16:colId xmlns:a16="http://schemas.microsoft.com/office/drawing/2014/main" val="1381578265"/>
                    </a:ext>
                  </a:extLst>
                </a:gridCol>
              </a:tblGrid>
              <a:tr h="267763">
                <a:tc>
                  <a:txBody>
                    <a:bodyPr/>
                    <a:lstStyle/>
                    <a:p>
                      <a:pPr algn="ctr"/>
                      <a:r>
                        <a:rPr lang="en-US" dirty="0">
                          <a:solidFill>
                            <a:srgbClr val="C00000"/>
                          </a:solidFill>
                        </a:rPr>
                        <a:t>0</a:t>
                      </a:r>
                      <a:endParaRPr lang="en-IN" dirty="0">
                        <a:solidFill>
                          <a:srgbClr val="C00000"/>
                        </a:solidFill>
                      </a:endParaRPr>
                    </a:p>
                  </a:txBody>
                  <a:tcPr/>
                </a:tc>
                <a:tc>
                  <a:txBody>
                    <a:bodyPr/>
                    <a:lstStyle/>
                    <a:p>
                      <a:pPr algn="ctr"/>
                      <a:r>
                        <a:rPr lang="en-US" dirty="0">
                          <a:solidFill>
                            <a:srgbClr val="C00000"/>
                          </a:solidFill>
                        </a:rPr>
                        <a:t>1</a:t>
                      </a:r>
                      <a:endParaRPr lang="en-IN" dirty="0">
                        <a:solidFill>
                          <a:srgbClr val="C00000"/>
                        </a:solidFill>
                      </a:endParaRPr>
                    </a:p>
                  </a:txBody>
                  <a:tcPr/>
                </a:tc>
                <a:tc>
                  <a:txBody>
                    <a:bodyPr/>
                    <a:lstStyle/>
                    <a:p>
                      <a:pPr algn="ctr"/>
                      <a:r>
                        <a:rPr lang="en-US" dirty="0">
                          <a:solidFill>
                            <a:srgbClr val="C00000"/>
                          </a:solidFill>
                        </a:rPr>
                        <a:t>2</a:t>
                      </a:r>
                      <a:endParaRPr lang="en-IN" dirty="0">
                        <a:solidFill>
                          <a:srgbClr val="C00000"/>
                        </a:solidFill>
                      </a:endParaRPr>
                    </a:p>
                  </a:txBody>
                  <a:tcPr/>
                </a:tc>
                <a:tc>
                  <a:txBody>
                    <a:bodyPr/>
                    <a:lstStyle/>
                    <a:p>
                      <a:pPr algn="ctr"/>
                      <a:r>
                        <a:rPr lang="en-US" dirty="0">
                          <a:solidFill>
                            <a:srgbClr val="C00000"/>
                          </a:solidFill>
                        </a:rPr>
                        <a:t>3</a:t>
                      </a:r>
                      <a:endParaRPr lang="en-IN" dirty="0">
                        <a:solidFill>
                          <a:srgbClr val="C00000"/>
                        </a:solidFill>
                      </a:endParaRPr>
                    </a:p>
                  </a:txBody>
                  <a:tcPr/>
                </a:tc>
                <a:tc>
                  <a:txBody>
                    <a:bodyPr/>
                    <a:lstStyle/>
                    <a:p>
                      <a:pPr algn="ctr"/>
                      <a:r>
                        <a:rPr lang="en-US" dirty="0">
                          <a:solidFill>
                            <a:srgbClr val="C00000"/>
                          </a:solidFill>
                        </a:rPr>
                        <a:t>4</a:t>
                      </a:r>
                      <a:endParaRPr lang="en-IN" dirty="0">
                        <a:solidFill>
                          <a:srgbClr val="C00000"/>
                        </a:solidFill>
                      </a:endParaRPr>
                    </a:p>
                  </a:txBody>
                  <a:tcPr/>
                </a:tc>
                <a:tc>
                  <a:txBody>
                    <a:bodyPr/>
                    <a:lstStyle/>
                    <a:p>
                      <a:pPr algn="ctr"/>
                      <a:r>
                        <a:rPr lang="en-US" dirty="0">
                          <a:solidFill>
                            <a:srgbClr val="C00000"/>
                          </a:solidFill>
                        </a:rPr>
                        <a:t>5</a:t>
                      </a:r>
                      <a:endParaRPr lang="en-IN" dirty="0">
                        <a:solidFill>
                          <a:srgbClr val="C00000"/>
                        </a:solidFill>
                      </a:endParaRPr>
                    </a:p>
                  </a:txBody>
                  <a:tcPr/>
                </a:tc>
                <a:tc>
                  <a:txBody>
                    <a:bodyPr/>
                    <a:lstStyle/>
                    <a:p>
                      <a:pPr algn="ctr"/>
                      <a:r>
                        <a:rPr lang="en-US" dirty="0">
                          <a:solidFill>
                            <a:srgbClr val="C00000"/>
                          </a:solidFill>
                        </a:rPr>
                        <a:t>6</a:t>
                      </a:r>
                      <a:endParaRPr lang="en-IN" dirty="0">
                        <a:solidFill>
                          <a:srgbClr val="C00000"/>
                        </a:solidFill>
                      </a:endParaRPr>
                    </a:p>
                  </a:txBody>
                  <a:tcPr/>
                </a:tc>
                <a:extLst>
                  <a:ext uri="{0D108BD9-81ED-4DB2-BD59-A6C34878D82A}">
                    <a16:rowId xmlns:a16="http://schemas.microsoft.com/office/drawing/2014/main" val="3470332041"/>
                  </a:ext>
                </a:extLst>
              </a:tr>
              <a:tr h="267763">
                <a:tc>
                  <a:txBody>
                    <a:bodyPr/>
                    <a:lstStyle/>
                    <a:p>
                      <a:pPr algn="ctr"/>
                      <a:r>
                        <a:rPr lang="en-US" b="1" dirty="0">
                          <a:latin typeface="Trebuchet MS" panose="020B0603020202020204" pitchFamily="34" charset="0"/>
                        </a:rPr>
                        <a:t>a</a:t>
                      </a:r>
                      <a:endParaRPr lang="en-IN" b="1" dirty="0">
                        <a:latin typeface="Trebuchet MS" panose="020B0603020202020204" pitchFamily="34" charset="0"/>
                      </a:endParaRPr>
                    </a:p>
                  </a:txBody>
                  <a:tcPr/>
                </a:tc>
                <a:tc>
                  <a:txBody>
                    <a:bodyPr/>
                    <a:lstStyle/>
                    <a:p>
                      <a:pPr algn="ctr"/>
                      <a:r>
                        <a:rPr lang="en-US" b="1" dirty="0">
                          <a:latin typeface="Trebuchet MS" panose="020B0603020202020204" pitchFamily="34" charset="0"/>
                        </a:rPr>
                        <a:t>b</a:t>
                      </a:r>
                      <a:endParaRPr lang="en-IN" b="1" dirty="0">
                        <a:latin typeface="Trebuchet MS" panose="020B0603020202020204" pitchFamily="34" charset="0"/>
                      </a:endParaRPr>
                    </a:p>
                  </a:txBody>
                  <a:tcPr/>
                </a:tc>
                <a:tc>
                  <a:txBody>
                    <a:bodyPr/>
                    <a:lstStyle/>
                    <a:p>
                      <a:pPr algn="ctr"/>
                      <a:r>
                        <a:rPr lang="en-US" b="1" dirty="0">
                          <a:latin typeface="Trebuchet MS" panose="020B0603020202020204" pitchFamily="34" charset="0"/>
                        </a:rPr>
                        <a:t>a</a:t>
                      </a:r>
                      <a:endParaRPr lang="en-IN" b="1" dirty="0">
                        <a:latin typeface="Trebuchet MS" panose="020B0603020202020204" pitchFamily="34" charset="0"/>
                      </a:endParaRPr>
                    </a:p>
                  </a:txBody>
                  <a:tcPr/>
                </a:tc>
                <a:tc>
                  <a:txBody>
                    <a:bodyPr/>
                    <a:lstStyle/>
                    <a:p>
                      <a:pPr algn="ctr"/>
                      <a:r>
                        <a:rPr lang="en-US" b="1" dirty="0">
                          <a:latin typeface="Trebuchet MS" panose="020B0603020202020204" pitchFamily="34" charset="0"/>
                        </a:rPr>
                        <a:t>b</a:t>
                      </a:r>
                      <a:endParaRPr lang="en-IN" b="1" dirty="0">
                        <a:latin typeface="Trebuchet MS" panose="020B0603020202020204" pitchFamily="34" charset="0"/>
                      </a:endParaRPr>
                    </a:p>
                  </a:txBody>
                  <a:tcPr/>
                </a:tc>
                <a:tc>
                  <a:txBody>
                    <a:bodyPr/>
                    <a:lstStyle/>
                    <a:p>
                      <a:pPr algn="ctr"/>
                      <a:r>
                        <a:rPr lang="en-US" b="1" dirty="0">
                          <a:latin typeface="Trebuchet MS" panose="020B0603020202020204" pitchFamily="34" charset="0"/>
                        </a:rPr>
                        <a:t>a</a:t>
                      </a:r>
                      <a:endParaRPr lang="en-IN" b="1" dirty="0">
                        <a:latin typeface="Trebuchet MS" panose="020B0603020202020204" pitchFamily="34" charset="0"/>
                      </a:endParaRPr>
                    </a:p>
                  </a:txBody>
                  <a:tcPr/>
                </a:tc>
                <a:tc>
                  <a:txBody>
                    <a:bodyPr/>
                    <a:lstStyle/>
                    <a:p>
                      <a:pPr algn="ctr"/>
                      <a:r>
                        <a:rPr lang="en-US" b="1" dirty="0">
                          <a:latin typeface="Trebuchet MS" panose="020B0603020202020204" pitchFamily="34" charset="0"/>
                        </a:rPr>
                        <a:t>a</a:t>
                      </a:r>
                      <a:endParaRPr lang="en-IN" b="1" dirty="0">
                        <a:latin typeface="Trebuchet MS" panose="020B0603020202020204" pitchFamily="34" charset="0"/>
                      </a:endParaRPr>
                    </a:p>
                  </a:txBody>
                  <a:tcPr/>
                </a:tc>
                <a:tc>
                  <a:txBody>
                    <a:bodyPr/>
                    <a:lstStyle/>
                    <a:p>
                      <a:pPr algn="ctr"/>
                      <a:r>
                        <a:rPr lang="en-US" b="1" dirty="0">
                          <a:latin typeface="Trebuchet MS" panose="020B0603020202020204" pitchFamily="34" charset="0"/>
                        </a:rPr>
                        <a:t>c</a:t>
                      </a:r>
                      <a:endParaRPr lang="en-IN" b="1" dirty="0">
                        <a:latin typeface="Trebuchet MS" panose="020B0603020202020204" pitchFamily="34" charset="0"/>
                      </a:endParaRPr>
                    </a:p>
                  </a:txBody>
                  <a:tcPr/>
                </a:tc>
                <a:extLst>
                  <a:ext uri="{0D108BD9-81ED-4DB2-BD59-A6C34878D82A}">
                    <a16:rowId xmlns:a16="http://schemas.microsoft.com/office/drawing/2014/main" val="3997109412"/>
                  </a:ext>
                </a:extLst>
              </a:tr>
            </a:tbl>
          </a:graphicData>
        </a:graphic>
      </p:graphicFrame>
      <p:graphicFrame>
        <p:nvGraphicFramePr>
          <p:cNvPr id="5" name="Table 5">
            <a:extLst>
              <a:ext uri="{FF2B5EF4-FFF2-40B4-BE49-F238E27FC236}">
                <a16:creationId xmlns:a16="http://schemas.microsoft.com/office/drawing/2014/main" id="{6AC80CA8-F09C-6377-03BF-3CFCA4DC387D}"/>
              </a:ext>
            </a:extLst>
          </p:cNvPr>
          <p:cNvGraphicFramePr>
            <a:graphicFrameLocks noGrp="1"/>
          </p:cNvGraphicFramePr>
          <p:nvPr/>
        </p:nvGraphicFramePr>
        <p:xfrm>
          <a:off x="7997037" y="559522"/>
          <a:ext cx="1986327" cy="365760"/>
        </p:xfrm>
        <a:graphic>
          <a:graphicData uri="http://schemas.openxmlformats.org/drawingml/2006/table">
            <a:tbl>
              <a:tblPr firstRow="1" bandRow="1">
                <a:tableStyleId>{5C22544A-7EE6-4342-B048-85BDC9FD1C3A}</a:tableStyleId>
              </a:tblPr>
              <a:tblGrid>
                <a:gridCol w="662109">
                  <a:extLst>
                    <a:ext uri="{9D8B030D-6E8A-4147-A177-3AD203B41FA5}">
                      <a16:colId xmlns:a16="http://schemas.microsoft.com/office/drawing/2014/main" val="216251770"/>
                    </a:ext>
                  </a:extLst>
                </a:gridCol>
                <a:gridCol w="662109">
                  <a:extLst>
                    <a:ext uri="{9D8B030D-6E8A-4147-A177-3AD203B41FA5}">
                      <a16:colId xmlns:a16="http://schemas.microsoft.com/office/drawing/2014/main" val="3383672781"/>
                    </a:ext>
                  </a:extLst>
                </a:gridCol>
                <a:gridCol w="662109">
                  <a:extLst>
                    <a:ext uri="{9D8B030D-6E8A-4147-A177-3AD203B41FA5}">
                      <a16:colId xmlns:a16="http://schemas.microsoft.com/office/drawing/2014/main" val="3396793328"/>
                    </a:ext>
                  </a:extLst>
                </a:gridCol>
              </a:tblGrid>
              <a:tr h="270235">
                <a:tc>
                  <a:txBody>
                    <a:bodyPr/>
                    <a:lstStyle/>
                    <a:p>
                      <a:pPr algn="ctr"/>
                      <a:r>
                        <a:rPr lang="en-US" dirty="0">
                          <a:solidFill>
                            <a:srgbClr val="C00000"/>
                          </a:solidFill>
                        </a:rPr>
                        <a:t>b</a:t>
                      </a:r>
                      <a:endParaRPr lang="en-IN" dirty="0">
                        <a:solidFill>
                          <a:srgbClr val="C00000"/>
                        </a:solidFill>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algn="ctr"/>
                      <a:r>
                        <a:rPr lang="en-US" dirty="0">
                          <a:solidFill>
                            <a:srgbClr val="C00000"/>
                          </a:solidFill>
                        </a:rPr>
                        <a:t>b</a:t>
                      </a:r>
                      <a:endParaRPr lang="en-IN" dirty="0">
                        <a:solidFill>
                          <a:srgbClr val="C00000"/>
                        </a:solidFill>
                      </a:endParaRPr>
                    </a:p>
                  </a:txBody>
                  <a:tcPr/>
                </a:tc>
                <a:extLst>
                  <a:ext uri="{0D108BD9-81ED-4DB2-BD59-A6C34878D82A}">
                    <a16:rowId xmlns:a16="http://schemas.microsoft.com/office/drawing/2014/main" val="1144032820"/>
                  </a:ext>
                </a:extLst>
              </a:tr>
            </a:tbl>
          </a:graphicData>
        </a:graphic>
      </p:graphicFrame>
      <mc:AlternateContent xmlns:mc="http://schemas.openxmlformats.org/markup-compatibility/2006" xmlns:a14="http://schemas.microsoft.com/office/drawing/2010/main">
        <mc:Choice Requires="a14">
          <p:graphicFrame>
            <p:nvGraphicFramePr>
              <p:cNvPr id="9" name="Table 9">
                <a:extLst>
                  <a:ext uri="{FF2B5EF4-FFF2-40B4-BE49-F238E27FC236}">
                    <a16:creationId xmlns:a16="http://schemas.microsoft.com/office/drawing/2014/main" id="{3AEE78EB-A71D-E0E3-32F5-986395E6E3FF}"/>
                  </a:ext>
                </a:extLst>
              </p:cNvPr>
              <p:cNvGraphicFramePr>
                <a:graphicFrameLocks noGrp="1"/>
              </p:cNvGraphicFramePr>
              <p:nvPr>
                <p:extLst>
                  <p:ext uri="{D42A27DB-BD31-4B8C-83A1-F6EECF244321}">
                    <p14:modId xmlns:p14="http://schemas.microsoft.com/office/powerpoint/2010/main" val="1045916325"/>
                  </p:ext>
                </p:extLst>
              </p:nvPr>
            </p:nvGraphicFramePr>
            <p:xfrm>
              <a:off x="637563" y="1291042"/>
              <a:ext cx="8783892" cy="4287637"/>
            </p:xfrm>
            <a:graphic>
              <a:graphicData uri="http://schemas.openxmlformats.org/drawingml/2006/table">
                <a:tbl>
                  <a:tblPr firstRow="1" bandRow="1">
                    <a:tableStyleId>{5C22544A-7EE6-4342-B048-85BDC9FD1C3A}</a:tableStyleId>
                  </a:tblPr>
                  <a:tblGrid>
                    <a:gridCol w="8783892">
                      <a:extLst>
                        <a:ext uri="{9D8B030D-6E8A-4147-A177-3AD203B41FA5}">
                          <a16:colId xmlns:a16="http://schemas.microsoft.com/office/drawing/2014/main" val="1820104729"/>
                        </a:ext>
                      </a:extLst>
                    </a:gridCol>
                  </a:tblGrid>
                  <a:tr h="4287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Trebuchet MS" panose="020B0603020202020204" pitchFamily="34" charset="0"/>
                            </a:rPr>
                            <a:t>H(“</a:t>
                          </a:r>
                          <a:r>
                            <a:rPr lang="en-US" sz="1800" b="0" dirty="0" err="1">
                              <a:solidFill>
                                <a:schemeClr val="tx1"/>
                              </a:solidFill>
                              <a:latin typeface="Trebuchet MS" panose="020B0603020202020204" pitchFamily="34" charset="0"/>
                            </a:rPr>
                            <a:t>bab</a:t>
                          </a:r>
                          <a:r>
                            <a:rPr lang="en-US" sz="1800" b="0" dirty="0">
                              <a:solidFill>
                                <a:schemeClr val="tx1"/>
                              </a:solidFill>
                              <a:latin typeface="Trebuchet MS" panose="020B0603020202020204" pitchFamily="34" charset="0"/>
                            </a:rPr>
                            <a:t>”) = 98 x </a:t>
                          </a:r>
                          <a14:m>
                            <m:oMath xmlns:m="http://schemas.openxmlformats.org/officeDocument/2006/math">
                              <m:sSup>
                                <m:sSupPr>
                                  <m:ctrlPr>
                                    <a:rPr lang="en-IN" sz="1800" b="0" i="1" kern="1200" dirty="0" smtClean="0">
                                      <a:solidFill>
                                        <a:schemeClr val="tx1"/>
                                      </a:solidFill>
                                      <a:latin typeface="Cambria Math" panose="02040503050406030204" pitchFamily="18" charset="0"/>
                                      <a:ea typeface="+mn-ea"/>
                                      <a:cs typeface="+mn-cs"/>
                                    </a:rPr>
                                  </m:ctrlPr>
                                </m:sSupPr>
                                <m:e>
                                  <m:r>
                                    <a:rPr lang="en-US" sz="1800" b="0" kern="1200" dirty="0" smtClean="0">
                                      <a:solidFill>
                                        <a:schemeClr val="tx1"/>
                                      </a:solidFill>
                                      <a:latin typeface="Cambria Math" panose="02040503050406030204" pitchFamily="18" charset="0"/>
                                      <a:ea typeface="+mn-ea"/>
                                      <a:cs typeface="+mn-cs"/>
                                    </a:rPr>
                                    <m:t>10</m:t>
                                  </m:r>
                                </m:e>
                                <m:sup>
                                  <m:r>
                                    <a:rPr lang="en-US" sz="1800" b="0" kern="1200" dirty="0" smtClean="0">
                                      <a:solidFill>
                                        <a:schemeClr val="tx1"/>
                                      </a:solidFill>
                                      <a:latin typeface="Cambria Math" panose="02040503050406030204" pitchFamily="18" charset="0"/>
                                      <a:ea typeface="+mn-ea"/>
                                      <a:cs typeface="+mn-cs"/>
                                    </a:rPr>
                                    <m:t>2</m:t>
                                  </m:r>
                                </m:sup>
                              </m:sSup>
                            </m:oMath>
                          </a14:m>
                          <a:r>
                            <a:rPr lang="en-IN" sz="1800" b="0" kern="1200" dirty="0">
                              <a:solidFill>
                                <a:schemeClr val="tx1"/>
                              </a:solidFill>
                              <a:latin typeface="Trebuchet MS" panose="020B0603020202020204" pitchFamily="34" charset="0"/>
                              <a:ea typeface="+mn-ea"/>
                              <a:cs typeface="+mn-cs"/>
                            </a:rPr>
                            <a:t> + 97 x 10 + 98  = 9800+970+98</a:t>
                          </a:r>
                          <a:r>
                            <a:rPr lang="en-IN" sz="1800" b="0" kern="1200" baseline="0" dirty="0">
                              <a:solidFill>
                                <a:schemeClr val="tx1"/>
                              </a:solidFill>
                              <a:latin typeface="Trebuchet MS" panose="020B0603020202020204" pitchFamily="34" charset="0"/>
                              <a:ea typeface="+mn-ea"/>
                              <a:cs typeface="+mn-cs"/>
                            </a:rPr>
                            <a:t> = 10868 % 13  = 0</a:t>
                          </a:r>
                          <a:endParaRPr lang="en-US" sz="1800" b="0" kern="1200" baseline="0" dirty="0">
                            <a:solidFill>
                              <a:schemeClr val="tx1"/>
                            </a:solidFill>
                            <a:latin typeface="Trebuchet MS" panose="020B0603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F0000"/>
                              </a:solidFill>
                              <a:latin typeface="Trebuchet MS" panose="020B0603020202020204" pitchFamily="34" charset="0"/>
                            </a:rPr>
                            <a:t>Location 0: </a:t>
                          </a:r>
                        </a:p>
                        <a:p>
                          <a:r>
                            <a:rPr lang="en-US" sz="1800" b="0" kern="1200" dirty="0">
                              <a:solidFill>
                                <a:schemeClr val="tx1"/>
                              </a:solidFill>
                              <a:latin typeface="Trebuchet MS" panose="020B0603020202020204" pitchFamily="34" charset="0"/>
                              <a:ea typeface="+mn-ea"/>
                              <a:cs typeface="+mn-cs"/>
                            </a:rPr>
                            <a:t>H(“aba”) = 97 x </a:t>
                          </a:r>
                          <a14:m>
                            <m:oMath xmlns:m="http://schemas.openxmlformats.org/officeDocument/2006/math">
                              <m:sSup>
                                <m:sSupPr>
                                  <m:ctrlPr>
                                    <a:rPr lang="en-IN" sz="1800" b="0" i="1" kern="1200" dirty="0" smtClean="0">
                                      <a:solidFill>
                                        <a:schemeClr val="tx1"/>
                                      </a:solidFill>
                                      <a:latin typeface="Cambria Math" panose="02040503050406030204" pitchFamily="18" charset="0"/>
                                      <a:ea typeface="+mn-ea"/>
                                      <a:cs typeface="+mn-cs"/>
                                    </a:rPr>
                                  </m:ctrlPr>
                                </m:sSupPr>
                                <m:e>
                                  <m:r>
                                    <a:rPr lang="en-US" sz="1800" b="0" kern="1200" dirty="0" smtClean="0">
                                      <a:solidFill>
                                        <a:schemeClr val="tx1"/>
                                      </a:solidFill>
                                      <a:latin typeface="Cambria Math" panose="02040503050406030204" pitchFamily="18" charset="0"/>
                                      <a:ea typeface="+mn-ea"/>
                                      <a:cs typeface="+mn-cs"/>
                                    </a:rPr>
                                    <m:t>10</m:t>
                                  </m:r>
                                </m:e>
                                <m:sup>
                                  <m:r>
                                    <a:rPr lang="en-US" sz="1800" b="0" kern="1200" dirty="0" smtClean="0">
                                      <a:solidFill>
                                        <a:schemeClr val="tx1"/>
                                      </a:solidFill>
                                      <a:latin typeface="Cambria Math" panose="02040503050406030204" pitchFamily="18" charset="0"/>
                                      <a:ea typeface="+mn-ea"/>
                                      <a:cs typeface="+mn-cs"/>
                                    </a:rPr>
                                    <m:t>2</m:t>
                                  </m:r>
                                </m:sup>
                              </m:sSup>
                            </m:oMath>
                          </a14:m>
                          <a:r>
                            <a:rPr lang="en-IN" sz="1800" b="0" kern="1200" dirty="0">
                              <a:solidFill>
                                <a:schemeClr val="tx1"/>
                              </a:solidFill>
                              <a:latin typeface="Trebuchet MS" panose="020B0603020202020204" pitchFamily="34" charset="0"/>
                              <a:ea typeface="+mn-ea"/>
                              <a:cs typeface="+mn-cs"/>
                            </a:rPr>
                            <a:t> + 98 x 10 + 97  = 9700+980+97 = 10777 % 13  = </a:t>
                          </a:r>
                          <a:r>
                            <a:rPr lang="en-IN" sz="1800" b="0" kern="1200" baseline="0" dirty="0">
                              <a:solidFill>
                                <a:srgbClr val="FF0000"/>
                              </a:solidFill>
                              <a:latin typeface="Trebuchet MS" panose="020B0603020202020204" pitchFamily="34" charset="0"/>
                              <a:ea typeface="+mn-ea"/>
                              <a:cs typeface="+mn-cs"/>
                            </a:rPr>
                            <a:t>0  (Spurious Hit)</a:t>
                          </a:r>
                        </a:p>
                        <a:p>
                          <a:endParaRPr lang="en-US" sz="800" b="0" dirty="0">
                            <a:solidFill>
                              <a:srgbClr val="FF0000"/>
                            </a:solidFill>
                            <a:latin typeface="Trebuchet MS" panose="020B0603020202020204" pitchFamily="34" charset="0"/>
                          </a:endParaRPr>
                        </a:p>
                        <a:p>
                          <a:r>
                            <a:rPr lang="en-US" b="0" dirty="0">
                              <a:solidFill>
                                <a:srgbClr val="FF0000"/>
                              </a:solidFill>
                              <a:latin typeface="Trebuchet MS" panose="020B0603020202020204" pitchFamily="34" charset="0"/>
                            </a:rPr>
                            <a:t>Location 1: </a:t>
                          </a:r>
                        </a:p>
                        <a:p>
                          <a:r>
                            <a:rPr lang="en-US" sz="1800" b="0" kern="1200" dirty="0">
                              <a:solidFill>
                                <a:schemeClr val="tx1"/>
                              </a:solidFill>
                              <a:latin typeface="Trebuchet MS" panose="020B0603020202020204" pitchFamily="34" charset="0"/>
                              <a:ea typeface="+mn-ea"/>
                              <a:cs typeface="+mn-cs"/>
                            </a:rPr>
                            <a:t>H(“</a:t>
                          </a:r>
                          <a:r>
                            <a:rPr lang="en-US" sz="1800" b="0" kern="1200" dirty="0" err="1">
                              <a:solidFill>
                                <a:schemeClr val="tx1"/>
                              </a:solidFill>
                              <a:latin typeface="Trebuchet MS" panose="020B0603020202020204" pitchFamily="34" charset="0"/>
                              <a:ea typeface="+mn-ea"/>
                              <a:cs typeface="+mn-cs"/>
                            </a:rPr>
                            <a:t>bab</a:t>
                          </a:r>
                          <a:r>
                            <a:rPr lang="en-US" sz="1800" b="0" kern="1200" dirty="0">
                              <a:solidFill>
                                <a:schemeClr val="tx1"/>
                              </a:solidFill>
                              <a:latin typeface="Trebuchet MS" panose="020B0603020202020204" pitchFamily="34" charset="0"/>
                              <a:ea typeface="+mn-ea"/>
                              <a:cs typeface="+mn-cs"/>
                            </a:rPr>
                            <a:t>”)= 98 x </a:t>
                          </a:r>
                          <a14:m>
                            <m:oMath xmlns:m="http://schemas.openxmlformats.org/officeDocument/2006/math">
                              <m:sSup>
                                <m:sSupPr>
                                  <m:ctrlPr>
                                    <a:rPr lang="en-IN" sz="1800" b="0" i="1" kern="1200" dirty="0" smtClean="0">
                                      <a:solidFill>
                                        <a:schemeClr val="tx1"/>
                                      </a:solidFill>
                                      <a:latin typeface="Cambria Math" panose="02040503050406030204" pitchFamily="18" charset="0"/>
                                      <a:ea typeface="+mn-ea"/>
                                      <a:cs typeface="+mn-cs"/>
                                    </a:rPr>
                                  </m:ctrlPr>
                                </m:sSupPr>
                                <m:e>
                                  <m:r>
                                    <a:rPr lang="en-US" sz="1800" b="0" kern="1200" dirty="0" smtClean="0">
                                      <a:solidFill>
                                        <a:schemeClr val="tx1"/>
                                      </a:solidFill>
                                      <a:latin typeface="Cambria Math" panose="02040503050406030204" pitchFamily="18" charset="0"/>
                                      <a:ea typeface="+mn-ea"/>
                                      <a:cs typeface="+mn-cs"/>
                                    </a:rPr>
                                    <m:t>10</m:t>
                                  </m:r>
                                </m:e>
                                <m:sup>
                                  <m:r>
                                    <a:rPr lang="en-US" sz="1800" b="0" kern="1200" dirty="0" smtClean="0">
                                      <a:solidFill>
                                        <a:schemeClr val="tx1"/>
                                      </a:solidFill>
                                      <a:latin typeface="Cambria Math" panose="02040503050406030204" pitchFamily="18" charset="0"/>
                                      <a:ea typeface="+mn-ea"/>
                                      <a:cs typeface="+mn-cs"/>
                                    </a:rPr>
                                    <m:t>2</m:t>
                                  </m:r>
                                </m:sup>
                              </m:sSup>
                            </m:oMath>
                          </a14:m>
                          <a:r>
                            <a:rPr lang="en-IN" sz="1800" b="0" kern="1200" dirty="0">
                              <a:solidFill>
                                <a:schemeClr val="tx1"/>
                              </a:solidFill>
                              <a:latin typeface="Trebuchet MS" panose="020B0603020202020204" pitchFamily="34" charset="0"/>
                              <a:ea typeface="+mn-ea"/>
                              <a:cs typeface="+mn-cs"/>
                            </a:rPr>
                            <a:t> + 97 x 10 + 98  = 9800+970+98 = 10868 % 13 </a:t>
                          </a:r>
                          <a:r>
                            <a:rPr lang="en-US" sz="1800" b="0" kern="1200" dirty="0">
                              <a:solidFill>
                                <a:schemeClr val="tx1"/>
                              </a:solidFill>
                              <a:latin typeface="Trebuchet MS" panose="020B0603020202020204" pitchFamily="34" charset="0"/>
                              <a:ea typeface="+mn-ea"/>
                              <a:cs typeface="+mn-cs"/>
                            </a:rPr>
                            <a:t>  = 0  </a:t>
                          </a:r>
                        </a:p>
                        <a:p>
                          <a:endParaRPr lang="en-US" sz="1000" b="0" dirty="0">
                            <a:solidFill>
                              <a:srgbClr val="FFFF00"/>
                            </a:solidFill>
                            <a:latin typeface="Trebuchet MS" panose="020B0603020202020204" pitchFamily="34" charset="0"/>
                          </a:endParaRPr>
                        </a:p>
                        <a:p>
                          <a:r>
                            <a:rPr lang="en-US" b="0" dirty="0">
                              <a:solidFill>
                                <a:srgbClr val="FF0000"/>
                              </a:solidFill>
                              <a:latin typeface="Trebuchet MS" panose="020B0603020202020204" pitchFamily="34" charset="0"/>
                            </a:rPr>
                            <a:t>Location 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Trebuchet MS" panose="020B0603020202020204" pitchFamily="34" charset="0"/>
                              <a:ea typeface="+mn-ea"/>
                              <a:cs typeface="+mn-cs"/>
                            </a:rPr>
                            <a:t>H(“aba”) = 97 x </a:t>
                          </a:r>
                          <a14:m>
                            <m:oMath xmlns:m="http://schemas.openxmlformats.org/officeDocument/2006/math">
                              <m:sSup>
                                <m:sSupPr>
                                  <m:ctrlPr>
                                    <a:rPr lang="en-IN" sz="1800" b="0" i="1" kern="1200" dirty="0" smtClean="0">
                                      <a:solidFill>
                                        <a:schemeClr val="tx1"/>
                                      </a:solidFill>
                                      <a:latin typeface="Cambria Math" panose="02040503050406030204" pitchFamily="18" charset="0"/>
                                      <a:ea typeface="+mn-ea"/>
                                      <a:cs typeface="+mn-cs"/>
                                    </a:rPr>
                                  </m:ctrlPr>
                                </m:sSupPr>
                                <m:e>
                                  <m:r>
                                    <a:rPr lang="en-US" sz="1800" b="0" kern="1200" dirty="0" smtClean="0">
                                      <a:solidFill>
                                        <a:schemeClr val="tx1"/>
                                      </a:solidFill>
                                      <a:latin typeface="Cambria Math" panose="02040503050406030204" pitchFamily="18" charset="0"/>
                                      <a:ea typeface="+mn-ea"/>
                                      <a:cs typeface="+mn-cs"/>
                                    </a:rPr>
                                    <m:t>10</m:t>
                                  </m:r>
                                </m:e>
                                <m:sup>
                                  <m:r>
                                    <a:rPr lang="en-US" sz="1800" b="0" kern="1200" dirty="0" smtClean="0">
                                      <a:solidFill>
                                        <a:schemeClr val="tx1"/>
                                      </a:solidFill>
                                      <a:latin typeface="Cambria Math" panose="02040503050406030204" pitchFamily="18" charset="0"/>
                                      <a:ea typeface="+mn-ea"/>
                                      <a:cs typeface="+mn-cs"/>
                                    </a:rPr>
                                    <m:t>2</m:t>
                                  </m:r>
                                </m:sup>
                              </m:sSup>
                            </m:oMath>
                          </a14:m>
                          <a:r>
                            <a:rPr lang="en-IN" sz="1800" b="0" kern="1200" dirty="0">
                              <a:solidFill>
                                <a:schemeClr val="tx1"/>
                              </a:solidFill>
                              <a:latin typeface="Trebuchet MS" panose="020B0603020202020204" pitchFamily="34" charset="0"/>
                              <a:ea typeface="+mn-ea"/>
                              <a:cs typeface="+mn-cs"/>
                            </a:rPr>
                            <a:t> + 98 x 10 + 97  = 9700+980+97 = 10777 % 13  = </a:t>
                          </a:r>
                          <a:r>
                            <a:rPr lang="en-IN" sz="1800" b="0" kern="1200" baseline="0" dirty="0">
                              <a:solidFill>
                                <a:srgbClr val="FF0000"/>
                              </a:solidFill>
                              <a:latin typeface="Trebuchet MS" panose="020B0603020202020204" pitchFamily="34" charset="0"/>
                              <a:ea typeface="+mn-ea"/>
                              <a:cs typeface="+mn-cs"/>
                            </a:rPr>
                            <a:t>0  (Spurious Hit)</a:t>
                          </a:r>
                        </a:p>
                        <a:p>
                          <a:endParaRPr lang="en-US" sz="1000" b="0" dirty="0">
                            <a:solidFill>
                              <a:srgbClr val="FFFF00"/>
                            </a:solidFill>
                            <a:latin typeface="Trebuchet MS" panose="020B0603020202020204" pitchFamily="34" charset="0"/>
                          </a:endParaRPr>
                        </a:p>
                        <a:p>
                          <a:r>
                            <a:rPr lang="en-US" b="0" dirty="0">
                              <a:solidFill>
                                <a:srgbClr val="FF0000"/>
                              </a:solidFill>
                              <a:latin typeface="Trebuchet MS" panose="020B0603020202020204" pitchFamily="34" charset="0"/>
                            </a:rPr>
                            <a:t>Location 3: </a:t>
                          </a:r>
                        </a:p>
                        <a:p>
                          <a:r>
                            <a:rPr lang="en-US" sz="1800" b="0" kern="1200" dirty="0">
                              <a:solidFill>
                                <a:schemeClr val="tx1"/>
                              </a:solidFill>
                              <a:latin typeface="Trebuchet MS" panose="020B0603020202020204" pitchFamily="34" charset="0"/>
                              <a:ea typeface="+mn-ea"/>
                              <a:cs typeface="+mn-cs"/>
                            </a:rPr>
                            <a:t>H(“baa”) = 98 x </a:t>
                          </a:r>
                          <a14:m>
                            <m:oMath xmlns:m="http://schemas.openxmlformats.org/officeDocument/2006/math">
                              <m:sSup>
                                <m:sSupPr>
                                  <m:ctrlPr>
                                    <a:rPr lang="en-IN" sz="1800" b="0" i="1" kern="1200" dirty="0" smtClean="0">
                                      <a:solidFill>
                                        <a:schemeClr val="tx1"/>
                                      </a:solidFill>
                                      <a:latin typeface="Cambria Math" panose="02040503050406030204" pitchFamily="18" charset="0"/>
                                      <a:ea typeface="+mn-ea"/>
                                      <a:cs typeface="+mn-cs"/>
                                    </a:rPr>
                                  </m:ctrlPr>
                                </m:sSupPr>
                                <m:e>
                                  <m:r>
                                    <a:rPr lang="en-US" sz="1800" b="0" kern="1200" dirty="0" smtClean="0">
                                      <a:solidFill>
                                        <a:schemeClr val="tx1"/>
                                      </a:solidFill>
                                      <a:latin typeface="Cambria Math" panose="02040503050406030204" pitchFamily="18" charset="0"/>
                                      <a:ea typeface="+mn-ea"/>
                                      <a:cs typeface="+mn-cs"/>
                                    </a:rPr>
                                    <m:t>10</m:t>
                                  </m:r>
                                </m:e>
                                <m:sup>
                                  <m:r>
                                    <a:rPr lang="en-US" sz="1800" b="0" kern="1200" dirty="0" smtClean="0">
                                      <a:solidFill>
                                        <a:schemeClr val="tx1"/>
                                      </a:solidFill>
                                      <a:latin typeface="Cambria Math" panose="02040503050406030204" pitchFamily="18" charset="0"/>
                                      <a:ea typeface="+mn-ea"/>
                                      <a:cs typeface="+mn-cs"/>
                                    </a:rPr>
                                    <m:t>2</m:t>
                                  </m:r>
                                </m:sup>
                              </m:sSup>
                            </m:oMath>
                          </a14:m>
                          <a:r>
                            <a:rPr lang="en-IN" sz="1800" b="0" kern="1200" dirty="0">
                              <a:solidFill>
                                <a:schemeClr val="tx1"/>
                              </a:solidFill>
                              <a:latin typeface="Trebuchet MS" panose="020B0603020202020204" pitchFamily="34" charset="0"/>
                              <a:ea typeface="+mn-ea"/>
                              <a:cs typeface="+mn-cs"/>
                            </a:rPr>
                            <a:t> + 97 x 10 + 97  = 9700+970+97 = 10867 % 13  = 12</a:t>
                          </a:r>
                          <a:endParaRPr lang="en-US" sz="1800" b="0" kern="1200" dirty="0">
                            <a:solidFill>
                              <a:schemeClr val="tx1"/>
                            </a:solidFill>
                            <a:latin typeface="Trebuchet MS" panose="020B0603020202020204" pitchFamily="34" charset="0"/>
                            <a:ea typeface="+mn-ea"/>
                            <a:cs typeface="+mn-cs"/>
                          </a:endParaRPr>
                        </a:p>
                        <a:p>
                          <a:endParaRPr lang="en-US" sz="1200" b="0" dirty="0">
                            <a:solidFill>
                              <a:srgbClr val="FFFF00"/>
                            </a:solidFill>
                            <a:latin typeface="Trebuchet MS" panose="020B0603020202020204" pitchFamily="34" charset="0"/>
                          </a:endParaRPr>
                        </a:p>
                        <a:p>
                          <a:r>
                            <a:rPr lang="en-US" b="0" dirty="0">
                              <a:solidFill>
                                <a:srgbClr val="FF0000"/>
                              </a:solidFill>
                              <a:latin typeface="Trebuchet MS" panose="020B0603020202020204" pitchFamily="34" charset="0"/>
                            </a:rPr>
                            <a:t>Location 4: </a:t>
                          </a:r>
                        </a:p>
                        <a:p>
                          <a:pPr marL="0" algn="l" defTabSz="914400" rtl="0" eaLnBrk="1" latinLnBrk="0" hangingPunct="1"/>
                          <a:r>
                            <a:rPr lang="en-US" sz="1800" b="0" kern="1200" dirty="0">
                              <a:solidFill>
                                <a:schemeClr val="tx1"/>
                              </a:solidFill>
                              <a:latin typeface="Trebuchet MS" panose="020B0603020202020204" pitchFamily="34" charset="0"/>
                              <a:ea typeface="+mn-ea"/>
                              <a:cs typeface="+mn-cs"/>
                            </a:rPr>
                            <a:t>H(“</a:t>
                          </a:r>
                          <a:r>
                            <a:rPr lang="en-US" sz="1800" b="0" kern="1200" dirty="0" err="1">
                              <a:solidFill>
                                <a:schemeClr val="tx1"/>
                              </a:solidFill>
                              <a:latin typeface="Trebuchet MS" panose="020B0603020202020204" pitchFamily="34" charset="0"/>
                              <a:ea typeface="+mn-ea"/>
                              <a:cs typeface="+mn-cs"/>
                            </a:rPr>
                            <a:t>aac</a:t>
                          </a:r>
                          <a:r>
                            <a:rPr lang="en-US" sz="1800" b="0" kern="1200" dirty="0">
                              <a:solidFill>
                                <a:schemeClr val="tx1"/>
                              </a:solidFill>
                              <a:latin typeface="Trebuchet MS" panose="020B0603020202020204" pitchFamily="34" charset="0"/>
                              <a:ea typeface="+mn-ea"/>
                              <a:cs typeface="+mn-cs"/>
                            </a:rPr>
                            <a:t>”) =   97 x </a:t>
                          </a:r>
                          <a14:m>
                            <m:oMath xmlns:m="http://schemas.openxmlformats.org/officeDocument/2006/math">
                              <m:sSup>
                                <m:sSupPr>
                                  <m:ctrlPr>
                                    <a:rPr lang="en-IN" sz="1800" b="0" i="1" kern="1200" dirty="0" smtClean="0">
                                      <a:solidFill>
                                        <a:schemeClr val="tx1"/>
                                      </a:solidFill>
                                      <a:latin typeface="Cambria Math" panose="02040503050406030204" pitchFamily="18" charset="0"/>
                                      <a:ea typeface="+mn-ea"/>
                                      <a:cs typeface="+mn-cs"/>
                                    </a:rPr>
                                  </m:ctrlPr>
                                </m:sSupPr>
                                <m:e>
                                  <m:r>
                                    <a:rPr lang="en-US" sz="1800" b="0" kern="1200" dirty="0" smtClean="0">
                                      <a:solidFill>
                                        <a:schemeClr val="tx1"/>
                                      </a:solidFill>
                                      <a:latin typeface="Cambria Math" panose="02040503050406030204" pitchFamily="18" charset="0"/>
                                      <a:ea typeface="+mn-ea"/>
                                      <a:cs typeface="+mn-cs"/>
                                    </a:rPr>
                                    <m:t>10</m:t>
                                  </m:r>
                                </m:e>
                                <m:sup>
                                  <m:r>
                                    <a:rPr lang="en-US" sz="1800" b="0" kern="1200" dirty="0" smtClean="0">
                                      <a:solidFill>
                                        <a:schemeClr val="tx1"/>
                                      </a:solidFill>
                                      <a:latin typeface="Cambria Math" panose="02040503050406030204" pitchFamily="18" charset="0"/>
                                      <a:ea typeface="+mn-ea"/>
                                      <a:cs typeface="+mn-cs"/>
                                    </a:rPr>
                                    <m:t>2</m:t>
                                  </m:r>
                                </m:sup>
                              </m:sSup>
                            </m:oMath>
                          </a14:m>
                          <a:r>
                            <a:rPr lang="en-IN" sz="1800" b="0" kern="1200" dirty="0">
                              <a:solidFill>
                                <a:schemeClr val="tx1"/>
                              </a:solidFill>
                              <a:latin typeface="Trebuchet MS" panose="020B0603020202020204" pitchFamily="34" charset="0"/>
                              <a:ea typeface="+mn-ea"/>
                              <a:cs typeface="+mn-cs"/>
                            </a:rPr>
                            <a:t> + 97 x 10 + 99  = 9700+970+99 = 10769 % 13  = 5</a:t>
                          </a:r>
                          <a:endParaRPr lang="en-US" sz="1800" b="0" kern="1200" dirty="0">
                            <a:solidFill>
                              <a:schemeClr val="tx1"/>
                            </a:solidFill>
                            <a:latin typeface="Trebuchet MS" panose="020B0603020202020204" pitchFamily="34" charset="0"/>
                            <a:ea typeface="+mn-ea"/>
                            <a:cs typeface="+mn-cs"/>
                          </a:endParaRPr>
                        </a:p>
                      </a:txBody>
                      <a:tcPr>
                        <a:solidFill>
                          <a:schemeClr val="bg1"/>
                        </a:solidFill>
                      </a:tcPr>
                    </a:tc>
                    <a:extLst>
                      <a:ext uri="{0D108BD9-81ED-4DB2-BD59-A6C34878D82A}">
                        <a16:rowId xmlns:a16="http://schemas.microsoft.com/office/drawing/2014/main" val="2665255484"/>
                      </a:ext>
                    </a:extLst>
                  </a:tr>
                </a:tbl>
              </a:graphicData>
            </a:graphic>
          </p:graphicFrame>
        </mc:Choice>
        <mc:Fallback xmlns="">
          <p:graphicFrame>
            <p:nvGraphicFramePr>
              <p:cNvPr id="9" name="Table 9">
                <a:extLst>
                  <a:ext uri="{FF2B5EF4-FFF2-40B4-BE49-F238E27FC236}">
                    <a16:creationId xmlns:a16="http://schemas.microsoft.com/office/drawing/2014/main" id="{3AEE78EB-A71D-E0E3-32F5-986395E6E3FF}"/>
                  </a:ext>
                </a:extLst>
              </p:cNvPr>
              <p:cNvGraphicFramePr>
                <a:graphicFrameLocks noGrp="1"/>
              </p:cNvGraphicFramePr>
              <p:nvPr>
                <p:extLst>
                  <p:ext uri="{D42A27DB-BD31-4B8C-83A1-F6EECF244321}">
                    <p14:modId xmlns:p14="http://schemas.microsoft.com/office/powerpoint/2010/main" val="1045916325"/>
                  </p:ext>
                </p:extLst>
              </p:nvPr>
            </p:nvGraphicFramePr>
            <p:xfrm>
              <a:off x="637563" y="1291042"/>
              <a:ext cx="8783892" cy="4287637"/>
            </p:xfrm>
            <a:graphic>
              <a:graphicData uri="http://schemas.openxmlformats.org/drawingml/2006/table">
                <a:tbl>
                  <a:tblPr firstRow="1" bandRow="1">
                    <a:tableStyleId>{5C22544A-7EE6-4342-B048-85BDC9FD1C3A}</a:tableStyleId>
                  </a:tblPr>
                  <a:tblGrid>
                    <a:gridCol w="8783892">
                      <a:extLst>
                        <a:ext uri="{9D8B030D-6E8A-4147-A177-3AD203B41FA5}">
                          <a16:colId xmlns:a16="http://schemas.microsoft.com/office/drawing/2014/main" val="1820104729"/>
                        </a:ext>
                      </a:extLst>
                    </a:gridCol>
                  </a:tblGrid>
                  <a:tr h="4287637">
                    <a:tc>
                      <a:txBody>
                        <a:bodyPr/>
                        <a:lstStyle/>
                        <a:p>
                          <a:endParaRPr lang="en-US"/>
                        </a:p>
                      </a:txBody>
                      <a:tcPr>
                        <a:blipFill>
                          <a:blip r:embed="rId2"/>
                          <a:stretch>
                            <a:fillRect l="-69" t="-851" r="-277" b="-567"/>
                          </a:stretch>
                        </a:blipFill>
                      </a:tcPr>
                    </a:tc>
                    <a:extLst>
                      <a:ext uri="{0D108BD9-81ED-4DB2-BD59-A6C34878D82A}">
                        <a16:rowId xmlns:a16="http://schemas.microsoft.com/office/drawing/2014/main" val="2665255484"/>
                      </a:ext>
                    </a:extLst>
                  </a:tr>
                </a:tbl>
              </a:graphicData>
            </a:graphic>
          </p:graphicFrame>
        </mc:Fallback>
      </mc:AlternateContent>
      <p:graphicFrame>
        <p:nvGraphicFramePr>
          <p:cNvPr id="10" name="Table 10">
            <a:extLst>
              <a:ext uri="{FF2B5EF4-FFF2-40B4-BE49-F238E27FC236}">
                <a16:creationId xmlns:a16="http://schemas.microsoft.com/office/drawing/2014/main" id="{2A37B37B-98A0-F5B6-BC22-5CC12811E703}"/>
              </a:ext>
            </a:extLst>
          </p:cNvPr>
          <p:cNvGraphicFramePr>
            <a:graphicFrameLocks noGrp="1"/>
          </p:cNvGraphicFramePr>
          <p:nvPr>
            <p:extLst>
              <p:ext uri="{D42A27DB-BD31-4B8C-83A1-F6EECF244321}">
                <p14:modId xmlns:p14="http://schemas.microsoft.com/office/powerpoint/2010/main" val="758653433"/>
              </p:ext>
            </p:extLst>
          </p:nvPr>
        </p:nvGraphicFramePr>
        <p:xfrm>
          <a:off x="250969" y="5759019"/>
          <a:ext cx="11485229" cy="370840"/>
        </p:xfrm>
        <a:graphic>
          <a:graphicData uri="http://schemas.openxmlformats.org/drawingml/2006/table">
            <a:tbl>
              <a:tblPr firstRow="1" bandRow="1">
                <a:tableStyleId>{5C22544A-7EE6-4342-B048-85BDC9FD1C3A}</a:tableStyleId>
              </a:tblPr>
              <a:tblGrid>
                <a:gridCol w="11485229">
                  <a:extLst>
                    <a:ext uri="{9D8B030D-6E8A-4147-A177-3AD203B41FA5}">
                      <a16:colId xmlns:a16="http://schemas.microsoft.com/office/drawing/2014/main" val="3592572421"/>
                    </a:ext>
                  </a:extLst>
                </a:gridCol>
              </a:tblGrid>
              <a:tr h="370840">
                <a:tc>
                  <a:txBody>
                    <a:bodyPr/>
                    <a:lstStyle/>
                    <a:p>
                      <a:r>
                        <a:rPr lang="en-US" sz="1500" b="0" dirty="0">
                          <a:solidFill>
                            <a:srgbClr val="FFFF00"/>
                          </a:solidFill>
                          <a:latin typeface="Trebuchet MS" panose="020B0603020202020204" pitchFamily="34" charset="0"/>
                        </a:rPr>
                        <a:t>A Large Prime Number is better. The larger the prime is, fewer collisions it would cause.</a:t>
                      </a:r>
                      <a:endParaRPr lang="en-IN" sz="1500" b="0" dirty="0">
                        <a:solidFill>
                          <a:srgbClr val="FFFF00"/>
                        </a:solidFill>
                        <a:latin typeface="Trebuchet MS" panose="020B0603020202020204" pitchFamily="34" charset="0"/>
                      </a:endParaRPr>
                    </a:p>
                  </a:txBody>
                  <a:tcPr/>
                </a:tc>
                <a:extLst>
                  <a:ext uri="{0D108BD9-81ED-4DB2-BD59-A6C34878D82A}">
                    <a16:rowId xmlns:a16="http://schemas.microsoft.com/office/drawing/2014/main" val="3904207746"/>
                  </a:ext>
                </a:extLst>
              </a:tr>
            </a:tbl>
          </a:graphicData>
        </a:graphic>
      </p:graphicFrame>
    </p:spTree>
    <p:extLst>
      <p:ext uri="{BB962C8B-B14F-4D97-AF65-F5344CB8AC3E}">
        <p14:creationId xmlns:p14="http://schemas.microsoft.com/office/powerpoint/2010/main" val="1501492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6CE67-A77F-D72C-67B8-BB9E7C6A64BC}"/>
              </a:ext>
            </a:extLst>
          </p:cNvPr>
          <p:cNvSpPr>
            <a:spLocks noGrp="1"/>
          </p:cNvSpPr>
          <p:nvPr>
            <p:ph type="title"/>
          </p:nvPr>
        </p:nvSpPr>
        <p:spPr>
          <a:xfrm>
            <a:off x="603308" y="131149"/>
            <a:ext cx="10515600" cy="428373"/>
          </a:xfrm>
        </p:spPr>
        <p:txBody>
          <a:bodyPr>
            <a:normAutofit fontScale="90000"/>
          </a:bodyPr>
          <a:lstStyle/>
          <a:p>
            <a:r>
              <a:rPr lang="en-US" dirty="0"/>
              <a:t>T : </a:t>
            </a:r>
            <a:r>
              <a:rPr lang="en-US" dirty="0" err="1"/>
              <a:t>ababaac</a:t>
            </a:r>
            <a:r>
              <a:rPr lang="en-US" dirty="0"/>
              <a:t>                               P: </a:t>
            </a:r>
            <a:r>
              <a:rPr lang="en-US" dirty="0" err="1"/>
              <a:t>bab</a:t>
            </a:r>
            <a:r>
              <a:rPr lang="en-US" dirty="0"/>
              <a:t> </a:t>
            </a:r>
            <a:endParaRPr lang="en-IN" dirty="0"/>
          </a:p>
        </p:txBody>
      </p:sp>
      <p:graphicFrame>
        <p:nvGraphicFramePr>
          <p:cNvPr id="4" name="Table 4">
            <a:extLst>
              <a:ext uri="{FF2B5EF4-FFF2-40B4-BE49-F238E27FC236}">
                <a16:creationId xmlns:a16="http://schemas.microsoft.com/office/drawing/2014/main" id="{32565E1D-EE8E-9915-4070-44F2EFEF4A58}"/>
              </a:ext>
            </a:extLst>
          </p:cNvPr>
          <p:cNvGraphicFramePr>
            <a:graphicFrameLocks noGrp="1"/>
          </p:cNvGraphicFramePr>
          <p:nvPr>
            <p:ph idx="1"/>
          </p:nvPr>
        </p:nvGraphicFramePr>
        <p:xfrm>
          <a:off x="1426128" y="559522"/>
          <a:ext cx="4294460" cy="731520"/>
        </p:xfrm>
        <a:graphic>
          <a:graphicData uri="http://schemas.openxmlformats.org/drawingml/2006/table">
            <a:tbl>
              <a:tblPr firstRow="1" bandRow="1">
                <a:tableStyleId>{5C22544A-7EE6-4342-B048-85BDC9FD1C3A}</a:tableStyleId>
              </a:tblPr>
              <a:tblGrid>
                <a:gridCol w="496304">
                  <a:extLst>
                    <a:ext uri="{9D8B030D-6E8A-4147-A177-3AD203B41FA5}">
                      <a16:colId xmlns:a16="http://schemas.microsoft.com/office/drawing/2014/main" val="3951266656"/>
                    </a:ext>
                  </a:extLst>
                </a:gridCol>
                <a:gridCol w="633026">
                  <a:extLst>
                    <a:ext uri="{9D8B030D-6E8A-4147-A177-3AD203B41FA5}">
                      <a16:colId xmlns:a16="http://schemas.microsoft.com/office/drawing/2014/main" val="2967168784"/>
                    </a:ext>
                  </a:extLst>
                </a:gridCol>
                <a:gridCol w="633026">
                  <a:extLst>
                    <a:ext uri="{9D8B030D-6E8A-4147-A177-3AD203B41FA5}">
                      <a16:colId xmlns:a16="http://schemas.microsoft.com/office/drawing/2014/main" val="3899833603"/>
                    </a:ext>
                  </a:extLst>
                </a:gridCol>
                <a:gridCol w="633026">
                  <a:extLst>
                    <a:ext uri="{9D8B030D-6E8A-4147-A177-3AD203B41FA5}">
                      <a16:colId xmlns:a16="http://schemas.microsoft.com/office/drawing/2014/main" val="1374425792"/>
                    </a:ext>
                  </a:extLst>
                </a:gridCol>
                <a:gridCol w="633026">
                  <a:extLst>
                    <a:ext uri="{9D8B030D-6E8A-4147-A177-3AD203B41FA5}">
                      <a16:colId xmlns:a16="http://schemas.microsoft.com/office/drawing/2014/main" val="574966415"/>
                    </a:ext>
                  </a:extLst>
                </a:gridCol>
                <a:gridCol w="633026">
                  <a:extLst>
                    <a:ext uri="{9D8B030D-6E8A-4147-A177-3AD203B41FA5}">
                      <a16:colId xmlns:a16="http://schemas.microsoft.com/office/drawing/2014/main" val="2660901698"/>
                    </a:ext>
                  </a:extLst>
                </a:gridCol>
                <a:gridCol w="633026">
                  <a:extLst>
                    <a:ext uri="{9D8B030D-6E8A-4147-A177-3AD203B41FA5}">
                      <a16:colId xmlns:a16="http://schemas.microsoft.com/office/drawing/2014/main" val="1381578265"/>
                    </a:ext>
                  </a:extLst>
                </a:gridCol>
              </a:tblGrid>
              <a:tr h="267763">
                <a:tc>
                  <a:txBody>
                    <a:bodyPr/>
                    <a:lstStyle/>
                    <a:p>
                      <a:pPr algn="ctr"/>
                      <a:r>
                        <a:rPr lang="en-US" dirty="0">
                          <a:solidFill>
                            <a:srgbClr val="C00000"/>
                          </a:solidFill>
                        </a:rPr>
                        <a:t>0</a:t>
                      </a:r>
                      <a:endParaRPr lang="en-IN" dirty="0">
                        <a:solidFill>
                          <a:srgbClr val="C00000"/>
                        </a:solidFill>
                      </a:endParaRPr>
                    </a:p>
                  </a:txBody>
                  <a:tcPr/>
                </a:tc>
                <a:tc>
                  <a:txBody>
                    <a:bodyPr/>
                    <a:lstStyle/>
                    <a:p>
                      <a:pPr algn="ctr"/>
                      <a:r>
                        <a:rPr lang="en-US" dirty="0">
                          <a:solidFill>
                            <a:srgbClr val="C00000"/>
                          </a:solidFill>
                        </a:rPr>
                        <a:t>1</a:t>
                      </a:r>
                      <a:endParaRPr lang="en-IN" dirty="0">
                        <a:solidFill>
                          <a:srgbClr val="C00000"/>
                        </a:solidFill>
                      </a:endParaRPr>
                    </a:p>
                  </a:txBody>
                  <a:tcPr/>
                </a:tc>
                <a:tc>
                  <a:txBody>
                    <a:bodyPr/>
                    <a:lstStyle/>
                    <a:p>
                      <a:pPr algn="ctr"/>
                      <a:r>
                        <a:rPr lang="en-US" dirty="0">
                          <a:solidFill>
                            <a:srgbClr val="C00000"/>
                          </a:solidFill>
                        </a:rPr>
                        <a:t>2</a:t>
                      </a:r>
                      <a:endParaRPr lang="en-IN" dirty="0">
                        <a:solidFill>
                          <a:srgbClr val="C00000"/>
                        </a:solidFill>
                      </a:endParaRPr>
                    </a:p>
                  </a:txBody>
                  <a:tcPr/>
                </a:tc>
                <a:tc>
                  <a:txBody>
                    <a:bodyPr/>
                    <a:lstStyle/>
                    <a:p>
                      <a:pPr algn="ctr"/>
                      <a:r>
                        <a:rPr lang="en-US" dirty="0">
                          <a:solidFill>
                            <a:srgbClr val="C00000"/>
                          </a:solidFill>
                        </a:rPr>
                        <a:t>3</a:t>
                      </a:r>
                      <a:endParaRPr lang="en-IN" dirty="0">
                        <a:solidFill>
                          <a:srgbClr val="C00000"/>
                        </a:solidFill>
                      </a:endParaRPr>
                    </a:p>
                  </a:txBody>
                  <a:tcPr/>
                </a:tc>
                <a:tc>
                  <a:txBody>
                    <a:bodyPr/>
                    <a:lstStyle/>
                    <a:p>
                      <a:pPr algn="ctr"/>
                      <a:r>
                        <a:rPr lang="en-US" dirty="0">
                          <a:solidFill>
                            <a:srgbClr val="C00000"/>
                          </a:solidFill>
                        </a:rPr>
                        <a:t>4</a:t>
                      </a:r>
                      <a:endParaRPr lang="en-IN" dirty="0">
                        <a:solidFill>
                          <a:srgbClr val="C00000"/>
                        </a:solidFill>
                      </a:endParaRPr>
                    </a:p>
                  </a:txBody>
                  <a:tcPr/>
                </a:tc>
                <a:tc>
                  <a:txBody>
                    <a:bodyPr/>
                    <a:lstStyle/>
                    <a:p>
                      <a:pPr algn="ctr"/>
                      <a:r>
                        <a:rPr lang="en-US" dirty="0">
                          <a:solidFill>
                            <a:srgbClr val="C00000"/>
                          </a:solidFill>
                        </a:rPr>
                        <a:t>5</a:t>
                      </a:r>
                      <a:endParaRPr lang="en-IN" dirty="0">
                        <a:solidFill>
                          <a:srgbClr val="C00000"/>
                        </a:solidFill>
                      </a:endParaRPr>
                    </a:p>
                  </a:txBody>
                  <a:tcPr/>
                </a:tc>
                <a:tc>
                  <a:txBody>
                    <a:bodyPr/>
                    <a:lstStyle/>
                    <a:p>
                      <a:pPr algn="ctr"/>
                      <a:r>
                        <a:rPr lang="en-US" dirty="0">
                          <a:solidFill>
                            <a:srgbClr val="C00000"/>
                          </a:solidFill>
                        </a:rPr>
                        <a:t>6</a:t>
                      </a:r>
                      <a:endParaRPr lang="en-IN" dirty="0">
                        <a:solidFill>
                          <a:srgbClr val="C00000"/>
                        </a:solidFill>
                      </a:endParaRPr>
                    </a:p>
                  </a:txBody>
                  <a:tcPr/>
                </a:tc>
                <a:extLst>
                  <a:ext uri="{0D108BD9-81ED-4DB2-BD59-A6C34878D82A}">
                    <a16:rowId xmlns:a16="http://schemas.microsoft.com/office/drawing/2014/main" val="3470332041"/>
                  </a:ext>
                </a:extLst>
              </a:tr>
              <a:tr h="267763">
                <a:tc>
                  <a:txBody>
                    <a:bodyPr/>
                    <a:lstStyle/>
                    <a:p>
                      <a:pPr algn="ctr"/>
                      <a:r>
                        <a:rPr lang="en-US" b="1" dirty="0">
                          <a:latin typeface="Trebuchet MS" panose="020B0603020202020204" pitchFamily="34" charset="0"/>
                        </a:rPr>
                        <a:t>a</a:t>
                      </a:r>
                      <a:endParaRPr lang="en-IN" b="1" dirty="0">
                        <a:latin typeface="Trebuchet MS" panose="020B0603020202020204" pitchFamily="34" charset="0"/>
                      </a:endParaRPr>
                    </a:p>
                  </a:txBody>
                  <a:tcPr/>
                </a:tc>
                <a:tc>
                  <a:txBody>
                    <a:bodyPr/>
                    <a:lstStyle/>
                    <a:p>
                      <a:pPr algn="ctr"/>
                      <a:r>
                        <a:rPr lang="en-US" b="1" dirty="0">
                          <a:latin typeface="Trebuchet MS" panose="020B0603020202020204" pitchFamily="34" charset="0"/>
                        </a:rPr>
                        <a:t>b</a:t>
                      </a:r>
                      <a:endParaRPr lang="en-IN" b="1" dirty="0">
                        <a:latin typeface="Trebuchet MS" panose="020B0603020202020204" pitchFamily="34" charset="0"/>
                      </a:endParaRPr>
                    </a:p>
                  </a:txBody>
                  <a:tcPr/>
                </a:tc>
                <a:tc>
                  <a:txBody>
                    <a:bodyPr/>
                    <a:lstStyle/>
                    <a:p>
                      <a:pPr algn="ctr"/>
                      <a:r>
                        <a:rPr lang="en-US" b="1" dirty="0">
                          <a:latin typeface="Trebuchet MS" panose="020B0603020202020204" pitchFamily="34" charset="0"/>
                        </a:rPr>
                        <a:t>a</a:t>
                      </a:r>
                      <a:endParaRPr lang="en-IN" b="1" dirty="0">
                        <a:latin typeface="Trebuchet MS" panose="020B0603020202020204" pitchFamily="34" charset="0"/>
                      </a:endParaRPr>
                    </a:p>
                  </a:txBody>
                  <a:tcPr/>
                </a:tc>
                <a:tc>
                  <a:txBody>
                    <a:bodyPr/>
                    <a:lstStyle/>
                    <a:p>
                      <a:pPr algn="ctr"/>
                      <a:r>
                        <a:rPr lang="en-US" b="1" dirty="0">
                          <a:latin typeface="Trebuchet MS" panose="020B0603020202020204" pitchFamily="34" charset="0"/>
                        </a:rPr>
                        <a:t>b</a:t>
                      </a:r>
                      <a:endParaRPr lang="en-IN" b="1" dirty="0">
                        <a:latin typeface="Trebuchet MS" panose="020B0603020202020204" pitchFamily="34" charset="0"/>
                      </a:endParaRPr>
                    </a:p>
                  </a:txBody>
                  <a:tcPr/>
                </a:tc>
                <a:tc>
                  <a:txBody>
                    <a:bodyPr/>
                    <a:lstStyle/>
                    <a:p>
                      <a:pPr algn="ctr"/>
                      <a:r>
                        <a:rPr lang="en-US" b="1" dirty="0">
                          <a:latin typeface="Trebuchet MS" panose="020B0603020202020204" pitchFamily="34" charset="0"/>
                        </a:rPr>
                        <a:t>a</a:t>
                      </a:r>
                      <a:endParaRPr lang="en-IN" b="1" dirty="0">
                        <a:latin typeface="Trebuchet MS" panose="020B0603020202020204" pitchFamily="34" charset="0"/>
                      </a:endParaRPr>
                    </a:p>
                  </a:txBody>
                  <a:tcPr/>
                </a:tc>
                <a:tc>
                  <a:txBody>
                    <a:bodyPr/>
                    <a:lstStyle/>
                    <a:p>
                      <a:pPr algn="ctr"/>
                      <a:r>
                        <a:rPr lang="en-US" b="1" dirty="0">
                          <a:latin typeface="Trebuchet MS" panose="020B0603020202020204" pitchFamily="34" charset="0"/>
                        </a:rPr>
                        <a:t>a</a:t>
                      </a:r>
                      <a:endParaRPr lang="en-IN" b="1" dirty="0">
                        <a:latin typeface="Trebuchet MS" panose="020B0603020202020204" pitchFamily="34" charset="0"/>
                      </a:endParaRPr>
                    </a:p>
                  </a:txBody>
                  <a:tcPr/>
                </a:tc>
                <a:tc>
                  <a:txBody>
                    <a:bodyPr/>
                    <a:lstStyle/>
                    <a:p>
                      <a:pPr algn="ctr"/>
                      <a:r>
                        <a:rPr lang="en-US" b="1" dirty="0">
                          <a:latin typeface="Trebuchet MS" panose="020B0603020202020204" pitchFamily="34" charset="0"/>
                        </a:rPr>
                        <a:t>c</a:t>
                      </a:r>
                      <a:endParaRPr lang="en-IN" b="1" dirty="0">
                        <a:latin typeface="Trebuchet MS" panose="020B0603020202020204" pitchFamily="34" charset="0"/>
                      </a:endParaRPr>
                    </a:p>
                  </a:txBody>
                  <a:tcPr/>
                </a:tc>
                <a:extLst>
                  <a:ext uri="{0D108BD9-81ED-4DB2-BD59-A6C34878D82A}">
                    <a16:rowId xmlns:a16="http://schemas.microsoft.com/office/drawing/2014/main" val="3997109412"/>
                  </a:ext>
                </a:extLst>
              </a:tr>
            </a:tbl>
          </a:graphicData>
        </a:graphic>
      </p:graphicFrame>
      <p:graphicFrame>
        <p:nvGraphicFramePr>
          <p:cNvPr id="5" name="Table 5">
            <a:extLst>
              <a:ext uri="{FF2B5EF4-FFF2-40B4-BE49-F238E27FC236}">
                <a16:creationId xmlns:a16="http://schemas.microsoft.com/office/drawing/2014/main" id="{6AC80CA8-F09C-6377-03BF-3CFCA4DC387D}"/>
              </a:ext>
            </a:extLst>
          </p:cNvPr>
          <p:cNvGraphicFramePr>
            <a:graphicFrameLocks noGrp="1"/>
          </p:cNvGraphicFramePr>
          <p:nvPr/>
        </p:nvGraphicFramePr>
        <p:xfrm>
          <a:off x="7997037" y="559522"/>
          <a:ext cx="1986327" cy="365760"/>
        </p:xfrm>
        <a:graphic>
          <a:graphicData uri="http://schemas.openxmlformats.org/drawingml/2006/table">
            <a:tbl>
              <a:tblPr firstRow="1" bandRow="1">
                <a:tableStyleId>{5C22544A-7EE6-4342-B048-85BDC9FD1C3A}</a:tableStyleId>
              </a:tblPr>
              <a:tblGrid>
                <a:gridCol w="662109">
                  <a:extLst>
                    <a:ext uri="{9D8B030D-6E8A-4147-A177-3AD203B41FA5}">
                      <a16:colId xmlns:a16="http://schemas.microsoft.com/office/drawing/2014/main" val="216251770"/>
                    </a:ext>
                  </a:extLst>
                </a:gridCol>
                <a:gridCol w="662109">
                  <a:extLst>
                    <a:ext uri="{9D8B030D-6E8A-4147-A177-3AD203B41FA5}">
                      <a16:colId xmlns:a16="http://schemas.microsoft.com/office/drawing/2014/main" val="3383672781"/>
                    </a:ext>
                  </a:extLst>
                </a:gridCol>
                <a:gridCol w="662109">
                  <a:extLst>
                    <a:ext uri="{9D8B030D-6E8A-4147-A177-3AD203B41FA5}">
                      <a16:colId xmlns:a16="http://schemas.microsoft.com/office/drawing/2014/main" val="3396793328"/>
                    </a:ext>
                  </a:extLst>
                </a:gridCol>
              </a:tblGrid>
              <a:tr h="270235">
                <a:tc>
                  <a:txBody>
                    <a:bodyPr/>
                    <a:lstStyle/>
                    <a:p>
                      <a:pPr algn="ctr"/>
                      <a:r>
                        <a:rPr lang="en-US" dirty="0">
                          <a:solidFill>
                            <a:srgbClr val="C00000"/>
                          </a:solidFill>
                        </a:rPr>
                        <a:t>b</a:t>
                      </a:r>
                      <a:endParaRPr lang="en-IN" dirty="0">
                        <a:solidFill>
                          <a:srgbClr val="C00000"/>
                        </a:solidFill>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algn="ctr"/>
                      <a:r>
                        <a:rPr lang="en-US" dirty="0">
                          <a:solidFill>
                            <a:srgbClr val="C00000"/>
                          </a:solidFill>
                        </a:rPr>
                        <a:t>b</a:t>
                      </a:r>
                      <a:endParaRPr lang="en-IN" dirty="0">
                        <a:solidFill>
                          <a:srgbClr val="C00000"/>
                        </a:solidFill>
                      </a:endParaRPr>
                    </a:p>
                  </a:txBody>
                  <a:tcPr/>
                </a:tc>
                <a:extLst>
                  <a:ext uri="{0D108BD9-81ED-4DB2-BD59-A6C34878D82A}">
                    <a16:rowId xmlns:a16="http://schemas.microsoft.com/office/drawing/2014/main" val="1144032820"/>
                  </a:ext>
                </a:extLst>
              </a:tr>
            </a:tbl>
          </a:graphicData>
        </a:graphic>
      </p:graphicFrame>
      <mc:AlternateContent xmlns:mc="http://schemas.openxmlformats.org/markup-compatibility/2006" xmlns:a14="http://schemas.microsoft.com/office/drawing/2010/main">
        <mc:Choice Requires="a14">
          <p:graphicFrame>
            <p:nvGraphicFramePr>
              <p:cNvPr id="9" name="Table 9">
                <a:extLst>
                  <a:ext uri="{FF2B5EF4-FFF2-40B4-BE49-F238E27FC236}">
                    <a16:creationId xmlns:a16="http://schemas.microsoft.com/office/drawing/2014/main" id="{3AEE78EB-A71D-E0E3-32F5-986395E6E3FF}"/>
                  </a:ext>
                </a:extLst>
              </p:cNvPr>
              <p:cNvGraphicFramePr>
                <a:graphicFrameLocks noGrp="1"/>
              </p:cNvGraphicFramePr>
              <p:nvPr>
                <p:extLst>
                  <p:ext uri="{D42A27DB-BD31-4B8C-83A1-F6EECF244321}">
                    <p14:modId xmlns:p14="http://schemas.microsoft.com/office/powerpoint/2010/main" val="1715736005"/>
                  </p:ext>
                </p:extLst>
              </p:nvPr>
            </p:nvGraphicFramePr>
            <p:xfrm>
              <a:off x="376803" y="1381212"/>
              <a:ext cx="11233559" cy="4287637"/>
            </p:xfrm>
            <a:graphic>
              <a:graphicData uri="http://schemas.openxmlformats.org/drawingml/2006/table">
                <a:tbl>
                  <a:tblPr firstRow="1" bandRow="1">
                    <a:tableStyleId>{5C22544A-7EE6-4342-B048-85BDC9FD1C3A}</a:tableStyleId>
                  </a:tblPr>
                  <a:tblGrid>
                    <a:gridCol w="11233559">
                      <a:extLst>
                        <a:ext uri="{9D8B030D-6E8A-4147-A177-3AD203B41FA5}">
                          <a16:colId xmlns:a16="http://schemas.microsoft.com/office/drawing/2014/main" val="1820104729"/>
                        </a:ext>
                      </a:extLst>
                    </a:gridCol>
                  </a:tblGrid>
                  <a:tr h="4287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Trebuchet MS" panose="020B0603020202020204" pitchFamily="34" charset="0"/>
                            </a:rPr>
                            <a:t>H(“</a:t>
                          </a:r>
                          <a:r>
                            <a:rPr lang="en-US" sz="1800" b="0" dirty="0" err="1">
                              <a:solidFill>
                                <a:schemeClr val="tx1"/>
                              </a:solidFill>
                              <a:latin typeface="Trebuchet MS" panose="020B0603020202020204" pitchFamily="34" charset="0"/>
                            </a:rPr>
                            <a:t>bab</a:t>
                          </a:r>
                          <a:r>
                            <a:rPr lang="en-US" sz="1800" b="0" dirty="0">
                              <a:solidFill>
                                <a:schemeClr val="tx1"/>
                              </a:solidFill>
                              <a:latin typeface="Trebuchet MS" panose="020B0603020202020204" pitchFamily="34" charset="0"/>
                            </a:rPr>
                            <a:t>”) = 98 x </a:t>
                          </a:r>
                          <a14:m>
                            <m:oMath xmlns:m="http://schemas.openxmlformats.org/officeDocument/2006/math">
                              <m:sSup>
                                <m:sSupPr>
                                  <m:ctrlPr>
                                    <a:rPr lang="en-IN" sz="1800" b="0" i="1" kern="1200" dirty="0" smtClean="0">
                                      <a:solidFill>
                                        <a:schemeClr val="tx1"/>
                                      </a:solidFill>
                                      <a:latin typeface="Cambria Math" panose="02040503050406030204" pitchFamily="18" charset="0"/>
                                      <a:ea typeface="+mn-ea"/>
                                      <a:cs typeface="+mn-cs"/>
                                    </a:rPr>
                                  </m:ctrlPr>
                                </m:sSupPr>
                                <m:e>
                                  <m:r>
                                    <a:rPr lang="en-US" sz="1800" b="0" kern="1200" dirty="0" smtClean="0">
                                      <a:solidFill>
                                        <a:schemeClr val="tx1"/>
                                      </a:solidFill>
                                      <a:latin typeface="Cambria Math" panose="02040503050406030204" pitchFamily="18" charset="0"/>
                                      <a:ea typeface="+mn-ea"/>
                                      <a:cs typeface="+mn-cs"/>
                                    </a:rPr>
                                    <m:t>10</m:t>
                                  </m:r>
                                </m:e>
                                <m:sup>
                                  <m:r>
                                    <a:rPr lang="en-US" sz="1800" b="0" kern="1200" dirty="0" smtClean="0">
                                      <a:solidFill>
                                        <a:schemeClr val="tx1"/>
                                      </a:solidFill>
                                      <a:latin typeface="Cambria Math" panose="02040503050406030204" pitchFamily="18" charset="0"/>
                                      <a:ea typeface="+mn-ea"/>
                                      <a:cs typeface="+mn-cs"/>
                                    </a:rPr>
                                    <m:t>2</m:t>
                                  </m:r>
                                </m:sup>
                              </m:sSup>
                            </m:oMath>
                          </a14:m>
                          <a:r>
                            <a:rPr lang="en-IN" sz="1800" b="0" kern="1200" dirty="0">
                              <a:solidFill>
                                <a:schemeClr val="tx1"/>
                              </a:solidFill>
                              <a:latin typeface="Trebuchet MS" panose="020B0603020202020204" pitchFamily="34" charset="0"/>
                              <a:ea typeface="+mn-ea"/>
                              <a:cs typeface="+mn-cs"/>
                            </a:rPr>
                            <a:t> + 97 x 10 + 98  = 9800+970+98</a:t>
                          </a:r>
                          <a:r>
                            <a:rPr lang="en-IN" sz="1800" b="0" kern="1200" baseline="0" dirty="0">
                              <a:solidFill>
                                <a:schemeClr val="tx1"/>
                              </a:solidFill>
                              <a:latin typeface="Trebuchet MS" panose="020B0603020202020204" pitchFamily="34" charset="0"/>
                              <a:ea typeface="+mn-ea"/>
                              <a:cs typeface="+mn-cs"/>
                            </a:rPr>
                            <a:t> = 10868 % 1549  = </a:t>
                          </a:r>
                          <a:r>
                            <a:rPr lang="en-IN" sz="1800" b="0" kern="1200" baseline="0" dirty="0">
                              <a:solidFill>
                                <a:srgbClr val="FF0000"/>
                              </a:solidFill>
                              <a:latin typeface="Trebuchet MS" panose="020B0603020202020204" pitchFamily="34" charset="0"/>
                              <a:ea typeface="+mn-ea"/>
                              <a:cs typeface="+mn-cs"/>
                            </a:rPr>
                            <a:t>1549  [hash value for the Pattern]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kern="1200" baseline="0" dirty="0">
                            <a:solidFill>
                              <a:srgbClr val="FFFF00"/>
                            </a:solidFill>
                            <a:latin typeface="Trebuchet MS" panose="020B0603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F0000"/>
                              </a:solidFill>
                              <a:latin typeface="Trebuchet MS" panose="020B0603020202020204" pitchFamily="34" charset="0"/>
                            </a:rPr>
                            <a:t>Location 0: </a:t>
                          </a:r>
                        </a:p>
                        <a:p>
                          <a:r>
                            <a:rPr lang="en-US" sz="1800" b="0" kern="1200" dirty="0">
                              <a:solidFill>
                                <a:schemeClr val="tx1"/>
                              </a:solidFill>
                              <a:latin typeface="Trebuchet MS" panose="020B0603020202020204" pitchFamily="34" charset="0"/>
                              <a:ea typeface="+mn-ea"/>
                              <a:cs typeface="+mn-cs"/>
                            </a:rPr>
                            <a:t>H(“aba”) = 97 x </a:t>
                          </a:r>
                          <a14:m>
                            <m:oMath xmlns:m="http://schemas.openxmlformats.org/officeDocument/2006/math">
                              <m:sSup>
                                <m:sSupPr>
                                  <m:ctrlPr>
                                    <a:rPr lang="en-IN" sz="1800" b="0" i="1" kern="1200" dirty="0" smtClean="0">
                                      <a:solidFill>
                                        <a:schemeClr val="tx1"/>
                                      </a:solidFill>
                                      <a:latin typeface="Cambria Math" panose="02040503050406030204" pitchFamily="18" charset="0"/>
                                      <a:ea typeface="+mn-ea"/>
                                      <a:cs typeface="+mn-cs"/>
                                    </a:rPr>
                                  </m:ctrlPr>
                                </m:sSupPr>
                                <m:e>
                                  <m:r>
                                    <a:rPr lang="en-US" sz="1800" b="0" kern="1200" dirty="0" smtClean="0">
                                      <a:solidFill>
                                        <a:schemeClr val="tx1"/>
                                      </a:solidFill>
                                      <a:latin typeface="Cambria Math" panose="02040503050406030204" pitchFamily="18" charset="0"/>
                                      <a:ea typeface="+mn-ea"/>
                                      <a:cs typeface="+mn-cs"/>
                                    </a:rPr>
                                    <m:t>10</m:t>
                                  </m:r>
                                </m:e>
                                <m:sup>
                                  <m:r>
                                    <a:rPr lang="en-US" sz="1800" b="0" kern="1200" dirty="0" smtClean="0">
                                      <a:solidFill>
                                        <a:schemeClr val="tx1"/>
                                      </a:solidFill>
                                      <a:latin typeface="Cambria Math" panose="02040503050406030204" pitchFamily="18" charset="0"/>
                                      <a:ea typeface="+mn-ea"/>
                                      <a:cs typeface="+mn-cs"/>
                                    </a:rPr>
                                    <m:t>2</m:t>
                                  </m:r>
                                </m:sup>
                              </m:sSup>
                            </m:oMath>
                          </a14:m>
                          <a:r>
                            <a:rPr lang="en-IN" sz="1800" b="0" kern="1200" dirty="0">
                              <a:solidFill>
                                <a:schemeClr val="tx1"/>
                              </a:solidFill>
                              <a:latin typeface="Trebuchet MS" panose="020B0603020202020204" pitchFamily="34" charset="0"/>
                              <a:ea typeface="+mn-ea"/>
                              <a:cs typeface="+mn-cs"/>
                            </a:rPr>
                            <a:t> + 98 x 10 + 97  = 9700+980+97 = 10777 % 1549  = 1483</a:t>
                          </a:r>
                        </a:p>
                        <a:p>
                          <a:endParaRPr lang="en-US" sz="800" b="0" dirty="0">
                            <a:solidFill>
                              <a:srgbClr val="FFFF00"/>
                            </a:solidFill>
                            <a:latin typeface="Trebuchet MS" panose="020B0603020202020204" pitchFamily="34" charset="0"/>
                          </a:endParaRPr>
                        </a:p>
                        <a:p>
                          <a:r>
                            <a:rPr lang="en-US" b="0" dirty="0">
                              <a:solidFill>
                                <a:srgbClr val="FF0000"/>
                              </a:solidFill>
                              <a:latin typeface="Trebuchet MS" panose="020B0603020202020204" pitchFamily="34" charset="0"/>
                            </a:rPr>
                            <a:t>Location 1: </a:t>
                          </a:r>
                        </a:p>
                        <a:p>
                          <a:r>
                            <a:rPr lang="en-US" b="0" dirty="0">
                              <a:solidFill>
                                <a:schemeClr val="tx1"/>
                              </a:solidFill>
                              <a:latin typeface="Trebuchet MS" panose="020B0603020202020204" pitchFamily="34" charset="0"/>
                            </a:rPr>
                            <a:t>H(“</a:t>
                          </a:r>
                          <a:r>
                            <a:rPr lang="en-US" b="0" dirty="0" err="1">
                              <a:solidFill>
                                <a:schemeClr val="tx1"/>
                              </a:solidFill>
                              <a:latin typeface="Trebuchet MS" panose="020B0603020202020204" pitchFamily="34" charset="0"/>
                            </a:rPr>
                            <a:t>bab</a:t>
                          </a:r>
                          <a:r>
                            <a:rPr lang="en-US" b="0" dirty="0">
                              <a:solidFill>
                                <a:schemeClr val="tx1"/>
                              </a:solidFill>
                              <a:latin typeface="Trebuchet MS" panose="020B0603020202020204" pitchFamily="34" charset="0"/>
                            </a:rPr>
                            <a:t>”)= </a:t>
                          </a:r>
                          <a:r>
                            <a:rPr lang="en-US" sz="1800" b="0" dirty="0">
                              <a:solidFill>
                                <a:schemeClr val="tx1"/>
                              </a:solidFill>
                              <a:latin typeface="Trebuchet MS" panose="020B0603020202020204" pitchFamily="34" charset="0"/>
                            </a:rPr>
                            <a:t>98 x </a:t>
                          </a:r>
                          <a14:m>
                            <m:oMath xmlns:m="http://schemas.openxmlformats.org/officeDocument/2006/math">
                              <m:sSup>
                                <m:sSupPr>
                                  <m:ctrlPr>
                                    <a:rPr lang="en-IN" sz="1800" b="0" i="1" kern="1200" dirty="0" smtClean="0">
                                      <a:solidFill>
                                        <a:schemeClr val="tx1"/>
                                      </a:solidFill>
                                      <a:latin typeface="Cambria Math" panose="02040503050406030204" pitchFamily="18" charset="0"/>
                                      <a:ea typeface="+mn-ea"/>
                                      <a:cs typeface="+mn-cs"/>
                                    </a:rPr>
                                  </m:ctrlPr>
                                </m:sSupPr>
                                <m:e>
                                  <m:r>
                                    <a:rPr lang="en-US" sz="1800" b="0" kern="1200" dirty="0" smtClean="0">
                                      <a:solidFill>
                                        <a:schemeClr val="tx1"/>
                                      </a:solidFill>
                                      <a:latin typeface="Cambria Math" panose="02040503050406030204" pitchFamily="18" charset="0"/>
                                      <a:ea typeface="+mn-ea"/>
                                      <a:cs typeface="+mn-cs"/>
                                    </a:rPr>
                                    <m:t>10</m:t>
                                  </m:r>
                                </m:e>
                                <m:sup>
                                  <m:r>
                                    <a:rPr lang="en-US" sz="1800" b="0" kern="1200" dirty="0" smtClean="0">
                                      <a:solidFill>
                                        <a:schemeClr val="tx1"/>
                                      </a:solidFill>
                                      <a:latin typeface="Cambria Math" panose="02040503050406030204" pitchFamily="18" charset="0"/>
                                      <a:ea typeface="+mn-ea"/>
                                      <a:cs typeface="+mn-cs"/>
                                    </a:rPr>
                                    <m:t>2</m:t>
                                  </m:r>
                                </m:sup>
                              </m:sSup>
                            </m:oMath>
                          </a14:m>
                          <a:r>
                            <a:rPr lang="en-IN" sz="1800" b="0" kern="1200" dirty="0">
                              <a:solidFill>
                                <a:schemeClr val="tx1"/>
                              </a:solidFill>
                              <a:latin typeface="Trebuchet MS" panose="020B0603020202020204" pitchFamily="34" charset="0"/>
                              <a:ea typeface="+mn-ea"/>
                              <a:cs typeface="+mn-cs"/>
                            </a:rPr>
                            <a:t> + 97 x 10 + 98  = 9800+970+98</a:t>
                          </a:r>
                          <a:r>
                            <a:rPr lang="en-IN" sz="1800" b="0" kern="1200" baseline="0" dirty="0">
                              <a:solidFill>
                                <a:schemeClr val="tx1"/>
                              </a:solidFill>
                              <a:latin typeface="Trebuchet MS" panose="020B0603020202020204" pitchFamily="34" charset="0"/>
                              <a:ea typeface="+mn-ea"/>
                              <a:cs typeface="+mn-cs"/>
                            </a:rPr>
                            <a:t> = 10868 % 1549 </a:t>
                          </a:r>
                          <a:r>
                            <a:rPr lang="en-US" b="0" dirty="0">
                              <a:solidFill>
                                <a:schemeClr val="tx1"/>
                              </a:solidFill>
                              <a:latin typeface="Trebuchet MS" panose="020B0603020202020204" pitchFamily="34" charset="0"/>
                            </a:rPr>
                            <a:t>  = </a:t>
                          </a:r>
                          <a:r>
                            <a:rPr lang="en-US" b="0" dirty="0">
                              <a:solidFill>
                                <a:srgbClr val="FF0000"/>
                              </a:solidFill>
                              <a:latin typeface="Trebuchet MS" panose="020B0603020202020204" pitchFamily="34" charset="0"/>
                            </a:rPr>
                            <a:t>1549  </a:t>
                          </a:r>
                          <a:r>
                            <a:rPr lang="en-US" sz="1800" b="0" kern="1200" dirty="0">
                              <a:solidFill>
                                <a:srgbClr val="FF0000"/>
                              </a:solidFill>
                              <a:latin typeface="Trebuchet MS" panose="020B0603020202020204" pitchFamily="34" charset="0"/>
                              <a:ea typeface="+mn-ea"/>
                              <a:cs typeface="+mn-cs"/>
                            </a:rPr>
                            <a:t> [Match]</a:t>
                          </a:r>
                        </a:p>
                        <a:p>
                          <a:endParaRPr lang="en-US" sz="1000" b="0" dirty="0">
                            <a:solidFill>
                              <a:srgbClr val="FFFF00"/>
                            </a:solidFill>
                            <a:latin typeface="Trebuchet MS" panose="020B0603020202020204" pitchFamily="34" charset="0"/>
                          </a:endParaRPr>
                        </a:p>
                        <a:p>
                          <a:r>
                            <a:rPr lang="en-US" b="0" dirty="0">
                              <a:solidFill>
                                <a:srgbClr val="FF0000"/>
                              </a:solidFill>
                              <a:latin typeface="Trebuchet MS" panose="020B0603020202020204" pitchFamily="34" charset="0"/>
                            </a:rPr>
                            <a:t>Location 2: </a:t>
                          </a:r>
                        </a:p>
                        <a:p>
                          <a:r>
                            <a:rPr lang="en-US" sz="1800" b="0" kern="1200" dirty="0">
                              <a:solidFill>
                                <a:schemeClr val="tx1"/>
                              </a:solidFill>
                              <a:latin typeface="Trebuchet MS" panose="020B0603020202020204" pitchFamily="34" charset="0"/>
                              <a:ea typeface="+mn-ea"/>
                              <a:cs typeface="+mn-cs"/>
                            </a:rPr>
                            <a:t>H(“aba”) = 97 x </a:t>
                          </a:r>
                          <a14:m>
                            <m:oMath xmlns:m="http://schemas.openxmlformats.org/officeDocument/2006/math">
                              <m:sSup>
                                <m:sSupPr>
                                  <m:ctrlPr>
                                    <a:rPr lang="en-IN" sz="1800" b="0" i="1" kern="1200" dirty="0" smtClean="0">
                                      <a:solidFill>
                                        <a:schemeClr val="tx1"/>
                                      </a:solidFill>
                                      <a:latin typeface="Cambria Math" panose="02040503050406030204" pitchFamily="18" charset="0"/>
                                      <a:ea typeface="+mn-ea"/>
                                      <a:cs typeface="+mn-cs"/>
                                    </a:rPr>
                                  </m:ctrlPr>
                                </m:sSupPr>
                                <m:e>
                                  <m:r>
                                    <a:rPr lang="en-US" sz="1800" b="0" kern="1200" dirty="0" smtClean="0">
                                      <a:solidFill>
                                        <a:schemeClr val="tx1"/>
                                      </a:solidFill>
                                      <a:latin typeface="Cambria Math" panose="02040503050406030204" pitchFamily="18" charset="0"/>
                                      <a:ea typeface="+mn-ea"/>
                                      <a:cs typeface="+mn-cs"/>
                                    </a:rPr>
                                    <m:t>10</m:t>
                                  </m:r>
                                </m:e>
                                <m:sup>
                                  <m:r>
                                    <a:rPr lang="en-US" sz="1800" b="0" kern="1200" dirty="0" smtClean="0">
                                      <a:solidFill>
                                        <a:schemeClr val="tx1"/>
                                      </a:solidFill>
                                      <a:latin typeface="Cambria Math" panose="02040503050406030204" pitchFamily="18" charset="0"/>
                                      <a:ea typeface="+mn-ea"/>
                                      <a:cs typeface="+mn-cs"/>
                                    </a:rPr>
                                    <m:t>2</m:t>
                                  </m:r>
                                </m:sup>
                              </m:sSup>
                            </m:oMath>
                          </a14:m>
                          <a:r>
                            <a:rPr lang="en-IN" sz="1800" b="0" kern="1200" dirty="0">
                              <a:solidFill>
                                <a:schemeClr val="tx1"/>
                              </a:solidFill>
                              <a:latin typeface="Trebuchet MS" panose="020B0603020202020204" pitchFamily="34" charset="0"/>
                              <a:ea typeface="+mn-ea"/>
                              <a:cs typeface="+mn-cs"/>
                            </a:rPr>
                            <a:t> + 98 x 10 + 97  = 9700+980+97 = 10777 % 1549  = 1483</a:t>
                          </a:r>
                          <a:endParaRPr lang="en-US" sz="1800" b="0" kern="1200" dirty="0">
                            <a:solidFill>
                              <a:schemeClr val="tx1"/>
                            </a:solidFill>
                            <a:latin typeface="Trebuchet MS" panose="020B0603020202020204" pitchFamily="34" charset="0"/>
                            <a:ea typeface="+mn-ea"/>
                            <a:cs typeface="+mn-cs"/>
                          </a:endParaRPr>
                        </a:p>
                        <a:p>
                          <a:endParaRPr lang="en-US" sz="1000" b="0" dirty="0">
                            <a:solidFill>
                              <a:srgbClr val="FFFF00"/>
                            </a:solidFill>
                            <a:latin typeface="Trebuchet MS" panose="020B0603020202020204" pitchFamily="34" charset="0"/>
                          </a:endParaRPr>
                        </a:p>
                        <a:p>
                          <a:r>
                            <a:rPr lang="en-US" b="0" dirty="0">
                              <a:solidFill>
                                <a:srgbClr val="FF0000"/>
                              </a:solidFill>
                              <a:latin typeface="Trebuchet MS" panose="020B0603020202020204" pitchFamily="34" charset="0"/>
                            </a:rPr>
                            <a:t>Location 3: </a:t>
                          </a:r>
                        </a:p>
                        <a:p>
                          <a:pPr marL="0" algn="l" defTabSz="914400" rtl="0" eaLnBrk="1" latinLnBrk="0" hangingPunct="1"/>
                          <a:r>
                            <a:rPr lang="en-US" sz="1800" b="0" kern="1200" dirty="0">
                              <a:solidFill>
                                <a:schemeClr val="tx1"/>
                              </a:solidFill>
                              <a:latin typeface="Trebuchet MS" panose="020B0603020202020204" pitchFamily="34" charset="0"/>
                              <a:ea typeface="+mn-ea"/>
                              <a:cs typeface="+mn-cs"/>
                            </a:rPr>
                            <a:t>H(“baa”) = 98 x </a:t>
                          </a:r>
                          <a14:m>
                            <m:oMath xmlns:m="http://schemas.openxmlformats.org/officeDocument/2006/math">
                              <m:sSup>
                                <m:sSupPr>
                                  <m:ctrlPr>
                                    <a:rPr lang="en-IN" sz="1800" b="0" i="1" kern="1200" dirty="0" smtClean="0">
                                      <a:solidFill>
                                        <a:schemeClr val="tx1"/>
                                      </a:solidFill>
                                      <a:latin typeface="Cambria Math" panose="02040503050406030204" pitchFamily="18" charset="0"/>
                                      <a:ea typeface="+mn-ea"/>
                                      <a:cs typeface="+mn-cs"/>
                                    </a:rPr>
                                  </m:ctrlPr>
                                </m:sSupPr>
                                <m:e>
                                  <m:r>
                                    <a:rPr lang="en-US" sz="1800" b="0" kern="1200" dirty="0" smtClean="0">
                                      <a:solidFill>
                                        <a:schemeClr val="tx1"/>
                                      </a:solidFill>
                                      <a:latin typeface="Cambria Math" panose="02040503050406030204" pitchFamily="18" charset="0"/>
                                      <a:ea typeface="+mn-ea"/>
                                      <a:cs typeface="+mn-cs"/>
                                    </a:rPr>
                                    <m:t>10</m:t>
                                  </m:r>
                                </m:e>
                                <m:sup>
                                  <m:r>
                                    <a:rPr lang="en-US" sz="1800" b="0" kern="1200" dirty="0" smtClean="0">
                                      <a:solidFill>
                                        <a:schemeClr val="tx1"/>
                                      </a:solidFill>
                                      <a:latin typeface="Cambria Math" panose="02040503050406030204" pitchFamily="18" charset="0"/>
                                      <a:ea typeface="+mn-ea"/>
                                      <a:cs typeface="+mn-cs"/>
                                    </a:rPr>
                                    <m:t>2</m:t>
                                  </m:r>
                                </m:sup>
                              </m:sSup>
                            </m:oMath>
                          </a14:m>
                          <a:r>
                            <a:rPr lang="en-IN" sz="1800" b="0" kern="1200" dirty="0">
                              <a:solidFill>
                                <a:schemeClr val="tx1"/>
                              </a:solidFill>
                              <a:latin typeface="Trebuchet MS" panose="020B0603020202020204" pitchFamily="34" charset="0"/>
                              <a:ea typeface="+mn-ea"/>
                              <a:cs typeface="+mn-cs"/>
                            </a:rPr>
                            <a:t> + 97 x 10 + 97  = 9700+970+97 = 10867 % 1549  = 1573</a:t>
                          </a:r>
                          <a:endParaRPr lang="en-US" sz="1800" b="0" kern="1200" dirty="0">
                            <a:solidFill>
                              <a:schemeClr val="tx1"/>
                            </a:solidFill>
                            <a:latin typeface="Trebuchet MS" panose="020B0603020202020204" pitchFamily="34" charset="0"/>
                            <a:ea typeface="+mn-ea"/>
                            <a:cs typeface="+mn-cs"/>
                          </a:endParaRPr>
                        </a:p>
                        <a:p>
                          <a:endParaRPr lang="en-US" sz="1200" b="0" dirty="0">
                            <a:solidFill>
                              <a:srgbClr val="FFFF00"/>
                            </a:solidFill>
                            <a:latin typeface="Trebuchet MS" panose="020B0603020202020204" pitchFamily="34" charset="0"/>
                          </a:endParaRPr>
                        </a:p>
                        <a:p>
                          <a:r>
                            <a:rPr lang="en-US" b="0" dirty="0">
                              <a:solidFill>
                                <a:srgbClr val="FF0000"/>
                              </a:solidFill>
                              <a:latin typeface="Trebuchet MS" panose="020B0603020202020204" pitchFamily="34" charset="0"/>
                            </a:rPr>
                            <a:t>Location 4: </a:t>
                          </a:r>
                        </a:p>
                        <a:p>
                          <a:pPr marL="0" algn="l" defTabSz="914400" rtl="0" eaLnBrk="1" latinLnBrk="0" hangingPunct="1"/>
                          <a:r>
                            <a:rPr lang="en-US" sz="1800" b="0" kern="1200" dirty="0">
                              <a:solidFill>
                                <a:schemeClr val="tx1"/>
                              </a:solidFill>
                              <a:latin typeface="Trebuchet MS" panose="020B0603020202020204" pitchFamily="34" charset="0"/>
                              <a:ea typeface="+mn-ea"/>
                              <a:cs typeface="+mn-cs"/>
                            </a:rPr>
                            <a:t>H(“</a:t>
                          </a:r>
                          <a:r>
                            <a:rPr lang="en-US" sz="1800" b="0" kern="1200" dirty="0" err="1">
                              <a:solidFill>
                                <a:schemeClr val="tx1"/>
                              </a:solidFill>
                              <a:latin typeface="Trebuchet MS" panose="020B0603020202020204" pitchFamily="34" charset="0"/>
                              <a:ea typeface="+mn-ea"/>
                              <a:cs typeface="+mn-cs"/>
                            </a:rPr>
                            <a:t>aac</a:t>
                          </a:r>
                          <a:r>
                            <a:rPr lang="en-US" sz="1800" b="0" kern="1200" dirty="0">
                              <a:solidFill>
                                <a:schemeClr val="tx1"/>
                              </a:solidFill>
                              <a:latin typeface="Trebuchet MS" panose="020B0603020202020204" pitchFamily="34" charset="0"/>
                              <a:ea typeface="+mn-ea"/>
                              <a:cs typeface="+mn-cs"/>
                            </a:rPr>
                            <a:t>”) =   97 x </a:t>
                          </a:r>
                          <a14:m>
                            <m:oMath xmlns:m="http://schemas.openxmlformats.org/officeDocument/2006/math">
                              <m:sSup>
                                <m:sSupPr>
                                  <m:ctrlPr>
                                    <a:rPr lang="en-IN" sz="1800" b="0" i="1" kern="1200" dirty="0" smtClean="0">
                                      <a:solidFill>
                                        <a:schemeClr val="tx1"/>
                                      </a:solidFill>
                                      <a:latin typeface="Cambria Math" panose="02040503050406030204" pitchFamily="18" charset="0"/>
                                      <a:ea typeface="+mn-ea"/>
                                      <a:cs typeface="+mn-cs"/>
                                    </a:rPr>
                                  </m:ctrlPr>
                                </m:sSupPr>
                                <m:e>
                                  <m:r>
                                    <a:rPr lang="en-US" sz="1800" b="0" kern="1200" dirty="0" smtClean="0">
                                      <a:solidFill>
                                        <a:schemeClr val="tx1"/>
                                      </a:solidFill>
                                      <a:latin typeface="Cambria Math" panose="02040503050406030204" pitchFamily="18" charset="0"/>
                                      <a:ea typeface="+mn-ea"/>
                                      <a:cs typeface="+mn-cs"/>
                                    </a:rPr>
                                    <m:t>10</m:t>
                                  </m:r>
                                </m:e>
                                <m:sup>
                                  <m:r>
                                    <a:rPr lang="en-US" sz="1800" b="0" kern="1200" dirty="0" smtClean="0">
                                      <a:solidFill>
                                        <a:schemeClr val="tx1"/>
                                      </a:solidFill>
                                      <a:latin typeface="Cambria Math" panose="02040503050406030204" pitchFamily="18" charset="0"/>
                                      <a:ea typeface="+mn-ea"/>
                                      <a:cs typeface="+mn-cs"/>
                                    </a:rPr>
                                    <m:t>2</m:t>
                                  </m:r>
                                </m:sup>
                              </m:sSup>
                            </m:oMath>
                          </a14:m>
                          <a:r>
                            <a:rPr lang="en-IN" sz="1800" b="0" kern="1200" dirty="0">
                              <a:solidFill>
                                <a:schemeClr val="tx1"/>
                              </a:solidFill>
                              <a:latin typeface="Trebuchet MS" panose="020B0603020202020204" pitchFamily="34" charset="0"/>
                              <a:ea typeface="+mn-ea"/>
                              <a:cs typeface="+mn-cs"/>
                            </a:rPr>
                            <a:t> + 97 x 10 + 99  = 9700+970+99 = 10769 % 1549  = 1475</a:t>
                          </a:r>
                          <a:endParaRPr lang="en-US" sz="1800" b="0" kern="1200" dirty="0">
                            <a:solidFill>
                              <a:schemeClr val="tx1"/>
                            </a:solidFill>
                            <a:latin typeface="Trebuchet MS" panose="020B0603020202020204" pitchFamily="34" charset="0"/>
                            <a:ea typeface="+mn-ea"/>
                            <a:cs typeface="+mn-cs"/>
                          </a:endParaRPr>
                        </a:p>
                      </a:txBody>
                      <a:tcPr>
                        <a:solidFill>
                          <a:schemeClr val="bg1"/>
                        </a:solidFill>
                      </a:tcPr>
                    </a:tc>
                    <a:extLst>
                      <a:ext uri="{0D108BD9-81ED-4DB2-BD59-A6C34878D82A}">
                        <a16:rowId xmlns:a16="http://schemas.microsoft.com/office/drawing/2014/main" val="2665255484"/>
                      </a:ext>
                    </a:extLst>
                  </a:tr>
                </a:tbl>
              </a:graphicData>
            </a:graphic>
          </p:graphicFrame>
        </mc:Choice>
        <mc:Fallback xmlns="">
          <p:graphicFrame>
            <p:nvGraphicFramePr>
              <p:cNvPr id="9" name="Table 9">
                <a:extLst>
                  <a:ext uri="{FF2B5EF4-FFF2-40B4-BE49-F238E27FC236}">
                    <a16:creationId xmlns:a16="http://schemas.microsoft.com/office/drawing/2014/main" id="{3AEE78EB-A71D-E0E3-32F5-986395E6E3FF}"/>
                  </a:ext>
                </a:extLst>
              </p:cNvPr>
              <p:cNvGraphicFramePr>
                <a:graphicFrameLocks noGrp="1"/>
              </p:cNvGraphicFramePr>
              <p:nvPr>
                <p:extLst>
                  <p:ext uri="{D42A27DB-BD31-4B8C-83A1-F6EECF244321}">
                    <p14:modId xmlns:p14="http://schemas.microsoft.com/office/powerpoint/2010/main" val="1715736005"/>
                  </p:ext>
                </p:extLst>
              </p:nvPr>
            </p:nvGraphicFramePr>
            <p:xfrm>
              <a:off x="376803" y="1381212"/>
              <a:ext cx="11233559" cy="4287637"/>
            </p:xfrm>
            <a:graphic>
              <a:graphicData uri="http://schemas.openxmlformats.org/drawingml/2006/table">
                <a:tbl>
                  <a:tblPr firstRow="1" bandRow="1">
                    <a:tableStyleId>{5C22544A-7EE6-4342-B048-85BDC9FD1C3A}</a:tableStyleId>
                  </a:tblPr>
                  <a:tblGrid>
                    <a:gridCol w="11233559">
                      <a:extLst>
                        <a:ext uri="{9D8B030D-6E8A-4147-A177-3AD203B41FA5}">
                          <a16:colId xmlns:a16="http://schemas.microsoft.com/office/drawing/2014/main" val="1820104729"/>
                        </a:ext>
                      </a:extLst>
                    </a:gridCol>
                  </a:tblGrid>
                  <a:tr h="4287637">
                    <a:tc>
                      <a:txBody>
                        <a:bodyPr/>
                        <a:lstStyle/>
                        <a:p>
                          <a:endParaRPr lang="en-US"/>
                        </a:p>
                      </a:txBody>
                      <a:tcPr>
                        <a:blipFill>
                          <a:blip r:embed="rId2"/>
                          <a:stretch>
                            <a:fillRect l="-54" t="-852" r="-217" b="-710"/>
                          </a:stretch>
                        </a:blipFill>
                      </a:tcPr>
                    </a:tc>
                    <a:extLst>
                      <a:ext uri="{0D108BD9-81ED-4DB2-BD59-A6C34878D82A}">
                        <a16:rowId xmlns:a16="http://schemas.microsoft.com/office/drawing/2014/main" val="2665255484"/>
                      </a:ext>
                    </a:extLst>
                  </a:tr>
                </a:tbl>
              </a:graphicData>
            </a:graphic>
          </p:graphicFrame>
        </mc:Fallback>
      </mc:AlternateContent>
      <p:graphicFrame>
        <p:nvGraphicFramePr>
          <p:cNvPr id="10" name="Table 10">
            <a:extLst>
              <a:ext uri="{FF2B5EF4-FFF2-40B4-BE49-F238E27FC236}">
                <a16:creationId xmlns:a16="http://schemas.microsoft.com/office/drawing/2014/main" id="{2A37B37B-98A0-F5B6-BC22-5CC12811E703}"/>
              </a:ext>
            </a:extLst>
          </p:cNvPr>
          <p:cNvGraphicFramePr>
            <a:graphicFrameLocks noGrp="1"/>
          </p:cNvGraphicFramePr>
          <p:nvPr>
            <p:extLst>
              <p:ext uri="{D42A27DB-BD31-4B8C-83A1-F6EECF244321}">
                <p14:modId xmlns:p14="http://schemas.microsoft.com/office/powerpoint/2010/main" val="3853315589"/>
              </p:ext>
            </p:extLst>
          </p:nvPr>
        </p:nvGraphicFramePr>
        <p:xfrm>
          <a:off x="250969" y="5759019"/>
          <a:ext cx="11485229" cy="370840"/>
        </p:xfrm>
        <a:graphic>
          <a:graphicData uri="http://schemas.openxmlformats.org/drawingml/2006/table">
            <a:tbl>
              <a:tblPr firstRow="1" bandRow="1">
                <a:tableStyleId>{5C22544A-7EE6-4342-B048-85BDC9FD1C3A}</a:tableStyleId>
              </a:tblPr>
              <a:tblGrid>
                <a:gridCol w="11485229">
                  <a:extLst>
                    <a:ext uri="{9D8B030D-6E8A-4147-A177-3AD203B41FA5}">
                      <a16:colId xmlns:a16="http://schemas.microsoft.com/office/drawing/2014/main" val="3592572421"/>
                    </a:ext>
                  </a:extLst>
                </a:gridCol>
              </a:tblGrid>
              <a:tr h="370840">
                <a:tc>
                  <a:txBody>
                    <a:bodyPr/>
                    <a:lstStyle/>
                    <a:p>
                      <a:r>
                        <a:rPr lang="en-US" sz="1500" b="0" dirty="0">
                          <a:solidFill>
                            <a:srgbClr val="FFFF00"/>
                          </a:solidFill>
                          <a:latin typeface="Trebuchet MS" panose="020B0603020202020204" pitchFamily="34" charset="0"/>
                        </a:rPr>
                        <a:t>A better hashing function can get rid of the false-positives. Thus, It will reduce the number of locations that we need to check</a:t>
                      </a:r>
                      <a:endParaRPr lang="en-IN" sz="1500" b="0" dirty="0">
                        <a:solidFill>
                          <a:srgbClr val="FFFF00"/>
                        </a:solidFill>
                        <a:latin typeface="Trebuchet MS" panose="020B0603020202020204" pitchFamily="34" charset="0"/>
                      </a:endParaRPr>
                    </a:p>
                  </a:txBody>
                  <a:tcPr/>
                </a:tc>
                <a:extLst>
                  <a:ext uri="{0D108BD9-81ED-4DB2-BD59-A6C34878D82A}">
                    <a16:rowId xmlns:a16="http://schemas.microsoft.com/office/drawing/2014/main" val="3904207746"/>
                  </a:ext>
                </a:extLst>
              </a:tr>
            </a:tbl>
          </a:graphicData>
        </a:graphic>
      </p:graphicFrame>
    </p:spTree>
    <p:extLst>
      <p:ext uri="{BB962C8B-B14F-4D97-AF65-F5344CB8AC3E}">
        <p14:creationId xmlns:p14="http://schemas.microsoft.com/office/powerpoint/2010/main" val="3126702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b="1" dirty="0"/>
              <a:t>The Rabin-Karp algorithm</a:t>
            </a:r>
            <a:endParaRPr lang="en-US" altLang="en-US" dirty="0"/>
          </a:p>
        </p:txBody>
      </p:sp>
      <p:pic>
        <p:nvPicPr>
          <p:cNvPr id="1638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19075" y="1431022"/>
            <a:ext cx="8405769" cy="4609051"/>
          </a:xfrm>
          <a:noFill/>
        </p:spPr>
      </p:pic>
    </p:spTree>
    <p:extLst>
      <p:ext uri="{BB962C8B-B14F-4D97-AF65-F5344CB8AC3E}">
        <p14:creationId xmlns:p14="http://schemas.microsoft.com/office/powerpoint/2010/main" val="1819883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5A90EA-30A9-5A6C-364B-8042EE72E2EE}"/>
                  </a:ext>
                </a:extLst>
              </p:cNvPr>
              <p:cNvSpPr>
                <a:spLocks noGrp="1"/>
              </p:cNvSpPr>
              <p:nvPr>
                <p:ph idx="1"/>
              </p:nvPr>
            </p:nvSpPr>
            <p:spPr>
              <a:xfrm>
                <a:off x="427139" y="785390"/>
                <a:ext cx="10515600" cy="5833524"/>
              </a:xfrm>
            </p:spPr>
            <p:txBody>
              <a:bodyPr>
                <a:noAutofit/>
              </a:bodyPr>
              <a:lstStyle/>
              <a:p>
                <a:r>
                  <a:rPr lang="en-US" sz="2100" dirty="0">
                    <a:solidFill>
                      <a:srgbClr val="C00000"/>
                    </a:solidFill>
                  </a:rPr>
                  <a:t>Hash value of the text and pattern should match. </a:t>
                </a:r>
              </a:p>
              <a:p>
                <a:r>
                  <a:rPr lang="en-US" sz="2100" dirty="0"/>
                  <a:t>Hashing converts strings to numeric value.</a:t>
                </a:r>
              </a:p>
              <a:p>
                <a:r>
                  <a:rPr lang="en-US" sz="2100" dirty="0"/>
                  <a:t>Length of the text = n</a:t>
                </a:r>
              </a:p>
              <a:p>
                <a:r>
                  <a:rPr lang="en-US" sz="2100" dirty="0"/>
                  <a:t>Length of the pattern = m</a:t>
                </a:r>
              </a:p>
              <a:p>
                <a:r>
                  <a:rPr lang="en-US" sz="2100" dirty="0"/>
                  <a:t>Hash value of the pattern = x</a:t>
                </a:r>
              </a:p>
              <a:p>
                <a:endParaRPr lang="en-US" sz="100" dirty="0"/>
              </a:p>
              <a:p>
                <a:r>
                  <a:rPr lang="en-US" sz="2100" dirty="0">
                    <a:solidFill>
                      <a:srgbClr val="C00000"/>
                    </a:solidFill>
                  </a:rPr>
                  <a:t>To check if hash value of the text window is = to the hash value of the pattern=x</a:t>
                </a:r>
              </a:p>
              <a:p>
                <a:endParaRPr lang="en-US" sz="100" dirty="0">
                  <a:solidFill>
                    <a:srgbClr val="C00000"/>
                  </a:solidFill>
                  <a:highlight>
                    <a:srgbClr val="FFFF00"/>
                  </a:highlight>
                </a:endParaRPr>
              </a:p>
              <a:p>
                <a:r>
                  <a:rPr lang="en-US" sz="2100" dirty="0">
                    <a:solidFill>
                      <a:srgbClr val="C00000"/>
                    </a:solidFill>
                    <a:highlight>
                      <a:srgbClr val="FFFF00"/>
                    </a:highlight>
                  </a:rPr>
                  <a:t>Hash value for the next window is:</a:t>
                </a:r>
              </a:p>
              <a:p>
                <a:endParaRPr lang="en-US" sz="900" dirty="0"/>
              </a:p>
              <a:p>
                <a:r>
                  <a:rPr lang="en-US" sz="2100" dirty="0"/>
                  <a:t>hash(text[s+1…</a:t>
                </a:r>
                <a:r>
                  <a:rPr lang="en-US" sz="2100" dirty="0" err="1"/>
                  <a:t>s+m</a:t>
                </a:r>
                <a:r>
                  <a:rPr lang="en-US" sz="2100" dirty="0"/>
                  <a:t>])=d(hash(text[s..s+m-1])-text[s] x h)+text[</a:t>
                </a:r>
                <a:r>
                  <a:rPr lang="en-US" sz="2100" dirty="0" err="1"/>
                  <a:t>s+m</a:t>
                </a:r>
                <a:r>
                  <a:rPr lang="en-US" sz="2100" dirty="0"/>
                  <a:t>]) % q</a:t>
                </a:r>
              </a:p>
              <a:p>
                <a:pPr lvl="1"/>
                <a:endParaRPr lang="en-US" sz="900" dirty="0">
                  <a:solidFill>
                    <a:srgbClr val="002060"/>
                  </a:solidFill>
                </a:endParaRPr>
              </a:p>
              <a:p>
                <a:pPr lvl="1"/>
                <a:r>
                  <a:rPr lang="en-US" sz="1400" dirty="0">
                    <a:solidFill>
                      <a:srgbClr val="002060"/>
                    </a:solidFill>
                  </a:rPr>
                  <a:t>where d= number of characters in the alphabet</a:t>
                </a:r>
              </a:p>
              <a:p>
                <a:pPr lvl="1"/>
                <a:r>
                  <a:rPr lang="en-US" sz="1400" dirty="0">
                    <a:solidFill>
                      <a:srgbClr val="002060"/>
                    </a:solidFill>
                  </a:rPr>
                  <a:t>hash(text[s..s+m-1]) = hash value at shift s</a:t>
                </a:r>
              </a:p>
              <a:p>
                <a:pPr lvl="1"/>
                <a:r>
                  <a:rPr lang="en-US" sz="1400" dirty="0">
                    <a:solidFill>
                      <a:srgbClr val="002060"/>
                    </a:solidFill>
                  </a:rPr>
                  <a:t>hash(text[s+1…</a:t>
                </a:r>
                <a:r>
                  <a:rPr lang="en-US" sz="1400" dirty="0" err="1">
                    <a:solidFill>
                      <a:srgbClr val="002060"/>
                    </a:solidFill>
                  </a:rPr>
                  <a:t>s+m</a:t>
                </a:r>
                <a:r>
                  <a:rPr lang="en-US" sz="1400" dirty="0">
                    <a:solidFill>
                      <a:srgbClr val="002060"/>
                    </a:solidFill>
                  </a:rPr>
                  <a:t>]) = hash value of next window</a:t>
                </a:r>
              </a:p>
              <a:p>
                <a:pPr lvl="1"/>
                <a:r>
                  <a:rPr lang="en-US" sz="1400" dirty="0">
                    <a:solidFill>
                      <a:srgbClr val="002060"/>
                    </a:solidFill>
                  </a:rPr>
                  <a:t>text[</a:t>
                </a:r>
                <a:r>
                  <a:rPr lang="en-US" sz="1400" dirty="0" err="1">
                    <a:solidFill>
                      <a:srgbClr val="002060"/>
                    </a:solidFill>
                  </a:rPr>
                  <a:t>s+m</a:t>
                </a:r>
                <a:r>
                  <a:rPr lang="en-US" sz="1400" dirty="0">
                    <a:solidFill>
                      <a:srgbClr val="002060"/>
                    </a:solidFill>
                  </a:rPr>
                  <a:t>] = leading character </a:t>
                </a:r>
              </a:p>
              <a:p>
                <a:pPr lvl="1"/>
                <a:r>
                  <a:rPr lang="en-US" sz="1400" dirty="0">
                    <a:solidFill>
                      <a:srgbClr val="002060"/>
                    </a:solidFill>
                  </a:rPr>
                  <a:t>q=prime number</a:t>
                </a:r>
              </a:p>
              <a:p>
                <a:pPr lvl="1"/>
                <a:r>
                  <a:rPr lang="en-IN" sz="1400" dirty="0">
                    <a:solidFill>
                      <a:srgbClr val="002060"/>
                    </a:solidFill>
                  </a:rPr>
                  <a:t>h=</a:t>
                </a:r>
                <a14:m>
                  <m:oMath xmlns:m="http://schemas.openxmlformats.org/officeDocument/2006/math">
                    <m:sSup>
                      <m:sSupPr>
                        <m:ctrlPr>
                          <a:rPr lang="en-IN" sz="1400" i="1" dirty="0">
                            <a:solidFill>
                              <a:srgbClr val="002060"/>
                            </a:solidFill>
                            <a:latin typeface="Cambria Math" panose="02040503050406030204" pitchFamily="18" charset="0"/>
                          </a:rPr>
                        </m:ctrlPr>
                      </m:sSupPr>
                      <m:e>
                        <m:r>
                          <a:rPr lang="en-US" sz="1400" dirty="0">
                            <a:solidFill>
                              <a:srgbClr val="002060"/>
                            </a:solidFill>
                            <a:latin typeface="Cambria Math" panose="02040503050406030204" pitchFamily="18" charset="0"/>
                          </a:rPr>
                          <m:t>𝑑</m:t>
                        </m:r>
                      </m:e>
                      <m:sup>
                        <m:r>
                          <a:rPr lang="en-US" sz="1400" dirty="0">
                            <a:solidFill>
                              <a:srgbClr val="002060"/>
                            </a:solidFill>
                            <a:latin typeface="Cambria Math" panose="02040503050406030204" pitchFamily="18" charset="0"/>
                          </a:rPr>
                          <m:t>(</m:t>
                        </m:r>
                        <m:r>
                          <a:rPr lang="en-US" sz="1400" dirty="0">
                            <a:solidFill>
                              <a:srgbClr val="002060"/>
                            </a:solidFill>
                            <a:latin typeface="Cambria Math" panose="02040503050406030204" pitchFamily="18" charset="0"/>
                          </a:rPr>
                          <m:t>𝑚</m:t>
                        </m:r>
                        <m:r>
                          <a:rPr lang="en-US" sz="1400" dirty="0">
                            <a:solidFill>
                              <a:srgbClr val="002060"/>
                            </a:solidFill>
                            <a:latin typeface="Cambria Math" panose="02040503050406030204" pitchFamily="18" charset="0"/>
                          </a:rPr>
                          <m:t>−1)</m:t>
                        </m:r>
                      </m:sup>
                    </m:sSup>
                  </m:oMath>
                </a14:m>
                <a:r>
                  <a:rPr lang="en-IN" sz="1400" dirty="0">
                    <a:solidFill>
                      <a:srgbClr val="002060"/>
                    </a:solidFill>
                  </a:rPr>
                  <a:t> % q </a:t>
                </a:r>
                <a:endParaRPr lang="en-US" sz="1400" dirty="0">
                  <a:solidFill>
                    <a:srgbClr val="002060"/>
                  </a:solidFill>
                </a:endParaRPr>
              </a:p>
              <a:p>
                <a:endParaRPr lang="en-US" sz="1400" dirty="0"/>
              </a:p>
              <a:p>
                <a:endParaRPr lang="en-IN" sz="2100" dirty="0"/>
              </a:p>
            </p:txBody>
          </p:sp>
        </mc:Choice>
        <mc:Fallback xmlns="">
          <p:sp>
            <p:nvSpPr>
              <p:cNvPr id="3" name="Content Placeholder 2">
                <a:extLst>
                  <a:ext uri="{FF2B5EF4-FFF2-40B4-BE49-F238E27FC236}">
                    <a16:creationId xmlns:a16="http://schemas.microsoft.com/office/drawing/2014/main" id="{3A5A90EA-30A9-5A6C-364B-8042EE72E2EE}"/>
                  </a:ext>
                </a:extLst>
              </p:cNvPr>
              <p:cNvSpPr>
                <a:spLocks noGrp="1" noRot="1" noChangeAspect="1" noMove="1" noResize="1" noEditPoints="1" noAdjustHandles="1" noChangeArrowheads="1" noChangeShapeType="1" noTextEdit="1"/>
              </p:cNvSpPr>
              <p:nvPr>
                <p:ph idx="1"/>
              </p:nvPr>
            </p:nvSpPr>
            <p:spPr>
              <a:xfrm>
                <a:off x="427139" y="785390"/>
                <a:ext cx="10515600" cy="5833524"/>
              </a:xfrm>
              <a:blipFill>
                <a:blip r:embed="rId2"/>
                <a:stretch>
                  <a:fillRect l="-580" t="-1254"/>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77713066-E269-01BB-6E18-DE33D3B42984}"/>
              </a:ext>
            </a:extLst>
          </p:cNvPr>
          <p:cNvSpPr>
            <a:spLocks noGrp="1"/>
          </p:cNvSpPr>
          <p:nvPr>
            <p:ph type="title"/>
          </p:nvPr>
        </p:nvSpPr>
        <p:spPr>
          <a:xfrm>
            <a:off x="838200" y="365126"/>
            <a:ext cx="10515600" cy="305994"/>
          </a:xfrm>
        </p:spPr>
        <p:txBody>
          <a:bodyPr>
            <a:normAutofit fontScale="90000"/>
          </a:bodyPr>
          <a:lstStyle/>
          <a:p>
            <a:pPr eaLnBrk="1" hangingPunct="1"/>
            <a:r>
              <a:rPr lang="en-US" altLang="en-US" b="1" dirty="0"/>
              <a:t>The Rabin-Karp algorithm</a:t>
            </a:r>
            <a:endParaRPr lang="en-US" altLang="en-US" dirty="0"/>
          </a:p>
        </p:txBody>
      </p:sp>
    </p:spTree>
    <p:extLst>
      <p:ext uri="{BB962C8B-B14F-4D97-AF65-F5344CB8AC3E}">
        <p14:creationId xmlns:p14="http://schemas.microsoft.com/office/powerpoint/2010/main" val="156554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A189D726-6CFE-7230-6957-88FD693A1305}"/>
              </a:ext>
            </a:extLst>
          </p:cNvPr>
          <p:cNvGraphicFramePr>
            <a:graphicFrameLocks noGrp="1"/>
          </p:cNvGraphicFramePr>
          <p:nvPr>
            <p:extLst>
              <p:ext uri="{D42A27DB-BD31-4B8C-83A1-F6EECF244321}">
                <p14:modId xmlns:p14="http://schemas.microsoft.com/office/powerpoint/2010/main" val="3229012454"/>
              </p:ext>
            </p:extLst>
          </p:nvPr>
        </p:nvGraphicFramePr>
        <p:xfrm>
          <a:off x="92278" y="274319"/>
          <a:ext cx="11392250" cy="6000645"/>
        </p:xfrm>
        <a:graphic>
          <a:graphicData uri="http://schemas.openxmlformats.org/drawingml/2006/table">
            <a:tbl>
              <a:tblPr firstRow="1" bandRow="1">
                <a:tableStyleId>{5C22544A-7EE6-4342-B048-85BDC9FD1C3A}</a:tableStyleId>
              </a:tblPr>
              <a:tblGrid>
                <a:gridCol w="3949278">
                  <a:extLst>
                    <a:ext uri="{9D8B030D-6E8A-4147-A177-3AD203B41FA5}">
                      <a16:colId xmlns:a16="http://schemas.microsoft.com/office/drawing/2014/main" val="3852499071"/>
                    </a:ext>
                  </a:extLst>
                </a:gridCol>
                <a:gridCol w="4129321">
                  <a:extLst>
                    <a:ext uri="{9D8B030D-6E8A-4147-A177-3AD203B41FA5}">
                      <a16:colId xmlns:a16="http://schemas.microsoft.com/office/drawing/2014/main" val="4115782613"/>
                    </a:ext>
                  </a:extLst>
                </a:gridCol>
                <a:gridCol w="3313651">
                  <a:extLst>
                    <a:ext uri="{9D8B030D-6E8A-4147-A177-3AD203B41FA5}">
                      <a16:colId xmlns:a16="http://schemas.microsoft.com/office/drawing/2014/main" val="1565086856"/>
                    </a:ext>
                  </a:extLst>
                </a:gridCol>
              </a:tblGrid>
              <a:tr h="6000645">
                <a:tc>
                  <a:txBody>
                    <a:bodyPr/>
                    <a:lstStyle/>
                    <a:p>
                      <a:r>
                        <a:rPr lang="en-US" sz="1300" b="0" dirty="0">
                          <a:solidFill>
                            <a:srgbClr val="FF0000"/>
                          </a:solidFill>
                          <a:latin typeface="Trebuchet MS" panose="020B0603020202020204" pitchFamily="34" charset="0"/>
                        </a:rPr>
                        <a:t>// C++ implementation of Rabin Karp</a:t>
                      </a:r>
                    </a:p>
                    <a:p>
                      <a:r>
                        <a:rPr lang="en-US" sz="1300" b="0" dirty="0">
                          <a:solidFill>
                            <a:schemeClr val="tx1"/>
                          </a:solidFill>
                          <a:latin typeface="Trebuchet MS" panose="020B0603020202020204" pitchFamily="34" charset="0"/>
                        </a:rPr>
                        <a:t>#include &lt;bits/</a:t>
                      </a:r>
                      <a:r>
                        <a:rPr lang="en-US" sz="1300" b="0" dirty="0" err="1">
                          <a:solidFill>
                            <a:schemeClr val="tx1"/>
                          </a:solidFill>
                          <a:latin typeface="Trebuchet MS" panose="020B0603020202020204" pitchFamily="34" charset="0"/>
                        </a:rPr>
                        <a:t>stdc</a:t>
                      </a:r>
                      <a:r>
                        <a:rPr lang="en-US" sz="1300" b="0" dirty="0">
                          <a:solidFill>
                            <a:schemeClr val="tx1"/>
                          </a:solidFill>
                          <a:latin typeface="Trebuchet MS" panose="020B0603020202020204" pitchFamily="34" charset="0"/>
                        </a:rPr>
                        <a:t>++.h&gt;</a:t>
                      </a:r>
                    </a:p>
                    <a:p>
                      <a:r>
                        <a:rPr lang="en-US" sz="1300" b="0" dirty="0">
                          <a:solidFill>
                            <a:schemeClr val="tx1"/>
                          </a:solidFill>
                          <a:latin typeface="Trebuchet MS" panose="020B0603020202020204" pitchFamily="34" charset="0"/>
                        </a:rPr>
                        <a:t>using namespace std;</a:t>
                      </a:r>
                    </a:p>
                    <a:p>
                      <a:r>
                        <a:rPr lang="en-US" sz="1300" b="0" dirty="0">
                          <a:solidFill>
                            <a:schemeClr val="tx1"/>
                          </a:solidFill>
                          <a:latin typeface="Trebuchet MS" panose="020B0603020202020204" pitchFamily="34" charset="0"/>
                        </a:rPr>
                        <a:t> #define d 256  </a:t>
                      </a:r>
                      <a:r>
                        <a:rPr lang="en-US" sz="1000" b="0" dirty="0">
                          <a:solidFill>
                            <a:srgbClr val="C00000"/>
                          </a:solidFill>
                          <a:latin typeface="Trebuchet MS" panose="020B0603020202020204" pitchFamily="34" charset="0"/>
                        </a:rPr>
                        <a:t>// d is the number of characters in the input alphabet</a:t>
                      </a:r>
                    </a:p>
                    <a:p>
                      <a:r>
                        <a:rPr lang="en-US" sz="1300" b="0" dirty="0">
                          <a:solidFill>
                            <a:srgbClr val="FF0000"/>
                          </a:solidFill>
                          <a:latin typeface="Trebuchet MS" panose="020B0603020202020204" pitchFamily="34" charset="0"/>
                        </a:rPr>
                        <a:t> /* pat -&gt; pattern</a:t>
                      </a:r>
                    </a:p>
                    <a:p>
                      <a:r>
                        <a:rPr lang="en-US" sz="1300" b="0" dirty="0">
                          <a:solidFill>
                            <a:srgbClr val="FF0000"/>
                          </a:solidFill>
                          <a:latin typeface="Trebuchet MS" panose="020B0603020202020204" pitchFamily="34" charset="0"/>
                        </a:rPr>
                        <a:t>    txt -&gt; text</a:t>
                      </a:r>
                    </a:p>
                    <a:p>
                      <a:r>
                        <a:rPr lang="en-US" sz="1300" b="0" dirty="0">
                          <a:solidFill>
                            <a:srgbClr val="FF0000"/>
                          </a:solidFill>
                          <a:latin typeface="Trebuchet MS" panose="020B0603020202020204" pitchFamily="34" charset="0"/>
                        </a:rPr>
                        <a:t>    q -&gt; A prime number</a:t>
                      </a:r>
                    </a:p>
                    <a:p>
                      <a:r>
                        <a:rPr lang="en-US" sz="1300" b="0" dirty="0">
                          <a:solidFill>
                            <a:srgbClr val="FF0000"/>
                          </a:solidFill>
                          <a:latin typeface="Trebuchet MS" panose="020B0603020202020204" pitchFamily="34" charset="0"/>
                        </a:rPr>
                        <a:t>*/</a:t>
                      </a:r>
                    </a:p>
                    <a:p>
                      <a:r>
                        <a:rPr lang="en-US" sz="1300" b="0" dirty="0">
                          <a:solidFill>
                            <a:schemeClr val="tx1"/>
                          </a:solidFill>
                          <a:latin typeface="Trebuchet MS" panose="020B0603020202020204" pitchFamily="34" charset="0"/>
                        </a:rPr>
                        <a:t>void search(char pat[], char txt[], int q)</a:t>
                      </a:r>
                    </a:p>
                    <a:p>
                      <a:r>
                        <a:rPr lang="en-US" sz="1300" b="0" dirty="0">
                          <a:solidFill>
                            <a:schemeClr val="tx1"/>
                          </a:solidFill>
                          <a:latin typeface="Trebuchet MS" panose="020B0603020202020204" pitchFamily="34" charset="0"/>
                        </a:rPr>
                        <a:t>{</a:t>
                      </a:r>
                    </a:p>
                    <a:p>
                      <a:r>
                        <a:rPr lang="en-US" sz="1300" b="0" dirty="0">
                          <a:solidFill>
                            <a:schemeClr val="tx1"/>
                          </a:solidFill>
                          <a:latin typeface="Trebuchet MS" panose="020B0603020202020204" pitchFamily="34" charset="0"/>
                        </a:rPr>
                        <a:t>    </a:t>
                      </a:r>
                      <a:r>
                        <a:rPr lang="en-US" sz="1300" b="0" dirty="0">
                          <a:solidFill>
                            <a:srgbClr val="7030A0"/>
                          </a:solidFill>
                          <a:latin typeface="Trebuchet MS" panose="020B0603020202020204" pitchFamily="34" charset="0"/>
                        </a:rPr>
                        <a:t>int M = </a:t>
                      </a:r>
                      <a:r>
                        <a:rPr lang="en-US" sz="1300" b="0" dirty="0" err="1">
                          <a:solidFill>
                            <a:srgbClr val="7030A0"/>
                          </a:solidFill>
                          <a:latin typeface="Trebuchet MS" panose="020B0603020202020204" pitchFamily="34" charset="0"/>
                        </a:rPr>
                        <a:t>strlen</a:t>
                      </a:r>
                      <a:r>
                        <a:rPr lang="en-US" sz="1300" b="0" dirty="0">
                          <a:solidFill>
                            <a:srgbClr val="7030A0"/>
                          </a:solidFill>
                          <a:latin typeface="Trebuchet MS" panose="020B0603020202020204" pitchFamily="34" charset="0"/>
                        </a:rPr>
                        <a:t>(pat);</a:t>
                      </a:r>
                    </a:p>
                    <a:p>
                      <a:r>
                        <a:rPr lang="en-US" sz="1300" b="0" dirty="0">
                          <a:solidFill>
                            <a:srgbClr val="7030A0"/>
                          </a:solidFill>
                          <a:latin typeface="Trebuchet MS" panose="020B0603020202020204" pitchFamily="34" charset="0"/>
                        </a:rPr>
                        <a:t>    int N = </a:t>
                      </a:r>
                      <a:r>
                        <a:rPr lang="en-US" sz="1300" b="0" dirty="0" err="1">
                          <a:solidFill>
                            <a:srgbClr val="7030A0"/>
                          </a:solidFill>
                          <a:latin typeface="Trebuchet MS" panose="020B0603020202020204" pitchFamily="34" charset="0"/>
                        </a:rPr>
                        <a:t>strlen</a:t>
                      </a:r>
                      <a:r>
                        <a:rPr lang="en-US" sz="1300" b="0" dirty="0">
                          <a:solidFill>
                            <a:srgbClr val="7030A0"/>
                          </a:solidFill>
                          <a:latin typeface="Trebuchet MS" panose="020B0603020202020204" pitchFamily="34" charset="0"/>
                        </a:rPr>
                        <a:t>(txt);</a:t>
                      </a:r>
                    </a:p>
                    <a:p>
                      <a:r>
                        <a:rPr lang="en-US" sz="1300" b="0" dirty="0">
                          <a:solidFill>
                            <a:srgbClr val="7030A0"/>
                          </a:solidFill>
                          <a:latin typeface="Trebuchet MS" panose="020B0603020202020204" pitchFamily="34" charset="0"/>
                        </a:rPr>
                        <a:t>    int </a:t>
                      </a:r>
                      <a:r>
                        <a:rPr lang="en-US" sz="1300" b="0" dirty="0" err="1">
                          <a:solidFill>
                            <a:srgbClr val="7030A0"/>
                          </a:solidFill>
                          <a:latin typeface="Trebuchet MS" panose="020B0603020202020204" pitchFamily="34" charset="0"/>
                        </a:rPr>
                        <a:t>i</a:t>
                      </a:r>
                      <a:r>
                        <a:rPr lang="en-US" sz="1300" b="0" dirty="0">
                          <a:solidFill>
                            <a:srgbClr val="7030A0"/>
                          </a:solidFill>
                          <a:latin typeface="Trebuchet MS" panose="020B0603020202020204" pitchFamily="34" charset="0"/>
                        </a:rPr>
                        <a:t>, j;</a:t>
                      </a:r>
                    </a:p>
                    <a:p>
                      <a:r>
                        <a:rPr lang="en-US" sz="1300" b="0" dirty="0">
                          <a:solidFill>
                            <a:srgbClr val="7030A0"/>
                          </a:solidFill>
                          <a:latin typeface="Trebuchet MS" panose="020B0603020202020204" pitchFamily="34" charset="0"/>
                        </a:rPr>
                        <a:t>    int p = 0; // hash value for pattern</a:t>
                      </a:r>
                    </a:p>
                    <a:p>
                      <a:r>
                        <a:rPr lang="en-US" sz="1300" b="0" dirty="0">
                          <a:solidFill>
                            <a:srgbClr val="7030A0"/>
                          </a:solidFill>
                          <a:latin typeface="Trebuchet MS" panose="020B0603020202020204" pitchFamily="34" charset="0"/>
                        </a:rPr>
                        <a:t>    int t = 0; // hash value for txt</a:t>
                      </a:r>
                    </a:p>
                    <a:p>
                      <a:r>
                        <a:rPr lang="en-US" sz="1300" b="0" dirty="0">
                          <a:solidFill>
                            <a:srgbClr val="7030A0"/>
                          </a:solidFill>
                          <a:latin typeface="Trebuchet MS" panose="020B0603020202020204" pitchFamily="34" charset="0"/>
                        </a:rPr>
                        <a:t>    int h = 1;</a:t>
                      </a:r>
                    </a:p>
                    <a:p>
                      <a:r>
                        <a:rPr lang="en-US" sz="1300" b="0" dirty="0">
                          <a:solidFill>
                            <a:schemeClr val="tx1"/>
                          </a:solidFill>
                          <a:latin typeface="Trebuchet MS" panose="020B0603020202020204" pitchFamily="34" charset="0"/>
                        </a:rPr>
                        <a:t>     // The value of h would be "pow(d, M-1)%q"</a:t>
                      </a:r>
                    </a:p>
                    <a:p>
                      <a:r>
                        <a:rPr lang="en-US" sz="1300" b="0" dirty="0">
                          <a:solidFill>
                            <a:schemeClr val="tx1"/>
                          </a:solidFill>
                          <a:latin typeface="Trebuchet MS" panose="020B0603020202020204" pitchFamily="34" charset="0"/>
                        </a:rPr>
                        <a:t>    for (</a:t>
                      </a:r>
                      <a:r>
                        <a:rPr lang="en-US" sz="1300" b="0" dirty="0" err="1">
                          <a:solidFill>
                            <a:schemeClr val="tx1"/>
                          </a:solidFill>
                          <a:latin typeface="Trebuchet MS" panose="020B0603020202020204" pitchFamily="34" charset="0"/>
                        </a:rPr>
                        <a:t>i</a:t>
                      </a:r>
                      <a:r>
                        <a:rPr lang="en-US" sz="1300" b="0" dirty="0">
                          <a:solidFill>
                            <a:schemeClr val="tx1"/>
                          </a:solidFill>
                          <a:latin typeface="Trebuchet MS" panose="020B0603020202020204" pitchFamily="34" charset="0"/>
                        </a:rPr>
                        <a:t> = 0; </a:t>
                      </a:r>
                      <a:r>
                        <a:rPr lang="en-US" sz="1300" b="0" dirty="0" err="1">
                          <a:solidFill>
                            <a:schemeClr val="tx1"/>
                          </a:solidFill>
                          <a:latin typeface="Trebuchet MS" panose="020B0603020202020204" pitchFamily="34" charset="0"/>
                        </a:rPr>
                        <a:t>i</a:t>
                      </a:r>
                      <a:r>
                        <a:rPr lang="en-US" sz="1300" b="0" dirty="0">
                          <a:solidFill>
                            <a:schemeClr val="tx1"/>
                          </a:solidFill>
                          <a:latin typeface="Trebuchet MS" panose="020B0603020202020204" pitchFamily="34" charset="0"/>
                        </a:rPr>
                        <a:t> &lt; M - 1; </a:t>
                      </a:r>
                      <a:r>
                        <a:rPr lang="en-US" sz="1300" b="0" dirty="0" err="1">
                          <a:solidFill>
                            <a:schemeClr val="tx1"/>
                          </a:solidFill>
                          <a:latin typeface="Trebuchet MS" panose="020B0603020202020204" pitchFamily="34" charset="0"/>
                        </a:rPr>
                        <a:t>i</a:t>
                      </a:r>
                      <a:r>
                        <a:rPr lang="en-US" sz="1300" b="0" dirty="0">
                          <a:solidFill>
                            <a:schemeClr val="tx1"/>
                          </a:solidFill>
                          <a:latin typeface="Trebuchet MS" panose="020B0603020202020204" pitchFamily="34" charset="0"/>
                        </a:rPr>
                        <a:t>++)</a:t>
                      </a:r>
                    </a:p>
                    <a:p>
                      <a:r>
                        <a:rPr lang="en-US" sz="1300" b="0" dirty="0">
                          <a:solidFill>
                            <a:schemeClr val="tx1"/>
                          </a:solidFill>
                          <a:latin typeface="Trebuchet MS" panose="020B0603020202020204" pitchFamily="34" charset="0"/>
                        </a:rPr>
                        <a:t>        h = (h * d) % q;</a:t>
                      </a:r>
                    </a:p>
                    <a:p>
                      <a:r>
                        <a:rPr lang="en-US" sz="1300" b="0" dirty="0">
                          <a:solidFill>
                            <a:schemeClr val="tx1"/>
                          </a:solidFill>
                          <a:latin typeface="Trebuchet MS" panose="020B0603020202020204" pitchFamily="34" charset="0"/>
                        </a:rPr>
                        <a:t>     // Calculate the hash value of pattern and first</a:t>
                      </a:r>
                    </a:p>
                    <a:p>
                      <a:r>
                        <a:rPr lang="en-US" sz="1300" b="0" dirty="0">
                          <a:solidFill>
                            <a:schemeClr val="tx1"/>
                          </a:solidFill>
                          <a:latin typeface="Trebuchet MS" panose="020B0603020202020204" pitchFamily="34" charset="0"/>
                        </a:rPr>
                        <a:t>    // window of text</a:t>
                      </a:r>
                    </a:p>
                    <a:p>
                      <a:r>
                        <a:rPr lang="en-US" sz="1300" b="0" dirty="0">
                          <a:solidFill>
                            <a:schemeClr val="tx1"/>
                          </a:solidFill>
                          <a:latin typeface="Trebuchet MS" panose="020B0603020202020204" pitchFamily="34" charset="0"/>
                        </a:rPr>
                        <a:t>    for (</a:t>
                      </a:r>
                      <a:r>
                        <a:rPr lang="en-US" sz="1300" b="0" dirty="0" err="1">
                          <a:solidFill>
                            <a:schemeClr val="tx1"/>
                          </a:solidFill>
                          <a:latin typeface="Trebuchet MS" panose="020B0603020202020204" pitchFamily="34" charset="0"/>
                        </a:rPr>
                        <a:t>i</a:t>
                      </a:r>
                      <a:r>
                        <a:rPr lang="en-US" sz="1300" b="0" dirty="0">
                          <a:solidFill>
                            <a:schemeClr val="tx1"/>
                          </a:solidFill>
                          <a:latin typeface="Trebuchet MS" panose="020B0603020202020204" pitchFamily="34" charset="0"/>
                        </a:rPr>
                        <a:t> = 0; </a:t>
                      </a:r>
                      <a:r>
                        <a:rPr lang="en-US" sz="1300" b="0" dirty="0" err="1">
                          <a:solidFill>
                            <a:schemeClr val="tx1"/>
                          </a:solidFill>
                          <a:latin typeface="Trebuchet MS" panose="020B0603020202020204" pitchFamily="34" charset="0"/>
                        </a:rPr>
                        <a:t>i</a:t>
                      </a:r>
                      <a:r>
                        <a:rPr lang="en-US" sz="1300" b="0" dirty="0">
                          <a:solidFill>
                            <a:schemeClr val="tx1"/>
                          </a:solidFill>
                          <a:latin typeface="Trebuchet MS" panose="020B0603020202020204" pitchFamily="34" charset="0"/>
                        </a:rPr>
                        <a:t> &lt; M; </a:t>
                      </a:r>
                      <a:r>
                        <a:rPr lang="en-US" sz="1300" b="0" dirty="0" err="1">
                          <a:solidFill>
                            <a:schemeClr val="tx1"/>
                          </a:solidFill>
                          <a:latin typeface="Trebuchet MS" panose="020B0603020202020204" pitchFamily="34" charset="0"/>
                        </a:rPr>
                        <a:t>i</a:t>
                      </a:r>
                      <a:r>
                        <a:rPr lang="en-US" sz="1300" b="0" dirty="0">
                          <a:solidFill>
                            <a:schemeClr val="tx1"/>
                          </a:solidFill>
                          <a:latin typeface="Trebuchet MS" panose="020B0603020202020204" pitchFamily="34" charset="0"/>
                        </a:rPr>
                        <a:t>++) {</a:t>
                      </a:r>
                    </a:p>
                    <a:p>
                      <a:r>
                        <a:rPr lang="en-US" sz="1300" b="0" dirty="0">
                          <a:solidFill>
                            <a:schemeClr val="tx1"/>
                          </a:solidFill>
                          <a:latin typeface="Trebuchet MS" panose="020B0603020202020204" pitchFamily="34" charset="0"/>
                        </a:rPr>
                        <a:t>        p = (d * p + pat[</a:t>
                      </a:r>
                      <a:r>
                        <a:rPr lang="en-US" sz="1300" b="0" dirty="0" err="1">
                          <a:solidFill>
                            <a:schemeClr val="tx1"/>
                          </a:solidFill>
                          <a:latin typeface="Trebuchet MS" panose="020B0603020202020204" pitchFamily="34" charset="0"/>
                        </a:rPr>
                        <a:t>i</a:t>
                      </a:r>
                      <a:r>
                        <a:rPr lang="en-US" sz="1300" b="0" dirty="0">
                          <a:solidFill>
                            <a:schemeClr val="tx1"/>
                          </a:solidFill>
                          <a:latin typeface="Trebuchet MS" panose="020B0603020202020204" pitchFamily="34" charset="0"/>
                        </a:rPr>
                        <a:t>]) % q;</a:t>
                      </a:r>
                    </a:p>
                    <a:p>
                      <a:r>
                        <a:rPr lang="en-US" sz="1300" b="0" dirty="0">
                          <a:solidFill>
                            <a:schemeClr val="tx1"/>
                          </a:solidFill>
                          <a:latin typeface="Trebuchet MS" panose="020B0603020202020204" pitchFamily="34" charset="0"/>
                        </a:rPr>
                        <a:t>        t = (d * t + txt[</a:t>
                      </a:r>
                      <a:r>
                        <a:rPr lang="en-US" sz="1300" b="0" dirty="0" err="1">
                          <a:solidFill>
                            <a:schemeClr val="tx1"/>
                          </a:solidFill>
                          <a:latin typeface="Trebuchet MS" panose="020B0603020202020204" pitchFamily="34" charset="0"/>
                        </a:rPr>
                        <a:t>i</a:t>
                      </a:r>
                      <a:r>
                        <a:rPr lang="en-US" sz="1300" b="0" dirty="0">
                          <a:solidFill>
                            <a:schemeClr val="tx1"/>
                          </a:solidFill>
                          <a:latin typeface="Trebuchet MS" panose="020B0603020202020204" pitchFamily="34" charset="0"/>
                        </a:rPr>
                        <a:t>]) % q;</a:t>
                      </a:r>
                    </a:p>
                    <a:p>
                      <a:r>
                        <a:rPr lang="en-US" sz="1300" b="0" dirty="0">
                          <a:solidFill>
                            <a:schemeClr val="tx1"/>
                          </a:solidFill>
                          <a:latin typeface="Trebuchet MS" panose="020B0603020202020204" pitchFamily="34" charset="0"/>
                        </a:rPr>
                        <a:t>    }</a:t>
                      </a:r>
                    </a:p>
                    <a:p>
                      <a:endParaRPr lang="en-IN" sz="1300" b="0" dirty="0">
                        <a:solidFill>
                          <a:schemeClr val="tx1"/>
                        </a:solidFill>
                        <a:latin typeface="Trebuchet MS" panose="020B0603020202020204" pitchFamily="34" charset="0"/>
                      </a:endParaRPr>
                    </a:p>
                  </a:txBody>
                  <a:tcPr>
                    <a:solidFill>
                      <a:schemeClr val="bg1"/>
                    </a:solidFill>
                  </a:tcPr>
                </a:tc>
                <a:tc>
                  <a:txBody>
                    <a:bodyPr/>
                    <a:lstStyle/>
                    <a:p>
                      <a:r>
                        <a:rPr lang="en-US" sz="1300" b="0" dirty="0">
                          <a:solidFill>
                            <a:schemeClr val="tx1"/>
                          </a:solidFill>
                          <a:latin typeface="Trebuchet MS" panose="020B0603020202020204" pitchFamily="34" charset="0"/>
                        </a:rPr>
                        <a:t> </a:t>
                      </a:r>
                    </a:p>
                    <a:p>
                      <a:r>
                        <a:rPr lang="en-US" sz="1300" b="0" dirty="0">
                          <a:solidFill>
                            <a:schemeClr val="tx1"/>
                          </a:solidFill>
                          <a:latin typeface="Trebuchet MS" panose="020B0603020202020204" pitchFamily="34" charset="0"/>
                        </a:rPr>
                        <a:t>for (</a:t>
                      </a:r>
                      <a:r>
                        <a:rPr lang="en-US" sz="1300" b="0" dirty="0" err="1">
                          <a:solidFill>
                            <a:schemeClr val="tx1"/>
                          </a:solidFill>
                          <a:latin typeface="Trebuchet MS" panose="020B0603020202020204" pitchFamily="34" charset="0"/>
                        </a:rPr>
                        <a:t>i</a:t>
                      </a:r>
                      <a:r>
                        <a:rPr lang="en-US" sz="1300" b="0" dirty="0">
                          <a:solidFill>
                            <a:schemeClr val="tx1"/>
                          </a:solidFill>
                          <a:latin typeface="Trebuchet MS" panose="020B0603020202020204" pitchFamily="34" charset="0"/>
                        </a:rPr>
                        <a:t> = 0; </a:t>
                      </a:r>
                      <a:r>
                        <a:rPr lang="en-US" sz="1300" b="0" dirty="0" err="1">
                          <a:solidFill>
                            <a:schemeClr val="tx1"/>
                          </a:solidFill>
                          <a:latin typeface="Trebuchet MS" panose="020B0603020202020204" pitchFamily="34" charset="0"/>
                        </a:rPr>
                        <a:t>i</a:t>
                      </a:r>
                      <a:r>
                        <a:rPr lang="en-US" sz="1300" b="0" dirty="0">
                          <a:solidFill>
                            <a:schemeClr val="tx1"/>
                          </a:solidFill>
                          <a:latin typeface="Trebuchet MS" panose="020B0603020202020204" pitchFamily="34" charset="0"/>
                        </a:rPr>
                        <a:t> &lt;= N - M; </a:t>
                      </a:r>
                      <a:r>
                        <a:rPr lang="en-US" sz="1300" b="0" dirty="0" err="1">
                          <a:solidFill>
                            <a:schemeClr val="tx1"/>
                          </a:solidFill>
                          <a:latin typeface="Trebuchet MS" panose="020B0603020202020204" pitchFamily="34" charset="0"/>
                        </a:rPr>
                        <a:t>i</a:t>
                      </a:r>
                      <a:r>
                        <a:rPr lang="en-US" sz="1300" b="0" dirty="0">
                          <a:solidFill>
                            <a:schemeClr val="tx1"/>
                          </a:solidFill>
                          <a:latin typeface="Trebuchet MS" panose="020B0603020202020204" pitchFamily="34" charset="0"/>
                        </a:rPr>
                        <a:t>++) {</a:t>
                      </a:r>
                    </a:p>
                    <a:p>
                      <a:r>
                        <a:rPr lang="en-US" sz="1000" b="0" kern="1200" dirty="0">
                          <a:solidFill>
                            <a:srgbClr val="C00000"/>
                          </a:solidFill>
                          <a:latin typeface="Trebuchet MS" panose="020B0603020202020204" pitchFamily="34" charset="0"/>
                          <a:ea typeface="+mn-ea"/>
                          <a:cs typeface="+mn-cs"/>
                        </a:rPr>
                        <a:t>// Check the hash values of current window of text</a:t>
                      </a:r>
                    </a:p>
                    <a:p>
                      <a:r>
                        <a:rPr lang="en-US" sz="1000" b="0" kern="1200" dirty="0">
                          <a:solidFill>
                            <a:srgbClr val="C00000"/>
                          </a:solidFill>
                          <a:latin typeface="Trebuchet MS" panose="020B0603020202020204" pitchFamily="34" charset="0"/>
                          <a:ea typeface="+mn-ea"/>
                          <a:cs typeface="+mn-cs"/>
                        </a:rPr>
                        <a:t>// and pattern. If the hash values match then only</a:t>
                      </a:r>
                    </a:p>
                    <a:p>
                      <a:r>
                        <a:rPr lang="en-US" sz="1000" b="0" kern="1200" dirty="0">
                          <a:solidFill>
                            <a:srgbClr val="C00000"/>
                          </a:solidFill>
                          <a:latin typeface="Trebuchet MS" panose="020B0603020202020204" pitchFamily="34" charset="0"/>
                          <a:ea typeface="+mn-ea"/>
                          <a:cs typeface="+mn-cs"/>
                        </a:rPr>
                        <a:t>// check for characters one by one</a:t>
                      </a:r>
                    </a:p>
                    <a:p>
                      <a:r>
                        <a:rPr lang="en-US" sz="1300" b="0" dirty="0">
                          <a:solidFill>
                            <a:schemeClr val="tx1"/>
                          </a:solidFill>
                          <a:latin typeface="Trebuchet MS" panose="020B0603020202020204" pitchFamily="34" charset="0"/>
                        </a:rPr>
                        <a:t>        if (p == t) {</a:t>
                      </a:r>
                    </a:p>
                    <a:p>
                      <a:r>
                        <a:rPr lang="en-US" sz="1300" b="0" dirty="0">
                          <a:solidFill>
                            <a:schemeClr val="tx1"/>
                          </a:solidFill>
                          <a:latin typeface="Trebuchet MS" panose="020B0603020202020204" pitchFamily="34" charset="0"/>
                        </a:rPr>
                        <a:t>            /* Check for characters one by one */</a:t>
                      </a:r>
                    </a:p>
                    <a:p>
                      <a:r>
                        <a:rPr lang="en-US" sz="1300" b="0" dirty="0">
                          <a:solidFill>
                            <a:schemeClr val="tx1"/>
                          </a:solidFill>
                          <a:latin typeface="Trebuchet MS" panose="020B0603020202020204" pitchFamily="34" charset="0"/>
                        </a:rPr>
                        <a:t>            for (j = 0; j &lt; M; </a:t>
                      </a:r>
                      <a:r>
                        <a:rPr lang="en-US" sz="1300" b="0" dirty="0" err="1">
                          <a:solidFill>
                            <a:schemeClr val="tx1"/>
                          </a:solidFill>
                          <a:latin typeface="Trebuchet MS" panose="020B0603020202020204" pitchFamily="34" charset="0"/>
                        </a:rPr>
                        <a:t>j++</a:t>
                      </a:r>
                      <a:r>
                        <a:rPr lang="en-US" sz="1300" b="0" dirty="0">
                          <a:solidFill>
                            <a:schemeClr val="tx1"/>
                          </a:solidFill>
                          <a:latin typeface="Trebuchet MS" panose="020B0603020202020204" pitchFamily="34" charset="0"/>
                        </a:rPr>
                        <a:t>) {</a:t>
                      </a:r>
                    </a:p>
                    <a:p>
                      <a:r>
                        <a:rPr lang="en-US" sz="1300" b="0" dirty="0">
                          <a:solidFill>
                            <a:schemeClr val="tx1"/>
                          </a:solidFill>
                          <a:latin typeface="Trebuchet MS" panose="020B0603020202020204" pitchFamily="34" charset="0"/>
                        </a:rPr>
                        <a:t>                if (txt[</a:t>
                      </a:r>
                      <a:r>
                        <a:rPr lang="en-US" sz="1300" b="0" dirty="0" err="1">
                          <a:solidFill>
                            <a:schemeClr val="tx1"/>
                          </a:solidFill>
                          <a:latin typeface="Trebuchet MS" panose="020B0603020202020204" pitchFamily="34" charset="0"/>
                        </a:rPr>
                        <a:t>i</a:t>
                      </a:r>
                      <a:r>
                        <a:rPr lang="en-US" sz="1300" b="0" dirty="0">
                          <a:solidFill>
                            <a:schemeClr val="tx1"/>
                          </a:solidFill>
                          <a:latin typeface="Trebuchet MS" panose="020B0603020202020204" pitchFamily="34" charset="0"/>
                        </a:rPr>
                        <a:t> + j] != pat[j]) {</a:t>
                      </a:r>
                    </a:p>
                    <a:p>
                      <a:r>
                        <a:rPr lang="en-US" sz="1300" b="0" dirty="0">
                          <a:solidFill>
                            <a:schemeClr val="tx1"/>
                          </a:solidFill>
                          <a:latin typeface="Trebuchet MS" panose="020B0603020202020204" pitchFamily="34" charset="0"/>
                        </a:rPr>
                        <a:t>                    break;</a:t>
                      </a:r>
                    </a:p>
                    <a:p>
                      <a:r>
                        <a:rPr lang="en-US" sz="1300" b="0" dirty="0">
                          <a:solidFill>
                            <a:schemeClr val="tx1"/>
                          </a:solidFill>
                          <a:latin typeface="Trebuchet MS" panose="020B0603020202020204" pitchFamily="34" charset="0"/>
                        </a:rPr>
                        <a:t>                }</a:t>
                      </a:r>
                    </a:p>
                    <a:p>
                      <a:r>
                        <a:rPr lang="en-US" sz="1300" b="0" dirty="0">
                          <a:solidFill>
                            <a:schemeClr val="tx1"/>
                          </a:solidFill>
                          <a:latin typeface="Trebuchet MS" panose="020B0603020202020204" pitchFamily="34" charset="0"/>
                        </a:rPr>
                        <a:t>            }</a:t>
                      </a:r>
                    </a:p>
                    <a:p>
                      <a:pPr marL="0" algn="l" defTabSz="914400" rtl="0" eaLnBrk="1" latinLnBrk="0" hangingPunct="1"/>
                      <a:r>
                        <a:rPr lang="en-US" sz="1300" b="0" dirty="0">
                          <a:solidFill>
                            <a:schemeClr val="tx1"/>
                          </a:solidFill>
                          <a:latin typeface="Trebuchet MS" panose="020B0603020202020204" pitchFamily="34" charset="0"/>
                        </a:rPr>
                        <a:t> </a:t>
                      </a:r>
                      <a:r>
                        <a:rPr lang="en-US" sz="1000" b="0" kern="1200" dirty="0">
                          <a:solidFill>
                            <a:srgbClr val="FFFF00"/>
                          </a:solidFill>
                          <a:latin typeface="Trebuchet MS" panose="020B0603020202020204" pitchFamily="34" charset="0"/>
                          <a:ea typeface="+mn-ea"/>
                          <a:cs typeface="+mn-cs"/>
                        </a:rPr>
                        <a:t>/</a:t>
                      </a:r>
                      <a:r>
                        <a:rPr lang="en-US" sz="1000" b="0" kern="1200" dirty="0">
                          <a:solidFill>
                            <a:srgbClr val="C00000"/>
                          </a:solidFill>
                          <a:latin typeface="Trebuchet MS" panose="020B0603020202020204" pitchFamily="34" charset="0"/>
                          <a:ea typeface="+mn-ea"/>
                          <a:cs typeface="+mn-cs"/>
                        </a:rPr>
                        <a:t>/ if p == t and pat[0...M-1] = txt[</a:t>
                      </a:r>
                      <a:r>
                        <a:rPr lang="en-US" sz="1000" b="0" kern="1200" dirty="0" err="1">
                          <a:solidFill>
                            <a:srgbClr val="C00000"/>
                          </a:solidFill>
                          <a:latin typeface="Trebuchet MS" panose="020B0603020202020204" pitchFamily="34" charset="0"/>
                          <a:ea typeface="+mn-ea"/>
                          <a:cs typeface="+mn-cs"/>
                        </a:rPr>
                        <a:t>i</a:t>
                      </a:r>
                      <a:r>
                        <a:rPr lang="en-US" sz="1000" b="0" kern="1200" dirty="0">
                          <a:solidFill>
                            <a:srgbClr val="C00000"/>
                          </a:solidFill>
                          <a:latin typeface="Trebuchet MS" panose="020B0603020202020204" pitchFamily="34" charset="0"/>
                          <a:ea typeface="+mn-ea"/>
                          <a:cs typeface="+mn-cs"/>
                        </a:rPr>
                        <a:t>, i+1,...i+M-1]</a:t>
                      </a:r>
                    </a:p>
                    <a:p>
                      <a:pPr marL="0" algn="l" defTabSz="914400" rtl="0" eaLnBrk="1" latinLnBrk="0" hangingPunct="1"/>
                      <a:r>
                        <a:rPr lang="en-US" sz="1000" b="0" kern="1200" dirty="0">
                          <a:solidFill>
                            <a:srgbClr val="FFFF00"/>
                          </a:solidFill>
                          <a:latin typeface="Trebuchet MS" panose="020B0603020202020204" pitchFamily="34" charset="0"/>
                          <a:ea typeface="+mn-ea"/>
                          <a:cs typeface="+mn-cs"/>
                        </a:rPr>
                        <a:t> </a:t>
                      </a:r>
                    </a:p>
                    <a:p>
                      <a:r>
                        <a:rPr lang="en-US" sz="1300" b="0" dirty="0">
                          <a:solidFill>
                            <a:schemeClr val="tx1"/>
                          </a:solidFill>
                          <a:latin typeface="Trebuchet MS" panose="020B0603020202020204" pitchFamily="34" charset="0"/>
                        </a:rPr>
                        <a:t>            if (j == M)</a:t>
                      </a:r>
                    </a:p>
                    <a:p>
                      <a:r>
                        <a:rPr lang="en-US" sz="1300" b="0" dirty="0">
                          <a:solidFill>
                            <a:schemeClr val="tx1"/>
                          </a:solidFill>
                          <a:latin typeface="Trebuchet MS" panose="020B0603020202020204" pitchFamily="34" charset="0"/>
                        </a:rPr>
                        <a:t>                </a:t>
                      </a:r>
                      <a:r>
                        <a:rPr lang="en-US" sz="1300" b="0" dirty="0" err="1">
                          <a:solidFill>
                            <a:schemeClr val="tx1"/>
                          </a:solidFill>
                          <a:latin typeface="Trebuchet MS" panose="020B0603020202020204" pitchFamily="34" charset="0"/>
                        </a:rPr>
                        <a:t>cout</a:t>
                      </a:r>
                      <a:r>
                        <a:rPr lang="en-US" sz="1300" b="0" dirty="0">
                          <a:solidFill>
                            <a:schemeClr val="tx1"/>
                          </a:solidFill>
                          <a:latin typeface="Trebuchet MS" panose="020B0603020202020204" pitchFamily="34" charset="0"/>
                        </a:rPr>
                        <a:t> &lt;&lt; "Pattern found at index " &lt;&lt; </a:t>
                      </a:r>
                      <a:r>
                        <a:rPr lang="en-US" sz="1300" b="0" dirty="0" err="1">
                          <a:solidFill>
                            <a:schemeClr val="tx1"/>
                          </a:solidFill>
                          <a:latin typeface="Trebuchet MS" panose="020B0603020202020204" pitchFamily="34" charset="0"/>
                        </a:rPr>
                        <a:t>i</a:t>
                      </a:r>
                      <a:endParaRPr lang="en-US" sz="1300" b="0" dirty="0">
                        <a:solidFill>
                          <a:schemeClr val="tx1"/>
                        </a:solidFill>
                        <a:latin typeface="Trebuchet MS" panose="020B0603020202020204" pitchFamily="34" charset="0"/>
                      </a:endParaRPr>
                    </a:p>
                    <a:p>
                      <a:r>
                        <a:rPr lang="en-US" sz="1300" b="0" dirty="0">
                          <a:solidFill>
                            <a:schemeClr val="tx1"/>
                          </a:solidFill>
                          <a:latin typeface="Trebuchet MS" panose="020B0603020202020204" pitchFamily="34" charset="0"/>
                        </a:rPr>
                        <a:t>                     &lt;&lt; </a:t>
                      </a:r>
                      <a:r>
                        <a:rPr lang="en-US" sz="1300" b="0" dirty="0" err="1">
                          <a:solidFill>
                            <a:schemeClr val="tx1"/>
                          </a:solidFill>
                          <a:latin typeface="Trebuchet MS" panose="020B0603020202020204" pitchFamily="34" charset="0"/>
                        </a:rPr>
                        <a:t>endl</a:t>
                      </a:r>
                      <a:r>
                        <a:rPr lang="en-US" sz="1300" b="0" dirty="0">
                          <a:solidFill>
                            <a:schemeClr val="tx1"/>
                          </a:solidFill>
                          <a:latin typeface="Trebuchet MS" panose="020B0603020202020204" pitchFamily="34" charset="0"/>
                        </a:rPr>
                        <a:t>;</a:t>
                      </a:r>
                    </a:p>
                    <a:p>
                      <a:r>
                        <a:rPr lang="en-US" sz="1300" b="0" dirty="0">
                          <a:solidFill>
                            <a:schemeClr val="tx1"/>
                          </a:solidFill>
                          <a:latin typeface="Trebuchet MS" panose="020B0603020202020204" pitchFamily="34" charset="0"/>
                        </a:rPr>
                        <a:t>        }</a:t>
                      </a:r>
                    </a:p>
                    <a:p>
                      <a:pPr marL="0" algn="l" defTabSz="914400" rtl="0" eaLnBrk="1" latinLnBrk="0" hangingPunct="1"/>
                      <a:r>
                        <a:rPr lang="en-US" sz="1000" b="0" kern="1200" dirty="0">
                          <a:solidFill>
                            <a:srgbClr val="FFFF00"/>
                          </a:solidFill>
                          <a:latin typeface="Trebuchet MS" panose="020B0603020202020204" pitchFamily="34" charset="0"/>
                          <a:ea typeface="+mn-ea"/>
                          <a:cs typeface="+mn-cs"/>
                        </a:rPr>
                        <a:t> </a:t>
                      </a:r>
                      <a:r>
                        <a:rPr lang="en-US" sz="1000" b="0" kern="1200" dirty="0">
                          <a:solidFill>
                            <a:srgbClr val="C00000"/>
                          </a:solidFill>
                          <a:latin typeface="Trebuchet MS" panose="020B0603020202020204" pitchFamily="34" charset="0"/>
                          <a:ea typeface="+mn-ea"/>
                          <a:cs typeface="+mn-cs"/>
                        </a:rPr>
                        <a:t>// Calculate hash value for next window of text:</a:t>
                      </a:r>
                    </a:p>
                    <a:p>
                      <a:pPr marL="0" algn="l" defTabSz="914400" rtl="0" eaLnBrk="1" latinLnBrk="0" hangingPunct="1"/>
                      <a:r>
                        <a:rPr lang="en-US" sz="1000" b="0" kern="1200" dirty="0">
                          <a:solidFill>
                            <a:srgbClr val="C00000"/>
                          </a:solidFill>
                          <a:latin typeface="Trebuchet MS" panose="020B0603020202020204" pitchFamily="34" charset="0"/>
                          <a:ea typeface="+mn-ea"/>
                          <a:cs typeface="+mn-cs"/>
                        </a:rPr>
                        <a:t>// Remove leading digit, add trailing digit</a:t>
                      </a:r>
                    </a:p>
                    <a:p>
                      <a:r>
                        <a:rPr lang="en-US" sz="1300" b="0" dirty="0">
                          <a:solidFill>
                            <a:schemeClr val="tx1"/>
                          </a:solidFill>
                          <a:latin typeface="Trebuchet MS" panose="020B0603020202020204" pitchFamily="34" charset="0"/>
                        </a:rPr>
                        <a:t>        if (</a:t>
                      </a:r>
                      <a:r>
                        <a:rPr lang="en-US" sz="1300" b="0" dirty="0" err="1">
                          <a:solidFill>
                            <a:schemeClr val="tx1"/>
                          </a:solidFill>
                          <a:latin typeface="Trebuchet MS" panose="020B0603020202020204" pitchFamily="34" charset="0"/>
                        </a:rPr>
                        <a:t>i</a:t>
                      </a:r>
                      <a:r>
                        <a:rPr lang="en-US" sz="1300" b="0" dirty="0">
                          <a:solidFill>
                            <a:schemeClr val="tx1"/>
                          </a:solidFill>
                          <a:latin typeface="Trebuchet MS" panose="020B0603020202020204" pitchFamily="34" charset="0"/>
                        </a:rPr>
                        <a:t> &lt; N - M) {</a:t>
                      </a:r>
                    </a:p>
                    <a:p>
                      <a:r>
                        <a:rPr lang="en-US" sz="1300" b="0" dirty="0">
                          <a:solidFill>
                            <a:schemeClr val="tx1"/>
                          </a:solidFill>
                          <a:latin typeface="Trebuchet MS" panose="020B0603020202020204" pitchFamily="34" charset="0"/>
                        </a:rPr>
                        <a:t>            t = (d * (t - txt[</a:t>
                      </a:r>
                      <a:r>
                        <a:rPr lang="en-US" sz="1300" b="0" dirty="0" err="1">
                          <a:solidFill>
                            <a:schemeClr val="tx1"/>
                          </a:solidFill>
                          <a:latin typeface="Trebuchet MS" panose="020B0603020202020204" pitchFamily="34" charset="0"/>
                        </a:rPr>
                        <a:t>i</a:t>
                      </a:r>
                      <a:r>
                        <a:rPr lang="en-US" sz="1300" b="0" dirty="0">
                          <a:solidFill>
                            <a:schemeClr val="tx1"/>
                          </a:solidFill>
                          <a:latin typeface="Trebuchet MS" panose="020B0603020202020204" pitchFamily="34" charset="0"/>
                        </a:rPr>
                        <a:t>] * h) + txt[</a:t>
                      </a:r>
                      <a:r>
                        <a:rPr lang="en-US" sz="1300" b="0" dirty="0" err="1">
                          <a:solidFill>
                            <a:schemeClr val="tx1"/>
                          </a:solidFill>
                          <a:latin typeface="Trebuchet MS" panose="020B0603020202020204" pitchFamily="34" charset="0"/>
                        </a:rPr>
                        <a:t>i</a:t>
                      </a:r>
                      <a:r>
                        <a:rPr lang="en-US" sz="1300" b="0" dirty="0">
                          <a:solidFill>
                            <a:schemeClr val="tx1"/>
                          </a:solidFill>
                          <a:latin typeface="Trebuchet MS" panose="020B0603020202020204" pitchFamily="34" charset="0"/>
                        </a:rPr>
                        <a:t> + M]) % q;</a:t>
                      </a:r>
                    </a:p>
                    <a:p>
                      <a:r>
                        <a:rPr lang="en-US" sz="1300" b="0" dirty="0">
                          <a:solidFill>
                            <a:schemeClr val="tx1"/>
                          </a:solidFill>
                          <a:latin typeface="Trebuchet MS" panose="020B0603020202020204" pitchFamily="34" charset="0"/>
                        </a:rPr>
                        <a:t> </a:t>
                      </a:r>
                    </a:p>
                    <a:p>
                      <a:pPr marL="0" algn="l" defTabSz="914400" rtl="0" eaLnBrk="1" latinLnBrk="0" hangingPunct="1"/>
                      <a:r>
                        <a:rPr lang="en-US" sz="1000" b="0" kern="1200" dirty="0">
                          <a:solidFill>
                            <a:srgbClr val="C00000"/>
                          </a:solidFill>
                          <a:latin typeface="Trebuchet MS" panose="020B0603020202020204" pitchFamily="34" charset="0"/>
                          <a:ea typeface="+mn-ea"/>
                          <a:cs typeface="+mn-cs"/>
                        </a:rPr>
                        <a:t>// We might get negative value of t, converting it to positive</a:t>
                      </a:r>
                    </a:p>
                    <a:p>
                      <a:r>
                        <a:rPr lang="en-US" sz="1300" b="0" dirty="0">
                          <a:solidFill>
                            <a:srgbClr val="C00000"/>
                          </a:solidFill>
                          <a:latin typeface="Trebuchet MS" panose="020B0603020202020204" pitchFamily="34" charset="0"/>
                        </a:rPr>
                        <a:t>            if (t &lt; 0)</a:t>
                      </a:r>
                    </a:p>
                    <a:p>
                      <a:r>
                        <a:rPr lang="en-US" sz="1300" b="0" dirty="0">
                          <a:solidFill>
                            <a:schemeClr val="tx1"/>
                          </a:solidFill>
                          <a:latin typeface="Trebuchet MS" panose="020B0603020202020204" pitchFamily="34" charset="0"/>
                        </a:rPr>
                        <a:t>                t = (t + q);</a:t>
                      </a:r>
                    </a:p>
                    <a:p>
                      <a:r>
                        <a:rPr lang="en-US" sz="1300" b="0" dirty="0">
                          <a:solidFill>
                            <a:schemeClr val="tx1"/>
                          </a:solidFill>
                          <a:latin typeface="Trebuchet MS" panose="020B0603020202020204" pitchFamily="34" charset="0"/>
                        </a:rPr>
                        <a:t>        }</a:t>
                      </a:r>
                    </a:p>
                    <a:p>
                      <a:r>
                        <a:rPr lang="en-US" sz="1300" b="0" dirty="0">
                          <a:solidFill>
                            <a:schemeClr val="tx1"/>
                          </a:solidFill>
                          <a:latin typeface="Trebuchet MS" panose="020B0603020202020204" pitchFamily="34" charset="0"/>
                        </a:rPr>
                        <a:t>    }</a:t>
                      </a:r>
                    </a:p>
                    <a:p>
                      <a:r>
                        <a:rPr lang="en-US" sz="1300" b="0" dirty="0">
                          <a:solidFill>
                            <a:schemeClr val="tx1"/>
                          </a:solidFill>
                          <a:latin typeface="Trebuchet MS" panose="020B0603020202020204" pitchFamily="34" charset="0"/>
                        </a:rPr>
                        <a:t>}</a:t>
                      </a:r>
                    </a:p>
                    <a:p>
                      <a:r>
                        <a:rPr lang="en-US" sz="1300" b="0" dirty="0">
                          <a:solidFill>
                            <a:schemeClr val="tx1"/>
                          </a:solidFill>
                          <a:latin typeface="Trebuchet MS" panose="020B0603020202020204" pitchFamily="34" charset="0"/>
                        </a:rPr>
                        <a:t> </a:t>
                      </a:r>
                      <a:endParaRPr lang="en-IN" sz="1300" b="0" dirty="0">
                        <a:solidFill>
                          <a:schemeClr val="tx1"/>
                        </a:solidFill>
                        <a:latin typeface="Trebuchet MS" panose="020B0603020202020204" pitchFamily="34" charset="0"/>
                      </a:endParaRPr>
                    </a:p>
                  </a:txBody>
                  <a:tcPr>
                    <a:solidFill>
                      <a:schemeClr val="bg1"/>
                    </a:solidFill>
                  </a:tcPr>
                </a:tc>
                <a:tc>
                  <a:txBody>
                    <a:bodyPr/>
                    <a:lstStyle/>
                    <a:p>
                      <a:endParaRPr lang="en-IN" sz="1300" b="0" dirty="0">
                        <a:solidFill>
                          <a:schemeClr val="tx1"/>
                        </a:solidFill>
                        <a:latin typeface="Trebuchet MS" panose="020B0603020202020204" pitchFamily="34" charset="0"/>
                      </a:endParaRPr>
                    </a:p>
                  </a:txBody>
                  <a:tcPr>
                    <a:solidFill>
                      <a:schemeClr val="bg1"/>
                    </a:solidFill>
                  </a:tcPr>
                </a:tc>
                <a:extLst>
                  <a:ext uri="{0D108BD9-81ED-4DB2-BD59-A6C34878D82A}">
                    <a16:rowId xmlns:a16="http://schemas.microsoft.com/office/drawing/2014/main" val="978473658"/>
                  </a:ext>
                </a:extLst>
              </a:tr>
            </a:tbl>
          </a:graphicData>
        </a:graphic>
      </p:graphicFrame>
      <p:sp>
        <p:nvSpPr>
          <p:cNvPr id="11" name="Title 6">
            <a:extLst>
              <a:ext uri="{FF2B5EF4-FFF2-40B4-BE49-F238E27FC236}">
                <a16:creationId xmlns:a16="http://schemas.microsoft.com/office/drawing/2014/main" id="{9C489981-694D-B142-C33C-1541E0E934A1}"/>
              </a:ext>
            </a:extLst>
          </p:cNvPr>
          <p:cNvSpPr txBox="1">
            <a:spLocks/>
          </p:cNvSpPr>
          <p:nvPr/>
        </p:nvSpPr>
        <p:spPr>
          <a:xfrm>
            <a:off x="8178142" y="1273418"/>
            <a:ext cx="3188942" cy="29210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00" dirty="0">
                <a:solidFill>
                  <a:srgbClr val="C00000"/>
                </a:solidFill>
                <a:latin typeface="Trebuchet MS" panose="020B0603020202020204" pitchFamily="34" charset="0"/>
                <a:ea typeface="+mn-ea"/>
                <a:cs typeface="+mn-cs"/>
              </a:rPr>
              <a:t>/* Driver code */</a:t>
            </a:r>
            <a:br>
              <a:rPr lang="en-US" sz="1500" dirty="0">
                <a:latin typeface="Trebuchet MS" panose="020B0603020202020204" pitchFamily="34" charset="0"/>
              </a:rPr>
            </a:br>
            <a:r>
              <a:rPr lang="en-US" sz="1500" dirty="0">
                <a:latin typeface="Trebuchet MS" panose="020B0603020202020204" pitchFamily="34" charset="0"/>
              </a:rPr>
              <a:t>int main()</a:t>
            </a:r>
            <a:br>
              <a:rPr lang="en-US" sz="1500" dirty="0">
                <a:latin typeface="Trebuchet MS" panose="020B0603020202020204" pitchFamily="34" charset="0"/>
              </a:rPr>
            </a:br>
            <a:r>
              <a:rPr lang="en-US" sz="1500" dirty="0">
                <a:latin typeface="Trebuchet MS" panose="020B0603020202020204" pitchFamily="34" charset="0"/>
              </a:rPr>
              <a:t>{</a:t>
            </a:r>
            <a:br>
              <a:rPr lang="en-US" sz="1500" dirty="0">
                <a:latin typeface="Trebuchet MS" panose="020B0603020202020204" pitchFamily="34" charset="0"/>
              </a:rPr>
            </a:br>
            <a:r>
              <a:rPr lang="en-US" sz="1500" dirty="0">
                <a:latin typeface="Trebuchet MS" panose="020B0603020202020204" pitchFamily="34" charset="0"/>
              </a:rPr>
              <a:t>    char txt[] = “ABDCB";</a:t>
            </a:r>
            <a:br>
              <a:rPr lang="en-US" sz="1500" dirty="0">
                <a:latin typeface="Trebuchet MS" panose="020B0603020202020204" pitchFamily="34" charset="0"/>
              </a:rPr>
            </a:br>
            <a:r>
              <a:rPr lang="en-US" sz="1500" dirty="0">
                <a:latin typeface="Trebuchet MS" panose="020B0603020202020204" pitchFamily="34" charset="0"/>
              </a:rPr>
              <a:t>    char pat[] = “DC";</a:t>
            </a:r>
            <a:br>
              <a:rPr lang="en-US" sz="1500" dirty="0">
                <a:latin typeface="Trebuchet MS" panose="020B0603020202020204" pitchFamily="34" charset="0"/>
              </a:rPr>
            </a:br>
            <a:r>
              <a:rPr lang="en-US" sz="1500" dirty="0">
                <a:latin typeface="Trebuchet MS" panose="020B0603020202020204" pitchFamily="34" charset="0"/>
              </a:rPr>
              <a:t> </a:t>
            </a:r>
            <a:br>
              <a:rPr lang="en-US" sz="1500" dirty="0">
                <a:latin typeface="Trebuchet MS" panose="020B0603020202020204" pitchFamily="34" charset="0"/>
              </a:rPr>
            </a:br>
            <a:r>
              <a:rPr lang="en-US" sz="1000" dirty="0">
                <a:solidFill>
                  <a:srgbClr val="C00000"/>
                </a:solidFill>
                <a:latin typeface="Trebuchet MS" panose="020B0603020202020204" pitchFamily="34" charset="0"/>
                <a:ea typeface="+mn-ea"/>
                <a:cs typeface="+mn-cs"/>
              </a:rPr>
              <a:t>// we mod to avoid overflowing of value but we should take as big q as possible to avoid the </a:t>
            </a:r>
            <a:r>
              <a:rPr lang="en-US" sz="1000" dirty="0" err="1">
                <a:solidFill>
                  <a:srgbClr val="C00000"/>
                </a:solidFill>
                <a:latin typeface="Trebuchet MS" panose="020B0603020202020204" pitchFamily="34" charset="0"/>
                <a:ea typeface="+mn-ea"/>
                <a:cs typeface="+mn-cs"/>
              </a:rPr>
              <a:t>collison</a:t>
            </a:r>
            <a:br>
              <a:rPr lang="en-US" sz="1000" dirty="0">
                <a:solidFill>
                  <a:srgbClr val="C00000"/>
                </a:solidFill>
                <a:latin typeface="Trebuchet MS" panose="020B0603020202020204" pitchFamily="34" charset="0"/>
                <a:ea typeface="+mn-ea"/>
                <a:cs typeface="+mn-cs"/>
              </a:rPr>
            </a:br>
            <a:r>
              <a:rPr lang="en-US" sz="1000" dirty="0">
                <a:solidFill>
                  <a:srgbClr val="C00000"/>
                </a:solidFill>
                <a:latin typeface="Trebuchet MS" panose="020B0603020202020204" pitchFamily="34" charset="0"/>
                <a:ea typeface="+mn-ea"/>
                <a:cs typeface="+mn-cs"/>
              </a:rPr>
              <a:t>   </a:t>
            </a:r>
          </a:p>
          <a:p>
            <a:r>
              <a:rPr lang="en-US" sz="1500" dirty="0">
                <a:latin typeface="Trebuchet MS" panose="020B0603020202020204" pitchFamily="34" charset="0"/>
              </a:rPr>
              <a:t>   int q = INT_MAX;</a:t>
            </a:r>
            <a:br>
              <a:rPr lang="en-US" sz="1500" dirty="0">
                <a:latin typeface="Trebuchet MS" panose="020B0603020202020204" pitchFamily="34" charset="0"/>
              </a:rPr>
            </a:br>
            <a:r>
              <a:rPr lang="en-US" sz="1500" dirty="0">
                <a:latin typeface="Trebuchet MS" panose="020B0603020202020204" pitchFamily="34" charset="0"/>
              </a:rPr>
              <a:t> </a:t>
            </a:r>
            <a:br>
              <a:rPr lang="en-US" sz="1500" dirty="0">
                <a:latin typeface="Trebuchet MS" panose="020B0603020202020204" pitchFamily="34" charset="0"/>
              </a:rPr>
            </a:br>
            <a:r>
              <a:rPr lang="en-US" sz="1000" dirty="0">
                <a:solidFill>
                  <a:srgbClr val="C00000"/>
                </a:solidFill>
                <a:latin typeface="Trebuchet MS" panose="020B0603020202020204" pitchFamily="34" charset="0"/>
                <a:ea typeface="+mn-ea"/>
                <a:cs typeface="+mn-cs"/>
              </a:rPr>
              <a:t>    // Function Call</a:t>
            </a:r>
            <a:br>
              <a:rPr lang="en-US" sz="1500" dirty="0">
                <a:latin typeface="Trebuchet MS" panose="020B0603020202020204" pitchFamily="34" charset="0"/>
              </a:rPr>
            </a:br>
            <a:r>
              <a:rPr lang="en-US" sz="1500" dirty="0">
                <a:latin typeface="Trebuchet MS" panose="020B0603020202020204" pitchFamily="34" charset="0"/>
              </a:rPr>
              <a:t>    search(pat, txt, q);</a:t>
            </a:r>
            <a:br>
              <a:rPr lang="en-US" sz="1500" dirty="0">
                <a:latin typeface="Trebuchet MS" panose="020B0603020202020204" pitchFamily="34" charset="0"/>
              </a:rPr>
            </a:br>
            <a:r>
              <a:rPr lang="en-US" sz="1500" dirty="0">
                <a:latin typeface="Trebuchet MS" panose="020B0603020202020204" pitchFamily="34" charset="0"/>
              </a:rPr>
              <a:t>    return 0;</a:t>
            </a:r>
            <a:br>
              <a:rPr lang="en-US" sz="1500" dirty="0">
                <a:latin typeface="Trebuchet MS" panose="020B0603020202020204" pitchFamily="34" charset="0"/>
              </a:rPr>
            </a:br>
            <a:r>
              <a:rPr lang="en-US" sz="1500" dirty="0">
                <a:latin typeface="Trebuchet MS" panose="020B0603020202020204" pitchFamily="34" charset="0"/>
              </a:rPr>
              <a:t>}</a:t>
            </a:r>
            <a:endParaRPr lang="en-IN" sz="1500" dirty="0">
              <a:latin typeface="Trebuchet MS" panose="020B0603020202020204" pitchFamily="34" charset="0"/>
            </a:endParaRPr>
          </a:p>
        </p:txBody>
      </p:sp>
    </p:spTree>
    <p:extLst>
      <p:ext uri="{BB962C8B-B14F-4D97-AF65-F5344CB8AC3E}">
        <p14:creationId xmlns:p14="http://schemas.microsoft.com/office/powerpoint/2010/main" val="1315201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774F34-93A0-B603-7995-9898D6810372}"/>
              </a:ext>
            </a:extLst>
          </p:cNvPr>
          <p:cNvSpPr>
            <a:spLocks noGrp="1"/>
          </p:cNvSpPr>
          <p:nvPr>
            <p:ph type="title"/>
          </p:nvPr>
        </p:nvSpPr>
        <p:spPr>
          <a:xfrm>
            <a:off x="11194473" y="373125"/>
            <a:ext cx="997527" cy="907723"/>
          </a:xfrm>
          <a:solidFill>
            <a:schemeClr val="bg1"/>
          </a:solidFill>
        </p:spPr>
        <p:txBody>
          <a:bodyPr>
            <a:noAutofit/>
          </a:bodyPr>
          <a:lstStyle/>
          <a:p>
            <a:r>
              <a:rPr lang="en-US" sz="1800" dirty="0">
                <a:solidFill>
                  <a:srgbClr val="FF0000"/>
                </a:solidFill>
                <a:latin typeface="Cambria" panose="02040503050406030204" pitchFamily="18" charset="0"/>
                <a:ea typeface="Cambria" panose="02040503050406030204" pitchFamily="18" charset="0"/>
              </a:rPr>
              <a:t>T : ABDCB                               P: </a:t>
            </a:r>
            <a:br>
              <a:rPr lang="en-US" sz="1800" dirty="0">
                <a:solidFill>
                  <a:srgbClr val="FF0000"/>
                </a:solidFill>
                <a:latin typeface="Cambria" panose="02040503050406030204" pitchFamily="18" charset="0"/>
                <a:ea typeface="Cambria" panose="02040503050406030204" pitchFamily="18" charset="0"/>
              </a:rPr>
            </a:br>
            <a:r>
              <a:rPr lang="en-US" sz="1800" dirty="0">
                <a:solidFill>
                  <a:srgbClr val="FF0000"/>
                </a:solidFill>
                <a:latin typeface="Cambria" panose="02040503050406030204" pitchFamily="18" charset="0"/>
                <a:ea typeface="Cambria" panose="02040503050406030204" pitchFamily="18" charset="0"/>
              </a:rPr>
              <a:t>DC </a:t>
            </a:r>
            <a:endParaRPr lang="en-IN" sz="1800" dirty="0">
              <a:solidFill>
                <a:srgbClr val="FF0000"/>
              </a:solidFill>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E89681F8-EC05-24AB-60E3-8961B5D06826}"/>
                  </a:ext>
                </a:extLst>
              </p:cNvPr>
              <p:cNvGraphicFramePr>
                <a:graphicFrameLocks noGrp="1"/>
              </p:cNvGraphicFramePr>
              <p:nvPr>
                <p:extLst>
                  <p:ext uri="{D42A27DB-BD31-4B8C-83A1-F6EECF244321}">
                    <p14:modId xmlns:p14="http://schemas.microsoft.com/office/powerpoint/2010/main" val="1671485206"/>
                  </p:ext>
                </p:extLst>
              </p:nvPr>
            </p:nvGraphicFramePr>
            <p:xfrm>
              <a:off x="572655" y="74974"/>
              <a:ext cx="10621818" cy="6289965"/>
            </p:xfrm>
            <a:graphic>
              <a:graphicData uri="http://schemas.openxmlformats.org/drawingml/2006/table">
                <a:tbl>
                  <a:tblPr firstRow="1" bandRow="1">
                    <a:tableStyleId>{5C22544A-7EE6-4342-B048-85BDC9FD1C3A}</a:tableStyleId>
                  </a:tblPr>
                  <a:tblGrid>
                    <a:gridCol w="10621818">
                      <a:extLst>
                        <a:ext uri="{9D8B030D-6E8A-4147-A177-3AD203B41FA5}">
                          <a16:colId xmlns:a16="http://schemas.microsoft.com/office/drawing/2014/main" val="3609340148"/>
                        </a:ext>
                      </a:extLst>
                    </a:gridCol>
                  </a:tblGrid>
                  <a:tr h="6289965">
                    <a:tc>
                      <a:txBody>
                        <a:bodyPr/>
                        <a:lstStyle/>
                        <a:p>
                          <a:endParaRPr lang="en-IN" sz="400" b="0" dirty="0">
                            <a:solidFill>
                              <a:schemeClr val="tx1"/>
                            </a:solidFill>
                            <a:latin typeface="Cambria" panose="02040503050406030204" pitchFamily="18" charset="0"/>
                            <a:ea typeface="Cambria" panose="02040503050406030204" pitchFamily="18" charset="0"/>
                          </a:endParaRPr>
                        </a:p>
                        <a:p>
                          <a:endParaRPr lang="en-IN" b="0" dirty="0">
                            <a:solidFill>
                              <a:srgbClr val="FFFF00"/>
                            </a:solidFill>
                            <a:latin typeface="Cambria" panose="02040503050406030204" pitchFamily="18" charset="0"/>
                            <a:ea typeface="Cambria" panose="02040503050406030204" pitchFamily="18" charset="0"/>
                          </a:endParaRPr>
                        </a:p>
                        <a:p>
                          <a:endParaRPr lang="en-IN" b="0" dirty="0">
                            <a:solidFill>
                              <a:srgbClr val="FFFF00"/>
                            </a:solidFill>
                            <a:latin typeface="Cambria" panose="02040503050406030204" pitchFamily="18" charset="0"/>
                            <a:ea typeface="Cambria" panose="02040503050406030204" pitchFamily="18" charset="0"/>
                          </a:endParaRPr>
                        </a:p>
                        <a:p>
                          <a:endParaRPr lang="en-IN" b="0" dirty="0">
                            <a:solidFill>
                              <a:srgbClr val="FFFF00"/>
                            </a:solidFill>
                            <a:latin typeface="Cambria" panose="02040503050406030204" pitchFamily="18" charset="0"/>
                            <a:ea typeface="Cambria" panose="02040503050406030204" pitchFamily="18" charset="0"/>
                          </a:endParaRPr>
                        </a:p>
                        <a:p>
                          <a:r>
                            <a:rPr lang="en-IN" sz="1400" b="0" dirty="0">
                              <a:solidFill>
                                <a:srgbClr val="0070C0"/>
                              </a:solidFill>
                              <a:latin typeface="Cambria" panose="02040503050406030204" pitchFamily="18" charset="0"/>
                              <a:ea typeface="Cambria" panose="02040503050406030204" pitchFamily="18" charset="0"/>
                            </a:rPr>
                            <a:t>h=</a:t>
                          </a:r>
                          <a14:m>
                            <m:oMath xmlns:m="http://schemas.openxmlformats.org/officeDocument/2006/math">
                              <m:sSup>
                                <m:sSupPr>
                                  <m:ctrlPr>
                                    <a:rPr lang="en-IN" sz="1400" b="0" i="1" kern="1200" dirty="0" smtClean="0">
                                      <a:solidFill>
                                        <a:srgbClr val="0070C0"/>
                                      </a:solidFill>
                                      <a:latin typeface="Cambria Math" panose="02040503050406030204" pitchFamily="18" charset="0"/>
                                      <a:ea typeface="+mn-ea"/>
                                      <a:cs typeface="+mn-cs"/>
                                    </a:rPr>
                                  </m:ctrlPr>
                                </m:sSupPr>
                                <m:e>
                                  <m:r>
                                    <a:rPr lang="en-US" sz="1400" b="0" i="1" kern="1200" dirty="0" smtClean="0">
                                      <a:solidFill>
                                        <a:srgbClr val="0070C0"/>
                                      </a:solidFill>
                                      <a:latin typeface="Cambria Math" panose="02040503050406030204" pitchFamily="18" charset="0"/>
                                      <a:ea typeface="+mn-ea"/>
                                      <a:cs typeface="+mn-cs"/>
                                    </a:rPr>
                                    <m:t>𝑑</m:t>
                                  </m:r>
                                </m:e>
                                <m:sup>
                                  <m:r>
                                    <a:rPr lang="en-US" sz="1400" b="0" i="1" kern="1200" dirty="0" smtClean="0">
                                      <a:solidFill>
                                        <a:srgbClr val="0070C0"/>
                                      </a:solidFill>
                                      <a:latin typeface="Cambria Math" panose="02040503050406030204" pitchFamily="18" charset="0"/>
                                      <a:ea typeface="+mn-ea"/>
                                      <a:cs typeface="+mn-cs"/>
                                    </a:rPr>
                                    <m:t>(</m:t>
                                  </m:r>
                                  <m:r>
                                    <a:rPr lang="en-US" sz="1400" b="0" i="1" kern="1200" dirty="0" smtClean="0">
                                      <a:solidFill>
                                        <a:srgbClr val="0070C0"/>
                                      </a:solidFill>
                                      <a:latin typeface="Cambria Math" panose="02040503050406030204" pitchFamily="18" charset="0"/>
                                      <a:ea typeface="+mn-ea"/>
                                      <a:cs typeface="+mn-cs"/>
                                    </a:rPr>
                                    <m:t>𝑚</m:t>
                                  </m:r>
                                  <m:r>
                                    <a:rPr lang="en-US" sz="1400" b="0" i="1" kern="1200" dirty="0" smtClean="0">
                                      <a:solidFill>
                                        <a:srgbClr val="0070C0"/>
                                      </a:solidFill>
                                      <a:latin typeface="Cambria Math" panose="02040503050406030204" pitchFamily="18" charset="0"/>
                                      <a:ea typeface="+mn-ea"/>
                                      <a:cs typeface="+mn-cs"/>
                                    </a:rPr>
                                    <m:t>−1)</m:t>
                                  </m:r>
                                </m:sup>
                              </m:sSup>
                            </m:oMath>
                          </a14:m>
                          <a:r>
                            <a:rPr lang="en-IN" sz="1400" b="0" kern="1200" dirty="0">
                              <a:solidFill>
                                <a:srgbClr val="0070C0"/>
                              </a:solidFill>
                              <a:latin typeface="Cambria" panose="02040503050406030204" pitchFamily="18" charset="0"/>
                              <a:ea typeface="Cambria" panose="02040503050406030204" pitchFamily="18" charset="0"/>
                              <a:cs typeface="+mn-cs"/>
                            </a:rPr>
                            <a:t>  ;  h=(h x d) % q</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dirty="0">
                              <a:solidFill>
                                <a:schemeClr val="tx1"/>
                              </a:solidFill>
                              <a:latin typeface="Cambria" panose="02040503050406030204" pitchFamily="18" charset="0"/>
                              <a:ea typeface="Cambria" panose="02040503050406030204" pitchFamily="18" charset="0"/>
                            </a:rPr>
                            <a:t>h=</a:t>
                          </a:r>
                          <a14:m>
                            <m:oMath xmlns:m="http://schemas.openxmlformats.org/officeDocument/2006/math">
                              <m:sSup>
                                <m:sSupPr>
                                  <m:ctrlPr>
                                    <a:rPr lang="en-IN" sz="1400" b="0" i="1" kern="1200" dirty="0" smtClean="0">
                                      <a:solidFill>
                                        <a:schemeClr val="tx1"/>
                                      </a:solidFill>
                                      <a:latin typeface="Cambria Math" panose="02040503050406030204" pitchFamily="18" charset="0"/>
                                      <a:ea typeface="+mn-ea"/>
                                      <a:cs typeface="+mn-cs"/>
                                    </a:rPr>
                                  </m:ctrlPr>
                                </m:sSupPr>
                                <m:e>
                                  <m:r>
                                    <a:rPr lang="en-US" sz="1400" b="0" i="1" kern="1200" dirty="0" smtClean="0">
                                      <a:solidFill>
                                        <a:schemeClr val="tx1"/>
                                      </a:solidFill>
                                      <a:latin typeface="Cambria Math" panose="02040503050406030204" pitchFamily="18" charset="0"/>
                                      <a:ea typeface="+mn-ea"/>
                                      <a:cs typeface="+mn-cs"/>
                                    </a:rPr>
                                    <m:t>𝑑</m:t>
                                  </m:r>
                                </m:e>
                                <m:sup>
                                  <m:r>
                                    <a:rPr lang="en-US" sz="1400" b="0" i="1" kern="1200" dirty="0" smtClean="0">
                                      <a:solidFill>
                                        <a:schemeClr val="tx1"/>
                                      </a:solidFill>
                                      <a:latin typeface="Cambria Math" panose="02040503050406030204" pitchFamily="18" charset="0"/>
                                      <a:ea typeface="+mn-ea"/>
                                      <a:cs typeface="+mn-cs"/>
                                    </a:rPr>
                                    <m:t>(</m:t>
                                  </m:r>
                                  <m:r>
                                    <a:rPr lang="en-US" sz="1400" b="0" i="1" kern="1200" dirty="0" smtClean="0">
                                      <a:solidFill>
                                        <a:schemeClr val="tx1"/>
                                      </a:solidFill>
                                      <a:latin typeface="Cambria Math" panose="02040503050406030204" pitchFamily="18" charset="0"/>
                                      <a:ea typeface="+mn-ea"/>
                                      <a:cs typeface="+mn-cs"/>
                                    </a:rPr>
                                    <m:t>𝑚</m:t>
                                  </m:r>
                                  <m:r>
                                    <a:rPr lang="en-US" sz="1400" b="0" i="1" kern="1200" dirty="0" smtClean="0">
                                      <a:solidFill>
                                        <a:schemeClr val="tx1"/>
                                      </a:solidFill>
                                      <a:latin typeface="Cambria Math" panose="02040503050406030204" pitchFamily="18" charset="0"/>
                                      <a:ea typeface="+mn-ea"/>
                                      <a:cs typeface="+mn-cs"/>
                                    </a:rPr>
                                    <m:t>−1)</m:t>
                                  </m:r>
                                </m:sup>
                              </m:sSup>
                            </m:oMath>
                          </a14:m>
                          <a:r>
                            <a:rPr lang="en-IN" sz="1400" b="0" kern="1200" dirty="0">
                              <a:solidFill>
                                <a:schemeClr val="tx1"/>
                              </a:solidFill>
                              <a:latin typeface="Cambria" panose="02040503050406030204" pitchFamily="18" charset="0"/>
                              <a:ea typeface="Cambria" panose="02040503050406030204" pitchFamily="18" charset="0"/>
                              <a:cs typeface="+mn-cs"/>
                            </a:rPr>
                            <a:t> </a:t>
                          </a:r>
                        </a:p>
                        <a:p>
                          <a:r>
                            <a:rPr lang="en-IN" sz="1400" b="0" kern="1200" dirty="0">
                              <a:solidFill>
                                <a:schemeClr val="tx1"/>
                              </a:solidFill>
                              <a:latin typeface="Cambria" panose="02040503050406030204" pitchFamily="18" charset="0"/>
                              <a:ea typeface="Cambria" panose="02040503050406030204" pitchFamily="18" charset="0"/>
                              <a:cs typeface="+mn-cs"/>
                            </a:rPr>
                            <a:t>h=</a:t>
                          </a:r>
                          <a14:m>
                            <m:oMath xmlns:m="http://schemas.openxmlformats.org/officeDocument/2006/math">
                              <m:sSup>
                                <m:sSupPr>
                                  <m:ctrlPr>
                                    <a:rPr lang="en-IN" sz="1400" b="0" i="1" kern="1200" dirty="0" smtClean="0">
                                      <a:solidFill>
                                        <a:schemeClr val="tx1"/>
                                      </a:solidFill>
                                      <a:latin typeface="Cambria Math" panose="02040503050406030204" pitchFamily="18" charset="0"/>
                                      <a:ea typeface="+mn-ea"/>
                                      <a:cs typeface="+mn-cs"/>
                                    </a:rPr>
                                  </m:ctrlPr>
                                </m:sSupPr>
                                <m:e>
                                  <m:r>
                                    <a:rPr lang="en-US" sz="1400" b="0" i="1" kern="1200" dirty="0" smtClean="0">
                                      <a:solidFill>
                                        <a:schemeClr val="tx1"/>
                                      </a:solidFill>
                                      <a:latin typeface="Cambria Math" panose="02040503050406030204" pitchFamily="18" charset="0"/>
                                      <a:ea typeface="+mn-ea"/>
                                      <a:cs typeface="+mn-cs"/>
                                    </a:rPr>
                                    <m:t>(1 </m:t>
                                  </m:r>
                                  <m:r>
                                    <m:rPr>
                                      <m:sty m:val="p"/>
                                    </m:rPr>
                                    <a:rPr lang="en-US" sz="1400" b="0" i="0" kern="1200" dirty="0" smtClean="0">
                                      <a:solidFill>
                                        <a:schemeClr val="tx1"/>
                                      </a:solidFill>
                                      <a:latin typeface="Cambria Math" panose="02040503050406030204" pitchFamily="18" charset="0"/>
                                      <a:ea typeface="+mn-ea"/>
                                      <a:cs typeface="+mn-cs"/>
                                    </a:rPr>
                                    <m:t>x</m:t>
                                  </m:r>
                                  <m:r>
                                    <a:rPr lang="en-US" sz="1400" b="0" i="0" kern="1200" dirty="0" smtClean="0">
                                      <a:solidFill>
                                        <a:schemeClr val="tx1"/>
                                      </a:solidFill>
                                      <a:latin typeface="Cambria Math" panose="02040503050406030204" pitchFamily="18" charset="0"/>
                                      <a:ea typeface="+mn-ea"/>
                                      <a:cs typeface="+mn-cs"/>
                                    </a:rPr>
                                    <m:t> </m:t>
                                  </m:r>
                                  <m:r>
                                    <a:rPr lang="en-US" sz="1400" b="0" i="1" kern="1200" dirty="0" smtClean="0">
                                      <a:solidFill>
                                        <a:schemeClr val="tx1"/>
                                      </a:solidFill>
                                      <a:latin typeface="Cambria Math" panose="02040503050406030204" pitchFamily="18" charset="0"/>
                                      <a:ea typeface="+mn-ea"/>
                                      <a:cs typeface="+mn-cs"/>
                                    </a:rPr>
                                    <m:t>256)</m:t>
                                  </m:r>
                                </m:e>
                                <m:sup>
                                  <m:r>
                                    <a:rPr lang="en-US" sz="1400" b="0" i="1" kern="1200" dirty="0" smtClean="0">
                                      <a:solidFill>
                                        <a:schemeClr val="tx1"/>
                                      </a:solidFill>
                                      <a:latin typeface="Cambria Math" panose="02040503050406030204" pitchFamily="18" charset="0"/>
                                      <a:ea typeface="+mn-ea"/>
                                      <a:cs typeface="+mn-cs"/>
                                    </a:rPr>
                                    <m:t>(1)</m:t>
                                  </m:r>
                                </m:sup>
                              </m:sSup>
                            </m:oMath>
                          </a14:m>
                          <a:r>
                            <a:rPr lang="en-IN" sz="1400" b="0" kern="1200" dirty="0">
                              <a:solidFill>
                                <a:schemeClr val="tx1"/>
                              </a:solidFill>
                              <a:latin typeface="Cambria" panose="02040503050406030204" pitchFamily="18" charset="0"/>
                              <a:ea typeface="Cambria" panose="02040503050406030204" pitchFamily="18" charset="0"/>
                              <a:cs typeface="+mn-cs"/>
                            </a:rPr>
                            <a:t> % 11 =3    </a:t>
                          </a:r>
                          <a:r>
                            <a:rPr lang="en-IN" sz="1400" b="0" kern="1200" dirty="0">
                              <a:solidFill>
                                <a:srgbClr val="0070C0"/>
                              </a:solidFill>
                              <a:latin typeface="Cambria" panose="02040503050406030204" pitchFamily="18" charset="0"/>
                              <a:ea typeface="Cambria" panose="02040503050406030204" pitchFamily="18" charset="0"/>
                              <a:cs typeface="+mn-cs"/>
                            </a:rPr>
                            <a:t>// value of h </a:t>
                          </a:r>
                        </a:p>
                        <a:p>
                          <a:r>
                            <a:rPr lang="en-IN" sz="1400" b="0" kern="1200" dirty="0">
                              <a:solidFill>
                                <a:schemeClr val="tx1"/>
                              </a:solidFill>
                              <a:latin typeface="Cambria" panose="02040503050406030204" pitchFamily="18" charset="0"/>
                              <a:ea typeface="Cambria" panose="02040503050406030204" pitchFamily="18" charset="0"/>
                              <a:cs typeface="+mn-cs"/>
                            </a:rPr>
                            <a:t>p=(d x p + pat[</a:t>
                          </a:r>
                          <a:r>
                            <a:rPr lang="en-IN" sz="1400" b="0" kern="1200" dirty="0" err="1">
                              <a:solidFill>
                                <a:schemeClr val="tx1"/>
                              </a:solidFill>
                              <a:latin typeface="Cambria" panose="02040503050406030204" pitchFamily="18" charset="0"/>
                              <a:ea typeface="Cambria" panose="02040503050406030204" pitchFamily="18" charset="0"/>
                              <a:cs typeface="+mn-cs"/>
                            </a:rPr>
                            <a:t>i</a:t>
                          </a:r>
                          <a:r>
                            <a:rPr lang="en-IN" sz="1400" b="0" kern="1200" dirty="0">
                              <a:solidFill>
                                <a:schemeClr val="tx1"/>
                              </a:solidFill>
                              <a:latin typeface="Cambria" panose="02040503050406030204" pitchFamily="18" charset="0"/>
                              <a:ea typeface="Cambria" panose="02040503050406030204" pitchFamily="18" charset="0"/>
                              <a:cs typeface="+mn-cs"/>
                            </a:rPr>
                            <a:t>]) % q       </a:t>
                          </a:r>
                          <a:r>
                            <a:rPr lang="en-IN" sz="1400" b="0" kern="1200" dirty="0">
                              <a:solidFill>
                                <a:srgbClr val="0070C0"/>
                              </a:solidFill>
                              <a:latin typeface="Cambria" panose="02040503050406030204" pitchFamily="18" charset="0"/>
                              <a:ea typeface="Cambria" panose="02040503050406030204" pitchFamily="18" charset="0"/>
                              <a:cs typeface="+mn-cs"/>
                            </a:rPr>
                            <a:t>// for (</a:t>
                          </a:r>
                          <a:r>
                            <a:rPr lang="en-IN" sz="1400" b="0" kern="1200" dirty="0" err="1">
                              <a:solidFill>
                                <a:srgbClr val="0070C0"/>
                              </a:solidFill>
                              <a:latin typeface="Cambria" panose="02040503050406030204" pitchFamily="18" charset="0"/>
                              <a:ea typeface="Cambria" panose="02040503050406030204" pitchFamily="18" charset="0"/>
                              <a:cs typeface="+mn-cs"/>
                            </a:rPr>
                            <a:t>i</a:t>
                          </a:r>
                          <a:r>
                            <a:rPr lang="en-IN" sz="1400" b="0" kern="1200" dirty="0">
                              <a:solidFill>
                                <a:srgbClr val="0070C0"/>
                              </a:solidFill>
                              <a:latin typeface="Cambria" panose="02040503050406030204" pitchFamily="18" charset="0"/>
                              <a:ea typeface="Cambria" panose="02040503050406030204" pitchFamily="18" charset="0"/>
                              <a:cs typeface="+mn-cs"/>
                            </a:rPr>
                            <a:t>=0;i&lt;</a:t>
                          </a:r>
                          <a:r>
                            <a:rPr lang="en-IN" sz="1400" b="0" kern="1200" dirty="0" err="1">
                              <a:solidFill>
                                <a:srgbClr val="0070C0"/>
                              </a:solidFill>
                              <a:latin typeface="Cambria" panose="02040503050406030204" pitchFamily="18" charset="0"/>
                              <a:ea typeface="Cambria" panose="02040503050406030204" pitchFamily="18" charset="0"/>
                              <a:cs typeface="+mn-cs"/>
                            </a:rPr>
                            <a:t>m;i</a:t>
                          </a:r>
                          <a:r>
                            <a:rPr lang="en-IN" sz="1400" b="0" kern="1200" dirty="0">
                              <a:solidFill>
                                <a:srgbClr val="0070C0"/>
                              </a:solidFill>
                              <a:latin typeface="Cambria" panose="02040503050406030204" pitchFamily="18" charset="0"/>
                              <a:ea typeface="Cambria" panose="02040503050406030204" pitchFamily="18" charset="0"/>
                              <a:cs typeface="+mn-cs"/>
                            </a:rPr>
                            <a:t>++)    </a:t>
                          </a:r>
                          <a:r>
                            <a:rPr lang="en-US" sz="1400" b="0" kern="1200" dirty="0">
                              <a:solidFill>
                                <a:srgbClr val="0070C0"/>
                              </a:solidFill>
                              <a:latin typeface="Cambria" panose="02040503050406030204" pitchFamily="18" charset="0"/>
                              <a:ea typeface="Cambria" panose="02040503050406030204" pitchFamily="18" charset="0"/>
                              <a:cs typeface="+mn-cs"/>
                            </a:rPr>
                            <a:t>// hash value for pattern</a:t>
                          </a:r>
                          <a:endParaRPr lang="en-IN" sz="1400" b="0" kern="1200" dirty="0">
                            <a:solidFill>
                              <a:srgbClr val="0070C0"/>
                            </a:solidFill>
                            <a:latin typeface="Cambria" panose="02040503050406030204" pitchFamily="18" charset="0"/>
                            <a:ea typeface="Cambria" panose="020405030504060302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chemeClr val="tx1"/>
                              </a:solidFill>
                              <a:latin typeface="Cambria" panose="02040503050406030204" pitchFamily="18" charset="0"/>
                              <a:ea typeface="Cambria" panose="02040503050406030204" pitchFamily="18" charset="0"/>
                              <a:cs typeface="+mn-cs"/>
                            </a:rPr>
                            <a:t>t=(d x t + txt[</a:t>
                          </a:r>
                          <a:r>
                            <a:rPr lang="en-IN" sz="1400" b="0" kern="1200" dirty="0" err="1">
                              <a:solidFill>
                                <a:schemeClr val="tx1"/>
                              </a:solidFill>
                              <a:latin typeface="Cambria" panose="02040503050406030204" pitchFamily="18" charset="0"/>
                              <a:ea typeface="Cambria" panose="02040503050406030204" pitchFamily="18" charset="0"/>
                              <a:cs typeface="+mn-cs"/>
                            </a:rPr>
                            <a:t>i</a:t>
                          </a:r>
                          <a:r>
                            <a:rPr lang="en-IN" sz="1400" b="0" kern="1200" dirty="0">
                              <a:solidFill>
                                <a:schemeClr val="tx1"/>
                              </a:solidFill>
                              <a:latin typeface="Cambria" panose="02040503050406030204" pitchFamily="18" charset="0"/>
                              <a:ea typeface="Cambria" panose="02040503050406030204" pitchFamily="18" charset="0"/>
                              <a:cs typeface="+mn-cs"/>
                            </a:rPr>
                            <a:t>]) % q </a:t>
                          </a:r>
                          <a:r>
                            <a:rPr lang="en-IN" sz="1400" b="0" dirty="0">
                              <a:solidFill>
                                <a:schemeClr val="tx1"/>
                              </a:solidFill>
                              <a:latin typeface="Cambria" panose="02040503050406030204" pitchFamily="18" charset="0"/>
                              <a:ea typeface="Cambria" panose="02040503050406030204" pitchFamily="18" charset="0"/>
                            </a:rPr>
                            <a:t>        </a:t>
                          </a:r>
                          <a:r>
                            <a:rPr lang="en-IN" sz="1400" b="0" kern="1200" dirty="0">
                              <a:solidFill>
                                <a:srgbClr val="0070C0"/>
                              </a:solidFill>
                              <a:latin typeface="Cambria" panose="02040503050406030204" pitchFamily="18" charset="0"/>
                              <a:ea typeface="Cambria" panose="02040503050406030204" pitchFamily="18" charset="0"/>
                              <a:cs typeface="+mn-cs"/>
                            </a:rPr>
                            <a:t>// for (</a:t>
                          </a:r>
                          <a:r>
                            <a:rPr lang="en-IN" sz="1400" b="0" kern="1200" dirty="0" err="1">
                              <a:solidFill>
                                <a:srgbClr val="0070C0"/>
                              </a:solidFill>
                              <a:latin typeface="Cambria" panose="02040503050406030204" pitchFamily="18" charset="0"/>
                              <a:ea typeface="Cambria" panose="02040503050406030204" pitchFamily="18" charset="0"/>
                              <a:cs typeface="+mn-cs"/>
                            </a:rPr>
                            <a:t>i</a:t>
                          </a:r>
                          <a:r>
                            <a:rPr lang="en-IN" sz="1400" b="0" kern="1200" dirty="0">
                              <a:solidFill>
                                <a:srgbClr val="0070C0"/>
                              </a:solidFill>
                              <a:latin typeface="Cambria" panose="02040503050406030204" pitchFamily="18" charset="0"/>
                              <a:ea typeface="Cambria" panose="02040503050406030204" pitchFamily="18" charset="0"/>
                              <a:cs typeface="+mn-cs"/>
                            </a:rPr>
                            <a:t>=0;i&lt;</a:t>
                          </a:r>
                          <a:r>
                            <a:rPr lang="en-IN" sz="1400" b="0" kern="1200" dirty="0" err="1">
                              <a:solidFill>
                                <a:srgbClr val="0070C0"/>
                              </a:solidFill>
                              <a:latin typeface="Cambria" panose="02040503050406030204" pitchFamily="18" charset="0"/>
                              <a:ea typeface="Cambria" panose="02040503050406030204" pitchFamily="18" charset="0"/>
                              <a:cs typeface="+mn-cs"/>
                            </a:rPr>
                            <a:t>m;i</a:t>
                          </a:r>
                          <a:r>
                            <a:rPr lang="en-IN" sz="1400" b="0" kern="1200" dirty="0">
                              <a:solidFill>
                                <a:srgbClr val="0070C0"/>
                              </a:solidFill>
                              <a:latin typeface="Cambria" panose="02040503050406030204" pitchFamily="18" charset="0"/>
                              <a:ea typeface="Cambria" panose="02040503050406030204" pitchFamily="18" charset="0"/>
                              <a:cs typeface="+mn-cs"/>
                            </a:rPr>
                            <a:t>++) </a:t>
                          </a:r>
                          <a:r>
                            <a:rPr lang="en-US" sz="1400" b="0" kern="1200" dirty="0">
                              <a:solidFill>
                                <a:srgbClr val="0070C0"/>
                              </a:solidFill>
                              <a:latin typeface="Cambria" panose="02040503050406030204" pitchFamily="18" charset="0"/>
                              <a:ea typeface="Cambria" panose="02040503050406030204" pitchFamily="18" charset="0"/>
                              <a:cs typeface="+mn-cs"/>
                            </a:rPr>
                            <a:t>// hash value for txt</a:t>
                          </a:r>
                          <a:endParaRPr lang="en-IN" sz="1400" b="0" kern="1200" dirty="0">
                            <a:solidFill>
                              <a:srgbClr val="0070C0"/>
                            </a:solidFill>
                            <a:latin typeface="Cambria" panose="02040503050406030204" pitchFamily="18" charset="0"/>
                            <a:ea typeface="Cambria" panose="020405030504060302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rgbClr val="0070C0"/>
                              </a:solidFill>
                              <a:latin typeface="Cambria" panose="02040503050406030204" pitchFamily="18" charset="0"/>
                              <a:ea typeface="Cambria" panose="02040503050406030204" pitchFamily="18" charset="0"/>
                              <a:cs typeface="+mn-cs"/>
                            </a:rPr>
                            <a:t>// hash value for pattern P =DC is 7</a:t>
                          </a:r>
                          <a:endParaRPr lang="en-IN" sz="1400" b="0" kern="1200" dirty="0">
                            <a:solidFill>
                              <a:srgbClr val="0070C0"/>
                            </a:solidFill>
                            <a:latin typeface="Cambria" panose="02040503050406030204" pitchFamily="18" charset="0"/>
                            <a:ea typeface="Cambria" panose="020405030504060302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rgbClr val="0070C0"/>
                              </a:solidFill>
                              <a:latin typeface="Cambria" panose="02040503050406030204" pitchFamily="18" charset="0"/>
                              <a:ea typeface="Cambria" panose="02040503050406030204" pitchFamily="18" charset="0"/>
                              <a:cs typeface="+mn-cs"/>
                            </a:rPr>
                            <a:t>p=(256x0+68)%11=68%11=2    //iteration-1</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rgbClr val="0070C0"/>
                              </a:solidFill>
                              <a:latin typeface="Cambria" panose="02040503050406030204" pitchFamily="18" charset="0"/>
                              <a:ea typeface="Cambria" panose="02040503050406030204" pitchFamily="18" charset="0"/>
                              <a:cs typeface="+mn-cs"/>
                            </a:rPr>
                            <a:t>t=(256x0+65)%11=65%11=10</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rgbClr val="0070C0"/>
                              </a:solidFill>
                              <a:latin typeface="Cambria" panose="02040503050406030204" pitchFamily="18" charset="0"/>
                              <a:ea typeface="Cambria" panose="02040503050406030204" pitchFamily="18" charset="0"/>
                              <a:cs typeface="+mn-cs"/>
                            </a:rPr>
                            <a:t>p=(256 x 2 + 67) % 11 = 579%11= 7   //iteration-2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rgbClr val="0070C0"/>
                              </a:solidFill>
                              <a:latin typeface="Cambria" panose="02040503050406030204" pitchFamily="18" charset="0"/>
                              <a:ea typeface="Cambria" panose="02040503050406030204" pitchFamily="18" charset="0"/>
                              <a:cs typeface="+mn-cs"/>
                            </a:rPr>
                            <a:t>t=(256 x 10 + 66) % 11  = 2626%11=8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rgbClr val="FF0000"/>
                              </a:solidFill>
                              <a:latin typeface="Cambria" panose="02040503050406030204" pitchFamily="18" charset="0"/>
                              <a:ea typeface="Cambria" panose="02040503050406030204" pitchFamily="18" charset="0"/>
                              <a:cs typeface="+mn-cs"/>
                            </a:rPr>
                            <a:t>Hash value of 1</a:t>
                          </a:r>
                          <a:r>
                            <a:rPr lang="en-IN" sz="1400" b="0" kern="1200" baseline="30000" dirty="0">
                              <a:solidFill>
                                <a:srgbClr val="FF0000"/>
                              </a:solidFill>
                              <a:latin typeface="Cambria" panose="02040503050406030204" pitchFamily="18" charset="0"/>
                              <a:ea typeface="Cambria" panose="02040503050406030204" pitchFamily="18" charset="0"/>
                              <a:cs typeface="+mn-cs"/>
                            </a:rPr>
                            <a:t>st</a:t>
                          </a:r>
                          <a:r>
                            <a:rPr lang="en-IN" sz="1400" b="0" kern="1200" dirty="0">
                              <a:solidFill>
                                <a:srgbClr val="FF0000"/>
                              </a:solidFill>
                              <a:latin typeface="Cambria" panose="02040503050406030204" pitchFamily="18" charset="0"/>
                              <a:ea typeface="Cambria" panose="02040503050406030204" pitchFamily="18" charset="0"/>
                              <a:cs typeface="+mn-cs"/>
                            </a:rPr>
                            <a:t> window </a:t>
                          </a:r>
                          <a:r>
                            <a:rPr lang="en-IN" sz="1400" b="0" kern="1200" dirty="0">
                              <a:solidFill>
                                <a:srgbClr val="FF0000"/>
                              </a:solidFill>
                              <a:highlight>
                                <a:srgbClr val="FFFF00"/>
                              </a:highlight>
                              <a:latin typeface="Cambria" panose="02040503050406030204" pitchFamily="18" charset="0"/>
                              <a:ea typeface="Cambria" panose="02040503050406030204" pitchFamily="18" charset="0"/>
                              <a:cs typeface="+mn-cs"/>
                            </a:rPr>
                            <a:t>AB</a:t>
                          </a:r>
                          <a:endParaRPr lang="en-IN" sz="1400" b="0" kern="1200" dirty="0">
                            <a:solidFill>
                              <a:srgbClr val="FFFF00"/>
                            </a:solidFill>
                            <a:latin typeface="Cambria" panose="02040503050406030204" pitchFamily="18" charset="0"/>
                            <a:ea typeface="Cambria" panose="020405030504060302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chemeClr val="tx1"/>
                              </a:solidFill>
                              <a:latin typeface="Cambria" panose="02040503050406030204" pitchFamily="18" charset="0"/>
                              <a:ea typeface="Cambria" panose="02040503050406030204" pitchFamily="18" charset="0"/>
                              <a:cs typeface="+mn-cs"/>
                            </a:rPr>
                            <a:t>t=(256 x 10 + 65) % 11  = 2625%11=7          </a:t>
                          </a:r>
                          <a:r>
                            <a:rPr lang="en-IN" sz="1400" b="0" kern="1200" dirty="0">
                              <a:solidFill>
                                <a:srgbClr val="C00000"/>
                              </a:solidFill>
                              <a:latin typeface="Cambria" panose="02040503050406030204" pitchFamily="18" charset="0"/>
                              <a:ea typeface="Cambria" panose="02040503050406030204" pitchFamily="18" charset="0"/>
                              <a:cs typeface="+mn-cs"/>
                            </a:rPr>
                            <a:t>//p ≠ t , slide the window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700" b="0" kern="1200" dirty="0">
                            <a:solidFill>
                              <a:schemeClr val="tx1"/>
                            </a:solidFill>
                            <a:latin typeface="Cambria" panose="02040503050406030204" pitchFamily="18" charset="0"/>
                            <a:ea typeface="Cambria" panose="020405030504060302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rgbClr val="FF0000"/>
                              </a:solidFill>
                              <a:latin typeface="Cambria" panose="02040503050406030204" pitchFamily="18" charset="0"/>
                              <a:ea typeface="Cambria" panose="02040503050406030204" pitchFamily="18" charset="0"/>
                              <a:cs typeface="+mn-cs"/>
                            </a:rPr>
                            <a:t>Hash value of 2</a:t>
                          </a:r>
                          <a:r>
                            <a:rPr lang="en-IN" sz="1400" b="0" kern="1200" baseline="30000" dirty="0">
                              <a:solidFill>
                                <a:srgbClr val="FF0000"/>
                              </a:solidFill>
                              <a:latin typeface="Cambria" panose="02040503050406030204" pitchFamily="18" charset="0"/>
                              <a:ea typeface="Cambria" panose="02040503050406030204" pitchFamily="18" charset="0"/>
                              <a:cs typeface="+mn-cs"/>
                            </a:rPr>
                            <a:t>nd</a:t>
                          </a:r>
                          <a:r>
                            <a:rPr lang="en-IN" sz="1400" b="0" kern="1200" dirty="0">
                              <a:solidFill>
                                <a:srgbClr val="FF0000"/>
                              </a:solidFill>
                              <a:latin typeface="Cambria" panose="02040503050406030204" pitchFamily="18" charset="0"/>
                              <a:ea typeface="Cambria" panose="02040503050406030204" pitchFamily="18" charset="0"/>
                              <a:cs typeface="+mn-cs"/>
                            </a:rPr>
                            <a:t> window </a:t>
                          </a:r>
                          <a:r>
                            <a:rPr lang="en-IN" sz="1400" b="0" kern="1200" dirty="0">
                              <a:solidFill>
                                <a:srgbClr val="FF0000"/>
                              </a:solidFill>
                              <a:highlight>
                                <a:srgbClr val="FFFF00"/>
                              </a:highlight>
                              <a:latin typeface="Cambria" panose="02040503050406030204" pitchFamily="18" charset="0"/>
                              <a:ea typeface="Cambria" panose="02040503050406030204" pitchFamily="18" charset="0"/>
                              <a:cs typeface="+mn-cs"/>
                            </a:rPr>
                            <a:t>BD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chemeClr val="tx1"/>
                              </a:solidFill>
                              <a:latin typeface="Cambria" panose="02040503050406030204" pitchFamily="18" charset="0"/>
                              <a:ea typeface="Cambria" panose="02040503050406030204" pitchFamily="18" charset="0"/>
                              <a:cs typeface="+mn-cs"/>
                            </a:rPr>
                            <a:t>t=(256 x (8 - 65 x 3) + 68) % 11    </a:t>
                          </a:r>
                          <a:r>
                            <a:rPr lang="en-IN" sz="1400" b="0" kern="1200" dirty="0">
                              <a:solidFill>
                                <a:srgbClr val="C00000"/>
                              </a:solidFill>
                              <a:latin typeface="Cambria" panose="02040503050406030204" pitchFamily="18" charset="0"/>
                              <a:ea typeface="Cambria" panose="02040503050406030204" pitchFamily="18" charset="0"/>
                              <a:cs typeface="+mn-cs"/>
                            </a:rPr>
                            <a:t>// t=8, for the character ‘B’ in the text, trailing character is ‘A’  &amp; leading character </a:t>
                          </a:r>
                          <a:r>
                            <a:rPr lang="en-IN" sz="1100" b="0" kern="1200" dirty="0">
                              <a:solidFill>
                                <a:srgbClr val="C00000"/>
                              </a:solidFill>
                              <a:latin typeface="Cambria" panose="02040503050406030204" pitchFamily="18" charset="0"/>
                              <a:ea typeface="Cambria" panose="02040503050406030204" pitchFamily="18" charset="0"/>
                              <a:cs typeface="+mn-cs"/>
                            </a:rPr>
                            <a:t>is ‘D’ // </a:t>
                          </a:r>
                          <a:r>
                            <a:rPr lang="en-US" sz="1100" b="0" kern="1200" dirty="0">
                              <a:solidFill>
                                <a:srgbClr val="C00000"/>
                              </a:solidFill>
                              <a:latin typeface="Cambria" panose="02040503050406030204" pitchFamily="18" charset="0"/>
                              <a:ea typeface="Cambria" panose="02040503050406030204" pitchFamily="18" charset="0"/>
                              <a:cs typeface="+mn-cs"/>
                            </a:rPr>
                            <a:t>t = (d * (t - txt[</a:t>
                          </a:r>
                          <a:r>
                            <a:rPr lang="en-US" sz="1100" b="0" kern="1200" dirty="0" err="1">
                              <a:solidFill>
                                <a:srgbClr val="C00000"/>
                              </a:solidFill>
                              <a:latin typeface="Cambria" panose="02040503050406030204" pitchFamily="18" charset="0"/>
                              <a:ea typeface="Cambria" panose="02040503050406030204" pitchFamily="18" charset="0"/>
                              <a:cs typeface="+mn-cs"/>
                            </a:rPr>
                            <a:t>i</a:t>
                          </a:r>
                          <a:r>
                            <a:rPr lang="en-US" sz="1100" b="0" kern="1200" dirty="0">
                              <a:solidFill>
                                <a:srgbClr val="C00000"/>
                              </a:solidFill>
                              <a:latin typeface="Cambria" panose="02040503050406030204" pitchFamily="18" charset="0"/>
                              <a:ea typeface="Cambria" panose="02040503050406030204" pitchFamily="18" charset="0"/>
                              <a:cs typeface="+mn-cs"/>
                            </a:rPr>
                            <a:t>] * h) + txt[</a:t>
                          </a:r>
                          <a:r>
                            <a:rPr lang="en-US" sz="1100" b="0" kern="1200" dirty="0" err="1">
                              <a:solidFill>
                                <a:srgbClr val="C00000"/>
                              </a:solidFill>
                              <a:latin typeface="Cambria" panose="02040503050406030204" pitchFamily="18" charset="0"/>
                              <a:ea typeface="Cambria" panose="02040503050406030204" pitchFamily="18" charset="0"/>
                              <a:cs typeface="+mn-cs"/>
                            </a:rPr>
                            <a:t>i</a:t>
                          </a:r>
                          <a:r>
                            <a:rPr lang="en-US" sz="1100" b="0" kern="1200" dirty="0">
                              <a:solidFill>
                                <a:srgbClr val="C00000"/>
                              </a:solidFill>
                              <a:latin typeface="Cambria" panose="02040503050406030204" pitchFamily="18" charset="0"/>
                              <a:ea typeface="Cambria" panose="02040503050406030204" pitchFamily="18" charset="0"/>
                              <a:cs typeface="+mn-cs"/>
                            </a:rPr>
                            <a:t> + M]) % q</a:t>
                          </a:r>
                          <a:endParaRPr lang="en-IN" sz="1100" b="0" kern="1200" dirty="0">
                            <a:solidFill>
                              <a:srgbClr val="C00000"/>
                            </a:solidFill>
                            <a:latin typeface="Cambria" panose="02040503050406030204" pitchFamily="18" charset="0"/>
                            <a:ea typeface="Cambria" panose="020405030504060302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rgbClr val="0070C0"/>
                              </a:solidFill>
                              <a:latin typeface="Cambria" panose="02040503050406030204" pitchFamily="18" charset="0"/>
                              <a:ea typeface="Cambria" panose="02040503050406030204" pitchFamily="18" charset="0"/>
                              <a:cs typeface="+mn-cs"/>
                            </a:rPr>
                            <a:t>t=(256 x (8-195)+68)%11 = ((256 x -187)+68)%11 = -47804%11 = -9</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rgbClr val="0070C0"/>
                              </a:solidFill>
                              <a:latin typeface="Cambria" panose="02040503050406030204" pitchFamily="18" charset="0"/>
                              <a:ea typeface="Cambria" panose="02040503050406030204" pitchFamily="18" charset="0"/>
                              <a:cs typeface="+mn-cs"/>
                            </a:rPr>
                            <a:t> t = -9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rgbClr val="0070C0"/>
                              </a:solidFill>
                              <a:latin typeface="Cambria" panose="02040503050406030204" pitchFamily="18" charset="0"/>
                              <a:ea typeface="Cambria" panose="02040503050406030204" pitchFamily="18" charset="0"/>
                              <a:cs typeface="+mn-cs"/>
                            </a:rPr>
                            <a:t> t = -9 + 11 = 2   //p ≠ t , slide the window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rgbClr val="FF0000"/>
                              </a:solidFill>
                              <a:latin typeface="Cambria" panose="02040503050406030204" pitchFamily="18" charset="0"/>
                              <a:ea typeface="Cambria" panose="02040503050406030204" pitchFamily="18" charset="0"/>
                              <a:cs typeface="+mn-cs"/>
                            </a:rPr>
                            <a:t>Hash value of 3</a:t>
                          </a:r>
                          <a:r>
                            <a:rPr lang="en-IN" sz="1400" b="0" kern="1200" baseline="30000" dirty="0">
                              <a:solidFill>
                                <a:srgbClr val="FF0000"/>
                              </a:solidFill>
                              <a:latin typeface="Cambria" panose="02040503050406030204" pitchFamily="18" charset="0"/>
                              <a:ea typeface="Cambria" panose="02040503050406030204" pitchFamily="18" charset="0"/>
                              <a:cs typeface="+mn-cs"/>
                            </a:rPr>
                            <a:t>rd</a:t>
                          </a:r>
                          <a:r>
                            <a:rPr lang="en-IN" sz="1400" b="0" kern="1200" dirty="0">
                              <a:solidFill>
                                <a:srgbClr val="FF0000"/>
                              </a:solidFill>
                              <a:latin typeface="Cambria" panose="02040503050406030204" pitchFamily="18" charset="0"/>
                              <a:ea typeface="Cambria" panose="02040503050406030204" pitchFamily="18" charset="0"/>
                              <a:cs typeface="+mn-cs"/>
                            </a:rPr>
                            <a:t> window </a:t>
                          </a:r>
                          <a:r>
                            <a:rPr lang="en-IN" sz="1400" b="0" kern="1200" dirty="0">
                              <a:solidFill>
                                <a:srgbClr val="FF0000"/>
                              </a:solidFill>
                              <a:highlight>
                                <a:srgbClr val="FFFF00"/>
                              </a:highlight>
                              <a:latin typeface="Cambria" panose="02040503050406030204" pitchFamily="18" charset="0"/>
                              <a:ea typeface="Cambria" panose="02040503050406030204" pitchFamily="18" charset="0"/>
                              <a:cs typeface="+mn-cs"/>
                            </a:rPr>
                            <a:t>DC</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chemeClr val="tx1"/>
                              </a:solidFill>
                              <a:latin typeface="Cambria" panose="02040503050406030204" pitchFamily="18" charset="0"/>
                              <a:ea typeface="Cambria" panose="02040503050406030204" pitchFamily="18" charset="0"/>
                              <a:cs typeface="+mn-cs"/>
                            </a:rPr>
                            <a:t>t=(256 x (2 - 66 x 3) + 67) % 11  = -50109%11= -4  </a:t>
                          </a:r>
                          <a:r>
                            <a:rPr lang="en-IN" sz="1400" b="0" kern="1200" dirty="0">
                              <a:solidFill>
                                <a:srgbClr val="C00000"/>
                              </a:solidFill>
                              <a:latin typeface="Cambria" panose="02040503050406030204" pitchFamily="18" charset="0"/>
                              <a:ea typeface="Cambria" panose="02040503050406030204" pitchFamily="18" charset="0"/>
                              <a:cs typeface="+mn-cs"/>
                            </a:rPr>
                            <a:t>// t=2, for the character ‘D’ in the text, trailing character ‘B’ , leading character ‘C’</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chemeClr val="tx1"/>
                              </a:solidFill>
                              <a:latin typeface="Cambria" panose="02040503050406030204" pitchFamily="18" charset="0"/>
                              <a:ea typeface="Cambria" panose="02040503050406030204" pitchFamily="18" charset="0"/>
                              <a:cs typeface="+mn-cs"/>
                            </a:rPr>
                            <a:t> t = -4 + 11 = 7     </a:t>
                          </a:r>
                          <a:r>
                            <a:rPr lang="en-IN" sz="1400" b="0" kern="1200" dirty="0">
                              <a:solidFill>
                                <a:srgbClr val="C00000"/>
                              </a:solidFill>
                              <a:latin typeface="Cambria" panose="02040503050406030204" pitchFamily="18" charset="0"/>
                              <a:ea typeface="Cambria" panose="02040503050406030204" pitchFamily="18" charset="0"/>
                              <a:cs typeface="+mn-cs"/>
                            </a:rPr>
                            <a:t>//p </a:t>
                          </a:r>
                          <a:r>
                            <a:rPr lang="en-IN" sz="1400" b="0" kern="1200" dirty="0">
                              <a:solidFill>
                                <a:srgbClr val="C00000"/>
                              </a:solidFill>
                              <a:latin typeface="Cambria" panose="02040503050406030204" pitchFamily="18" charset="0"/>
                              <a:ea typeface="Cambria" panose="02040503050406030204" pitchFamily="18" charset="0"/>
                              <a:cs typeface="+mn-cs"/>
                              <a:sym typeface="Symbol" panose="05050102010706020507" pitchFamily="18" charset="2"/>
                            </a:rPr>
                            <a:t> </a:t>
                          </a:r>
                          <a:r>
                            <a:rPr lang="en-IN" sz="1400" b="0" kern="1200" dirty="0">
                              <a:solidFill>
                                <a:srgbClr val="C00000"/>
                              </a:solidFill>
                              <a:latin typeface="Cambria" panose="02040503050406030204" pitchFamily="18" charset="0"/>
                              <a:ea typeface="Cambria" panose="02040503050406030204" pitchFamily="18" charset="0"/>
                              <a:cs typeface="+mn-cs"/>
                            </a:rPr>
                            <a:t>t , Hash values are same, check character by character if it matches pattern is found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rgbClr val="FF0000"/>
                              </a:solidFill>
                              <a:latin typeface="Cambria" panose="02040503050406030204" pitchFamily="18" charset="0"/>
                              <a:ea typeface="Cambria" panose="02040503050406030204" pitchFamily="18" charset="0"/>
                              <a:cs typeface="+mn-cs"/>
                            </a:rPr>
                            <a:t>Hash value of 4</a:t>
                          </a:r>
                          <a:r>
                            <a:rPr lang="en-IN" sz="1400" b="0" kern="1200" baseline="30000" dirty="0">
                              <a:solidFill>
                                <a:srgbClr val="FF0000"/>
                              </a:solidFill>
                              <a:latin typeface="Cambria" panose="02040503050406030204" pitchFamily="18" charset="0"/>
                              <a:ea typeface="Cambria" panose="02040503050406030204" pitchFamily="18" charset="0"/>
                              <a:cs typeface="+mn-cs"/>
                            </a:rPr>
                            <a:t>th</a:t>
                          </a:r>
                          <a:r>
                            <a:rPr lang="en-IN" sz="1400" b="0" kern="1200" dirty="0">
                              <a:solidFill>
                                <a:srgbClr val="FF0000"/>
                              </a:solidFill>
                              <a:latin typeface="Cambria" panose="02040503050406030204" pitchFamily="18" charset="0"/>
                              <a:ea typeface="Cambria" panose="02040503050406030204" pitchFamily="18" charset="0"/>
                              <a:cs typeface="+mn-cs"/>
                            </a:rPr>
                            <a:t> window </a:t>
                          </a:r>
                          <a:r>
                            <a:rPr lang="en-IN" sz="1400" b="0" kern="1200" dirty="0">
                              <a:solidFill>
                                <a:srgbClr val="FF0000"/>
                              </a:solidFill>
                              <a:highlight>
                                <a:srgbClr val="FFFF00"/>
                              </a:highlight>
                              <a:latin typeface="Cambria" panose="02040503050406030204" pitchFamily="18" charset="0"/>
                              <a:ea typeface="Cambria" panose="02040503050406030204" pitchFamily="18" charset="0"/>
                              <a:cs typeface="+mn-cs"/>
                            </a:rPr>
                            <a:t>CB </a:t>
                          </a:r>
                          <a:r>
                            <a:rPr lang="en-IN" sz="1400" b="0" kern="1200" dirty="0">
                              <a:solidFill>
                                <a:srgbClr val="FF0000"/>
                              </a:solidFill>
                              <a:latin typeface="Cambria" panose="02040503050406030204" pitchFamily="18" charset="0"/>
                              <a:ea typeface="Cambria" panose="02040503050406030204" pitchFamily="18" charset="0"/>
                              <a:cs typeface="+mn-cs"/>
                            </a:rPr>
                            <a:t>    </a:t>
                          </a:r>
                          <a:r>
                            <a:rPr lang="en-IN" sz="1400" b="0" kern="1200" dirty="0">
                              <a:solidFill>
                                <a:srgbClr val="C00000"/>
                              </a:solidFill>
                              <a:latin typeface="Cambria" panose="02040503050406030204" pitchFamily="18" charset="0"/>
                              <a:ea typeface="Cambria" panose="02040503050406030204" pitchFamily="18" charset="0"/>
                              <a:cs typeface="+mn-cs"/>
                            </a:rPr>
                            <a:t>// t=2, for the character ‘C’ in the text, trailing character ‘D’ , leading character ‘B’</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chemeClr val="tx1"/>
                              </a:solidFill>
                              <a:latin typeface="Cambria" panose="02040503050406030204" pitchFamily="18" charset="0"/>
                              <a:ea typeface="Cambria" panose="02040503050406030204" pitchFamily="18" charset="0"/>
                              <a:cs typeface="+mn-cs"/>
                            </a:rPr>
                            <a:t>t=(256 x (7 - 68 x 3) + 66) % 11  = -50,498%11=-8</a:t>
                          </a:r>
                          <a:endParaRPr lang="en-IN" sz="1400" b="0" kern="1200" dirty="0">
                            <a:solidFill>
                              <a:srgbClr val="FFFF00"/>
                            </a:solidFill>
                            <a:latin typeface="Cambria" panose="02040503050406030204" pitchFamily="18" charset="0"/>
                            <a:ea typeface="Cambria" panose="020405030504060302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rgbClr val="0070C0"/>
                              </a:solidFill>
                              <a:latin typeface="Cambria" panose="02040503050406030204" pitchFamily="18" charset="0"/>
                              <a:ea typeface="Cambria" panose="02040503050406030204" pitchFamily="18" charset="0"/>
                              <a:cs typeface="+mn-cs"/>
                            </a:rPr>
                            <a:t>t=-8+11=3   //p ≠ t </a:t>
                          </a:r>
                        </a:p>
                      </a:txBody>
                      <a:tcPr>
                        <a:solidFill>
                          <a:schemeClr val="bg1"/>
                        </a:solidFill>
                      </a:tcPr>
                    </a:tc>
                    <a:extLst>
                      <a:ext uri="{0D108BD9-81ED-4DB2-BD59-A6C34878D82A}">
                        <a16:rowId xmlns:a16="http://schemas.microsoft.com/office/drawing/2014/main" val="863912573"/>
                      </a:ext>
                    </a:extLst>
                  </a:tr>
                </a:tbl>
              </a:graphicData>
            </a:graphic>
          </p:graphicFrame>
        </mc:Choice>
        <mc:Fallback xmlns="">
          <p:graphicFrame>
            <p:nvGraphicFramePr>
              <p:cNvPr id="4" name="Table 4">
                <a:extLst>
                  <a:ext uri="{FF2B5EF4-FFF2-40B4-BE49-F238E27FC236}">
                    <a16:creationId xmlns:a16="http://schemas.microsoft.com/office/drawing/2014/main" id="{E89681F8-EC05-24AB-60E3-8961B5D06826}"/>
                  </a:ext>
                </a:extLst>
              </p:cNvPr>
              <p:cNvGraphicFramePr>
                <a:graphicFrameLocks noGrp="1"/>
              </p:cNvGraphicFramePr>
              <p:nvPr>
                <p:extLst>
                  <p:ext uri="{D42A27DB-BD31-4B8C-83A1-F6EECF244321}">
                    <p14:modId xmlns:p14="http://schemas.microsoft.com/office/powerpoint/2010/main" val="1671485206"/>
                  </p:ext>
                </p:extLst>
              </p:nvPr>
            </p:nvGraphicFramePr>
            <p:xfrm>
              <a:off x="572655" y="74974"/>
              <a:ext cx="10621818" cy="6289965"/>
            </p:xfrm>
            <a:graphic>
              <a:graphicData uri="http://schemas.openxmlformats.org/drawingml/2006/table">
                <a:tbl>
                  <a:tblPr firstRow="1" bandRow="1">
                    <a:tableStyleId>{5C22544A-7EE6-4342-B048-85BDC9FD1C3A}</a:tableStyleId>
                  </a:tblPr>
                  <a:tblGrid>
                    <a:gridCol w="10621818">
                      <a:extLst>
                        <a:ext uri="{9D8B030D-6E8A-4147-A177-3AD203B41FA5}">
                          <a16:colId xmlns:a16="http://schemas.microsoft.com/office/drawing/2014/main" val="3609340148"/>
                        </a:ext>
                      </a:extLst>
                    </a:gridCol>
                  </a:tblGrid>
                  <a:tr h="6289965">
                    <a:tc>
                      <a:txBody>
                        <a:bodyPr/>
                        <a:lstStyle/>
                        <a:p>
                          <a:endParaRPr lang="en-US"/>
                        </a:p>
                      </a:txBody>
                      <a:tcPr>
                        <a:blipFill>
                          <a:blip r:embed="rId2"/>
                          <a:stretch>
                            <a:fillRect l="-57" t="-97" r="-229" b="-387"/>
                          </a:stretch>
                        </a:blipFill>
                      </a:tcPr>
                    </a:tc>
                    <a:extLst>
                      <a:ext uri="{0D108BD9-81ED-4DB2-BD59-A6C34878D82A}">
                        <a16:rowId xmlns:a16="http://schemas.microsoft.com/office/drawing/2014/main" val="863912573"/>
                      </a:ext>
                    </a:extLst>
                  </a:tr>
                </a:tbl>
              </a:graphicData>
            </a:graphic>
          </p:graphicFrame>
        </mc:Fallback>
      </mc:AlternateContent>
      <p:graphicFrame>
        <p:nvGraphicFramePr>
          <p:cNvPr id="2" name="Table 4">
            <a:extLst>
              <a:ext uri="{FF2B5EF4-FFF2-40B4-BE49-F238E27FC236}">
                <a16:creationId xmlns:a16="http://schemas.microsoft.com/office/drawing/2014/main" id="{E6A5925C-8A80-7251-EE6A-968135B19A6B}"/>
              </a:ext>
            </a:extLst>
          </p:cNvPr>
          <p:cNvGraphicFramePr>
            <a:graphicFrameLocks noGrp="1"/>
          </p:cNvGraphicFramePr>
          <p:nvPr/>
        </p:nvGraphicFramePr>
        <p:xfrm>
          <a:off x="3520626" y="0"/>
          <a:ext cx="3095539" cy="1371600"/>
        </p:xfrm>
        <a:graphic>
          <a:graphicData uri="http://schemas.openxmlformats.org/drawingml/2006/table">
            <a:tbl>
              <a:tblPr firstRow="1" bandRow="1">
                <a:tableStyleId>{5C22544A-7EE6-4342-B048-85BDC9FD1C3A}</a:tableStyleId>
              </a:tblPr>
              <a:tblGrid>
                <a:gridCol w="3095539">
                  <a:extLst>
                    <a:ext uri="{9D8B030D-6E8A-4147-A177-3AD203B41FA5}">
                      <a16:colId xmlns:a16="http://schemas.microsoft.com/office/drawing/2014/main" val="3281088146"/>
                    </a:ext>
                  </a:extLst>
                </a:gridCol>
              </a:tblGrid>
              <a:tr h="1230403">
                <a:tc>
                  <a:txBody>
                    <a:bodyPr/>
                    <a:lstStyle/>
                    <a:p>
                      <a:r>
                        <a:rPr lang="en-US" sz="1400" b="0" dirty="0">
                          <a:solidFill>
                            <a:schemeClr val="tx1"/>
                          </a:solidFill>
                          <a:latin typeface="Cambria" panose="02040503050406030204" pitchFamily="18" charset="0"/>
                          <a:ea typeface="Cambria" panose="02040503050406030204" pitchFamily="18" charset="0"/>
                        </a:rPr>
                        <a:t>q= 11</a:t>
                      </a:r>
                    </a:p>
                    <a:p>
                      <a:r>
                        <a:rPr lang="en-IN" sz="1400" b="0" dirty="0">
                          <a:solidFill>
                            <a:schemeClr val="tx1"/>
                          </a:solidFill>
                          <a:latin typeface="Cambria" panose="02040503050406030204" pitchFamily="18" charset="0"/>
                          <a:ea typeface="Cambria" panose="02040503050406030204" pitchFamily="18" charset="0"/>
                        </a:rPr>
                        <a:t>d=256</a:t>
                      </a:r>
                    </a:p>
                    <a:p>
                      <a:r>
                        <a:rPr lang="en-IN" sz="1400" b="0" dirty="0">
                          <a:solidFill>
                            <a:schemeClr val="tx1"/>
                          </a:solidFill>
                          <a:latin typeface="Cambria" panose="02040503050406030204" pitchFamily="18" charset="0"/>
                          <a:ea typeface="Cambria" panose="02040503050406030204" pitchFamily="18" charset="0"/>
                        </a:rPr>
                        <a:t>m=2   </a:t>
                      </a:r>
                      <a:r>
                        <a:rPr lang="en-IN" sz="1400" b="0" kern="1200" dirty="0">
                          <a:solidFill>
                            <a:srgbClr val="C00000"/>
                          </a:solidFill>
                          <a:latin typeface="Cambria" panose="02040503050406030204" pitchFamily="18" charset="0"/>
                          <a:ea typeface="Cambria" panose="02040503050406030204" pitchFamily="18" charset="0"/>
                          <a:cs typeface="+mn-cs"/>
                        </a:rPr>
                        <a:t>//</a:t>
                      </a:r>
                      <a:r>
                        <a:rPr lang="en-US" sz="1400" b="0" kern="1200" dirty="0">
                          <a:solidFill>
                            <a:srgbClr val="C00000"/>
                          </a:solidFill>
                          <a:latin typeface="Cambria" panose="02040503050406030204" pitchFamily="18" charset="0"/>
                          <a:ea typeface="Cambria" panose="02040503050406030204" pitchFamily="18" charset="0"/>
                          <a:cs typeface="+mn-cs"/>
                        </a:rPr>
                        <a:t>M = </a:t>
                      </a:r>
                      <a:r>
                        <a:rPr lang="en-US" sz="1400" b="0" kern="1200" dirty="0" err="1">
                          <a:solidFill>
                            <a:srgbClr val="C00000"/>
                          </a:solidFill>
                          <a:latin typeface="Cambria" panose="02040503050406030204" pitchFamily="18" charset="0"/>
                          <a:ea typeface="Cambria" panose="02040503050406030204" pitchFamily="18" charset="0"/>
                          <a:cs typeface="+mn-cs"/>
                        </a:rPr>
                        <a:t>strlen</a:t>
                      </a:r>
                      <a:r>
                        <a:rPr lang="en-US" sz="1400" b="0" kern="1200" dirty="0">
                          <a:solidFill>
                            <a:srgbClr val="C00000"/>
                          </a:solidFill>
                          <a:latin typeface="Cambria" panose="02040503050406030204" pitchFamily="18" charset="0"/>
                          <a:ea typeface="Cambria" panose="02040503050406030204" pitchFamily="18" charset="0"/>
                          <a:cs typeface="+mn-cs"/>
                        </a:rPr>
                        <a:t>(pat)</a:t>
                      </a:r>
                      <a:endParaRPr lang="en-IN" sz="1400" b="0" kern="1200" dirty="0">
                        <a:solidFill>
                          <a:srgbClr val="C00000"/>
                        </a:solidFill>
                        <a:latin typeface="Cambria" panose="02040503050406030204" pitchFamily="18" charset="0"/>
                        <a:ea typeface="Cambria" panose="02040503050406030204" pitchFamily="18" charset="0"/>
                        <a:cs typeface="+mn-cs"/>
                      </a:endParaRPr>
                    </a:p>
                    <a:p>
                      <a:pPr marL="0" algn="l" defTabSz="914400" rtl="0" eaLnBrk="1" latinLnBrk="0" hangingPunct="1"/>
                      <a:r>
                        <a:rPr lang="en-IN" sz="1400" b="0" dirty="0">
                          <a:solidFill>
                            <a:schemeClr val="tx1"/>
                          </a:solidFill>
                          <a:latin typeface="Cambria" panose="02040503050406030204" pitchFamily="18" charset="0"/>
                          <a:ea typeface="Cambria" panose="02040503050406030204" pitchFamily="18" charset="0"/>
                        </a:rPr>
                        <a:t>n=5  </a:t>
                      </a:r>
                      <a:r>
                        <a:rPr lang="en-IN" sz="1400" b="0" kern="1200" dirty="0">
                          <a:solidFill>
                            <a:srgbClr val="C00000"/>
                          </a:solidFill>
                          <a:latin typeface="Cambria" panose="02040503050406030204" pitchFamily="18" charset="0"/>
                          <a:ea typeface="Cambria" panose="02040503050406030204" pitchFamily="18" charset="0"/>
                          <a:cs typeface="+mn-cs"/>
                        </a:rPr>
                        <a:t>//</a:t>
                      </a:r>
                      <a:r>
                        <a:rPr lang="en-US" sz="1400" b="0" kern="1200" dirty="0">
                          <a:solidFill>
                            <a:srgbClr val="C00000"/>
                          </a:solidFill>
                          <a:latin typeface="Cambria" panose="02040503050406030204" pitchFamily="18" charset="0"/>
                          <a:ea typeface="Cambria" panose="02040503050406030204" pitchFamily="18" charset="0"/>
                          <a:cs typeface="+mn-cs"/>
                        </a:rPr>
                        <a:t>N = </a:t>
                      </a:r>
                      <a:r>
                        <a:rPr lang="en-US" sz="1400" b="0" kern="1200" dirty="0" err="1">
                          <a:solidFill>
                            <a:srgbClr val="C00000"/>
                          </a:solidFill>
                          <a:latin typeface="Cambria" panose="02040503050406030204" pitchFamily="18" charset="0"/>
                          <a:ea typeface="Cambria" panose="02040503050406030204" pitchFamily="18" charset="0"/>
                          <a:cs typeface="+mn-cs"/>
                        </a:rPr>
                        <a:t>strlen</a:t>
                      </a:r>
                      <a:r>
                        <a:rPr lang="en-US" sz="1400" b="0" kern="1200" dirty="0">
                          <a:solidFill>
                            <a:srgbClr val="C00000"/>
                          </a:solidFill>
                          <a:latin typeface="Cambria" panose="02040503050406030204" pitchFamily="18" charset="0"/>
                          <a:ea typeface="Cambria" panose="02040503050406030204" pitchFamily="18" charset="0"/>
                          <a:cs typeface="+mn-cs"/>
                        </a:rPr>
                        <a:t>(txt);</a:t>
                      </a:r>
                      <a:endParaRPr lang="en-IN" sz="1400" b="0" kern="1200" dirty="0">
                        <a:solidFill>
                          <a:srgbClr val="C00000"/>
                        </a:solidFill>
                        <a:latin typeface="Cambria" panose="02040503050406030204" pitchFamily="18" charset="0"/>
                        <a:ea typeface="Cambria" panose="02040503050406030204" pitchFamily="18" charset="0"/>
                        <a:cs typeface="+mn-cs"/>
                      </a:endParaRPr>
                    </a:p>
                    <a:p>
                      <a:pPr marL="0" algn="l" defTabSz="914400" rtl="0" eaLnBrk="1" latinLnBrk="0" hangingPunct="1"/>
                      <a:r>
                        <a:rPr lang="en-IN" sz="1400" b="0" kern="1200" dirty="0">
                          <a:solidFill>
                            <a:schemeClr val="tx1"/>
                          </a:solidFill>
                          <a:latin typeface="Cambria" panose="02040503050406030204" pitchFamily="18" charset="0"/>
                          <a:ea typeface="Cambria" panose="02040503050406030204" pitchFamily="18" charset="0"/>
                          <a:cs typeface="+mn-cs"/>
                        </a:rPr>
                        <a:t>h=1</a:t>
                      </a:r>
                    </a:p>
                    <a:p>
                      <a:pPr marL="0" algn="l" defTabSz="914400" rtl="0" eaLnBrk="1" latinLnBrk="0" hangingPunct="1"/>
                      <a:r>
                        <a:rPr lang="en-IN" sz="1400" b="0" kern="1200" dirty="0">
                          <a:solidFill>
                            <a:schemeClr val="tx1"/>
                          </a:solidFill>
                          <a:latin typeface="Cambria" panose="02040503050406030204" pitchFamily="18" charset="0"/>
                          <a:ea typeface="Cambria" panose="02040503050406030204" pitchFamily="18" charset="0"/>
                          <a:cs typeface="+mn-cs"/>
                        </a:rPr>
                        <a:t>p=0, t=0</a:t>
                      </a:r>
                      <a:endParaRPr lang="en-IN" sz="1400" dirty="0"/>
                    </a:p>
                  </a:txBody>
                  <a:tcPr>
                    <a:solidFill>
                      <a:schemeClr val="accent4">
                        <a:lumMod val="40000"/>
                        <a:lumOff val="60000"/>
                      </a:schemeClr>
                    </a:solidFill>
                  </a:tcPr>
                </a:tc>
                <a:extLst>
                  <a:ext uri="{0D108BD9-81ED-4DB2-BD59-A6C34878D82A}">
                    <a16:rowId xmlns:a16="http://schemas.microsoft.com/office/drawing/2014/main" val="77476502"/>
                  </a:ext>
                </a:extLst>
              </a:tr>
            </a:tbl>
          </a:graphicData>
        </a:graphic>
      </p:graphicFrame>
      <p:graphicFrame>
        <p:nvGraphicFramePr>
          <p:cNvPr id="6" name="Table 6">
            <a:extLst>
              <a:ext uri="{FF2B5EF4-FFF2-40B4-BE49-F238E27FC236}">
                <a16:creationId xmlns:a16="http://schemas.microsoft.com/office/drawing/2014/main" id="{D0A68F06-C856-3AAE-DCD4-95A2FE15ACF2}"/>
              </a:ext>
            </a:extLst>
          </p:cNvPr>
          <p:cNvGraphicFramePr>
            <a:graphicFrameLocks noGrp="1"/>
          </p:cNvGraphicFramePr>
          <p:nvPr>
            <p:extLst>
              <p:ext uri="{D42A27DB-BD31-4B8C-83A1-F6EECF244321}">
                <p14:modId xmlns:p14="http://schemas.microsoft.com/office/powerpoint/2010/main" val="2191587943"/>
              </p:ext>
            </p:extLst>
          </p:nvPr>
        </p:nvGraphicFramePr>
        <p:xfrm>
          <a:off x="5068395" y="2058211"/>
          <a:ext cx="2663509" cy="883920"/>
        </p:xfrm>
        <a:graphic>
          <a:graphicData uri="http://schemas.openxmlformats.org/drawingml/2006/table">
            <a:tbl>
              <a:tblPr firstRow="1" bandRow="1">
                <a:tableStyleId>{5C22544A-7EE6-4342-B048-85BDC9FD1C3A}</a:tableStyleId>
              </a:tblPr>
              <a:tblGrid>
                <a:gridCol w="2663509">
                  <a:extLst>
                    <a:ext uri="{9D8B030D-6E8A-4147-A177-3AD203B41FA5}">
                      <a16:colId xmlns:a16="http://schemas.microsoft.com/office/drawing/2014/main" val="3331443451"/>
                    </a:ext>
                  </a:extLst>
                </a:gridCol>
              </a:tblGrid>
              <a:tr h="679637">
                <a:tc>
                  <a:txBody>
                    <a:bodyPr/>
                    <a:lstStyle/>
                    <a:p>
                      <a:r>
                        <a:rPr lang="en-US" sz="1300" b="0" dirty="0">
                          <a:solidFill>
                            <a:schemeClr val="tx1"/>
                          </a:solidFill>
                          <a:latin typeface="Trebuchet MS" panose="020B0603020202020204" pitchFamily="34" charset="0"/>
                        </a:rPr>
                        <a:t> for (</a:t>
                      </a:r>
                      <a:r>
                        <a:rPr lang="en-US" sz="1300" b="0" dirty="0" err="1">
                          <a:solidFill>
                            <a:schemeClr val="tx1"/>
                          </a:solidFill>
                          <a:latin typeface="Trebuchet MS" panose="020B0603020202020204" pitchFamily="34" charset="0"/>
                        </a:rPr>
                        <a:t>i</a:t>
                      </a:r>
                      <a:r>
                        <a:rPr lang="en-US" sz="1300" b="0" dirty="0">
                          <a:solidFill>
                            <a:schemeClr val="tx1"/>
                          </a:solidFill>
                          <a:latin typeface="Trebuchet MS" panose="020B0603020202020204" pitchFamily="34" charset="0"/>
                        </a:rPr>
                        <a:t> = 0; </a:t>
                      </a:r>
                      <a:r>
                        <a:rPr lang="en-US" sz="1300" b="0" dirty="0" err="1">
                          <a:solidFill>
                            <a:schemeClr val="tx1"/>
                          </a:solidFill>
                          <a:latin typeface="Trebuchet MS" panose="020B0603020202020204" pitchFamily="34" charset="0"/>
                        </a:rPr>
                        <a:t>i</a:t>
                      </a:r>
                      <a:r>
                        <a:rPr lang="en-US" sz="1300" b="0" dirty="0">
                          <a:solidFill>
                            <a:schemeClr val="tx1"/>
                          </a:solidFill>
                          <a:latin typeface="Trebuchet MS" panose="020B0603020202020204" pitchFamily="34" charset="0"/>
                        </a:rPr>
                        <a:t> &lt; M; </a:t>
                      </a:r>
                      <a:r>
                        <a:rPr lang="en-US" sz="1300" b="0" dirty="0" err="1">
                          <a:solidFill>
                            <a:schemeClr val="tx1"/>
                          </a:solidFill>
                          <a:latin typeface="Trebuchet MS" panose="020B0603020202020204" pitchFamily="34" charset="0"/>
                        </a:rPr>
                        <a:t>i</a:t>
                      </a:r>
                      <a:r>
                        <a:rPr lang="en-US" sz="1300" b="0" dirty="0">
                          <a:solidFill>
                            <a:schemeClr val="tx1"/>
                          </a:solidFill>
                          <a:latin typeface="Trebuchet MS" panose="020B0603020202020204" pitchFamily="34" charset="0"/>
                        </a:rPr>
                        <a:t>++) {</a:t>
                      </a:r>
                    </a:p>
                    <a:p>
                      <a:r>
                        <a:rPr lang="en-US" sz="1300" b="0" dirty="0">
                          <a:solidFill>
                            <a:schemeClr val="tx1"/>
                          </a:solidFill>
                          <a:latin typeface="Trebuchet MS" panose="020B0603020202020204" pitchFamily="34" charset="0"/>
                        </a:rPr>
                        <a:t>        p = (d * p + pat[</a:t>
                      </a:r>
                      <a:r>
                        <a:rPr lang="en-US" sz="1300" b="0" dirty="0" err="1">
                          <a:solidFill>
                            <a:schemeClr val="tx1"/>
                          </a:solidFill>
                          <a:latin typeface="Trebuchet MS" panose="020B0603020202020204" pitchFamily="34" charset="0"/>
                        </a:rPr>
                        <a:t>i</a:t>
                      </a:r>
                      <a:r>
                        <a:rPr lang="en-US" sz="1300" b="0" dirty="0">
                          <a:solidFill>
                            <a:schemeClr val="tx1"/>
                          </a:solidFill>
                          <a:latin typeface="Trebuchet MS" panose="020B0603020202020204" pitchFamily="34" charset="0"/>
                        </a:rPr>
                        <a:t>]) % q;</a:t>
                      </a:r>
                    </a:p>
                    <a:p>
                      <a:r>
                        <a:rPr lang="en-US" sz="1300" b="0" dirty="0">
                          <a:solidFill>
                            <a:schemeClr val="tx1"/>
                          </a:solidFill>
                          <a:latin typeface="Trebuchet MS" panose="020B0603020202020204" pitchFamily="34" charset="0"/>
                        </a:rPr>
                        <a:t>        t = (d * t + txt[</a:t>
                      </a:r>
                      <a:r>
                        <a:rPr lang="en-US" sz="1300" b="0" dirty="0" err="1">
                          <a:solidFill>
                            <a:schemeClr val="tx1"/>
                          </a:solidFill>
                          <a:latin typeface="Trebuchet MS" panose="020B0603020202020204" pitchFamily="34" charset="0"/>
                        </a:rPr>
                        <a:t>i</a:t>
                      </a:r>
                      <a:r>
                        <a:rPr lang="en-US" sz="1300" b="0" dirty="0">
                          <a:solidFill>
                            <a:schemeClr val="tx1"/>
                          </a:solidFill>
                          <a:latin typeface="Trebuchet MS" panose="020B0603020202020204" pitchFamily="34" charset="0"/>
                        </a:rPr>
                        <a:t>]) % q;</a:t>
                      </a:r>
                    </a:p>
                    <a:p>
                      <a:r>
                        <a:rPr lang="en-US" sz="1300" b="0" dirty="0">
                          <a:solidFill>
                            <a:schemeClr val="tx1"/>
                          </a:solidFill>
                          <a:latin typeface="Trebuchet MS" panose="020B0603020202020204" pitchFamily="34" charset="0"/>
                        </a:rPr>
                        <a:t>    }</a:t>
                      </a:r>
                      <a:endParaRPr lang="en-IN" sz="1300" dirty="0"/>
                    </a:p>
                  </a:txBody>
                  <a:tcPr>
                    <a:solidFill>
                      <a:schemeClr val="accent6">
                        <a:lumMod val="60000"/>
                        <a:lumOff val="40000"/>
                      </a:schemeClr>
                    </a:solidFill>
                  </a:tcPr>
                </a:tc>
                <a:extLst>
                  <a:ext uri="{0D108BD9-81ED-4DB2-BD59-A6C34878D82A}">
                    <a16:rowId xmlns:a16="http://schemas.microsoft.com/office/drawing/2014/main" val="3128052793"/>
                  </a:ext>
                </a:extLst>
              </a:tr>
            </a:tbl>
          </a:graphicData>
        </a:graphic>
      </p:graphicFrame>
    </p:spTree>
    <p:extLst>
      <p:ext uri="{BB962C8B-B14F-4D97-AF65-F5344CB8AC3E}">
        <p14:creationId xmlns:p14="http://schemas.microsoft.com/office/powerpoint/2010/main" val="2843282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31FA3-5AEB-FD8D-BFA6-25229DF8C275}"/>
              </a:ext>
            </a:extLst>
          </p:cNvPr>
          <p:cNvSpPr>
            <a:spLocks noGrp="1"/>
          </p:cNvSpPr>
          <p:nvPr>
            <p:ph type="title"/>
          </p:nvPr>
        </p:nvSpPr>
        <p:spPr/>
        <p:txBody>
          <a:bodyPr>
            <a:normAutofit/>
          </a:bodyPr>
          <a:lstStyle/>
          <a:p>
            <a:r>
              <a:rPr lang="en-US" altLang="en-US" sz="3200" b="1" dirty="0">
                <a:solidFill>
                  <a:srgbClr val="FF0000"/>
                </a:solidFill>
              </a:rPr>
              <a:t>Rabin-Karp  - Example 2</a:t>
            </a:r>
            <a:endParaRPr lang="en-IN" sz="3200" dirty="0">
              <a:solidFill>
                <a:srgbClr val="FF0000"/>
              </a:solidFill>
            </a:endParaRPr>
          </a:p>
        </p:txBody>
      </p:sp>
      <p:sp>
        <p:nvSpPr>
          <p:cNvPr id="4" name="TextBox 3">
            <a:extLst>
              <a:ext uri="{FF2B5EF4-FFF2-40B4-BE49-F238E27FC236}">
                <a16:creationId xmlns:a16="http://schemas.microsoft.com/office/drawing/2014/main" id="{266A3F58-61E2-65B2-CAD4-F82D76F813E0}"/>
              </a:ext>
            </a:extLst>
          </p:cNvPr>
          <p:cNvSpPr txBox="1"/>
          <p:nvPr/>
        </p:nvSpPr>
        <p:spPr>
          <a:xfrm>
            <a:off x="566532" y="1575715"/>
            <a:ext cx="10108395" cy="3970318"/>
          </a:xfrm>
          <a:prstGeom prst="rect">
            <a:avLst/>
          </a:prstGeom>
          <a:noFill/>
        </p:spPr>
        <p:txBody>
          <a:bodyPr wrap="square">
            <a:spAutoFit/>
          </a:bodyPr>
          <a:lstStyle/>
          <a:p>
            <a:r>
              <a:rPr lang="en-US" dirty="0">
                <a:solidFill>
                  <a:srgbClr val="FF0000"/>
                </a:solidFill>
              </a:rPr>
              <a:t>Text</a:t>
            </a:r>
          </a:p>
          <a:p>
            <a:endParaRPr lang="en-US" dirty="0"/>
          </a:p>
          <a:p>
            <a:endParaRPr lang="en-US" dirty="0"/>
          </a:p>
          <a:p>
            <a:r>
              <a:rPr lang="en-US" dirty="0">
                <a:solidFill>
                  <a:srgbClr val="FF0000"/>
                </a:solidFill>
              </a:rPr>
              <a:t>Pattern</a:t>
            </a:r>
          </a:p>
          <a:p>
            <a:endParaRPr lang="en-US" dirty="0">
              <a:solidFill>
                <a:srgbClr val="FF0000"/>
              </a:solidFill>
            </a:endParaRPr>
          </a:p>
          <a:p>
            <a:r>
              <a:rPr lang="en-US" dirty="0"/>
              <a:t> </a:t>
            </a:r>
          </a:p>
          <a:p>
            <a:endParaRPr lang="en-US" dirty="0"/>
          </a:p>
          <a:p>
            <a:endParaRPr lang="en-US" sz="1100" dirty="0"/>
          </a:p>
          <a:p>
            <a:r>
              <a:rPr lang="en-US" dirty="0"/>
              <a:t>Let us assign a numerical value(v)/weight for the characters we will be using in the problem. </a:t>
            </a:r>
          </a:p>
          <a:p>
            <a:r>
              <a:rPr lang="en-US" dirty="0"/>
              <a:t>Here, we have taken first ten alphabets only (i.e. A to J).</a:t>
            </a:r>
          </a:p>
          <a:p>
            <a:endParaRPr lang="en-US" dirty="0"/>
          </a:p>
          <a:p>
            <a:r>
              <a:rPr lang="en-US" dirty="0">
                <a:solidFill>
                  <a:srgbClr val="FF0000"/>
                </a:solidFill>
              </a:rPr>
              <a:t>Text Weights  </a:t>
            </a:r>
          </a:p>
          <a:p>
            <a:endParaRPr lang="en-US" dirty="0">
              <a:solidFill>
                <a:srgbClr val="FF0000"/>
              </a:solidFill>
            </a:endParaRPr>
          </a:p>
          <a:p>
            <a:r>
              <a:rPr lang="en-US" dirty="0"/>
              <a:t>   </a:t>
            </a:r>
          </a:p>
        </p:txBody>
      </p:sp>
      <p:pic>
        <p:nvPicPr>
          <p:cNvPr id="5" name="Picture 4" descr="text for rabin karp algorithm">
            <a:extLst>
              <a:ext uri="{FF2B5EF4-FFF2-40B4-BE49-F238E27FC236}">
                <a16:creationId xmlns:a16="http://schemas.microsoft.com/office/drawing/2014/main" id="{FA7564DA-D703-544F-1AF3-0729BD51C9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2855" y="1690688"/>
            <a:ext cx="4762500" cy="933450"/>
          </a:xfrm>
          <a:prstGeom prst="rect">
            <a:avLst/>
          </a:prstGeom>
          <a:noFill/>
          <a:ln>
            <a:noFill/>
          </a:ln>
        </p:spPr>
      </p:pic>
      <p:pic>
        <p:nvPicPr>
          <p:cNvPr id="6" name="Picture 5" descr="pattern for rabin karp algorithm">
            <a:extLst>
              <a:ext uri="{FF2B5EF4-FFF2-40B4-BE49-F238E27FC236}">
                <a16:creationId xmlns:a16="http://schemas.microsoft.com/office/drawing/2014/main" id="{047ED4CF-8744-EC53-C42C-2714EBF477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9483" y="2713485"/>
            <a:ext cx="1676400" cy="876300"/>
          </a:xfrm>
          <a:prstGeom prst="rect">
            <a:avLst/>
          </a:prstGeom>
          <a:noFill/>
          <a:ln>
            <a:noFill/>
          </a:ln>
        </p:spPr>
      </p:pic>
      <p:pic>
        <p:nvPicPr>
          <p:cNvPr id="7" name="Picture 6" descr="text-weights">
            <a:extLst>
              <a:ext uri="{FF2B5EF4-FFF2-40B4-BE49-F238E27FC236}">
                <a16:creationId xmlns:a16="http://schemas.microsoft.com/office/drawing/2014/main" id="{5FF238FF-02EB-2655-3039-B15DD618DF1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2855" y="4707610"/>
            <a:ext cx="4762500" cy="1149350"/>
          </a:xfrm>
          <a:prstGeom prst="rect">
            <a:avLst/>
          </a:prstGeom>
          <a:noFill/>
          <a:ln>
            <a:noFill/>
          </a:ln>
        </p:spPr>
      </p:pic>
      <p:sp>
        <p:nvSpPr>
          <p:cNvPr id="8" name="TextBox 7">
            <a:extLst>
              <a:ext uri="{FF2B5EF4-FFF2-40B4-BE49-F238E27FC236}">
                <a16:creationId xmlns:a16="http://schemas.microsoft.com/office/drawing/2014/main" id="{AE5B2D58-4591-1906-27C0-2F77F9A6AA85}"/>
              </a:ext>
            </a:extLst>
          </p:cNvPr>
          <p:cNvSpPr txBox="1"/>
          <p:nvPr/>
        </p:nvSpPr>
        <p:spPr>
          <a:xfrm>
            <a:off x="5592546" y="749055"/>
            <a:ext cx="6094602" cy="2450094"/>
          </a:xfrm>
          <a:prstGeom prst="rect">
            <a:avLst/>
          </a:prstGeom>
          <a:noFill/>
        </p:spPr>
        <p:txBody>
          <a:bodyPr wrap="square">
            <a:spAutoFit/>
          </a:bodyPr>
          <a:lstStyle/>
          <a:p>
            <a:pPr lvl="0">
              <a:lnSpc>
                <a:spcPct val="107000"/>
              </a:lnSpc>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m  = length of the pattern</a:t>
            </a:r>
            <a:endParaRPr lang="en-IN" sz="11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n = length of the text</a:t>
            </a:r>
            <a:endParaRPr lang="en-IN" sz="11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n=10</a:t>
            </a:r>
            <a:endParaRPr lang="en-IN" sz="11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m=3</a:t>
            </a:r>
            <a:b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d =number of characters in the input set.</a:t>
            </a:r>
            <a:endParaRPr lang="en-IN" sz="11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In this example we have input set {A, B, C, ..., J}.</a:t>
            </a:r>
            <a:endParaRPr lang="en-IN" sz="11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Hence, d = 10. </a:t>
            </a:r>
            <a:endParaRPr lang="en-IN" sz="11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You can assume any suitable value for d.</a:t>
            </a:r>
            <a:endParaRPr lang="en-IN" sz="11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6466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43186-9D90-54D4-C1BD-144DF0CAC671}"/>
              </a:ext>
            </a:extLst>
          </p:cNvPr>
          <p:cNvSpPr>
            <a:spLocks noGrp="1"/>
          </p:cNvSpPr>
          <p:nvPr>
            <p:ph type="title"/>
          </p:nvPr>
        </p:nvSpPr>
        <p:spPr>
          <a:xfrm>
            <a:off x="838200" y="365125"/>
            <a:ext cx="10515600" cy="800945"/>
          </a:xfrm>
        </p:spPr>
        <p:txBody>
          <a:bodyPr/>
          <a:lstStyle/>
          <a:p>
            <a:r>
              <a:rPr lang="en-US" altLang="en-US" sz="4400" b="1" dirty="0">
                <a:solidFill>
                  <a:srgbClr val="FF0000"/>
                </a:solidFill>
              </a:rPr>
              <a:t>Rabin-Karp  - Example 2</a:t>
            </a:r>
            <a:endParaRPr lang="en-IN" dirty="0"/>
          </a:p>
        </p:txBody>
      </p:sp>
      <p:sp>
        <p:nvSpPr>
          <p:cNvPr id="6" name="TextBox 5">
            <a:extLst>
              <a:ext uri="{FF2B5EF4-FFF2-40B4-BE49-F238E27FC236}">
                <a16:creationId xmlns:a16="http://schemas.microsoft.com/office/drawing/2014/main" id="{8BD90351-8678-1208-C991-CD8ECBC5FD2E}"/>
              </a:ext>
            </a:extLst>
          </p:cNvPr>
          <p:cNvSpPr txBox="1"/>
          <p:nvPr/>
        </p:nvSpPr>
        <p:spPr>
          <a:xfrm>
            <a:off x="838200" y="1289039"/>
            <a:ext cx="6094602" cy="646331"/>
          </a:xfrm>
          <a:prstGeom prst="rect">
            <a:avLst/>
          </a:prstGeom>
          <a:noFill/>
        </p:spPr>
        <p:txBody>
          <a:bodyPr wrap="square">
            <a:spAutoFit/>
          </a:bodyPr>
          <a:lstStyle/>
          <a:p>
            <a:r>
              <a:rPr lang="en-US" dirty="0"/>
              <a:t>Hash value of the pattern</a:t>
            </a:r>
          </a:p>
          <a:p>
            <a:r>
              <a:rPr lang="en-US" dirty="0"/>
              <a:t> </a:t>
            </a:r>
          </a:p>
        </p:txBody>
      </p:sp>
      <p:pic>
        <p:nvPicPr>
          <p:cNvPr id="7" name="Picture 6" descr="hash value of text">
            <a:extLst>
              <a:ext uri="{FF2B5EF4-FFF2-40B4-BE49-F238E27FC236}">
                <a16:creationId xmlns:a16="http://schemas.microsoft.com/office/drawing/2014/main" id="{6F6D92F9-7BB4-BEF5-626A-A1B0D1119B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00306"/>
            <a:ext cx="1676400" cy="1250950"/>
          </a:xfrm>
          <a:prstGeom prst="rect">
            <a:avLst/>
          </a:prstGeom>
          <a:noFill/>
          <a:ln>
            <a:noFill/>
          </a:ln>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B15AF0D-7907-81CB-F8E9-5AE4F899D8B9}"/>
                  </a:ext>
                </a:extLst>
              </p:cNvPr>
              <p:cNvSpPr txBox="1"/>
              <p:nvPr/>
            </p:nvSpPr>
            <p:spPr>
              <a:xfrm>
                <a:off x="673916" y="2808816"/>
                <a:ext cx="6096000" cy="1971374"/>
              </a:xfrm>
              <a:prstGeom prst="rect">
                <a:avLst/>
              </a:prstGeom>
              <a:noFill/>
            </p:spPr>
            <p:txBody>
              <a:bodyPr wrap="square">
                <a:spAutoFit/>
              </a:bodyPr>
              <a:lstStyle/>
              <a:p>
                <a:pPr marL="228600" algn="just">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hash value for pattern(p) = Σ(v * </a:t>
                </a:r>
                <a14:m>
                  <m:oMath xmlns:m="http://schemas.openxmlformats.org/officeDocument/2006/math">
                    <m:sSup>
                      <m:sSup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𝑑</m:t>
                        </m:r>
                      </m:e>
                      <m: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𝑚</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sup>
                    </m:sSup>
                  </m:oMath>
                </a14:m>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mod 13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((3 * </a:t>
                </a:r>
                <a14:m>
                  <m:oMath xmlns:m="http://schemas.openxmlformats.org/officeDocument/2006/math">
                    <m:sSup>
                      <m:sSup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10</m:t>
                        </m:r>
                      </m:e>
                      <m: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(4 * </a:t>
                </a:r>
                <a14:m>
                  <m:oMath xmlns:m="http://schemas.openxmlformats.org/officeDocument/2006/math">
                    <m:sSup>
                      <m:sSup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10</m:t>
                        </m:r>
                      </m:e>
                      <m: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sup>
                    </m:sSup>
                  </m:oMath>
                </a14:m>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(4 * </a:t>
                </a:r>
                <a14:m>
                  <m:oMath xmlns:m="http://schemas.openxmlformats.org/officeDocument/2006/math">
                    <m:sSup>
                      <m:sSup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10</m:t>
                        </m:r>
                      </m:e>
                      <m: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0</m:t>
                        </m:r>
                      </m:sup>
                    </m:sSup>
                  </m:oMath>
                </a14:m>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mod 13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344 mod 13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6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the calculation above, choose a prime number (here, 13).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1B15AF0D-7907-81CB-F8E9-5AE4F899D8B9}"/>
                  </a:ext>
                </a:extLst>
              </p:cNvPr>
              <p:cNvSpPr txBox="1">
                <a:spLocks noRot="1" noChangeAspect="1" noMove="1" noResize="1" noEditPoints="1" noAdjustHandles="1" noChangeArrowheads="1" noChangeShapeType="1" noTextEdit="1"/>
              </p:cNvSpPr>
              <p:nvPr/>
            </p:nvSpPr>
            <p:spPr>
              <a:xfrm>
                <a:off x="673916" y="2808816"/>
                <a:ext cx="6096000" cy="1971374"/>
              </a:xfrm>
              <a:prstGeom prst="rect">
                <a:avLst/>
              </a:prstGeom>
              <a:blipFill>
                <a:blip r:embed="rId3"/>
                <a:stretch>
                  <a:fillRect t="-1548" b="-4025"/>
                </a:stretch>
              </a:blipFill>
            </p:spPr>
            <p:txBody>
              <a:bodyPr/>
              <a:lstStyle/>
              <a:p>
                <a:r>
                  <a:rPr lang="en-IN">
                    <a:noFill/>
                  </a:rPr>
                  <a:t> </a:t>
                </a:r>
              </a:p>
            </p:txBody>
          </p:sp>
        </mc:Fallback>
      </mc:AlternateContent>
    </p:spTree>
    <p:extLst>
      <p:ext uri="{BB962C8B-B14F-4D97-AF65-F5344CB8AC3E}">
        <p14:creationId xmlns:p14="http://schemas.microsoft.com/office/powerpoint/2010/main" val="2089552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5B08B2B-F495-20D0-8B8D-E0B4BF88C4B4}"/>
                  </a:ext>
                </a:extLst>
              </p:cNvPr>
              <p:cNvSpPr txBox="1"/>
              <p:nvPr/>
            </p:nvSpPr>
            <p:spPr>
              <a:xfrm>
                <a:off x="671119" y="974115"/>
                <a:ext cx="5780015" cy="5544467"/>
              </a:xfrm>
              <a:prstGeom prst="rect">
                <a:avLst/>
              </a:prstGeom>
              <a:noFill/>
            </p:spPr>
            <p:txBody>
              <a:bodyPr wrap="square">
                <a:spAutoFit/>
              </a:bodyPr>
              <a:lstStyle/>
              <a:p>
                <a:r>
                  <a:rPr lang="en-US" sz="1400" dirty="0">
                    <a:latin typeface="Trebuchet MS" panose="020B0603020202020204" pitchFamily="34" charset="0"/>
                  </a:rPr>
                  <a:t>1. Calculate the hash value for the text-window of size m.</a:t>
                </a:r>
              </a:p>
              <a:p>
                <a:r>
                  <a:rPr lang="en-US" sz="1400" dirty="0">
                    <a:latin typeface="Trebuchet MS" panose="020B0603020202020204" pitchFamily="34" charset="0"/>
                  </a:rPr>
                  <a:t>    For the first window </a:t>
                </a:r>
                <a:r>
                  <a:rPr lang="en-US" sz="1400" dirty="0">
                    <a:highlight>
                      <a:srgbClr val="FFFF00"/>
                    </a:highlight>
                    <a:latin typeface="Trebuchet MS" panose="020B0603020202020204" pitchFamily="34" charset="0"/>
                  </a:rPr>
                  <a:t>ABC</a:t>
                </a:r>
                <a:r>
                  <a:rPr lang="en-US" sz="1400" dirty="0">
                    <a:latin typeface="Trebuchet MS" panose="020B0603020202020204" pitchFamily="34" charset="0"/>
                  </a:rPr>
                  <a:t>,</a:t>
                </a:r>
              </a:p>
              <a:p>
                <a:r>
                  <a:rPr lang="en-US" sz="1400" dirty="0">
                    <a:solidFill>
                      <a:srgbClr val="C00000"/>
                    </a:solidFill>
                    <a:latin typeface="Trebuchet MS" panose="020B0603020202020204" pitchFamily="34" charset="0"/>
                  </a:rPr>
                  <a:t>    hash value for text(t) = Σ(v * d^(m-1)) mod 13 </a:t>
                </a:r>
              </a:p>
              <a:p>
                <a:r>
                  <a:rPr lang="en-US" sz="1400" dirty="0">
                    <a:solidFill>
                      <a:srgbClr val="C00000"/>
                    </a:solidFill>
                    <a:latin typeface="Trebuchet MS" panose="020B0603020202020204" pitchFamily="34" charset="0"/>
                  </a:rPr>
                  <a:t>                  = ((1 * </a:t>
                </a:r>
                <a14:m>
                  <m:oMath xmlns:m="http://schemas.openxmlformats.org/officeDocument/2006/math">
                    <m:sSup>
                      <m:sSupPr>
                        <m:ctrlPr>
                          <a:rPr lang="en-US" sz="1400" i="1" dirty="0" smtClean="0">
                            <a:solidFill>
                              <a:srgbClr val="C00000"/>
                            </a:solidFill>
                            <a:latin typeface="Cambria Math" panose="02040503050406030204" pitchFamily="18" charset="0"/>
                          </a:rPr>
                        </m:ctrlPr>
                      </m:sSupPr>
                      <m:e>
                        <m:r>
                          <a:rPr lang="en-US" sz="1400" b="0" i="1" dirty="0" smtClean="0">
                            <a:solidFill>
                              <a:srgbClr val="C00000"/>
                            </a:solidFill>
                            <a:latin typeface="Cambria Math" panose="02040503050406030204" pitchFamily="18" charset="0"/>
                          </a:rPr>
                          <m:t>10</m:t>
                        </m:r>
                      </m:e>
                      <m:sup>
                        <m:r>
                          <a:rPr lang="en-US" sz="1400" b="0" i="1" dirty="0" smtClean="0">
                            <a:solidFill>
                              <a:srgbClr val="C00000"/>
                            </a:solidFill>
                            <a:latin typeface="Cambria Math" panose="02040503050406030204" pitchFamily="18" charset="0"/>
                          </a:rPr>
                          <m:t>2</m:t>
                        </m:r>
                      </m:sup>
                    </m:sSup>
                  </m:oMath>
                </a14:m>
                <a:r>
                  <a:rPr lang="en-US" sz="1400" dirty="0">
                    <a:solidFill>
                      <a:srgbClr val="C00000"/>
                    </a:solidFill>
                    <a:latin typeface="Trebuchet MS" panose="020B0603020202020204" pitchFamily="34" charset="0"/>
                  </a:rPr>
                  <a:t>) + (2 * </a:t>
                </a:r>
                <a14:m>
                  <m:oMath xmlns:m="http://schemas.openxmlformats.org/officeDocument/2006/math">
                    <m:sSup>
                      <m:sSupPr>
                        <m:ctrlPr>
                          <a:rPr lang="en-US" sz="1400" i="1" dirty="0">
                            <a:solidFill>
                              <a:srgbClr val="C00000"/>
                            </a:solidFill>
                            <a:latin typeface="Cambria Math" panose="02040503050406030204" pitchFamily="18" charset="0"/>
                          </a:rPr>
                        </m:ctrlPr>
                      </m:sSupPr>
                      <m:e>
                        <m:r>
                          <a:rPr lang="en-US" sz="1400" i="1" dirty="0">
                            <a:solidFill>
                              <a:srgbClr val="C00000"/>
                            </a:solidFill>
                            <a:latin typeface="Cambria Math" panose="02040503050406030204" pitchFamily="18" charset="0"/>
                          </a:rPr>
                          <m:t>10</m:t>
                        </m:r>
                      </m:e>
                      <m:sup>
                        <m:r>
                          <a:rPr lang="en-US" sz="1400" b="0" i="1" dirty="0" smtClean="0">
                            <a:solidFill>
                              <a:srgbClr val="C00000"/>
                            </a:solidFill>
                            <a:latin typeface="Cambria Math" panose="02040503050406030204" pitchFamily="18" charset="0"/>
                          </a:rPr>
                          <m:t>1</m:t>
                        </m:r>
                      </m:sup>
                    </m:sSup>
                  </m:oMath>
                </a14:m>
                <a:r>
                  <a:rPr lang="en-US" sz="1400" dirty="0">
                    <a:solidFill>
                      <a:srgbClr val="C00000"/>
                    </a:solidFill>
                    <a:latin typeface="Trebuchet MS" panose="020B0603020202020204" pitchFamily="34" charset="0"/>
                  </a:rPr>
                  <a:t>) + (3 * </a:t>
                </a:r>
                <a14:m>
                  <m:oMath xmlns:m="http://schemas.openxmlformats.org/officeDocument/2006/math">
                    <m:sSup>
                      <m:sSupPr>
                        <m:ctrlPr>
                          <a:rPr lang="en-US" sz="1400" i="1" dirty="0">
                            <a:solidFill>
                              <a:srgbClr val="C00000"/>
                            </a:solidFill>
                            <a:latin typeface="Cambria Math" panose="02040503050406030204" pitchFamily="18" charset="0"/>
                          </a:rPr>
                        </m:ctrlPr>
                      </m:sSupPr>
                      <m:e>
                        <m:r>
                          <a:rPr lang="en-US" sz="1400" i="1" dirty="0">
                            <a:solidFill>
                              <a:srgbClr val="C00000"/>
                            </a:solidFill>
                            <a:latin typeface="Cambria Math" panose="02040503050406030204" pitchFamily="18" charset="0"/>
                          </a:rPr>
                          <m:t>10</m:t>
                        </m:r>
                      </m:e>
                      <m:sup>
                        <m:r>
                          <a:rPr lang="en-US" sz="1400" b="0" i="1" dirty="0" smtClean="0">
                            <a:solidFill>
                              <a:srgbClr val="C00000"/>
                            </a:solidFill>
                            <a:latin typeface="Cambria Math" panose="02040503050406030204" pitchFamily="18" charset="0"/>
                          </a:rPr>
                          <m:t>0</m:t>
                        </m:r>
                      </m:sup>
                    </m:sSup>
                  </m:oMath>
                </a14:m>
                <a:r>
                  <a:rPr lang="en-US" sz="1400" dirty="0">
                    <a:solidFill>
                      <a:srgbClr val="C00000"/>
                    </a:solidFill>
                    <a:latin typeface="Trebuchet MS" panose="020B0603020202020204" pitchFamily="34" charset="0"/>
                  </a:rPr>
                  <a:t>)) mod 13 </a:t>
                </a:r>
              </a:p>
              <a:p>
                <a:r>
                  <a:rPr lang="en-US" sz="1400" dirty="0">
                    <a:solidFill>
                      <a:srgbClr val="C00000"/>
                    </a:solidFill>
                    <a:latin typeface="Trebuchet MS" panose="020B0603020202020204" pitchFamily="34" charset="0"/>
                  </a:rPr>
                  <a:t>                  = 123 mod 13  </a:t>
                </a:r>
              </a:p>
              <a:p>
                <a:r>
                  <a:rPr lang="en-US" sz="1400" dirty="0">
                    <a:solidFill>
                      <a:srgbClr val="C00000"/>
                    </a:solidFill>
                    <a:latin typeface="Trebuchet MS" panose="020B0603020202020204" pitchFamily="34" charset="0"/>
                  </a:rPr>
                  <a:t>                  = 6  </a:t>
                </a:r>
              </a:p>
              <a:p>
                <a:pPr lvl="0">
                  <a:lnSpc>
                    <a:spcPct val="107000"/>
                  </a:lnSpc>
                </a:pPr>
                <a:r>
                  <a:rPr lang="en-US" sz="1400" dirty="0">
                    <a:latin typeface="Trebuchet MS" panose="020B0603020202020204" pitchFamily="34" charset="0"/>
                  </a:rPr>
                  <a:t>2. </a:t>
                </a:r>
                <a:r>
                  <a:rPr lang="en-US" sz="1400" kern="100" dirty="0">
                    <a:effectLst/>
                    <a:latin typeface="Trebuchet MS" panose="020B0603020202020204" pitchFamily="34" charset="0"/>
                    <a:ea typeface="Calibri" panose="020F0502020204030204" pitchFamily="34" charset="0"/>
                    <a:cs typeface="Times New Roman" panose="02020603050405020304" pitchFamily="18" charset="0"/>
                  </a:rPr>
                  <a:t>Compare the hash value of the pattern with the hash value of the text. </a:t>
                </a:r>
                <a:endParaRPr lang="en-IN" sz="1400" kern="100" dirty="0">
                  <a:effectLst/>
                  <a:latin typeface="Trebuchet MS" panose="020B0603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400" kern="100" dirty="0">
                    <a:effectLst/>
                    <a:latin typeface="Trebuchet MS" panose="020B0603020202020204" pitchFamily="34" charset="0"/>
                    <a:ea typeface="Calibri" panose="020F0502020204030204" pitchFamily="34" charset="0"/>
                    <a:cs typeface="Times New Roman" panose="02020603050405020304" pitchFamily="18" charset="0"/>
                  </a:rPr>
                  <a:t>If they match then, character-matching is performed.</a:t>
                </a:r>
                <a:endParaRPr lang="en-IN" sz="1400" kern="100" dirty="0">
                  <a:effectLst/>
                  <a:latin typeface="Trebuchet MS" panose="020B0603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400" kern="100" dirty="0">
                    <a:effectLst/>
                    <a:latin typeface="Trebuchet MS" panose="020B0603020202020204" pitchFamily="34" charset="0"/>
                    <a:ea typeface="Calibri" panose="020F0502020204030204" pitchFamily="34" charset="0"/>
                    <a:cs typeface="Times New Roman" panose="02020603050405020304" pitchFamily="18" charset="0"/>
                  </a:rPr>
                  <a:t>In the above examples, the hash value of the first window (i.e. </a:t>
                </a:r>
                <a:r>
                  <a:rPr lang="en-US" sz="1400" i="1" kern="100" dirty="0">
                    <a:effectLst/>
                    <a:latin typeface="Trebuchet MS" panose="020B0603020202020204" pitchFamily="34" charset="0"/>
                    <a:ea typeface="Calibri" panose="020F0502020204030204" pitchFamily="34" charset="0"/>
                    <a:cs typeface="Times New Roman" panose="02020603050405020304" pitchFamily="18" charset="0"/>
                  </a:rPr>
                  <a:t>t</a:t>
                </a:r>
                <a:r>
                  <a:rPr lang="en-US" sz="1400" kern="100" dirty="0">
                    <a:effectLst/>
                    <a:latin typeface="Trebuchet MS" panose="020B0603020202020204" pitchFamily="34" charset="0"/>
                    <a:ea typeface="Calibri" panose="020F0502020204030204" pitchFamily="34" charset="0"/>
                    <a:cs typeface="Times New Roman" panose="02020603050405020304" pitchFamily="18" charset="0"/>
                  </a:rPr>
                  <a:t>) matches with </a:t>
                </a:r>
                <a:r>
                  <a:rPr lang="en-US" sz="1400" i="1" kern="100" dirty="0">
                    <a:effectLst/>
                    <a:latin typeface="Trebuchet MS" panose="020B0603020202020204" pitchFamily="34" charset="0"/>
                    <a:ea typeface="Calibri" panose="020F0502020204030204" pitchFamily="34" charset="0"/>
                    <a:cs typeface="Times New Roman" panose="02020603050405020304" pitchFamily="18" charset="0"/>
                  </a:rPr>
                  <a:t>p</a:t>
                </a:r>
                <a:r>
                  <a:rPr lang="en-US" sz="1400" kern="100" dirty="0">
                    <a:effectLst/>
                    <a:latin typeface="Trebuchet MS" panose="020B0603020202020204" pitchFamily="34" charset="0"/>
                    <a:ea typeface="Calibri" panose="020F0502020204030204" pitchFamily="34" charset="0"/>
                    <a:cs typeface="Times New Roman" panose="02020603050405020304" pitchFamily="18" charset="0"/>
                  </a:rPr>
                  <a:t> so, go for character matching between </a:t>
                </a:r>
                <a:r>
                  <a:rPr lang="en-US" sz="1400" kern="100" dirty="0">
                    <a:effectLst/>
                    <a:highlight>
                      <a:srgbClr val="FFFF00"/>
                    </a:highlight>
                    <a:latin typeface="Trebuchet MS" panose="020B0603020202020204" pitchFamily="34" charset="0"/>
                    <a:ea typeface="Calibri" panose="020F0502020204030204" pitchFamily="34" charset="0"/>
                    <a:cs typeface="Times New Roman" panose="02020603050405020304" pitchFamily="18" charset="0"/>
                  </a:rPr>
                  <a:t>ABC</a:t>
                </a:r>
                <a:r>
                  <a:rPr lang="en-US" sz="1400" kern="100" dirty="0">
                    <a:effectLst/>
                    <a:latin typeface="Trebuchet MS" panose="020B0603020202020204" pitchFamily="34" charset="0"/>
                    <a:ea typeface="Calibri" panose="020F0502020204030204" pitchFamily="34" charset="0"/>
                    <a:cs typeface="Times New Roman" panose="02020603050405020304" pitchFamily="18" charset="0"/>
                  </a:rPr>
                  <a:t> and </a:t>
                </a:r>
                <a:r>
                  <a:rPr lang="en-US" sz="1400" kern="100" dirty="0">
                    <a:effectLst/>
                    <a:highlight>
                      <a:srgbClr val="FFFF00"/>
                    </a:highlight>
                    <a:latin typeface="Trebuchet MS" panose="020B0603020202020204" pitchFamily="34" charset="0"/>
                    <a:ea typeface="Calibri" panose="020F0502020204030204" pitchFamily="34" charset="0"/>
                    <a:cs typeface="Times New Roman" panose="02020603050405020304" pitchFamily="18" charset="0"/>
                  </a:rPr>
                  <a:t>CDD</a:t>
                </a:r>
                <a:r>
                  <a:rPr lang="en-US" sz="1400" kern="100" dirty="0">
                    <a:effectLst/>
                    <a:latin typeface="Trebuchet MS" panose="020B0603020202020204" pitchFamily="34" charset="0"/>
                    <a:ea typeface="Calibri" panose="020F0502020204030204" pitchFamily="34" charset="0"/>
                    <a:cs typeface="Times New Roman" panose="02020603050405020304" pitchFamily="18" charset="0"/>
                  </a:rPr>
                  <a:t>. Since they do not match so, go for the next window.   </a:t>
                </a:r>
              </a:p>
              <a:p>
                <a:pPr marL="0" marR="0" lvl="0" indent="0" defTabSz="914400" rtl="0" eaLnBrk="1" fontAlgn="auto" latinLnBrk="0" hangingPunct="1">
                  <a:lnSpc>
                    <a:spcPct val="107000"/>
                  </a:lnSpc>
                  <a:spcBef>
                    <a:spcPts val="0"/>
                  </a:spcBef>
                  <a:spcAft>
                    <a:spcPts val="800"/>
                  </a:spcAft>
                  <a:buClrTx/>
                  <a:buSzTx/>
                  <a:buFontTx/>
                  <a:buNone/>
                  <a:tabLst/>
                  <a:defRPr/>
                </a:pPr>
                <a:r>
                  <a:rPr kumimoji="0" lang="en-US" sz="1400" b="0" i="0" u="none" strike="noStrike" kern="1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3. To calculate for the next window, we make use of the previous hash value in the following way  - </a:t>
                </a:r>
                <a:r>
                  <a:rPr kumimoji="0" lang="en-US" sz="1400" b="0" i="0" u="none" strike="noStrike" kern="100" cap="none" spc="0" normalizeH="0" baseline="0" noProof="0" dirty="0">
                    <a:ln>
                      <a:noFill/>
                    </a:ln>
                    <a:solidFill>
                      <a:prstClr val="black"/>
                    </a:solidFill>
                    <a:effectLst/>
                    <a:highlight>
                      <a:srgbClr val="FFFF00"/>
                    </a:highlight>
                    <a:uLnTx/>
                    <a:uFillTx/>
                    <a:latin typeface="Trebuchet MS" panose="020B0603020202020204" pitchFamily="34" charset="0"/>
                    <a:ea typeface="Calibri" panose="020F0502020204030204" pitchFamily="34" charset="0"/>
                    <a:cs typeface="Times New Roman" panose="02020603050405020304" pitchFamily="18" charset="0"/>
                  </a:rPr>
                  <a:t>BCC</a:t>
                </a:r>
                <a:endParaRPr kumimoji="0" lang="en-IN" sz="1400" b="0" i="0" u="none" strike="noStrike" kern="1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endParaRPr>
              </a:p>
              <a:p>
                <a:pPr marL="457200" marR="0" lvl="0" indent="0" defTabSz="914400" rtl="0" eaLnBrk="1" fontAlgn="auto" latinLnBrk="0" hangingPunct="1">
                  <a:lnSpc>
                    <a:spcPct val="107000"/>
                  </a:lnSpc>
                  <a:spcBef>
                    <a:spcPts val="0"/>
                  </a:spcBef>
                  <a:spcAft>
                    <a:spcPts val="800"/>
                  </a:spcAft>
                  <a:buClrTx/>
                  <a:buSzTx/>
                  <a:buFontTx/>
                  <a:buNone/>
                  <a:tabLst/>
                  <a:defRPr/>
                </a:pPr>
                <a:r>
                  <a:rPr kumimoji="0" lang="en-US" sz="1400" b="0" i="0" u="none" strike="noStrike" kern="100" cap="none" spc="0" normalizeH="0" baseline="0" noProof="0" dirty="0">
                    <a:ln>
                      <a:noFill/>
                    </a:ln>
                    <a:solidFill>
                      <a:srgbClr val="C00000"/>
                    </a:solidFill>
                    <a:effectLst/>
                    <a:uLnTx/>
                    <a:uFillTx/>
                    <a:latin typeface="Trebuchet MS" panose="020B0603020202020204" pitchFamily="34" charset="0"/>
                    <a:ea typeface="Calibri" panose="020F0502020204030204" pitchFamily="34" charset="0"/>
                    <a:cs typeface="Times New Roman" panose="02020603050405020304" pitchFamily="18" charset="0"/>
                  </a:rPr>
                  <a:t>t = ((d * (t - v[character to be removed] * h) + v[character to be added] ) mod 13  </a:t>
                </a:r>
                <a:endParaRPr kumimoji="0" lang="en-IN" sz="1400" b="0" i="0" u="none" strike="noStrike" kern="100" cap="none" spc="0" normalizeH="0" baseline="0" noProof="0" dirty="0">
                  <a:ln>
                    <a:noFill/>
                  </a:ln>
                  <a:solidFill>
                    <a:srgbClr val="C00000"/>
                  </a:solidFill>
                  <a:effectLst/>
                  <a:uLnTx/>
                  <a:uFillTx/>
                  <a:latin typeface="Trebuchet MS" panose="020B0603020202020204" pitchFamily="34" charset="0"/>
                  <a:ea typeface="Calibri" panose="020F0502020204030204" pitchFamily="34" charset="0"/>
                  <a:cs typeface="Times New Roman" panose="02020603050405020304" pitchFamily="18" charset="0"/>
                </a:endParaRPr>
              </a:p>
              <a:p>
                <a:pPr marL="457200" marR="0" lvl="0" indent="0" defTabSz="914400" rtl="0" eaLnBrk="1" fontAlgn="auto" latinLnBrk="0" hangingPunct="1">
                  <a:lnSpc>
                    <a:spcPct val="107000"/>
                  </a:lnSpc>
                  <a:spcBef>
                    <a:spcPts val="0"/>
                  </a:spcBef>
                  <a:spcAft>
                    <a:spcPts val="800"/>
                  </a:spcAft>
                  <a:buClrTx/>
                  <a:buSzTx/>
                  <a:buFontTx/>
                  <a:buNone/>
                  <a:tabLst/>
                  <a:defRPr/>
                </a:pPr>
                <a:r>
                  <a:rPr kumimoji="0" lang="en-US" sz="1400" b="0" i="0" u="none" strike="noStrike" kern="100" cap="none" spc="0" normalizeH="0" baseline="0" noProof="0" dirty="0">
                    <a:ln>
                      <a:noFill/>
                    </a:ln>
                    <a:solidFill>
                      <a:srgbClr val="C00000"/>
                    </a:solidFill>
                    <a:effectLst/>
                    <a:uLnTx/>
                    <a:uFillTx/>
                    <a:latin typeface="Trebuchet MS" panose="020B0603020202020204" pitchFamily="34" charset="0"/>
                    <a:ea typeface="Calibri" panose="020F0502020204030204" pitchFamily="34" charset="0"/>
                    <a:cs typeface="Times New Roman" panose="02020603050405020304" pitchFamily="18" charset="0"/>
                  </a:rPr>
                  <a:t>  = (10 * (6 – 1 * 9) + 3) mod 13  = -27 mod 13</a:t>
                </a:r>
                <a:endParaRPr kumimoji="0" lang="en-IN" sz="1400" b="0" i="0" u="none" strike="noStrike" kern="100" cap="none" spc="0" normalizeH="0" baseline="0" noProof="0" dirty="0">
                  <a:ln>
                    <a:noFill/>
                  </a:ln>
                  <a:solidFill>
                    <a:srgbClr val="C00000"/>
                  </a:solidFill>
                  <a:effectLst/>
                  <a:uLnTx/>
                  <a:uFillTx/>
                  <a:latin typeface="Trebuchet MS" panose="020B0603020202020204" pitchFamily="34" charset="0"/>
                  <a:ea typeface="Calibri" panose="020F0502020204030204" pitchFamily="34" charset="0"/>
                  <a:cs typeface="Times New Roman" panose="02020603050405020304" pitchFamily="18" charset="0"/>
                </a:endParaRPr>
              </a:p>
              <a:p>
                <a:pPr marL="457200" marR="0" lvl="0" indent="0" defTabSz="914400" rtl="0" eaLnBrk="1" fontAlgn="auto" latinLnBrk="0" hangingPunct="1">
                  <a:lnSpc>
                    <a:spcPct val="107000"/>
                  </a:lnSpc>
                  <a:spcBef>
                    <a:spcPts val="0"/>
                  </a:spcBef>
                  <a:spcAft>
                    <a:spcPts val="800"/>
                  </a:spcAft>
                  <a:buClrTx/>
                  <a:buSzTx/>
                  <a:buFontTx/>
                  <a:buNone/>
                  <a:tabLst/>
                  <a:defRPr/>
                </a:pPr>
                <a:r>
                  <a:rPr kumimoji="0" lang="en-US" sz="1400" b="0" i="0" u="none" strike="noStrike" kern="100" cap="none" spc="0" normalizeH="0" baseline="0" noProof="0" dirty="0">
                    <a:ln>
                      <a:noFill/>
                    </a:ln>
                    <a:solidFill>
                      <a:srgbClr val="C00000"/>
                    </a:solidFill>
                    <a:effectLst/>
                    <a:uLnTx/>
                    <a:uFillTx/>
                    <a:latin typeface="Trebuchet MS" panose="020B0603020202020204" pitchFamily="34" charset="0"/>
                    <a:ea typeface="Calibri" panose="020F0502020204030204" pitchFamily="34" charset="0"/>
                    <a:cs typeface="Times New Roman" panose="02020603050405020304" pitchFamily="18" charset="0"/>
                  </a:rPr>
                  <a:t>  = -1+13 = 12</a:t>
                </a:r>
                <a:endParaRPr kumimoji="0" lang="en-IN" sz="1400" b="0" i="0" u="none" strike="noStrike" kern="100" cap="none" spc="0" normalizeH="0" baseline="0" noProof="0" dirty="0">
                  <a:ln>
                    <a:noFill/>
                  </a:ln>
                  <a:solidFill>
                    <a:srgbClr val="C00000"/>
                  </a:solidFill>
                  <a:effectLst/>
                  <a:uLnTx/>
                  <a:uFillTx/>
                  <a:latin typeface="Trebuchet MS" panose="020B0603020202020204" pitchFamily="34" charset="0"/>
                  <a:ea typeface="Calibri" panose="020F0502020204030204" pitchFamily="34" charset="0"/>
                  <a:cs typeface="Times New Roman" panose="02020603050405020304" pitchFamily="18" charset="0"/>
                </a:endParaRPr>
              </a:p>
              <a:p>
                <a:pPr marL="457200" marR="0" lvl="0" indent="0" defTabSz="914400" rtl="0" eaLnBrk="1" fontAlgn="auto" latinLnBrk="0" hangingPunct="1">
                  <a:lnSpc>
                    <a:spcPct val="107000"/>
                  </a:lnSpc>
                  <a:spcBef>
                    <a:spcPts val="0"/>
                  </a:spcBef>
                  <a:spcAft>
                    <a:spcPts val="800"/>
                  </a:spcAft>
                  <a:buClrTx/>
                  <a:buSzTx/>
                  <a:buFontTx/>
                  <a:buNone/>
                  <a:tabLst/>
                  <a:defRPr/>
                </a:pPr>
                <a:r>
                  <a:rPr kumimoji="0" lang="en-US" sz="1400" b="0" i="0" u="none" strike="noStrike" kern="100" cap="none" spc="0" normalizeH="0" baseline="0" noProof="0" dirty="0">
                    <a:ln>
                      <a:noFill/>
                    </a:ln>
                    <a:solidFill>
                      <a:srgbClr val="7030A0"/>
                    </a:solidFill>
                    <a:effectLst/>
                    <a:uLnTx/>
                    <a:uFillTx/>
                    <a:latin typeface="Trebuchet MS" panose="020B0603020202020204" pitchFamily="34" charset="0"/>
                    <a:ea typeface="Calibri" panose="020F0502020204030204" pitchFamily="34" charset="0"/>
                    <a:cs typeface="Times New Roman" panose="02020603050405020304" pitchFamily="18" charset="0"/>
                  </a:rPr>
                  <a:t>Where, h  =   d</a:t>
                </a:r>
                <a:r>
                  <a:rPr kumimoji="0" lang="en-US" sz="1400" b="0" i="0" u="none" strike="noStrike" kern="100" cap="none" spc="0" normalizeH="0" baseline="30000" noProof="0" dirty="0">
                    <a:ln>
                      <a:noFill/>
                    </a:ln>
                    <a:solidFill>
                      <a:srgbClr val="7030A0"/>
                    </a:solidFill>
                    <a:effectLst/>
                    <a:uLnTx/>
                    <a:uFillTx/>
                    <a:latin typeface="Trebuchet MS" panose="020B0603020202020204" pitchFamily="34" charset="0"/>
                    <a:ea typeface="Calibri" panose="020F0502020204030204" pitchFamily="34" charset="0"/>
                    <a:cs typeface="Times New Roman" panose="02020603050405020304" pitchFamily="18" charset="0"/>
                  </a:rPr>
                  <a:t>m – 1</a:t>
                </a:r>
                <a:r>
                  <a:rPr kumimoji="0" lang="en-US" sz="1400" b="0" i="0" u="none" strike="noStrike" kern="100" cap="none" spc="0" normalizeH="0" baseline="0" noProof="0" dirty="0">
                    <a:ln>
                      <a:noFill/>
                    </a:ln>
                    <a:solidFill>
                      <a:srgbClr val="7030A0"/>
                    </a:solidFill>
                    <a:effectLst/>
                    <a:uLnTx/>
                    <a:uFillTx/>
                    <a:latin typeface="Trebuchet MS" panose="020B0603020202020204" pitchFamily="34" charset="0"/>
                    <a:ea typeface="Calibri" panose="020F0502020204030204" pitchFamily="34" charset="0"/>
                    <a:cs typeface="Times New Roman" panose="02020603050405020304" pitchFamily="18" charset="0"/>
                  </a:rPr>
                  <a:t> mod q, h = 10</a:t>
                </a:r>
                <a:r>
                  <a:rPr kumimoji="0" lang="en-US" sz="1400" b="0" i="0" u="none" strike="noStrike" kern="100" cap="none" spc="0" normalizeH="0" baseline="30000" noProof="0" dirty="0">
                    <a:ln>
                      <a:noFill/>
                    </a:ln>
                    <a:solidFill>
                      <a:srgbClr val="7030A0"/>
                    </a:solidFill>
                    <a:effectLst/>
                    <a:uLnTx/>
                    <a:uFillTx/>
                    <a:latin typeface="Trebuchet MS" panose="020B0603020202020204" pitchFamily="34" charset="0"/>
                    <a:ea typeface="Calibri" panose="020F0502020204030204" pitchFamily="34" charset="0"/>
                    <a:cs typeface="Times New Roman" panose="02020603050405020304" pitchFamily="18" charset="0"/>
                  </a:rPr>
                  <a:t>3-1</a:t>
                </a:r>
                <a:r>
                  <a:rPr kumimoji="0" lang="en-US" sz="1400" b="0" i="0" u="none" strike="noStrike" kern="100" cap="none" spc="0" normalizeH="0" baseline="0" noProof="0" dirty="0">
                    <a:ln>
                      <a:noFill/>
                    </a:ln>
                    <a:solidFill>
                      <a:srgbClr val="7030A0"/>
                    </a:solidFill>
                    <a:effectLst/>
                    <a:uLnTx/>
                    <a:uFillTx/>
                    <a:latin typeface="Trebuchet MS" panose="020B0603020202020204" pitchFamily="34" charset="0"/>
                    <a:ea typeface="Calibri" panose="020F0502020204030204" pitchFamily="34" charset="0"/>
                    <a:cs typeface="Times New Roman" panose="02020603050405020304" pitchFamily="18" charset="0"/>
                  </a:rPr>
                  <a:t> = 100 mod 13 = 9</a:t>
                </a:r>
              </a:p>
              <a:p>
                <a:pPr marL="457200" marR="0" lvl="0" indent="0" defTabSz="914400" rtl="0" eaLnBrk="1" fontAlgn="auto" latinLnBrk="0" hangingPunct="1">
                  <a:lnSpc>
                    <a:spcPct val="107000"/>
                  </a:lnSpc>
                  <a:spcBef>
                    <a:spcPts val="0"/>
                  </a:spcBef>
                  <a:spcAft>
                    <a:spcPts val="800"/>
                  </a:spcAft>
                  <a:buClrTx/>
                  <a:buSzTx/>
                  <a:buFontTx/>
                  <a:buNone/>
                  <a:tabLst/>
                  <a:defRPr/>
                </a:pPr>
                <a:r>
                  <a:rPr lang="en-US" sz="1400" kern="100" dirty="0">
                    <a:effectLst/>
                    <a:latin typeface="Trebuchet MS" panose="020B0603020202020204" pitchFamily="34" charset="0"/>
                    <a:ea typeface="Calibri" panose="020F0502020204030204" pitchFamily="34" charset="0"/>
                    <a:cs typeface="Times New Roman" panose="02020603050405020304" pitchFamily="18" charset="0"/>
                  </a:rPr>
                  <a:t>For </a:t>
                </a:r>
                <a:r>
                  <a:rPr lang="en-US" sz="1400" kern="100" dirty="0">
                    <a:effectLst/>
                    <a:highlight>
                      <a:srgbClr val="FFFF00"/>
                    </a:highlight>
                    <a:latin typeface="Trebuchet MS" panose="020B0603020202020204" pitchFamily="34" charset="0"/>
                    <a:ea typeface="Calibri" panose="020F0502020204030204" pitchFamily="34" charset="0"/>
                    <a:cs typeface="Times New Roman" panose="02020603050405020304" pitchFamily="18" charset="0"/>
                  </a:rPr>
                  <a:t>BCC</a:t>
                </a:r>
                <a:r>
                  <a:rPr lang="en-US" sz="1400" kern="100" dirty="0">
                    <a:effectLst/>
                    <a:latin typeface="Trebuchet MS" panose="020B0603020202020204" pitchFamily="34" charset="0"/>
                    <a:ea typeface="Calibri" panose="020F0502020204030204" pitchFamily="34" charset="0"/>
                    <a:cs typeface="Times New Roman" panose="02020603050405020304" pitchFamily="18" charset="0"/>
                  </a:rPr>
                  <a:t>, t = 12 (</a:t>
                </a:r>
                <a:r>
                  <a:rPr lang="en-US" sz="1400" b="1" kern="100" dirty="0">
                    <a:effectLst/>
                    <a:latin typeface="Trebuchet MS" panose="020B0603020202020204" pitchFamily="34" charset="0"/>
                    <a:ea typeface="Calibri" panose="020F0502020204030204" pitchFamily="34" charset="0"/>
                    <a:cs typeface="Times New Roman" panose="02020603050405020304" pitchFamily="18" charset="0"/>
                  </a:rPr>
                  <a:t>≠</a:t>
                </a:r>
                <a:r>
                  <a:rPr lang="en-US" sz="1400" kern="100" dirty="0">
                    <a:effectLst/>
                    <a:latin typeface="Trebuchet MS" panose="020B0603020202020204" pitchFamily="34" charset="0"/>
                    <a:ea typeface="Calibri" panose="020F0502020204030204" pitchFamily="34" charset="0"/>
                    <a:cs typeface="Times New Roman" panose="02020603050405020304" pitchFamily="18" charset="0"/>
                  </a:rPr>
                  <a:t>6). </a:t>
                </a:r>
              </a:p>
              <a:p>
                <a:pPr marL="457200" marR="0" lvl="0" indent="0" defTabSz="914400" rtl="0" eaLnBrk="1" fontAlgn="auto" latinLnBrk="0" hangingPunct="1">
                  <a:lnSpc>
                    <a:spcPct val="107000"/>
                  </a:lnSpc>
                  <a:spcBef>
                    <a:spcPts val="0"/>
                  </a:spcBef>
                  <a:spcAft>
                    <a:spcPts val="800"/>
                  </a:spcAft>
                  <a:buClrTx/>
                  <a:buSzTx/>
                  <a:buFontTx/>
                  <a:buNone/>
                  <a:tabLst/>
                  <a:defRPr/>
                </a:pPr>
                <a:r>
                  <a:rPr lang="en-US" sz="1400" kern="100" dirty="0">
                    <a:effectLst/>
                    <a:latin typeface="Trebuchet MS" panose="020B0603020202020204" pitchFamily="34" charset="0"/>
                    <a:ea typeface="Calibri" panose="020F0502020204030204" pitchFamily="34" charset="0"/>
                    <a:cs typeface="Times New Roman" panose="02020603050405020304" pitchFamily="18" charset="0"/>
                  </a:rPr>
                  <a:t>Therefore, go for the next window.</a:t>
                </a:r>
                <a:endParaRPr lang="en-US" sz="1400" dirty="0">
                  <a:latin typeface="Trebuchet MS" panose="020B0603020202020204" pitchFamily="34" charset="0"/>
                </a:endParaRPr>
              </a:p>
            </p:txBody>
          </p:sp>
        </mc:Choice>
        <mc:Fallback>
          <p:sp>
            <p:nvSpPr>
              <p:cNvPr id="5" name="TextBox 4">
                <a:extLst>
                  <a:ext uri="{FF2B5EF4-FFF2-40B4-BE49-F238E27FC236}">
                    <a16:creationId xmlns:a16="http://schemas.microsoft.com/office/drawing/2014/main" id="{55B08B2B-F495-20D0-8B8D-E0B4BF88C4B4}"/>
                  </a:ext>
                </a:extLst>
              </p:cNvPr>
              <p:cNvSpPr txBox="1">
                <a:spLocks noRot="1" noChangeAspect="1" noMove="1" noResize="1" noEditPoints="1" noAdjustHandles="1" noChangeArrowheads="1" noChangeShapeType="1" noTextEdit="1"/>
              </p:cNvSpPr>
              <p:nvPr/>
            </p:nvSpPr>
            <p:spPr>
              <a:xfrm>
                <a:off x="671119" y="974115"/>
                <a:ext cx="5780015" cy="5544467"/>
              </a:xfrm>
              <a:prstGeom prst="rect">
                <a:avLst/>
              </a:prstGeom>
              <a:blipFill>
                <a:blip r:embed="rId2"/>
                <a:stretch>
                  <a:fillRect l="-316" t="-330" r="-738" b="-110"/>
                </a:stretch>
              </a:blipFill>
            </p:spPr>
            <p:txBody>
              <a:bodyPr/>
              <a:lstStyle/>
              <a:p>
                <a:r>
                  <a:rPr lang="en-IN">
                    <a:noFill/>
                  </a:rPr>
                  <a:t> </a:t>
                </a:r>
              </a:p>
            </p:txBody>
          </p:sp>
        </mc:Fallback>
      </mc:AlternateContent>
      <p:pic>
        <p:nvPicPr>
          <p:cNvPr id="15" name="Picture 14">
            <a:extLst>
              <a:ext uri="{FF2B5EF4-FFF2-40B4-BE49-F238E27FC236}">
                <a16:creationId xmlns:a16="http://schemas.microsoft.com/office/drawing/2014/main" id="{557204CC-C014-D572-28DF-92DBB92108C5}"/>
              </a:ext>
            </a:extLst>
          </p:cNvPr>
          <p:cNvPicPr>
            <a:picLocks noChangeAspect="1"/>
          </p:cNvPicPr>
          <p:nvPr/>
        </p:nvPicPr>
        <p:blipFill>
          <a:blip r:embed="rId3"/>
          <a:stretch>
            <a:fillRect/>
          </a:stretch>
        </p:blipFill>
        <p:spPr>
          <a:xfrm>
            <a:off x="202732" y="1"/>
            <a:ext cx="11786536" cy="796954"/>
          </a:xfrm>
          <a:prstGeom prst="rect">
            <a:avLst/>
          </a:prstGeom>
        </p:spPr>
      </p:pic>
      <p:sp>
        <p:nvSpPr>
          <p:cNvPr id="17" name="TextBox 16">
            <a:extLst>
              <a:ext uri="{FF2B5EF4-FFF2-40B4-BE49-F238E27FC236}">
                <a16:creationId xmlns:a16="http://schemas.microsoft.com/office/drawing/2014/main" id="{579A4385-EEB0-B18B-9515-0D6B32FEBBC5}"/>
              </a:ext>
            </a:extLst>
          </p:cNvPr>
          <p:cNvSpPr txBox="1"/>
          <p:nvPr/>
        </p:nvSpPr>
        <p:spPr>
          <a:xfrm>
            <a:off x="6568580" y="966718"/>
            <a:ext cx="5036191" cy="5654881"/>
          </a:xfrm>
          <a:prstGeom prst="rect">
            <a:avLst/>
          </a:prstGeom>
          <a:noFill/>
        </p:spPr>
        <p:txBody>
          <a:bodyPr wrap="square">
            <a:spAutoFit/>
          </a:bodyPr>
          <a:lstStyle/>
          <a:p>
            <a:pPr lvl="0" algn="just">
              <a:lnSpc>
                <a:spcPct val="107000"/>
              </a:lnSpc>
              <a:spcAft>
                <a:spcPts val="800"/>
              </a:spcAft>
            </a:pPr>
            <a:r>
              <a:rPr lang="en-US" sz="1400" kern="100" dirty="0">
                <a:effectLst/>
                <a:latin typeface="Trebuchet MS" panose="020B0603020202020204" pitchFamily="34" charset="0"/>
                <a:ea typeface="Calibri" panose="020F0502020204030204" pitchFamily="34" charset="0"/>
                <a:cs typeface="Times New Roman" panose="02020603050405020304" pitchFamily="18" charset="0"/>
              </a:rPr>
              <a:t>4. </a:t>
            </a:r>
            <a:r>
              <a:rPr lang="en-US" sz="1400" kern="100" dirty="0">
                <a:latin typeface="Trebuchet MS" panose="020B0603020202020204" pitchFamily="34" charset="0"/>
                <a:cs typeface="Times New Roman" panose="02020603050405020304" pitchFamily="18" charset="0"/>
              </a:rPr>
              <a:t>Calculate for the next window  - </a:t>
            </a:r>
            <a:r>
              <a:rPr lang="en-US" sz="1400" kern="100" dirty="0">
                <a:highlight>
                  <a:srgbClr val="FFFF00"/>
                </a:highlight>
                <a:latin typeface="Trebuchet MS" panose="020B0603020202020204" pitchFamily="34" charset="0"/>
                <a:cs typeface="Times New Roman" panose="02020603050405020304" pitchFamily="18" charset="0"/>
              </a:rPr>
              <a:t>CCD</a:t>
            </a:r>
            <a:endParaRPr lang="en-IN" sz="1400" kern="100" dirty="0">
              <a:highlight>
                <a:srgbClr val="FFFF00"/>
              </a:highlight>
              <a:latin typeface="Trebuchet MS" panose="020B0603020202020204" pitchFamily="34" charset="0"/>
              <a:cs typeface="Times New Roman" panose="02020603050405020304" pitchFamily="18" charset="0"/>
            </a:endParaRPr>
          </a:p>
          <a:p>
            <a:pPr marL="457200" algn="just">
              <a:lnSpc>
                <a:spcPct val="107000"/>
              </a:lnSpc>
              <a:spcAft>
                <a:spcPts val="800"/>
              </a:spcAft>
            </a:pPr>
            <a:r>
              <a:rPr lang="en-US" sz="1400" dirty="0">
                <a:solidFill>
                  <a:srgbClr val="C00000"/>
                </a:solidFill>
                <a:latin typeface="Trebuchet MS" panose="020B0603020202020204" pitchFamily="34" charset="0"/>
              </a:rPr>
              <a:t>t = ((d * (t - v[character to be removed] * h) + v[character to be added] ) mod 13  </a:t>
            </a:r>
            <a:endParaRPr lang="en-IN" sz="1400" dirty="0">
              <a:solidFill>
                <a:srgbClr val="C00000"/>
              </a:solidFill>
              <a:latin typeface="Trebuchet MS" panose="020B0603020202020204" pitchFamily="34" charset="0"/>
            </a:endParaRPr>
          </a:p>
          <a:p>
            <a:pPr marL="457200" algn="just">
              <a:lnSpc>
                <a:spcPct val="107000"/>
              </a:lnSpc>
              <a:spcAft>
                <a:spcPts val="800"/>
              </a:spcAft>
            </a:pPr>
            <a:r>
              <a:rPr lang="en-US" sz="1400" dirty="0">
                <a:solidFill>
                  <a:srgbClr val="C00000"/>
                </a:solidFill>
                <a:latin typeface="Trebuchet MS" panose="020B0603020202020204" pitchFamily="34" charset="0"/>
              </a:rPr>
              <a:t>  = (10 * (12 – 2 * 9) + 4) mod 13   = -56 mod 13</a:t>
            </a:r>
            <a:endParaRPr lang="en-IN" sz="1400" dirty="0">
              <a:solidFill>
                <a:srgbClr val="C00000"/>
              </a:solidFill>
              <a:latin typeface="Trebuchet MS" panose="020B0603020202020204" pitchFamily="34" charset="0"/>
            </a:endParaRPr>
          </a:p>
          <a:p>
            <a:pPr marL="457200" algn="just">
              <a:lnSpc>
                <a:spcPct val="107000"/>
              </a:lnSpc>
              <a:spcAft>
                <a:spcPts val="800"/>
              </a:spcAft>
            </a:pPr>
            <a:r>
              <a:rPr lang="en-US" sz="1400" dirty="0">
                <a:solidFill>
                  <a:srgbClr val="C00000"/>
                </a:solidFill>
                <a:latin typeface="Trebuchet MS" panose="020B0603020202020204" pitchFamily="34" charset="0"/>
              </a:rPr>
              <a:t>  = -4 +13 = 9</a:t>
            </a:r>
            <a:endParaRPr lang="en-IN" sz="1400" dirty="0">
              <a:solidFill>
                <a:srgbClr val="C00000"/>
              </a:solidFill>
              <a:latin typeface="Trebuchet MS" panose="020B0603020202020204" pitchFamily="34" charset="0"/>
            </a:endParaRPr>
          </a:p>
          <a:p>
            <a:pPr marL="457200" algn="just">
              <a:lnSpc>
                <a:spcPct val="107000"/>
              </a:lnSpc>
              <a:spcAft>
                <a:spcPts val="800"/>
              </a:spcAft>
            </a:pPr>
            <a:r>
              <a:rPr kumimoji="0" lang="en-US" sz="1400" b="0" i="0" u="none" strike="noStrike" kern="100" cap="none" spc="0" normalizeH="0" baseline="0" noProof="0" dirty="0">
                <a:ln>
                  <a:noFill/>
                </a:ln>
                <a:solidFill>
                  <a:srgbClr val="7030A0"/>
                </a:solidFill>
                <a:effectLst/>
                <a:uLnTx/>
                <a:uFillTx/>
                <a:latin typeface="Trebuchet MS" panose="020B0603020202020204" pitchFamily="34" charset="0"/>
                <a:ea typeface="Calibri" panose="020F0502020204030204" pitchFamily="34" charset="0"/>
                <a:cs typeface="Times New Roman" panose="02020603050405020304" pitchFamily="18" charset="0"/>
              </a:rPr>
              <a:t>Where, h  =   d</a:t>
            </a:r>
            <a:r>
              <a:rPr kumimoji="0" lang="en-US" sz="1400" b="0" i="0" u="none" strike="noStrike" kern="100" cap="none" spc="0" normalizeH="0" baseline="30000" noProof="0" dirty="0">
                <a:ln>
                  <a:noFill/>
                </a:ln>
                <a:solidFill>
                  <a:srgbClr val="7030A0"/>
                </a:solidFill>
                <a:effectLst/>
                <a:uLnTx/>
                <a:uFillTx/>
                <a:latin typeface="Trebuchet MS" panose="020B0603020202020204" pitchFamily="34" charset="0"/>
                <a:ea typeface="Calibri" panose="020F0502020204030204" pitchFamily="34" charset="0"/>
                <a:cs typeface="Times New Roman" panose="02020603050405020304" pitchFamily="18" charset="0"/>
              </a:rPr>
              <a:t>m – 1</a:t>
            </a:r>
            <a:r>
              <a:rPr kumimoji="0" lang="en-US" sz="1400" b="0" i="0" u="none" strike="noStrike" kern="100" cap="none" spc="0" normalizeH="0" baseline="0" noProof="0" dirty="0">
                <a:ln>
                  <a:noFill/>
                </a:ln>
                <a:solidFill>
                  <a:srgbClr val="7030A0"/>
                </a:solidFill>
                <a:effectLst/>
                <a:uLnTx/>
                <a:uFillTx/>
                <a:latin typeface="Trebuchet MS" panose="020B0603020202020204" pitchFamily="34" charset="0"/>
                <a:ea typeface="Calibri" panose="020F0502020204030204" pitchFamily="34" charset="0"/>
                <a:cs typeface="Times New Roman" panose="02020603050405020304" pitchFamily="18" charset="0"/>
              </a:rPr>
              <a:t> mod q, h = 10</a:t>
            </a:r>
            <a:r>
              <a:rPr kumimoji="0" lang="en-US" sz="1400" b="0" i="0" u="none" strike="noStrike" kern="100" cap="none" spc="0" normalizeH="0" baseline="30000" noProof="0" dirty="0">
                <a:ln>
                  <a:noFill/>
                </a:ln>
                <a:solidFill>
                  <a:srgbClr val="7030A0"/>
                </a:solidFill>
                <a:effectLst/>
                <a:uLnTx/>
                <a:uFillTx/>
                <a:latin typeface="Trebuchet MS" panose="020B0603020202020204" pitchFamily="34" charset="0"/>
                <a:ea typeface="Calibri" panose="020F0502020204030204" pitchFamily="34" charset="0"/>
                <a:cs typeface="Times New Roman" panose="02020603050405020304" pitchFamily="18" charset="0"/>
              </a:rPr>
              <a:t>3-1</a:t>
            </a:r>
            <a:r>
              <a:rPr kumimoji="0" lang="en-US" sz="1400" b="0" i="0" u="none" strike="noStrike" kern="100" cap="none" spc="0" normalizeH="0" baseline="0" noProof="0" dirty="0">
                <a:ln>
                  <a:noFill/>
                </a:ln>
                <a:solidFill>
                  <a:srgbClr val="7030A0"/>
                </a:solidFill>
                <a:effectLst/>
                <a:uLnTx/>
                <a:uFillTx/>
                <a:latin typeface="Trebuchet MS" panose="020B0603020202020204" pitchFamily="34" charset="0"/>
                <a:ea typeface="Calibri" panose="020F0502020204030204" pitchFamily="34" charset="0"/>
                <a:cs typeface="Times New Roman" panose="02020603050405020304" pitchFamily="18" charset="0"/>
              </a:rPr>
              <a:t> = 100 mod 13 = 9</a:t>
            </a:r>
            <a:r>
              <a:rPr lang="en-US" sz="1800" kern="100" dirty="0">
                <a:effectLst/>
                <a:latin typeface="Trebuchet MS" panose="020B060302020202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r>
              <a:rPr lang="en-US" sz="1400" kern="100" dirty="0">
                <a:latin typeface="Trebuchet MS" panose="020B0603020202020204" pitchFamily="34" charset="0"/>
                <a:cs typeface="Times New Roman" panose="02020603050405020304" pitchFamily="18" charset="0"/>
              </a:rPr>
              <a:t>For </a:t>
            </a:r>
            <a:r>
              <a:rPr lang="en-US" sz="1400" kern="100" dirty="0">
                <a:highlight>
                  <a:srgbClr val="FFFF00"/>
                </a:highlight>
                <a:latin typeface="Trebuchet MS" panose="020B0603020202020204" pitchFamily="34" charset="0"/>
                <a:cs typeface="Times New Roman" panose="02020603050405020304" pitchFamily="18" charset="0"/>
              </a:rPr>
              <a:t>CCD</a:t>
            </a:r>
            <a:r>
              <a:rPr lang="en-US" sz="1400" kern="100" dirty="0">
                <a:latin typeface="Trebuchet MS" panose="020B0603020202020204" pitchFamily="34" charset="0"/>
                <a:cs typeface="Times New Roman" panose="02020603050405020304" pitchFamily="18" charset="0"/>
              </a:rPr>
              <a:t>, t = 9 (≠6). Therefore, go for the next window.</a:t>
            </a:r>
            <a:br>
              <a:rPr lang="en-US" sz="1400" kern="100" dirty="0">
                <a:latin typeface="Trebuchet MS" panose="020B0603020202020204" pitchFamily="34" charset="0"/>
                <a:cs typeface="Times New Roman" panose="02020603050405020304" pitchFamily="18" charset="0"/>
              </a:rPr>
            </a:br>
            <a:endParaRPr lang="en-US" sz="1400" kern="100" dirty="0">
              <a:latin typeface="Trebuchet MS" panose="020B0603020202020204" pitchFamily="34" charset="0"/>
              <a:cs typeface="Times New Roman" panose="02020603050405020304" pitchFamily="18" charset="0"/>
            </a:endParaRPr>
          </a:p>
          <a:p>
            <a:pPr lvl="0" algn="just">
              <a:lnSpc>
                <a:spcPct val="107000"/>
              </a:lnSpc>
              <a:spcAft>
                <a:spcPts val="800"/>
              </a:spcAft>
            </a:pPr>
            <a:r>
              <a:rPr lang="en-US" sz="1400" kern="100" dirty="0">
                <a:effectLst/>
                <a:latin typeface="Trebuchet MS" panose="020B0603020202020204" pitchFamily="34" charset="0"/>
                <a:ea typeface="Calibri" panose="020F0502020204030204" pitchFamily="34" charset="0"/>
                <a:cs typeface="Times New Roman" panose="02020603050405020304" pitchFamily="18" charset="0"/>
              </a:rPr>
              <a:t>5. Calculate for the next window  - </a:t>
            </a:r>
            <a:r>
              <a:rPr lang="en-US" sz="1400" kern="100" dirty="0">
                <a:effectLst/>
                <a:highlight>
                  <a:srgbClr val="FFFF00"/>
                </a:highlight>
                <a:latin typeface="Trebuchet MS" panose="020B0603020202020204" pitchFamily="34" charset="0"/>
                <a:ea typeface="Calibri" panose="020F0502020204030204" pitchFamily="34" charset="0"/>
                <a:cs typeface="Times New Roman" panose="02020603050405020304" pitchFamily="18" charset="0"/>
              </a:rPr>
              <a:t>CDD</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sz="1400" kern="100" dirty="0">
                <a:effectLst/>
                <a:latin typeface="Trebuchet MS" panose="020B0603020202020204" pitchFamily="34" charset="0"/>
                <a:ea typeface="Calibri" panose="020F0502020204030204" pitchFamily="34" charset="0"/>
                <a:cs typeface="Times New Roman" panose="02020603050405020304" pitchFamily="18" charset="0"/>
              </a:rPr>
              <a:t>t = ((d * (t - v[character to be removed] * h) + v[character to be added] ) mod 13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sz="1400" kern="100" dirty="0">
                <a:effectLst/>
                <a:latin typeface="Trebuchet MS" panose="020B0603020202020204" pitchFamily="34" charset="0"/>
                <a:ea typeface="Calibri" panose="020F0502020204030204" pitchFamily="34" charset="0"/>
                <a:cs typeface="Times New Roman" panose="02020603050405020304" pitchFamily="18" charset="0"/>
              </a:rPr>
              <a:t>  = (10 * (9 – 3 * 9) + 4) mod 13  = -176 mod 13</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sz="1400" kern="100" dirty="0">
                <a:effectLst/>
                <a:latin typeface="Trebuchet MS" panose="020B0603020202020204" pitchFamily="34" charset="0"/>
                <a:ea typeface="Calibri" panose="020F0502020204030204" pitchFamily="34" charset="0"/>
                <a:cs typeface="Times New Roman" panose="02020603050405020304" pitchFamily="18" charset="0"/>
              </a:rPr>
              <a:t>  = -7+13 = 6  </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sz="1400" kern="100" dirty="0">
                <a:effectLst/>
                <a:latin typeface="Trebuchet MS" panose="020B0603020202020204" pitchFamily="34" charset="0"/>
                <a:ea typeface="Calibri" panose="020F0502020204030204" pitchFamily="34" charset="0"/>
                <a:cs typeface="Times New Roman" panose="02020603050405020304" pitchFamily="18" charset="0"/>
              </a:rPr>
              <a:t>For CDD, t = 6 (p=6). The hash values of the pattern and the text matches, therefore, pattern is found in the text and check character by character to check if this is a valid hit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r>
              <a:rPr lang="en-US" sz="1400" kern="100" dirty="0">
                <a:effectLst/>
                <a:latin typeface="Trebuchet MS" panose="020B0603020202020204" pitchFamily="34" charset="0"/>
                <a:ea typeface="Calibri" panose="020F0502020204030204" pitchFamily="34" charset="0"/>
                <a:cs typeface="Times New Roman" panose="02020603050405020304" pitchFamily="18" charset="0"/>
              </a:rPr>
              <a:t>6. Calculate for the next window successive windows and continue the search till the end.</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9237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09800" y="639763"/>
            <a:ext cx="7772400" cy="914400"/>
          </a:xfrm>
        </p:spPr>
        <p:txBody>
          <a:bodyPr/>
          <a:lstStyle/>
          <a:p>
            <a:pPr eaLnBrk="1" hangingPunct="1"/>
            <a:r>
              <a:rPr lang="en-US" altLang="en-US" sz="3600"/>
              <a:t>How values modulo 13 are computed</a:t>
            </a:r>
          </a:p>
        </p:txBody>
      </p:sp>
      <p:sp>
        <p:nvSpPr>
          <p:cNvPr id="21507" name="Rectangle 3"/>
          <p:cNvSpPr>
            <a:spLocks noChangeArrowheads="1"/>
          </p:cNvSpPr>
          <p:nvPr/>
        </p:nvSpPr>
        <p:spPr bwMode="auto">
          <a:xfrm>
            <a:off x="4038600" y="1676400"/>
            <a:ext cx="685800" cy="609600"/>
          </a:xfrm>
          <a:prstGeom prst="rect">
            <a:avLst/>
          </a:prstGeom>
          <a:solidFill>
            <a:schemeClr val="accent1"/>
          </a:solidFill>
          <a:ln w="9525">
            <a:solidFill>
              <a:schemeClr val="tx1"/>
            </a:solidFill>
            <a:miter lim="800000"/>
            <a:headEnd/>
            <a:tailEnd type="none" w="lg" len="lg"/>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a:solidFill>
                  <a:srgbClr val="3333FF"/>
                </a:solidFill>
                <a:latin typeface="Arial" panose="020B0604020202020204" pitchFamily="34" charset="0"/>
              </a:rPr>
              <a:t>3</a:t>
            </a:r>
          </a:p>
        </p:txBody>
      </p:sp>
      <p:sp>
        <p:nvSpPr>
          <p:cNvPr id="21508" name="Rectangle 4"/>
          <p:cNvSpPr>
            <a:spLocks noChangeArrowheads="1"/>
          </p:cNvSpPr>
          <p:nvPr/>
        </p:nvSpPr>
        <p:spPr bwMode="auto">
          <a:xfrm>
            <a:off x="4724400" y="1676400"/>
            <a:ext cx="685800" cy="609600"/>
          </a:xfrm>
          <a:prstGeom prst="rect">
            <a:avLst/>
          </a:prstGeom>
          <a:solidFill>
            <a:schemeClr val="accent1"/>
          </a:solidFill>
          <a:ln w="9525">
            <a:solidFill>
              <a:schemeClr val="tx1"/>
            </a:solidFill>
            <a:miter lim="800000"/>
            <a:headEnd/>
            <a:tailEnd type="none" w="lg" len="lg"/>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a:latin typeface="Arial" panose="020B0604020202020204" pitchFamily="34" charset="0"/>
              </a:rPr>
              <a:t>1</a:t>
            </a:r>
          </a:p>
        </p:txBody>
      </p:sp>
      <p:sp>
        <p:nvSpPr>
          <p:cNvPr id="21509" name="Rectangle 5"/>
          <p:cNvSpPr>
            <a:spLocks noChangeArrowheads="1"/>
          </p:cNvSpPr>
          <p:nvPr/>
        </p:nvSpPr>
        <p:spPr bwMode="auto">
          <a:xfrm>
            <a:off x="5410200" y="1676400"/>
            <a:ext cx="685800" cy="609600"/>
          </a:xfrm>
          <a:prstGeom prst="rect">
            <a:avLst/>
          </a:prstGeom>
          <a:solidFill>
            <a:schemeClr val="accent1"/>
          </a:solidFill>
          <a:ln w="9525">
            <a:solidFill>
              <a:schemeClr val="tx1"/>
            </a:solidFill>
            <a:miter lim="800000"/>
            <a:headEnd/>
            <a:tailEnd type="none" w="lg" len="lg"/>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a:latin typeface="Arial" panose="020B0604020202020204" pitchFamily="34" charset="0"/>
              </a:rPr>
              <a:t>4</a:t>
            </a:r>
          </a:p>
        </p:txBody>
      </p:sp>
      <p:sp>
        <p:nvSpPr>
          <p:cNvPr id="21510" name="Rectangle 6"/>
          <p:cNvSpPr>
            <a:spLocks noChangeArrowheads="1"/>
          </p:cNvSpPr>
          <p:nvPr/>
        </p:nvSpPr>
        <p:spPr bwMode="auto">
          <a:xfrm>
            <a:off x="6096000" y="1676400"/>
            <a:ext cx="685800" cy="609600"/>
          </a:xfrm>
          <a:prstGeom prst="rect">
            <a:avLst/>
          </a:prstGeom>
          <a:solidFill>
            <a:schemeClr val="accent1"/>
          </a:solidFill>
          <a:ln w="9525">
            <a:solidFill>
              <a:schemeClr val="tx1"/>
            </a:solidFill>
            <a:miter lim="800000"/>
            <a:headEnd/>
            <a:tailEnd type="none" w="lg" len="lg"/>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a:latin typeface="Arial" panose="020B0604020202020204" pitchFamily="34" charset="0"/>
              </a:rPr>
              <a:t>1</a:t>
            </a:r>
          </a:p>
        </p:txBody>
      </p:sp>
      <p:sp>
        <p:nvSpPr>
          <p:cNvPr id="21511" name="Rectangle 7"/>
          <p:cNvSpPr>
            <a:spLocks noChangeArrowheads="1"/>
          </p:cNvSpPr>
          <p:nvPr/>
        </p:nvSpPr>
        <p:spPr bwMode="auto">
          <a:xfrm>
            <a:off x="6781800" y="1676400"/>
            <a:ext cx="685800" cy="609600"/>
          </a:xfrm>
          <a:prstGeom prst="rect">
            <a:avLst/>
          </a:prstGeom>
          <a:solidFill>
            <a:schemeClr val="accent1"/>
          </a:solidFill>
          <a:ln w="9525">
            <a:solidFill>
              <a:schemeClr val="tx1"/>
            </a:solidFill>
            <a:miter lim="800000"/>
            <a:headEnd/>
            <a:tailEnd type="none" w="lg" len="lg"/>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a:latin typeface="Arial" panose="020B0604020202020204" pitchFamily="34" charset="0"/>
              </a:rPr>
              <a:t>5</a:t>
            </a:r>
          </a:p>
        </p:txBody>
      </p:sp>
      <p:sp>
        <p:nvSpPr>
          <p:cNvPr id="21512" name="Rectangle 8"/>
          <p:cNvSpPr>
            <a:spLocks noChangeArrowheads="1"/>
          </p:cNvSpPr>
          <p:nvPr/>
        </p:nvSpPr>
        <p:spPr bwMode="auto">
          <a:xfrm>
            <a:off x="7467600" y="1676400"/>
            <a:ext cx="685800" cy="609600"/>
          </a:xfrm>
          <a:prstGeom prst="rect">
            <a:avLst/>
          </a:prstGeom>
          <a:solidFill>
            <a:schemeClr val="accent1"/>
          </a:solidFill>
          <a:ln w="9525">
            <a:solidFill>
              <a:schemeClr val="tx1"/>
            </a:solidFill>
            <a:miter lim="800000"/>
            <a:headEnd/>
            <a:tailEnd type="none" w="lg" len="lg"/>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a:solidFill>
                  <a:srgbClr val="3333FF"/>
                </a:solidFill>
                <a:latin typeface="Arial" panose="020B0604020202020204" pitchFamily="34" charset="0"/>
              </a:rPr>
              <a:t>2</a:t>
            </a:r>
          </a:p>
        </p:txBody>
      </p:sp>
      <p:sp>
        <p:nvSpPr>
          <p:cNvPr id="22537" name="Rectangle 9"/>
          <p:cNvSpPr>
            <a:spLocks noChangeArrowheads="1"/>
          </p:cNvSpPr>
          <p:nvPr/>
        </p:nvSpPr>
        <p:spPr bwMode="auto">
          <a:xfrm>
            <a:off x="4953000" y="3276600"/>
            <a:ext cx="685800" cy="609600"/>
          </a:xfrm>
          <a:prstGeom prst="rect">
            <a:avLst/>
          </a:prstGeom>
          <a:solidFill>
            <a:srgbClr val="FFFF99"/>
          </a:solidFill>
          <a:ln w="9525">
            <a:solidFill>
              <a:schemeClr val="tx1"/>
            </a:solidFill>
            <a:miter lim="800000"/>
            <a:headEnd/>
            <a:tailEnd type="none" w="lg" len="lg"/>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a:solidFill>
                  <a:srgbClr val="FF0000"/>
                </a:solidFill>
                <a:latin typeface="Arial" panose="020B0604020202020204" pitchFamily="34" charset="0"/>
              </a:rPr>
              <a:t>7</a:t>
            </a:r>
          </a:p>
        </p:txBody>
      </p:sp>
      <p:sp>
        <p:nvSpPr>
          <p:cNvPr id="22538" name="Rectangle 10"/>
          <p:cNvSpPr>
            <a:spLocks noChangeArrowheads="1"/>
          </p:cNvSpPr>
          <p:nvPr/>
        </p:nvSpPr>
        <p:spPr bwMode="auto">
          <a:xfrm>
            <a:off x="6324600" y="3276600"/>
            <a:ext cx="685800" cy="609600"/>
          </a:xfrm>
          <a:prstGeom prst="rect">
            <a:avLst/>
          </a:prstGeom>
          <a:solidFill>
            <a:srgbClr val="FFFF99"/>
          </a:solidFill>
          <a:ln w="9525">
            <a:solidFill>
              <a:schemeClr val="tx1"/>
            </a:solidFill>
            <a:miter lim="800000"/>
            <a:headEnd/>
            <a:tailEnd type="none" w="lg" len="lg"/>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a:solidFill>
                  <a:srgbClr val="009900"/>
                </a:solidFill>
                <a:latin typeface="Arial" panose="020B0604020202020204" pitchFamily="34" charset="0"/>
              </a:rPr>
              <a:t>8</a:t>
            </a:r>
          </a:p>
        </p:txBody>
      </p:sp>
      <p:sp>
        <p:nvSpPr>
          <p:cNvPr id="22539" name="AutoShape 11"/>
          <p:cNvSpPr>
            <a:spLocks/>
          </p:cNvSpPr>
          <p:nvPr/>
        </p:nvSpPr>
        <p:spPr bwMode="auto">
          <a:xfrm rot="-5400000">
            <a:off x="5600700" y="800100"/>
            <a:ext cx="304800" cy="3429000"/>
          </a:xfrm>
          <a:prstGeom prst="leftBrace">
            <a:avLst>
              <a:gd name="adj1" fmla="val 93750"/>
              <a:gd name="adj2" fmla="val 35829"/>
            </a:avLst>
          </a:prstGeom>
          <a:noFill/>
          <a:ln w="9525">
            <a:solidFill>
              <a:srgbClr val="FF0000"/>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22540" name="AutoShape 12"/>
          <p:cNvSpPr>
            <a:spLocks/>
          </p:cNvSpPr>
          <p:nvPr/>
        </p:nvSpPr>
        <p:spPr bwMode="auto">
          <a:xfrm rot="-5400000">
            <a:off x="6248400" y="838200"/>
            <a:ext cx="381000" cy="3429000"/>
          </a:xfrm>
          <a:prstGeom prst="leftBrace">
            <a:avLst>
              <a:gd name="adj1" fmla="val 75000"/>
              <a:gd name="adj2" fmla="val 55042"/>
            </a:avLst>
          </a:prstGeom>
          <a:noFill/>
          <a:ln w="28575">
            <a:solidFill>
              <a:srgbClr val="009900"/>
            </a:solidFill>
            <a:prstDash val="dash"/>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22541" name="Line 13"/>
          <p:cNvSpPr>
            <a:spLocks noChangeShapeType="1"/>
          </p:cNvSpPr>
          <p:nvPr/>
        </p:nvSpPr>
        <p:spPr bwMode="auto">
          <a:xfrm>
            <a:off x="5257800" y="2743200"/>
            <a:ext cx="0" cy="457200"/>
          </a:xfrm>
          <a:prstGeom prst="line">
            <a:avLst/>
          </a:prstGeom>
          <a:noFill/>
          <a:ln w="952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22542" name="Line 14"/>
          <p:cNvSpPr>
            <a:spLocks noChangeShapeType="1"/>
          </p:cNvSpPr>
          <p:nvPr/>
        </p:nvSpPr>
        <p:spPr bwMode="auto">
          <a:xfrm>
            <a:off x="6629400" y="2819400"/>
            <a:ext cx="0" cy="381000"/>
          </a:xfrm>
          <a:prstGeom prst="line">
            <a:avLst/>
          </a:prstGeom>
          <a:noFill/>
          <a:ln w="9525">
            <a:solidFill>
              <a:srgbClr val="0099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22543" name="Text Box 15"/>
          <p:cNvSpPr txBox="1">
            <a:spLocks noChangeArrowheads="1"/>
          </p:cNvSpPr>
          <p:nvPr/>
        </p:nvSpPr>
        <p:spPr bwMode="auto">
          <a:xfrm>
            <a:off x="2667000" y="4598988"/>
            <a:ext cx="791990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800" dirty="0">
                <a:latin typeface="Arial" panose="020B0604020202020204" pitchFamily="34" charset="0"/>
              </a:rPr>
              <a:t>1415</a:t>
            </a:r>
            <a:r>
              <a:rPr lang="en-US" altLang="en-US" sz="2800" dirty="0">
                <a:solidFill>
                  <a:srgbClr val="3333FF"/>
                </a:solidFill>
                <a:latin typeface="Arial" panose="020B0604020202020204" pitchFamily="34" charset="0"/>
              </a:rPr>
              <a:t>2</a:t>
            </a:r>
            <a:r>
              <a:rPr lang="en-US" altLang="en-US" sz="2800" dirty="0">
                <a:latin typeface="Arial" panose="020B0604020202020204" pitchFamily="34" charset="0"/>
              </a:rPr>
              <a:t> </a:t>
            </a:r>
            <a:r>
              <a:rPr lang="en-US" altLang="en-US" sz="2800" dirty="0">
                <a:latin typeface="Arial" panose="020B0604020202020204" pitchFamily="34" charset="0"/>
                <a:sym typeface="Symbol" panose="05050102010706020507" pitchFamily="18" charset="2"/>
              </a:rPr>
              <a:t> ((</a:t>
            </a:r>
            <a:r>
              <a:rPr lang="en-US" altLang="en-US" sz="2800" dirty="0">
                <a:solidFill>
                  <a:srgbClr val="3333FF"/>
                </a:solidFill>
                <a:latin typeface="Arial" panose="020B0604020202020204" pitchFamily="34" charset="0"/>
                <a:sym typeface="Symbol" panose="05050102010706020507" pitchFamily="18" charset="2"/>
              </a:rPr>
              <a:t>3</a:t>
            </a:r>
            <a:r>
              <a:rPr lang="en-US" altLang="en-US" sz="2800" dirty="0">
                <a:latin typeface="Arial" panose="020B0604020202020204" pitchFamily="34" charset="0"/>
                <a:sym typeface="Symbol" panose="05050102010706020507" pitchFamily="18" charset="2"/>
              </a:rPr>
              <a:t>1415 – </a:t>
            </a:r>
            <a:r>
              <a:rPr lang="en-US" altLang="en-US" sz="2800" dirty="0">
                <a:solidFill>
                  <a:srgbClr val="3333FF"/>
                </a:solidFill>
                <a:latin typeface="Arial" panose="020B0604020202020204" pitchFamily="34" charset="0"/>
                <a:sym typeface="Symbol" panose="05050102010706020507" pitchFamily="18" charset="2"/>
              </a:rPr>
              <a:t>3</a:t>
            </a:r>
            <a:r>
              <a:rPr lang="en-US" altLang="en-US" sz="2800" dirty="0">
                <a:latin typeface="Arial" panose="020B0604020202020204" pitchFamily="34" charset="0"/>
                <a:sym typeface="Symbol" panose="05050102010706020507" pitchFamily="18" charset="2"/>
              </a:rPr>
              <a:t> </a:t>
            </a:r>
            <a:r>
              <a:rPr lang="en-US" altLang="en-US" sz="1800" dirty="0">
                <a:latin typeface="Arial" panose="020B0604020202020204" pitchFamily="34" charset="0"/>
              </a:rPr>
              <a:t>·</a:t>
            </a:r>
            <a:r>
              <a:rPr lang="en-US" altLang="en-US" sz="1800" dirty="0">
                <a:latin typeface="Arial" panose="020B0604020202020204" pitchFamily="34" charset="0"/>
                <a:sym typeface="Symbol" panose="05050102010706020507" pitchFamily="18" charset="2"/>
              </a:rPr>
              <a:t> </a:t>
            </a:r>
            <a:r>
              <a:rPr lang="en-US" altLang="en-US" sz="2800" dirty="0">
                <a:latin typeface="Arial" panose="020B0604020202020204" pitchFamily="34" charset="0"/>
                <a:sym typeface="Symbol" panose="05050102010706020507" pitchFamily="18" charset="2"/>
              </a:rPr>
              <a:t>10000) </a:t>
            </a:r>
            <a:r>
              <a:rPr lang="en-US" altLang="en-US" sz="1800" dirty="0">
                <a:latin typeface="Arial" panose="020B0604020202020204" pitchFamily="34" charset="0"/>
              </a:rPr>
              <a:t>·</a:t>
            </a:r>
            <a:r>
              <a:rPr lang="en-US" altLang="en-US" sz="1800" dirty="0">
                <a:latin typeface="Arial" panose="020B0604020202020204" pitchFamily="34" charset="0"/>
                <a:sym typeface="Symbol" panose="05050102010706020507" pitchFamily="18" charset="2"/>
              </a:rPr>
              <a:t> </a:t>
            </a:r>
            <a:r>
              <a:rPr lang="en-US" altLang="en-US" sz="2800" dirty="0">
                <a:latin typeface="Arial" panose="020B0604020202020204" pitchFamily="34" charset="0"/>
                <a:sym typeface="Symbol" panose="05050102010706020507" pitchFamily="18" charset="2"/>
              </a:rPr>
              <a:t>10 + </a:t>
            </a:r>
            <a:r>
              <a:rPr lang="en-US" altLang="en-US" sz="2800" dirty="0">
                <a:solidFill>
                  <a:srgbClr val="3333FF"/>
                </a:solidFill>
                <a:latin typeface="Arial" panose="020B0604020202020204" pitchFamily="34" charset="0"/>
                <a:sym typeface="Symbol" panose="05050102010706020507" pitchFamily="18" charset="2"/>
              </a:rPr>
              <a:t>2</a:t>
            </a:r>
            <a:r>
              <a:rPr lang="en-US" altLang="en-US" sz="2800" dirty="0">
                <a:latin typeface="Arial" panose="020B0604020202020204" pitchFamily="34" charset="0"/>
                <a:sym typeface="Symbol" panose="05050102010706020507" pitchFamily="18" charset="2"/>
              </a:rPr>
              <a:t> )(mod 13)</a:t>
            </a:r>
          </a:p>
          <a:p>
            <a:pPr eaLnBrk="1" hangingPunct="1">
              <a:spcBef>
                <a:spcPct val="50000"/>
              </a:spcBef>
              <a:buFontTx/>
              <a:buNone/>
            </a:pPr>
            <a:r>
              <a:rPr lang="en-US" altLang="en-US" sz="2800" dirty="0">
                <a:latin typeface="Arial" panose="020B0604020202020204" pitchFamily="34" charset="0"/>
                <a:sym typeface="Symbol" panose="05050102010706020507" pitchFamily="18" charset="2"/>
              </a:rPr>
              <a:t>	</a:t>
            </a:r>
            <a:r>
              <a:rPr lang="en-US" altLang="en-US" sz="2800" dirty="0">
                <a:latin typeface="Arial" panose="020B0604020202020204" pitchFamily="34" charset="0"/>
              </a:rPr>
              <a:t> </a:t>
            </a:r>
            <a:r>
              <a:rPr lang="en-US" altLang="en-US" sz="2800" dirty="0">
                <a:latin typeface="Arial" panose="020B0604020202020204" pitchFamily="34" charset="0"/>
                <a:sym typeface="Symbol" panose="05050102010706020507" pitchFamily="18" charset="2"/>
              </a:rPr>
              <a:t> ((</a:t>
            </a:r>
            <a:r>
              <a:rPr lang="en-US" altLang="en-US" sz="2800" dirty="0">
                <a:solidFill>
                  <a:srgbClr val="009900"/>
                </a:solidFill>
                <a:latin typeface="Arial" panose="020B0604020202020204" pitchFamily="34" charset="0"/>
                <a:sym typeface="Symbol" panose="05050102010706020507" pitchFamily="18" charset="2"/>
              </a:rPr>
              <a:t>7</a:t>
            </a:r>
            <a:r>
              <a:rPr lang="en-US" altLang="en-US" sz="2800" dirty="0">
                <a:latin typeface="Arial" panose="020B0604020202020204" pitchFamily="34" charset="0"/>
                <a:sym typeface="Symbol" panose="05050102010706020507" pitchFamily="18" charset="2"/>
              </a:rPr>
              <a:t> – 3 </a:t>
            </a:r>
            <a:r>
              <a:rPr lang="en-US" altLang="en-US" sz="2800" dirty="0">
                <a:latin typeface="Arial" panose="020B0604020202020204" pitchFamily="34" charset="0"/>
              </a:rPr>
              <a:t>·</a:t>
            </a:r>
            <a:r>
              <a:rPr lang="en-US" altLang="en-US" sz="2800" dirty="0">
                <a:latin typeface="Arial" panose="020B0604020202020204" pitchFamily="34" charset="0"/>
                <a:sym typeface="Symbol" panose="05050102010706020507" pitchFamily="18" charset="2"/>
              </a:rPr>
              <a:t> 3) </a:t>
            </a:r>
            <a:r>
              <a:rPr lang="en-US" altLang="en-US" sz="2800" dirty="0">
                <a:latin typeface="Arial" panose="020B0604020202020204" pitchFamily="34" charset="0"/>
              </a:rPr>
              <a:t>·</a:t>
            </a:r>
            <a:r>
              <a:rPr lang="en-US" altLang="en-US" sz="2800" dirty="0">
                <a:latin typeface="Arial" panose="020B0604020202020204" pitchFamily="34" charset="0"/>
                <a:sym typeface="Symbol" panose="05050102010706020507" pitchFamily="18" charset="2"/>
              </a:rPr>
              <a:t> 10 + 2 )(mod 13)</a:t>
            </a:r>
          </a:p>
          <a:p>
            <a:pPr eaLnBrk="1" hangingPunct="1">
              <a:spcBef>
                <a:spcPct val="50000"/>
              </a:spcBef>
              <a:buFontTx/>
              <a:buNone/>
            </a:pPr>
            <a:r>
              <a:rPr lang="en-US" altLang="en-US" sz="2800" dirty="0">
                <a:latin typeface="Arial" panose="020B0604020202020204" pitchFamily="34" charset="0"/>
              </a:rPr>
              <a:t>	 </a:t>
            </a:r>
            <a:r>
              <a:rPr lang="en-US" altLang="en-US" sz="2800" dirty="0">
                <a:latin typeface="Arial" panose="020B0604020202020204" pitchFamily="34" charset="0"/>
                <a:sym typeface="Symbol" panose="05050102010706020507" pitchFamily="18" charset="2"/>
              </a:rPr>
              <a:t> </a:t>
            </a:r>
            <a:r>
              <a:rPr lang="en-US" altLang="en-US" sz="2800" dirty="0">
                <a:solidFill>
                  <a:srgbClr val="FF0000"/>
                </a:solidFill>
                <a:latin typeface="Arial" panose="020B0604020202020204" pitchFamily="34" charset="0"/>
                <a:sym typeface="Symbol" panose="05050102010706020507" pitchFamily="18" charset="2"/>
              </a:rPr>
              <a:t>8</a:t>
            </a:r>
            <a:r>
              <a:rPr lang="en-US" altLang="en-US" sz="2800" dirty="0">
                <a:latin typeface="Arial" panose="020B0604020202020204" pitchFamily="34" charset="0"/>
                <a:sym typeface="Symbol" panose="05050102010706020507" pitchFamily="18" charset="2"/>
              </a:rPr>
              <a:t> (mod 13)</a:t>
            </a:r>
          </a:p>
        </p:txBody>
      </p:sp>
      <p:sp>
        <p:nvSpPr>
          <p:cNvPr id="22544" name="Text Box 16"/>
          <p:cNvSpPr txBox="1">
            <a:spLocks noChangeArrowheads="1"/>
          </p:cNvSpPr>
          <p:nvPr/>
        </p:nvSpPr>
        <p:spPr bwMode="auto">
          <a:xfrm>
            <a:off x="1905000" y="2987676"/>
            <a:ext cx="1600200" cy="83099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a:latin typeface="Arial" panose="020B0604020202020204" pitchFamily="34" charset="0"/>
              </a:rPr>
              <a:t>old high-order digit</a:t>
            </a:r>
          </a:p>
        </p:txBody>
      </p:sp>
      <p:sp>
        <p:nvSpPr>
          <p:cNvPr id="22545" name="Text Box 17"/>
          <p:cNvSpPr txBox="1">
            <a:spLocks noChangeArrowheads="1"/>
          </p:cNvSpPr>
          <p:nvPr/>
        </p:nvSpPr>
        <p:spPr bwMode="auto">
          <a:xfrm>
            <a:off x="8686800" y="2987676"/>
            <a:ext cx="1600200" cy="83099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a:latin typeface="Arial" panose="020B0604020202020204" pitchFamily="34" charset="0"/>
              </a:rPr>
              <a:t>new low-order digit</a:t>
            </a:r>
          </a:p>
        </p:txBody>
      </p:sp>
      <p:sp>
        <p:nvSpPr>
          <p:cNvPr id="22546" name="Line 18"/>
          <p:cNvSpPr>
            <a:spLocks noChangeShapeType="1"/>
          </p:cNvSpPr>
          <p:nvPr/>
        </p:nvSpPr>
        <p:spPr bwMode="auto">
          <a:xfrm flipV="1">
            <a:off x="2971800" y="2057400"/>
            <a:ext cx="1295400" cy="914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22547" name="Line 19"/>
          <p:cNvSpPr>
            <a:spLocks noChangeShapeType="1"/>
          </p:cNvSpPr>
          <p:nvPr/>
        </p:nvSpPr>
        <p:spPr bwMode="auto">
          <a:xfrm>
            <a:off x="3505200" y="3810000"/>
            <a:ext cx="2209800" cy="914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22548" name="Line 20"/>
          <p:cNvSpPr>
            <a:spLocks noChangeShapeType="1"/>
          </p:cNvSpPr>
          <p:nvPr/>
        </p:nvSpPr>
        <p:spPr bwMode="auto">
          <a:xfrm flipH="1" flipV="1">
            <a:off x="7924800" y="2057400"/>
            <a:ext cx="1143000" cy="914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22549" name="Line 21"/>
          <p:cNvSpPr>
            <a:spLocks noChangeShapeType="1"/>
          </p:cNvSpPr>
          <p:nvPr/>
        </p:nvSpPr>
        <p:spPr bwMode="auto">
          <a:xfrm flipH="1">
            <a:off x="8382000" y="3810000"/>
            <a:ext cx="533400" cy="914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2434754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9"/>
                                        </p:tgtEl>
                                        <p:attrNameLst>
                                          <p:attrName>style.visibility</p:attrName>
                                        </p:attrNameLst>
                                      </p:cBhvr>
                                      <p:to>
                                        <p:strVal val="visible"/>
                                      </p:to>
                                    </p:set>
                                    <p:animEffect transition="in" filter="blinds(horizontal)">
                                      <p:cBhvr>
                                        <p:cTn id="7" dur="500"/>
                                        <p:tgtEl>
                                          <p:spTgt spid="22539"/>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2541"/>
                                        </p:tgtEl>
                                        <p:attrNameLst>
                                          <p:attrName>style.visibility</p:attrName>
                                        </p:attrNameLst>
                                      </p:cBhvr>
                                      <p:to>
                                        <p:strVal val="visible"/>
                                      </p:to>
                                    </p:set>
                                    <p:animEffect transition="in" filter="blinds(horizontal)">
                                      <p:cBhvr>
                                        <p:cTn id="11" dur="500"/>
                                        <p:tgtEl>
                                          <p:spTgt spid="22541"/>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2537"/>
                                        </p:tgtEl>
                                        <p:attrNameLst>
                                          <p:attrName>style.visibility</p:attrName>
                                        </p:attrNameLst>
                                      </p:cBhvr>
                                      <p:to>
                                        <p:strVal val="visible"/>
                                      </p:to>
                                    </p:set>
                                    <p:animEffect transition="in" filter="blinds(horizontal)">
                                      <p:cBhvr>
                                        <p:cTn id="15" dur="500"/>
                                        <p:tgtEl>
                                          <p:spTgt spid="2253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2540"/>
                                        </p:tgtEl>
                                        <p:attrNameLst>
                                          <p:attrName>style.visibility</p:attrName>
                                        </p:attrNameLst>
                                      </p:cBhvr>
                                      <p:to>
                                        <p:strVal val="visible"/>
                                      </p:to>
                                    </p:set>
                                    <p:animEffect transition="in" filter="blinds(horizontal)">
                                      <p:cBhvr>
                                        <p:cTn id="20" dur="500"/>
                                        <p:tgtEl>
                                          <p:spTgt spid="22540"/>
                                        </p:tgtEl>
                                      </p:cBhvr>
                                    </p:animEffect>
                                  </p:childTnLst>
                                </p:cTn>
                              </p:par>
                            </p:childTnLst>
                          </p:cTn>
                        </p:par>
                        <p:par>
                          <p:cTn id="21" fill="hold" nodeType="afterGroup">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22542"/>
                                        </p:tgtEl>
                                        <p:attrNameLst>
                                          <p:attrName>style.visibility</p:attrName>
                                        </p:attrNameLst>
                                      </p:cBhvr>
                                      <p:to>
                                        <p:strVal val="visible"/>
                                      </p:to>
                                    </p:set>
                                    <p:animEffect transition="in" filter="blinds(horizontal)">
                                      <p:cBhvr>
                                        <p:cTn id="24" dur="500"/>
                                        <p:tgtEl>
                                          <p:spTgt spid="22542"/>
                                        </p:tgtEl>
                                      </p:cBhvr>
                                    </p:animEffect>
                                  </p:childTnLst>
                                </p:cTn>
                              </p:par>
                            </p:childTnLst>
                          </p:cTn>
                        </p:par>
                        <p:par>
                          <p:cTn id="25" fill="hold" nodeType="afterGroup">
                            <p:stCondLst>
                              <p:cond delay="1000"/>
                            </p:stCondLst>
                            <p:childTnLst>
                              <p:par>
                                <p:cTn id="26" presetID="3" presetClass="entr" presetSubtype="10" fill="hold" grpId="0" nodeType="afterEffect">
                                  <p:stCondLst>
                                    <p:cond delay="0"/>
                                  </p:stCondLst>
                                  <p:childTnLst>
                                    <p:set>
                                      <p:cBhvr>
                                        <p:cTn id="27" dur="1" fill="hold">
                                          <p:stCondLst>
                                            <p:cond delay="0"/>
                                          </p:stCondLst>
                                        </p:cTn>
                                        <p:tgtEl>
                                          <p:spTgt spid="22538"/>
                                        </p:tgtEl>
                                        <p:attrNameLst>
                                          <p:attrName>style.visibility</p:attrName>
                                        </p:attrNameLst>
                                      </p:cBhvr>
                                      <p:to>
                                        <p:strVal val="visible"/>
                                      </p:to>
                                    </p:set>
                                    <p:animEffect transition="in" filter="blinds(horizontal)">
                                      <p:cBhvr>
                                        <p:cTn id="28" dur="500"/>
                                        <p:tgtEl>
                                          <p:spTgt spid="2253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2543"/>
                                        </p:tgtEl>
                                        <p:attrNameLst>
                                          <p:attrName>style.visibility</p:attrName>
                                        </p:attrNameLst>
                                      </p:cBhvr>
                                      <p:to>
                                        <p:strVal val="visible"/>
                                      </p:to>
                                    </p:set>
                                    <p:animEffect transition="in" filter="blinds(horizontal)">
                                      <p:cBhvr>
                                        <p:cTn id="33" dur="500"/>
                                        <p:tgtEl>
                                          <p:spTgt spid="2254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2546"/>
                                        </p:tgtEl>
                                        <p:attrNameLst>
                                          <p:attrName>style.visibility</p:attrName>
                                        </p:attrNameLst>
                                      </p:cBhvr>
                                      <p:to>
                                        <p:strVal val="visible"/>
                                      </p:to>
                                    </p:set>
                                    <p:animEffect transition="in" filter="blinds(horizontal)">
                                      <p:cBhvr>
                                        <p:cTn id="38" dur="500"/>
                                        <p:tgtEl>
                                          <p:spTgt spid="22546"/>
                                        </p:tgtEl>
                                      </p:cBhvr>
                                    </p:animEffect>
                                  </p:childTnLst>
                                </p:cTn>
                              </p:par>
                            </p:childTnLst>
                          </p:cTn>
                        </p:par>
                        <p:par>
                          <p:cTn id="39" fill="hold" nodeType="afterGroup">
                            <p:stCondLst>
                              <p:cond delay="500"/>
                            </p:stCondLst>
                            <p:childTnLst>
                              <p:par>
                                <p:cTn id="40" presetID="3" presetClass="entr" presetSubtype="10" fill="hold" grpId="0" nodeType="afterEffect">
                                  <p:stCondLst>
                                    <p:cond delay="0"/>
                                  </p:stCondLst>
                                  <p:childTnLst>
                                    <p:set>
                                      <p:cBhvr>
                                        <p:cTn id="41" dur="1" fill="hold">
                                          <p:stCondLst>
                                            <p:cond delay="0"/>
                                          </p:stCondLst>
                                        </p:cTn>
                                        <p:tgtEl>
                                          <p:spTgt spid="22544"/>
                                        </p:tgtEl>
                                        <p:attrNameLst>
                                          <p:attrName>style.visibility</p:attrName>
                                        </p:attrNameLst>
                                      </p:cBhvr>
                                      <p:to>
                                        <p:strVal val="visible"/>
                                      </p:to>
                                    </p:set>
                                    <p:animEffect transition="in" filter="blinds(horizontal)">
                                      <p:cBhvr>
                                        <p:cTn id="42" dur="500"/>
                                        <p:tgtEl>
                                          <p:spTgt spid="22544"/>
                                        </p:tgtEl>
                                      </p:cBhvr>
                                    </p:animEffect>
                                  </p:childTnLst>
                                </p:cTn>
                              </p:par>
                            </p:childTnLst>
                          </p:cTn>
                        </p:par>
                        <p:par>
                          <p:cTn id="43" fill="hold" nodeType="afterGroup">
                            <p:stCondLst>
                              <p:cond delay="1000"/>
                            </p:stCondLst>
                            <p:childTnLst>
                              <p:par>
                                <p:cTn id="44" presetID="3" presetClass="entr" presetSubtype="10" fill="hold" grpId="0" nodeType="afterEffect">
                                  <p:stCondLst>
                                    <p:cond delay="0"/>
                                  </p:stCondLst>
                                  <p:childTnLst>
                                    <p:set>
                                      <p:cBhvr>
                                        <p:cTn id="45" dur="1" fill="hold">
                                          <p:stCondLst>
                                            <p:cond delay="0"/>
                                          </p:stCondLst>
                                        </p:cTn>
                                        <p:tgtEl>
                                          <p:spTgt spid="22547"/>
                                        </p:tgtEl>
                                        <p:attrNameLst>
                                          <p:attrName>style.visibility</p:attrName>
                                        </p:attrNameLst>
                                      </p:cBhvr>
                                      <p:to>
                                        <p:strVal val="visible"/>
                                      </p:to>
                                    </p:set>
                                    <p:animEffect transition="in" filter="blinds(horizontal)">
                                      <p:cBhvr>
                                        <p:cTn id="46" dur="500"/>
                                        <p:tgtEl>
                                          <p:spTgt spid="2254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2548"/>
                                        </p:tgtEl>
                                        <p:attrNameLst>
                                          <p:attrName>style.visibility</p:attrName>
                                        </p:attrNameLst>
                                      </p:cBhvr>
                                      <p:to>
                                        <p:strVal val="visible"/>
                                      </p:to>
                                    </p:set>
                                    <p:animEffect transition="in" filter="blinds(horizontal)">
                                      <p:cBhvr>
                                        <p:cTn id="51" dur="500"/>
                                        <p:tgtEl>
                                          <p:spTgt spid="22548"/>
                                        </p:tgtEl>
                                      </p:cBhvr>
                                    </p:animEffect>
                                  </p:childTnLst>
                                </p:cTn>
                              </p:par>
                            </p:childTnLst>
                          </p:cTn>
                        </p:par>
                        <p:par>
                          <p:cTn id="52" fill="hold" nodeType="afterGroup">
                            <p:stCondLst>
                              <p:cond delay="500"/>
                            </p:stCondLst>
                            <p:childTnLst>
                              <p:par>
                                <p:cTn id="53" presetID="3" presetClass="entr" presetSubtype="10" fill="hold" grpId="0" nodeType="afterEffect">
                                  <p:stCondLst>
                                    <p:cond delay="0"/>
                                  </p:stCondLst>
                                  <p:childTnLst>
                                    <p:set>
                                      <p:cBhvr>
                                        <p:cTn id="54" dur="1" fill="hold">
                                          <p:stCondLst>
                                            <p:cond delay="0"/>
                                          </p:stCondLst>
                                        </p:cTn>
                                        <p:tgtEl>
                                          <p:spTgt spid="22545"/>
                                        </p:tgtEl>
                                        <p:attrNameLst>
                                          <p:attrName>style.visibility</p:attrName>
                                        </p:attrNameLst>
                                      </p:cBhvr>
                                      <p:to>
                                        <p:strVal val="visible"/>
                                      </p:to>
                                    </p:set>
                                    <p:animEffect transition="in" filter="blinds(horizontal)">
                                      <p:cBhvr>
                                        <p:cTn id="55" dur="500"/>
                                        <p:tgtEl>
                                          <p:spTgt spid="22545"/>
                                        </p:tgtEl>
                                      </p:cBhvr>
                                    </p:animEffect>
                                  </p:childTnLst>
                                </p:cTn>
                              </p:par>
                            </p:childTnLst>
                          </p:cTn>
                        </p:par>
                        <p:par>
                          <p:cTn id="56" fill="hold" nodeType="afterGroup">
                            <p:stCondLst>
                              <p:cond delay="1000"/>
                            </p:stCondLst>
                            <p:childTnLst>
                              <p:par>
                                <p:cTn id="57" presetID="3" presetClass="entr" presetSubtype="10" fill="hold" grpId="0" nodeType="afterEffect">
                                  <p:stCondLst>
                                    <p:cond delay="0"/>
                                  </p:stCondLst>
                                  <p:childTnLst>
                                    <p:set>
                                      <p:cBhvr>
                                        <p:cTn id="58" dur="1" fill="hold">
                                          <p:stCondLst>
                                            <p:cond delay="0"/>
                                          </p:stCondLst>
                                        </p:cTn>
                                        <p:tgtEl>
                                          <p:spTgt spid="22549"/>
                                        </p:tgtEl>
                                        <p:attrNameLst>
                                          <p:attrName>style.visibility</p:attrName>
                                        </p:attrNameLst>
                                      </p:cBhvr>
                                      <p:to>
                                        <p:strVal val="visible"/>
                                      </p:to>
                                    </p:set>
                                    <p:animEffect transition="in" filter="blinds(horizontal)">
                                      <p:cBhvr>
                                        <p:cTn id="59" dur="500"/>
                                        <p:tgtEl>
                                          <p:spTgt spid="22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animBg="1" autoUpdateAnimBg="0"/>
      <p:bldP spid="22538" grpId="0" animBg="1" autoUpdateAnimBg="0"/>
      <p:bldP spid="22539" grpId="0" animBg="1"/>
      <p:bldP spid="22540" grpId="0" animBg="1"/>
      <p:bldP spid="22541" grpId="0" animBg="1"/>
      <p:bldP spid="22542" grpId="0" animBg="1"/>
      <p:bldP spid="22543" grpId="0" autoUpdateAnimBg="0"/>
      <p:bldP spid="22544" grpId="0" animBg="1" autoUpdateAnimBg="0"/>
      <p:bldP spid="22545" grpId="0" animBg="1" autoUpdateAnimBg="0"/>
      <p:bldP spid="22546" grpId="0" animBg="1"/>
      <p:bldP spid="22547" grpId="0" animBg="1"/>
      <p:bldP spid="22548" grpId="0" animBg="1"/>
      <p:bldP spid="225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38200" y="365126"/>
            <a:ext cx="10515600" cy="473774"/>
          </a:xfrm>
        </p:spPr>
        <p:txBody>
          <a:bodyPr>
            <a:normAutofit fontScale="90000"/>
          </a:bodyPr>
          <a:lstStyle/>
          <a:p>
            <a:pPr eaLnBrk="1" hangingPunct="1"/>
            <a:r>
              <a:rPr lang="en-US" altLang="en-US" dirty="0"/>
              <a:t>Introduction</a:t>
            </a:r>
          </a:p>
        </p:txBody>
      </p:sp>
      <p:sp>
        <p:nvSpPr>
          <p:cNvPr id="4099" name="Rectangle 3"/>
          <p:cNvSpPr>
            <a:spLocks noGrp="1" noChangeArrowheads="1"/>
          </p:cNvSpPr>
          <p:nvPr>
            <p:ph type="body" idx="1"/>
          </p:nvPr>
        </p:nvSpPr>
        <p:spPr>
          <a:xfrm>
            <a:off x="623582" y="1253331"/>
            <a:ext cx="10730218" cy="4351338"/>
          </a:xfrm>
        </p:spPr>
        <p:txBody>
          <a:bodyPr>
            <a:normAutofit lnSpcReduction="10000"/>
          </a:bodyPr>
          <a:lstStyle/>
          <a:p>
            <a:pPr marL="0" indent="0">
              <a:buNone/>
            </a:pPr>
            <a:r>
              <a:rPr lang="en-US" altLang="en-US" sz="2100" dirty="0"/>
              <a:t>What is </a:t>
            </a:r>
            <a:r>
              <a:rPr lang="en-US" altLang="en-US" sz="2100" i="1" dirty="0">
                <a:solidFill>
                  <a:srgbClr val="3333FF"/>
                </a:solidFill>
              </a:rPr>
              <a:t>string matching?</a:t>
            </a:r>
          </a:p>
          <a:p>
            <a:pPr marL="990600" lvl="1" indent="-533400"/>
            <a:r>
              <a:rPr lang="en-US" altLang="en-US" sz="2100" dirty="0"/>
              <a:t>Finding all occurrences of a </a:t>
            </a:r>
            <a:r>
              <a:rPr lang="en-US" altLang="en-US" sz="2100" i="1" dirty="0">
                <a:solidFill>
                  <a:srgbClr val="3333FF"/>
                </a:solidFill>
              </a:rPr>
              <a:t>pattern </a:t>
            </a:r>
            <a:r>
              <a:rPr lang="en-US" altLang="en-US" sz="2100" dirty="0"/>
              <a:t>in a given </a:t>
            </a:r>
            <a:r>
              <a:rPr lang="en-US" altLang="en-US" sz="2100" i="1" dirty="0">
                <a:solidFill>
                  <a:srgbClr val="3333FF"/>
                </a:solidFill>
              </a:rPr>
              <a:t>text </a:t>
            </a:r>
            <a:r>
              <a:rPr lang="en-US" altLang="en-US" sz="2100" dirty="0"/>
              <a:t>(or</a:t>
            </a:r>
            <a:r>
              <a:rPr lang="en-US" altLang="en-US" sz="2100" i="1" dirty="0">
                <a:solidFill>
                  <a:srgbClr val="3333FF"/>
                </a:solidFill>
              </a:rPr>
              <a:t> body of text</a:t>
            </a:r>
            <a:r>
              <a:rPr lang="en-US" altLang="en-US" sz="2100" dirty="0"/>
              <a:t>)</a:t>
            </a:r>
          </a:p>
          <a:p>
            <a:pPr marL="609600" indent="-609600"/>
            <a:endParaRPr lang="en-US" altLang="en-US" sz="2100" dirty="0"/>
          </a:p>
          <a:p>
            <a:pPr marL="0" indent="0">
              <a:buNone/>
            </a:pPr>
            <a:r>
              <a:rPr lang="en-US" altLang="en-US" sz="2100" dirty="0"/>
              <a:t>Many applications</a:t>
            </a:r>
          </a:p>
          <a:p>
            <a:pPr marL="990600" lvl="1" indent="-533400"/>
            <a:r>
              <a:rPr lang="en-US" altLang="en-US" sz="2100" dirty="0"/>
              <a:t>While using editor/word processor/browser</a:t>
            </a:r>
          </a:p>
          <a:p>
            <a:pPr marL="990600" lvl="1" indent="-533400"/>
            <a:r>
              <a:rPr lang="en-US" altLang="en-US" sz="2100" dirty="0"/>
              <a:t>Login name &amp; password checking</a:t>
            </a:r>
          </a:p>
          <a:p>
            <a:pPr marL="990600" lvl="1" indent="-533400"/>
            <a:r>
              <a:rPr lang="en-US" altLang="en-US" sz="2100" dirty="0"/>
              <a:t>Virus detection</a:t>
            </a:r>
          </a:p>
          <a:p>
            <a:pPr marL="990600" lvl="1" indent="-533400"/>
            <a:r>
              <a:rPr lang="en-US" altLang="en-US" sz="2100" dirty="0"/>
              <a:t>Header analysis in data communications</a:t>
            </a:r>
          </a:p>
          <a:p>
            <a:pPr marL="990600" lvl="1" indent="-533400"/>
            <a:r>
              <a:rPr lang="en-US" altLang="en-US" sz="2100" dirty="0"/>
              <a:t>DNA sequence analysis</a:t>
            </a:r>
            <a:r>
              <a:rPr lang="th-TH" altLang="en-US" sz="2100" dirty="0"/>
              <a:t>, Web search engines (e.g. Google), image analysis</a:t>
            </a:r>
            <a:endParaRPr lang="en-US" altLang="en-US" sz="2100" dirty="0"/>
          </a:p>
          <a:p>
            <a:pPr>
              <a:lnSpc>
                <a:spcPct val="80000"/>
              </a:lnSpc>
            </a:pPr>
            <a:endParaRPr lang="en-US" altLang="en-US" sz="2100" dirty="0">
              <a:latin typeface="Abadi" panose="020B0604020104020204" pitchFamily="34" charset="0"/>
            </a:endParaRPr>
          </a:p>
          <a:p>
            <a:pPr>
              <a:lnSpc>
                <a:spcPct val="80000"/>
              </a:lnSpc>
            </a:pPr>
            <a:r>
              <a:rPr lang="en-US" altLang="en-US" sz="2100" dirty="0">
                <a:latin typeface="Abadi" panose="020B0604020104020204" pitchFamily="34" charset="0"/>
              </a:rPr>
              <a:t>Finding patterns in documents formed using a large alphabet</a:t>
            </a:r>
          </a:p>
          <a:p>
            <a:pPr lvl="1">
              <a:lnSpc>
                <a:spcPct val="80000"/>
              </a:lnSpc>
            </a:pPr>
            <a:r>
              <a:rPr lang="en-US" altLang="en-US" sz="2100" dirty="0">
                <a:latin typeface="Abadi" panose="020B0604020104020204" pitchFamily="34" charset="0"/>
              </a:rPr>
              <a:t>Word processing – search/modify/replace</a:t>
            </a:r>
          </a:p>
          <a:p>
            <a:pPr lvl="1">
              <a:lnSpc>
                <a:spcPct val="80000"/>
              </a:lnSpc>
            </a:pPr>
            <a:r>
              <a:rPr lang="en-US" altLang="en-US" sz="2100" dirty="0">
                <a:latin typeface="Abadi" panose="020B0604020104020204" pitchFamily="34" charset="0"/>
              </a:rPr>
              <a:t>Web searching - search/display</a:t>
            </a:r>
          </a:p>
          <a:p>
            <a:pPr marL="990600" lvl="1" indent="-533400"/>
            <a:endParaRPr lang="th-TH" altLang="en-US" sz="2100" dirty="0"/>
          </a:p>
          <a:p>
            <a:pPr marL="990600" lvl="1" indent="-533400"/>
            <a:endParaRPr lang="en-US" altLang="en-US" sz="2100" dirty="0"/>
          </a:p>
        </p:txBody>
      </p:sp>
    </p:spTree>
    <p:extLst>
      <p:ext uri="{BB962C8B-B14F-4D97-AF65-F5344CB8AC3E}">
        <p14:creationId xmlns:p14="http://schemas.microsoft.com/office/powerpoint/2010/main" val="1612744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981200" y="152400"/>
            <a:ext cx="8229600" cy="685800"/>
          </a:xfrm>
        </p:spPr>
        <p:txBody>
          <a:bodyPr/>
          <a:lstStyle/>
          <a:p>
            <a:pPr eaLnBrk="1" hangingPunct="1"/>
            <a:r>
              <a:rPr lang="en-US" altLang="en-US" sz="4000" dirty="0"/>
              <a:t>Rabin Karp Example1</a:t>
            </a:r>
          </a:p>
        </p:txBody>
      </p:sp>
      <p:pic>
        <p:nvPicPr>
          <p:cNvPr id="10" name="Picture 9">
            <a:extLst>
              <a:ext uri="{FF2B5EF4-FFF2-40B4-BE49-F238E27FC236}">
                <a16:creationId xmlns:a16="http://schemas.microsoft.com/office/drawing/2014/main" id="{CB1D4FF4-7E77-F68C-39F5-7BC4DAAEC421}"/>
              </a:ext>
            </a:extLst>
          </p:cNvPr>
          <p:cNvPicPr>
            <a:picLocks noChangeAspect="1"/>
          </p:cNvPicPr>
          <p:nvPr/>
        </p:nvPicPr>
        <p:blipFill>
          <a:blip r:embed="rId2"/>
          <a:stretch>
            <a:fillRect/>
          </a:stretch>
        </p:blipFill>
        <p:spPr>
          <a:xfrm>
            <a:off x="4144789" y="941282"/>
            <a:ext cx="3456509" cy="1835378"/>
          </a:xfrm>
          <a:prstGeom prst="rect">
            <a:avLst/>
          </a:prstGeom>
        </p:spPr>
      </p:pic>
      <p:pic>
        <p:nvPicPr>
          <p:cNvPr id="24" name="Picture 23">
            <a:extLst>
              <a:ext uri="{FF2B5EF4-FFF2-40B4-BE49-F238E27FC236}">
                <a16:creationId xmlns:a16="http://schemas.microsoft.com/office/drawing/2014/main" id="{E334B9FA-D191-A68A-9364-FF12B0F55E50}"/>
              </a:ext>
            </a:extLst>
          </p:cNvPr>
          <p:cNvPicPr>
            <a:picLocks noChangeAspect="1"/>
          </p:cNvPicPr>
          <p:nvPr/>
        </p:nvPicPr>
        <p:blipFill>
          <a:blip r:embed="rId3"/>
          <a:stretch>
            <a:fillRect/>
          </a:stretch>
        </p:blipFill>
        <p:spPr>
          <a:xfrm>
            <a:off x="1476301" y="2776660"/>
            <a:ext cx="9084115" cy="3733198"/>
          </a:xfrm>
          <a:prstGeom prst="rect">
            <a:avLst/>
          </a:prstGeom>
        </p:spPr>
      </p:pic>
    </p:spTree>
    <p:extLst>
      <p:ext uri="{BB962C8B-B14F-4D97-AF65-F5344CB8AC3E}">
        <p14:creationId xmlns:p14="http://schemas.microsoft.com/office/powerpoint/2010/main" val="646239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981200" y="152400"/>
            <a:ext cx="8229600" cy="685800"/>
          </a:xfrm>
        </p:spPr>
        <p:txBody>
          <a:bodyPr/>
          <a:lstStyle/>
          <a:p>
            <a:pPr eaLnBrk="1" hangingPunct="1"/>
            <a:r>
              <a:rPr lang="en-US" altLang="en-US" sz="4000" dirty="0"/>
              <a:t>Rabin Karp Example2</a:t>
            </a:r>
          </a:p>
        </p:txBody>
      </p:sp>
      <p:pic>
        <p:nvPicPr>
          <p:cNvPr id="3" name="Picture 2">
            <a:extLst>
              <a:ext uri="{FF2B5EF4-FFF2-40B4-BE49-F238E27FC236}">
                <a16:creationId xmlns:a16="http://schemas.microsoft.com/office/drawing/2014/main" id="{6ADF0072-12C8-69FD-0C1E-CBBAE96C78F8}"/>
              </a:ext>
            </a:extLst>
          </p:cNvPr>
          <p:cNvPicPr>
            <a:picLocks noChangeAspect="1"/>
          </p:cNvPicPr>
          <p:nvPr/>
        </p:nvPicPr>
        <p:blipFill>
          <a:blip r:embed="rId2"/>
          <a:stretch>
            <a:fillRect/>
          </a:stretch>
        </p:blipFill>
        <p:spPr>
          <a:xfrm>
            <a:off x="1222170" y="1117599"/>
            <a:ext cx="10234131" cy="4876801"/>
          </a:xfrm>
          <a:prstGeom prst="rect">
            <a:avLst/>
          </a:prstGeom>
        </p:spPr>
      </p:pic>
    </p:spTree>
    <p:extLst>
      <p:ext uri="{BB962C8B-B14F-4D97-AF65-F5344CB8AC3E}">
        <p14:creationId xmlns:p14="http://schemas.microsoft.com/office/powerpoint/2010/main" val="950707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Rabin-Karp Algorithm</a:t>
            </a:r>
          </a:p>
        </p:txBody>
      </p:sp>
      <p:sp>
        <p:nvSpPr>
          <p:cNvPr id="24579" name="Rectangle 3"/>
          <p:cNvSpPr>
            <a:spLocks noGrp="1" noChangeArrowheads="1"/>
          </p:cNvSpPr>
          <p:nvPr>
            <p:ph type="body" idx="1"/>
          </p:nvPr>
        </p:nvSpPr>
        <p:spPr>
          <a:xfrm>
            <a:off x="673457" y="1400976"/>
            <a:ext cx="10997485" cy="4351338"/>
          </a:xfrm>
        </p:spPr>
        <p:txBody>
          <a:bodyPr>
            <a:normAutofit/>
          </a:bodyPr>
          <a:lstStyle/>
          <a:p>
            <a:pPr marL="609600" indent="-609600"/>
            <a:r>
              <a:rPr lang="en-US" altLang="en-US" sz="2100" dirty="0">
                <a:cs typeface="Times New Roman" panose="02020603050405020304" pitchFamily="18" charset="0"/>
                <a:sym typeface="Symbol" panose="05050102010706020507" pitchFamily="18" charset="2"/>
              </a:rPr>
              <a:t>Basic structure like the naïve algorithm,  but uses modular arithmetic as described</a:t>
            </a:r>
          </a:p>
          <a:p>
            <a:pPr marL="609600" indent="-609600"/>
            <a:r>
              <a:rPr lang="en-US" altLang="en-US" sz="2100" dirty="0">
                <a:cs typeface="Times New Roman" panose="02020603050405020304" pitchFamily="18" charset="0"/>
                <a:sym typeface="Symbol" panose="05050102010706020507" pitchFamily="18" charset="2"/>
              </a:rPr>
              <a:t>For each </a:t>
            </a:r>
            <a:r>
              <a:rPr lang="en-US" altLang="en-US" sz="2100" i="1" dirty="0">
                <a:solidFill>
                  <a:srgbClr val="3333FF"/>
                </a:solidFill>
                <a:cs typeface="Times New Roman" panose="02020603050405020304" pitchFamily="18" charset="0"/>
                <a:sym typeface="Symbol" panose="05050102010706020507" pitchFamily="18" charset="2"/>
              </a:rPr>
              <a:t>hit</a:t>
            </a:r>
            <a:r>
              <a:rPr lang="en-US" altLang="en-US" sz="2100" dirty="0">
                <a:cs typeface="Times New Roman" panose="02020603050405020304" pitchFamily="18" charset="0"/>
                <a:sym typeface="Symbol" panose="05050102010706020507" pitchFamily="18" charset="2"/>
              </a:rPr>
              <a:t>, i.e., for each </a:t>
            </a:r>
            <a:r>
              <a:rPr lang="en-US" altLang="en-US" sz="2100" i="1" dirty="0">
                <a:cs typeface="Times New Roman" panose="02020603050405020304" pitchFamily="18" charset="0"/>
                <a:sym typeface="Symbol" panose="05050102010706020507" pitchFamily="18" charset="2"/>
              </a:rPr>
              <a:t>s</a:t>
            </a:r>
            <a:r>
              <a:rPr lang="en-US" altLang="en-US" sz="2100" dirty="0">
                <a:cs typeface="Times New Roman" panose="02020603050405020304" pitchFamily="18" charset="0"/>
                <a:sym typeface="Symbol" panose="05050102010706020507" pitchFamily="18" charset="2"/>
              </a:rPr>
              <a:t> where </a:t>
            </a:r>
            <a:r>
              <a:rPr lang="en-US" altLang="en-US" sz="2100" i="1" dirty="0" err="1"/>
              <a:t>t</a:t>
            </a:r>
            <a:r>
              <a:rPr lang="en-US" altLang="en-US" sz="2100" i="1" baseline="-25000" dirty="0" err="1"/>
              <a:t>s</a:t>
            </a:r>
            <a:r>
              <a:rPr lang="en-US" altLang="en-US" sz="2100" dirty="0"/>
              <a:t> </a:t>
            </a:r>
            <a:r>
              <a:rPr lang="en-US" altLang="en-US" sz="2100" dirty="0">
                <a:cs typeface="Times New Roman" panose="02020603050405020304" pitchFamily="18" charset="0"/>
                <a:sym typeface="Symbol" panose="05050102010706020507" pitchFamily="18" charset="2"/>
              </a:rPr>
              <a:t></a:t>
            </a:r>
            <a:r>
              <a:rPr lang="en-US" altLang="en-US" sz="2100" dirty="0"/>
              <a:t> </a:t>
            </a:r>
            <a:r>
              <a:rPr lang="en-US" altLang="en-US" sz="2100" i="1" dirty="0"/>
              <a:t>p</a:t>
            </a:r>
            <a:r>
              <a:rPr lang="en-US" altLang="en-US" sz="2100" dirty="0"/>
              <a:t>  (mod </a:t>
            </a:r>
            <a:r>
              <a:rPr lang="en-US" altLang="en-US" sz="2100" i="1" dirty="0"/>
              <a:t>q</a:t>
            </a:r>
            <a:r>
              <a:rPr lang="en-US" altLang="en-US" sz="2100" dirty="0"/>
              <a:t>)</a:t>
            </a:r>
            <a:r>
              <a:rPr lang="en-US" altLang="en-US" sz="2100" dirty="0">
                <a:cs typeface="Times New Roman" panose="02020603050405020304" pitchFamily="18" charset="0"/>
                <a:sym typeface="Symbol" panose="05050102010706020507" pitchFamily="18" charset="2"/>
              </a:rPr>
              <a:t>, verify character by character whether </a:t>
            </a:r>
            <a:r>
              <a:rPr lang="en-US" altLang="en-US" sz="2100" i="1" dirty="0">
                <a:cs typeface="Times New Roman" panose="02020603050405020304" pitchFamily="18" charset="0"/>
                <a:sym typeface="Symbol" panose="05050102010706020507" pitchFamily="18" charset="2"/>
              </a:rPr>
              <a:t>s</a:t>
            </a:r>
            <a:r>
              <a:rPr lang="en-US" altLang="en-US" sz="2100" dirty="0">
                <a:cs typeface="Times New Roman" panose="02020603050405020304" pitchFamily="18" charset="0"/>
                <a:sym typeface="Symbol" panose="05050102010706020507" pitchFamily="18" charset="2"/>
              </a:rPr>
              <a:t> is a valid shift or a spurious hit</a:t>
            </a:r>
          </a:p>
          <a:p>
            <a:pPr marL="609600" indent="-609600"/>
            <a:r>
              <a:rPr lang="en-US" altLang="en-US" sz="2100" dirty="0">
                <a:cs typeface="Times New Roman" panose="02020603050405020304" pitchFamily="18" charset="0"/>
                <a:sym typeface="Symbol" panose="05050102010706020507" pitchFamily="18" charset="2"/>
              </a:rPr>
              <a:t>In the worst case, every shift is verified</a:t>
            </a:r>
          </a:p>
          <a:p>
            <a:pPr marL="990600" lvl="1" indent="-533400"/>
            <a:r>
              <a:rPr lang="en-US" altLang="en-US" sz="2100" dirty="0">
                <a:cs typeface="Times New Roman" panose="02020603050405020304" pitchFamily="18" charset="0"/>
                <a:sym typeface="Symbol" panose="05050102010706020507" pitchFamily="18" charset="2"/>
              </a:rPr>
              <a:t>Running time can be shown as </a:t>
            </a:r>
            <a:r>
              <a:rPr lang="en-US" altLang="en-US" sz="3500" dirty="0">
                <a:solidFill>
                  <a:srgbClr val="FF0000"/>
                </a:solidFill>
                <a:ea typeface="+mj-ea"/>
                <a:cs typeface="+mj-cs"/>
                <a:sym typeface="Symbol" panose="05050102010706020507" pitchFamily="18" charset="2"/>
              </a:rPr>
              <a:t>O((n-m+1)m) </a:t>
            </a:r>
          </a:p>
          <a:p>
            <a:r>
              <a:rPr lang="en-US" altLang="en-US" sz="2100" dirty="0">
                <a:cs typeface="Times New Roman" panose="02020603050405020304" pitchFamily="18" charset="0"/>
                <a:sym typeface="Symbol" panose="05050102010706020507" pitchFamily="18" charset="2"/>
              </a:rPr>
              <a:t>Average-case running time is </a:t>
            </a:r>
            <a:r>
              <a:rPr lang="en-US" altLang="en-US" sz="3500" dirty="0">
                <a:solidFill>
                  <a:srgbClr val="FF0000"/>
                </a:solidFill>
                <a:ea typeface="+mj-ea"/>
                <a:cs typeface="+mj-cs"/>
                <a:sym typeface="Symbol" panose="05050102010706020507" pitchFamily="18" charset="2"/>
              </a:rPr>
              <a:t>O(</a:t>
            </a:r>
            <a:r>
              <a:rPr lang="en-US" altLang="en-US" sz="3500" dirty="0" err="1">
                <a:solidFill>
                  <a:srgbClr val="FF0000"/>
                </a:solidFill>
                <a:ea typeface="+mj-ea"/>
                <a:cs typeface="+mj-cs"/>
                <a:sym typeface="Symbol" panose="05050102010706020507" pitchFamily="18" charset="2"/>
              </a:rPr>
              <a:t>n+m</a:t>
            </a:r>
            <a:r>
              <a:rPr lang="en-US" altLang="en-US" sz="3500" dirty="0">
                <a:solidFill>
                  <a:srgbClr val="FF0000"/>
                </a:solidFill>
                <a:ea typeface="+mj-ea"/>
                <a:cs typeface="+mj-cs"/>
                <a:sym typeface="Symbol" panose="05050102010706020507" pitchFamily="18" charset="2"/>
              </a:rPr>
              <a:t>) </a:t>
            </a:r>
          </a:p>
          <a:p>
            <a:endParaRPr lang="en-US" altLang="en-US" sz="2100" dirty="0">
              <a:cs typeface="Cordia New" pitchFamily="34" charset="-34"/>
            </a:endParaRPr>
          </a:p>
          <a:p>
            <a:r>
              <a:rPr lang="th-TH" altLang="en-US" sz="2100" dirty="0">
                <a:cs typeface="Cordia New" pitchFamily="34" charset="-34"/>
              </a:rPr>
              <a:t>If a mismatch occurs between the text and pattern P at P[j], what is the </a:t>
            </a:r>
            <a:r>
              <a:rPr lang="th-TH" altLang="en-US" sz="2100" i="1" dirty="0">
                <a:solidFill>
                  <a:schemeClr val="accent1"/>
                </a:solidFill>
                <a:cs typeface="Cordia New" pitchFamily="34" charset="-34"/>
              </a:rPr>
              <a:t>most</a:t>
            </a:r>
            <a:r>
              <a:rPr lang="th-TH" altLang="en-US" sz="2100" dirty="0">
                <a:cs typeface="Cordia New" pitchFamily="34" charset="-34"/>
              </a:rPr>
              <a:t> we can shift the pattern to avoid wasteful comparisons?</a:t>
            </a:r>
          </a:p>
          <a:p>
            <a:r>
              <a:rPr lang="th-TH" altLang="en-US" sz="2100" i="1" dirty="0">
                <a:solidFill>
                  <a:schemeClr val="accent1"/>
                </a:solidFill>
                <a:cs typeface="Cordia New" pitchFamily="34" charset="-34"/>
              </a:rPr>
              <a:t>Answer</a:t>
            </a:r>
            <a:r>
              <a:rPr lang="th-TH" altLang="en-US" sz="2100" dirty="0">
                <a:cs typeface="Cordia New" pitchFamily="34" charset="-34"/>
              </a:rPr>
              <a:t>: the largest prefix of P[0 .. j-1] that is a suffix of P[1 .. j-1]</a:t>
            </a:r>
          </a:p>
          <a:p>
            <a:pPr marL="609600" indent="-609600"/>
            <a:endParaRPr lang="en-US" altLang="en-US" sz="2100" dirty="0">
              <a:cs typeface="Times New Roman" panose="02020603050405020304" pitchFamily="18" charset="0"/>
              <a:sym typeface="Symbol" panose="05050102010706020507" pitchFamily="18" charset="2"/>
            </a:endParaRPr>
          </a:p>
        </p:txBody>
      </p:sp>
      <p:sp>
        <p:nvSpPr>
          <p:cNvPr id="2" name="Rectangle 3">
            <a:extLst>
              <a:ext uri="{FF2B5EF4-FFF2-40B4-BE49-F238E27FC236}">
                <a16:creationId xmlns:a16="http://schemas.microsoft.com/office/drawing/2014/main" id="{B1A00133-FA7E-0671-0163-566939904AC6}"/>
              </a:ext>
            </a:extLst>
          </p:cNvPr>
          <p:cNvSpPr txBox="1">
            <a:spLocks noChangeArrowheads="1"/>
          </p:cNvSpPr>
          <p:nvPr/>
        </p:nvSpPr>
        <p:spPr>
          <a:xfrm>
            <a:off x="622533" y="5462602"/>
            <a:ext cx="1109933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h-TH" altLang="en-US" sz="2100" dirty="0">
              <a:cs typeface="Cordia New" pitchFamily="34" charset="-34"/>
            </a:endParaRPr>
          </a:p>
        </p:txBody>
      </p:sp>
    </p:spTree>
    <p:extLst>
      <p:ext uri="{BB962C8B-B14F-4D97-AF65-F5344CB8AC3E}">
        <p14:creationId xmlns:p14="http://schemas.microsoft.com/office/powerpoint/2010/main" val="7255664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th-TH" altLang="en-US" dirty="0">
                <a:cs typeface="Angsana New" pitchFamily="18" charset="-34"/>
              </a:rPr>
              <a:t>The KMP Algorithm</a:t>
            </a:r>
          </a:p>
        </p:txBody>
      </p:sp>
      <p:sp>
        <p:nvSpPr>
          <p:cNvPr id="25603" name="Rectangle 3"/>
          <p:cNvSpPr>
            <a:spLocks noGrp="1" noChangeArrowheads="1"/>
          </p:cNvSpPr>
          <p:nvPr>
            <p:ph type="body" idx="1"/>
          </p:nvPr>
        </p:nvSpPr>
        <p:spPr>
          <a:xfrm>
            <a:off x="838200" y="1825625"/>
            <a:ext cx="11023242" cy="4351338"/>
          </a:xfrm>
        </p:spPr>
        <p:txBody>
          <a:bodyPr/>
          <a:lstStyle/>
          <a:p>
            <a:r>
              <a:rPr lang="th-TH" altLang="en-US" dirty="0">
                <a:cs typeface="Cordia New" pitchFamily="34" charset="-34"/>
              </a:rPr>
              <a:t>The Knuth-Morris-Pratt (KMP) algorithm looks for the pattern in the text in a </a:t>
            </a:r>
            <a:r>
              <a:rPr lang="th-TH" altLang="en-US" i="1" dirty="0">
                <a:solidFill>
                  <a:schemeClr val="accent1"/>
                </a:solidFill>
                <a:cs typeface="Cordia New" pitchFamily="34" charset="-34"/>
              </a:rPr>
              <a:t>left-to-right</a:t>
            </a:r>
            <a:r>
              <a:rPr lang="th-TH" altLang="en-US" dirty="0">
                <a:cs typeface="Cordia New" pitchFamily="34" charset="-34"/>
              </a:rPr>
              <a:t> order (like the brute force algorithm).</a:t>
            </a:r>
          </a:p>
          <a:p>
            <a:endParaRPr lang="th-TH" altLang="en-US" dirty="0">
              <a:cs typeface="Cordia New" pitchFamily="34" charset="-34"/>
            </a:endParaRPr>
          </a:p>
          <a:p>
            <a:r>
              <a:rPr lang="th-TH" altLang="en-US" dirty="0">
                <a:cs typeface="Cordia New" pitchFamily="34" charset="-34"/>
              </a:rPr>
              <a:t>But it shifts the pattern more intelligently than the brute force algorithm.</a:t>
            </a:r>
          </a:p>
        </p:txBody>
      </p:sp>
    </p:spTree>
    <p:extLst>
      <p:ext uri="{BB962C8B-B14F-4D97-AF65-F5344CB8AC3E}">
        <p14:creationId xmlns:p14="http://schemas.microsoft.com/office/powerpoint/2010/main" val="10046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th-TH" altLang="en-US">
                <a:cs typeface="Angsana New" pitchFamily="18" charset="-34"/>
              </a:rPr>
              <a:t>Example</a:t>
            </a:r>
          </a:p>
        </p:txBody>
      </p:sp>
      <p:graphicFrame>
        <p:nvGraphicFramePr>
          <p:cNvPr id="27651" name="Object 4"/>
          <p:cNvGraphicFramePr>
            <a:graphicFrameLocks noChangeAspect="1"/>
          </p:cNvGraphicFramePr>
          <p:nvPr/>
        </p:nvGraphicFramePr>
        <p:xfrm>
          <a:off x="4114801" y="1600201"/>
          <a:ext cx="4538663" cy="4073525"/>
        </p:xfrm>
        <a:graphic>
          <a:graphicData uri="http://schemas.openxmlformats.org/presentationml/2006/ole">
            <mc:AlternateContent xmlns:mc="http://schemas.openxmlformats.org/markup-compatibility/2006">
              <mc:Choice xmlns:v="urn:schemas-microsoft-com:vml" Requires="v">
                <p:oleObj name="Photo Editor Photo" r:id="rId2" imgW="3438095" imgH="3086531" progId="">
                  <p:embed/>
                </p:oleObj>
              </mc:Choice>
              <mc:Fallback>
                <p:oleObj name="Photo Editor Photo" r:id="rId2" imgW="3438095" imgH="3086531" progId="">
                  <p:embed/>
                  <p:pic>
                    <p:nvPicPr>
                      <p:cNvPr id="27651"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1" y="1600201"/>
                        <a:ext cx="4538663" cy="407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2" name="Text Box 5"/>
          <p:cNvSpPr txBox="1">
            <a:spLocks noChangeArrowheads="1"/>
          </p:cNvSpPr>
          <p:nvPr/>
        </p:nvSpPr>
        <p:spPr bwMode="auto">
          <a:xfrm>
            <a:off x="3462338" y="1688634"/>
            <a:ext cx="4321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h-TH" altLang="en-US" sz="2800">
                <a:latin typeface="Calibri" panose="020F0502020204030204" pitchFamily="34" charset="0"/>
                <a:cs typeface="Cordia New" pitchFamily="34" charset="-34"/>
              </a:rPr>
              <a:t>T:</a:t>
            </a:r>
          </a:p>
        </p:txBody>
      </p:sp>
      <p:sp>
        <p:nvSpPr>
          <p:cNvPr id="27653" name="Text Box 6"/>
          <p:cNvSpPr txBox="1">
            <a:spLocks noChangeArrowheads="1"/>
          </p:cNvSpPr>
          <p:nvPr/>
        </p:nvSpPr>
        <p:spPr bwMode="auto">
          <a:xfrm>
            <a:off x="3481388" y="2605088"/>
            <a:ext cx="4810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h-TH" altLang="en-US" sz="2800">
                <a:latin typeface="Calibri" panose="020F0502020204030204" pitchFamily="34" charset="0"/>
                <a:cs typeface="Cordia New" pitchFamily="34" charset="-34"/>
              </a:rPr>
              <a:t>P:</a:t>
            </a:r>
          </a:p>
        </p:txBody>
      </p:sp>
      <p:sp>
        <p:nvSpPr>
          <p:cNvPr id="27654" name="Text Box 7"/>
          <p:cNvSpPr txBox="1">
            <a:spLocks noChangeArrowheads="1"/>
          </p:cNvSpPr>
          <p:nvPr/>
        </p:nvSpPr>
        <p:spPr bwMode="auto">
          <a:xfrm>
            <a:off x="8818564" y="3669834"/>
            <a:ext cx="13200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h-TH" altLang="en-US" sz="2800">
                <a:latin typeface="Calibri" panose="020F0502020204030204" pitchFamily="34" charset="0"/>
                <a:cs typeface="Cordia New" pitchFamily="34" charset="-34"/>
              </a:rPr>
              <a:t>j</a:t>
            </a:r>
            <a:r>
              <a:rPr lang="th-TH" altLang="en-US" sz="2800" baseline="-25000">
                <a:latin typeface="Calibri" panose="020F0502020204030204" pitchFamily="34" charset="0"/>
                <a:cs typeface="Cordia New" pitchFamily="34" charset="-34"/>
              </a:rPr>
              <a:t>new</a:t>
            </a:r>
            <a:r>
              <a:rPr lang="th-TH" altLang="en-US" sz="2800">
                <a:latin typeface="Calibri" panose="020F0502020204030204" pitchFamily="34" charset="0"/>
                <a:cs typeface="Cordia New" pitchFamily="34" charset="-34"/>
              </a:rPr>
              <a:t> = 2</a:t>
            </a:r>
          </a:p>
        </p:txBody>
      </p:sp>
      <p:sp>
        <p:nvSpPr>
          <p:cNvPr id="27655" name="Text Box 8"/>
          <p:cNvSpPr txBox="1">
            <a:spLocks noChangeArrowheads="1"/>
          </p:cNvSpPr>
          <p:nvPr/>
        </p:nvSpPr>
        <p:spPr bwMode="auto">
          <a:xfrm>
            <a:off x="8839201" y="2664947"/>
            <a:ext cx="7970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h-TH" altLang="en-US" sz="2800" dirty="0">
                <a:latin typeface="Calibri" panose="020F0502020204030204" pitchFamily="34" charset="0"/>
                <a:cs typeface="Cordia New" pitchFamily="34" charset="-34"/>
              </a:rPr>
              <a:t>j = 5</a:t>
            </a:r>
          </a:p>
        </p:txBody>
      </p:sp>
    </p:spTree>
    <p:extLst>
      <p:ext uri="{BB962C8B-B14F-4D97-AF65-F5344CB8AC3E}">
        <p14:creationId xmlns:p14="http://schemas.microsoft.com/office/powerpoint/2010/main" val="3154445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1D9109CB-C2B5-06FA-D5B9-4A4A4DE7E9A1}"/>
              </a:ext>
            </a:extLst>
          </p:cNvPr>
          <p:cNvSpPr>
            <a:spLocks noGrp="1"/>
          </p:cNvSpPr>
          <p:nvPr>
            <p:ph type="sldNum" sz="quarter" idx="11"/>
          </p:nvPr>
        </p:nvSpPr>
        <p:spPr>
          <a:noFill/>
        </p:spPr>
        <p:txBody>
          <a:bodyPr/>
          <a:lstStyle>
            <a:lvl1pPr eaLnBrk="0" hangingPunct="0">
              <a:spcBef>
                <a:spcPct val="20000"/>
              </a:spcBef>
              <a:buClr>
                <a:schemeClr val="folHlink"/>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400">
                <a:solidFill>
                  <a:schemeClr val="tx1"/>
                </a:solidFill>
                <a:latin typeface="Verdana" panose="020B0604030504040204" pitchFamily="34" charset="0"/>
              </a:defRPr>
            </a:lvl2pPr>
            <a:lvl3pPr marL="1143000" indent="-228600" eaLnBrk="0" hangingPunct="0">
              <a:spcBef>
                <a:spcPct val="20000"/>
              </a:spcBef>
              <a:buClr>
                <a:schemeClr val="tx2"/>
              </a:buClr>
              <a:buChar char="•"/>
              <a:defRPr sz="2000">
                <a:solidFill>
                  <a:schemeClr val="tx1"/>
                </a:solidFill>
                <a:latin typeface="Verdana" panose="020B0604030504040204" pitchFamily="34" charset="0"/>
              </a:defRPr>
            </a:lvl3pPr>
            <a:lvl4pPr marL="1600200" indent="-228600" eaLnBrk="0" hangingPunct="0">
              <a:spcBef>
                <a:spcPct val="20000"/>
              </a:spcBef>
              <a:buClr>
                <a:schemeClr val="hlink"/>
              </a:buClr>
              <a:buChar char="•"/>
              <a:defRPr>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a:solidFill>
                  <a:schemeClr val="tx1"/>
                </a:solidFill>
                <a:latin typeface="Verdana" panose="020B0604030504040204" pitchFamily="34" charset="0"/>
              </a:defRPr>
            </a:lvl9pPr>
          </a:lstStyle>
          <a:p>
            <a:pPr eaLnBrk="1" hangingPunct="1">
              <a:spcBef>
                <a:spcPct val="0"/>
              </a:spcBef>
              <a:buClrTx/>
              <a:buSzTx/>
              <a:buFontTx/>
              <a:buNone/>
            </a:pPr>
            <a:fld id="{E8D5AE17-7E2E-481B-8AA5-64B79E6A04E7}" type="slidenum">
              <a:rPr lang="en-US" altLang="en-US" sz="1400"/>
              <a:pPr eaLnBrk="1" hangingPunct="1">
                <a:spcBef>
                  <a:spcPct val="0"/>
                </a:spcBef>
                <a:buClrTx/>
                <a:buSzTx/>
                <a:buFontTx/>
                <a:buNone/>
              </a:pPr>
              <a:t>35</a:t>
            </a:fld>
            <a:endParaRPr lang="en-US" altLang="en-US" sz="1400"/>
          </a:p>
        </p:txBody>
      </p:sp>
      <p:sp>
        <p:nvSpPr>
          <p:cNvPr id="20483" name="Rectangle 2">
            <a:extLst>
              <a:ext uri="{FF2B5EF4-FFF2-40B4-BE49-F238E27FC236}">
                <a16:creationId xmlns:a16="http://schemas.microsoft.com/office/drawing/2014/main" id="{28AC0E01-B9C3-FBFB-E345-E637C6217BDA}"/>
              </a:ext>
            </a:extLst>
          </p:cNvPr>
          <p:cNvSpPr>
            <a:spLocks noGrp="1" noChangeArrowheads="1"/>
          </p:cNvSpPr>
          <p:nvPr>
            <p:ph type="title"/>
          </p:nvPr>
        </p:nvSpPr>
        <p:spPr/>
        <p:txBody>
          <a:bodyPr/>
          <a:lstStyle/>
          <a:p>
            <a:pPr eaLnBrk="1" hangingPunct="1"/>
            <a:r>
              <a:rPr lang="en-US" altLang="en-US"/>
              <a:t>Knuth-Morris-Pratt Algorithm</a:t>
            </a:r>
          </a:p>
        </p:txBody>
      </p:sp>
      <p:sp>
        <p:nvSpPr>
          <p:cNvPr id="20484" name="Rectangle 3">
            <a:extLst>
              <a:ext uri="{FF2B5EF4-FFF2-40B4-BE49-F238E27FC236}">
                <a16:creationId xmlns:a16="http://schemas.microsoft.com/office/drawing/2014/main" id="{A9F9F5AE-6CF8-59AE-1C58-70F8DF768DE6}"/>
              </a:ext>
            </a:extLst>
          </p:cNvPr>
          <p:cNvSpPr>
            <a:spLocks noChangeArrowheads="1"/>
          </p:cNvSpPr>
          <p:nvPr/>
        </p:nvSpPr>
        <p:spPr bwMode="auto">
          <a:xfrm>
            <a:off x="2232025" y="1528763"/>
            <a:ext cx="7958138" cy="276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eaLnBrk="0" hangingPunct="0">
              <a:spcBef>
                <a:spcPct val="20000"/>
              </a:spcBef>
              <a:buClr>
                <a:schemeClr val="folHlink"/>
              </a:buClr>
              <a:buSzPct val="75000"/>
              <a:buFont typeface="Wingdings" panose="05000000000000000000" pitchFamily="2" charset="2"/>
              <a:buChar char="n"/>
              <a:tabLst>
                <a:tab pos="228600" algn="l"/>
                <a:tab pos="431800" algn="l"/>
                <a:tab pos="647700" algn="l"/>
                <a:tab pos="863600" algn="l"/>
                <a:tab pos="1079500" algn="l"/>
                <a:tab pos="1295400" algn="l"/>
                <a:tab pos="1511300" algn="l"/>
                <a:tab pos="1728788" algn="l"/>
                <a:tab pos="1944688" algn="l"/>
                <a:tab pos="2160588" algn="l"/>
                <a:tab pos="2376488" algn="l"/>
              </a:tabLst>
              <a:defRPr sz="28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tabLst>
                <a:tab pos="228600" algn="l"/>
                <a:tab pos="431800" algn="l"/>
                <a:tab pos="647700" algn="l"/>
                <a:tab pos="863600" algn="l"/>
                <a:tab pos="1079500" algn="l"/>
                <a:tab pos="1295400" algn="l"/>
                <a:tab pos="1511300" algn="l"/>
                <a:tab pos="1728788" algn="l"/>
                <a:tab pos="1944688" algn="l"/>
                <a:tab pos="2160588" algn="l"/>
                <a:tab pos="2376488" algn="l"/>
              </a:tabLst>
              <a:defRPr sz="2400">
                <a:solidFill>
                  <a:schemeClr val="tx1"/>
                </a:solidFill>
                <a:latin typeface="Verdana" panose="020B0604030504040204" pitchFamily="34" charset="0"/>
              </a:defRPr>
            </a:lvl2pPr>
            <a:lvl3pPr marL="1143000" indent="-228600" eaLnBrk="0" hangingPunct="0">
              <a:spcBef>
                <a:spcPct val="20000"/>
              </a:spcBef>
              <a:buClr>
                <a:schemeClr val="tx2"/>
              </a:buClr>
              <a:buChar char="•"/>
              <a:tabLst>
                <a:tab pos="228600" algn="l"/>
                <a:tab pos="431800" algn="l"/>
                <a:tab pos="647700" algn="l"/>
                <a:tab pos="863600" algn="l"/>
                <a:tab pos="1079500" algn="l"/>
                <a:tab pos="1295400" algn="l"/>
                <a:tab pos="1511300" algn="l"/>
                <a:tab pos="1728788" algn="l"/>
                <a:tab pos="1944688" algn="l"/>
                <a:tab pos="2160588" algn="l"/>
                <a:tab pos="2376488" algn="l"/>
              </a:tabLst>
              <a:defRPr sz="2000">
                <a:solidFill>
                  <a:schemeClr val="tx1"/>
                </a:solidFill>
                <a:latin typeface="Verdana" panose="020B0604030504040204" pitchFamily="34" charset="0"/>
              </a:defRPr>
            </a:lvl3pPr>
            <a:lvl4pPr marL="1600200" indent="-228600" eaLnBrk="0" hangingPunct="0">
              <a:spcBef>
                <a:spcPct val="20000"/>
              </a:spcBef>
              <a:buClr>
                <a:schemeClr val="hlink"/>
              </a:buClr>
              <a:buChar char="•"/>
              <a:tabLst>
                <a:tab pos="228600" algn="l"/>
                <a:tab pos="431800" algn="l"/>
                <a:tab pos="647700" algn="l"/>
                <a:tab pos="863600" algn="l"/>
                <a:tab pos="1079500" algn="l"/>
                <a:tab pos="1295400" algn="l"/>
                <a:tab pos="1511300" algn="l"/>
                <a:tab pos="1728788" algn="l"/>
                <a:tab pos="1944688" algn="l"/>
                <a:tab pos="2160588" algn="l"/>
                <a:tab pos="2376488" algn="l"/>
              </a:tabLst>
              <a:defRPr>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tabLst>
                <a:tab pos="228600" algn="l"/>
                <a:tab pos="431800" algn="l"/>
                <a:tab pos="647700" algn="l"/>
                <a:tab pos="863600" algn="l"/>
                <a:tab pos="1079500" algn="l"/>
                <a:tab pos="1295400" algn="l"/>
                <a:tab pos="1511300" algn="l"/>
                <a:tab pos="1728788" algn="l"/>
                <a:tab pos="1944688" algn="l"/>
                <a:tab pos="2160588" algn="l"/>
                <a:tab pos="2376488" algn="l"/>
              </a:tabLst>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tabLst>
                <a:tab pos="228600" algn="l"/>
                <a:tab pos="431800" algn="l"/>
                <a:tab pos="647700" algn="l"/>
                <a:tab pos="863600" algn="l"/>
                <a:tab pos="1079500" algn="l"/>
                <a:tab pos="1295400" algn="l"/>
                <a:tab pos="1511300" algn="l"/>
                <a:tab pos="1728788" algn="l"/>
                <a:tab pos="1944688" algn="l"/>
                <a:tab pos="2160588" algn="l"/>
                <a:tab pos="2376488" algn="l"/>
              </a:tabLst>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tabLst>
                <a:tab pos="228600" algn="l"/>
                <a:tab pos="431800" algn="l"/>
                <a:tab pos="647700" algn="l"/>
                <a:tab pos="863600" algn="l"/>
                <a:tab pos="1079500" algn="l"/>
                <a:tab pos="1295400" algn="l"/>
                <a:tab pos="1511300" algn="l"/>
                <a:tab pos="1728788" algn="l"/>
                <a:tab pos="1944688" algn="l"/>
                <a:tab pos="2160588" algn="l"/>
                <a:tab pos="2376488" algn="l"/>
              </a:tabLst>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tabLst>
                <a:tab pos="228600" algn="l"/>
                <a:tab pos="431800" algn="l"/>
                <a:tab pos="647700" algn="l"/>
                <a:tab pos="863600" algn="l"/>
                <a:tab pos="1079500" algn="l"/>
                <a:tab pos="1295400" algn="l"/>
                <a:tab pos="1511300" algn="l"/>
                <a:tab pos="1728788" algn="l"/>
                <a:tab pos="1944688" algn="l"/>
                <a:tab pos="2160588" algn="l"/>
                <a:tab pos="2376488" algn="l"/>
              </a:tabLst>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tabLst>
                <a:tab pos="228600" algn="l"/>
                <a:tab pos="431800" algn="l"/>
                <a:tab pos="647700" algn="l"/>
                <a:tab pos="863600" algn="l"/>
                <a:tab pos="1079500" algn="l"/>
                <a:tab pos="1295400" algn="l"/>
                <a:tab pos="1511300" algn="l"/>
                <a:tab pos="1728788" algn="l"/>
                <a:tab pos="1944688" algn="l"/>
                <a:tab pos="2160588" algn="l"/>
                <a:tab pos="2376488" algn="l"/>
              </a:tabLst>
              <a:defRPr>
                <a:solidFill>
                  <a:schemeClr val="tx1"/>
                </a:solidFill>
                <a:latin typeface="Verdana" panose="020B0604030504040204" pitchFamily="34" charset="0"/>
              </a:defRPr>
            </a:lvl9pPr>
          </a:lstStyle>
          <a:p>
            <a:pPr algn="just">
              <a:spcBef>
                <a:spcPct val="0"/>
              </a:spcBef>
              <a:buClrTx/>
              <a:buSzTx/>
              <a:buFontTx/>
              <a:buNone/>
            </a:pPr>
            <a:r>
              <a:rPr lang="da-DK" altLang="en-US" sz="2000" b="1">
                <a:latin typeface="Courier New" panose="02070309020205020404" pitchFamily="49" charset="0"/>
                <a:cs typeface="Times New Roman" panose="02020603050405020304" pitchFamily="18" charset="0"/>
              </a:rPr>
              <a:t>KMP-Search</a:t>
            </a:r>
            <a:r>
              <a:rPr lang="en-US" altLang="en-US" sz="2000">
                <a:latin typeface="Courier New" panose="02070309020205020404" pitchFamily="49" charset="0"/>
                <a:cs typeface="Times New Roman" panose="02020603050405020304" pitchFamily="18" charset="0"/>
              </a:rPr>
              <a:t>(T,P)</a:t>
            </a:r>
          </a:p>
          <a:p>
            <a:pPr algn="just">
              <a:spcBef>
                <a:spcPct val="0"/>
              </a:spcBef>
              <a:buClrTx/>
              <a:buSzTx/>
              <a:buFontTx/>
              <a:buNone/>
            </a:pPr>
            <a:r>
              <a:rPr lang="en-US" altLang="en-US" sz="1800">
                <a:latin typeface="Courier New" panose="02070309020205020404" pitchFamily="49" charset="0"/>
                <a:cs typeface="Times New Roman" panose="02020603050405020304" pitchFamily="18" charset="0"/>
              </a:rPr>
              <a:t>01 </a:t>
            </a:r>
            <a:r>
              <a:rPr lang="en-US" altLang="en-US" sz="1800">
                <a:latin typeface="Symbol" panose="05050102010706020507" pitchFamily="18" charset="2"/>
              </a:rPr>
              <a:t>p</a:t>
            </a:r>
            <a:r>
              <a:rPr lang="en-US" altLang="en-US" sz="1800" i="1">
                <a:latin typeface="Courier New" panose="02070309020205020404" pitchFamily="49" charset="0"/>
                <a:cs typeface="Times New Roman" panose="02020603050405020304" pitchFamily="18" charset="0"/>
              </a:rPr>
              <a:t> </a:t>
            </a:r>
            <a:r>
              <a:rPr lang="en-US" altLang="en-US" sz="1800">
                <a:latin typeface="Symbol" panose="05050102010706020507" pitchFamily="18" charset="2"/>
                <a:cs typeface="Courier New" panose="02070309020205020404" pitchFamily="49" charset="0"/>
              </a:rPr>
              <a:t>¬</a:t>
            </a:r>
            <a:r>
              <a:rPr lang="en-US" altLang="en-US" sz="1800">
                <a:latin typeface="Courier New" panose="02070309020205020404" pitchFamily="49" charset="0"/>
                <a:cs typeface="Times New Roman" panose="02020603050405020304" pitchFamily="18" charset="0"/>
              </a:rPr>
              <a:t> </a:t>
            </a:r>
            <a:r>
              <a:rPr lang="en-US" altLang="en-US" sz="1800" i="1">
                <a:latin typeface="Courier New" panose="02070309020205020404" pitchFamily="49" charset="0"/>
                <a:cs typeface="Times New Roman" panose="02020603050405020304" pitchFamily="18" charset="0"/>
              </a:rPr>
              <a:t>Compute-Prefix-Table</a:t>
            </a:r>
            <a:r>
              <a:rPr lang="en-US" altLang="en-US" sz="1800">
                <a:latin typeface="Courier New" panose="02070309020205020404" pitchFamily="49" charset="0"/>
                <a:cs typeface="Times New Roman" panose="02020603050405020304" pitchFamily="18" charset="0"/>
              </a:rPr>
              <a:t>(</a:t>
            </a:r>
            <a:r>
              <a:rPr lang="en-US" altLang="en-US" sz="1800" i="1">
                <a:latin typeface="Courier New" panose="02070309020205020404" pitchFamily="49" charset="0"/>
                <a:cs typeface="Times New Roman" panose="02020603050405020304" pitchFamily="18" charset="0"/>
              </a:rPr>
              <a:t>P</a:t>
            </a:r>
            <a:r>
              <a:rPr lang="en-US" altLang="en-US" sz="1800">
                <a:latin typeface="Courier New" panose="02070309020205020404" pitchFamily="49" charset="0"/>
                <a:cs typeface="Times New Roman" panose="02020603050405020304" pitchFamily="18" charset="0"/>
              </a:rPr>
              <a:t>)</a:t>
            </a:r>
          </a:p>
          <a:p>
            <a:pPr algn="just">
              <a:spcBef>
                <a:spcPct val="0"/>
              </a:spcBef>
              <a:buClrTx/>
              <a:buSzTx/>
              <a:buFontTx/>
              <a:buNone/>
            </a:pPr>
            <a:r>
              <a:rPr lang="en-US" altLang="en-US" sz="1800">
                <a:latin typeface="Courier New" panose="02070309020205020404" pitchFamily="49" charset="0"/>
                <a:cs typeface="Times New Roman" panose="02020603050405020304" pitchFamily="18" charset="0"/>
              </a:rPr>
              <a:t>02 q </a:t>
            </a:r>
            <a:r>
              <a:rPr lang="en-US" altLang="en-US" sz="1800">
                <a:latin typeface="Symbol" panose="05050102010706020507" pitchFamily="18" charset="2"/>
                <a:cs typeface="Courier New" panose="02070309020205020404" pitchFamily="49" charset="0"/>
              </a:rPr>
              <a:t>¬</a:t>
            </a:r>
            <a:r>
              <a:rPr lang="en-US" altLang="en-US" sz="1800">
                <a:latin typeface="Courier New" panose="02070309020205020404" pitchFamily="49" charset="0"/>
                <a:cs typeface="Times New Roman" panose="02020603050405020304" pitchFamily="18" charset="0"/>
              </a:rPr>
              <a:t> </a:t>
            </a:r>
            <a:r>
              <a:rPr lang="en-US" altLang="en-US" sz="1800">
                <a:latin typeface="Courier New" panose="02070309020205020404" pitchFamily="49" charset="0"/>
                <a:cs typeface="Courier New" panose="02070309020205020404" pitchFamily="49" charset="0"/>
              </a:rPr>
              <a:t>0</a:t>
            </a:r>
            <a:r>
              <a:rPr lang="en-US" altLang="en-US" sz="1800">
                <a:latin typeface="Courier New" panose="02070309020205020404" pitchFamily="49" charset="0"/>
                <a:cs typeface="Times New Roman" panose="02020603050405020304" pitchFamily="18" charset="0"/>
              </a:rPr>
              <a:t>      //</a:t>
            </a:r>
            <a:r>
              <a:rPr lang="en-US" altLang="en-US" sz="1800" i="1">
                <a:latin typeface="Courier New" panose="02070309020205020404" pitchFamily="49" charset="0"/>
                <a:cs typeface="Times New Roman" panose="02020603050405020304" pitchFamily="18" charset="0"/>
              </a:rPr>
              <a:t> number of characters matched</a:t>
            </a:r>
          </a:p>
          <a:p>
            <a:pPr algn="just">
              <a:spcBef>
                <a:spcPct val="0"/>
              </a:spcBef>
              <a:buClrTx/>
              <a:buSzTx/>
              <a:buFontTx/>
              <a:buNone/>
            </a:pPr>
            <a:r>
              <a:rPr lang="en-US" altLang="en-US" sz="1800">
                <a:latin typeface="Courier New" panose="02070309020205020404" pitchFamily="49" charset="0"/>
                <a:cs typeface="Times New Roman" panose="02020603050405020304" pitchFamily="18" charset="0"/>
              </a:rPr>
              <a:t>03 </a:t>
            </a:r>
            <a:r>
              <a:rPr lang="en-US" altLang="en-US" sz="1800" b="1">
                <a:latin typeface="Courier New" panose="02070309020205020404" pitchFamily="49" charset="0"/>
                <a:cs typeface="Times New Roman" panose="02020603050405020304" pitchFamily="18" charset="0"/>
              </a:rPr>
              <a:t>for </a:t>
            </a:r>
            <a:r>
              <a:rPr lang="en-US" altLang="en-US" sz="1800">
                <a:latin typeface="Courier New" panose="02070309020205020404" pitchFamily="49" charset="0"/>
                <a:cs typeface="Times New Roman" panose="02020603050405020304" pitchFamily="18" charset="0"/>
              </a:rPr>
              <a:t>i</a:t>
            </a:r>
            <a:r>
              <a:rPr lang="en-US" altLang="en-US" sz="1800" i="1">
                <a:latin typeface="Courier New" panose="02070309020205020404" pitchFamily="49" charset="0"/>
                <a:cs typeface="Times New Roman" panose="02020603050405020304" pitchFamily="18" charset="0"/>
              </a:rPr>
              <a:t> </a:t>
            </a:r>
            <a:r>
              <a:rPr lang="en-US" altLang="en-US" sz="1800">
                <a:latin typeface="Symbol" panose="05050102010706020507" pitchFamily="18" charset="2"/>
                <a:cs typeface="Courier New" panose="02070309020205020404" pitchFamily="49" charset="0"/>
              </a:rPr>
              <a:t>¬</a:t>
            </a:r>
            <a:r>
              <a:rPr lang="en-US" altLang="en-US" sz="1800">
                <a:latin typeface="Courier New" panose="02070309020205020404" pitchFamily="49" charset="0"/>
                <a:cs typeface="Times New Roman" panose="02020603050405020304" pitchFamily="18" charset="0"/>
              </a:rPr>
              <a:t> 0 </a:t>
            </a:r>
            <a:r>
              <a:rPr lang="en-US" altLang="en-US" sz="1800" b="1">
                <a:latin typeface="Courier New" panose="02070309020205020404" pitchFamily="49" charset="0"/>
                <a:cs typeface="Times New Roman" panose="02020603050405020304" pitchFamily="18" charset="0"/>
              </a:rPr>
              <a:t>to</a:t>
            </a:r>
            <a:r>
              <a:rPr lang="en-US" altLang="en-US" sz="1800">
                <a:latin typeface="Courier New" panose="02070309020205020404" pitchFamily="49" charset="0"/>
                <a:cs typeface="Times New Roman" panose="02020603050405020304" pitchFamily="18" charset="0"/>
              </a:rPr>
              <a:t> n-1  // </a:t>
            </a:r>
            <a:r>
              <a:rPr lang="en-US" altLang="en-US" sz="1800" i="1">
                <a:latin typeface="Courier New" panose="02070309020205020404" pitchFamily="49" charset="0"/>
                <a:cs typeface="Times New Roman" panose="02020603050405020304" pitchFamily="18" charset="0"/>
              </a:rPr>
              <a:t>scan the text from left to right</a:t>
            </a:r>
            <a:r>
              <a:rPr lang="en-US" altLang="en-US" sz="1800">
                <a:latin typeface="Courier New" panose="02070309020205020404" pitchFamily="49" charset="0"/>
                <a:cs typeface="Times New Roman" panose="02020603050405020304" pitchFamily="18" charset="0"/>
              </a:rPr>
              <a:t> </a:t>
            </a:r>
          </a:p>
          <a:p>
            <a:pPr algn="just">
              <a:spcBef>
                <a:spcPct val="0"/>
              </a:spcBef>
              <a:buClrTx/>
              <a:buSzTx/>
              <a:buFontTx/>
              <a:buNone/>
            </a:pPr>
            <a:r>
              <a:rPr lang="en-US" altLang="en-US" sz="1800">
                <a:latin typeface="Courier New" panose="02070309020205020404" pitchFamily="49" charset="0"/>
                <a:cs typeface="Times New Roman" panose="02020603050405020304" pitchFamily="18" charset="0"/>
              </a:rPr>
              <a:t>04    </a:t>
            </a:r>
            <a:r>
              <a:rPr lang="en-US" altLang="en-US" sz="1800" b="1">
                <a:latin typeface="Courier New" panose="02070309020205020404" pitchFamily="49" charset="0"/>
                <a:cs typeface="Times New Roman" panose="02020603050405020304" pitchFamily="18" charset="0"/>
              </a:rPr>
              <a:t>while </a:t>
            </a:r>
            <a:r>
              <a:rPr lang="en-US" altLang="en-US" sz="1800">
                <a:latin typeface="Courier New" panose="02070309020205020404" pitchFamily="49" charset="0"/>
                <a:cs typeface="Times New Roman" panose="02020603050405020304" pitchFamily="18" charset="0"/>
              </a:rPr>
              <a:t>q &gt; 0 </a:t>
            </a:r>
            <a:r>
              <a:rPr lang="en-US" altLang="en-US" sz="1800" b="1">
                <a:latin typeface="Courier New" panose="02070309020205020404" pitchFamily="49" charset="0"/>
                <a:cs typeface="Times New Roman" panose="02020603050405020304" pitchFamily="18" charset="0"/>
              </a:rPr>
              <a:t>and</a:t>
            </a:r>
            <a:r>
              <a:rPr lang="en-US" altLang="en-US" sz="1800">
                <a:latin typeface="Courier New" panose="02070309020205020404" pitchFamily="49" charset="0"/>
                <a:cs typeface="Times New Roman" panose="02020603050405020304" pitchFamily="18" charset="0"/>
              </a:rPr>
              <a:t> P[q] </a:t>
            </a:r>
            <a:r>
              <a:rPr lang="en-US" altLang="en-US" sz="1800">
                <a:latin typeface="Symbol" panose="05050102010706020507" pitchFamily="18" charset="2"/>
              </a:rPr>
              <a:t>¹</a:t>
            </a:r>
            <a:r>
              <a:rPr lang="en-US" altLang="en-US" sz="1800">
                <a:latin typeface="Courier New" panose="02070309020205020404" pitchFamily="49" charset="0"/>
                <a:cs typeface="Times New Roman" panose="02020603050405020304" pitchFamily="18" charset="0"/>
              </a:rPr>
              <a:t> T[i] </a:t>
            </a:r>
            <a:r>
              <a:rPr lang="en-US" altLang="en-US" sz="1800" b="1">
                <a:latin typeface="Courier New" panose="02070309020205020404" pitchFamily="49" charset="0"/>
                <a:cs typeface="Times New Roman" panose="02020603050405020304" pitchFamily="18" charset="0"/>
              </a:rPr>
              <a:t>do</a:t>
            </a:r>
            <a:endParaRPr lang="en-US" altLang="en-US" sz="1800">
              <a:latin typeface="Courier New" panose="02070309020205020404" pitchFamily="49" charset="0"/>
              <a:cs typeface="Times New Roman" panose="02020603050405020304" pitchFamily="18" charset="0"/>
            </a:endParaRPr>
          </a:p>
          <a:p>
            <a:pPr algn="just">
              <a:spcBef>
                <a:spcPct val="0"/>
              </a:spcBef>
              <a:buClrTx/>
              <a:buSzTx/>
              <a:buFontTx/>
              <a:buNone/>
            </a:pPr>
            <a:r>
              <a:rPr lang="en-US" altLang="en-US" sz="1800">
                <a:latin typeface="Courier New" panose="02070309020205020404" pitchFamily="49" charset="0"/>
                <a:cs typeface="Times New Roman" panose="02020603050405020304" pitchFamily="18" charset="0"/>
              </a:rPr>
              <a:t>05       q </a:t>
            </a:r>
            <a:r>
              <a:rPr lang="en-US" altLang="en-US" sz="1800">
                <a:latin typeface="Symbol" panose="05050102010706020507" pitchFamily="18" charset="2"/>
                <a:cs typeface="Courier New" panose="02070309020205020404" pitchFamily="49" charset="0"/>
              </a:rPr>
              <a:t>¬</a:t>
            </a:r>
            <a:r>
              <a:rPr lang="en-US" altLang="en-US" sz="1800">
                <a:latin typeface="Courier New" panose="02070309020205020404" pitchFamily="49" charset="0"/>
                <a:cs typeface="Times New Roman" panose="02020603050405020304" pitchFamily="18" charset="0"/>
              </a:rPr>
              <a:t> </a:t>
            </a:r>
            <a:r>
              <a:rPr lang="en-US" altLang="en-US" sz="1800">
                <a:latin typeface="Symbol" panose="05050102010706020507" pitchFamily="18" charset="2"/>
              </a:rPr>
              <a:t>p</a:t>
            </a:r>
            <a:r>
              <a:rPr lang="en-US" altLang="en-US" sz="1800">
                <a:latin typeface="Courier New" panose="02070309020205020404" pitchFamily="49" charset="0"/>
                <a:cs typeface="Times New Roman" panose="02020603050405020304" pitchFamily="18" charset="0"/>
              </a:rPr>
              <a:t>[q]</a:t>
            </a:r>
          </a:p>
          <a:p>
            <a:pPr algn="just">
              <a:spcBef>
                <a:spcPct val="0"/>
              </a:spcBef>
              <a:buClrTx/>
              <a:buSzTx/>
              <a:buFontTx/>
              <a:buNone/>
            </a:pPr>
            <a:r>
              <a:rPr lang="en-US" altLang="en-US" sz="1800">
                <a:latin typeface="Courier New" panose="02070309020205020404" pitchFamily="49" charset="0"/>
                <a:cs typeface="Times New Roman" panose="02020603050405020304" pitchFamily="18" charset="0"/>
              </a:rPr>
              <a:t>06    </a:t>
            </a:r>
            <a:r>
              <a:rPr lang="en-US" altLang="en-US" sz="1800" b="1">
                <a:latin typeface="Courier New" panose="02070309020205020404" pitchFamily="49" charset="0"/>
                <a:cs typeface="Times New Roman" panose="02020603050405020304" pitchFamily="18" charset="0"/>
              </a:rPr>
              <a:t>if</a:t>
            </a:r>
            <a:r>
              <a:rPr lang="en-US" altLang="en-US" sz="1800">
                <a:latin typeface="Courier New" panose="02070309020205020404" pitchFamily="49" charset="0"/>
                <a:cs typeface="Times New Roman" panose="02020603050405020304" pitchFamily="18" charset="0"/>
              </a:rPr>
              <a:t> P[q] = T[i] </a:t>
            </a:r>
            <a:r>
              <a:rPr lang="en-US" altLang="en-US" sz="1800" b="1">
                <a:latin typeface="Courier New" panose="02070309020205020404" pitchFamily="49" charset="0"/>
                <a:cs typeface="Times New Roman" panose="02020603050405020304" pitchFamily="18" charset="0"/>
              </a:rPr>
              <a:t>then</a:t>
            </a:r>
            <a:r>
              <a:rPr lang="en-US" altLang="en-US" sz="1800">
                <a:latin typeface="Courier New" panose="02070309020205020404" pitchFamily="49" charset="0"/>
                <a:cs typeface="Times New Roman" panose="02020603050405020304" pitchFamily="18" charset="0"/>
              </a:rPr>
              <a:t> q </a:t>
            </a:r>
            <a:r>
              <a:rPr lang="en-US" altLang="en-US" sz="1800">
                <a:latin typeface="Symbol" panose="05050102010706020507" pitchFamily="18" charset="2"/>
                <a:cs typeface="Courier New" panose="02070309020205020404" pitchFamily="49" charset="0"/>
              </a:rPr>
              <a:t>¬</a:t>
            </a:r>
            <a:r>
              <a:rPr lang="en-US" altLang="en-US" sz="1800">
                <a:latin typeface="Courier New" panose="02070309020205020404" pitchFamily="49" charset="0"/>
                <a:cs typeface="Times New Roman" panose="02020603050405020304" pitchFamily="18" charset="0"/>
              </a:rPr>
              <a:t> q + 1 </a:t>
            </a:r>
          </a:p>
          <a:p>
            <a:pPr algn="just">
              <a:spcBef>
                <a:spcPct val="0"/>
              </a:spcBef>
              <a:buClrTx/>
              <a:buSzTx/>
              <a:buFontTx/>
              <a:buNone/>
            </a:pPr>
            <a:r>
              <a:rPr lang="en-US" altLang="en-US" sz="1800">
                <a:latin typeface="Courier New" panose="02070309020205020404" pitchFamily="49" charset="0"/>
                <a:cs typeface="Times New Roman" panose="02020603050405020304" pitchFamily="18" charset="0"/>
              </a:rPr>
              <a:t>07    </a:t>
            </a:r>
            <a:r>
              <a:rPr lang="en-US" altLang="en-US" sz="1800" b="1">
                <a:latin typeface="Courier New" panose="02070309020205020404" pitchFamily="49" charset="0"/>
                <a:cs typeface="Times New Roman" panose="02020603050405020304" pitchFamily="18" charset="0"/>
              </a:rPr>
              <a:t>if</a:t>
            </a:r>
            <a:r>
              <a:rPr lang="en-US" altLang="en-US" sz="1800">
                <a:latin typeface="Courier New" panose="02070309020205020404" pitchFamily="49" charset="0"/>
                <a:cs typeface="Times New Roman" panose="02020603050405020304" pitchFamily="18" charset="0"/>
              </a:rPr>
              <a:t> q = m </a:t>
            </a:r>
            <a:r>
              <a:rPr lang="en-US" altLang="en-US" sz="1800" b="1">
                <a:latin typeface="Courier New" panose="02070309020205020404" pitchFamily="49" charset="0"/>
                <a:cs typeface="Times New Roman" panose="02020603050405020304" pitchFamily="18" charset="0"/>
              </a:rPr>
              <a:t>then return </a:t>
            </a:r>
            <a:r>
              <a:rPr lang="en-US" altLang="en-US" sz="1800">
                <a:latin typeface="Courier New" panose="02070309020205020404" pitchFamily="49" charset="0"/>
                <a:cs typeface="Times New Roman" panose="02020603050405020304" pitchFamily="18" charset="0"/>
              </a:rPr>
              <a:t>i – m + 1</a:t>
            </a:r>
            <a:r>
              <a:rPr lang="en-US" altLang="en-US" sz="1800" b="1">
                <a:latin typeface="Courier New" panose="02070309020205020404" pitchFamily="49" charset="0"/>
                <a:cs typeface="Times New Roman" panose="02020603050405020304" pitchFamily="18" charset="0"/>
              </a:rPr>
              <a:t> </a:t>
            </a:r>
          </a:p>
          <a:p>
            <a:pPr algn="just">
              <a:spcBef>
                <a:spcPct val="0"/>
              </a:spcBef>
              <a:buClrTx/>
              <a:buSzTx/>
              <a:buFontTx/>
              <a:buNone/>
            </a:pPr>
            <a:r>
              <a:rPr lang="en-US" altLang="en-US" sz="1800">
                <a:latin typeface="Courier New" panose="02070309020205020404" pitchFamily="49" charset="0"/>
                <a:cs typeface="Times New Roman" panose="02020603050405020304" pitchFamily="18" charset="0"/>
              </a:rPr>
              <a:t>08 </a:t>
            </a:r>
            <a:r>
              <a:rPr lang="en-US" altLang="en-US" sz="1800" b="1">
                <a:latin typeface="Courier New" panose="02070309020205020404" pitchFamily="49" charset="0"/>
                <a:cs typeface="Times New Roman" panose="02020603050405020304" pitchFamily="18" charset="0"/>
              </a:rPr>
              <a:t>return</a:t>
            </a:r>
            <a:r>
              <a:rPr lang="en-US" altLang="en-US" sz="1800">
                <a:latin typeface="Courier New" panose="02070309020205020404" pitchFamily="49" charset="0"/>
                <a:cs typeface="Times New Roman" panose="02020603050405020304" pitchFamily="18" charset="0"/>
              </a:rPr>
              <a:t> –1</a:t>
            </a:r>
          </a:p>
        </p:txBody>
      </p:sp>
      <p:sp>
        <p:nvSpPr>
          <p:cNvPr id="20485" name="Rectangle 4">
            <a:extLst>
              <a:ext uri="{FF2B5EF4-FFF2-40B4-BE49-F238E27FC236}">
                <a16:creationId xmlns:a16="http://schemas.microsoft.com/office/drawing/2014/main" id="{7B0D2195-6961-36FA-D052-19644BB9F385}"/>
              </a:ext>
            </a:extLst>
          </p:cNvPr>
          <p:cNvSpPr>
            <a:spLocks noChangeArrowheads="1"/>
          </p:cNvSpPr>
          <p:nvPr/>
        </p:nvSpPr>
        <p:spPr bwMode="auto">
          <a:xfrm>
            <a:off x="2201863" y="4478339"/>
            <a:ext cx="8337550" cy="133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folHlink"/>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eaLnBrk="0" hangingPunct="0">
              <a:spcBef>
                <a:spcPct val="20000"/>
              </a:spcBef>
              <a:buClr>
                <a:schemeClr val="folHlink"/>
              </a:buClr>
              <a:buSzPct val="70000"/>
              <a:buFont typeface="Wingdings" panose="05000000000000000000" pitchFamily="2" charset="2"/>
              <a:buChar char="n"/>
              <a:defRPr sz="2400">
                <a:solidFill>
                  <a:schemeClr val="tx1"/>
                </a:solidFill>
                <a:latin typeface="Verdana" panose="020B0604030504040204" pitchFamily="34" charset="0"/>
              </a:defRPr>
            </a:lvl2pPr>
            <a:lvl3pPr marL="1143000" indent="-228600" eaLnBrk="0" hangingPunct="0">
              <a:spcBef>
                <a:spcPct val="20000"/>
              </a:spcBef>
              <a:buClr>
                <a:schemeClr val="tx2"/>
              </a:buClr>
              <a:buChar char="•"/>
              <a:defRPr sz="2000">
                <a:solidFill>
                  <a:schemeClr val="tx1"/>
                </a:solidFill>
                <a:latin typeface="Verdana" panose="020B0604030504040204" pitchFamily="34" charset="0"/>
              </a:defRPr>
            </a:lvl3pPr>
            <a:lvl4pPr marL="1600200" indent="-228600" eaLnBrk="0" hangingPunct="0">
              <a:spcBef>
                <a:spcPct val="20000"/>
              </a:spcBef>
              <a:buClr>
                <a:schemeClr val="hlink"/>
              </a:buClr>
              <a:buChar char="•"/>
              <a:defRPr>
                <a:solidFill>
                  <a:schemeClr val="tx1"/>
                </a:solidFill>
                <a:latin typeface="Verdana" panose="020B0604030504040204" pitchFamily="34" charset="0"/>
              </a:defRPr>
            </a:lvl4pPr>
            <a:lvl5pPr marL="2057400" indent="-228600" eaLnBrk="0" hangingPunct="0">
              <a:spcBef>
                <a:spcPct val="20000"/>
              </a:spcBef>
              <a:buClr>
                <a:schemeClr val="tx1"/>
              </a:buClr>
              <a:buSzPct val="85000"/>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a:solidFill>
                  <a:schemeClr val="tx1"/>
                </a:solidFill>
                <a:latin typeface="Verdana" panose="020B0604030504040204" pitchFamily="34" charset="0"/>
              </a:defRPr>
            </a:lvl9pPr>
          </a:lstStyle>
          <a:p>
            <a:pPr eaLnBrk="1" hangingPunct="1"/>
            <a:r>
              <a:rPr lang="en-US" altLang="en-US" sz="2400" b="1" dirty="0">
                <a:latin typeface="Courier New" panose="02070309020205020404" pitchFamily="49" charset="0"/>
              </a:rPr>
              <a:t>Compute-Prefix-Table</a:t>
            </a:r>
            <a:r>
              <a:rPr lang="en-US" altLang="en-US" sz="2400" dirty="0"/>
              <a:t> is the essentially the same KMP search algorithm performed on P.</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12A70-45C2-B037-DEE9-589CFDE6FAD2}"/>
              </a:ext>
            </a:extLst>
          </p:cNvPr>
          <p:cNvSpPr>
            <a:spLocks noGrp="1"/>
          </p:cNvSpPr>
          <p:nvPr>
            <p:ph type="title"/>
          </p:nvPr>
        </p:nvSpPr>
        <p:spPr>
          <a:xfrm>
            <a:off x="636864" y="190218"/>
            <a:ext cx="10515600" cy="761099"/>
          </a:xfrm>
        </p:spPr>
        <p:txBody>
          <a:bodyPr/>
          <a:lstStyle/>
          <a:p>
            <a:r>
              <a:rPr lang="en-US" altLang="en-US" dirty="0"/>
              <a:t>Prefix function</a:t>
            </a:r>
            <a:endParaRPr lang="en-IN" dirty="0"/>
          </a:p>
        </p:txBody>
      </p:sp>
      <p:pic>
        <p:nvPicPr>
          <p:cNvPr id="5" name="Content Placeholder 4">
            <a:extLst>
              <a:ext uri="{FF2B5EF4-FFF2-40B4-BE49-F238E27FC236}">
                <a16:creationId xmlns:a16="http://schemas.microsoft.com/office/drawing/2014/main" id="{22E2EF83-D516-1B32-7455-1959975F7A9A}"/>
              </a:ext>
            </a:extLst>
          </p:cNvPr>
          <p:cNvPicPr>
            <a:picLocks noGrp="1" noChangeAspect="1"/>
          </p:cNvPicPr>
          <p:nvPr>
            <p:ph idx="1"/>
          </p:nvPr>
        </p:nvPicPr>
        <p:blipFill>
          <a:blip r:embed="rId2"/>
          <a:stretch>
            <a:fillRect/>
          </a:stretch>
        </p:blipFill>
        <p:spPr>
          <a:xfrm>
            <a:off x="232519" y="931865"/>
            <a:ext cx="7334350" cy="1988740"/>
          </a:xfrm>
        </p:spPr>
      </p:pic>
      <p:pic>
        <p:nvPicPr>
          <p:cNvPr id="7" name="Picture 6">
            <a:extLst>
              <a:ext uri="{FF2B5EF4-FFF2-40B4-BE49-F238E27FC236}">
                <a16:creationId xmlns:a16="http://schemas.microsoft.com/office/drawing/2014/main" id="{38A77D90-3526-9C58-7258-D5FF737BAC0F}"/>
              </a:ext>
            </a:extLst>
          </p:cNvPr>
          <p:cNvPicPr>
            <a:picLocks noChangeAspect="1"/>
          </p:cNvPicPr>
          <p:nvPr/>
        </p:nvPicPr>
        <p:blipFill>
          <a:blip r:embed="rId3"/>
          <a:stretch>
            <a:fillRect/>
          </a:stretch>
        </p:blipFill>
        <p:spPr>
          <a:xfrm>
            <a:off x="232519" y="2920605"/>
            <a:ext cx="6468378" cy="3172268"/>
          </a:xfrm>
          <a:prstGeom prst="rect">
            <a:avLst/>
          </a:prstGeom>
        </p:spPr>
      </p:pic>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id="{40105A51-992F-FA36-AEB3-EC11761D23A1}"/>
                  </a:ext>
                </a:extLst>
              </p:cNvPr>
              <p:cNvGraphicFramePr>
                <a:graphicFrameLocks noGrp="1"/>
              </p:cNvGraphicFramePr>
              <p:nvPr>
                <p:extLst>
                  <p:ext uri="{D42A27DB-BD31-4B8C-83A1-F6EECF244321}">
                    <p14:modId xmlns:p14="http://schemas.microsoft.com/office/powerpoint/2010/main" val="2627344601"/>
                  </p:ext>
                </p:extLst>
              </p:nvPr>
            </p:nvGraphicFramePr>
            <p:xfrm>
              <a:off x="6566672" y="2940057"/>
              <a:ext cx="4990137" cy="737745"/>
            </p:xfrm>
            <a:graphic>
              <a:graphicData uri="http://schemas.openxmlformats.org/drawingml/2006/table">
                <a:tbl>
                  <a:tblPr firstRow="1" bandRow="1">
                    <a:tableStyleId>{5C22544A-7EE6-4342-B048-85BDC9FD1C3A}</a:tableStyleId>
                  </a:tblPr>
                  <a:tblGrid>
                    <a:gridCol w="4990137">
                      <a:extLst>
                        <a:ext uri="{9D8B030D-6E8A-4147-A177-3AD203B41FA5}">
                          <a16:colId xmlns:a16="http://schemas.microsoft.com/office/drawing/2014/main" val="925785237"/>
                        </a:ext>
                      </a:extLst>
                    </a:gridCol>
                  </a:tblGrid>
                  <a:tr h="7377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latin typeface="Trebuchet MS" panose="020B0603020202020204" pitchFamily="34" charset="0"/>
                            </a:rPr>
                            <a:t> </a:t>
                          </a:r>
                          <a14:m>
                            <m:oMath xmlns:m="http://schemas.openxmlformats.org/officeDocument/2006/math">
                              <m:r>
                                <a:rPr lang="en-IN" b="0" i="1" smtClean="0">
                                  <a:solidFill>
                                    <a:schemeClr val="tx1"/>
                                  </a:solidFill>
                                  <a:latin typeface="Cambria Math" panose="02040503050406030204" pitchFamily="18" charset="0"/>
                                  <a:sym typeface="Symbol" panose="05050102010706020507" pitchFamily="18" charset="2"/>
                                </a:rPr>
                                <m:t></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oMath>
                          </a14:m>
                          <a:r>
                            <a:rPr lang="en-IN" b="0" dirty="0">
                              <a:solidFill>
                                <a:schemeClr val="tx1"/>
                              </a:solidFill>
                              <a:latin typeface="Trebuchet MS" panose="020B0603020202020204" pitchFamily="34" charset="0"/>
                            </a:rPr>
                            <a:t>]  = Length of longest Proper Prefix = Length of Suffix ending at </a:t>
                          </a:r>
                          <a:r>
                            <a:rPr lang="en-IN" b="0" dirty="0" err="1">
                              <a:solidFill>
                                <a:schemeClr val="tx1"/>
                              </a:solidFill>
                              <a:latin typeface="Trebuchet MS" panose="020B0603020202020204" pitchFamily="34" charset="0"/>
                            </a:rPr>
                            <a:t>i</a:t>
                          </a:r>
                          <a:endParaRPr lang="en-IN" b="0" dirty="0">
                            <a:solidFill>
                              <a:schemeClr val="tx1"/>
                            </a:solidFill>
                            <a:latin typeface="Trebuchet MS" panose="020B0603020202020204" pitchFamily="34" charset="0"/>
                          </a:endParaRPr>
                        </a:p>
                      </a:txBody>
                      <a:tcPr>
                        <a:solidFill>
                          <a:schemeClr val="accent6">
                            <a:lumMod val="20000"/>
                            <a:lumOff val="80000"/>
                          </a:schemeClr>
                        </a:solidFill>
                      </a:tcPr>
                    </a:tc>
                    <a:extLst>
                      <a:ext uri="{0D108BD9-81ED-4DB2-BD59-A6C34878D82A}">
                        <a16:rowId xmlns:a16="http://schemas.microsoft.com/office/drawing/2014/main" val="1761832080"/>
                      </a:ext>
                    </a:extLst>
                  </a:tr>
                </a:tbl>
              </a:graphicData>
            </a:graphic>
          </p:graphicFrame>
        </mc:Choice>
        <mc:Fallback xmlns="">
          <p:graphicFrame>
            <p:nvGraphicFramePr>
              <p:cNvPr id="8" name="Table 8">
                <a:extLst>
                  <a:ext uri="{FF2B5EF4-FFF2-40B4-BE49-F238E27FC236}">
                    <a16:creationId xmlns:a16="http://schemas.microsoft.com/office/drawing/2014/main" id="{40105A51-992F-FA36-AEB3-EC11761D23A1}"/>
                  </a:ext>
                </a:extLst>
              </p:cNvPr>
              <p:cNvGraphicFramePr>
                <a:graphicFrameLocks noGrp="1"/>
              </p:cNvGraphicFramePr>
              <p:nvPr>
                <p:extLst>
                  <p:ext uri="{D42A27DB-BD31-4B8C-83A1-F6EECF244321}">
                    <p14:modId xmlns:p14="http://schemas.microsoft.com/office/powerpoint/2010/main" val="2627344601"/>
                  </p:ext>
                </p:extLst>
              </p:nvPr>
            </p:nvGraphicFramePr>
            <p:xfrm>
              <a:off x="6566672" y="2940057"/>
              <a:ext cx="4990137" cy="737745"/>
            </p:xfrm>
            <a:graphic>
              <a:graphicData uri="http://schemas.openxmlformats.org/drawingml/2006/table">
                <a:tbl>
                  <a:tblPr firstRow="1" bandRow="1">
                    <a:tableStyleId>{5C22544A-7EE6-4342-B048-85BDC9FD1C3A}</a:tableStyleId>
                  </a:tblPr>
                  <a:tblGrid>
                    <a:gridCol w="4990137">
                      <a:extLst>
                        <a:ext uri="{9D8B030D-6E8A-4147-A177-3AD203B41FA5}">
                          <a16:colId xmlns:a16="http://schemas.microsoft.com/office/drawing/2014/main" val="925785237"/>
                        </a:ext>
                      </a:extLst>
                    </a:gridCol>
                  </a:tblGrid>
                  <a:tr h="737745">
                    <a:tc>
                      <a:txBody>
                        <a:bodyPr/>
                        <a:lstStyle/>
                        <a:p>
                          <a:endParaRPr lang="en-US"/>
                        </a:p>
                      </a:txBody>
                      <a:tcPr>
                        <a:blipFill>
                          <a:blip r:embed="rId4"/>
                          <a:stretch>
                            <a:fillRect l="-122" t="-4918" r="-488" b="-3279"/>
                          </a:stretch>
                        </a:blipFill>
                      </a:tcPr>
                    </a:tc>
                    <a:extLst>
                      <a:ext uri="{0D108BD9-81ED-4DB2-BD59-A6C34878D82A}">
                        <a16:rowId xmlns:a16="http://schemas.microsoft.com/office/drawing/2014/main" val="1761832080"/>
                      </a:ext>
                    </a:extLst>
                  </a:tr>
                </a:tbl>
              </a:graphicData>
            </a:graphic>
          </p:graphicFrame>
        </mc:Fallback>
      </mc:AlternateContent>
      <p:graphicFrame>
        <p:nvGraphicFramePr>
          <p:cNvPr id="3" name="Table 8">
            <a:extLst>
              <a:ext uri="{FF2B5EF4-FFF2-40B4-BE49-F238E27FC236}">
                <a16:creationId xmlns:a16="http://schemas.microsoft.com/office/drawing/2014/main" id="{B9D251A8-3E6E-82D7-B548-B474A26A8A7E}"/>
              </a:ext>
            </a:extLst>
          </p:cNvPr>
          <p:cNvGraphicFramePr>
            <a:graphicFrameLocks noGrp="1"/>
          </p:cNvGraphicFramePr>
          <p:nvPr>
            <p:extLst>
              <p:ext uri="{D42A27DB-BD31-4B8C-83A1-F6EECF244321}">
                <p14:modId xmlns:p14="http://schemas.microsoft.com/office/powerpoint/2010/main" val="3592541290"/>
              </p:ext>
            </p:extLst>
          </p:nvPr>
        </p:nvGraphicFramePr>
        <p:xfrm>
          <a:off x="6633785" y="3759268"/>
          <a:ext cx="4990137" cy="1371600"/>
        </p:xfrm>
        <a:graphic>
          <a:graphicData uri="http://schemas.openxmlformats.org/drawingml/2006/table">
            <a:tbl>
              <a:tblPr firstRow="1" bandRow="1">
                <a:tableStyleId>{5C22544A-7EE6-4342-B048-85BDC9FD1C3A}</a:tableStyleId>
              </a:tblPr>
              <a:tblGrid>
                <a:gridCol w="4990137">
                  <a:extLst>
                    <a:ext uri="{9D8B030D-6E8A-4147-A177-3AD203B41FA5}">
                      <a16:colId xmlns:a16="http://schemas.microsoft.com/office/drawing/2014/main" val="925785237"/>
                    </a:ext>
                  </a:extLst>
                </a:gridCol>
              </a:tblGrid>
              <a:tr h="7377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dirty="0">
                          <a:solidFill>
                            <a:schemeClr val="tx1"/>
                          </a:solidFill>
                          <a:latin typeface="Trebuchet MS" panose="020B0603020202020204" pitchFamily="34" charset="0"/>
                        </a:rPr>
                        <a:t>A Proper prefix is a prefix with whole string not allowed.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dirty="0" err="1">
                          <a:solidFill>
                            <a:schemeClr val="tx1"/>
                          </a:solidFill>
                          <a:latin typeface="Trebuchet MS" panose="020B0603020202020204" pitchFamily="34" charset="0"/>
                        </a:rPr>
                        <a:t>Eg</a:t>
                      </a:r>
                      <a:r>
                        <a:rPr lang="en-IN" sz="1400" b="0" dirty="0">
                          <a:solidFill>
                            <a:schemeClr val="tx1"/>
                          </a:solidFill>
                          <a:latin typeface="Trebuchet MS" panose="020B0603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dirty="0">
                          <a:solidFill>
                            <a:schemeClr val="tx1"/>
                          </a:solidFill>
                          <a:latin typeface="Trebuchet MS" panose="020B0603020202020204" pitchFamily="34" charset="0"/>
                        </a:rPr>
                        <a:t>Prefix of  “ABC” = “ ”, “A”, “AB”,  “ABC”</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dirty="0">
                          <a:solidFill>
                            <a:srgbClr val="FF0000"/>
                          </a:solidFill>
                          <a:latin typeface="Trebuchet MS" panose="020B0603020202020204" pitchFamily="34" charset="0"/>
                        </a:rPr>
                        <a:t>Proper Prefix of “ABC” </a:t>
                      </a:r>
                      <a:r>
                        <a:rPr lang="en-IN" sz="1400" b="0" dirty="0">
                          <a:solidFill>
                            <a:schemeClr val="tx1"/>
                          </a:solidFill>
                          <a:latin typeface="Trebuchet MS" panose="020B0603020202020204" pitchFamily="34" charset="0"/>
                        </a:rPr>
                        <a:t>= “ ”, “A”, “AB”</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dirty="0">
                          <a:solidFill>
                            <a:schemeClr val="tx1"/>
                          </a:solidFill>
                          <a:latin typeface="Trebuchet MS" panose="020B0603020202020204" pitchFamily="34" charset="0"/>
                        </a:rPr>
                        <a:t>Suffix of “ABC” = “ ”, “C”, “BC”, “ABC”</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dirty="0">
                          <a:solidFill>
                            <a:schemeClr val="tx1"/>
                          </a:solidFill>
                          <a:latin typeface="Trebuchet MS" panose="020B0603020202020204" pitchFamily="34" charset="0"/>
                        </a:rPr>
                        <a:t>Proper Suffix of “ABC” = “ ”, “C”, “BC”</a:t>
                      </a:r>
                    </a:p>
                  </a:txBody>
                  <a:tcPr>
                    <a:solidFill>
                      <a:schemeClr val="accent4">
                        <a:lumMod val="20000"/>
                        <a:lumOff val="80000"/>
                      </a:schemeClr>
                    </a:solidFill>
                  </a:tcPr>
                </a:tc>
                <a:extLst>
                  <a:ext uri="{0D108BD9-81ED-4DB2-BD59-A6C34878D82A}">
                    <a16:rowId xmlns:a16="http://schemas.microsoft.com/office/drawing/2014/main" val="1761832080"/>
                  </a:ext>
                </a:extLst>
              </a:tr>
            </a:tbl>
          </a:graphicData>
        </a:graphic>
      </p:graphicFrame>
    </p:spTree>
    <p:extLst>
      <p:ext uri="{BB962C8B-B14F-4D97-AF65-F5344CB8AC3E}">
        <p14:creationId xmlns:p14="http://schemas.microsoft.com/office/powerpoint/2010/main" val="4035587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th-TH" altLang="en-US">
                <a:cs typeface="Angsana New" pitchFamily="18" charset="-34"/>
              </a:rPr>
              <a:t>KMP Advantages</a:t>
            </a:r>
          </a:p>
        </p:txBody>
      </p:sp>
      <p:sp>
        <p:nvSpPr>
          <p:cNvPr id="35843" name="Rectangle 3"/>
          <p:cNvSpPr>
            <a:spLocks noGrp="1" noChangeArrowheads="1"/>
          </p:cNvSpPr>
          <p:nvPr>
            <p:ph type="body" idx="1"/>
          </p:nvPr>
        </p:nvSpPr>
        <p:spPr>
          <a:xfrm>
            <a:off x="838200" y="1825625"/>
            <a:ext cx="10515600" cy="3048379"/>
          </a:xfrm>
        </p:spPr>
        <p:txBody>
          <a:bodyPr>
            <a:normAutofit/>
          </a:bodyPr>
          <a:lstStyle/>
          <a:p>
            <a:r>
              <a:rPr lang="th-TH" altLang="en-US" sz="2100" dirty="0">
                <a:cs typeface="Cordia New" pitchFamily="34" charset="-34"/>
              </a:rPr>
              <a:t>KMP runs in optimal time: O(m+n)</a:t>
            </a:r>
          </a:p>
          <a:p>
            <a:pPr lvl="1"/>
            <a:r>
              <a:rPr lang="th-TH" altLang="en-US" sz="2100" dirty="0">
                <a:cs typeface="Cordia New" pitchFamily="34" charset="-34"/>
              </a:rPr>
              <a:t>very fast</a:t>
            </a:r>
          </a:p>
          <a:p>
            <a:pPr lvl="1"/>
            <a:endParaRPr lang="th-TH" altLang="en-US" sz="2100" dirty="0">
              <a:cs typeface="Cordia New" pitchFamily="34" charset="-34"/>
            </a:endParaRPr>
          </a:p>
          <a:p>
            <a:r>
              <a:rPr lang="th-TH" altLang="en-US" sz="2100" dirty="0">
                <a:cs typeface="Cordia New" pitchFamily="34" charset="-34"/>
              </a:rPr>
              <a:t>The algorithm never needs to move backwards in the input text, T</a:t>
            </a:r>
          </a:p>
          <a:p>
            <a:pPr lvl="1"/>
            <a:r>
              <a:rPr lang="th-TH" altLang="en-US" sz="2100" dirty="0">
                <a:cs typeface="Cordia New" pitchFamily="34" charset="-34"/>
              </a:rPr>
              <a:t>this makes the algorithm good for processing very large files that are read in from external devices or through a network stream</a:t>
            </a:r>
          </a:p>
        </p:txBody>
      </p:sp>
    </p:spTree>
    <p:extLst>
      <p:ext uri="{BB962C8B-B14F-4D97-AF65-F5344CB8AC3E}">
        <p14:creationId xmlns:p14="http://schemas.microsoft.com/office/powerpoint/2010/main" val="41083412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th-TH" altLang="en-US" dirty="0">
                <a:cs typeface="Angsana New" pitchFamily="18" charset="-34"/>
              </a:rPr>
              <a:t>KMP Disadvantages</a:t>
            </a:r>
          </a:p>
        </p:txBody>
      </p:sp>
      <p:sp>
        <p:nvSpPr>
          <p:cNvPr id="36867" name="Rectangle 3"/>
          <p:cNvSpPr>
            <a:spLocks noGrp="1" noChangeArrowheads="1"/>
          </p:cNvSpPr>
          <p:nvPr>
            <p:ph type="body" idx="1"/>
          </p:nvPr>
        </p:nvSpPr>
        <p:spPr/>
        <p:txBody>
          <a:bodyPr/>
          <a:lstStyle/>
          <a:p>
            <a:r>
              <a:rPr lang="th-TH" altLang="en-US" dirty="0">
                <a:cs typeface="Cordia New" pitchFamily="34" charset="-34"/>
              </a:rPr>
              <a:t>KMP doesn’t work so well as the size of the alphabet increases</a:t>
            </a:r>
          </a:p>
          <a:p>
            <a:pPr lvl="1"/>
            <a:r>
              <a:rPr lang="th-TH" altLang="en-US" dirty="0">
                <a:cs typeface="Cordia New" pitchFamily="34" charset="-34"/>
              </a:rPr>
              <a:t>more chance of a mismatch (more possible mismatches)</a:t>
            </a:r>
          </a:p>
          <a:p>
            <a:pPr lvl="1"/>
            <a:r>
              <a:rPr lang="th-TH" altLang="en-US" dirty="0">
                <a:cs typeface="Cordia New" pitchFamily="34" charset="-34"/>
              </a:rPr>
              <a:t>mismatches tend to occur early in the pattern, but KMP is faster when the mismatches occur later</a:t>
            </a:r>
          </a:p>
        </p:txBody>
      </p:sp>
    </p:spTree>
    <p:extLst>
      <p:ext uri="{BB962C8B-B14F-4D97-AF65-F5344CB8AC3E}">
        <p14:creationId xmlns:p14="http://schemas.microsoft.com/office/powerpoint/2010/main" val="3639739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1B1FB8A9-85D8-06A9-4D94-9A806E902E7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tx2"/>
              </a:buClr>
              <a:buChar char="•"/>
              <a:defRPr sz="2000">
                <a:solidFill>
                  <a:schemeClr val="tx1"/>
                </a:solidFill>
                <a:latin typeface="Verdana" panose="020B0604030504040204" pitchFamily="34" charset="0"/>
              </a:defRPr>
            </a:lvl3pPr>
            <a:lvl4pPr marL="1600200" indent="-228600">
              <a:spcBef>
                <a:spcPct val="20000"/>
              </a:spcBef>
              <a:buClr>
                <a:schemeClr val="hlink"/>
              </a:buClr>
              <a:buChar char="•"/>
              <a:defRPr>
                <a:solidFill>
                  <a:schemeClr val="tx1"/>
                </a:solidFill>
                <a:latin typeface="Verdana" panose="020B0604030504040204" pitchFamily="34" charset="0"/>
              </a:defRPr>
            </a:lvl4pPr>
            <a:lvl5pPr marL="2057400" indent="-228600">
              <a:spcBef>
                <a:spcPct val="20000"/>
              </a:spcBef>
              <a:buClr>
                <a:schemeClr val="tx1"/>
              </a:buClr>
              <a:buSzPct val="85000"/>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a:solidFill>
                  <a:schemeClr val="tx1"/>
                </a:solidFill>
                <a:latin typeface="Verdana" panose="020B0604030504040204" pitchFamily="34" charset="0"/>
              </a:defRPr>
            </a:lvl9pPr>
          </a:lstStyle>
          <a:p>
            <a:pPr>
              <a:spcBef>
                <a:spcPct val="0"/>
              </a:spcBef>
              <a:buClrTx/>
              <a:buSzTx/>
              <a:buFontTx/>
              <a:buNone/>
            </a:pPr>
            <a:fld id="{42636180-B87B-47F3-B4F5-E18DD82B211D}" type="slidenum">
              <a:rPr lang="en-US" altLang="en-US" sz="1400"/>
              <a:pPr>
                <a:spcBef>
                  <a:spcPct val="0"/>
                </a:spcBef>
                <a:buClrTx/>
                <a:buSzTx/>
                <a:buFontTx/>
                <a:buNone/>
              </a:pPr>
              <a:t>39</a:t>
            </a:fld>
            <a:endParaRPr lang="en-US" altLang="en-US" sz="1400"/>
          </a:p>
        </p:txBody>
      </p:sp>
      <p:sp>
        <p:nvSpPr>
          <p:cNvPr id="22531" name="Rectangle 2">
            <a:extLst>
              <a:ext uri="{FF2B5EF4-FFF2-40B4-BE49-F238E27FC236}">
                <a16:creationId xmlns:a16="http://schemas.microsoft.com/office/drawing/2014/main" id="{DD123D39-5617-C6D7-7CE6-475FA8D47C15}"/>
              </a:ext>
            </a:extLst>
          </p:cNvPr>
          <p:cNvSpPr>
            <a:spLocks noGrp="1" noChangeArrowheads="1"/>
          </p:cNvSpPr>
          <p:nvPr>
            <p:ph type="title"/>
          </p:nvPr>
        </p:nvSpPr>
        <p:spPr/>
        <p:txBody>
          <a:bodyPr/>
          <a:lstStyle/>
          <a:p>
            <a:pPr eaLnBrk="1" hangingPunct="1"/>
            <a:r>
              <a:rPr lang="en-US" altLang="en-US"/>
              <a:t>Analysis of KMP</a:t>
            </a:r>
          </a:p>
        </p:txBody>
      </p:sp>
      <p:sp>
        <p:nvSpPr>
          <p:cNvPr id="22532" name="Rectangle 3">
            <a:extLst>
              <a:ext uri="{FF2B5EF4-FFF2-40B4-BE49-F238E27FC236}">
                <a16:creationId xmlns:a16="http://schemas.microsoft.com/office/drawing/2014/main" id="{C025E573-EAD3-EA28-571D-90029F040B43}"/>
              </a:ext>
            </a:extLst>
          </p:cNvPr>
          <p:cNvSpPr>
            <a:spLocks noGrp="1" noChangeArrowheads="1"/>
          </p:cNvSpPr>
          <p:nvPr>
            <p:ph type="body" idx="1"/>
          </p:nvPr>
        </p:nvSpPr>
        <p:spPr/>
        <p:txBody>
          <a:bodyPr/>
          <a:lstStyle/>
          <a:p>
            <a:pPr eaLnBrk="1" hangingPunct="1"/>
            <a:r>
              <a:rPr lang="en-US" altLang="en-US"/>
              <a:t>Worst-case running time: </a:t>
            </a:r>
            <a:r>
              <a:rPr lang="en-US" altLang="en-US" i="1"/>
              <a:t>O</a:t>
            </a:r>
            <a:r>
              <a:rPr lang="en-US" altLang="en-US"/>
              <a:t>(</a:t>
            </a:r>
            <a:r>
              <a:rPr lang="en-US" altLang="en-US" i="1"/>
              <a:t>n+m</a:t>
            </a:r>
            <a:r>
              <a:rPr lang="en-US" altLang="en-US"/>
              <a:t>) </a:t>
            </a:r>
          </a:p>
          <a:p>
            <a:pPr lvl="1" eaLnBrk="1" hangingPunct="1">
              <a:buSzPct val="75000"/>
            </a:pPr>
            <a:r>
              <a:rPr lang="en-US" altLang="en-US"/>
              <a:t>Main algorithm: </a:t>
            </a:r>
            <a:r>
              <a:rPr lang="en-US" altLang="en-US" i="1"/>
              <a:t>O</a:t>
            </a:r>
            <a:r>
              <a:rPr lang="en-US" altLang="en-US"/>
              <a:t>(</a:t>
            </a:r>
            <a:r>
              <a:rPr lang="en-US" altLang="en-US" i="1"/>
              <a:t>n</a:t>
            </a:r>
            <a:r>
              <a:rPr lang="en-US" altLang="en-US"/>
              <a:t>)</a:t>
            </a:r>
          </a:p>
          <a:p>
            <a:pPr lvl="1" eaLnBrk="1" hangingPunct="1">
              <a:buSzPct val="75000"/>
            </a:pPr>
            <a:r>
              <a:rPr lang="en-US" altLang="en-US" b="1">
                <a:latin typeface="Courier New" panose="02070309020205020404" pitchFamily="49" charset="0"/>
              </a:rPr>
              <a:t>Compute-Prefix-Table</a:t>
            </a:r>
            <a:r>
              <a:rPr lang="en-US" altLang="en-US"/>
              <a:t>:</a:t>
            </a:r>
            <a:r>
              <a:rPr lang="en-US" altLang="en-US" b="1">
                <a:latin typeface="Courier New" panose="02070309020205020404" pitchFamily="49" charset="0"/>
              </a:rPr>
              <a:t> </a:t>
            </a:r>
            <a:r>
              <a:rPr lang="en-US" altLang="en-US" i="1"/>
              <a:t>O</a:t>
            </a:r>
            <a:r>
              <a:rPr lang="en-US" altLang="en-US"/>
              <a:t>(</a:t>
            </a:r>
            <a:r>
              <a:rPr lang="en-US" altLang="en-US" i="1"/>
              <a:t>m</a:t>
            </a:r>
            <a:r>
              <a:rPr lang="en-US" altLang="en-US"/>
              <a:t>)</a:t>
            </a:r>
          </a:p>
          <a:p>
            <a:pPr eaLnBrk="1" hangingPunct="1"/>
            <a:r>
              <a:rPr lang="en-US" altLang="en-US"/>
              <a:t>Space usage: </a:t>
            </a:r>
            <a:r>
              <a:rPr lang="en-US" altLang="en-US" i="1"/>
              <a:t>O</a:t>
            </a:r>
            <a:r>
              <a:rPr lang="en-US" altLang="en-US"/>
              <a:t>(</a:t>
            </a:r>
            <a:r>
              <a:rPr lang="en-US" altLang="en-US" i="1"/>
              <a:t>m</a:t>
            </a:r>
            <a:r>
              <a:rPr lang="en-US" altLang="en-US"/>
              <a:t>)</a:t>
            </a:r>
            <a:endParaRPr lang="en-US" altLang="en-US" b="1">
              <a:latin typeface="Courier New" panose="02070309020205020404" pitchFamily="49" charset="0"/>
            </a:endParaRPr>
          </a:p>
          <a:p>
            <a:pPr eaLnBrk="1" hangingPunct="1"/>
            <a:endParaRPr lang="en-US" altLang="en-US"/>
          </a:p>
        </p:txBody>
      </p:sp>
      <p:pic>
        <p:nvPicPr>
          <p:cNvPr id="3" name="Picture 2">
            <a:extLst>
              <a:ext uri="{FF2B5EF4-FFF2-40B4-BE49-F238E27FC236}">
                <a16:creationId xmlns:a16="http://schemas.microsoft.com/office/drawing/2014/main" id="{71310FA0-6362-9E72-B37A-1D2CF4A73125}"/>
              </a:ext>
            </a:extLst>
          </p:cNvPr>
          <p:cNvPicPr>
            <a:picLocks noChangeAspect="1"/>
          </p:cNvPicPr>
          <p:nvPr/>
        </p:nvPicPr>
        <p:blipFill>
          <a:blip r:embed="rId2"/>
          <a:stretch>
            <a:fillRect/>
          </a:stretch>
        </p:blipFill>
        <p:spPr>
          <a:xfrm>
            <a:off x="1027467" y="3690591"/>
            <a:ext cx="7916380" cy="2486372"/>
          </a:xfrm>
          <a:prstGeom prst="rect">
            <a:avLst/>
          </a:prstGeom>
        </p:spPr>
      </p:pic>
    </p:spTree>
    <p:extLst>
      <p:ext uri="{BB962C8B-B14F-4D97-AF65-F5344CB8AC3E}">
        <p14:creationId xmlns:p14="http://schemas.microsoft.com/office/powerpoint/2010/main" val="1221561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a:t>String-Matching Problem</a:t>
            </a:r>
          </a:p>
        </p:txBody>
      </p:sp>
      <p:sp>
        <p:nvSpPr>
          <p:cNvPr id="5123" name="Rectangle 3"/>
          <p:cNvSpPr>
            <a:spLocks noGrp="1" noChangeArrowheads="1"/>
          </p:cNvSpPr>
          <p:nvPr>
            <p:ph type="body" idx="1"/>
          </p:nvPr>
        </p:nvSpPr>
        <p:spPr/>
        <p:txBody>
          <a:bodyPr/>
          <a:lstStyle/>
          <a:p>
            <a:pPr marL="609600" indent="-609600"/>
            <a:r>
              <a:rPr lang="en-US" altLang="en-US" dirty="0"/>
              <a:t>The </a:t>
            </a:r>
            <a:r>
              <a:rPr lang="en-US" altLang="en-US" i="1" dirty="0">
                <a:solidFill>
                  <a:srgbClr val="3333FF"/>
                </a:solidFill>
              </a:rPr>
              <a:t>text</a:t>
            </a:r>
            <a:r>
              <a:rPr lang="en-US" altLang="en-US" dirty="0"/>
              <a:t> is in an array </a:t>
            </a:r>
            <a:r>
              <a:rPr lang="en-US" altLang="en-US" i="1" dirty="0">
                <a:solidFill>
                  <a:srgbClr val="FF0000"/>
                </a:solidFill>
              </a:rPr>
              <a:t>T </a:t>
            </a:r>
            <a:r>
              <a:rPr lang="en-US" altLang="en-US" dirty="0">
                <a:solidFill>
                  <a:srgbClr val="FF0000"/>
                </a:solidFill>
              </a:rPr>
              <a:t>[1..</a:t>
            </a:r>
            <a:r>
              <a:rPr lang="en-US" altLang="en-US" i="1" dirty="0">
                <a:solidFill>
                  <a:srgbClr val="FF0000"/>
                </a:solidFill>
              </a:rPr>
              <a:t>n</a:t>
            </a:r>
            <a:r>
              <a:rPr lang="en-US" altLang="en-US" dirty="0">
                <a:solidFill>
                  <a:srgbClr val="FF0000"/>
                </a:solidFill>
              </a:rPr>
              <a:t>] </a:t>
            </a:r>
            <a:r>
              <a:rPr lang="en-US" altLang="en-US" dirty="0"/>
              <a:t>of length </a:t>
            </a:r>
            <a:r>
              <a:rPr lang="en-US" altLang="en-US" i="1" dirty="0">
                <a:solidFill>
                  <a:srgbClr val="FF0000"/>
                </a:solidFill>
              </a:rPr>
              <a:t>n</a:t>
            </a:r>
          </a:p>
          <a:p>
            <a:pPr marL="609600" indent="-609600"/>
            <a:r>
              <a:rPr lang="en-US" altLang="en-US" dirty="0"/>
              <a:t>The </a:t>
            </a:r>
            <a:r>
              <a:rPr lang="en-US" altLang="en-US" i="1" dirty="0">
                <a:solidFill>
                  <a:srgbClr val="3333FF"/>
                </a:solidFill>
              </a:rPr>
              <a:t>pattern</a:t>
            </a:r>
            <a:r>
              <a:rPr lang="en-US" altLang="en-US" dirty="0"/>
              <a:t> is in an array </a:t>
            </a:r>
            <a:r>
              <a:rPr lang="en-US" altLang="en-US" i="1" dirty="0">
                <a:solidFill>
                  <a:srgbClr val="FF0000"/>
                </a:solidFill>
              </a:rPr>
              <a:t>P </a:t>
            </a:r>
            <a:r>
              <a:rPr lang="en-US" altLang="en-US" dirty="0">
                <a:solidFill>
                  <a:srgbClr val="FF0000"/>
                </a:solidFill>
              </a:rPr>
              <a:t>[1..</a:t>
            </a:r>
            <a:r>
              <a:rPr lang="en-US" altLang="en-US" i="1" dirty="0">
                <a:solidFill>
                  <a:srgbClr val="FF0000"/>
                </a:solidFill>
              </a:rPr>
              <a:t>m</a:t>
            </a:r>
            <a:r>
              <a:rPr lang="en-US" altLang="en-US" dirty="0">
                <a:solidFill>
                  <a:srgbClr val="FF0000"/>
                </a:solidFill>
              </a:rPr>
              <a:t>] </a:t>
            </a:r>
            <a:r>
              <a:rPr lang="en-US" altLang="en-US" dirty="0"/>
              <a:t>of length </a:t>
            </a:r>
            <a:r>
              <a:rPr lang="en-US" altLang="en-US" i="1" dirty="0">
                <a:solidFill>
                  <a:srgbClr val="FF0000"/>
                </a:solidFill>
              </a:rPr>
              <a:t>m</a:t>
            </a:r>
          </a:p>
          <a:p>
            <a:pPr marL="609600" indent="-609600"/>
            <a:r>
              <a:rPr lang="en-US" altLang="en-US" dirty="0"/>
              <a:t>Elements of </a:t>
            </a:r>
            <a:r>
              <a:rPr lang="en-US" altLang="en-US" i="1" dirty="0"/>
              <a:t>T</a:t>
            </a:r>
            <a:r>
              <a:rPr lang="en-US" altLang="en-US" dirty="0"/>
              <a:t> and </a:t>
            </a:r>
            <a:r>
              <a:rPr lang="en-US" altLang="en-US" i="1" dirty="0"/>
              <a:t>P</a:t>
            </a:r>
            <a:r>
              <a:rPr lang="en-US" altLang="en-US" dirty="0"/>
              <a:t> are characters from a </a:t>
            </a:r>
            <a:r>
              <a:rPr lang="en-US" altLang="en-US" i="1" dirty="0">
                <a:solidFill>
                  <a:srgbClr val="3333FF"/>
                </a:solidFill>
              </a:rPr>
              <a:t>finite alphabet</a:t>
            </a:r>
            <a:r>
              <a:rPr lang="en-US" altLang="en-US" dirty="0"/>
              <a:t> </a:t>
            </a:r>
            <a:r>
              <a:rPr lang="en-US" altLang="en-US" b="1" dirty="0">
                <a:cs typeface="Times New Roman" panose="02020603050405020304" pitchFamily="18" charset="0"/>
                <a:sym typeface="Symbol" panose="05050102010706020507" pitchFamily="18" charset="2"/>
              </a:rPr>
              <a:t></a:t>
            </a:r>
          </a:p>
          <a:p>
            <a:pPr marL="990600" lvl="1" indent="-533400"/>
            <a:r>
              <a:rPr lang="en-US" altLang="en-US" dirty="0">
                <a:cs typeface="Times New Roman" panose="02020603050405020304" pitchFamily="18" charset="0"/>
                <a:sym typeface="Symbol" panose="05050102010706020507" pitchFamily="18" charset="2"/>
              </a:rPr>
              <a:t>E.g., </a:t>
            </a:r>
            <a:r>
              <a:rPr lang="en-US" altLang="en-US" b="1" dirty="0">
                <a:solidFill>
                  <a:srgbClr val="FF0000"/>
                </a:solidFill>
                <a:cs typeface="Times New Roman" panose="02020603050405020304" pitchFamily="18" charset="0"/>
                <a:sym typeface="Symbol" panose="05050102010706020507" pitchFamily="18" charset="2"/>
              </a:rPr>
              <a:t></a:t>
            </a:r>
            <a:r>
              <a:rPr lang="en-US" altLang="en-US" dirty="0">
                <a:solidFill>
                  <a:srgbClr val="FF0000"/>
                </a:solidFill>
                <a:cs typeface="Times New Roman" panose="02020603050405020304" pitchFamily="18" charset="0"/>
                <a:sym typeface="Symbol" panose="05050102010706020507" pitchFamily="18" charset="2"/>
              </a:rPr>
              <a:t> = {0,1} or </a:t>
            </a:r>
            <a:r>
              <a:rPr lang="en-US" altLang="en-US" b="1" dirty="0">
                <a:solidFill>
                  <a:srgbClr val="FF0000"/>
                </a:solidFill>
                <a:cs typeface="Times New Roman" panose="02020603050405020304" pitchFamily="18" charset="0"/>
                <a:sym typeface="Symbol" panose="05050102010706020507" pitchFamily="18" charset="2"/>
              </a:rPr>
              <a:t></a:t>
            </a:r>
            <a:r>
              <a:rPr lang="en-US" altLang="en-US" dirty="0">
                <a:solidFill>
                  <a:srgbClr val="FF0000"/>
                </a:solidFill>
                <a:cs typeface="Times New Roman" panose="02020603050405020304" pitchFamily="18" charset="0"/>
                <a:sym typeface="Symbol" panose="05050102010706020507" pitchFamily="18" charset="2"/>
              </a:rPr>
              <a:t> = {a, b, …, z}</a:t>
            </a:r>
          </a:p>
          <a:p>
            <a:pPr marL="609600" indent="-609600"/>
            <a:r>
              <a:rPr lang="en-US" altLang="en-US" dirty="0">
                <a:cs typeface="Times New Roman" panose="02020603050405020304" pitchFamily="18" charset="0"/>
                <a:sym typeface="Symbol" panose="05050102010706020507" pitchFamily="18" charset="2"/>
              </a:rPr>
              <a:t>Usually </a:t>
            </a:r>
            <a:r>
              <a:rPr lang="en-US" altLang="en-US" i="1" dirty="0">
                <a:cs typeface="Times New Roman" panose="02020603050405020304" pitchFamily="18" charset="0"/>
                <a:sym typeface="Symbol" panose="05050102010706020507" pitchFamily="18" charset="2"/>
              </a:rPr>
              <a:t>T</a:t>
            </a:r>
            <a:r>
              <a:rPr lang="en-US" altLang="en-US" dirty="0">
                <a:cs typeface="Times New Roman" panose="02020603050405020304" pitchFamily="18" charset="0"/>
                <a:sym typeface="Symbol" panose="05050102010706020507" pitchFamily="18" charset="2"/>
              </a:rPr>
              <a:t> and </a:t>
            </a:r>
            <a:r>
              <a:rPr lang="en-US" altLang="en-US" i="1" dirty="0">
                <a:cs typeface="Times New Roman" panose="02020603050405020304" pitchFamily="18" charset="0"/>
                <a:sym typeface="Symbol" panose="05050102010706020507" pitchFamily="18" charset="2"/>
              </a:rPr>
              <a:t>P</a:t>
            </a:r>
            <a:r>
              <a:rPr lang="en-US" altLang="en-US" dirty="0">
                <a:cs typeface="Times New Roman" panose="02020603050405020304" pitchFamily="18" charset="0"/>
                <a:sym typeface="Symbol" panose="05050102010706020507" pitchFamily="18" charset="2"/>
              </a:rPr>
              <a:t> are called </a:t>
            </a:r>
            <a:r>
              <a:rPr lang="en-US" altLang="en-US" i="1" dirty="0">
                <a:solidFill>
                  <a:srgbClr val="3333FF"/>
                </a:solidFill>
                <a:cs typeface="Times New Roman" panose="02020603050405020304" pitchFamily="18" charset="0"/>
                <a:sym typeface="Symbol" panose="05050102010706020507" pitchFamily="18" charset="2"/>
              </a:rPr>
              <a:t>strings</a:t>
            </a:r>
            <a:r>
              <a:rPr lang="en-US" altLang="en-US" dirty="0">
                <a:cs typeface="Times New Roman" panose="02020603050405020304" pitchFamily="18" charset="0"/>
                <a:sym typeface="Symbol" panose="05050102010706020507" pitchFamily="18" charset="2"/>
              </a:rPr>
              <a:t> of characters</a:t>
            </a:r>
          </a:p>
        </p:txBody>
      </p:sp>
    </p:spTree>
    <p:extLst>
      <p:ext uri="{BB962C8B-B14F-4D97-AF65-F5344CB8AC3E}">
        <p14:creationId xmlns:p14="http://schemas.microsoft.com/office/powerpoint/2010/main" val="36829846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1A5D0-D5B9-A499-218E-4DDAC3AB4288}"/>
              </a:ext>
            </a:extLst>
          </p:cNvPr>
          <p:cNvSpPr>
            <a:spLocks noGrp="1"/>
          </p:cNvSpPr>
          <p:nvPr>
            <p:ph type="title"/>
          </p:nvPr>
        </p:nvSpPr>
        <p:spPr>
          <a:xfrm>
            <a:off x="676013" y="209149"/>
            <a:ext cx="10515600" cy="305994"/>
          </a:xfrm>
        </p:spPr>
        <p:txBody>
          <a:bodyPr>
            <a:normAutofit fontScale="90000"/>
          </a:bodyPr>
          <a:lstStyle/>
          <a:p>
            <a:r>
              <a:rPr lang="th-TH" altLang="en-US" dirty="0">
                <a:cs typeface="Angsana New" pitchFamily="18" charset="-34"/>
              </a:rPr>
              <a:t>KMP</a:t>
            </a:r>
            <a:r>
              <a:rPr lang="en-US" altLang="en-US" dirty="0">
                <a:cs typeface="Angsana New" pitchFamily="18" charset="-34"/>
              </a:rPr>
              <a:t> Algorithm – Prefix Table – Examples</a:t>
            </a:r>
            <a:endParaRPr lang="en-IN" dirty="0"/>
          </a:p>
        </p:txBody>
      </p:sp>
      <p:graphicFrame>
        <p:nvGraphicFramePr>
          <p:cNvPr id="4" name="Table 4">
            <a:extLst>
              <a:ext uri="{FF2B5EF4-FFF2-40B4-BE49-F238E27FC236}">
                <a16:creationId xmlns:a16="http://schemas.microsoft.com/office/drawing/2014/main" id="{A4BE0A96-FF5E-D9F7-9607-3EE77E76B45F}"/>
              </a:ext>
            </a:extLst>
          </p:cNvPr>
          <p:cNvGraphicFramePr>
            <a:graphicFrameLocks noGrp="1"/>
          </p:cNvGraphicFramePr>
          <p:nvPr>
            <p:ph idx="1"/>
            <p:extLst>
              <p:ext uri="{D42A27DB-BD31-4B8C-83A1-F6EECF244321}">
                <p14:modId xmlns:p14="http://schemas.microsoft.com/office/powerpoint/2010/main" val="572605225"/>
              </p:ext>
            </p:extLst>
          </p:nvPr>
        </p:nvGraphicFramePr>
        <p:xfrm>
          <a:off x="580763" y="3480325"/>
          <a:ext cx="10515600" cy="74168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4164864433"/>
                    </a:ext>
                  </a:extLst>
                </a:gridCol>
                <a:gridCol w="1051560">
                  <a:extLst>
                    <a:ext uri="{9D8B030D-6E8A-4147-A177-3AD203B41FA5}">
                      <a16:colId xmlns:a16="http://schemas.microsoft.com/office/drawing/2014/main" val="2368562457"/>
                    </a:ext>
                  </a:extLst>
                </a:gridCol>
                <a:gridCol w="1051560">
                  <a:extLst>
                    <a:ext uri="{9D8B030D-6E8A-4147-A177-3AD203B41FA5}">
                      <a16:colId xmlns:a16="http://schemas.microsoft.com/office/drawing/2014/main" val="476445472"/>
                    </a:ext>
                  </a:extLst>
                </a:gridCol>
                <a:gridCol w="1051560">
                  <a:extLst>
                    <a:ext uri="{9D8B030D-6E8A-4147-A177-3AD203B41FA5}">
                      <a16:colId xmlns:a16="http://schemas.microsoft.com/office/drawing/2014/main" val="3241161260"/>
                    </a:ext>
                  </a:extLst>
                </a:gridCol>
                <a:gridCol w="1051560">
                  <a:extLst>
                    <a:ext uri="{9D8B030D-6E8A-4147-A177-3AD203B41FA5}">
                      <a16:colId xmlns:a16="http://schemas.microsoft.com/office/drawing/2014/main" val="22471953"/>
                    </a:ext>
                  </a:extLst>
                </a:gridCol>
                <a:gridCol w="1051560">
                  <a:extLst>
                    <a:ext uri="{9D8B030D-6E8A-4147-A177-3AD203B41FA5}">
                      <a16:colId xmlns:a16="http://schemas.microsoft.com/office/drawing/2014/main" val="977954079"/>
                    </a:ext>
                  </a:extLst>
                </a:gridCol>
                <a:gridCol w="1051560">
                  <a:extLst>
                    <a:ext uri="{9D8B030D-6E8A-4147-A177-3AD203B41FA5}">
                      <a16:colId xmlns:a16="http://schemas.microsoft.com/office/drawing/2014/main" val="780515781"/>
                    </a:ext>
                  </a:extLst>
                </a:gridCol>
                <a:gridCol w="1051560">
                  <a:extLst>
                    <a:ext uri="{9D8B030D-6E8A-4147-A177-3AD203B41FA5}">
                      <a16:colId xmlns:a16="http://schemas.microsoft.com/office/drawing/2014/main" val="1555494306"/>
                    </a:ext>
                  </a:extLst>
                </a:gridCol>
                <a:gridCol w="1051560">
                  <a:extLst>
                    <a:ext uri="{9D8B030D-6E8A-4147-A177-3AD203B41FA5}">
                      <a16:colId xmlns:a16="http://schemas.microsoft.com/office/drawing/2014/main" val="1179757463"/>
                    </a:ext>
                  </a:extLst>
                </a:gridCol>
                <a:gridCol w="1051560">
                  <a:extLst>
                    <a:ext uri="{9D8B030D-6E8A-4147-A177-3AD203B41FA5}">
                      <a16:colId xmlns:a16="http://schemas.microsoft.com/office/drawing/2014/main" val="3268318612"/>
                    </a:ext>
                  </a:extLst>
                </a:gridCol>
              </a:tblGrid>
              <a:tr h="370840">
                <a:tc>
                  <a:txBody>
                    <a:bodyPr/>
                    <a:lstStyle/>
                    <a:p>
                      <a:pPr algn="ctr"/>
                      <a:r>
                        <a:rPr lang="en-US" b="1" dirty="0">
                          <a:solidFill>
                            <a:srgbClr val="7030A0"/>
                          </a:solidFill>
                          <a:latin typeface="Trebuchet MS" panose="020B0603020202020204" pitchFamily="34" charset="0"/>
                        </a:rPr>
                        <a:t>a</a:t>
                      </a:r>
                      <a:endParaRPr lang="en-IN" b="1" dirty="0">
                        <a:solidFill>
                          <a:srgbClr val="7030A0"/>
                        </a:solidFill>
                        <a:latin typeface="Trebuchet MS" panose="020B0603020202020204" pitchFamily="34" charset="0"/>
                      </a:endParaRPr>
                    </a:p>
                  </a:txBody>
                  <a:tcPr/>
                </a:tc>
                <a:tc>
                  <a:txBody>
                    <a:bodyPr/>
                    <a:lstStyle/>
                    <a:p>
                      <a:pPr algn="ctr"/>
                      <a:r>
                        <a:rPr lang="en-US" b="1" dirty="0">
                          <a:solidFill>
                            <a:srgbClr val="7030A0"/>
                          </a:solidFill>
                          <a:latin typeface="Trebuchet MS" panose="020B0603020202020204" pitchFamily="34" charset="0"/>
                        </a:rPr>
                        <a:t>b</a:t>
                      </a:r>
                      <a:endParaRPr lang="en-IN" b="1" dirty="0">
                        <a:solidFill>
                          <a:srgbClr val="7030A0"/>
                        </a:solidFill>
                        <a:latin typeface="Trebuchet MS" panose="020B0603020202020204" pitchFamily="34" charset="0"/>
                      </a:endParaRPr>
                    </a:p>
                  </a:txBody>
                  <a:tcPr/>
                </a:tc>
                <a:tc>
                  <a:txBody>
                    <a:bodyPr/>
                    <a:lstStyle/>
                    <a:p>
                      <a:pPr algn="ctr"/>
                      <a:r>
                        <a:rPr lang="en-US" b="1" dirty="0">
                          <a:solidFill>
                            <a:srgbClr val="7030A0"/>
                          </a:solidFill>
                          <a:latin typeface="Trebuchet MS" panose="020B0603020202020204" pitchFamily="34" charset="0"/>
                        </a:rPr>
                        <a:t>a</a:t>
                      </a:r>
                      <a:endParaRPr lang="en-IN" b="1" dirty="0">
                        <a:solidFill>
                          <a:srgbClr val="7030A0"/>
                        </a:solidFill>
                        <a:latin typeface="Trebuchet MS" panose="020B0603020202020204" pitchFamily="34" charset="0"/>
                      </a:endParaRPr>
                    </a:p>
                  </a:txBody>
                  <a:tcPr/>
                </a:tc>
                <a:tc>
                  <a:txBody>
                    <a:bodyPr/>
                    <a:lstStyle/>
                    <a:p>
                      <a:pPr algn="ctr"/>
                      <a:r>
                        <a:rPr lang="en-US" b="1" dirty="0">
                          <a:solidFill>
                            <a:srgbClr val="7030A0"/>
                          </a:solidFill>
                          <a:latin typeface="Trebuchet MS" panose="020B0603020202020204" pitchFamily="34" charset="0"/>
                        </a:rPr>
                        <a:t>b</a:t>
                      </a:r>
                      <a:endParaRPr lang="en-IN" b="1" dirty="0">
                        <a:solidFill>
                          <a:srgbClr val="7030A0"/>
                        </a:solidFill>
                        <a:latin typeface="Trebuchet MS" panose="020B0603020202020204" pitchFamily="34" charset="0"/>
                      </a:endParaRPr>
                    </a:p>
                  </a:txBody>
                  <a:tcPr/>
                </a:tc>
                <a:tc>
                  <a:txBody>
                    <a:bodyPr/>
                    <a:lstStyle/>
                    <a:p>
                      <a:pPr algn="ctr"/>
                      <a:r>
                        <a:rPr lang="en-US" b="1" dirty="0">
                          <a:solidFill>
                            <a:srgbClr val="7030A0"/>
                          </a:solidFill>
                          <a:latin typeface="Trebuchet MS" panose="020B0603020202020204" pitchFamily="34" charset="0"/>
                        </a:rPr>
                        <a:t>a</a:t>
                      </a:r>
                      <a:endParaRPr lang="en-IN" b="1" dirty="0">
                        <a:solidFill>
                          <a:srgbClr val="7030A0"/>
                        </a:solidFill>
                        <a:latin typeface="Trebuchet MS" panose="020B0603020202020204" pitchFamily="34" charset="0"/>
                      </a:endParaRPr>
                    </a:p>
                  </a:txBody>
                  <a:tcPr/>
                </a:tc>
                <a:tc>
                  <a:txBody>
                    <a:bodyPr/>
                    <a:lstStyle/>
                    <a:p>
                      <a:pPr algn="ctr"/>
                      <a:r>
                        <a:rPr lang="en-US" b="1" dirty="0">
                          <a:solidFill>
                            <a:srgbClr val="7030A0"/>
                          </a:solidFill>
                          <a:latin typeface="Trebuchet MS" panose="020B0603020202020204" pitchFamily="34" charset="0"/>
                        </a:rPr>
                        <a:t>b</a:t>
                      </a:r>
                      <a:endParaRPr lang="en-IN" b="1" dirty="0">
                        <a:solidFill>
                          <a:srgbClr val="7030A0"/>
                        </a:solidFill>
                        <a:latin typeface="Trebuchet MS" panose="020B0603020202020204" pitchFamily="34" charset="0"/>
                      </a:endParaRPr>
                    </a:p>
                  </a:txBody>
                  <a:tcPr/>
                </a:tc>
                <a:tc>
                  <a:txBody>
                    <a:bodyPr/>
                    <a:lstStyle/>
                    <a:p>
                      <a:pPr algn="ctr"/>
                      <a:r>
                        <a:rPr lang="en-US" b="1" dirty="0">
                          <a:solidFill>
                            <a:srgbClr val="7030A0"/>
                          </a:solidFill>
                          <a:latin typeface="Trebuchet MS" panose="020B0603020202020204" pitchFamily="34" charset="0"/>
                        </a:rPr>
                        <a:t>a</a:t>
                      </a:r>
                      <a:endParaRPr lang="en-IN" b="1" dirty="0">
                        <a:solidFill>
                          <a:srgbClr val="7030A0"/>
                        </a:solidFill>
                        <a:latin typeface="Trebuchet MS" panose="020B0603020202020204" pitchFamily="34" charset="0"/>
                      </a:endParaRPr>
                    </a:p>
                  </a:txBody>
                  <a:tcPr/>
                </a:tc>
                <a:tc>
                  <a:txBody>
                    <a:bodyPr/>
                    <a:lstStyle/>
                    <a:p>
                      <a:pPr algn="ctr"/>
                      <a:r>
                        <a:rPr lang="en-US" b="1" dirty="0">
                          <a:solidFill>
                            <a:srgbClr val="7030A0"/>
                          </a:solidFill>
                          <a:latin typeface="Trebuchet MS" panose="020B0603020202020204" pitchFamily="34" charset="0"/>
                        </a:rPr>
                        <a:t>b</a:t>
                      </a:r>
                      <a:endParaRPr lang="en-IN" b="1" dirty="0">
                        <a:solidFill>
                          <a:srgbClr val="7030A0"/>
                        </a:solidFill>
                        <a:latin typeface="Trebuchet MS" panose="020B0603020202020204" pitchFamily="34" charset="0"/>
                      </a:endParaRPr>
                    </a:p>
                  </a:txBody>
                  <a:tcPr/>
                </a:tc>
                <a:tc>
                  <a:txBody>
                    <a:bodyPr/>
                    <a:lstStyle/>
                    <a:p>
                      <a:pPr algn="ctr"/>
                      <a:r>
                        <a:rPr lang="en-US" b="1" dirty="0">
                          <a:solidFill>
                            <a:srgbClr val="7030A0"/>
                          </a:solidFill>
                          <a:latin typeface="Trebuchet MS" panose="020B0603020202020204" pitchFamily="34" charset="0"/>
                        </a:rPr>
                        <a:t>c</a:t>
                      </a:r>
                      <a:endParaRPr lang="en-IN" b="1" dirty="0">
                        <a:solidFill>
                          <a:srgbClr val="7030A0"/>
                        </a:solidFill>
                        <a:latin typeface="Trebuchet MS" panose="020B0603020202020204" pitchFamily="34" charset="0"/>
                      </a:endParaRPr>
                    </a:p>
                  </a:txBody>
                  <a:tcPr/>
                </a:tc>
                <a:tc>
                  <a:txBody>
                    <a:bodyPr/>
                    <a:lstStyle/>
                    <a:p>
                      <a:pPr algn="ctr"/>
                      <a:r>
                        <a:rPr lang="en-US" b="1" dirty="0">
                          <a:solidFill>
                            <a:srgbClr val="7030A0"/>
                          </a:solidFill>
                          <a:latin typeface="Trebuchet MS" panose="020B0603020202020204" pitchFamily="34" charset="0"/>
                        </a:rPr>
                        <a:t>a</a:t>
                      </a:r>
                      <a:endParaRPr lang="en-IN" b="1" dirty="0">
                        <a:solidFill>
                          <a:srgbClr val="7030A0"/>
                        </a:solidFill>
                        <a:latin typeface="Trebuchet MS" panose="020B0603020202020204" pitchFamily="34" charset="0"/>
                      </a:endParaRPr>
                    </a:p>
                  </a:txBody>
                  <a:tcPr/>
                </a:tc>
                <a:extLst>
                  <a:ext uri="{0D108BD9-81ED-4DB2-BD59-A6C34878D82A}">
                    <a16:rowId xmlns:a16="http://schemas.microsoft.com/office/drawing/2014/main" val="339057195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tc>
                  <a:txBody>
                    <a:bodyPr/>
                    <a:lstStyle/>
                    <a:p>
                      <a:pPr algn="ctr"/>
                      <a:r>
                        <a:rPr lang="en-US" dirty="0"/>
                        <a:t>5</a:t>
                      </a:r>
                      <a:endParaRPr lang="en-IN" dirty="0"/>
                    </a:p>
                  </a:txBody>
                  <a:tcPr/>
                </a:tc>
                <a:tc>
                  <a:txBody>
                    <a:bodyPr/>
                    <a:lstStyle/>
                    <a:p>
                      <a:pPr algn="ctr"/>
                      <a:r>
                        <a:rPr lang="en-US" dirty="0"/>
                        <a:t>6</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36248598"/>
                  </a:ext>
                </a:extLst>
              </a:tr>
            </a:tbl>
          </a:graphicData>
        </a:graphic>
      </p:graphicFrame>
      <p:graphicFrame>
        <p:nvGraphicFramePr>
          <p:cNvPr id="5" name="Table 5">
            <a:extLst>
              <a:ext uri="{FF2B5EF4-FFF2-40B4-BE49-F238E27FC236}">
                <a16:creationId xmlns:a16="http://schemas.microsoft.com/office/drawing/2014/main" id="{B64EA24E-6E8A-276D-A8CA-D4B6759D6E50}"/>
              </a:ext>
            </a:extLst>
          </p:cNvPr>
          <p:cNvGraphicFramePr>
            <a:graphicFrameLocks noGrp="1"/>
          </p:cNvGraphicFramePr>
          <p:nvPr>
            <p:extLst>
              <p:ext uri="{D42A27DB-BD31-4B8C-83A1-F6EECF244321}">
                <p14:modId xmlns:p14="http://schemas.microsoft.com/office/powerpoint/2010/main" val="1489147150"/>
              </p:ext>
            </p:extLst>
          </p:nvPr>
        </p:nvGraphicFramePr>
        <p:xfrm>
          <a:off x="1268604" y="815708"/>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502232326"/>
                    </a:ext>
                  </a:extLst>
                </a:gridCol>
                <a:gridCol w="2032000">
                  <a:extLst>
                    <a:ext uri="{9D8B030D-6E8A-4147-A177-3AD203B41FA5}">
                      <a16:colId xmlns:a16="http://schemas.microsoft.com/office/drawing/2014/main" val="3485089134"/>
                    </a:ext>
                  </a:extLst>
                </a:gridCol>
                <a:gridCol w="2032000">
                  <a:extLst>
                    <a:ext uri="{9D8B030D-6E8A-4147-A177-3AD203B41FA5}">
                      <a16:colId xmlns:a16="http://schemas.microsoft.com/office/drawing/2014/main" val="3266739306"/>
                    </a:ext>
                  </a:extLst>
                </a:gridCol>
                <a:gridCol w="2032000">
                  <a:extLst>
                    <a:ext uri="{9D8B030D-6E8A-4147-A177-3AD203B41FA5}">
                      <a16:colId xmlns:a16="http://schemas.microsoft.com/office/drawing/2014/main" val="3683572762"/>
                    </a:ext>
                  </a:extLst>
                </a:gridCol>
              </a:tblGrid>
              <a:tr h="370840">
                <a:tc>
                  <a:txBody>
                    <a:bodyPr/>
                    <a:lstStyle/>
                    <a:p>
                      <a:pPr algn="ctr"/>
                      <a:r>
                        <a:rPr lang="en-US" dirty="0">
                          <a:solidFill>
                            <a:srgbClr val="C00000"/>
                          </a:solidFill>
                        </a:rPr>
                        <a:t>A</a:t>
                      </a:r>
                      <a:endParaRPr lang="en-IN" dirty="0">
                        <a:solidFill>
                          <a:srgbClr val="C00000"/>
                        </a:solidFill>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algn="ctr"/>
                      <a:r>
                        <a:rPr lang="en-US" dirty="0">
                          <a:solidFill>
                            <a:srgbClr val="C00000"/>
                          </a:solidFill>
                        </a:rPr>
                        <a:t>A</a:t>
                      </a:r>
                      <a:endParaRPr lang="en-IN" dirty="0">
                        <a:solidFill>
                          <a:srgbClr val="C00000"/>
                        </a:solidFill>
                      </a:endParaRPr>
                    </a:p>
                  </a:txBody>
                  <a:tcPr/>
                </a:tc>
                <a:extLst>
                  <a:ext uri="{0D108BD9-81ED-4DB2-BD59-A6C34878D82A}">
                    <a16:rowId xmlns:a16="http://schemas.microsoft.com/office/drawing/2014/main" val="135799520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1191601309"/>
                  </a:ext>
                </a:extLst>
              </a:tr>
            </a:tbl>
          </a:graphicData>
        </a:graphic>
      </p:graphicFrame>
      <p:graphicFrame>
        <p:nvGraphicFramePr>
          <p:cNvPr id="7" name="Table 7">
            <a:extLst>
              <a:ext uri="{FF2B5EF4-FFF2-40B4-BE49-F238E27FC236}">
                <a16:creationId xmlns:a16="http://schemas.microsoft.com/office/drawing/2014/main" id="{34A265E6-EBC4-3938-B21E-D5FBC3C6DF48}"/>
              </a:ext>
            </a:extLst>
          </p:cNvPr>
          <p:cNvGraphicFramePr>
            <a:graphicFrameLocks noGrp="1"/>
          </p:cNvGraphicFramePr>
          <p:nvPr>
            <p:extLst>
              <p:ext uri="{D42A27DB-BD31-4B8C-83A1-F6EECF244321}">
                <p14:modId xmlns:p14="http://schemas.microsoft.com/office/powerpoint/2010/main" val="1140142969"/>
              </p:ext>
            </p:extLst>
          </p:nvPr>
        </p:nvGraphicFramePr>
        <p:xfrm>
          <a:off x="1268603" y="1674223"/>
          <a:ext cx="8128001" cy="74168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4052549210"/>
                    </a:ext>
                  </a:extLst>
                </a:gridCol>
                <a:gridCol w="1161143">
                  <a:extLst>
                    <a:ext uri="{9D8B030D-6E8A-4147-A177-3AD203B41FA5}">
                      <a16:colId xmlns:a16="http://schemas.microsoft.com/office/drawing/2014/main" val="3338477102"/>
                    </a:ext>
                  </a:extLst>
                </a:gridCol>
                <a:gridCol w="1161143">
                  <a:extLst>
                    <a:ext uri="{9D8B030D-6E8A-4147-A177-3AD203B41FA5}">
                      <a16:colId xmlns:a16="http://schemas.microsoft.com/office/drawing/2014/main" val="2139319755"/>
                    </a:ext>
                  </a:extLst>
                </a:gridCol>
                <a:gridCol w="1161143">
                  <a:extLst>
                    <a:ext uri="{9D8B030D-6E8A-4147-A177-3AD203B41FA5}">
                      <a16:colId xmlns:a16="http://schemas.microsoft.com/office/drawing/2014/main" val="3271553697"/>
                    </a:ext>
                  </a:extLst>
                </a:gridCol>
                <a:gridCol w="1161143">
                  <a:extLst>
                    <a:ext uri="{9D8B030D-6E8A-4147-A177-3AD203B41FA5}">
                      <a16:colId xmlns:a16="http://schemas.microsoft.com/office/drawing/2014/main" val="2197040968"/>
                    </a:ext>
                  </a:extLst>
                </a:gridCol>
                <a:gridCol w="1161143">
                  <a:extLst>
                    <a:ext uri="{9D8B030D-6E8A-4147-A177-3AD203B41FA5}">
                      <a16:colId xmlns:a16="http://schemas.microsoft.com/office/drawing/2014/main" val="1442719438"/>
                    </a:ext>
                  </a:extLst>
                </a:gridCol>
                <a:gridCol w="1161143">
                  <a:extLst>
                    <a:ext uri="{9D8B030D-6E8A-4147-A177-3AD203B41FA5}">
                      <a16:colId xmlns:a16="http://schemas.microsoft.com/office/drawing/2014/main" val="20050517"/>
                    </a:ext>
                  </a:extLst>
                </a:gridCol>
              </a:tblGrid>
              <a:tr h="370840">
                <a:tc>
                  <a:txBody>
                    <a:bodyPr/>
                    <a:lstStyle/>
                    <a:p>
                      <a:pPr algn="ctr"/>
                      <a:r>
                        <a:rPr lang="en-US" dirty="0">
                          <a:solidFill>
                            <a:srgbClr val="C00000"/>
                          </a:solidFill>
                        </a:rPr>
                        <a:t>A</a:t>
                      </a:r>
                      <a:endParaRPr lang="en-IN" dirty="0">
                        <a:solidFill>
                          <a:srgbClr val="C00000"/>
                        </a:solidFill>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marL="0" algn="ctr" defTabSz="914400" rtl="0" eaLnBrk="1" latinLnBrk="0" hangingPunct="1"/>
                      <a:r>
                        <a:rPr lang="en-US" sz="1800" b="1" kern="1200" dirty="0">
                          <a:solidFill>
                            <a:srgbClr val="C00000"/>
                          </a:solidFill>
                          <a:latin typeface="+mn-lt"/>
                          <a:ea typeface="+mn-ea"/>
                          <a:cs typeface="+mn-cs"/>
                        </a:rPr>
                        <a:t>B</a:t>
                      </a:r>
                      <a:endParaRPr lang="en-IN" sz="1800" b="1" kern="1200" dirty="0">
                        <a:solidFill>
                          <a:srgbClr val="C00000"/>
                        </a:solidFill>
                        <a:latin typeface="+mn-lt"/>
                        <a:ea typeface="+mn-ea"/>
                        <a:cs typeface="+mn-cs"/>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algn="ctr"/>
                      <a:r>
                        <a:rPr lang="en-US" dirty="0">
                          <a:solidFill>
                            <a:srgbClr val="C00000"/>
                          </a:solidFill>
                        </a:rPr>
                        <a:t>A</a:t>
                      </a:r>
                      <a:endParaRPr lang="en-IN" dirty="0">
                        <a:solidFill>
                          <a:srgbClr val="C00000"/>
                        </a:solidFill>
                      </a:endParaRPr>
                    </a:p>
                  </a:txBody>
                  <a:tcPr/>
                </a:tc>
                <a:extLst>
                  <a:ext uri="{0D108BD9-81ED-4DB2-BD59-A6C34878D82A}">
                    <a16:rowId xmlns:a16="http://schemas.microsoft.com/office/drawing/2014/main" val="4138709378"/>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1938790507"/>
                  </a:ext>
                </a:extLst>
              </a:tr>
            </a:tbl>
          </a:graphicData>
        </a:graphic>
      </p:graphicFrame>
      <p:graphicFrame>
        <p:nvGraphicFramePr>
          <p:cNvPr id="8" name="Table 8">
            <a:extLst>
              <a:ext uri="{FF2B5EF4-FFF2-40B4-BE49-F238E27FC236}">
                <a16:creationId xmlns:a16="http://schemas.microsoft.com/office/drawing/2014/main" id="{2D591D2B-4DE7-05BE-6FA1-1752869E62E0}"/>
              </a:ext>
            </a:extLst>
          </p:cNvPr>
          <p:cNvGraphicFramePr>
            <a:graphicFrameLocks noGrp="1"/>
          </p:cNvGraphicFramePr>
          <p:nvPr>
            <p:extLst>
              <p:ext uri="{D42A27DB-BD31-4B8C-83A1-F6EECF244321}">
                <p14:modId xmlns:p14="http://schemas.microsoft.com/office/powerpoint/2010/main" val="265913940"/>
              </p:ext>
            </p:extLst>
          </p:nvPr>
        </p:nvGraphicFramePr>
        <p:xfrm>
          <a:off x="1268603" y="2621810"/>
          <a:ext cx="8487791" cy="741680"/>
        </p:xfrm>
        <a:graphic>
          <a:graphicData uri="http://schemas.openxmlformats.org/drawingml/2006/table">
            <a:tbl>
              <a:tblPr firstRow="1" bandRow="1">
                <a:tableStyleId>{5C22544A-7EE6-4342-B048-85BDC9FD1C3A}</a:tableStyleId>
              </a:tblPr>
              <a:tblGrid>
                <a:gridCol w="848779">
                  <a:extLst>
                    <a:ext uri="{9D8B030D-6E8A-4147-A177-3AD203B41FA5}">
                      <a16:colId xmlns:a16="http://schemas.microsoft.com/office/drawing/2014/main" val="4109384612"/>
                    </a:ext>
                  </a:extLst>
                </a:gridCol>
                <a:gridCol w="848779">
                  <a:extLst>
                    <a:ext uri="{9D8B030D-6E8A-4147-A177-3AD203B41FA5}">
                      <a16:colId xmlns:a16="http://schemas.microsoft.com/office/drawing/2014/main" val="1518890237"/>
                    </a:ext>
                  </a:extLst>
                </a:gridCol>
                <a:gridCol w="848779">
                  <a:extLst>
                    <a:ext uri="{9D8B030D-6E8A-4147-A177-3AD203B41FA5}">
                      <a16:colId xmlns:a16="http://schemas.microsoft.com/office/drawing/2014/main" val="3965129655"/>
                    </a:ext>
                  </a:extLst>
                </a:gridCol>
                <a:gridCol w="848779">
                  <a:extLst>
                    <a:ext uri="{9D8B030D-6E8A-4147-A177-3AD203B41FA5}">
                      <a16:colId xmlns:a16="http://schemas.microsoft.com/office/drawing/2014/main" val="2316720635"/>
                    </a:ext>
                  </a:extLst>
                </a:gridCol>
                <a:gridCol w="848779">
                  <a:extLst>
                    <a:ext uri="{9D8B030D-6E8A-4147-A177-3AD203B41FA5}">
                      <a16:colId xmlns:a16="http://schemas.microsoft.com/office/drawing/2014/main" val="8892534"/>
                    </a:ext>
                  </a:extLst>
                </a:gridCol>
                <a:gridCol w="754079">
                  <a:extLst>
                    <a:ext uri="{9D8B030D-6E8A-4147-A177-3AD203B41FA5}">
                      <a16:colId xmlns:a16="http://schemas.microsoft.com/office/drawing/2014/main" val="924728173"/>
                    </a:ext>
                  </a:extLst>
                </a:gridCol>
                <a:gridCol w="755009">
                  <a:extLst>
                    <a:ext uri="{9D8B030D-6E8A-4147-A177-3AD203B41FA5}">
                      <a16:colId xmlns:a16="http://schemas.microsoft.com/office/drawing/2014/main" val="2662017757"/>
                    </a:ext>
                  </a:extLst>
                </a:gridCol>
                <a:gridCol w="679508">
                  <a:extLst>
                    <a:ext uri="{9D8B030D-6E8A-4147-A177-3AD203B41FA5}">
                      <a16:colId xmlns:a16="http://schemas.microsoft.com/office/drawing/2014/main" val="36481856"/>
                    </a:ext>
                  </a:extLst>
                </a:gridCol>
                <a:gridCol w="713065">
                  <a:extLst>
                    <a:ext uri="{9D8B030D-6E8A-4147-A177-3AD203B41FA5}">
                      <a16:colId xmlns:a16="http://schemas.microsoft.com/office/drawing/2014/main" val="3323333023"/>
                    </a:ext>
                  </a:extLst>
                </a:gridCol>
                <a:gridCol w="763398">
                  <a:extLst>
                    <a:ext uri="{9D8B030D-6E8A-4147-A177-3AD203B41FA5}">
                      <a16:colId xmlns:a16="http://schemas.microsoft.com/office/drawing/2014/main" val="575074616"/>
                    </a:ext>
                  </a:extLst>
                </a:gridCol>
                <a:gridCol w="578837">
                  <a:extLst>
                    <a:ext uri="{9D8B030D-6E8A-4147-A177-3AD203B41FA5}">
                      <a16:colId xmlns:a16="http://schemas.microsoft.com/office/drawing/2014/main" val="2934410042"/>
                    </a:ext>
                  </a:extLst>
                </a:gridCol>
              </a:tblGrid>
              <a:tr h="370840">
                <a:tc>
                  <a:txBody>
                    <a:bodyPr/>
                    <a:lstStyle/>
                    <a:p>
                      <a:pPr algn="ctr"/>
                      <a:r>
                        <a:rPr lang="en-US" dirty="0">
                          <a:solidFill>
                            <a:srgbClr val="C00000"/>
                          </a:solidFill>
                        </a:rPr>
                        <a:t>A</a:t>
                      </a:r>
                      <a:endParaRPr lang="en-IN" dirty="0">
                        <a:solidFill>
                          <a:srgbClr val="C00000"/>
                        </a:solidFill>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marL="0" algn="ctr" defTabSz="914400" rtl="0" eaLnBrk="1" latinLnBrk="0" hangingPunct="1"/>
                      <a:r>
                        <a:rPr lang="en-US" sz="1800" b="1" kern="1200" dirty="0">
                          <a:solidFill>
                            <a:srgbClr val="C00000"/>
                          </a:solidFill>
                          <a:latin typeface="+mn-lt"/>
                          <a:ea typeface="+mn-ea"/>
                          <a:cs typeface="+mn-cs"/>
                        </a:rPr>
                        <a:t>B</a:t>
                      </a:r>
                      <a:endParaRPr lang="en-IN" sz="1800" b="1" kern="1200" dirty="0">
                        <a:solidFill>
                          <a:srgbClr val="C00000"/>
                        </a:solidFill>
                        <a:latin typeface="+mn-lt"/>
                        <a:ea typeface="+mn-ea"/>
                        <a:cs typeface="+mn-cs"/>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marL="0" algn="ctr" defTabSz="914400" rtl="0" eaLnBrk="1" latinLnBrk="0" hangingPunct="1"/>
                      <a:r>
                        <a:rPr lang="en-US" sz="1800" b="1" kern="1200" dirty="0">
                          <a:solidFill>
                            <a:srgbClr val="C00000"/>
                          </a:solidFill>
                          <a:latin typeface="+mn-lt"/>
                          <a:ea typeface="+mn-ea"/>
                          <a:cs typeface="+mn-cs"/>
                        </a:rPr>
                        <a:t>C</a:t>
                      </a:r>
                      <a:endParaRPr lang="en-IN" sz="1800" b="1" kern="1200" dirty="0">
                        <a:solidFill>
                          <a:srgbClr val="C00000"/>
                        </a:solidFill>
                        <a:latin typeface="+mn-lt"/>
                        <a:ea typeface="+mn-ea"/>
                        <a:cs typeface="+mn-cs"/>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marL="0" algn="ctr" defTabSz="914400" rtl="0" eaLnBrk="1" latinLnBrk="0" hangingPunct="1"/>
                      <a:r>
                        <a:rPr lang="en-US" sz="1800" b="1" kern="1200" dirty="0">
                          <a:solidFill>
                            <a:srgbClr val="C00000"/>
                          </a:solidFill>
                          <a:latin typeface="+mn-lt"/>
                          <a:ea typeface="+mn-ea"/>
                          <a:cs typeface="+mn-cs"/>
                        </a:rPr>
                        <a:t>B</a:t>
                      </a:r>
                      <a:endParaRPr lang="en-IN" sz="1800" b="1" kern="1200" dirty="0">
                        <a:solidFill>
                          <a:srgbClr val="C00000"/>
                        </a:solidFill>
                        <a:latin typeface="+mn-lt"/>
                        <a:ea typeface="+mn-ea"/>
                        <a:cs typeface="+mn-cs"/>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algn="ctr"/>
                      <a:r>
                        <a:rPr lang="en-US" dirty="0">
                          <a:solidFill>
                            <a:srgbClr val="C00000"/>
                          </a:solidFill>
                        </a:rPr>
                        <a:t>A</a:t>
                      </a:r>
                      <a:endParaRPr lang="en-IN" dirty="0">
                        <a:solidFill>
                          <a:srgbClr val="C00000"/>
                        </a:solidFill>
                      </a:endParaRPr>
                    </a:p>
                  </a:txBody>
                  <a:tcPr/>
                </a:tc>
                <a:extLst>
                  <a:ext uri="{0D108BD9-81ED-4DB2-BD59-A6C34878D82A}">
                    <a16:rowId xmlns:a16="http://schemas.microsoft.com/office/drawing/2014/main" val="1072090433"/>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tc>
                  <a:txBody>
                    <a:bodyPr/>
                    <a:lstStyle/>
                    <a:p>
                      <a:pPr algn="ctr"/>
                      <a:r>
                        <a:rPr lang="en-US" dirty="0"/>
                        <a:t>5</a:t>
                      </a:r>
                      <a:endParaRPr lang="en-IN" dirty="0"/>
                    </a:p>
                  </a:txBody>
                  <a:tcPr/>
                </a:tc>
                <a:extLst>
                  <a:ext uri="{0D108BD9-81ED-4DB2-BD59-A6C34878D82A}">
                    <a16:rowId xmlns:a16="http://schemas.microsoft.com/office/drawing/2014/main" val="2824683057"/>
                  </a:ext>
                </a:extLst>
              </a:tr>
            </a:tbl>
          </a:graphicData>
        </a:graphic>
      </p:graphicFrame>
      <p:graphicFrame>
        <p:nvGraphicFramePr>
          <p:cNvPr id="9" name="Table 8">
            <a:extLst>
              <a:ext uri="{FF2B5EF4-FFF2-40B4-BE49-F238E27FC236}">
                <a16:creationId xmlns:a16="http://schemas.microsoft.com/office/drawing/2014/main" id="{9A4732D8-01E4-BB61-CFFD-7E030869F0EF}"/>
              </a:ext>
            </a:extLst>
          </p:cNvPr>
          <p:cNvGraphicFramePr>
            <a:graphicFrameLocks noGrp="1"/>
          </p:cNvGraphicFramePr>
          <p:nvPr>
            <p:extLst>
              <p:ext uri="{D42A27DB-BD31-4B8C-83A1-F6EECF244321}">
                <p14:modId xmlns:p14="http://schemas.microsoft.com/office/powerpoint/2010/main" val="2427253331"/>
              </p:ext>
            </p:extLst>
          </p:nvPr>
        </p:nvGraphicFramePr>
        <p:xfrm>
          <a:off x="1268603" y="4371822"/>
          <a:ext cx="7908954" cy="741680"/>
        </p:xfrm>
        <a:graphic>
          <a:graphicData uri="http://schemas.openxmlformats.org/drawingml/2006/table">
            <a:tbl>
              <a:tblPr firstRow="1" bandRow="1">
                <a:tableStyleId>{5C22544A-7EE6-4342-B048-85BDC9FD1C3A}</a:tableStyleId>
              </a:tblPr>
              <a:tblGrid>
                <a:gridCol w="848779">
                  <a:extLst>
                    <a:ext uri="{9D8B030D-6E8A-4147-A177-3AD203B41FA5}">
                      <a16:colId xmlns:a16="http://schemas.microsoft.com/office/drawing/2014/main" val="3309734347"/>
                    </a:ext>
                  </a:extLst>
                </a:gridCol>
                <a:gridCol w="848779">
                  <a:extLst>
                    <a:ext uri="{9D8B030D-6E8A-4147-A177-3AD203B41FA5}">
                      <a16:colId xmlns:a16="http://schemas.microsoft.com/office/drawing/2014/main" val="3839749299"/>
                    </a:ext>
                  </a:extLst>
                </a:gridCol>
                <a:gridCol w="848779">
                  <a:extLst>
                    <a:ext uri="{9D8B030D-6E8A-4147-A177-3AD203B41FA5}">
                      <a16:colId xmlns:a16="http://schemas.microsoft.com/office/drawing/2014/main" val="240057595"/>
                    </a:ext>
                  </a:extLst>
                </a:gridCol>
                <a:gridCol w="848779">
                  <a:extLst>
                    <a:ext uri="{9D8B030D-6E8A-4147-A177-3AD203B41FA5}">
                      <a16:colId xmlns:a16="http://schemas.microsoft.com/office/drawing/2014/main" val="2523398763"/>
                    </a:ext>
                  </a:extLst>
                </a:gridCol>
                <a:gridCol w="848779">
                  <a:extLst>
                    <a:ext uri="{9D8B030D-6E8A-4147-A177-3AD203B41FA5}">
                      <a16:colId xmlns:a16="http://schemas.microsoft.com/office/drawing/2014/main" val="608631639"/>
                    </a:ext>
                  </a:extLst>
                </a:gridCol>
                <a:gridCol w="754079">
                  <a:extLst>
                    <a:ext uri="{9D8B030D-6E8A-4147-A177-3AD203B41FA5}">
                      <a16:colId xmlns:a16="http://schemas.microsoft.com/office/drawing/2014/main" val="3881260338"/>
                    </a:ext>
                  </a:extLst>
                </a:gridCol>
                <a:gridCol w="755009">
                  <a:extLst>
                    <a:ext uri="{9D8B030D-6E8A-4147-A177-3AD203B41FA5}">
                      <a16:colId xmlns:a16="http://schemas.microsoft.com/office/drawing/2014/main" val="2519209734"/>
                    </a:ext>
                  </a:extLst>
                </a:gridCol>
                <a:gridCol w="679508">
                  <a:extLst>
                    <a:ext uri="{9D8B030D-6E8A-4147-A177-3AD203B41FA5}">
                      <a16:colId xmlns:a16="http://schemas.microsoft.com/office/drawing/2014/main" val="968987924"/>
                    </a:ext>
                  </a:extLst>
                </a:gridCol>
                <a:gridCol w="713065">
                  <a:extLst>
                    <a:ext uri="{9D8B030D-6E8A-4147-A177-3AD203B41FA5}">
                      <a16:colId xmlns:a16="http://schemas.microsoft.com/office/drawing/2014/main" val="1556229374"/>
                    </a:ext>
                  </a:extLst>
                </a:gridCol>
                <a:gridCol w="763398">
                  <a:extLst>
                    <a:ext uri="{9D8B030D-6E8A-4147-A177-3AD203B41FA5}">
                      <a16:colId xmlns:a16="http://schemas.microsoft.com/office/drawing/2014/main" val="3017517139"/>
                    </a:ext>
                  </a:extLst>
                </a:gridCol>
              </a:tblGrid>
              <a:tr h="370840">
                <a:tc>
                  <a:txBody>
                    <a:bodyPr/>
                    <a:lstStyle/>
                    <a:p>
                      <a:pPr algn="ctr"/>
                      <a:r>
                        <a:rPr lang="en-US" dirty="0">
                          <a:solidFill>
                            <a:srgbClr val="C00000"/>
                          </a:solidFill>
                        </a:rPr>
                        <a:t>A</a:t>
                      </a:r>
                      <a:endParaRPr lang="en-IN" dirty="0">
                        <a:solidFill>
                          <a:srgbClr val="C00000"/>
                        </a:solidFill>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marL="0" algn="ctr" defTabSz="914400" rtl="0" eaLnBrk="1" latinLnBrk="0" hangingPunct="1"/>
                      <a:r>
                        <a:rPr lang="en-US" sz="1800" b="1" kern="1200" dirty="0">
                          <a:solidFill>
                            <a:srgbClr val="C00000"/>
                          </a:solidFill>
                          <a:latin typeface="+mn-lt"/>
                          <a:ea typeface="+mn-ea"/>
                          <a:cs typeface="+mn-cs"/>
                        </a:rPr>
                        <a:t>C</a:t>
                      </a:r>
                      <a:endParaRPr lang="en-IN" sz="1800" b="1" kern="1200" dirty="0">
                        <a:solidFill>
                          <a:srgbClr val="C00000"/>
                        </a:solidFill>
                        <a:latin typeface="+mn-lt"/>
                        <a:ea typeface="+mn-ea"/>
                        <a:cs typeface="+mn-cs"/>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alibri" panose="020F0502020204030204"/>
                          <a:ea typeface="+mn-ea"/>
                          <a:cs typeface="+mn-cs"/>
                        </a:rPr>
                        <a:t>A</a:t>
                      </a:r>
                      <a:endParaRPr kumimoji="0" lang="en-IN" sz="1800" b="1" i="0" u="none" strike="noStrike" kern="1200" cap="none" spc="0" normalizeH="0" baseline="0" noProof="0" dirty="0">
                        <a:ln>
                          <a:noFill/>
                        </a:ln>
                        <a:solidFill>
                          <a:srgbClr val="C00000"/>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alibri" panose="020F0502020204030204"/>
                          <a:ea typeface="+mn-ea"/>
                          <a:cs typeface="+mn-cs"/>
                        </a:rPr>
                        <a:t>A</a:t>
                      </a:r>
                      <a:endParaRPr kumimoji="0" lang="en-IN" sz="1800" b="1" i="0" u="none" strike="noStrike" kern="1200" cap="none" spc="0" normalizeH="0" baseline="0" noProof="0" dirty="0">
                        <a:ln>
                          <a:noFill/>
                        </a:ln>
                        <a:solidFill>
                          <a:srgbClr val="C00000"/>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alibri" panose="020F0502020204030204"/>
                          <a:ea typeface="+mn-ea"/>
                          <a:cs typeface="+mn-cs"/>
                        </a:rPr>
                        <a:t>A</a:t>
                      </a:r>
                      <a:endParaRPr kumimoji="0" lang="en-IN" sz="1800" b="1" i="0" u="none" strike="noStrike" kern="1200" cap="none" spc="0" normalizeH="0" baseline="0" noProof="0" dirty="0">
                        <a:ln>
                          <a:noFill/>
                        </a:ln>
                        <a:solidFill>
                          <a:srgbClr val="C00000"/>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alibri" panose="020F0502020204030204"/>
                          <a:ea typeface="+mn-ea"/>
                          <a:cs typeface="+mn-cs"/>
                        </a:rPr>
                        <a:t>A</a:t>
                      </a:r>
                      <a:endParaRPr kumimoji="0" lang="en-IN" sz="1800" b="1" i="0" u="none" strike="noStrike" kern="1200" cap="none" spc="0" normalizeH="0" baseline="0" noProof="0" dirty="0">
                        <a:ln>
                          <a:noFill/>
                        </a:ln>
                        <a:solidFill>
                          <a:srgbClr val="C00000"/>
                        </a:solidFill>
                        <a:effectLst/>
                        <a:uLnTx/>
                        <a:uFillTx/>
                        <a:latin typeface="Calibri" panose="020F0502020204030204"/>
                        <a:ea typeface="+mn-ea"/>
                        <a:cs typeface="+mn-cs"/>
                      </a:endParaRPr>
                    </a:p>
                  </a:txBody>
                  <a:tcPr/>
                </a:tc>
                <a:tc>
                  <a:txBody>
                    <a:bodyPr/>
                    <a:lstStyle/>
                    <a:p>
                      <a:pPr marL="0" algn="ctr" defTabSz="914400" rtl="0" eaLnBrk="1" latinLnBrk="0" hangingPunct="1"/>
                      <a:r>
                        <a:rPr lang="en-US" sz="1800" b="1" kern="1200" dirty="0">
                          <a:solidFill>
                            <a:srgbClr val="C00000"/>
                          </a:solidFill>
                          <a:latin typeface="+mn-lt"/>
                          <a:ea typeface="+mn-ea"/>
                          <a:cs typeface="+mn-cs"/>
                        </a:rPr>
                        <a:t>C</a:t>
                      </a:r>
                      <a:endParaRPr lang="en-IN" sz="1800" b="1" kern="1200" dirty="0">
                        <a:solidFill>
                          <a:srgbClr val="C00000"/>
                        </a:solidFill>
                        <a:latin typeface="+mn-lt"/>
                        <a:ea typeface="+mn-ea"/>
                        <a:cs typeface="+mn-cs"/>
                      </a:endParaRPr>
                    </a:p>
                  </a:txBody>
                  <a:tcPr/>
                </a:tc>
                <a:extLst>
                  <a:ext uri="{0D108BD9-81ED-4DB2-BD59-A6C34878D82A}">
                    <a16:rowId xmlns:a16="http://schemas.microsoft.com/office/drawing/2014/main" val="381995115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3</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2203882648"/>
                  </a:ext>
                </a:extLst>
              </a:tr>
            </a:tbl>
          </a:graphicData>
        </a:graphic>
      </p:graphicFrame>
      <p:graphicFrame>
        <p:nvGraphicFramePr>
          <p:cNvPr id="10" name="Table 9">
            <a:extLst>
              <a:ext uri="{FF2B5EF4-FFF2-40B4-BE49-F238E27FC236}">
                <a16:creationId xmlns:a16="http://schemas.microsoft.com/office/drawing/2014/main" id="{08349EE7-BA9A-F871-D80C-26BCBD6FD240}"/>
              </a:ext>
            </a:extLst>
          </p:cNvPr>
          <p:cNvGraphicFramePr>
            <a:graphicFrameLocks noGrp="1"/>
          </p:cNvGraphicFramePr>
          <p:nvPr>
            <p:extLst>
              <p:ext uri="{D42A27DB-BD31-4B8C-83A1-F6EECF244321}">
                <p14:modId xmlns:p14="http://schemas.microsoft.com/office/powerpoint/2010/main" val="2013270803"/>
              </p:ext>
            </p:extLst>
          </p:nvPr>
        </p:nvGraphicFramePr>
        <p:xfrm>
          <a:off x="1268603" y="5300612"/>
          <a:ext cx="7908954" cy="741680"/>
        </p:xfrm>
        <a:graphic>
          <a:graphicData uri="http://schemas.openxmlformats.org/drawingml/2006/table">
            <a:tbl>
              <a:tblPr firstRow="1" bandRow="1">
                <a:tableStyleId>{5C22544A-7EE6-4342-B048-85BDC9FD1C3A}</a:tableStyleId>
              </a:tblPr>
              <a:tblGrid>
                <a:gridCol w="848779">
                  <a:extLst>
                    <a:ext uri="{9D8B030D-6E8A-4147-A177-3AD203B41FA5}">
                      <a16:colId xmlns:a16="http://schemas.microsoft.com/office/drawing/2014/main" val="3309734347"/>
                    </a:ext>
                  </a:extLst>
                </a:gridCol>
                <a:gridCol w="848779">
                  <a:extLst>
                    <a:ext uri="{9D8B030D-6E8A-4147-A177-3AD203B41FA5}">
                      <a16:colId xmlns:a16="http://schemas.microsoft.com/office/drawing/2014/main" val="3839749299"/>
                    </a:ext>
                  </a:extLst>
                </a:gridCol>
                <a:gridCol w="848779">
                  <a:extLst>
                    <a:ext uri="{9D8B030D-6E8A-4147-A177-3AD203B41FA5}">
                      <a16:colId xmlns:a16="http://schemas.microsoft.com/office/drawing/2014/main" val="240057595"/>
                    </a:ext>
                  </a:extLst>
                </a:gridCol>
                <a:gridCol w="848779">
                  <a:extLst>
                    <a:ext uri="{9D8B030D-6E8A-4147-A177-3AD203B41FA5}">
                      <a16:colId xmlns:a16="http://schemas.microsoft.com/office/drawing/2014/main" val="2523398763"/>
                    </a:ext>
                  </a:extLst>
                </a:gridCol>
                <a:gridCol w="848779">
                  <a:extLst>
                    <a:ext uri="{9D8B030D-6E8A-4147-A177-3AD203B41FA5}">
                      <a16:colId xmlns:a16="http://schemas.microsoft.com/office/drawing/2014/main" val="608631639"/>
                    </a:ext>
                  </a:extLst>
                </a:gridCol>
                <a:gridCol w="754079">
                  <a:extLst>
                    <a:ext uri="{9D8B030D-6E8A-4147-A177-3AD203B41FA5}">
                      <a16:colId xmlns:a16="http://schemas.microsoft.com/office/drawing/2014/main" val="3881260338"/>
                    </a:ext>
                  </a:extLst>
                </a:gridCol>
                <a:gridCol w="755009">
                  <a:extLst>
                    <a:ext uri="{9D8B030D-6E8A-4147-A177-3AD203B41FA5}">
                      <a16:colId xmlns:a16="http://schemas.microsoft.com/office/drawing/2014/main" val="2519209734"/>
                    </a:ext>
                  </a:extLst>
                </a:gridCol>
                <a:gridCol w="679508">
                  <a:extLst>
                    <a:ext uri="{9D8B030D-6E8A-4147-A177-3AD203B41FA5}">
                      <a16:colId xmlns:a16="http://schemas.microsoft.com/office/drawing/2014/main" val="968987924"/>
                    </a:ext>
                  </a:extLst>
                </a:gridCol>
                <a:gridCol w="713065">
                  <a:extLst>
                    <a:ext uri="{9D8B030D-6E8A-4147-A177-3AD203B41FA5}">
                      <a16:colId xmlns:a16="http://schemas.microsoft.com/office/drawing/2014/main" val="1556229374"/>
                    </a:ext>
                  </a:extLst>
                </a:gridCol>
                <a:gridCol w="763398">
                  <a:extLst>
                    <a:ext uri="{9D8B030D-6E8A-4147-A177-3AD203B41FA5}">
                      <a16:colId xmlns:a16="http://schemas.microsoft.com/office/drawing/2014/main" val="3017517139"/>
                    </a:ext>
                  </a:extLst>
                </a:gridCol>
              </a:tblGrid>
              <a:tr h="370840">
                <a:tc>
                  <a:txBody>
                    <a:bodyPr/>
                    <a:lstStyle/>
                    <a:p>
                      <a:pPr marL="0" algn="ctr" defTabSz="914400" rtl="0" eaLnBrk="1" latinLnBrk="0" hangingPunct="1"/>
                      <a:r>
                        <a:rPr lang="en-US" sz="1800" b="1" kern="1200" dirty="0">
                          <a:solidFill>
                            <a:srgbClr val="C00000"/>
                          </a:solidFill>
                          <a:latin typeface="+mn-lt"/>
                          <a:ea typeface="+mn-ea"/>
                          <a:cs typeface="+mn-cs"/>
                        </a:rPr>
                        <a:t>B</a:t>
                      </a:r>
                      <a:endParaRPr lang="en-IN" sz="1800" b="1" kern="1200" dirty="0">
                        <a:solidFill>
                          <a:srgbClr val="C00000"/>
                        </a:solidFill>
                        <a:latin typeface="+mn-lt"/>
                        <a:ea typeface="+mn-ea"/>
                        <a:cs typeface="+mn-cs"/>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marL="0" algn="ctr" defTabSz="914400" rtl="0" eaLnBrk="1" latinLnBrk="0" hangingPunct="1"/>
                      <a:r>
                        <a:rPr lang="en-US" sz="1800" b="1" kern="1200" dirty="0">
                          <a:solidFill>
                            <a:srgbClr val="C00000"/>
                          </a:solidFill>
                          <a:latin typeface="+mn-lt"/>
                          <a:ea typeface="+mn-ea"/>
                          <a:cs typeface="+mn-cs"/>
                        </a:rPr>
                        <a:t>B</a:t>
                      </a:r>
                      <a:endParaRPr lang="en-IN" sz="1800" b="1" kern="1200" dirty="0">
                        <a:solidFill>
                          <a:srgbClr val="C00000"/>
                        </a:solidFill>
                        <a:latin typeface="+mn-lt"/>
                        <a:ea typeface="+mn-ea"/>
                        <a:cs typeface="+mn-cs"/>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marL="0" algn="ctr" defTabSz="914400" rtl="0" eaLnBrk="1" latinLnBrk="0" hangingPunct="1"/>
                      <a:r>
                        <a:rPr lang="en-US" sz="1800" b="1" kern="1200" dirty="0">
                          <a:solidFill>
                            <a:srgbClr val="C00000"/>
                          </a:solidFill>
                          <a:latin typeface="+mn-lt"/>
                          <a:ea typeface="+mn-ea"/>
                          <a:cs typeface="+mn-cs"/>
                        </a:rPr>
                        <a:t>B</a:t>
                      </a:r>
                      <a:endParaRPr lang="en-IN" sz="1800" b="1" kern="1200" dirty="0">
                        <a:solidFill>
                          <a:srgbClr val="C00000"/>
                        </a:solidFill>
                        <a:latin typeface="+mn-lt"/>
                        <a:ea typeface="+mn-ea"/>
                        <a:cs typeface="+mn-cs"/>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marL="0" algn="ctr" defTabSz="914400" rtl="0" eaLnBrk="1" latinLnBrk="0" hangingPunct="1"/>
                      <a:r>
                        <a:rPr lang="en-US" sz="1800" b="1" kern="1200" dirty="0">
                          <a:solidFill>
                            <a:srgbClr val="C00000"/>
                          </a:solidFill>
                          <a:latin typeface="+mn-lt"/>
                          <a:ea typeface="+mn-ea"/>
                          <a:cs typeface="+mn-cs"/>
                        </a:rPr>
                        <a:t>C</a:t>
                      </a:r>
                      <a:endParaRPr lang="en-IN" sz="1800" b="1" kern="1200" dirty="0">
                        <a:solidFill>
                          <a:srgbClr val="C0000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C00000"/>
                          </a:solidFill>
                          <a:effectLst/>
                          <a:uLnTx/>
                          <a:uFillTx/>
                          <a:latin typeface="Calibri" panose="020F0502020204030204"/>
                          <a:ea typeface="+mn-ea"/>
                          <a:cs typeface="+mn-cs"/>
                        </a:rPr>
                        <a:t>B</a:t>
                      </a:r>
                      <a:endParaRPr kumimoji="0" lang="en-IN" sz="1800" b="1" i="0" u="none" strike="noStrike" kern="1200" cap="none" spc="0" normalizeH="0" baseline="0" noProof="0" dirty="0">
                        <a:ln>
                          <a:noFill/>
                        </a:ln>
                        <a:solidFill>
                          <a:srgbClr val="C00000"/>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alibri" panose="020F0502020204030204"/>
                          <a:ea typeface="+mn-ea"/>
                          <a:cs typeface="+mn-cs"/>
                        </a:rPr>
                        <a:t>B</a:t>
                      </a:r>
                      <a:endParaRPr kumimoji="0" lang="en-IN" sz="1800" b="1" i="0" u="none" strike="noStrike" kern="1200" cap="none" spc="0" normalizeH="0" baseline="0" noProof="0" dirty="0">
                        <a:ln>
                          <a:noFill/>
                        </a:ln>
                        <a:solidFill>
                          <a:srgbClr val="C00000"/>
                        </a:solidFill>
                        <a:effectLst/>
                        <a:uLnTx/>
                        <a:uFillTx/>
                        <a:latin typeface="Calibri" panose="020F0502020204030204"/>
                        <a:ea typeface="+mn-ea"/>
                        <a:cs typeface="+mn-cs"/>
                      </a:endParaRPr>
                    </a:p>
                  </a:txBody>
                  <a:tcPr/>
                </a:tc>
                <a:tc>
                  <a:txBody>
                    <a:bodyPr/>
                    <a:lstStyle/>
                    <a:p>
                      <a:pPr algn="ctr"/>
                      <a:r>
                        <a:rPr lang="en-US" dirty="0">
                          <a:solidFill>
                            <a:srgbClr val="C00000"/>
                          </a:solidFill>
                        </a:rPr>
                        <a:t>A</a:t>
                      </a:r>
                      <a:endParaRPr lang="en-IN" dirty="0">
                        <a:solidFill>
                          <a:srgbClr val="C00000"/>
                        </a:solidFill>
                      </a:endParaRPr>
                    </a:p>
                  </a:txBody>
                  <a:tcPr/>
                </a:tc>
                <a:extLst>
                  <a:ext uri="{0D108BD9-81ED-4DB2-BD59-A6C34878D82A}">
                    <a16:rowId xmlns:a16="http://schemas.microsoft.com/office/drawing/2014/main" val="3819951159"/>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2203882648"/>
                  </a:ext>
                </a:extLst>
              </a:tr>
            </a:tbl>
          </a:graphicData>
        </a:graphic>
      </p:graphicFrame>
      <p:sp>
        <p:nvSpPr>
          <p:cNvPr id="6" name="TextBox 5">
            <a:extLst>
              <a:ext uri="{FF2B5EF4-FFF2-40B4-BE49-F238E27FC236}">
                <a16:creationId xmlns:a16="http://schemas.microsoft.com/office/drawing/2014/main" id="{52EBFDA4-28B9-56E8-6C51-E35F9DB644BF}"/>
              </a:ext>
            </a:extLst>
          </p:cNvPr>
          <p:cNvSpPr txBox="1"/>
          <p:nvPr/>
        </p:nvSpPr>
        <p:spPr>
          <a:xfrm>
            <a:off x="4143375" y="6229402"/>
            <a:ext cx="7731823" cy="353943"/>
          </a:xfrm>
          <a:prstGeom prst="rect">
            <a:avLst/>
          </a:prstGeom>
          <a:noFill/>
        </p:spPr>
        <p:txBody>
          <a:bodyPr wrap="square">
            <a:spAutoFit/>
          </a:bodyPr>
          <a:lstStyle/>
          <a:p>
            <a:r>
              <a:rPr lang="en-IN" sz="1700" dirty="0">
                <a:solidFill>
                  <a:srgbClr val="FF0000"/>
                </a:solidFill>
              </a:rPr>
              <a:t>Courtesy: https://cmps-people.ok.ubc.ca/ylucet/DS/KnuthMorrisPratt.html</a:t>
            </a:r>
          </a:p>
        </p:txBody>
      </p:sp>
    </p:spTree>
    <p:extLst>
      <p:ext uri="{BB962C8B-B14F-4D97-AF65-F5344CB8AC3E}">
        <p14:creationId xmlns:p14="http://schemas.microsoft.com/office/powerpoint/2010/main" val="11394969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1A5D0-D5B9-A499-218E-4DDAC3AB4288}"/>
              </a:ext>
            </a:extLst>
          </p:cNvPr>
          <p:cNvSpPr>
            <a:spLocks noGrp="1"/>
          </p:cNvSpPr>
          <p:nvPr>
            <p:ph type="title"/>
          </p:nvPr>
        </p:nvSpPr>
        <p:spPr>
          <a:xfrm>
            <a:off x="762699" y="412139"/>
            <a:ext cx="10515600" cy="305994"/>
          </a:xfrm>
        </p:spPr>
        <p:txBody>
          <a:bodyPr>
            <a:normAutofit fontScale="90000"/>
          </a:bodyPr>
          <a:lstStyle/>
          <a:p>
            <a:r>
              <a:rPr lang="th-TH" altLang="en-US" dirty="0">
                <a:cs typeface="Angsana New" pitchFamily="18" charset="-34"/>
              </a:rPr>
              <a:t>KMP</a:t>
            </a:r>
            <a:r>
              <a:rPr lang="en-US" altLang="en-US" dirty="0">
                <a:cs typeface="Angsana New" pitchFamily="18" charset="-34"/>
              </a:rPr>
              <a:t> Algorithm – Prefix Table Examples – continued…</a:t>
            </a:r>
            <a:endParaRPr lang="en-IN" dirty="0"/>
          </a:p>
        </p:txBody>
      </p:sp>
      <p:graphicFrame>
        <p:nvGraphicFramePr>
          <p:cNvPr id="4" name="Table 4">
            <a:extLst>
              <a:ext uri="{FF2B5EF4-FFF2-40B4-BE49-F238E27FC236}">
                <a16:creationId xmlns:a16="http://schemas.microsoft.com/office/drawing/2014/main" id="{A4BE0A96-FF5E-D9F7-9607-3EE77E76B45F}"/>
              </a:ext>
            </a:extLst>
          </p:cNvPr>
          <p:cNvGraphicFramePr>
            <a:graphicFrameLocks noGrp="1"/>
          </p:cNvGraphicFramePr>
          <p:nvPr>
            <p:ph idx="1"/>
            <p:extLst>
              <p:ext uri="{D42A27DB-BD31-4B8C-83A1-F6EECF244321}">
                <p14:modId xmlns:p14="http://schemas.microsoft.com/office/powerpoint/2010/main" val="3488458920"/>
              </p:ext>
            </p:extLst>
          </p:nvPr>
        </p:nvGraphicFramePr>
        <p:xfrm>
          <a:off x="580938" y="1311017"/>
          <a:ext cx="10515600" cy="74168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4164864433"/>
                    </a:ext>
                  </a:extLst>
                </a:gridCol>
                <a:gridCol w="1051560">
                  <a:extLst>
                    <a:ext uri="{9D8B030D-6E8A-4147-A177-3AD203B41FA5}">
                      <a16:colId xmlns:a16="http://schemas.microsoft.com/office/drawing/2014/main" val="2368562457"/>
                    </a:ext>
                  </a:extLst>
                </a:gridCol>
                <a:gridCol w="1051560">
                  <a:extLst>
                    <a:ext uri="{9D8B030D-6E8A-4147-A177-3AD203B41FA5}">
                      <a16:colId xmlns:a16="http://schemas.microsoft.com/office/drawing/2014/main" val="476445472"/>
                    </a:ext>
                  </a:extLst>
                </a:gridCol>
                <a:gridCol w="1051560">
                  <a:extLst>
                    <a:ext uri="{9D8B030D-6E8A-4147-A177-3AD203B41FA5}">
                      <a16:colId xmlns:a16="http://schemas.microsoft.com/office/drawing/2014/main" val="3241161260"/>
                    </a:ext>
                  </a:extLst>
                </a:gridCol>
                <a:gridCol w="1051560">
                  <a:extLst>
                    <a:ext uri="{9D8B030D-6E8A-4147-A177-3AD203B41FA5}">
                      <a16:colId xmlns:a16="http://schemas.microsoft.com/office/drawing/2014/main" val="22471953"/>
                    </a:ext>
                  </a:extLst>
                </a:gridCol>
                <a:gridCol w="1051560">
                  <a:extLst>
                    <a:ext uri="{9D8B030D-6E8A-4147-A177-3AD203B41FA5}">
                      <a16:colId xmlns:a16="http://schemas.microsoft.com/office/drawing/2014/main" val="977954079"/>
                    </a:ext>
                  </a:extLst>
                </a:gridCol>
                <a:gridCol w="1051560">
                  <a:extLst>
                    <a:ext uri="{9D8B030D-6E8A-4147-A177-3AD203B41FA5}">
                      <a16:colId xmlns:a16="http://schemas.microsoft.com/office/drawing/2014/main" val="780515781"/>
                    </a:ext>
                  </a:extLst>
                </a:gridCol>
                <a:gridCol w="1051560">
                  <a:extLst>
                    <a:ext uri="{9D8B030D-6E8A-4147-A177-3AD203B41FA5}">
                      <a16:colId xmlns:a16="http://schemas.microsoft.com/office/drawing/2014/main" val="1555494306"/>
                    </a:ext>
                  </a:extLst>
                </a:gridCol>
                <a:gridCol w="1051560">
                  <a:extLst>
                    <a:ext uri="{9D8B030D-6E8A-4147-A177-3AD203B41FA5}">
                      <a16:colId xmlns:a16="http://schemas.microsoft.com/office/drawing/2014/main" val="1179757463"/>
                    </a:ext>
                  </a:extLst>
                </a:gridCol>
                <a:gridCol w="1051560">
                  <a:extLst>
                    <a:ext uri="{9D8B030D-6E8A-4147-A177-3AD203B41FA5}">
                      <a16:colId xmlns:a16="http://schemas.microsoft.com/office/drawing/2014/main" val="3268318612"/>
                    </a:ext>
                  </a:extLst>
                </a:gridCol>
              </a:tblGrid>
              <a:tr h="370840">
                <a:tc>
                  <a:txBody>
                    <a:bodyPr/>
                    <a:lstStyle/>
                    <a:p>
                      <a:pPr algn="ctr"/>
                      <a:r>
                        <a:rPr lang="en-US" dirty="0">
                          <a:solidFill>
                            <a:srgbClr val="C00000"/>
                          </a:solidFill>
                        </a:rPr>
                        <a:t>A</a:t>
                      </a:r>
                      <a:endParaRPr lang="en-IN" dirty="0">
                        <a:solidFill>
                          <a:srgbClr val="C00000"/>
                        </a:solidFill>
                      </a:endParaRPr>
                    </a:p>
                  </a:txBody>
                  <a:tcPr/>
                </a:tc>
                <a:tc>
                  <a:txBody>
                    <a:bodyPr/>
                    <a:lstStyle/>
                    <a:p>
                      <a:pPr marL="0" algn="ctr" defTabSz="914400" rtl="0" eaLnBrk="1" latinLnBrk="0" hangingPunct="1"/>
                      <a:r>
                        <a:rPr lang="en-US" sz="1800" b="1" kern="1200" dirty="0">
                          <a:solidFill>
                            <a:srgbClr val="C00000"/>
                          </a:solidFill>
                          <a:latin typeface="+mn-lt"/>
                          <a:ea typeface="+mn-ea"/>
                          <a:cs typeface="+mn-cs"/>
                        </a:rPr>
                        <a:t>B</a:t>
                      </a:r>
                      <a:endParaRPr lang="en-IN" sz="1800" b="1" kern="1200" dirty="0">
                        <a:solidFill>
                          <a:srgbClr val="C00000"/>
                        </a:solidFill>
                        <a:latin typeface="+mn-lt"/>
                        <a:ea typeface="+mn-ea"/>
                        <a:cs typeface="+mn-cs"/>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marL="0" algn="ctr" defTabSz="914400" rtl="0" eaLnBrk="1" latinLnBrk="0" hangingPunct="1"/>
                      <a:r>
                        <a:rPr lang="en-US" sz="1800" b="1" kern="1200" dirty="0">
                          <a:solidFill>
                            <a:srgbClr val="C00000"/>
                          </a:solidFill>
                          <a:latin typeface="+mn-lt"/>
                          <a:ea typeface="+mn-ea"/>
                          <a:cs typeface="+mn-cs"/>
                        </a:rPr>
                        <a:t>B</a:t>
                      </a:r>
                      <a:endParaRPr lang="en-IN" sz="1800" b="1" kern="1200" dirty="0">
                        <a:solidFill>
                          <a:srgbClr val="C00000"/>
                        </a:solidFill>
                        <a:latin typeface="+mn-lt"/>
                        <a:ea typeface="+mn-ea"/>
                        <a:cs typeface="+mn-cs"/>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marL="0" algn="ctr" defTabSz="914400" rtl="0" eaLnBrk="1" latinLnBrk="0" hangingPunct="1"/>
                      <a:r>
                        <a:rPr lang="en-US" sz="1800" b="1" kern="1200" dirty="0">
                          <a:solidFill>
                            <a:srgbClr val="C00000"/>
                          </a:solidFill>
                          <a:latin typeface="+mn-lt"/>
                          <a:ea typeface="+mn-ea"/>
                          <a:cs typeface="+mn-cs"/>
                        </a:rPr>
                        <a:t>B</a:t>
                      </a:r>
                      <a:endParaRPr lang="en-IN" sz="1800" b="1" kern="1200" dirty="0">
                        <a:solidFill>
                          <a:srgbClr val="C00000"/>
                        </a:solidFill>
                        <a:latin typeface="+mn-lt"/>
                        <a:ea typeface="+mn-ea"/>
                        <a:cs typeface="+mn-cs"/>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marL="0" algn="ctr" defTabSz="914400" rtl="0" eaLnBrk="1" latinLnBrk="0" hangingPunct="1"/>
                      <a:r>
                        <a:rPr lang="en-US" sz="1800" b="1" kern="1200" dirty="0">
                          <a:solidFill>
                            <a:srgbClr val="C00000"/>
                          </a:solidFill>
                          <a:latin typeface="+mn-lt"/>
                          <a:ea typeface="+mn-ea"/>
                          <a:cs typeface="+mn-cs"/>
                        </a:rPr>
                        <a:t>B</a:t>
                      </a:r>
                      <a:endParaRPr lang="en-IN" sz="1800" b="1" kern="1200" dirty="0">
                        <a:solidFill>
                          <a:srgbClr val="C00000"/>
                        </a:solidFill>
                        <a:latin typeface="+mn-lt"/>
                        <a:ea typeface="+mn-ea"/>
                        <a:cs typeface="+mn-cs"/>
                      </a:endParaRPr>
                    </a:p>
                  </a:txBody>
                  <a:tcPr/>
                </a:tc>
                <a:tc>
                  <a:txBody>
                    <a:bodyPr/>
                    <a:lstStyle/>
                    <a:p>
                      <a:pPr marL="0" algn="ctr" defTabSz="914400" rtl="0" eaLnBrk="1" latinLnBrk="0" hangingPunct="1"/>
                      <a:r>
                        <a:rPr lang="en-US" sz="1800" b="1" kern="1200" dirty="0">
                          <a:solidFill>
                            <a:srgbClr val="C00000"/>
                          </a:solidFill>
                          <a:latin typeface="+mn-lt"/>
                          <a:ea typeface="+mn-ea"/>
                          <a:cs typeface="+mn-cs"/>
                        </a:rPr>
                        <a:t>C</a:t>
                      </a:r>
                      <a:endParaRPr lang="en-IN" sz="1800" b="1" kern="1200" dirty="0">
                        <a:solidFill>
                          <a:srgbClr val="C00000"/>
                        </a:solidFill>
                        <a:latin typeface="+mn-lt"/>
                        <a:ea typeface="+mn-ea"/>
                        <a:cs typeface="+mn-cs"/>
                      </a:endParaRPr>
                    </a:p>
                  </a:txBody>
                  <a:tcPr/>
                </a:tc>
                <a:tc>
                  <a:txBody>
                    <a:bodyPr/>
                    <a:lstStyle/>
                    <a:p>
                      <a:pPr algn="ctr"/>
                      <a:r>
                        <a:rPr lang="en-US" dirty="0">
                          <a:solidFill>
                            <a:srgbClr val="C00000"/>
                          </a:solidFill>
                        </a:rPr>
                        <a:t>A</a:t>
                      </a:r>
                      <a:endParaRPr lang="en-IN" dirty="0">
                        <a:solidFill>
                          <a:srgbClr val="C00000"/>
                        </a:solidFill>
                      </a:endParaRPr>
                    </a:p>
                  </a:txBody>
                  <a:tcPr/>
                </a:tc>
                <a:extLst>
                  <a:ext uri="{0D108BD9-81ED-4DB2-BD59-A6C34878D82A}">
                    <a16:rowId xmlns:a16="http://schemas.microsoft.com/office/drawing/2014/main" val="339057195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tc>
                  <a:txBody>
                    <a:bodyPr/>
                    <a:lstStyle/>
                    <a:p>
                      <a:pPr algn="ctr"/>
                      <a:r>
                        <a:rPr lang="en-US" dirty="0"/>
                        <a:t>5</a:t>
                      </a:r>
                      <a:endParaRPr lang="en-IN" dirty="0"/>
                    </a:p>
                  </a:txBody>
                  <a:tcPr/>
                </a:tc>
                <a:tc>
                  <a:txBody>
                    <a:bodyPr/>
                    <a:lstStyle/>
                    <a:p>
                      <a:pPr algn="ctr"/>
                      <a:r>
                        <a:rPr lang="en-US" dirty="0"/>
                        <a:t>6</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36248598"/>
                  </a:ext>
                </a:extLst>
              </a:tr>
            </a:tbl>
          </a:graphicData>
        </a:graphic>
      </p:graphicFrame>
      <p:graphicFrame>
        <p:nvGraphicFramePr>
          <p:cNvPr id="9" name="Table 8">
            <a:extLst>
              <a:ext uri="{FF2B5EF4-FFF2-40B4-BE49-F238E27FC236}">
                <a16:creationId xmlns:a16="http://schemas.microsoft.com/office/drawing/2014/main" id="{9A4732D8-01E4-BB61-CFFD-7E030869F0EF}"/>
              </a:ext>
            </a:extLst>
          </p:cNvPr>
          <p:cNvGraphicFramePr>
            <a:graphicFrameLocks noGrp="1"/>
          </p:cNvGraphicFramePr>
          <p:nvPr>
            <p:extLst>
              <p:ext uri="{D42A27DB-BD31-4B8C-83A1-F6EECF244321}">
                <p14:modId xmlns:p14="http://schemas.microsoft.com/office/powerpoint/2010/main" val="3232460466"/>
              </p:ext>
            </p:extLst>
          </p:nvPr>
        </p:nvGraphicFramePr>
        <p:xfrm>
          <a:off x="2401348" y="3429000"/>
          <a:ext cx="5752983" cy="741680"/>
        </p:xfrm>
        <a:graphic>
          <a:graphicData uri="http://schemas.openxmlformats.org/drawingml/2006/table">
            <a:tbl>
              <a:tblPr firstRow="1" bandRow="1">
                <a:tableStyleId>{5C22544A-7EE6-4342-B048-85BDC9FD1C3A}</a:tableStyleId>
              </a:tblPr>
              <a:tblGrid>
                <a:gridCol w="848779">
                  <a:extLst>
                    <a:ext uri="{9D8B030D-6E8A-4147-A177-3AD203B41FA5}">
                      <a16:colId xmlns:a16="http://schemas.microsoft.com/office/drawing/2014/main" val="3309734347"/>
                    </a:ext>
                  </a:extLst>
                </a:gridCol>
                <a:gridCol w="848779">
                  <a:extLst>
                    <a:ext uri="{9D8B030D-6E8A-4147-A177-3AD203B41FA5}">
                      <a16:colId xmlns:a16="http://schemas.microsoft.com/office/drawing/2014/main" val="3839749299"/>
                    </a:ext>
                  </a:extLst>
                </a:gridCol>
                <a:gridCol w="848779">
                  <a:extLst>
                    <a:ext uri="{9D8B030D-6E8A-4147-A177-3AD203B41FA5}">
                      <a16:colId xmlns:a16="http://schemas.microsoft.com/office/drawing/2014/main" val="240057595"/>
                    </a:ext>
                  </a:extLst>
                </a:gridCol>
                <a:gridCol w="848779">
                  <a:extLst>
                    <a:ext uri="{9D8B030D-6E8A-4147-A177-3AD203B41FA5}">
                      <a16:colId xmlns:a16="http://schemas.microsoft.com/office/drawing/2014/main" val="2523398763"/>
                    </a:ext>
                  </a:extLst>
                </a:gridCol>
                <a:gridCol w="848779">
                  <a:extLst>
                    <a:ext uri="{9D8B030D-6E8A-4147-A177-3AD203B41FA5}">
                      <a16:colId xmlns:a16="http://schemas.microsoft.com/office/drawing/2014/main" val="608631639"/>
                    </a:ext>
                  </a:extLst>
                </a:gridCol>
                <a:gridCol w="754079">
                  <a:extLst>
                    <a:ext uri="{9D8B030D-6E8A-4147-A177-3AD203B41FA5}">
                      <a16:colId xmlns:a16="http://schemas.microsoft.com/office/drawing/2014/main" val="3881260338"/>
                    </a:ext>
                  </a:extLst>
                </a:gridCol>
                <a:gridCol w="755009">
                  <a:extLst>
                    <a:ext uri="{9D8B030D-6E8A-4147-A177-3AD203B41FA5}">
                      <a16:colId xmlns:a16="http://schemas.microsoft.com/office/drawing/2014/main" val="2519209734"/>
                    </a:ext>
                  </a:extLst>
                </a:gridCol>
              </a:tblGrid>
              <a:tr h="370840">
                <a:tc>
                  <a:txBody>
                    <a:bodyPr/>
                    <a:lstStyle/>
                    <a:p>
                      <a:pPr algn="ctr"/>
                      <a:r>
                        <a:rPr lang="en-US" dirty="0">
                          <a:solidFill>
                            <a:srgbClr val="C00000"/>
                          </a:solidFill>
                        </a:rPr>
                        <a:t>A</a:t>
                      </a:r>
                      <a:endParaRPr lang="en-IN" dirty="0">
                        <a:solidFill>
                          <a:srgbClr val="C00000"/>
                        </a:solidFill>
                      </a:endParaRPr>
                    </a:p>
                  </a:txBody>
                  <a:tcPr/>
                </a:tc>
                <a:tc>
                  <a:txBody>
                    <a:bodyPr/>
                    <a:lstStyle/>
                    <a:p>
                      <a:pPr marL="0" algn="ctr" defTabSz="914400" rtl="0" eaLnBrk="1" latinLnBrk="0" hangingPunct="1"/>
                      <a:r>
                        <a:rPr lang="en-US" sz="1800" b="1" kern="1200" dirty="0">
                          <a:solidFill>
                            <a:srgbClr val="C00000"/>
                          </a:solidFill>
                          <a:latin typeface="+mn-lt"/>
                          <a:ea typeface="+mn-ea"/>
                          <a:cs typeface="+mn-cs"/>
                        </a:rPr>
                        <a:t>B</a:t>
                      </a:r>
                      <a:endParaRPr lang="en-IN" sz="1800" b="1" kern="1200" dirty="0">
                        <a:solidFill>
                          <a:srgbClr val="C00000"/>
                        </a:solidFill>
                        <a:latin typeface="+mn-lt"/>
                        <a:ea typeface="+mn-ea"/>
                        <a:cs typeface="+mn-cs"/>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marL="0" algn="ctr" defTabSz="914400" rtl="0" eaLnBrk="1" latinLnBrk="0" hangingPunct="1"/>
                      <a:r>
                        <a:rPr lang="en-US" sz="1800" b="1" kern="1200" dirty="0">
                          <a:solidFill>
                            <a:srgbClr val="C00000"/>
                          </a:solidFill>
                          <a:latin typeface="+mn-lt"/>
                          <a:ea typeface="+mn-ea"/>
                          <a:cs typeface="+mn-cs"/>
                        </a:rPr>
                        <a:t>B</a:t>
                      </a:r>
                      <a:endParaRPr lang="en-IN" sz="1800" b="1" kern="1200" dirty="0">
                        <a:solidFill>
                          <a:srgbClr val="C00000"/>
                        </a:solidFill>
                        <a:latin typeface="+mn-lt"/>
                        <a:ea typeface="+mn-ea"/>
                        <a:cs typeface="+mn-cs"/>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marL="0" algn="ctr" defTabSz="914400" rtl="0" eaLnBrk="1" latinLnBrk="0" hangingPunct="1"/>
                      <a:r>
                        <a:rPr lang="en-US" sz="1800" b="1" kern="1200" dirty="0">
                          <a:solidFill>
                            <a:srgbClr val="C00000"/>
                          </a:solidFill>
                          <a:latin typeface="+mn-lt"/>
                          <a:ea typeface="+mn-ea"/>
                          <a:cs typeface="+mn-cs"/>
                        </a:rPr>
                        <a:t>C</a:t>
                      </a:r>
                      <a:endParaRPr lang="en-IN" sz="1800" b="1" kern="1200" dirty="0">
                        <a:solidFill>
                          <a:srgbClr val="C00000"/>
                        </a:solidFill>
                        <a:latin typeface="+mn-lt"/>
                        <a:ea typeface="+mn-ea"/>
                        <a:cs typeface="+mn-cs"/>
                      </a:endParaRPr>
                    </a:p>
                  </a:txBody>
                  <a:tcPr/>
                </a:tc>
                <a:tc>
                  <a:txBody>
                    <a:bodyPr/>
                    <a:lstStyle/>
                    <a:p>
                      <a:pPr algn="ctr"/>
                      <a:r>
                        <a:rPr lang="en-US" dirty="0">
                          <a:solidFill>
                            <a:srgbClr val="C00000"/>
                          </a:solidFill>
                        </a:rPr>
                        <a:t>A</a:t>
                      </a:r>
                      <a:endParaRPr lang="en-IN" dirty="0">
                        <a:solidFill>
                          <a:srgbClr val="C00000"/>
                        </a:solidFill>
                      </a:endParaRPr>
                    </a:p>
                  </a:txBody>
                  <a:tcPr/>
                </a:tc>
                <a:extLst>
                  <a:ext uri="{0D108BD9-81ED-4DB2-BD59-A6C34878D82A}">
                    <a16:rowId xmlns:a16="http://schemas.microsoft.com/office/drawing/2014/main" val="3819951159"/>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2203882648"/>
                  </a:ext>
                </a:extLst>
              </a:tr>
            </a:tbl>
          </a:graphicData>
        </a:graphic>
      </p:graphicFrame>
      <p:graphicFrame>
        <p:nvGraphicFramePr>
          <p:cNvPr id="3" name="Table 4">
            <a:extLst>
              <a:ext uri="{FF2B5EF4-FFF2-40B4-BE49-F238E27FC236}">
                <a16:creationId xmlns:a16="http://schemas.microsoft.com/office/drawing/2014/main" id="{7DC90E73-D16A-64B0-08B8-51E0CDBAAB68}"/>
              </a:ext>
            </a:extLst>
          </p:cNvPr>
          <p:cNvGraphicFramePr>
            <a:graphicFrameLocks/>
          </p:cNvGraphicFramePr>
          <p:nvPr>
            <p:extLst>
              <p:ext uri="{D42A27DB-BD31-4B8C-83A1-F6EECF244321}">
                <p14:modId xmlns:p14="http://schemas.microsoft.com/office/powerpoint/2010/main" val="351678683"/>
              </p:ext>
            </p:extLst>
          </p:nvPr>
        </p:nvGraphicFramePr>
        <p:xfrm>
          <a:off x="969627" y="2322099"/>
          <a:ext cx="9464040" cy="74168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4164864433"/>
                    </a:ext>
                  </a:extLst>
                </a:gridCol>
                <a:gridCol w="1051560">
                  <a:extLst>
                    <a:ext uri="{9D8B030D-6E8A-4147-A177-3AD203B41FA5}">
                      <a16:colId xmlns:a16="http://schemas.microsoft.com/office/drawing/2014/main" val="2368562457"/>
                    </a:ext>
                  </a:extLst>
                </a:gridCol>
                <a:gridCol w="1051560">
                  <a:extLst>
                    <a:ext uri="{9D8B030D-6E8A-4147-A177-3AD203B41FA5}">
                      <a16:colId xmlns:a16="http://schemas.microsoft.com/office/drawing/2014/main" val="476445472"/>
                    </a:ext>
                  </a:extLst>
                </a:gridCol>
                <a:gridCol w="1051560">
                  <a:extLst>
                    <a:ext uri="{9D8B030D-6E8A-4147-A177-3AD203B41FA5}">
                      <a16:colId xmlns:a16="http://schemas.microsoft.com/office/drawing/2014/main" val="3241161260"/>
                    </a:ext>
                  </a:extLst>
                </a:gridCol>
                <a:gridCol w="1051560">
                  <a:extLst>
                    <a:ext uri="{9D8B030D-6E8A-4147-A177-3AD203B41FA5}">
                      <a16:colId xmlns:a16="http://schemas.microsoft.com/office/drawing/2014/main" val="22471953"/>
                    </a:ext>
                  </a:extLst>
                </a:gridCol>
                <a:gridCol w="1051560">
                  <a:extLst>
                    <a:ext uri="{9D8B030D-6E8A-4147-A177-3AD203B41FA5}">
                      <a16:colId xmlns:a16="http://schemas.microsoft.com/office/drawing/2014/main" val="977954079"/>
                    </a:ext>
                  </a:extLst>
                </a:gridCol>
                <a:gridCol w="1051560">
                  <a:extLst>
                    <a:ext uri="{9D8B030D-6E8A-4147-A177-3AD203B41FA5}">
                      <a16:colId xmlns:a16="http://schemas.microsoft.com/office/drawing/2014/main" val="780515781"/>
                    </a:ext>
                  </a:extLst>
                </a:gridCol>
                <a:gridCol w="1051560">
                  <a:extLst>
                    <a:ext uri="{9D8B030D-6E8A-4147-A177-3AD203B41FA5}">
                      <a16:colId xmlns:a16="http://schemas.microsoft.com/office/drawing/2014/main" val="1555494306"/>
                    </a:ext>
                  </a:extLst>
                </a:gridCol>
                <a:gridCol w="1051560">
                  <a:extLst>
                    <a:ext uri="{9D8B030D-6E8A-4147-A177-3AD203B41FA5}">
                      <a16:colId xmlns:a16="http://schemas.microsoft.com/office/drawing/2014/main" val="1179757463"/>
                    </a:ext>
                  </a:extLst>
                </a:gridCol>
              </a:tblGrid>
              <a:tr h="370840">
                <a:tc>
                  <a:txBody>
                    <a:bodyPr/>
                    <a:lstStyle/>
                    <a:p>
                      <a:pPr algn="ctr"/>
                      <a:r>
                        <a:rPr lang="en-US" dirty="0">
                          <a:solidFill>
                            <a:srgbClr val="C00000"/>
                          </a:solidFill>
                        </a:rPr>
                        <a:t>A</a:t>
                      </a:r>
                      <a:endParaRPr lang="en-IN" dirty="0">
                        <a:solidFill>
                          <a:srgbClr val="C00000"/>
                        </a:solidFill>
                      </a:endParaRPr>
                    </a:p>
                  </a:txBody>
                  <a:tcPr/>
                </a:tc>
                <a:tc>
                  <a:txBody>
                    <a:bodyPr/>
                    <a:lstStyle/>
                    <a:p>
                      <a:pPr marL="0" algn="ctr" defTabSz="914400" rtl="0" eaLnBrk="1" latinLnBrk="0" hangingPunct="1"/>
                      <a:r>
                        <a:rPr lang="en-US" sz="1800" b="1" kern="1200" dirty="0">
                          <a:solidFill>
                            <a:srgbClr val="C00000"/>
                          </a:solidFill>
                          <a:latin typeface="+mn-lt"/>
                          <a:ea typeface="+mn-ea"/>
                          <a:cs typeface="+mn-cs"/>
                        </a:rPr>
                        <a:t>B</a:t>
                      </a:r>
                      <a:endParaRPr lang="en-IN" sz="1800" b="1" kern="1200" dirty="0">
                        <a:solidFill>
                          <a:srgbClr val="C00000"/>
                        </a:solidFill>
                        <a:latin typeface="+mn-lt"/>
                        <a:ea typeface="+mn-ea"/>
                        <a:cs typeface="+mn-cs"/>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marL="0" algn="ctr" defTabSz="914400" rtl="0" eaLnBrk="1" latinLnBrk="0" hangingPunct="1"/>
                      <a:r>
                        <a:rPr lang="en-US" sz="1800" b="1" kern="1200" dirty="0">
                          <a:solidFill>
                            <a:srgbClr val="C00000"/>
                          </a:solidFill>
                          <a:latin typeface="+mn-lt"/>
                          <a:ea typeface="+mn-ea"/>
                          <a:cs typeface="+mn-cs"/>
                        </a:rPr>
                        <a:t>B</a:t>
                      </a:r>
                      <a:endParaRPr lang="en-IN" sz="1800" b="1" kern="1200" dirty="0">
                        <a:solidFill>
                          <a:srgbClr val="C00000"/>
                        </a:solidFill>
                        <a:latin typeface="+mn-lt"/>
                        <a:ea typeface="+mn-ea"/>
                        <a:cs typeface="+mn-cs"/>
                      </a:endParaRPr>
                    </a:p>
                  </a:txBody>
                  <a:tcPr/>
                </a:tc>
                <a:tc>
                  <a:txBody>
                    <a:bodyPr/>
                    <a:lstStyle/>
                    <a:p>
                      <a:pPr marL="0" algn="ctr" defTabSz="914400" rtl="0" eaLnBrk="1" latinLnBrk="0" hangingPunct="1"/>
                      <a:r>
                        <a:rPr lang="en-US" sz="1800" b="1" kern="1200" dirty="0">
                          <a:solidFill>
                            <a:srgbClr val="C00000"/>
                          </a:solidFill>
                          <a:latin typeface="+mn-lt"/>
                          <a:ea typeface="+mn-ea"/>
                          <a:cs typeface="+mn-cs"/>
                        </a:rPr>
                        <a:t>C</a:t>
                      </a:r>
                      <a:endParaRPr lang="en-IN" sz="1800" b="1" kern="1200" dirty="0">
                        <a:solidFill>
                          <a:srgbClr val="C00000"/>
                        </a:solidFill>
                        <a:latin typeface="+mn-lt"/>
                        <a:ea typeface="+mn-ea"/>
                        <a:cs typeface="+mn-cs"/>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marL="0" algn="ctr" defTabSz="914400" rtl="0" eaLnBrk="1" latinLnBrk="0" hangingPunct="1"/>
                      <a:r>
                        <a:rPr lang="en-US" sz="1800" b="1" kern="1200" dirty="0">
                          <a:solidFill>
                            <a:srgbClr val="C00000"/>
                          </a:solidFill>
                          <a:latin typeface="+mn-lt"/>
                          <a:ea typeface="+mn-ea"/>
                          <a:cs typeface="+mn-cs"/>
                        </a:rPr>
                        <a:t>B</a:t>
                      </a:r>
                      <a:endParaRPr lang="en-IN" sz="1800" b="1" kern="1200" dirty="0">
                        <a:solidFill>
                          <a:srgbClr val="C00000"/>
                        </a:solidFill>
                        <a:latin typeface="+mn-lt"/>
                        <a:ea typeface="+mn-ea"/>
                        <a:cs typeface="+mn-cs"/>
                      </a:endParaRPr>
                    </a:p>
                  </a:txBody>
                  <a:tcPr/>
                </a:tc>
                <a:extLst>
                  <a:ext uri="{0D108BD9-81ED-4DB2-BD59-A6C34878D82A}">
                    <a16:rowId xmlns:a16="http://schemas.microsoft.com/office/drawing/2014/main" val="339057195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36248598"/>
                  </a:ext>
                </a:extLst>
              </a:tr>
            </a:tbl>
          </a:graphicData>
        </a:graphic>
      </p:graphicFrame>
      <p:graphicFrame>
        <p:nvGraphicFramePr>
          <p:cNvPr id="6" name="Table 6">
            <a:extLst>
              <a:ext uri="{FF2B5EF4-FFF2-40B4-BE49-F238E27FC236}">
                <a16:creationId xmlns:a16="http://schemas.microsoft.com/office/drawing/2014/main" id="{58832E92-DD16-8C6F-465C-8F3F1A13AD54}"/>
              </a:ext>
            </a:extLst>
          </p:cNvPr>
          <p:cNvGraphicFramePr>
            <a:graphicFrameLocks noGrp="1"/>
          </p:cNvGraphicFramePr>
          <p:nvPr>
            <p:extLst>
              <p:ext uri="{D42A27DB-BD31-4B8C-83A1-F6EECF244321}">
                <p14:modId xmlns:p14="http://schemas.microsoft.com/office/powerpoint/2010/main" val="2243321499"/>
              </p:ext>
            </p:extLst>
          </p:nvPr>
        </p:nvGraphicFramePr>
        <p:xfrm>
          <a:off x="1270031" y="4535901"/>
          <a:ext cx="8380804" cy="731520"/>
        </p:xfrm>
        <a:graphic>
          <a:graphicData uri="http://schemas.openxmlformats.org/drawingml/2006/table">
            <a:tbl>
              <a:tblPr firstRow="1" bandRow="1">
                <a:tableStyleId>{5C22544A-7EE6-4342-B048-85BDC9FD1C3A}</a:tableStyleId>
              </a:tblPr>
              <a:tblGrid>
                <a:gridCol w="418869">
                  <a:extLst>
                    <a:ext uri="{9D8B030D-6E8A-4147-A177-3AD203B41FA5}">
                      <a16:colId xmlns:a16="http://schemas.microsoft.com/office/drawing/2014/main" val="602930091"/>
                    </a:ext>
                  </a:extLst>
                </a:gridCol>
                <a:gridCol w="369898">
                  <a:extLst>
                    <a:ext uri="{9D8B030D-6E8A-4147-A177-3AD203B41FA5}">
                      <a16:colId xmlns:a16="http://schemas.microsoft.com/office/drawing/2014/main" val="1477212178"/>
                    </a:ext>
                  </a:extLst>
                </a:gridCol>
                <a:gridCol w="360726">
                  <a:extLst>
                    <a:ext uri="{9D8B030D-6E8A-4147-A177-3AD203B41FA5}">
                      <a16:colId xmlns:a16="http://schemas.microsoft.com/office/drawing/2014/main" val="668236179"/>
                    </a:ext>
                  </a:extLst>
                </a:gridCol>
                <a:gridCol w="327171">
                  <a:extLst>
                    <a:ext uri="{9D8B030D-6E8A-4147-A177-3AD203B41FA5}">
                      <a16:colId xmlns:a16="http://schemas.microsoft.com/office/drawing/2014/main" val="3542850018"/>
                    </a:ext>
                  </a:extLst>
                </a:gridCol>
                <a:gridCol w="402671">
                  <a:extLst>
                    <a:ext uri="{9D8B030D-6E8A-4147-A177-3AD203B41FA5}">
                      <a16:colId xmlns:a16="http://schemas.microsoft.com/office/drawing/2014/main" val="2416502709"/>
                    </a:ext>
                  </a:extLst>
                </a:gridCol>
                <a:gridCol w="411061">
                  <a:extLst>
                    <a:ext uri="{9D8B030D-6E8A-4147-A177-3AD203B41FA5}">
                      <a16:colId xmlns:a16="http://schemas.microsoft.com/office/drawing/2014/main" val="3138953532"/>
                    </a:ext>
                  </a:extLst>
                </a:gridCol>
                <a:gridCol w="402672">
                  <a:extLst>
                    <a:ext uri="{9D8B030D-6E8A-4147-A177-3AD203B41FA5}">
                      <a16:colId xmlns:a16="http://schemas.microsoft.com/office/drawing/2014/main" val="4022044966"/>
                    </a:ext>
                  </a:extLst>
                </a:gridCol>
                <a:gridCol w="461394">
                  <a:extLst>
                    <a:ext uri="{9D8B030D-6E8A-4147-A177-3AD203B41FA5}">
                      <a16:colId xmlns:a16="http://schemas.microsoft.com/office/drawing/2014/main" val="226203448"/>
                    </a:ext>
                  </a:extLst>
                </a:gridCol>
                <a:gridCol w="469784">
                  <a:extLst>
                    <a:ext uri="{9D8B030D-6E8A-4147-A177-3AD203B41FA5}">
                      <a16:colId xmlns:a16="http://schemas.microsoft.com/office/drawing/2014/main" val="1703116363"/>
                    </a:ext>
                  </a:extLst>
                </a:gridCol>
                <a:gridCol w="562062">
                  <a:extLst>
                    <a:ext uri="{9D8B030D-6E8A-4147-A177-3AD203B41FA5}">
                      <a16:colId xmlns:a16="http://schemas.microsoft.com/office/drawing/2014/main" val="3824871242"/>
                    </a:ext>
                  </a:extLst>
                </a:gridCol>
                <a:gridCol w="469783">
                  <a:extLst>
                    <a:ext uri="{9D8B030D-6E8A-4147-A177-3AD203B41FA5}">
                      <a16:colId xmlns:a16="http://schemas.microsoft.com/office/drawing/2014/main" val="2206299188"/>
                    </a:ext>
                  </a:extLst>
                </a:gridCol>
                <a:gridCol w="478173">
                  <a:extLst>
                    <a:ext uri="{9D8B030D-6E8A-4147-A177-3AD203B41FA5}">
                      <a16:colId xmlns:a16="http://schemas.microsoft.com/office/drawing/2014/main" val="3353871553"/>
                    </a:ext>
                  </a:extLst>
                </a:gridCol>
                <a:gridCol w="587229">
                  <a:extLst>
                    <a:ext uri="{9D8B030D-6E8A-4147-A177-3AD203B41FA5}">
                      <a16:colId xmlns:a16="http://schemas.microsoft.com/office/drawing/2014/main" val="2918267702"/>
                    </a:ext>
                  </a:extLst>
                </a:gridCol>
                <a:gridCol w="587230">
                  <a:extLst>
                    <a:ext uri="{9D8B030D-6E8A-4147-A177-3AD203B41FA5}">
                      <a16:colId xmlns:a16="http://schemas.microsoft.com/office/drawing/2014/main" val="1854098095"/>
                    </a:ext>
                  </a:extLst>
                </a:gridCol>
                <a:gridCol w="578841">
                  <a:extLst>
                    <a:ext uri="{9D8B030D-6E8A-4147-A177-3AD203B41FA5}">
                      <a16:colId xmlns:a16="http://schemas.microsoft.com/office/drawing/2014/main" val="1118249841"/>
                    </a:ext>
                  </a:extLst>
                </a:gridCol>
                <a:gridCol w="494950">
                  <a:extLst>
                    <a:ext uri="{9D8B030D-6E8A-4147-A177-3AD203B41FA5}">
                      <a16:colId xmlns:a16="http://schemas.microsoft.com/office/drawing/2014/main" val="388530812"/>
                    </a:ext>
                  </a:extLst>
                </a:gridCol>
                <a:gridCol w="494951">
                  <a:extLst>
                    <a:ext uri="{9D8B030D-6E8A-4147-A177-3AD203B41FA5}">
                      <a16:colId xmlns:a16="http://schemas.microsoft.com/office/drawing/2014/main" val="4064604353"/>
                    </a:ext>
                  </a:extLst>
                </a:gridCol>
                <a:gridCol w="503339">
                  <a:extLst>
                    <a:ext uri="{9D8B030D-6E8A-4147-A177-3AD203B41FA5}">
                      <a16:colId xmlns:a16="http://schemas.microsoft.com/office/drawing/2014/main" val="2168863444"/>
                    </a:ext>
                  </a:extLst>
                </a:gridCol>
              </a:tblGrid>
              <a:tr h="336036">
                <a:tc>
                  <a:txBody>
                    <a:bodyPr/>
                    <a:lstStyle/>
                    <a:p>
                      <a:pPr algn="ctr"/>
                      <a:r>
                        <a:rPr lang="en-US" dirty="0">
                          <a:solidFill>
                            <a:srgbClr val="C00000"/>
                          </a:solidFill>
                        </a:rPr>
                        <a:t>A</a:t>
                      </a:r>
                      <a:endParaRPr lang="en-IN" dirty="0">
                        <a:solidFill>
                          <a:srgbClr val="C00000"/>
                        </a:solidFill>
                      </a:endParaRPr>
                    </a:p>
                  </a:txBody>
                  <a:tcPr/>
                </a:tc>
                <a:tc>
                  <a:txBody>
                    <a:bodyPr/>
                    <a:lstStyle/>
                    <a:p>
                      <a:pPr marL="0" algn="ctr" defTabSz="914400" rtl="0" eaLnBrk="1" latinLnBrk="0" hangingPunct="1"/>
                      <a:r>
                        <a:rPr lang="en-US" sz="1800" b="1" kern="1200" dirty="0">
                          <a:solidFill>
                            <a:srgbClr val="C00000"/>
                          </a:solidFill>
                          <a:latin typeface="+mn-lt"/>
                          <a:ea typeface="+mn-ea"/>
                          <a:cs typeface="+mn-cs"/>
                        </a:rPr>
                        <a:t>C</a:t>
                      </a:r>
                      <a:endParaRPr lang="en-IN" sz="1800" b="1" kern="1200" dirty="0">
                        <a:solidFill>
                          <a:srgbClr val="C00000"/>
                        </a:solidFill>
                        <a:latin typeface="+mn-lt"/>
                        <a:ea typeface="+mn-ea"/>
                        <a:cs typeface="+mn-cs"/>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marL="0" algn="ctr" defTabSz="914400" rtl="0" eaLnBrk="1" latinLnBrk="0" hangingPunct="1"/>
                      <a:r>
                        <a:rPr lang="en-US" sz="1800" b="1" kern="1200" dirty="0">
                          <a:solidFill>
                            <a:srgbClr val="C00000"/>
                          </a:solidFill>
                          <a:latin typeface="+mn-lt"/>
                          <a:ea typeface="+mn-ea"/>
                          <a:cs typeface="+mn-cs"/>
                        </a:rPr>
                        <a:t>C</a:t>
                      </a:r>
                      <a:endParaRPr lang="en-IN" sz="1800" b="1" kern="1200" dirty="0">
                        <a:solidFill>
                          <a:srgbClr val="C00000"/>
                        </a:solidFill>
                        <a:latin typeface="+mn-lt"/>
                        <a:ea typeface="+mn-ea"/>
                        <a:cs typeface="+mn-cs"/>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marL="0" algn="ctr" defTabSz="914400" rtl="0" eaLnBrk="1" latinLnBrk="0" hangingPunct="1"/>
                      <a:r>
                        <a:rPr lang="en-US" sz="1800" b="1" kern="1200" dirty="0">
                          <a:solidFill>
                            <a:srgbClr val="C00000"/>
                          </a:solidFill>
                          <a:latin typeface="+mn-lt"/>
                          <a:ea typeface="+mn-ea"/>
                          <a:cs typeface="+mn-cs"/>
                        </a:rPr>
                        <a:t>B</a:t>
                      </a:r>
                      <a:endParaRPr lang="en-IN" sz="1800" b="1" kern="1200" dirty="0">
                        <a:solidFill>
                          <a:srgbClr val="C00000"/>
                        </a:solidFill>
                        <a:latin typeface="+mn-lt"/>
                        <a:ea typeface="+mn-ea"/>
                        <a:cs typeface="+mn-cs"/>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marL="0" algn="ctr" defTabSz="914400" rtl="0" eaLnBrk="1" latinLnBrk="0" hangingPunct="1"/>
                      <a:r>
                        <a:rPr lang="en-US" sz="1800" b="1" kern="1200" dirty="0">
                          <a:solidFill>
                            <a:srgbClr val="C00000"/>
                          </a:solidFill>
                          <a:latin typeface="+mn-lt"/>
                          <a:ea typeface="+mn-ea"/>
                          <a:cs typeface="+mn-cs"/>
                        </a:rPr>
                        <a:t>C</a:t>
                      </a:r>
                      <a:endParaRPr lang="en-IN" sz="1800" b="1" kern="1200" dirty="0">
                        <a:solidFill>
                          <a:srgbClr val="C00000"/>
                        </a:solidFill>
                        <a:latin typeface="+mn-lt"/>
                        <a:ea typeface="+mn-ea"/>
                        <a:cs typeface="+mn-cs"/>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marL="0" algn="ctr" defTabSz="914400" rtl="0" eaLnBrk="1" latinLnBrk="0" hangingPunct="1"/>
                      <a:r>
                        <a:rPr lang="en-US" sz="1800" b="1" kern="1200" dirty="0">
                          <a:solidFill>
                            <a:srgbClr val="C00000"/>
                          </a:solidFill>
                          <a:latin typeface="+mn-lt"/>
                          <a:ea typeface="+mn-ea"/>
                          <a:cs typeface="+mn-cs"/>
                        </a:rPr>
                        <a:t>C</a:t>
                      </a:r>
                      <a:endParaRPr lang="en-IN" sz="1800" b="1" kern="1200" dirty="0">
                        <a:solidFill>
                          <a:srgbClr val="C00000"/>
                        </a:solidFill>
                        <a:latin typeface="+mn-lt"/>
                        <a:ea typeface="+mn-ea"/>
                        <a:cs typeface="+mn-cs"/>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marL="0" algn="ctr" defTabSz="914400" rtl="0" eaLnBrk="1" latinLnBrk="0" hangingPunct="1"/>
                      <a:r>
                        <a:rPr lang="en-US" sz="1800" b="1" kern="1200" dirty="0">
                          <a:solidFill>
                            <a:srgbClr val="C00000"/>
                          </a:solidFill>
                          <a:latin typeface="+mn-lt"/>
                          <a:ea typeface="+mn-ea"/>
                          <a:cs typeface="+mn-cs"/>
                        </a:rPr>
                        <a:t>B</a:t>
                      </a:r>
                      <a:endParaRPr lang="en-IN" sz="1800" b="1" kern="1200" dirty="0">
                        <a:solidFill>
                          <a:srgbClr val="C00000"/>
                        </a:solidFill>
                        <a:latin typeface="+mn-lt"/>
                        <a:ea typeface="+mn-ea"/>
                        <a:cs typeface="+mn-cs"/>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marL="0" algn="ctr" defTabSz="914400" rtl="0" eaLnBrk="1" latinLnBrk="0" hangingPunct="1"/>
                      <a:r>
                        <a:rPr lang="en-US" sz="1800" b="1" kern="1200" dirty="0">
                          <a:solidFill>
                            <a:srgbClr val="C00000"/>
                          </a:solidFill>
                          <a:latin typeface="+mn-lt"/>
                          <a:ea typeface="+mn-ea"/>
                          <a:cs typeface="+mn-cs"/>
                        </a:rPr>
                        <a:t>C</a:t>
                      </a:r>
                      <a:endParaRPr lang="en-IN" sz="1800" b="1" kern="1200" dirty="0">
                        <a:solidFill>
                          <a:srgbClr val="C00000"/>
                        </a:solidFill>
                        <a:latin typeface="+mn-lt"/>
                        <a:ea typeface="+mn-ea"/>
                        <a:cs typeface="+mn-cs"/>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marL="0" algn="ctr" defTabSz="914400" rtl="0" eaLnBrk="1" latinLnBrk="0" hangingPunct="1"/>
                      <a:r>
                        <a:rPr lang="en-US" sz="1800" b="1" kern="1200" dirty="0">
                          <a:solidFill>
                            <a:srgbClr val="C00000"/>
                          </a:solidFill>
                          <a:latin typeface="+mn-lt"/>
                          <a:ea typeface="+mn-ea"/>
                          <a:cs typeface="+mn-cs"/>
                        </a:rPr>
                        <a:t>C</a:t>
                      </a:r>
                      <a:endParaRPr lang="en-IN" sz="1800" b="1" kern="1200" dirty="0">
                        <a:solidFill>
                          <a:srgbClr val="C00000"/>
                        </a:solidFill>
                        <a:latin typeface="+mn-lt"/>
                        <a:ea typeface="+mn-ea"/>
                        <a:cs typeface="+mn-cs"/>
                      </a:endParaRPr>
                    </a:p>
                  </a:txBody>
                  <a:tcPr/>
                </a:tc>
                <a:tc>
                  <a:txBody>
                    <a:bodyPr/>
                    <a:lstStyle/>
                    <a:p>
                      <a:pPr algn="ctr"/>
                      <a:r>
                        <a:rPr lang="en-US" dirty="0">
                          <a:solidFill>
                            <a:srgbClr val="C00000"/>
                          </a:solidFill>
                        </a:rPr>
                        <a:t>A</a:t>
                      </a:r>
                      <a:endParaRPr lang="en-IN" dirty="0">
                        <a:solidFill>
                          <a:srgbClr val="C00000"/>
                        </a:solidFill>
                      </a:endParaRPr>
                    </a:p>
                  </a:txBody>
                  <a:tcPr/>
                </a:tc>
                <a:tc>
                  <a:txBody>
                    <a:bodyPr/>
                    <a:lstStyle/>
                    <a:p>
                      <a:pPr marL="0" algn="ctr" defTabSz="914400" rtl="0" eaLnBrk="1" latinLnBrk="0" hangingPunct="1"/>
                      <a:r>
                        <a:rPr lang="en-US" sz="1800" b="1" kern="1200" dirty="0">
                          <a:solidFill>
                            <a:srgbClr val="C00000"/>
                          </a:solidFill>
                          <a:latin typeface="+mn-lt"/>
                          <a:ea typeface="+mn-ea"/>
                          <a:cs typeface="+mn-cs"/>
                        </a:rPr>
                        <a:t>C</a:t>
                      </a:r>
                      <a:endParaRPr lang="en-IN" sz="1800" b="1" kern="1200" dirty="0">
                        <a:solidFill>
                          <a:srgbClr val="C00000"/>
                        </a:solidFill>
                        <a:latin typeface="+mn-lt"/>
                        <a:ea typeface="+mn-ea"/>
                        <a:cs typeface="+mn-cs"/>
                      </a:endParaRPr>
                    </a:p>
                  </a:txBody>
                  <a:tcPr/>
                </a:tc>
                <a:extLst>
                  <a:ext uri="{0D108BD9-81ED-4DB2-BD59-A6C34878D82A}">
                    <a16:rowId xmlns:a16="http://schemas.microsoft.com/office/drawing/2014/main" val="3068506197"/>
                  </a:ext>
                </a:extLst>
              </a:tr>
              <a:tr h="336036">
                <a:tc>
                  <a:txBody>
                    <a:bodyPr/>
                    <a:lstStyle/>
                    <a:p>
                      <a:pPr algn="ctr"/>
                      <a:r>
                        <a:rPr lang="en-US" b="0" dirty="0">
                          <a:solidFill>
                            <a:schemeClr val="tx1"/>
                          </a:solidFill>
                        </a:rPr>
                        <a:t>0</a:t>
                      </a:r>
                      <a:endParaRPr lang="en-IN" b="0" dirty="0">
                        <a:solidFill>
                          <a:schemeClr val="tx1"/>
                        </a:solidFill>
                      </a:endParaRPr>
                    </a:p>
                  </a:txBody>
                  <a:tcPr/>
                </a:tc>
                <a:tc>
                  <a:txBody>
                    <a:bodyPr/>
                    <a:lstStyle/>
                    <a:p>
                      <a:pPr algn="ctr"/>
                      <a:r>
                        <a:rPr lang="en-US" b="0" dirty="0">
                          <a:solidFill>
                            <a:schemeClr val="tx1"/>
                          </a:solidFill>
                        </a:rPr>
                        <a:t>0</a:t>
                      </a:r>
                      <a:endParaRPr lang="en-IN" b="0" dirty="0">
                        <a:solidFill>
                          <a:schemeClr val="tx1"/>
                        </a:solidFill>
                      </a:endParaRPr>
                    </a:p>
                  </a:txBody>
                  <a:tcPr/>
                </a:tc>
                <a:tc>
                  <a:txBody>
                    <a:bodyPr/>
                    <a:lstStyle/>
                    <a:p>
                      <a:pPr algn="ctr"/>
                      <a:r>
                        <a:rPr lang="en-US" b="0" dirty="0">
                          <a:solidFill>
                            <a:schemeClr val="tx1"/>
                          </a:solidFill>
                        </a:rPr>
                        <a:t>1</a:t>
                      </a:r>
                      <a:endParaRPr lang="en-IN" b="0" dirty="0">
                        <a:solidFill>
                          <a:schemeClr val="tx1"/>
                        </a:solidFill>
                      </a:endParaRPr>
                    </a:p>
                  </a:txBody>
                  <a:tcPr/>
                </a:tc>
                <a:tc>
                  <a:txBody>
                    <a:bodyPr/>
                    <a:lstStyle/>
                    <a:p>
                      <a:pPr algn="ctr"/>
                      <a:r>
                        <a:rPr lang="en-US" b="0" dirty="0">
                          <a:solidFill>
                            <a:schemeClr val="tx1"/>
                          </a:solidFill>
                        </a:rPr>
                        <a:t>2</a:t>
                      </a:r>
                      <a:endParaRPr lang="en-IN" b="0" dirty="0">
                        <a:solidFill>
                          <a:schemeClr val="tx1"/>
                        </a:solidFill>
                      </a:endParaRPr>
                    </a:p>
                  </a:txBody>
                  <a:tcPr/>
                </a:tc>
                <a:tc>
                  <a:txBody>
                    <a:bodyPr/>
                    <a:lstStyle/>
                    <a:p>
                      <a:pPr algn="ctr"/>
                      <a:r>
                        <a:rPr lang="en-US" b="0" dirty="0">
                          <a:solidFill>
                            <a:schemeClr val="tx1"/>
                          </a:solidFill>
                        </a:rPr>
                        <a:t>3</a:t>
                      </a:r>
                      <a:endParaRPr lang="en-IN" b="0" dirty="0">
                        <a:solidFill>
                          <a:schemeClr val="tx1"/>
                        </a:solidFill>
                      </a:endParaRPr>
                    </a:p>
                  </a:txBody>
                  <a:tcPr/>
                </a:tc>
                <a:tc>
                  <a:txBody>
                    <a:bodyPr/>
                    <a:lstStyle/>
                    <a:p>
                      <a:pPr algn="ctr"/>
                      <a:r>
                        <a:rPr lang="en-US" b="0" dirty="0">
                          <a:solidFill>
                            <a:schemeClr val="tx1"/>
                          </a:solidFill>
                        </a:rPr>
                        <a:t>0</a:t>
                      </a:r>
                      <a:endParaRPr lang="en-IN" b="0" dirty="0">
                        <a:solidFill>
                          <a:schemeClr val="tx1"/>
                        </a:solidFill>
                      </a:endParaRPr>
                    </a:p>
                  </a:txBody>
                  <a:tcPr/>
                </a:tc>
                <a:tc>
                  <a:txBody>
                    <a:bodyPr/>
                    <a:lstStyle/>
                    <a:p>
                      <a:pPr algn="ctr"/>
                      <a:r>
                        <a:rPr lang="en-US" b="0" dirty="0">
                          <a:solidFill>
                            <a:schemeClr val="tx1"/>
                          </a:solidFill>
                        </a:rPr>
                        <a:t>1</a:t>
                      </a:r>
                      <a:endParaRPr lang="en-IN" b="0" dirty="0">
                        <a:solidFill>
                          <a:schemeClr val="tx1"/>
                        </a:solidFill>
                      </a:endParaRPr>
                    </a:p>
                  </a:txBody>
                  <a:tcPr/>
                </a:tc>
                <a:tc>
                  <a:txBody>
                    <a:bodyPr/>
                    <a:lstStyle/>
                    <a:p>
                      <a:pPr algn="ctr"/>
                      <a:r>
                        <a:rPr lang="en-US" b="0" dirty="0">
                          <a:solidFill>
                            <a:schemeClr val="tx1"/>
                          </a:solidFill>
                        </a:rPr>
                        <a:t>2</a:t>
                      </a:r>
                      <a:endParaRPr lang="en-IN" b="0" dirty="0">
                        <a:solidFill>
                          <a:schemeClr val="tx1"/>
                        </a:solidFill>
                      </a:endParaRPr>
                    </a:p>
                  </a:txBody>
                  <a:tcPr/>
                </a:tc>
                <a:tc>
                  <a:txBody>
                    <a:bodyPr/>
                    <a:lstStyle/>
                    <a:p>
                      <a:pPr algn="ctr"/>
                      <a:r>
                        <a:rPr lang="en-US" b="0" dirty="0">
                          <a:solidFill>
                            <a:schemeClr val="tx1"/>
                          </a:solidFill>
                        </a:rPr>
                        <a:t>3</a:t>
                      </a:r>
                      <a:endParaRPr lang="en-IN" b="0" dirty="0">
                        <a:solidFill>
                          <a:schemeClr val="tx1"/>
                        </a:solidFill>
                      </a:endParaRPr>
                    </a:p>
                  </a:txBody>
                  <a:tcPr/>
                </a:tc>
                <a:tc>
                  <a:txBody>
                    <a:bodyPr/>
                    <a:lstStyle/>
                    <a:p>
                      <a:pPr algn="ctr"/>
                      <a:r>
                        <a:rPr lang="en-US" b="0" dirty="0">
                          <a:solidFill>
                            <a:schemeClr val="tx1"/>
                          </a:solidFill>
                        </a:rPr>
                        <a:t>4</a:t>
                      </a:r>
                      <a:endParaRPr lang="en-IN" b="0" dirty="0">
                        <a:solidFill>
                          <a:schemeClr val="tx1"/>
                        </a:solidFill>
                      </a:endParaRPr>
                    </a:p>
                  </a:txBody>
                  <a:tcPr/>
                </a:tc>
                <a:tc>
                  <a:txBody>
                    <a:bodyPr/>
                    <a:lstStyle/>
                    <a:p>
                      <a:pPr algn="ctr"/>
                      <a:r>
                        <a:rPr lang="en-US" b="0" dirty="0">
                          <a:solidFill>
                            <a:schemeClr val="tx1"/>
                          </a:solidFill>
                        </a:rPr>
                        <a:t>5</a:t>
                      </a:r>
                      <a:endParaRPr lang="en-IN" b="0" dirty="0">
                        <a:solidFill>
                          <a:schemeClr val="tx1"/>
                        </a:solidFill>
                      </a:endParaRPr>
                    </a:p>
                  </a:txBody>
                  <a:tcPr/>
                </a:tc>
                <a:tc>
                  <a:txBody>
                    <a:bodyPr/>
                    <a:lstStyle/>
                    <a:p>
                      <a:pPr algn="ctr"/>
                      <a:r>
                        <a:rPr lang="en-US" b="0" dirty="0">
                          <a:solidFill>
                            <a:schemeClr val="tx1"/>
                          </a:solidFill>
                        </a:rPr>
                        <a:t>6</a:t>
                      </a:r>
                      <a:endParaRPr lang="en-IN" b="0" dirty="0">
                        <a:solidFill>
                          <a:schemeClr val="tx1"/>
                        </a:solidFill>
                      </a:endParaRPr>
                    </a:p>
                  </a:txBody>
                  <a:tcPr/>
                </a:tc>
                <a:tc>
                  <a:txBody>
                    <a:bodyPr/>
                    <a:lstStyle/>
                    <a:p>
                      <a:pPr algn="ctr"/>
                      <a:r>
                        <a:rPr lang="en-US" b="0" dirty="0">
                          <a:solidFill>
                            <a:schemeClr val="tx1"/>
                          </a:solidFill>
                        </a:rPr>
                        <a:t>7</a:t>
                      </a:r>
                      <a:endParaRPr lang="en-IN" b="0" dirty="0">
                        <a:solidFill>
                          <a:schemeClr val="tx1"/>
                        </a:solidFill>
                      </a:endParaRPr>
                    </a:p>
                  </a:txBody>
                  <a:tcPr/>
                </a:tc>
                <a:tc>
                  <a:txBody>
                    <a:bodyPr/>
                    <a:lstStyle/>
                    <a:p>
                      <a:pPr algn="ctr"/>
                      <a:r>
                        <a:rPr lang="en-US" b="0" dirty="0">
                          <a:solidFill>
                            <a:schemeClr val="tx1"/>
                          </a:solidFill>
                        </a:rPr>
                        <a:t>8</a:t>
                      </a:r>
                      <a:endParaRPr lang="en-IN" b="0" dirty="0">
                        <a:solidFill>
                          <a:schemeClr val="tx1"/>
                        </a:solidFill>
                      </a:endParaRPr>
                    </a:p>
                  </a:txBody>
                  <a:tcPr/>
                </a:tc>
                <a:tc>
                  <a:txBody>
                    <a:bodyPr/>
                    <a:lstStyle/>
                    <a:p>
                      <a:pPr algn="ctr"/>
                      <a:r>
                        <a:rPr lang="en-US" b="0" dirty="0">
                          <a:solidFill>
                            <a:schemeClr val="tx1"/>
                          </a:solidFill>
                        </a:rPr>
                        <a:t>9</a:t>
                      </a:r>
                      <a:endParaRPr lang="en-IN" b="0" dirty="0">
                        <a:solidFill>
                          <a:schemeClr val="tx1"/>
                        </a:solidFill>
                      </a:endParaRPr>
                    </a:p>
                  </a:txBody>
                  <a:tcPr/>
                </a:tc>
                <a:tc>
                  <a:txBody>
                    <a:bodyPr/>
                    <a:lstStyle/>
                    <a:p>
                      <a:pPr algn="ctr"/>
                      <a:r>
                        <a:rPr lang="en-US" b="0" dirty="0">
                          <a:solidFill>
                            <a:schemeClr val="tx1"/>
                          </a:solidFill>
                        </a:rPr>
                        <a:t>10</a:t>
                      </a:r>
                      <a:endParaRPr lang="en-IN" b="0" dirty="0">
                        <a:solidFill>
                          <a:schemeClr val="tx1"/>
                        </a:solidFill>
                      </a:endParaRPr>
                    </a:p>
                  </a:txBody>
                  <a:tcPr/>
                </a:tc>
                <a:tc>
                  <a:txBody>
                    <a:bodyPr/>
                    <a:lstStyle/>
                    <a:p>
                      <a:pPr algn="ctr"/>
                      <a:r>
                        <a:rPr lang="en-US" b="0" dirty="0">
                          <a:solidFill>
                            <a:schemeClr val="tx1"/>
                          </a:solidFill>
                        </a:rPr>
                        <a:t>11</a:t>
                      </a:r>
                      <a:endParaRPr lang="en-IN" b="0" dirty="0">
                        <a:solidFill>
                          <a:schemeClr val="tx1"/>
                        </a:solidFill>
                      </a:endParaRPr>
                    </a:p>
                  </a:txBody>
                  <a:tcPr/>
                </a:tc>
                <a:tc>
                  <a:txBody>
                    <a:bodyPr/>
                    <a:lstStyle/>
                    <a:p>
                      <a:pPr algn="ctr"/>
                      <a:r>
                        <a:rPr lang="en-US" b="0" dirty="0">
                          <a:solidFill>
                            <a:schemeClr val="tx1"/>
                          </a:solidFill>
                        </a:rPr>
                        <a:t>4</a:t>
                      </a:r>
                      <a:endParaRPr lang="en-IN" b="0" dirty="0">
                        <a:solidFill>
                          <a:schemeClr val="tx1"/>
                        </a:solidFill>
                      </a:endParaRPr>
                    </a:p>
                  </a:txBody>
                  <a:tcPr/>
                </a:tc>
                <a:extLst>
                  <a:ext uri="{0D108BD9-81ED-4DB2-BD59-A6C34878D82A}">
                    <a16:rowId xmlns:a16="http://schemas.microsoft.com/office/drawing/2014/main" val="965109940"/>
                  </a:ext>
                </a:extLst>
              </a:tr>
            </a:tbl>
          </a:graphicData>
        </a:graphic>
      </p:graphicFrame>
    </p:spTree>
    <p:extLst>
      <p:ext uri="{BB962C8B-B14F-4D97-AF65-F5344CB8AC3E}">
        <p14:creationId xmlns:p14="http://schemas.microsoft.com/office/powerpoint/2010/main" val="3911339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3BCE5-562D-66B7-2838-228DFEF39631}"/>
              </a:ext>
            </a:extLst>
          </p:cNvPr>
          <p:cNvSpPr>
            <a:spLocks noGrp="1"/>
          </p:cNvSpPr>
          <p:nvPr>
            <p:ph type="title"/>
          </p:nvPr>
        </p:nvSpPr>
        <p:spPr>
          <a:xfrm>
            <a:off x="351639" y="116870"/>
            <a:ext cx="10515600" cy="373106"/>
          </a:xfrm>
        </p:spPr>
        <p:txBody>
          <a:bodyPr>
            <a:normAutofit fontScale="90000"/>
          </a:bodyPr>
          <a:lstStyle/>
          <a:p>
            <a:r>
              <a:rPr lang="th-TH" altLang="en-US" dirty="0">
                <a:cs typeface="Angsana New" pitchFamily="18" charset="-34"/>
              </a:rPr>
              <a:t>KMP</a:t>
            </a:r>
            <a:r>
              <a:rPr lang="en-US" altLang="en-US" dirty="0">
                <a:cs typeface="Angsana New" pitchFamily="18" charset="-34"/>
              </a:rPr>
              <a:t> Algorithm-Example1</a:t>
            </a:r>
            <a:endParaRPr lang="en-IN" dirty="0"/>
          </a:p>
        </p:txBody>
      </p:sp>
      <p:graphicFrame>
        <p:nvGraphicFramePr>
          <p:cNvPr id="5" name="Table 5">
            <a:extLst>
              <a:ext uri="{FF2B5EF4-FFF2-40B4-BE49-F238E27FC236}">
                <a16:creationId xmlns:a16="http://schemas.microsoft.com/office/drawing/2014/main" id="{E12CEA7B-C8EE-D121-4565-9885756665F8}"/>
              </a:ext>
            </a:extLst>
          </p:cNvPr>
          <p:cNvGraphicFramePr>
            <a:graphicFrameLocks noGrp="1"/>
          </p:cNvGraphicFramePr>
          <p:nvPr>
            <p:extLst>
              <p:ext uri="{D42A27DB-BD31-4B8C-83A1-F6EECF244321}">
                <p14:modId xmlns:p14="http://schemas.microsoft.com/office/powerpoint/2010/main" val="2985099432"/>
              </p:ext>
            </p:extLst>
          </p:nvPr>
        </p:nvGraphicFramePr>
        <p:xfrm>
          <a:off x="2861795" y="721736"/>
          <a:ext cx="5376196" cy="1097280"/>
        </p:xfrm>
        <a:graphic>
          <a:graphicData uri="http://schemas.openxmlformats.org/drawingml/2006/table">
            <a:tbl>
              <a:tblPr firstRow="1" bandRow="1">
                <a:tableStyleId>{5C22544A-7EE6-4342-B048-85BDC9FD1C3A}</a:tableStyleId>
              </a:tblPr>
              <a:tblGrid>
                <a:gridCol w="768028">
                  <a:extLst>
                    <a:ext uri="{9D8B030D-6E8A-4147-A177-3AD203B41FA5}">
                      <a16:colId xmlns:a16="http://schemas.microsoft.com/office/drawing/2014/main" val="2357555632"/>
                    </a:ext>
                  </a:extLst>
                </a:gridCol>
                <a:gridCol w="768028">
                  <a:extLst>
                    <a:ext uri="{9D8B030D-6E8A-4147-A177-3AD203B41FA5}">
                      <a16:colId xmlns:a16="http://schemas.microsoft.com/office/drawing/2014/main" val="3353839228"/>
                    </a:ext>
                  </a:extLst>
                </a:gridCol>
                <a:gridCol w="768028">
                  <a:extLst>
                    <a:ext uri="{9D8B030D-6E8A-4147-A177-3AD203B41FA5}">
                      <a16:colId xmlns:a16="http://schemas.microsoft.com/office/drawing/2014/main" val="1364141513"/>
                    </a:ext>
                  </a:extLst>
                </a:gridCol>
                <a:gridCol w="768028">
                  <a:extLst>
                    <a:ext uri="{9D8B030D-6E8A-4147-A177-3AD203B41FA5}">
                      <a16:colId xmlns:a16="http://schemas.microsoft.com/office/drawing/2014/main" val="3700391975"/>
                    </a:ext>
                  </a:extLst>
                </a:gridCol>
                <a:gridCol w="768028">
                  <a:extLst>
                    <a:ext uri="{9D8B030D-6E8A-4147-A177-3AD203B41FA5}">
                      <a16:colId xmlns:a16="http://schemas.microsoft.com/office/drawing/2014/main" val="2682526437"/>
                    </a:ext>
                  </a:extLst>
                </a:gridCol>
                <a:gridCol w="768028">
                  <a:extLst>
                    <a:ext uri="{9D8B030D-6E8A-4147-A177-3AD203B41FA5}">
                      <a16:colId xmlns:a16="http://schemas.microsoft.com/office/drawing/2014/main" val="3402778058"/>
                    </a:ext>
                  </a:extLst>
                </a:gridCol>
                <a:gridCol w="768028">
                  <a:extLst>
                    <a:ext uri="{9D8B030D-6E8A-4147-A177-3AD203B41FA5}">
                      <a16:colId xmlns:a16="http://schemas.microsoft.com/office/drawing/2014/main" val="2114290555"/>
                    </a:ext>
                  </a:extLst>
                </a:gridCol>
              </a:tblGrid>
              <a:tr h="302332">
                <a:tc>
                  <a:txBody>
                    <a:bodyPr/>
                    <a:lstStyle/>
                    <a:p>
                      <a:pPr algn="ctr"/>
                      <a:r>
                        <a:rPr lang="en-US" dirty="0">
                          <a:solidFill>
                            <a:srgbClr val="C00000"/>
                          </a:solidFill>
                          <a:latin typeface="Trebuchet MS" panose="020B0603020202020204" pitchFamily="34" charset="0"/>
                        </a:rPr>
                        <a:t>1</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2</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3</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4</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5</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6</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7</a:t>
                      </a:r>
                      <a:endParaRPr lang="en-IN" dirty="0">
                        <a:solidFill>
                          <a:srgbClr val="C00000"/>
                        </a:solidFill>
                        <a:latin typeface="Trebuchet MS" panose="020B0603020202020204" pitchFamily="34" charset="0"/>
                      </a:endParaRPr>
                    </a:p>
                  </a:txBody>
                  <a:tcPr/>
                </a:tc>
                <a:extLst>
                  <a:ext uri="{0D108BD9-81ED-4DB2-BD59-A6C34878D82A}">
                    <a16:rowId xmlns:a16="http://schemas.microsoft.com/office/drawing/2014/main" val="752813151"/>
                  </a:ext>
                </a:extLst>
              </a:tr>
              <a:tr h="302332">
                <a:tc>
                  <a:txBody>
                    <a:bodyPr/>
                    <a:lstStyle/>
                    <a:p>
                      <a:pPr algn="ctr"/>
                      <a:r>
                        <a:rPr lang="en-US" b="1" dirty="0">
                          <a:solidFill>
                            <a:srgbClr val="7030A0"/>
                          </a:solidFill>
                          <a:latin typeface="Trebuchet MS" panose="020B0603020202020204" pitchFamily="34" charset="0"/>
                        </a:rPr>
                        <a:t>a</a:t>
                      </a:r>
                      <a:endParaRPr lang="en-IN" b="1" dirty="0">
                        <a:solidFill>
                          <a:srgbClr val="7030A0"/>
                        </a:solidFill>
                        <a:latin typeface="Trebuchet MS" panose="020B0603020202020204" pitchFamily="34" charset="0"/>
                      </a:endParaRPr>
                    </a:p>
                  </a:txBody>
                  <a:tcPr/>
                </a:tc>
                <a:tc>
                  <a:txBody>
                    <a:bodyPr/>
                    <a:lstStyle/>
                    <a:p>
                      <a:pPr algn="ctr"/>
                      <a:r>
                        <a:rPr lang="en-US" b="1" dirty="0">
                          <a:solidFill>
                            <a:srgbClr val="7030A0"/>
                          </a:solidFill>
                          <a:latin typeface="Trebuchet MS" panose="020B0603020202020204" pitchFamily="34" charset="0"/>
                        </a:rPr>
                        <a:t>b</a:t>
                      </a:r>
                      <a:endParaRPr lang="en-IN" b="1" dirty="0">
                        <a:solidFill>
                          <a:srgbClr val="7030A0"/>
                        </a:solidFill>
                        <a:latin typeface="Trebuchet MS" panose="020B0603020202020204" pitchFamily="34" charset="0"/>
                      </a:endParaRPr>
                    </a:p>
                  </a:txBody>
                  <a:tcPr/>
                </a:tc>
                <a:tc>
                  <a:txBody>
                    <a:bodyPr/>
                    <a:lstStyle/>
                    <a:p>
                      <a:pPr algn="ctr"/>
                      <a:r>
                        <a:rPr lang="en-US" b="1" dirty="0">
                          <a:solidFill>
                            <a:srgbClr val="7030A0"/>
                          </a:solidFill>
                          <a:latin typeface="Trebuchet MS" panose="020B0603020202020204" pitchFamily="34" charset="0"/>
                        </a:rPr>
                        <a:t>c</a:t>
                      </a:r>
                      <a:endParaRPr lang="en-IN" b="1" dirty="0">
                        <a:solidFill>
                          <a:srgbClr val="7030A0"/>
                        </a:solidFill>
                        <a:latin typeface="Trebuchet MS" panose="020B0603020202020204" pitchFamily="34" charset="0"/>
                      </a:endParaRPr>
                    </a:p>
                  </a:txBody>
                  <a:tcPr/>
                </a:tc>
                <a:tc>
                  <a:txBody>
                    <a:bodyPr/>
                    <a:lstStyle/>
                    <a:p>
                      <a:pPr algn="ctr"/>
                      <a:r>
                        <a:rPr lang="en-US" b="1" dirty="0">
                          <a:solidFill>
                            <a:srgbClr val="7030A0"/>
                          </a:solidFill>
                        </a:rPr>
                        <a:t>d</a:t>
                      </a:r>
                      <a:endParaRPr lang="en-IN" b="1" dirty="0">
                        <a:solidFill>
                          <a:srgbClr val="7030A0"/>
                        </a:solidFill>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d</a:t>
                      </a:r>
                      <a:endParaRPr lang="en-IN" b="1" dirty="0">
                        <a:solidFill>
                          <a:srgbClr val="7030A0"/>
                        </a:solidFill>
                      </a:endParaRPr>
                    </a:p>
                  </a:txBody>
                  <a:tcPr/>
                </a:tc>
                <a:extLst>
                  <a:ext uri="{0D108BD9-81ED-4DB2-BD59-A6C34878D82A}">
                    <a16:rowId xmlns:a16="http://schemas.microsoft.com/office/drawing/2014/main" val="1133419318"/>
                  </a:ext>
                </a:extLst>
              </a:tr>
              <a:tr h="302332">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2113854927"/>
                  </a:ext>
                </a:extLst>
              </a:tr>
            </a:tbl>
          </a:graphicData>
        </a:graphic>
      </p:graphicFrame>
      <p:graphicFrame>
        <p:nvGraphicFramePr>
          <p:cNvPr id="6" name="Table 6">
            <a:extLst>
              <a:ext uri="{FF2B5EF4-FFF2-40B4-BE49-F238E27FC236}">
                <a16:creationId xmlns:a16="http://schemas.microsoft.com/office/drawing/2014/main" id="{26EA6855-A125-4040-3229-2EB50D33C33C}"/>
              </a:ext>
            </a:extLst>
          </p:cNvPr>
          <p:cNvGraphicFramePr>
            <a:graphicFrameLocks noGrp="1"/>
          </p:cNvGraphicFramePr>
          <p:nvPr>
            <p:extLst>
              <p:ext uri="{D42A27DB-BD31-4B8C-83A1-F6EECF244321}">
                <p14:modId xmlns:p14="http://schemas.microsoft.com/office/powerpoint/2010/main" val="1071516460"/>
              </p:ext>
            </p:extLst>
          </p:nvPr>
        </p:nvGraphicFramePr>
        <p:xfrm>
          <a:off x="473076" y="1909431"/>
          <a:ext cx="10880724" cy="1319583"/>
        </p:xfrm>
        <a:graphic>
          <a:graphicData uri="http://schemas.openxmlformats.org/drawingml/2006/table">
            <a:tbl>
              <a:tblPr firstRow="1" bandRow="1">
                <a:tableStyleId>{5C22544A-7EE6-4342-B048-85BDC9FD1C3A}</a:tableStyleId>
              </a:tblPr>
              <a:tblGrid>
                <a:gridCol w="418869">
                  <a:extLst>
                    <a:ext uri="{9D8B030D-6E8A-4147-A177-3AD203B41FA5}">
                      <a16:colId xmlns:a16="http://schemas.microsoft.com/office/drawing/2014/main" val="602930091"/>
                    </a:ext>
                  </a:extLst>
                </a:gridCol>
                <a:gridCol w="369898">
                  <a:extLst>
                    <a:ext uri="{9D8B030D-6E8A-4147-A177-3AD203B41FA5}">
                      <a16:colId xmlns:a16="http://schemas.microsoft.com/office/drawing/2014/main" val="1477212178"/>
                    </a:ext>
                  </a:extLst>
                </a:gridCol>
                <a:gridCol w="360726">
                  <a:extLst>
                    <a:ext uri="{9D8B030D-6E8A-4147-A177-3AD203B41FA5}">
                      <a16:colId xmlns:a16="http://schemas.microsoft.com/office/drawing/2014/main" val="668236179"/>
                    </a:ext>
                  </a:extLst>
                </a:gridCol>
                <a:gridCol w="327171">
                  <a:extLst>
                    <a:ext uri="{9D8B030D-6E8A-4147-A177-3AD203B41FA5}">
                      <a16:colId xmlns:a16="http://schemas.microsoft.com/office/drawing/2014/main" val="3542850018"/>
                    </a:ext>
                  </a:extLst>
                </a:gridCol>
                <a:gridCol w="402671">
                  <a:extLst>
                    <a:ext uri="{9D8B030D-6E8A-4147-A177-3AD203B41FA5}">
                      <a16:colId xmlns:a16="http://schemas.microsoft.com/office/drawing/2014/main" val="2416502709"/>
                    </a:ext>
                  </a:extLst>
                </a:gridCol>
                <a:gridCol w="411061">
                  <a:extLst>
                    <a:ext uri="{9D8B030D-6E8A-4147-A177-3AD203B41FA5}">
                      <a16:colId xmlns:a16="http://schemas.microsoft.com/office/drawing/2014/main" val="3138953532"/>
                    </a:ext>
                  </a:extLst>
                </a:gridCol>
                <a:gridCol w="402672">
                  <a:extLst>
                    <a:ext uri="{9D8B030D-6E8A-4147-A177-3AD203B41FA5}">
                      <a16:colId xmlns:a16="http://schemas.microsoft.com/office/drawing/2014/main" val="4022044966"/>
                    </a:ext>
                  </a:extLst>
                </a:gridCol>
                <a:gridCol w="461394">
                  <a:extLst>
                    <a:ext uri="{9D8B030D-6E8A-4147-A177-3AD203B41FA5}">
                      <a16:colId xmlns:a16="http://schemas.microsoft.com/office/drawing/2014/main" val="226203448"/>
                    </a:ext>
                  </a:extLst>
                </a:gridCol>
                <a:gridCol w="469784">
                  <a:extLst>
                    <a:ext uri="{9D8B030D-6E8A-4147-A177-3AD203B41FA5}">
                      <a16:colId xmlns:a16="http://schemas.microsoft.com/office/drawing/2014/main" val="1703116363"/>
                    </a:ext>
                  </a:extLst>
                </a:gridCol>
                <a:gridCol w="562062">
                  <a:extLst>
                    <a:ext uri="{9D8B030D-6E8A-4147-A177-3AD203B41FA5}">
                      <a16:colId xmlns:a16="http://schemas.microsoft.com/office/drawing/2014/main" val="3824871242"/>
                    </a:ext>
                  </a:extLst>
                </a:gridCol>
                <a:gridCol w="469783">
                  <a:extLst>
                    <a:ext uri="{9D8B030D-6E8A-4147-A177-3AD203B41FA5}">
                      <a16:colId xmlns:a16="http://schemas.microsoft.com/office/drawing/2014/main" val="2206299188"/>
                    </a:ext>
                  </a:extLst>
                </a:gridCol>
                <a:gridCol w="478173">
                  <a:extLst>
                    <a:ext uri="{9D8B030D-6E8A-4147-A177-3AD203B41FA5}">
                      <a16:colId xmlns:a16="http://schemas.microsoft.com/office/drawing/2014/main" val="3353871553"/>
                    </a:ext>
                  </a:extLst>
                </a:gridCol>
                <a:gridCol w="587229">
                  <a:extLst>
                    <a:ext uri="{9D8B030D-6E8A-4147-A177-3AD203B41FA5}">
                      <a16:colId xmlns:a16="http://schemas.microsoft.com/office/drawing/2014/main" val="2918267702"/>
                    </a:ext>
                  </a:extLst>
                </a:gridCol>
                <a:gridCol w="587230">
                  <a:extLst>
                    <a:ext uri="{9D8B030D-6E8A-4147-A177-3AD203B41FA5}">
                      <a16:colId xmlns:a16="http://schemas.microsoft.com/office/drawing/2014/main" val="1854098095"/>
                    </a:ext>
                  </a:extLst>
                </a:gridCol>
                <a:gridCol w="578841">
                  <a:extLst>
                    <a:ext uri="{9D8B030D-6E8A-4147-A177-3AD203B41FA5}">
                      <a16:colId xmlns:a16="http://schemas.microsoft.com/office/drawing/2014/main" val="1118249841"/>
                    </a:ext>
                  </a:extLst>
                </a:gridCol>
                <a:gridCol w="494950">
                  <a:extLst>
                    <a:ext uri="{9D8B030D-6E8A-4147-A177-3AD203B41FA5}">
                      <a16:colId xmlns:a16="http://schemas.microsoft.com/office/drawing/2014/main" val="388530812"/>
                    </a:ext>
                  </a:extLst>
                </a:gridCol>
                <a:gridCol w="494951">
                  <a:extLst>
                    <a:ext uri="{9D8B030D-6E8A-4147-A177-3AD203B41FA5}">
                      <a16:colId xmlns:a16="http://schemas.microsoft.com/office/drawing/2014/main" val="4064604353"/>
                    </a:ext>
                  </a:extLst>
                </a:gridCol>
                <a:gridCol w="503339">
                  <a:extLst>
                    <a:ext uri="{9D8B030D-6E8A-4147-A177-3AD203B41FA5}">
                      <a16:colId xmlns:a16="http://schemas.microsoft.com/office/drawing/2014/main" val="2168863444"/>
                    </a:ext>
                  </a:extLst>
                </a:gridCol>
                <a:gridCol w="520118">
                  <a:extLst>
                    <a:ext uri="{9D8B030D-6E8A-4147-A177-3AD203B41FA5}">
                      <a16:colId xmlns:a16="http://schemas.microsoft.com/office/drawing/2014/main" val="1388264307"/>
                    </a:ext>
                  </a:extLst>
                </a:gridCol>
                <a:gridCol w="536895">
                  <a:extLst>
                    <a:ext uri="{9D8B030D-6E8A-4147-A177-3AD203B41FA5}">
                      <a16:colId xmlns:a16="http://schemas.microsoft.com/office/drawing/2014/main" val="2989626226"/>
                    </a:ext>
                  </a:extLst>
                </a:gridCol>
                <a:gridCol w="461395">
                  <a:extLst>
                    <a:ext uri="{9D8B030D-6E8A-4147-A177-3AD203B41FA5}">
                      <a16:colId xmlns:a16="http://schemas.microsoft.com/office/drawing/2014/main" val="4032335410"/>
                    </a:ext>
                  </a:extLst>
                </a:gridCol>
                <a:gridCol w="478172">
                  <a:extLst>
                    <a:ext uri="{9D8B030D-6E8A-4147-A177-3AD203B41FA5}">
                      <a16:colId xmlns:a16="http://schemas.microsoft.com/office/drawing/2014/main" val="3136228491"/>
                    </a:ext>
                  </a:extLst>
                </a:gridCol>
                <a:gridCol w="503340">
                  <a:extLst>
                    <a:ext uri="{9D8B030D-6E8A-4147-A177-3AD203B41FA5}">
                      <a16:colId xmlns:a16="http://schemas.microsoft.com/office/drawing/2014/main" val="2388170420"/>
                    </a:ext>
                  </a:extLst>
                </a:gridCol>
              </a:tblGrid>
              <a:tr h="588063">
                <a:tc>
                  <a:txBody>
                    <a:bodyPr/>
                    <a:lstStyle/>
                    <a:p>
                      <a:pPr algn="ctr"/>
                      <a:r>
                        <a:rPr lang="en-US" dirty="0">
                          <a:solidFill>
                            <a:srgbClr val="C00000"/>
                          </a:solidFill>
                          <a:latin typeface="Trebuchet MS" panose="020B0603020202020204" pitchFamily="34" charset="0"/>
                        </a:rPr>
                        <a:t>1</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2</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3</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4</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5</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6</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7</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8</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9</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10</a:t>
                      </a:r>
                      <a:endParaRPr lang="en-IN" dirty="0">
                        <a:solidFill>
                          <a:srgbClr val="C00000"/>
                        </a:solidFill>
                        <a:latin typeface="Trebuchet MS" panose="020B0603020202020204" pitchFamily="34" charset="0"/>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11</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12</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13</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14</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15</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16</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17</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18</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19</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20</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21</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22</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23</a:t>
                      </a:r>
                      <a:endParaRPr lang="en-IN" sz="1800" b="1" kern="1200" dirty="0">
                        <a:solidFill>
                          <a:srgbClr val="C00000"/>
                        </a:solidFill>
                        <a:latin typeface="Trebuchet MS" panose="020B0603020202020204" pitchFamily="34" charset="0"/>
                        <a:ea typeface="+mn-ea"/>
                        <a:cs typeface="+mn-cs"/>
                      </a:endParaRPr>
                    </a:p>
                  </a:txBody>
                  <a:tcPr/>
                </a:tc>
                <a:extLst>
                  <a:ext uri="{0D108BD9-81ED-4DB2-BD59-A6C34878D82A}">
                    <a16:rowId xmlns:a16="http://schemas.microsoft.com/office/drawing/2014/main" val="1567833596"/>
                  </a:ext>
                </a:extLst>
              </a:tr>
              <a:tr h="336036">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d</a:t>
                      </a:r>
                      <a:endParaRPr lang="en-IN" dirty="0"/>
                    </a:p>
                  </a:txBody>
                  <a:tcPr/>
                </a:tc>
                <a:tc>
                  <a:txBody>
                    <a:bodyPr/>
                    <a:lstStyle/>
                    <a:p>
                      <a:pPr algn="ctr"/>
                      <a:r>
                        <a:rPr lang="en-US" dirty="0"/>
                        <a:t>e</a:t>
                      </a:r>
                      <a:endParaRPr lang="en-IN" dirty="0"/>
                    </a:p>
                  </a:txBody>
                  <a:tcPr/>
                </a:tc>
                <a:extLst>
                  <a:ext uri="{0D108BD9-81ED-4DB2-BD59-A6C34878D82A}">
                    <a16:rowId xmlns:a16="http://schemas.microsoft.com/office/drawing/2014/main" val="3068506197"/>
                  </a:ext>
                </a:extLst>
              </a:tr>
              <a:tr h="336036">
                <a:tc>
                  <a:txBody>
                    <a:bodyPr/>
                    <a:lstStyle/>
                    <a:p>
                      <a:pPr algn="ctr"/>
                      <a:r>
                        <a:rPr lang="en-US" b="1" dirty="0">
                          <a:solidFill>
                            <a:srgbClr val="7030A0"/>
                          </a:solidFill>
                        </a:rPr>
                        <a:t>  a </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c</a:t>
                      </a:r>
                      <a:endParaRPr lang="en-IN" b="1" dirty="0">
                        <a:solidFill>
                          <a:srgbClr val="7030A0"/>
                        </a:solidFill>
                      </a:endParaRPr>
                    </a:p>
                  </a:txBody>
                  <a:tcPr/>
                </a:tc>
                <a:tc>
                  <a:txBody>
                    <a:bodyPr/>
                    <a:lstStyle/>
                    <a:p>
                      <a:pPr algn="ctr"/>
                      <a:r>
                        <a:rPr lang="en-US" b="1" dirty="0">
                          <a:solidFill>
                            <a:srgbClr val="7030A0"/>
                          </a:solidFill>
                        </a:rPr>
                        <a:t>d</a:t>
                      </a:r>
                      <a:endParaRPr lang="en-IN" b="1" dirty="0">
                        <a:solidFill>
                          <a:srgbClr val="7030A0"/>
                        </a:solidFill>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d</a:t>
                      </a:r>
                      <a:endParaRPr lang="en-IN" b="1" dirty="0">
                        <a:solidFill>
                          <a:srgbClr val="7030A0"/>
                        </a:solidFill>
                      </a:endParaRPr>
                    </a:p>
                  </a:txBody>
                  <a:tcPr/>
                </a:tc>
                <a:tc gridSpan="16">
                  <a:txBody>
                    <a:bodyPr/>
                    <a:lstStyle/>
                    <a:p>
                      <a:endParaRPr lang="en-IN" dirty="0"/>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965109940"/>
                  </a:ext>
                </a:extLst>
              </a:tr>
            </a:tbl>
          </a:graphicData>
        </a:graphic>
      </p:graphicFrame>
      <p:graphicFrame>
        <p:nvGraphicFramePr>
          <p:cNvPr id="10" name="Table 10">
            <a:extLst>
              <a:ext uri="{FF2B5EF4-FFF2-40B4-BE49-F238E27FC236}">
                <a16:creationId xmlns:a16="http://schemas.microsoft.com/office/drawing/2014/main" id="{31BB0CD8-3A75-EA3D-34EC-0CC653D9F443}"/>
              </a:ext>
            </a:extLst>
          </p:cNvPr>
          <p:cNvGraphicFramePr>
            <a:graphicFrameLocks noGrp="1"/>
          </p:cNvGraphicFramePr>
          <p:nvPr>
            <p:extLst>
              <p:ext uri="{D42A27DB-BD31-4B8C-83A1-F6EECF244321}">
                <p14:modId xmlns:p14="http://schemas.microsoft.com/office/powerpoint/2010/main" val="3991146142"/>
              </p:ext>
            </p:extLst>
          </p:nvPr>
        </p:nvGraphicFramePr>
        <p:xfrm>
          <a:off x="473075" y="3319429"/>
          <a:ext cx="10880723" cy="681295"/>
        </p:xfrm>
        <a:graphic>
          <a:graphicData uri="http://schemas.openxmlformats.org/drawingml/2006/table">
            <a:tbl>
              <a:tblPr firstRow="1" bandRow="1">
                <a:tableStyleId>{5C22544A-7EE6-4342-B048-85BDC9FD1C3A}</a:tableStyleId>
              </a:tblPr>
              <a:tblGrid>
                <a:gridCol w="10880723">
                  <a:extLst>
                    <a:ext uri="{9D8B030D-6E8A-4147-A177-3AD203B41FA5}">
                      <a16:colId xmlns:a16="http://schemas.microsoft.com/office/drawing/2014/main" val="3253632260"/>
                    </a:ext>
                  </a:extLst>
                </a:gridCol>
              </a:tblGrid>
              <a:tr h="681295">
                <a:tc>
                  <a:txBody>
                    <a:bodyPr/>
                    <a:lstStyle/>
                    <a:p>
                      <a:r>
                        <a:rPr lang="en-US" b="0" dirty="0">
                          <a:solidFill>
                            <a:schemeClr val="tx1"/>
                          </a:solidFill>
                          <a:latin typeface="Trebuchet MS" panose="020B0603020202020204" pitchFamily="34" charset="0"/>
                        </a:rPr>
                        <a:t>Last match found at k=3, </a:t>
                      </a:r>
                      <a:r>
                        <a:rPr lang="en-US" b="0" dirty="0">
                          <a:solidFill>
                            <a:schemeClr val="tx1"/>
                          </a:solidFill>
                          <a:latin typeface="Trebuchet MS" panose="020B0603020202020204" pitchFamily="34" charset="0"/>
                          <a:sym typeface="Symbol" panose="05050102010706020507" pitchFamily="18" charset="2"/>
                        </a:rPr>
                        <a:t></a:t>
                      </a:r>
                      <a:r>
                        <a:rPr lang="en-US" b="0" dirty="0">
                          <a:solidFill>
                            <a:schemeClr val="tx1"/>
                          </a:solidFill>
                          <a:latin typeface="Trebuchet MS" panose="020B0603020202020204" pitchFamily="34" charset="0"/>
                        </a:rPr>
                        <a:t>[3]=0, Shift Pattern by k-</a:t>
                      </a:r>
                      <a:r>
                        <a:rPr lang="en-US" b="0" dirty="0">
                          <a:solidFill>
                            <a:schemeClr val="tx1"/>
                          </a:solidFill>
                          <a:latin typeface="Trebuchet MS" panose="020B0603020202020204" pitchFamily="34" charset="0"/>
                          <a:sym typeface="Symbol" panose="05050102010706020507" pitchFamily="18" charset="2"/>
                        </a:rPr>
                        <a:t>[k]=3 places ; 3-0=3, shift by 3 places </a:t>
                      </a:r>
                      <a:endParaRPr lang="en-IN" b="0" dirty="0">
                        <a:latin typeface="Trebuchet MS" panose="020B0603020202020204" pitchFamily="34" charset="0"/>
                      </a:endParaRPr>
                    </a:p>
                  </a:txBody>
                  <a:tcPr/>
                </a:tc>
                <a:extLst>
                  <a:ext uri="{0D108BD9-81ED-4DB2-BD59-A6C34878D82A}">
                    <a16:rowId xmlns:a16="http://schemas.microsoft.com/office/drawing/2014/main" val="1230537752"/>
                  </a:ext>
                </a:extLst>
              </a:tr>
            </a:tbl>
          </a:graphicData>
        </a:graphic>
      </p:graphicFrame>
      <p:graphicFrame>
        <p:nvGraphicFramePr>
          <p:cNvPr id="11" name="Table 6">
            <a:extLst>
              <a:ext uri="{FF2B5EF4-FFF2-40B4-BE49-F238E27FC236}">
                <a16:creationId xmlns:a16="http://schemas.microsoft.com/office/drawing/2014/main" id="{E8C8978D-8D77-5352-1FA2-404D766AEF84}"/>
              </a:ext>
            </a:extLst>
          </p:cNvPr>
          <p:cNvGraphicFramePr>
            <a:graphicFrameLocks noGrp="1"/>
          </p:cNvGraphicFramePr>
          <p:nvPr>
            <p:extLst>
              <p:ext uri="{D42A27DB-BD31-4B8C-83A1-F6EECF244321}">
                <p14:modId xmlns:p14="http://schemas.microsoft.com/office/powerpoint/2010/main" val="159193371"/>
              </p:ext>
            </p:extLst>
          </p:nvPr>
        </p:nvGraphicFramePr>
        <p:xfrm>
          <a:off x="473076" y="4091139"/>
          <a:ext cx="10880724" cy="1319583"/>
        </p:xfrm>
        <a:graphic>
          <a:graphicData uri="http://schemas.openxmlformats.org/drawingml/2006/table">
            <a:tbl>
              <a:tblPr firstRow="1" bandRow="1">
                <a:tableStyleId>{5C22544A-7EE6-4342-B048-85BDC9FD1C3A}</a:tableStyleId>
              </a:tblPr>
              <a:tblGrid>
                <a:gridCol w="418869">
                  <a:extLst>
                    <a:ext uri="{9D8B030D-6E8A-4147-A177-3AD203B41FA5}">
                      <a16:colId xmlns:a16="http://schemas.microsoft.com/office/drawing/2014/main" val="602930091"/>
                    </a:ext>
                  </a:extLst>
                </a:gridCol>
                <a:gridCol w="369898">
                  <a:extLst>
                    <a:ext uri="{9D8B030D-6E8A-4147-A177-3AD203B41FA5}">
                      <a16:colId xmlns:a16="http://schemas.microsoft.com/office/drawing/2014/main" val="1477212178"/>
                    </a:ext>
                  </a:extLst>
                </a:gridCol>
                <a:gridCol w="360726">
                  <a:extLst>
                    <a:ext uri="{9D8B030D-6E8A-4147-A177-3AD203B41FA5}">
                      <a16:colId xmlns:a16="http://schemas.microsoft.com/office/drawing/2014/main" val="668236179"/>
                    </a:ext>
                  </a:extLst>
                </a:gridCol>
                <a:gridCol w="327171">
                  <a:extLst>
                    <a:ext uri="{9D8B030D-6E8A-4147-A177-3AD203B41FA5}">
                      <a16:colId xmlns:a16="http://schemas.microsoft.com/office/drawing/2014/main" val="3542850018"/>
                    </a:ext>
                  </a:extLst>
                </a:gridCol>
                <a:gridCol w="402671">
                  <a:extLst>
                    <a:ext uri="{9D8B030D-6E8A-4147-A177-3AD203B41FA5}">
                      <a16:colId xmlns:a16="http://schemas.microsoft.com/office/drawing/2014/main" val="2416502709"/>
                    </a:ext>
                  </a:extLst>
                </a:gridCol>
                <a:gridCol w="411061">
                  <a:extLst>
                    <a:ext uri="{9D8B030D-6E8A-4147-A177-3AD203B41FA5}">
                      <a16:colId xmlns:a16="http://schemas.microsoft.com/office/drawing/2014/main" val="3138953532"/>
                    </a:ext>
                  </a:extLst>
                </a:gridCol>
                <a:gridCol w="402672">
                  <a:extLst>
                    <a:ext uri="{9D8B030D-6E8A-4147-A177-3AD203B41FA5}">
                      <a16:colId xmlns:a16="http://schemas.microsoft.com/office/drawing/2014/main" val="4022044966"/>
                    </a:ext>
                  </a:extLst>
                </a:gridCol>
                <a:gridCol w="461394">
                  <a:extLst>
                    <a:ext uri="{9D8B030D-6E8A-4147-A177-3AD203B41FA5}">
                      <a16:colId xmlns:a16="http://schemas.microsoft.com/office/drawing/2014/main" val="226203448"/>
                    </a:ext>
                  </a:extLst>
                </a:gridCol>
                <a:gridCol w="469784">
                  <a:extLst>
                    <a:ext uri="{9D8B030D-6E8A-4147-A177-3AD203B41FA5}">
                      <a16:colId xmlns:a16="http://schemas.microsoft.com/office/drawing/2014/main" val="1703116363"/>
                    </a:ext>
                  </a:extLst>
                </a:gridCol>
                <a:gridCol w="562062">
                  <a:extLst>
                    <a:ext uri="{9D8B030D-6E8A-4147-A177-3AD203B41FA5}">
                      <a16:colId xmlns:a16="http://schemas.microsoft.com/office/drawing/2014/main" val="3824871242"/>
                    </a:ext>
                  </a:extLst>
                </a:gridCol>
                <a:gridCol w="469783">
                  <a:extLst>
                    <a:ext uri="{9D8B030D-6E8A-4147-A177-3AD203B41FA5}">
                      <a16:colId xmlns:a16="http://schemas.microsoft.com/office/drawing/2014/main" val="2206299188"/>
                    </a:ext>
                  </a:extLst>
                </a:gridCol>
                <a:gridCol w="478173">
                  <a:extLst>
                    <a:ext uri="{9D8B030D-6E8A-4147-A177-3AD203B41FA5}">
                      <a16:colId xmlns:a16="http://schemas.microsoft.com/office/drawing/2014/main" val="3353871553"/>
                    </a:ext>
                  </a:extLst>
                </a:gridCol>
                <a:gridCol w="587229">
                  <a:extLst>
                    <a:ext uri="{9D8B030D-6E8A-4147-A177-3AD203B41FA5}">
                      <a16:colId xmlns:a16="http://schemas.microsoft.com/office/drawing/2014/main" val="2918267702"/>
                    </a:ext>
                  </a:extLst>
                </a:gridCol>
                <a:gridCol w="587230">
                  <a:extLst>
                    <a:ext uri="{9D8B030D-6E8A-4147-A177-3AD203B41FA5}">
                      <a16:colId xmlns:a16="http://schemas.microsoft.com/office/drawing/2014/main" val="1854098095"/>
                    </a:ext>
                  </a:extLst>
                </a:gridCol>
                <a:gridCol w="578841">
                  <a:extLst>
                    <a:ext uri="{9D8B030D-6E8A-4147-A177-3AD203B41FA5}">
                      <a16:colId xmlns:a16="http://schemas.microsoft.com/office/drawing/2014/main" val="1118249841"/>
                    </a:ext>
                  </a:extLst>
                </a:gridCol>
                <a:gridCol w="494950">
                  <a:extLst>
                    <a:ext uri="{9D8B030D-6E8A-4147-A177-3AD203B41FA5}">
                      <a16:colId xmlns:a16="http://schemas.microsoft.com/office/drawing/2014/main" val="388530812"/>
                    </a:ext>
                  </a:extLst>
                </a:gridCol>
                <a:gridCol w="494951">
                  <a:extLst>
                    <a:ext uri="{9D8B030D-6E8A-4147-A177-3AD203B41FA5}">
                      <a16:colId xmlns:a16="http://schemas.microsoft.com/office/drawing/2014/main" val="4064604353"/>
                    </a:ext>
                  </a:extLst>
                </a:gridCol>
                <a:gridCol w="503339">
                  <a:extLst>
                    <a:ext uri="{9D8B030D-6E8A-4147-A177-3AD203B41FA5}">
                      <a16:colId xmlns:a16="http://schemas.microsoft.com/office/drawing/2014/main" val="2168863444"/>
                    </a:ext>
                  </a:extLst>
                </a:gridCol>
                <a:gridCol w="520118">
                  <a:extLst>
                    <a:ext uri="{9D8B030D-6E8A-4147-A177-3AD203B41FA5}">
                      <a16:colId xmlns:a16="http://schemas.microsoft.com/office/drawing/2014/main" val="1388264307"/>
                    </a:ext>
                  </a:extLst>
                </a:gridCol>
                <a:gridCol w="536895">
                  <a:extLst>
                    <a:ext uri="{9D8B030D-6E8A-4147-A177-3AD203B41FA5}">
                      <a16:colId xmlns:a16="http://schemas.microsoft.com/office/drawing/2014/main" val="2989626226"/>
                    </a:ext>
                  </a:extLst>
                </a:gridCol>
                <a:gridCol w="461395">
                  <a:extLst>
                    <a:ext uri="{9D8B030D-6E8A-4147-A177-3AD203B41FA5}">
                      <a16:colId xmlns:a16="http://schemas.microsoft.com/office/drawing/2014/main" val="4032335410"/>
                    </a:ext>
                  </a:extLst>
                </a:gridCol>
                <a:gridCol w="478172">
                  <a:extLst>
                    <a:ext uri="{9D8B030D-6E8A-4147-A177-3AD203B41FA5}">
                      <a16:colId xmlns:a16="http://schemas.microsoft.com/office/drawing/2014/main" val="3136228491"/>
                    </a:ext>
                  </a:extLst>
                </a:gridCol>
                <a:gridCol w="503340">
                  <a:extLst>
                    <a:ext uri="{9D8B030D-6E8A-4147-A177-3AD203B41FA5}">
                      <a16:colId xmlns:a16="http://schemas.microsoft.com/office/drawing/2014/main" val="2388170420"/>
                    </a:ext>
                  </a:extLst>
                </a:gridCol>
              </a:tblGrid>
              <a:tr h="588063">
                <a:tc>
                  <a:txBody>
                    <a:bodyPr/>
                    <a:lstStyle/>
                    <a:p>
                      <a:pPr algn="ctr"/>
                      <a:r>
                        <a:rPr lang="en-US" dirty="0">
                          <a:solidFill>
                            <a:srgbClr val="C00000"/>
                          </a:solidFill>
                          <a:latin typeface="Trebuchet MS" panose="020B0603020202020204" pitchFamily="34" charset="0"/>
                        </a:rPr>
                        <a:t>1</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2</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3</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4</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5</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6</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7</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8</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9</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10</a:t>
                      </a:r>
                      <a:endParaRPr lang="en-IN" dirty="0">
                        <a:solidFill>
                          <a:srgbClr val="C00000"/>
                        </a:solidFill>
                        <a:latin typeface="Trebuchet MS" panose="020B0603020202020204" pitchFamily="34" charset="0"/>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11</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12</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13</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14</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15</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16</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17</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18</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19</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20</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21</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22</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23</a:t>
                      </a:r>
                      <a:endParaRPr lang="en-IN" sz="1800" b="1" kern="1200" dirty="0">
                        <a:solidFill>
                          <a:srgbClr val="C00000"/>
                        </a:solidFill>
                        <a:latin typeface="Trebuchet MS" panose="020B0603020202020204" pitchFamily="34" charset="0"/>
                        <a:ea typeface="+mn-ea"/>
                        <a:cs typeface="+mn-cs"/>
                      </a:endParaRPr>
                    </a:p>
                  </a:txBody>
                  <a:tcPr/>
                </a:tc>
                <a:extLst>
                  <a:ext uri="{0D108BD9-81ED-4DB2-BD59-A6C34878D82A}">
                    <a16:rowId xmlns:a16="http://schemas.microsoft.com/office/drawing/2014/main" val="1567833596"/>
                  </a:ext>
                </a:extLst>
              </a:tr>
              <a:tr h="336036">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d</a:t>
                      </a:r>
                      <a:endParaRPr lang="en-IN" dirty="0"/>
                    </a:p>
                  </a:txBody>
                  <a:tcPr/>
                </a:tc>
                <a:tc>
                  <a:txBody>
                    <a:bodyPr/>
                    <a:lstStyle/>
                    <a:p>
                      <a:pPr algn="ctr"/>
                      <a:r>
                        <a:rPr lang="en-US" dirty="0"/>
                        <a:t>e</a:t>
                      </a:r>
                      <a:endParaRPr lang="en-IN" dirty="0"/>
                    </a:p>
                  </a:txBody>
                  <a:tcPr/>
                </a:tc>
                <a:extLst>
                  <a:ext uri="{0D108BD9-81ED-4DB2-BD59-A6C34878D82A}">
                    <a16:rowId xmlns:a16="http://schemas.microsoft.com/office/drawing/2014/main" val="3068506197"/>
                  </a:ext>
                </a:extLst>
              </a:tr>
              <a:tr h="336036">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pPr algn="ctr"/>
                      <a:r>
                        <a:rPr lang="en-US" b="1" dirty="0">
                          <a:solidFill>
                            <a:srgbClr val="7030A0"/>
                          </a:solidFill>
                        </a:rPr>
                        <a:t>a </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c</a:t>
                      </a:r>
                      <a:endParaRPr lang="en-IN" b="1" dirty="0">
                        <a:solidFill>
                          <a:srgbClr val="7030A0"/>
                        </a:solidFill>
                      </a:endParaRPr>
                    </a:p>
                  </a:txBody>
                  <a:tcPr/>
                </a:tc>
                <a:tc>
                  <a:txBody>
                    <a:bodyPr/>
                    <a:lstStyle/>
                    <a:p>
                      <a:pPr algn="ctr"/>
                      <a:r>
                        <a:rPr lang="en-US" b="1" dirty="0">
                          <a:solidFill>
                            <a:srgbClr val="7030A0"/>
                          </a:solidFill>
                        </a:rPr>
                        <a:t>d</a:t>
                      </a:r>
                      <a:endParaRPr lang="en-IN" b="1" dirty="0">
                        <a:solidFill>
                          <a:srgbClr val="7030A0"/>
                        </a:solidFill>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d</a:t>
                      </a:r>
                      <a:endParaRPr lang="en-IN" b="1" dirty="0">
                        <a:solidFill>
                          <a:srgbClr val="7030A0"/>
                        </a:solidFill>
                      </a:endParaRP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65109940"/>
                  </a:ext>
                </a:extLst>
              </a:tr>
            </a:tbl>
          </a:graphicData>
        </a:graphic>
      </p:graphicFrame>
      <p:graphicFrame>
        <p:nvGraphicFramePr>
          <p:cNvPr id="12" name="Table 10">
            <a:extLst>
              <a:ext uri="{FF2B5EF4-FFF2-40B4-BE49-F238E27FC236}">
                <a16:creationId xmlns:a16="http://schemas.microsoft.com/office/drawing/2014/main" id="{4FD9E3E7-869D-CC34-BEE8-9E4755030F07}"/>
              </a:ext>
            </a:extLst>
          </p:cNvPr>
          <p:cNvGraphicFramePr>
            <a:graphicFrameLocks noGrp="1"/>
          </p:cNvGraphicFramePr>
          <p:nvPr>
            <p:extLst>
              <p:ext uri="{D42A27DB-BD31-4B8C-83A1-F6EECF244321}">
                <p14:modId xmlns:p14="http://schemas.microsoft.com/office/powerpoint/2010/main" val="2730101059"/>
              </p:ext>
            </p:extLst>
          </p:nvPr>
        </p:nvGraphicFramePr>
        <p:xfrm>
          <a:off x="473076" y="5501138"/>
          <a:ext cx="11246344" cy="429880"/>
        </p:xfrm>
        <a:graphic>
          <a:graphicData uri="http://schemas.openxmlformats.org/drawingml/2006/table">
            <a:tbl>
              <a:tblPr firstRow="1" bandRow="1">
                <a:tableStyleId>{5C22544A-7EE6-4342-B048-85BDC9FD1C3A}</a:tableStyleId>
              </a:tblPr>
              <a:tblGrid>
                <a:gridCol w="11246344">
                  <a:extLst>
                    <a:ext uri="{9D8B030D-6E8A-4147-A177-3AD203B41FA5}">
                      <a16:colId xmlns:a16="http://schemas.microsoft.com/office/drawing/2014/main" val="3253632260"/>
                    </a:ext>
                  </a:extLst>
                </a:gridCol>
              </a:tblGrid>
              <a:tr h="429880">
                <a:tc>
                  <a:txBody>
                    <a:bodyPr/>
                    <a:lstStyle/>
                    <a:p>
                      <a:r>
                        <a:rPr lang="en-US" b="0" dirty="0">
                          <a:solidFill>
                            <a:schemeClr val="tx1"/>
                          </a:solidFill>
                          <a:latin typeface="Trebuchet MS" panose="020B0603020202020204" pitchFamily="34" charset="0"/>
                        </a:rPr>
                        <a:t>Mismatch at k=1, </a:t>
                      </a:r>
                      <a:r>
                        <a:rPr lang="en-US" b="0" dirty="0">
                          <a:solidFill>
                            <a:schemeClr val="tx1"/>
                          </a:solidFill>
                          <a:latin typeface="Trebuchet MS" panose="020B0603020202020204" pitchFamily="34" charset="0"/>
                          <a:sym typeface="Symbol" panose="05050102010706020507" pitchFamily="18" charset="2"/>
                        </a:rPr>
                        <a:t></a:t>
                      </a:r>
                      <a:r>
                        <a:rPr lang="en-US" b="0" dirty="0">
                          <a:solidFill>
                            <a:schemeClr val="tx1"/>
                          </a:solidFill>
                          <a:latin typeface="Trebuchet MS" panose="020B0603020202020204" pitchFamily="34" charset="0"/>
                        </a:rPr>
                        <a:t>[1]=0, shift Pattern, P by k-</a:t>
                      </a:r>
                      <a:r>
                        <a:rPr lang="en-US" b="0" dirty="0">
                          <a:solidFill>
                            <a:schemeClr val="tx1"/>
                          </a:solidFill>
                          <a:latin typeface="Trebuchet MS" panose="020B0603020202020204" pitchFamily="34" charset="0"/>
                          <a:sym typeface="Symbol" panose="05050102010706020507" pitchFamily="18" charset="2"/>
                        </a:rPr>
                        <a:t>[k]=1-0=1, shift by 1 place</a:t>
                      </a:r>
                      <a:endParaRPr lang="en-IN" b="0" dirty="0">
                        <a:latin typeface="Trebuchet MS" panose="020B0603020202020204" pitchFamily="34" charset="0"/>
                      </a:endParaRPr>
                    </a:p>
                  </a:txBody>
                  <a:tcPr/>
                </a:tc>
                <a:extLst>
                  <a:ext uri="{0D108BD9-81ED-4DB2-BD59-A6C34878D82A}">
                    <a16:rowId xmlns:a16="http://schemas.microsoft.com/office/drawing/2014/main" val="1230537752"/>
                  </a:ext>
                </a:extLst>
              </a:tr>
            </a:tbl>
          </a:graphicData>
        </a:graphic>
      </p:graphicFrame>
      <p:graphicFrame>
        <p:nvGraphicFramePr>
          <p:cNvPr id="3" name="Table 3">
            <a:extLst>
              <a:ext uri="{FF2B5EF4-FFF2-40B4-BE49-F238E27FC236}">
                <a16:creationId xmlns:a16="http://schemas.microsoft.com/office/drawing/2014/main" id="{32B11095-8178-8BBD-4EF2-8364CFF406A9}"/>
              </a:ext>
            </a:extLst>
          </p:cNvPr>
          <p:cNvGraphicFramePr>
            <a:graphicFrameLocks noGrp="1"/>
          </p:cNvGraphicFramePr>
          <p:nvPr>
            <p:extLst>
              <p:ext uri="{D42A27DB-BD31-4B8C-83A1-F6EECF244321}">
                <p14:modId xmlns:p14="http://schemas.microsoft.com/office/powerpoint/2010/main" val="2943566025"/>
              </p:ext>
            </p:extLst>
          </p:nvPr>
        </p:nvGraphicFramePr>
        <p:xfrm>
          <a:off x="5413373" y="6033989"/>
          <a:ext cx="5940425" cy="640080"/>
        </p:xfrm>
        <a:graphic>
          <a:graphicData uri="http://schemas.openxmlformats.org/drawingml/2006/table">
            <a:tbl>
              <a:tblPr firstRow="1" bandRow="1">
                <a:tableStyleId>{5C22544A-7EE6-4342-B048-85BDC9FD1C3A}</a:tableStyleId>
              </a:tblPr>
              <a:tblGrid>
                <a:gridCol w="5940425">
                  <a:extLst>
                    <a:ext uri="{9D8B030D-6E8A-4147-A177-3AD203B41FA5}">
                      <a16:colId xmlns:a16="http://schemas.microsoft.com/office/drawing/2014/main" val="2718759213"/>
                    </a:ext>
                  </a:extLst>
                </a:gridCol>
              </a:tblGrid>
              <a:tr h="504634">
                <a:tc>
                  <a:txBody>
                    <a:bodyPr/>
                    <a:lstStyle/>
                    <a:p>
                      <a:r>
                        <a:rPr lang="en-US" dirty="0">
                          <a:solidFill>
                            <a:srgbClr val="FF0000"/>
                          </a:solidFill>
                        </a:rPr>
                        <a:t>NOTE: k represents total number of character matches occurred. It is used as index to the prefix table</a:t>
                      </a:r>
                      <a:endParaRPr lang="en-IN" dirty="0">
                        <a:solidFill>
                          <a:srgbClr val="FF0000"/>
                        </a:solidFill>
                      </a:endParaRPr>
                    </a:p>
                  </a:txBody>
                  <a:tcPr>
                    <a:solidFill>
                      <a:schemeClr val="accent4">
                        <a:lumMod val="20000"/>
                        <a:lumOff val="80000"/>
                      </a:schemeClr>
                    </a:solidFill>
                  </a:tcPr>
                </a:tc>
                <a:extLst>
                  <a:ext uri="{0D108BD9-81ED-4DB2-BD59-A6C34878D82A}">
                    <a16:rowId xmlns:a16="http://schemas.microsoft.com/office/drawing/2014/main" val="227227613"/>
                  </a:ext>
                </a:extLst>
              </a:tr>
            </a:tbl>
          </a:graphicData>
        </a:graphic>
      </p:graphicFrame>
    </p:spTree>
    <p:extLst>
      <p:ext uri="{BB962C8B-B14F-4D97-AF65-F5344CB8AC3E}">
        <p14:creationId xmlns:p14="http://schemas.microsoft.com/office/powerpoint/2010/main" val="11194039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3BCE5-562D-66B7-2838-228DFEF39631}"/>
              </a:ext>
            </a:extLst>
          </p:cNvPr>
          <p:cNvSpPr>
            <a:spLocks noGrp="1"/>
          </p:cNvSpPr>
          <p:nvPr>
            <p:ph type="title"/>
          </p:nvPr>
        </p:nvSpPr>
        <p:spPr>
          <a:xfrm>
            <a:off x="588526" y="24479"/>
            <a:ext cx="10515600" cy="373106"/>
          </a:xfrm>
        </p:spPr>
        <p:txBody>
          <a:bodyPr>
            <a:noAutofit/>
          </a:bodyPr>
          <a:lstStyle/>
          <a:p>
            <a:r>
              <a:rPr lang="th-TH" altLang="en-US" sz="2500" dirty="0">
                <a:cs typeface="Angsana New" pitchFamily="18" charset="-34"/>
              </a:rPr>
              <a:t>KMP</a:t>
            </a:r>
            <a:r>
              <a:rPr lang="en-US" altLang="en-US" sz="2500" dirty="0">
                <a:cs typeface="Angsana New" pitchFamily="18" charset="-34"/>
              </a:rPr>
              <a:t> Algorithm-Example1</a:t>
            </a:r>
            <a:endParaRPr lang="en-IN" sz="2500" dirty="0"/>
          </a:p>
        </p:txBody>
      </p:sp>
      <p:graphicFrame>
        <p:nvGraphicFramePr>
          <p:cNvPr id="6" name="Table 6">
            <a:extLst>
              <a:ext uri="{FF2B5EF4-FFF2-40B4-BE49-F238E27FC236}">
                <a16:creationId xmlns:a16="http://schemas.microsoft.com/office/drawing/2014/main" id="{26EA6855-A125-4040-3229-2EB50D33C33C}"/>
              </a:ext>
            </a:extLst>
          </p:cNvPr>
          <p:cNvGraphicFramePr>
            <a:graphicFrameLocks noGrp="1"/>
          </p:cNvGraphicFramePr>
          <p:nvPr>
            <p:extLst>
              <p:ext uri="{D42A27DB-BD31-4B8C-83A1-F6EECF244321}">
                <p14:modId xmlns:p14="http://schemas.microsoft.com/office/powerpoint/2010/main" val="1976948068"/>
              </p:ext>
            </p:extLst>
          </p:nvPr>
        </p:nvGraphicFramePr>
        <p:xfrm>
          <a:off x="334936" y="486175"/>
          <a:ext cx="10880724" cy="1319583"/>
        </p:xfrm>
        <a:graphic>
          <a:graphicData uri="http://schemas.openxmlformats.org/drawingml/2006/table">
            <a:tbl>
              <a:tblPr firstRow="1" bandRow="1">
                <a:tableStyleId>{5C22544A-7EE6-4342-B048-85BDC9FD1C3A}</a:tableStyleId>
              </a:tblPr>
              <a:tblGrid>
                <a:gridCol w="418869">
                  <a:extLst>
                    <a:ext uri="{9D8B030D-6E8A-4147-A177-3AD203B41FA5}">
                      <a16:colId xmlns:a16="http://schemas.microsoft.com/office/drawing/2014/main" val="602930091"/>
                    </a:ext>
                  </a:extLst>
                </a:gridCol>
                <a:gridCol w="369898">
                  <a:extLst>
                    <a:ext uri="{9D8B030D-6E8A-4147-A177-3AD203B41FA5}">
                      <a16:colId xmlns:a16="http://schemas.microsoft.com/office/drawing/2014/main" val="1477212178"/>
                    </a:ext>
                  </a:extLst>
                </a:gridCol>
                <a:gridCol w="360726">
                  <a:extLst>
                    <a:ext uri="{9D8B030D-6E8A-4147-A177-3AD203B41FA5}">
                      <a16:colId xmlns:a16="http://schemas.microsoft.com/office/drawing/2014/main" val="668236179"/>
                    </a:ext>
                  </a:extLst>
                </a:gridCol>
                <a:gridCol w="327171">
                  <a:extLst>
                    <a:ext uri="{9D8B030D-6E8A-4147-A177-3AD203B41FA5}">
                      <a16:colId xmlns:a16="http://schemas.microsoft.com/office/drawing/2014/main" val="3542850018"/>
                    </a:ext>
                  </a:extLst>
                </a:gridCol>
                <a:gridCol w="402671">
                  <a:extLst>
                    <a:ext uri="{9D8B030D-6E8A-4147-A177-3AD203B41FA5}">
                      <a16:colId xmlns:a16="http://schemas.microsoft.com/office/drawing/2014/main" val="2416502709"/>
                    </a:ext>
                  </a:extLst>
                </a:gridCol>
                <a:gridCol w="411061">
                  <a:extLst>
                    <a:ext uri="{9D8B030D-6E8A-4147-A177-3AD203B41FA5}">
                      <a16:colId xmlns:a16="http://schemas.microsoft.com/office/drawing/2014/main" val="3138953532"/>
                    </a:ext>
                  </a:extLst>
                </a:gridCol>
                <a:gridCol w="402672">
                  <a:extLst>
                    <a:ext uri="{9D8B030D-6E8A-4147-A177-3AD203B41FA5}">
                      <a16:colId xmlns:a16="http://schemas.microsoft.com/office/drawing/2014/main" val="4022044966"/>
                    </a:ext>
                  </a:extLst>
                </a:gridCol>
                <a:gridCol w="461394">
                  <a:extLst>
                    <a:ext uri="{9D8B030D-6E8A-4147-A177-3AD203B41FA5}">
                      <a16:colId xmlns:a16="http://schemas.microsoft.com/office/drawing/2014/main" val="226203448"/>
                    </a:ext>
                  </a:extLst>
                </a:gridCol>
                <a:gridCol w="469784">
                  <a:extLst>
                    <a:ext uri="{9D8B030D-6E8A-4147-A177-3AD203B41FA5}">
                      <a16:colId xmlns:a16="http://schemas.microsoft.com/office/drawing/2014/main" val="1703116363"/>
                    </a:ext>
                  </a:extLst>
                </a:gridCol>
                <a:gridCol w="562062">
                  <a:extLst>
                    <a:ext uri="{9D8B030D-6E8A-4147-A177-3AD203B41FA5}">
                      <a16:colId xmlns:a16="http://schemas.microsoft.com/office/drawing/2014/main" val="3824871242"/>
                    </a:ext>
                  </a:extLst>
                </a:gridCol>
                <a:gridCol w="469783">
                  <a:extLst>
                    <a:ext uri="{9D8B030D-6E8A-4147-A177-3AD203B41FA5}">
                      <a16:colId xmlns:a16="http://schemas.microsoft.com/office/drawing/2014/main" val="2206299188"/>
                    </a:ext>
                  </a:extLst>
                </a:gridCol>
                <a:gridCol w="478173">
                  <a:extLst>
                    <a:ext uri="{9D8B030D-6E8A-4147-A177-3AD203B41FA5}">
                      <a16:colId xmlns:a16="http://schemas.microsoft.com/office/drawing/2014/main" val="3353871553"/>
                    </a:ext>
                  </a:extLst>
                </a:gridCol>
                <a:gridCol w="587229">
                  <a:extLst>
                    <a:ext uri="{9D8B030D-6E8A-4147-A177-3AD203B41FA5}">
                      <a16:colId xmlns:a16="http://schemas.microsoft.com/office/drawing/2014/main" val="2918267702"/>
                    </a:ext>
                  </a:extLst>
                </a:gridCol>
                <a:gridCol w="587230">
                  <a:extLst>
                    <a:ext uri="{9D8B030D-6E8A-4147-A177-3AD203B41FA5}">
                      <a16:colId xmlns:a16="http://schemas.microsoft.com/office/drawing/2014/main" val="1854098095"/>
                    </a:ext>
                  </a:extLst>
                </a:gridCol>
                <a:gridCol w="578841">
                  <a:extLst>
                    <a:ext uri="{9D8B030D-6E8A-4147-A177-3AD203B41FA5}">
                      <a16:colId xmlns:a16="http://schemas.microsoft.com/office/drawing/2014/main" val="1118249841"/>
                    </a:ext>
                  </a:extLst>
                </a:gridCol>
                <a:gridCol w="494950">
                  <a:extLst>
                    <a:ext uri="{9D8B030D-6E8A-4147-A177-3AD203B41FA5}">
                      <a16:colId xmlns:a16="http://schemas.microsoft.com/office/drawing/2014/main" val="388530812"/>
                    </a:ext>
                  </a:extLst>
                </a:gridCol>
                <a:gridCol w="494951">
                  <a:extLst>
                    <a:ext uri="{9D8B030D-6E8A-4147-A177-3AD203B41FA5}">
                      <a16:colId xmlns:a16="http://schemas.microsoft.com/office/drawing/2014/main" val="4064604353"/>
                    </a:ext>
                  </a:extLst>
                </a:gridCol>
                <a:gridCol w="503339">
                  <a:extLst>
                    <a:ext uri="{9D8B030D-6E8A-4147-A177-3AD203B41FA5}">
                      <a16:colId xmlns:a16="http://schemas.microsoft.com/office/drawing/2014/main" val="2168863444"/>
                    </a:ext>
                  </a:extLst>
                </a:gridCol>
                <a:gridCol w="520118">
                  <a:extLst>
                    <a:ext uri="{9D8B030D-6E8A-4147-A177-3AD203B41FA5}">
                      <a16:colId xmlns:a16="http://schemas.microsoft.com/office/drawing/2014/main" val="1388264307"/>
                    </a:ext>
                  </a:extLst>
                </a:gridCol>
                <a:gridCol w="536895">
                  <a:extLst>
                    <a:ext uri="{9D8B030D-6E8A-4147-A177-3AD203B41FA5}">
                      <a16:colId xmlns:a16="http://schemas.microsoft.com/office/drawing/2014/main" val="2989626226"/>
                    </a:ext>
                  </a:extLst>
                </a:gridCol>
                <a:gridCol w="461395">
                  <a:extLst>
                    <a:ext uri="{9D8B030D-6E8A-4147-A177-3AD203B41FA5}">
                      <a16:colId xmlns:a16="http://schemas.microsoft.com/office/drawing/2014/main" val="4032335410"/>
                    </a:ext>
                  </a:extLst>
                </a:gridCol>
                <a:gridCol w="478172">
                  <a:extLst>
                    <a:ext uri="{9D8B030D-6E8A-4147-A177-3AD203B41FA5}">
                      <a16:colId xmlns:a16="http://schemas.microsoft.com/office/drawing/2014/main" val="3136228491"/>
                    </a:ext>
                  </a:extLst>
                </a:gridCol>
                <a:gridCol w="503340">
                  <a:extLst>
                    <a:ext uri="{9D8B030D-6E8A-4147-A177-3AD203B41FA5}">
                      <a16:colId xmlns:a16="http://schemas.microsoft.com/office/drawing/2014/main" val="2388170420"/>
                    </a:ext>
                  </a:extLst>
                </a:gridCol>
              </a:tblGrid>
              <a:tr h="588063">
                <a:tc>
                  <a:txBody>
                    <a:bodyPr/>
                    <a:lstStyle/>
                    <a:p>
                      <a:pPr algn="ctr"/>
                      <a:r>
                        <a:rPr lang="en-US" dirty="0">
                          <a:solidFill>
                            <a:srgbClr val="C00000"/>
                          </a:solidFill>
                          <a:latin typeface="Trebuchet MS" panose="020B0603020202020204" pitchFamily="34" charset="0"/>
                        </a:rPr>
                        <a:t>1</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2</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3</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4</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5</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6</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7</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8</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9</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10</a:t>
                      </a:r>
                      <a:endParaRPr lang="en-IN" dirty="0">
                        <a:solidFill>
                          <a:srgbClr val="C00000"/>
                        </a:solidFill>
                        <a:latin typeface="Trebuchet MS" panose="020B0603020202020204" pitchFamily="34" charset="0"/>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11</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12</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13</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14</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15</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16</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17</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18</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19</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20</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21</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22</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23</a:t>
                      </a:r>
                      <a:endParaRPr lang="en-IN" sz="1800" b="1" kern="1200" dirty="0">
                        <a:solidFill>
                          <a:srgbClr val="C00000"/>
                        </a:solidFill>
                        <a:latin typeface="Trebuchet MS" panose="020B0603020202020204" pitchFamily="34" charset="0"/>
                        <a:ea typeface="+mn-ea"/>
                        <a:cs typeface="+mn-cs"/>
                      </a:endParaRPr>
                    </a:p>
                  </a:txBody>
                  <a:tcPr/>
                </a:tc>
                <a:extLst>
                  <a:ext uri="{0D108BD9-81ED-4DB2-BD59-A6C34878D82A}">
                    <a16:rowId xmlns:a16="http://schemas.microsoft.com/office/drawing/2014/main" val="1567833596"/>
                  </a:ext>
                </a:extLst>
              </a:tr>
              <a:tr h="336036">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d</a:t>
                      </a:r>
                      <a:endParaRPr lang="en-IN" dirty="0"/>
                    </a:p>
                  </a:txBody>
                  <a:tcPr/>
                </a:tc>
                <a:tc>
                  <a:txBody>
                    <a:bodyPr/>
                    <a:lstStyle/>
                    <a:p>
                      <a:pPr algn="ctr"/>
                      <a:r>
                        <a:rPr lang="en-US" dirty="0"/>
                        <a:t>e</a:t>
                      </a:r>
                      <a:endParaRPr lang="en-IN" dirty="0"/>
                    </a:p>
                  </a:txBody>
                  <a:tcPr/>
                </a:tc>
                <a:extLst>
                  <a:ext uri="{0D108BD9-81ED-4DB2-BD59-A6C34878D82A}">
                    <a16:rowId xmlns:a16="http://schemas.microsoft.com/office/drawing/2014/main" val="3068506197"/>
                  </a:ext>
                </a:extLst>
              </a:tr>
              <a:tr h="336036">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pPr algn="ctr"/>
                      <a:r>
                        <a:rPr lang="en-US" b="1" dirty="0">
                          <a:solidFill>
                            <a:srgbClr val="7030A0"/>
                          </a:solidFill>
                        </a:rPr>
                        <a:t>a </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c</a:t>
                      </a:r>
                      <a:endParaRPr lang="en-IN" b="1" dirty="0">
                        <a:solidFill>
                          <a:srgbClr val="7030A0"/>
                        </a:solidFill>
                      </a:endParaRPr>
                    </a:p>
                  </a:txBody>
                  <a:tcPr/>
                </a:tc>
                <a:tc>
                  <a:txBody>
                    <a:bodyPr/>
                    <a:lstStyle/>
                    <a:p>
                      <a:pPr algn="ctr"/>
                      <a:r>
                        <a:rPr lang="en-US" b="1" dirty="0">
                          <a:solidFill>
                            <a:srgbClr val="7030A0"/>
                          </a:solidFill>
                        </a:rPr>
                        <a:t>d</a:t>
                      </a:r>
                      <a:endParaRPr lang="en-IN" b="1" dirty="0">
                        <a:solidFill>
                          <a:srgbClr val="7030A0"/>
                        </a:solidFill>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r>
                        <a:rPr lang="en-US" b="1" dirty="0">
                          <a:solidFill>
                            <a:srgbClr val="7030A0"/>
                          </a:solidFill>
                        </a:rPr>
                        <a:t>d</a:t>
                      </a:r>
                      <a:endParaRPr lang="en-IN" b="1" dirty="0">
                        <a:solidFill>
                          <a:srgbClr val="7030A0"/>
                        </a:solidFill>
                      </a:endParaRP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65109940"/>
                  </a:ext>
                </a:extLst>
              </a:tr>
            </a:tbl>
          </a:graphicData>
        </a:graphic>
      </p:graphicFrame>
      <p:graphicFrame>
        <p:nvGraphicFramePr>
          <p:cNvPr id="10" name="Table 10">
            <a:extLst>
              <a:ext uri="{FF2B5EF4-FFF2-40B4-BE49-F238E27FC236}">
                <a16:creationId xmlns:a16="http://schemas.microsoft.com/office/drawing/2014/main" id="{31BB0CD8-3A75-EA3D-34EC-0CC653D9F443}"/>
              </a:ext>
            </a:extLst>
          </p:cNvPr>
          <p:cNvGraphicFramePr>
            <a:graphicFrameLocks noGrp="1"/>
          </p:cNvGraphicFramePr>
          <p:nvPr>
            <p:extLst>
              <p:ext uri="{D42A27DB-BD31-4B8C-83A1-F6EECF244321}">
                <p14:modId xmlns:p14="http://schemas.microsoft.com/office/powerpoint/2010/main" val="1264852153"/>
              </p:ext>
            </p:extLst>
          </p:nvPr>
        </p:nvGraphicFramePr>
        <p:xfrm>
          <a:off x="334936" y="1891109"/>
          <a:ext cx="8005458" cy="681295"/>
        </p:xfrm>
        <a:graphic>
          <a:graphicData uri="http://schemas.openxmlformats.org/drawingml/2006/table">
            <a:tbl>
              <a:tblPr firstRow="1" bandRow="1">
                <a:tableStyleId>{5C22544A-7EE6-4342-B048-85BDC9FD1C3A}</a:tableStyleId>
              </a:tblPr>
              <a:tblGrid>
                <a:gridCol w="8005458">
                  <a:extLst>
                    <a:ext uri="{9D8B030D-6E8A-4147-A177-3AD203B41FA5}">
                      <a16:colId xmlns:a16="http://schemas.microsoft.com/office/drawing/2014/main" val="3253632260"/>
                    </a:ext>
                  </a:extLst>
                </a:gridCol>
              </a:tblGrid>
              <a:tr h="681295">
                <a:tc>
                  <a:txBody>
                    <a:bodyPr/>
                    <a:lstStyle/>
                    <a:p>
                      <a:r>
                        <a:rPr lang="en-US" b="0" dirty="0">
                          <a:solidFill>
                            <a:schemeClr val="tx1"/>
                          </a:solidFill>
                          <a:latin typeface="Trebuchet MS" panose="020B0603020202020204" pitchFamily="34" charset="0"/>
                        </a:rPr>
                        <a:t>Last match found at k=6, </a:t>
                      </a:r>
                      <a:r>
                        <a:rPr lang="en-US" b="0" dirty="0">
                          <a:solidFill>
                            <a:schemeClr val="tx1"/>
                          </a:solidFill>
                          <a:latin typeface="Trebuchet MS" panose="020B0603020202020204" pitchFamily="34" charset="0"/>
                          <a:sym typeface="Symbol" panose="05050102010706020507" pitchFamily="18" charset="2"/>
                        </a:rPr>
                        <a:t></a:t>
                      </a:r>
                      <a:r>
                        <a:rPr lang="en-US" b="0" dirty="0">
                          <a:solidFill>
                            <a:schemeClr val="tx1"/>
                          </a:solidFill>
                          <a:latin typeface="Trebuchet MS" panose="020B0603020202020204" pitchFamily="34" charset="0"/>
                        </a:rPr>
                        <a:t>[6]=2, Shift Pattern, P by k-</a:t>
                      </a:r>
                      <a:r>
                        <a:rPr lang="en-US" b="0" dirty="0">
                          <a:solidFill>
                            <a:schemeClr val="tx1"/>
                          </a:solidFill>
                          <a:latin typeface="Trebuchet MS" panose="020B0603020202020204" pitchFamily="34" charset="0"/>
                          <a:sym typeface="Symbol" panose="05050102010706020507" pitchFamily="18" charset="2"/>
                        </a:rPr>
                        <a:t>[k]= 6-2=4 places </a:t>
                      </a:r>
                      <a:endParaRPr lang="en-IN" b="0" dirty="0">
                        <a:latin typeface="Trebuchet MS" panose="020B0603020202020204" pitchFamily="34" charset="0"/>
                      </a:endParaRPr>
                    </a:p>
                  </a:txBody>
                  <a:tcPr/>
                </a:tc>
                <a:extLst>
                  <a:ext uri="{0D108BD9-81ED-4DB2-BD59-A6C34878D82A}">
                    <a16:rowId xmlns:a16="http://schemas.microsoft.com/office/drawing/2014/main" val="1230537752"/>
                  </a:ext>
                </a:extLst>
              </a:tr>
            </a:tbl>
          </a:graphicData>
        </a:graphic>
      </p:graphicFrame>
      <p:graphicFrame>
        <p:nvGraphicFramePr>
          <p:cNvPr id="11" name="Table 6">
            <a:extLst>
              <a:ext uri="{FF2B5EF4-FFF2-40B4-BE49-F238E27FC236}">
                <a16:creationId xmlns:a16="http://schemas.microsoft.com/office/drawing/2014/main" id="{E8C8978D-8D77-5352-1FA2-404D766AEF84}"/>
              </a:ext>
            </a:extLst>
          </p:cNvPr>
          <p:cNvGraphicFramePr>
            <a:graphicFrameLocks noGrp="1"/>
          </p:cNvGraphicFramePr>
          <p:nvPr>
            <p:extLst>
              <p:ext uri="{D42A27DB-BD31-4B8C-83A1-F6EECF244321}">
                <p14:modId xmlns:p14="http://schemas.microsoft.com/office/powerpoint/2010/main" val="4227107593"/>
              </p:ext>
            </p:extLst>
          </p:nvPr>
        </p:nvGraphicFramePr>
        <p:xfrm>
          <a:off x="334936" y="2621986"/>
          <a:ext cx="10880724" cy="1319583"/>
        </p:xfrm>
        <a:graphic>
          <a:graphicData uri="http://schemas.openxmlformats.org/drawingml/2006/table">
            <a:tbl>
              <a:tblPr firstRow="1" bandRow="1">
                <a:tableStyleId>{5C22544A-7EE6-4342-B048-85BDC9FD1C3A}</a:tableStyleId>
              </a:tblPr>
              <a:tblGrid>
                <a:gridCol w="418869">
                  <a:extLst>
                    <a:ext uri="{9D8B030D-6E8A-4147-A177-3AD203B41FA5}">
                      <a16:colId xmlns:a16="http://schemas.microsoft.com/office/drawing/2014/main" val="602930091"/>
                    </a:ext>
                  </a:extLst>
                </a:gridCol>
                <a:gridCol w="369898">
                  <a:extLst>
                    <a:ext uri="{9D8B030D-6E8A-4147-A177-3AD203B41FA5}">
                      <a16:colId xmlns:a16="http://schemas.microsoft.com/office/drawing/2014/main" val="1477212178"/>
                    </a:ext>
                  </a:extLst>
                </a:gridCol>
                <a:gridCol w="360726">
                  <a:extLst>
                    <a:ext uri="{9D8B030D-6E8A-4147-A177-3AD203B41FA5}">
                      <a16:colId xmlns:a16="http://schemas.microsoft.com/office/drawing/2014/main" val="668236179"/>
                    </a:ext>
                  </a:extLst>
                </a:gridCol>
                <a:gridCol w="327171">
                  <a:extLst>
                    <a:ext uri="{9D8B030D-6E8A-4147-A177-3AD203B41FA5}">
                      <a16:colId xmlns:a16="http://schemas.microsoft.com/office/drawing/2014/main" val="3542850018"/>
                    </a:ext>
                  </a:extLst>
                </a:gridCol>
                <a:gridCol w="402671">
                  <a:extLst>
                    <a:ext uri="{9D8B030D-6E8A-4147-A177-3AD203B41FA5}">
                      <a16:colId xmlns:a16="http://schemas.microsoft.com/office/drawing/2014/main" val="2416502709"/>
                    </a:ext>
                  </a:extLst>
                </a:gridCol>
                <a:gridCol w="411061">
                  <a:extLst>
                    <a:ext uri="{9D8B030D-6E8A-4147-A177-3AD203B41FA5}">
                      <a16:colId xmlns:a16="http://schemas.microsoft.com/office/drawing/2014/main" val="3138953532"/>
                    </a:ext>
                  </a:extLst>
                </a:gridCol>
                <a:gridCol w="402672">
                  <a:extLst>
                    <a:ext uri="{9D8B030D-6E8A-4147-A177-3AD203B41FA5}">
                      <a16:colId xmlns:a16="http://schemas.microsoft.com/office/drawing/2014/main" val="4022044966"/>
                    </a:ext>
                  </a:extLst>
                </a:gridCol>
                <a:gridCol w="461394">
                  <a:extLst>
                    <a:ext uri="{9D8B030D-6E8A-4147-A177-3AD203B41FA5}">
                      <a16:colId xmlns:a16="http://schemas.microsoft.com/office/drawing/2014/main" val="226203448"/>
                    </a:ext>
                  </a:extLst>
                </a:gridCol>
                <a:gridCol w="469784">
                  <a:extLst>
                    <a:ext uri="{9D8B030D-6E8A-4147-A177-3AD203B41FA5}">
                      <a16:colId xmlns:a16="http://schemas.microsoft.com/office/drawing/2014/main" val="1703116363"/>
                    </a:ext>
                  </a:extLst>
                </a:gridCol>
                <a:gridCol w="562062">
                  <a:extLst>
                    <a:ext uri="{9D8B030D-6E8A-4147-A177-3AD203B41FA5}">
                      <a16:colId xmlns:a16="http://schemas.microsoft.com/office/drawing/2014/main" val="3824871242"/>
                    </a:ext>
                  </a:extLst>
                </a:gridCol>
                <a:gridCol w="469783">
                  <a:extLst>
                    <a:ext uri="{9D8B030D-6E8A-4147-A177-3AD203B41FA5}">
                      <a16:colId xmlns:a16="http://schemas.microsoft.com/office/drawing/2014/main" val="2206299188"/>
                    </a:ext>
                  </a:extLst>
                </a:gridCol>
                <a:gridCol w="478173">
                  <a:extLst>
                    <a:ext uri="{9D8B030D-6E8A-4147-A177-3AD203B41FA5}">
                      <a16:colId xmlns:a16="http://schemas.microsoft.com/office/drawing/2014/main" val="3353871553"/>
                    </a:ext>
                  </a:extLst>
                </a:gridCol>
                <a:gridCol w="587229">
                  <a:extLst>
                    <a:ext uri="{9D8B030D-6E8A-4147-A177-3AD203B41FA5}">
                      <a16:colId xmlns:a16="http://schemas.microsoft.com/office/drawing/2014/main" val="2918267702"/>
                    </a:ext>
                  </a:extLst>
                </a:gridCol>
                <a:gridCol w="587230">
                  <a:extLst>
                    <a:ext uri="{9D8B030D-6E8A-4147-A177-3AD203B41FA5}">
                      <a16:colId xmlns:a16="http://schemas.microsoft.com/office/drawing/2014/main" val="1854098095"/>
                    </a:ext>
                  </a:extLst>
                </a:gridCol>
                <a:gridCol w="578841">
                  <a:extLst>
                    <a:ext uri="{9D8B030D-6E8A-4147-A177-3AD203B41FA5}">
                      <a16:colId xmlns:a16="http://schemas.microsoft.com/office/drawing/2014/main" val="1118249841"/>
                    </a:ext>
                  </a:extLst>
                </a:gridCol>
                <a:gridCol w="494950">
                  <a:extLst>
                    <a:ext uri="{9D8B030D-6E8A-4147-A177-3AD203B41FA5}">
                      <a16:colId xmlns:a16="http://schemas.microsoft.com/office/drawing/2014/main" val="388530812"/>
                    </a:ext>
                  </a:extLst>
                </a:gridCol>
                <a:gridCol w="494951">
                  <a:extLst>
                    <a:ext uri="{9D8B030D-6E8A-4147-A177-3AD203B41FA5}">
                      <a16:colId xmlns:a16="http://schemas.microsoft.com/office/drawing/2014/main" val="4064604353"/>
                    </a:ext>
                  </a:extLst>
                </a:gridCol>
                <a:gridCol w="503339">
                  <a:extLst>
                    <a:ext uri="{9D8B030D-6E8A-4147-A177-3AD203B41FA5}">
                      <a16:colId xmlns:a16="http://schemas.microsoft.com/office/drawing/2014/main" val="2168863444"/>
                    </a:ext>
                  </a:extLst>
                </a:gridCol>
                <a:gridCol w="520118">
                  <a:extLst>
                    <a:ext uri="{9D8B030D-6E8A-4147-A177-3AD203B41FA5}">
                      <a16:colId xmlns:a16="http://schemas.microsoft.com/office/drawing/2014/main" val="1388264307"/>
                    </a:ext>
                  </a:extLst>
                </a:gridCol>
                <a:gridCol w="536895">
                  <a:extLst>
                    <a:ext uri="{9D8B030D-6E8A-4147-A177-3AD203B41FA5}">
                      <a16:colId xmlns:a16="http://schemas.microsoft.com/office/drawing/2014/main" val="2989626226"/>
                    </a:ext>
                  </a:extLst>
                </a:gridCol>
                <a:gridCol w="461395">
                  <a:extLst>
                    <a:ext uri="{9D8B030D-6E8A-4147-A177-3AD203B41FA5}">
                      <a16:colId xmlns:a16="http://schemas.microsoft.com/office/drawing/2014/main" val="4032335410"/>
                    </a:ext>
                  </a:extLst>
                </a:gridCol>
                <a:gridCol w="478172">
                  <a:extLst>
                    <a:ext uri="{9D8B030D-6E8A-4147-A177-3AD203B41FA5}">
                      <a16:colId xmlns:a16="http://schemas.microsoft.com/office/drawing/2014/main" val="3136228491"/>
                    </a:ext>
                  </a:extLst>
                </a:gridCol>
                <a:gridCol w="503340">
                  <a:extLst>
                    <a:ext uri="{9D8B030D-6E8A-4147-A177-3AD203B41FA5}">
                      <a16:colId xmlns:a16="http://schemas.microsoft.com/office/drawing/2014/main" val="2388170420"/>
                    </a:ext>
                  </a:extLst>
                </a:gridCol>
              </a:tblGrid>
              <a:tr h="588063">
                <a:tc>
                  <a:txBody>
                    <a:bodyPr/>
                    <a:lstStyle/>
                    <a:p>
                      <a:pPr algn="ctr"/>
                      <a:r>
                        <a:rPr lang="en-US" dirty="0">
                          <a:solidFill>
                            <a:srgbClr val="C00000"/>
                          </a:solidFill>
                          <a:latin typeface="Trebuchet MS" panose="020B0603020202020204" pitchFamily="34" charset="0"/>
                        </a:rPr>
                        <a:t>1</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2</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3</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4</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5</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6</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7</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8</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9</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10</a:t>
                      </a:r>
                      <a:endParaRPr lang="en-IN" dirty="0">
                        <a:solidFill>
                          <a:srgbClr val="C00000"/>
                        </a:solidFill>
                        <a:latin typeface="Trebuchet MS" panose="020B0603020202020204" pitchFamily="34" charset="0"/>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11</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12</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13</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14</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15</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16</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17</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18</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19</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20</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21</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22</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23</a:t>
                      </a:r>
                      <a:endParaRPr lang="en-IN" sz="1800" b="1" kern="1200" dirty="0">
                        <a:solidFill>
                          <a:srgbClr val="C00000"/>
                        </a:solidFill>
                        <a:latin typeface="Trebuchet MS" panose="020B0603020202020204" pitchFamily="34" charset="0"/>
                        <a:ea typeface="+mn-ea"/>
                        <a:cs typeface="+mn-cs"/>
                      </a:endParaRPr>
                    </a:p>
                  </a:txBody>
                  <a:tcPr/>
                </a:tc>
                <a:extLst>
                  <a:ext uri="{0D108BD9-81ED-4DB2-BD59-A6C34878D82A}">
                    <a16:rowId xmlns:a16="http://schemas.microsoft.com/office/drawing/2014/main" val="1567833596"/>
                  </a:ext>
                </a:extLst>
              </a:tr>
              <a:tr h="336036">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d</a:t>
                      </a:r>
                      <a:endParaRPr lang="en-IN" dirty="0"/>
                    </a:p>
                  </a:txBody>
                  <a:tcPr/>
                </a:tc>
                <a:tc>
                  <a:txBody>
                    <a:bodyPr/>
                    <a:lstStyle/>
                    <a:p>
                      <a:pPr algn="ctr"/>
                      <a:r>
                        <a:rPr lang="en-US" dirty="0"/>
                        <a:t>e</a:t>
                      </a:r>
                      <a:endParaRPr lang="en-IN" dirty="0"/>
                    </a:p>
                  </a:txBody>
                  <a:tcPr/>
                </a:tc>
                <a:extLst>
                  <a:ext uri="{0D108BD9-81ED-4DB2-BD59-A6C34878D82A}">
                    <a16:rowId xmlns:a16="http://schemas.microsoft.com/office/drawing/2014/main" val="3068506197"/>
                  </a:ext>
                </a:extLst>
              </a:tr>
              <a:tr h="336036">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pPr algn="ctr"/>
                      <a:r>
                        <a:rPr lang="en-US" b="1" dirty="0">
                          <a:solidFill>
                            <a:srgbClr val="7030A0"/>
                          </a:solidFill>
                        </a:rPr>
                        <a:t>a </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c</a:t>
                      </a:r>
                      <a:endParaRPr lang="en-IN" b="1" dirty="0">
                        <a:solidFill>
                          <a:srgbClr val="7030A0"/>
                        </a:solidFill>
                      </a:endParaRPr>
                    </a:p>
                  </a:txBody>
                  <a:tcPr/>
                </a:tc>
                <a:tc>
                  <a:txBody>
                    <a:bodyPr/>
                    <a:lstStyle/>
                    <a:p>
                      <a:pPr algn="ctr"/>
                      <a:r>
                        <a:rPr lang="en-US" b="1" dirty="0">
                          <a:solidFill>
                            <a:srgbClr val="7030A0"/>
                          </a:solidFill>
                        </a:rPr>
                        <a:t>d</a:t>
                      </a:r>
                      <a:endParaRPr lang="en-IN" b="1" dirty="0">
                        <a:solidFill>
                          <a:srgbClr val="7030A0"/>
                        </a:solidFill>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r>
                        <a:rPr lang="en-US" b="1" dirty="0">
                          <a:solidFill>
                            <a:srgbClr val="7030A0"/>
                          </a:solidFill>
                        </a:rPr>
                        <a:t>d</a:t>
                      </a:r>
                      <a:endParaRPr lang="en-IN" b="1" dirty="0">
                        <a:solidFill>
                          <a:srgbClr val="7030A0"/>
                        </a:solidFill>
                      </a:endParaRP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65109940"/>
                  </a:ext>
                </a:extLst>
              </a:tr>
            </a:tbl>
          </a:graphicData>
        </a:graphic>
      </p:graphicFrame>
      <p:graphicFrame>
        <p:nvGraphicFramePr>
          <p:cNvPr id="12" name="Table 10">
            <a:extLst>
              <a:ext uri="{FF2B5EF4-FFF2-40B4-BE49-F238E27FC236}">
                <a16:creationId xmlns:a16="http://schemas.microsoft.com/office/drawing/2014/main" id="{4FD9E3E7-869D-CC34-BEE8-9E4755030F07}"/>
              </a:ext>
            </a:extLst>
          </p:cNvPr>
          <p:cNvGraphicFramePr>
            <a:graphicFrameLocks noGrp="1"/>
          </p:cNvGraphicFramePr>
          <p:nvPr>
            <p:extLst>
              <p:ext uri="{D42A27DB-BD31-4B8C-83A1-F6EECF244321}">
                <p14:modId xmlns:p14="http://schemas.microsoft.com/office/powerpoint/2010/main" val="699681190"/>
              </p:ext>
            </p:extLst>
          </p:nvPr>
        </p:nvGraphicFramePr>
        <p:xfrm>
          <a:off x="342524" y="3984354"/>
          <a:ext cx="9900434" cy="428255"/>
        </p:xfrm>
        <a:graphic>
          <a:graphicData uri="http://schemas.openxmlformats.org/drawingml/2006/table">
            <a:tbl>
              <a:tblPr firstRow="1" bandRow="1">
                <a:tableStyleId>{5C22544A-7EE6-4342-B048-85BDC9FD1C3A}</a:tableStyleId>
              </a:tblPr>
              <a:tblGrid>
                <a:gridCol w="9900434">
                  <a:extLst>
                    <a:ext uri="{9D8B030D-6E8A-4147-A177-3AD203B41FA5}">
                      <a16:colId xmlns:a16="http://schemas.microsoft.com/office/drawing/2014/main" val="3253632260"/>
                    </a:ext>
                  </a:extLst>
                </a:gridCol>
              </a:tblGrid>
              <a:tr h="428255">
                <a:tc>
                  <a:txBody>
                    <a:bodyPr/>
                    <a:lstStyle/>
                    <a:p>
                      <a:r>
                        <a:rPr lang="en-US" b="0" dirty="0">
                          <a:solidFill>
                            <a:schemeClr val="tx1"/>
                          </a:solidFill>
                          <a:latin typeface="Trebuchet MS" panose="020B0603020202020204" pitchFamily="34" charset="0"/>
                        </a:rPr>
                        <a:t>Last match found at k=2, </a:t>
                      </a:r>
                      <a:r>
                        <a:rPr lang="en-US" b="0" dirty="0">
                          <a:solidFill>
                            <a:schemeClr val="tx1"/>
                          </a:solidFill>
                          <a:latin typeface="Trebuchet MS" panose="020B0603020202020204" pitchFamily="34" charset="0"/>
                          <a:sym typeface="Symbol" panose="05050102010706020507" pitchFamily="18" charset="2"/>
                        </a:rPr>
                        <a:t></a:t>
                      </a:r>
                      <a:r>
                        <a:rPr lang="en-US" b="0" dirty="0">
                          <a:solidFill>
                            <a:schemeClr val="tx1"/>
                          </a:solidFill>
                          <a:latin typeface="Trebuchet MS" panose="020B0603020202020204" pitchFamily="34" charset="0"/>
                        </a:rPr>
                        <a:t>[2]=0, Shift Pattern, P by k-</a:t>
                      </a:r>
                      <a:r>
                        <a:rPr lang="en-US" b="0" dirty="0">
                          <a:solidFill>
                            <a:schemeClr val="tx1"/>
                          </a:solidFill>
                          <a:latin typeface="Trebuchet MS" panose="020B0603020202020204" pitchFamily="34" charset="0"/>
                          <a:sym typeface="Symbol" panose="05050102010706020507" pitchFamily="18" charset="2"/>
                        </a:rPr>
                        <a:t>[k]= 2-0=2 places </a:t>
                      </a:r>
                      <a:endParaRPr lang="en-IN" b="0" dirty="0">
                        <a:latin typeface="Trebuchet MS" panose="020B0603020202020204" pitchFamily="34" charset="0"/>
                      </a:endParaRPr>
                    </a:p>
                  </a:txBody>
                  <a:tcPr/>
                </a:tc>
                <a:extLst>
                  <a:ext uri="{0D108BD9-81ED-4DB2-BD59-A6C34878D82A}">
                    <a16:rowId xmlns:a16="http://schemas.microsoft.com/office/drawing/2014/main" val="1230537752"/>
                  </a:ext>
                </a:extLst>
              </a:tr>
            </a:tbl>
          </a:graphicData>
        </a:graphic>
      </p:graphicFrame>
      <p:graphicFrame>
        <p:nvGraphicFramePr>
          <p:cNvPr id="3" name="Table 6">
            <a:extLst>
              <a:ext uri="{FF2B5EF4-FFF2-40B4-BE49-F238E27FC236}">
                <a16:creationId xmlns:a16="http://schemas.microsoft.com/office/drawing/2014/main" id="{7EBCD226-52A7-CED5-8B51-D57EB56C6346}"/>
              </a:ext>
            </a:extLst>
          </p:cNvPr>
          <p:cNvGraphicFramePr>
            <a:graphicFrameLocks noGrp="1"/>
          </p:cNvGraphicFramePr>
          <p:nvPr>
            <p:extLst>
              <p:ext uri="{D42A27DB-BD31-4B8C-83A1-F6EECF244321}">
                <p14:modId xmlns:p14="http://schemas.microsoft.com/office/powerpoint/2010/main" val="460582737"/>
              </p:ext>
            </p:extLst>
          </p:nvPr>
        </p:nvGraphicFramePr>
        <p:xfrm>
          <a:off x="334936" y="4708435"/>
          <a:ext cx="10880724" cy="1319583"/>
        </p:xfrm>
        <a:graphic>
          <a:graphicData uri="http://schemas.openxmlformats.org/drawingml/2006/table">
            <a:tbl>
              <a:tblPr firstRow="1" bandRow="1">
                <a:tableStyleId>{5C22544A-7EE6-4342-B048-85BDC9FD1C3A}</a:tableStyleId>
              </a:tblPr>
              <a:tblGrid>
                <a:gridCol w="418869">
                  <a:extLst>
                    <a:ext uri="{9D8B030D-6E8A-4147-A177-3AD203B41FA5}">
                      <a16:colId xmlns:a16="http://schemas.microsoft.com/office/drawing/2014/main" val="602930091"/>
                    </a:ext>
                  </a:extLst>
                </a:gridCol>
                <a:gridCol w="369898">
                  <a:extLst>
                    <a:ext uri="{9D8B030D-6E8A-4147-A177-3AD203B41FA5}">
                      <a16:colId xmlns:a16="http://schemas.microsoft.com/office/drawing/2014/main" val="1477212178"/>
                    </a:ext>
                  </a:extLst>
                </a:gridCol>
                <a:gridCol w="360726">
                  <a:extLst>
                    <a:ext uri="{9D8B030D-6E8A-4147-A177-3AD203B41FA5}">
                      <a16:colId xmlns:a16="http://schemas.microsoft.com/office/drawing/2014/main" val="668236179"/>
                    </a:ext>
                  </a:extLst>
                </a:gridCol>
                <a:gridCol w="327171">
                  <a:extLst>
                    <a:ext uri="{9D8B030D-6E8A-4147-A177-3AD203B41FA5}">
                      <a16:colId xmlns:a16="http://schemas.microsoft.com/office/drawing/2014/main" val="3542850018"/>
                    </a:ext>
                  </a:extLst>
                </a:gridCol>
                <a:gridCol w="402671">
                  <a:extLst>
                    <a:ext uri="{9D8B030D-6E8A-4147-A177-3AD203B41FA5}">
                      <a16:colId xmlns:a16="http://schemas.microsoft.com/office/drawing/2014/main" val="2416502709"/>
                    </a:ext>
                  </a:extLst>
                </a:gridCol>
                <a:gridCol w="411061">
                  <a:extLst>
                    <a:ext uri="{9D8B030D-6E8A-4147-A177-3AD203B41FA5}">
                      <a16:colId xmlns:a16="http://schemas.microsoft.com/office/drawing/2014/main" val="3138953532"/>
                    </a:ext>
                  </a:extLst>
                </a:gridCol>
                <a:gridCol w="402672">
                  <a:extLst>
                    <a:ext uri="{9D8B030D-6E8A-4147-A177-3AD203B41FA5}">
                      <a16:colId xmlns:a16="http://schemas.microsoft.com/office/drawing/2014/main" val="4022044966"/>
                    </a:ext>
                  </a:extLst>
                </a:gridCol>
                <a:gridCol w="461394">
                  <a:extLst>
                    <a:ext uri="{9D8B030D-6E8A-4147-A177-3AD203B41FA5}">
                      <a16:colId xmlns:a16="http://schemas.microsoft.com/office/drawing/2014/main" val="226203448"/>
                    </a:ext>
                  </a:extLst>
                </a:gridCol>
                <a:gridCol w="469784">
                  <a:extLst>
                    <a:ext uri="{9D8B030D-6E8A-4147-A177-3AD203B41FA5}">
                      <a16:colId xmlns:a16="http://schemas.microsoft.com/office/drawing/2014/main" val="1703116363"/>
                    </a:ext>
                  </a:extLst>
                </a:gridCol>
                <a:gridCol w="562062">
                  <a:extLst>
                    <a:ext uri="{9D8B030D-6E8A-4147-A177-3AD203B41FA5}">
                      <a16:colId xmlns:a16="http://schemas.microsoft.com/office/drawing/2014/main" val="3824871242"/>
                    </a:ext>
                  </a:extLst>
                </a:gridCol>
                <a:gridCol w="469783">
                  <a:extLst>
                    <a:ext uri="{9D8B030D-6E8A-4147-A177-3AD203B41FA5}">
                      <a16:colId xmlns:a16="http://schemas.microsoft.com/office/drawing/2014/main" val="2206299188"/>
                    </a:ext>
                  </a:extLst>
                </a:gridCol>
                <a:gridCol w="478173">
                  <a:extLst>
                    <a:ext uri="{9D8B030D-6E8A-4147-A177-3AD203B41FA5}">
                      <a16:colId xmlns:a16="http://schemas.microsoft.com/office/drawing/2014/main" val="3353871553"/>
                    </a:ext>
                  </a:extLst>
                </a:gridCol>
                <a:gridCol w="587229">
                  <a:extLst>
                    <a:ext uri="{9D8B030D-6E8A-4147-A177-3AD203B41FA5}">
                      <a16:colId xmlns:a16="http://schemas.microsoft.com/office/drawing/2014/main" val="2918267702"/>
                    </a:ext>
                  </a:extLst>
                </a:gridCol>
                <a:gridCol w="587230">
                  <a:extLst>
                    <a:ext uri="{9D8B030D-6E8A-4147-A177-3AD203B41FA5}">
                      <a16:colId xmlns:a16="http://schemas.microsoft.com/office/drawing/2014/main" val="1854098095"/>
                    </a:ext>
                  </a:extLst>
                </a:gridCol>
                <a:gridCol w="578841">
                  <a:extLst>
                    <a:ext uri="{9D8B030D-6E8A-4147-A177-3AD203B41FA5}">
                      <a16:colId xmlns:a16="http://schemas.microsoft.com/office/drawing/2014/main" val="1118249841"/>
                    </a:ext>
                  </a:extLst>
                </a:gridCol>
                <a:gridCol w="494950">
                  <a:extLst>
                    <a:ext uri="{9D8B030D-6E8A-4147-A177-3AD203B41FA5}">
                      <a16:colId xmlns:a16="http://schemas.microsoft.com/office/drawing/2014/main" val="388530812"/>
                    </a:ext>
                  </a:extLst>
                </a:gridCol>
                <a:gridCol w="494951">
                  <a:extLst>
                    <a:ext uri="{9D8B030D-6E8A-4147-A177-3AD203B41FA5}">
                      <a16:colId xmlns:a16="http://schemas.microsoft.com/office/drawing/2014/main" val="4064604353"/>
                    </a:ext>
                  </a:extLst>
                </a:gridCol>
                <a:gridCol w="503339">
                  <a:extLst>
                    <a:ext uri="{9D8B030D-6E8A-4147-A177-3AD203B41FA5}">
                      <a16:colId xmlns:a16="http://schemas.microsoft.com/office/drawing/2014/main" val="2168863444"/>
                    </a:ext>
                  </a:extLst>
                </a:gridCol>
                <a:gridCol w="520118">
                  <a:extLst>
                    <a:ext uri="{9D8B030D-6E8A-4147-A177-3AD203B41FA5}">
                      <a16:colId xmlns:a16="http://schemas.microsoft.com/office/drawing/2014/main" val="1388264307"/>
                    </a:ext>
                  </a:extLst>
                </a:gridCol>
                <a:gridCol w="536895">
                  <a:extLst>
                    <a:ext uri="{9D8B030D-6E8A-4147-A177-3AD203B41FA5}">
                      <a16:colId xmlns:a16="http://schemas.microsoft.com/office/drawing/2014/main" val="2989626226"/>
                    </a:ext>
                  </a:extLst>
                </a:gridCol>
                <a:gridCol w="461395">
                  <a:extLst>
                    <a:ext uri="{9D8B030D-6E8A-4147-A177-3AD203B41FA5}">
                      <a16:colId xmlns:a16="http://schemas.microsoft.com/office/drawing/2014/main" val="4032335410"/>
                    </a:ext>
                  </a:extLst>
                </a:gridCol>
                <a:gridCol w="478172">
                  <a:extLst>
                    <a:ext uri="{9D8B030D-6E8A-4147-A177-3AD203B41FA5}">
                      <a16:colId xmlns:a16="http://schemas.microsoft.com/office/drawing/2014/main" val="3136228491"/>
                    </a:ext>
                  </a:extLst>
                </a:gridCol>
                <a:gridCol w="503340">
                  <a:extLst>
                    <a:ext uri="{9D8B030D-6E8A-4147-A177-3AD203B41FA5}">
                      <a16:colId xmlns:a16="http://schemas.microsoft.com/office/drawing/2014/main" val="2388170420"/>
                    </a:ext>
                  </a:extLst>
                </a:gridCol>
              </a:tblGrid>
              <a:tr h="588063">
                <a:tc>
                  <a:txBody>
                    <a:bodyPr/>
                    <a:lstStyle/>
                    <a:p>
                      <a:pPr algn="ctr"/>
                      <a:r>
                        <a:rPr lang="en-US" dirty="0">
                          <a:solidFill>
                            <a:srgbClr val="C00000"/>
                          </a:solidFill>
                          <a:latin typeface="Trebuchet MS" panose="020B0603020202020204" pitchFamily="34" charset="0"/>
                        </a:rPr>
                        <a:t>1</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2</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3</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4</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5</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6</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7</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8</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9</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10</a:t>
                      </a:r>
                      <a:endParaRPr lang="en-IN" dirty="0">
                        <a:solidFill>
                          <a:srgbClr val="C00000"/>
                        </a:solidFill>
                        <a:latin typeface="Trebuchet MS" panose="020B0603020202020204" pitchFamily="34" charset="0"/>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11</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12</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13</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14</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15</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16</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17</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18</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19</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20</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21</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22</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23</a:t>
                      </a:r>
                      <a:endParaRPr lang="en-IN" sz="1800" b="1" kern="1200" dirty="0">
                        <a:solidFill>
                          <a:srgbClr val="C00000"/>
                        </a:solidFill>
                        <a:latin typeface="Trebuchet MS" panose="020B0603020202020204" pitchFamily="34" charset="0"/>
                        <a:ea typeface="+mn-ea"/>
                        <a:cs typeface="+mn-cs"/>
                      </a:endParaRPr>
                    </a:p>
                  </a:txBody>
                  <a:tcPr/>
                </a:tc>
                <a:extLst>
                  <a:ext uri="{0D108BD9-81ED-4DB2-BD59-A6C34878D82A}">
                    <a16:rowId xmlns:a16="http://schemas.microsoft.com/office/drawing/2014/main" val="1567833596"/>
                  </a:ext>
                </a:extLst>
              </a:tr>
              <a:tr h="336036">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d</a:t>
                      </a:r>
                      <a:endParaRPr lang="en-IN" dirty="0"/>
                    </a:p>
                  </a:txBody>
                  <a:tcPr/>
                </a:tc>
                <a:tc>
                  <a:txBody>
                    <a:bodyPr/>
                    <a:lstStyle/>
                    <a:p>
                      <a:pPr algn="ctr"/>
                      <a:r>
                        <a:rPr lang="en-US" dirty="0"/>
                        <a:t>e</a:t>
                      </a:r>
                      <a:endParaRPr lang="en-IN" dirty="0"/>
                    </a:p>
                  </a:txBody>
                  <a:tcPr/>
                </a:tc>
                <a:extLst>
                  <a:ext uri="{0D108BD9-81ED-4DB2-BD59-A6C34878D82A}">
                    <a16:rowId xmlns:a16="http://schemas.microsoft.com/office/drawing/2014/main" val="3068506197"/>
                  </a:ext>
                </a:extLst>
              </a:tr>
              <a:tr h="336036">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r>
                        <a:rPr lang="en-US" b="1" dirty="0">
                          <a:solidFill>
                            <a:srgbClr val="7030A0"/>
                          </a:solidFill>
                        </a:rPr>
                        <a:t>a </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c</a:t>
                      </a:r>
                      <a:endParaRPr lang="en-IN" b="1" dirty="0">
                        <a:solidFill>
                          <a:srgbClr val="7030A0"/>
                        </a:solidFill>
                      </a:endParaRPr>
                    </a:p>
                  </a:txBody>
                  <a:tcPr/>
                </a:tc>
                <a:tc>
                  <a:txBody>
                    <a:bodyPr/>
                    <a:lstStyle/>
                    <a:p>
                      <a:pPr algn="ctr"/>
                      <a:r>
                        <a:rPr lang="en-US" b="1" dirty="0">
                          <a:solidFill>
                            <a:srgbClr val="7030A0"/>
                          </a:solidFill>
                        </a:rPr>
                        <a:t>d</a:t>
                      </a:r>
                      <a:endParaRPr lang="en-IN" b="1" dirty="0">
                        <a:solidFill>
                          <a:srgbClr val="7030A0"/>
                        </a:solidFill>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r>
                        <a:rPr lang="en-US" b="1" dirty="0">
                          <a:solidFill>
                            <a:srgbClr val="7030A0"/>
                          </a:solidFill>
                        </a:rPr>
                        <a:t>d</a:t>
                      </a:r>
                      <a:endParaRPr lang="en-IN" b="1" dirty="0">
                        <a:solidFill>
                          <a:srgbClr val="7030A0"/>
                        </a:solidFill>
                      </a:endParaRP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65109940"/>
                  </a:ext>
                </a:extLst>
              </a:tr>
            </a:tbl>
          </a:graphicData>
        </a:graphic>
      </p:graphicFrame>
      <p:graphicFrame>
        <p:nvGraphicFramePr>
          <p:cNvPr id="4" name="Table 10">
            <a:extLst>
              <a:ext uri="{FF2B5EF4-FFF2-40B4-BE49-F238E27FC236}">
                <a16:creationId xmlns:a16="http://schemas.microsoft.com/office/drawing/2014/main" id="{74B66356-D5A1-7631-6A72-9D64D96C8562}"/>
              </a:ext>
            </a:extLst>
          </p:cNvPr>
          <p:cNvGraphicFramePr>
            <a:graphicFrameLocks noGrp="1"/>
          </p:cNvGraphicFramePr>
          <p:nvPr>
            <p:extLst>
              <p:ext uri="{D42A27DB-BD31-4B8C-83A1-F6EECF244321}">
                <p14:modId xmlns:p14="http://schemas.microsoft.com/office/powerpoint/2010/main" val="329250418"/>
              </p:ext>
            </p:extLst>
          </p:nvPr>
        </p:nvGraphicFramePr>
        <p:xfrm>
          <a:off x="334936" y="6129146"/>
          <a:ext cx="8128000" cy="456308"/>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253632260"/>
                    </a:ext>
                  </a:extLst>
                </a:gridCol>
              </a:tblGrid>
              <a:tr h="456308">
                <a:tc>
                  <a:txBody>
                    <a:bodyPr/>
                    <a:lstStyle/>
                    <a:p>
                      <a:r>
                        <a:rPr lang="en-US" b="0" dirty="0">
                          <a:solidFill>
                            <a:schemeClr val="tx1"/>
                          </a:solidFill>
                          <a:latin typeface="Trebuchet MS" panose="020B0603020202020204" pitchFamily="34" charset="0"/>
                        </a:rPr>
                        <a:t>Mismatch at k=1, </a:t>
                      </a:r>
                      <a:r>
                        <a:rPr lang="en-US" b="0" dirty="0">
                          <a:solidFill>
                            <a:schemeClr val="tx1"/>
                          </a:solidFill>
                          <a:latin typeface="Trebuchet MS" panose="020B0603020202020204" pitchFamily="34" charset="0"/>
                          <a:sym typeface="Symbol" panose="05050102010706020507" pitchFamily="18" charset="2"/>
                        </a:rPr>
                        <a:t></a:t>
                      </a:r>
                      <a:r>
                        <a:rPr lang="en-US" b="0" dirty="0">
                          <a:solidFill>
                            <a:schemeClr val="tx1"/>
                          </a:solidFill>
                          <a:latin typeface="Trebuchet MS" panose="020B0603020202020204" pitchFamily="34" charset="0"/>
                        </a:rPr>
                        <a:t>[1]=0, shift Pattern, P by k-</a:t>
                      </a:r>
                      <a:r>
                        <a:rPr lang="en-US" b="0" dirty="0">
                          <a:solidFill>
                            <a:schemeClr val="tx1"/>
                          </a:solidFill>
                          <a:latin typeface="Trebuchet MS" panose="020B0603020202020204" pitchFamily="34" charset="0"/>
                          <a:sym typeface="Symbol" panose="05050102010706020507" pitchFamily="18" charset="2"/>
                        </a:rPr>
                        <a:t>[k]=1-0=1, shift by 1 place</a:t>
                      </a:r>
                      <a:endParaRPr lang="en-IN" b="0" dirty="0">
                        <a:latin typeface="Trebuchet MS" panose="020B0603020202020204" pitchFamily="34" charset="0"/>
                      </a:endParaRPr>
                    </a:p>
                  </a:txBody>
                  <a:tcPr/>
                </a:tc>
                <a:extLst>
                  <a:ext uri="{0D108BD9-81ED-4DB2-BD59-A6C34878D82A}">
                    <a16:rowId xmlns:a16="http://schemas.microsoft.com/office/drawing/2014/main" val="1230537752"/>
                  </a:ext>
                </a:extLst>
              </a:tr>
            </a:tbl>
          </a:graphicData>
        </a:graphic>
      </p:graphicFrame>
    </p:spTree>
    <p:extLst>
      <p:ext uri="{BB962C8B-B14F-4D97-AF65-F5344CB8AC3E}">
        <p14:creationId xmlns:p14="http://schemas.microsoft.com/office/powerpoint/2010/main" val="1318500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3BCE5-562D-66B7-2838-228DFEF39631}"/>
              </a:ext>
            </a:extLst>
          </p:cNvPr>
          <p:cNvSpPr>
            <a:spLocks noGrp="1"/>
          </p:cNvSpPr>
          <p:nvPr>
            <p:ph type="title"/>
          </p:nvPr>
        </p:nvSpPr>
        <p:spPr>
          <a:xfrm>
            <a:off x="588526" y="211032"/>
            <a:ext cx="10515600" cy="373106"/>
          </a:xfrm>
        </p:spPr>
        <p:txBody>
          <a:bodyPr>
            <a:noAutofit/>
          </a:bodyPr>
          <a:lstStyle/>
          <a:p>
            <a:r>
              <a:rPr lang="th-TH" altLang="en-US" sz="2500" dirty="0">
                <a:cs typeface="Angsana New" pitchFamily="18" charset="-34"/>
              </a:rPr>
              <a:t>KMP</a:t>
            </a:r>
            <a:r>
              <a:rPr lang="en-US" altLang="en-US" sz="2500" dirty="0">
                <a:cs typeface="Angsana New" pitchFamily="18" charset="-34"/>
              </a:rPr>
              <a:t> Algorithm-Example1</a:t>
            </a:r>
            <a:endParaRPr lang="en-IN" sz="2500" dirty="0"/>
          </a:p>
        </p:txBody>
      </p:sp>
      <p:graphicFrame>
        <p:nvGraphicFramePr>
          <p:cNvPr id="6" name="Table 6">
            <a:extLst>
              <a:ext uri="{FF2B5EF4-FFF2-40B4-BE49-F238E27FC236}">
                <a16:creationId xmlns:a16="http://schemas.microsoft.com/office/drawing/2014/main" id="{26EA6855-A125-4040-3229-2EB50D33C33C}"/>
              </a:ext>
            </a:extLst>
          </p:cNvPr>
          <p:cNvGraphicFramePr>
            <a:graphicFrameLocks noGrp="1"/>
          </p:cNvGraphicFramePr>
          <p:nvPr>
            <p:extLst>
              <p:ext uri="{D42A27DB-BD31-4B8C-83A1-F6EECF244321}">
                <p14:modId xmlns:p14="http://schemas.microsoft.com/office/powerpoint/2010/main" val="3051630756"/>
              </p:ext>
            </p:extLst>
          </p:nvPr>
        </p:nvGraphicFramePr>
        <p:xfrm>
          <a:off x="405964" y="840017"/>
          <a:ext cx="10880724" cy="1319583"/>
        </p:xfrm>
        <a:graphic>
          <a:graphicData uri="http://schemas.openxmlformats.org/drawingml/2006/table">
            <a:tbl>
              <a:tblPr firstRow="1" bandRow="1">
                <a:tableStyleId>{5C22544A-7EE6-4342-B048-85BDC9FD1C3A}</a:tableStyleId>
              </a:tblPr>
              <a:tblGrid>
                <a:gridCol w="418869">
                  <a:extLst>
                    <a:ext uri="{9D8B030D-6E8A-4147-A177-3AD203B41FA5}">
                      <a16:colId xmlns:a16="http://schemas.microsoft.com/office/drawing/2014/main" val="602930091"/>
                    </a:ext>
                  </a:extLst>
                </a:gridCol>
                <a:gridCol w="369898">
                  <a:extLst>
                    <a:ext uri="{9D8B030D-6E8A-4147-A177-3AD203B41FA5}">
                      <a16:colId xmlns:a16="http://schemas.microsoft.com/office/drawing/2014/main" val="1477212178"/>
                    </a:ext>
                  </a:extLst>
                </a:gridCol>
                <a:gridCol w="360726">
                  <a:extLst>
                    <a:ext uri="{9D8B030D-6E8A-4147-A177-3AD203B41FA5}">
                      <a16:colId xmlns:a16="http://schemas.microsoft.com/office/drawing/2014/main" val="668236179"/>
                    </a:ext>
                  </a:extLst>
                </a:gridCol>
                <a:gridCol w="327171">
                  <a:extLst>
                    <a:ext uri="{9D8B030D-6E8A-4147-A177-3AD203B41FA5}">
                      <a16:colId xmlns:a16="http://schemas.microsoft.com/office/drawing/2014/main" val="3542850018"/>
                    </a:ext>
                  </a:extLst>
                </a:gridCol>
                <a:gridCol w="402671">
                  <a:extLst>
                    <a:ext uri="{9D8B030D-6E8A-4147-A177-3AD203B41FA5}">
                      <a16:colId xmlns:a16="http://schemas.microsoft.com/office/drawing/2014/main" val="2416502709"/>
                    </a:ext>
                  </a:extLst>
                </a:gridCol>
                <a:gridCol w="411061">
                  <a:extLst>
                    <a:ext uri="{9D8B030D-6E8A-4147-A177-3AD203B41FA5}">
                      <a16:colId xmlns:a16="http://schemas.microsoft.com/office/drawing/2014/main" val="3138953532"/>
                    </a:ext>
                  </a:extLst>
                </a:gridCol>
                <a:gridCol w="402672">
                  <a:extLst>
                    <a:ext uri="{9D8B030D-6E8A-4147-A177-3AD203B41FA5}">
                      <a16:colId xmlns:a16="http://schemas.microsoft.com/office/drawing/2014/main" val="4022044966"/>
                    </a:ext>
                  </a:extLst>
                </a:gridCol>
                <a:gridCol w="461394">
                  <a:extLst>
                    <a:ext uri="{9D8B030D-6E8A-4147-A177-3AD203B41FA5}">
                      <a16:colId xmlns:a16="http://schemas.microsoft.com/office/drawing/2014/main" val="226203448"/>
                    </a:ext>
                  </a:extLst>
                </a:gridCol>
                <a:gridCol w="469784">
                  <a:extLst>
                    <a:ext uri="{9D8B030D-6E8A-4147-A177-3AD203B41FA5}">
                      <a16:colId xmlns:a16="http://schemas.microsoft.com/office/drawing/2014/main" val="1703116363"/>
                    </a:ext>
                  </a:extLst>
                </a:gridCol>
                <a:gridCol w="562062">
                  <a:extLst>
                    <a:ext uri="{9D8B030D-6E8A-4147-A177-3AD203B41FA5}">
                      <a16:colId xmlns:a16="http://schemas.microsoft.com/office/drawing/2014/main" val="3824871242"/>
                    </a:ext>
                  </a:extLst>
                </a:gridCol>
                <a:gridCol w="469783">
                  <a:extLst>
                    <a:ext uri="{9D8B030D-6E8A-4147-A177-3AD203B41FA5}">
                      <a16:colId xmlns:a16="http://schemas.microsoft.com/office/drawing/2014/main" val="2206299188"/>
                    </a:ext>
                  </a:extLst>
                </a:gridCol>
                <a:gridCol w="478173">
                  <a:extLst>
                    <a:ext uri="{9D8B030D-6E8A-4147-A177-3AD203B41FA5}">
                      <a16:colId xmlns:a16="http://schemas.microsoft.com/office/drawing/2014/main" val="3353871553"/>
                    </a:ext>
                  </a:extLst>
                </a:gridCol>
                <a:gridCol w="587229">
                  <a:extLst>
                    <a:ext uri="{9D8B030D-6E8A-4147-A177-3AD203B41FA5}">
                      <a16:colId xmlns:a16="http://schemas.microsoft.com/office/drawing/2014/main" val="2918267702"/>
                    </a:ext>
                  </a:extLst>
                </a:gridCol>
                <a:gridCol w="587230">
                  <a:extLst>
                    <a:ext uri="{9D8B030D-6E8A-4147-A177-3AD203B41FA5}">
                      <a16:colId xmlns:a16="http://schemas.microsoft.com/office/drawing/2014/main" val="1854098095"/>
                    </a:ext>
                  </a:extLst>
                </a:gridCol>
                <a:gridCol w="578841">
                  <a:extLst>
                    <a:ext uri="{9D8B030D-6E8A-4147-A177-3AD203B41FA5}">
                      <a16:colId xmlns:a16="http://schemas.microsoft.com/office/drawing/2014/main" val="1118249841"/>
                    </a:ext>
                  </a:extLst>
                </a:gridCol>
                <a:gridCol w="494950">
                  <a:extLst>
                    <a:ext uri="{9D8B030D-6E8A-4147-A177-3AD203B41FA5}">
                      <a16:colId xmlns:a16="http://schemas.microsoft.com/office/drawing/2014/main" val="388530812"/>
                    </a:ext>
                  </a:extLst>
                </a:gridCol>
                <a:gridCol w="494951">
                  <a:extLst>
                    <a:ext uri="{9D8B030D-6E8A-4147-A177-3AD203B41FA5}">
                      <a16:colId xmlns:a16="http://schemas.microsoft.com/office/drawing/2014/main" val="4064604353"/>
                    </a:ext>
                  </a:extLst>
                </a:gridCol>
                <a:gridCol w="503339">
                  <a:extLst>
                    <a:ext uri="{9D8B030D-6E8A-4147-A177-3AD203B41FA5}">
                      <a16:colId xmlns:a16="http://schemas.microsoft.com/office/drawing/2014/main" val="2168863444"/>
                    </a:ext>
                  </a:extLst>
                </a:gridCol>
                <a:gridCol w="520118">
                  <a:extLst>
                    <a:ext uri="{9D8B030D-6E8A-4147-A177-3AD203B41FA5}">
                      <a16:colId xmlns:a16="http://schemas.microsoft.com/office/drawing/2014/main" val="1388264307"/>
                    </a:ext>
                  </a:extLst>
                </a:gridCol>
                <a:gridCol w="536895">
                  <a:extLst>
                    <a:ext uri="{9D8B030D-6E8A-4147-A177-3AD203B41FA5}">
                      <a16:colId xmlns:a16="http://schemas.microsoft.com/office/drawing/2014/main" val="2989626226"/>
                    </a:ext>
                  </a:extLst>
                </a:gridCol>
                <a:gridCol w="461395">
                  <a:extLst>
                    <a:ext uri="{9D8B030D-6E8A-4147-A177-3AD203B41FA5}">
                      <a16:colId xmlns:a16="http://schemas.microsoft.com/office/drawing/2014/main" val="4032335410"/>
                    </a:ext>
                  </a:extLst>
                </a:gridCol>
                <a:gridCol w="478172">
                  <a:extLst>
                    <a:ext uri="{9D8B030D-6E8A-4147-A177-3AD203B41FA5}">
                      <a16:colId xmlns:a16="http://schemas.microsoft.com/office/drawing/2014/main" val="3136228491"/>
                    </a:ext>
                  </a:extLst>
                </a:gridCol>
                <a:gridCol w="503340">
                  <a:extLst>
                    <a:ext uri="{9D8B030D-6E8A-4147-A177-3AD203B41FA5}">
                      <a16:colId xmlns:a16="http://schemas.microsoft.com/office/drawing/2014/main" val="2388170420"/>
                    </a:ext>
                  </a:extLst>
                </a:gridCol>
              </a:tblGrid>
              <a:tr h="588063">
                <a:tc>
                  <a:txBody>
                    <a:bodyPr/>
                    <a:lstStyle/>
                    <a:p>
                      <a:pPr algn="ctr"/>
                      <a:r>
                        <a:rPr lang="en-US" dirty="0">
                          <a:solidFill>
                            <a:srgbClr val="C00000"/>
                          </a:solidFill>
                          <a:latin typeface="Trebuchet MS" panose="020B0603020202020204" pitchFamily="34" charset="0"/>
                        </a:rPr>
                        <a:t>1</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2</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3</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4</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5</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6</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7</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8</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9</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10</a:t>
                      </a:r>
                      <a:endParaRPr lang="en-IN" dirty="0">
                        <a:solidFill>
                          <a:srgbClr val="C00000"/>
                        </a:solidFill>
                        <a:latin typeface="Trebuchet MS" panose="020B0603020202020204" pitchFamily="34" charset="0"/>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11</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12</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13</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14</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15</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16</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17</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18</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19</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20</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21</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22</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23</a:t>
                      </a:r>
                      <a:endParaRPr lang="en-IN" sz="1800" b="1" kern="1200" dirty="0">
                        <a:solidFill>
                          <a:srgbClr val="C00000"/>
                        </a:solidFill>
                        <a:latin typeface="Trebuchet MS" panose="020B0603020202020204" pitchFamily="34" charset="0"/>
                        <a:ea typeface="+mn-ea"/>
                        <a:cs typeface="+mn-cs"/>
                      </a:endParaRPr>
                    </a:p>
                  </a:txBody>
                  <a:tcPr/>
                </a:tc>
                <a:extLst>
                  <a:ext uri="{0D108BD9-81ED-4DB2-BD59-A6C34878D82A}">
                    <a16:rowId xmlns:a16="http://schemas.microsoft.com/office/drawing/2014/main" val="1567833596"/>
                  </a:ext>
                </a:extLst>
              </a:tr>
              <a:tr h="336036">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d</a:t>
                      </a:r>
                      <a:endParaRPr lang="en-IN" dirty="0"/>
                    </a:p>
                  </a:txBody>
                  <a:tcPr/>
                </a:tc>
                <a:tc>
                  <a:txBody>
                    <a:bodyPr/>
                    <a:lstStyle/>
                    <a:p>
                      <a:pPr algn="ctr"/>
                      <a:r>
                        <a:rPr lang="en-US" dirty="0"/>
                        <a:t>e</a:t>
                      </a:r>
                      <a:endParaRPr lang="en-IN" dirty="0"/>
                    </a:p>
                  </a:txBody>
                  <a:tcPr/>
                </a:tc>
                <a:extLst>
                  <a:ext uri="{0D108BD9-81ED-4DB2-BD59-A6C34878D82A}">
                    <a16:rowId xmlns:a16="http://schemas.microsoft.com/office/drawing/2014/main" val="3068506197"/>
                  </a:ext>
                </a:extLst>
              </a:tr>
              <a:tr h="336036">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endParaRPr lang="en-IN" dirty="0"/>
                    </a:p>
                  </a:txBody>
                  <a:tcPr/>
                </a:tc>
                <a:tc>
                  <a:txBody>
                    <a:bodyPr/>
                    <a:lstStyle/>
                    <a:p>
                      <a:pPr algn="ctr"/>
                      <a:r>
                        <a:rPr lang="en-US" b="1" dirty="0">
                          <a:solidFill>
                            <a:srgbClr val="7030A0"/>
                          </a:solidFill>
                        </a:rPr>
                        <a:t>a </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c</a:t>
                      </a:r>
                      <a:endParaRPr lang="en-IN" b="1" dirty="0">
                        <a:solidFill>
                          <a:srgbClr val="7030A0"/>
                        </a:solidFill>
                      </a:endParaRPr>
                    </a:p>
                  </a:txBody>
                  <a:tcPr/>
                </a:tc>
                <a:tc>
                  <a:txBody>
                    <a:bodyPr/>
                    <a:lstStyle/>
                    <a:p>
                      <a:pPr algn="ctr"/>
                      <a:r>
                        <a:rPr lang="en-US" b="1" dirty="0">
                          <a:solidFill>
                            <a:srgbClr val="7030A0"/>
                          </a:solidFill>
                        </a:rPr>
                        <a:t>d</a:t>
                      </a:r>
                      <a:endParaRPr lang="en-IN" b="1" dirty="0">
                        <a:solidFill>
                          <a:srgbClr val="7030A0"/>
                        </a:solidFill>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r>
                        <a:rPr lang="en-US" b="1" dirty="0">
                          <a:solidFill>
                            <a:srgbClr val="7030A0"/>
                          </a:solidFill>
                        </a:rPr>
                        <a:t>d</a:t>
                      </a:r>
                      <a:endParaRPr lang="en-IN" b="1" dirty="0">
                        <a:solidFill>
                          <a:srgbClr val="7030A0"/>
                        </a:solidFill>
                      </a:endParaRP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65109940"/>
                  </a:ext>
                </a:extLst>
              </a:tr>
            </a:tbl>
          </a:graphicData>
        </a:graphic>
      </p:graphicFrame>
      <p:graphicFrame>
        <p:nvGraphicFramePr>
          <p:cNvPr id="10" name="Table 10">
            <a:extLst>
              <a:ext uri="{FF2B5EF4-FFF2-40B4-BE49-F238E27FC236}">
                <a16:creationId xmlns:a16="http://schemas.microsoft.com/office/drawing/2014/main" id="{31BB0CD8-3A75-EA3D-34EC-0CC653D9F443}"/>
              </a:ext>
            </a:extLst>
          </p:cNvPr>
          <p:cNvGraphicFramePr>
            <a:graphicFrameLocks noGrp="1"/>
          </p:cNvGraphicFramePr>
          <p:nvPr>
            <p:extLst>
              <p:ext uri="{D42A27DB-BD31-4B8C-83A1-F6EECF244321}">
                <p14:modId xmlns:p14="http://schemas.microsoft.com/office/powerpoint/2010/main" val="3541606236"/>
              </p:ext>
            </p:extLst>
          </p:nvPr>
        </p:nvGraphicFramePr>
        <p:xfrm>
          <a:off x="405964" y="2294902"/>
          <a:ext cx="8005458" cy="681295"/>
        </p:xfrm>
        <a:graphic>
          <a:graphicData uri="http://schemas.openxmlformats.org/drawingml/2006/table">
            <a:tbl>
              <a:tblPr firstRow="1" bandRow="1">
                <a:tableStyleId>{5C22544A-7EE6-4342-B048-85BDC9FD1C3A}</a:tableStyleId>
              </a:tblPr>
              <a:tblGrid>
                <a:gridCol w="8005458">
                  <a:extLst>
                    <a:ext uri="{9D8B030D-6E8A-4147-A177-3AD203B41FA5}">
                      <a16:colId xmlns:a16="http://schemas.microsoft.com/office/drawing/2014/main" val="3253632260"/>
                    </a:ext>
                  </a:extLst>
                </a:gridCol>
              </a:tblGrid>
              <a:tr h="681295">
                <a:tc>
                  <a:txBody>
                    <a:bodyPr/>
                    <a:lstStyle/>
                    <a:p>
                      <a:r>
                        <a:rPr lang="en-US" b="0" dirty="0">
                          <a:solidFill>
                            <a:schemeClr val="tx1"/>
                          </a:solidFill>
                          <a:latin typeface="Trebuchet MS" panose="020B0603020202020204" pitchFamily="34" charset="0"/>
                        </a:rPr>
                        <a:t>Last match found at k=6, </a:t>
                      </a:r>
                      <a:r>
                        <a:rPr lang="en-US" b="0" dirty="0">
                          <a:solidFill>
                            <a:schemeClr val="tx1"/>
                          </a:solidFill>
                          <a:latin typeface="Trebuchet MS" panose="020B0603020202020204" pitchFamily="34" charset="0"/>
                          <a:sym typeface="Symbol" panose="05050102010706020507" pitchFamily="18" charset="2"/>
                        </a:rPr>
                        <a:t></a:t>
                      </a:r>
                      <a:r>
                        <a:rPr lang="en-US" b="0" dirty="0">
                          <a:solidFill>
                            <a:schemeClr val="tx1"/>
                          </a:solidFill>
                          <a:latin typeface="Trebuchet MS" panose="020B0603020202020204" pitchFamily="34" charset="0"/>
                        </a:rPr>
                        <a:t>[6]=4, Shift Pattern, P by k-</a:t>
                      </a:r>
                      <a:r>
                        <a:rPr lang="en-US" b="0" dirty="0">
                          <a:solidFill>
                            <a:schemeClr val="tx1"/>
                          </a:solidFill>
                          <a:latin typeface="Trebuchet MS" panose="020B0603020202020204" pitchFamily="34" charset="0"/>
                          <a:sym typeface="Symbol" panose="05050102010706020507" pitchFamily="18" charset="2"/>
                        </a:rPr>
                        <a:t>[k]= 6-2=4 places </a:t>
                      </a:r>
                      <a:endParaRPr lang="en-IN" b="0" dirty="0">
                        <a:latin typeface="Trebuchet MS" panose="020B0603020202020204" pitchFamily="34" charset="0"/>
                      </a:endParaRPr>
                    </a:p>
                  </a:txBody>
                  <a:tcPr/>
                </a:tc>
                <a:extLst>
                  <a:ext uri="{0D108BD9-81ED-4DB2-BD59-A6C34878D82A}">
                    <a16:rowId xmlns:a16="http://schemas.microsoft.com/office/drawing/2014/main" val="1230537752"/>
                  </a:ext>
                </a:extLst>
              </a:tr>
            </a:tbl>
          </a:graphicData>
        </a:graphic>
      </p:graphicFrame>
      <p:graphicFrame>
        <p:nvGraphicFramePr>
          <p:cNvPr id="11" name="Table 6">
            <a:extLst>
              <a:ext uri="{FF2B5EF4-FFF2-40B4-BE49-F238E27FC236}">
                <a16:creationId xmlns:a16="http://schemas.microsoft.com/office/drawing/2014/main" id="{E8C8978D-8D77-5352-1FA2-404D766AEF84}"/>
              </a:ext>
            </a:extLst>
          </p:cNvPr>
          <p:cNvGraphicFramePr>
            <a:graphicFrameLocks noGrp="1"/>
          </p:cNvGraphicFramePr>
          <p:nvPr>
            <p:extLst>
              <p:ext uri="{D42A27DB-BD31-4B8C-83A1-F6EECF244321}">
                <p14:modId xmlns:p14="http://schemas.microsoft.com/office/powerpoint/2010/main" val="2756804938"/>
              </p:ext>
            </p:extLst>
          </p:nvPr>
        </p:nvGraphicFramePr>
        <p:xfrm>
          <a:off x="405964" y="3126547"/>
          <a:ext cx="10880724" cy="1319583"/>
        </p:xfrm>
        <a:graphic>
          <a:graphicData uri="http://schemas.openxmlformats.org/drawingml/2006/table">
            <a:tbl>
              <a:tblPr firstRow="1" bandRow="1">
                <a:tableStyleId>{5C22544A-7EE6-4342-B048-85BDC9FD1C3A}</a:tableStyleId>
              </a:tblPr>
              <a:tblGrid>
                <a:gridCol w="418869">
                  <a:extLst>
                    <a:ext uri="{9D8B030D-6E8A-4147-A177-3AD203B41FA5}">
                      <a16:colId xmlns:a16="http://schemas.microsoft.com/office/drawing/2014/main" val="602930091"/>
                    </a:ext>
                  </a:extLst>
                </a:gridCol>
                <a:gridCol w="369898">
                  <a:extLst>
                    <a:ext uri="{9D8B030D-6E8A-4147-A177-3AD203B41FA5}">
                      <a16:colId xmlns:a16="http://schemas.microsoft.com/office/drawing/2014/main" val="1477212178"/>
                    </a:ext>
                  </a:extLst>
                </a:gridCol>
                <a:gridCol w="360726">
                  <a:extLst>
                    <a:ext uri="{9D8B030D-6E8A-4147-A177-3AD203B41FA5}">
                      <a16:colId xmlns:a16="http://schemas.microsoft.com/office/drawing/2014/main" val="668236179"/>
                    </a:ext>
                  </a:extLst>
                </a:gridCol>
                <a:gridCol w="327171">
                  <a:extLst>
                    <a:ext uri="{9D8B030D-6E8A-4147-A177-3AD203B41FA5}">
                      <a16:colId xmlns:a16="http://schemas.microsoft.com/office/drawing/2014/main" val="3542850018"/>
                    </a:ext>
                  </a:extLst>
                </a:gridCol>
                <a:gridCol w="402671">
                  <a:extLst>
                    <a:ext uri="{9D8B030D-6E8A-4147-A177-3AD203B41FA5}">
                      <a16:colId xmlns:a16="http://schemas.microsoft.com/office/drawing/2014/main" val="2416502709"/>
                    </a:ext>
                  </a:extLst>
                </a:gridCol>
                <a:gridCol w="411061">
                  <a:extLst>
                    <a:ext uri="{9D8B030D-6E8A-4147-A177-3AD203B41FA5}">
                      <a16:colId xmlns:a16="http://schemas.microsoft.com/office/drawing/2014/main" val="3138953532"/>
                    </a:ext>
                  </a:extLst>
                </a:gridCol>
                <a:gridCol w="402672">
                  <a:extLst>
                    <a:ext uri="{9D8B030D-6E8A-4147-A177-3AD203B41FA5}">
                      <a16:colId xmlns:a16="http://schemas.microsoft.com/office/drawing/2014/main" val="4022044966"/>
                    </a:ext>
                  </a:extLst>
                </a:gridCol>
                <a:gridCol w="461394">
                  <a:extLst>
                    <a:ext uri="{9D8B030D-6E8A-4147-A177-3AD203B41FA5}">
                      <a16:colId xmlns:a16="http://schemas.microsoft.com/office/drawing/2014/main" val="226203448"/>
                    </a:ext>
                  </a:extLst>
                </a:gridCol>
                <a:gridCol w="469784">
                  <a:extLst>
                    <a:ext uri="{9D8B030D-6E8A-4147-A177-3AD203B41FA5}">
                      <a16:colId xmlns:a16="http://schemas.microsoft.com/office/drawing/2014/main" val="1703116363"/>
                    </a:ext>
                  </a:extLst>
                </a:gridCol>
                <a:gridCol w="562062">
                  <a:extLst>
                    <a:ext uri="{9D8B030D-6E8A-4147-A177-3AD203B41FA5}">
                      <a16:colId xmlns:a16="http://schemas.microsoft.com/office/drawing/2014/main" val="3824871242"/>
                    </a:ext>
                  </a:extLst>
                </a:gridCol>
                <a:gridCol w="469783">
                  <a:extLst>
                    <a:ext uri="{9D8B030D-6E8A-4147-A177-3AD203B41FA5}">
                      <a16:colId xmlns:a16="http://schemas.microsoft.com/office/drawing/2014/main" val="2206299188"/>
                    </a:ext>
                  </a:extLst>
                </a:gridCol>
                <a:gridCol w="478173">
                  <a:extLst>
                    <a:ext uri="{9D8B030D-6E8A-4147-A177-3AD203B41FA5}">
                      <a16:colId xmlns:a16="http://schemas.microsoft.com/office/drawing/2014/main" val="3353871553"/>
                    </a:ext>
                  </a:extLst>
                </a:gridCol>
                <a:gridCol w="587229">
                  <a:extLst>
                    <a:ext uri="{9D8B030D-6E8A-4147-A177-3AD203B41FA5}">
                      <a16:colId xmlns:a16="http://schemas.microsoft.com/office/drawing/2014/main" val="2918267702"/>
                    </a:ext>
                  </a:extLst>
                </a:gridCol>
                <a:gridCol w="587230">
                  <a:extLst>
                    <a:ext uri="{9D8B030D-6E8A-4147-A177-3AD203B41FA5}">
                      <a16:colId xmlns:a16="http://schemas.microsoft.com/office/drawing/2014/main" val="1854098095"/>
                    </a:ext>
                  </a:extLst>
                </a:gridCol>
                <a:gridCol w="578841">
                  <a:extLst>
                    <a:ext uri="{9D8B030D-6E8A-4147-A177-3AD203B41FA5}">
                      <a16:colId xmlns:a16="http://schemas.microsoft.com/office/drawing/2014/main" val="1118249841"/>
                    </a:ext>
                  </a:extLst>
                </a:gridCol>
                <a:gridCol w="494950">
                  <a:extLst>
                    <a:ext uri="{9D8B030D-6E8A-4147-A177-3AD203B41FA5}">
                      <a16:colId xmlns:a16="http://schemas.microsoft.com/office/drawing/2014/main" val="388530812"/>
                    </a:ext>
                  </a:extLst>
                </a:gridCol>
                <a:gridCol w="494951">
                  <a:extLst>
                    <a:ext uri="{9D8B030D-6E8A-4147-A177-3AD203B41FA5}">
                      <a16:colId xmlns:a16="http://schemas.microsoft.com/office/drawing/2014/main" val="4064604353"/>
                    </a:ext>
                  </a:extLst>
                </a:gridCol>
                <a:gridCol w="503339">
                  <a:extLst>
                    <a:ext uri="{9D8B030D-6E8A-4147-A177-3AD203B41FA5}">
                      <a16:colId xmlns:a16="http://schemas.microsoft.com/office/drawing/2014/main" val="2168863444"/>
                    </a:ext>
                  </a:extLst>
                </a:gridCol>
                <a:gridCol w="520118">
                  <a:extLst>
                    <a:ext uri="{9D8B030D-6E8A-4147-A177-3AD203B41FA5}">
                      <a16:colId xmlns:a16="http://schemas.microsoft.com/office/drawing/2014/main" val="1388264307"/>
                    </a:ext>
                  </a:extLst>
                </a:gridCol>
                <a:gridCol w="536895">
                  <a:extLst>
                    <a:ext uri="{9D8B030D-6E8A-4147-A177-3AD203B41FA5}">
                      <a16:colId xmlns:a16="http://schemas.microsoft.com/office/drawing/2014/main" val="2989626226"/>
                    </a:ext>
                  </a:extLst>
                </a:gridCol>
                <a:gridCol w="461395">
                  <a:extLst>
                    <a:ext uri="{9D8B030D-6E8A-4147-A177-3AD203B41FA5}">
                      <a16:colId xmlns:a16="http://schemas.microsoft.com/office/drawing/2014/main" val="4032335410"/>
                    </a:ext>
                  </a:extLst>
                </a:gridCol>
                <a:gridCol w="478172">
                  <a:extLst>
                    <a:ext uri="{9D8B030D-6E8A-4147-A177-3AD203B41FA5}">
                      <a16:colId xmlns:a16="http://schemas.microsoft.com/office/drawing/2014/main" val="3136228491"/>
                    </a:ext>
                  </a:extLst>
                </a:gridCol>
                <a:gridCol w="503340">
                  <a:extLst>
                    <a:ext uri="{9D8B030D-6E8A-4147-A177-3AD203B41FA5}">
                      <a16:colId xmlns:a16="http://schemas.microsoft.com/office/drawing/2014/main" val="2388170420"/>
                    </a:ext>
                  </a:extLst>
                </a:gridCol>
              </a:tblGrid>
              <a:tr h="588063">
                <a:tc>
                  <a:txBody>
                    <a:bodyPr/>
                    <a:lstStyle/>
                    <a:p>
                      <a:pPr algn="ctr"/>
                      <a:r>
                        <a:rPr lang="en-US" dirty="0">
                          <a:solidFill>
                            <a:srgbClr val="C00000"/>
                          </a:solidFill>
                          <a:latin typeface="Trebuchet MS" panose="020B0603020202020204" pitchFamily="34" charset="0"/>
                        </a:rPr>
                        <a:t>1</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2</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3</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4</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5</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6</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7</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8</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9</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10</a:t>
                      </a:r>
                      <a:endParaRPr lang="en-IN" dirty="0">
                        <a:solidFill>
                          <a:srgbClr val="C00000"/>
                        </a:solidFill>
                        <a:latin typeface="Trebuchet MS" panose="020B0603020202020204" pitchFamily="34" charset="0"/>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11</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12</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13</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14</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15</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16</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17</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18</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19</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20</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21</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22</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23</a:t>
                      </a:r>
                      <a:endParaRPr lang="en-IN" sz="1800" b="1" kern="1200" dirty="0">
                        <a:solidFill>
                          <a:srgbClr val="C00000"/>
                        </a:solidFill>
                        <a:latin typeface="Trebuchet MS" panose="020B0603020202020204" pitchFamily="34" charset="0"/>
                        <a:ea typeface="+mn-ea"/>
                        <a:cs typeface="+mn-cs"/>
                      </a:endParaRPr>
                    </a:p>
                  </a:txBody>
                  <a:tcPr/>
                </a:tc>
                <a:extLst>
                  <a:ext uri="{0D108BD9-81ED-4DB2-BD59-A6C34878D82A}">
                    <a16:rowId xmlns:a16="http://schemas.microsoft.com/office/drawing/2014/main" val="1567833596"/>
                  </a:ext>
                </a:extLst>
              </a:tr>
              <a:tr h="336036">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d</a:t>
                      </a:r>
                      <a:endParaRPr lang="en-IN" dirty="0"/>
                    </a:p>
                  </a:txBody>
                  <a:tcPr/>
                </a:tc>
                <a:tc>
                  <a:txBody>
                    <a:bodyPr/>
                    <a:lstStyle/>
                    <a:p>
                      <a:pPr algn="ctr"/>
                      <a:r>
                        <a:rPr lang="en-US" dirty="0"/>
                        <a:t>e</a:t>
                      </a:r>
                      <a:endParaRPr lang="en-IN" dirty="0"/>
                    </a:p>
                  </a:txBody>
                  <a:tcPr/>
                </a:tc>
                <a:extLst>
                  <a:ext uri="{0D108BD9-81ED-4DB2-BD59-A6C34878D82A}">
                    <a16:rowId xmlns:a16="http://schemas.microsoft.com/office/drawing/2014/main" val="3068506197"/>
                  </a:ext>
                </a:extLst>
              </a:tr>
              <a:tr h="336036">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endParaRPr lang="en-IN" dirty="0"/>
                    </a:p>
                  </a:txBody>
                  <a:tcPr/>
                </a:tc>
                <a:tc>
                  <a:txBody>
                    <a:bodyPr/>
                    <a:lstStyle/>
                    <a:p>
                      <a:pPr algn="ctr"/>
                      <a:r>
                        <a:rPr lang="en-US" b="1" dirty="0">
                          <a:solidFill>
                            <a:srgbClr val="7030A0"/>
                          </a:solidFill>
                        </a:rPr>
                        <a:t>a </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c</a:t>
                      </a:r>
                      <a:endParaRPr lang="en-IN" b="1" dirty="0">
                        <a:solidFill>
                          <a:srgbClr val="7030A0"/>
                        </a:solidFill>
                      </a:endParaRPr>
                    </a:p>
                  </a:txBody>
                  <a:tcPr/>
                </a:tc>
                <a:tc>
                  <a:txBody>
                    <a:bodyPr/>
                    <a:lstStyle/>
                    <a:p>
                      <a:pPr algn="ctr"/>
                      <a:r>
                        <a:rPr lang="en-US" b="1" dirty="0">
                          <a:solidFill>
                            <a:srgbClr val="7030A0"/>
                          </a:solidFill>
                        </a:rPr>
                        <a:t>d</a:t>
                      </a:r>
                      <a:endParaRPr lang="en-IN" b="1" dirty="0">
                        <a:solidFill>
                          <a:srgbClr val="7030A0"/>
                        </a:solidFill>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r>
                        <a:rPr lang="en-US" b="1" dirty="0">
                          <a:solidFill>
                            <a:srgbClr val="7030A0"/>
                          </a:solidFill>
                        </a:rPr>
                        <a:t> d</a:t>
                      </a:r>
                      <a:endParaRPr lang="en-IN" b="1" dirty="0">
                        <a:solidFill>
                          <a:srgbClr val="7030A0"/>
                        </a:solidFill>
                      </a:endParaRPr>
                    </a:p>
                  </a:txBody>
                  <a:tcPr/>
                </a:tc>
                <a:tc>
                  <a:txBody>
                    <a:bodyPr/>
                    <a:lstStyle/>
                    <a:p>
                      <a:endParaRPr lang="en-IN" dirty="0"/>
                    </a:p>
                  </a:txBody>
                  <a:tcPr/>
                </a:tc>
                <a:extLst>
                  <a:ext uri="{0D108BD9-81ED-4DB2-BD59-A6C34878D82A}">
                    <a16:rowId xmlns:a16="http://schemas.microsoft.com/office/drawing/2014/main" val="965109940"/>
                  </a:ext>
                </a:extLst>
              </a:tr>
            </a:tbl>
          </a:graphicData>
        </a:graphic>
      </p:graphicFrame>
      <p:graphicFrame>
        <p:nvGraphicFramePr>
          <p:cNvPr id="12" name="Table 10">
            <a:extLst>
              <a:ext uri="{FF2B5EF4-FFF2-40B4-BE49-F238E27FC236}">
                <a16:creationId xmlns:a16="http://schemas.microsoft.com/office/drawing/2014/main" id="{4FD9E3E7-869D-CC34-BEE8-9E4755030F07}"/>
              </a:ext>
            </a:extLst>
          </p:cNvPr>
          <p:cNvGraphicFramePr>
            <a:graphicFrameLocks noGrp="1"/>
          </p:cNvGraphicFramePr>
          <p:nvPr>
            <p:extLst>
              <p:ext uri="{D42A27DB-BD31-4B8C-83A1-F6EECF244321}">
                <p14:modId xmlns:p14="http://schemas.microsoft.com/office/powerpoint/2010/main" val="1716182716"/>
              </p:ext>
            </p:extLst>
          </p:nvPr>
        </p:nvGraphicFramePr>
        <p:xfrm>
          <a:off x="405964" y="4664244"/>
          <a:ext cx="8128000" cy="461429"/>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253632260"/>
                    </a:ext>
                  </a:extLst>
                </a:gridCol>
              </a:tblGrid>
              <a:tr h="461429">
                <a:tc>
                  <a:txBody>
                    <a:bodyPr/>
                    <a:lstStyle/>
                    <a:p>
                      <a:r>
                        <a:rPr lang="en-US" b="0" dirty="0">
                          <a:solidFill>
                            <a:schemeClr val="tx1"/>
                          </a:solidFill>
                          <a:latin typeface="Trebuchet MS" panose="020B0603020202020204" pitchFamily="34" charset="0"/>
                        </a:rPr>
                        <a:t>All 7 letters are matched, shift by k-</a:t>
                      </a:r>
                      <a:r>
                        <a:rPr lang="en-US" b="0" dirty="0">
                          <a:solidFill>
                            <a:schemeClr val="tx1"/>
                          </a:solidFill>
                          <a:latin typeface="Trebuchet MS" panose="020B0603020202020204" pitchFamily="34" charset="0"/>
                          <a:sym typeface="Symbol" panose="05050102010706020507" pitchFamily="18" charset="2"/>
                        </a:rPr>
                        <a:t>[k]= 7-[7]=7-0=7 places </a:t>
                      </a:r>
                      <a:endParaRPr lang="en-IN" b="0" dirty="0">
                        <a:latin typeface="Trebuchet MS" panose="020B0603020202020204" pitchFamily="34" charset="0"/>
                      </a:endParaRPr>
                    </a:p>
                  </a:txBody>
                  <a:tcPr/>
                </a:tc>
                <a:extLst>
                  <a:ext uri="{0D108BD9-81ED-4DB2-BD59-A6C34878D82A}">
                    <a16:rowId xmlns:a16="http://schemas.microsoft.com/office/drawing/2014/main" val="1230537752"/>
                  </a:ext>
                </a:extLst>
              </a:tr>
            </a:tbl>
          </a:graphicData>
        </a:graphic>
      </p:graphicFrame>
    </p:spTree>
    <p:extLst>
      <p:ext uri="{BB962C8B-B14F-4D97-AF65-F5344CB8AC3E}">
        <p14:creationId xmlns:p14="http://schemas.microsoft.com/office/powerpoint/2010/main" val="15032970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3BCE5-562D-66B7-2838-228DFEF39631}"/>
              </a:ext>
            </a:extLst>
          </p:cNvPr>
          <p:cNvSpPr>
            <a:spLocks noGrp="1"/>
          </p:cNvSpPr>
          <p:nvPr>
            <p:ph type="title"/>
          </p:nvPr>
        </p:nvSpPr>
        <p:spPr>
          <a:xfrm>
            <a:off x="351639" y="116870"/>
            <a:ext cx="10515600" cy="373106"/>
          </a:xfrm>
        </p:spPr>
        <p:txBody>
          <a:bodyPr>
            <a:normAutofit fontScale="90000"/>
          </a:bodyPr>
          <a:lstStyle/>
          <a:p>
            <a:r>
              <a:rPr lang="th-TH" altLang="en-US" dirty="0">
                <a:cs typeface="Angsana New" pitchFamily="18" charset="-34"/>
              </a:rPr>
              <a:t>KMP</a:t>
            </a:r>
            <a:r>
              <a:rPr lang="en-US" altLang="en-US" dirty="0">
                <a:cs typeface="Angsana New" pitchFamily="18" charset="-34"/>
              </a:rPr>
              <a:t> Algorithm-Example2</a:t>
            </a:r>
            <a:endParaRPr lang="en-IN" dirty="0"/>
          </a:p>
        </p:txBody>
      </p:sp>
      <p:graphicFrame>
        <p:nvGraphicFramePr>
          <p:cNvPr id="5" name="Table 5">
            <a:extLst>
              <a:ext uri="{FF2B5EF4-FFF2-40B4-BE49-F238E27FC236}">
                <a16:creationId xmlns:a16="http://schemas.microsoft.com/office/drawing/2014/main" id="{E12CEA7B-C8EE-D121-4565-9885756665F8}"/>
              </a:ext>
            </a:extLst>
          </p:cNvPr>
          <p:cNvGraphicFramePr>
            <a:graphicFrameLocks noGrp="1"/>
          </p:cNvGraphicFramePr>
          <p:nvPr>
            <p:extLst>
              <p:ext uri="{D42A27DB-BD31-4B8C-83A1-F6EECF244321}">
                <p14:modId xmlns:p14="http://schemas.microsoft.com/office/powerpoint/2010/main" val="1766705826"/>
              </p:ext>
            </p:extLst>
          </p:nvPr>
        </p:nvGraphicFramePr>
        <p:xfrm>
          <a:off x="2861795" y="721736"/>
          <a:ext cx="4608168" cy="1097280"/>
        </p:xfrm>
        <a:graphic>
          <a:graphicData uri="http://schemas.openxmlformats.org/drawingml/2006/table">
            <a:tbl>
              <a:tblPr firstRow="1" bandRow="1">
                <a:tableStyleId>{5C22544A-7EE6-4342-B048-85BDC9FD1C3A}</a:tableStyleId>
              </a:tblPr>
              <a:tblGrid>
                <a:gridCol w="768028">
                  <a:extLst>
                    <a:ext uri="{9D8B030D-6E8A-4147-A177-3AD203B41FA5}">
                      <a16:colId xmlns:a16="http://schemas.microsoft.com/office/drawing/2014/main" val="2357555632"/>
                    </a:ext>
                  </a:extLst>
                </a:gridCol>
                <a:gridCol w="768028">
                  <a:extLst>
                    <a:ext uri="{9D8B030D-6E8A-4147-A177-3AD203B41FA5}">
                      <a16:colId xmlns:a16="http://schemas.microsoft.com/office/drawing/2014/main" val="3353839228"/>
                    </a:ext>
                  </a:extLst>
                </a:gridCol>
                <a:gridCol w="768028">
                  <a:extLst>
                    <a:ext uri="{9D8B030D-6E8A-4147-A177-3AD203B41FA5}">
                      <a16:colId xmlns:a16="http://schemas.microsoft.com/office/drawing/2014/main" val="1364141513"/>
                    </a:ext>
                  </a:extLst>
                </a:gridCol>
                <a:gridCol w="768028">
                  <a:extLst>
                    <a:ext uri="{9D8B030D-6E8A-4147-A177-3AD203B41FA5}">
                      <a16:colId xmlns:a16="http://schemas.microsoft.com/office/drawing/2014/main" val="3700391975"/>
                    </a:ext>
                  </a:extLst>
                </a:gridCol>
                <a:gridCol w="768028">
                  <a:extLst>
                    <a:ext uri="{9D8B030D-6E8A-4147-A177-3AD203B41FA5}">
                      <a16:colId xmlns:a16="http://schemas.microsoft.com/office/drawing/2014/main" val="2682526437"/>
                    </a:ext>
                  </a:extLst>
                </a:gridCol>
                <a:gridCol w="768028">
                  <a:extLst>
                    <a:ext uri="{9D8B030D-6E8A-4147-A177-3AD203B41FA5}">
                      <a16:colId xmlns:a16="http://schemas.microsoft.com/office/drawing/2014/main" val="3402778058"/>
                    </a:ext>
                  </a:extLst>
                </a:gridCol>
              </a:tblGrid>
              <a:tr h="302332">
                <a:tc>
                  <a:txBody>
                    <a:bodyPr/>
                    <a:lstStyle/>
                    <a:p>
                      <a:pPr algn="ctr"/>
                      <a:r>
                        <a:rPr lang="en-US" dirty="0">
                          <a:solidFill>
                            <a:srgbClr val="C00000"/>
                          </a:solidFill>
                          <a:latin typeface="Trebuchet MS" panose="020B0603020202020204" pitchFamily="34" charset="0"/>
                        </a:rPr>
                        <a:t>1</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2</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3</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4</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5</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6</a:t>
                      </a:r>
                      <a:endParaRPr lang="en-IN" dirty="0">
                        <a:solidFill>
                          <a:srgbClr val="C00000"/>
                        </a:solidFill>
                        <a:latin typeface="Trebuchet MS" panose="020B0603020202020204" pitchFamily="34" charset="0"/>
                      </a:endParaRPr>
                    </a:p>
                  </a:txBody>
                  <a:tcPr/>
                </a:tc>
                <a:extLst>
                  <a:ext uri="{0D108BD9-81ED-4DB2-BD59-A6C34878D82A}">
                    <a16:rowId xmlns:a16="http://schemas.microsoft.com/office/drawing/2014/main" val="752813151"/>
                  </a:ext>
                </a:extLst>
              </a:tr>
              <a:tr h="302332">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c</a:t>
                      </a:r>
                      <a:endParaRPr lang="en-IN" b="1" dirty="0">
                        <a:solidFill>
                          <a:srgbClr val="7030A0"/>
                        </a:solidFill>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y</a:t>
                      </a:r>
                      <a:endParaRPr lang="en-IN" b="1" dirty="0">
                        <a:solidFill>
                          <a:srgbClr val="7030A0"/>
                        </a:solidFill>
                      </a:endParaRPr>
                    </a:p>
                  </a:txBody>
                  <a:tcPr/>
                </a:tc>
                <a:extLst>
                  <a:ext uri="{0D108BD9-81ED-4DB2-BD59-A6C34878D82A}">
                    <a16:rowId xmlns:a16="http://schemas.microsoft.com/office/drawing/2014/main" val="1133419318"/>
                  </a:ext>
                </a:extLst>
              </a:tr>
              <a:tr h="302332">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2113854927"/>
                  </a:ext>
                </a:extLst>
              </a:tr>
            </a:tbl>
          </a:graphicData>
        </a:graphic>
      </p:graphicFrame>
      <p:graphicFrame>
        <p:nvGraphicFramePr>
          <p:cNvPr id="6" name="Table 6">
            <a:extLst>
              <a:ext uri="{FF2B5EF4-FFF2-40B4-BE49-F238E27FC236}">
                <a16:creationId xmlns:a16="http://schemas.microsoft.com/office/drawing/2014/main" id="{26EA6855-A125-4040-3229-2EB50D33C33C}"/>
              </a:ext>
            </a:extLst>
          </p:cNvPr>
          <p:cNvGraphicFramePr>
            <a:graphicFrameLocks noGrp="1"/>
          </p:cNvGraphicFramePr>
          <p:nvPr>
            <p:extLst>
              <p:ext uri="{D42A27DB-BD31-4B8C-83A1-F6EECF244321}">
                <p14:modId xmlns:p14="http://schemas.microsoft.com/office/powerpoint/2010/main" val="101418621"/>
              </p:ext>
            </p:extLst>
          </p:nvPr>
        </p:nvGraphicFramePr>
        <p:xfrm>
          <a:off x="1879041" y="1965717"/>
          <a:ext cx="5721385" cy="1243584"/>
        </p:xfrm>
        <a:graphic>
          <a:graphicData uri="http://schemas.openxmlformats.org/drawingml/2006/table">
            <a:tbl>
              <a:tblPr firstRow="1" bandRow="1">
                <a:tableStyleId>{5C22544A-7EE6-4342-B048-85BDC9FD1C3A}</a:tableStyleId>
              </a:tblPr>
              <a:tblGrid>
                <a:gridCol w="464015">
                  <a:extLst>
                    <a:ext uri="{9D8B030D-6E8A-4147-A177-3AD203B41FA5}">
                      <a16:colId xmlns:a16="http://schemas.microsoft.com/office/drawing/2014/main" val="602930091"/>
                    </a:ext>
                  </a:extLst>
                </a:gridCol>
                <a:gridCol w="606582">
                  <a:extLst>
                    <a:ext uri="{9D8B030D-6E8A-4147-A177-3AD203B41FA5}">
                      <a16:colId xmlns:a16="http://schemas.microsoft.com/office/drawing/2014/main" val="1477212178"/>
                    </a:ext>
                  </a:extLst>
                </a:gridCol>
                <a:gridCol w="459035">
                  <a:extLst>
                    <a:ext uri="{9D8B030D-6E8A-4147-A177-3AD203B41FA5}">
                      <a16:colId xmlns:a16="http://schemas.microsoft.com/office/drawing/2014/main" val="668236179"/>
                    </a:ext>
                  </a:extLst>
                </a:gridCol>
                <a:gridCol w="450837">
                  <a:extLst>
                    <a:ext uri="{9D8B030D-6E8A-4147-A177-3AD203B41FA5}">
                      <a16:colId xmlns:a16="http://schemas.microsoft.com/office/drawing/2014/main" val="3542850018"/>
                    </a:ext>
                  </a:extLst>
                </a:gridCol>
                <a:gridCol w="524612">
                  <a:extLst>
                    <a:ext uri="{9D8B030D-6E8A-4147-A177-3AD203B41FA5}">
                      <a16:colId xmlns:a16="http://schemas.microsoft.com/office/drawing/2014/main" val="2416502709"/>
                    </a:ext>
                  </a:extLst>
                </a:gridCol>
                <a:gridCol w="467232">
                  <a:extLst>
                    <a:ext uri="{9D8B030D-6E8A-4147-A177-3AD203B41FA5}">
                      <a16:colId xmlns:a16="http://schemas.microsoft.com/office/drawing/2014/main" val="3138953532"/>
                    </a:ext>
                  </a:extLst>
                </a:gridCol>
                <a:gridCol w="450838">
                  <a:extLst>
                    <a:ext uri="{9D8B030D-6E8A-4147-A177-3AD203B41FA5}">
                      <a16:colId xmlns:a16="http://schemas.microsoft.com/office/drawing/2014/main" val="4022044966"/>
                    </a:ext>
                  </a:extLst>
                </a:gridCol>
                <a:gridCol w="419100">
                  <a:extLst>
                    <a:ext uri="{9D8B030D-6E8A-4147-A177-3AD203B41FA5}">
                      <a16:colId xmlns:a16="http://schemas.microsoft.com/office/drawing/2014/main" val="1442085716"/>
                    </a:ext>
                  </a:extLst>
                </a:gridCol>
                <a:gridCol w="436228">
                  <a:extLst>
                    <a:ext uri="{9D8B030D-6E8A-4147-A177-3AD203B41FA5}">
                      <a16:colId xmlns:a16="http://schemas.microsoft.com/office/drawing/2014/main" val="2950092470"/>
                    </a:ext>
                  </a:extLst>
                </a:gridCol>
                <a:gridCol w="478172">
                  <a:extLst>
                    <a:ext uri="{9D8B030D-6E8A-4147-A177-3AD203B41FA5}">
                      <a16:colId xmlns:a16="http://schemas.microsoft.com/office/drawing/2014/main" val="490755931"/>
                    </a:ext>
                  </a:extLst>
                </a:gridCol>
                <a:gridCol w="461395">
                  <a:extLst>
                    <a:ext uri="{9D8B030D-6E8A-4147-A177-3AD203B41FA5}">
                      <a16:colId xmlns:a16="http://schemas.microsoft.com/office/drawing/2014/main" val="1887130040"/>
                    </a:ext>
                  </a:extLst>
                </a:gridCol>
                <a:gridCol w="503339">
                  <a:extLst>
                    <a:ext uri="{9D8B030D-6E8A-4147-A177-3AD203B41FA5}">
                      <a16:colId xmlns:a16="http://schemas.microsoft.com/office/drawing/2014/main" val="2717894128"/>
                    </a:ext>
                  </a:extLst>
                </a:gridCol>
              </a:tblGrid>
              <a:tr h="512064">
                <a:tc>
                  <a:txBody>
                    <a:bodyPr/>
                    <a:lstStyle/>
                    <a:p>
                      <a:pPr algn="ctr"/>
                      <a:r>
                        <a:rPr lang="en-US" dirty="0">
                          <a:solidFill>
                            <a:srgbClr val="C00000"/>
                          </a:solidFill>
                          <a:latin typeface="Trebuchet MS" panose="020B0603020202020204" pitchFamily="34" charset="0"/>
                        </a:rPr>
                        <a:t>1</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2</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3</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4</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5</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6</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7</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8</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9</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10</a:t>
                      </a:r>
                      <a:endParaRPr lang="en-IN" dirty="0">
                        <a:solidFill>
                          <a:srgbClr val="C00000"/>
                        </a:solidFill>
                        <a:latin typeface="Trebuchet MS" panose="020B0603020202020204" pitchFamily="34" charset="0"/>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11</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12</a:t>
                      </a:r>
                      <a:endParaRPr lang="en-IN" sz="1800" b="1" kern="1200" dirty="0">
                        <a:solidFill>
                          <a:srgbClr val="C00000"/>
                        </a:solidFill>
                        <a:latin typeface="Trebuchet MS" panose="020B0603020202020204" pitchFamily="34" charset="0"/>
                        <a:ea typeface="+mn-ea"/>
                        <a:cs typeface="+mn-cs"/>
                      </a:endParaRPr>
                    </a:p>
                  </a:txBody>
                  <a:tcPr/>
                </a:tc>
                <a:extLst>
                  <a:ext uri="{0D108BD9-81ED-4DB2-BD59-A6C34878D82A}">
                    <a16:rowId xmlns:a16="http://schemas.microsoft.com/office/drawing/2014/main" val="1567833596"/>
                  </a:ext>
                </a:extLst>
              </a:tr>
              <a:tr h="292608">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x</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y</a:t>
                      </a:r>
                      <a:endParaRPr lang="en-IN" dirty="0"/>
                    </a:p>
                  </a:txBody>
                  <a:tcPr/>
                </a:tc>
                <a:extLst>
                  <a:ext uri="{0D108BD9-81ED-4DB2-BD59-A6C34878D82A}">
                    <a16:rowId xmlns:a16="http://schemas.microsoft.com/office/drawing/2014/main" val="3068506197"/>
                  </a:ext>
                </a:extLst>
              </a:tr>
              <a:tr h="292608">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c</a:t>
                      </a:r>
                      <a:endParaRPr lang="en-IN" b="1" dirty="0">
                        <a:solidFill>
                          <a:srgbClr val="7030A0"/>
                        </a:solidFill>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y</a:t>
                      </a:r>
                      <a:endParaRPr lang="en-IN" b="1" dirty="0">
                        <a:solidFill>
                          <a:srgbClr val="7030A0"/>
                        </a:solidFill>
                      </a:endParaRP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965109940"/>
                  </a:ext>
                </a:extLst>
              </a:tr>
            </a:tbl>
          </a:graphicData>
        </a:graphic>
      </p:graphicFrame>
      <p:graphicFrame>
        <p:nvGraphicFramePr>
          <p:cNvPr id="10" name="Table 10">
            <a:extLst>
              <a:ext uri="{FF2B5EF4-FFF2-40B4-BE49-F238E27FC236}">
                <a16:creationId xmlns:a16="http://schemas.microsoft.com/office/drawing/2014/main" id="{31BB0CD8-3A75-EA3D-34EC-0CC653D9F443}"/>
              </a:ext>
            </a:extLst>
          </p:cNvPr>
          <p:cNvGraphicFramePr>
            <a:graphicFrameLocks noGrp="1"/>
          </p:cNvGraphicFramePr>
          <p:nvPr>
            <p:extLst>
              <p:ext uri="{D42A27DB-BD31-4B8C-83A1-F6EECF244321}">
                <p14:modId xmlns:p14="http://schemas.microsoft.com/office/powerpoint/2010/main" val="69164756"/>
              </p:ext>
            </p:extLst>
          </p:nvPr>
        </p:nvGraphicFramePr>
        <p:xfrm>
          <a:off x="473076" y="3319430"/>
          <a:ext cx="9836994" cy="373106"/>
        </p:xfrm>
        <a:graphic>
          <a:graphicData uri="http://schemas.openxmlformats.org/drawingml/2006/table">
            <a:tbl>
              <a:tblPr firstRow="1" bandRow="1">
                <a:tableStyleId>{5C22544A-7EE6-4342-B048-85BDC9FD1C3A}</a:tableStyleId>
              </a:tblPr>
              <a:tblGrid>
                <a:gridCol w="9836994">
                  <a:extLst>
                    <a:ext uri="{9D8B030D-6E8A-4147-A177-3AD203B41FA5}">
                      <a16:colId xmlns:a16="http://schemas.microsoft.com/office/drawing/2014/main" val="3253632260"/>
                    </a:ext>
                  </a:extLst>
                </a:gridCol>
              </a:tblGrid>
              <a:tr h="373106">
                <a:tc>
                  <a:txBody>
                    <a:bodyPr/>
                    <a:lstStyle/>
                    <a:p>
                      <a:r>
                        <a:rPr lang="en-US" b="0" dirty="0">
                          <a:solidFill>
                            <a:schemeClr val="tx1"/>
                          </a:solidFill>
                          <a:latin typeface="Trebuchet MS" panose="020B0603020202020204" pitchFamily="34" charset="0"/>
                        </a:rPr>
                        <a:t>Last match found at k=2, </a:t>
                      </a:r>
                      <a:r>
                        <a:rPr lang="en-US" b="0" dirty="0">
                          <a:solidFill>
                            <a:schemeClr val="tx1"/>
                          </a:solidFill>
                          <a:latin typeface="Trebuchet MS" panose="020B0603020202020204" pitchFamily="34" charset="0"/>
                          <a:sym typeface="Symbol" panose="05050102010706020507" pitchFamily="18" charset="2"/>
                        </a:rPr>
                        <a:t></a:t>
                      </a:r>
                      <a:r>
                        <a:rPr lang="en-US" b="0" dirty="0">
                          <a:solidFill>
                            <a:schemeClr val="tx1"/>
                          </a:solidFill>
                          <a:latin typeface="Trebuchet MS" panose="020B0603020202020204" pitchFamily="34" charset="0"/>
                        </a:rPr>
                        <a:t>[2]=0. Shift Pattern, P by k-</a:t>
                      </a:r>
                      <a:r>
                        <a:rPr lang="en-US" b="0" dirty="0">
                          <a:solidFill>
                            <a:schemeClr val="tx1"/>
                          </a:solidFill>
                          <a:latin typeface="Trebuchet MS" panose="020B0603020202020204" pitchFamily="34" charset="0"/>
                          <a:sym typeface="Symbol" panose="05050102010706020507" pitchFamily="18" charset="2"/>
                        </a:rPr>
                        <a:t>[k]=2-0=2, shift by 2 places </a:t>
                      </a:r>
                      <a:endParaRPr lang="en-IN" b="0" dirty="0">
                        <a:latin typeface="Trebuchet MS" panose="020B0603020202020204" pitchFamily="34" charset="0"/>
                      </a:endParaRPr>
                    </a:p>
                  </a:txBody>
                  <a:tcPr/>
                </a:tc>
                <a:extLst>
                  <a:ext uri="{0D108BD9-81ED-4DB2-BD59-A6C34878D82A}">
                    <a16:rowId xmlns:a16="http://schemas.microsoft.com/office/drawing/2014/main" val="1230537752"/>
                  </a:ext>
                </a:extLst>
              </a:tr>
            </a:tbl>
          </a:graphicData>
        </a:graphic>
      </p:graphicFrame>
      <p:graphicFrame>
        <p:nvGraphicFramePr>
          <p:cNvPr id="11" name="Table 6">
            <a:extLst>
              <a:ext uri="{FF2B5EF4-FFF2-40B4-BE49-F238E27FC236}">
                <a16:creationId xmlns:a16="http://schemas.microsoft.com/office/drawing/2014/main" id="{E8C8978D-8D77-5352-1FA2-404D766AEF84}"/>
              </a:ext>
            </a:extLst>
          </p:cNvPr>
          <p:cNvGraphicFramePr>
            <a:graphicFrameLocks noGrp="1"/>
          </p:cNvGraphicFramePr>
          <p:nvPr>
            <p:extLst>
              <p:ext uri="{D42A27DB-BD31-4B8C-83A1-F6EECF244321}">
                <p14:modId xmlns:p14="http://schemas.microsoft.com/office/powerpoint/2010/main" val="3518533831"/>
              </p:ext>
            </p:extLst>
          </p:nvPr>
        </p:nvGraphicFramePr>
        <p:xfrm>
          <a:off x="473076" y="4091139"/>
          <a:ext cx="10880724" cy="1319583"/>
        </p:xfrm>
        <a:graphic>
          <a:graphicData uri="http://schemas.openxmlformats.org/drawingml/2006/table">
            <a:tbl>
              <a:tblPr firstRow="1" bandRow="1">
                <a:tableStyleId>{5C22544A-7EE6-4342-B048-85BDC9FD1C3A}</a:tableStyleId>
              </a:tblPr>
              <a:tblGrid>
                <a:gridCol w="418869">
                  <a:extLst>
                    <a:ext uri="{9D8B030D-6E8A-4147-A177-3AD203B41FA5}">
                      <a16:colId xmlns:a16="http://schemas.microsoft.com/office/drawing/2014/main" val="602930091"/>
                    </a:ext>
                  </a:extLst>
                </a:gridCol>
                <a:gridCol w="369898">
                  <a:extLst>
                    <a:ext uri="{9D8B030D-6E8A-4147-A177-3AD203B41FA5}">
                      <a16:colId xmlns:a16="http://schemas.microsoft.com/office/drawing/2014/main" val="1477212178"/>
                    </a:ext>
                  </a:extLst>
                </a:gridCol>
                <a:gridCol w="360726">
                  <a:extLst>
                    <a:ext uri="{9D8B030D-6E8A-4147-A177-3AD203B41FA5}">
                      <a16:colId xmlns:a16="http://schemas.microsoft.com/office/drawing/2014/main" val="668236179"/>
                    </a:ext>
                  </a:extLst>
                </a:gridCol>
                <a:gridCol w="327171">
                  <a:extLst>
                    <a:ext uri="{9D8B030D-6E8A-4147-A177-3AD203B41FA5}">
                      <a16:colId xmlns:a16="http://schemas.microsoft.com/office/drawing/2014/main" val="3542850018"/>
                    </a:ext>
                  </a:extLst>
                </a:gridCol>
                <a:gridCol w="402671">
                  <a:extLst>
                    <a:ext uri="{9D8B030D-6E8A-4147-A177-3AD203B41FA5}">
                      <a16:colId xmlns:a16="http://schemas.microsoft.com/office/drawing/2014/main" val="2416502709"/>
                    </a:ext>
                  </a:extLst>
                </a:gridCol>
                <a:gridCol w="411061">
                  <a:extLst>
                    <a:ext uri="{9D8B030D-6E8A-4147-A177-3AD203B41FA5}">
                      <a16:colId xmlns:a16="http://schemas.microsoft.com/office/drawing/2014/main" val="3138953532"/>
                    </a:ext>
                  </a:extLst>
                </a:gridCol>
                <a:gridCol w="402672">
                  <a:extLst>
                    <a:ext uri="{9D8B030D-6E8A-4147-A177-3AD203B41FA5}">
                      <a16:colId xmlns:a16="http://schemas.microsoft.com/office/drawing/2014/main" val="4022044966"/>
                    </a:ext>
                  </a:extLst>
                </a:gridCol>
                <a:gridCol w="461394">
                  <a:extLst>
                    <a:ext uri="{9D8B030D-6E8A-4147-A177-3AD203B41FA5}">
                      <a16:colId xmlns:a16="http://schemas.microsoft.com/office/drawing/2014/main" val="226203448"/>
                    </a:ext>
                  </a:extLst>
                </a:gridCol>
                <a:gridCol w="469784">
                  <a:extLst>
                    <a:ext uri="{9D8B030D-6E8A-4147-A177-3AD203B41FA5}">
                      <a16:colId xmlns:a16="http://schemas.microsoft.com/office/drawing/2014/main" val="1703116363"/>
                    </a:ext>
                  </a:extLst>
                </a:gridCol>
                <a:gridCol w="562062">
                  <a:extLst>
                    <a:ext uri="{9D8B030D-6E8A-4147-A177-3AD203B41FA5}">
                      <a16:colId xmlns:a16="http://schemas.microsoft.com/office/drawing/2014/main" val="3824871242"/>
                    </a:ext>
                  </a:extLst>
                </a:gridCol>
                <a:gridCol w="469783">
                  <a:extLst>
                    <a:ext uri="{9D8B030D-6E8A-4147-A177-3AD203B41FA5}">
                      <a16:colId xmlns:a16="http://schemas.microsoft.com/office/drawing/2014/main" val="2206299188"/>
                    </a:ext>
                  </a:extLst>
                </a:gridCol>
                <a:gridCol w="478173">
                  <a:extLst>
                    <a:ext uri="{9D8B030D-6E8A-4147-A177-3AD203B41FA5}">
                      <a16:colId xmlns:a16="http://schemas.microsoft.com/office/drawing/2014/main" val="3353871553"/>
                    </a:ext>
                  </a:extLst>
                </a:gridCol>
                <a:gridCol w="587229">
                  <a:extLst>
                    <a:ext uri="{9D8B030D-6E8A-4147-A177-3AD203B41FA5}">
                      <a16:colId xmlns:a16="http://schemas.microsoft.com/office/drawing/2014/main" val="2918267702"/>
                    </a:ext>
                  </a:extLst>
                </a:gridCol>
                <a:gridCol w="587230">
                  <a:extLst>
                    <a:ext uri="{9D8B030D-6E8A-4147-A177-3AD203B41FA5}">
                      <a16:colId xmlns:a16="http://schemas.microsoft.com/office/drawing/2014/main" val="1854098095"/>
                    </a:ext>
                  </a:extLst>
                </a:gridCol>
                <a:gridCol w="578841">
                  <a:extLst>
                    <a:ext uri="{9D8B030D-6E8A-4147-A177-3AD203B41FA5}">
                      <a16:colId xmlns:a16="http://schemas.microsoft.com/office/drawing/2014/main" val="1118249841"/>
                    </a:ext>
                  </a:extLst>
                </a:gridCol>
                <a:gridCol w="494950">
                  <a:extLst>
                    <a:ext uri="{9D8B030D-6E8A-4147-A177-3AD203B41FA5}">
                      <a16:colId xmlns:a16="http://schemas.microsoft.com/office/drawing/2014/main" val="388530812"/>
                    </a:ext>
                  </a:extLst>
                </a:gridCol>
                <a:gridCol w="494951">
                  <a:extLst>
                    <a:ext uri="{9D8B030D-6E8A-4147-A177-3AD203B41FA5}">
                      <a16:colId xmlns:a16="http://schemas.microsoft.com/office/drawing/2014/main" val="4064604353"/>
                    </a:ext>
                  </a:extLst>
                </a:gridCol>
                <a:gridCol w="503339">
                  <a:extLst>
                    <a:ext uri="{9D8B030D-6E8A-4147-A177-3AD203B41FA5}">
                      <a16:colId xmlns:a16="http://schemas.microsoft.com/office/drawing/2014/main" val="2168863444"/>
                    </a:ext>
                  </a:extLst>
                </a:gridCol>
                <a:gridCol w="520118">
                  <a:extLst>
                    <a:ext uri="{9D8B030D-6E8A-4147-A177-3AD203B41FA5}">
                      <a16:colId xmlns:a16="http://schemas.microsoft.com/office/drawing/2014/main" val="1388264307"/>
                    </a:ext>
                  </a:extLst>
                </a:gridCol>
                <a:gridCol w="536895">
                  <a:extLst>
                    <a:ext uri="{9D8B030D-6E8A-4147-A177-3AD203B41FA5}">
                      <a16:colId xmlns:a16="http://schemas.microsoft.com/office/drawing/2014/main" val="2989626226"/>
                    </a:ext>
                  </a:extLst>
                </a:gridCol>
                <a:gridCol w="461395">
                  <a:extLst>
                    <a:ext uri="{9D8B030D-6E8A-4147-A177-3AD203B41FA5}">
                      <a16:colId xmlns:a16="http://schemas.microsoft.com/office/drawing/2014/main" val="4032335410"/>
                    </a:ext>
                  </a:extLst>
                </a:gridCol>
                <a:gridCol w="478172">
                  <a:extLst>
                    <a:ext uri="{9D8B030D-6E8A-4147-A177-3AD203B41FA5}">
                      <a16:colId xmlns:a16="http://schemas.microsoft.com/office/drawing/2014/main" val="3136228491"/>
                    </a:ext>
                  </a:extLst>
                </a:gridCol>
                <a:gridCol w="503340">
                  <a:extLst>
                    <a:ext uri="{9D8B030D-6E8A-4147-A177-3AD203B41FA5}">
                      <a16:colId xmlns:a16="http://schemas.microsoft.com/office/drawing/2014/main" val="2388170420"/>
                    </a:ext>
                  </a:extLst>
                </a:gridCol>
              </a:tblGrid>
              <a:tr h="588063">
                <a:tc>
                  <a:txBody>
                    <a:bodyPr/>
                    <a:lstStyle/>
                    <a:p>
                      <a:pPr algn="ctr"/>
                      <a:r>
                        <a:rPr lang="en-US" dirty="0">
                          <a:solidFill>
                            <a:srgbClr val="C00000"/>
                          </a:solidFill>
                          <a:latin typeface="Trebuchet MS" panose="020B0603020202020204" pitchFamily="34" charset="0"/>
                        </a:rPr>
                        <a:t>1</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2</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3</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4</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5</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6</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7</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8</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9</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10</a:t>
                      </a:r>
                      <a:endParaRPr lang="en-IN" dirty="0">
                        <a:solidFill>
                          <a:srgbClr val="C00000"/>
                        </a:solidFill>
                        <a:latin typeface="Trebuchet MS" panose="020B0603020202020204" pitchFamily="34" charset="0"/>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11</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12</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13</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14</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15</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16</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17</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18</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19</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20</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21</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22</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23</a:t>
                      </a:r>
                      <a:endParaRPr lang="en-IN" sz="1800" b="1" kern="1200" dirty="0">
                        <a:solidFill>
                          <a:srgbClr val="C00000"/>
                        </a:solidFill>
                        <a:latin typeface="Trebuchet MS" panose="020B0603020202020204" pitchFamily="34" charset="0"/>
                        <a:ea typeface="+mn-ea"/>
                        <a:cs typeface="+mn-cs"/>
                      </a:endParaRPr>
                    </a:p>
                  </a:txBody>
                  <a:tcPr/>
                </a:tc>
                <a:extLst>
                  <a:ext uri="{0D108BD9-81ED-4DB2-BD59-A6C34878D82A}">
                    <a16:rowId xmlns:a16="http://schemas.microsoft.com/office/drawing/2014/main" val="1567833596"/>
                  </a:ext>
                </a:extLst>
              </a:tr>
              <a:tr h="336036">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d</a:t>
                      </a:r>
                      <a:endParaRPr lang="en-IN" dirty="0"/>
                    </a:p>
                  </a:txBody>
                  <a:tcPr/>
                </a:tc>
                <a:tc>
                  <a:txBody>
                    <a:bodyPr/>
                    <a:lstStyle/>
                    <a:p>
                      <a:pPr algn="ctr"/>
                      <a:r>
                        <a:rPr lang="en-US" dirty="0"/>
                        <a:t>e</a:t>
                      </a:r>
                      <a:endParaRPr lang="en-IN" dirty="0"/>
                    </a:p>
                  </a:txBody>
                  <a:tcPr/>
                </a:tc>
                <a:extLst>
                  <a:ext uri="{0D108BD9-81ED-4DB2-BD59-A6C34878D82A}">
                    <a16:rowId xmlns:a16="http://schemas.microsoft.com/office/drawing/2014/main" val="3068506197"/>
                  </a:ext>
                </a:extLst>
              </a:tr>
              <a:tr h="336036">
                <a:tc>
                  <a:txBody>
                    <a:bodyPr/>
                    <a:lstStyle/>
                    <a:p>
                      <a:endParaRPr lang="en-IN" dirty="0"/>
                    </a:p>
                  </a:txBody>
                  <a:tcPr/>
                </a:tc>
                <a:tc>
                  <a:txBody>
                    <a:bodyPr/>
                    <a:lstStyle/>
                    <a:p>
                      <a:endParaRPr lang="en-IN" dirty="0"/>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c</a:t>
                      </a:r>
                      <a:endParaRPr lang="en-IN" b="1" dirty="0">
                        <a:solidFill>
                          <a:srgbClr val="7030A0"/>
                        </a:solidFill>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y</a:t>
                      </a:r>
                      <a:endParaRPr lang="en-IN" b="1" dirty="0">
                        <a:solidFill>
                          <a:srgbClr val="7030A0"/>
                        </a:solidFill>
                      </a:endParaRPr>
                    </a:p>
                  </a:txBody>
                  <a:tcPr/>
                </a:tc>
                <a:tc>
                  <a:txBody>
                    <a:bodyPr/>
                    <a:lstStyle/>
                    <a:p>
                      <a:pPr algn="ctr"/>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65109940"/>
                  </a:ext>
                </a:extLst>
              </a:tr>
            </a:tbl>
          </a:graphicData>
        </a:graphic>
      </p:graphicFrame>
      <p:graphicFrame>
        <p:nvGraphicFramePr>
          <p:cNvPr id="12" name="Table 10">
            <a:extLst>
              <a:ext uri="{FF2B5EF4-FFF2-40B4-BE49-F238E27FC236}">
                <a16:creationId xmlns:a16="http://schemas.microsoft.com/office/drawing/2014/main" id="{4FD9E3E7-869D-CC34-BEE8-9E4755030F07}"/>
              </a:ext>
            </a:extLst>
          </p:cNvPr>
          <p:cNvGraphicFramePr>
            <a:graphicFrameLocks noGrp="1"/>
          </p:cNvGraphicFramePr>
          <p:nvPr>
            <p:extLst>
              <p:ext uri="{D42A27DB-BD31-4B8C-83A1-F6EECF244321}">
                <p14:modId xmlns:p14="http://schemas.microsoft.com/office/powerpoint/2010/main" val="1080549264"/>
              </p:ext>
            </p:extLst>
          </p:nvPr>
        </p:nvGraphicFramePr>
        <p:xfrm>
          <a:off x="473075" y="5501137"/>
          <a:ext cx="10726227" cy="373107"/>
        </p:xfrm>
        <a:graphic>
          <a:graphicData uri="http://schemas.openxmlformats.org/drawingml/2006/table">
            <a:tbl>
              <a:tblPr firstRow="1" bandRow="1">
                <a:tableStyleId>{5C22544A-7EE6-4342-B048-85BDC9FD1C3A}</a:tableStyleId>
              </a:tblPr>
              <a:tblGrid>
                <a:gridCol w="10726227">
                  <a:extLst>
                    <a:ext uri="{9D8B030D-6E8A-4147-A177-3AD203B41FA5}">
                      <a16:colId xmlns:a16="http://schemas.microsoft.com/office/drawing/2014/main" val="3253632260"/>
                    </a:ext>
                  </a:extLst>
                </a:gridCol>
              </a:tblGrid>
              <a:tr h="3731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Trebuchet MS" panose="020B0603020202020204" pitchFamily="34" charset="0"/>
                        </a:rPr>
                        <a:t>Mismatch at k=1, </a:t>
                      </a:r>
                      <a:r>
                        <a:rPr lang="en-US" b="0" dirty="0">
                          <a:solidFill>
                            <a:schemeClr val="tx1"/>
                          </a:solidFill>
                          <a:latin typeface="Trebuchet MS" panose="020B0603020202020204" pitchFamily="34" charset="0"/>
                          <a:sym typeface="Symbol" panose="05050102010706020507" pitchFamily="18" charset="2"/>
                        </a:rPr>
                        <a:t></a:t>
                      </a:r>
                      <a:r>
                        <a:rPr lang="en-US" b="0" dirty="0">
                          <a:solidFill>
                            <a:schemeClr val="tx1"/>
                          </a:solidFill>
                          <a:latin typeface="Trebuchet MS" panose="020B0603020202020204" pitchFamily="34" charset="0"/>
                        </a:rPr>
                        <a:t>[1]=0, shift Pattern, P by k-</a:t>
                      </a:r>
                      <a:r>
                        <a:rPr lang="en-US" b="0" dirty="0">
                          <a:solidFill>
                            <a:schemeClr val="tx1"/>
                          </a:solidFill>
                          <a:latin typeface="Trebuchet MS" panose="020B0603020202020204" pitchFamily="34" charset="0"/>
                          <a:sym typeface="Symbol" panose="05050102010706020507" pitchFamily="18" charset="2"/>
                        </a:rPr>
                        <a:t>[k]=1-0=1, shift by 1 place</a:t>
                      </a:r>
                      <a:endParaRPr lang="en-IN" b="0" dirty="0">
                        <a:latin typeface="Trebuchet MS" panose="020B0603020202020204" pitchFamily="34" charset="0"/>
                      </a:endParaRPr>
                    </a:p>
                  </a:txBody>
                  <a:tcPr/>
                </a:tc>
                <a:extLst>
                  <a:ext uri="{0D108BD9-81ED-4DB2-BD59-A6C34878D82A}">
                    <a16:rowId xmlns:a16="http://schemas.microsoft.com/office/drawing/2014/main" val="1230537752"/>
                  </a:ext>
                </a:extLst>
              </a:tr>
            </a:tbl>
          </a:graphicData>
        </a:graphic>
      </p:graphicFrame>
    </p:spTree>
    <p:extLst>
      <p:ext uri="{BB962C8B-B14F-4D97-AF65-F5344CB8AC3E}">
        <p14:creationId xmlns:p14="http://schemas.microsoft.com/office/powerpoint/2010/main" val="6156940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3BCE5-562D-66B7-2838-228DFEF39631}"/>
              </a:ext>
            </a:extLst>
          </p:cNvPr>
          <p:cNvSpPr>
            <a:spLocks noGrp="1"/>
          </p:cNvSpPr>
          <p:nvPr>
            <p:ph type="title"/>
          </p:nvPr>
        </p:nvSpPr>
        <p:spPr>
          <a:xfrm>
            <a:off x="351639" y="116870"/>
            <a:ext cx="10515600" cy="373106"/>
          </a:xfrm>
        </p:spPr>
        <p:txBody>
          <a:bodyPr>
            <a:normAutofit fontScale="90000"/>
          </a:bodyPr>
          <a:lstStyle/>
          <a:p>
            <a:r>
              <a:rPr lang="th-TH" altLang="en-US" dirty="0">
                <a:cs typeface="Angsana New" pitchFamily="18" charset="-34"/>
              </a:rPr>
              <a:t>KMP</a:t>
            </a:r>
            <a:r>
              <a:rPr lang="en-US" altLang="en-US" dirty="0">
                <a:cs typeface="Angsana New" pitchFamily="18" charset="-34"/>
              </a:rPr>
              <a:t> Algorithm-Example2</a:t>
            </a:r>
            <a:endParaRPr lang="en-IN" dirty="0"/>
          </a:p>
        </p:txBody>
      </p:sp>
      <p:graphicFrame>
        <p:nvGraphicFramePr>
          <p:cNvPr id="5" name="Table 5">
            <a:extLst>
              <a:ext uri="{FF2B5EF4-FFF2-40B4-BE49-F238E27FC236}">
                <a16:creationId xmlns:a16="http://schemas.microsoft.com/office/drawing/2014/main" id="{E12CEA7B-C8EE-D121-4565-9885756665F8}"/>
              </a:ext>
            </a:extLst>
          </p:cNvPr>
          <p:cNvGraphicFramePr>
            <a:graphicFrameLocks noGrp="1"/>
          </p:cNvGraphicFramePr>
          <p:nvPr/>
        </p:nvGraphicFramePr>
        <p:xfrm>
          <a:off x="2861795" y="721736"/>
          <a:ext cx="4608168" cy="1097280"/>
        </p:xfrm>
        <a:graphic>
          <a:graphicData uri="http://schemas.openxmlformats.org/drawingml/2006/table">
            <a:tbl>
              <a:tblPr firstRow="1" bandRow="1">
                <a:tableStyleId>{5C22544A-7EE6-4342-B048-85BDC9FD1C3A}</a:tableStyleId>
              </a:tblPr>
              <a:tblGrid>
                <a:gridCol w="768028">
                  <a:extLst>
                    <a:ext uri="{9D8B030D-6E8A-4147-A177-3AD203B41FA5}">
                      <a16:colId xmlns:a16="http://schemas.microsoft.com/office/drawing/2014/main" val="2357555632"/>
                    </a:ext>
                  </a:extLst>
                </a:gridCol>
                <a:gridCol w="768028">
                  <a:extLst>
                    <a:ext uri="{9D8B030D-6E8A-4147-A177-3AD203B41FA5}">
                      <a16:colId xmlns:a16="http://schemas.microsoft.com/office/drawing/2014/main" val="3353839228"/>
                    </a:ext>
                  </a:extLst>
                </a:gridCol>
                <a:gridCol w="768028">
                  <a:extLst>
                    <a:ext uri="{9D8B030D-6E8A-4147-A177-3AD203B41FA5}">
                      <a16:colId xmlns:a16="http://schemas.microsoft.com/office/drawing/2014/main" val="1364141513"/>
                    </a:ext>
                  </a:extLst>
                </a:gridCol>
                <a:gridCol w="768028">
                  <a:extLst>
                    <a:ext uri="{9D8B030D-6E8A-4147-A177-3AD203B41FA5}">
                      <a16:colId xmlns:a16="http://schemas.microsoft.com/office/drawing/2014/main" val="3700391975"/>
                    </a:ext>
                  </a:extLst>
                </a:gridCol>
                <a:gridCol w="768028">
                  <a:extLst>
                    <a:ext uri="{9D8B030D-6E8A-4147-A177-3AD203B41FA5}">
                      <a16:colId xmlns:a16="http://schemas.microsoft.com/office/drawing/2014/main" val="2682526437"/>
                    </a:ext>
                  </a:extLst>
                </a:gridCol>
                <a:gridCol w="768028">
                  <a:extLst>
                    <a:ext uri="{9D8B030D-6E8A-4147-A177-3AD203B41FA5}">
                      <a16:colId xmlns:a16="http://schemas.microsoft.com/office/drawing/2014/main" val="3402778058"/>
                    </a:ext>
                  </a:extLst>
                </a:gridCol>
              </a:tblGrid>
              <a:tr h="302332">
                <a:tc>
                  <a:txBody>
                    <a:bodyPr/>
                    <a:lstStyle/>
                    <a:p>
                      <a:pPr algn="ctr"/>
                      <a:r>
                        <a:rPr lang="en-US" dirty="0">
                          <a:solidFill>
                            <a:srgbClr val="C00000"/>
                          </a:solidFill>
                          <a:latin typeface="Trebuchet MS" panose="020B0603020202020204" pitchFamily="34" charset="0"/>
                        </a:rPr>
                        <a:t>1</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2</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3</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4</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5</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6</a:t>
                      </a:r>
                      <a:endParaRPr lang="en-IN" dirty="0">
                        <a:solidFill>
                          <a:srgbClr val="C00000"/>
                        </a:solidFill>
                        <a:latin typeface="Trebuchet MS" panose="020B0603020202020204" pitchFamily="34" charset="0"/>
                      </a:endParaRPr>
                    </a:p>
                  </a:txBody>
                  <a:tcPr/>
                </a:tc>
                <a:extLst>
                  <a:ext uri="{0D108BD9-81ED-4DB2-BD59-A6C34878D82A}">
                    <a16:rowId xmlns:a16="http://schemas.microsoft.com/office/drawing/2014/main" val="752813151"/>
                  </a:ext>
                </a:extLst>
              </a:tr>
              <a:tr h="302332">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c</a:t>
                      </a:r>
                      <a:endParaRPr lang="en-IN" b="1" dirty="0">
                        <a:solidFill>
                          <a:srgbClr val="7030A0"/>
                        </a:solidFill>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y</a:t>
                      </a:r>
                      <a:endParaRPr lang="en-IN" b="1" dirty="0">
                        <a:solidFill>
                          <a:srgbClr val="7030A0"/>
                        </a:solidFill>
                      </a:endParaRPr>
                    </a:p>
                  </a:txBody>
                  <a:tcPr/>
                </a:tc>
                <a:extLst>
                  <a:ext uri="{0D108BD9-81ED-4DB2-BD59-A6C34878D82A}">
                    <a16:rowId xmlns:a16="http://schemas.microsoft.com/office/drawing/2014/main" val="1133419318"/>
                  </a:ext>
                </a:extLst>
              </a:tr>
              <a:tr h="302332">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2113854927"/>
                  </a:ext>
                </a:extLst>
              </a:tr>
            </a:tbl>
          </a:graphicData>
        </a:graphic>
      </p:graphicFrame>
      <p:graphicFrame>
        <p:nvGraphicFramePr>
          <p:cNvPr id="6" name="Table 6">
            <a:extLst>
              <a:ext uri="{FF2B5EF4-FFF2-40B4-BE49-F238E27FC236}">
                <a16:creationId xmlns:a16="http://schemas.microsoft.com/office/drawing/2014/main" id="{26EA6855-A125-4040-3229-2EB50D33C33C}"/>
              </a:ext>
            </a:extLst>
          </p:cNvPr>
          <p:cNvGraphicFramePr>
            <a:graphicFrameLocks noGrp="1"/>
          </p:cNvGraphicFramePr>
          <p:nvPr>
            <p:extLst>
              <p:ext uri="{D42A27DB-BD31-4B8C-83A1-F6EECF244321}">
                <p14:modId xmlns:p14="http://schemas.microsoft.com/office/powerpoint/2010/main" val="1213726213"/>
              </p:ext>
            </p:extLst>
          </p:nvPr>
        </p:nvGraphicFramePr>
        <p:xfrm>
          <a:off x="1879041" y="1965717"/>
          <a:ext cx="5721385" cy="1243584"/>
        </p:xfrm>
        <a:graphic>
          <a:graphicData uri="http://schemas.openxmlformats.org/drawingml/2006/table">
            <a:tbl>
              <a:tblPr firstRow="1" bandRow="1">
                <a:tableStyleId>{5C22544A-7EE6-4342-B048-85BDC9FD1C3A}</a:tableStyleId>
              </a:tblPr>
              <a:tblGrid>
                <a:gridCol w="464015">
                  <a:extLst>
                    <a:ext uri="{9D8B030D-6E8A-4147-A177-3AD203B41FA5}">
                      <a16:colId xmlns:a16="http://schemas.microsoft.com/office/drawing/2014/main" val="602930091"/>
                    </a:ext>
                  </a:extLst>
                </a:gridCol>
                <a:gridCol w="606582">
                  <a:extLst>
                    <a:ext uri="{9D8B030D-6E8A-4147-A177-3AD203B41FA5}">
                      <a16:colId xmlns:a16="http://schemas.microsoft.com/office/drawing/2014/main" val="1477212178"/>
                    </a:ext>
                  </a:extLst>
                </a:gridCol>
                <a:gridCol w="459035">
                  <a:extLst>
                    <a:ext uri="{9D8B030D-6E8A-4147-A177-3AD203B41FA5}">
                      <a16:colId xmlns:a16="http://schemas.microsoft.com/office/drawing/2014/main" val="668236179"/>
                    </a:ext>
                  </a:extLst>
                </a:gridCol>
                <a:gridCol w="450837">
                  <a:extLst>
                    <a:ext uri="{9D8B030D-6E8A-4147-A177-3AD203B41FA5}">
                      <a16:colId xmlns:a16="http://schemas.microsoft.com/office/drawing/2014/main" val="3542850018"/>
                    </a:ext>
                  </a:extLst>
                </a:gridCol>
                <a:gridCol w="524612">
                  <a:extLst>
                    <a:ext uri="{9D8B030D-6E8A-4147-A177-3AD203B41FA5}">
                      <a16:colId xmlns:a16="http://schemas.microsoft.com/office/drawing/2014/main" val="2416502709"/>
                    </a:ext>
                  </a:extLst>
                </a:gridCol>
                <a:gridCol w="467232">
                  <a:extLst>
                    <a:ext uri="{9D8B030D-6E8A-4147-A177-3AD203B41FA5}">
                      <a16:colId xmlns:a16="http://schemas.microsoft.com/office/drawing/2014/main" val="3138953532"/>
                    </a:ext>
                  </a:extLst>
                </a:gridCol>
                <a:gridCol w="450838">
                  <a:extLst>
                    <a:ext uri="{9D8B030D-6E8A-4147-A177-3AD203B41FA5}">
                      <a16:colId xmlns:a16="http://schemas.microsoft.com/office/drawing/2014/main" val="4022044966"/>
                    </a:ext>
                  </a:extLst>
                </a:gridCol>
                <a:gridCol w="419100">
                  <a:extLst>
                    <a:ext uri="{9D8B030D-6E8A-4147-A177-3AD203B41FA5}">
                      <a16:colId xmlns:a16="http://schemas.microsoft.com/office/drawing/2014/main" val="1442085716"/>
                    </a:ext>
                  </a:extLst>
                </a:gridCol>
                <a:gridCol w="436228">
                  <a:extLst>
                    <a:ext uri="{9D8B030D-6E8A-4147-A177-3AD203B41FA5}">
                      <a16:colId xmlns:a16="http://schemas.microsoft.com/office/drawing/2014/main" val="2950092470"/>
                    </a:ext>
                  </a:extLst>
                </a:gridCol>
                <a:gridCol w="478172">
                  <a:extLst>
                    <a:ext uri="{9D8B030D-6E8A-4147-A177-3AD203B41FA5}">
                      <a16:colId xmlns:a16="http://schemas.microsoft.com/office/drawing/2014/main" val="490755931"/>
                    </a:ext>
                  </a:extLst>
                </a:gridCol>
                <a:gridCol w="461395">
                  <a:extLst>
                    <a:ext uri="{9D8B030D-6E8A-4147-A177-3AD203B41FA5}">
                      <a16:colId xmlns:a16="http://schemas.microsoft.com/office/drawing/2014/main" val="1887130040"/>
                    </a:ext>
                  </a:extLst>
                </a:gridCol>
                <a:gridCol w="503339">
                  <a:extLst>
                    <a:ext uri="{9D8B030D-6E8A-4147-A177-3AD203B41FA5}">
                      <a16:colId xmlns:a16="http://schemas.microsoft.com/office/drawing/2014/main" val="2717894128"/>
                    </a:ext>
                  </a:extLst>
                </a:gridCol>
              </a:tblGrid>
              <a:tr h="512064">
                <a:tc>
                  <a:txBody>
                    <a:bodyPr/>
                    <a:lstStyle/>
                    <a:p>
                      <a:pPr algn="ctr"/>
                      <a:r>
                        <a:rPr lang="en-US" dirty="0">
                          <a:solidFill>
                            <a:srgbClr val="C00000"/>
                          </a:solidFill>
                          <a:latin typeface="Trebuchet MS" panose="020B0603020202020204" pitchFamily="34" charset="0"/>
                        </a:rPr>
                        <a:t>1</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2</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3</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4</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5</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6</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7</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8</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9</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10</a:t>
                      </a:r>
                      <a:endParaRPr lang="en-IN" dirty="0">
                        <a:solidFill>
                          <a:srgbClr val="C00000"/>
                        </a:solidFill>
                        <a:latin typeface="Trebuchet MS" panose="020B0603020202020204" pitchFamily="34" charset="0"/>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11</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12</a:t>
                      </a:r>
                      <a:endParaRPr lang="en-IN" sz="1800" b="1" kern="1200" dirty="0">
                        <a:solidFill>
                          <a:srgbClr val="C00000"/>
                        </a:solidFill>
                        <a:latin typeface="Trebuchet MS" panose="020B0603020202020204" pitchFamily="34" charset="0"/>
                        <a:ea typeface="+mn-ea"/>
                        <a:cs typeface="+mn-cs"/>
                      </a:endParaRPr>
                    </a:p>
                  </a:txBody>
                  <a:tcPr/>
                </a:tc>
                <a:extLst>
                  <a:ext uri="{0D108BD9-81ED-4DB2-BD59-A6C34878D82A}">
                    <a16:rowId xmlns:a16="http://schemas.microsoft.com/office/drawing/2014/main" val="1567833596"/>
                  </a:ext>
                </a:extLst>
              </a:tr>
              <a:tr h="292608">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x</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y</a:t>
                      </a:r>
                      <a:endParaRPr lang="en-IN" dirty="0"/>
                    </a:p>
                  </a:txBody>
                  <a:tcPr/>
                </a:tc>
                <a:extLst>
                  <a:ext uri="{0D108BD9-81ED-4DB2-BD59-A6C34878D82A}">
                    <a16:rowId xmlns:a16="http://schemas.microsoft.com/office/drawing/2014/main" val="3068506197"/>
                  </a:ext>
                </a:extLst>
              </a:tr>
              <a:tr h="292608">
                <a:tc>
                  <a:txBody>
                    <a:bodyPr/>
                    <a:lstStyle/>
                    <a:p>
                      <a:pPr algn="ctr"/>
                      <a:endParaRPr lang="en-IN" b="1" dirty="0">
                        <a:solidFill>
                          <a:srgbClr val="7030A0"/>
                        </a:solidFill>
                      </a:endParaRPr>
                    </a:p>
                  </a:txBody>
                  <a:tcPr/>
                </a:tc>
                <a:tc>
                  <a:txBody>
                    <a:bodyPr/>
                    <a:lstStyle/>
                    <a:p>
                      <a:pPr algn="ctr"/>
                      <a:endParaRPr lang="en-IN" b="1" dirty="0">
                        <a:solidFill>
                          <a:srgbClr val="7030A0"/>
                        </a:solidFill>
                      </a:endParaRPr>
                    </a:p>
                  </a:txBody>
                  <a:tcPr/>
                </a:tc>
                <a:tc>
                  <a:txBody>
                    <a:bodyPr/>
                    <a:lstStyle/>
                    <a:p>
                      <a:pPr algn="ctr"/>
                      <a:endParaRPr lang="en-IN" b="1" dirty="0">
                        <a:solidFill>
                          <a:srgbClr val="7030A0"/>
                        </a:solidFill>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c</a:t>
                      </a:r>
                      <a:endParaRPr lang="en-IN" b="1" dirty="0">
                        <a:solidFill>
                          <a:srgbClr val="7030A0"/>
                        </a:solidFill>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y</a:t>
                      </a:r>
                      <a:endParaRPr lang="en-IN" b="1" dirty="0">
                        <a:solidFill>
                          <a:srgbClr val="7030A0"/>
                        </a:solidFill>
                      </a:endParaRP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965109940"/>
                  </a:ext>
                </a:extLst>
              </a:tr>
            </a:tbl>
          </a:graphicData>
        </a:graphic>
      </p:graphicFrame>
      <p:graphicFrame>
        <p:nvGraphicFramePr>
          <p:cNvPr id="10" name="Table 10">
            <a:extLst>
              <a:ext uri="{FF2B5EF4-FFF2-40B4-BE49-F238E27FC236}">
                <a16:creationId xmlns:a16="http://schemas.microsoft.com/office/drawing/2014/main" id="{31BB0CD8-3A75-EA3D-34EC-0CC653D9F443}"/>
              </a:ext>
            </a:extLst>
          </p:cNvPr>
          <p:cNvGraphicFramePr>
            <a:graphicFrameLocks noGrp="1"/>
          </p:cNvGraphicFramePr>
          <p:nvPr>
            <p:extLst>
              <p:ext uri="{D42A27DB-BD31-4B8C-83A1-F6EECF244321}">
                <p14:modId xmlns:p14="http://schemas.microsoft.com/office/powerpoint/2010/main" val="2285972312"/>
              </p:ext>
            </p:extLst>
          </p:nvPr>
        </p:nvGraphicFramePr>
        <p:xfrm>
          <a:off x="473075" y="3319430"/>
          <a:ext cx="11036619" cy="476372"/>
        </p:xfrm>
        <a:graphic>
          <a:graphicData uri="http://schemas.openxmlformats.org/drawingml/2006/table">
            <a:tbl>
              <a:tblPr firstRow="1" bandRow="1">
                <a:tableStyleId>{5C22544A-7EE6-4342-B048-85BDC9FD1C3A}</a:tableStyleId>
              </a:tblPr>
              <a:tblGrid>
                <a:gridCol w="11036619">
                  <a:extLst>
                    <a:ext uri="{9D8B030D-6E8A-4147-A177-3AD203B41FA5}">
                      <a16:colId xmlns:a16="http://schemas.microsoft.com/office/drawing/2014/main" val="3253632260"/>
                    </a:ext>
                  </a:extLst>
                </a:gridCol>
              </a:tblGrid>
              <a:tr h="476372">
                <a:tc>
                  <a:txBody>
                    <a:bodyPr/>
                    <a:lstStyle/>
                    <a:p>
                      <a:r>
                        <a:rPr lang="en-US" b="0" dirty="0">
                          <a:solidFill>
                            <a:schemeClr val="tx1"/>
                          </a:solidFill>
                          <a:latin typeface="Trebuchet MS" panose="020B0603020202020204" pitchFamily="34" charset="0"/>
                        </a:rPr>
                        <a:t>Last match found at k=5, </a:t>
                      </a:r>
                      <a:r>
                        <a:rPr lang="en-US" b="0" dirty="0">
                          <a:solidFill>
                            <a:schemeClr val="tx1"/>
                          </a:solidFill>
                          <a:latin typeface="Trebuchet MS" panose="020B0603020202020204" pitchFamily="34" charset="0"/>
                          <a:sym typeface="Symbol" panose="05050102010706020507" pitchFamily="18" charset="2"/>
                        </a:rPr>
                        <a:t></a:t>
                      </a:r>
                      <a:r>
                        <a:rPr lang="en-US" b="0" dirty="0">
                          <a:solidFill>
                            <a:schemeClr val="tx1"/>
                          </a:solidFill>
                          <a:latin typeface="Trebuchet MS" panose="020B0603020202020204" pitchFamily="34" charset="0"/>
                        </a:rPr>
                        <a:t>[5]=2. Shift Pattern, P by k-</a:t>
                      </a:r>
                      <a:r>
                        <a:rPr lang="en-US" b="0" dirty="0">
                          <a:solidFill>
                            <a:schemeClr val="tx1"/>
                          </a:solidFill>
                          <a:latin typeface="Trebuchet MS" panose="020B0603020202020204" pitchFamily="34" charset="0"/>
                          <a:sym typeface="Symbol" panose="05050102010706020507" pitchFamily="18" charset="2"/>
                        </a:rPr>
                        <a:t>[k]=5-2=3, shift by 3 places </a:t>
                      </a:r>
                      <a:endParaRPr lang="en-IN" b="0" dirty="0">
                        <a:latin typeface="Trebuchet MS" panose="020B0603020202020204" pitchFamily="34" charset="0"/>
                      </a:endParaRPr>
                    </a:p>
                  </a:txBody>
                  <a:tcPr/>
                </a:tc>
                <a:extLst>
                  <a:ext uri="{0D108BD9-81ED-4DB2-BD59-A6C34878D82A}">
                    <a16:rowId xmlns:a16="http://schemas.microsoft.com/office/drawing/2014/main" val="1230537752"/>
                  </a:ext>
                </a:extLst>
              </a:tr>
            </a:tbl>
          </a:graphicData>
        </a:graphic>
      </p:graphicFrame>
      <p:graphicFrame>
        <p:nvGraphicFramePr>
          <p:cNvPr id="12" name="Table 10">
            <a:extLst>
              <a:ext uri="{FF2B5EF4-FFF2-40B4-BE49-F238E27FC236}">
                <a16:creationId xmlns:a16="http://schemas.microsoft.com/office/drawing/2014/main" id="{4FD9E3E7-869D-CC34-BEE8-9E4755030F07}"/>
              </a:ext>
            </a:extLst>
          </p:cNvPr>
          <p:cNvGraphicFramePr>
            <a:graphicFrameLocks noGrp="1"/>
          </p:cNvGraphicFramePr>
          <p:nvPr>
            <p:extLst>
              <p:ext uri="{D42A27DB-BD31-4B8C-83A1-F6EECF244321}">
                <p14:modId xmlns:p14="http://schemas.microsoft.com/office/powerpoint/2010/main" val="2602757775"/>
              </p:ext>
            </p:extLst>
          </p:nvPr>
        </p:nvGraphicFramePr>
        <p:xfrm>
          <a:off x="473075" y="5501137"/>
          <a:ext cx="10726227" cy="373107"/>
        </p:xfrm>
        <a:graphic>
          <a:graphicData uri="http://schemas.openxmlformats.org/drawingml/2006/table">
            <a:tbl>
              <a:tblPr firstRow="1" bandRow="1">
                <a:tableStyleId>{5C22544A-7EE6-4342-B048-85BDC9FD1C3A}</a:tableStyleId>
              </a:tblPr>
              <a:tblGrid>
                <a:gridCol w="10726227">
                  <a:extLst>
                    <a:ext uri="{9D8B030D-6E8A-4147-A177-3AD203B41FA5}">
                      <a16:colId xmlns:a16="http://schemas.microsoft.com/office/drawing/2014/main" val="3253632260"/>
                    </a:ext>
                  </a:extLst>
                </a:gridCol>
              </a:tblGrid>
              <a:tr h="373107">
                <a:tc>
                  <a:txBody>
                    <a:bodyPr/>
                    <a:lstStyle/>
                    <a:p>
                      <a:r>
                        <a:rPr lang="en-US" b="0" dirty="0">
                          <a:solidFill>
                            <a:schemeClr val="tx1"/>
                          </a:solidFill>
                          <a:latin typeface="Trebuchet MS" panose="020B0603020202020204" pitchFamily="34" charset="0"/>
                        </a:rPr>
                        <a:t>All 6 letters are matched</a:t>
                      </a:r>
                      <a:r>
                        <a:rPr lang="en-US" b="0" dirty="0">
                          <a:solidFill>
                            <a:schemeClr val="tx1"/>
                          </a:solidFill>
                          <a:latin typeface="Trebuchet MS" panose="020B0603020202020204" pitchFamily="34" charset="0"/>
                          <a:sym typeface="Symbol" panose="05050102010706020507" pitchFamily="18" charset="2"/>
                        </a:rPr>
                        <a:t> </a:t>
                      </a:r>
                      <a:endParaRPr lang="en-IN" b="0" dirty="0">
                        <a:latin typeface="Trebuchet MS" panose="020B0603020202020204" pitchFamily="34" charset="0"/>
                      </a:endParaRPr>
                    </a:p>
                  </a:txBody>
                  <a:tcPr/>
                </a:tc>
                <a:extLst>
                  <a:ext uri="{0D108BD9-81ED-4DB2-BD59-A6C34878D82A}">
                    <a16:rowId xmlns:a16="http://schemas.microsoft.com/office/drawing/2014/main" val="1230537752"/>
                  </a:ext>
                </a:extLst>
              </a:tr>
            </a:tbl>
          </a:graphicData>
        </a:graphic>
      </p:graphicFrame>
      <p:graphicFrame>
        <p:nvGraphicFramePr>
          <p:cNvPr id="3" name="Table 6">
            <a:extLst>
              <a:ext uri="{FF2B5EF4-FFF2-40B4-BE49-F238E27FC236}">
                <a16:creationId xmlns:a16="http://schemas.microsoft.com/office/drawing/2014/main" id="{018659B5-A1CC-7D94-A9D9-CE50E7759F6C}"/>
              </a:ext>
            </a:extLst>
          </p:cNvPr>
          <p:cNvGraphicFramePr>
            <a:graphicFrameLocks noGrp="1"/>
          </p:cNvGraphicFramePr>
          <p:nvPr>
            <p:extLst>
              <p:ext uri="{D42A27DB-BD31-4B8C-83A1-F6EECF244321}">
                <p14:modId xmlns:p14="http://schemas.microsoft.com/office/powerpoint/2010/main" val="3105018923"/>
              </p:ext>
            </p:extLst>
          </p:nvPr>
        </p:nvGraphicFramePr>
        <p:xfrm>
          <a:off x="1939162" y="4026677"/>
          <a:ext cx="5721385" cy="1243584"/>
        </p:xfrm>
        <a:graphic>
          <a:graphicData uri="http://schemas.openxmlformats.org/drawingml/2006/table">
            <a:tbl>
              <a:tblPr firstRow="1" bandRow="1">
                <a:tableStyleId>{5C22544A-7EE6-4342-B048-85BDC9FD1C3A}</a:tableStyleId>
              </a:tblPr>
              <a:tblGrid>
                <a:gridCol w="464015">
                  <a:extLst>
                    <a:ext uri="{9D8B030D-6E8A-4147-A177-3AD203B41FA5}">
                      <a16:colId xmlns:a16="http://schemas.microsoft.com/office/drawing/2014/main" val="602930091"/>
                    </a:ext>
                  </a:extLst>
                </a:gridCol>
                <a:gridCol w="606582">
                  <a:extLst>
                    <a:ext uri="{9D8B030D-6E8A-4147-A177-3AD203B41FA5}">
                      <a16:colId xmlns:a16="http://schemas.microsoft.com/office/drawing/2014/main" val="1477212178"/>
                    </a:ext>
                  </a:extLst>
                </a:gridCol>
                <a:gridCol w="459035">
                  <a:extLst>
                    <a:ext uri="{9D8B030D-6E8A-4147-A177-3AD203B41FA5}">
                      <a16:colId xmlns:a16="http://schemas.microsoft.com/office/drawing/2014/main" val="668236179"/>
                    </a:ext>
                  </a:extLst>
                </a:gridCol>
                <a:gridCol w="450837">
                  <a:extLst>
                    <a:ext uri="{9D8B030D-6E8A-4147-A177-3AD203B41FA5}">
                      <a16:colId xmlns:a16="http://schemas.microsoft.com/office/drawing/2014/main" val="3542850018"/>
                    </a:ext>
                  </a:extLst>
                </a:gridCol>
                <a:gridCol w="524612">
                  <a:extLst>
                    <a:ext uri="{9D8B030D-6E8A-4147-A177-3AD203B41FA5}">
                      <a16:colId xmlns:a16="http://schemas.microsoft.com/office/drawing/2014/main" val="2416502709"/>
                    </a:ext>
                  </a:extLst>
                </a:gridCol>
                <a:gridCol w="467232">
                  <a:extLst>
                    <a:ext uri="{9D8B030D-6E8A-4147-A177-3AD203B41FA5}">
                      <a16:colId xmlns:a16="http://schemas.microsoft.com/office/drawing/2014/main" val="3138953532"/>
                    </a:ext>
                  </a:extLst>
                </a:gridCol>
                <a:gridCol w="450838">
                  <a:extLst>
                    <a:ext uri="{9D8B030D-6E8A-4147-A177-3AD203B41FA5}">
                      <a16:colId xmlns:a16="http://schemas.microsoft.com/office/drawing/2014/main" val="4022044966"/>
                    </a:ext>
                  </a:extLst>
                </a:gridCol>
                <a:gridCol w="419100">
                  <a:extLst>
                    <a:ext uri="{9D8B030D-6E8A-4147-A177-3AD203B41FA5}">
                      <a16:colId xmlns:a16="http://schemas.microsoft.com/office/drawing/2014/main" val="1442085716"/>
                    </a:ext>
                  </a:extLst>
                </a:gridCol>
                <a:gridCol w="436228">
                  <a:extLst>
                    <a:ext uri="{9D8B030D-6E8A-4147-A177-3AD203B41FA5}">
                      <a16:colId xmlns:a16="http://schemas.microsoft.com/office/drawing/2014/main" val="2950092470"/>
                    </a:ext>
                  </a:extLst>
                </a:gridCol>
                <a:gridCol w="478172">
                  <a:extLst>
                    <a:ext uri="{9D8B030D-6E8A-4147-A177-3AD203B41FA5}">
                      <a16:colId xmlns:a16="http://schemas.microsoft.com/office/drawing/2014/main" val="490755931"/>
                    </a:ext>
                  </a:extLst>
                </a:gridCol>
                <a:gridCol w="461395">
                  <a:extLst>
                    <a:ext uri="{9D8B030D-6E8A-4147-A177-3AD203B41FA5}">
                      <a16:colId xmlns:a16="http://schemas.microsoft.com/office/drawing/2014/main" val="1887130040"/>
                    </a:ext>
                  </a:extLst>
                </a:gridCol>
                <a:gridCol w="503339">
                  <a:extLst>
                    <a:ext uri="{9D8B030D-6E8A-4147-A177-3AD203B41FA5}">
                      <a16:colId xmlns:a16="http://schemas.microsoft.com/office/drawing/2014/main" val="2717894128"/>
                    </a:ext>
                  </a:extLst>
                </a:gridCol>
              </a:tblGrid>
              <a:tr h="512064">
                <a:tc>
                  <a:txBody>
                    <a:bodyPr/>
                    <a:lstStyle/>
                    <a:p>
                      <a:pPr algn="ctr"/>
                      <a:r>
                        <a:rPr lang="en-US" dirty="0">
                          <a:solidFill>
                            <a:srgbClr val="C00000"/>
                          </a:solidFill>
                          <a:latin typeface="Trebuchet MS" panose="020B0603020202020204" pitchFamily="34" charset="0"/>
                        </a:rPr>
                        <a:t>1</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2</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3</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4</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5</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6</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7</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8</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9</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10</a:t>
                      </a:r>
                      <a:endParaRPr lang="en-IN" dirty="0">
                        <a:solidFill>
                          <a:srgbClr val="C00000"/>
                        </a:solidFill>
                        <a:latin typeface="Trebuchet MS" panose="020B0603020202020204" pitchFamily="34" charset="0"/>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11</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12</a:t>
                      </a:r>
                      <a:endParaRPr lang="en-IN" sz="1800" b="1" kern="1200" dirty="0">
                        <a:solidFill>
                          <a:srgbClr val="C00000"/>
                        </a:solidFill>
                        <a:latin typeface="Trebuchet MS" panose="020B0603020202020204" pitchFamily="34" charset="0"/>
                        <a:ea typeface="+mn-ea"/>
                        <a:cs typeface="+mn-cs"/>
                      </a:endParaRPr>
                    </a:p>
                  </a:txBody>
                  <a:tcPr/>
                </a:tc>
                <a:extLst>
                  <a:ext uri="{0D108BD9-81ED-4DB2-BD59-A6C34878D82A}">
                    <a16:rowId xmlns:a16="http://schemas.microsoft.com/office/drawing/2014/main" val="1567833596"/>
                  </a:ext>
                </a:extLst>
              </a:tr>
              <a:tr h="292608">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x</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y</a:t>
                      </a:r>
                      <a:endParaRPr lang="en-IN" dirty="0"/>
                    </a:p>
                  </a:txBody>
                  <a:tcPr/>
                </a:tc>
                <a:extLst>
                  <a:ext uri="{0D108BD9-81ED-4DB2-BD59-A6C34878D82A}">
                    <a16:rowId xmlns:a16="http://schemas.microsoft.com/office/drawing/2014/main" val="3068506197"/>
                  </a:ext>
                </a:extLst>
              </a:tr>
              <a:tr h="292608">
                <a:tc>
                  <a:txBody>
                    <a:bodyPr/>
                    <a:lstStyle/>
                    <a:p>
                      <a:pPr algn="ctr"/>
                      <a:endParaRPr lang="en-IN" b="1" dirty="0">
                        <a:solidFill>
                          <a:srgbClr val="7030A0"/>
                        </a:solidFill>
                      </a:endParaRPr>
                    </a:p>
                  </a:txBody>
                  <a:tcPr/>
                </a:tc>
                <a:tc>
                  <a:txBody>
                    <a:bodyPr/>
                    <a:lstStyle/>
                    <a:p>
                      <a:pPr algn="ctr"/>
                      <a:endParaRPr lang="en-IN" b="1" dirty="0">
                        <a:solidFill>
                          <a:srgbClr val="7030A0"/>
                        </a:solidFill>
                      </a:endParaRPr>
                    </a:p>
                  </a:txBody>
                  <a:tcPr/>
                </a:tc>
                <a:tc>
                  <a:txBody>
                    <a:bodyPr/>
                    <a:lstStyle/>
                    <a:p>
                      <a:pPr algn="ctr"/>
                      <a:endParaRPr lang="en-IN" b="1" dirty="0">
                        <a:solidFill>
                          <a:srgbClr val="7030A0"/>
                        </a:solidFill>
                      </a:endParaRPr>
                    </a:p>
                  </a:txBody>
                  <a:tcPr/>
                </a:tc>
                <a:tc>
                  <a:txBody>
                    <a:bodyPr/>
                    <a:lstStyle/>
                    <a:p>
                      <a:pPr algn="ctr"/>
                      <a:endParaRPr lang="en-IN" b="1" dirty="0">
                        <a:solidFill>
                          <a:srgbClr val="7030A0"/>
                        </a:solidFill>
                      </a:endParaRPr>
                    </a:p>
                  </a:txBody>
                  <a:tcPr/>
                </a:tc>
                <a:tc>
                  <a:txBody>
                    <a:bodyPr/>
                    <a:lstStyle/>
                    <a:p>
                      <a:pPr algn="ctr"/>
                      <a:endParaRPr lang="en-IN" b="1" dirty="0">
                        <a:solidFill>
                          <a:srgbClr val="7030A0"/>
                        </a:solidFill>
                      </a:endParaRPr>
                    </a:p>
                  </a:txBody>
                  <a:tcPr/>
                </a:tc>
                <a:tc>
                  <a:txBody>
                    <a:bodyPr/>
                    <a:lstStyle/>
                    <a:p>
                      <a:pPr algn="ctr"/>
                      <a:endParaRPr lang="en-IN" b="1" dirty="0">
                        <a:solidFill>
                          <a:srgbClr val="7030A0"/>
                        </a:solidFill>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c</a:t>
                      </a:r>
                      <a:endParaRPr lang="en-IN" b="1" dirty="0">
                        <a:solidFill>
                          <a:srgbClr val="7030A0"/>
                        </a:solidFill>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y</a:t>
                      </a:r>
                      <a:endParaRPr lang="en-IN" b="1" dirty="0">
                        <a:solidFill>
                          <a:srgbClr val="7030A0"/>
                        </a:solidFill>
                      </a:endParaRPr>
                    </a:p>
                  </a:txBody>
                  <a:tcPr/>
                </a:tc>
                <a:extLst>
                  <a:ext uri="{0D108BD9-81ED-4DB2-BD59-A6C34878D82A}">
                    <a16:rowId xmlns:a16="http://schemas.microsoft.com/office/drawing/2014/main" val="965109940"/>
                  </a:ext>
                </a:extLst>
              </a:tr>
            </a:tbl>
          </a:graphicData>
        </a:graphic>
      </p:graphicFrame>
    </p:spTree>
    <p:extLst>
      <p:ext uri="{BB962C8B-B14F-4D97-AF65-F5344CB8AC3E}">
        <p14:creationId xmlns:p14="http://schemas.microsoft.com/office/powerpoint/2010/main" val="1734507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3BCE5-562D-66B7-2838-228DFEF39631}"/>
              </a:ext>
            </a:extLst>
          </p:cNvPr>
          <p:cNvSpPr>
            <a:spLocks noGrp="1"/>
          </p:cNvSpPr>
          <p:nvPr>
            <p:ph type="title"/>
          </p:nvPr>
        </p:nvSpPr>
        <p:spPr>
          <a:xfrm>
            <a:off x="351639" y="116870"/>
            <a:ext cx="10515600" cy="373106"/>
          </a:xfrm>
        </p:spPr>
        <p:txBody>
          <a:bodyPr>
            <a:noAutofit/>
          </a:bodyPr>
          <a:lstStyle/>
          <a:p>
            <a:r>
              <a:rPr lang="th-TH" altLang="en-US" sz="2500" dirty="0">
                <a:cs typeface="Angsana New" pitchFamily="18" charset="-34"/>
              </a:rPr>
              <a:t>KMP</a:t>
            </a:r>
            <a:r>
              <a:rPr lang="en-US" altLang="en-US" sz="2500" dirty="0">
                <a:cs typeface="Angsana New" pitchFamily="18" charset="-34"/>
              </a:rPr>
              <a:t> Algorithm-Example3</a:t>
            </a:r>
            <a:endParaRPr lang="en-IN" sz="2500" dirty="0"/>
          </a:p>
        </p:txBody>
      </p:sp>
      <p:graphicFrame>
        <p:nvGraphicFramePr>
          <p:cNvPr id="5" name="Table 5">
            <a:extLst>
              <a:ext uri="{FF2B5EF4-FFF2-40B4-BE49-F238E27FC236}">
                <a16:creationId xmlns:a16="http://schemas.microsoft.com/office/drawing/2014/main" id="{E12CEA7B-C8EE-D121-4565-9885756665F8}"/>
              </a:ext>
            </a:extLst>
          </p:cNvPr>
          <p:cNvGraphicFramePr>
            <a:graphicFrameLocks noGrp="1"/>
          </p:cNvGraphicFramePr>
          <p:nvPr>
            <p:extLst>
              <p:ext uri="{D42A27DB-BD31-4B8C-83A1-F6EECF244321}">
                <p14:modId xmlns:p14="http://schemas.microsoft.com/office/powerpoint/2010/main" val="3900588871"/>
              </p:ext>
            </p:extLst>
          </p:nvPr>
        </p:nvGraphicFramePr>
        <p:xfrm>
          <a:off x="2525086" y="580391"/>
          <a:ext cx="3548543" cy="1133853"/>
        </p:xfrm>
        <a:graphic>
          <a:graphicData uri="http://schemas.openxmlformats.org/drawingml/2006/table">
            <a:tbl>
              <a:tblPr firstRow="1" bandRow="1">
                <a:tableStyleId>{5C22544A-7EE6-4342-B048-85BDC9FD1C3A}</a:tableStyleId>
              </a:tblPr>
              <a:tblGrid>
                <a:gridCol w="318782">
                  <a:extLst>
                    <a:ext uri="{9D8B030D-6E8A-4147-A177-3AD203B41FA5}">
                      <a16:colId xmlns:a16="http://schemas.microsoft.com/office/drawing/2014/main" val="2357555632"/>
                    </a:ext>
                  </a:extLst>
                </a:gridCol>
                <a:gridCol w="427838">
                  <a:extLst>
                    <a:ext uri="{9D8B030D-6E8A-4147-A177-3AD203B41FA5}">
                      <a16:colId xmlns:a16="http://schemas.microsoft.com/office/drawing/2014/main" val="3353839228"/>
                    </a:ext>
                  </a:extLst>
                </a:gridCol>
                <a:gridCol w="402672">
                  <a:extLst>
                    <a:ext uri="{9D8B030D-6E8A-4147-A177-3AD203B41FA5}">
                      <a16:colId xmlns:a16="http://schemas.microsoft.com/office/drawing/2014/main" val="1364141513"/>
                    </a:ext>
                  </a:extLst>
                </a:gridCol>
                <a:gridCol w="427839">
                  <a:extLst>
                    <a:ext uri="{9D8B030D-6E8A-4147-A177-3AD203B41FA5}">
                      <a16:colId xmlns:a16="http://schemas.microsoft.com/office/drawing/2014/main" val="3700391975"/>
                    </a:ext>
                  </a:extLst>
                </a:gridCol>
                <a:gridCol w="453005">
                  <a:extLst>
                    <a:ext uri="{9D8B030D-6E8A-4147-A177-3AD203B41FA5}">
                      <a16:colId xmlns:a16="http://schemas.microsoft.com/office/drawing/2014/main" val="2682526437"/>
                    </a:ext>
                  </a:extLst>
                </a:gridCol>
                <a:gridCol w="436228">
                  <a:extLst>
                    <a:ext uri="{9D8B030D-6E8A-4147-A177-3AD203B41FA5}">
                      <a16:colId xmlns:a16="http://schemas.microsoft.com/office/drawing/2014/main" val="3402778058"/>
                    </a:ext>
                  </a:extLst>
                </a:gridCol>
                <a:gridCol w="385893">
                  <a:extLst>
                    <a:ext uri="{9D8B030D-6E8A-4147-A177-3AD203B41FA5}">
                      <a16:colId xmlns:a16="http://schemas.microsoft.com/office/drawing/2014/main" val="2527459559"/>
                    </a:ext>
                  </a:extLst>
                </a:gridCol>
                <a:gridCol w="352338">
                  <a:extLst>
                    <a:ext uri="{9D8B030D-6E8A-4147-A177-3AD203B41FA5}">
                      <a16:colId xmlns:a16="http://schemas.microsoft.com/office/drawing/2014/main" val="1480471388"/>
                    </a:ext>
                  </a:extLst>
                </a:gridCol>
                <a:gridCol w="343948">
                  <a:extLst>
                    <a:ext uri="{9D8B030D-6E8A-4147-A177-3AD203B41FA5}">
                      <a16:colId xmlns:a16="http://schemas.microsoft.com/office/drawing/2014/main" val="2800048710"/>
                    </a:ext>
                  </a:extLst>
                </a:gridCol>
              </a:tblGrid>
              <a:tr h="377951">
                <a:tc>
                  <a:txBody>
                    <a:bodyPr/>
                    <a:lstStyle/>
                    <a:p>
                      <a:pPr algn="ctr"/>
                      <a:r>
                        <a:rPr lang="en-US" dirty="0">
                          <a:solidFill>
                            <a:srgbClr val="C00000"/>
                          </a:solidFill>
                          <a:latin typeface="Trebuchet MS" panose="020B0603020202020204" pitchFamily="34" charset="0"/>
                        </a:rPr>
                        <a:t>1</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2</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3</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4</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5</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6</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7</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8</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9</a:t>
                      </a:r>
                      <a:endParaRPr lang="en-IN" dirty="0">
                        <a:solidFill>
                          <a:srgbClr val="C00000"/>
                        </a:solidFill>
                        <a:latin typeface="Trebuchet MS" panose="020B0603020202020204" pitchFamily="34" charset="0"/>
                      </a:endParaRPr>
                    </a:p>
                  </a:txBody>
                  <a:tcPr/>
                </a:tc>
                <a:extLst>
                  <a:ext uri="{0D108BD9-81ED-4DB2-BD59-A6C34878D82A}">
                    <a16:rowId xmlns:a16="http://schemas.microsoft.com/office/drawing/2014/main" val="752813151"/>
                  </a:ext>
                </a:extLst>
              </a:tr>
              <a:tr h="377951">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a</a:t>
                      </a:r>
                      <a:endParaRPr lang="en-IN" sz="1800" b="1" kern="1200" dirty="0">
                        <a:solidFill>
                          <a:srgbClr val="7030A0"/>
                        </a:solidFill>
                        <a:latin typeface="+mn-lt"/>
                        <a:ea typeface="+mn-ea"/>
                        <a:cs typeface="+mn-cs"/>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b</a:t>
                      </a:r>
                      <a:endParaRPr lang="en-IN" sz="1800" b="1" kern="1200" dirty="0">
                        <a:solidFill>
                          <a:srgbClr val="7030A0"/>
                        </a:solidFill>
                        <a:latin typeface="+mn-lt"/>
                        <a:ea typeface="+mn-ea"/>
                        <a:cs typeface="+mn-cs"/>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c</a:t>
                      </a:r>
                      <a:endParaRPr lang="en-IN" sz="1800" b="1" kern="1200" dirty="0">
                        <a:solidFill>
                          <a:srgbClr val="7030A0"/>
                        </a:solidFill>
                        <a:latin typeface="+mn-lt"/>
                        <a:ea typeface="+mn-ea"/>
                        <a:cs typeface="+mn-cs"/>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extLst>
                  <a:ext uri="{0D108BD9-81ED-4DB2-BD59-A6C34878D82A}">
                    <a16:rowId xmlns:a16="http://schemas.microsoft.com/office/drawing/2014/main" val="1133419318"/>
                  </a:ext>
                </a:extLst>
              </a:tr>
              <a:tr h="377951">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2113854927"/>
                  </a:ext>
                </a:extLst>
              </a:tr>
            </a:tbl>
          </a:graphicData>
        </a:graphic>
      </p:graphicFrame>
      <p:graphicFrame>
        <p:nvGraphicFramePr>
          <p:cNvPr id="6" name="Table 6">
            <a:extLst>
              <a:ext uri="{FF2B5EF4-FFF2-40B4-BE49-F238E27FC236}">
                <a16:creationId xmlns:a16="http://schemas.microsoft.com/office/drawing/2014/main" id="{26EA6855-A125-4040-3229-2EB50D33C33C}"/>
              </a:ext>
            </a:extLst>
          </p:cNvPr>
          <p:cNvGraphicFramePr>
            <a:graphicFrameLocks noGrp="1"/>
          </p:cNvGraphicFramePr>
          <p:nvPr>
            <p:extLst>
              <p:ext uri="{D42A27DB-BD31-4B8C-83A1-F6EECF244321}">
                <p14:modId xmlns:p14="http://schemas.microsoft.com/office/powerpoint/2010/main" val="166900350"/>
              </p:ext>
            </p:extLst>
          </p:nvPr>
        </p:nvGraphicFramePr>
        <p:xfrm>
          <a:off x="1306561" y="1804659"/>
          <a:ext cx="9699795" cy="1260651"/>
        </p:xfrm>
        <a:graphic>
          <a:graphicData uri="http://schemas.openxmlformats.org/drawingml/2006/table">
            <a:tbl>
              <a:tblPr firstRow="1" bandRow="1">
                <a:tableStyleId>{5C22544A-7EE6-4342-B048-85BDC9FD1C3A}</a:tableStyleId>
              </a:tblPr>
              <a:tblGrid>
                <a:gridCol w="632432">
                  <a:extLst>
                    <a:ext uri="{9D8B030D-6E8A-4147-A177-3AD203B41FA5}">
                      <a16:colId xmlns:a16="http://schemas.microsoft.com/office/drawing/2014/main" val="602930091"/>
                    </a:ext>
                  </a:extLst>
                </a:gridCol>
                <a:gridCol w="613345">
                  <a:extLst>
                    <a:ext uri="{9D8B030D-6E8A-4147-A177-3AD203B41FA5}">
                      <a16:colId xmlns:a16="http://schemas.microsoft.com/office/drawing/2014/main" val="1477212178"/>
                    </a:ext>
                  </a:extLst>
                </a:gridCol>
                <a:gridCol w="516005">
                  <a:extLst>
                    <a:ext uri="{9D8B030D-6E8A-4147-A177-3AD203B41FA5}">
                      <a16:colId xmlns:a16="http://schemas.microsoft.com/office/drawing/2014/main" val="668236179"/>
                    </a:ext>
                  </a:extLst>
                </a:gridCol>
                <a:gridCol w="494950">
                  <a:extLst>
                    <a:ext uri="{9D8B030D-6E8A-4147-A177-3AD203B41FA5}">
                      <a16:colId xmlns:a16="http://schemas.microsoft.com/office/drawing/2014/main" val="3542850018"/>
                    </a:ext>
                  </a:extLst>
                </a:gridCol>
                <a:gridCol w="486562">
                  <a:extLst>
                    <a:ext uri="{9D8B030D-6E8A-4147-A177-3AD203B41FA5}">
                      <a16:colId xmlns:a16="http://schemas.microsoft.com/office/drawing/2014/main" val="2416502709"/>
                    </a:ext>
                  </a:extLst>
                </a:gridCol>
                <a:gridCol w="469783">
                  <a:extLst>
                    <a:ext uri="{9D8B030D-6E8A-4147-A177-3AD203B41FA5}">
                      <a16:colId xmlns:a16="http://schemas.microsoft.com/office/drawing/2014/main" val="3138953532"/>
                    </a:ext>
                  </a:extLst>
                </a:gridCol>
                <a:gridCol w="427839">
                  <a:extLst>
                    <a:ext uri="{9D8B030D-6E8A-4147-A177-3AD203B41FA5}">
                      <a16:colId xmlns:a16="http://schemas.microsoft.com/office/drawing/2014/main" val="4022044966"/>
                    </a:ext>
                  </a:extLst>
                </a:gridCol>
                <a:gridCol w="453005">
                  <a:extLst>
                    <a:ext uri="{9D8B030D-6E8A-4147-A177-3AD203B41FA5}">
                      <a16:colId xmlns:a16="http://schemas.microsoft.com/office/drawing/2014/main" val="1442085716"/>
                    </a:ext>
                  </a:extLst>
                </a:gridCol>
                <a:gridCol w="503340">
                  <a:extLst>
                    <a:ext uri="{9D8B030D-6E8A-4147-A177-3AD203B41FA5}">
                      <a16:colId xmlns:a16="http://schemas.microsoft.com/office/drawing/2014/main" val="2950092470"/>
                    </a:ext>
                  </a:extLst>
                </a:gridCol>
                <a:gridCol w="612396">
                  <a:extLst>
                    <a:ext uri="{9D8B030D-6E8A-4147-A177-3AD203B41FA5}">
                      <a16:colId xmlns:a16="http://schemas.microsoft.com/office/drawing/2014/main" val="490755931"/>
                    </a:ext>
                  </a:extLst>
                </a:gridCol>
                <a:gridCol w="520117">
                  <a:extLst>
                    <a:ext uri="{9D8B030D-6E8A-4147-A177-3AD203B41FA5}">
                      <a16:colId xmlns:a16="http://schemas.microsoft.com/office/drawing/2014/main" val="1887130040"/>
                    </a:ext>
                  </a:extLst>
                </a:gridCol>
                <a:gridCol w="453006">
                  <a:extLst>
                    <a:ext uri="{9D8B030D-6E8A-4147-A177-3AD203B41FA5}">
                      <a16:colId xmlns:a16="http://schemas.microsoft.com/office/drawing/2014/main" val="1688676508"/>
                    </a:ext>
                  </a:extLst>
                </a:gridCol>
                <a:gridCol w="528506">
                  <a:extLst>
                    <a:ext uri="{9D8B030D-6E8A-4147-A177-3AD203B41FA5}">
                      <a16:colId xmlns:a16="http://schemas.microsoft.com/office/drawing/2014/main" val="2717894128"/>
                    </a:ext>
                  </a:extLst>
                </a:gridCol>
                <a:gridCol w="486562">
                  <a:extLst>
                    <a:ext uri="{9D8B030D-6E8A-4147-A177-3AD203B41FA5}">
                      <a16:colId xmlns:a16="http://schemas.microsoft.com/office/drawing/2014/main" val="956223786"/>
                    </a:ext>
                  </a:extLst>
                </a:gridCol>
                <a:gridCol w="511728">
                  <a:extLst>
                    <a:ext uri="{9D8B030D-6E8A-4147-A177-3AD203B41FA5}">
                      <a16:colId xmlns:a16="http://schemas.microsoft.com/office/drawing/2014/main" val="3271625864"/>
                    </a:ext>
                  </a:extLst>
                </a:gridCol>
                <a:gridCol w="453006">
                  <a:extLst>
                    <a:ext uri="{9D8B030D-6E8A-4147-A177-3AD203B41FA5}">
                      <a16:colId xmlns:a16="http://schemas.microsoft.com/office/drawing/2014/main" val="3218049628"/>
                    </a:ext>
                  </a:extLst>
                </a:gridCol>
                <a:gridCol w="486561">
                  <a:extLst>
                    <a:ext uri="{9D8B030D-6E8A-4147-A177-3AD203B41FA5}">
                      <a16:colId xmlns:a16="http://schemas.microsoft.com/office/drawing/2014/main" val="2517307976"/>
                    </a:ext>
                  </a:extLst>
                </a:gridCol>
                <a:gridCol w="580286">
                  <a:extLst>
                    <a:ext uri="{9D8B030D-6E8A-4147-A177-3AD203B41FA5}">
                      <a16:colId xmlns:a16="http://schemas.microsoft.com/office/drawing/2014/main" val="3081812938"/>
                    </a:ext>
                  </a:extLst>
                </a:gridCol>
                <a:gridCol w="470366">
                  <a:extLst>
                    <a:ext uri="{9D8B030D-6E8A-4147-A177-3AD203B41FA5}">
                      <a16:colId xmlns:a16="http://schemas.microsoft.com/office/drawing/2014/main" val="1840779430"/>
                    </a:ext>
                  </a:extLst>
                </a:gridCol>
              </a:tblGrid>
              <a:tr h="529131">
                <a:tc>
                  <a:txBody>
                    <a:bodyPr/>
                    <a:lstStyle/>
                    <a:p>
                      <a:pPr algn="ctr"/>
                      <a:r>
                        <a:rPr lang="en-US" dirty="0">
                          <a:solidFill>
                            <a:srgbClr val="C00000"/>
                          </a:solidFill>
                          <a:latin typeface="Trebuchet MS" panose="020B0603020202020204" pitchFamily="34" charset="0"/>
                        </a:rPr>
                        <a:t>1</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2</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3</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4</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5</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6</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7</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8</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9</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10</a:t>
                      </a:r>
                      <a:endParaRPr lang="en-IN" dirty="0">
                        <a:solidFill>
                          <a:srgbClr val="C00000"/>
                        </a:solidFill>
                        <a:latin typeface="Trebuchet MS" panose="020B0603020202020204" pitchFamily="34" charset="0"/>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11</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12</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13</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14</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15</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16</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17</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18</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19</a:t>
                      </a:r>
                      <a:endParaRPr lang="en-IN" sz="1800" b="1" kern="1200" dirty="0">
                        <a:solidFill>
                          <a:srgbClr val="C00000"/>
                        </a:solidFill>
                        <a:latin typeface="Trebuchet MS" panose="020B0603020202020204" pitchFamily="34" charset="0"/>
                        <a:ea typeface="+mn-ea"/>
                        <a:cs typeface="+mn-cs"/>
                      </a:endParaRPr>
                    </a:p>
                  </a:txBody>
                  <a:tcPr/>
                </a:tc>
                <a:extLst>
                  <a:ext uri="{0D108BD9-81ED-4DB2-BD59-A6C34878D82A}">
                    <a16:rowId xmlns:a16="http://schemas.microsoft.com/office/drawing/2014/main" val="1567833596"/>
                  </a:ext>
                </a:extLst>
              </a:tr>
              <a:tr h="302361">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a</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extLst>
                  <a:ext uri="{0D108BD9-81ED-4DB2-BD59-A6C34878D82A}">
                    <a16:rowId xmlns:a16="http://schemas.microsoft.com/office/drawing/2014/main" val="3068506197"/>
                  </a:ext>
                </a:extLst>
              </a:tr>
              <a:tr h="302361">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a</a:t>
                      </a:r>
                      <a:endParaRPr lang="en-IN" sz="1800" b="1" kern="1200" dirty="0">
                        <a:solidFill>
                          <a:srgbClr val="7030A0"/>
                        </a:solidFill>
                        <a:latin typeface="+mn-lt"/>
                        <a:ea typeface="+mn-ea"/>
                        <a:cs typeface="+mn-cs"/>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b</a:t>
                      </a:r>
                      <a:endParaRPr lang="en-IN" sz="1800" b="1" kern="1200" dirty="0">
                        <a:solidFill>
                          <a:srgbClr val="7030A0"/>
                        </a:solidFill>
                        <a:latin typeface="+mn-lt"/>
                        <a:ea typeface="+mn-ea"/>
                        <a:cs typeface="+mn-cs"/>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c</a:t>
                      </a:r>
                      <a:endParaRPr lang="en-IN" sz="1800" b="1" kern="1200" dirty="0">
                        <a:solidFill>
                          <a:srgbClr val="7030A0"/>
                        </a:solidFill>
                        <a:latin typeface="+mn-lt"/>
                        <a:ea typeface="+mn-ea"/>
                        <a:cs typeface="+mn-cs"/>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965109940"/>
                  </a:ext>
                </a:extLst>
              </a:tr>
            </a:tbl>
          </a:graphicData>
        </a:graphic>
      </p:graphicFrame>
      <p:graphicFrame>
        <p:nvGraphicFramePr>
          <p:cNvPr id="10" name="Table 10">
            <a:extLst>
              <a:ext uri="{FF2B5EF4-FFF2-40B4-BE49-F238E27FC236}">
                <a16:creationId xmlns:a16="http://schemas.microsoft.com/office/drawing/2014/main" id="{31BB0CD8-3A75-EA3D-34EC-0CC653D9F443}"/>
              </a:ext>
            </a:extLst>
          </p:cNvPr>
          <p:cNvGraphicFramePr>
            <a:graphicFrameLocks noGrp="1"/>
          </p:cNvGraphicFramePr>
          <p:nvPr>
            <p:extLst>
              <p:ext uri="{D42A27DB-BD31-4B8C-83A1-F6EECF244321}">
                <p14:modId xmlns:p14="http://schemas.microsoft.com/office/powerpoint/2010/main" val="3192168523"/>
              </p:ext>
            </p:extLst>
          </p:nvPr>
        </p:nvGraphicFramePr>
        <p:xfrm>
          <a:off x="637562" y="3319430"/>
          <a:ext cx="10368793" cy="373106"/>
        </p:xfrm>
        <a:graphic>
          <a:graphicData uri="http://schemas.openxmlformats.org/drawingml/2006/table">
            <a:tbl>
              <a:tblPr firstRow="1" bandRow="1">
                <a:tableStyleId>{5C22544A-7EE6-4342-B048-85BDC9FD1C3A}</a:tableStyleId>
              </a:tblPr>
              <a:tblGrid>
                <a:gridCol w="10368793">
                  <a:extLst>
                    <a:ext uri="{9D8B030D-6E8A-4147-A177-3AD203B41FA5}">
                      <a16:colId xmlns:a16="http://schemas.microsoft.com/office/drawing/2014/main" val="3253632260"/>
                    </a:ext>
                  </a:extLst>
                </a:gridCol>
              </a:tblGrid>
              <a:tr h="373106">
                <a:tc>
                  <a:txBody>
                    <a:bodyPr/>
                    <a:lstStyle/>
                    <a:p>
                      <a:r>
                        <a:rPr lang="en-US" b="0" dirty="0">
                          <a:solidFill>
                            <a:schemeClr val="tx1"/>
                          </a:solidFill>
                          <a:latin typeface="Trebuchet MS" panose="020B0603020202020204" pitchFamily="34" charset="0"/>
                        </a:rPr>
                        <a:t>Last match occurred at k=4, </a:t>
                      </a:r>
                      <a:r>
                        <a:rPr lang="en-US" b="0" dirty="0">
                          <a:solidFill>
                            <a:schemeClr val="tx1"/>
                          </a:solidFill>
                          <a:latin typeface="Trebuchet MS" panose="020B0603020202020204" pitchFamily="34" charset="0"/>
                          <a:sym typeface="Symbol" panose="05050102010706020507" pitchFamily="18" charset="2"/>
                        </a:rPr>
                        <a:t></a:t>
                      </a:r>
                      <a:r>
                        <a:rPr lang="en-US" b="0" dirty="0">
                          <a:solidFill>
                            <a:schemeClr val="tx1"/>
                          </a:solidFill>
                          <a:latin typeface="Trebuchet MS" panose="020B0603020202020204" pitchFamily="34" charset="0"/>
                        </a:rPr>
                        <a:t>[4]=2. Shift Pattern, P by k-</a:t>
                      </a:r>
                      <a:r>
                        <a:rPr lang="en-US" b="0" dirty="0">
                          <a:solidFill>
                            <a:schemeClr val="tx1"/>
                          </a:solidFill>
                          <a:latin typeface="Trebuchet MS" panose="020B0603020202020204" pitchFamily="34" charset="0"/>
                          <a:sym typeface="Symbol" panose="05050102010706020507" pitchFamily="18" charset="2"/>
                        </a:rPr>
                        <a:t>[k]=4-2=2, shift by 2 places </a:t>
                      </a:r>
                      <a:endParaRPr lang="en-IN" b="0" dirty="0">
                        <a:latin typeface="Trebuchet MS" panose="020B0603020202020204" pitchFamily="34" charset="0"/>
                      </a:endParaRPr>
                    </a:p>
                  </a:txBody>
                  <a:tcPr/>
                </a:tc>
                <a:extLst>
                  <a:ext uri="{0D108BD9-81ED-4DB2-BD59-A6C34878D82A}">
                    <a16:rowId xmlns:a16="http://schemas.microsoft.com/office/drawing/2014/main" val="1230537752"/>
                  </a:ext>
                </a:extLst>
              </a:tr>
            </a:tbl>
          </a:graphicData>
        </a:graphic>
      </p:graphicFrame>
      <p:graphicFrame>
        <p:nvGraphicFramePr>
          <p:cNvPr id="11" name="Table 6">
            <a:extLst>
              <a:ext uri="{FF2B5EF4-FFF2-40B4-BE49-F238E27FC236}">
                <a16:creationId xmlns:a16="http://schemas.microsoft.com/office/drawing/2014/main" id="{E8C8978D-8D77-5352-1FA2-404D766AEF84}"/>
              </a:ext>
            </a:extLst>
          </p:cNvPr>
          <p:cNvGraphicFramePr>
            <a:graphicFrameLocks noGrp="1"/>
          </p:cNvGraphicFramePr>
          <p:nvPr>
            <p:extLst>
              <p:ext uri="{D42A27DB-BD31-4B8C-83A1-F6EECF244321}">
                <p14:modId xmlns:p14="http://schemas.microsoft.com/office/powerpoint/2010/main" val="1180748138"/>
              </p:ext>
            </p:extLst>
          </p:nvPr>
        </p:nvGraphicFramePr>
        <p:xfrm>
          <a:off x="473076" y="4091139"/>
          <a:ext cx="8900922" cy="1319583"/>
        </p:xfrm>
        <a:graphic>
          <a:graphicData uri="http://schemas.openxmlformats.org/drawingml/2006/table">
            <a:tbl>
              <a:tblPr firstRow="1" bandRow="1">
                <a:tableStyleId>{5C22544A-7EE6-4342-B048-85BDC9FD1C3A}</a:tableStyleId>
              </a:tblPr>
              <a:tblGrid>
                <a:gridCol w="418869">
                  <a:extLst>
                    <a:ext uri="{9D8B030D-6E8A-4147-A177-3AD203B41FA5}">
                      <a16:colId xmlns:a16="http://schemas.microsoft.com/office/drawing/2014/main" val="602930091"/>
                    </a:ext>
                  </a:extLst>
                </a:gridCol>
                <a:gridCol w="369898">
                  <a:extLst>
                    <a:ext uri="{9D8B030D-6E8A-4147-A177-3AD203B41FA5}">
                      <a16:colId xmlns:a16="http://schemas.microsoft.com/office/drawing/2014/main" val="1477212178"/>
                    </a:ext>
                  </a:extLst>
                </a:gridCol>
                <a:gridCol w="360726">
                  <a:extLst>
                    <a:ext uri="{9D8B030D-6E8A-4147-A177-3AD203B41FA5}">
                      <a16:colId xmlns:a16="http://schemas.microsoft.com/office/drawing/2014/main" val="668236179"/>
                    </a:ext>
                  </a:extLst>
                </a:gridCol>
                <a:gridCol w="327171">
                  <a:extLst>
                    <a:ext uri="{9D8B030D-6E8A-4147-A177-3AD203B41FA5}">
                      <a16:colId xmlns:a16="http://schemas.microsoft.com/office/drawing/2014/main" val="3542850018"/>
                    </a:ext>
                  </a:extLst>
                </a:gridCol>
                <a:gridCol w="402671">
                  <a:extLst>
                    <a:ext uri="{9D8B030D-6E8A-4147-A177-3AD203B41FA5}">
                      <a16:colId xmlns:a16="http://schemas.microsoft.com/office/drawing/2014/main" val="2416502709"/>
                    </a:ext>
                  </a:extLst>
                </a:gridCol>
                <a:gridCol w="411061">
                  <a:extLst>
                    <a:ext uri="{9D8B030D-6E8A-4147-A177-3AD203B41FA5}">
                      <a16:colId xmlns:a16="http://schemas.microsoft.com/office/drawing/2014/main" val="3138953532"/>
                    </a:ext>
                  </a:extLst>
                </a:gridCol>
                <a:gridCol w="402672">
                  <a:extLst>
                    <a:ext uri="{9D8B030D-6E8A-4147-A177-3AD203B41FA5}">
                      <a16:colId xmlns:a16="http://schemas.microsoft.com/office/drawing/2014/main" val="4022044966"/>
                    </a:ext>
                  </a:extLst>
                </a:gridCol>
                <a:gridCol w="461394">
                  <a:extLst>
                    <a:ext uri="{9D8B030D-6E8A-4147-A177-3AD203B41FA5}">
                      <a16:colId xmlns:a16="http://schemas.microsoft.com/office/drawing/2014/main" val="226203448"/>
                    </a:ext>
                  </a:extLst>
                </a:gridCol>
                <a:gridCol w="469784">
                  <a:extLst>
                    <a:ext uri="{9D8B030D-6E8A-4147-A177-3AD203B41FA5}">
                      <a16:colId xmlns:a16="http://schemas.microsoft.com/office/drawing/2014/main" val="1703116363"/>
                    </a:ext>
                  </a:extLst>
                </a:gridCol>
                <a:gridCol w="562062">
                  <a:extLst>
                    <a:ext uri="{9D8B030D-6E8A-4147-A177-3AD203B41FA5}">
                      <a16:colId xmlns:a16="http://schemas.microsoft.com/office/drawing/2014/main" val="3824871242"/>
                    </a:ext>
                  </a:extLst>
                </a:gridCol>
                <a:gridCol w="469783">
                  <a:extLst>
                    <a:ext uri="{9D8B030D-6E8A-4147-A177-3AD203B41FA5}">
                      <a16:colId xmlns:a16="http://schemas.microsoft.com/office/drawing/2014/main" val="2206299188"/>
                    </a:ext>
                  </a:extLst>
                </a:gridCol>
                <a:gridCol w="478173">
                  <a:extLst>
                    <a:ext uri="{9D8B030D-6E8A-4147-A177-3AD203B41FA5}">
                      <a16:colId xmlns:a16="http://schemas.microsoft.com/office/drawing/2014/main" val="3353871553"/>
                    </a:ext>
                  </a:extLst>
                </a:gridCol>
                <a:gridCol w="587229">
                  <a:extLst>
                    <a:ext uri="{9D8B030D-6E8A-4147-A177-3AD203B41FA5}">
                      <a16:colId xmlns:a16="http://schemas.microsoft.com/office/drawing/2014/main" val="2918267702"/>
                    </a:ext>
                  </a:extLst>
                </a:gridCol>
                <a:gridCol w="587230">
                  <a:extLst>
                    <a:ext uri="{9D8B030D-6E8A-4147-A177-3AD203B41FA5}">
                      <a16:colId xmlns:a16="http://schemas.microsoft.com/office/drawing/2014/main" val="1854098095"/>
                    </a:ext>
                  </a:extLst>
                </a:gridCol>
                <a:gridCol w="578841">
                  <a:extLst>
                    <a:ext uri="{9D8B030D-6E8A-4147-A177-3AD203B41FA5}">
                      <a16:colId xmlns:a16="http://schemas.microsoft.com/office/drawing/2014/main" val="1118249841"/>
                    </a:ext>
                  </a:extLst>
                </a:gridCol>
                <a:gridCol w="494950">
                  <a:extLst>
                    <a:ext uri="{9D8B030D-6E8A-4147-A177-3AD203B41FA5}">
                      <a16:colId xmlns:a16="http://schemas.microsoft.com/office/drawing/2014/main" val="388530812"/>
                    </a:ext>
                  </a:extLst>
                </a:gridCol>
                <a:gridCol w="494951">
                  <a:extLst>
                    <a:ext uri="{9D8B030D-6E8A-4147-A177-3AD203B41FA5}">
                      <a16:colId xmlns:a16="http://schemas.microsoft.com/office/drawing/2014/main" val="4064604353"/>
                    </a:ext>
                  </a:extLst>
                </a:gridCol>
                <a:gridCol w="503339">
                  <a:extLst>
                    <a:ext uri="{9D8B030D-6E8A-4147-A177-3AD203B41FA5}">
                      <a16:colId xmlns:a16="http://schemas.microsoft.com/office/drawing/2014/main" val="2168863444"/>
                    </a:ext>
                  </a:extLst>
                </a:gridCol>
                <a:gridCol w="520118">
                  <a:extLst>
                    <a:ext uri="{9D8B030D-6E8A-4147-A177-3AD203B41FA5}">
                      <a16:colId xmlns:a16="http://schemas.microsoft.com/office/drawing/2014/main" val="1388264307"/>
                    </a:ext>
                  </a:extLst>
                </a:gridCol>
              </a:tblGrid>
              <a:tr h="588063">
                <a:tc>
                  <a:txBody>
                    <a:bodyPr/>
                    <a:lstStyle/>
                    <a:p>
                      <a:pPr algn="ctr"/>
                      <a:r>
                        <a:rPr lang="en-US" dirty="0">
                          <a:solidFill>
                            <a:srgbClr val="C00000"/>
                          </a:solidFill>
                          <a:latin typeface="Trebuchet MS" panose="020B0603020202020204" pitchFamily="34" charset="0"/>
                        </a:rPr>
                        <a:t>1</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2</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3</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4</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5</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6</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7</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8</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9</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10</a:t>
                      </a:r>
                      <a:endParaRPr lang="en-IN" dirty="0">
                        <a:solidFill>
                          <a:srgbClr val="C00000"/>
                        </a:solidFill>
                        <a:latin typeface="Trebuchet MS" panose="020B0603020202020204" pitchFamily="34" charset="0"/>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11</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12</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13</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14</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15</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16</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17</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18</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19</a:t>
                      </a:r>
                      <a:endParaRPr lang="en-IN" sz="1800" b="1" kern="1200" dirty="0">
                        <a:solidFill>
                          <a:srgbClr val="C00000"/>
                        </a:solidFill>
                        <a:latin typeface="Trebuchet MS" panose="020B0603020202020204" pitchFamily="34" charset="0"/>
                        <a:ea typeface="+mn-ea"/>
                        <a:cs typeface="+mn-cs"/>
                      </a:endParaRPr>
                    </a:p>
                  </a:txBody>
                  <a:tcPr/>
                </a:tc>
                <a:extLst>
                  <a:ext uri="{0D108BD9-81ED-4DB2-BD59-A6C34878D82A}">
                    <a16:rowId xmlns:a16="http://schemas.microsoft.com/office/drawing/2014/main" val="1567833596"/>
                  </a:ext>
                </a:extLst>
              </a:tr>
              <a:tr h="336036">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a</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extLst>
                  <a:ext uri="{0D108BD9-81ED-4DB2-BD59-A6C34878D82A}">
                    <a16:rowId xmlns:a16="http://schemas.microsoft.com/office/drawing/2014/main" val="3068506197"/>
                  </a:ext>
                </a:extLst>
              </a:tr>
              <a:tr h="336036">
                <a:tc>
                  <a:txBody>
                    <a:bodyPr/>
                    <a:lstStyle/>
                    <a:p>
                      <a:endParaRPr lang="en-IN" dirty="0"/>
                    </a:p>
                  </a:txBody>
                  <a:tcPr/>
                </a:tc>
                <a:tc>
                  <a:txBody>
                    <a:bodyPr/>
                    <a:lstStyle/>
                    <a:p>
                      <a:endParaRPr lang="en-IN" dirty="0"/>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a</a:t>
                      </a:r>
                      <a:endParaRPr lang="en-IN" sz="1800" b="1" kern="1200" dirty="0">
                        <a:solidFill>
                          <a:srgbClr val="7030A0"/>
                        </a:solidFill>
                        <a:latin typeface="+mn-lt"/>
                        <a:ea typeface="+mn-ea"/>
                        <a:cs typeface="+mn-cs"/>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b</a:t>
                      </a:r>
                      <a:endParaRPr lang="en-IN" sz="1800" b="1" kern="1200" dirty="0">
                        <a:solidFill>
                          <a:srgbClr val="7030A0"/>
                        </a:solidFill>
                        <a:latin typeface="+mn-lt"/>
                        <a:ea typeface="+mn-ea"/>
                        <a:cs typeface="+mn-cs"/>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c</a:t>
                      </a:r>
                      <a:endParaRPr lang="en-IN" sz="1800" b="1" kern="1200" dirty="0">
                        <a:solidFill>
                          <a:srgbClr val="7030A0"/>
                        </a:solidFill>
                        <a:latin typeface="+mn-lt"/>
                        <a:ea typeface="+mn-ea"/>
                        <a:cs typeface="+mn-cs"/>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65109940"/>
                  </a:ext>
                </a:extLst>
              </a:tr>
            </a:tbl>
          </a:graphicData>
        </a:graphic>
      </p:graphicFrame>
      <p:graphicFrame>
        <p:nvGraphicFramePr>
          <p:cNvPr id="12" name="Table 10">
            <a:extLst>
              <a:ext uri="{FF2B5EF4-FFF2-40B4-BE49-F238E27FC236}">
                <a16:creationId xmlns:a16="http://schemas.microsoft.com/office/drawing/2014/main" id="{4FD9E3E7-869D-CC34-BEE8-9E4755030F07}"/>
              </a:ext>
            </a:extLst>
          </p:cNvPr>
          <p:cNvGraphicFramePr>
            <a:graphicFrameLocks noGrp="1"/>
          </p:cNvGraphicFramePr>
          <p:nvPr>
            <p:extLst>
              <p:ext uri="{D42A27DB-BD31-4B8C-83A1-F6EECF244321}">
                <p14:modId xmlns:p14="http://schemas.microsoft.com/office/powerpoint/2010/main" val="1368586987"/>
              </p:ext>
            </p:extLst>
          </p:nvPr>
        </p:nvGraphicFramePr>
        <p:xfrm>
          <a:off x="473075" y="5501137"/>
          <a:ext cx="10726227" cy="373107"/>
        </p:xfrm>
        <a:graphic>
          <a:graphicData uri="http://schemas.openxmlformats.org/drawingml/2006/table">
            <a:tbl>
              <a:tblPr firstRow="1" bandRow="1">
                <a:tableStyleId>{5C22544A-7EE6-4342-B048-85BDC9FD1C3A}</a:tableStyleId>
              </a:tblPr>
              <a:tblGrid>
                <a:gridCol w="10726227">
                  <a:extLst>
                    <a:ext uri="{9D8B030D-6E8A-4147-A177-3AD203B41FA5}">
                      <a16:colId xmlns:a16="http://schemas.microsoft.com/office/drawing/2014/main" val="3253632260"/>
                    </a:ext>
                  </a:extLst>
                </a:gridCol>
              </a:tblGrid>
              <a:tr h="373107">
                <a:tc>
                  <a:txBody>
                    <a:bodyPr/>
                    <a:lstStyle/>
                    <a:p>
                      <a:r>
                        <a:rPr lang="en-US" b="0" dirty="0">
                          <a:solidFill>
                            <a:schemeClr val="tx1"/>
                          </a:solidFill>
                          <a:latin typeface="Trebuchet MS" panose="020B0603020202020204" pitchFamily="34" charset="0"/>
                        </a:rPr>
                        <a:t>Last match occurred at k=2, </a:t>
                      </a:r>
                      <a:r>
                        <a:rPr lang="en-US" b="0" dirty="0">
                          <a:solidFill>
                            <a:schemeClr val="tx1"/>
                          </a:solidFill>
                          <a:latin typeface="Trebuchet MS" panose="020B0603020202020204" pitchFamily="34" charset="0"/>
                          <a:sym typeface="Symbol" panose="05050102010706020507" pitchFamily="18" charset="2"/>
                        </a:rPr>
                        <a:t></a:t>
                      </a:r>
                      <a:r>
                        <a:rPr lang="en-US" b="0" dirty="0">
                          <a:solidFill>
                            <a:schemeClr val="tx1"/>
                          </a:solidFill>
                          <a:latin typeface="Trebuchet MS" panose="020B0603020202020204" pitchFamily="34" charset="0"/>
                        </a:rPr>
                        <a:t>[2]=0. Shift Pattern, P by k-</a:t>
                      </a:r>
                      <a:r>
                        <a:rPr lang="en-US" b="0" dirty="0">
                          <a:solidFill>
                            <a:schemeClr val="tx1"/>
                          </a:solidFill>
                          <a:latin typeface="Trebuchet MS" panose="020B0603020202020204" pitchFamily="34" charset="0"/>
                          <a:sym typeface="Symbol" panose="05050102010706020507" pitchFamily="18" charset="2"/>
                        </a:rPr>
                        <a:t>[k]=2-0=2, shift by 2 places </a:t>
                      </a:r>
                      <a:endParaRPr lang="en-IN" b="0" dirty="0">
                        <a:latin typeface="Trebuchet MS" panose="020B0603020202020204" pitchFamily="34" charset="0"/>
                      </a:endParaRPr>
                    </a:p>
                  </a:txBody>
                  <a:tcPr/>
                </a:tc>
                <a:extLst>
                  <a:ext uri="{0D108BD9-81ED-4DB2-BD59-A6C34878D82A}">
                    <a16:rowId xmlns:a16="http://schemas.microsoft.com/office/drawing/2014/main" val="1230537752"/>
                  </a:ext>
                </a:extLst>
              </a:tr>
            </a:tbl>
          </a:graphicData>
        </a:graphic>
      </p:graphicFrame>
    </p:spTree>
    <p:extLst>
      <p:ext uri="{BB962C8B-B14F-4D97-AF65-F5344CB8AC3E}">
        <p14:creationId xmlns:p14="http://schemas.microsoft.com/office/powerpoint/2010/main" val="7144760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3BCE5-562D-66B7-2838-228DFEF39631}"/>
              </a:ext>
            </a:extLst>
          </p:cNvPr>
          <p:cNvSpPr>
            <a:spLocks noGrp="1"/>
          </p:cNvSpPr>
          <p:nvPr>
            <p:ph type="title"/>
          </p:nvPr>
        </p:nvSpPr>
        <p:spPr>
          <a:xfrm>
            <a:off x="351639" y="116870"/>
            <a:ext cx="10515600" cy="373106"/>
          </a:xfrm>
        </p:spPr>
        <p:txBody>
          <a:bodyPr>
            <a:noAutofit/>
          </a:bodyPr>
          <a:lstStyle/>
          <a:p>
            <a:r>
              <a:rPr lang="en-US" altLang="en-US" sz="2500" dirty="0">
                <a:cs typeface="Angsana New" pitchFamily="18" charset="-34"/>
              </a:rPr>
              <a:t>                                                        </a:t>
            </a:r>
            <a:r>
              <a:rPr lang="th-TH" altLang="en-US" sz="2500" dirty="0">
                <a:cs typeface="Angsana New" pitchFamily="18" charset="-34"/>
              </a:rPr>
              <a:t>KMP</a:t>
            </a:r>
            <a:r>
              <a:rPr lang="en-US" altLang="en-US" sz="2500" dirty="0">
                <a:cs typeface="Angsana New" pitchFamily="18" charset="-34"/>
              </a:rPr>
              <a:t> Algorithm-Example3</a:t>
            </a:r>
            <a:endParaRPr lang="en-IN" sz="2500" dirty="0"/>
          </a:p>
        </p:txBody>
      </p:sp>
      <p:graphicFrame>
        <p:nvGraphicFramePr>
          <p:cNvPr id="5" name="Table 5">
            <a:extLst>
              <a:ext uri="{FF2B5EF4-FFF2-40B4-BE49-F238E27FC236}">
                <a16:creationId xmlns:a16="http://schemas.microsoft.com/office/drawing/2014/main" id="{E12CEA7B-C8EE-D121-4565-9885756665F8}"/>
              </a:ext>
            </a:extLst>
          </p:cNvPr>
          <p:cNvGraphicFramePr>
            <a:graphicFrameLocks noGrp="1"/>
          </p:cNvGraphicFramePr>
          <p:nvPr>
            <p:extLst>
              <p:ext uri="{D42A27DB-BD31-4B8C-83A1-F6EECF244321}">
                <p14:modId xmlns:p14="http://schemas.microsoft.com/office/powerpoint/2010/main" val="1509919979"/>
              </p:ext>
            </p:extLst>
          </p:nvPr>
        </p:nvGraphicFramePr>
        <p:xfrm>
          <a:off x="218114" y="116871"/>
          <a:ext cx="3322040" cy="1097280"/>
        </p:xfrm>
        <a:graphic>
          <a:graphicData uri="http://schemas.openxmlformats.org/drawingml/2006/table">
            <a:tbl>
              <a:tblPr firstRow="1" bandRow="1">
                <a:tableStyleId>{5C22544A-7EE6-4342-B048-85BDC9FD1C3A}</a:tableStyleId>
              </a:tblPr>
              <a:tblGrid>
                <a:gridCol w="298434">
                  <a:extLst>
                    <a:ext uri="{9D8B030D-6E8A-4147-A177-3AD203B41FA5}">
                      <a16:colId xmlns:a16="http://schemas.microsoft.com/office/drawing/2014/main" val="2357555632"/>
                    </a:ext>
                  </a:extLst>
                </a:gridCol>
                <a:gridCol w="400529">
                  <a:extLst>
                    <a:ext uri="{9D8B030D-6E8A-4147-A177-3AD203B41FA5}">
                      <a16:colId xmlns:a16="http://schemas.microsoft.com/office/drawing/2014/main" val="3353839228"/>
                    </a:ext>
                  </a:extLst>
                </a:gridCol>
                <a:gridCol w="376969">
                  <a:extLst>
                    <a:ext uri="{9D8B030D-6E8A-4147-A177-3AD203B41FA5}">
                      <a16:colId xmlns:a16="http://schemas.microsoft.com/office/drawing/2014/main" val="1364141513"/>
                    </a:ext>
                  </a:extLst>
                </a:gridCol>
                <a:gridCol w="400530">
                  <a:extLst>
                    <a:ext uri="{9D8B030D-6E8A-4147-A177-3AD203B41FA5}">
                      <a16:colId xmlns:a16="http://schemas.microsoft.com/office/drawing/2014/main" val="3700391975"/>
                    </a:ext>
                  </a:extLst>
                </a:gridCol>
                <a:gridCol w="424090">
                  <a:extLst>
                    <a:ext uri="{9D8B030D-6E8A-4147-A177-3AD203B41FA5}">
                      <a16:colId xmlns:a16="http://schemas.microsoft.com/office/drawing/2014/main" val="2682526437"/>
                    </a:ext>
                  </a:extLst>
                </a:gridCol>
                <a:gridCol w="408384">
                  <a:extLst>
                    <a:ext uri="{9D8B030D-6E8A-4147-A177-3AD203B41FA5}">
                      <a16:colId xmlns:a16="http://schemas.microsoft.com/office/drawing/2014/main" val="3402778058"/>
                    </a:ext>
                  </a:extLst>
                </a:gridCol>
                <a:gridCol w="361262">
                  <a:extLst>
                    <a:ext uri="{9D8B030D-6E8A-4147-A177-3AD203B41FA5}">
                      <a16:colId xmlns:a16="http://schemas.microsoft.com/office/drawing/2014/main" val="2527459559"/>
                    </a:ext>
                  </a:extLst>
                </a:gridCol>
                <a:gridCol w="329848">
                  <a:extLst>
                    <a:ext uri="{9D8B030D-6E8A-4147-A177-3AD203B41FA5}">
                      <a16:colId xmlns:a16="http://schemas.microsoft.com/office/drawing/2014/main" val="1480471388"/>
                    </a:ext>
                  </a:extLst>
                </a:gridCol>
                <a:gridCol w="321994">
                  <a:extLst>
                    <a:ext uri="{9D8B030D-6E8A-4147-A177-3AD203B41FA5}">
                      <a16:colId xmlns:a16="http://schemas.microsoft.com/office/drawing/2014/main" val="2800048710"/>
                    </a:ext>
                  </a:extLst>
                </a:gridCol>
              </a:tblGrid>
              <a:tr h="282621">
                <a:tc>
                  <a:txBody>
                    <a:bodyPr/>
                    <a:lstStyle/>
                    <a:p>
                      <a:pPr algn="ctr"/>
                      <a:r>
                        <a:rPr lang="en-US" dirty="0">
                          <a:solidFill>
                            <a:srgbClr val="C00000"/>
                          </a:solidFill>
                          <a:latin typeface="Trebuchet MS" panose="020B0603020202020204" pitchFamily="34" charset="0"/>
                        </a:rPr>
                        <a:t>1</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2</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3</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4</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5</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6</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7</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8</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9</a:t>
                      </a:r>
                      <a:endParaRPr lang="en-IN" dirty="0">
                        <a:solidFill>
                          <a:srgbClr val="C00000"/>
                        </a:solidFill>
                        <a:latin typeface="Trebuchet MS" panose="020B0603020202020204" pitchFamily="34" charset="0"/>
                      </a:endParaRPr>
                    </a:p>
                  </a:txBody>
                  <a:tcPr/>
                </a:tc>
                <a:extLst>
                  <a:ext uri="{0D108BD9-81ED-4DB2-BD59-A6C34878D82A}">
                    <a16:rowId xmlns:a16="http://schemas.microsoft.com/office/drawing/2014/main" val="752813151"/>
                  </a:ext>
                </a:extLst>
              </a:tr>
              <a:tr h="282621">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a</a:t>
                      </a:r>
                      <a:endParaRPr lang="en-IN" sz="1800" b="1" kern="1200" dirty="0">
                        <a:solidFill>
                          <a:srgbClr val="7030A0"/>
                        </a:solidFill>
                        <a:latin typeface="+mn-lt"/>
                        <a:ea typeface="+mn-ea"/>
                        <a:cs typeface="+mn-cs"/>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b</a:t>
                      </a:r>
                      <a:endParaRPr lang="en-IN" sz="1800" b="1" kern="1200" dirty="0">
                        <a:solidFill>
                          <a:srgbClr val="7030A0"/>
                        </a:solidFill>
                        <a:latin typeface="+mn-lt"/>
                        <a:ea typeface="+mn-ea"/>
                        <a:cs typeface="+mn-cs"/>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c</a:t>
                      </a:r>
                      <a:endParaRPr lang="en-IN" sz="1800" b="1" kern="1200" dirty="0">
                        <a:solidFill>
                          <a:srgbClr val="7030A0"/>
                        </a:solidFill>
                        <a:latin typeface="+mn-lt"/>
                        <a:ea typeface="+mn-ea"/>
                        <a:cs typeface="+mn-cs"/>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extLst>
                  <a:ext uri="{0D108BD9-81ED-4DB2-BD59-A6C34878D82A}">
                    <a16:rowId xmlns:a16="http://schemas.microsoft.com/office/drawing/2014/main" val="1133419318"/>
                  </a:ext>
                </a:extLst>
              </a:tr>
              <a:tr h="282621">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2113854927"/>
                  </a:ext>
                </a:extLst>
              </a:tr>
            </a:tbl>
          </a:graphicData>
        </a:graphic>
      </p:graphicFrame>
      <p:graphicFrame>
        <p:nvGraphicFramePr>
          <p:cNvPr id="6" name="Table 6">
            <a:extLst>
              <a:ext uri="{FF2B5EF4-FFF2-40B4-BE49-F238E27FC236}">
                <a16:creationId xmlns:a16="http://schemas.microsoft.com/office/drawing/2014/main" id="{26EA6855-A125-4040-3229-2EB50D33C33C}"/>
              </a:ext>
            </a:extLst>
          </p:cNvPr>
          <p:cNvGraphicFramePr>
            <a:graphicFrameLocks noGrp="1"/>
          </p:cNvGraphicFramePr>
          <p:nvPr>
            <p:extLst>
              <p:ext uri="{D42A27DB-BD31-4B8C-83A1-F6EECF244321}">
                <p14:modId xmlns:p14="http://schemas.microsoft.com/office/powerpoint/2010/main" val="3048798338"/>
              </p:ext>
            </p:extLst>
          </p:nvPr>
        </p:nvGraphicFramePr>
        <p:xfrm>
          <a:off x="218114" y="1207543"/>
          <a:ext cx="9699795" cy="1097280"/>
        </p:xfrm>
        <a:graphic>
          <a:graphicData uri="http://schemas.openxmlformats.org/drawingml/2006/table">
            <a:tbl>
              <a:tblPr firstRow="1" bandRow="1">
                <a:tableStyleId>{5C22544A-7EE6-4342-B048-85BDC9FD1C3A}</a:tableStyleId>
              </a:tblPr>
              <a:tblGrid>
                <a:gridCol w="632432">
                  <a:extLst>
                    <a:ext uri="{9D8B030D-6E8A-4147-A177-3AD203B41FA5}">
                      <a16:colId xmlns:a16="http://schemas.microsoft.com/office/drawing/2014/main" val="602930091"/>
                    </a:ext>
                  </a:extLst>
                </a:gridCol>
                <a:gridCol w="613345">
                  <a:extLst>
                    <a:ext uri="{9D8B030D-6E8A-4147-A177-3AD203B41FA5}">
                      <a16:colId xmlns:a16="http://schemas.microsoft.com/office/drawing/2014/main" val="1477212178"/>
                    </a:ext>
                  </a:extLst>
                </a:gridCol>
                <a:gridCol w="516005">
                  <a:extLst>
                    <a:ext uri="{9D8B030D-6E8A-4147-A177-3AD203B41FA5}">
                      <a16:colId xmlns:a16="http://schemas.microsoft.com/office/drawing/2014/main" val="668236179"/>
                    </a:ext>
                  </a:extLst>
                </a:gridCol>
                <a:gridCol w="494950">
                  <a:extLst>
                    <a:ext uri="{9D8B030D-6E8A-4147-A177-3AD203B41FA5}">
                      <a16:colId xmlns:a16="http://schemas.microsoft.com/office/drawing/2014/main" val="3542850018"/>
                    </a:ext>
                  </a:extLst>
                </a:gridCol>
                <a:gridCol w="486562">
                  <a:extLst>
                    <a:ext uri="{9D8B030D-6E8A-4147-A177-3AD203B41FA5}">
                      <a16:colId xmlns:a16="http://schemas.microsoft.com/office/drawing/2014/main" val="2416502709"/>
                    </a:ext>
                  </a:extLst>
                </a:gridCol>
                <a:gridCol w="469783">
                  <a:extLst>
                    <a:ext uri="{9D8B030D-6E8A-4147-A177-3AD203B41FA5}">
                      <a16:colId xmlns:a16="http://schemas.microsoft.com/office/drawing/2014/main" val="3138953532"/>
                    </a:ext>
                  </a:extLst>
                </a:gridCol>
                <a:gridCol w="427839">
                  <a:extLst>
                    <a:ext uri="{9D8B030D-6E8A-4147-A177-3AD203B41FA5}">
                      <a16:colId xmlns:a16="http://schemas.microsoft.com/office/drawing/2014/main" val="4022044966"/>
                    </a:ext>
                  </a:extLst>
                </a:gridCol>
                <a:gridCol w="453005">
                  <a:extLst>
                    <a:ext uri="{9D8B030D-6E8A-4147-A177-3AD203B41FA5}">
                      <a16:colId xmlns:a16="http://schemas.microsoft.com/office/drawing/2014/main" val="1442085716"/>
                    </a:ext>
                  </a:extLst>
                </a:gridCol>
                <a:gridCol w="503340">
                  <a:extLst>
                    <a:ext uri="{9D8B030D-6E8A-4147-A177-3AD203B41FA5}">
                      <a16:colId xmlns:a16="http://schemas.microsoft.com/office/drawing/2014/main" val="2950092470"/>
                    </a:ext>
                  </a:extLst>
                </a:gridCol>
                <a:gridCol w="612396">
                  <a:extLst>
                    <a:ext uri="{9D8B030D-6E8A-4147-A177-3AD203B41FA5}">
                      <a16:colId xmlns:a16="http://schemas.microsoft.com/office/drawing/2014/main" val="490755931"/>
                    </a:ext>
                  </a:extLst>
                </a:gridCol>
                <a:gridCol w="520117">
                  <a:extLst>
                    <a:ext uri="{9D8B030D-6E8A-4147-A177-3AD203B41FA5}">
                      <a16:colId xmlns:a16="http://schemas.microsoft.com/office/drawing/2014/main" val="1887130040"/>
                    </a:ext>
                  </a:extLst>
                </a:gridCol>
                <a:gridCol w="453006">
                  <a:extLst>
                    <a:ext uri="{9D8B030D-6E8A-4147-A177-3AD203B41FA5}">
                      <a16:colId xmlns:a16="http://schemas.microsoft.com/office/drawing/2014/main" val="1688676508"/>
                    </a:ext>
                  </a:extLst>
                </a:gridCol>
                <a:gridCol w="528506">
                  <a:extLst>
                    <a:ext uri="{9D8B030D-6E8A-4147-A177-3AD203B41FA5}">
                      <a16:colId xmlns:a16="http://schemas.microsoft.com/office/drawing/2014/main" val="2717894128"/>
                    </a:ext>
                  </a:extLst>
                </a:gridCol>
                <a:gridCol w="486562">
                  <a:extLst>
                    <a:ext uri="{9D8B030D-6E8A-4147-A177-3AD203B41FA5}">
                      <a16:colId xmlns:a16="http://schemas.microsoft.com/office/drawing/2014/main" val="956223786"/>
                    </a:ext>
                  </a:extLst>
                </a:gridCol>
                <a:gridCol w="511728">
                  <a:extLst>
                    <a:ext uri="{9D8B030D-6E8A-4147-A177-3AD203B41FA5}">
                      <a16:colId xmlns:a16="http://schemas.microsoft.com/office/drawing/2014/main" val="3271625864"/>
                    </a:ext>
                  </a:extLst>
                </a:gridCol>
                <a:gridCol w="453006">
                  <a:extLst>
                    <a:ext uri="{9D8B030D-6E8A-4147-A177-3AD203B41FA5}">
                      <a16:colId xmlns:a16="http://schemas.microsoft.com/office/drawing/2014/main" val="3218049628"/>
                    </a:ext>
                  </a:extLst>
                </a:gridCol>
                <a:gridCol w="486561">
                  <a:extLst>
                    <a:ext uri="{9D8B030D-6E8A-4147-A177-3AD203B41FA5}">
                      <a16:colId xmlns:a16="http://schemas.microsoft.com/office/drawing/2014/main" val="2517307976"/>
                    </a:ext>
                  </a:extLst>
                </a:gridCol>
                <a:gridCol w="580286">
                  <a:extLst>
                    <a:ext uri="{9D8B030D-6E8A-4147-A177-3AD203B41FA5}">
                      <a16:colId xmlns:a16="http://schemas.microsoft.com/office/drawing/2014/main" val="3081812938"/>
                    </a:ext>
                  </a:extLst>
                </a:gridCol>
                <a:gridCol w="470366">
                  <a:extLst>
                    <a:ext uri="{9D8B030D-6E8A-4147-A177-3AD203B41FA5}">
                      <a16:colId xmlns:a16="http://schemas.microsoft.com/office/drawing/2014/main" val="1840779430"/>
                    </a:ext>
                  </a:extLst>
                </a:gridCol>
              </a:tblGrid>
              <a:tr h="285697">
                <a:tc>
                  <a:txBody>
                    <a:bodyPr/>
                    <a:lstStyle/>
                    <a:p>
                      <a:pPr algn="ctr"/>
                      <a:r>
                        <a:rPr lang="en-US" dirty="0">
                          <a:solidFill>
                            <a:srgbClr val="C00000"/>
                          </a:solidFill>
                          <a:latin typeface="Trebuchet MS" panose="020B0603020202020204" pitchFamily="34" charset="0"/>
                        </a:rPr>
                        <a:t>1</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2</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3</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4</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5</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6</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7</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8</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9</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10</a:t>
                      </a:r>
                      <a:endParaRPr lang="en-IN" dirty="0">
                        <a:solidFill>
                          <a:srgbClr val="C00000"/>
                        </a:solidFill>
                        <a:latin typeface="Trebuchet MS" panose="020B0603020202020204" pitchFamily="34" charset="0"/>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11</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12</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13</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14</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15</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16</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17</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18</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19</a:t>
                      </a:r>
                      <a:endParaRPr lang="en-IN" sz="1800" b="1" kern="1200" dirty="0">
                        <a:solidFill>
                          <a:srgbClr val="C00000"/>
                        </a:solidFill>
                        <a:latin typeface="Trebuchet MS" panose="020B0603020202020204" pitchFamily="34" charset="0"/>
                        <a:ea typeface="+mn-ea"/>
                        <a:cs typeface="+mn-cs"/>
                      </a:endParaRPr>
                    </a:p>
                  </a:txBody>
                  <a:tcPr/>
                </a:tc>
                <a:extLst>
                  <a:ext uri="{0D108BD9-81ED-4DB2-BD59-A6C34878D82A}">
                    <a16:rowId xmlns:a16="http://schemas.microsoft.com/office/drawing/2014/main" val="1567833596"/>
                  </a:ext>
                </a:extLst>
              </a:tr>
              <a:tr h="302361">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a</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extLst>
                  <a:ext uri="{0D108BD9-81ED-4DB2-BD59-A6C34878D82A}">
                    <a16:rowId xmlns:a16="http://schemas.microsoft.com/office/drawing/2014/main" val="3068506197"/>
                  </a:ext>
                </a:extLst>
              </a:tr>
              <a:tr h="302361">
                <a:tc>
                  <a:txBody>
                    <a:bodyPr/>
                    <a:lstStyle/>
                    <a:p>
                      <a:pPr algn="ctr"/>
                      <a:endParaRPr lang="en-IN" b="1" dirty="0">
                        <a:solidFill>
                          <a:srgbClr val="7030A0"/>
                        </a:solidFill>
                      </a:endParaRPr>
                    </a:p>
                  </a:txBody>
                  <a:tcPr/>
                </a:tc>
                <a:tc>
                  <a:txBody>
                    <a:bodyPr/>
                    <a:lstStyle/>
                    <a:p>
                      <a:pPr algn="ctr"/>
                      <a:endParaRPr lang="en-IN" b="1" dirty="0">
                        <a:solidFill>
                          <a:srgbClr val="7030A0"/>
                        </a:solidFill>
                      </a:endParaRPr>
                    </a:p>
                  </a:txBody>
                  <a:tcPr/>
                </a:tc>
                <a:tc>
                  <a:txBody>
                    <a:bodyPr/>
                    <a:lstStyle/>
                    <a:p>
                      <a:pPr marL="0" algn="ctr" defTabSz="914400" rtl="0" eaLnBrk="1" latinLnBrk="0" hangingPunct="1"/>
                      <a:endParaRPr lang="en-IN" sz="1800" b="1" kern="1200" dirty="0">
                        <a:solidFill>
                          <a:srgbClr val="7030A0"/>
                        </a:solidFill>
                        <a:latin typeface="+mn-lt"/>
                        <a:ea typeface="+mn-ea"/>
                        <a:cs typeface="+mn-cs"/>
                      </a:endParaRPr>
                    </a:p>
                  </a:txBody>
                  <a:tcPr/>
                </a:tc>
                <a:tc>
                  <a:txBody>
                    <a:bodyPr/>
                    <a:lstStyle/>
                    <a:p>
                      <a:pPr marL="0" algn="ctr" defTabSz="914400" rtl="0" eaLnBrk="1" latinLnBrk="0" hangingPunct="1"/>
                      <a:endParaRPr lang="en-IN" sz="1800" b="1" kern="1200" dirty="0">
                        <a:solidFill>
                          <a:srgbClr val="7030A0"/>
                        </a:solidFill>
                        <a:latin typeface="+mn-lt"/>
                        <a:ea typeface="+mn-ea"/>
                        <a:cs typeface="+mn-cs"/>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a</a:t>
                      </a:r>
                      <a:endParaRPr lang="en-IN" sz="1800" b="1" kern="1200" dirty="0">
                        <a:solidFill>
                          <a:srgbClr val="7030A0"/>
                        </a:solidFill>
                        <a:latin typeface="+mn-lt"/>
                        <a:ea typeface="+mn-ea"/>
                        <a:cs typeface="+mn-cs"/>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b</a:t>
                      </a:r>
                      <a:endParaRPr lang="en-IN" sz="1800" b="1" kern="1200" dirty="0">
                        <a:solidFill>
                          <a:srgbClr val="7030A0"/>
                        </a:solidFill>
                        <a:latin typeface="+mn-lt"/>
                        <a:ea typeface="+mn-ea"/>
                        <a:cs typeface="+mn-cs"/>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c</a:t>
                      </a:r>
                      <a:endParaRPr lang="en-IN" sz="1800" b="1" kern="1200" dirty="0">
                        <a:solidFill>
                          <a:srgbClr val="7030A0"/>
                        </a:solidFill>
                        <a:latin typeface="+mn-lt"/>
                        <a:ea typeface="+mn-ea"/>
                        <a:cs typeface="+mn-cs"/>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965109940"/>
                  </a:ext>
                </a:extLst>
              </a:tr>
            </a:tbl>
          </a:graphicData>
        </a:graphic>
      </p:graphicFrame>
      <p:graphicFrame>
        <p:nvGraphicFramePr>
          <p:cNvPr id="10" name="Table 10">
            <a:extLst>
              <a:ext uri="{FF2B5EF4-FFF2-40B4-BE49-F238E27FC236}">
                <a16:creationId xmlns:a16="http://schemas.microsoft.com/office/drawing/2014/main" id="{31BB0CD8-3A75-EA3D-34EC-0CC653D9F443}"/>
              </a:ext>
            </a:extLst>
          </p:cNvPr>
          <p:cNvGraphicFramePr>
            <a:graphicFrameLocks noGrp="1"/>
          </p:cNvGraphicFramePr>
          <p:nvPr>
            <p:extLst>
              <p:ext uri="{D42A27DB-BD31-4B8C-83A1-F6EECF244321}">
                <p14:modId xmlns:p14="http://schemas.microsoft.com/office/powerpoint/2010/main" val="129225796"/>
              </p:ext>
            </p:extLst>
          </p:nvPr>
        </p:nvGraphicFramePr>
        <p:xfrm>
          <a:off x="218113" y="2606547"/>
          <a:ext cx="9437614" cy="373108"/>
        </p:xfrm>
        <a:graphic>
          <a:graphicData uri="http://schemas.openxmlformats.org/drawingml/2006/table">
            <a:tbl>
              <a:tblPr firstRow="1" bandRow="1">
                <a:tableStyleId>{5C22544A-7EE6-4342-B048-85BDC9FD1C3A}</a:tableStyleId>
              </a:tblPr>
              <a:tblGrid>
                <a:gridCol w="9437614">
                  <a:extLst>
                    <a:ext uri="{9D8B030D-6E8A-4147-A177-3AD203B41FA5}">
                      <a16:colId xmlns:a16="http://schemas.microsoft.com/office/drawing/2014/main" val="3253632260"/>
                    </a:ext>
                  </a:extLst>
                </a:gridCol>
              </a:tblGrid>
              <a:tr h="373108">
                <a:tc>
                  <a:txBody>
                    <a:bodyPr/>
                    <a:lstStyle/>
                    <a:p>
                      <a:r>
                        <a:rPr lang="en-US" b="0" dirty="0">
                          <a:solidFill>
                            <a:schemeClr val="tx1"/>
                          </a:solidFill>
                          <a:latin typeface="Trebuchet MS" panose="020B0603020202020204" pitchFamily="34" charset="0"/>
                        </a:rPr>
                        <a:t>Last match occurred at k=1, </a:t>
                      </a:r>
                      <a:r>
                        <a:rPr lang="en-US" b="0" dirty="0">
                          <a:solidFill>
                            <a:schemeClr val="tx1"/>
                          </a:solidFill>
                          <a:latin typeface="Trebuchet MS" panose="020B0603020202020204" pitchFamily="34" charset="0"/>
                          <a:sym typeface="Symbol" panose="05050102010706020507" pitchFamily="18" charset="2"/>
                        </a:rPr>
                        <a:t></a:t>
                      </a:r>
                      <a:r>
                        <a:rPr lang="en-US" b="0" dirty="0">
                          <a:solidFill>
                            <a:schemeClr val="tx1"/>
                          </a:solidFill>
                          <a:latin typeface="Trebuchet MS" panose="020B0603020202020204" pitchFamily="34" charset="0"/>
                        </a:rPr>
                        <a:t>[1]=0, shift Pattern, P by k-</a:t>
                      </a:r>
                      <a:r>
                        <a:rPr lang="en-US" b="0" dirty="0">
                          <a:solidFill>
                            <a:schemeClr val="tx1"/>
                          </a:solidFill>
                          <a:latin typeface="Trebuchet MS" panose="020B0603020202020204" pitchFamily="34" charset="0"/>
                          <a:sym typeface="Symbol" panose="05050102010706020507" pitchFamily="18" charset="2"/>
                        </a:rPr>
                        <a:t>[k]=1-0=1, shift by 1 place </a:t>
                      </a:r>
                      <a:endParaRPr lang="en-IN" b="0" dirty="0">
                        <a:latin typeface="Trebuchet MS" panose="020B0603020202020204" pitchFamily="34" charset="0"/>
                      </a:endParaRPr>
                    </a:p>
                  </a:txBody>
                  <a:tcPr/>
                </a:tc>
                <a:extLst>
                  <a:ext uri="{0D108BD9-81ED-4DB2-BD59-A6C34878D82A}">
                    <a16:rowId xmlns:a16="http://schemas.microsoft.com/office/drawing/2014/main" val="1230537752"/>
                  </a:ext>
                </a:extLst>
              </a:tr>
            </a:tbl>
          </a:graphicData>
        </a:graphic>
      </p:graphicFrame>
      <p:graphicFrame>
        <p:nvGraphicFramePr>
          <p:cNvPr id="11" name="Table 6">
            <a:extLst>
              <a:ext uri="{FF2B5EF4-FFF2-40B4-BE49-F238E27FC236}">
                <a16:creationId xmlns:a16="http://schemas.microsoft.com/office/drawing/2014/main" id="{E8C8978D-8D77-5352-1FA2-404D766AEF84}"/>
              </a:ext>
            </a:extLst>
          </p:cNvPr>
          <p:cNvGraphicFramePr>
            <a:graphicFrameLocks noGrp="1"/>
          </p:cNvGraphicFramePr>
          <p:nvPr>
            <p:extLst>
              <p:ext uri="{D42A27DB-BD31-4B8C-83A1-F6EECF244321}">
                <p14:modId xmlns:p14="http://schemas.microsoft.com/office/powerpoint/2010/main" val="4233372701"/>
              </p:ext>
            </p:extLst>
          </p:nvPr>
        </p:nvGraphicFramePr>
        <p:xfrm>
          <a:off x="218114" y="3063996"/>
          <a:ext cx="8900922" cy="1097280"/>
        </p:xfrm>
        <a:graphic>
          <a:graphicData uri="http://schemas.openxmlformats.org/drawingml/2006/table">
            <a:tbl>
              <a:tblPr firstRow="1" bandRow="1">
                <a:tableStyleId>{5C22544A-7EE6-4342-B048-85BDC9FD1C3A}</a:tableStyleId>
              </a:tblPr>
              <a:tblGrid>
                <a:gridCol w="418869">
                  <a:extLst>
                    <a:ext uri="{9D8B030D-6E8A-4147-A177-3AD203B41FA5}">
                      <a16:colId xmlns:a16="http://schemas.microsoft.com/office/drawing/2014/main" val="602930091"/>
                    </a:ext>
                  </a:extLst>
                </a:gridCol>
                <a:gridCol w="369898">
                  <a:extLst>
                    <a:ext uri="{9D8B030D-6E8A-4147-A177-3AD203B41FA5}">
                      <a16:colId xmlns:a16="http://schemas.microsoft.com/office/drawing/2014/main" val="1477212178"/>
                    </a:ext>
                  </a:extLst>
                </a:gridCol>
                <a:gridCol w="360726">
                  <a:extLst>
                    <a:ext uri="{9D8B030D-6E8A-4147-A177-3AD203B41FA5}">
                      <a16:colId xmlns:a16="http://schemas.microsoft.com/office/drawing/2014/main" val="668236179"/>
                    </a:ext>
                  </a:extLst>
                </a:gridCol>
                <a:gridCol w="327171">
                  <a:extLst>
                    <a:ext uri="{9D8B030D-6E8A-4147-A177-3AD203B41FA5}">
                      <a16:colId xmlns:a16="http://schemas.microsoft.com/office/drawing/2014/main" val="3542850018"/>
                    </a:ext>
                  </a:extLst>
                </a:gridCol>
                <a:gridCol w="402671">
                  <a:extLst>
                    <a:ext uri="{9D8B030D-6E8A-4147-A177-3AD203B41FA5}">
                      <a16:colId xmlns:a16="http://schemas.microsoft.com/office/drawing/2014/main" val="2416502709"/>
                    </a:ext>
                  </a:extLst>
                </a:gridCol>
                <a:gridCol w="411061">
                  <a:extLst>
                    <a:ext uri="{9D8B030D-6E8A-4147-A177-3AD203B41FA5}">
                      <a16:colId xmlns:a16="http://schemas.microsoft.com/office/drawing/2014/main" val="3138953532"/>
                    </a:ext>
                  </a:extLst>
                </a:gridCol>
                <a:gridCol w="402672">
                  <a:extLst>
                    <a:ext uri="{9D8B030D-6E8A-4147-A177-3AD203B41FA5}">
                      <a16:colId xmlns:a16="http://schemas.microsoft.com/office/drawing/2014/main" val="4022044966"/>
                    </a:ext>
                  </a:extLst>
                </a:gridCol>
                <a:gridCol w="461394">
                  <a:extLst>
                    <a:ext uri="{9D8B030D-6E8A-4147-A177-3AD203B41FA5}">
                      <a16:colId xmlns:a16="http://schemas.microsoft.com/office/drawing/2014/main" val="226203448"/>
                    </a:ext>
                  </a:extLst>
                </a:gridCol>
                <a:gridCol w="469784">
                  <a:extLst>
                    <a:ext uri="{9D8B030D-6E8A-4147-A177-3AD203B41FA5}">
                      <a16:colId xmlns:a16="http://schemas.microsoft.com/office/drawing/2014/main" val="1703116363"/>
                    </a:ext>
                  </a:extLst>
                </a:gridCol>
                <a:gridCol w="562062">
                  <a:extLst>
                    <a:ext uri="{9D8B030D-6E8A-4147-A177-3AD203B41FA5}">
                      <a16:colId xmlns:a16="http://schemas.microsoft.com/office/drawing/2014/main" val="3824871242"/>
                    </a:ext>
                  </a:extLst>
                </a:gridCol>
                <a:gridCol w="469783">
                  <a:extLst>
                    <a:ext uri="{9D8B030D-6E8A-4147-A177-3AD203B41FA5}">
                      <a16:colId xmlns:a16="http://schemas.microsoft.com/office/drawing/2014/main" val="2206299188"/>
                    </a:ext>
                  </a:extLst>
                </a:gridCol>
                <a:gridCol w="478173">
                  <a:extLst>
                    <a:ext uri="{9D8B030D-6E8A-4147-A177-3AD203B41FA5}">
                      <a16:colId xmlns:a16="http://schemas.microsoft.com/office/drawing/2014/main" val="3353871553"/>
                    </a:ext>
                  </a:extLst>
                </a:gridCol>
                <a:gridCol w="587229">
                  <a:extLst>
                    <a:ext uri="{9D8B030D-6E8A-4147-A177-3AD203B41FA5}">
                      <a16:colId xmlns:a16="http://schemas.microsoft.com/office/drawing/2014/main" val="2918267702"/>
                    </a:ext>
                  </a:extLst>
                </a:gridCol>
                <a:gridCol w="587230">
                  <a:extLst>
                    <a:ext uri="{9D8B030D-6E8A-4147-A177-3AD203B41FA5}">
                      <a16:colId xmlns:a16="http://schemas.microsoft.com/office/drawing/2014/main" val="1854098095"/>
                    </a:ext>
                  </a:extLst>
                </a:gridCol>
                <a:gridCol w="578841">
                  <a:extLst>
                    <a:ext uri="{9D8B030D-6E8A-4147-A177-3AD203B41FA5}">
                      <a16:colId xmlns:a16="http://schemas.microsoft.com/office/drawing/2014/main" val="1118249841"/>
                    </a:ext>
                  </a:extLst>
                </a:gridCol>
                <a:gridCol w="494950">
                  <a:extLst>
                    <a:ext uri="{9D8B030D-6E8A-4147-A177-3AD203B41FA5}">
                      <a16:colId xmlns:a16="http://schemas.microsoft.com/office/drawing/2014/main" val="388530812"/>
                    </a:ext>
                  </a:extLst>
                </a:gridCol>
                <a:gridCol w="494951">
                  <a:extLst>
                    <a:ext uri="{9D8B030D-6E8A-4147-A177-3AD203B41FA5}">
                      <a16:colId xmlns:a16="http://schemas.microsoft.com/office/drawing/2014/main" val="4064604353"/>
                    </a:ext>
                  </a:extLst>
                </a:gridCol>
                <a:gridCol w="503339">
                  <a:extLst>
                    <a:ext uri="{9D8B030D-6E8A-4147-A177-3AD203B41FA5}">
                      <a16:colId xmlns:a16="http://schemas.microsoft.com/office/drawing/2014/main" val="2168863444"/>
                    </a:ext>
                  </a:extLst>
                </a:gridCol>
                <a:gridCol w="520118">
                  <a:extLst>
                    <a:ext uri="{9D8B030D-6E8A-4147-A177-3AD203B41FA5}">
                      <a16:colId xmlns:a16="http://schemas.microsoft.com/office/drawing/2014/main" val="1388264307"/>
                    </a:ext>
                  </a:extLst>
                </a:gridCol>
              </a:tblGrid>
              <a:tr h="358712">
                <a:tc>
                  <a:txBody>
                    <a:bodyPr/>
                    <a:lstStyle/>
                    <a:p>
                      <a:pPr algn="ctr"/>
                      <a:r>
                        <a:rPr lang="en-US" dirty="0">
                          <a:solidFill>
                            <a:srgbClr val="C00000"/>
                          </a:solidFill>
                          <a:latin typeface="Trebuchet MS" panose="020B0603020202020204" pitchFamily="34" charset="0"/>
                        </a:rPr>
                        <a:t>1</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2</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3</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4</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5</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6</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7</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8</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9</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10</a:t>
                      </a:r>
                      <a:endParaRPr lang="en-IN" dirty="0">
                        <a:solidFill>
                          <a:srgbClr val="C00000"/>
                        </a:solidFill>
                        <a:latin typeface="Trebuchet MS" panose="020B0603020202020204" pitchFamily="34" charset="0"/>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11</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12</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13</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14</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15</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16</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17</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18</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19</a:t>
                      </a:r>
                      <a:endParaRPr lang="en-IN" sz="1800" b="1" kern="1200" dirty="0">
                        <a:solidFill>
                          <a:srgbClr val="C00000"/>
                        </a:solidFill>
                        <a:latin typeface="Trebuchet MS" panose="020B0603020202020204" pitchFamily="34" charset="0"/>
                        <a:ea typeface="+mn-ea"/>
                        <a:cs typeface="+mn-cs"/>
                      </a:endParaRPr>
                    </a:p>
                  </a:txBody>
                  <a:tcPr/>
                </a:tc>
                <a:extLst>
                  <a:ext uri="{0D108BD9-81ED-4DB2-BD59-A6C34878D82A}">
                    <a16:rowId xmlns:a16="http://schemas.microsoft.com/office/drawing/2014/main" val="1567833596"/>
                  </a:ext>
                </a:extLst>
              </a:tr>
              <a:tr h="336036">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a</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extLst>
                  <a:ext uri="{0D108BD9-81ED-4DB2-BD59-A6C34878D82A}">
                    <a16:rowId xmlns:a16="http://schemas.microsoft.com/office/drawing/2014/main" val="3068506197"/>
                  </a:ext>
                </a:extLst>
              </a:tr>
              <a:tr h="336036">
                <a:tc>
                  <a:txBody>
                    <a:bodyPr/>
                    <a:lstStyle/>
                    <a:p>
                      <a:endParaRPr lang="en-IN" dirty="0"/>
                    </a:p>
                  </a:txBody>
                  <a:tcPr/>
                </a:tc>
                <a:tc>
                  <a:txBody>
                    <a:bodyPr/>
                    <a:lstStyle/>
                    <a:p>
                      <a:endParaRPr lang="en-IN" dirty="0"/>
                    </a:p>
                  </a:txBody>
                  <a:tcPr/>
                </a:tc>
                <a:tc>
                  <a:txBody>
                    <a:bodyPr/>
                    <a:lstStyle/>
                    <a:p>
                      <a:pPr algn="ctr"/>
                      <a:endParaRPr lang="en-IN" b="1" dirty="0">
                        <a:solidFill>
                          <a:srgbClr val="7030A0"/>
                        </a:solidFill>
                      </a:endParaRPr>
                    </a:p>
                  </a:txBody>
                  <a:tcPr/>
                </a:tc>
                <a:tc>
                  <a:txBody>
                    <a:bodyPr/>
                    <a:lstStyle/>
                    <a:p>
                      <a:pPr algn="ctr"/>
                      <a:endParaRPr lang="en-IN" b="1" dirty="0">
                        <a:solidFill>
                          <a:srgbClr val="7030A0"/>
                        </a:solidFill>
                      </a:endParaRPr>
                    </a:p>
                  </a:txBody>
                  <a:tcPr/>
                </a:tc>
                <a:tc>
                  <a:txBody>
                    <a:bodyPr/>
                    <a:lstStyle/>
                    <a:p>
                      <a:pPr marL="0" algn="ctr" defTabSz="914400" rtl="0" eaLnBrk="1" latinLnBrk="0" hangingPunct="1"/>
                      <a:endParaRPr lang="en-IN" sz="1800" b="1" kern="1200" dirty="0">
                        <a:solidFill>
                          <a:srgbClr val="7030A0"/>
                        </a:solidFill>
                        <a:latin typeface="+mn-lt"/>
                        <a:ea typeface="+mn-ea"/>
                        <a:cs typeface="+mn-cs"/>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a</a:t>
                      </a:r>
                      <a:endParaRPr lang="en-IN" sz="1800" b="1" kern="1200" dirty="0">
                        <a:solidFill>
                          <a:srgbClr val="7030A0"/>
                        </a:solidFill>
                        <a:latin typeface="+mn-lt"/>
                        <a:ea typeface="+mn-ea"/>
                        <a:cs typeface="+mn-cs"/>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b</a:t>
                      </a:r>
                      <a:endParaRPr lang="en-IN" sz="1800" b="1" kern="1200" dirty="0">
                        <a:solidFill>
                          <a:srgbClr val="7030A0"/>
                        </a:solidFill>
                        <a:latin typeface="+mn-lt"/>
                        <a:ea typeface="+mn-ea"/>
                        <a:cs typeface="+mn-cs"/>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c</a:t>
                      </a:r>
                      <a:endParaRPr lang="en-IN" sz="1800" b="1" kern="1200" dirty="0">
                        <a:solidFill>
                          <a:srgbClr val="7030A0"/>
                        </a:solidFill>
                        <a:latin typeface="+mn-lt"/>
                        <a:ea typeface="+mn-ea"/>
                        <a:cs typeface="+mn-cs"/>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65109940"/>
                  </a:ext>
                </a:extLst>
              </a:tr>
            </a:tbl>
          </a:graphicData>
        </a:graphic>
      </p:graphicFrame>
      <p:graphicFrame>
        <p:nvGraphicFramePr>
          <p:cNvPr id="12" name="Table 10">
            <a:extLst>
              <a:ext uri="{FF2B5EF4-FFF2-40B4-BE49-F238E27FC236}">
                <a16:creationId xmlns:a16="http://schemas.microsoft.com/office/drawing/2014/main" id="{4FD9E3E7-869D-CC34-BEE8-9E4755030F07}"/>
              </a:ext>
            </a:extLst>
          </p:cNvPr>
          <p:cNvGraphicFramePr>
            <a:graphicFrameLocks noGrp="1"/>
          </p:cNvGraphicFramePr>
          <p:nvPr>
            <p:extLst>
              <p:ext uri="{D42A27DB-BD31-4B8C-83A1-F6EECF244321}">
                <p14:modId xmlns:p14="http://schemas.microsoft.com/office/powerpoint/2010/main" val="2108450867"/>
              </p:ext>
            </p:extLst>
          </p:nvPr>
        </p:nvGraphicFramePr>
        <p:xfrm>
          <a:off x="218115" y="4291395"/>
          <a:ext cx="9538282" cy="373107"/>
        </p:xfrm>
        <a:graphic>
          <a:graphicData uri="http://schemas.openxmlformats.org/drawingml/2006/table">
            <a:tbl>
              <a:tblPr firstRow="1" bandRow="1">
                <a:tableStyleId>{5C22544A-7EE6-4342-B048-85BDC9FD1C3A}</a:tableStyleId>
              </a:tblPr>
              <a:tblGrid>
                <a:gridCol w="9538282">
                  <a:extLst>
                    <a:ext uri="{9D8B030D-6E8A-4147-A177-3AD203B41FA5}">
                      <a16:colId xmlns:a16="http://schemas.microsoft.com/office/drawing/2014/main" val="3253632260"/>
                    </a:ext>
                  </a:extLst>
                </a:gridCol>
              </a:tblGrid>
              <a:tr h="373107">
                <a:tc>
                  <a:txBody>
                    <a:bodyPr/>
                    <a:lstStyle/>
                    <a:p>
                      <a:r>
                        <a:rPr lang="en-US" b="0" dirty="0">
                          <a:solidFill>
                            <a:schemeClr val="tx1"/>
                          </a:solidFill>
                          <a:latin typeface="Trebuchet MS" panose="020B0603020202020204" pitchFamily="34" charset="0"/>
                        </a:rPr>
                        <a:t>Last match occurred at k=3, </a:t>
                      </a:r>
                      <a:r>
                        <a:rPr lang="en-US" b="0" dirty="0">
                          <a:solidFill>
                            <a:schemeClr val="tx1"/>
                          </a:solidFill>
                          <a:latin typeface="Trebuchet MS" panose="020B0603020202020204" pitchFamily="34" charset="0"/>
                          <a:sym typeface="Symbol" panose="05050102010706020507" pitchFamily="18" charset="2"/>
                        </a:rPr>
                        <a:t></a:t>
                      </a:r>
                      <a:r>
                        <a:rPr lang="en-US" b="0" dirty="0">
                          <a:solidFill>
                            <a:schemeClr val="tx1"/>
                          </a:solidFill>
                          <a:latin typeface="Trebuchet MS" panose="020B0603020202020204" pitchFamily="34" charset="0"/>
                        </a:rPr>
                        <a:t>[3]=1, shift Pattern, P by k-</a:t>
                      </a:r>
                      <a:r>
                        <a:rPr lang="en-US" b="0" dirty="0">
                          <a:solidFill>
                            <a:schemeClr val="tx1"/>
                          </a:solidFill>
                          <a:latin typeface="Trebuchet MS" panose="020B0603020202020204" pitchFamily="34" charset="0"/>
                          <a:sym typeface="Symbol" panose="05050102010706020507" pitchFamily="18" charset="2"/>
                        </a:rPr>
                        <a:t>[k]=3-1=2, shift by 2 places </a:t>
                      </a:r>
                      <a:endParaRPr lang="en-IN" b="0" dirty="0">
                        <a:latin typeface="Trebuchet MS" panose="020B0603020202020204" pitchFamily="34" charset="0"/>
                      </a:endParaRPr>
                    </a:p>
                  </a:txBody>
                  <a:tcPr/>
                </a:tc>
                <a:extLst>
                  <a:ext uri="{0D108BD9-81ED-4DB2-BD59-A6C34878D82A}">
                    <a16:rowId xmlns:a16="http://schemas.microsoft.com/office/drawing/2014/main" val="1230537752"/>
                  </a:ext>
                </a:extLst>
              </a:tr>
            </a:tbl>
          </a:graphicData>
        </a:graphic>
      </p:graphicFrame>
      <p:graphicFrame>
        <p:nvGraphicFramePr>
          <p:cNvPr id="3" name="Table 6">
            <a:extLst>
              <a:ext uri="{FF2B5EF4-FFF2-40B4-BE49-F238E27FC236}">
                <a16:creationId xmlns:a16="http://schemas.microsoft.com/office/drawing/2014/main" id="{04434B7F-9105-7D84-B7F4-B48C953956FD}"/>
              </a:ext>
            </a:extLst>
          </p:cNvPr>
          <p:cNvGraphicFramePr>
            <a:graphicFrameLocks noGrp="1"/>
          </p:cNvGraphicFramePr>
          <p:nvPr>
            <p:extLst>
              <p:ext uri="{D42A27DB-BD31-4B8C-83A1-F6EECF244321}">
                <p14:modId xmlns:p14="http://schemas.microsoft.com/office/powerpoint/2010/main" val="1115120334"/>
              </p:ext>
            </p:extLst>
          </p:nvPr>
        </p:nvGraphicFramePr>
        <p:xfrm>
          <a:off x="218114" y="4829500"/>
          <a:ext cx="8900922" cy="1097280"/>
        </p:xfrm>
        <a:graphic>
          <a:graphicData uri="http://schemas.openxmlformats.org/drawingml/2006/table">
            <a:tbl>
              <a:tblPr firstRow="1" bandRow="1">
                <a:tableStyleId>{5C22544A-7EE6-4342-B048-85BDC9FD1C3A}</a:tableStyleId>
              </a:tblPr>
              <a:tblGrid>
                <a:gridCol w="418869">
                  <a:extLst>
                    <a:ext uri="{9D8B030D-6E8A-4147-A177-3AD203B41FA5}">
                      <a16:colId xmlns:a16="http://schemas.microsoft.com/office/drawing/2014/main" val="602930091"/>
                    </a:ext>
                  </a:extLst>
                </a:gridCol>
                <a:gridCol w="369898">
                  <a:extLst>
                    <a:ext uri="{9D8B030D-6E8A-4147-A177-3AD203B41FA5}">
                      <a16:colId xmlns:a16="http://schemas.microsoft.com/office/drawing/2014/main" val="1477212178"/>
                    </a:ext>
                  </a:extLst>
                </a:gridCol>
                <a:gridCol w="360726">
                  <a:extLst>
                    <a:ext uri="{9D8B030D-6E8A-4147-A177-3AD203B41FA5}">
                      <a16:colId xmlns:a16="http://schemas.microsoft.com/office/drawing/2014/main" val="668236179"/>
                    </a:ext>
                  </a:extLst>
                </a:gridCol>
                <a:gridCol w="327171">
                  <a:extLst>
                    <a:ext uri="{9D8B030D-6E8A-4147-A177-3AD203B41FA5}">
                      <a16:colId xmlns:a16="http://schemas.microsoft.com/office/drawing/2014/main" val="3542850018"/>
                    </a:ext>
                  </a:extLst>
                </a:gridCol>
                <a:gridCol w="402671">
                  <a:extLst>
                    <a:ext uri="{9D8B030D-6E8A-4147-A177-3AD203B41FA5}">
                      <a16:colId xmlns:a16="http://schemas.microsoft.com/office/drawing/2014/main" val="2416502709"/>
                    </a:ext>
                  </a:extLst>
                </a:gridCol>
                <a:gridCol w="411061">
                  <a:extLst>
                    <a:ext uri="{9D8B030D-6E8A-4147-A177-3AD203B41FA5}">
                      <a16:colId xmlns:a16="http://schemas.microsoft.com/office/drawing/2014/main" val="3138953532"/>
                    </a:ext>
                  </a:extLst>
                </a:gridCol>
                <a:gridCol w="402672">
                  <a:extLst>
                    <a:ext uri="{9D8B030D-6E8A-4147-A177-3AD203B41FA5}">
                      <a16:colId xmlns:a16="http://schemas.microsoft.com/office/drawing/2014/main" val="4022044966"/>
                    </a:ext>
                  </a:extLst>
                </a:gridCol>
                <a:gridCol w="484961">
                  <a:extLst>
                    <a:ext uri="{9D8B030D-6E8A-4147-A177-3AD203B41FA5}">
                      <a16:colId xmlns:a16="http://schemas.microsoft.com/office/drawing/2014/main" val="226203448"/>
                    </a:ext>
                  </a:extLst>
                </a:gridCol>
                <a:gridCol w="446217">
                  <a:extLst>
                    <a:ext uri="{9D8B030D-6E8A-4147-A177-3AD203B41FA5}">
                      <a16:colId xmlns:a16="http://schemas.microsoft.com/office/drawing/2014/main" val="1703116363"/>
                    </a:ext>
                  </a:extLst>
                </a:gridCol>
                <a:gridCol w="562062">
                  <a:extLst>
                    <a:ext uri="{9D8B030D-6E8A-4147-A177-3AD203B41FA5}">
                      <a16:colId xmlns:a16="http://schemas.microsoft.com/office/drawing/2014/main" val="3824871242"/>
                    </a:ext>
                  </a:extLst>
                </a:gridCol>
                <a:gridCol w="469783">
                  <a:extLst>
                    <a:ext uri="{9D8B030D-6E8A-4147-A177-3AD203B41FA5}">
                      <a16:colId xmlns:a16="http://schemas.microsoft.com/office/drawing/2014/main" val="2206299188"/>
                    </a:ext>
                  </a:extLst>
                </a:gridCol>
                <a:gridCol w="478173">
                  <a:extLst>
                    <a:ext uri="{9D8B030D-6E8A-4147-A177-3AD203B41FA5}">
                      <a16:colId xmlns:a16="http://schemas.microsoft.com/office/drawing/2014/main" val="3353871553"/>
                    </a:ext>
                  </a:extLst>
                </a:gridCol>
                <a:gridCol w="587229">
                  <a:extLst>
                    <a:ext uri="{9D8B030D-6E8A-4147-A177-3AD203B41FA5}">
                      <a16:colId xmlns:a16="http://schemas.microsoft.com/office/drawing/2014/main" val="2918267702"/>
                    </a:ext>
                  </a:extLst>
                </a:gridCol>
                <a:gridCol w="587230">
                  <a:extLst>
                    <a:ext uri="{9D8B030D-6E8A-4147-A177-3AD203B41FA5}">
                      <a16:colId xmlns:a16="http://schemas.microsoft.com/office/drawing/2014/main" val="1854098095"/>
                    </a:ext>
                  </a:extLst>
                </a:gridCol>
                <a:gridCol w="578841">
                  <a:extLst>
                    <a:ext uri="{9D8B030D-6E8A-4147-A177-3AD203B41FA5}">
                      <a16:colId xmlns:a16="http://schemas.microsoft.com/office/drawing/2014/main" val="1118249841"/>
                    </a:ext>
                  </a:extLst>
                </a:gridCol>
                <a:gridCol w="494950">
                  <a:extLst>
                    <a:ext uri="{9D8B030D-6E8A-4147-A177-3AD203B41FA5}">
                      <a16:colId xmlns:a16="http://schemas.microsoft.com/office/drawing/2014/main" val="388530812"/>
                    </a:ext>
                  </a:extLst>
                </a:gridCol>
                <a:gridCol w="494951">
                  <a:extLst>
                    <a:ext uri="{9D8B030D-6E8A-4147-A177-3AD203B41FA5}">
                      <a16:colId xmlns:a16="http://schemas.microsoft.com/office/drawing/2014/main" val="4064604353"/>
                    </a:ext>
                  </a:extLst>
                </a:gridCol>
                <a:gridCol w="503339">
                  <a:extLst>
                    <a:ext uri="{9D8B030D-6E8A-4147-A177-3AD203B41FA5}">
                      <a16:colId xmlns:a16="http://schemas.microsoft.com/office/drawing/2014/main" val="2168863444"/>
                    </a:ext>
                  </a:extLst>
                </a:gridCol>
                <a:gridCol w="520118">
                  <a:extLst>
                    <a:ext uri="{9D8B030D-6E8A-4147-A177-3AD203B41FA5}">
                      <a16:colId xmlns:a16="http://schemas.microsoft.com/office/drawing/2014/main" val="1388264307"/>
                    </a:ext>
                  </a:extLst>
                </a:gridCol>
              </a:tblGrid>
              <a:tr h="338118">
                <a:tc>
                  <a:txBody>
                    <a:bodyPr/>
                    <a:lstStyle/>
                    <a:p>
                      <a:pPr algn="ctr"/>
                      <a:r>
                        <a:rPr lang="en-US" dirty="0">
                          <a:solidFill>
                            <a:srgbClr val="C00000"/>
                          </a:solidFill>
                          <a:latin typeface="Trebuchet MS" panose="020B0603020202020204" pitchFamily="34" charset="0"/>
                        </a:rPr>
                        <a:t>1</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2</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3</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4</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5</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6</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7</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8</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9</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10</a:t>
                      </a:r>
                      <a:endParaRPr lang="en-IN" dirty="0">
                        <a:solidFill>
                          <a:srgbClr val="C00000"/>
                        </a:solidFill>
                        <a:latin typeface="Trebuchet MS" panose="020B0603020202020204" pitchFamily="34" charset="0"/>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11</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12</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13</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14</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15</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16</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17</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18</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19</a:t>
                      </a:r>
                      <a:endParaRPr lang="en-IN" sz="1800" b="1" kern="1200" dirty="0">
                        <a:solidFill>
                          <a:srgbClr val="C00000"/>
                        </a:solidFill>
                        <a:latin typeface="Trebuchet MS" panose="020B0603020202020204" pitchFamily="34" charset="0"/>
                        <a:ea typeface="+mn-ea"/>
                        <a:cs typeface="+mn-cs"/>
                      </a:endParaRPr>
                    </a:p>
                  </a:txBody>
                  <a:tcPr/>
                </a:tc>
                <a:extLst>
                  <a:ext uri="{0D108BD9-81ED-4DB2-BD59-A6C34878D82A}">
                    <a16:rowId xmlns:a16="http://schemas.microsoft.com/office/drawing/2014/main" val="1567833596"/>
                  </a:ext>
                </a:extLst>
              </a:tr>
              <a:tr h="336036">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a</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extLst>
                  <a:ext uri="{0D108BD9-81ED-4DB2-BD59-A6C34878D82A}">
                    <a16:rowId xmlns:a16="http://schemas.microsoft.com/office/drawing/2014/main" val="3068506197"/>
                  </a:ext>
                </a:extLst>
              </a:tr>
              <a:tr h="336036">
                <a:tc>
                  <a:txBody>
                    <a:bodyPr/>
                    <a:lstStyle/>
                    <a:p>
                      <a:endParaRPr lang="en-IN" dirty="0"/>
                    </a:p>
                  </a:txBody>
                  <a:tcPr/>
                </a:tc>
                <a:tc>
                  <a:txBody>
                    <a:bodyPr/>
                    <a:lstStyle/>
                    <a:p>
                      <a:endParaRPr lang="en-IN" dirty="0"/>
                    </a:p>
                  </a:txBody>
                  <a:tcPr/>
                </a:tc>
                <a:tc>
                  <a:txBody>
                    <a:bodyPr/>
                    <a:lstStyle/>
                    <a:p>
                      <a:pPr algn="ctr"/>
                      <a:endParaRPr lang="en-IN" b="1" dirty="0">
                        <a:solidFill>
                          <a:srgbClr val="7030A0"/>
                        </a:solidFill>
                      </a:endParaRPr>
                    </a:p>
                  </a:txBody>
                  <a:tcPr/>
                </a:tc>
                <a:tc>
                  <a:txBody>
                    <a:bodyPr/>
                    <a:lstStyle/>
                    <a:p>
                      <a:pPr algn="ctr"/>
                      <a:endParaRPr lang="en-IN" b="1" dirty="0">
                        <a:solidFill>
                          <a:srgbClr val="7030A0"/>
                        </a:solidFill>
                      </a:endParaRPr>
                    </a:p>
                  </a:txBody>
                  <a:tcPr/>
                </a:tc>
                <a:tc>
                  <a:txBody>
                    <a:bodyPr/>
                    <a:lstStyle/>
                    <a:p>
                      <a:pPr marL="0" algn="ctr" defTabSz="914400" rtl="0" eaLnBrk="1" latinLnBrk="0" hangingPunct="1"/>
                      <a:endParaRPr lang="en-IN" sz="1800" b="1" kern="1200" dirty="0">
                        <a:solidFill>
                          <a:srgbClr val="7030A0"/>
                        </a:solidFill>
                        <a:latin typeface="+mn-lt"/>
                        <a:ea typeface="+mn-ea"/>
                        <a:cs typeface="+mn-cs"/>
                      </a:endParaRPr>
                    </a:p>
                  </a:txBody>
                  <a:tcPr/>
                </a:tc>
                <a:tc>
                  <a:txBody>
                    <a:bodyPr/>
                    <a:lstStyle/>
                    <a:p>
                      <a:pPr algn="ctr"/>
                      <a:endParaRPr lang="en-IN" b="1" dirty="0">
                        <a:solidFill>
                          <a:srgbClr val="7030A0"/>
                        </a:solidFill>
                      </a:endParaRPr>
                    </a:p>
                  </a:txBody>
                  <a:tcPr/>
                </a:tc>
                <a:tc>
                  <a:txBody>
                    <a:bodyPr/>
                    <a:lstStyle/>
                    <a:p>
                      <a:pPr algn="ctr"/>
                      <a:endParaRPr lang="en-IN" b="1" dirty="0">
                        <a:solidFill>
                          <a:srgbClr val="7030A0"/>
                        </a:solidFill>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a</a:t>
                      </a:r>
                      <a:endParaRPr lang="en-IN" sz="1800" b="1" kern="1200" dirty="0">
                        <a:solidFill>
                          <a:srgbClr val="7030A0"/>
                        </a:solidFill>
                        <a:latin typeface="+mn-lt"/>
                        <a:ea typeface="+mn-ea"/>
                        <a:cs typeface="+mn-cs"/>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b</a:t>
                      </a:r>
                      <a:endParaRPr lang="en-IN" sz="1800" b="1" kern="1200" dirty="0">
                        <a:solidFill>
                          <a:srgbClr val="7030A0"/>
                        </a:solidFill>
                        <a:latin typeface="+mn-lt"/>
                        <a:ea typeface="+mn-ea"/>
                        <a:cs typeface="+mn-cs"/>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c</a:t>
                      </a:r>
                      <a:endParaRPr lang="en-IN" sz="1800" b="1" kern="1200" dirty="0">
                        <a:solidFill>
                          <a:srgbClr val="7030A0"/>
                        </a:solidFill>
                        <a:latin typeface="+mn-lt"/>
                        <a:ea typeface="+mn-ea"/>
                        <a:cs typeface="+mn-cs"/>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65109940"/>
                  </a:ext>
                </a:extLst>
              </a:tr>
            </a:tbl>
          </a:graphicData>
        </a:graphic>
      </p:graphicFrame>
      <p:graphicFrame>
        <p:nvGraphicFramePr>
          <p:cNvPr id="4" name="Table 10">
            <a:extLst>
              <a:ext uri="{FF2B5EF4-FFF2-40B4-BE49-F238E27FC236}">
                <a16:creationId xmlns:a16="http://schemas.microsoft.com/office/drawing/2014/main" id="{5455D911-B6DA-1316-986C-6B1E14A7A7AA}"/>
              </a:ext>
            </a:extLst>
          </p:cNvPr>
          <p:cNvGraphicFramePr>
            <a:graphicFrameLocks noGrp="1"/>
          </p:cNvGraphicFramePr>
          <p:nvPr>
            <p:extLst>
              <p:ext uri="{D42A27DB-BD31-4B8C-83A1-F6EECF244321}">
                <p14:modId xmlns:p14="http://schemas.microsoft.com/office/powerpoint/2010/main" val="1303868961"/>
              </p:ext>
            </p:extLst>
          </p:nvPr>
        </p:nvGraphicFramePr>
        <p:xfrm>
          <a:off x="218114" y="6091778"/>
          <a:ext cx="9538283" cy="373107"/>
        </p:xfrm>
        <a:graphic>
          <a:graphicData uri="http://schemas.openxmlformats.org/drawingml/2006/table">
            <a:tbl>
              <a:tblPr firstRow="1" bandRow="1">
                <a:tableStyleId>{5C22544A-7EE6-4342-B048-85BDC9FD1C3A}</a:tableStyleId>
              </a:tblPr>
              <a:tblGrid>
                <a:gridCol w="9538283">
                  <a:extLst>
                    <a:ext uri="{9D8B030D-6E8A-4147-A177-3AD203B41FA5}">
                      <a16:colId xmlns:a16="http://schemas.microsoft.com/office/drawing/2014/main" val="3253632260"/>
                    </a:ext>
                  </a:extLst>
                </a:gridCol>
              </a:tblGrid>
              <a:tr h="373107">
                <a:tc>
                  <a:txBody>
                    <a:bodyPr/>
                    <a:lstStyle/>
                    <a:p>
                      <a:r>
                        <a:rPr lang="en-US" b="0" dirty="0">
                          <a:solidFill>
                            <a:schemeClr val="tx1"/>
                          </a:solidFill>
                          <a:latin typeface="Trebuchet MS" panose="020B0603020202020204" pitchFamily="34" charset="0"/>
                        </a:rPr>
                        <a:t>Last match occurred at k=1, </a:t>
                      </a:r>
                      <a:r>
                        <a:rPr lang="en-US" b="0" dirty="0">
                          <a:solidFill>
                            <a:schemeClr val="tx1"/>
                          </a:solidFill>
                          <a:latin typeface="Trebuchet MS" panose="020B0603020202020204" pitchFamily="34" charset="0"/>
                          <a:sym typeface="Symbol" panose="05050102010706020507" pitchFamily="18" charset="2"/>
                        </a:rPr>
                        <a:t></a:t>
                      </a:r>
                      <a:r>
                        <a:rPr lang="en-US" b="0" dirty="0">
                          <a:solidFill>
                            <a:schemeClr val="tx1"/>
                          </a:solidFill>
                          <a:latin typeface="Trebuchet MS" panose="020B0603020202020204" pitchFamily="34" charset="0"/>
                        </a:rPr>
                        <a:t>[1]=0, shift Pattern, P by k-</a:t>
                      </a:r>
                      <a:r>
                        <a:rPr lang="en-US" b="0" dirty="0">
                          <a:solidFill>
                            <a:schemeClr val="tx1"/>
                          </a:solidFill>
                          <a:latin typeface="Trebuchet MS" panose="020B0603020202020204" pitchFamily="34" charset="0"/>
                          <a:sym typeface="Symbol" panose="05050102010706020507" pitchFamily="18" charset="2"/>
                        </a:rPr>
                        <a:t>[k]=1-0=1, shift by 1 place </a:t>
                      </a:r>
                      <a:endParaRPr lang="en-IN" b="0" dirty="0">
                        <a:latin typeface="Trebuchet MS" panose="020B0603020202020204" pitchFamily="34" charset="0"/>
                      </a:endParaRPr>
                    </a:p>
                  </a:txBody>
                  <a:tcPr/>
                </a:tc>
                <a:extLst>
                  <a:ext uri="{0D108BD9-81ED-4DB2-BD59-A6C34878D82A}">
                    <a16:rowId xmlns:a16="http://schemas.microsoft.com/office/drawing/2014/main" val="1230537752"/>
                  </a:ext>
                </a:extLst>
              </a:tr>
            </a:tbl>
          </a:graphicData>
        </a:graphic>
      </p:graphicFrame>
    </p:spTree>
    <p:extLst>
      <p:ext uri="{BB962C8B-B14F-4D97-AF65-F5344CB8AC3E}">
        <p14:creationId xmlns:p14="http://schemas.microsoft.com/office/powerpoint/2010/main" val="11568816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3BCE5-562D-66B7-2838-228DFEF39631}"/>
              </a:ext>
            </a:extLst>
          </p:cNvPr>
          <p:cNvSpPr>
            <a:spLocks noGrp="1"/>
          </p:cNvSpPr>
          <p:nvPr>
            <p:ph type="title"/>
          </p:nvPr>
        </p:nvSpPr>
        <p:spPr>
          <a:xfrm>
            <a:off x="351639" y="116870"/>
            <a:ext cx="10515600" cy="373106"/>
          </a:xfrm>
        </p:spPr>
        <p:txBody>
          <a:bodyPr>
            <a:noAutofit/>
          </a:bodyPr>
          <a:lstStyle/>
          <a:p>
            <a:r>
              <a:rPr lang="en-US" altLang="en-US" sz="2500" dirty="0">
                <a:cs typeface="Angsana New" pitchFamily="18" charset="-34"/>
              </a:rPr>
              <a:t>                                                        </a:t>
            </a:r>
            <a:r>
              <a:rPr lang="th-TH" altLang="en-US" sz="2500" dirty="0">
                <a:cs typeface="Angsana New" pitchFamily="18" charset="-34"/>
              </a:rPr>
              <a:t>KMP</a:t>
            </a:r>
            <a:r>
              <a:rPr lang="en-US" altLang="en-US" sz="2500" dirty="0">
                <a:cs typeface="Angsana New" pitchFamily="18" charset="-34"/>
              </a:rPr>
              <a:t> Algorithm-Example3</a:t>
            </a:r>
            <a:endParaRPr lang="en-IN" sz="2500" dirty="0"/>
          </a:p>
        </p:txBody>
      </p:sp>
      <p:graphicFrame>
        <p:nvGraphicFramePr>
          <p:cNvPr id="5" name="Table 5">
            <a:extLst>
              <a:ext uri="{FF2B5EF4-FFF2-40B4-BE49-F238E27FC236}">
                <a16:creationId xmlns:a16="http://schemas.microsoft.com/office/drawing/2014/main" id="{E12CEA7B-C8EE-D121-4565-9885756665F8}"/>
              </a:ext>
            </a:extLst>
          </p:cNvPr>
          <p:cNvGraphicFramePr>
            <a:graphicFrameLocks noGrp="1"/>
          </p:cNvGraphicFramePr>
          <p:nvPr/>
        </p:nvGraphicFramePr>
        <p:xfrm>
          <a:off x="218114" y="116871"/>
          <a:ext cx="3322040" cy="1097280"/>
        </p:xfrm>
        <a:graphic>
          <a:graphicData uri="http://schemas.openxmlformats.org/drawingml/2006/table">
            <a:tbl>
              <a:tblPr firstRow="1" bandRow="1">
                <a:tableStyleId>{5C22544A-7EE6-4342-B048-85BDC9FD1C3A}</a:tableStyleId>
              </a:tblPr>
              <a:tblGrid>
                <a:gridCol w="298434">
                  <a:extLst>
                    <a:ext uri="{9D8B030D-6E8A-4147-A177-3AD203B41FA5}">
                      <a16:colId xmlns:a16="http://schemas.microsoft.com/office/drawing/2014/main" val="2357555632"/>
                    </a:ext>
                  </a:extLst>
                </a:gridCol>
                <a:gridCol w="400529">
                  <a:extLst>
                    <a:ext uri="{9D8B030D-6E8A-4147-A177-3AD203B41FA5}">
                      <a16:colId xmlns:a16="http://schemas.microsoft.com/office/drawing/2014/main" val="3353839228"/>
                    </a:ext>
                  </a:extLst>
                </a:gridCol>
                <a:gridCol w="376969">
                  <a:extLst>
                    <a:ext uri="{9D8B030D-6E8A-4147-A177-3AD203B41FA5}">
                      <a16:colId xmlns:a16="http://schemas.microsoft.com/office/drawing/2014/main" val="1364141513"/>
                    </a:ext>
                  </a:extLst>
                </a:gridCol>
                <a:gridCol w="400530">
                  <a:extLst>
                    <a:ext uri="{9D8B030D-6E8A-4147-A177-3AD203B41FA5}">
                      <a16:colId xmlns:a16="http://schemas.microsoft.com/office/drawing/2014/main" val="3700391975"/>
                    </a:ext>
                  </a:extLst>
                </a:gridCol>
                <a:gridCol w="424090">
                  <a:extLst>
                    <a:ext uri="{9D8B030D-6E8A-4147-A177-3AD203B41FA5}">
                      <a16:colId xmlns:a16="http://schemas.microsoft.com/office/drawing/2014/main" val="2682526437"/>
                    </a:ext>
                  </a:extLst>
                </a:gridCol>
                <a:gridCol w="408384">
                  <a:extLst>
                    <a:ext uri="{9D8B030D-6E8A-4147-A177-3AD203B41FA5}">
                      <a16:colId xmlns:a16="http://schemas.microsoft.com/office/drawing/2014/main" val="3402778058"/>
                    </a:ext>
                  </a:extLst>
                </a:gridCol>
                <a:gridCol w="361262">
                  <a:extLst>
                    <a:ext uri="{9D8B030D-6E8A-4147-A177-3AD203B41FA5}">
                      <a16:colId xmlns:a16="http://schemas.microsoft.com/office/drawing/2014/main" val="2527459559"/>
                    </a:ext>
                  </a:extLst>
                </a:gridCol>
                <a:gridCol w="329848">
                  <a:extLst>
                    <a:ext uri="{9D8B030D-6E8A-4147-A177-3AD203B41FA5}">
                      <a16:colId xmlns:a16="http://schemas.microsoft.com/office/drawing/2014/main" val="1480471388"/>
                    </a:ext>
                  </a:extLst>
                </a:gridCol>
                <a:gridCol w="321994">
                  <a:extLst>
                    <a:ext uri="{9D8B030D-6E8A-4147-A177-3AD203B41FA5}">
                      <a16:colId xmlns:a16="http://schemas.microsoft.com/office/drawing/2014/main" val="2800048710"/>
                    </a:ext>
                  </a:extLst>
                </a:gridCol>
              </a:tblGrid>
              <a:tr h="282621">
                <a:tc>
                  <a:txBody>
                    <a:bodyPr/>
                    <a:lstStyle/>
                    <a:p>
                      <a:pPr algn="ctr"/>
                      <a:r>
                        <a:rPr lang="en-US" dirty="0">
                          <a:solidFill>
                            <a:srgbClr val="C00000"/>
                          </a:solidFill>
                          <a:latin typeface="Trebuchet MS" panose="020B0603020202020204" pitchFamily="34" charset="0"/>
                        </a:rPr>
                        <a:t>1</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2</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3</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4</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5</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6</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7</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8</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9</a:t>
                      </a:r>
                      <a:endParaRPr lang="en-IN" dirty="0">
                        <a:solidFill>
                          <a:srgbClr val="C00000"/>
                        </a:solidFill>
                        <a:latin typeface="Trebuchet MS" panose="020B0603020202020204" pitchFamily="34" charset="0"/>
                      </a:endParaRPr>
                    </a:p>
                  </a:txBody>
                  <a:tcPr/>
                </a:tc>
                <a:extLst>
                  <a:ext uri="{0D108BD9-81ED-4DB2-BD59-A6C34878D82A}">
                    <a16:rowId xmlns:a16="http://schemas.microsoft.com/office/drawing/2014/main" val="752813151"/>
                  </a:ext>
                </a:extLst>
              </a:tr>
              <a:tr h="282621">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a</a:t>
                      </a:r>
                      <a:endParaRPr lang="en-IN" sz="1800" b="1" kern="1200" dirty="0">
                        <a:solidFill>
                          <a:srgbClr val="7030A0"/>
                        </a:solidFill>
                        <a:latin typeface="+mn-lt"/>
                        <a:ea typeface="+mn-ea"/>
                        <a:cs typeface="+mn-cs"/>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b</a:t>
                      </a:r>
                      <a:endParaRPr lang="en-IN" sz="1800" b="1" kern="1200" dirty="0">
                        <a:solidFill>
                          <a:srgbClr val="7030A0"/>
                        </a:solidFill>
                        <a:latin typeface="+mn-lt"/>
                        <a:ea typeface="+mn-ea"/>
                        <a:cs typeface="+mn-cs"/>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c</a:t>
                      </a:r>
                      <a:endParaRPr lang="en-IN" sz="1800" b="1" kern="1200" dirty="0">
                        <a:solidFill>
                          <a:srgbClr val="7030A0"/>
                        </a:solidFill>
                        <a:latin typeface="+mn-lt"/>
                        <a:ea typeface="+mn-ea"/>
                        <a:cs typeface="+mn-cs"/>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extLst>
                  <a:ext uri="{0D108BD9-81ED-4DB2-BD59-A6C34878D82A}">
                    <a16:rowId xmlns:a16="http://schemas.microsoft.com/office/drawing/2014/main" val="1133419318"/>
                  </a:ext>
                </a:extLst>
              </a:tr>
              <a:tr h="282621">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2113854927"/>
                  </a:ext>
                </a:extLst>
              </a:tr>
            </a:tbl>
          </a:graphicData>
        </a:graphic>
      </p:graphicFrame>
      <p:graphicFrame>
        <p:nvGraphicFramePr>
          <p:cNvPr id="3" name="Table 6">
            <a:extLst>
              <a:ext uri="{FF2B5EF4-FFF2-40B4-BE49-F238E27FC236}">
                <a16:creationId xmlns:a16="http://schemas.microsoft.com/office/drawing/2014/main" id="{04434B7F-9105-7D84-B7F4-B48C953956FD}"/>
              </a:ext>
            </a:extLst>
          </p:cNvPr>
          <p:cNvGraphicFramePr>
            <a:graphicFrameLocks noGrp="1"/>
          </p:cNvGraphicFramePr>
          <p:nvPr>
            <p:extLst>
              <p:ext uri="{D42A27DB-BD31-4B8C-83A1-F6EECF244321}">
                <p14:modId xmlns:p14="http://schemas.microsoft.com/office/powerpoint/2010/main" val="4067322126"/>
              </p:ext>
            </p:extLst>
          </p:nvPr>
        </p:nvGraphicFramePr>
        <p:xfrm>
          <a:off x="218113" y="1214151"/>
          <a:ext cx="8900922" cy="1319583"/>
        </p:xfrm>
        <a:graphic>
          <a:graphicData uri="http://schemas.openxmlformats.org/drawingml/2006/table">
            <a:tbl>
              <a:tblPr firstRow="1" bandRow="1">
                <a:tableStyleId>{5C22544A-7EE6-4342-B048-85BDC9FD1C3A}</a:tableStyleId>
              </a:tblPr>
              <a:tblGrid>
                <a:gridCol w="436228">
                  <a:extLst>
                    <a:ext uri="{9D8B030D-6E8A-4147-A177-3AD203B41FA5}">
                      <a16:colId xmlns:a16="http://schemas.microsoft.com/office/drawing/2014/main" val="602930091"/>
                    </a:ext>
                  </a:extLst>
                </a:gridCol>
                <a:gridCol w="352539">
                  <a:extLst>
                    <a:ext uri="{9D8B030D-6E8A-4147-A177-3AD203B41FA5}">
                      <a16:colId xmlns:a16="http://schemas.microsoft.com/office/drawing/2014/main" val="1477212178"/>
                    </a:ext>
                  </a:extLst>
                </a:gridCol>
                <a:gridCol w="360726">
                  <a:extLst>
                    <a:ext uri="{9D8B030D-6E8A-4147-A177-3AD203B41FA5}">
                      <a16:colId xmlns:a16="http://schemas.microsoft.com/office/drawing/2014/main" val="668236179"/>
                    </a:ext>
                  </a:extLst>
                </a:gridCol>
                <a:gridCol w="327171">
                  <a:extLst>
                    <a:ext uri="{9D8B030D-6E8A-4147-A177-3AD203B41FA5}">
                      <a16:colId xmlns:a16="http://schemas.microsoft.com/office/drawing/2014/main" val="3542850018"/>
                    </a:ext>
                  </a:extLst>
                </a:gridCol>
                <a:gridCol w="402671">
                  <a:extLst>
                    <a:ext uri="{9D8B030D-6E8A-4147-A177-3AD203B41FA5}">
                      <a16:colId xmlns:a16="http://schemas.microsoft.com/office/drawing/2014/main" val="2416502709"/>
                    </a:ext>
                  </a:extLst>
                </a:gridCol>
                <a:gridCol w="411061">
                  <a:extLst>
                    <a:ext uri="{9D8B030D-6E8A-4147-A177-3AD203B41FA5}">
                      <a16:colId xmlns:a16="http://schemas.microsoft.com/office/drawing/2014/main" val="3138953532"/>
                    </a:ext>
                  </a:extLst>
                </a:gridCol>
                <a:gridCol w="402672">
                  <a:extLst>
                    <a:ext uri="{9D8B030D-6E8A-4147-A177-3AD203B41FA5}">
                      <a16:colId xmlns:a16="http://schemas.microsoft.com/office/drawing/2014/main" val="4022044966"/>
                    </a:ext>
                  </a:extLst>
                </a:gridCol>
                <a:gridCol w="484961">
                  <a:extLst>
                    <a:ext uri="{9D8B030D-6E8A-4147-A177-3AD203B41FA5}">
                      <a16:colId xmlns:a16="http://schemas.microsoft.com/office/drawing/2014/main" val="226203448"/>
                    </a:ext>
                  </a:extLst>
                </a:gridCol>
                <a:gridCol w="446217">
                  <a:extLst>
                    <a:ext uri="{9D8B030D-6E8A-4147-A177-3AD203B41FA5}">
                      <a16:colId xmlns:a16="http://schemas.microsoft.com/office/drawing/2014/main" val="1703116363"/>
                    </a:ext>
                  </a:extLst>
                </a:gridCol>
                <a:gridCol w="562062">
                  <a:extLst>
                    <a:ext uri="{9D8B030D-6E8A-4147-A177-3AD203B41FA5}">
                      <a16:colId xmlns:a16="http://schemas.microsoft.com/office/drawing/2014/main" val="3824871242"/>
                    </a:ext>
                  </a:extLst>
                </a:gridCol>
                <a:gridCol w="469783">
                  <a:extLst>
                    <a:ext uri="{9D8B030D-6E8A-4147-A177-3AD203B41FA5}">
                      <a16:colId xmlns:a16="http://schemas.microsoft.com/office/drawing/2014/main" val="2206299188"/>
                    </a:ext>
                  </a:extLst>
                </a:gridCol>
                <a:gridCol w="478173">
                  <a:extLst>
                    <a:ext uri="{9D8B030D-6E8A-4147-A177-3AD203B41FA5}">
                      <a16:colId xmlns:a16="http://schemas.microsoft.com/office/drawing/2014/main" val="3353871553"/>
                    </a:ext>
                  </a:extLst>
                </a:gridCol>
                <a:gridCol w="587229">
                  <a:extLst>
                    <a:ext uri="{9D8B030D-6E8A-4147-A177-3AD203B41FA5}">
                      <a16:colId xmlns:a16="http://schemas.microsoft.com/office/drawing/2014/main" val="2918267702"/>
                    </a:ext>
                  </a:extLst>
                </a:gridCol>
                <a:gridCol w="587230">
                  <a:extLst>
                    <a:ext uri="{9D8B030D-6E8A-4147-A177-3AD203B41FA5}">
                      <a16:colId xmlns:a16="http://schemas.microsoft.com/office/drawing/2014/main" val="1854098095"/>
                    </a:ext>
                  </a:extLst>
                </a:gridCol>
                <a:gridCol w="578841">
                  <a:extLst>
                    <a:ext uri="{9D8B030D-6E8A-4147-A177-3AD203B41FA5}">
                      <a16:colId xmlns:a16="http://schemas.microsoft.com/office/drawing/2014/main" val="1118249841"/>
                    </a:ext>
                  </a:extLst>
                </a:gridCol>
                <a:gridCol w="494950">
                  <a:extLst>
                    <a:ext uri="{9D8B030D-6E8A-4147-A177-3AD203B41FA5}">
                      <a16:colId xmlns:a16="http://schemas.microsoft.com/office/drawing/2014/main" val="388530812"/>
                    </a:ext>
                  </a:extLst>
                </a:gridCol>
                <a:gridCol w="494951">
                  <a:extLst>
                    <a:ext uri="{9D8B030D-6E8A-4147-A177-3AD203B41FA5}">
                      <a16:colId xmlns:a16="http://schemas.microsoft.com/office/drawing/2014/main" val="4064604353"/>
                    </a:ext>
                  </a:extLst>
                </a:gridCol>
                <a:gridCol w="503339">
                  <a:extLst>
                    <a:ext uri="{9D8B030D-6E8A-4147-A177-3AD203B41FA5}">
                      <a16:colId xmlns:a16="http://schemas.microsoft.com/office/drawing/2014/main" val="2168863444"/>
                    </a:ext>
                  </a:extLst>
                </a:gridCol>
                <a:gridCol w="520118">
                  <a:extLst>
                    <a:ext uri="{9D8B030D-6E8A-4147-A177-3AD203B41FA5}">
                      <a16:colId xmlns:a16="http://schemas.microsoft.com/office/drawing/2014/main" val="1388264307"/>
                    </a:ext>
                  </a:extLst>
                </a:gridCol>
              </a:tblGrid>
              <a:tr h="588063">
                <a:tc>
                  <a:txBody>
                    <a:bodyPr/>
                    <a:lstStyle/>
                    <a:p>
                      <a:pPr algn="ctr"/>
                      <a:r>
                        <a:rPr lang="en-US" dirty="0">
                          <a:solidFill>
                            <a:srgbClr val="C00000"/>
                          </a:solidFill>
                          <a:latin typeface="Trebuchet MS" panose="020B0603020202020204" pitchFamily="34" charset="0"/>
                        </a:rPr>
                        <a:t>1</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2</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3</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4</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5</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6</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7</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8</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9</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10</a:t>
                      </a:r>
                      <a:endParaRPr lang="en-IN" dirty="0">
                        <a:solidFill>
                          <a:srgbClr val="C00000"/>
                        </a:solidFill>
                        <a:latin typeface="Trebuchet MS" panose="020B0603020202020204" pitchFamily="34" charset="0"/>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11</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12</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13</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14</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15</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16</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17</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18</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19</a:t>
                      </a:r>
                      <a:endParaRPr lang="en-IN" sz="1800" b="1" kern="1200" dirty="0">
                        <a:solidFill>
                          <a:srgbClr val="C00000"/>
                        </a:solidFill>
                        <a:latin typeface="Trebuchet MS" panose="020B0603020202020204" pitchFamily="34" charset="0"/>
                        <a:ea typeface="+mn-ea"/>
                        <a:cs typeface="+mn-cs"/>
                      </a:endParaRPr>
                    </a:p>
                  </a:txBody>
                  <a:tcPr/>
                </a:tc>
                <a:extLst>
                  <a:ext uri="{0D108BD9-81ED-4DB2-BD59-A6C34878D82A}">
                    <a16:rowId xmlns:a16="http://schemas.microsoft.com/office/drawing/2014/main" val="1567833596"/>
                  </a:ext>
                </a:extLst>
              </a:tr>
              <a:tr h="336036">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a</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extLst>
                  <a:ext uri="{0D108BD9-81ED-4DB2-BD59-A6C34878D82A}">
                    <a16:rowId xmlns:a16="http://schemas.microsoft.com/office/drawing/2014/main" val="3068506197"/>
                  </a:ext>
                </a:extLst>
              </a:tr>
              <a:tr h="336036">
                <a:tc>
                  <a:txBody>
                    <a:bodyPr/>
                    <a:lstStyle/>
                    <a:p>
                      <a:endParaRPr lang="en-IN" dirty="0"/>
                    </a:p>
                  </a:txBody>
                  <a:tcPr/>
                </a:tc>
                <a:tc>
                  <a:txBody>
                    <a:bodyPr/>
                    <a:lstStyle/>
                    <a:p>
                      <a:endParaRPr lang="en-IN" dirty="0"/>
                    </a:p>
                  </a:txBody>
                  <a:tcPr/>
                </a:tc>
                <a:tc>
                  <a:txBody>
                    <a:bodyPr/>
                    <a:lstStyle/>
                    <a:p>
                      <a:pPr algn="ctr"/>
                      <a:endParaRPr lang="en-IN" b="1" dirty="0">
                        <a:solidFill>
                          <a:srgbClr val="7030A0"/>
                        </a:solidFill>
                      </a:endParaRPr>
                    </a:p>
                  </a:txBody>
                  <a:tcPr/>
                </a:tc>
                <a:tc>
                  <a:txBody>
                    <a:bodyPr/>
                    <a:lstStyle/>
                    <a:p>
                      <a:pPr algn="ctr"/>
                      <a:endParaRPr lang="en-IN" b="1" dirty="0">
                        <a:solidFill>
                          <a:srgbClr val="7030A0"/>
                        </a:solidFill>
                      </a:endParaRPr>
                    </a:p>
                  </a:txBody>
                  <a:tcPr/>
                </a:tc>
                <a:tc>
                  <a:txBody>
                    <a:bodyPr/>
                    <a:lstStyle/>
                    <a:p>
                      <a:pPr marL="0" algn="ctr" defTabSz="914400" rtl="0" eaLnBrk="1" latinLnBrk="0" hangingPunct="1"/>
                      <a:endParaRPr lang="en-IN" sz="1800" b="1" kern="1200" dirty="0">
                        <a:solidFill>
                          <a:srgbClr val="7030A0"/>
                        </a:solidFill>
                        <a:latin typeface="+mn-lt"/>
                        <a:ea typeface="+mn-ea"/>
                        <a:cs typeface="+mn-cs"/>
                      </a:endParaRPr>
                    </a:p>
                  </a:txBody>
                  <a:tcPr/>
                </a:tc>
                <a:tc>
                  <a:txBody>
                    <a:bodyPr/>
                    <a:lstStyle/>
                    <a:p>
                      <a:pPr algn="ctr"/>
                      <a:endParaRPr lang="en-IN" b="1" dirty="0">
                        <a:solidFill>
                          <a:srgbClr val="7030A0"/>
                        </a:solidFill>
                      </a:endParaRPr>
                    </a:p>
                  </a:txBody>
                  <a:tcPr/>
                </a:tc>
                <a:tc>
                  <a:txBody>
                    <a:bodyPr/>
                    <a:lstStyle/>
                    <a:p>
                      <a:pPr algn="ctr"/>
                      <a:endParaRPr lang="en-IN" b="1" dirty="0">
                        <a:solidFill>
                          <a:srgbClr val="7030A0"/>
                        </a:solidFill>
                      </a:endParaRPr>
                    </a:p>
                  </a:txBody>
                  <a:tcPr/>
                </a:tc>
                <a:tc>
                  <a:txBody>
                    <a:bodyPr/>
                    <a:lstStyle/>
                    <a:p>
                      <a:pPr algn="ctr"/>
                      <a:endParaRPr lang="en-IN" b="1" dirty="0">
                        <a:solidFill>
                          <a:srgbClr val="7030A0"/>
                        </a:solidFill>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a</a:t>
                      </a:r>
                      <a:endParaRPr lang="en-IN" sz="1800" b="1" kern="1200" dirty="0">
                        <a:solidFill>
                          <a:srgbClr val="7030A0"/>
                        </a:solidFill>
                        <a:latin typeface="+mn-lt"/>
                        <a:ea typeface="+mn-ea"/>
                        <a:cs typeface="+mn-cs"/>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b</a:t>
                      </a:r>
                      <a:endParaRPr lang="en-IN" sz="1800" b="1" kern="1200" dirty="0">
                        <a:solidFill>
                          <a:srgbClr val="7030A0"/>
                        </a:solidFill>
                        <a:latin typeface="+mn-lt"/>
                        <a:ea typeface="+mn-ea"/>
                        <a:cs typeface="+mn-cs"/>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c</a:t>
                      </a:r>
                      <a:endParaRPr lang="en-IN" sz="1800" b="1" kern="1200" dirty="0">
                        <a:solidFill>
                          <a:srgbClr val="7030A0"/>
                        </a:solidFill>
                        <a:latin typeface="+mn-lt"/>
                        <a:ea typeface="+mn-ea"/>
                        <a:cs typeface="+mn-cs"/>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65109940"/>
                  </a:ext>
                </a:extLst>
              </a:tr>
            </a:tbl>
          </a:graphicData>
        </a:graphic>
      </p:graphicFrame>
      <p:graphicFrame>
        <p:nvGraphicFramePr>
          <p:cNvPr id="4" name="Table 10">
            <a:extLst>
              <a:ext uri="{FF2B5EF4-FFF2-40B4-BE49-F238E27FC236}">
                <a16:creationId xmlns:a16="http://schemas.microsoft.com/office/drawing/2014/main" id="{5455D911-B6DA-1316-986C-6B1E14A7A7AA}"/>
              </a:ext>
            </a:extLst>
          </p:cNvPr>
          <p:cNvGraphicFramePr>
            <a:graphicFrameLocks noGrp="1"/>
          </p:cNvGraphicFramePr>
          <p:nvPr>
            <p:extLst>
              <p:ext uri="{D42A27DB-BD31-4B8C-83A1-F6EECF244321}">
                <p14:modId xmlns:p14="http://schemas.microsoft.com/office/powerpoint/2010/main" val="2857081889"/>
              </p:ext>
            </p:extLst>
          </p:nvPr>
        </p:nvGraphicFramePr>
        <p:xfrm>
          <a:off x="218113" y="2547528"/>
          <a:ext cx="9622172" cy="373107"/>
        </p:xfrm>
        <a:graphic>
          <a:graphicData uri="http://schemas.openxmlformats.org/drawingml/2006/table">
            <a:tbl>
              <a:tblPr firstRow="1" bandRow="1">
                <a:tableStyleId>{5C22544A-7EE6-4342-B048-85BDC9FD1C3A}</a:tableStyleId>
              </a:tblPr>
              <a:tblGrid>
                <a:gridCol w="9622172">
                  <a:extLst>
                    <a:ext uri="{9D8B030D-6E8A-4147-A177-3AD203B41FA5}">
                      <a16:colId xmlns:a16="http://schemas.microsoft.com/office/drawing/2014/main" val="3253632260"/>
                    </a:ext>
                  </a:extLst>
                </a:gridCol>
              </a:tblGrid>
              <a:tr h="373107">
                <a:tc>
                  <a:txBody>
                    <a:bodyPr/>
                    <a:lstStyle/>
                    <a:p>
                      <a:r>
                        <a:rPr lang="en-US" b="0" dirty="0">
                          <a:solidFill>
                            <a:schemeClr val="tx1"/>
                          </a:solidFill>
                          <a:latin typeface="Trebuchet MS" panose="020B0603020202020204" pitchFamily="34" charset="0"/>
                        </a:rPr>
                        <a:t>Last match occurred at k=1, </a:t>
                      </a:r>
                      <a:r>
                        <a:rPr lang="en-US" b="0" dirty="0">
                          <a:solidFill>
                            <a:schemeClr val="tx1"/>
                          </a:solidFill>
                          <a:latin typeface="Trebuchet MS" panose="020B0603020202020204" pitchFamily="34" charset="0"/>
                          <a:sym typeface="Symbol" panose="05050102010706020507" pitchFamily="18" charset="2"/>
                        </a:rPr>
                        <a:t></a:t>
                      </a:r>
                      <a:r>
                        <a:rPr lang="en-US" b="0" dirty="0">
                          <a:solidFill>
                            <a:schemeClr val="tx1"/>
                          </a:solidFill>
                          <a:latin typeface="Trebuchet MS" panose="020B0603020202020204" pitchFamily="34" charset="0"/>
                        </a:rPr>
                        <a:t>[1]=0, shift Pattern, P by k-</a:t>
                      </a:r>
                      <a:r>
                        <a:rPr lang="en-US" b="0" dirty="0">
                          <a:solidFill>
                            <a:schemeClr val="tx1"/>
                          </a:solidFill>
                          <a:latin typeface="Trebuchet MS" panose="020B0603020202020204" pitchFamily="34" charset="0"/>
                          <a:sym typeface="Symbol" panose="05050102010706020507" pitchFamily="18" charset="2"/>
                        </a:rPr>
                        <a:t>[k]=1-0=1, shift by 1 place </a:t>
                      </a:r>
                      <a:endParaRPr lang="en-IN" b="0" dirty="0">
                        <a:latin typeface="Trebuchet MS" panose="020B0603020202020204" pitchFamily="34" charset="0"/>
                      </a:endParaRPr>
                    </a:p>
                  </a:txBody>
                  <a:tcPr/>
                </a:tc>
                <a:extLst>
                  <a:ext uri="{0D108BD9-81ED-4DB2-BD59-A6C34878D82A}">
                    <a16:rowId xmlns:a16="http://schemas.microsoft.com/office/drawing/2014/main" val="1230537752"/>
                  </a:ext>
                </a:extLst>
              </a:tr>
            </a:tbl>
          </a:graphicData>
        </a:graphic>
      </p:graphicFrame>
      <p:graphicFrame>
        <p:nvGraphicFramePr>
          <p:cNvPr id="7" name="Table 6">
            <a:extLst>
              <a:ext uri="{FF2B5EF4-FFF2-40B4-BE49-F238E27FC236}">
                <a16:creationId xmlns:a16="http://schemas.microsoft.com/office/drawing/2014/main" id="{FBB7D165-291B-B18E-90AB-0D5F94C09E9C}"/>
              </a:ext>
            </a:extLst>
          </p:cNvPr>
          <p:cNvGraphicFramePr>
            <a:graphicFrameLocks noGrp="1"/>
          </p:cNvGraphicFramePr>
          <p:nvPr>
            <p:extLst>
              <p:ext uri="{D42A27DB-BD31-4B8C-83A1-F6EECF244321}">
                <p14:modId xmlns:p14="http://schemas.microsoft.com/office/powerpoint/2010/main" val="2784058426"/>
              </p:ext>
            </p:extLst>
          </p:nvPr>
        </p:nvGraphicFramePr>
        <p:xfrm>
          <a:off x="218113" y="2906841"/>
          <a:ext cx="8900922" cy="1319583"/>
        </p:xfrm>
        <a:graphic>
          <a:graphicData uri="http://schemas.openxmlformats.org/drawingml/2006/table">
            <a:tbl>
              <a:tblPr firstRow="1" bandRow="1">
                <a:tableStyleId>{5C22544A-7EE6-4342-B048-85BDC9FD1C3A}</a:tableStyleId>
              </a:tblPr>
              <a:tblGrid>
                <a:gridCol w="418869">
                  <a:extLst>
                    <a:ext uri="{9D8B030D-6E8A-4147-A177-3AD203B41FA5}">
                      <a16:colId xmlns:a16="http://schemas.microsoft.com/office/drawing/2014/main" val="602930091"/>
                    </a:ext>
                  </a:extLst>
                </a:gridCol>
                <a:gridCol w="369898">
                  <a:extLst>
                    <a:ext uri="{9D8B030D-6E8A-4147-A177-3AD203B41FA5}">
                      <a16:colId xmlns:a16="http://schemas.microsoft.com/office/drawing/2014/main" val="1477212178"/>
                    </a:ext>
                  </a:extLst>
                </a:gridCol>
                <a:gridCol w="360726">
                  <a:extLst>
                    <a:ext uri="{9D8B030D-6E8A-4147-A177-3AD203B41FA5}">
                      <a16:colId xmlns:a16="http://schemas.microsoft.com/office/drawing/2014/main" val="668236179"/>
                    </a:ext>
                  </a:extLst>
                </a:gridCol>
                <a:gridCol w="327171">
                  <a:extLst>
                    <a:ext uri="{9D8B030D-6E8A-4147-A177-3AD203B41FA5}">
                      <a16:colId xmlns:a16="http://schemas.microsoft.com/office/drawing/2014/main" val="3542850018"/>
                    </a:ext>
                  </a:extLst>
                </a:gridCol>
                <a:gridCol w="402671">
                  <a:extLst>
                    <a:ext uri="{9D8B030D-6E8A-4147-A177-3AD203B41FA5}">
                      <a16:colId xmlns:a16="http://schemas.microsoft.com/office/drawing/2014/main" val="2416502709"/>
                    </a:ext>
                  </a:extLst>
                </a:gridCol>
                <a:gridCol w="411061">
                  <a:extLst>
                    <a:ext uri="{9D8B030D-6E8A-4147-A177-3AD203B41FA5}">
                      <a16:colId xmlns:a16="http://schemas.microsoft.com/office/drawing/2014/main" val="3138953532"/>
                    </a:ext>
                  </a:extLst>
                </a:gridCol>
                <a:gridCol w="402672">
                  <a:extLst>
                    <a:ext uri="{9D8B030D-6E8A-4147-A177-3AD203B41FA5}">
                      <a16:colId xmlns:a16="http://schemas.microsoft.com/office/drawing/2014/main" val="4022044966"/>
                    </a:ext>
                  </a:extLst>
                </a:gridCol>
                <a:gridCol w="484961">
                  <a:extLst>
                    <a:ext uri="{9D8B030D-6E8A-4147-A177-3AD203B41FA5}">
                      <a16:colId xmlns:a16="http://schemas.microsoft.com/office/drawing/2014/main" val="226203448"/>
                    </a:ext>
                  </a:extLst>
                </a:gridCol>
                <a:gridCol w="446217">
                  <a:extLst>
                    <a:ext uri="{9D8B030D-6E8A-4147-A177-3AD203B41FA5}">
                      <a16:colId xmlns:a16="http://schemas.microsoft.com/office/drawing/2014/main" val="1703116363"/>
                    </a:ext>
                  </a:extLst>
                </a:gridCol>
                <a:gridCol w="562062">
                  <a:extLst>
                    <a:ext uri="{9D8B030D-6E8A-4147-A177-3AD203B41FA5}">
                      <a16:colId xmlns:a16="http://schemas.microsoft.com/office/drawing/2014/main" val="3824871242"/>
                    </a:ext>
                  </a:extLst>
                </a:gridCol>
                <a:gridCol w="469783">
                  <a:extLst>
                    <a:ext uri="{9D8B030D-6E8A-4147-A177-3AD203B41FA5}">
                      <a16:colId xmlns:a16="http://schemas.microsoft.com/office/drawing/2014/main" val="2206299188"/>
                    </a:ext>
                  </a:extLst>
                </a:gridCol>
                <a:gridCol w="478173">
                  <a:extLst>
                    <a:ext uri="{9D8B030D-6E8A-4147-A177-3AD203B41FA5}">
                      <a16:colId xmlns:a16="http://schemas.microsoft.com/office/drawing/2014/main" val="3353871553"/>
                    </a:ext>
                  </a:extLst>
                </a:gridCol>
                <a:gridCol w="587229">
                  <a:extLst>
                    <a:ext uri="{9D8B030D-6E8A-4147-A177-3AD203B41FA5}">
                      <a16:colId xmlns:a16="http://schemas.microsoft.com/office/drawing/2014/main" val="2918267702"/>
                    </a:ext>
                  </a:extLst>
                </a:gridCol>
                <a:gridCol w="587230">
                  <a:extLst>
                    <a:ext uri="{9D8B030D-6E8A-4147-A177-3AD203B41FA5}">
                      <a16:colId xmlns:a16="http://schemas.microsoft.com/office/drawing/2014/main" val="1854098095"/>
                    </a:ext>
                  </a:extLst>
                </a:gridCol>
                <a:gridCol w="578841">
                  <a:extLst>
                    <a:ext uri="{9D8B030D-6E8A-4147-A177-3AD203B41FA5}">
                      <a16:colId xmlns:a16="http://schemas.microsoft.com/office/drawing/2014/main" val="1118249841"/>
                    </a:ext>
                  </a:extLst>
                </a:gridCol>
                <a:gridCol w="494950">
                  <a:extLst>
                    <a:ext uri="{9D8B030D-6E8A-4147-A177-3AD203B41FA5}">
                      <a16:colId xmlns:a16="http://schemas.microsoft.com/office/drawing/2014/main" val="388530812"/>
                    </a:ext>
                  </a:extLst>
                </a:gridCol>
                <a:gridCol w="494951">
                  <a:extLst>
                    <a:ext uri="{9D8B030D-6E8A-4147-A177-3AD203B41FA5}">
                      <a16:colId xmlns:a16="http://schemas.microsoft.com/office/drawing/2014/main" val="4064604353"/>
                    </a:ext>
                  </a:extLst>
                </a:gridCol>
                <a:gridCol w="503339">
                  <a:extLst>
                    <a:ext uri="{9D8B030D-6E8A-4147-A177-3AD203B41FA5}">
                      <a16:colId xmlns:a16="http://schemas.microsoft.com/office/drawing/2014/main" val="2168863444"/>
                    </a:ext>
                  </a:extLst>
                </a:gridCol>
                <a:gridCol w="520118">
                  <a:extLst>
                    <a:ext uri="{9D8B030D-6E8A-4147-A177-3AD203B41FA5}">
                      <a16:colId xmlns:a16="http://schemas.microsoft.com/office/drawing/2014/main" val="1388264307"/>
                    </a:ext>
                  </a:extLst>
                </a:gridCol>
              </a:tblGrid>
              <a:tr h="588063">
                <a:tc>
                  <a:txBody>
                    <a:bodyPr/>
                    <a:lstStyle/>
                    <a:p>
                      <a:pPr algn="ctr"/>
                      <a:r>
                        <a:rPr lang="en-US" dirty="0">
                          <a:solidFill>
                            <a:srgbClr val="C00000"/>
                          </a:solidFill>
                          <a:latin typeface="Trebuchet MS" panose="020B0603020202020204" pitchFamily="34" charset="0"/>
                        </a:rPr>
                        <a:t>1</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2</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3</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4</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5</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6</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7</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8</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9</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10</a:t>
                      </a:r>
                      <a:endParaRPr lang="en-IN" dirty="0">
                        <a:solidFill>
                          <a:srgbClr val="C00000"/>
                        </a:solidFill>
                        <a:latin typeface="Trebuchet MS" panose="020B0603020202020204" pitchFamily="34" charset="0"/>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11</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12</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13</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14</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15</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16</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17</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18</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19</a:t>
                      </a:r>
                      <a:endParaRPr lang="en-IN" sz="1800" b="1" kern="1200" dirty="0">
                        <a:solidFill>
                          <a:srgbClr val="C00000"/>
                        </a:solidFill>
                        <a:latin typeface="Trebuchet MS" panose="020B0603020202020204" pitchFamily="34" charset="0"/>
                        <a:ea typeface="+mn-ea"/>
                        <a:cs typeface="+mn-cs"/>
                      </a:endParaRPr>
                    </a:p>
                  </a:txBody>
                  <a:tcPr/>
                </a:tc>
                <a:extLst>
                  <a:ext uri="{0D108BD9-81ED-4DB2-BD59-A6C34878D82A}">
                    <a16:rowId xmlns:a16="http://schemas.microsoft.com/office/drawing/2014/main" val="1567833596"/>
                  </a:ext>
                </a:extLst>
              </a:tr>
              <a:tr h="336036">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a</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extLst>
                  <a:ext uri="{0D108BD9-81ED-4DB2-BD59-A6C34878D82A}">
                    <a16:rowId xmlns:a16="http://schemas.microsoft.com/office/drawing/2014/main" val="3068506197"/>
                  </a:ext>
                </a:extLst>
              </a:tr>
              <a:tr h="336036">
                <a:tc>
                  <a:txBody>
                    <a:bodyPr/>
                    <a:lstStyle/>
                    <a:p>
                      <a:endParaRPr lang="en-IN" dirty="0"/>
                    </a:p>
                  </a:txBody>
                  <a:tcPr/>
                </a:tc>
                <a:tc>
                  <a:txBody>
                    <a:bodyPr/>
                    <a:lstStyle/>
                    <a:p>
                      <a:endParaRPr lang="en-IN" dirty="0"/>
                    </a:p>
                  </a:txBody>
                  <a:tcPr/>
                </a:tc>
                <a:tc>
                  <a:txBody>
                    <a:bodyPr/>
                    <a:lstStyle/>
                    <a:p>
                      <a:pPr algn="ctr"/>
                      <a:endParaRPr lang="en-IN" b="1" dirty="0">
                        <a:solidFill>
                          <a:srgbClr val="7030A0"/>
                        </a:solidFill>
                      </a:endParaRPr>
                    </a:p>
                  </a:txBody>
                  <a:tcPr/>
                </a:tc>
                <a:tc>
                  <a:txBody>
                    <a:bodyPr/>
                    <a:lstStyle/>
                    <a:p>
                      <a:pPr algn="ctr"/>
                      <a:endParaRPr lang="en-IN" b="1" dirty="0">
                        <a:solidFill>
                          <a:srgbClr val="7030A0"/>
                        </a:solidFill>
                      </a:endParaRPr>
                    </a:p>
                  </a:txBody>
                  <a:tcPr/>
                </a:tc>
                <a:tc>
                  <a:txBody>
                    <a:bodyPr/>
                    <a:lstStyle/>
                    <a:p>
                      <a:pPr marL="0" algn="ctr" defTabSz="914400" rtl="0" eaLnBrk="1" latinLnBrk="0" hangingPunct="1"/>
                      <a:endParaRPr lang="en-IN" sz="1800" b="1" kern="1200" dirty="0">
                        <a:solidFill>
                          <a:srgbClr val="7030A0"/>
                        </a:solidFill>
                        <a:latin typeface="+mn-lt"/>
                        <a:ea typeface="+mn-ea"/>
                        <a:cs typeface="+mn-cs"/>
                      </a:endParaRPr>
                    </a:p>
                  </a:txBody>
                  <a:tcPr/>
                </a:tc>
                <a:tc>
                  <a:txBody>
                    <a:bodyPr/>
                    <a:lstStyle/>
                    <a:p>
                      <a:pPr algn="ctr"/>
                      <a:endParaRPr lang="en-IN" b="1" dirty="0">
                        <a:solidFill>
                          <a:srgbClr val="7030A0"/>
                        </a:solidFill>
                      </a:endParaRPr>
                    </a:p>
                  </a:txBody>
                  <a:tcPr/>
                </a:tc>
                <a:tc>
                  <a:txBody>
                    <a:bodyPr/>
                    <a:lstStyle/>
                    <a:p>
                      <a:pPr algn="ctr"/>
                      <a:endParaRPr lang="en-IN" b="1" dirty="0">
                        <a:solidFill>
                          <a:srgbClr val="7030A0"/>
                        </a:solidFill>
                      </a:endParaRPr>
                    </a:p>
                  </a:txBody>
                  <a:tcPr/>
                </a:tc>
                <a:tc>
                  <a:txBody>
                    <a:bodyPr/>
                    <a:lstStyle/>
                    <a:p>
                      <a:pPr algn="ctr"/>
                      <a:endParaRPr lang="en-IN" b="1" dirty="0">
                        <a:solidFill>
                          <a:srgbClr val="7030A0"/>
                        </a:solidFill>
                      </a:endParaRPr>
                    </a:p>
                  </a:txBody>
                  <a:tcPr/>
                </a:tc>
                <a:tc>
                  <a:txBody>
                    <a:bodyPr/>
                    <a:lstStyle/>
                    <a:p>
                      <a:pPr algn="ctr"/>
                      <a:endParaRPr lang="en-IN" b="1" dirty="0">
                        <a:solidFill>
                          <a:srgbClr val="7030A0"/>
                        </a:solidFill>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a</a:t>
                      </a:r>
                      <a:endParaRPr lang="en-IN" sz="1800" b="1" kern="1200" dirty="0">
                        <a:solidFill>
                          <a:srgbClr val="7030A0"/>
                        </a:solidFill>
                        <a:latin typeface="+mn-lt"/>
                        <a:ea typeface="+mn-ea"/>
                        <a:cs typeface="+mn-cs"/>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b</a:t>
                      </a:r>
                      <a:endParaRPr lang="en-IN" sz="1800" b="1" kern="1200" dirty="0">
                        <a:solidFill>
                          <a:srgbClr val="7030A0"/>
                        </a:solidFill>
                        <a:latin typeface="+mn-lt"/>
                        <a:ea typeface="+mn-ea"/>
                        <a:cs typeface="+mn-cs"/>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c</a:t>
                      </a:r>
                      <a:endParaRPr lang="en-IN" sz="1800" b="1" kern="1200" dirty="0">
                        <a:solidFill>
                          <a:srgbClr val="7030A0"/>
                        </a:solidFill>
                        <a:latin typeface="+mn-lt"/>
                        <a:ea typeface="+mn-ea"/>
                        <a:cs typeface="+mn-cs"/>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endParaRPr lang="en-IN" b="1" dirty="0">
                        <a:solidFill>
                          <a:srgbClr val="7030A0"/>
                        </a:solidFill>
                      </a:endParaRPr>
                    </a:p>
                  </a:txBody>
                  <a:tcPr/>
                </a:tc>
                <a:extLst>
                  <a:ext uri="{0D108BD9-81ED-4DB2-BD59-A6C34878D82A}">
                    <a16:rowId xmlns:a16="http://schemas.microsoft.com/office/drawing/2014/main" val="965109940"/>
                  </a:ext>
                </a:extLst>
              </a:tr>
            </a:tbl>
          </a:graphicData>
        </a:graphic>
      </p:graphicFrame>
      <p:graphicFrame>
        <p:nvGraphicFramePr>
          <p:cNvPr id="8" name="Table 10">
            <a:extLst>
              <a:ext uri="{FF2B5EF4-FFF2-40B4-BE49-F238E27FC236}">
                <a16:creationId xmlns:a16="http://schemas.microsoft.com/office/drawing/2014/main" id="{B6DD7923-2CEE-3BB0-BA35-1427D781D34D}"/>
              </a:ext>
            </a:extLst>
          </p:cNvPr>
          <p:cNvGraphicFramePr>
            <a:graphicFrameLocks noGrp="1"/>
          </p:cNvGraphicFramePr>
          <p:nvPr>
            <p:extLst>
              <p:ext uri="{D42A27DB-BD31-4B8C-83A1-F6EECF244321}">
                <p14:modId xmlns:p14="http://schemas.microsoft.com/office/powerpoint/2010/main" val="266966536"/>
              </p:ext>
            </p:extLst>
          </p:nvPr>
        </p:nvGraphicFramePr>
        <p:xfrm>
          <a:off x="218113" y="4201212"/>
          <a:ext cx="9412447" cy="373107"/>
        </p:xfrm>
        <a:graphic>
          <a:graphicData uri="http://schemas.openxmlformats.org/drawingml/2006/table">
            <a:tbl>
              <a:tblPr firstRow="1" bandRow="1">
                <a:tableStyleId>{5C22544A-7EE6-4342-B048-85BDC9FD1C3A}</a:tableStyleId>
              </a:tblPr>
              <a:tblGrid>
                <a:gridCol w="9412447">
                  <a:extLst>
                    <a:ext uri="{9D8B030D-6E8A-4147-A177-3AD203B41FA5}">
                      <a16:colId xmlns:a16="http://schemas.microsoft.com/office/drawing/2014/main" val="3253632260"/>
                    </a:ext>
                  </a:extLst>
                </a:gridCol>
              </a:tblGrid>
              <a:tr h="373107">
                <a:tc>
                  <a:txBody>
                    <a:bodyPr/>
                    <a:lstStyle/>
                    <a:p>
                      <a:r>
                        <a:rPr lang="en-US" b="0" dirty="0">
                          <a:solidFill>
                            <a:schemeClr val="tx1"/>
                          </a:solidFill>
                          <a:latin typeface="Trebuchet MS" panose="020B0603020202020204" pitchFamily="34" charset="0"/>
                        </a:rPr>
                        <a:t>Last match occurred at k=1, </a:t>
                      </a:r>
                      <a:r>
                        <a:rPr lang="en-US" b="0" dirty="0">
                          <a:solidFill>
                            <a:schemeClr val="tx1"/>
                          </a:solidFill>
                          <a:latin typeface="Trebuchet MS" panose="020B0603020202020204" pitchFamily="34" charset="0"/>
                          <a:sym typeface="Symbol" panose="05050102010706020507" pitchFamily="18" charset="2"/>
                        </a:rPr>
                        <a:t></a:t>
                      </a:r>
                      <a:r>
                        <a:rPr lang="en-US" b="0" dirty="0">
                          <a:solidFill>
                            <a:schemeClr val="tx1"/>
                          </a:solidFill>
                          <a:latin typeface="Trebuchet MS" panose="020B0603020202020204" pitchFamily="34" charset="0"/>
                        </a:rPr>
                        <a:t>[1]=0, shift Pattern, P by k-</a:t>
                      </a:r>
                      <a:r>
                        <a:rPr lang="en-US" b="0" dirty="0">
                          <a:solidFill>
                            <a:schemeClr val="tx1"/>
                          </a:solidFill>
                          <a:latin typeface="Trebuchet MS" panose="020B0603020202020204" pitchFamily="34" charset="0"/>
                          <a:sym typeface="Symbol" panose="05050102010706020507" pitchFamily="18" charset="2"/>
                        </a:rPr>
                        <a:t>[k]=1-0=1, shift by 1 place </a:t>
                      </a:r>
                      <a:endParaRPr lang="en-IN" b="0" dirty="0">
                        <a:latin typeface="Trebuchet MS" panose="020B0603020202020204" pitchFamily="34" charset="0"/>
                      </a:endParaRPr>
                    </a:p>
                  </a:txBody>
                  <a:tcPr/>
                </a:tc>
                <a:extLst>
                  <a:ext uri="{0D108BD9-81ED-4DB2-BD59-A6C34878D82A}">
                    <a16:rowId xmlns:a16="http://schemas.microsoft.com/office/drawing/2014/main" val="1230537752"/>
                  </a:ext>
                </a:extLst>
              </a:tr>
            </a:tbl>
          </a:graphicData>
        </a:graphic>
      </p:graphicFrame>
      <p:graphicFrame>
        <p:nvGraphicFramePr>
          <p:cNvPr id="9" name="Table 8">
            <a:extLst>
              <a:ext uri="{FF2B5EF4-FFF2-40B4-BE49-F238E27FC236}">
                <a16:creationId xmlns:a16="http://schemas.microsoft.com/office/drawing/2014/main" id="{F971A916-48AF-C0CB-EBCF-845A2B3E09DD}"/>
              </a:ext>
            </a:extLst>
          </p:cNvPr>
          <p:cNvGraphicFramePr>
            <a:graphicFrameLocks noGrp="1"/>
          </p:cNvGraphicFramePr>
          <p:nvPr>
            <p:extLst>
              <p:ext uri="{D42A27DB-BD31-4B8C-83A1-F6EECF244321}">
                <p14:modId xmlns:p14="http://schemas.microsoft.com/office/powerpoint/2010/main" val="3984926301"/>
              </p:ext>
            </p:extLst>
          </p:nvPr>
        </p:nvGraphicFramePr>
        <p:xfrm>
          <a:off x="218113" y="4574319"/>
          <a:ext cx="8900922" cy="1319583"/>
        </p:xfrm>
        <a:graphic>
          <a:graphicData uri="http://schemas.openxmlformats.org/drawingml/2006/table">
            <a:tbl>
              <a:tblPr firstRow="1" bandRow="1">
                <a:tableStyleId>{5C22544A-7EE6-4342-B048-85BDC9FD1C3A}</a:tableStyleId>
              </a:tblPr>
              <a:tblGrid>
                <a:gridCol w="418869">
                  <a:extLst>
                    <a:ext uri="{9D8B030D-6E8A-4147-A177-3AD203B41FA5}">
                      <a16:colId xmlns:a16="http://schemas.microsoft.com/office/drawing/2014/main" val="602930091"/>
                    </a:ext>
                  </a:extLst>
                </a:gridCol>
                <a:gridCol w="369898">
                  <a:extLst>
                    <a:ext uri="{9D8B030D-6E8A-4147-A177-3AD203B41FA5}">
                      <a16:colId xmlns:a16="http://schemas.microsoft.com/office/drawing/2014/main" val="1477212178"/>
                    </a:ext>
                  </a:extLst>
                </a:gridCol>
                <a:gridCol w="360726">
                  <a:extLst>
                    <a:ext uri="{9D8B030D-6E8A-4147-A177-3AD203B41FA5}">
                      <a16:colId xmlns:a16="http://schemas.microsoft.com/office/drawing/2014/main" val="668236179"/>
                    </a:ext>
                  </a:extLst>
                </a:gridCol>
                <a:gridCol w="327171">
                  <a:extLst>
                    <a:ext uri="{9D8B030D-6E8A-4147-A177-3AD203B41FA5}">
                      <a16:colId xmlns:a16="http://schemas.microsoft.com/office/drawing/2014/main" val="3542850018"/>
                    </a:ext>
                  </a:extLst>
                </a:gridCol>
                <a:gridCol w="402671">
                  <a:extLst>
                    <a:ext uri="{9D8B030D-6E8A-4147-A177-3AD203B41FA5}">
                      <a16:colId xmlns:a16="http://schemas.microsoft.com/office/drawing/2014/main" val="2416502709"/>
                    </a:ext>
                  </a:extLst>
                </a:gridCol>
                <a:gridCol w="411061">
                  <a:extLst>
                    <a:ext uri="{9D8B030D-6E8A-4147-A177-3AD203B41FA5}">
                      <a16:colId xmlns:a16="http://schemas.microsoft.com/office/drawing/2014/main" val="3138953532"/>
                    </a:ext>
                  </a:extLst>
                </a:gridCol>
                <a:gridCol w="402672">
                  <a:extLst>
                    <a:ext uri="{9D8B030D-6E8A-4147-A177-3AD203B41FA5}">
                      <a16:colId xmlns:a16="http://schemas.microsoft.com/office/drawing/2014/main" val="4022044966"/>
                    </a:ext>
                  </a:extLst>
                </a:gridCol>
                <a:gridCol w="484961">
                  <a:extLst>
                    <a:ext uri="{9D8B030D-6E8A-4147-A177-3AD203B41FA5}">
                      <a16:colId xmlns:a16="http://schemas.microsoft.com/office/drawing/2014/main" val="226203448"/>
                    </a:ext>
                  </a:extLst>
                </a:gridCol>
                <a:gridCol w="446217">
                  <a:extLst>
                    <a:ext uri="{9D8B030D-6E8A-4147-A177-3AD203B41FA5}">
                      <a16:colId xmlns:a16="http://schemas.microsoft.com/office/drawing/2014/main" val="1703116363"/>
                    </a:ext>
                  </a:extLst>
                </a:gridCol>
                <a:gridCol w="562062">
                  <a:extLst>
                    <a:ext uri="{9D8B030D-6E8A-4147-A177-3AD203B41FA5}">
                      <a16:colId xmlns:a16="http://schemas.microsoft.com/office/drawing/2014/main" val="3824871242"/>
                    </a:ext>
                  </a:extLst>
                </a:gridCol>
                <a:gridCol w="469783">
                  <a:extLst>
                    <a:ext uri="{9D8B030D-6E8A-4147-A177-3AD203B41FA5}">
                      <a16:colId xmlns:a16="http://schemas.microsoft.com/office/drawing/2014/main" val="2206299188"/>
                    </a:ext>
                  </a:extLst>
                </a:gridCol>
                <a:gridCol w="478173">
                  <a:extLst>
                    <a:ext uri="{9D8B030D-6E8A-4147-A177-3AD203B41FA5}">
                      <a16:colId xmlns:a16="http://schemas.microsoft.com/office/drawing/2014/main" val="3353871553"/>
                    </a:ext>
                  </a:extLst>
                </a:gridCol>
                <a:gridCol w="587229">
                  <a:extLst>
                    <a:ext uri="{9D8B030D-6E8A-4147-A177-3AD203B41FA5}">
                      <a16:colId xmlns:a16="http://schemas.microsoft.com/office/drawing/2014/main" val="2918267702"/>
                    </a:ext>
                  </a:extLst>
                </a:gridCol>
                <a:gridCol w="587230">
                  <a:extLst>
                    <a:ext uri="{9D8B030D-6E8A-4147-A177-3AD203B41FA5}">
                      <a16:colId xmlns:a16="http://schemas.microsoft.com/office/drawing/2014/main" val="1854098095"/>
                    </a:ext>
                  </a:extLst>
                </a:gridCol>
                <a:gridCol w="578841">
                  <a:extLst>
                    <a:ext uri="{9D8B030D-6E8A-4147-A177-3AD203B41FA5}">
                      <a16:colId xmlns:a16="http://schemas.microsoft.com/office/drawing/2014/main" val="1118249841"/>
                    </a:ext>
                  </a:extLst>
                </a:gridCol>
                <a:gridCol w="494950">
                  <a:extLst>
                    <a:ext uri="{9D8B030D-6E8A-4147-A177-3AD203B41FA5}">
                      <a16:colId xmlns:a16="http://schemas.microsoft.com/office/drawing/2014/main" val="388530812"/>
                    </a:ext>
                  </a:extLst>
                </a:gridCol>
                <a:gridCol w="494951">
                  <a:extLst>
                    <a:ext uri="{9D8B030D-6E8A-4147-A177-3AD203B41FA5}">
                      <a16:colId xmlns:a16="http://schemas.microsoft.com/office/drawing/2014/main" val="4064604353"/>
                    </a:ext>
                  </a:extLst>
                </a:gridCol>
                <a:gridCol w="503339">
                  <a:extLst>
                    <a:ext uri="{9D8B030D-6E8A-4147-A177-3AD203B41FA5}">
                      <a16:colId xmlns:a16="http://schemas.microsoft.com/office/drawing/2014/main" val="2168863444"/>
                    </a:ext>
                  </a:extLst>
                </a:gridCol>
                <a:gridCol w="520118">
                  <a:extLst>
                    <a:ext uri="{9D8B030D-6E8A-4147-A177-3AD203B41FA5}">
                      <a16:colId xmlns:a16="http://schemas.microsoft.com/office/drawing/2014/main" val="1388264307"/>
                    </a:ext>
                  </a:extLst>
                </a:gridCol>
              </a:tblGrid>
              <a:tr h="588063">
                <a:tc>
                  <a:txBody>
                    <a:bodyPr/>
                    <a:lstStyle/>
                    <a:p>
                      <a:pPr algn="ctr"/>
                      <a:r>
                        <a:rPr lang="en-US" dirty="0">
                          <a:solidFill>
                            <a:srgbClr val="C00000"/>
                          </a:solidFill>
                          <a:latin typeface="Trebuchet MS" panose="020B0603020202020204" pitchFamily="34" charset="0"/>
                        </a:rPr>
                        <a:t>1</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2</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3</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4</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5</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6</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7</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8</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9</a:t>
                      </a:r>
                      <a:endParaRPr lang="en-IN" dirty="0">
                        <a:solidFill>
                          <a:srgbClr val="C00000"/>
                        </a:solidFill>
                        <a:latin typeface="Trebuchet MS" panose="020B0603020202020204" pitchFamily="34" charset="0"/>
                      </a:endParaRPr>
                    </a:p>
                  </a:txBody>
                  <a:tcPr/>
                </a:tc>
                <a:tc>
                  <a:txBody>
                    <a:bodyPr/>
                    <a:lstStyle/>
                    <a:p>
                      <a:pPr algn="ctr"/>
                      <a:r>
                        <a:rPr lang="en-US" dirty="0">
                          <a:solidFill>
                            <a:srgbClr val="C00000"/>
                          </a:solidFill>
                          <a:latin typeface="Trebuchet MS" panose="020B0603020202020204" pitchFamily="34" charset="0"/>
                        </a:rPr>
                        <a:t>10</a:t>
                      </a:r>
                      <a:endParaRPr lang="en-IN" dirty="0">
                        <a:solidFill>
                          <a:srgbClr val="C00000"/>
                        </a:solidFill>
                        <a:latin typeface="Trebuchet MS" panose="020B0603020202020204" pitchFamily="34" charset="0"/>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11</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12</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13</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14</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15</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16</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17</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18</a:t>
                      </a:r>
                      <a:endParaRPr lang="en-IN" sz="1800" b="1" kern="1200" dirty="0">
                        <a:solidFill>
                          <a:srgbClr val="C00000"/>
                        </a:solidFill>
                        <a:latin typeface="Trebuchet MS" panose="020B0603020202020204" pitchFamily="34" charset="0"/>
                        <a:ea typeface="+mn-ea"/>
                        <a:cs typeface="+mn-cs"/>
                      </a:endParaRPr>
                    </a:p>
                  </a:txBody>
                  <a:tcPr/>
                </a:tc>
                <a:tc>
                  <a:txBody>
                    <a:bodyPr/>
                    <a:lstStyle/>
                    <a:p>
                      <a:pPr marL="0" algn="ctr" defTabSz="914400" rtl="0" eaLnBrk="1" latinLnBrk="0" hangingPunct="1"/>
                      <a:r>
                        <a:rPr lang="en-US" sz="1800" b="1" kern="1200" dirty="0">
                          <a:solidFill>
                            <a:srgbClr val="C00000"/>
                          </a:solidFill>
                          <a:latin typeface="Trebuchet MS" panose="020B0603020202020204" pitchFamily="34" charset="0"/>
                          <a:ea typeface="+mn-ea"/>
                          <a:cs typeface="+mn-cs"/>
                        </a:rPr>
                        <a:t>19</a:t>
                      </a:r>
                      <a:endParaRPr lang="en-IN" sz="1800" b="1" kern="1200" dirty="0">
                        <a:solidFill>
                          <a:srgbClr val="C00000"/>
                        </a:solidFill>
                        <a:latin typeface="Trebuchet MS" panose="020B0603020202020204" pitchFamily="34" charset="0"/>
                        <a:ea typeface="+mn-ea"/>
                        <a:cs typeface="+mn-cs"/>
                      </a:endParaRPr>
                    </a:p>
                  </a:txBody>
                  <a:tcPr/>
                </a:tc>
                <a:extLst>
                  <a:ext uri="{0D108BD9-81ED-4DB2-BD59-A6C34878D82A}">
                    <a16:rowId xmlns:a16="http://schemas.microsoft.com/office/drawing/2014/main" val="1567833596"/>
                  </a:ext>
                </a:extLst>
              </a:tr>
              <a:tr h="336036">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a</a:t>
                      </a:r>
                      <a:endParaRPr lang="en-IN" dirty="0"/>
                    </a:p>
                  </a:txBody>
                  <a:tcPr/>
                </a:tc>
                <a:tc>
                  <a:txBody>
                    <a:bodyPr/>
                    <a:lstStyle/>
                    <a:p>
                      <a:pPr algn="ctr"/>
                      <a:r>
                        <a:rPr lang="en-US" dirty="0"/>
                        <a:t>c</a:t>
                      </a:r>
                      <a:endParaRPr lang="en-IN" dirty="0"/>
                    </a:p>
                  </a:txBody>
                  <a:tcPr/>
                </a:tc>
                <a:tc>
                  <a:txBody>
                    <a:bodyPr/>
                    <a:lstStyle/>
                    <a:p>
                      <a:pPr algn="ctr"/>
                      <a:r>
                        <a:rPr lang="en-US" dirty="0"/>
                        <a:t>d</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c</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tc>
                  <a:txBody>
                    <a:bodyPr/>
                    <a:lstStyle/>
                    <a:p>
                      <a:pPr algn="ctr"/>
                      <a:r>
                        <a:rPr lang="en-US" dirty="0"/>
                        <a:t>a</a:t>
                      </a:r>
                      <a:endParaRPr lang="en-IN" dirty="0"/>
                    </a:p>
                  </a:txBody>
                  <a:tcPr/>
                </a:tc>
                <a:tc>
                  <a:txBody>
                    <a:bodyPr/>
                    <a:lstStyle/>
                    <a:p>
                      <a:pPr algn="ctr"/>
                      <a:r>
                        <a:rPr lang="en-US" dirty="0"/>
                        <a:t>b</a:t>
                      </a:r>
                      <a:endParaRPr lang="en-IN" dirty="0"/>
                    </a:p>
                  </a:txBody>
                  <a:tcPr/>
                </a:tc>
                <a:extLst>
                  <a:ext uri="{0D108BD9-81ED-4DB2-BD59-A6C34878D82A}">
                    <a16:rowId xmlns:a16="http://schemas.microsoft.com/office/drawing/2014/main" val="3068506197"/>
                  </a:ext>
                </a:extLst>
              </a:tr>
              <a:tr h="336036">
                <a:tc>
                  <a:txBody>
                    <a:bodyPr/>
                    <a:lstStyle/>
                    <a:p>
                      <a:endParaRPr lang="en-IN" dirty="0"/>
                    </a:p>
                  </a:txBody>
                  <a:tcPr/>
                </a:tc>
                <a:tc>
                  <a:txBody>
                    <a:bodyPr/>
                    <a:lstStyle/>
                    <a:p>
                      <a:endParaRPr lang="en-IN" dirty="0"/>
                    </a:p>
                  </a:txBody>
                  <a:tcPr/>
                </a:tc>
                <a:tc>
                  <a:txBody>
                    <a:bodyPr/>
                    <a:lstStyle/>
                    <a:p>
                      <a:pPr algn="ctr"/>
                      <a:endParaRPr lang="en-IN" b="1" dirty="0">
                        <a:solidFill>
                          <a:srgbClr val="7030A0"/>
                        </a:solidFill>
                      </a:endParaRPr>
                    </a:p>
                  </a:txBody>
                  <a:tcPr/>
                </a:tc>
                <a:tc>
                  <a:txBody>
                    <a:bodyPr/>
                    <a:lstStyle/>
                    <a:p>
                      <a:pPr algn="ctr"/>
                      <a:endParaRPr lang="en-IN" b="1" dirty="0">
                        <a:solidFill>
                          <a:srgbClr val="7030A0"/>
                        </a:solidFill>
                      </a:endParaRPr>
                    </a:p>
                  </a:txBody>
                  <a:tcPr/>
                </a:tc>
                <a:tc>
                  <a:txBody>
                    <a:bodyPr/>
                    <a:lstStyle/>
                    <a:p>
                      <a:pPr marL="0" algn="ctr" defTabSz="914400" rtl="0" eaLnBrk="1" latinLnBrk="0" hangingPunct="1"/>
                      <a:endParaRPr lang="en-IN" sz="1800" b="1" kern="1200" dirty="0">
                        <a:solidFill>
                          <a:srgbClr val="7030A0"/>
                        </a:solidFill>
                        <a:latin typeface="+mn-lt"/>
                        <a:ea typeface="+mn-ea"/>
                        <a:cs typeface="+mn-cs"/>
                      </a:endParaRPr>
                    </a:p>
                  </a:txBody>
                  <a:tcPr/>
                </a:tc>
                <a:tc>
                  <a:txBody>
                    <a:bodyPr/>
                    <a:lstStyle/>
                    <a:p>
                      <a:pPr algn="ctr"/>
                      <a:endParaRPr lang="en-IN" b="1" dirty="0">
                        <a:solidFill>
                          <a:srgbClr val="7030A0"/>
                        </a:solidFill>
                      </a:endParaRPr>
                    </a:p>
                  </a:txBody>
                  <a:tcPr/>
                </a:tc>
                <a:tc>
                  <a:txBody>
                    <a:bodyPr/>
                    <a:lstStyle/>
                    <a:p>
                      <a:pPr algn="ctr"/>
                      <a:endParaRPr lang="en-IN" b="1" dirty="0">
                        <a:solidFill>
                          <a:srgbClr val="7030A0"/>
                        </a:solidFill>
                      </a:endParaRPr>
                    </a:p>
                  </a:txBody>
                  <a:tcPr/>
                </a:tc>
                <a:tc>
                  <a:txBody>
                    <a:bodyPr/>
                    <a:lstStyle/>
                    <a:p>
                      <a:pPr algn="ctr"/>
                      <a:endParaRPr lang="en-IN" b="1" dirty="0">
                        <a:solidFill>
                          <a:srgbClr val="7030A0"/>
                        </a:solidFill>
                      </a:endParaRPr>
                    </a:p>
                  </a:txBody>
                  <a:tcPr/>
                </a:tc>
                <a:tc>
                  <a:txBody>
                    <a:bodyPr/>
                    <a:lstStyle/>
                    <a:p>
                      <a:pPr algn="ctr"/>
                      <a:endParaRPr lang="en-IN" b="1" dirty="0">
                        <a:solidFill>
                          <a:srgbClr val="7030A0"/>
                        </a:solidFill>
                      </a:endParaRPr>
                    </a:p>
                  </a:txBody>
                  <a:tcPr/>
                </a:tc>
                <a:tc>
                  <a:txBody>
                    <a:bodyPr/>
                    <a:lstStyle/>
                    <a:p>
                      <a:pPr algn="ctr"/>
                      <a:endParaRPr lang="en-IN" b="1" dirty="0">
                        <a:solidFill>
                          <a:srgbClr val="7030A0"/>
                        </a:solidFill>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a</a:t>
                      </a:r>
                      <a:endParaRPr lang="en-IN" sz="1800" b="1" kern="1200" dirty="0">
                        <a:solidFill>
                          <a:srgbClr val="7030A0"/>
                        </a:solidFill>
                        <a:latin typeface="+mn-lt"/>
                        <a:ea typeface="+mn-ea"/>
                        <a:cs typeface="+mn-cs"/>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b</a:t>
                      </a:r>
                      <a:endParaRPr lang="en-IN" sz="1800" b="1" kern="1200" dirty="0">
                        <a:solidFill>
                          <a:srgbClr val="7030A0"/>
                        </a:solidFill>
                        <a:latin typeface="+mn-lt"/>
                        <a:ea typeface="+mn-ea"/>
                        <a:cs typeface="+mn-cs"/>
                      </a:endParaRPr>
                    </a:p>
                  </a:txBody>
                  <a:tcPr/>
                </a:tc>
                <a:tc>
                  <a:txBody>
                    <a:bodyPr/>
                    <a:lstStyle/>
                    <a:p>
                      <a:pPr marL="0" algn="ctr" defTabSz="914400" rtl="0" eaLnBrk="1" latinLnBrk="0" hangingPunct="1"/>
                      <a:r>
                        <a:rPr lang="en-US" sz="1800" b="1" kern="1200" dirty="0">
                          <a:solidFill>
                            <a:srgbClr val="7030A0"/>
                          </a:solidFill>
                          <a:latin typeface="+mn-lt"/>
                          <a:ea typeface="+mn-ea"/>
                          <a:cs typeface="+mn-cs"/>
                        </a:rPr>
                        <a:t>c</a:t>
                      </a:r>
                      <a:endParaRPr lang="en-IN" sz="1800" b="1" kern="1200" dirty="0">
                        <a:solidFill>
                          <a:srgbClr val="7030A0"/>
                        </a:solidFill>
                        <a:latin typeface="+mn-lt"/>
                        <a:ea typeface="+mn-ea"/>
                        <a:cs typeface="+mn-cs"/>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tc>
                  <a:txBody>
                    <a:bodyPr/>
                    <a:lstStyle/>
                    <a:p>
                      <a:pPr algn="ctr"/>
                      <a:r>
                        <a:rPr lang="en-US" b="1" dirty="0">
                          <a:solidFill>
                            <a:srgbClr val="7030A0"/>
                          </a:solidFill>
                        </a:rPr>
                        <a:t>a</a:t>
                      </a:r>
                      <a:endParaRPr lang="en-IN" b="1" dirty="0">
                        <a:solidFill>
                          <a:srgbClr val="7030A0"/>
                        </a:solidFill>
                      </a:endParaRPr>
                    </a:p>
                  </a:txBody>
                  <a:tcPr/>
                </a:tc>
                <a:tc>
                  <a:txBody>
                    <a:bodyPr/>
                    <a:lstStyle/>
                    <a:p>
                      <a:pPr algn="ctr"/>
                      <a:r>
                        <a:rPr lang="en-US" b="1" dirty="0">
                          <a:solidFill>
                            <a:srgbClr val="7030A0"/>
                          </a:solidFill>
                        </a:rPr>
                        <a:t>b</a:t>
                      </a:r>
                      <a:endParaRPr lang="en-IN" b="1" dirty="0">
                        <a:solidFill>
                          <a:srgbClr val="7030A0"/>
                        </a:solidFill>
                      </a:endParaRPr>
                    </a:p>
                  </a:txBody>
                  <a:tcPr/>
                </a:tc>
                <a:extLst>
                  <a:ext uri="{0D108BD9-81ED-4DB2-BD59-A6C34878D82A}">
                    <a16:rowId xmlns:a16="http://schemas.microsoft.com/office/drawing/2014/main" val="965109940"/>
                  </a:ext>
                </a:extLst>
              </a:tr>
            </a:tbl>
          </a:graphicData>
        </a:graphic>
      </p:graphicFrame>
      <p:graphicFrame>
        <p:nvGraphicFramePr>
          <p:cNvPr id="13" name="Table 10">
            <a:extLst>
              <a:ext uri="{FF2B5EF4-FFF2-40B4-BE49-F238E27FC236}">
                <a16:creationId xmlns:a16="http://schemas.microsoft.com/office/drawing/2014/main" id="{B518F312-32C9-7907-2CD5-64628ABD51EB}"/>
              </a:ext>
            </a:extLst>
          </p:cNvPr>
          <p:cNvGraphicFramePr>
            <a:graphicFrameLocks noGrp="1"/>
          </p:cNvGraphicFramePr>
          <p:nvPr>
            <p:extLst>
              <p:ext uri="{D42A27DB-BD31-4B8C-83A1-F6EECF244321}">
                <p14:modId xmlns:p14="http://schemas.microsoft.com/office/powerpoint/2010/main" val="1827176789"/>
              </p:ext>
            </p:extLst>
          </p:nvPr>
        </p:nvGraphicFramePr>
        <p:xfrm>
          <a:off x="218112" y="5963179"/>
          <a:ext cx="9412447" cy="373107"/>
        </p:xfrm>
        <a:graphic>
          <a:graphicData uri="http://schemas.openxmlformats.org/drawingml/2006/table">
            <a:tbl>
              <a:tblPr firstRow="1" bandRow="1">
                <a:tableStyleId>{5C22544A-7EE6-4342-B048-85BDC9FD1C3A}</a:tableStyleId>
              </a:tblPr>
              <a:tblGrid>
                <a:gridCol w="9412447">
                  <a:extLst>
                    <a:ext uri="{9D8B030D-6E8A-4147-A177-3AD203B41FA5}">
                      <a16:colId xmlns:a16="http://schemas.microsoft.com/office/drawing/2014/main" val="3253632260"/>
                    </a:ext>
                  </a:extLst>
                </a:gridCol>
              </a:tblGrid>
              <a:tr h="373107">
                <a:tc>
                  <a:txBody>
                    <a:bodyPr/>
                    <a:lstStyle/>
                    <a:p>
                      <a:r>
                        <a:rPr lang="en-US" b="0" dirty="0">
                          <a:solidFill>
                            <a:schemeClr val="tx1"/>
                          </a:solidFill>
                          <a:latin typeface="Trebuchet MS" panose="020B0603020202020204" pitchFamily="34" charset="0"/>
                        </a:rPr>
                        <a:t>Pattern found at position 11 in the text</a:t>
                      </a:r>
                      <a:endParaRPr lang="en-IN" b="0" dirty="0">
                        <a:latin typeface="Trebuchet MS" panose="020B0603020202020204" pitchFamily="34" charset="0"/>
                      </a:endParaRPr>
                    </a:p>
                  </a:txBody>
                  <a:tcPr/>
                </a:tc>
                <a:extLst>
                  <a:ext uri="{0D108BD9-81ED-4DB2-BD59-A6C34878D82A}">
                    <a16:rowId xmlns:a16="http://schemas.microsoft.com/office/drawing/2014/main" val="1230537752"/>
                  </a:ext>
                </a:extLst>
              </a:tr>
            </a:tbl>
          </a:graphicData>
        </a:graphic>
      </p:graphicFrame>
    </p:spTree>
    <p:extLst>
      <p:ext uri="{BB962C8B-B14F-4D97-AF65-F5344CB8AC3E}">
        <p14:creationId xmlns:p14="http://schemas.microsoft.com/office/powerpoint/2010/main" val="4212759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4CE0327-3290-2961-4AB9-595644763CB3}"/>
              </a:ext>
            </a:extLst>
          </p:cNvPr>
          <p:cNvSpPr>
            <a:spLocks noGrp="1" noChangeArrowheads="1"/>
          </p:cNvSpPr>
          <p:nvPr>
            <p:ph type="title"/>
          </p:nvPr>
        </p:nvSpPr>
        <p:spPr/>
        <p:txBody>
          <a:bodyPr/>
          <a:lstStyle/>
          <a:p>
            <a:r>
              <a:rPr lang="en-US" altLang="en-US"/>
              <a:t>String Matching</a:t>
            </a:r>
          </a:p>
        </p:txBody>
      </p:sp>
      <p:sp>
        <p:nvSpPr>
          <p:cNvPr id="1208323" name="Rectangle 3">
            <a:extLst>
              <a:ext uri="{FF2B5EF4-FFF2-40B4-BE49-F238E27FC236}">
                <a16:creationId xmlns:a16="http://schemas.microsoft.com/office/drawing/2014/main" id="{F3B5A087-88A6-884E-15E8-BE44D75A1538}"/>
              </a:ext>
            </a:extLst>
          </p:cNvPr>
          <p:cNvSpPr>
            <a:spLocks noGrp="1" noChangeArrowheads="1"/>
          </p:cNvSpPr>
          <p:nvPr>
            <p:ph type="body" idx="1"/>
          </p:nvPr>
        </p:nvSpPr>
        <p:spPr>
          <a:xfrm>
            <a:off x="1981200" y="1676400"/>
            <a:ext cx="8178800" cy="4724400"/>
          </a:xfrm>
        </p:spPr>
        <p:txBody>
          <a:bodyPr/>
          <a:lstStyle/>
          <a:p>
            <a:r>
              <a:rPr lang="en-US" altLang="en-US" sz="2100" dirty="0"/>
              <a:t>Text string </a:t>
            </a:r>
            <a:r>
              <a:rPr lang="en-US" altLang="en-US" sz="2100" dirty="0">
                <a:solidFill>
                  <a:srgbClr val="3333CC"/>
                </a:solidFill>
              </a:rPr>
              <a:t>T[0..N-1]</a:t>
            </a:r>
            <a:br>
              <a:rPr lang="en-US" altLang="en-US" sz="2100" dirty="0"/>
            </a:br>
            <a:r>
              <a:rPr lang="en-US" altLang="en-US" sz="2100" dirty="0"/>
              <a:t>	T = “</a:t>
            </a:r>
            <a:r>
              <a:rPr lang="en-US" altLang="en-US" sz="2100" b="1" dirty="0" err="1"/>
              <a:t>abacaabacc</a:t>
            </a:r>
            <a:r>
              <a:rPr lang="en-US" altLang="en-US" sz="2100" b="1" dirty="0" err="1">
                <a:solidFill>
                  <a:srgbClr val="FF0000"/>
                </a:solidFill>
              </a:rPr>
              <a:t>abacab</a:t>
            </a:r>
            <a:r>
              <a:rPr lang="en-US" altLang="en-US" sz="2100" b="1" dirty="0" err="1"/>
              <a:t>aabb</a:t>
            </a:r>
            <a:r>
              <a:rPr lang="en-US" altLang="en-US" sz="2100" dirty="0"/>
              <a:t>”</a:t>
            </a:r>
          </a:p>
          <a:p>
            <a:pPr>
              <a:spcBef>
                <a:spcPct val="100000"/>
              </a:spcBef>
            </a:pPr>
            <a:r>
              <a:rPr lang="en-US" altLang="en-US" sz="2100" dirty="0"/>
              <a:t>Pattern string  </a:t>
            </a:r>
            <a:r>
              <a:rPr lang="en-US" altLang="en-US" sz="2100" dirty="0">
                <a:solidFill>
                  <a:srgbClr val="3333CC"/>
                </a:solidFill>
              </a:rPr>
              <a:t>P[0..M-1]</a:t>
            </a:r>
            <a:br>
              <a:rPr lang="en-US" altLang="en-US" sz="2100" dirty="0"/>
            </a:br>
            <a:r>
              <a:rPr lang="en-US" altLang="en-US" sz="2100" dirty="0"/>
              <a:t>	P = “</a:t>
            </a:r>
            <a:r>
              <a:rPr lang="en-US" altLang="en-US" sz="2100" b="1" dirty="0" err="1">
                <a:solidFill>
                  <a:srgbClr val="FF0000"/>
                </a:solidFill>
              </a:rPr>
              <a:t>abacab</a:t>
            </a:r>
            <a:r>
              <a:rPr lang="en-US" altLang="en-US" sz="2100" dirty="0"/>
              <a:t>”</a:t>
            </a:r>
          </a:p>
          <a:p>
            <a:pPr>
              <a:spcBef>
                <a:spcPct val="100000"/>
              </a:spcBef>
            </a:pPr>
            <a:r>
              <a:rPr lang="en-US" altLang="en-US" sz="2100" dirty="0"/>
              <a:t>Where is the </a:t>
            </a:r>
            <a:r>
              <a:rPr lang="en-US" altLang="en-US" sz="2100" i="1" dirty="0"/>
              <a:t>first</a:t>
            </a:r>
            <a:r>
              <a:rPr lang="en-US" altLang="en-US" sz="2100" dirty="0"/>
              <a:t> instance of </a:t>
            </a:r>
            <a:r>
              <a:rPr lang="en-US" altLang="en-US" sz="2100" dirty="0">
                <a:solidFill>
                  <a:srgbClr val="0000CC"/>
                </a:solidFill>
              </a:rPr>
              <a:t>P</a:t>
            </a:r>
            <a:r>
              <a:rPr lang="en-US" altLang="en-US" sz="2100" dirty="0"/>
              <a:t> in </a:t>
            </a:r>
            <a:r>
              <a:rPr lang="en-US" altLang="en-US" sz="2100" dirty="0">
                <a:solidFill>
                  <a:srgbClr val="3333CC"/>
                </a:solidFill>
              </a:rPr>
              <a:t>T</a:t>
            </a:r>
            <a:r>
              <a:rPr lang="en-US" altLang="en-US" sz="2100" dirty="0"/>
              <a:t>?</a:t>
            </a:r>
            <a:br>
              <a:rPr lang="en-US" altLang="en-US" sz="2100" dirty="0"/>
            </a:br>
            <a:r>
              <a:rPr lang="en-US" altLang="en-US" sz="2100" dirty="0"/>
              <a:t>	</a:t>
            </a:r>
            <a:r>
              <a:rPr lang="en-US" altLang="en-US" sz="2100" dirty="0">
                <a:solidFill>
                  <a:srgbClr val="3333CC"/>
                </a:solidFill>
              </a:rPr>
              <a:t>T[</a:t>
            </a:r>
            <a:r>
              <a:rPr lang="en-US" altLang="en-US" sz="2100" b="1" dirty="0">
                <a:solidFill>
                  <a:srgbClr val="FF0000"/>
                </a:solidFill>
              </a:rPr>
              <a:t>10</a:t>
            </a:r>
            <a:r>
              <a:rPr lang="en-US" altLang="en-US" sz="2100" b="1" dirty="0">
                <a:solidFill>
                  <a:srgbClr val="3333CC"/>
                </a:solidFill>
              </a:rPr>
              <a:t>..</a:t>
            </a:r>
            <a:r>
              <a:rPr lang="en-US" altLang="en-US" sz="2100" b="1" dirty="0">
                <a:solidFill>
                  <a:srgbClr val="FF0000"/>
                </a:solidFill>
              </a:rPr>
              <a:t>15</a:t>
            </a:r>
            <a:r>
              <a:rPr lang="en-US" altLang="en-US" sz="2100" dirty="0">
                <a:solidFill>
                  <a:srgbClr val="3333CC"/>
                </a:solidFill>
              </a:rPr>
              <a:t>] = P[0..5]</a:t>
            </a:r>
          </a:p>
        </p:txBody>
      </p:sp>
    </p:spTree>
    <p:extLst>
      <p:ext uri="{BB962C8B-B14F-4D97-AF65-F5344CB8AC3E}">
        <p14:creationId xmlns:p14="http://schemas.microsoft.com/office/powerpoint/2010/main" val="3031871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08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083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083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2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2520" y="474775"/>
            <a:ext cx="4331836" cy="572916"/>
          </a:xfrm>
          <a:prstGeom prst="rect">
            <a:avLst/>
          </a:prstGeom>
        </p:spPr>
        <p:txBody>
          <a:bodyPr vert="horz" wrap="square" lIns="0" tIns="33975" rIns="0" bIns="0" rtlCol="0" anchor="ctr">
            <a:spAutoFit/>
          </a:bodyPr>
          <a:lstStyle/>
          <a:p>
            <a:pPr marL="25168">
              <a:lnSpc>
                <a:spcPct val="100000"/>
              </a:lnSpc>
              <a:spcBef>
                <a:spcPts val="268"/>
              </a:spcBef>
            </a:pPr>
            <a:r>
              <a:rPr spc="20" dirty="0"/>
              <a:t>Edit</a:t>
            </a:r>
            <a:r>
              <a:rPr spc="-50" dirty="0"/>
              <a:t> </a:t>
            </a:r>
            <a:r>
              <a:rPr lang="en-US" spc="-50" dirty="0"/>
              <a:t>D</a:t>
            </a:r>
            <a:r>
              <a:rPr spc="-99" dirty="0"/>
              <a:t>istance</a:t>
            </a:r>
          </a:p>
        </p:txBody>
      </p:sp>
      <p:grpSp>
        <p:nvGrpSpPr>
          <p:cNvPr id="3" name="object 3"/>
          <p:cNvGrpSpPr/>
          <p:nvPr/>
        </p:nvGrpSpPr>
        <p:grpSpPr>
          <a:xfrm>
            <a:off x="1528195" y="452755"/>
            <a:ext cx="9131836" cy="119543"/>
            <a:chOff x="0" y="228473"/>
            <a:chExt cx="4608195" cy="60325"/>
          </a:xfrm>
        </p:grpSpPr>
        <p:sp>
          <p:nvSpPr>
            <p:cNvPr id="4" name="object 4"/>
            <p:cNvSpPr/>
            <p:nvPr/>
          </p:nvSpPr>
          <p:spPr>
            <a:xfrm>
              <a:off x="0" y="233235"/>
              <a:ext cx="4608195" cy="0"/>
            </a:xfrm>
            <a:custGeom>
              <a:avLst/>
              <a:gdLst/>
              <a:ahLst/>
              <a:cxnLst/>
              <a:rect l="l" t="t" r="r" b="b"/>
              <a:pathLst>
                <a:path w="4608195">
                  <a:moveTo>
                    <a:pt x="0" y="0"/>
                  </a:moveTo>
                  <a:lnTo>
                    <a:pt x="4608055" y="0"/>
                  </a:lnTo>
                </a:path>
              </a:pathLst>
            </a:custGeom>
            <a:ln w="9525">
              <a:solidFill>
                <a:srgbClr val="7F7F7F"/>
              </a:solidFill>
            </a:ln>
          </p:spPr>
          <p:txBody>
            <a:bodyPr wrap="square" lIns="0" tIns="0" rIns="0" bIns="0" rtlCol="0"/>
            <a:lstStyle/>
            <a:p>
              <a:endParaRPr sz="3567"/>
            </a:p>
          </p:txBody>
        </p:sp>
        <p:sp>
          <p:nvSpPr>
            <p:cNvPr id="5" name="object 5"/>
            <p:cNvSpPr/>
            <p:nvPr/>
          </p:nvSpPr>
          <p:spPr>
            <a:xfrm>
              <a:off x="0" y="239585"/>
              <a:ext cx="4608195" cy="0"/>
            </a:xfrm>
            <a:custGeom>
              <a:avLst/>
              <a:gdLst/>
              <a:ahLst/>
              <a:cxnLst/>
              <a:rect l="l" t="t" r="r" b="b"/>
              <a:pathLst>
                <a:path w="4608195">
                  <a:moveTo>
                    <a:pt x="0" y="0"/>
                  </a:moveTo>
                  <a:lnTo>
                    <a:pt x="4608055" y="0"/>
                  </a:lnTo>
                </a:path>
              </a:pathLst>
            </a:custGeom>
            <a:ln w="9525">
              <a:solidFill>
                <a:srgbClr val="8D8D8D"/>
              </a:solidFill>
            </a:ln>
          </p:spPr>
          <p:txBody>
            <a:bodyPr wrap="square" lIns="0" tIns="0" rIns="0" bIns="0" rtlCol="0"/>
            <a:lstStyle/>
            <a:p>
              <a:endParaRPr sz="3567"/>
            </a:p>
          </p:txBody>
        </p:sp>
        <p:sp>
          <p:nvSpPr>
            <p:cNvPr id="6" name="object 6"/>
            <p:cNvSpPr/>
            <p:nvPr/>
          </p:nvSpPr>
          <p:spPr>
            <a:xfrm>
              <a:off x="0" y="245935"/>
              <a:ext cx="4608195" cy="0"/>
            </a:xfrm>
            <a:custGeom>
              <a:avLst/>
              <a:gdLst/>
              <a:ahLst/>
              <a:cxnLst/>
              <a:rect l="l" t="t" r="r" b="b"/>
              <a:pathLst>
                <a:path w="4608195">
                  <a:moveTo>
                    <a:pt x="0" y="0"/>
                  </a:moveTo>
                  <a:lnTo>
                    <a:pt x="4608055" y="0"/>
                  </a:lnTo>
                </a:path>
              </a:pathLst>
            </a:custGeom>
            <a:ln w="9525">
              <a:solidFill>
                <a:srgbClr val="9B9B9B"/>
              </a:solidFill>
            </a:ln>
          </p:spPr>
          <p:txBody>
            <a:bodyPr wrap="square" lIns="0" tIns="0" rIns="0" bIns="0" rtlCol="0"/>
            <a:lstStyle/>
            <a:p>
              <a:endParaRPr sz="3567"/>
            </a:p>
          </p:txBody>
        </p:sp>
        <p:sp>
          <p:nvSpPr>
            <p:cNvPr id="7" name="object 7"/>
            <p:cNvSpPr/>
            <p:nvPr/>
          </p:nvSpPr>
          <p:spPr>
            <a:xfrm>
              <a:off x="0" y="252285"/>
              <a:ext cx="4608195" cy="0"/>
            </a:xfrm>
            <a:custGeom>
              <a:avLst/>
              <a:gdLst/>
              <a:ahLst/>
              <a:cxnLst/>
              <a:rect l="l" t="t" r="r" b="b"/>
              <a:pathLst>
                <a:path w="4608195">
                  <a:moveTo>
                    <a:pt x="0" y="0"/>
                  </a:moveTo>
                  <a:lnTo>
                    <a:pt x="4608055" y="0"/>
                  </a:lnTo>
                </a:path>
              </a:pathLst>
            </a:custGeom>
            <a:ln w="9525">
              <a:solidFill>
                <a:srgbClr val="A9A9A9"/>
              </a:solidFill>
            </a:ln>
          </p:spPr>
          <p:txBody>
            <a:bodyPr wrap="square" lIns="0" tIns="0" rIns="0" bIns="0" rtlCol="0"/>
            <a:lstStyle/>
            <a:p>
              <a:endParaRPr sz="3567"/>
            </a:p>
          </p:txBody>
        </p:sp>
        <p:sp>
          <p:nvSpPr>
            <p:cNvPr id="8" name="object 8"/>
            <p:cNvSpPr/>
            <p:nvPr/>
          </p:nvSpPr>
          <p:spPr>
            <a:xfrm>
              <a:off x="0" y="258635"/>
              <a:ext cx="4608195" cy="0"/>
            </a:xfrm>
            <a:custGeom>
              <a:avLst/>
              <a:gdLst/>
              <a:ahLst/>
              <a:cxnLst/>
              <a:rect l="l" t="t" r="r" b="b"/>
              <a:pathLst>
                <a:path w="4608195">
                  <a:moveTo>
                    <a:pt x="0" y="0"/>
                  </a:moveTo>
                  <a:lnTo>
                    <a:pt x="4608055" y="0"/>
                  </a:lnTo>
                </a:path>
              </a:pathLst>
            </a:custGeom>
            <a:ln w="9525">
              <a:solidFill>
                <a:srgbClr val="B8B8B8"/>
              </a:solidFill>
            </a:ln>
          </p:spPr>
          <p:txBody>
            <a:bodyPr wrap="square" lIns="0" tIns="0" rIns="0" bIns="0" rtlCol="0"/>
            <a:lstStyle/>
            <a:p>
              <a:endParaRPr sz="3567"/>
            </a:p>
          </p:txBody>
        </p:sp>
        <p:sp>
          <p:nvSpPr>
            <p:cNvPr id="9" name="object 9"/>
            <p:cNvSpPr/>
            <p:nvPr/>
          </p:nvSpPr>
          <p:spPr>
            <a:xfrm>
              <a:off x="0" y="264985"/>
              <a:ext cx="4608195" cy="0"/>
            </a:xfrm>
            <a:custGeom>
              <a:avLst/>
              <a:gdLst/>
              <a:ahLst/>
              <a:cxnLst/>
              <a:rect l="l" t="t" r="r" b="b"/>
              <a:pathLst>
                <a:path w="4608195">
                  <a:moveTo>
                    <a:pt x="0" y="0"/>
                  </a:moveTo>
                  <a:lnTo>
                    <a:pt x="4608055" y="0"/>
                  </a:lnTo>
                </a:path>
              </a:pathLst>
            </a:custGeom>
            <a:ln w="9525">
              <a:solidFill>
                <a:srgbClr val="C6C6C6"/>
              </a:solidFill>
            </a:ln>
          </p:spPr>
          <p:txBody>
            <a:bodyPr wrap="square" lIns="0" tIns="0" rIns="0" bIns="0" rtlCol="0"/>
            <a:lstStyle/>
            <a:p>
              <a:endParaRPr sz="3567"/>
            </a:p>
          </p:txBody>
        </p:sp>
        <p:sp>
          <p:nvSpPr>
            <p:cNvPr id="10" name="object 10"/>
            <p:cNvSpPr/>
            <p:nvPr/>
          </p:nvSpPr>
          <p:spPr>
            <a:xfrm>
              <a:off x="0" y="271335"/>
              <a:ext cx="4608195" cy="0"/>
            </a:xfrm>
            <a:custGeom>
              <a:avLst/>
              <a:gdLst/>
              <a:ahLst/>
              <a:cxnLst/>
              <a:rect l="l" t="t" r="r" b="b"/>
              <a:pathLst>
                <a:path w="4608195">
                  <a:moveTo>
                    <a:pt x="0" y="0"/>
                  </a:moveTo>
                  <a:lnTo>
                    <a:pt x="4608055" y="0"/>
                  </a:lnTo>
                </a:path>
              </a:pathLst>
            </a:custGeom>
            <a:ln w="9525">
              <a:solidFill>
                <a:srgbClr val="D4D4D4"/>
              </a:solidFill>
            </a:ln>
          </p:spPr>
          <p:txBody>
            <a:bodyPr wrap="square" lIns="0" tIns="0" rIns="0" bIns="0" rtlCol="0"/>
            <a:lstStyle/>
            <a:p>
              <a:endParaRPr sz="3567"/>
            </a:p>
          </p:txBody>
        </p:sp>
        <p:sp>
          <p:nvSpPr>
            <p:cNvPr id="11" name="object 11"/>
            <p:cNvSpPr/>
            <p:nvPr/>
          </p:nvSpPr>
          <p:spPr>
            <a:xfrm>
              <a:off x="0" y="277685"/>
              <a:ext cx="4608195" cy="0"/>
            </a:xfrm>
            <a:custGeom>
              <a:avLst/>
              <a:gdLst/>
              <a:ahLst/>
              <a:cxnLst/>
              <a:rect l="l" t="t" r="r" b="b"/>
              <a:pathLst>
                <a:path w="4608195">
                  <a:moveTo>
                    <a:pt x="0" y="0"/>
                  </a:moveTo>
                  <a:lnTo>
                    <a:pt x="4608055" y="0"/>
                  </a:lnTo>
                </a:path>
              </a:pathLst>
            </a:custGeom>
            <a:ln w="9525">
              <a:solidFill>
                <a:srgbClr val="E2E2E2"/>
              </a:solidFill>
            </a:ln>
          </p:spPr>
          <p:txBody>
            <a:bodyPr wrap="square" lIns="0" tIns="0" rIns="0" bIns="0" rtlCol="0"/>
            <a:lstStyle/>
            <a:p>
              <a:endParaRPr sz="3567"/>
            </a:p>
          </p:txBody>
        </p:sp>
        <p:sp>
          <p:nvSpPr>
            <p:cNvPr id="12" name="object 12"/>
            <p:cNvSpPr/>
            <p:nvPr/>
          </p:nvSpPr>
          <p:spPr>
            <a:xfrm>
              <a:off x="0" y="284035"/>
              <a:ext cx="4608195" cy="0"/>
            </a:xfrm>
            <a:custGeom>
              <a:avLst/>
              <a:gdLst/>
              <a:ahLst/>
              <a:cxnLst/>
              <a:rect l="l" t="t" r="r" b="b"/>
              <a:pathLst>
                <a:path w="4608195">
                  <a:moveTo>
                    <a:pt x="0" y="0"/>
                  </a:moveTo>
                  <a:lnTo>
                    <a:pt x="4608055" y="0"/>
                  </a:lnTo>
                </a:path>
              </a:pathLst>
            </a:custGeom>
            <a:ln w="9525">
              <a:solidFill>
                <a:srgbClr val="F1F1F1"/>
              </a:solidFill>
            </a:ln>
          </p:spPr>
          <p:txBody>
            <a:bodyPr wrap="square" lIns="0" tIns="0" rIns="0" bIns="0" rtlCol="0"/>
            <a:lstStyle/>
            <a:p>
              <a:endParaRPr sz="3567"/>
            </a:p>
          </p:txBody>
        </p:sp>
      </p:grpSp>
      <p:grpSp>
        <p:nvGrpSpPr>
          <p:cNvPr id="67" name="object 67"/>
          <p:cNvGrpSpPr/>
          <p:nvPr/>
        </p:nvGrpSpPr>
        <p:grpSpPr>
          <a:xfrm>
            <a:off x="1527893" y="6590777"/>
            <a:ext cx="9133094" cy="260478"/>
            <a:chOff x="-152" y="3325901"/>
            <a:chExt cx="4608830" cy="131445"/>
          </a:xfrm>
        </p:grpSpPr>
        <p:sp>
          <p:nvSpPr>
            <p:cNvPr id="68" name="object 68"/>
            <p:cNvSpPr/>
            <p:nvPr/>
          </p:nvSpPr>
          <p:spPr>
            <a:xfrm>
              <a:off x="-152" y="3325901"/>
              <a:ext cx="2304415" cy="131445"/>
            </a:xfrm>
            <a:custGeom>
              <a:avLst/>
              <a:gdLst/>
              <a:ahLst/>
              <a:cxnLst/>
              <a:rect l="l" t="t" r="r" b="b"/>
              <a:pathLst>
                <a:path w="2304415" h="131445">
                  <a:moveTo>
                    <a:pt x="0" y="131063"/>
                  </a:moveTo>
                  <a:lnTo>
                    <a:pt x="2304288" y="131063"/>
                  </a:lnTo>
                  <a:lnTo>
                    <a:pt x="2304288" y="0"/>
                  </a:lnTo>
                  <a:lnTo>
                    <a:pt x="0" y="0"/>
                  </a:lnTo>
                  <a:lnTo>
                    <a:pt x="0" y="131063"/>
                  </a:lnTo>
                  <a:close/>
                </a:path>
              </a:pathLst>
            </a:custGeom>
            <a:solidFill>
              <a:srgbClr val="353538"/>
            </a:solidFill>
          </p:spPr>
          <p:txBody>
            <a:bodyPr wrap="square" lIns="0" tIns="0" rIns="0" bIns="0" rtlCol="0"/>
            <a:lstStyle/>
            <a:p>
              <a:endParaRPr sz="3567"/>
            </a:p>
          </p:txBody>
        </p:sp>
        <p:sp>
          <p:nvSpPr>
            <p:cNvPr id="69" name="object 69"/>
            <p:cNvSpPr/>
            <p:nvPr/>
          </p:nvSpPr>
          <p:spPr>
            <a:xfrm>
              <a:off x="2304135" y="3325901"/>
              <a:ext cx="2304415" cy="131445"/>
            </a:xfrm>
            <a:custGeom>
              <a:avLst/>
              <a:gdLst/>
              <a:ahLst/>
              <a:cxnLst/>
              <a:rect l="l" t="t" r="r" b="b"/>
              <a:pathLst>
                <a:path w="2304415" h="131445">
                  <a:moveTo>
                    <a:pt x="0" y="131063"/>
                  </a:moveTo>
                  <a:lnTo>
                    <a:pt x="2304288" y="131063"/>
                  </a:lnTo>
                  <a:lnTo>
                    <a:pt x="2304288" y="0"/>
                  </a:lnTo>
                  <a:lnTo>
                    <a:pt x="0" y="0"/>
                  </a:lnTo>
                  <a:lnTo>
                    <a:pt x="0" y="131063"/>
                  </a:lnTo>
                  <a:close/>
                </a:path>
              </a:pathLst>
            </a:custGeom>
            <a:solidFill>
              <a:srgbClr val="3131B1"/>
            </a:solidFill>
          </p:spPr>
          <p:txBody>
            <a:bodyPr wrap="square" lIns="0" tIns="0" rIns="0" bIns="0" rtlCol="0"/>
            <a:lstStyle/>
            <a:p>
              <a:endParaRPr sz="3567"/>
            </a:p>
          </p:txBody>
        </p:sp>
      </p:grpSp>
      <p:sp>
        <p:nvSpPr>
          <p:cNvPr id="70" name="object 70"/>
          <p:cNvSpPr txBox="1">
            <a:spLocks noGrp="1"/>
          </p:cNvSpPr>
          <p:nvPr>
            <p:ph type="sldNum" sz="quarter" idx="7"/>
          </p:nvPr>
        </p:nvSpPr>
        <p:spPr>
          <a:xfrm>
            <a:off x="4378452" y="3330834"/>
            <a:ext cx="159385" cy="101600"/>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720"/>
              </a:lnSpc>
              <a:spcBef>
                <a:spcPts val="80"/>
              </a:spcBef>
            </a:pPr>
            <a:fld id="{81D60167-4931-47E6-BA6A-407CBD079E47}" type="slidenum">
              <a:rPr lang="en-IN" spc="-5" smtClean="0"/>
              <a:pPr marL="38100">
                <a:lnSpc>
                  <a:spcPts val="720"/>
                </a:lnSpc>
                <a:spcBef>
                  <a:spcPts val="80"/>
                </a:spcBef>
              </a:pPr>
              <a:t>50</a:t>
            </a:fld>
            <a:endParaRPr spc="-10" dirty="0"/>
          </a:p>
        </p:txBody>
      </p:sp>
      <p:pic>
        <p:nvPicPr>
          <p:cNvPr id="75" name="Picture 74">
            <a:extLst>
              <a:ext uri="{FF2B5EF4-FFF2-40B4-BE49-F238E27FC236}">
                <a16:creationId xmlns:a16="http://schemas.microsoft.com/office/drawing/2014/main" id="{8BB1774B-7A03-6B81-E0C7-296ACBF6127B}"/>
              </a:ext>
            </a:extLst>
          </p:cNvPr>
          <p:cNvPicPr>
            <a:picLocks noChangeAspect="1"/>
          </p:cNvPicPr>
          <p:nvPr/>
        </p:nvPicPr>
        <p:blipFill>
          <a:blip r:embed="rId2"/>
          <a:stretch>
            <a:fillRect/>
          </a:stretch>
        </p:blipFill>
        <p:spPr>
          <a:xfrm>
            <a:off x="1527893" y="1034988"/>
            <a:ext cx="8364117" cy="4591691"/>
          </a:xfrm>
          <a:prstGeom prst="rect">
            <a:avLst/>
          </a:prstGeom>
        </p:spPr>
      </p:pic>
    </p:spTree>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0599" y="751580"/>
            <a:ext cx="6595706" cy="572916"/>
          </a:xfrm>
          <a:prstGeom prst="rect">
            <a:avLst/>
          </a:prstGeom>
        </p:spPr>
        <p:txBody>
          <a:bodyPr vert="horz" wrap="square" lIns="0" tIns="33975" rIns="0" bIns="0" rtlCol="0" anchor="ctr">
            <a:spAutoFit/>
          </a:bodyPr>
          <a:lstStyle/>
          <a:p>
            <a:pPr marL="25168">
              <a:lnSpc>
                <a:spcPct val="100000"/>
              </a:lnSpc>
              <a:spcBef>
                <a:spcPts val="268"/>
              </a:spcBef>
            </a:pPr>
            <a:r>
              <a:rPr spc="-59" dirty="0"/>
              <a:t>Dynamic</a:t>
            </a:r>
            <a:r>
              <a:rPr spc="-79" dirty="0"/>
              <a:t> </a:t>
            </a:r>
            <a:r>
              <a:rPr spc="-69" dirty="0"/>
              <a:t>Programming</a:t>
            </a:r>
          </a:p>
        </p:txBody>
      </p:sp>
      <p:grpSp>
        <p:nvGrpSpPr>
          <p:cNvPr id="3" name="object 3"/>
          <p:cNvGrpSpPr/>
          <p:nvPr/>
        </p:nvGrpSpPr>
        <p:grpSpPr>
          <a:xfrm>
            <a:off x="1528195" y="452755"/>
            <a:ext cx="9131836" cy="119543"/>
            <a:chOff x="0" y="228473"/>
            <a:chExt cx="4608195" cy="60325"/>
          </a:xfrm>
        </p:grpSpPr>
        <p:sp>
          <p:nvSpPr>
            <p:cNvPr id="4" name="object 4"/>
            <p:cNvSpPr/>
            <p:nvPr/>
          </p:nvSpPr>
          <p:spPr>
            <a:xfrm>
              <a:off x="0" y="233235"/>
              <a:ext cx="4608195" cy="0"/>
            </a:xfrm>
            <a:custGeom>
              <a:avLst/>
              <a:gdLst/>
              <a:ahLst/>
              <a:cxnLst/>
              <a:rect l="l" t="t" r="r" b="b"/>
              <a:pathLst>
                <a:path w="4608195">
                  <a:moveTo>
                    <a:pt x="0" y="0"/>
                  </a:moveTo>
                  <a:lnTo>
                    <a:pt x="4608055" y="0"/>
                  </a:lnTo>
                </a:path>
              </a:pathLst>
            </a:custGeom>
            <a:ln w="9525">
              <a:solidFill>
                <a:srgbClr val="7F7F7F"/>
              </a:solidFill>
            </a:ln>
          </p:spPr>
          <p:txBody>
            <a:bodyPr wrap="square" lIns="0" tIns="0" rIns="0" bIns="0" rtlCol="0"/>
            <a:lstStyle/>
            <a:p>
              <a:endParaRPr sz="3567"/>
            </a:p>
          </p:txBody>
        </p:sp>
        <p:sp>
          <p:nvSpPr>
            <p:cNvPr id="5" name="object 5"/>
            <p:cNvSpPr/>
            <p:nvPr/>
          </p:nvSpPr>
          <p:spPr>
            <a:xfrm>
              <a:off x="0" y="239585"/>
              <a:ext cx="4608195" cy="0"/>
            </a:xfrm>
            <a:custGeom>
              <a:avLst/>
              <a:gdLst/>
              <a:ahLst/>
              <a:cxnLst/>
              <a:rect l="l" t="t" r="r" b="b"/>
              <a:pathLst>
                <a:path w="4608195">
                  <a:moveTo>
                    <a:pt x="0" y="0"/>
                  </a:moveTo>
                  <a:lnTo>
                    <a:pt x="4608055" y="0"/>
                  </a:lnTo>
                </a:path>
              </a:pathLst>
            </a:custGeom>
            <a:ln w="9525">
              <a:solidFill>
                <a:srgbClr val="8D8D8D"/>
              </a:solidFill>
            </a:ln>
          </p:spPr>
          <p:txBody>
            <a:bodyPr wrap="square" lIns="0" tIns="0" rIns="0" bIns="0" rtlCol="0"/>
            <a:lstStyle/>
            <a:p>
              <a:endParaRPr sz="3567"/>
            </a:p>
          </p:txBody>
        </p:sp>
        <p:sp>
          <p:nvSpPr>
            <p:cNvPr id="6" name="object 6"/>
            <p:cNvSpPr/>
            <p:nvPr/>
          </p:nvSpPr>
          <p:spPr>
            <a:xfrm>
              <a:off x="0" y="245935"/>
              <a:ext cx="4608195" cy="0"/>
            </a:xfrm>
            <a:custGeom>
              <a:avLst/>
              <a:gdLst/>
              <a:ahLst/>
              <a:cxnLst/>
              <a:rect l="l" t="t" r="r" b="b"/>
              <a:pathLst>
                <a:path w="4608195">
                  <a:moveTo>
                    <a:pt x="0" y="0"/>
                  </a:moveTo>
                  <a:lnTo>
                    <a:pt x="4608055" y="0"/>
                  </a:lnTo>
                </a:path>
              </a:pathLst>
            </a:custGeom>
            <a:ln w="9525">
              <a:solidFill>
                <a:srgbClr val="9B9B9B"/>
              </a:solidFill>
            </a:ln>
          </p:spPr>
          <p:txBody>
            <a:bodyPr wrap="square" lIns="0" tIns="0" rIns="0" bIns="0" rtlCol="0"/>
            <a:lstStyle/>
            <a:p>
              <a:endParaRPr sz="3567"/>
            </a:p>
          </p:txBody>
        </p:sp>
        <p:sp>
          <p:nvSpPr>
            <p:cNvPr id="7" name="object 7"/>
            <p:cNvSpPr/>
            <p:nvPr/>
          </p:nvSpPr>
          <p:spPr>
            <a:xfrm>
              <a:off x="0" y="252285"/>
              <a:ext cx="4608195" cy="0"/>
            </a:xfrm>
            <a:custGeom>
              <a:avLst/>
              <a:gdLst/>
              <a:ahLst/>
              <a:cxnLst/>
              <a:rect l="l" t="t" r="r" b="b"/>
              <a:pathLst>
                <a:path w="4608195">
                  <a:moveTo>
                    <a:pt x="0" y="0"/>
                  </a:moveTo>
                  <a:lnTo>
                    <a:pt x="4608055" y="0"/>
                  </a:lnTo>
                </a:path>
              </a:pathLst>
            </a:custGeom>
            <a:ln w="9525">
              <a:solidFill>
                <a:srgbClr val="A9A9A9"/>
              </a:solidFill>
            </a:ln>
          </p:spPr>
          <p:txBody>
            <a:bodyPr wrap="square" lIns="0" tIns="0" rIns="0" bIns="0" rtlCol="0"/>
            <a:lstStyle/>
            <a:p>
              <a:endParaRPr sz="3567"/>
            </a:p>
          </p:txBody>
        </p:sp>
        <p:sp>
          <p:nvSpPr>
            <p:cNvPr id="8" name="object 8"/>
            <p:cNvSpPr/>
            <p:nvPr/>
          </p:nvSpPr>
          <p:spPr>
            <a:xfrm>
              <a:off x="0" y="258635"/>
              <a:ext cx="4608195" cy="0"/>
            </a:xfrm>
            <a:custGeom>
              <a:avLst/>
              <a:gdLst/>
              <a:ahLst/>
              <a:cxnLst/>
              <a:rect l="l" t="t" r="r" b="b"/>
              <a:pathLst>
                <a:path w="4608195">
                  <a:moveTo>
                    <a:pt x="0" y="0"/>
                  </a:moveTo>
                  <a:lnTo>
                    <a:pt x="4608055" y="0"/>
                  </a:lnTo>
                </a:path>
              </a:pathLst>
            </a:custGeom>
            <a:ln w="9525">
              <a:solidFill>
                <a:srgbClr val="B8B8B8"/>
              </a:solidFill>
            </a:ln>
          </p:spPr>
          <p:txBody>
            <a:bodyPr wrap="square" lIns="0" tIns="0" rIns="0" bIns="0" rtlCol="0"/>
            <a:lstStyle/>
            <a:p>
              <a:endParaRPr sz="3567"/>
            </a:p>
          </p:txBody>
        </p:sp>
        <p:sp>
          <p:nvSpPr>
            <p:cNvPr id="9" name="object 9"/>
            <p:cNvSpPr/>
            <p:nvPr/>
          </p:nvSpPr>
          <p:spPr>
            <a:xfrm>
              <a:off x="0" y="264985"/>
              <a:ext cx="4608195" cy="0"/>
            </a:xfrm>
            <a:custGeom>
              <a:avLst/>
              <a:gdLst/>
              <a:ahLst/>
              <a:cxnLst/>
              <a:rect l="l" t="t" r="r" b="b"/>
              <a:pathLst>
                <a:path w="4608195">
                  <a:moveTo>
                    <a:pt x="0" y="0"/>
                  </a:moveTo>
                  <a:lnTo>
                    <a:pt x="4608055" y="0"/>
                  </a:lnTo>
                </a:path>
              </a:pathLst>
            </a:custGeom>
            <a:ln w="9525">
              <a:solidFill>
                <a:srgbClr val="C6C6C6"/>
              </a:solidFill>
            </a:ln>
          </p:spPr>
          <p:txBody>
            <a:bodyPr wrap="square" lIns="0" tIns="0" rIns="0" bIns="0" rtlCol="0"/>
            <a:lstStyle/>
            <a:p>
              <a:endParaRPr sz="3567"/>
            </a:p>
          </p:txBody>
        </p:sp>
        <p:sp>
          <p:nvSpPr>
            <p:cNvPr id="10" name="object 10"/>
            <p:cNvSpPr/>
            <p:nvPr/>
          </p:nvSpPr>
          <p:spPr>
            <a:xfrm>
              <a:off x="0" y="271335"/>
              <a:ext cx="4608195" cy="0"/>
            </a:xfrm>
            <a:custGeom>
              <a:avLst/>
              <a:gdLst/>
              <a:ahLst/>
              <a:cxnLst/>
              <a:rect l="l" t="t" r="r" b="b"/>
              <a:pathLst>
                <a:path w="4608195">
                  <a:moveTo>
                    <a:pt x="0" y="0"/>
                  </a:moveTo>
                  <a:lnTo>
                    <a:pt x="4608055" y="0"/>
                  </a:lnTo>
                </a:path>
              </a:pathLst>
            </a:custGeom>
            <a:ln w="9525">
              <a:solidFill>
                <a:srgbClr val="D4D4D4"/>
              </a:solidFill>
            </a:ln>
          </p:spPr>
          <p:txBody>
            <a:bodyPr wrap="square" lIns="0" tIns="0" rIns="0" bIns="0" rtlCol="0"/>
            <a:lstStyle/>
            <a:p>
              <a:endParaRPr sz="3567"/>
            </a:p>
          </p:txBody>
        </p:sp>
        <p:sp>
          <p:nvSpPr>
            <p:cNvPr id="11" name="object 11"/>
            <p:cNvSpPr/>
            <p:nvPr/>
          </p:nvSpPr>
          <p:spPr>
            <a:xfrm>
              <a:off x="0" y="277685"/>
              <a:ext cx="4608195" cy="0"/>
            </a:xfrm>
            <a:custGeom>
              <a:avLst/>
              <a:gdLst/>
              <a:ahLst/>
              <a:cxnLst/>
              <a:rect l="l" t="t" r="r" b="b"/>
              <a:pathLst>
                <a:path w="4608195">
                  <a:moveTo>
                    <a:pt x="0" y="0"/>
                  </a:moveTo>
                  <a:lnTo>
                    <a:pt x="4608055" y="0"/>
                  </a:lnTo>
                </a:path>
              </a:pathLst>
            </a:custGeom>
            <a:ln w="9525">
              <a:solidFill>
                <a:srgbClr val="E2E2E2"/>
              </a:solidFill>
            </a:ln>
          </p:spPr>
          <p:txBody>
            <a:bodyPr wrap="square" lIns="0" tIns="0" rIns="0" bIns="0" rtlCol="0"/>
            <a:lstStyle/>
            <a:p>
              <a:endParaRPr sz="3567"/>
            </a:p>
          </p:txBody>
        </p:sp>
        <p:sp>
          <p:nvSpPr>
            <p:cNvPr id="12" name="object 12"/>
            <p:cNvSpPr/>
            <p:nvPr/>
          </p:nvSpPr>
          <p:spPr>
            <a:xfrm>
              <a:off x="0" y="284035"/>
              <a:ext cx="4608195" cy="0"/>
            </a:xfrm>
            <a:custGeom>
              <a:avLst/>
              <a:gdLst/>
              <a:ahLst/>
              <a:cxnLst/>
              <a:rect l="l" t="t" r="r" b="b"/>
              <a:pathLst>
                <a:path w="4608195">
                  <a:moveTo>
                    <a:pt x="0" y="0"/>
                  </a:moveTo>
                  <a:lnTo>
                    <a:pt x="4608055" y="0"/>
                  </a:lnTo>
                </a:path>
              </a:pathLst>
            </a:custGeom>
            <a:ln w="9525">
              <a:solidFill>
                <a:srgbClr val="F1F1F1"/>
              </a:solidFill>
            </a:ln>
          </p:spPr>
          <p:txBody>
            <a:bodyPr wrap="square" lIns="0" tIns="0" rIns="0" bIns="0" rtlCol="0"/>
            <a:lstStyle/>
            <a:p>
              <a:endParaRPr sz="3567"/>
            </a:p>
          </p:txBody>
        </p:sp>
      </p:grpSp>
      <p:pic>
        <p:nvPicPr>
          <p:cNvPr id="13" name="object 13"/>
          <p:cNvPicPr/>
          <p:nvPr/>
        </p:nvPicPr>
        <p:blipFill>
          <a:blip r:embed="rId2" cstate="print"/>
          <a:stretch>
            <a:fillRect/>
          </a:stretch>
        </p:blipFill>
        <p:spPr>
          <a:xfrm>
            <a:off x="2513794" y="2124860"/>
            <a:ext cx="146282" cy="145891"/>
          </a:xfrm>
          <a:prstGeom prst="rect">
            <a:avLst/>
          </a:prstGeom>
        </p:spPr>
      </p:pic>
      <p:pic>
        <p:nvPicPr>
          <p:cNvPr id="14" name="object 14"/>
          <p:cNvPicPr/>
          <p:nvPr/>
        </p:nvPicPr>
        <p:blipFill>
          <a:blip r:embed="rId3" cstate="print"/>
          <a:stretch>
            <a:fillRect/>
          </a:stretch>
        </p:blipFill>
        <p:spPr>
          <a:xfrm>
            <a:off x="2513794" y="2882863"/>
            <a:ext cx="146282" cy="145917"/>
          </a:xfrm>
          <a:prstGeom prst="rect">
            <a:avLst/>
          </a:prstGeom>
        </p:spPr>
      </p:pic>
      <p:pic>
        <p:nvPicPr>
          <p:cNvPr id="15" name="object 15"/>
          <p:cNvPicPr/>
          <p:nvPr/>
        </p:nvPicPr>
        <p:blipFill>
          <a:blip r:embed="rId4" cstate="print"/>
          <a:stretch>
            <a:fillRect/>
          </a:stretch>
        </p:blipFill>
        <p:spPr>
          <a:xfrm>
            <a:off x="2513794" y="4054637"/>
            <a:ext cx="146282" cy="145917"/>
          </a:xfrm>
          <a:prstGeom prst="rect">
            <a:avLst/>
          </a:prstGeom>
        </p:spPr>
      </p:pic>
      <p:pic>
        <p:nvPicPr>
          <p:cNvPr id="16" name="object 16"/>
          <p:cNvPicPr/>
          <p:nvPr/>
        </p:nvPicPr>
        <p:blipFill>
          <a:blip r:embed="rId5" cstate="print"/>
          <a:stretch>
            <a:fillRect/>
          </a:stretch>
        </p:blipFill>
        <p:spPr>
          <a:xfrm>
            <a:off x="2513794" y="4471410"/>
            <a:ext cx="146282" cy="145909"/>
          </a:xfrm>
          <a:prstGeom prst="rect">
            <a:avLst/>
          </a:prstGeom>
        </p:spPr>
      </p:pic>
      <p:sp>
        <p:nvSpPr>
          <p:cNvPr id="17" name="object 17"/>
          <p:cNvSpPr txBox="1"/>
          <p:nvPr/>
        </p:nvSpPr>
        <p:spPr>
          <a:xfrm>
            <a:off x="2215750" y="1461995"/>
            <a:ext cx="7721227" cy="3558859"/>
          </a:xfrm>
          <a:prstGeom prst="rect">
            <a:avLst/>
          </a:prstGeom>
        </p:spPr>
        <p:txBody>
          <a:bodyPr vert="horz" wrap="square" lIns="0" tIns="109474" rIns="0" bIns="0" rtlCol="0">
            <a:spAutoFit/>
          </a:bodyPr>
          <a:lstStyle/>
          <a:p>
            <a:pPr marL="25168">
              <a:spcBef>
                <a:spcPts val="860"/>
              </a:spcBef>
            </a:pPr>
            <a:r>
              <a:rPr sz="2180" spc="-109" dirty="0">
                <a:solidFill>
                  <a:srgbClr val="363639"/>
                </a:solidFill>
                <a:latin typeface="Tahoma"/>
                <a:cs typeface="Tahoma"/>
              </a:rPr>
              <a:t>Cormen</a:t>
            </a:r>
            <a:r>
              <a:rPr sz="2180" spc="30" dirty="0">
                <a:solidFill>
                  <a:srgbClr val="363639"/>
                </a:solidFill>
                <a:latin typeface="Tahoma"/>
                <a:cs typeface="Tahoma"/>
              </a:rPr>
              <a:t> </a:t>
            </a:r>
            <a:r>
              <a:rPr sz="2180" spc="-79" dirty="0">
                <a:solidFill>
                  <a:srgbClr val="363639"/>
                </a:solidFill>
                <a:latin typeface="Tahoma"/>
                <a:cs typeface="Tahoma"/>
              </a:rPr>
              <a:t>et</a:t>
            </a:r>
            <a:r>
              <a:rPr sz="2180" spc="20" dirty="0">
                <a:solidFill>
                  <a:srgbClr val="363639"/>
                </a:solidFill>
                <a:latin typeface="Tahoma"/>
                <a:cs typeface="Tahoma"/>
              </a:rPr>
              <a:t> </a:t>
            </a:r>
            <a:r>
              <a:rPr sz="2180" spc="-89" dirty="0">
                <a:solidFill>
                  <a:srgbClr val="363639"/>
                </a:solidFill>
                <a:latin typeface="Tahoma"/>
                <a:cs typeface="Tahoma"/>
              </a:rPr>
              <a:t>al:</a:t>
            </a:r>
            <a:endParaRPr sz="2180">
              <a:latin typeface="Tahoma"/>
              <a:cs typeface="Tahoma"/>
            </a:endParaRPr>
          </a:p>
          <a:p>
            <a:pPr marL="573821" marR="64175">
              <a:lnSpc>
                <a:spcPct val="102699"/>
              </a:lnSpc>
              <a:spcBef>
                <a:spcPts val="595"/>
              </a:spcBef>
            </a:pPr>
            <a:r>
              <a:rPr sz="2180" spc="-30" dirty="0">
                <a:solidFill>
                  <a:srgbClr val="0000FF"/>
                </a:solidFill>
                <a:latin typeface="Tahoma"/>
                <a:cs typeface="Tahoma"/>
              </a:rPr>
              <a:t>Optimal</a:t>
            </a:r>
            <a:r>
              <a:rPr sz="2180" spc="20" dirty="0">
                <a:solidFill>
                  <a:srgbClr val="0000FF"/>
                </a:solidFill>
                <a:latin typeface="Tahoma"/>
                <a:cs typeface="Tahoma"/>
              </a:rPr>
              <a:t> </a:t>
            </a:r>
            <a:r>
              <a:rPr sz="2180" spc="-89" dirty="0">
                <a:solidFill>
                  <a:srgbClr val="0000FF"/>
                </a:solidFill>
                <a:latin typeface="Tahoma"/>
                <a:cs typeface="Tahoma"/>
              </a:rPr>
              <a:t>substructure:</a:t>
            </a:r>
            <a:r>
              <a:rPr sz="2180" spc="69" dirty="0">
                <a:solidFill>
                  <a:srgbClr val="0000FF"/>
                </a:solidFill>
                <a:latin typeface="Tahoma"/>
                <a:cs typeface="Tahoma"/>
              </a:rPr>
              <a:t> </a:t>
            </a:r>
            <a:r>
              <a:rPr sz="2180" spc="-40" dirty="0">
                <a:solidFill>
                  <a:srgbClr val="363639"/>
                </a:solidFill>
                <a:latin typeface="Tahoma"/>
                <a:cs typeface="Tahoma"/>
              </a:rPr>
              <a:t>The</a:t>
            </a:r>
            <a:r>
              <a:rPr sz="2180" spc="59" dirty="0">
                <a:solidFill>
                  <a:srgbClr val="363639"/>
                </a:solidFill>
                <a:latin typeface="Tahoma"/>
                <a:cs typeface="Tahoma"/>
              </a:rPr>
              <a:t> </a:t>
            </a:r>
            <a:r>
              <a:rPr sz="2180" spc="-59" dirty="0">
                <a:solidFill>
                  <a:srgbClr val="363639"/>
                </a:solidFill>
                <a:latin typeface="Tahoma"/>
                <a:cs typeface="Tahoma"/>
              </a:rPr>
              <a:t>optimal</a:t>
            </a:r>
            <a:r>
              <a:rPr sz="2180" spc="59" dirty="0">
                <a:solidFill>
                  <a:srgbClr val="363639"/>
                </a:solidFill>
                <a:latin typeface="Tahoma"/>
                <a:cs typeface="Tahoma"/>
              </a:rPr>
              <a:t> </a:t>
            </a:r>
            <a:r>
              <a:rPr sz="2180" spc="-69" dirty="0">
                <a:solidFill>
                  <a:srgbClr val="363639"/>
                </a:solidFill>
                <a:latin typeface="Tahoma"/>
                <a:cs typeface="Tahoma"/>
              </a:rPr>
              <a:t>solution</a:t>
            </a:r>
            <a:r>
              <a:rPr sz="2180" spc="40" dirty="0">
                <a:solidFill>
                  <a:srgbClr val="363639"/>
                </a:solidFill>
                <a:latin typeface="Tahoma"/>
                <a:cs typeface="Tahoma"/>
              </a:rPr>
              <a:t> </a:t>
            </a:r>
            <a:r>
              <a:rPr sz="2180" spc="-79" dirty="0">
                <a:solidFill>
                  <a:srgbClr val="363639"/>
                </a:solidFill>
                <a:latin typeface="Tahoma"/>
                <a:cs typeface="Tahoma"/>
              </a:rPr>
              <a:t>contains</a:t>
            </a:r>
            <a:r>
              <a:rPr sz="2180" spc="50" dirty="0">
                <a:solidFill>
                  <a:srgbClr val="363639"/>
                </a:solidFill>
                <a:latin typeface="Tahoma"/>
                <a:cs typeface="Tahoma"/>
              </a:rPr>
              <a:t> </a:t>
            </a:r>
            <a:r>
              <a:rPr sz="2180" spc="-50" dirty="0">
                <a:solidFill>
                  <a:srgbClr val="363639"/>
                </a:solidFill>
                <a:latin typeface="Tahoma"/>
                <a:cs typeface="Tahoma"/>
              </a:rPr>
              <a:t>within</a:t>
            </a:r>
            <a:r>
              <a:rPr sz="2180" spc="50" dirty="0">
                <a:solidFill>
                  <a:srgbClr val="363639"/>
                </a:solidFill>
                <a:latin typeface="Tahoma"/>
                <a:cs typeface="Tahoma"/>
              </a:rPr>
              <a:t> </a:t>
            </a:r>
            <a:r>
              <a:rPr sz="2180" spc="30" dirty="0">
                <a:solidFill>
                  <a:srgbClr val="363639"/>
                </a:solidFill>
                <a:latin typeface="Tahoma"/>
                <a:cs typeface="Tahoma"/>
              </a:rPr>
              <a:t>it </a:t>
            </a:r>
            <a:r>
              <a:rPr sz="2180" spc="-654" dirty="0">
                <a:solidFill>
                  <a:srgbClr val="363639"/>
                </a:solidFill>
                <a:latin typeface="Tahoma"/>
                <a:cs typeface="Tahoma"/>
              </a:rPr>
              <a:t> </a:t>
            </a:r>
            <a:r>
              <a:rPr sz="2180" spc="-89" dirty="0">
                <a:solidFill>
                  <a:srgbClr val="363639"/>
                </a:solidFill>
                <a:latin typeface="Tahoma"/>
                <a:cs typeface="Tahoma"/>
              </a:rPr>
              <a:t>subsolutions,</a:t>
            </a:r>
            <a:r>
              <a:rPr sz="2180" spc="20" dirty="0">
                <a:solidFill>
                  <a:srgbClr val="363639"/>
                </a:solidFill>
                <a:latin typeface="Tahoma"/>
                <a:cs typeface="Tahoma"/>
              </a:rPr>
              <a:t> </a:t>
            </a:r>
            <a:r>
              <a:rPr sz="2180" spc="-79" dirty="0">
                <a:solidFill>
                  <a:srgbClr val="363639"/>
                </a:solidFill>
                <a:latin typeface="Tahoma"/>
                <a:cs typeface="Tahoma"/>
              </a:rPr>
              <a:t>i.e,</a:t>
            </a:r>
            <a:r>
              <a:rPr sz="2180" spc="59" dirty="0">
                <a:solidFill>
                  <a:srgbClr val="363639"/>
                </a:solidFill>
                <a:latin typeface="Tahoma"/>
                <a:cs typeface="Tahoma"/>
              </a:rPr>
              <a:t> </a:t>
            </a:r>
            <a:r>
              <a:rPr sz="2180" spc="-59" dirty="0">
                <a:solidFill>
                  <a:srgbClr val="363639"/>
                </a:solidFill>
                <a:latin typeface="Tahoma"/>
                <a:cs typeface="Tahoma"/>
              </a:rPr>
              <a:t>optimal</a:t>
            </a:r>
            <a:r>
              <a:rPr sz="2180" spc="50" dirty="0">
                <a:solidFill>
                  <a:srgbClr val="363639"/>
                </a:solidFill>
                <a:latin typeface="Tahoma"/>
                <a:cs typeface="Tahoma"/>
              </a:rPr>
              <a:t> </a:t>
            </a:r>
            <a:r>
              <a:rPr sz="2180" spc="-79" dirty="0">
                <a:solidFill>
                  <a:srgbClr val="363639"/>
                </a:solidFill>
                <a:latin typeface="Tahoma"/>
                <a:cs typeface="Tahoma"/>
              </a:rPr>
              <a:t>solutions</a:t>
            </a:r>
            <a:r>
              <a:rPr sz="2180" spc="40" dirty="0">
                <a:solidFill>
                  <a:srgbClr val="363639"/>
                </a:solidFill>
                <a:latin typeface="Tahoma"/>
                <a:cs typeface="Tahoma"/>
              </a:rPr>
              <a:t> </a:t>
            </a:r>
            <a:r>
              <a:rPr sz="2180" spc="-30" dirty="0">
                <a:solidFill>
                  <a:srgbClr val="363639"/>
                </a:solidFill>
                <a:latin typeface="Tahoma"/>
                <a:cs typeface="Tahoma"/>
              </a:rPr>
              <a:t>to</a:t>
            </a:r>
            <a:r>
              <a:rPr sz="2180" spc="40" dirty="0">
                <a:solidFill>
                  <a:srgbClr val="363639"/>
                </a:solidFill>
                <a:latin typeface="Tahoma"/>
                <a:cs typeface="Tahoma"/>
              </a:rPr>
              <a:t> </a:t>
            </a:r>
            <a:r>
              <a:rPr sz="2180" spc="-119" dirty="0">
                <a:solidFill>
                  <a:srgbClr val="363639"/>
                </a:solidFill>
                <a:latin typeface="Tahoma"/>
                <a:cs typeface="Tahoma"/>
              </a:rPr>
              <a:t>subproblems</a:t>
            </a:r>
            <a:endParaRPr sz="2180">
              <a:latin typeface="Tahoma"/>
              <a:cs typeface="Tahoma"/>
            </a:endParaRPr>
          </a:p>
          <a:p>
            <a:pPr marL="573821" marR="10067">
              <a:lnSpc>
                <a:spcPct val="102699"/>
              </a:lnSpc>
              <a:spcBef>
                <a:spcPts val="595"/>
              </a:spcBef>
            </a:pPr>
            <a:r>
              <a:rPr sz="2180" spc="-69" dirty="0">
                <a:solidFill>
                  <a:srgbClr val="0000FF"/>
                </a:solidFill>
                <a:latin typeface="Tahoma"/>
                <a:cs typeface="Tahoma"/>
              </a:rPr>
              <a:t>Overlapping</a:t>
            </a:r>
            <a:r>
              <a:rPr sz="2180" spc="20" dirty="0">
                <a:solidFill>
                  <a:srgbClr val="0000FF"/>
                </a:solidFill>
                <a:latin typeface="Tahoma"/>
                <a:cs typeface="Tahoma"/>
              </a:rPr>
              <a:t> </a:t>
            </a:r>
            <a:r>
              <a:rPr sz="2180" spc="-89" dirty="0">
                <a:solidFill>
                  <a:srgbClr val="0000FF"/>
                </a:solidFill>
                <a:latin typeface="Tahoma"/>
                <a:cs typeface="Tahoma"/>
              </a:rPr>
              <a:t>subsolutions:</a:t>
            </a:r>
            <a:r>
              <a:rPr sz="2180" spc="20" dirty="0">
                <a:solidFill>
                  <a:srgbClr val="0000FF"/>
                </a:solidFill>
                <a:latin typeface="Tahoma"/>
                <a:cs typeface="Tahoma"/>
              </a:rPr>
              <a:t> </a:t>
            </a:r>
            <a:r>
              <a:rPr sz="2180" spc="-40" dirty="0">
                <a:solidFill>
                  <a:srgbClr val="363639"/>
                </a:solidFill>
                <a:latin typeface="Tahoma"/>
                <a:cs typeface="Tahoma"/>
              </a:rPr>
              <a:t>The</a:t>
            </a:r>
            <a:r>
              <a:rPr sz="2180" spc="40" dirty="0">
                <a:solidFill>
                  <a:srgbClr val="363639"/>
                </a:solidFill>
                <a:latin typeface="Tahoma"/>
                <a:cs typeface="Tahoma"/>
              </a:rPr>
              <a:t> </a:t>
            </a:r>
            <a:r>
              <a:rPr sz="2180" spc="-89" dirty="0">
                <a:solidFill>
                  <a:srgbClr val="363639"/>
                </a:solidFill>
                <a:latin typeface="Tahoma"/>
                <a:cs typeface="Tahoma"/>
              </a:rPr>
              <a:t>subsolutions</a:t>
            </a:r>
            <a:r>
              <a:rPr sz="2180" spc="30" dirty="0">
                <a:solidFill>
                  <a:srgbClr val="363639"/>
                </a:solidFill>
                <a:latin typeface="Tahoma"/>
                <a:cs typeface="Tahoma"/>
              </a:rPr>
              <a:t> </a:t>
            </a:r>
            <a:r>
              <a:rPr sz="2180" spc="-99" dirty="0">
                <a:solidFill>
                  <a:srgbClr val="363639"/>
                </a:solidFill>
                <a:latin typeface="Tahoma"/>
                <a:cs typeface="Tahoma"/>
              </a:rPr>
              <a:t>overlap</a:t>
            </a:r>
            <a:r>
              <a:rPr sz="2180" spc="30" dirty="0">
                <a:solidFill>
                  <a:srgbClr val="363639"/>
                </a:solidFill>
                <a:latin typeface="Tahoma"/>
                <a:cs typeface="Tahoma"/>
              </a:rPr>
              <a:t> </a:t>
            </a:r>
            <a:r>
              <a:rPr sz="2180" spc="-99" dirty="0">
                <a:solidFill>
                  <a:srgbClr val="363639"/>
                </a:solidFill>
                <a:latin typeface="Tahoma"/>
                <a:cs typeface="Tahoma"/>
              </a:rPr>
              <a:t>and</a:t>
            </a:r>
            <a:r>
              <a:rPr sz="2180" spc="30" dirty="0">
                <a:solidFill>
                  <a:srgbClr val="363639"/>
                </a:solidFill>
                <a:latin typeface="Tahoma"/>
                <a:cs typeface="Tahoma"/>
              </a:rPr>
              <a:t> </a:t>
            </a:r>
            <a:r>
              <a:rPr sz="2180" spc="-109" dirty="0">
                <a:solidFill>
                  <a:srgbClr val="363639"/>
                </a:solidFill>
                <a:latin typeface="Tahoma"/>
                <a:cs typeface="Tahoma"/>
              </a:rPr>
              <a:t>would </a:t>
            </a:r>
            <a:r>
              <a:rPr sz="2180" spc="-654" dirty="0">
                <a:solidFill>
                  <a:srgbClr val="363639"/>
                </a:solidFill>
                <a:latin typeface="Tahoma"/>
                <a:cs typeface="Tahoma"/>
              </a:rPr>
              <a:t> </a:t>
            </a:r>
            <a:r>
              <a:rPr sz="2180" spc="-109" dirty="0">
                <a:solidFill>
                  <a:srgbClr val="363639"/>
                </a:solidFill>
                <a:latin typeface="Tahoma"/>
                <a:cs typeface="Tahoma"/>
              </a:rPr>
              <a:t>be</a:t>
            </a:r>
            <a:r>
              <a:rPr sz="2180" spc="10" dirty="0">
                <a:solidFill>
                  <a:srgbClr val="363639"/>
                </a:solidFill>
                <a:latin typeface="Tahoma"/>
                <a:cs typeface="Tahoma"/>
              </a:rPr>
              <a:t> </a:t>
            </a:r>
            <a:r>
              <a:rPr sz="2180" spc="-99" dirty="0">
                <a:solidFill>
                  <a:srgbClr val="363639"/>
                </a:solidFill>
                <a:latin typeface="Tahoma"/>
                <a:cs typeface="Tahoma"/>
              </a:rPr>
              <a:t>computed</a:t>
            </a:r>
            <a:r>
              <a:rPr sz="2180" spc="79" dirty="0">
                <a:solidFill>
                  <a:srgbClr val="363639"/>
                </a:solidFill>
                <a:latin typeface="Tahoma"/>
                <a:cs typeface="Tahoma"/>
              </a:rPr>
              <a:t> </a:t>
            </a:r>
            <a:r>
              <a:rPr sz="2180" spc="-119" dirty="0">
                <a:solidFill>
                  <a:srgbClr val="363639"/>
                </a:solidFill>
                <a:latin typeface="Tahoma"/>
                <a:cs typeface="Tahoma"/>
              </a:rPr>
              <a:t>over</a:t>
            </a:r>
            <a:r>
              <a:rPr sz="2180" spc="50" dirty="0">
                <a:solidFill>
                  <a:srgbClr val="363639"/>
                </a:solidFill>
                <a:latin typeface="Tahoma"/>
                <a:cs typeface="Tahoma"/>
              </a:rPr>
              <a:t> </a:t>
            </a:r>
            <a:r>
              <a:rPr sz="2180" spc="-99" dirty="0">
                <a:solidFill>
                  <a:srgbClr val="363639"/>
                </a:solidFill>
                <a:latin typeface="Tahoma"/>
                <a:cs typeface="Tahoma"/>
              </a:rPr>
              <a:t>and</a:t>
            </a:r>
            <a:r>
              <a:rPr sz="2180" spc="20" dirty="0">
                <a:solidFill>
                  <a:srgbClr val="363639"/>
                </a:solidFill>
                <a:latin typeface="Tahoma"/>
                <a:cs typeface="Tahoma"/>
              </a:rPr>
              <a:t> </a:t>
            </a:r>
            <a:r>
              <a:rPr sz="2180" spc="-119" dirty="0">
                <a:solidFill>
                  <a:srgbClr val="363639"/>
                </a:solidFill>
                <a:latin typeface="Tahoma"/>
                <a:cs typeface="Tahoma"/>
              </a:rPr>
              <a:t>over</a:t>
            </a:r>
            <a:r>
              <a:rPr sz="2180" spc="50" dirty="0">
                <a:solidFill>
                  <a:srgbClr val="363639"/>
                </a:solidFill>
                <a:latin typeface="Tahoma"/>
                <a:cs typeface="Tahoma"/>
              </a:rPr>
              <a:t> </a:t>
            </a:r>
            <a:r>
              <a:rPr sz="2180" spc="-89" dirty="0">
                <a:solidFill>
                  <a:srgbClr val="363639"/>
                </a:solidFill>
                <a:latin typeface="Tahoma"/>
                <a:cs typeface="Tahoma"/>
              </a:rPr>
              <a:t>again</a:t>
            </a:r>
            <a:r>
              <a:rPr sz="2180" spc="30" dirty="0">
                <a:solidFill>
                  <a:srgbClr val="363639"/>
                </a:solidFill>
                <a:latin typeface="Tahoma"/>
                <a:cs typeface="Tahoma"/>
              </a:rPr>
              <a:t> </a:t>
            </a:r>
            <a:r>
              <a:rPr sz="2180" spc="-129" dirty="0">
                <a:solidFill>
                  <a:srgbClr val="363639"/>
                </a:solidFill>
                <a:latin typeface="Tahoma"/>
                <a:cs typeface="Tahoma"/>
              </a:rPr>
              <a:t>by</a:t>
            </a:r>
            <a:r>
              <a:rPr sz="2180" spc="30" dirty="0">
                <a:solidFill>
                  <a:srgbClr val="363639"/>
                </a:solidFill>
                <a:latin typeface="Tahoma"/>
                <a:cs typeface="Tahoma"/>
              </a:rPr>
              <a:t> </a:t>
            </a:r>
            <a:r>
              <a:rPr sz="2180" spc="-109" dirty="0">
                <a:solidFill>
                  <a:srgbClr val="363639"/>
                </a:solidFill>
                <a:latin typeface="Tahoma"/>
                <a:cs typeface="Tahoma"/>
              </a:rPr>
              <a:t>a</a:t>
            </a:r>
            <a:r>
              <a:rPr sz="2180" spc="30" dirty="0">
                <a:solidFill>
                  <a:srgbClr val="363639"/>
                </a:solidFill>
                <a:latin typeface="Tahoma"/>
                <a:cs typeface="Tahoma"/>
              </a:rPr>
              <a:t> </a:t>
            </a:r>
            <a:r>
              <a:rPr sz="2180" spc="-99" dirty="0">
                <a:solidFill>
                  <a:srgbClr val="363639"/>
                </a:solidFill>
                <a:latin typeface="Tahoma"/>
                <a:cs typeface="Tahoma"/>
              </a:rPr>
              <a:t>brute-force</a:t>
            </a:r>
            <a:r>
              <a:rPr sz="2180" spc="89" dirty="0">
                <a:solidFill>
                  <a:srgbClr val="363639"/>
                </a:solidFill>
                <a:latin typeface="Tahoma"/>
                <a:cs typeface="Tahoma"/>
              </a:rPr>
              <a:t> </a:t>
            </a:r>
            <a:r>
              <a:rPr sz="2180" spc="-69" dirty="0">
                <a:solidFill>
                  <a:srgbClr val="363639"/>
                </a:solidFill>
                <a:latin typeface="Tahoma"/>
                <a:cs typeface="Tahoma"/>
              </a:rPr>
              <a:t>algorithm.</a:t>
            </a:r>
            <a:endParaRPr sz="2180">
              <a:latin typeface="Tahoma"/>
              <a:cs typeface="Tahoma"/>
            </a:endParaRPr>
          </a:p>
          <a:p>
            <a:pPr marL="25168">
              <a:spcBef>
                <a:spcPts val="674"/>
              </a:spcBef>
            </a:pPr>
            <a:r>
              <a:rPr sz="2180" spc="-79" dirty="0">
                <a:solidFill>
                  <a:srgbClr val="363639"/>
                </a:solidFill>
                <a:latin typeface="Tahoma"/>
                <a:cs typeface="Tahoma"/>
              </a:rPr>
              <a:t>For</a:t>
            </a:r>
            <a:r>
              <a:rPr sz="2180" spc="20" dirty="0">
                <a:solidFill>
                  <a:srgbClr val="363639"/>
                </a:solidFill>
                <a:latin typeface="Tahoma"/>
                <a:cs typeface="Tahoma"/>
              </a:rPr>
              <a:t> </a:t>
            </a:r>
            <a:r>
              <a:rPr sz="2180" spc="-59" dirty="0">
                <a:solidFill>
                  <a:srgbClr val="363639"/>
                </a:solidFill>
                <a:latin typeface="Tahoma"/>
                <a:cs typeface="Tahoma"/>
              </a:rPr>
              <a:t>edit</a:t>
            </a:r>
            <a:r>
              <a:rPr sz="2180" spc="-20" dirty="0">
                <a:solidFill>
                  <a:srgbClr val="363639"/>
                </a:solidFill>
                <a:latin typeface="Tahoma"/>
                <a:cs typeface="Tahoma"/>
              </a:rPr>
              <a:t> </a:t>
            </a:r>
            <a:r>
              <a:rPr sz="2180" spc="-89" dirty="0">
                <a:solidFill>
                  <a:srgbClr val="363639"/>
                </a:solidFill>
                <a:latin typeface="Tahoma"/>
                <a:cs typeface="Tahoma"/>
              </a:rPr>
              <a:t>distance:</a:t>
            </a:r>
            <a:endParaRPr sz="2180">
              <a:latin typeface="Tahoma"/>
              <a:cs typeface="Tahoma"/>
            </a:endParaRPr>
          </a:p>
          <a:p>
            <a:pPr marL="573821">
              <a:spcBef>
                <a:spcPts val="634"/>
              </a:spcBef>
            </a:pPr>
            <a:r>
              <a:rPr sz="2180" spc="-99" dirty="0">
                <a:solidFill>
                  <a:srgbClr val="0000FF"/>
                </a:solidFill>
                <a:latin typeface="Tahoma"/>
                <a:cs typeface="Tahoma"/>
              </a:rPr>
              <a:t>Subproblem</a:t>
            </a:r>
            <a:r>
              <a:rPr sz="2180" spc="-99" dirty="0">
                <a:solidFill>
                  <a:srgbClr val="363639"/>
                </a:solidFill>
                <a:latin typeface="Tahoma"/>
                <a:cs typeface="Tahoma"/>
              </a:rPr>
              <a:t>:</a:t>
            </a:r>
            <a:r>
              <a:rPr sz="2180" spc="20" dirty="0">
                <a:solidFill>
                  <a:srgbClr val="363639"/>
                </a:solidFill>
                <a:latin typeface="Tahoma"/>
                <a:cs typeface="Tahoma"/>
              </a:rPr>
              <a:t> </a:t>
            </a:r>
            <a:r>
              <a:rPr sz="2180" spc="-59" dirty="0">
                <a:solidFill>
                  <a:srgbClr val="363639"/>
                </a:solidFill>
                <a:latin typeface="Tahoma"/>
                <a:cs typeface="Tahoma"/>
              </a:rPr>
              <a:t>edit</a:t>
            </a:r>
            <a:r>
              <a:rPr sz="2180" spc="40" dirty="0">
                <a:solidFill>
                  <a:srgbClr val="363639"/>
                </a:solidFill>
                <a:latin typeface="Tahoma"/>
                <a:cs typeface="Tahoma"/>
              </a:rPr>
              <a:t> </a:t>
            </a:r>
            <a:r>
              <a:rPr sz="2180" spc="-79" dirty="0">
                <a:solidFill>
                  <a:srgbClr val="363639"/>
                </a:solidFill>
                <a:latin typeface="Tahoma"/>
                <a:cs typeface="Tahoma"/>
              </a:rPr>
              <a:t>distance</a:t>
            </a:r>
            <a:r>
              <a:rPr sz="2180" dirty="0">
                <a:solidFill>
                  <a:srgbClr val="363639"/>
                </a:solidFill>
                <a:latin typeface="Tahoma"/>
                <a:cs typeface="Tahoma"/>
              </a:rPr>
              <a:t> </a:t>
            </a:r>
            <a:r>
              <a:rPr sz="2180" spc="-79" dirty="0">
                <a:solidFill>
                  <a:srgbClr val="363639"/>
                </a:solidFill>
                <a:latin typeface="Tahoma"/>
                <a:cs typeface="Tahoma"/>
              </a:rPr>
              <a:t>of</a:t>
            </a:r>
            <a:r>
              <a:rPr sz="2180" dirty="0">
                <a:solidFill>
                  <a:srgbClr val="363639"/>
                </a:solidFill>
                <a:latin typeface="Tahoma"/>
                <a:cs typeface="Tahoma"/>
              </a:rPr>
              <a:t> </a:t>
            </a:r>
            <a:r>
              <a:rPr sz="2180" spc="-119" dirty="0">
                <a:solidFill>
                  <a:srgbClr val="363639"/>
                </a:solidFill>
                <a:latin typeface="Tahoma"/>
                <a:cs typeface="Tahoma"/>
              </a:rPr>
              <a:t>two</a:t>
            </a:r>
            <a:r>
              <a:rPr sz="2180" spc="40" dirty="0">
                <a:solidFill>
                  <a:srgbClr val="363639"/>
                </a:solidFill>
                <a:latin typeface="Tahoma"/>
                <a:cs typeface="Tahoma"/>
              </a:rPr>
              <a:t> </a:t>
            </a:r>
            <a:r>
              <a:rPr sz="2180" spc="-109" dirty="0">
                <a:solidFill>
                  <a:srgbClr val="363639"/>
                </a:solidFill>
                <a:latin typeface="Tahoma"/>
                <a:cs typeface="Tahoma"/>
              </a:rPr>
              <a:t>prefixes</a:t>
            </a:r>
            <a:endParaRPr sz="2180">
              <a:latin typeface="Tahoma"/>
              <a:cs typeface="Tahoma"/>
            </a:endParaRPr>
          </a:p>
          <a:p>
            <a:pPr marL="573821" marR="103185">
              <a:lnSpc>
                <a:spcPct val="102699"/>
              </a:lnSpc>
              <a:spcBef>
                <a:spcPts val="595"/>
              </a:spcBef>
            </a:pPr>
            <a:r>
              <a:rPr sz="2180" spc="-89" dirty="0">
                <a:solidFill>
                  <a:srgbClr val="0000FF"/>
                </a:solidFill>
                <a:latin typeface="Tahoma"/>
                <a:cs typeface="Tahoma"/>
              </a:rPr>
              <a:t>Overlap</a:t>
            </a:r>
            <a:r>
              <a:rPr sz="2180" spc="-89" dirty="0">
                <a:solidFill>
                  <a:srgbClr val="363639"/>
                </a:solidFill>
                <a:latin typeface="Tahoma"/>
                <a:cs typeface="Tahoma"/>
              </a:rPr>
              <a:t>:</a:t>
            </a:r>
            <a:r>
              <a:rPr sz="2180" spc="20" dirty="0">
                <a:solidFill>
                  <a:srgbClr val="363639"/>
                </a:solidFill>
                <a:latin typeface="Tahoma"/>
                <a:cs typeface="Tahoma"/>
              </a:rPr>
              <a:t> </a:t>
            </a:r>
            <a:r>
              <a:rPr sz="2180" spc="-89" dirty="0">
                <a:solidFill>
                  <a:srgbClr val="363639"/>
                </a:solidFill>
                <a:latin typeface="Tahoma"/>
                <a:cs typeface="Tahoma"/>
              </a:rPr>
              <a:t>most</a:t>
            </a:r>
            <a:r>
              <a:rPr sz="2180" spc="69" dirty="0">
                <a:solidFill>
                  <a:srgbClr val="363639"/>
                </a:solidFill>
                <a:latin typeface="Tahoma"/>
                <a:cs typeface="Tahoma"/>
              </a:rPr>
              <a:t> </a:t>
            </a:r>
            <a:r>
              <a:rPr sz="2180" spc="-89" dirty="0">
                <a:solidFill>
                  <a:srgbClr val="363639"/>
                </a:solidFill>
                <a:latin typeface="Tahoma"/>
                <a:cs typeface="Tahoma"/>
              </a:rPr>
              <a:t>distances</a:t>
            </a:r>
            <a:r>
              <a:rPr sz="2180" spc="30" dirty="0">
                <a:solidFill>
                  <a:srgbClr val="363639"/>
                </a:solidFill>
                <a:latin typeface="Tahoma"/>
                <a:cs typeface="Tahoma"/>
              </a:rPr>
              <a:t> </a:t>
            </a:r>
            <a:r>
              <a:rPr sz="2180" spc="-79" dirty="0">
                <a:solidFill>
                  <a:srgbClr val="363639"/>
                </a:solidFill>
                <a:latin typeface="Tahoma"/>
                <a:cs typeface="Tahoma"/>
              </a:rPr>
              <a:t>of</a:t>
            </a:r>
            <a:r>
              <a:rPr sz="2180" spc="40" dirty="0">
                <a:solidFill>
                  <a:srgbClr val="363639"/>
                </a:solidFill>
                <a:latin typeface="Tahoma"/>
                <a:cs typeface="Tahoma"/>
              </a:rPr>
              <a:t> </a:t>
            </a:r>
            <a:r>
              <a:rPr sz="2180" spc="-109" dirty="0">
                <a:solidFill>
                  <a:srgbClr val="363639"/>
                </a:solidFill>
                <a:latin typeface="Tahoma"/>
                <a:cs typeface="Tahoma"/>
              </a:rPr>
              <a:t>prefixes</a:t>
            </a:r>
            <a:r>
              <a:rPr sz="2180" spc="79" dirty="0">
                <a:solidFill>
                  <a:srgbClr val="363639"/>
                </a:solidFill>
                <a:latin typeface="Tahoma"/>
                <a:cs typeface="Tahoma"/>
              </a:rPr>
              <a:t> </a:t>
            </a:r>
            <a:r>
              <a:rPr sz="2180" spc="-139" dirty="0">
                <a:solidFill>
                  <a:srgbClr val="363639"/>
                </a:solidFill>
                <a:latin typeface="Tahoma"/>
                <a:cs typeface="Tahoma"/>
              </a:rPr>
              <a:t>are</a:t>
            </a:r>
            <a:r>
              <a:rPr sz="2180" spc="30" dirty="0">
                <a:solidFill>
                  <a:srgbClr val="363639"/>
                </a:solidFill>
                <a:latin typeface="Tahoma"/>
                <a:cs typeface="Tahoma"/>
              </a:rPr>
              <a:t> </a:t>
            </a:r>
            <a:r>
              <a:rPr sz="2180" spc="-149" dirty="0">
                <a:solidFill>
                  <a:srgbClr val="363639"/>
                </a:solidFill>
                <a:latin typeface="Tahoma"/>
                <a:cs typeface="Tahoma"/>
              </a:rPr>
              <a:t>needed</a:t>
            </a:r>
            <a:r>
              <a:rPr sz="2180" spc="79" dirty="0">
                <a:solidFill>
                  <a:srgbClr val="363639"/>
                </a:solidFill>
                <a:latin typeface="Tahoma"/>
                <a:cs typeface="Tahoma"/>
              </a:rPr>
              <a:t> </a:t>
            </a:r>
            <a:r>
              <a:rPr sz="2180" spc="-109" dirty="0">
                <a:solidFill>
                  <a:srgbClr val="363639"/>
                </a:solidFill>
                <a:latin typeface="Tahoma"/>
                <a:cs typeface="Tahoma"/>
              </a:rPr>
              <a:t>3</a:t>
            </a:r>
            <a:r>
              <a:rPr sz="2180" spc="50" dirty="0">
                <a:solidFill>
                  <a:srgbClr val="363639"/>
                </a:solidFill>
                <a:latin typeface="Tahoma"/>
                <a:cs typeface="Tahoma"/>
              </a:rPr>
              <a:t> </a:t>
            </a:r>
            <a:r>
              <a:rPr sz="2180" spc="-89" dirty="0">
                <a:solidFill>
                  <a:srgbClr val="363639"/>
                </a:solidFill>
                <a:latin typeface="Tahoma"/>
                <a:cs typeface="Tahoma"/>
              </a:rPr>
              <a:t>times</a:t>
            </a:r>
            <a:r>
              <a:rPr sz="2180" spc="30" dirty="0">
                <a:solidFill>
                  <a:srgbClr val="363639"/>
                </a:solidFill>
                <a:latin typeface="Tahoma"/>
                <a:cs typeface="Tahoma"/>
              </a:rPr>
              <a:t> </a:t>
            </a:r>
            <a:r>
              <a:rPr sz="2180" spc="-119" dirty="0">
                <a:solidFill>
                  <a:srgbClr val="363639"/>
                </a:solidFill>
                <a:latin typeface="Tahoma"/>
                <a:cs typeface="Tahoma"/>
              </a:rPr>
              <a:t>(when </a:t>
            </a:r>
            <a:r>
              <a:rPr sz="2180" spc="-644" dirty="0">
                <a:solidFill>
                  <a:srgbClr val="363639"/>
                </a:solidFill>
                <a:latin typeface="Tahoma"/>
                <a:cs typeface="Tahoma"/>
              </a:rPr>
              <a:t> </a:t>
            </a:r>
            <a:r>
              <a:rPr sz="2180" spc="-99" dirty="0">
                <a:solidFill>
                  <a:srgbClr val="363639"/>
                </a:solidFill>
                <a:latin typeface="Tahoma"/>
                <a:cs typeface="Tahoma"/>
              </a:rPr>
              <a:t>moving</a:t>
            </a:r>
            <a:r>
              <a:rPr sz="2180" spc="30" dirty="0">
                <a:solidFill>
                  <a:srgbClr val="363639"/>
                </a:solidFill>
                <a:latin typeface="Tahoma"/>
                <a:cs typeface="Tahoma"/>
              </a:rPr>
              <a:t> </a:t>
            </a:r>
            <a:r>
              <a:rPr sz="2180" spc="-50" dirty="0">
                <a:solidFill>
                  <a:srgbClr val="363639"/>
                </a:solidFill>
                <a:latin typeface="Tahoma"/>
                <a:cs typeface="Tahoma"/>
              </a:rPr>
              <a:t>right,</a:t>
            </a:r>
            <a:r>
              <a:rPr sz="2180" spc="50" dirty="0">
                <a:solidFill>
                  <a:srgbClr val="363639"/>
                </a:solidFill>
                <a:latin typeface="Tahoma"/>
                <a:cs typeface="Tahoma"/>
              </a:rPr>
              <a:t> </a:t>
            </a:r>
            <a:r>
              <a:rPr sz="2180" spc="-89" dirty="0">
                <a:solidFill>
                  <a:srgbClr val="363639"/>
                </a:solidFill>
                <a:latin typeface="Tahoma"/>
                <a:cs typeface="Tahoma"/>
              </a:rPr>
              <a:t>diagonally,</a:t>
            </a:r>
            <a:r>
              <a:rPr sz="2180" spc="20" dirty="0">
                <a:solidFill>
                  <a:srgbClr val="363639"/>
                </a:solidFill>
                <a:latin typeface="Tahoma"/>
                <a:cs typeface="Tahoma"/>
              </a:rPr>
              <a:t> </a:t>
            </a:r>
            <a:r>
              <a:rPr sz="2180" spc="-139" dirty="0">
                <a:solidFill>
                  <a:srgbClr val="363639"/>
                </a:solidFill>
                <a:latin typeface="Tahoma"/>
                <a:cs typeface="Tahoma"/>
              </a:rPr>
              <a:t>down</a:t>
            </a:r>
            <a:r>
              <a:rPr sz="2180" spc="50" dirty="0">
                <a:solidFill>
                  <a:srgbClr val="363639"/>
                </a:solidFill>
                <a:latin typeface="Tahoma"/>
                <a:cs typeface="Tahoma"/>
              </a:rPr>
              <a:t> </a:t>
            </a:r>
            <a:r>
              <a:rPr sz="2180" spc="-50" dirty="0">
                <a:solidFill>
                  <a:srgbClr val="363639"/>
                </a:solidFill>
                <a:latin typeface="Tahoma"/>
                <a:cs typeface="Tahoma"/>
              </a:rPr>
              <a:t>in</a:t>
            </a:r>
            <a:r>
              <a:rPr sz="2180" spc="30" dirty="0">
                <a:solidFill>
                  <a:srgbClr val="363639"/>
                </a:solidFill>
                <a:latin typeface="Tahoma"/>
                <a:cs typeface="Tahoma"/>
              </a:rPr>
              <a:t> </a:t>
            </a:r>
            <a:r>
              <a:rPr sz="2180" spc="-79" dirty="0">
                <a:solidFill>
                  <a:srgbClr val="363639"/>
                </a:solidFill>
                <a:latin typeface="Tahoma"/>
                <a:cs typeface="Tahoma"/>
              </a:rPr>
              <a:t>the</a:t>
            </a:r>
            <a:r>
              <a:rPr sz="2180" spc="40" dirty="0">
                <a:solidFill>
                  <a:srgbClr val="363639"/>
                </a:solidFill>
                <a:latin typeface="Tahoma"/>
                <a:cs typeface="Tahoma"/>
              </a:rPr>
              <a:t> </a:t>
            </a:r>
            <a:r>
              <a:rPr sz="2180" spc="-50" dirty="0">
                <a:solidFill>
                  <a:srgbClr val="363639"/>
                </a:solidFill>
                <a:latin typeface="Tahoma"/>
                <a:cs typeface="Tahoma"/>
              </a:rPr>
              <a:t>matrix)</a:t>
            </a:r>
            <a:endParaRPr sz="2180">
              <a:latin typeface="Tahoma"/>
              <a:cs typeface="Tahoma"/>
            </a:endParaRPr>
          </a:p>
        </p:txBody>
      </p:sp>
      <p:grpSp>
        <p:nvGrpSpPr>
          <p:cNvPr id="18" name="object 18"/>
          <p:cNvGrpSpPr/>
          <p:nvPr/>
        </p:nvGrpSpPr>
        <p:grpSpPr>
          <a:xfrm>
            <a:off x="1528195" y="6597522"/>
            <a:ext cx="9133094" cy="260478"/>
            <a:chOff x="-152" y="3325901"/>
            <a:chExt cx="4608830" cy="131445"/>
          </a:xfrm>
        </p:grpSpPr>
        <p:sp>
          <p:nvSpPr>
            <p:cNvPr id="19" name="object 19"/>
            <p:cNvSpPr/>
            <p:nvPr/>
          </p:nvSpPr>
          <p:spPr>
            <a:xfrm>
              <a:off x="-152" y="3325901"/>
              <a:ext cx="2304415" cy="131445"/>
            </a:xfrm>
            <a:custGeom>
              <a:avLst/>
              <a:gdLst/>
              <a:ahLst/>
              <a:cxnLst/>
              <a:rect l="l" t="t" r="r" b="b"/>
              <a:pathLst>
                <a:path w="2304415" h="131445">
                  <a:moveTo>
                    <a:pt x="0" y="131063"/>
                  </a:moveTo>
                  <a:lnTo>
                    <a:pt x="2304288" y="131063"/>
                  </a:lnTo>
                  <a:lnTo>
                    <a:pt x="2304288" y="0"/>
                  </a:lnTo>
                  <a:lnTo>
                    <a:pt x="0" y="0"/>
                  </a:lnTo>
                  <a:lnTo>
                    <a:pt x="0" y="131063"/>
                  </a:lnTo>
                  <a:close/>
                </a:path>
              </a:pathLst>
            </a:custGeom>
            <a:solidFill>
              <a:srgbClr val="353538"/>
            </a:solidFill>
          </p:spPr>
          <p:txBody>
            <a:bodyPr wrap="square" lIns="0" tIns="0" rIns="0" bIns="0" rtlCol="0"/>
            <a:lstStyle/>
            <a:p>
              <a:endParaRPr sz="3567"/>
            </a:p>
          </p:txBody>
        </p:sp>
        <p:sp>
          <p:nvSpPr>
            <p:cNvPr id="20" name="object 20"/>
            <p:cNvSpPr/>
            <p:nvPr/>
          </p:nvSpPr>
          <p:spPr>
            <a:xfrm>
              <a:off x="2304135" y="3325901"/>
              <a:ext cx="2304415" cy="131445"/>
            </a:xfrm>
            <a:custGeom>
              <a:avLst/>
              <a:gdLst/>
              <a:ahLst/>
              <a:cxnLst/>
              <a:rect l="l" t="t" r="r" b="b"/>
              <a:pathLst>
                <a:path w="2304415" h="131445">
                  <a:moveTo>
                    <a:pt x="0" y="131063"/>
                  </a:moveTo>
                  <a:lnTo>
                    <a:pt x="2304288" y="131063"/>
                  </a:lnTo>
                  <a:lnTo>
                    <a:pt x="2304288" y="0"/>
                  </a:lnTo>
                  <a:lnTo>
                    <a:pt x="0" y="0"/>
                  </a:lnTo>
                  <a:lnTo>
                    <a:pt x="0" y="131063"/>
                  </a:lnTo>
                  <a:close/>
                </a:path>
              </a:pathLst>
            </a:custGeom>
            <a:solidFill>
              <a:srgbClr val="3131B1"/>
            </a:solidFill>
          </p:spPr>
          <p:txBody>
            <a:bodyPr wrap="square" lIns="0" tIns="0" rIns="0" bIns="0" rtlCol="0"/>
            <a:lstStyle/>
            <a:p>
              <a:endParaRPr sz="3567"/>
            </a:p>
          </p:txBody>
        </p:sp>
      </p:grpSp>
      <p:sp>
        <p:nvSpPr>
          <p:cNvPr id="21" name="object 21"/>
          <p:cNvSpPr txBox="1">
            <a:spLocks noGrp="1"/>
          </p:cNvSpPr>
          <p:nvPr>
            <p:ph type="sldNum" sz="quarter" idx="7"/>
          </p:nvPr>
        </p:nvSpPr>
        <p:spPr>
          <a:xfrm>
            <a:off x="4378452" y="3330834"/>
            <a:ext cx="159385" cy="101600"/>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720"/>
              </a:lnSpc>
              <a:spcBef>
                <a:spcPts val="80"/>
              </a:spcBef>
            </a:pPr>
            <a:fld id="{81D60167-4931-47E6-BA6A-407CBD079E47}" type="slidenum">
              <a:rPr lang="en-IN" spc="-5" smtClean="0"/>
              <a:pPr marL="38100">
                <a:lnSpc>
                  <a:spcPts val="720"/>
                </a:lnSpc>
                <a:spcBef>
                  <a:spcPts val="80"/>
                </a:spcBef>
              </a:pPr>
              <a:t>51</a:t>
            </a:fld>
            <a:endParaRPr spc="-10" dirty="0"/>
          </a:p>
        </p:txBody>
      </p:sp>
    </p:spTree>
  </p:cSld>
  <p:clrMapOvr>
    <a:masterClrMapping/>
  </p:clrMapOvr>
  <p:transition>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FB6B5-5787-9C49-4A44-316A0E6C3F24}"/>
              </a:ext>
            </a:extLst>
          </p:cNvPr>
          <p:cNvSpPr>
            <a:spLocks noGrp="1"/>
          </p:cNvSpPr>
          <p:nvPr>
            <p:ph type="title"/>
          </p:nvPr>
        </p:nvSpPr>
        <p:spPr/>
        <p:txBody>
          <a:bodyPr/>
          <a:lstStyle/>
          <a:p>
            <a:r>
              <a:rPr lang="en-IN" sz="3200" spc="-55" dirty="0" err="1">
                <a:latin typeface="Tahoma"/>
                <a:cs typeface="Tahoma"/>
              </a:rPr>
              <a:t>Levenshtein</a:t>
            </a:r>
            <a:r>
              <a:rPr lang="en-IN" sz="3200" spc="25" dirty="0">
                <a:latin typeface="Tahoma"/>
                <a:cs typeface="Tahoma"/>
              </a:rPr>
              <a:t> </a:t>
            </a:r>
            <a:r>
              <a:rPr lang="en-IN" sz="3200" spc="-55" dirty="0" err="1">
                <a:latin typeface="Tahoma"/>
                <a:cs typeface="Tahoma"/>
              </a:rPr>
              <a:t>distance:Algorithm</a:t>
            </a:r>
            <a:endParaRPr lang="en-IN" dirty="0"/>
          </a:p>
        </p:txBody>
      </p:sp>
      <p:pic>
        <p:nvPicPr>
          <p:cNvPr id="5" name="Content Placeholder 4">
            <a:extLst>
              <a:ext uri="{FF2B5EF4-FFF2-40B4-BE49-F238E27FC236}">
                <a16:creationId xmlns:a16="http://schemas.microsoft.com/office/drawing/2014/main" id="{EF2D0943-B15E-93A7-CE61-6D3CE19E7863}"/>
              </a:ext>
            </a:extLst>
          </p:cNvPr>
          <p:cNvPicPr>
            <a:picLocks noGrp="1" noChangeAspect="1"/>
          </p:cNvPicPr>
          <p:nvPr>
            <p:ph idx="1"/>
          </p:nvPr>
        </p:nvPicPr>
        <p:blipFill>
          <a:blip r:embed="rId2"/>
          <a:stretch>
            <a:fillRect/>
          </a:stretch>
        </p:blipFill>
        <p:spPr>
          <a:xfrm>
            <a:off x="1971413" y="1459218"/>
            <a:ext cx="7966999" cy="4467636"/>
          </a:xfrm>
        </p:spPr>
      </p:pic>
    </p:spTree>
    <p:extLst>
      <p:ext uri="{BB962C8B-B14F-4D97-AF65-F5344CB8AC3E}">
        <p14:creationId xmlns:p14="http://schemas.microsoft.com/office/powerpoint/2010/main" val="6645352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68EE-9193-16CD-74A4-3520E78E0CB6}"/>
              </a:ext>
            </a:extLst>
          </p:cNvPr>
          <p:cNvSpPr>
            <a:spLocks noGrp="1"/>
          </p:cNvSpPr>
          <p:nvPr>
            <p:ph type="title"/>
          </p:nvPr>
        </p:nvSpPr>
        <p:spPr>
          <a:xfrm>
            <a:off x="1786918" y="40755"/>
            <a:ext cx="10515600" cy="364548"/>
          </a:xfrm>
        </p:spPr>
        <p:txBody>
          <a:bodyPr>
            <a:normAutofit fontScale="90000"/>
          </a:bodyPr>
          <a:lstStyle/>
          <a:p>
            <a:r>
              <a:rPr lang="en-US" dirty="0"/>
              <a:t>Example1</a:t>
            </a:r>
            <a:endParaRPr lang="en-IN" dirty="0"/>
          </a:p>
        </p:txBody>
      </p:sp>
      <p:sp>
        <p:nvSpPr>
          <p:cNvPr id="3" name="Content Placeholder 2">
            <a:extLst>
              <a:ext uri="{FF2B5EF4-FFF2-40B4-BE49-F238E27FC236}">
                <a16:creationId xmlns:a16="http://schemas.microsoft.com/office/drawing/2014/main" id="{86F12479-F7B9-C0F9-E7BB-1E5AFD856D2B}"/>
              </a:ext>
            </a:extLst>
          </p:cNvPr>
          <p:cNvSpPr>
            <a:spLocks noGrp="1"/>
          </p:cNvSpPr>
          <p:nvPr>
            <p:ph idx="1"/>
          </p:nvPr>
        </p:nvSpPr>
        <p:spPr>
          <a:xfrm>
            <a:off x="139152" y="794780"/>
            <a:ext cx="5214385" cy="4843585"/>
          </a:xfrm>
        </p:spPr>
        <p:txBody>
          <a:bodyPr>
            <a:normAutofit fontScale="85000" lnSpcReduction="20000"/>
          </a:bodyPr>
          <a:lstStyle/>
          <a:p>
            <a:pPr marL="0" indent="0" algn="just">
              <a:buNone/>
            </a:pPr>
            <a:r>
              <a:rPr lang="en-US" sz="1800" b="1" u="sng" dirty="0">
                <a:effectLst/>
                <a:latin typeface="book antiqua" panose="02040602050305030304" pitchFamily="18" charset="0"/>
              </a:rPr>
              <a:t>Step 1</a:t>
            </a:r>
            <a:r>
              <a:rPr lang="en-US" sz="1800" dirty="0">
                <a:effectLst/>
                <a:latin typeface="book antiqua" panose="02040602050305030304" pitchFamily="18" charset="0"/>
              </a:rPr>
              <a:t>: Draw the edit distance matrix. In this, each word is preceded by # symbol which marks the empty string. </a:t>
            </a:r>
          </a:p>
          <a:p>
            <a:pPr marL="0" indent="0" algn="just">
              <a:buNone/>
            </a:pPr>
            <a:endParaRPr lang="en-US" sz="1800" dirty="0">
              <a:effectLst/>
              <a:latin typeface="book antiqua" panose="02040602050305030304" pitchFamily="18" charset="0"/>
            </a:endParaRPr>
          </a:p>
          <a:p>
            <a:pPr marL="0" marR="0" indent="0" algn="just">
              <a:spcBef>
                <a:spcPts val="600"/>
              </a:spcBef>
              <a:spcAft>
                <a:spcPts val="600"/>
              </a:spcAft>
              <a:buNone/>
            </a:pPr>
            <a:endParaRPr lang="en-US" sz="1800" b="1" u="sng" dirty="0">
              <a:effectLst/>
              <a:latin typeface="book antiqua" panose="02040602050305030304" pitchFamily="18" charset="0"/>
            </a:endParaRPr>
          </a:p>
          <a:p>
            <a:pPr marL="0" marR="0" indent="0" algn="just">
              <a:spcBef>
                <a:spcPts val="600"/>
              </a:spcBef>
              <a:spcAft>
                <a:spcPts val="600"/>
              </a:spcAft>
              <a:buNone/>
            </a:pPr>
            <a:endParaRPr lang="en-US" sz="1800" b="1" u="sng" dirty="0">
              <a:effectLst/>
              <a:latin typeface="book antiqua" panose="02040602050305030304" pitchFamily="18" charset="0"/>
            </a:endParaRPr>
          </a:p>
          <a:p>
            <a:pPr marL="0" marR="0" indent="0" algn="just">
              <a:spcBef>
                <a:spcPts val="600"/>
              </a:spcBef>
              <a:spcAft>
                <a:spcPts val="600"/>
              </a:spcAft>
              <a:buNone/>
            </a:pPr>
            <a:endParaRPr lang="en-US" sz="1800" b="1" u="sng" dirty="0">
              <a:latin typeface="book antiqua" panose="02040602050305030304" pitchFamily="18" charset="0"/>
            </a:endParaRPr>
          </a:p>
          <a:p>
            <a:pPr marL="0" marR="0" indent="0" algn="just">
              <a:spcBef>
                <a:spcPts val="600"/>
              </a:spcBef>
              <a:spcAft>
                <a:spcPts val="600"/>
              </a:spcAft>
              <a:buNone/>
            </a:pPr>
            <a:r>
              <a:rPr lang="en-US" sz="1800" b="1" u="sng" dirty="0">
                <a:effectLst/>
                <a:latin typeface="book antiqua" panose="02040602050305030304" pitchFamily="18" charset="0"/>
              </a:rPr>
              <a:t>Step 2</a:t>
            </a:r>
            <a:r>
              <a:rPr lang="en-US" sz="1800" dirty="0">
                <a:effectLst/>
                <a:latin typeface="book antiqua" panose="02040602050305030304" pitchFamily="18" charset="0"/>
              </a:rPr>
              <a:t>: Find the edit-distance values using minimum edit distance algorithm to convert </a:t>
            </a:r>
            <a:r>
              <a:rPr lang="en-US" sz="1800" b="1" dirty="0">
                <a:solidFill>
                  <a:srgbClr val="E36C0A"/>
                </a:solidFill>
                <a:effectLst/>
                <a:latin typeface="book antiqua" panose="02040602050305030304" pitchFamily="18" charset="0"/>
              </a:rPr>
              <a:t>#</a:t>
            </a:r>
            <a:r>
              <a:rPr lang="en-US" sz="1800" dirty="0">
                <a:effectLst/>
                <a:latin typeface="book antiqua" panose="02040602050305030304" pitchFamily="18" charset="0"/>
              </a:rPr>
              <a:t> (row side) to </a:t>
            </a:r>
            <a:r>
              <a:rPr lang="en-US" sz="1800" b="1" dirty="0">
                <a:solidFill>
                  <a:srgbClr val="FF0000"/>
                </a:solidFill>
                <a:effectLst/>
                <a:latin typeface="book antiqua" panose="02040602050305030304" pitchFamily="18" charset="0"/>
              </a:rPr>
              <a:t>#COW</a:t>
            </a:r>
            <a:r>
              <a:rPr lang="en-US" sz="1800" dirty="0">
                <a:effectLst/>
                <a:latin typeface="book antiqua" panose="02040602050305030304" pitchFamily="18" charset="0"/>
              </a:rPr>
              <a:t> (column side) and populate appropriate cells with the calculated distance. </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Number of operations required to convert;</a:t>
            </a:r>
            <a:endParaRPr lang="en-US" dirty="0">
              <a:effectLst/>
            </a:endParaRPr>
          </a:p>
          <a:p>
            <a:pPr marL="0" marR="0" lvl="0" indent="0" algn="just">
              <a:spcBef>
                <a:spcPts val="600"/>
              </a:spcBef>
              <a:spcAft>
                <a:spcPts val="600"/>
              </a:spcAft>
              <a:buNone/>
            </a:pPr>
            <a:r>
              <a:rPr lang="en-US" sz="1800" dirty="0">
                <a:effectLst/>
                <a:latin typeface="symbol" panose="05050102010706020507" pitchFamily="18" charset="2"/>
              </a:rPr>
              <a:t>·</a:t>
            </a:r>
            <a:r>
              <a:rPr lang="en-US" sz="1800" dirty="0">
                <a:effectLst/>
                <a:latin typeface="Times New Roman" panose="02020603050405020304" pitchFamily="18" charset="0"/>
              </a:rPr>
              <a:t>  </a:t>
            </a:r>
            <a:r>
              <a:rPr lang="en-US" sz="1800" b="1" dirty="0">
                <a:solidFill>
                  <a:srgbClr val="E36C0A"/>
                </a:solidFill>
                <a:effectLst/>
                <a:latin typeface="book antiqua" panose="02040602050305030304" pitchFamily="18" charset="0"/>
              </a:rPr>
              <a:t>#</a:t>
            </a:r>
            <a:r>
              <a:rPr lang="en-US" sz="1800" dirty="0">
                <a:effectLst/>
                <a:latin typeface="book antiqua" panose="02040602050305030304" pitchFamily="18" charset="0"/>
              </a:rPr>
              <a:t> to </a:t>
            </a:r>
            <a:r>
              <a:rPr lang="en-US" sz="1800" b="1" dirty="0">
                <a:solidFill>
                  <a:srgbClr val="FF0000"/>
                </a:solidFill>
                <a:effectLst/>
                <a:latin typeface="book antiqua" panose="02040602050305030304" pitchFamily="18" charset="0"/>
              </a:rPr>
              <a:t>#</a:t>
            </a:r>
            <a:r>
              <a:rPr lang="en-US" sz="1800" dirty="0">
                <a:effectLst/>
                <a:latin typeface="book antiqua" panose="02040602050305030304" pitchFamily="18" charset="0"/>
              </a:rPr>
              <a:t> is 0.</a:t>
            </a:r>
            <a:endParaRPr lang="en-US" dirty="0">
              <a:effectLst/>
            </a:endParaRPr>
          </a:p>
          <a:p>
            <a:pPr marL="0" marR="0" lvl="0" indent="0" algn="just">
              <a:spcBef>
                <a:spcPts val="600"/>
              </a:spcBef>
              <a:spcAft>
                <a:spcPts val="600"/>
              </a:spcAft>
              <a:buNone/>
            </a:pPr>
            <a:r>
              <a:rPr lang="en-US" sz="1800" dirty="0">
                <a:effectLst/>
                <a:latin typeface="symbol" panose="05050102010706020507" pitchFamily="18" charset="2"/>
              </a:rPr>
              <a:t>·</a:t>
            </a:r>
            <a:r>
              <a:rPr lang="en-US" sz="1800" dirty="0">
                <a:effectLst/>
                <a:latin typeface="Times New Roman" panose="02020603050405020304" pitchFamily="18" charset="0"/>
              </a:rPr>
              <a:t> </a:t>
            </a:r>
            <a:r>
              <a:rPr lang="en-US" sz="1800" b="1" dirty="0">
                <a:solidFill>
                  <a:srgbClr val="E36C0A"/>
                </a:solidFill>
                <a:effectLst/>
                <a:latin typeface="book antiqua" panose="02040602050305030304" pitchFamily="18" charset="0"/>
              </a:rPr>
              <a:t>#</a:t>
            </a:r>
            <a:r>
              <a:rPr lang="en-US" sz="1800" dirty="0">
                <a:effectLst/>
                <a:latin typeface="book antiqua" panose="02040602050305030304" pitchFamily="18" charset="0"/>
              </a:rPr>
              <a:t> to </a:t>
            </a:r>
            <a:r>
              <a:rPr lang="en-US" sz="1800" b="1" dirty="0">
                <a:solidFill>
                  <a:srgbClr val="FF0000"/>
                </a:solidFill>
                <a:effectLst/>
                <a:latin typeface="book antiqua" panose="02040602050305030304" pitchFamily="18" charset="0"/>
              </a:rPr>
              <a:t>#C</a:t>
            </a:r>
            <a:r>
              <a:rPr lang="en-US" sz="1800" dirty="0">
                <a:effectLst/>
                <a:latin typeface="book antiqua" panose="02040602050305030304" pitchFamily="18" charset="0"/>
              </a:rPr>
              <a:t> is 1. That is, one insertion (no change with #, insert C)</a:t>
            </a:r>
            <a:endParaRPr lang="en-US" dirty="0">
              <a:effectLst/>
            </a:endParaRPr>
          </a:p>
          <a:p>
            <a:pPr marL="0" marR="0" lvl="0" indent="0" algn="just">
              <a:spcBef>
                <a:spcPts val="600"/>
              </a:spcBef>
              <a:spcAft>
                <a:spcPts val="600"/>
              </a:spcAft>
              <a:buNone/>
            </a:pPr>
            <a:r>
              <a:rPr lang="en-US" sz="1800" dirty="0">
                <a:effectLst/>
                <a:latin typeface="symbol" panose="05050102010706020507" pitchFamily="18" charset="2"/>
              </a:rPr>
              <a:t>·</a:t>
            </a:r>
            <a:r>
              <a:rPr lang="en-US" sz="1800" dirty="0">
                <a:effectLst/>
                <a:latin typeface="Times New Roman" panose="02020603050405020304" pitchFamily="18" charset="0"/>
              </a:rPr>
              <a:t> </a:t>
            </a:r>
            <a:r>
              <a:rPr lang="en-US" sz="1800" b="1" dirty="0">
                <a:solidFill>
                  <a:srgbClr val="E36C0A"/>
                </a:solidFill>
                <a:effectLst/>
                <a:latin typeface="book antiqua" panose="02040602050305030304" pitchFamily="18" charset="0"/>
              </a:rPr>
              <a:t>#</a:t>
            </a:r>
            <a:r>
              <a:rPr lang="en-US" sz="1800" dirty="0">
                <a:effectLst/>
                <a:latin typeface="book antiqua" panose="02040602050305030304" pitchFamily="18" charset="0"/>
              </a:rPr>
              <a:t> to </a:t>
            </a:r>
            <a:r>
              <a:rPr lang="en-US" sz="1800" b="1" dirty="0">
                <a:solidFill>
                  <a:srgbClr val="FF0000"/>
                </a:solidFill>
                <a:effectLst/>
                <a:latin typeface="book antiqua" panose="02040602050305030304" pitchFamily="18" charset="0"/>
              </a:rPr>
              <a:t>#CO</a:t>
            </a:r>
            <a:r>
              <a:rPr lang="en-US" sz="1800" dirty="0">
                <a:effectLst/>
                <a:latin typeface="book antiqua" panose="02040602050305030304" pitchFamily="18" charset="0"/>
              </a:rPr>
              <a:t> is 2. That is, two insertions (no change with #, insert C and O)</a:t>
            </a:r>
            <a:endParaRPr lang="en-US" dirty="0">
              <a:effectLst/>
            </a:endParaRPr>
          </a:p>
          <a:p>
            <a:pPr marL="0" marR="0" lvl="0" indent="0" algn="just">
              <a:spcBef>
                <a:spcPts val="600"/>
              </a:spcBef>
              <a:spcAft>
                <a:spcPts val="600"/>
              </a:spcAft>
              <a:buNone/>
            </a:pPr>
            <a:r>
              <a:rPr lang="en-US" sz="1800" dirty="0">
                <a:effectLst/>
                <a:latin typeface="symbol" panose="05050102010706020507" pitchFamily="18" charset="2"/>
              </a:rPr>
              <a:t>· </a:t>
            </a:r>
            <a:r>
              <a:rPr lang="en-US" sz="1800" b="1" dirty="0">
                <a:solidFill>
                  <a:srgbClr val="E36C0A"/>
                </a:solidFill>
                <a:effectLst/>
                <a:latin typeface="book antiqua" panose="02040602050305030304" pitchFamily="18" charset="0"/>
              </a:rPr>
              <a:t>#</a:t>
            </a:r>
            <a:r>
              <a:rPr lang="en-US" sz="1800" dirty="0">
                <a:effectLst/>
                <a:latin typeface="book antiqua" panose="02040602050305030304" pitchFamily="18" charset="0"/>
              </a:rPr>
              <a:t> to </a:t>
            </a:r>
            <a:r>
              <a:rPr lang="en-US" sz="1800" b="1" dirty="0">
                <a:solidFill>
                  <a:srgbClr val="FF0000"/>
                </a:solidFill>
                <a:effectLst/>
                <a:latin typeface="book antiqua" panose="02040602050305030304" pitchFamily="18" charset="0"/>
              </a:rPr>
              <a:t>#COW</a:t>
            </a:r>
            <a:r>
              <a:rPr lang="en-US" sz="1800" dirty="0">
                <a:effectLst/>
                <a:latin typeface="book antiqua" panose="02040602050305030304" pitchFamily="18" charset="0"/>
              </a:rPr>
              <a:t> is 3. That is, three insertions (no change with #, insert C, O and W)</a:t>
            </a:r>
            <a:endParaRPr lang="en-US" dirty="0">
              <a:effectLst/>
            </a:endParaRPr>
          </a:p>
          <a:p>
            <a:pPr algn="just"/>
            <a:endParaRPr lang="en-US" dirty="0">
              <a:effectLst/>
            </a:endParaRPr>
          </a:p>
          <a:p>
            <a:endParaRPr lang="en-IN" dirty="0"/>
          </a:p>
        </p:txBody>
      </p:sp>
      <p:pic>
        <p:nvPicPr>
          <p:cNvPr id="5" name="Picture 4">
            <a:extLst>
              <a:ext uri="{FF2B5EF4-FFF2-40B4-BE49-F238E27FC236}">
                <a16:creationId xmlns:a16="http://schemas.microsoft.com/office/drawing/2014/main" id="{1F1AA29A-EB43-A759-176C-82C0FAA5CEE8}"/>
              </a:ext>
            </a:extLst>
          </p:cNvPr>
          <p:cNvPicPr>
            <a:picLocks noChangeAspect="1"/>
          </p:cNvPicPr>
          <p:nvPr/>
        </p:nvPicPr>
        <p:blipFill>
          <a:blip r:embed="rId2"/>
          <a:stretch>
            <a:fillRect/>
          </a:stretch>
        </p:blipFill>
        <p:spPr>
          <a:xfrm>
            <a:off x="1746176" y="1219635"/>
            <a:ext cx="1475842" cy="1167699"/>
          </a:xfrm>
          <a:prstGeom prst="rect">
            <a:avLst/>
          </a:prstGeom>
        </p:spPr>
      </p:pic>
      <p:pic>
        <p:nvPicPr>
          <p:cNvPr id="7" name="Picture 6">
            <a:extLst>
              <a:ext uri="{FF2B5EF4-FFF2-40B4-BE49-F238E27FC236}">
                <a16:creationId xmlns:a16="http://schemas.microsoft.com/office/drawing/2014/main" id="{5102FB43-C23C-E758-736D-997143A8EDA4}"/>
              </a:ext>
            </a:extLst>
          </p:cNvPr>
          <p:cNvPicPr>
            <a:picLocks noChangeAspect="1"/>
          </p:cNvPicPr>
          <p:nvPr/>
        </p:nvPicPr>
        <p:blipFill>
          <a:blip r:embed="rId3"/>
          <a:stretch>
            <a:fillRect/>
          </a:stretch>
        </p:blipFill>
        <p:spPr>
          <a:xfrm>
            <a:off x="1259526" y="5241569"/>
            <a:ext cx="1562318" cy="1219370"/>
          </a:xfrm>
          <a:prstGeom prst="rect">
            <a:avLst/>
          </a:prstGeom>
        </p:spPr>
      </p:pic>
      <p:sp>
        <p:nvSpPr>
          <p:cNvPr id="9" name="TextBox 8">
            <a:extLst>
              <a:ext uri="{FF2B5EF4-FFF2-40B4-BE49-F238E27FC236}">
                <a16:creationId xmlns:a16="http://schemas.microsoft.com/office/drawing/2014/main" id="{047D833A-ED63-1738-9563-8F43EDD765C2}"/>
              </a:ext>
            </a:extLst>
          </p:cNvPr>
          <p:cNvSpPr txBox="1"/>
          <p:nvPr/>
        </p:nvSpPr>
        <p:spPr>
          <a:xfrm>
            <a:off x="5715285" y="720874"/>
            <a:ext cx="6460370" cy="2708434"/>
          </a:xfrm>
          <a:prstGeom prst="rect">
            <a:avLst/>
          </a:prstGeom>
          <a:noFill/>
        </p:spPr>
        <p:txBody>
          <a:bodyPr wrap="square">
            <a:spAutoFit/>
          </a:bodyPr>
          <a:lstStyle/>
          <a:p>
            <a:pPr marL="0" marR="0" algn="just">
              <a:spcBef>
                <a:spcPts val="600"/>
              </a:spcBef>
              <a:spcAft>
                <a:spcPts val="600"/>
              </a:spcAft>
            </a:pPr>
            <a:r>
              <a:rPr lang="en-US" sz="1500" b="1" u="sng" dirty="0">
                <a:effectLst/>
                <a:latin typeface="book antiqua" panose="02040602050305030304" pitchFamily="18" charset="0"/>
              </a:rPr>
              <a:t>Step 3</a:t>
            </a:r>
            <a:r>
              <a:rPr lang="en-US" sz="1500" dirty="0">
                <a:effectLst/>
                <a:latin typeface="book antiqua" panose="02040602050305030304" pitchFamily="18" charset="0"/>
              </a:rPr>
              <a:t>: Find the edit-distance values using minimum edit distance algorithm to convert </a:t>
            </a:r>
            <a:r>
              <a:rPr lang="en-US" sz="1500" b="1" dirty="0">
                <a:solidFill>
                  <a:srgbClr val="FF0000"/>
                </a:solidFill>
                <a:effectLst/>
                <a:latin typeface="book antiqua" panose="02040602050305030304" pitchFamily="18" charset="0"/>
              </a:rPr>
              <a:t>#</a:t>
            </a:r>
            <a:r>
              <a:rPr lang="en-US" sz="1500" dirty="0">
                <a:effectLst/>
                <a:latin typeface="book antiqua" panose="02040602050305030304" pitchFamily="18" charset="0"/>
              </a:rPr>
              <a:t> (column side) to </a:t>
            </a:r>
            <a:r>
              <a:rPr lang="en-US" sz="1500" b="1" dirty="0">
                <a:solidFill>
                  <a:srgbClr val="E36C0A"/>
                </a:solidFill>
                <a:effectLst/>
                <a:latin typeface="book antiqua" panose="02040602050305030304" pitchFamily="18" charset="0"/>
              </a:rPr>
              <a:t>#DOG</a:t>
            </a:r>
            <a:r>
              <a:rPr lang="en-US" sz="1500" dirty="0">
                <a:effectLst/>
                <a:latin typeface="book antiqua" panose="02040602050305030304" pitchFamily="18" charset="0"/>
              </a:rPr>
              <a:t> (row side) and populate appropriate cells with the calculated distance.</a:t>
            </a:r>
            <a:endParaRPr lang="en-US" sz="1500" dirty="0">
              <a:effectLst/>
            </a:endParaRPr>
          </a:p>
          <a:p>
            <a:pPr marL="0" marR="0" algn="just">
              <a:spcBef>
                <a:spcPts val="600"/>
              </a:spcBef>
              <a:spcAft>
                <a:spcPts val="600"/>
              </a:spcAft>
            </a:pPr>
            <a:r>
              <a:rPr lang="en-US" sz="1500" dirty="0">
                <a:effectLst/>
                <a:latin typeface="book antiqua" panose="02040602050305030304" pitchFamily="18" charset="0"/>
              </a:rPr>
              <a:t>Number of operations required to convert</a:t>
            </a:r>
            <a:endParaRPr lang="en-US" sz="1500" dirty="0">
              <a:effectLst/>
            </a:endParaRPr>
          </a:p>
          <a:p>
            <a:pPr marL="342900" marR="0" lvl="0" indent="-342900" algn="just">
              <a:spcBef>
                <a:spcPts val="600"/>
              </a:spcBef>
              <a:spcAft>
                <a:spcPts val="600"/>
              </a:spcAft>
            </a:pPr>
            <a:r>
              <a:rPr lang="en-US" sz="1500" dirty="0">
                <a:effectLst/>
                <a:latin typeface="symbol" panose="05050102010706020507" pitchFamily="18" charset="2"/>
              </a:rPr>
              <a:t>·</a:t>
            </a:r>
            <a:r>
              <a:rPr lang="en-US" sz="1500" dirty="0">
                <a:effectLst/>
                <a:latin typeface="Times New Roman" panose="02020603050405020304" pitchFamily="18" charset="0"/>
              </a:rPr>
              <a:t>        </a:t>
            </a:r>
            <a:r>
              <a:rPr lang="en-US" sz="1500" b="1" dirty="0">
                <a:solidFill>
                  <a:srgbClr val="FF0000"/>
                </a:solidFill>
                <a:effectLst/>
                <a:latin typeface="book antiqua" panose="02040602050305030304" pitchFamily="18" charset="0"/>
              </a:rPr>
              <a:t>#</a:t>
            </a:r>
            <a:r>
              <a:rPr lang="en-US" sz="1500" dirty="0">
                <a:effectLst/>
                <a:latin typeface="book antiqua" panose="02040602050305030304" pitchFamily="18" charset="0"/>
              </a:rPr>
              <a:t> to </a:t>
            </a:r>
            <a:r>
              <a:rPr lang="en-US" sz="1500" b="1" dirty="0">
                <a:solidFill>
                  <a:srgbClr val="E36C0A"/>
                </a:solidFill>
                <a:effectLst/>
                <a:latin typeface="book antiqua" panose="02040602050305030304" pitchFamily="18" charset="0"/>
              </a:rPr>
              <a:t>#</a:t>
            </a:r>
            <a:r>
              <a:rPr lang="en-US" sz="1500" dirty="0">
                <a:effectLst/>
                <a:latin typeface="book antiqua" panose="02040602050305030304" pitchFamily="18" charset="0"/>
              </a:rPr>
              <a:t> is 0.</a:t>
            </a:r>
            <a:endParaRPr lang="en-US" sz="1500" dirty="0">
              <a:effectLst/>
            </a:endParaRPr>
          </a:p>
          <a:p>
            <a:pPr marL="342900" marR="0" lvl="0" indent="-342900" algn="just">
              <a:spcBef>
                <a:spcPts val="600"/>
              </a:spcBef>
              <a:spcAft>
                <a:spcPts val="600"/>
              </a:spcAft>
            </a:pPr>
            <a:r>
              <a:rPr lang="en-US" sz="1500" dirty="0">
                <a:effectLst/>
                <a:latin typeface="symbol" panose="05050102010706020507" pitchFamily="18" charset="2"/>
              </a:rPr>
              <a:t>·</a:t>
            </a:r>
            <a:r>
              <a:rPr lang="en-US" sz="1500" dirty="0">
                <a:effectLst/>
                <a:latin typeface="Times New Roman" panose="02020603050405020304" pitchFamily="18" charset="0"/>
              </a:rPr>
              <a:t>        </a:t>
            </a:r>
            <a:r>
              <a:rPr lang="en-US" sz="1500" b="1" dirty="0">
                <a:solidFill>
                  <a:srgbClr val="FF0000"/>
                </a:solidFill>
                <a:effectLst/>
                <a:latin typeface="book antiqua" panose="02040602050305030304" pitchFamily="18" charset="0"/>
              </a:rPr>
              <a:t>#</a:t>
            </a:r>
            <a:r>
              <a:rPr lang="en-US" sz="1500" dirty="0">
                <a:effectLst/>
                <a:latin typeface="book antiqua" panose="02040602050305030304" pitchFamily="18" charset="0"/>
              </a:rPr>
              <a:t> to </a:t>
            </a:r>
            <a:r>
              <a:rPr lang="en-US" sz="1500" b="1" dirty="0">
                <a:solidFill>
                  <a:srgbClr val="E36C0A"/>
                </a:solidFill>
                <a:effectLst/>
                <a:latin typeface="book antiqua" panose="02040602050305030304" pitchFamily="18" charset="0"/>
              </a:rPr>
              <a:t>#D</a:t>
            </a:r>
            <a:r>
              <a:rPr lang="en-US" sz="1500" dirty="0">
                <a:effectLst/>
                <a:latin typeface="book antiqua" panose="02040602050305030304" pitchFamily="18" charset="0"/>
              </a:rPr>
              <a:t> is 1. [one insertion (no change with #, insert D]</a:t>
            </a:r>
            <a:endParaRPr lang="en-US" sz="1500" dirty="0">
              <a:effectLst/>
            </a:endParaRPr>
          </a:p>
          <a:p>
            <a:pPr marL="342900" marR="0" lvl="0" indent="-342900" algn="just">
              <a:spcBef>
                <a:spcPts val="600"/>
              </a:spcBef>
              <a:spcAft>
                <a:spcPts val="600"/>
              </a:spcAft>
            </a:pPr>
            <a:r>
              <a:rPr lang="en-US" sz="1500" dirty="0">
                <a:effectLst/>
                <a:latin typeface="symbol" panose="05050102010706020507" pitchFamily="18" charset="2"/>
              </a:rPr>
              <a:t>·</a:t>
            </a:r>
            <a:r>
              <a:rPr lang="en-US" sz="1500" dirty="0">
                <a:effectLst/>
                <a:latin typeface="Times New Roman" panose="02020603050405020304" pitchFamily="18" charset="0"/>
              </a:rPr>
              <a:t>        </a:t>
            </a:r>
            <a:r>
              <a:rPr lang="en-US" sz="1500" b="1" dirty="0">
                <a:solidFill>
                  <a:srgbClr val="FF0000"/>
                </a:solidFill>
                <a:effectLst/>
                <a:latin typeface="book antiqua" panose="02040602050305030304" pitchFamily="18" charset="0"/>
              </a:rPr>
              <a:t>#</a:t>
            </a:r>
            <a:r>
              <a:rPr lang="en-US" sz="1500" dirty="0">
                <a:effectLst/>
                <a:latin typeface="book antiqua" panose="02040602050305030304" pitchFamily="18" charset="0"/>
              </a:rPr>
              <a:t> to </a:t>
            </a:r>
            <a:r>
              <a:rPr lang="en-US" sz="1500" b="1" dirty="0">
                <a:solidFill>
                  <a:srgbClr val="E36C0A"/>
                </a:solidFill>
                <a:effectLst/>
                <a:latin typeface="book antiqua" panose="02040602050305030304" pitchFamily="18" charset="0"/>
              </a:rPr>
              <a:t>#DO</a:t>
            </a:r>
            <a:r>
              <a:rPr lang="en-US" sz="1500" dirty="0">
                <a:effectLst/>
                <a:latin typeface="book antiqua" panose="02040602050305030304" pitchFamily="18" charset="0"/>
              </a:rPr>
              <a:t> is 2. [two insertions (no change #, insert D and O]</a:t>
            </a:r>
            <a:endParaRPr lang="en-US" sz="1500" dirty="0">
              <a:effectLst/>
            </a:endParaRPr>
          </a:p>
          <a:p>
            <a:pPr marL="342900" marR="0" lvl="0" indent="-342900" algn="just">
              <a:spcBef>
                <a:spcPts val="600"/>
              </a:spcBef>
              <a:spcAft>
                <a:spcPts val="600"/>
              </a:spcAft>
            </a:pPr>
            <a:r>
              <a:rPr lang="en-US" sz="1500" dirty="0">
                <a:effectLst/>
                <a:latin typeface="symbol" panose="05050102010706020507" pitchFamily="18" charset="2"/>
              </a:rPr>
              <a:t>·</a:t>
            </a:r>
            <a:r>
              <a:rPr lang="en-US" sz="1500" dirty="0">
                <a:effectLst/>
                <a:latin typeface="Times New Roman" panose="02020603050405020304" pitchFamily="18" charset="0"/>
              </a:rPr>
              <a:t>        </a:t>
            </a:r>
            <a:r>
              <a:rPr lang="en-US" sz="1500" b="1" dirty="0">
                <a:solidFill>
                  <a:srgbClr val="FF0000"/>
                </a:solidFill>
                <a:effectLst/>
                <a:latin typeface="book antiqua" panose="02040602050305030304" pitchFamily="18" charset="0"/>
              </a:rPr>
              <a:t>#</a:t>
            </a:r>
            <a:r>
              <a:rPr lang="en-US" sz="1500" dirty="0">
                <a:effectLst/>
                <a:latin typeface="book antiqua" panose="02040602050305030304" pitchFamily="18" charset="0"/>
              </a:rPr>
              <a:t> to </a:t>
            </a:r>
            <a:r>
              <a:rPr lang="en-US" sz="1500" b="1" dirty="0">
                <a:solidFill>
                  <a:srgbClr val="E36C0A"/>
                </a:solidFill>
                <a:effectLst/>
                <a:latin typeface="book antiqua" panose="02040602050305030304" pitchFamily="18" charset="0"/>
              </a:rPr>
              <a:t>#DOG</a:t>
            </a:r>
            <a:r>
              <a:rPr lang="en-US" sz="1500" dirty="0">
                <a:effectLst/>
                <a:latin typeface="book antiqua" panose="02040602050305030304" pitchFamily="18" charset="0"/>
              </a:rPr>
              <a:t> is 3. [three insertions (no change #, insert D, O and G]</a:t>
            </a:r>
            <a:endParaRPr lang="en-US" sz="1500" dirty="0">
              <a:effectLst/>
            </a:endParaRPr>
          </a:p>
        </p:txBody>
      </p:sp>
      <p:pic>
        <p:nvPicPr>
          <p:cNvPr id="11" name="Picture 10">
            <a:extLst>
              <a:ext uri="{FF2B5EF4-FFF2-40B4-BE49-F238E27FC236}">
                <a16:creationId xmlns:a16="http://schemas.microsoft.com/office/drawing/2014/main" id="{EAE3EB94-143B-9025-8086-E70E86835E1C}"/>
              </a:ext>
            </a:extLst>
          </p:cNvPr>
          <p:cNvPicPr>
            <a:picLocks noChangeAspect="1"/>
          </p:cNvPicPr>
          <p:nvPr/>
        </p:nvPicPr>
        <p:blipFill>
          <a:blip r:embed="rId4"/>
          <a:stretch>
            <a:fillRect/>
          </a:stretch>
        </p:blipFill>
        <p:spPr>
          <a:xfrm>
            <a:off x="10098014" y="1260669"/>
            <a:ext cx="1348814" cy="1085630"/>
          </a:xfrm>
          <a:prstGeom prst="rect">
            <a:avLst/>
          </a:prstGeom>
        </p:spPr>
      </p:pic>
      <p:sp>
        <p:nvSpPr>
          <p:cNvPr id="15" name="TextBox 14">
            <a:extLst>
              <a:ext uri="{FF2B5EF4-FFF2-40B4-BE49-F238E27FC236}">
                <a16:creationId xmlns:a16="http://schemas.microsoft.com/office/drawing/2014/main" id="{320E6ADB-AAAD-9003-0278-1B792EC79726}"/>
              </a:ext>
            </a:extLst>
          </p:cNvPr>
          <p:cNvSpPr txBox="1"/>
          <p:nvPr/>
        </p:nvSpPr>
        <p:spPr>
          <a:xfrm>
            <a:off x="5832731" y="3815197"/>
            <a:ext cx="6094602" cy="1354217"/>
          </a:xfrm>
          <a:prstGeom prst="rect">
            <a:avLst/>
          </a:prstGeom>
          <a:noFill/>
        </p:spPr>
        <p:txBody>
          <a:bodyPr wrap="square">
            <a:spAutoFit/>
          </a:bodyPr>
          <a:lstStyle/>
          <a:p>
            <a:pPr marL="0" marR="0" algn="just">
              <a:spcBef>
                <a:spcPts val="600"/>
              </a:spcBef>
              <a:spcAft>
                <a:spcPts val="600"/>
              </a:spcAft>
            </a:pPr>
            <a:r>
              <a:rPr lang="en-US" sz="1800" dirty="0">
                <a:effectLst/>
                <a:latin typeface="book antiqua" panose="02040602050305030304" pitchFamily="18" charset="0"/>
              </a:rPr>
              <a:t>So far, we have found the minimum edit distance for 7 sub-problems. </a:t>
            </a:r>
            <a:endParaRPr lang="en-US" dirty="0">
              <a:effectLst/>
            </a:endParaRPr>
          </a:p>
          <a:p>
            <a:pPr marL="0" marR="0" algn="just">
              <a:spcBef>
                <a:spcPts val="600"/>
              </a:spcBef>
              <a:spcAft>
                <a:spcPts val="600"/>
              </a:spcAft>
            </a:pPr>
            <a:r>
              <a:rPr lang="en-US" sz="1800" dirty="0">
                <a:solidFill>
                  <a:srgbClr val="C00000"/>
                </a:solidFill>
                <a:effectLst/>
                <a:latin typeface="book antiqua" panose="02040602050305030304" pitchFamily="18" charset="0"/>
              </a:rPr>
              <a:t>[# - # = 0, # - #C = 1, # - #CO = 2, # - #COW = 3, # - #D = 1, # - #DO = 2, and # - #DOG = 3]</a:t>
            </a:r>
            <a:endParaRPr lang="en-US" dirty="0">
              <a:solidFill>
                <a:srgbClr val="C00000"/>
              </a:solidFill>
              <a:effectLst/>
            </a:endParaRPr>
          </a:p>
        </p:txBody>
      </p:sp>
    </p:spTree>
    <p:extLst>
      <p:ext uri="{BB962C8B-B14F-4D97-AF65-F5344CB8AC3E}">
        <p14:creationId xmlns:p14="http://schemas.microsoft.com/office/powerpoint/2010/main" val="3590044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5540D-8898-0C4E-854C-52B2156C18B9}"/>
              </a:ext>
            </a:extLst>
          </p:cNvPr>
          <p:cNvSpPr>
            <a:spLocks noGrp="1"/>
          </p:cNvSpPr>
          <p:nvPr>
            <p:ph type="title"/>
          </p:nvPr>
        </p:nvSpPr>
        <p:spPr>
          <a:xfrm>
            <a:off x="838200" y="365126"/>
            <a:ext cx="10515600" cy="675110"/>
          </a:xfrm>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55470235-D6A5-95D7-2273-632D74EBC7C2}"/>
              </a:ext>
            </a:extLst>
          </p:cNvPr>
          <p:cNvSpPr>
            <a:spLocks noGrp="1"/>
          </p:cNvSpPr>
          <p:nvPr>
            <p:ph idx="1"/>
          </p:nvPr>
        </p:nvSpPr>
        <p:spPr>
          <a:xfrm>
            <a:off x="477473" y="1040236"/>
            <a:ext cx="11166445" cy="4351338"/>
          </a:xfrm>
        </p:spPr>
        <p:txBody>
          <a:bodyPr/>
          <a:lstStyle/>
          <a:p>
            <a:pPr marL="0" marR="0" indent="0" algn="just">
              <a:spcBef>
                <a:spcPts val="600"/>
              </a:spcBef>
              <a:spcAft>
                <a:spcPts val="600"/>
              </a:spcAft>
              <a:buNone/>
            </a:pPr>
            <a:r>
              <a:rPr lang="en-US" sz="1800" b="1" u="sng" dirty="0">
                <a:effectLst/>
                <a:latin typeface="book antiqua" panose="02040602050305030304" pitchFamily="18" charset="0"/>
              </a:rPr>
              <a:t>Step 4</a:t>
            </a:r>
            <a:r>
              <a:rPr lang="en-US" sz="1800" dirty="0">
                <a:effectLst/>
                <a:latin typeface="book antiqua" panose="02040602050305030304" pitchFamily="18" charset="0"/>
              </a:rPr>
              <a:t>: From this step onwards, we try to find the cost for a sub-problem by finding the minimum cost of three sub-problems and add 1 with that if the characters intersect at that cell are different.</a:t>
            </a:r>
          </a:p>
          <a:p>
            <a:pPr marL="0" marR="0" algn="just">
              <a:spcBef>
                <a:spcPts val="600"/>
              </a:spcBef>
              <a:spcAft>
                <a:spcPts val="600"/>
              </a:spcAft>
            </a:pPr>
            <a:r>
              <a:rPr lang="en-US" sz="1800" dirty="0">
                <a:effectLst/>
                <a:latin typeface="book antiqua" panose="02040602050305030304" pitchFamily="18" charset="0"/>
              </a:rPr>
              <a:t>If the intersecting characters are same, then we add 0 with the diagonal cell value. </a:t>
            </a:r>
            <a:endParaRPr lang="en-US" dirty="0">
              <a:effectLst/>
            </a:endParaRPr>
          </a:p>
          <a:p>
            <a:pPr marL="0" marR="0" algn="just">
              <a:spcBef>
                <a:spcPts val="600"/>
              </a:spcBef>
              <a:spcAft>
                <a:spcPts val="600"/>
              </a:spcAft>
            </a:pPr>
            <a:r>
              <a:rPr lang="en-US" sz="1800" dirty="0">
                <a:latin typeface="book antiqua" panose="02040602050305030304" pitchFamily="18" charset="0"/>
              </a:rPr>
              <a:t>Note: we have used A as the name for this matrix and included the index numbers for easy understanding]</a:t>
            </a:r>
          </a:p>
          <a:p>
            <a:pPr marL="0" marR="0" algn="just">
              <a:spcBef>
                <a:spcPts val="600"/>
              </a:spcBef>
              <a:spcAft>
                <a:spcPts val="600"/>
              </a:spcAft>
            </a:pPr>
            <a:r>
              <a:rPr lang="en-US" sz="1800" dirty="0">
                <a:effectLst/>
                <a:latin typeface="book antiqua" panose="02040602050305030304" pitchFamily="18" charset="0"/>
              </a:rPr>
              <a:t>Use the following table as </a:t>
            </a:r>
            <a:r>
              <a:rPr lang="en-US" sz="1800" b="1" u="sng" dirty="0">
                <a:effectLst/>
                <a:latin typeface="book antiqua" panose="02040602050305030304" pitchFamily="18" charset="0"/>
              </a:rPr>
              <a:t>a key to find the cost</a:t>
            </a:r>
            <a:r>
              <a:rPr lang="en-US" sz="1800" dirty="0">
                <a:effectLst/>
                <a:latin typeface="book antiqua" panose="02040602050305030304" pitchFamily="18" charset="0"/>
              </a:rPr>
              <a:t>.</a:t>
            </a:r>
            <a:endParaRPr lang="en-US" dirty="0">
              <a:effectLst/>
            </a:endParaRPr>
          </a:p>
          <a:p>
            <a:endParaRPr lang="en-IN" dirty="0"/>
          </a:p>
        </p:txBody>
      </p:sp>
      <p:pic>
        <p:nvPicPr>
          <p:cNvPr id="5" name="Picture 4">
            <a:extLst>
              <a:ext uri="{FF2B5EF4-FFF2-40B4-BE49-F238E27FC236}">
                <a16:creationId xmlns:a16="http://schemas.microsoft.com/office/drawing/2014/main" id="{411885A4-3DD8-182F-3BC5-B0A2981F0AED}"/>
              </a:ext>
            </a:extLst>
          </p:cNvPr>
          <p:cNvPicPr>
            <a:picLocks noChangeAspect="1"/>
          </p:cNvPicPr>
          <p:nvPr/>
        </p:nvPicPr>
        <p:blipFill>
          <a:blip r:embed="rId2"/>
          <a:stretch>
            <a:fillRect/>
          </a:stretch>
        </p:blipFill>
        <p:spPr>
          <a:xfrm>
            <a:off x="1467375" y="3418064"/>
            <a:ext cx="4172532" cy="2514951"/>
          </a:xfrm>
          <a:prstGeom prst="rect">
            <a:avLst/>
          </a:prstGeom>
        </p:spPr>
      </p:pic>
    </p:spTree>
    <p:extLst>
      <p:ext uri="{BB962C8B-B14F-4D97-AF65-F5344CB8AC3E}">
        <p14:creationId xmlns:p14="http://schemas.microsoft.com/office/powerpoint/2010/main" val="29721009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642C4-2DA1-0D69-9CC3-3391834C50EA}"/>
              </a:ext>
            </a:extLst>
          </p:cNvPr>
          <p:cNvSpPr>
            <a:spLocks noGrp="1"/>
          </p:cNvSpPr>
          <p:nvPr>
            <p:ph type="title"/>
          </p:nvPr>
        </p:nvSpPr>
        <p:spPr>
          <a:xfrm>
            <a:off x="838200" y="365125"/>
            <a:ext cx="10515600" cy="649943"/>
          </a:xfrm>
        </p:spPr>
        <p:txBody>
          <a:bodyPr/>
          <a:lstStyle/>
          <a:p>
            <a:r>
              <a:rPr lang="en-US" dirty="0"/>
              <a:t>Example</a:t>
            </a:r>
            <a:endParaRPr lang="en-IN" dirty="0"/>
          </a:p>
        </p:txBody>
      </p:sp>
      <p:pic>
        <p:nvPicPr>
          <p:cNvPr id="5" name="Content Placeholder 4">
            <a:extLst>
              <a:ext uri="{FF2B5EF4-FFF2-40B4-BE49-F238E27FC236}">
                <a16:creationId xmlns:a16="http://schemas.microsoft.com/office/drawing/2014/main" id="{B575BC9C-2033-E46F-D835-2952C5DF9CF5}"/>
              </a:ext>
            </a:extLst>
          </p:cNvPr>
          <p:cNvPicPr>
            <a:picLocks noGrp="1" noChangeAspect="1"/>
          </p:cNvPicPr>
          <p:nvPr>
            <p:ph idx="1"/>
          </p:nvPr>
        </p:nvPicPr>
        <p:blipFill>
          <a:blip r:embed="rId2"/>
          <a:stretch>
            <a:fillRect/>
          </a:stretch>
        </p:blipFill>
        <p:spPr>
          <a:xfrm>
            <a:off x="1390475" y="3106367"/>
            <a:ext cx="6373114" cy="2133898"/>
          </a:xfrm>
        </p:spPr>
      </p:pic>
      <p:sp>
        <p:nvSpPr>
          <p:cNvPr id="6" name="TextBox 5">
            <a:extLst>
              <a:ext uri="{FF2B5EF4-FFF2-40B4-BE49-F238E27FC236}">
                <a16:creationId xmlns:a16="http://schemas.microsoft.com/office/drawing/2014/main" id="{1CBE16DA-04F9-C81B-303A-58264672CEB7}"/>
              </a:ext>
            </a:extLst>
          </p:cNvPr>
          <p:cNvSpPr txBox="1"/>
          <p:nvPr/>
        </p:nvSpPr>
        <p:spPr>
          <a:xfrm>
            <a:off x="1390475" y="1229721"/>
            <a:ext cx="7594134" cy="1661993"/>
          </a:xfrm>
          <a:prstGeom prst="rect">
            <a:avLst/>
          </a:prstGeom>
          <a:noFill/>
        </p:spPr>
        <p:txBody>
          <a:bodyPr wrap="square">
            <a:spAutoFit/>
          </a:bodyPr>
          <a:lstStyle/>
          <a:p>
            <a:pPr marL="0" marR="0" algn="just">
              <a:spcBef>
                <a:spcPts val="600"/>
              </a:spcBef>
              <a:spcAft>
                <a:spcPts val="600"/>
              </a:spcAft>
            </a:pPr>
            <a:r>
              <a:rPr lang="en-US" sz="1800" dirty="0">
                <a:effectLst/>
                <a:latin typeface="book antiqua" panose="02040602050305030304" pitchFamily="18" charset="0"/>
              </a:rPr>
              <a:t>If the </a:t>
            </a:r>
            <a:r>
              <a:rPr lang="en-US" sz="1800" b="1" i="1" dirty="0">
                <a:solidFill>
                  <a:srgbClr val="0070C0"/>
                </a:solidFill>
                <a:effectLst/>
                <a:latin typeface="book antiqua" panose="02040602050305030304" pitchFamily="18" charset="0"/>
              </a:rPr>
              <a:t>row character ≠ column character</a:t>
            </a:r>
            <a:r>
              <a:rPr lang="en-US" sz="1800" dirty="0">
                <a:effectLst/>
                <a:latin typeface="book antiqua" panose="02040602050305030304" pitchFamily="18" charset="0"/>
              </a:rPr>
              <a:t>, </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The cost of the intersecting cell = min(replace, delete, insert) + 1.</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If the </a:t>
            </a:r>
            <a:r>
              <a:rPr lang="en-US" sz="1800" b="1" i="1" dirty="0">
                <a:solidFill>
                  <a:srgbClr val="0070C0"/>
                </a:solidFill>
                <a:effectLst/>
                <a:latin typeface="book antiqua" panose="02040602050305030304" pitchFamily="18" charset="0"/>
              </a:rPr>
              <a:t>row character = column character</a:t>
            </a:r>
            <a:r>
              <a:rPr lang="en-US" sz="1800" dirty="0">
                <a:effectLst/>
                <a:latin typeface="book antiqua" panose="02040602050305030304" pitchFamily="18" charset="0"/>
              </a:rPr>
              <a:t>,</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The cost of the intersecting cell = cost of the Replace cell</a:t>
            </a:r>
            <a:endParaRPr lang="en-US" dirty="0">
              <a:effectLst/>
            </a:endParaRPr>
          </a:p>
        </p:txBody>
      </p:sp>
    </p:spTree>
    <p:extLst>
      <p:ext uri="{BB962C8B-B14F-4D97-AF65-F5344CB8AC3E}">
        <p14:creationId xmlns:p14="http://schemas.microsoft.com/office/powerpoint/2010/main" val="36042074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8685CD-2977-D576-7719-33D7F8780CDA}"/>
              </a:ext>
            </a:extLst>
          </p:cNvPr>
          <p:cNvSpPr>
            <a:spLocks noGrp="1"/>
          </p:cNvSpPr>
          <p:nvPr>
            <p:ph idx="1"/>
          </p:nvPr>
        </p:nvSpPr>
        <p:spPr>
          <a:xfrm>
            <a:off x="145133" y="157074"/>
            <a:ext cx="11255506" cy="4351338"/>
          </a:xfrm>
        </p:spPr>
        <p:txBody>
          <a:bodyPr>
            <a:normAutofit/>
          </a:bodyPr>
          <a:lstStyle/>
          <a:p>
            <a:pPr marL="0" marR="0" indent="0" algn="just">
              <a:spcBef>
                <a:spcPts val="600"/>
              </a:spcBef>
              <a:spcAft>
                <a:spcPts val="600"/>
              </a:spcAft>
              <a:buNone/>
            </a:pPr>
            <a:r>
              <a:rPr lang="en-US" sz="1800" b="1" u="sng" dirty="0">
                <a:effectLst/>
                <a:latin typeface="book antiqua" panose="02040602050305030304" pitchFamily="18" charset="0"/>
              </a:rPr>
              <a:t>Sub-problem: #D ➔ #C.</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Intersecting cell: </a:t>
            </a:r>
            <a:r>
              <a:rPr lang="en-US" sz="1800" b="1" dirty="0">
                <a:solidFill>
                  <a:srgbClr val="002060"/>
                </a:solidFill>
                <a:effectLst/>
                <a:latin typeface="book antiqua" panose="02040602050305030304" pitchFamily="18" charset="0"/>
              </a:rPr>
              <a:t>A[1, 1]</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Same intersecting characters? NO.</a:t>
            </a:r>
            <a:endParaRPr lang="en-US" dirty="0">
              <a:effectLst/>
            </a:endParaRPr>
          </a:p>
          <a:p>
            <a:pPr marL="0" marR="0" indent="0" algn="just">
              <a:spcBef>
                <a:spcPts val="600"/>
              </a:spcBef>
              <a:spcAft>
                <a:spcPts val="600"/>
              </a:spcAft>
              <a:buNone/>
            </a:pPr>
            <a:r>
              <a:rPr lang="en-US" sz="1800" b="1" dirty="0">
                <a:solidFill>
                  <a:srgbClr val="002060"/>
                </a:solidFill>
                <a:effectLst/>
                <a:latin typeface="book antiqua" panose="02040602050305030304" pitchFamily="18" charset="0"/>
              </a:rPr>
              <a:t>Cost(A[1, 1])</a:t>
            </a:r>
            <a:r>
              <a:rPr lang="en-US" sz="1800" dirty="0">
                <a:effectLst/>
                <a:latin typeface="book antiqua" panose="02040602050305030304" pitchFamily="18" charset="0"/>
              </a:rPr>
              <a:t> = Min(A[0, 0], A[0, 1], A[1, 0]) + 1</a:t>
            </a:r>
            <a:endParaRPr lang="en-US" dirty="0">
              <a:effectLst/>
            </a:endParaRPr>
          </a:p>
          <a:p>
            <a:pPr marL="0" marR="0" indent="0" algn="just">
              <a:spcBef>
                <a:spcPts val="600"/>
              </a:spcBef>
              <a:spcAft>
                <a:spcPts val="600"/>
              </a:spcAft>
              <a:buNone/>
            </a:pPr>
            <a:r>
              <a:rPr lang="en-US" sz="1800" dirty="0">
                <a:effectLst/>
                <a:latin typeface="book antiqua" panose="02040602050305030304" pitchFamily="18" charset="0"/>
              </a:rPr>
              <a:t>	        = </a:t>
            </a:r>
            <a:r>
              <a:rPr lang="en-US" sz="1800" dirty="0">
                <a:latin typeface="book antiqua" panose="02040602050305030304" pitchFamily="18" charset="0"/>
              </a:rPr>
              <a:t>Min(0, 1, 1)</a:t>
            </a:r>
            <a:r>
              <a:rPr lang="en-US" sz="1800" dirty="0">
                <a:effectLst/>
                <a:latin typeface="book antiqua" panose="02040602050305030304" pitchFamily="18" charset="0"/>
              </a:rPr>
              <a:t> + 1 </a:t>
            </a:r>
            <a:endParaRPr lang="en-US" dirty="0">
              <a:effectLst/>
            </a:endParaRPr>
          </a:p>
          <a:p>
            <a:pPr marL="0" marR="0" indent="0" algn="just">
              <a:spcBef>
                <a:spcPts val="600"/>
              </a:spcBef>
              <a:spcAft>
                <a:spcPts val="600"/>
              </a:spcAft>
              <a:buNone/>
            </a:pPr>
            <a:r>
              <a:rPr lang="en-US" sz="1800" dirty="0">
                <a:effectLst/>
                <a:latin typeface="book antiqua" panose="02040602050305030304" pitchFamily="18" charset="0"/>
              </a:rPr>
              <a:t>	        = 0 + 1 = 1</a:t>
            </a:r>
            <a:endParaRPr lang="en-US" dirty="0">
              <a:effectLst/>
            </a:endParaRPr>
          </a:p>
          <a:p>
            <a:pPr marL="0" marR="0" indent="0" algn="just">
              <a:spcBef>
                <a:spcPts val="600"/>
              </a:spcBef>
              <a:spcAft>
                <a:spcPts val="600"/>
              </a:spcAft>
              <a:buNone/>
            </a:pPr>
            <a:r>
              <a:rPr lang="en-US" sz="1800" b="1" i="1" dirty="0">
                <a:solidFill>
                  <a:srgbClr val="C00000"/>
                </a:solidFill>
                <a:effectLst/>
                <a:latin typeface="book antiqua" panose="02040602050305030304" pitchFamily="18" charset="0"/>
              </a:rPr>
              <a:t>As the cost derived from the cost of cell A[0, 0], a pointer is included from the current cell A[1, 1] to mark the back-trace path.</a:t>
            </a:r>
            <a:endParaRPr lang="en-US" sz="1800" dirty="0">
              <a:effectLst/>
            </a:endParaRPr>
          </a:p>
          <a:p>
            <a:endParaRPr lang="en-IN" dirty="0"/>
          </a:p>
        </p:txBody>
      </p:sp>
      <p:pic>
        <p:nvPicPr>
          <p:cNvPr id="7" name="Picture 6">
            <a:extLst>
              <a:ext uri="{FF2B5EF4-FFF2-40B4-BE49-F238E27FC236}">
                <a16:creationId xmlns:a16="http://schemas.microsoft.com/office/drawing/2014/main" id="{ACB1336E-4557-50AC-0D2B-EE451F1B09D0}"/>
              </a:ext>
            </a:extLst>
          </p:cNvPr>
          <p:cNvPicPr>
            <a:picLocks noChangeAspect="1"/>
          </p:cNvPicPr>
          <p:nvPr/>
        </p:nvPicPr>
        <p:blipFill>
          <a:blip r:embed="rId2"/>
          <a:stretch>
            <a:fillRect/>
          </a:stretch>
        </p:blipFill>
        <p:spPr>
          <a:xfrm>
            <a:off x="6849531" y="274520"/>
            <a:ext cx="2819794" cy="1819529"/>
          </a:xfrm>
          <a:prstGeom prst="rect">
            <a:avLst/>
          </a:prstGeom>
        </p:spPr>
      </p:pic>
      <p:sp>
        <p:nvSpPr>
          <p:cNvPr id="9" name="TextBox 8">
            <a:extLst>
              <a:ext uri="{FF2B5EF4-FFF2-40B4-BE49-F238E27FC236}">
                <a16:creationId xmlns:a16="http://schemas.microsoft.com/office/drawing/2014/main" id="{BBEBC142-BD6C-363D-AC52-C7B1BE6E0BC1}"/>
              </a:ext>
            </a:extLst>
          </p:cNvPr>
          <p:cNvSpPr txBox="1"/>
          <p:nvPr/>
        </p:nvSpPr>
        <p:spPr>
          <a:xfrm>
            <a:off x="220633" y="3208000"/>
            <a:ext cx="7865286" cy="3170099"/>
          </a:xfrm>
          <a:prstGeom prst="rect">
            <a:avLst/>
          </a:prstGeom>
          <a:noFill/>
        </p:spPr>
        <p:txBody>
          <a:bodyPr wrap="square">
            <a:spAutoFit/>
          </a:bodyPr>
          <a:lstStyle/>
          <a:p>
            <a:pPr marL="0" marR="0" algn="just">
              <a:spcBef>
                <a:spcPts val="600"/>
              </a:spcBef>
              <a:spcAft>
                <a:spcPts val="600"/>
              </a:spcAft>
            </a:pPr>
            <a:r>
              <a:rPr lang="en-US" sz="1800" b="1" u="sng" dirty="0">
                <a:effectLst/>
                <a:latin typeface="book antiqua" panose="02040602050305030304" pitchFamily="18" charset="0"/>
              </a:rPr>
              <a:t>Sub-problem: #D ➔ #CO.</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Intersecting cell: </a:t>
            </a:r>
            <a:r>
              <a:rPr lang="en-US" sz="1800" b="1" dirty="0">
                <a:solidFill>
                  <a:srgbClr val="002060"/>
                </a:solidFill>
                <a:effectLst/>
                <a:latin typeface="book antiqua" panose="02040602050305030304" pitchFamily="18" charset="0"/>
              </a:rPr>
              <a:t>A[1, 2]</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Same intersecting characters? NO.</a:t>
            </a:r>
            <a:endParaRPr lang="en-US" dirty="0">
              <a:effectLst/>
            </a:endParaRPr>
          </a:p>
          <a:p>
            <a:pPr marL="0" marR="0" algn="just">
              <a:spcBef>
                <a:spcPts val="600"/>
              </a:spcBef>
              <a:spcAft>
                <a:spcPts val="600"/>
              </a:spcAft>
            </a:pPr>
            <a:r>
              <a:rPr lang="en-US" sz="1800" b="1" dirty="0">
                <a:solidFill>
                  <a:srgbClr val="002060"/>
                </a:solidFill>
                <a:effectLst/>
                <a:latin typeface="book antiqua" panose="02040602050305030304" pitchFamily="18" charset="0"/>
              </a:rPr>
              <a:t>Cost(A[1, 2])</a:t>
            </a:r>
            <a:r>
              <a:rPr lang="en-US" sz="1800" dirty="0">
                <a:effectLst/>
                <a:latin typeface="book antiqua" panose="02040602050305030304" pitchFamily="18" charset="0"/>
              </a:rPr>
              <a:t> 	= Min(</a:t>
            </a:r>
            <a:r>
              <a:rPr lang="en-US" sz="1800" dirty="0">
                <a:solidFill>
                  <a:srgbClr val="00B050"/>
                </a:solidFill>
                <a:effectLst/>
                <a:latin typeface="book antiqua" panose="02040602050305030304" pitchFamily="18" charset="0"/>
              </a:rPr>
              <a:t>A[0, 1]</a:t>
            </a:r>
            <a:r>
              <a:rPr lang="en-US" sz="1800" dirty="0">
                <a:effectLst/>
                <a:latin typeface="book antiqua" panose="02040602050305030304" pitchFamily="18" charset="0"/>
              </a:rPr>
              <a:t>, A[0, 2], </a:t>
            </a:r>
            <a:r>
              <a:rPr lang="en-US" sz="1800" dirty="0">
                <a:solidFill>
                  <a:srgbClr val="00B050"/>
                </a:solidFill>
                <a:effectLst/>
                <a:latin typeface="book antiqua" panose="02040602050305030304" pitchFamily="18" charset="0"/>
              </a:rPr>
              <a:t>A[1, 1]</a:t>
            </a:r>
            <a:r>
              <a:rPr lang="en-US" sz="1800" dirty="0">
                <a:effectLst/>
                <a:latin typeface="book antiqua" panose="02040602050305030304" pitchFamily="18" charset="0"/>
              </a:rPr>
              <a:t>) + 1</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			= Min(1, 2, 1) + 1 </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			= 1 + 1 = 2</a:t>
            </a:r>
            <a:endParaRPr lang="en-US" dirty="0">
              <a:effectLst/>
            </a:endParaRPr>
          </a:p>
          <a:p>
            <a:pPr marL="0" marR="0" algn="just">
              <a:spcBef>
                <a:spcPts val="600"/>
              </a:spcBef>
              <a:spcAft>
                <a:spcPts val="600"/>
              </a:spcAft>
            </a:pPr>
            <a:r>
              <a:rPr lang="en-US" sz="1600" b="1" i="1" dirty="0">
                <a:solidFill>
                  <a:srgbClr val="C00000"/>
                </a:solidFill>
                <a:effectLst/>
                <a:latin typeface="book antiqua" panose="02040602050305030304" pitchFamily="18" charset="0"/>
              </a:rPr>
              <a:t>As the cost derived from the cost of cell A[1, 1], a pointer is included from the current cell A[1, 2] to mark the back-trace path.</a:t>
            </a:r>
            <a:endParaRPr lang="en-US" dirty="0">
              <a:effectLst/>
            </a:endParaRPr>
          </a:p>
        </p:txBody>
      </p:sp>
      <p:pic>
        <p:nvPicPr>
          <p:cNvPr id="11" name="Picture 10">
            <a:extLst>
              <a:ext uri="{FF2B5EF4-FFF2-40B4-BE49-F238E27FC236}">
                <a16:creationId xmlns:a16="http://schemas.microsoft.com/office/drawing/2014/main" id="{EA540755-98B5-0453-BE2C-EBC92F88C207}"/>
              </a:ext>
            </a:extLst>
          </p:cNvPr>
          <p:cNvPicPr>
            <a:picLocks noChangeAspect="1"/>
          </p:cNvPicPr>
          <p:nvPr/>
        </p:nvPicPr>
        <p:blipFill>
          <a:blip r:embed="rId3"/>
          <a:stretch>
            <a:fillRect/>
          </a:stretch>
        </p:blipFill>
        <p:spPr>
          <a:xfrm>
            <a:off x="8085919" y="3303016"/>
            <a:ext cx="2781688" cy="1762371"/>
          </a:xfrm>
          <a:prstGeom prst="rect">
            <a:avLst/>
          </a:prstGeom>
        </p:spPr>
      </p:pic>
    </p:spTree>
    <p:extLst>
      <p:ext uri="{BB962C8B-B14F-4D97-AF65-F5344CB8AC3E}">
        <p14:creationId xmlns:p14="http://schemas.microsoft.com/office/powerpoint/2010/main" val="34408358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D9AF-C74F-9379-6857-E3F31D6D3E8D}"/>
              </a:ext>
            </a:extLst>
          </p:cNvPr>
          <p:cNvSpPr>
            <a:spLocks noGrp="1"/>
          </p:cNvSpPr>
          <p:nvPr>
            <p:ph type="title"/>
          </p:nvPr>
        </p:nvSpPr>
        <p:spPr>
          <a:xfrm>
            <a:off x="838200" y="365125"/>
            <a:ext cx="10515600" cy="767389"/>
          </a:xfrm>
        </p:spPr>
        <p:txBody>
          <a:bodyPr/>
          <a:lstStyle/>
          <a:p>
            <a:r>
              <a:rPr lang="en-US" dirty="0"/>
              <a:t>Example1</a:t>
            </a:r>
            <a:endParaRPr lang="en-IN" dirty="0"/>
          </a:p>
        </p:txBody>
      </p:sp>
      <p:sp>
        <p:nvSpPr>
          <p:cNvPr id="3" name="Content Placeholder 2">
            <a:extLst>
              <a:ext uri="{FF2B5EF4-FFF2-40B4-BE49-F238E27FC236}">
                <a16:creationId xmlns:a16="http://schemas.microsoft.com/office/drawing/2014/main" id="{C9A5596B-13DA-12D5-2408-6ED1636C8136}"/>
              </a:ext>
            </a:extLst>
          </p:cNvPr>
          <p:cNvSpPr>
            <a:spLocks noGrp="1"/>
          </p:cNvSpPr>
          <p:nvPr>
            <p:ph idx="1"/>
          </p:nvPr>
        </p:nvSpPr>
        <p:spPr/>
        <p:txBody>
          <a:bodyPr/>
          <a:lstStyle/>
          <a:p>
            <a:pPr marL="0" marR="0" indent="0" algn="just">
              <a:spcBef>
                <a:spcPts val="600"/>
              </a:spcBef>
              <a:spcAft>
                <a:spcPts val="600"/>
              </a:spcAft>
              <a:buNone/>
            </a:pPr>
            <a:r>
              <a:rPr lang="en-US" sz="1800" b="1" i="1" u="sng" dirty="0">
                <a:effectLst/>
                <a:latin typeface="book antiqua" panose="02040602050305030304" pitchFamily="18" charset="0"/>
              </a:rPr>
              <a:t>Justification for choosing cell A[1, 1] as the previous cell</a:t>
            </a:r>
            <a:r>
              <a:rPr lang="en-US" sz="1800" dirty="0">
                <a:effectLst/>
                <a:latin typeface="book antiqua" panose="02040602050305030304" pitchFamily="18" charset="0"/>
              </a:rPr>
              <a:t>: </a:t>
            </a:r>
          </a:p>
          <a:p>
            <a:pPr marL="0" marR="0" indent="0" algn="just">
              <a:spcBef>
                <a:spcPts val="600"/>
              </a:spcBef>
              <a:spcAft>
                <a:spcPts val="600"/>
              </a:spcAft>
              <a:buNone/>
            </a:pPr>
            <a:r>
              <a:rPr lang="en-US" sz="1800" dirty="0">
                <a:effectLst/>
                <a:latin typeface="book antiqua" panose="02040602050305030304" pitchFamily="18" charset="0"/>
              </a:rPr>
              <a:t>We have two cells (</a:t>
            </a:r>
            <a:r>
              <a:rPr lang="en-US" sz="1800" dirty="0">
                <a:solidFill>
                  <a:srgbClr val="00B050"/>
                </a:solidFill>
                <a:effectLst/>
                <a:latin typeface="book antiqua" panose="02040602050305030304" pitchFamily="18" charset="0"/>
              </a:rPr>
              <a:t>A[0,1] and A[1, 1]</a:t>
            </a:r>
            <a:r>
              <a:rPr lang="en-US" sz="1800" dirty="0">
                <a:effectLst/>
                <a:latin typeface="book antiqua" panose="02040602050305030304" pitchFamily="18" charset="0"/>
              </a:rPr>
              <a:t>) with the same minimum cost 1. Which one to choose? We choose A[1, 1]. The reasons are;</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We are trying to convert ‘D’ to ‘CO’ in this sub-problem</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We already used the </a:t>
            </a:r>
            <a:r>
              <a:rPr lang="en-US" sz="1800" b="1" i="1" dirty="0">
                <a:solidFill>
                  <a:srgbClr val="C00000"/>
                </a:solidFill>
                <a:effectLst/>
                <a:latin typeface="book antiqua" panose="02040602050305030304" pitchFamily="18" charset="0"/>
              </a:rPr>
              <a:t>substitution operation</a:t>
            </a:r>
            <a:r>
              <a:rPr lang="en-US" sz="1800" dirty="0">
                <a:effectLst/>
                <a:latin typeface="book antiqua" panose="02040602050305030304" pitchFamily="18" charset="0"/>
              </a:rPr>
              <a:t> (substitute character D with C).</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So, the next character ‘O’ in the output can be derived with the </a:t>
            </a:r>
            <a:r>
              <a:rPr lang="en-US" sz="1800" b="1" i="1" dirty="0">
                <a:solidFill>
                  <a:srgbClr val="C00000"/>
                </a:solidFill>
                <a:effectLst/>
                <a:latin typeface="book antiqua" panose="02040602050305030304" pitchFamily="18" charset="0"/>
              </a:rPr>
              <a:t>insert operation</a:t>
            </a:r>
            <a:r>
              <a:rPr lang="en-US" sz="1800" dirty="0">
                <a:effectLst/>
                <a:latin typeface="book antiqua" panose="02040602050305030304" pitchFamily="18" charset="0"/>
              </a:rPr>
              <a:t> only.</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Hence, we have chosen the cell A[1, 1] which represents </a:t>
            </a:r>
            <a:r>
              <a:rPr lang="en-US" sz="1800" b="1" u="sng" dirty="0">
                <a:solidFill>
                  <a:srgbClr val="0070C0"/>
                </a:solidFill>
                <a:effectLst/>
                <a:latin typeface="book antiqua" panose="02040602050305030304" pitchFamily="18" charset="0"/>
              </a:rPr>
              <a:t>insert operation</a:t>
            </a:r>
            <a:r>
              <a:rPr lang="en-US" sz="1800" dirty="0">
                <a:effectLst/>
                <a:latin typeface="book antiqua" panose="02040602050305030304" pitchFamily="18" charset="0"/>
              </a:rPr>
              <a:t> (refer the </a:t>
            </a:r>
            <a:r>
              <a:rPr lang="en-US" sz="1800" b="1" u="sng" dirty="0">
                <a:effectLst/>
                <a:latin typeface="book antiqua" panose="02040602050305030304" pitchFamily="18" charset="0"/>
              </a:rPr>
              <a:t>key table</a:t>
            </a:r>
            <a:r>
              <a:rPr lang="en-US" sz="1800" dirty="0">
                <a:effectLst/>
                <a:latin typeface="book antiqua" panose="02040602050305030304" pitchFamily="18" charset="0"/>
              </a:rPr>
              <a:t> above) as the minimum valued cell</a:t>
            </a:r>
            <a:endParaRPr lang="en-US" dirty="0">
              <a:effectLst/>
            </a:endParaRPr>
          </a:p>
          <a:p>
            <a:endParaRPr lang="en-IN" dirty="0"/>
          </a:p>
        </p:txBody>
      </p:sp>
    </p:spTree>
    <p:extLst>
      <p:ext uri="{BB962C8B-B14F-4D97-AF65-F5344CB8AC3E}">
        <p14:creationId xmlns:p14="http://schemas.microsoft.com/office/powerpoint/2010/main" val="30347049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622511-AA3A-263B-E9DD-E276F9D05167}"/>
              </a:ext>
            </a:extLst>
          </p:cNvPr>
          <p:cNvSpPr>
            <a:spLocks noGrp="1"/>
          </p:cNvSpPr>
          <p:nvPr>
            <p:ph idx="1"/>
          </p:nvPr>
        </p:nvSpPr>
        <p:spPr>
          <a:xfrm>
            <a:off x="264499" y="374330"/>
            <a:ext cx="11245195" cy="4351338"/>
          </a:xfrm>
        </p:spPr>
        <p:txBody>
          <a:bodyPr/>
          <a:lstStyle/>
          <a:p>
            <a:pPr marL="0" marR="0" indent="0" algn="just">
              <a:spcBef>
                <a:spcPts val="600"/>
              </a:spcBef>
              <a:spcAft>
                <a:spcPts val="600"/>
              </a:spcAft>
              <a:buNone/>
            </a:pPr>
            <a:r>
              <a:rPr lang="en-US" sz="1800" b="1" u="sng" dirty="0">
                <a:effectLst/>
                <a:latin typeface="book antiqua" panose="02040602050305030304" pitchFamily="18" charset="0"/>
              </a:rPr>
              <a:t>Sub-problem: #D ➔ #COW.</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Intersecting cell: </a:t>
            </a:r>
            <a:r>
              <a:rPr lang="en-US" sz="1800" b="1" dirty="0">
                <a:solidFill>
                  <a:srgbClr val="002060"/>
                </a:solidFill>
                <a:effectLst/>
                <a:latin typeface="book antiqua" panose="02040602050305030304" pitchFamily="18" charset="0"/>
              </a:rPr>
              <a:t>A[1, 3]</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Same intersecting characters? NO.</a:t>
            </a:r>
            <a:endParaRPr lang="en-US" dirty="0">
              <a:effectLst/>
            </a:endParaRPr>
          </a:p>
          <a:p>
            <a:pPr marL="0" marR="0" indent="0" algn="just">
              <a:spcBef>
                <a:spcPts val="600"/>
              </a:spcBef>
              <a:spcAft>
                <a:spcPts val="600"/>
              </a:spcAft>
              <a:buNone/>
            </a:pPr>
            <a:r>
              <a:rPr lang="en-US" sz="1800" b="1" dirty="0">
                <a:solidFill>
                  <a:srgbClr val="002060"/>
                </a:solidFill>
                <a:effectLst/>
                <a:latin typeface="book antiqua" panose="02040602050305030304" pitchFamily="18" charset="0"/>
              </a:rPr>
              <a:t>Cost(A[1, 3])</a:t>
            </a:r>
            <a:r>
              <a:rPr lang="en-US" sz="1800" dirty="0">
                <a:effectLst/>
                <a:latin typeface="book antiqua" panose="02040602050305030304" pitchFamily="18" charset="0"/>
              </a:rPr>
              <a:t> 	= Min(</a:t>
            </a:r>
            <a:r>
              <a:rPr lang="en-US" sz="1800" dirty="0">
                <a:solidFill>
                  <a:srgbClr val="00B050"/>
                </a:solidFill>
                <a:effectLst/>
                <a:latin typeface="book antiqua" panose="02040602050305030304" pitchFamily="18" charset="0"/>
              </a:rPr>
              <a:t>A[0, 2]</a:t>
            </a:r>
            <a:r>
              <a:rPr lang="en-US" sz="1800" dirty="0">
                <a:effectLst/>
                <a:latin typeface="book antiqua" panose="02040602050305030304" pitchFamily="18" charset="0"/>
              </a:rPr>
              <a:t>, A[0, 3], </a:t>
            </a:r>
            <a:r>
              <a:rPr lang="en-US" sz="1800" dirty="0">
                <a:solidFill>
                  <a:srgbClr val="00B050"/>
                </a:solidFill>
                <a:effectLst/>
                <a:latin typeface="book antiqua" panose="02040602050305030304" pitchFamily="18" charset="0"/>
              </a:rPr>
              <a:t>A[1, 2]</a:t>
            </a:r>
            <a:r>
              <a:rPr lang="en-US" sz="1800" dirty="0">
                <a:effectLst/>
                <a:latin typeface="book antiqua" panose="02040602050305030304" pitchFamily="18" charset="0"/>
              </a:rPr>
              <a:t>) + 1</a:t>
            </a:r>
          </a:p>
          <a:p>
            <a:pPr marL="0" marR="0" indent="0" algn="just">
              <a:spcBef>
                <a:spcPts val="600"/>
              </a:spcBef>
              <a:spcAft>
                <a:spcPts val="600"/>
              </a:spcAft>
              <a:buNone/>
            </a:pPr>
            <a:r>
              <a:rPr lang="en-US" sz="1800" dirty="0">
                <a:latin typeface="book antiqua" panose="02040602050305030304" pitchFamily="18" charset="0"/>
              </a:rPr>
              <a:t>                                =Min(2, 3, 2) + 1</a:t>
            </a:r>
            <a:endParaRPr lang="en-US" dirty="0">
              <a:effectLst/>
            </a:endParaRPr>
          </a:p>
          <a:p>
            <a:pPr marL="0" marR="0" indent="0" algn="just">
              <a:spcBef>
                <a:spcPts val="600"/>
              </a:spcBef>
              <a:spcAft>
                <a:spcPts val="600"/>
              </a:spcAft>
              <a:buNone/>
            </a:pPr>
            <a:r>
              <a:rPr lang="en-US" sz="1800" dirty="0">
                <a:effectLst/>
                <a:latin typeface="book antiqua" panose="02040602050305030304" pitchFamily="18" charset="0"/>
              </a:rPr>
              <a:t>		= A[1, 2] + 1 </a:t>
            </a:r>
            <a:endParaRPr lang="en-US" dirty="0">
              <a:effectLst/>
            </a:endParaRPr>
          </a:p>
          <a:p>
            <a:pPr marL="0" marR="0" indent="0" algn="just">
              <a:spcBef>
                <a:spcPts val="600"/>
              </a:spcBef>
              <a:spcAft>
                <a:spcPts val="600"/>
              </a:spcAft>
              <a:buNone/>
            </a:pPr>
            <a:r>
              <a:rPr lang="en-US" sz="1800" dirty="0">
                <a:effectLst/>
                <a:latin typeface="book antiqua" panose="02040602050305030304" pitchFamily="18" charset="0"/>
              </a:rPr>
              <a:t>		= 2 + 1 = 3</a:t>
            </a:r>
            <a:endParaRPr lang="en-US" dirty="0">
              <a:effectLst/>
            </a:endParaRPr>
          </a:p>
          <a:p>
            <a:pPr marL="0" marR="0" indent="0" algn="just">
              <a:spcBef>
                <a:spcPts val="600"/>
              </a:spcBef>
              <a:spcAft>
                <a:spcPts val="600"/>
              </a:spcAft>
              <a:buNone/>
            </a:pPr>
            <a:r>
              <a:rPr lang="en-US" sz="1800" b="1" i="1" dirty="0">
                <a:solidFill>
                  <a:srgbClr val="C00000"/>
                </a:solidFill>
                <a:effectLst/>
                <a:latin typeface="book antiqua" panose="02040602050305030304" pitchFamily="18" charset="0"/>
              </a:rPr>
              <a:t>As the cost derived from the cost of cell A[1, 2], a pointer is included from the current cell A[1, 3] to mark the back-trace path.</a:t>
            </a:r>
            <a:endParaRPr lang="en-US" dirty="0">
              <a:effectLst/>
            </a:endParaRPr>
          </a:p>
          <a:p>
            <a:endParaRPr lang="en-IN" dirty="0"/>
          </a:p>
        </p:txBody>
      </p:sp>
      <p:pic>
        <p:nvPicPr>
          <p:cNvPr id="5" name="Picture 4">
            <a:extLst>
              <a:ext uri="{FF2B5EF4-FFF2-40B4-BE49-F238E27FC236}">
                <a16:creationId xmlns:a16="http://schemas.microsoft.com/office/drawing/2014/main" id="{D307123F-EDE8-D1BD-1C76-61D426FD8EFE}"/>
              </a:ext>
            </a:extLst>
          </p:cNvPr>
          <p:cNvPicPr>
            <a:picLocks noChangeAspect="1"/>
          </p:cNvPicPr>
          <p:nvPr/>
        </p:nvPicPr>
        <p:blipFill>
          <a:blip r:embed="rId2"/>
          <a:stretch>
            <a:fillRect/>
          </a:stretch>
        </p:blipFill>
        <p:spPr>
          <a:xfrm>
            <a:off x="6713536" y="678788"/>
            <a:ext cx="2724530" cy="1733792"/>
          </a:xfrm>
          <a:prstGeom prst="rect">
            <a:avLst/>
          </a:prstGeom>
        </p:spPr>
      </p:pic>
      <p:sp>
        <p:nvSpPr>
          <p:cNvPr id="7" name="TextBox 6">
            <a:extLst>
              <a:ext uri="{FF2B5EF4-FFF2-40B4-BE49-F238E27FC236}">
                <a16:creationId xmlns:a16="http://schemas.microsoft.com/office/drawing/2014/main" id="{8D2871D5-21DC-3901-81D5-9A1D2CF43C95}"/>
              </a:ext>
            </a:extLst>
          </p:cNvPr>
          <p:cNvSpPr txBox="1"/>
          <p:nvPr/>
        </p:nvSpPr>
        <p:spPr>
          <a:xfrm>
            <a:off x="264499" y="3835781"/>
            <a:ext cx="11065078" cy="2569934"/>
          </a:xfrm>
          <a:prstGeom prst="rect">
            <a:avLst/>
          </a:prstGeom>
          <a:noFill/>
        </p:spPr>
        <p:txBody>
          <a:bodyPr wrap="square">
            <a:spAutoFit/>
          </a:bodyPr>
          <a:lstStyle/>
          <a:p>
            <a:pPr marL="0" marR="0" algn="just">
              <a:spcBef>
                <a:spcPts val="600"/>
              </a:spcBef>
              <a:spcAft>
                <a:spcPts val="600"/>
              </a:spcAft>
            </a:pPr>
            <a:r>
              <a:rPr lang="en-US" sz="1800" b="1" i="1" u="sng" dirty="0">
                <a:effectLst/>
                <a:latin typeface="book antiqua" panose="02040602050305030304" pitchFamily="18" charset="0"/>
              </a:rPr>
              <a:t>Justification for choosing cell A[1, 2] as the previous cell</a:t>
            </a:r>
            <a:r>
              <a:rPr lang="en-US" sz="1800" dirty="0">
                <a:effectLst/>
                <a:latin typeface="book antiqua" panose="02040602050305030304" pitchFamily="18" charset="0"/>
              </a:rPr>
              <a:t>: We have two cells (</a:t>
            </a:r>
            <a:r>
              <a:rPr lang="en-US" sz="1800" dirty="0">
                <a:solidFill>
                  <a:srgbClr val="00B050"/>
                </a:solidFill>
                <a:effectLst/>
                <a:latin typeface="book antiqua" panose="02040602050305030304" pitchFamily="18" charset="0"/>
              </a:rPr>
              <a:t>A[0, 2] and A[1, 2]</a:t>
            </a:r>
            <a:r>
              <a:rPr lang="en-US" sz="1800" dirty="0">
                <a:effectLst/>
                <a:latin typeface="book antiqua" panose="02040602050305030304" pitchFamily="18" charset="0"/>
              </a:rPr>
              <a:t>) with the same minimum cost 1. Which one to choose? We choose A[1, 2]. The reasons are;</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We are trying to convert ‘D’ to ‘COW’ in this sub-problem</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We already used the </a:t>
            </a:r>
            <a:r>
              <a:rPr lang="en-US" sz="1800" b="1" i="1" dirty="0">
                <a:solidFill>
                  <a:srgbClr val="C00000"/>
                </a:solidFill>
                <a:effectLst/>
                <a:latin typeface="book antiqua" panose="02040602050305030304" pitchFamily="18" charset="0"/>
              </a:rPr>
              <a:t>substitution operation</a:t>
            </a:r>
            <a:r>
              <a:rPr lang="en-US" sz="1800" dirty="0">
                <a:effectLst/>
                <a:latin typeface="book antiqua" panose="02040602050305030304" pitchFamily="18" charset="0"/>
              </a:rPr>
              <a:t> (substitute character D with C).</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So, the next characters ‘O’ and ‘W’ in the output can be derived with the </a:t>
            </a:r>
            <a:r>
              <a:rPr lang="en-US" sz="1800" b="1" i="1" dirty="0">
                <a:solidFill>
                  <a:srgbClr val="C00000"/>
                </a:solidFill>
                <a:effectLst/>
                <a:latin typeface="book antiqua" panose="02040602050305030304" pitchFamily="18" charset="0"/>
              </a:rPr>
              <a:t>insert operation</a:t>
            </a:r>
            <a:r>
              <a:rPr lang="en-US" sz="1800" dirty="0">
                <a:effectLst/>
                <a:latin typeface="book antiqua" panose="02040602050305030304" pitchFamily="18" charset="0"/>
              </a:rPr>
              <a:t> only.</a:t>
            </a:r>
            <a:endParaRPr lang="en-US" dirty="0">
              <a:effectLst/>
            </a:endParaRPr>
          </a:p>
          <a:p>
            <a:pPr algn="just">
              <a:spcAft>
                <a:spcPts val="0"/>
              </a:spcAft>
            </a:pPr>
            <a:r>
              <a:rPr lang="en-US" sz="1800" dirty="0">
                <a:effectLst/>
                <a:latin typeface="book antiqua" panose="02040602050305030304" pitchFamily="18" charset="0"/>
              </a:rPr>
              <a:t>Hence, we have chosen the cell A[1, 2] which represents </a:t>
            </a:r>
            <a:r>
              <a:rPr lang="en-US" sz="1800" b="1" u="sng" dirty="0">
                <a:solidFill>
                  <a:srgbClr val="0070C0"/>
                </a:solidFill>
                <a:effectLst/>
                <a:latin typeface="book antiqua" panose="02040602050305030304" pitchFamily="18" charset="0"/>
              </a:rPr>
              <a:t>insert operation</a:t>
            </a:r>
            <a:r>
              <a:rPr lang="en-US" sz="1800" dirty="0">
                <a:effectLst/>
                <a:latin typeface="book antiqua" panose="02040602050305030304" pitchFamily="18" charset="0"/>
              </a:rPr>
              <a:t> (refer the </a:t>
            </a:r>
            <a:r>
              <a:rPr lang="en-US" sz="1800" b="1" u="sng" dirty="0">
                <a:effectLst/>
                <a:latin typeface="book antiqua" panose="02040602050305030304" pitchFamily="18" charset="0"/>
              </a:rPr>
              <a:t>key table</a:t>
            </a:r>
            <a:r>
              <a:rPr lang="en-US" sz="1800" dirty="0">
                <a:effectLst/>
                <a:latin typeface="book antiqua" panose="02040602050305030304" pitchFamily="18" charset="0"/>
              </a:rPr>
              <a:t> above) as the minimum valued cell.</a:t>
            </a:r>
            <a:endParaRPr lang="en-US" dirty="0">
              <a:effectLst/>
            </a:endParaRPr>
          </a:p>
        </p:txBody>
      </p:sp>
    </p:spTree>
    <p:extLst>
      <p:ext uri="{BB962C8B-B14F-4D97-AF65-F5344CB8AC3E}">
        <p14:creationId xmlns:p14="http://schemas.microsoft.com/office/powerpoint/2010/main" val="8392214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15AC8E-DC49-7F5A-6E02-A82279476029}"/>
              </a:ext>
            </a:extLst>
          </p:cNvPr>
          <p:cNvSpPr>
            <a:spLocks noGrp="1"/>
          </p:cNvSpPr>
          <p:nvPr>
            <p:ph idx="1"/>
          </p:nvPr>
        </p:nvSpPr>
        <p:spPr>
          <a:xfrm>
            <a:off x="371911" y="304519"/>
            <a:ext cx="10515600" cy="4351338"/>
          </a:xfrm>
        </p:spPr>
        <p:txBody>
          <a:bodyPr/>
          <a:lstStyle/>
          <a:p>
            <a:pPr marL="0" marR="0" indent="0" algn="just">
              <a:spcBef>
                <a:spcPts val="600"/>
              </a:spcBef>
              <a:spcAft>
                <a:spcPts val="600"/>
              </a:spcAft>
              <a:buNone/>
            </a:pPr>
            <a:r>
              <a:rPr lang="en-US" sz="1800" b="1" u="sng" dirty="0">
                <a:effectLst/>
                <a:latin typeface="book antiqua" panose="02040602050305030304" pitchFamily="18" charset="0"/>
              </a:rPr>
              <a:t>Sub-problem: #DO ➔ #C.</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Intersecting cell: </a:t>
            </a:r>
            <a:r>
              <a:rPr lang="en-US" sz="1800" b="1" dirty="0">
                <a:solidFill>
                  <a:srgbClr val="002060"/>
                </a:solidFill>
                <a:effectLst/>
                <a:latin typeface="book antiqua" panose="02040602050305030304" pitchFamily="18" charset="0"/>
              </a:rPr>
              <a:t>A[2, 1]</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Same intersecting characters? NO.</a:t>
            </a:r>
            <a:endParaRPr lang="en-US" dirty="0">
              <a:effectLst/>
            </a:endParaRPr>
          </a:p>
          <a:p>
            <a:pPr marL="0" marR="0" indent="0" algn="just">
              <a:spcBef>
                <a:spcPts val="600"/>
              </a:spcBef>
              <a:spcAft>
                <a:spcPts val="600"/>
              </a:spcAft>
              <a:buNone/>
            </a:pPr>
            <a:r>
              <a:rPr lang="en-US" sz="1800" b="1" dirty="0">
                <a:solidFill>
                  <a:srgbClr val="002060"/>
                </a:solidFill>
                <a:effectLst/>
                <a:latin typeface="book antiqua" panose="02040602050305030304" pitchFamily="18" charset="0"/>
              </a:rPr>
              <a:t>Cost(A[2, 1])</a:t>
            </a:r>
            <a:r>
              <a:rPr lang="en-US" sz="1800" dirty="0">
                <a:effectLst/>
                <a:latin typeface="book antiqua" panose="02040602050305030304" pitchFamily="18" charset="0"/>
              </a:rPr>
              <a:t> 	= Min(A[1, 0], A[1, 1], A[2, 0]) + 1</a:t>
            </a:r>
          </a:p>
          <a:p>
            <a:pPr marL="0" marR="0" indent="0" algn="just">
              <a:spcBef>
                <a:spcPts val="600"/>
              </a:spcBef>
              <a:spcAft>
                <a:spcPts val="600"/>
              </a:spcAft>
              <a:buNone/>
            </a:pPr>
            <a:r>
              <a:rPr lang="en-US" sz="1800" dirty="0">
                <a:latin typeface="book antiqua" panose="02040602050305030304" pitchFamily="18" charset="0"/>
              </a:rPr>
              <a:t>                                =Min(1, 1, 2) + 1</a:t>
            </a:r>
            <a:endParaRPr lang="en-US" dirty="0">
              <a:effectLst/>
            </a:endParaRPr>
          </a:p>
          <a:p>
            <a:pPr marL="0" marR="0" indent="0" algn="just">
              <a:spcBef>
                <a:spcPts val="600"/>
              </a:spcBef>
              <a:spcAft>
                <a:spcPts val="600"/>
              </a:spcAft>
              <a:buNone/>
            </a:pPr>
            <a:r>
              <a:rPr lang="en-US" sz="1800" dirty="0">
                <a:effectLst/>
                <a:latin typeface="book antiqua" panose="02040602050305030304" pitchFamily="18" charset="0"/>
              </a:rPr>
              <a:t>		= A[1, 1] + 1 </a:t>
            </a:r>
            <a:endParaRPr lang="en-US" dirty="0">
              <a:effectLst/>
            </a:endParaRPr>
          </a:p>
          <a:p>
            <a:pPr marL="0" marR="0" indent="0" algn="just">
              <a:spcBef>
                <a:spcPts val="600"/>
              </a:spcBef>
              <a:spcAft>
                <a:spcPts val="600"/>
              </a:spcAft>
              <a:buNone/>
            </a:pPr>
            <a:r>
              <a:rPr lang="en-US" sz="1800" dirty="0">
                <a:effectLst/>
                <a:latin typeface="book antiqua" panose="02040602050305030304" pitchFamily="18" charset="0"/>
              </a:rPr>
              <a:t>		= 1 + 1 = 2</a:t>
            </a:r>
            <a:endParaRPr lang="en-US" dirty="0">
              <a:effectLst/>
            </a:endParaRPr>
          </a:p>
          <a:p>
            <a:pPr marL="0" marR="0" algn="just">
              <a:spcBef>
                <a:spcPts val="600"/>
              </a:spcBef>
              <a:spcAft>
                <a:spcPts val="600"/>
              </a:spcAft>
            </a:pPr>
            <a:r>
              <a:rPr lang="en-US" sz="1800" b="1" i="1" dirty="0">
                <a:solidFill>
                  <a:srgbClr val="C00000"/>
                </a:solidFill>
                <a:effectLst/>
                <a:latin typeface="book antiqua" panose="02040602050305030304" pitchFamily="18" charset="0"/>
              </a:rPr>
              <a:t>As the cost derived from the cost of cell A[1, 1], a pointer is included from the current cell A[2, 1] to mark the back-trace path.</a:t>
            </a:r>
            <a:endParaRPr lang="en-US" dirty="0">
              <a:effectLst/>
            </a:endParaRPr>
          </a:p>
          <a:p>
            <a:endParaRPr lang="en-IN" dirty="0"/>
          </a:p>
        </p:txBody>
      </p:sp>
      <p:pic>
        <p:nvPicPr>
          <p:cNvPr id="5" name="Picture 4">
            <a:extLst>
              <a:ext uri="{FF2B5EF4-FFF2-40B4-BE49-F238E27FC236}">
                <a16:creationId xmlns:a16="http://schemas.microsoft.com/office/drawing/2014/main" id="{F62CEE1B-563F-90D5-BDA2-71BA8938CD32}"/>
              </a:ext>
            </a:extLst>
          </p:cNvPr>
          <p:cNvPicPr>
            <a:picLocks noChangeAspect="1"/>
          </p:cNvPicPr>
          <p:nvPr/>
        </p:nvPicPr>
        <p:blipFill>
          <a:blip r:embed="rId2"/>
          <a:stretch>
            <a:fillRect/>
          </a:stretch>
        </p:blipFill>
        <p:spPr>
          <a:xfrm>
            <a:off x="6717145" y="656857"/>
            <a:ext cx="2743583" cy="1695687"/>
          </a:xfrm>
          <a:prstGeom prst="rect">
            <a:avLst/>
          </a:prstGeom>
        </p:spPr>
      </p:pic>
      <p:sp>
        <p:nvSpPr>
          <p:cNvPr id="7" name="TextBox 6">
            <a:extLst>
              <a:ext uri="{FF2B5EF4-FFF2-40B4-BE49-F238E27FC236}">
                <a16:creationId xmlns:a16="http://schemas.microsoft.com/office/drawing/2014/main" id="{2229FBFF-271A-ECD8-6BDD-980459E27679}"/>
              </a:ext>
            </a:extLst>
          </p:cNvPr>
          <p:cNvSpPr txBox="1"/>
          <p:nvPr/>
        </p:nvSpPr>
        <p:spPr>
          <a:xfrm>
            <a:off x="371911" y="3684756"/>
            <a:ext cx="11305564" cy="2646878"/>
          </a:xfrm>
          <a:prstGeom prst="rect">
            <a:avLst/>
          </a:prstGeom>
          <a:noFill/>
        </p:spPr>
        <p:txBody>
          <a:bodyPr wrap="square">
            <a:spAutoFit/>
          </a:bodyPr>
          <a:lstStyle/>
          <a:p>
            <a:pPr marL="0" marR="0" algn="just">
              <a:spcBef>
                <a:spcPts val="600"/>
              </a:spcBef>
              <a:spcAft>
                <a:spcPts val="600"/>
              </a:spcAft>
            </a:pPr>
            <a:r>
              <a:rPr lang="en-US" sz="1800" b="1" i="1" u="sng" dirty="0">
                <a:effectLst/>
                <a:latin typeface="book antiqua" panose="02040602050305030304" pitchFamily="18" charset="0"/>
              </a:rPr>
              <a:t>Justification for choosing cell A[1, 1] as the previous cell</a:t>
            </a:r>
            <a:r>
              <a:rPr lang="en-US" sz="1800" dirty="0">
                <a:effectLst/>
                <a:latin typeface="book antiqua" panose="02040602050305030304" pitchFamily="18" charset="0"/>
              </a:rPr>
              <a:t>: We have two cells (</a:t>
            </a:r>
            <a:r>
              <a:rPr lang="en-US" sz="1800" dirty="0">
                <a:solidFill>
                  <a:srgbClr val="00B050"/>
                </a:solidFill>
                <a:effectLst/>
                <a:latin typeface="book antiqua" panose="02040602050305030304" pitchFamily="18" charset="0"/>
              </a:rPr>
              <a:t>A[1, 0] and A[1, 1]</a:t>
            </a:r>
            <a:r>
              <a:rPr lang="en-US" sz="1800" dirty="0">
                <a:effectLst/>
                <a:latin typeface="book antiqua" panose="02040602050305030304" pitchFamily="18" charset="0"/>
              </a:rPr>
              <a:t>) with the same minimum cost 1. Which one to choose? We choose A[1, 1]. The reasons are;</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We are trying to convert ‘DO’ to ‘C’ in this sub-problem</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We already used the </a:t>
            </a:r>
            <a:r>
              <a:rPr lang="en-US" sz="1800" b="1" i="1" dirty="0">
                <a:solidFill>
                  <a:srgbClr val="C00000"/>
                </a:solidFill>
                <a:effectLst/>
                <a:latin typeface="book antiqua" panose="02040602050305030304" pitchFamily="18" charset="0"/>
              </a:rPr>
              <a:t>substitution operation</a:t>
            </a:r>
            <a:r>
              <a:rPr lang="en-US" sz="1800" dirty="0">
                <a:effectLst/>
                <a:latin typeface="book antiqua" panose="02040602050305030304" pitchFamily="18" charset="0"/>
              </a:rPr>
              <a:t> (substitute character D with C).</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So, the next character ‘O’ has to be removed in the output. Hence, a </a:t>
            </a:r>
            <a:r>
              <a:rPr lang="en-US" sz="1800" b="1" i="1" dirty="0">
                <a:solidFill>
                  <a:srgbClr val="C00000"/>
                </a:solidFill>
                <a:effectLst/>
                <a:latin typeface="book antiqua" panose="02040602050305030304" pitchFamily="18" charset="0"/>
              </a:rPr>
              <a:t>delete operation</a:t>
            </a:r>
            <a:r>
              <a:rPr lang="en-US" sz="1800" dirty="0">
                <a:effectLst/>
                <a:latin typeface="book antiqua" panose="02040602050305030304" pitchFamily="18" charset="0"/>
              </a:rPr>
              <a:t> used.</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Hence, we have chosen the cell A[1, 1] which represents </a:t>
            </a:r>
            <a:r>
              <a:rPr lang="en-US" sz="1800" b="1" u="sng" dirty="0">
                <a:solidFill>
                  <a:srgbClr val="0070C0"/>
                </a:solidFill>
                <a:effectLst/>
                <a:latin typeface="book antiqua" panose="02040602050305030304" pitchFamily="18" charset="0"/>
              </a:rPr>
              <a:t>delete operation</a:t>
            </a:r>
            <a:r>
              <a:rPr lang="en-US" sz="1800" dirty="0">
                <a:effectLst/>
                <a:latin typeface="book antiqua" panose="02040602050305030304" pitchFamily="18" charset="0"/>
              </a:rPr>
              <a:t> (refer the </a:t>
            </a:r>
            <a:r>
              <a:rPr lang="en-US" sz="1800" b="1" u="sng" dirty="0">
                <a:effectLst/>
                <a:latin typeface="book antiqua" panose="02040602050305030304" pitchFamily="18" charset="0"/>
              </a:rPr>
              <a:t>key table</a:t>
            </a:r>
            <a:r>
              <a:rPr lang="en-US" sz="1800" dirty="0">
                <a:effectLst/>
                <a:latin typeface="book antiqua" panose="02040602050305030304" pitchFamily="18" charset="0"/>
              </a:rPr>
              <a:t> above) as the minimum valued cell.</a:t>
            </a:r>
            <a:endParaRPr lang="en-US" dirty="0">
              <a:effectLst/>
            </a:endParaRPr>
          </a:p>
        </p:txBody>
      </p:sp>
    </p:spTree>
    <p:extLst>
      <p:ext uri="{BB962C8B-B14F-4D97-AF65-F5344CB8AC3E}">
        <p14:creationId xmlns:p14="http://schemas.microsoft.com/office/powerpoint/2010/main" val="3717220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a:t>String-Matching Problem   </a:t>
            </a:r>
            <a:r>
              <a:rPr lang="en-US" altLang="en-US" sz="2400"/>
              <a:t>…contd</a:t>
            </a:r>
          </a:p>
        </p:txBody>
      </p:sp>
      <p:sp>
        <p:nvSpPr>
          <p:cNvPr id="7171" name="Rectangle 3"/>
          <p:cNvSpPr>
            <a:spLocks noGrp="1" noChangeArrowheads="1"/>
          </p:cNvSpPr>
          <p:nvPr>
            <p:ph type="body" idx="1"/>
          </p:nvPr>
        </p:nvSpPr>
        <p:spPr>
          <a:xfrm>
            <a:off x="838200" y="1825625"/>
            <a:ext cx="11049000" cy="4351338"/>
          </a:xfrm>
        </p:spPr>
        <p:txBody>
          <a:bodyPr>
            <a:normAutofit/>
          </a:bodyPr>
          <a:lstStyle/>
          <a:p>
            <a:pPr marL="0" indent="0">
              <a:buNone/>
            </a:pPr>
            <a:r>
              <a:rPr lang="en-US" altLang="en-US" sz="2100" dirty="0">
                <a:cs typeface="Times New Roman" panose="02020603050405020304" pitchFamily="18" charset="0"/>
                <a:sym typeface="Symbol" panose="05050102010706020507" pitchFamily="18" charset="2"/>
              </a:rPr>
              <a:t>We say that pattern </a:t>
            </a:r>
            <a:r>
              <a:rPr lang="en-US" altLang="en-US" sz="2100" i="1" dirty="0">
                <a:cs typeface="Times New Roman" panose="02020603050405020304" pitchFamily="18" charset="0"/>
                <a:sym typeface="Symbol" panose="05050102010706020507" pitchFamily="18" charset="2"/>
              </a:rPr>
              <a:t>P</a:t>
            </a:r>
            <a:r>
              <a:rPr lang="en-US" altLang="en-US" sz="2100" dirty="0">
                <a:cs typeface="Times New Roman" panose="02020603050405020304" pitchFamily="18" charset="0"/>
                <a:sym typeface="Symbol" panose="05050102010706020507" pitchFamily="18" charset="2"/>
              </a:rPr>
              <a:t> </a:t>
            </a:r>
            <a:r>
              <a:rPr lang="en-US" altLang="en-US" sz="2100" i="1" dirty="0">
                <a:solidFill>
                  <a:srgbClr val="3333FF"/>
                </a:solidFill>
                <a:cs typeface="Times New Roman" panose="02020603050405020304" pitchFamily="18" charset="0"/>
                <a:sym typeface="Symbol" panose="05050102010706020507" pitchFamily="18" charset="2"/>
              </a:rPr>
              <a:t>occurs with shift </a:t>
            </a:r>
            <a:r>
              <a:rPr lang="en-US" altLang="en-US" sz="2100" i="1" dirty="0">
                <a:solidFill>
                  <a:srgbClr val="FF0000"/>
                </a:solidFill>
                <a:cs typeface="Times New Roman" panose="02020603050405020304" pitchFamily="18" charset="0"/>
                <a:sym typeface="Symbol" panose="05050102010706020507" pitchFamily="18" charset="2"/>
              </a:rPr>
              <a:t>s</a:t>
            </a:r>
            <a:r>
              <a:rPr lang="en-US" altLang="en-US" sz="2100" dirty="0">
                <a:cs typeface="Times New Roman" panose="02020603050405020304" pitchFamily="18" charset="0"/>
                <a:sym typeface="Symbol" panose="05050102010706020507" pitchFamily="18" charset="2"/>
              </a:rPr>
              <a:t> in text </a:t>
            </a:r>
            <a:r>
              <a:rPr lang="en-US" altLang="en-US" sz="2100" i="1" dirty="0">
                <a:solidFill>
                  <a:srgbClr val="FF0000"/>
                </a:solidFill>
                <a:cs typeface="Times New Roman" panose="02020603050405020304" pitchFamily="18" charset="0"/>
                <a:sym typeface="Symbol" panose="05050102010706020507" pitchFamily="18" charset="2"/>
              </a:rPr>
              <a:t>T</a:t>
            </a:r>
            <a:r>
              <a:rPr lang="en-US" altLang="en-US" sz="2100" i="1" dirty="0">
                <a:cs typeface="Times New Roman" panose="02020603050405020304" pitchFamily="18" charset="0"/>
                <a:sym typeface="Symbol" panose="05050102010706020507" pitchFamily="18" charset="2"/>
              </a:rPr>
              <a:t>  </a:t>
            </a:r>
            <a:r>
              <a:rPr lang="en-US" altLang="en-US" sz="2100" dirty="0">
                <a:cs typeface="Times New Roman" panose="02020603050405020304" pitchFamily="18" charset="0"/>
                <a:sym typeface="Symbol" panose="05050102010706020507" pitchFamily="18" charset="2"/>
              </a:rPr>
              <a:t>if:	</a:t>
            </a:r>
          </a:p>
          <a:p>
            <a:pPr marL="990600" lvl="1" indent="-533400">
              <a:buClr>
                <a:schemeClr val="tx1"/>
              </a:buClr>
              <a:buFontTx/>
              <a:buAutoNum type="alphaLcParenR"/>
            </a:pPr>
            <a:r>
              <a:rPr lang="en-US" altLang="en-US" sz="2100" dirty="0">
                <a:solidFill>
                  <a:srgbClr val="FF0000"/>
                </a:solidFill>
                <a:cs typeface="Times New Roman" panose="02020603050405020304" pitchFamily="18" charset="0"/>
                <a:sym typeface="Symbol" panose="05050102010706020507" pitchFamily="18" charset="2"/>
              </a:rPr>
              <a:t>0 ≤ </a:t>
            </a:r>
            <a:r>
              <a:rPr lang="en-US" altLang="en-US" sz="2100" i="1" dirty="0">
                <a:solidFill>
                  <a:srgbClr val="FF0000"/>
                </a:solidFill>
                <a:cs typeface="Times New Roman" panose="02020603050405020304" pitchFamily="18" charset="0"/>
                <a:sym typeface="Symbol" panose="05050102010706020507" pitchFamily="18" charset="2"/>
              </a:rPr>
              <a:t>s</a:t>
            </a:r>
            <a:r>
              <a:rPr lang="en-US" altLang="en-US" sz="2100" dirty="0">
                <a:solidFill>
                  <a:srgbClr val="FF0000"/>
                </a:solidFill>
                <a:cs typeface="Times New Roman" panose="02020603050405020304" pitchFamily="18" charset="0"/>
                <a:sym typeface="Symbol" panose="05050102010706020507" pitchFamily="18" charset="2"/>
              </a:rPr>
              <a:t> ≤ </a:t>
            </a:r>
            <a:r>
              <a:rPr lang="en-US" altLang="en-US" sz="2100" i="1" dirty="0">
                <a:solidFill>
                  <a:srgbClr val="FF0000"/>
                </a:solidFill>
                <a:cs typeface="Times New Roman" panose="02020603050405020304" pitchFamily="18" charset="0"/>
                <a:sym typeface="Symbol" panose="05050102010706020507" pitchFamily="18" charset="2"/>
              </a:rPr>
              <a:t>n</a:t>
            </a:r>
            <a:r>
              <a:rPr lang="en-US" altLang="en-US" sz="2100" dirty="0">
                <a:solidFill>
                  <a:srgbClr val="FF0000"/>
                </a:solidFill>
                <a:cs typeface="Times New Roman" panose="02020603050405020304" pitchFamily="18" charset="0"/>
                <a:sym typeface="Symbol" panose="05050102010706020507" pitchFamily="18" charset="2"/>
              </a:rPr>
              <a:t>-</a:t>
            </a:r>
            <a:r>
              <a:rPr lang="en-US" altLang="en-US" sz="2100" i="1" dirty="0">
                <a:solidFill>
                  <a:srgbClr val="FF0000"/>
                </a:solidFill>
                <a:cs typeface="Times New Roman" panose="02020603050405020304" pitchFamily="18" charset="0"/>
                <a:sym typeface="Symbol" panose="05050102010706020507" pitchFamily="18" charset="2"/>
              </a:rPr>
              <a:t>m</a:t>
            </a:r>
            <a:r>
              <a:rPr lang="en-US" altLang="en-US" sz="2100" dirty="0">
                <a:cs typeface="Times New Roman" panose="02020603050405020304" pitchFamily="18" charset="0"/>
                <a:sym typeface="Symbol" panose="05050102010706020507" pitchFamily="18" charset="2"/>
              </a:rPr>
              <a:t>         and </a:t>
            </a:r>
          </a:p>
          <a:p>
            <a:pPr marL="990600" lvl="1" indent="-533400">
              <a:buClr>
                <a:schemeClr val="tx1"/>
              </a:buClr>
              <a:buFontTx/>
              <a:buAutoNum type="alphaLcParenR"/>
            </a:pPr>
            <a:r>
              <a:rPr lang="en-US" altLang="en-US" sz="2100" i="1" dirty="0">
                <a:solidFill>
                  <a:srgbClr val="FF0000"/>
                </a:solidFill>
                <a:cs typeface="Times New Roman" panose="02020603050405020304" pitchFamily="18" charset="0"/>
                <a:sym typeface="Symbol" panose="05050102010706020507" pitchFamily="18" charset="2"/>
              </a:rPr>
              <a:t>T </a:t>
            </a:r>
            <a:r>
              <a:rPr lang="en-US" altLang="en-US" sz="2100" dirty="0">
                <a:solidFill>
                  <a:srgbClr val="FF0000"/>
                </a:solidFill>
                <a:cs typeface="Times New Roman" panose="02020603050405020304" pitchFamily="18" charset="0"/>
                <a:sym typeface="Symbol" panose="05050102010706020507" pitchFamily="18" charset="2"/>
              </a:rPr>
              <a:t>[(</a:t>
            </a:r>
            <a:r>
              <a:rPr lang="en-US" altLang="en-US" sz="2100" i="1" dirty="0">
                <a:solidFill>
                  <a:srgbClr val="FF0000"/>
                </a:solidFill>
                <a:cs typeface="Times New Roman" panose="02020603050405020304" pitchFamily="18" charset="0"/>
                <a:sym typeface="Symbol" panose="05050102010706020507" pitchFamily="18" charset="2"/>
              </a:rPr>
              <a:t>s</a:t>
            </a:r>
            <a:r>
              <a:rPr lang="en-US" altLang="en-US" sz="2100" dirty="0">
                <a:solidFill>
                  <a:srgbClr val="FF0000"/>
                </a:solidFill>
                <a:cs typeface="Times New Roman" panose="02020603050405020304" pitchFamily="18" charset="0"/>
                <a:sym typeface="Symbol" panose="05050102010706020507" pitchFamily="18" charset="2"/>
              </a:rPr>
              <a:t>+1)..(</a:t>
            </a:r>
            <a:r>
              <a:rPr lang="en-US" altLang="en-US" sz="2100" i="1" dirty="0" err="1">
                <a:solidFill>
                  <a:srgbClr val="FF0000"/>
                </a:solidFill>
                <a:cs typeface="Times New Roman" panose="02020603050405020304" pitchFamily="18" charset="0"/>
                <a:sym typeface="Symbol" panose="05050102010706020507" pitchFamily="18" charset="2"/>
              </a:rPr>
              <a:t>s</a:t>
            </a:r>
            <a:r>
              <a:rPr lang="en-US" altLang="en-US" sz="2100" dirty="0" err="1">
                <a:solidFill>
                  <a:srgbClr val="FF0000"/>
                </a:solidFill>
                <a:cs typeface="Times New Roman" panose="02020603050405020304" pitchFamily="18" charset="0"/>
                <a:sym typeface="Symbol" panose="05050102010706020507" pitchFamily="18" charset="2"/>
              </a:rPr>
              <a:t>+</a:t>
            </a:r>
            <a:r>
              <a:rPr lang="en-US" altLang="en-US" sz="2100" i="1" dirty="0" err="1">
                <a:solidFill>
                  <a:srgbClr val="FF0000"/>
                </a:solidFill>
                <a:cs typeface="Times New Roman" panose="02020603050405020304" pitchFamily="18" charset="0"/>
                <a:sym typeface="Symbol" panose="05050102010706020507" pitchFamily="18" charset="2"/>
              </a:rPr>
              <a:t>m</a:t>
            </a:r>
            <a:r>
              <a:rPr lang="en-US" altLang="en-US" sz="2100" dirty="0">
                <a:solidFill>
                  <a:srgbClr val="FF0000"/>
                </a:solidFill>
                <a:cs typeface="Times New Roman" panose="02020603050405020304" pitchFamily="18" charset="0"/>
                <a:sym typeface="Symbol" panose="05050102010706020507" pitchFamily="18" charset="2"/>
              </a:rPr>
              <a:t>)] = </a:t>
            </a:r>
            <a:r>
              <a:rPr lang="en-US" altLang="en-US" sz="2100" i="1" dirty="0">
                <a:solidFill>
                  <a:srgbClr val="FF0000"/>
                </a:solidFill>
                <a:cs typeface="Times New Roman" panose="02020603050405020304" pitchFamily="18" charset="0"/>
                <a:sym typeface="Symbol" panose="05050102010706020507" pitchFamily="18" charset="2"/>
              </a:rPr>
              <a:t>P </a:t>
            </a:r>
            <a:r>
              <a:rPr lang="en-US" altLang="en-US" sz="2100" dirty="0">
                <a:solidFill>
                  <a:srgbClr val="FF0000"/>
                </a:solidFill>
                <a:cs typeface="Times New Roman" panose="02020603050405020304" pitchFamily="18" charset="0"/>
                <a:sym typeface="Symbol" panose="05050102010706020507" pitchFamily="18" charset="2"/>
              </a:rPr>
              <a:t>[1..</a:t>
            </a:r>
            <a:r>
              <a:rPr lang="en-US" altLang="en-US" sz="2100" i="1" dirty="0">
                <a:solidFill>
                  <a:srgbClr val="FF0000"/>
                </a:solidFill>
                <a:cs typeface="Times New Roman" panose="02020603050405020304" pitchFamily="18" charset="0"/>
                <a:sym typeface="Symbol" panose="05050102010706020507" pitchFamily="18" charset="2"/>
              </a:rPr>
              <a:t>m</a:t>
            </a:r>
            <a:r>
              <a:rPr lang="en-US" altLang="en-US" sz="2100" dirty="0">
                <a:solidFill>
                  <a:srgbClr val="FF0000"/>
                </a:solidFill>
                <a:cs typeface="Times New Roman" panose="02020603050405020304" pitchFamily="18" charset="0"/>
                <a:sym typeface="Symbol" panose="05050102010706020507" pitchFamily="18" charset="2"/>
              </a:rPr>
              <a:t>]</a:t>
            </a:r>
          </a:p>
          <a:p>
            <a:pPr marL="609600" indent="-609600"/>
            <a:r>
              <a:rPr lang="en-US" altLang="en-US" sz="2100" dirty="0">
                <a:cs typeface="Arial" panose="020B0604020202020204" pitchFamily="34" charset="0"/>
                <a:sym typeface="Symbol" panose="05050102010706020507" pitchFamily="18" charset="2"/>
              </a:rPr>
              <a:t>If </a:t>
            </a:r>
            <a:r>
              <a:rPr lang="en-US" altLang="en-US" sz="2100" i="1" dirty="0">
                <a:cs typeface="Arial" panose="020B0604020202020204" pitchFamily="34" charset="0"/>
                <a:sym typeface="Symbol" panose="05050102010706020507" pitchFamily="18" charset="2"/>
              </a:rPr>
              <a:t>P</a:t>
            </a:r>
            <a:r>
              <a:rPr lang="en-US" altLang="en-US" sz="2100" dirty="0">
                <a:cs typeface="Arial" panose="020B0604020202020204" pitchFamily="34" charset="0"/>
                <a:sym typeface="Symbol" panose="05050102010706020507" pitchFamily="18" charset="2"/>
              </a:rPr>
              <a:t> occurs with shift </a:t>
            </a:r>
            <a:r>
              <a:rPr lang="en-US" altLang="en-US" sz="2100" i="1" dirty="0">
                <a:cs typeface="Arial" panose="020B0604020202020204" pitchFamily="34" charset="0"/>
                <a:sym typeface="Symbol" panose="05050102010706020507" pitchFamily="18" charset="2"/>
              </a:rPr>
              <a:t>s</a:t>
            </a:r>
            <a:r>
              <a:rPr lang="en-US" altLang="en-US" sz="2100" dirty="0">
                <a:cs typeface="Arial" panose="020B0604020202020204" pitchFamily="34" charset="0"/>
                <a:sym typeface="Symbol" panose="05050102010706020507" pitchFamily="18" charset="2"/>
              </a:rPr>
              <a:t> in </a:t>
            </a:r>
            <a:r>
              <a:rPr lang="en-US" altLang="en-US" sz="2100" i="1" dirty="0">
                <a:cs typeface="Arial" panose="020B0604020202020204" pitchFamily="34" charset="0"/>
                <a:sym typeface="Symbol" panose="05050102010706020507" pitchFamily="18" charset="2"/>
              </a:rPr>
              <a:t>T</a:t>
            </a:r>
            <a:r>
              <a:rPr lang="en-US" altLang="en-US" sz="2100" dirty="0">
                <a:cs typeface="Arial" panose="020B0604020202020204" pitchFamily="34" charset="0"/>
                <a:sym typeface="Symbol" panose="05050102010706020507" pitchFamily="18" charset="2"/>
              </a:rPr>
              <a:t>, then </a:t>
            </a:r>
            <a:r>
              <a:rPr lang="en-US" altLang="en-US" sz="2100" i="1" dirty="0">
                <a:cs typeface="Arial" panose="020B0604020202020204" pitchFamily="34" charset="0"/>
                <a:sym typeface="Symbol" panose="05050102010706020507" pitchFamily="18" charset="2"/>
              </a:rPr>
              <a:t>s</a:t>
            </a:r>
            <a:r>
              <a:rPr lang="en-US" altLang="en-US" sz="2100" dirty="0">
                <a:cs typeface="Arial" panose="020B0604020202020204" pitchFamily="34" charset="0"/>
                <a:sym typeface="Symbol" panose="05050102010706020507" pitchFamily="18" charset="2"/>
              </a:rPr>
              <a:t> is a </a:t>
            </a:r>
            <a:r>
              <a:rPr lang="en-US" altLang="en-US" sz="2100" i="1" dirty="0">
                <a:solidFill>
                  <a:srgbClr val="3333FF"/>
                </a:solidFill>
                <a:cs typeface="Arial" panose="020B0604020202020204" pitchFamily="34" charset="0"/>
                <a:sym typeface="Symbol" panose="05050102010706020507" pitchFamily="18" charset="2"/>
              </a:rPr>
              <a:t>valid shift</a:t>
            </a:r>
            <a:r>
              <a:rPr lang="en-US" altLang="en-US" sz="2100" dirty="0">
                <a:cs typeface="Arial" panose="020B0604020202020204" pitchFamily="34" charset="0"/>
                <a:sym typeface="Symbol" panose="05050102010706020507" pitchFamily="18" charset="2"/>
              </a:rPr>
              <a:t>, otherwise </a:t>
            </a:r>
            <a:r>
              <a:rPr lang="en-US" altLang="en-US" sz="2100" i="1" dirty="0">
                <a:cs typeface="Arial" panose="020B0604020202020204" pitchFamily="34" charset="0"/>
                <a:sym typeface="Symbol" panose="05050102010706020507" pitchFamily="18" charset="2"/>
              </a:rPr>
              <a:t>s</a:t>
            </a:r>
            <a:r>
              <a:rPr lang="en-US" altLang="en-US" sz="2100" dirty="0">
                <a:cs typeface="Arial" panose="020B0604020202020204" pitchFamily="34" charset="0"/>
                <a:sym typeface="Symbol" panose="05050102010706020507" pitchFamily="18" charset="2"/>
              </a:rPr>
              <a:t> is an </a:t>
            </a:r>
            <a:r>
              <a:rPr lang="en-US" altLang="en-US" sz="2100" i="1" dirty="0">
                <a:solidFill>
                  <a:srgbClr val="3333FF"/>
                </a:solidFill>
                <a:cs typeface="Arial" panose="020B0604020202020204" pitchFamily="34" charset="0"/>
                <a:sym typeface="Symbol" panose="05050102010706020507" pitchFamily="18" charset="2"/>
              </a:rPr>
              <a:t>invalid shift</a:t>
            </a:r>
          </a:p>
          <a:p>
            <a:pPr marL="0" indent="0">
              <a:buNone/>
            </a:pPr>
            <a:endParaRPr lang="en-US" altLang="en-US" sz="2100" dirty="0">
              <a:solidFill>
                <a:srgbClr val="FF0000"/>
              </a:solidFill>
              <a:cs typeface="Arial" panose="020B0604020202020204" pitchFamily="34" charset="0"/>
              <a:sym typeface="Symbol" panose="05050102010706020507" pitchFamily="18" charset="2"/>
            </a:endParaRPr>
          </a:p>
          <a:p>
            <a:pPr marL="0" indent="0">
              <a:buNone/>
            </a:pPr>
            <a:r>
              <a:rPr lang="en-US" altLang="en-US" sz="2100" dirty="0">
                <a:solidFill>
                  <a:srgbClr val="FF0000"/>
                </a:solidFill>
                <a:cs typeface="Arial" panose="020B0604020202020204" pitchFamily="34" charset="0"/>
                <a:sym typeface="Symbol" panose="05050102010706020507" pitchFamily="18" charset="2"/>
              </a:rPr>
              <a:t>String-matching problem: finding all valid shifts for a given </a:t>
            </a:r>
            <a:r>
              <a:rPr lang="en-US" altLang="en-US" sz="2100" i="1" dirty="0">
                <a:solidFill>
                  <a:srgbClr val="FF0000"/>
                </a:solidFill>
                <a:cs typeface="Arial" panose="020B0604020202020204" pitchFamily="34" charset="0"/>
                <a:sym typeface="Symbol" panose="05050102010706020507" pitchFamily="18" charset="2"/>
              </a:rPr>
              <a:t>T</a:t>
            </a:r>
            <a:r>
              <a:rPr lang="en-US" altLang="en-US" sz="2100" dirty="0">
                <a:solidFill>
                  <a:srgbClr val="FF0000"/>
                </a:solidFill>
                <a:cs typeface="Arial" panose="020B0604020202020204" pitchFamily="34" charset="0"/>
                <a:sym typeface="Symbol" panose="05050102010706020507" pitchFamily="18" charset="2"/>
              </a:rPr>
              <a:t> and </a:t>
            </a:r>
            <a:r>
              <a:rPr lang="en-US" altLang="en-US" sz="2100" i="1" dirty="0">
                <a:solidFill>
                  <a:srgbClr val="FF0000"/>
                </a:solidFill>
                <a:cs typeface="Arial" panose="020B0604020202020204" pitchFamily="34" charset="0"/>
                <a:sym typeface="Symbol" panose="05050102010706020507" pitchFamily="18" charset="2"/>
              </a:rPr>
              <a:t>P</a:t>
            </a:r>
          </a:p>
        </p:txBody>
      </p:sp>
    </p:spTree>
    <p:extLst>
      <p:ext uri="{BB962C8B-B14F-4D97-AF65-F5344CB8AC3E}">
        <p14:creationId xmlns:p14="http://schemas.microsoft.com/office/powerpoint/2010/main" val="35856087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ppt_x"/>
                                          </p:val>
                                        </p:tav>
                                        <p:tav tm="100000">
                                          <p:val>
                                            <p:strVal val="#ppt_x"/>
                                          </p:val>
                                        </p:tav>
                                      </p:tavLst>
                                    </p:anim>
                                    <p:anim calcmode="lin" valueType="num">
                                      <p:cBhvr additive="base">
                                        <p:cTn id="8"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801EB1-5963-C05C-D2C4-99B4493210F9}"/>
              </a:ext>
            </a:extLst>
          </p:cNvPr>
          <p:cNvSpPr>
            <a:spLocks noGrp="1"/>
          </p:cNvSpPr>
          <p:nvPr>
            <p:ph idx="1"/>
          </p:nvPr>
        </p:nvSpPr>
        <p:spPr>
          <a:xfrm>
            <a:off x="162187" y="58723"/>
            <a:ext cx="10515600" cy="4351338"/>
          </a:xfrm>
        </p:spPr>
        <p:txBody>
          <a:bodyPr/>
          <a:lstStyle/>
          <a:p>
            <a:pPr marL="0" marR="0" indent="0" algn="just">
              <a:spcBef>
                <a:spcPts val="600"/>
              </a:spcBef>
              <a:spcAft>
                <a:spcPts val="600"/>
              </a:spcAft>
              <a:buNone/>
            </a:pPr>
            <a:r>
              <a:rPr lang="en-US" sz="1800" b="1" u="sng" dirty="0">
                <a:effectLst/>
                <a:latin typeface="book antiqua" panose="02040602050305030304" pitchFamily="18" charset="0"/>
              </a:rPr>
              <a:t>Sub-problem: #DO ➔ #CO.</a:t>
            </a:r>
            <a:endParaRPr lang="en-US" dirty="0">
              <a:effectLst/>
            </a:endParaRPr>
          </a:p>
          <a:p>
            <a:pPr marL="0" marR="0" algn="just">
              <a:spcBef>
                <a:spcPts val="600"/>
              </a:spcBef>
              <a:spcAft>
                <a:spcPts val="600"/>
              </a:spcAft>
            </a:pPr>
            <a:r>
              <a:rPr lang="en-US" sz="1800" dirty="0">
                <a:solidFill>
                  <a:srgbClr val="FF0000"/>
                </a:solidFill>
                <a:effectLst/>
                <a:latin typeface="book antiqua" panose="02040602050305030304" pitchFamily="18" charset="0"/>
              </a:rPr>
              <a:t>Intersecting cell: </a:t>
            </a:r>
            <a:r>
              <a:rPr lang="en-US" sz="1800" b="1" dirty="0">
                <a:solidFill>
                  <a:srgbClr val="002060"/>
                </a:solidFill>
                <a:effectLst/>
                <a:latin typeface="book antiqua" panose="02040602050305030304" pitchFamily="18" charset="0"/>
              </a:rPr>
              <a:t>A[2, 2]</a:t>
            </a:r>
            <a:endParaRPr lang="en-US" dirty="0">
              <a:effectLst/>
            </a:endParaRPr>
          </a:p>
          <a:p>
            <a:pPr marL="0" marR="0" algn="just">
              <a:spcBef>
                <a:spcPts val="600"/>
              </a:spcBef>
              <a:spcAft>
                <a:spcPts val="600"/>
              </a:spcAft>
            </a:pPr>
            <a:r>
              <a:rPr lang="en-US" sz="1800" dirty="0">
                <a:solidFill>
                  <a:srgbClr val="FF0000"/>
                </a:solidFill>
                <a:effectLst/>
                <a:latin typeface="book antiqua" panose="02040602050305030304" pitchFamily="18" charset="0"/>
              </a:rPr>
              <a:t>Same intersecting characters? YES</a:t>
            </a:r>
            <a:endParaRPr lang="en-US" dirty="0">
              <a:effectLst/>
            </a:endParaRPr>
          </a:p>
          <a:p>
            <a:pPr marL="0" marR="0" indent="0" algn="just">
              <a:spcBef>
                <a:spcPts val="600"/>
              </a:spcBef>
              <a:spcAft>
                <a:spcPts val="600"/>
              </a:spcAft>
              <a:buNone/>
            </a:pPr>
            <a:r>
              <a:rPr lang="en-US" sz="1800" b="1" dirty="0">
                <a:solidFill>
                  <a:srgbClr val="002060"/>
                </a:solidFill>
                <a:effectLst/>
                <a:latin typeface="book antiqua" panose="02040602050305030304" pitchFamily="18" charset="0"/>
              </a:rPr>
              <a:t>Cost(A[2, 2])</a:t>
            </a:r>
            <a:r>
              <a:rPr lang="en-US" sz="1800" dirty="0">
                <a:solidFill>
                  <a:srgbClr val="FF0000"/>
                </a:solidFill>
                <a:effectLst/>
                <a:latin typeface="book antiqua" panose="02040602050305030304" pitchFamily="18" charset="0"/>
              </a:rPr>
              <a:t> 	= Min(A[1, 1], A[1, 2], A[2, 1]) + 0</a:t>
            </a:r>
          </a:p>
          <a:p>
            <a:pPr marL="0" marR="0" indent="0" algn="just">
              <a:spcBef>
                <a:spcPts val="600"/>
              </a:spcBef>
              <a:spcAft>
                <a:spcPts val="600"/>
              </a:spcAft>
              <a:buNone/>
            </a:pPr>
            <a:r>
              <a:rPr lang="en-US" sz="1800" dirty="0">
                <a:solidFill>
                  <a:srgbClr val="FF0000"/>
                </a:solidFill>
                <a:latin typeface="book antiqua" panose="02040602050305030304" pitchFamily="18" charset="0"/>
              </a:rPr>
              <a:t>                                =Min(1, 2, 2)</a:t>
            </a:r>
            <a:endParaRPr lang="en-US" dirty="0">
              <a:effectLst/>
            </a:endParaRPr>
          </a:p>
          <a:p>
            <a:pPr marL="0" marR="0" indent="0" algn="just">
              <a:spcBef>
                <a:spcPts val="600"/>
              </a:spcBef>
              <a:spcAft>
                <a:spcPts val="600"/>
              </a:spcAft>
              <a:buNone/>
            </a:pPr>
            <a:r>
              <a:rPr lang="en-US" sz="1800" dirty="0">
                <a:solidFill>
                  <a:srgbClr val="FF0000"/>
                </a:solidFill>
                <a:effectLst/>
                <a:latin typeface="book antiqua" panose="02040602050305030304" pitchFamily="18" charset="0"/>
              </a:rPr>
              <a:t>		= A[1, 1] + 0 </a:t>
            </a:r>
            <a:endParaRPr lang="en-US" dirty="0">
              <a:effectLst/>
            </a:endParaRPr>
          </a:p>
          <a:p>
            <a:pPr marL="0" marR="0" indent="0" algn="just">
              <a:spcBef>
                <a:spcPts val="600"/>
              </a:spcBef>
              <a:spcAft>
                <a:spcPts val="600"/>
              </a:spcAft>
              <a:buNone/>
            </a:pPr>
            <a:r>
              <a:rPr lang="en-US" sz="1800" dirty="0">
                <a:solidFill>
                  <a:srgbClr val="FF0000"/>
                </a:solidFill>
                <a:effectLst/>
                <a:latin typeface="book antiqua" panose="02040602050305030304" pitchFamily="18" charset="0"/>
              </a:rPr>
              <a:t>		= 1 + 0 = 1</a:t>
            </a:r>
            <a:endParaRPr lang="en-US" dirty="0">
              <a:effectLst/>
            </a:endParaRPr>
          </a:p>
          <a:p>
            <a:pPr marL="0" marR="0" algn="just">
              <a:spcBef>
                <a:spcPts val="600"/>
              </a:spcBef>
              <a:spcAft>
                <a:spcPts val="600"/>
              </a:spcAft>
            </a:pPr>
            <a:r>
              <a:rPr lang="en-US" sz="1800" b="1" i="1" dirty="0">
                <a:solidFill>
                  <a:srgbClr val="C00000"/>
                </a:solidFill>
                <a:effectLst/>
                <a:latin typeface="book antiqua" panose="02040602050305030304" pitchFamily="18" charset="0"/>
              </a:rPr>
              <a:t>As the cost derived from the cost of cell A[1, 1], a pointer is included from the current cell A[2, 2] to mark the back-trace path.</a:t>
            </a:r>
            <a:endParaRPr lang="en-US" dirty="0">
              <a:effectLst/>
            </a:endParaRPr>
          </a:p>
          <a:p>
            <a:endParaRPr lang="en-IN" dirty="0"/>
          </a:p>
        </p:txBody>
      </p:sp>
      <p:sp>
        <p:nvSpPr>
          <p:cNvPr id="5" name="TextBox 4">
            <a:extLst>
              <a:ext uri="{FF2B5EF4-FFF2-40B4-BE49-F238E27FC236}">
                <a16:creationId xmlns:a16="http://schemas.microsoft.com/office/drawing/2014/main" id="{23BBE64D-ED0E-E884-0264-88F60D23A1A2}"/>
              </a:ext>
            </a:extLst>
          </p:cNvPr>
          <p:cNvSpPr txBox="1"/>
          <p:nvPr/>
        </p:nvSpPr>
        <p:spPr>
          <a:xfrm>
            <a:off x="211123" y="3365663"/>
            <a:ext cx="11769754" cy="3354765"/>
          </a:xfrm>
          <a:prstGeom prst="rect">
            <a:avLst/>
          </a:prstGeom>
          <a:noFill/>
        </p:spPr>
        <p:txBody>
          <a:bodyPr wrap="square">
            <a:spAutoFit/>
          </a:bodyPr>
          <a:lstStyle/>
          <a:p>
            <a:pPr marL="0" marR="0" algn="just">
              <a:spcBef>
                <a:spcPts val="600"/>
              </a:spcBef>
              <a:spcAft>
                <a:spcPts val="600"/>
              </a:spcAft>
            </a:pPr>
            <a:r>
              <a:rPr lang="en-US" sz="1800" b="1" u="sng" dirty="0">
                <a:effectLst/>
                <a:latin typeface="book antiqua" panose="02040602050305030304" pitchFamily="18" charset="0"/>
              </a:rPr>
              <a:t>Sub-problem: #DO ➔ #COW.</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Intersecting cell: </a:t>
            </a:r>
            <a:r>
              <a:rPr lang="en-US" sz="1800" b="1" dirty="0">
                <a:solidFill>
                  <a:srgbClr val="002060"/>
                </a:solidFill>
                <a:effectLst/>
                <a:latin typeface="book antiqua" panose="02040602050305030304" pitchFamily="18" charset="0"/>
              </a:rPr>
              <a:t>A[2, 3]</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Same intersecting characters? NO.</a:t>
            </a:r>
            <a:endParaRPr lang="en-US" dirty="0">
              <a:effectLst/>
            </a:endParaRPr>
          </a:p>
          <a:p>
            <a:pPr marL="0" marR="0" algn="just">
              <a:spcBef>
                <a:spcPts val="600"/>
              </a:spcBef>
              <a:spcAft>
                <a:spcPts val="600"/>
              </a:spcAft>
            </a:pPr>
            <a:r>
              <a:rPr lang="en-US" sz="1800" b="1" dirty="0">
                <a:solidFill>
                  <a:srgbClr val="002060"/>
                </a:solidFill>
                <a:effectLst/>
                <a:latin typeface="book antiqua" panose="02040602050305030304" pitchFamily="18" charset="0"/>
              </a:rPr>
              <a:t>Cost(A[2, 3])</a:t>
            </a:r>
            <a:r>
              <a:rPr lang="en-US" sz="1800" dirty="0">
                <a:effectLst/>
                <a:latin typeface="book antiqua" panose="02040602050305030304" pitchFamily="18" charset="0"/>
              </a:rPr>
              <a:t> 	= Min(A[1, 2], A[1, 3], A[2, 2]) + 1</a:t>
            </a:r>
          </a:p>
          <a:p>
            <a:pPr marL="0" marR="0" algn="just">
              <a:spcBef>
                <a:spcPts val="600"/>
              </a:spcBef>
              <a:spcAft>
                <a:spcPts val="600"/>
              </a:spcAft>
            </a:pPr>
            <a:r>
              <a:rPr lang="en-US" dirty="0">
                <a:latin typeface="book antiqua" panose="02040602050305030304" pitchFamily="18" charset="0"/>
              </a:rPr>
              <a:t>                                =Min(2, 3, 1)</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		= A[2, 2] + 1 </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		= 1 + 1 = 2</a:t>
            </a:r>
            <a:endParaRPr lang="en-US" dirty="0">
              <a:effectLst/>
            </a:endParaRPr>
          </a:p>
          <a:p>
            <a:pPr marL="0" marR="0" algn="just">
              <a:spcBef>
                <a:spcPts val="600"/>
              </a:spcBef>
              <a:spcAft>
                <a:spcPts val="600"/>
              </a:spcAft>
            </a:pPr>
            <a:r>
              <a:rPr lang="en-US" sz="1600" b="1" i="1" dirty="0">
                <a:solidFill>
                  <a:srgbClr val="C00000"/>
                </a:solidFill>
                <a:effectLst/>
                <a:latin typeface="book antiqua" panose="02040602050305030304" pitchFamily="18" charset="0"/>
              </a:rPr>
              <a:t>As the cost derived from the cost of cell A[2, 2], a pointer is included from the current cell A[2, 3] to mark the back-trace path.</a:t>
            </a:r>
            <a:endParaRPr lang="en-US" dirty="0">
              <a:effectLst/>
            </a:endParaRPr>
          </a:p>
        </p:txBody>
      </p:sp>
      <p:pic>
        <p:nvPicPr>
          <p:cNvPr id="7" name="Picture 6">
            <a:extLst>
              <a:ext uri="{FF2B5EF4-FFF2-40B4-BE49-F238E27FC236}">
                <a16:creationId xmlns:a16="http://schemas.microsoft.com/office/drawing/2014/main" id="{CB7CE1E5-C12B-8520-9A57-F7B12B4BC9E3}"/>
              </a:ext>
            </a:extLst>
          </p:cNvPr>
          <p:cNvPicPr>
            <a:picLocks noChangeAspect="1"/>
          </p:cNvPicPr>
          <p:nvPr/>
        </p:nvPicPr>
        <p:blipFill>
          <a:blip r:embed="rId2"/>
          <a:stretch>
            <a:fillRect/>
          </a:stretch>
        </p:blipFill>
        <p:spPr>
          <a:xfrm>
            <a:off x="6624883" y="353524"/>
            <a:ext cx="2734057" cy="1771897"/>
          </a:xfrm>
          <a:prstGeom prst="rect">
            <a:avLst/>
          </a:prstGeom>
        </p:spPr>
      </p:pic>
      <p:pic>
        <p:nvPicPr>
          <p:cNvPr id="9" name="Picture 8">
            <a:extLst>
              <a:ext uri="{FF2B5EF4-FFF2-40B4-BE49-F238E27FC236}">
                <a16:creationId xmlns:a16="http://schemas.microsoft.com/office/drawing/2014/main" id="{38F5344D-80EF-2264-C95E-18B2FDBFCEA7}"/>
              </a:ext>
            </a:extLst>
          </p:cNvPr>
          <p:cNvPicPr>
            <a:picLocks noChangeAspect="1"/>
          </p:cNvPicPr>
          <p:nvPr/>
        </p:nvPicPr>
        <p:blipFill>
          <a:blip r:embed="rId3"/>
          <a:stretch>
            <a:fillRect/>
          </a:stretch>
        </p:blipFill>
        <p:spPr>
          <a:xfrm>
            <a:off x="6624882" y="3365663"/>
            <a:ext cx="2734057" cy="1724266"/>
          </a:xfrm>
          <a:prstGeom prst="rect">
            <a:avLst/>
          </a:prstGeom>
        </p:spPr>
      </p:pic>
    </p:spTree>
    <p:extLst>
      <p:ext uri="{BB962C8B-B14F-4D97-AF65-F5344CB8AC3E}">
        <p14:creationId xmlns:p14="http://schemas.microsoft.com/office/powerpoint/2010/main" val="27537568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B08A4F-668E-DB34-20CB-CF0913B436FF}"/>
              </a:ext>
            </a:extLst>
          </p:cNvPr>
          <p:cNvSpPr>
            <a:spLocks noGrp="1"/>
          </p:cNvSpPr>
          <p:nvPr>
            <p:ph idx="1"/>
          </p:nvPr>
        </p:nvSpPr>
        <p:spPr>
          <a:xfrm>
            <a:off x="343250" y="181383"/>
            <a:ext cx="10515600" cy="4351338"/>
          </a:xfrm>
        </p:spPr>
        <p:txBody>
          <a:bodyPr/>
          <a:lstStyle/>
          <a:p>
            <a:pPr marL="0" marR="0" indent="0" algn="just">
              <a:spcBef>
                <a:spcPts val="600"/>
              </a:spcBef>
              <a:spcAft>
                <a:spcPts val="600"/>
              </a:spcAft>
              <a:buNone/>
            </a:pPr>
            <a:r>
              <a:rPr lang="en-US" sz="1800" b="1" u="sng" dirty="0">
                <a:effectLst/>
                <a:latin typeface="book antiqua" panose="02040602050305030304" pitchFamily="18" charset="0"/>
              </a:rPr>
              <a:t>Sub-problem: #DOG ➔ #C.</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Intersecting cell: </a:t>
            </a:r>
            <a:r>
              <a:rPr lang="en-US" sz="1800" b="1" dirty="0">
                <a:solidFill>
                  <a:srgbClr val="002060"/>
                </a:solidFill>
                <a:effectLst/>
                <a:latin typeface="book antiqua" panose="02040602050305030304" pitchFamily="18" charset="0"/>
              </a:rPr>
              <a:t>A[3, 1]</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Same intersecting characters? NO.</a:t>
            </a:r>
            <a:endParaRPr lang="en-US" dirty="0">
              <a:effectLst/>
            </a:endParaRPr>
          </a:p>
          <a:p>
            <a:pPr marL="0" marR="0" algn="just">
              <a:spcBef>
                <a:spcPts val="600"/>
              </a:spcBef>
              <a:spcAft>
                <a:spcPts val="600"/>
              </a:spcAft>
            </a:pPr>
            <a:r>
              <a:rPr lang="en-US" sz="1800" b="1" dirty="0">
                <a:solidFill>
                  <a:srgbClr val="002060"/>
                </a:solidFill>
                <a:effectLst/>
                <a:latin typeface="book antiqua" panose="02040602050305030304" pitchFamily="18" charset="0"/>
              </a:rPr>
              <a:t>Cost(A[3, 1])</a:t>
            </a:r>
            <a:r>
              <a:rPr lang="en-US" sz="1800" dirty="0">
                <a:effectLst/>
                <a:latin typeface="book antiqua" panose="02040602050305030304" pitchFamily="18" charset="0"/>
              </a:rPr>
              <a:t> 	= Min(A[2, 0], A[2, 1], A[3, 0]) + 1</a:t>
            </a:r>
          </a:p>
          <a:p>
            <a:pPr marL="0" marR="0" indent="0" algn="just">
              <a:spcBef>
                <a:spcPts val="600"/>
              </a:spcBef>
              <a:spcAft>
                <a:spcPts val="600"/>
              </a:spcAft>
              <a:buNone/>
            </a:pPr>
            <a:r>
              <a:rPr lang="en-US" sz="1800" dirty="0">
                <a:latin typeface="book antiqua" panose="02040602050305030304" pitchFamily="18" charset="0"/>
              </a:rPr>
              <a:t>                                 =Min(2, 2, 3) + 1</a:t>
            </a:r>
            <a:endParaRPr lang="en-US" dirty="0">
              <a:effectLst/>
            </a:endParaRPr>
          </a:p>
          <a:p>
            <a:pPr marL="0" marR="0" indent="0" algn="just">
              <a:spcBef>
                <a:spcPts val="600"/>
              </a:spcBef>
              <a:spcAft>
                <a:spcPts val="600"/>
              </a:spcAft>
              <a:buNone/>
            </a:pPr>
            <a:r>
              <a:rPr lang="en-US" sz="1800" dirty="0">
                <a:effectLst/>
                <a:latin typeface="book antiqua" panose="02040602050305030304" pitchFamily="18" charset="0"/>
              </a:rPr>
              <a:t>		 = A[2, 1] + 1 </a:t>
            </a:r>
            <a:endParaRPr lang="en-US" dirty="0">
              <a:effectLst/>
            </a:endParaRPr>
          </a:p>
          <a:p>
            <a:pPr marL="0" marR="0" indent="0" algn="just">
              <a:spcBef>
                <a:spcPts val="600"/>
              </a:spcBef>
              <a:spcAft>
                <a:spcPts val="600"/>
              </a:spcAft>
              <a:buNone/>
            </a:pPr>
            <a:r>
              <a:rPr lang="en-US" sz="1800" dirty="0">
                <a:effectLst/>
                <a:latin typeface="book antiqua" panose="02040602050305030304" pitchFamily="18" charset="0"/>
              </a:rPr>
              <a:t>		= 2 + 1 = 3</a:t>
            </a:r>
            <a:endParaRPr lang="en-US" dirty="0">
              <a:effectLst/>
            </a:endParaRPr>
          </a:p>
          <a:p>
            <a:endParaRPr lang="en-IN" dirty="0"/>
          </a:p>
        </p:txBody>
      </p:sp>
      <p:pic>
        <p:nvPicPr>
          <p:cNvPr id="5" name="Picture 4">
            <a:extLst>
              <a:ext uri="{FF2B5EF4-FFF2-40B4-BE49-F238E27FC236}">
                <a16:creationId xmlns:a16="http://schemas.microsoft.com/office/drawing/2014/main" id="{C1662B95-7F2E-B6C8-E5DB-DFE84AF849D7}"/>
              </a:ext>
            </a:extLst>
          </p:cNvPr>
          <p:cNvPicPr>
            <a:picLocks noChangeAspect="1"/>
          </p:cNvPicPr>
          <p:nvPr/>
        </p:nvPicPr>
        <p:blipFill>
          <a:blip r:embed="rId2"/>
          <a:stretch>
            <a:fillRect/>
          </a:stretch>
        </p:blipFill>
        <p:spPr>
          <a:xfrm>
            <a:off x="6521941" y="282441"/>
            <a:ext cx="2772162" cy="1667108"/>
          </a:xfrm>
          <a:prstGeom prst="rect">
            <a:avLst/>
          </a:prstGeom>
        </p:spPr>
      </p:pic>
      <p:sp>
        <p:nvSpPr>
          <p:cNvPr id="7" name="TextBox 6">
            <a:extLst>
              <a:ext uri="{FF2B5EF4-FFF2-40B4-BE49-F238E27FC236}">
                <a16:creationId xmlns:a16="http://schemas.microsoft.com/office/drawing/2014/main" id="{F2F6CCAE-37C0-6C12-BBB5-C4866D59C159}"/>
              </a:ext>
            </a:extLst>
          </p:cNvPr>
          <p:cNvSpPr txBox="1"/>
          <p:nvPr/>
        </p:nvSpPr>
        <p:spPr>
          <a:xfrm>
            <a:off x="343250" y="3070782"/>
            <a:ext cx="10515600" cy="2923877"/>
          </a:xfrm>
          <a:prstGeom prst="rect">
            <a:avLst/>
          </a:prstGeom>
          <a:noFill/>
        </p:spPr>
        <p:txBody>
          <a:bodyPr wrap="square">
            <a:spAutoFit/>
          </a:bodyPr>
          <a:lstStyle/>
          <a:p>
            <a:pPr marL="0" marR="0" algn="just">
              <a:spcBef>
                <a:spcPts val="600"/>
              </a:spcBef>
              <a:spcAft>
                <a:spcPts val="600"/>
              </a:spcAft>
            </a:pPr>
            <a:r>
              <a:rPr lang="en-US" sz="1800" b="1" i="1" u="sng" dirty="0">
                <a:effectLst/>
                <a:latin typeface="book antiqua" panose="02040602050305030304" pitchFamily="18" charset="0"/>
              </a:rPr>
              <a:t>Justification for choosing cell A[3, 1] as the previous cell</a:t>
            </a:r>
            <a:r>
              <a:rPr lang="en-US" sz="1800" dirty="0">
                <a:effectLst/>
                <a:latin typeface="book antiqua" panose="02040602050305030304" pitchFamily="18" charset="0"/>
              </a:rPr>
              <a:t>: We have two cells (</a:t>
            </a:r>
            <a:r>
              <a:rPr lang="en-US" sz="1800" dirty="0">
                <a:solidFill>
                  <a:srgbClr val="00B050"/>
                </a:solidFill>
                <a:effectLst/>
                <a:latin typeface="book antiqua" panose="02040602050305030304" pitchFamily="18" charset="0"/>
              </a:rPr>
              <a:t>A[2, 0] and A[2, 1]</a:t>
            </a:r>
            <a:r>
              <a:rPr lang="en-US" sz="1800" dirty="0">
                <a:effectLst/>
                <a:latin typeface="book antiqua" panose="02040602050305030304" pitchFamily="18" charset="0"/>
              </a:rPr>
              <a:t>) with the same minimum cost 1. Which one to choose? We choose A[2, 1]. The reasons are;</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We are trying to convert ‘DOG’ to ‘C’ in this sub-problem</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We already used the </a:t>
            </a:r>
            <a:r>
              <a:rPr lang="en-US" sz="1800" b="1" i="1" dirty="0">
                <a:solidFill>
                  <a:srgbClr val="C00000"/>
                </a:solidFill>
                <a:effectLst/>
                <a:latin typeface="book antiqua" panose="02040602050305030304" pitchFamily="18" charset="0"/>
              </a:rPr>
              <a:t>substitution operation</a:t>
            </a:r>
            <a:r>
              <a:rPr lang="en-US" sz="1800" dirty="0">
                <a:effectLst/>
                <a:latin typeface="book antiqua" panose="02040602050305030304" pitchFamily="18" charset="0"/>
              </a:rPr>
              <a:t> (substitute character D with C) and </a:t>
            </a:r>
            <a:r>
              <a:rPr lang="en-US" sz="1800" b="1" i="1" dirty="0">
                <a:solidFill>
                  <a:srgbClr val="C00000"/>
                </a:solidFill>
                <a:effectLst/>
                <a:latin typeface="book antiqua" panose="02040602050305030304" pitchFamily="18" charset="0"/>
              </a:rPr>
              <a:t>delete operation</a:t>
            </a:r>
            <a:r>
              <a:rPr lang="en-US" sz="1800" dirty="0">
                <a:effectLst/>
                <a:latin typeface="book antiqua" panose="02040602050305030304" pitchFamily="18" charset="0"/>
              </a:rPr>
              <a:t> (deleted a character ‘O’). [</a:t>
            </a:r>
            <a:r>
              <a:rPr lang="en-US" sz="1800" b="1" dirty="0">
                <a:effectLst/>
                <a:latin typeface="book antiqua" panose="02040602050305030304" pitchFamily="18" charset="0"/>
              </a:rPr>
              <a:t>refer sub-problem #DO </a:t>
            </a:r>
            <a:r>
              <a:rPr lang="en-US" sz="1800" b="1" dirty="0">
                <a:effectLst/>
                <a:latin typeface="wingdings" panose="05000000000000000000" pitchFamily="2" charset="2"/>
                <a:sym typeface="Wingdings" panose="05000000000000000000" pitchFamily="2" charset="2"/>
              </a:rPr>
              <a:t></a:t>
            </a:r>
            <a:r>
              <a:rPr lang="en-US" sz="1800" b="1" dirty="0">
                <a:effectLst/>
                <a:latin typeface="book antiqua" panose="02040602050305030304" pitchFamily="18" charset="0"/>
              </a:rPr>
              <a:t> #C</a:t>
            </a:r>
            <a:r>
              <a:rPr lang="en-US" sz="1800" dirty="0">
                <a:effectLst/>
                <a:latin typeface="book antiqua" panose="02040602050305030304" pitchFamily="18" charset="0"/>
              </a:rPr>
              <a:t>]</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So, the next character ‘G’ has to be removed in the output as well. Hence, a </a:t>
            </a:r>
            <a:r>
              <a:rPr lang="en-US" sz="1800" b="1" i="1" dirty="0">
                <a:solidFill>
                  <a:srgbClr val="C00000"/>
                </a:solidFill>
                <a:effectLst/>
                <a:latin typeface="book antiqua" panose="02040602050305030304" pitchFamily="18" charset="0"/>
              </a:rPr>
              <a:t>delete operation</a:t>
            </a:r>
            <a:r>
              <a:rPr lang="en-US" sz="1800" dirty="0">
                <a:effectLst/>
                <a:latin typeface="book antiqua" panose="02040602050305030304" pitchFamily="18" charset="0"/>
              </a:rPr>
              <a:t> used.</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Hence, we have chosen the cell A[2, 1] which represents </a:t>
            </a:r>
            <a:r>
              <a:rPr lang="en-US" sz="1800" b="1" u="sng" dirty="0">
                <a:solidFill>
                  <a:srgbClr val="0070C0"/>
                </a:solidFill>
                <a:effectLst/>
                <a:latin typeface="book antiqua" panose="02040602050305030304" pitchFamily="18" charset="0"/>
              </a:rPr>
              <a:t>delete operation</a:t>
            </a:r>
            <a:r>
              <a:rPr lang="en-US" sz="1800" dirty="0">
                <a:effectLst/>
                <a:latin typeface="book antiqua" panose="02040602050305030304" pitchFamily="18" charset="0"/>
              </a:rPr>
              <a:t> (refer the </a:t>
            </a:r>
            <a:r>
              <a:rPr lang="en-US" sz="1800" b="1" u="sng" dirty="0">
                <a:effectLst/>
                <a:latin typeface="book antiqua" panose="02040602050305030304" pitchFamily="18" charset="0"/>
              </a:rPr>
              <a:t>key table</a:t>
            </a:r>
            <a:r>
              <a:rPr lang="en-US" sz="1800" dirty="0">
                <a:effectLst/>
                <a:latin typeface="book antiqua" panose="02040602050305030304" pitchFamily="18" charset="0"/>
              </a:rPr>
              <a:t> above) as the minimum valued cell.</a:t>
            </a:r>
            <a:endParaRPr lang="en-US" dirty="0">
              <a:effectLst/>
            </a:endParaRPr>
          </a:p>
        </p:txBody>
      </p:sp>
    </p:spTree>
    <p:extLst>
      <p:ext uri="{BB962C8B-B14F-4D97-AF65-F5344CB8AC3E}">
        <p14:creationId xmlns:p14="http://schemas.microsoft.com/office/powerpoint/2010/main" val="30655242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D62C4B-5262-6982-BDE9-0470D4A3D47E}"/>
              </a:ext>
            </a:extLst>
          </p:cNvPr>
          <p:cNvSpPr>
            <a:spLocks noGrp="1"/>
          </p:cNvSpPr>
          <p:nvPr>
            <p:ph idx="1"/>
          </p:nvPr>
        </p:nvSpPr>
        <p:spPr>
          <a:xfrm>
            <a:off x="496454" y="772680"/>
            <a:ext cx="10515600" cy="4351338"/>
          </a:xfrm>
        </p:spPr>
        <p:txBody>
          <a:bodyPr>
            <a:normAutofit fontScale="92500" lnSpcReduction="10000"/>
          </a:bodyPr>
          <a:lstStyle/>
          <a:p>
            <a:pPr marL="0" marR="0" indent="0" algn="just">
              <a:spcBef>
                <a:spcPts val="600"/>
              </a:spcBef>
              <a:spcAft>
                <a:spcPts val="600"/>
              </a:spcAft>
              <a:buNone/>
            </a:pPr>
            <a:r>
              <a:rPr lang="en-US" sz="1800" b="1" u="sng" dirty="0">
                <a:effectLst/>
                <a:latin typeface="book antiqua" panose="02040602050305030304" pitchFamily="18" charset="0"/>
              </a:rPr>
              <a:t>Sub-problem: #DOG ➔ #CO.</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Intersecting cell: </a:t>
            </a:r>
            <a:r>
              <a:rPr lang="en-US" sz="1800" b="1" dirty="0">
                <a:solidFill>
                  <a:srgbClr val="002060"/>
                </a:solidFill>
                <a:effectLst/>
                <a:latin typeface="book antiqua" panose="02040602050305030304" pitchFamily="18" charset="0"/>
              </a:rPr>
              <a:t>A[3, 2]</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Same intersecting characters? NO</a:t>
            </a:r>
            <a:endParaRPr lang="en-US" dirty="0">
              <a:effectLst/>
            </a:endParaRPr>
          </a:p>
          <a:p>
            <a:pPr marL="0" marR="0" algn="just">
              <a:spcBef>
                <a:spcPts val="600"/>
              </a:spcBef>
              <a:spcAft>
                <a:spcPts val="600"/>
              </a:spcAft>
            </a:pPr>
            <a:r>
              <a:rPr lang="en-US" sz="1800" b="1" dirty="0">
                <a:solidFill>
                  <a:srgbClr val="002060"/>
                </a:solidFill>
                <a:effectLst/>
                <a:latin typeface="book antiqua" panose="02040602050305030304" pitchFamily="18" charset="0"/>
              </a:rPr>
              <a:t>Cost(A[3, 2])</a:t>
            </a:r>
            <a:r>
              <a:rPr lang="en-US" sz="1800" dirty="0">
                <a:effectLst/>
                <a:latin typeface="book antiqua" panose="02040602050305030304" pitchFamily="18" charset="0"/>
              </a:rPr>
              <a:t> 	= Min(A[2, 1], A[2, 2], A[3, 1]) + 1</a:t>
            </a:r>
            <a:endParaRPr lang="en-US" dirty="0">
              <a:effectLst/>
            </a:endParaRPr>
          </a:p>
          <a:p>
            <a:pPr marL="0" marR="0" indent="0" algn="just">
              <a:spcBef>
                <a:spcPts val="600"/>
              </a:spcBef>
              <a:spcAft>
                <a:spcPts val="600"/>
              </a:spcAft>
              <a:buNone/>
            </a:pPr>
            <a:r>
              <a:rPr lang="en-US" sz="1800" dirty="0">
                <a:effectLst/>
                <a:latin typeface="book antiqua" panose="02040602050305030304" pitchFamily="18" charset="0"/>
              </a:rPr>
              <a:t>			= A[2, 2] + 1 </a:t>
            </a:r>
            <a:endParaRPr lang="en-US" dirty="0">
              <a:effectLst/>
            </a:endParaRPr>
          </a:p>
          <a:p>
            <a:pPr marL="0" marR="0" indent="0" algn="just">
              <a:spcBef>
                <a:spcPts val="600"/>
              </a:spcBef>
              <a:spcAft>
                <a:spcPts val="600"/>
              </a:spcAft>
              <a:buNone/>
            </a:pPr>
            <a:r>
              <a:rPr lang="en-US" sz="1800" dirty="0">
                <a:effectLst/>
                <a:latin typeface="book antiqua" panose="02040602050305030304" pitchFamily="18" charset="0"/>
              </a:rPr>
              <a:t>			= 1 + 1 = 2</a:t>
            </a:r>
            <a:endParaRPr lang="en-US" dirty="0">
              <a:effectLst/>
            </a:endParaRPr>
          </a:p>
          <a:p>
            <a:pPr marL="0" marR="0" indent="0" algn="just">
              <a:spcBef>
                <a:spcPts val="600"/>
              </a:spcBef>
              <a:spcAft>
                <a:spcPts val="600"/>
              </a:spcAft>
              <a:buNone/>
            </a:pPr>
            <a:r>
              <a:rPr lang="en-US" sz="1800" b="1" u="sng" dirty="0">
                <a:effectLst/>
                <a:latin typeface="book antiqua" panose="02040602050305030304" pitchFamily="18" charset="0"/>
              </a:rPr>
              <a:t>Sub-problem: #DOG ➔ #COW.</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Intersecting cell: </a:t>
            </a:r>
            <a:r>
              <a:rPr lang="en-US" sz="1800" b="1" dirty="0">
                <a:solidFill>
                  <a:srgbClr val="002060"/>
                </a:solidFill>
                <a:effectLst/>
                <a:latin typeface="book antiqua" panose="02040602050305030304" pitchFamily="18" charset="0"/>
              </a:rPr>
              <a:t>A[3, 3]</a:t>
            </a:r>
            <a:endParaRPr lang="en-US" dirty="0">
              <a:effectLst/>
            </a:endParaRPr>
          </a:p>
          <a:p>
            <a:pPr marL="0" marR="0" algn="just">
              <a:spcBef>
                <a:spcPts val="600"/>
              </a:spcBef>
              <a:spcAft>
                <a:spcPts val="600"/>
              </a:spcAft>
            </a:pPr>
            <a:r>
              <a:rPr lang="en-US" sz="1800" dirty="0">
                <a:effectLst/>
                <a:latin typeface="book antiqua" panose="02040602050305030304" pitchFamily="18" charset="0"/>
              </a:rPr>
              <a:t>Same intersecting characters? NO.</a:t>
            </a:r>
            <a:endParaRPr lang="en-US" dirty="0">
              <a:effectLst/>
            </a:endParaRPr>
          </a:p>
          <a:p>
            <a:pPr marL="0" marR="0" indent="0" algn="just">
              <a:spcBef>
                <a:spcPts val="600"/>
              </a:spcBef>
              <a:spcAft>
                <a:spcPts val="600"/>
              </a:spcAft>
              <a:buNone/>
            </a:pPr>
            <a:r>
              <a:rPr lang="en-US" sz="1800" b="1" dirty="0">
                <a:solidFill>
                  <a:srgbClr val="002060"/>
                </a:solidFill>
                <a:effectLst/>
                <a:latin typeface="book antiqua" panose="02040602050305030304" pitchFamily="18" charset="0"/>
              </a:rPr>
              <a:t>Cost(A[3, 3])</a:t>
            </a:r>
            <a:r>
              <a:rPr lang="en-US" sz="1800" dirty="0">
                <a:effectLst/>
                <a:latin typeface="book antiqua" panose="02040602050305030304" pitchFamily="18" charset="0"/>
              </a:rPr>
              <a:t> 	= Min(A[2, 2], A[2, 3], A[3, 2]) + 1</a:t>
            </a:r>
            <a:endParaRPr lang="en-US" dirty="0">
              <a:effectLst/>
            </a:endParaRPr>
          </a:p>
          <a:p>
            <a:pPr marL="0" marR="0" indent="0" algn="just">
              <a:spcBef>
                <a:spcPts val="600"/>
              </a:spcBef>
              <a:spcAft>
                <a:spcPts val="600"/>
              </a:spcAft>
              <a:buNone/>
            </a:pPr>
            <a:r>
              <a:rPr lang="en-US" sz="1800" dirty="0">
                <a:effectLst/>
                <a:latin typeface="book antiqua" panose="02040602050305030304" pitchFamily="18" charset="0"/>
              </a:rPr>
              <a:t>		= A[2, 2] + 1 </a:t>
            </a:r>
            <a:endParaRPr lang="en-US" dirty="0">
              <a:effectLst/>
            </a:endParaRPr>
          </a:p>
          <a:p>
            <a:pPr marL="0" marR="0" indent="0" algn="just">
              <a:spcBef>
                <a:spcPts val="600"/>
              </a:spcBef>
              <a:spcAft>
                <a:spcPts val="600"/>
              </a:spcAft>
              <a:buNone/>
            </a:pPr>
            <a:r>
              <a:rPr lang="en-US" sz="1800" dirty="0">
                <a:effectLst/>
                <a:latin typeface="book antiqua" panose="02040602050305030304" pitchFamily="18" charset="0"/>
              </a:rPr>
              <a:t>		= 1 + 1 = 2 </a:t>
            </a:r>
            <a:endParaRPr lang="en-US" dirty="0">
              <a:effectLst/>
            </a:endParaRPr>
          </a:p>
          <a:p>
            <a:endParaRPr lang="en-IN" dirty="0"/>
          </a:p>
        </p:txBody>
      </p:sp>
      <p:pic>
        <p:nvPicPr>
          <p:cNvPr id="5" name="Picture 4">
            <a:extLst>
              <a:ext uri="{FF2B5EF4-FFF2-40B4-BE49-F238E27FC236}">
                <a16:creationId xmlns:a16="http://schemas.microsoft.com/office/drawing/2014/main" id="{C9C7ECBA-CF9E-06B7-4EDA-329E62CA8E53}"/>
              </a:ext>
            </a:extLst>
          </p:cNvPr>
          <p:cNvPicPr>
            <a:picLocks noChangeAspect="1"/>
          </p:cNvPicPr>
          <p:nvPr/>
        </p:nvPicPr>
        <p:blipFill>
          <a:blip r:embed="rId2"/>
          <a:stretch>
            <a:fillRect/>
          </a:stretch>
        </p:blipFill>
        <p:spPr>
          <a:xfrm>
            <a:off x="6762040" y="307470"/>
            <a:ext cx="3067478" cy="5591955"/>
          </a:xfrm>
          <a:prstGeom prst="rect">
            <a:avLst/>
          </a:prstGeom>
        </p:spPr>
      </p:pic>
    </p:spTree>
    <p:extLst>
      <p:ext uri="{BB962C8B-B14F-4D97-AF65-F5344CB8AC3E}">
        <p14:creationId xmlns:p14="http://schemas.microsoft.com/office/powerpoint/2010/main" val="28672409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DCF531-92AA-C9DD-D2D6-DB0E08654682}"/>
              </a:ext>
            </a:extLst>
          </p:cNvPr>
          <p:cNvSpPr>
            <a:spLocks noGrp="1"/>
          </p:cNvSpPr>
          <p:nvPr>
            <p:ph idx="1"/>
          </p:nvPr>
        </p:nvSpPr>
        <p:spPr>
          <a:xfrm>
            <a:off x="838200" y="516942"/>
            <a:ext cx="10515600" cy="4351338"/>
          </a:xfrm>
        </p:spPr>
        <p:txBody>
          <a:bodyPr/>
          <a:lstStyle/>
          <a:p>
            <a:pPr algn="just">
              <a:spcBef>
                <a:spcPts val="1000"/>
              </a:spcBef>
            </a:pPr>
            <a:r>
              <a:rPr lang="en-US" sz="1800" dirty="0">
                <a:effectLst/>
                <a:latin typeface="book antiqua" panose="02040602050305030304" pitchFamily="18" charset="0"/>
              </a:rPr>
              <a:t>Now, to learn the alignment, we need to traverse back from the last cell (the minimum edit distance between DOG and COW) using the pointer that starts at that cell. Refer the image below;</a:t>
            </a:r>
            <a:endParaRPr lang="en-US" dirty="0">
              <a:effectLst/>
            </a:endParaRPr>
          </a:p>
          <a:p>
            <a:pPr algn="just">
              <a:spcBef>
                <a:spcPts val="1000"/>
              </a:spcBef>
            </a:pPr>
            <a:r>
              <a:rPr lang="en-US" sz="1800" dirty="0">
                <a:effectLst/>
                <a:latin typeface="book antiqua" panose="02040602050305030304" pitchFamily="18" charset="0"/>
              </a:rPr>
              <a:t>The cost at cell A[3, 3] was derived from cell A[2, 2] by incrementing the cost at A[2, 2] due to the </a:t>
            </a:r>
            <a:r>
              <a:rPr lang="en-US" sz="1800" b="1" dirty="0">
                <a:effectLst/>
                <a:latin typeface="book antiqua" panose="02040602050305030304" pitchFamily="18" charset="0"/>
              </a:rPr>
              <a:t>substitution operation</a:t>
            </a:r>
            <a:r>
              <a:rPr lang="en-US" sz="1800" dirty="0">
                <a:effectLst/>
                <a:latin typeface="book antiqua" panose="02040602050305030304" pitchFamily="18" charset="0"/>
              </a:rPr>
              <a:t>.</a:t>
            </a:r>
            <a:endParaRPr lang="en-US" dirty="0">
              <a:effectLst/>
            </a:endParaRPr>
          </a:p>
          <a:p>
            <a:pPr algn="just">
              <a:spcBef>
                <a:spcPts val="1000"/>
              </a:spcBef>
            </a:pPr>
            <a:r>
              <a:rPr lang="en-US" sz="1800" dirty="0">
                <a:effectLst/>
                <a:latin typeface="book antiqua" panose="02040602050305030304" pitchFamily="18" charset="0"/>
              </a:rPr>
              <a:t>The cost at cell A[2, 2] was derived from cell A[1, 1]. The cost of A[1, 1] is used as it is because of </a:t>
            </a:r>
            <a:r>
              <a:rPr lang="en-US" sz="1800" b="1" dirty="0">
                <a:effectLst/>
                <a:latin typeface="book antiqua" panose="02040602050305030304" pitchFamily="18" charset="0"/>
              </a:rPr>
              <a:t>No change</a:t>
            </a:r>
            <a:r>
              <a:rPr lang="en-US" sz="1800" dirty="0">
                <a:effectLst/>
                <a:latin typeface="book antiqua" panose="02040602050305030304" pitchFamily="18" charset="0"/>
              </a:rPr>
              <a:t>. (the column character = row character in the intersecting cell).</a:t>
            </a:r>
            <a:endParaRPr lang="en-US" dirty="0">
              <a:effectLst/>
            </a:endParaRPr>
          </a:p>
          <a:p>
            <a:pPr algn="just">
              <a:spcBef>
                <a:spcPts val="1000"/>
              </a:spcBef>
            </a:pPr>
            <a:r>
              <a:rPr lang="en-US" sz="1800" dirty="0">
                <a:effectLst/>
                <a:latin typeface="book antiqua" panose="02040602050305030304" pitchFamily="18" charset="0"/>
              </a:rPr>
              <a:t>The cost at cell A[1, 1] was derived from cell A[0, 0] by incrementing the cost at A[0, 0] due to the </a:t>
            </a:r>
            <a:r>
              <a:rPr lang="en-US" sz="1800" b="1" dirty="0">
                <a:effectLst/>
                <a:latin typeface="book antiqua" panose="02040602050305030304" pitchFamily="18" charset="0"/>
              </a:rPr>
              <a:t>substitution operation</a:t>
            </a:r>
            <a:r>
              <a:rPr lang="en-US" sz="1800" dirty="0">
                <a:effectLst/>
                <a:latin typeface="book antiqua" panose="02040602050305030304" pitchFamily="18" charset="0"/>
              </a:rPr>
              <a:t>.</a:t>
            </a:r>
            <a:endParaRPr lang="en-US" dirty="0">
              <a:effectLst/>
            </a:endParaRPr>
          </a:p>
          <a:p>
            <a:endParaRPr lang="en-IN" dirty="0"/>
          </a:p>
        </p:txBody>
      </p:sp>
      <p:pic>
        <p:nvPicPr>
          <p:cNvPr id="5" name="Picture 4">
            <a:extLst>
              <a:ext uri="{FF2B5EF4-FFF2-40B4-BE49-F238E27FC236}">
                <a16:creationId xmlns:a16="http://schemas.microsoft.com/office/drawing/2014/main" id="{F45F8747-13B1-2161-93FA-F1FA97164C6A}"/>
              </a:ext>
            </a:extLst>
          </p:cNvPr>
          <p:cNvPicPr>
            <a:picLocks noChangeAspect="1"/>
          </p:cNvPicPr>
          <p:nvPr/>
        </p:nvPicPr>
        <p:blipFill>
          <a:blip r:embed="rId2"/>
          <a:stretch>
            <a:fillRect/>
          </a:stretch>
        </p:blipFill>
        <p:spPr>
          <a:xfrm>
            <a:off x="3176103" y="3004173"/>
            <a:ext cx="5068007" cy="3181794"/>
          </a:xfrm>
          <a:prstGeom prst="rect">
            <a:avLst/>
          </a:prstGeom>
        </p:spPr>
      </p:pic>
    </p:spTree>
    <p:extLst>
      <p:ext uri="{BB962C8B-B14F-4D97-AF65-F5344CB8AC3E}">
        <p14:creationId xmlns:p14="http://schemas.microsoft.com/office/powerpoint/2010/main" val="18677222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F905D11-032C-63A9-4500-934AA6416417}"/>
              </a:ext>
            </a:extLst>
          </p:cNvPr>
          <p:cNvGraphicFramePr>
            <a:graphicFrameLocks noGrp="1"/>
          </p:cNvGraphicFramePr>
          <p:nvPr>
            <p:ph idx="1"/>
            <p:extLst>
              <p:ext uri="{D42A27DB-BD31-4B8C-83A1-F6EECF244321}">
                <p14:modId xmlns:p14="http://schemas.microsoft.com/office/powerpoint/2010/main" val="2829224150"/>
              </p:ext>
            </p:extLst>
          </p:nvPr>
        </p:nvGraphicFramePr>
        <p:xfrm>
          <a:off x="1047924" y="1597908"/>
          <a:ext cx="7634682" cy="1279516"/>
        </p:xfrm>
        <a:graphic>
          <a:graphicData uri="http://schemas.openxmlformats.org/drawingml/2006/table">
            <a:tbl>
              <a:tblPr firstRow="1" firstCol="1" bandRow="1"/>
              <a:tblGrid>
                <a:gridCol w="2544894">
                  <a:extLst>
                    <a:ext uri="{9D8B030D-6E8A-4147-A177-3AD203B41FA5}">
                      <a16:colId xmlns:a16="http://schemas.microsoft.com/office/drawing/2014/main" val="3306865293"/>
                    </a:ext>
                  </a:extLst>
                </a:gridCol>
                <a:gridCol w="2544894">
                  <a:extLst>
                    <a:ext uri="{9D8B030D-6E8A-4147-A177-3AD203B41FA5}">
                      <a16:colId xmlns:a16="http://schemas.microsoft.com/office/drawing/2014/main" val="292611186"/>
                    </a:ext>
                  </a:extLst>
                </a:gridCol>
                <a:gridCol w="2544894">
                  <a:extLst>
                    <a:ext uri="{9D8B030D-6E8A-4147-A177-3AD203B41FA5}">
                      <a16:colId xmlns:a16="http://schemas.microsoft.com/office/drawing/2014/main" val="2424299731"/>
                    </a:ext>
                  </a:extLst>
                </a:gridCol>
              </a:tblGrid>
              <a:tr h="319879">
                <a:tc>
                  <a:txBody>
                    <a:bodyPr/>
                    <a:lstStyle/>
                    <a:p>
                      <a:pPr marL="0" marR="0" algn="ctr">
                        <a:spcBef>
                          <a:spcPts val="600"/>
                        </a:spcBef>
                        <a:spcAft>
                          <a:spcPts val="600"/>
                        </a:spcAft>
                      </a:pPr>
                      <a:r>
                        <a:rPr lang="en-IN" sz="1400" b="1">
                          <a:effectLst/>
                          <a:latin typeface="book antiqua" panose="02040602050305030304" pitchFamily="18" charset="0"/>
                        </a:rPr>
                        <a:t>D</a:t>
                      </a:r>
                      <a:endParaRPr lang="en-IN">
                        <a:effectLst/>
                      </a:endParaRPr>
                    </a:p>
                  </a:txBody>
                  <a:tcPr marL="68580" marR="68580" marT="0" marB="0">
                    <a:lnL>
                      <a:noFill/>
                    </a:lnL>
                    <a:lnR>
                      <a:noFill/>
                    </a:lnR>
                    <a:lnT>
                      <a:noFill/>
                    </a:lnT>
                    <a:lnB>
                      <a:noFill/>
                    </a:lnB>
                  </a:tcPr>
                </a:tc>
                <a:tc>
                  <a:txBody>
                    <a:bodyPr/>
                    <a:lstStyle/>
                    <a:p>
                      <a:pPr marL="0" marR="0" algn="ctr">
                        <a:spcBef>
                          <a:spcPts val="600"/>
                        </a:spcBef>
                        <a:spcAft>
                          <a:spcPts val="600"/>
                        </a:spcAft>
                      </a:pPr>
                      <a:r>
                        <a:rPr lang="en-IN" sz="1400" b="1">
                          <a:effectLst/>
                          <a:latin typeface="book antiqua" panose="02040602050305030304" pitchFamily="18" charset="0"/>
                        </a:rPr>
                        <a:t>O</a:t>
                      </a:r>
                      <a:endParaRPr lang="en-IN">
                        <a:effectLst/>
                      </a:endParaRPr>
                    </a:p>
                  </a:txBody>
                  <a:tcPr marL="68580" marR="68580" marT="0" marB="0">
                    <a:lnL>
                      <a:noFill/>
                    </a:lnL>
                    <a:lnR>
                      <a:noFill/>
                    </a:lnR>
                    <a:lnT>
                      <a:noFill/>
                    </a:lnT>
                    <a:lnB>
                      <a:noFill/>
                    </a:lnB>
                  </a:tcPr>
                </a:tc>
                <a:tc>
                  <a:txBody>
                    <a:bodyPr/>
                    <a:lstStyle/>
                    <a:p>
                      <a:pPr marL="0" marR="0" algn="ctr">
                        <a:spcBef>
                          <a:spcPts val="600"/>
                        </a:spcBef>
                        <a:spcAft>
                          <a:spcPts val="600"/>
                        </a:spcAft>
                      </a:pPr>
                      <a:r>
                        <a:rPr lang="en-IN" sz="1400" b="1">
                          <a:effectLst/>
                          <a:latin typeface="book antiqua" panose="02040602050305030304" pitchFamily="18" charset="0"/>
                        </a:rPr>
                        <a:t>G</a:t>
                      </a:r>
                      <a:endParaRPr lang="en-IN">
                        <a:effectLst/>
                      </a:endParaRPr>
                    </a:p>
                  </a:txBody>
                  <a:tcPr marL="68580" marR="68580" marT="0" marB="0">
                    <a:lnL>
                      <a:noFill/>
                    </a:lnL>
                    <a:lnR>
                      <a:noFill/>
                    </a:lnR>
                    <a:lnT>
                      <a:noFill/>
                    </a:lnT>
                    <a:lnB>
                      <a:noFill/>
                    </a:lnB>
                  </a:tcPr>
                </a:tc>
                <a:extLst>
                  <a:ext uri="{0D108BD9-81ED-4DB2-BD59-A6C34878D82A}">
                    <a16:rowId xmlns:a16="http://schemas.microsoft.com/office/drawing/2014/main" val="3670240604"/>
                  </a:ext>
                </a:extLst>
              </a:tr>
              <a:tr h="319879">
                <a:tc>
                  <a:txBody>
                    <a:bodyPr/>
                    <a:lstStyle/>
                    <a:p>
                      <a:pPr marL="0" marR="0" algn="ctr">
                        <a:spcBef>
                          <a:spcPts val="600"/>
                        </a:spcBef>
                        <a:spcAft>
                          <a:spcPts val="600"/>
                        </a:spcAft>
                      </a:pPr>
                      <a:r>
                        <a:rPr lang="en-IN" sz="1400" b="1">
                          <a:effectLst/>
                          <a:latin typeface="book antiqua" panose="02040602050305030304" pitchFamily="18" charset="0"/>
                        </a:rPr>
                        <a:t>|</a:t>
                      </a:r>
                      <a:endParaRPr lang="en-IN">
                        <a:effectLst/>
                      </a:endParaRPr>
                    </a:p>
                  </a:txBody>
                  <a:tcPr marL="68580" marR="68580" marT="0" marB="0">
                    <a:lnL>
                      <a:noFill/>
                    </a:lnL>
                    <a:lnR>
                      <a:noFill/>
                    </a:lnR>
                    <a:lnT>
                      <a:noFill/>
                    </a:lnT>
                    <a:lnB>
                      <a:noFill/>
                    </a:lnB>
                  </a:tcPr>
                </a:tc>
                <a:tc>
                  <a:txBody>
                    <a:bodyPr/>
                    <a:lstStyle/>
                    <a:p>
                      <a:pPr marL="0" marR="0" algn="ctr">
                        <a:spcBef>
                          <a:spcPts val="600"/>
                        </a:spcBef>
                        <a:spcAft>
                          <a:spcPts val="600"/>
                        </a:spcAft>
                      </a:pPr>
                      <a:r>
                        <a:rPr lang="en-IN" sz="1400" b="1">
                          <a:effectLst/>
                          <a:latin typeface="book antiqua" panose="02040602050305030304" pitchFamily="18" charset="0"/>
                        </a:rPr>
                        <a:t>|</a:t>
                      </a:r>
                      <a:endParaRPr lang="en-IN">
                        <a:effectLst/>
                      </a:endParaRPr>
                    </a:p>
                  </a:txBody>
                  <a:tcPr marL="68580" marR="68580" marT="0" marB="0">
                    <a:lnL>
                      <a:noFill/>
                    </a:lnL>
                    <a:lnR>
                      <a:noFill/>
                    </a:lnR>
                    <a:lnT>
                      <a:noFill/>
                    </a:lnT>
                    <a:lnB>
                      <a:noFill/>
                    </a:lnB>
                  </a:tcPr>
                </a:tc>
                <a:tc>
                  <a:txBody>
                    <a:bodyPr/>
                    <a:lstStyle/>
                    <a:p>
                      <a:pPr marL="0" marR="0" algn="ctr">
                        <a:spcBef>
                          <a:spcPts val="600"/>
                        </a:spcBef>
                        <a:spcAft>
                          <a:spcPts val="600"/>
                        </a:spcAft>
                      </a:pPr>
                      <a:r>
                        <a:rPr lang="en-IN" sz="1400" b="1">
                          <a:effectLst/>
                          <a:latin typeface="book antiqua" panose="02040602050305030304" pitchFamily="18" charset="0"/>
                        </a:rPr>
                        <a:t>|</a:t>
                      </a:r>
                      <a:endParaRPr lang="en-IN">
                        <a:effectLst/>
                      </a:endParaRPr>
                    </a:p>
                  </a:txBody>
                  <a:tcPr marL="68580" marR="68580" marT="0" marB="0">
                    <a:lnL>
                      <a:noFill/>
                    </a:lnL>
                    <a:lnR>
                      <a:noFill/>
                    </a:lnR>
                    <a:lnT>
                      <a:noFill/>
                    </a:lnT>
                    <a:lnB>
                      <a:noFill/>
                    </a:lnB>
                  </a:tcPr>
                </a:tc>
                <a:extLst>
                  <a:ext uri="{0D108BD9-81ED-4DB2-BD59-A6C34878D82A}">
                    <a16:rowId xmlns:a16="http://schemas.microsoft.com/office/drawing/2014/main" val="1618043710"/>
                  </a:ext>
                </a:extLst>
              </a:tr>
              <a:tr h="319879">
                <a:tc>
                  <a:txBody>
                    <a:bodyPr/>
                    <a:lstStyle/>
                    <a:p>
                      <a:pPr marL="0" marR="0" algn="ctr">
                        <a:spcBef>
                          <a:spcPts val="600"/>
                        </a:spcBef>
                        <a:spcAft>
                          <a:spcPts val="600"/>
                        </a:spcAft>
                      </a:pPr>
                      <a:r>
                        <a:rPr lang="en-IN" sz="1400" b="1" dirty="0">
                          <a:effectLst/>
                          <a:latin typeface="book antiqua" panose="02040602050305030304" pitchFamily="18" charset="0"/>
                        </a:rPr>
                        <a:t>C</a:t>
                      </a:r>
                      <a:endParaRPr lang="en-IN" dirty="0">
                        <a:effectLst/>
                      </a:endParaRPr>
                    </a:p>
                  </a:txBody>
                  <a:tcPr marL="68580" marR="68580" marT="0" marB="0">
                    <a:lnL>
                      <a:noFill/>
                    </a:lnL>
                    <a:lnR>
                      <a:noFill/>
                    </a:lnR>
                    <a:lnT>
                      <a:noFill/>
                    </a:lnT>
                    <a:lnB>
                      <a:noFill/>
                    </a:lnB>
                  </a:tcPr>
                </a:tc>
                <a:tc>
                  <a:txBody>
                    <a:bodyPr/>
                    <a:lstStyle/>
                    <a:p>
                      <a:pPr marL="0" marR="0" algn="ctr">
                        <a:spcBef>
                          <a:spcPts val="600"/>
                        </a:spcBef>
                        <a:spcAft>
                          <a:spcPts val="600"/>
                        </a:spcAft>
                      </a:pPr>
                      <a:r>
                        <a:rPr lang="en-IN" sz="1400" b="1">
                          <a:effectLst/>
                          <a:latin typeface="book antiqua" panose="02040602050305030304" pitchFamily="18" charset="0"/>
                        </a:rPr>
                        <a:t>O</a:t>
                      </a:r>
                      <a:endParaRPr lang="en-IN">
                        <a:effectLst/>
                      </a:endParaRPr>
                    </a:p>
                  </a:txBody>
                  <a:tcPr marL="68580" marR="68580" marT="0" marB="0">
                    <a:lnL>
                      <a:noFill/>
                    </a:lnL>
                    <a:lnR>
                      <a:noFill/>
                    </a:lnR>
                    <a:lnT>
                      <a:noFill/>
                    </a:lnT>
                    <a:lnB>
                      <a:noFill/>
                    </a:lnB>
                  </a:tcPr>
                </a:tc>
                <a:tc>
                  <a:txBody>
                    <a:bodyPr/>
                    <a:lstStyle/>
                    <a:p>
                      <a:pPr marL="0" marR="0" algn="ctr">
                        <a:spcBef>
                          <a:spcPts val="600"/>
                        </a:spcBef>
                        <a:spcAft>
                          <a:spcPts val="600"/>
                        </a:spcAft>
                      </a:pPr>
                      <a:r>
                        <a:rPr lang="en-IN" sz="1400" b="1">
                          <a:effectLst/>
                          <a:latin typeface="book antiqua" panose="02040602050305030304" pitchFamily="18" charset="0"/>
                        </a:rPr>
                        <a:t>W</a:t>
                      </a:r>
                      <a:endParaRPr lang="en-IN">
                        <a:effectLst/>
                      </a:endParaRPr>
                    </a:p>
                  </a:txBody>
                  <a:tcPr marL="68580" marR="68580" marT="0" marB="0">
                    <a:lnL>
                      <a:noFill/>
                    </a:lnL>
                    <a:lnR>
                      <a:noFill/>
                    </a:lnR>
                    <a:lnT>
                      <a:noFill/>
                    </a:lnT>
                    <a:lnB>
                      <a:noFill/>
                    </a:lnB>
                  </a:tcPr>
                </a:tc>
                <a:extLst>
                  <a:ext uri="{0D108BD9-81ED-4DB2-BD59-A6C34878D82A}">
                    <a16:rowId xmlns:a16="http://schemas.microsoft.com/office/drawing/2014/main" val="2318570997"/>
                  </a:ext>
                </a:extLst>
              </a:tr>
              <a:tr h="319879">
                <a:tc>
                  <a:txBody>
                    <a:bodyPr/>
                    <a:lstStyle/>
                    <a:p>
                      <a:pPr marL="0" marR="0" algn="ctr">
                        <a:spcBef>
                          <a:spcPts val="600"/>
                        </a:spcBef>
                        <a:spcAft>
                          <a:spcPts val="600"/>
                        </a:spcAft>
                      </a:pPr>
                      <a:r>
                        <a:rPr lang="en-IN" sz="1400" b="1" i="1">
                          <a:effectLst/>
                          <a:latin typeface="book antiqua" panose="02040602050305030304" pitchFamily="18" charset="0"/>
                        </a:rPr>
                        <a:t>Substitution</a:t>
                      </a:r>
                      <a:endParaRPr lang="en-IN">
                        <a:effectLst/>
                      </a:endParaRPr>
                    </a:p>
                  </a:txBody>
                  <a:tcPr marL="68580" marR="68580" marT="0" marB="0">
                    <a:lnL>
                      <a:noFill/>
                    </a:lnL>
                    <a:lnR>
                      <a:noFill/>
                    </a:lnR>
                    <a:lnT>
                      <a:noFill/>
                    </a:lnT>
                    <a:lnB>
                      <a:noFill/>
                    </a:lnB>
                  </a:tcPr>
                </a:tc>
                <a:tc>
                  <a:txBody>
                    <a:bodyPr/>
                    <a:lstStyle/>
                    <a:p>
                      <a:pPr marL="0" marR="0" algn="ctr">
                        <a:spcBef>
                          <a:spcPts val="600"/>
                        </a:spcBef>
                        <a:spcAft>
                          <a:spcPts val="600"/>
                        </a:spcAft>
                      </a:pPr>
                      <a:r>
                        <a:rPr lang="en-IN" sz="1400" b="1" i="1" dirty="0">
                          <a:effectLst/>
                          <a:latin typeface="book antiqua" panose="02040602050305030304" pitchFamily="18" charset="0"/>
                        </a:rPr>
                        <a:t>No change</a:t>
                      </a:r>
                      <a:endParaRPr lang="en-IN" dirty="0">
                        <a:effectLst/>
                      </a:endParaRPr>
                    </a:p>
                  </a:txBody>
                  <a:tcPr marL="68580" marR="68580" marT="0" marB="0">
                    <a:lnL>
                      <a:noFill/>
                    </a:lnL>
                    <a:lnR>
                      <a:noFill/>
                    </a:lnR>
                    <a:lnT>
                      <a:noFill/>
                    </a:lnT>
                    <a:lnB>
                      <a:noFill/>
                    </a:lnB>
                  </a:tcPr>
                </a:tc>
                <a:tc>
                  <a:txBody>
                    <a:bodyPr/>
                    <a:lstStyle/>
                    <a:p>
                      <a:pPr marL="0" marR="0" algn="ctr">
                        <a:spcBef>
                          <a:spcPts val="600"/>
                        </a:spcBef>
                        <a:spcAft>
                          <a:spcPts val="600"/>
                        </a:spcAft>
                      </a:pPr>
                      <a:r>
                        <a:rPr lang="en-IN" sz="1400" b="1" i="1" dirty="0">
                          <a:effectLst/>
                          <a:latin typeface="book antiqua" panose="02040602050305030304" pitchFamily="18" charset="0"/>
                        </a:rPr>
                        <a:t>Substitution</a:t>
                      </a:r>
                      <a:endParaRPr lang="en-IN" dirty="0">
                        <a:effectLst/>
                      </a:endParaRPr>
                    </a:p>
                  </a:txBody>
                  <a:tcPr marL="68580" marR="68580" marT="0" marB="0">
                    <a:lnL>
                      <a:noFill/>
                    </a:lnL>
                    <a:lnR>
                      <a:noFill/>
                    </a:lnR>
                    <a:lnT>
                      <a:noFill/>
                    </a:lnT>
                    <a:lnB>
                      <a:noFill/>
                    </a:lnB>
                  </a:tcPr>
                </a:tc>
                <a:extLst>
                  <a:ext uri="{0D108BD9-81ED-4DB2-BD59-A6C34878D82A}">
                    <a16:rowId xmlns:a16="http://schemas.microsoft.com/office/drawing/2014/main" val="2757475599"/>
                  </a:ext>
                </a:extLst>
              </a:tr>
            </a:tbl>
          </a:graphicData>
        </a:graphic>
      </p:graphicFrame>
      <p:sp>
        <p:nvSpPr>
          <p:cNvPr id="5" name="Rectangle 1">
            <a:extLst>
              <a:ext uri="{FF2B5EF4-FFF2-40B4-BE49-F238E27FC236}">
                <a16:creationId xmlns:a16="http://schemas.microsoft.com/office/drawing/2014/main" id="{C81F694F-6455-4CB0-075F-023CEE04B629}"/>
              </a:ext>
            </a:extLst>
          </p:cNvPr>
          <p:cNvSpPr>
            <a:spLocks noChangeArrowheads="1"/>
          </p:cNvSpPr>
          <p:nvPr/>
        </p:nvSpPr>
        <p:spPr bwMode="auto">
          <a:xfrm>
            <a:off x="1047924" y="807450"/>
            <a:ext cx="5513048" cy="636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2696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Book Antiqua" panose="02040602050305030304" pitchFamily="18" charset="0"/>
              </a:rPr>
              <a:t>Hence, the </a:t>
            </a:r>
            <a:r>
              <a:rPr kumimoji="0" lang="en-US" altLang="en-US" sz="1500" b="0" i="0" u="none" strike="noStrike" cap="none" normalizeH="0" baseline="0" dirty="0">
                <a:ln>
                  <a:noFill/>
                </a:ln>
                <a:solidFill>
                  <a:srgbClr val="C00000"/>
                </a:solidFill>
                <a:effectLst/>
                <a:latin typeface="Book Antiqua" panose="02040602050305030304" pitchFamily="18" charset="0"/>
              </a:rPr>
              <a:t>result of Minimum Edit Distance with alignment is;</a:t>
            </a:r>
            <a:endParaRPr kumimoji="0" lang="en-US" altLang="en-US" sz="1500" b="0" i="0" u="none" strike="noStrike" cap="none" normalizeH="0" baseline="0" dirty="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689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37124B0-3178-9321-4CF7-163A7D9D0710}"/>
              </a:ext>
            </a:extLst>
          </p:cNvPr>
          <p:cNvPicPr>
            <a:picLocks noGrp="1" noChangeAspect="1"/>
          </p:cNvPicPr>
          <p:nvPr>
            <p:ph idx="1"/>
          </p:nvPr>
        </p:nvPicPr>
        <p:blipFill>
          <a:blip r:embed="rId2"/>
          <a:stretch>
            <a:fillRect/>
          </a:stretch>
        </p:blipFill>
        <p:spPr>
          <a:xfrm>
            <a:off x="838200" y="1749659"/>
            <a:ext cx="5550748" cy="3925873"/>
          </a:xfrm>
        </p:spPr>
      </p:pic>
      <p:sp>
        <p:nvSpPr>
          <p:cNvPr id="4" name="object 2">
            <a:extLst>
              <a:ext uri="{FF2B5EF4-FFF2-40B4-BE49-F238E27FC236}">
                <a16:creationId xmlns:a16="http://schemas.microsoft.com/office/drawing/2014/main" id="{62A3D9FE-7197-B582-8208-3F5585425C85}"/>
              </a:ext>
            </a:extLst>
          </p:cNvPr>
          <p:cNvSpPr txBox="1">
            <a:spLocks noGrp="1"/>
          </p:cNvSpPr>
          <p:nvPr>
            <p:ph type="title"/>
          </p:nvPr>
        </p:nvSpPr>
        <p:spPr>
          <a:xfrm>
            <a:off x="838200" y="733753"/>
            <a:ext cx="10515600" cy="588305"/>
          </a:xfrm>
          <a:prstGeom prst="rect">
            <a:avLst/>
          </a:prstGeom>
        </p:spPr>
        <p:txBody>
          <a:bodyPr vert="horz" wrap="square" lIns="0" tIns="33975" rIns="0" bIns="0" rtlCol="0" anchor="ctr">
            <a:spAutoFit/>
          </a:bodyPr>
          <a:lstStyle/>
          <a:p>
            <a:pPr marL="25168">
              <a:lnSpc>
                <a:spcPct val="100000"/>
              </a:lnSpc>
              <a:spcBef>
                <a:spcPts val="268"/>
              </a:spcBef>
            </a:pPr>
            <a:r>
              <a:rPr lang="en-IN" sz="3600" spc="-55" dirty="0" err="1">
                <a:latin typeface="Tahoma"/>
                <a:cs typeface="Tahoma"/>
              </a:rPr>
              <a:t>Levenshtein</a:t>
            </a:r>
            <a:r>
              <a:rPr lang="en-IN" sz="3600" spc="25" dirty="0">
                <a:latin typeface="Tahoma"/>
                <a:cs typeface="Tahoma"/>
              </a:rPr>
              <a:t> </a:t>
            </a:r>
            <a:r>
              <a:rPr lang="en-IN" sz="3600" spc="-55" dirty="0">
                <a:latin typeface="Tahoma"/>
                <a:cs typeface="Tahoma"/>
              </a:rPr>
              <a:t>distance:</a:t>
            </a:r>
            <a:r>
              <a:rPr lang="en-IN" sz="3600" spc="25" dirty="0">
                <a:latin typeface="Tahoma"/>
                <a:cs typeface="Tahoma"/>
              </a:rPr>
              <a:t> Example 2</a:t>
            </a:r>
            <a:endParaRPr spc="-99" dirty="0"/>
          </a:p>
        </p:txBody>
      </p:sp>
      <p:pic>
        <p:nvPicPr>
          <p:cNvPr id="3" name="Picture 2">
            <a:extLst>
              <a:ext uri="{FF2B5EF4-FFF2-40B4-BE49-F238E27FC236}">
                <a16:creationId xmlns:a16="http://schemas.microsoft.com/office/drawing/2014/main" id="{37C34DF9-BC81-8873-71D0-B94CF2E8E171}"/>
              </a:ext>
            </a:extLst>
          </p:cNvPr>
          <p:cNvPicPr>
            <a:picLocks noChangeAspect="1"/>
          </p:cNvPicPr>
          <p:nvPr/>
        </p:nvPicPr>
        <p:blipFill>
          <a:blip r:embed="rId3"/>
          <a:stretch>
            <a:fillRect/>
          </a:stretch>
        </p:blipFill>
        <p:spPr>
          <a:xfrm>
            <a:off x="6253648" y="2707567"/>
            <a:ext cx="4315427" cy="2010056"/>
          </a:xfrm>
          <a:prstGeom prst="rect">
            <a:avLst/>
          </a:prstGeom>
        </p:spPr>
      </p:pic>
    </p:spTree>
    <p:extLst>
      <p:ext uri="{BB962C8B-B14F-4D97-AF65-F5344CB8AC3E}">
        <p14:creationId xmlns:p14="http://schemas.microsoft.com/office/powerpoint/2010/main" val="38106214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77C6B-73AB-191D-DAA0-E84C19B68D32}"/>
              </a:ext>
            </a:extLst>
          </p:cNvPr>
          <p:cNvSpPr>
            <a:spLocks noGrp="1"/>
          </p:cNvSpPr>
          <p:nvPr>
            <p:ph type="title"/>
          </p:nvPr>
        </p:nvSpPr>
        <p:spPr/>
        <p:txBody>
          <a:bodyPr/>
          <a:lstStyle/>
          <a:p>
            <a:r>
              <a:rPr lang="en-US" dirty="0"/>
              <a:t>References </a:t>
            </a:r>
            <a:endParaRPr lang="en-IN" dirty="0"/>
          </a:p>
        </p:txBody>
      </p:sp>
      <p:sp>
        <p:nvSpPr>
          <p:cNvPr id="3" name="Content Placeholder 2">
            <a:extLst>
              <a:ext uri="{FF2B5EF4-FFF2-40B4-BE49-F238E27FC236}">
                <a16:creationId xmlns:a16="http://schemas.microsoft.com/office/drawing/2014/main" id="{A66601F7-2B0E-CB70-202C-1BE8B5566419}"/>
              </a:ext>
            </a:extLst>
          </p:cNvPr>
          <p:cNvSpPr>
            <a:spLocks noGrp="1"/>
          </p:cNvSpPr>
          <p:nvPr>
            <p:ph idx="1"/>
          </p:nvPr>
        </p:nvSpPr>
        <p:spPr/>
        <p:txBody>
          <a:bodyPr/>
          <a:lstStyle/>
          <a:p>
            <a:r>
              <a:rPr lang="en-IN" dirty="0"/>
              <a:t>https://www.geeksforgeeks.org/rabin-karp-algorithm-for-pattern-searching/</a:t>
            </a:r>
          </a:p>
        </p:txBody>
      </p:sp>
    </p:spTree>
    <p:extLst>
      <p:ext uri="{BB962C8B-B14F-4D97-AF65-F5344CB8AC3E}">
        <p14:creationId xmlns:p14="http://schemas.microsoft.com/office/powerpoint/2010/main" val="342666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8200" y="365126"/>
            <a:ext cx="10515600" cy="590550"/>
          </a:xfrm>
        </p:spPr>
        <p:txBody>
          <a:bodyPr>
            <a:normAutofit fontScale="90000"/>
          </a:bodyPr>
          <a:lstStyle/>
          <a:p>
            <a:pPr eaLnBrk="1" hangingPunct="1"/>
            <a:r>
              <a:rPr lang="en-US" altLang="en-US" dirty="0">
                <a:solidFill>
                  <a:srgbClr val="FF0000"/>
                </a:solidFill>
                <a:latin typeface="Abadi" panose="020B0604020202020204" pitchFamily="34" charset="0"/>
              </a:rPr>
              <a:t>Example 1</a:t>
            </a:r>
            <a:endParaRPr lang="en-US" altLang="en-US" sz="2400" dirty="0">
              <a:solidFill>
                <a:srgbClr val="FF0000"/>
              </a:solidFill>
              <a:latin typeface="Abadi" panose="020B0604020202020204" pitchFamily="34" charset="0"/>
            </a:endParaRPr>
          </a:p>
        </p:txBody>
      </p:sp>
      <p:graphicFrame>
        <p:nvGraphicFramePr>
          <p:cNvPr id="8195" name="Group 3"/>
          <p:cNvGraphicFramePr>
            <a:graphicFrameLocks noGrp="1"/>
          </p:cNvGraphicFramePr>
          <p:nvPr>
            <p:ph sz="half" idx="1"/>
          </p:nvPr>
        </p:nvGraphicFramePr>
        <p:xfrm>
          <a:off x="3576639" y="2327275"/>
          <a:ext cx="6118225" cy="609600"/>
        </p:xfrm>
        <a:graphic>
          <a:graphicData uri="http://schemas.openxmlformats.org/drawingml/2006/table">
            <a:tbl>
              <a:tblPr/>
              <a:tblGrid>
                <a:gridCol w="469900">
                  <a:extLst>
                    <a:ext uri="{9D8B030D-6E8A-4147-A177-3AD203B41FA5}">
                      <a16:colId xmlns:a16="http://schemas.microsoft.com/office/drawing/2014/main" val="20000"/>
                    </a:ext>
                  </a:extLst>
                </a:gridCol>
                <a:gridCol w="471487">
                  <a:extLst>
                    <a:ext uri="{9D8B030D-6E8A-4147-A177-3AD203B41FA5}">
                      <a16:colId xmlns:a16="http://schemas.microsoft.com/office/drawing/2014/main" val="20001"/>
                    </a:ext>
                  </a:extLst>
                </a:gridCol>
                <a:gridCol w="469900">
                  <a:extLst>
                    <a:ext uri="{9D8B030D-6E8A-4147-A177-3AD203B41FA5}">
                      <a16:colId xmlns:a16="http://schemas.microsoft.com/office/drawing/2014/main" val="20002"/>
                    </a:ext>
                  </a:extLst>
                </a:gridCol>
                <a:gridCol w="471488">
                  <a:extLst>
                    <a:ext uri="{9D8B030D-6E8A-4147-A177-3AD203B41FA5}">
                      <a16:colId xmlns:a16="http://schemas.microsoft.com/office/drawing/2014/main" val="20003"/>
                    </a:ext>
                  </a:extLst>
                </a:gridCol>
                <a:gridCol w="469900">
                  <a:extLst>
                    <a:ext uri="{9D8B030D-6E8A-4147-A177-3AD203B41FA5}">
                      <a16:colId xmlns:a16="http://schemas.microsoft.com/office/drawing/2014/main" val="20004"/>
                    </a:ext>
                  </a:extLst>
                </a:gridCol>
                <a:gridCol w="471487">
                  <a:extLst>
                    <a:ext uri="{9D8B030D-6E8A-4147-A177-3AD203B41FA5}">
                      <a16:colId xmlns:a16="http://schemas.microsoft.com/office/drawing/2014/main" val="20005"/>
                    </a:ext>
                  </a:extLst>
                </a:gridCol>
                <a:gridCol w="469900">
                  <a:extLst>
                    <a:ext uri="{9D8B030D-6E8A-4147-A177-3AD203B41FA5}">
                      <a16:colId xmlns:a16="http://schemas.microsoft.com/office/drawing/2014/main" val="20006"/>
                    </a:ext>
                  </a:extLst>
                </a:gridCol>
                <a:gridCol w="471488">
                  <a:extLst>
                    <a:ext uri="{9D8B030D-6E8A-4147-A177-3AD203B41FA5}">
                      <a16:colId xmlns:a16="http://schemas.microsoft.com/office/drawing/2014/main" val="20007"/>
                    </a:ext>
                  </a:extLst>
                </a:gridCol>
                <a:gridCol w="469900">
                  <a:extLst>
                    <a:ext uri="{9D8B030D-6E8A-4147-A177-3AD203B41FA5}">
                      <a16:colId xmlns:a16="http://schemas.microsoft.com/office/drawing/2014/main" val="20008"/>
                    </a:ext>
                  </a:extLst>
                </a:gridCol>
                <a:gridCol w="471487">
                  <a:extLst>
                    <a:ext uri="{9D8B030D-6E8A-4147-A177-3AD203B41FA5}">
                      <a16:colId xmlns:a16="http://schemas.microsoft.com/office/drawing/2014/main" val="20009"/>
                    </a:ext>
                  </a:extLst>
                </a:gridCol>
                <a:gridCol w="469900">
                  <a:extLst>
                    <a:ext uri="{9D8B030D-6E8A-4147-A177-3AD203B41FA5}">
                      <a16:colId xmlns:a16="http://schemas.microsoft.com/office/drawing/2014/main" val="20010"/>
                    </a:ext>
                  </a:extLst>
                </a:gridCol>
                <a:gridCol w="471488">
                  <a:extLst>
                    <a:ext uri="{9D8B030D-6E8A-4147-A177-3AD203B41FA5}">
                      <a16:colId xmlns:a16="http://schemas.microsoft.com/office/drawing/2014/main" val="20011"/>
                    </a:ext>
                  </a:extLst>
                </a:gridCol>
                <a:gridCol w="469900">
                  <a:extLst>
                    <a:ext uri="{9D8B030D-6E8A-4147-A177-3AD203B41FA5}">
                      <a16:colId xmlns:a16="http://schemas.microsoft.com/office/drawing/2014/main" val="20012"/>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a</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b</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c</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b</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b</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c</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b</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c</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8225" name="Group 33"/>
          <p:cNvGraphicFramePr>
            <a:graphicFrameLocks noGrp="1"/>
          </p:cNvGraphicFramePr>
          <p:nvPr>
            <p:ph sz="half" idx="2"/>
          </p:nvPr>
        </p:nvGraphicFramePr>
        <p:xfrm>
          <a:off x="5016501" y="3713163"/>
          <a:ext cx="1871663" cy="609600"/>
        </p:xfrm>
        <a:graphic>
          <a:graphicData uri="http://schemas.openxmlformats.org/drawingml/2006/table">
            <a:tbl>
              <a:tblPr/>
              <a:tblGrid>
                <a:gridCol w="468313">
                  <a:extLst>
                    <a:ext uri="{9D8B030D-6E8A-4147-A177-3AD203B41FA5}">
                      <a16:colId xmlns:a16="http://schemas.microsoft.com/office/drawing/2014/main" val="20000"/>
                    </a:ext>
                  </a:extLst>
                </a:gridCol>
                <a:gridCol w="468312">
                  <a:extLst>
                    <a:ext uri="{9D8B030D-6E8A-4147-A177-3AD203B41FA5}">
                      <a16:colId xmlns:a16="http://schemas.microsoft.com/office/drawing/2014/main" val="20001"/>
                    </a:ext>
                  </a:extLst>
                </a:gridCol>
                <a:gridCol w="466725">
                  <a:extLst>
                    <a:ext uri="{9D8B030D-6E8A-4147-A177-3AD203B41FA5}">
                      <a16:colId xmlns:a16="http://schemas.microsoft.com/office/drawing/2014/main" val="20002"/>
                    </a:ext>
                  </a:extLst>
                </a:gridCol>
                <a:gridCol w="468313">
                  <a:extLst>
                    <a:ext uri="{9D8B030D-6E8A-4147-A177-3AD203B41FA5}">
                      <a16:colId xmlns:a16="http://schemas.microsoft.com/office/drawing/2014/main" val="20003"/>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a</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b</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
        <p:nvSpPr>
          <p:cNvPr id="7213" name="Line 45"/>
          <p:cNvSpPr>
            <a:spLocks noChangeShapeType="1"/>
          </p:cNvSpPr>
          <p:nvPr/>
        </p:nvSpPr>
        <p:spPr bwMode="auto">
          <a:xfrm>
            <a:off x="5257800" y="2590800"/>
            <a:ext cx="0" cy="914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IN"/>
          </a:p>
        </p:txBody>
      </p:sp>
      <p:sp>
        <p:nvSpPr>
          <p:cNvPr id="7214" name="Line 46"/>
          <p:cNvSpPr>
            <a:spLocks noChangeShapeType="1"/>
          </p:cNvSpPr>
          <p:nvPr/>
        </p:nvSpPr>
        <p:spPr bwMode="auto">
          <a:xfrm>
            <a:off x="5715000" y="2590800"/>
            <a:ext cx="0" cy="914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IN"/>
          </a:p>
        </p:txBody>
      </p:sp>
      <p:sp>
        <p:nvSpPr>
          <p:cNvPr id="7215" name="Line 47"/>
          <p:cNvSpPr>
            <a:spLocks noChangeShapeType="1"/>
          </p:cNvSpPr>
          <p:nvPr/>
        </p:nvSpPr>
        <p:spPr bwMode="auto">
          <a:xfrm>
            <a:off x="6172200" y="2590800"/>
            <a:ext cx="0" cy="914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IN"/>
          </a:p>
        </p:txBody>
      </p:sp>
      <p:sp>
        <p:nvSpPr>
          <p:cNvPr id="7216" name="Line 48"/>
          <p:cNvSpPr>
            <a:spLocks noChangeShapeType="1"/>
          </p:cNvSpPr>
          <p:nvPr/>
        </p:nvSpPr>
        <p:spPr bwMode="auto">
          <a:xfrm>
            <a:off x="6629400" y="2590800"/>
            <a:ext cx="0" cy="914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IN"/>
          </a:p>
        </p:txBody>
      </p:sp>
      <p:sp>
        <p:nvSpPr>
          <p:cNvPr id="7217" name="Text Box 49"/>
          <p:cNvSpPr txBox="1">
            <a:spLocks noChangeArrowheads="1"/>
          </p:cNvSpPr>
          <p:nvPr/>
        </p:nvSpPr>
        <p:spPr bwMode="auto">
          <a:xfrm>
            <a:off x="2209800" y="2009776"/>
            <a:ext cx="1073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Arial" panose="020B0604020202020204" pitchFamily="34" charset="0"/>
              </a:rPr>
              <a:t>text </a:t>
            </a:r>
            <a:r>
              <a:rPr lang="en-US" altLang="en-US" sz="2800" i="1">
                <a:latin typeface="Arial" panose="020B0604020202020204" pitchFamily="34" charset="0"/>
              </a:rPr>
              <a:t>T</a:t>
            </a:r>
          </a:p>
        </p:txBody>
      </p:sp>
      <p:sp>
        <p:nvSpPr>
          <p:cNvPr id="7218" name="Text Box 50"/>
          <p:cNvSpPr txBox="1">
            <a:spLocks noChangeArrowheads="1"/>
          </p:cNvSpPr>
          <p:nvPr/>
        </p:nvSpPr>
        <p:spPr bwMode="auto">
          <a:xfrm>
            <a:off x="1800226" y="3505201"/>
            <a:ext cx="1628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Arial" panose="020B0604020202020204" pitchFamily="34" charset="0"/>
              </a:rPr>
              <a:t>pattern </a:t>
            </a:r>
            <a:r>
              <a:rPr lang="en-US" altLang="en-US" sz="2800" i="1">
                <a:latin typeface="Arial" panose="020B0604020202020204" pitchFamily="34" charset="0"/>
              </a:rPr>
              <a:t>P</a:t>
            </a:r>
          </a:p>
        </p:txBody>
      </p:sp>
      <p:sp>
        <p:nvSpPr>
          <p:cNvPr id="7219" name="Line 51"/>
          <p:cNvSpPr>
            <a:spLocks noChangeShapeType="1"/>
          </p:cNvSpPr>
          <p:nvPr/>
        </p:nvSpPr>
        <p:spPr bwMode="auto">
          <a:xfrm>
            <a:off x="3429000" y="3810000"/>
            <a:ext cx="15240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7220" name="Text Box 52"/>
          <p:cNvSpPr txBox="1">
            <a:spLocks noChangeArrowheads="1"/>
          </p:cNvSpPr>
          <p:nvPr/>
        </p:nvSpPr>
        <p:spPr bwMode="auto">
          <a:xfrm>
            <a:off x="3835400" y="3352801"/>
            <a:ext cx="96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i="1">
                <a:latin typeface="Arial" panose="020B0604020202020204" pitchFamily="34" charset="0"/>
              </a:rPr>
              <a:t>s</a:t>
            </a:r>
            <a:r>
              <a:rPr lang="en-US" altLang="en-US" sz="2800">
                <a:latin typeface="Arial" panose="020B0604020202020204" pitchFamily="34" charset="0"/>
              </a:rPr>
              <a:t> = 3</a:t>
            </a:r>
            <a:endParaRPr lang="en-US" altLang="en-US" sz="2800" i="1">
              <a:latin typeface="Arial" panose="020B0604020202020204" pitchFamily="34" charset="0"/>
            </a:endParaRPr>
          </a:p>
        </p:txBody>
      </p:sp>
      <p:sp>
        <p:nvSpPr>
          <p:cNvPr id="7221" name="Text Box 53"/>
          <p:cNvSpPr txBox="1">
            <a:spLocks noChangeArrowheads="1"/>
          </p:cNvSpPr>
          <p:nvPr/>
        </p:nvSpPr>
        <p:spPr bwMode="auto">
          <a:xfrm>
            <a:off x="3429000" y="5348288"/>
            <a:ext cx="6096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latin typeface="Arial" panose="020B0604020202020204" pitchFamily="34" charset="0"/>
              </a:rPr>
              <a:t>shift </a:t>
            </a:r>
            <a:r>
              <a:rPr lang="en-US" altLang="en-US" sz="2800" i="1" dirty="0">
                <a:latin typeface="Arial" panose="020B0604020202020204" pitchFamily="34" charset="0"/>
              </a:rPr>
              <a:t>s </a:t>
            </a:r>
            <a:r>
              <a:rPr lang="en-US" altLang="en-US" sz="2800" dirty="0">
                <a:latin typeface="Arial" panose="020B0604020202020204" pitchFamily="34" charset="0"/>
              </a:rPr>
              <a:t>= 3</a:t>
            </a:r>
            <a:r>
              <a:rPr lang="en-US" altLang="en-US" sz="2800" i="1" dirty="0">
                <a:latin typeface="Arial" panose="020B0604020202020204" pitchFamily="34" charset="0"/>
              </a:rPr>
              <a:t> </a:t>
            </a:r>
            <a:r>
              <a:rPr lang="en-US" altLang="en-US" sz="2800" dirty="0">
                <a:latin typeface="Arial" panose="020B0604020202020204" pitchFamily="34" charset="0"/>
              </a:rPr>
              <a:t>is a valid shift</a:t>
            </a:r>
          </a:p>
          <a:p>
            <a:pPr eaLnBrk="1" hangingPunct="1">
              <a:spcBef>
                <a:spcPct val="0"/>
              </a:spcBef>
              <a:buFontTx/>
              <a:buNone/>
            </a:pPr>
            <a:r>
              <a:rPr lang="en-US" altLang="en-US" sz="2800" dirty="0">
                <a:latin typeface="Arial" panose="020B0604020202020204" pitchFamily="34" charset="0"/>
              </a:rPr>
              <a:t>(</a:t>
            </a:r>
            <a:r>
              <a:rPr lang="en-US" altLang="en-US" sz="2800" i="1" dirty="0">
                <a:latin typeface="Arial" panose="020B0604020202020204" pitchFamily="34" charset="0"/>
              </a:rPr>
              <a:t>n</a:t>
            </a:r>
            <a:r>
              <a:rPr lang="en-US" altLang="en-US" sz="2800" dirty="0">
                <a:latin typeface="Arial" panose="020B0604020202020204" pitchFamily="34" charset="0"/>
              </a:rPr>
              <a:t>=13, </a:t>
            </a:r>
            <a:r>
              <a:rPr lang="en-US" altLang="en-US" sz="2800" i="1" dirty="0">
                <a:latin typeface="Arial" panose="020B0604020202020204" pitchFamily="34" charset="0"/>
              </a:rPr>
              <a:t>m</a:t>
            </a:r>
            <a:r>
              <a:rPr lang="en-US" altLang="en-US" sz="2800" dirty="0">
                <a:latin typeface="Arial" panose="020B0604020202020204" pitchFamily="34" charset="0"/>
              </a:rPr>
              <a:t>=4 and </a:t>
            </a:r>
            <a:r>
              <a:rPr lang="en-US" altLang="en-US" sz="2800" dirty="0">
                <a:latin typeface="Arial" panose="020B0604020202020204" pitchFamily="34" charset="0"/>
                <a:sym typeface="Symbol" panose="05050102010706020507" pitchFamily="18" charset="2"/>
              </a:rPr>
              <a:t>0 ≤ </a:t>
            </a:r>
            <a:r>
              <a:rPr lang="en-US" altLang="en-US" sz="2800" i="1" dirty="0">
                <a:latin typeface="Arial" panose="020B0604020202020204" pitchFamily="34" charset="0"/>
                <a:sym typeface="Symbol" panose="05050102010706020507" pitchFamily="18" charset="2"/>
              </a:rPr>
              <a:t>s</a:t>
            </a:r>
            <a:r>
              <a:rPr lang="en-US" altLang="en-US" sz="2800" dirty="0">
                <a:latin typeface="Arial" panose="020B0604020202020204" pitchFamily="34" charset="0"/>
                <a:sym typeface="Symbol" panose="05050102010706020507" pitchFamily="18" charset="2"/>
              </a:rPr>
              <a:t> ≤ </a:t>
            </a:r>
            <a:r>
              <a:rPr lang="en-US" altLang="en-US" sz="2800" i="1" dirty="0">
                <a:latin typeface="Arial" panose="020B0604020202020204" pitchFamily="34" charset="0"/>
                <a:sym typeface="Symbol" panose="05050102010706020507" pitchFamily="18" charset="2"/>
              </a:rPr>
              <a:t>n</a:t>
            </a:r>
            <a:r>
              <a:rPr lang="en-US" altLang="en-US" sz="2800" dirty="0">
                <a:latin typeface="Arial" panose="020B0604020202020204" pitchFamily="34" charset="0"/>
                <a:sym typeface="Symbol" panose="05050102010706020507" pitchFamily="18" charset="2"/>
              </a:rPr>
              <a:t>-</a:t>
            </a:r>
            <a:r>
              <a:rPr lang="en-US" altLang="en-US" sz="2800" i="1" dirty="0">
                <a:latin typeface="Arial" panose="020B0604020202020204" pitchFamily="34" charset="0"/>
                <a:sym typeface="Symbol" panose="05050102010706020507" pitchFamily="18" charset="2"/>
              </a:rPr>
              <a:t>m </a:t>
            </a:r>
            <a:r>
              <a:rPr lang="en-US" altLang="en-US" sz="2800" dirty="0">
                <a:latin typeface="Arial" panose="020B0604020202020204" pitchFamily="34" charset="0"/>
                <a:sym typeface="Symbol" panose="05050102010706020507" pitchFamily="18" charset="2"/>
              </a:rPr>
              <a:t>holds)</a:t>
            </a:r>
          </a:p>
        </p:txBody>
      </p:sp>
      <p:sp>
        <p:nvSpPr>
          <p:cNvPr id="7222" name="Text Box 54"/>
          <p:cNvSpPr txBox="1">
            <a:spLocks noChangeArrowheads="1"/>
          </p:cNvSpPr>
          <p:nvPr/>
        </p:nvSpPr>
        <p:spPr bwMode="auto">
          <a:xfrm>
            <a:off x="3478213" y="15240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1</a:t>
            </a:r>
          </a:p>
        </p:txBody>
      </p:sp>
      <p:sp>
        <p:nvSpPr>
          <p:cNvPr id="7223" name="Text Box 55"/>
          <p:cNvSpPr txBox="1">
            <a:spLocks noChangeArrowheads="1"/>
          </p:cNvSpPr>
          <p:nvPr/>
        </p:nvSpPr>
        <p:spPr bwMode="auto">
          <a:xfrm>
            <a:off x="3962401" y="15240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2</a:t>
            </a:r>
          </a:p>
        </p:txBody>
      </p:sp>
      <p:sp>
        <p:nvSpPr>
          <p:cNvPr id="7224" name="Text Box 56"/>
          <p:cNvSpPr txBox="1">
            <a:spLocks noChangeArrowheads="1"/>
          </p:cNvSpPr>
          <p:nvPr/>
        </p:nvSpPr>
        <p:spPr bwMode="auto">
          <a:xfrm>
            <a:off x="4495801" y="15240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3</a:t>
            </a:r>
          </a:p>
        </p:txBody>
      </p:sp>
      <p:sp>
        <p:nvSpPr>
          <p:cNvPr id="7225" name="Text Box 57"/>
          <p:cNvSpPr txBox="1">
            <a:spLocks noChangeArrowheads="1"/>
          </p:cNvSpPr>
          <p:nvPr/>
        </p:nvSpPr>
        <p:spPr bwMode="auto">
          <a:xfrm>
            <a:off x="5029201" y="15240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4</a:t>
            </a:r>
          </a:p>
        </p:txBody>
      </p:sp>
      <p:sp>
        <p:nvSpPr>
          <p:cNvPr id="7226" name="Text Box 58"/>
          <p:cNvSpPr txBox="1">
            <a:spLocks noChangeArrowheads="1"/>
          </p:cNvSpPr>
          <p:nvPr/>
        </p:nvSpPr>
        <p:spPr bwMode="auto">
          <a:xfrm>
            <a:off x="5486401" y="15240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5</a:t>
            </a:r>
          </a:p>
        </p:txBody>
      </p:sp>
      <p:sp>
        <p:nvSpPr>
          <p:cNvPr id="7227" name="Text Box 59"/>
          <p:cNvSpPr txBox="1">
            <a:spLocks noChangeArrowheads="1"/>
          </p:cNvSpPr>
          <p:nvPr/>
        </p:nvSpPr>
        <p:spPr bwMode="auto">
          <a:xfrm>
            <a:off x="6019801" y="15240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6</a:t>
            </a:r>
          </a:p>
        </p:txBody>
      </p:sp>
      <p:sp>
        <p:nvSpPr>
          <p:cNvPr id="7228" name="Text Box 60"/>
          <p:cNvSpPr txBox="1">
            <a:spLocks noChangeArrowheads="1"/>
          </p:cNvSpPr>
          <p:nvPr/>
        </p:nvSpPr>
        <p:spPr bwMode="auto">
          <a:xfrm>
            <a:off x="6477001" y="15240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7</a:t>
            </a:r>
          </a:p>
        </p:txBody>
      </p:sp>
      <p:sp>
        <p:nvSpPr>
          <p:cNvPr id="7229" name="Text Box 61"/>
          <p:cNvSpPr txBox="1">
            <a:spLocks noChangeArrowheads="1"/>
          </p:cNvSpPr>
          <p:nvPr/>
        </p:nvSpPr>
        <p:spPr bwMode="auto">
          <a:xfrm>
            <a:off x="7010401" y="15240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8</a:t>
            </a:r>
          </a:p>
        </p:txBody>
      </p:sp>
      <p:sp>
        <p:nvSpPr>
          <p:cNvPr id="7230" name="Text Box 62"/>
          <p:cNvSpPr txBox="1">
            <a:spLocks noChangeArrowheads="1"/>
          </p:cNvSpPr>
          <p:nvPr/>
        </p:nvSpPr>
        <p:spPr bwMode="auto">
          <a:xfrm>
            <a:off x="7467601" y="15240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9</a:t>
            </a:r>
          </a:p>
        </p:txBody>
      </p:sp>
      <p:sp>
        <p:nvSpPr>
          <p:cNvPr id="7231" name="Text Box 63"/>
          <p:cNvSpPr txBox="1">
            <a:spLocks noChangeArrowheads="1"/>
          </p:cNvSpPr>
          <p:nvPr/>
        </p:nvSpPr>
        <p:spPr bwMode="auto">
          <a:xfrm>
            <a:off x="7848601" y="1524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10</a:t>
            </a:r>
          </a:p>
        </p:txBody>
      </p:sp>
      <p:sp>
        <p:nvSpPr>
          <p:cNvPr id="7232" name="Text Box 64"/>
          <p:cNvSpPr txBox="1">
            <a:spLocks noChangeArrowheads="1"/>
          </p:cNvSpPr>
          <p:nvPr/>
        </p:nvSpPr>
        <p:spPr bwMode="auto">
          <a:xfrm>
            <a:off x="8382001" y="1524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11</a:t>
            </a:r>
          </a:p>
        </p:txBody>
      </p:sp>
      <p:sp>
        <p:nvSpPr>
          <p:cNvPr id="7233" name="Text Box 65"/>
          <p:cNvSpPr txBox="1">
            <a:spLocks noChangeArrowheads="1"/>
          </p:cNvSpPr>
          <p:nvPr/>
        </p:nvSpPr>
        <p:spPr bwMode="auto">
          <a:xfrm>
            <a:off x="8848726" y="1524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12</a:t>
            </a:r>
          </a:p>
        </p:txBody>
      </p:sp>
      <p:sp>
        <p:nvSpPr>
          <p:cNvPr id="7234" name="Text Box 66"/>
          <p:cNvSpPr txBox="1">
            <a:spLocks noChangeArrowheads="1"/>
          </p:cNvSpPr>
          <p:nvPr/>
        </p:nvSpPr>
        <p:spPr bwMode="auto">
          <a:xfrm>
            <a:off x="9382126" y="1524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13</a:t>
            </a:r>
          </a:p>
        </p:txBody>
      </p:sp>
      <p:sp>
        <p:nvSpPr>
          <p:cNvPr id="7235" name="Text Box 67"/>
          <p:cNvSpPr txBox="1">
            <a:spLocks noChangeArrowheads="1"/>
          </p:cNvSpPr>
          <p:nvPr/>
        </p:nvSpPr>
        <p:spPr bwMode="auto">
          <a:xfrm>
            <a:off x="5064301" y="3379672"/>
            <a:ext cx="3540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solidFill>
                  <a:srgbClr val="FF0000"/>
                </a:solidFill>
                <a:latin typeface="Arial" panose="020B0604020202020204" pitchFamily="34" charset="0"/>
              </a:rPr>
              <a:t>1</a:t>
            </a:r>
          </a:p>
        </p:txBody>
      </p:sp>
      <p:sp>
        <p:nvSpPr>
          <p:cNvPr id="7236" name="Text Box 68"/>
          <p:cNvSpPr txBox="1">
            <a:spLocks noChangeArrowheads="1"/>
          </p:cNvSpPr>
          <p:nvPr/>
        </p:nvSpPr>
        <p:spPr bwMode="auto">
          <a:xfrm>
            <a:off x="5521499" y="3367999"/>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solidFill>
                  <a:srgbClr val="FF0000"/>
                </a:solidFill>
                <a:latin typeface="Arial" panose="020B0604020202020204" pitchFamily="34" charset="0"/>
              </a:rPr>
              <a:t>2</a:t>
            </a:r>
          </a:p>
        </p:txBody>
      </p:sp>
      <p:sp>
        <p:nvSpPr>
          <p:cNvPr id="7237" name="Text Box 69"/>
          <p:cNvSpPr txBox="1">
            <a:spLocks noChangeArrowheads="1"/>
          </p:cNvSpPr>
          <p:nvPr/>
        </p:nvSpPr>
        <p:spPr bwMode="auto">
          <a:xfrm>
            <a:off x="6019802" y="3367999"/>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solidFill>
                  <a:srgbClr val="FF0000"/>
                </a:solidFill>
                <a:latin typeface="Arial" panose="020B0604020202020204" pitchFamily="34" charset="0"/>
              </a:rPr>
              <a:t>3</a:t>
            </a:r>
          </a:p>
        </p:txBody>
      </p:sp>
      <p:sp>
        <p:nvSpPr>
          <p:cNvPr id="7238" name="Text Box 70"/>
          <p:cNvSpPr txBox="1">
            <a:spLocks noChangeArrowheads="1"/>
          </p:cNvSpPr>
          <p:nvPr/>
        </p:nvSpPr>
        <p:spPr bwMode="auto">
          <a:xfrm>
            <a:off x="6437315" y="3379672"/>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solidFill>
                  <a:srgbClr val="FF0000"/>
                </a:solidFill>
                <a:latin typeface="Arial" panose="020B0604020202020204" pitchFamily="34" charset="0"/>
              </a:rPr>
              <a:t>4</a:t>
            </a:r>
          </a:p>
        </p:txBody>
      </p:sp>
    </p:spTree>
    <p:extLst>
      <p:ext uri="{BB962C8B-B14F-4D97-AF65-F5344CB8AC3E}">
        <p14:creationId xmlns:p14="http://schemas.microsoft.com/office/powerpoint/2010/main" val="3052031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127000"/>
            <a:ext cx="7772400" cy="884237"/>
          </a:xfrm>
        </p:spPr>
        <p:txBody>
          <a:bodyPr/>
          <a:lstStyle/>
          <a:p>
            <a:pPr eaLnBrk="1" hangingPunct="1"/>
            <a:r>
              <a:rPr lang="en-US" altLang="en-US" dirty="0">
                <a:solidFill>
                  <a:srgbClr val="FF0000"/>
                </a:solidFill>
                <a:latin typeface="Abadi" panose="020B0604020104020204" pitchFamily="34" charset="0"/>
              </a:rPr>
              <a:t>Example 2</a:t>
            </a:r>
            <a:endParaRPr lang="en-US" altLang="en-US" sz="2400" dirty="0">
              <a:solidFill>
                <a:srgbClr val="FF0000"/>
              </a:solidFill>
              <a:latin typeface="Abadi" panose="020B0604020104020204" pitchFamily="34" charset="0"/>
            </a:endParaRPr>
          </a:p>
        </p:txBody>
      </p:sp>
      <p:graphicFrame>
        <p:nvGraphicFramePr>
          <p:cNvPr id="9219" name="Group 3"/>
          <p:cNvGraphicFramePr>
            <a:graphicFrameLocks noGrp="1"/>
          </p:cNvGraphicFramePr>
          <p:nvPr>
            <p:ph sz="half" idx="1"/>
          </p:nvPr>
        </p:nvGraphicFramePr>
        <p:xfrm>
          <a:off x="3576639" y="2951163"/>
          <a:ext cx="6118225" cy="609600"/>
        </p:xfrm>
        <a:graphic>
          <a:graphicData uri="http://schemas.openxmlformats.org/drawingml/2006/table">
            <a:tbl>
              <a:tblPr/>
              <a:tblGrid>
                <a:gridCol w="469900">
                  <a:extLst>
                    <a:ext uri="{9D8B030D-6E8A-4147-A177-3AD203B41FA5}">
                      <a16:colId xmlns:a16="http://schemas.microsoft.com/office/drawing/2014/main" val="20000"/>
                    </a:ext>
                  </a:extLst>
                </a:gridCol>
                <a:gridCol w="471487">
                  <a:extLst>
                    <a:ext uri="{9D8B030D-6E8A-4147-A177-3AD203B41FA5}">
                      <a16:colId xmlns:a16="http://schemas.microsoft.com/office/drawing/2014/main" val="20001"/>
                    </a:ext>
                  </a:extLst>
                </a:gridCol>
                <a:gridCol w="469900">
                  <a:extLst>
                    <a:ext uri="{9D8B030D-6E8A-4147-A177-3AD203B41FA5}">
                      <a16:colId xmlns:a16="http://schemas.microsoft.com/office/drawing/2014/main" val="20002"/>
                    </a:ext>
                  </a:extLst>
                </a:gridCol>
                <a:gridCol w="471488">
                  <a:extLst>
                    <a:ext uri="{9D8B030D-6E8A-4147-A177-3AD203B41FA5}">
                      <a16:colId xmlns:a16="http://schemas.microsoft.com/office/drawing/2014/main" val="20003"/>
                    </a:ext>
                  </a:extLst>
                </a:gridCol>
                <a:gridCol w="469900">
                  <a:extLst>
                    <a:ext uri="{9D8B030D-6E8A-4147-A177-3AD203B41FA5}">
                      <a16:colId xmlns:a16="http://schemas.microsoft.com/office/drawing/2014/main" val="20004"/>
                    </a:ext>
                  </a:extLst>
                </a:gridCol>
                <a:gridCol w="471487">
                  <a:extLst>
                    <a:ext uri="{9D8B030D-6E8A-4147-A177-3AD203B41FA5}">
                      <a16:colId xmlns:a16="http://schemas.microsoft.com/office/drawing/2014/main" val="20005"/>
                    </a:ext>
                  </a:extLst>
                </a:gridCol>
                <a:gridCol w="469900">
                  <a:extLst>
                    <a:ext uri="{9D8B030D-6E8A-4147-A177-3AD203B41FA5}">
                      <a16:colId xmlns:a16="http://schemas.microsoft.com/office/drawing/2014/main" val="20006"/>
                    </a:ext>
                  </a:extLst>
                </a:gridCol>
                <a:gridCol w="471488">
                  <a:extLst>
                    <a:ext uri="{9D8B030D-6E8A-4147-A177-3AD203B41FA5}">
                      <a16:colId xmlns:a16="http://schemas.microsoft.com/office/drawing/2014/main" val="20007"/>
                    </a:ext>
                  </a:extLst>
                </a:gridCol>
                <a:gridCol w="469900">
                  <a:extLst>
                    <a:ext uri="{9D8B030D-6E8A-4147-A177-3AD203B41FA5}">
                      <a16:colId xmlns:a16="http://schemas.microsoft.com/office/drawing/2014/main" val="20008"/>
                    </a:ext>
                  </a:extLst>
                </a:gridCol>
                <a:gridCol w="471487">
                  <a:extLst>
                    <a:ext uri="{9D8B030D-6E8A-4147-A177-3AD203B41FA5}">
                      <a16:colId xmlns:a16="http://schemas.microsoft.com/office/drawing/2014/main" val="20009"/>
                    </a:ext>
                  </a:extLst>
                </a:gridCol>
                <a:gridCol w="469900">
                  <a:extLst>
                    <a:ext uri="{9D8B030D-6E8A-4147-A177-3AD203B41FA5}">
                      <a16:colId xmlns:a16="http://schemas.microsoft.com/office/drawing/2014/main" val="20010"/>
                    </a:ext>
                  </a:extLst>
                </a:gridCol>
                <a:gridCol w="471488">
                  <a:extLst>
                    <a:ext uri="{9D8B030D-6E8A-4147-A177-3AD203B41FA5}">
                      <a16:colId xmlns:a16="http://schemas.microsoft.com/office/drawing/2014/main" val="20011"/>
                    </a:ext>
                  </a:extLst>
                </a:gridCol>
                <a:gridCol w="469900">
                  <a:extLst>
                    <a:ext uri="{9D8B030D-6E8A-4147-A177-3AD203B41FA5}">
                      <a16:colId xmlns:a16="http://schemas.microsoft.com/office/drawing/2014/main" val="20012"/>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a</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b</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c</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b</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b</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c</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b</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graphicFrame>
        <p:nvGraphicFramePr>
          <p:cNvPr id="9249" name="Group 33"/>
          <p:cNvGraphicFramePr>
            <a:graphicFrameLocks noGrp="1"/>
          </p:cNvGraphicFramePr>
          <p:nvPr>
            <p:ph sz="half" idx="2"/>
          </p:nvPr>
        </p:nvGraphicFramePr>
        <p:xfrm>
          <a:off x="5016501" y="4475163"/>
          <a:ext cx="1871663" cy="609600"/>
        </p:xfrm>
        <a:graphic>
          <a:graphicData uri="http://schemas.openxmlformats.org/drawingml/2006/table">
            <a:tbl>
              <a:tblPr/>
              <a:tblGrid>
                <a:gridCol w="468313">
                  <a:extLst>
                    <a:ext uri="{9D8B030D-6E8A-4147-A177-3AD203B41FA5}">
                      <a16:colId xmlns:a16="http://schemas.microsoft.com/office/drawing/2014/main" val="20000"/>
                    </a:ext>
                  </a:extLst>
                </a:gridCol>
                <a:gridCol w="468312">
                  <a:extLst>
                    <a:ext uri="{9D8B030D-6E8A-4147-A177-3AD203B41FA5}">
                      <a16:colId xmlns:a16="http://schemas.microsoft.com/office/drawing/2014/main" val="20001"/>
                    </a:ext>
                  </a:extLst>
                </a:gridCol>
                <a:gridCol w="466725">
                  <a:extLst>
                    <a:ext uri="{9D8B030D-6E8A-4147-A177-3AD203B41FA5}">
                      <a16:colId xmlns:a16="http://schemas.microsoft.com/office/drawing/2014/main" val="20002"/>
                    </a:ext>
                  </a:extLst>
                </a:gridCol>
                <a:gridCol w="468313">
                  <a:extLst>
                    <a:ext uri="{9D8B030D-6E8A-4147-A177-3AD203B41FA5}">
                      <a16:colId xmlns:a16="http://schemas.microsoft.com/office/drawing/2014/main" val="20003"/>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a</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b</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
        <p:nvSpPr>
          <p:cNvPr id="8237" name="Text Box 45"/>
          <p:cNvSpPr txBox="1">
            <a:spLocks noChangeArrowheads="1"/>
          </p:cNvSpPr>
          <p:nvPr/>
        </p:nvSpPr>
        <p:spPr bwMode="auto">
          <a:xfrm>
            <a:off x="2209800" y="2695576"/>
            <a:ext cx="1073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Arial" panose="020B0604020202020204" pitchFamily="34" charset="0"/>
              </a:rPr>
              <a:t>text </a:t>
            </a:r>
            <a:r>
              <a:rPr lang="en-US" altLang="en-US" sz="2800" i="1">
                <a:latin typeface="Arial" panose="020B0604020202020204" pitchFamily="34" charset="0"/>
              </a:rPr>
              <a:t>T</a:t>
            </a:r>
          </a:p>
        </p:txBody>
      </p:sp>
      <p:sp>
        <p:nvSpPr>
          <p:cNvPr id="8238" name="Text Box 46"/>
          <p:cNvSpPr txBox="1">
            <a:spLocks noChangeArrowheads="1"/>
          </p:cNvSpPr>
          <p:nvPr/>
        </p:nvSpPr>
        <p:spPr bwMode="auto">
          <a:xfrm>
            <a:off x="1724026" y="1600201"/>
            <a:ext cx="1628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Arial" panose="020B0604020202020204" pitchFamily="34" charset="0"/>
              </a:rPr>
              <a:t>pattern </a:t>
            </a:r>
            <a:r>
              <a:rPr lang="en-US" altLang="en-US" sz="2800" i="1">
                <a:latin typeface="Arial" panose="020B0604020202020204" pitchFamily="34" charset="0"/>
              </a:rPr>
              <a:t>P</a:t>
            </a:r>
          </a:p>
        </p:txBody>
      </p:sp>
      <p:sp>
        <p:nvSpPr>
          <p:cNvPr id="9263" name="Text Box 47"/>
          <p:cNvSpPr txBox="1">
            <a:spLocks noChangeArrowheads="1"/>
          </p:cNvSpPr>
          <p:nvPr/>
        </p:nvSpPr>
        <p:spPr bwMode="auto">
          <a:xfrm>
            <a:off x="3886200" y="4419601"/>
            <a:ext cx="96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i="1">
                <a:latin typeface="Arial" panose="020B0604020202020204" pitchFamily="34" charset="0"/>
              </a:rPr>
              <a:t>s</a:t>
            </a:r>
            <a:r>
              <a:rPr lang="en-US" altLang="en-US" sz="2800">
                <a:latin typeface="Arial" panose="020B0604020202020204" pitchFamily="34" charset="0"/>
              </a:rPr>
              <a:t> = 3</a:t>
            </a:r>
            <a:endParaRPr lang="en-US" altLang="en-US" sz="2800" i="1">
              <a:latin typeface="Arial" panose="020B0604020202020204" pitchFamily="34" charset="0"/>
            </a:endParaRPr>
          </a:p>
        </p:txBody>
      </p:sp>
      <p:grpSp>
        <p:nvGrpSpPr>
          <p:cNvPr id="2" name="Group 48"/>
          <p:cNvGrpSpPr>
            <a:grpSpLocks/>
          </p:cNvGrpSpPr>
          <p:nvPr/>
        </p:nvGrpSpPr>
        <p:grpSpPr bwMode="auto">
          <a:xfrm>
            <a:off x="7924800" y="5867400"/>
            <a:ext cx="1981200" cy="533400"/>
            <a:chOff x="2160" y="2688"/>
            <a:chExt cx="1248" cy="336"/>
          </a:xfrm>
        </p:grpSpPr>
        <p:sp>
          <p:nvSpPr>
            <p:cNvPr id="8273" name="Rectangle 49"/>
            <p:cNvSpPr>
              <a:spLocks noChangeArrowheads="1"/>
            </p:cNvSpPr>
            <p:nvPr/>
          </p:nvSpPr>
          <p:spPr bwMode="auto">
            <a:xfrm>
              <a:off x="2160" y="2688"/>
              <a:ext cx="336" cy="336"/>
            </a:xfrm>
            <a:prstGeom prst="rect">
              <a:avLst/>
            </a:prstGeom>
            <a:solidFill>
              <a:schemeClr val="accent1"/>
            </a:solidFill>
            <a:ln w="9525">
              <a:solidFill>
                <a:schemeClr val="tx1"/>
              </a:solidFill>
              <a:miter lim="800000"/>
              <a:headEnd/>
              <a:tailEnd type="none" w="lg" len="lg"/>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a:latin typeface="Arial" panose="020B0604020202020204" pitchFamily="34" charset="0"/>
                </a:rPr>
                <a:t>a</a:t>
              </a:r>
            </a:p>
          </p:txBody>
        </p:sp>
        <p:sp>
          <p:nvSpPr>
            <p:cNvPr id="8274" name="Rectangle 50"/>
            <p:cNvSpPr>
              <a:spLocks noChangeArrowheads="1"/>
            </p:cNvSpPr>
            <p:nvPr/>
          </p:nvSpPr>
          <p:spPr bwMode="auto">
            <a:xfrm>
              <a:off x="2496" y="2688"/>
              <a:ext cx="288" cy="336"/>
            </a:xfrm>
            <a:prstGeom prst="rect">
              <a:avLst/>
            </a:prstGeom>
            <a:solidFill>
              <a:schemeClr val="accent1"/>
            </a:solidFill>
            <a:ln w="9525">
              <a:solidFill>
                <a:schemeClr val="tx1"/>
              </a:solidFill>
              <a:miter lim="800000"/>
              <a:headEnd/>
              <a:tailEnd type="none" w="lg" len="lg"/>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a:latin typeface="Arial" panose="020B0604020202020204" pitchFamily="34" charset="0"/>
                </a:rPr>
                <a:t>b</a:t>
              </a:r>
            </a:p>
          </p:txBody>
        </p:sp>
        <p:sp>
          <p:nvSpPr>
            <p:cNvPr id="8275" name="Rectangle 51"/>
            <p:cNvSpPr>
              <a:spLocks noChangeArrowheads="1"/>
            </p:cNvSpPr>
            <p:nvPr/>
          </p:nvSpPr>
          <p:spPr bwMode="auto">
            <a:xfrm>
              <a:off x="2784" y="2688"/>
              <a:ext cx="336" cy="336"/>
            </a:xfrm>
            <a:prstGeom prst="rect">
              <a:avLst/>
            </a:prstGeom>
            <a:solidFill>
              <a:schemeClr val="accent1"/>
            </a:solidFill>
            <a:ln w="9525">
              <a:solidFill>
                <a:schemeClr val="tx1"/>
              </a:solidFill>
              <a:miter lim="800000"/>
              <a:headEnd/>
              <a:tailEnd type="none" w="lg" len="lg"/>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a:latin typeface="Arial" panose="020B0604020202020204" pitchFamily="34" charset="0"/>
                </a:rPr>
                <a:t>a</a:t>
              </a:r>
            </a:p>
          </p:txBody>
        </p:sp>
        <p:sp>
          <p:nvSpPr>
            <p:cNvPr id="8276" name="Rectangle 52"/>
            <p:cNvSpPr>
              <a:spLocks noChangeArrowheads="1"/>
            </p:cNvSpPr>
            <p:nvPr/>
          </p:nvSpPr>
          <p:spPr bwMode="auto">
            <a:xfrm>
              <a:off x="3120" y="2688"/>
              <a:ext cx="288" cy="336"/>
            </a:xfrm>
            <a:prstGeom prst="rect">
              <a:avLst/>
            </a:prstGeom>
            <a:solidFill>
              <a:schemeClr val="accent1"/>
            </a:solidFill>
            <a:ln w="9525">
              <a:solidFill>
                <a:schemeClr val="tx1"/>
              </a:solidFill>
              <a:miter lim="800000"/>
              <a:headEnd/>
              <a:tailEnd type="none" w="lg" len="lg"/>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a:latin typeface="Arial" panose="020B0604020202020204" pitchFamily="34" charset="0"/>
                </a:rPr>
                <a:t>a</a:t>
              </a:r>
            </a:p>
          </p:txBody>
        </p:sp>
        <p:sp>
          <p:nvSpPr>
            <p:cNvPr id="8277" name="Rectangle 53"/>
            <p:cNvSpPr>
              <a:spLocks noChangeArrowheads="1"/>
            </p:cNvSpPr>
            <p:nvPr/>
          </p:nvSpPr>
          <p:spPr bwMode="auto">
            <a:xfrm>
              <a:off x="2160" y="2688"/>
              <a:ext cx="1248" cy="336"/>
            </a:xfrm>
            <a:prstGeom prst="rect">
              <a:avLst/>
            </a:prstGeom>
            <a:noFill/>
            <a:ln w="2857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grpSp>
      <p:sp>
        <p:nvSpPr>
          <p:cNvPr id="9270" name="Line 54"/>
          <p:cNvSpPr>
            <a:spLocks noChangeShapeType="1"/>
          </p:cNvSpPr>
          <p:nvPr/>
        </p:nvSpPr>
        <p:spPr bwMode="auto">
          <a:xfrm>
            <a:off x="8153400" y="3276600"/>
            <a:ext cx="0" cy="2590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IN"/>
          </a:p>
        </p:txBody>
      </p:sp>
      <p:grpSp>
        <p:nvGrpSpPr>
          <p:cNvPr id="8242" name="Group 55"/>
          <p:cNvGrpSpPr>
            <a:grpSpLocks/>
          </p:cNvGrpSpPr>
          <p:nvPr/>
        </p:nvGrpSpPr>
        <p:grpSpPr bwMode="auto">
          <a:xfrm>
            <a:off x="3429000" y="1600200"/>
            <a:ext cx="1981200" cy="533400"/>
            <a:chOff x="2160" y="2688"/>
            <a:chExt cx="1248" cy="336"/>
          </a:xfrm>
        </p:grpSpPr>
        <p:sp>
          <p:nvSpPr>
            <p:cNvPr id="8268" name="Rectangle 56"/>
            <p:cNvSpPr>
              <a:spLocks noChangeArrowheads="1"/>
            </p:cNvSpPr>
            <p:nvPr/>
          </p:nvSpPr>
          <p:spPr bwMode="auto">
            <a:xfrm>
              <a:off x="2160" y="2688"/>
              <a:ext cx="336" cy="336"/>
            </a:xfrm>
            <a:prstGeom prst="rect">
              <a:avLst/>
            </a:prstGeom>
            <a:solidFill>
              <a:schemeClr val="accent1"/>
            </a:solidFill>
            <a:ln w="9525">
              <a:solidFill>
                <a:schemeClr val="tx1"/>
              </a:solidFill>
              <a:miter lim="800000"/>
              <a:headEnd/>
              <a:tailEnd type="none" w="lg" len="lg"/>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a:latin typeface="Arial" panose="020B0604020202020204" pitchFamily="34" charset="0"/>
                </a:rPr>
                <a:t>a</a:t>
              </a:r>
            </a:p>
          </p:txBody>
        </p:sp>
        <p:sp>
          <p:nvSpPr>
            <p:cNvPr id="8269" name="Rectangle 57"/>
            <p:cNvSpPr>
              <a:spLocks noChangeArrowheads="1"/>
            </p:cNvSpPr>
            <p:nvPr/>
          </p:nvSpPr>
          <p:spPr bwMode="auto">
            <a:xfrm>
              <a:off x="2496" y="2688"/>
              <a:ext cx="288" cy="336"/>
            </a:xfrm>
            <a:prstGeom prst="rect">
              <a:avLst/>
            </a:prstGeom>
            <a:solidFill>
              <a:schemeClr val="accent1"/>
            </a:solidFill>
            <a:ln w="9525">
              <a:solidFill>
                <a:schemeClr val="tx1"/>
              </a:solidFill>
              <a:miter lim="800000"/>
              <a:headEnd/>
              <a:tailEnd type="none" w="lg" len="lg"/>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a:latin typeface="Arial" panose="020B0604020202020204" pitchFamily="34" charset="0"/>
                </a:rPr>
                <a:t>b</a:t>
              </a:r>
            </a:p>
          </p:txBody>
        </p:sp>
        <p:sp>
          <p:nvSpPr>
            <p:cNvPr id="8270" name="Rectangle 58"/>
            <p:cNvSpPr>
              <a:spLocks noChangeArrowheads="1"/>
            </p:cNvSpPr>
            <p:nvPr/>
          </p:nvSpPr>
          <p:spPr bwMode="auto">
            <a:xfrm>
              <a:off x="2784" y="2688"/>
              <a:ext cx="336" cy="336"/>
            </a:xfrm>
            <a:prstGeom prst="rect">
              <a:avLst/>
            </a:prstGeom>
            <a:solidFill>
              <a:schemeClr val="accent1"/>
            </a:solidFill>
            <a:ln w="9525">
              <a:solidFill>
                <a:schemeClr val="tx1"/>
              </a:solidFill>
              <a:miter lim="800000"/>
              <a:headEnd/>
              <a:tailEnd type="none" w="lg" len="lg"/>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a:latin typeface="Arial" panose="020B0604020202020204" pitchFamily="34" charset="0"/>
                </a:rPr>
                <a:t>a</a:t>
              </a:r>
            </a:p>
          </p:txBody>
        </p:sp>
        <p:sp>
          <p:nvSpPr>
            <p:cNvPr id="8271" name="Rectangle 59"/>
            <p:cNvSpPr>
              <a:spLocks noChangeArrowheads="1"/>
            </p:cNvSpPr>
            <p:nvPr/>
          </p:nvSpPr>
          <p:spPr bwMode="auto">
            <a:xfrm>
              <a:off x="3120" y="2688"/>
              <a:ext cx="288" cy="336"/>
            </a:xfrm>
            <a:prstGeom prst="rect">
              <a:avLst/>
            </a:prstGeom>
            <a:solidFill>
              <a:schemeClr val="accent1"/>
            </a:solidFill>
            <a:ln w="9525">
              <a:solidFill>
                <a:schemeClr val="tx1"/>
              </a:solidFill>
              <a:miter lim="800000"/>
              <a:headEnd/>
              <a:tailEnd type="none" w="lg" len="lg"/>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a:latin typeface="Arial" panose="020B0604020202020204" pitchFamily="34" charset="0"/>
                </a:rPr>
                <a:t>a</a:t>
              </a:r>
            </a:p>
          </p:txBody>
        </p:sp>
        <p:sp>
          <p:nvSpPr>
            <p:cNvPr id="8272" name="Rectangle 60"/>
            <p:cNvSpPr>
              <a:spLocks noChangeArrowheads="1"/>
            </p:cNvSpPr>
            <p:nvPr/>
          </p:nvSpPr>
          <p:spPr bwMode="auto">
            <a:xfrm>
              <a:off x="2160" y="2688"/>
              <a:ext cx="1248" cy="336"/>
            </a:xfrm>
            <a:prstGeom prst="rect">
              <a:avLst/>
            </a:prstGeom>
            <a:noFill/>
            <a:ln w="2857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grpSp>
      <p:sp>
        <p:nvSpPr>
          <p:cNvPr id="9277" name="Text Box 61"/>
          <p:cNvSpPr txBox="1">
            <a:spLocks noChangeArrowheads="1"/>
          </p:cNvSpPr>
          <p:nvPr/>
        </p:nvSpPr>
        <p:spPr bwMode="auto">
          <a:xfrm>
            <a:off x="6781800" y="5867401"/>
            <a:ext cx="96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i="1">
                <a:latin typeface="Arial" panose="020B0604020202020204" pitchFamily="34" charset="0"/>
              </a:rPr>
              <a:t>s</a:t>
            </a:r>
            <a:r>
              <a:rPr lang="en-US" altLang="en-US" sz="2800">
                <a:latin typeface="Arial" panose="020B0604020202020204" pitchFamily="34" charset="0"/>
              </a:rPr>
              <a:t> = 9</a:t>
            </a:r>
            <a:endParaRPr lang="en-US" altLang="en-US" sz="2800" i="1">
              <a:latin typeface="Arial" panose="020B0604020202020204" pitchFamily="34" charset="0"/>
            </a:endParaRPr>
          </a:p>
        </p:txBody>
      </p:sp>
      <p:sp>
        <p:nvSpPr>
          <p:cNvPr id="9278" name="Line 62"/>
          <p:cNvSpPr>
            <a:spLocks noChangeShapeType="1"/>
          </p:cNvSpPr>
          <p:nvPr/>
        </p:nvSpPr>
        <p:spPr bwMode="auto">
          <a:xfrm>
            <a:off x="5181600" y="3276600"/>
            <a:ext cx="0" cy="1066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IN"/>
          </a:p>
        </p:txBody>
      </p:sp>
      <p:sp>
        <p:nvSpPr>
          <p:cNvPr id="9279" name="Line 63"/>
          <p:cNvSpPr>
            <a:spLocks noChangeShapeType="1"/>
          </p:cNvSpPr>
          <p:nvPr/>
        </p:nvSpPr>
        <p:spPr bwMode="auto">
          <a:xfrm>
            <a:off x="5715000" y="3276600"/>
            <a:ext cx="0" cy="1066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IN"/>
          </a:p>
        </p:txBody>
      </p:sp>
      <p:sp>
        <p:nvSpPr>
          <p:cNvPr id="9280" name="Line 64"/>
          <p:cNvSpPr>
            <a:spLocks noChangeShapeType="1"/>
          </p:cNvSpPr>
          <p:nvPr/>
        </p:nvSpPr>
        <p:spPr bwMode="auto">
          <a:xfrm>
            <a:off x="6172200" y="3276600"/>
            <a:ext cx="0" cy="1066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IN"/>
          </a:p>
        </p:txBody>
      </p:sp>
      <p:sp>
        <p:nvSpPr>
          <p:cNvPr id="9281" name="Line 65"/>
          <p:cNvSpPr>
            <a:spLocks noChangeShapeType="1"/>
          </p:cNvSpPr>
          <p:nvPr/>
        </p:nvSpPr>
        <p:spPr bwMode="auto">
          <a:xfrm>
            <a:off x="6629400" y="3276600"/>
            <a:ext cx="0" cy="1066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IN"/>
          </a:p>
        </p:txBody>
      </p:sp>
      <p:sp>
        <p:nvSpPr>
          <p:cNvPr id="9282" name="Line 66"/>
          <p:cNvSpPr>
            <a:spLocks noChangeShapeType="1"/>
          </p:cNvSpPr>
          <p:nvPr/>
        </p:nvSpPr>
        <p:spPr bwMode="auto">
          <a:xfrm>
            <a:off x="8686800" y="3276600"/>
            <a:ext cx="0" cy="2590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IN"/>
          </a:p>
        </p:txBody>
      </p:sp>
      <p:sp>
        <p:nvSpPr>
          <p:cNvPr id="9283" name="Line 67"/>
          <p:cNvSpPr>
            <a:spLocks noChangeShapeType="1"/>
          </p:cNvSpPr>
          <p:nvPr/>
        </p:nvSpPr>
        <p:spPr bwMode="auto">
          <a:xfrm>
            <a:off x="9144000" y="3276600"/>
            <a:ext cx="0" cy="2590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IN"/>
          </a:p>
        </p:txBody>
      </p:sp>
      <p:sp>
        <p:nvSpPr>
          <p:cNvPr id="9284" name="Line 68"/>
          <p:cNvSpPr>
            <a:spLocks noChangeShapeType="1"/>
          </p:cNvSpPr>
          <p:nvPr/>
        </p:nvSpPr>
        <p:spPr bwMode="auto">
          <a:xfrm>
            <a:off x="9677400" y="3276600"/>
            <a:ext cx="0" cy="25908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IN"/>
          </a:p>
        </p:txBody>
      </p:sp>
      <p:sp>
        <p:nvSpPr>
          <p:cNvPr id="8251" name="Text Box 69"/>
          <p:cNvSpPr txBox="1">
            <a:spLocks noChangeArrowheads="1"/>
          </p:cNvSpPr>
          <p:nvPr/>
        </p:nvSpPr>
        <p:spPr bwMode="auto">
          <a:xfrm>
            <a:off x="3478213" y="22860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1</a:t>
            </a:r>
          </a:p>
        </p:txBody>
      </p:sp>
      <p:sp>
        <p:nvSpPr>
          <p:cNvPr id="8252" name="Text Box 70"/>
          <p:cNvSpPr txBox="1">
            <a:spLocks noChangeArrowheads="1"/>
          </p:cNvSpPr>
          <p:nvPr/>
        </p:nvSpPr>
        <p:spPr bwMode="auto">
          <a:xfrm>
            <a:off x="3962401" y="22860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2</a:t>
            </a:r>
          </a:p>
        </p:txBody>
      </p:sp>
      <p:sp>
        <p:nvSpPr>
          <p:cNvPr id="8253" name="Text Box 71"/>
          <p:cNvSpPr txBox="1">
            <a:spLocks noChangeArrowheads="1"/>
          </p:cNvSpPr>
          <p:nvPr/>
        </p:nvSpPr>
        <p:spPr bwMode="auto">
          <a:xfrm>
            <a:off x="4495801" y="22860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3</a:t>
            </a:r>
          </a:p>
        </p:txBody>
      </p:sp>
      <p:sp>
        <p:nvSpPr>
          <p:cNvPr id="8254" name="Text Box 72"/>
          <p:cNvSpPr txBox="1">
            <a:spLocks noChangeArrowheads="1"/>
          </p:cNvSpPr>
          <p:nvPr/>
        </p:nvSpPr>
        <p:spPr bwMode="auto">
          <a:xfrm>
            <a:off x="5029201" y="22860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4</a:t>
            </a:r>
          </a:p>
        </p:txBody>
      </p:sp>
      <p:sp>
        <p:nvSpPr>
          <p:cNvPr id="8255" name="Text Box 73"/>
          <p:cNvSpPr txBox="1">
            <a:spLocks noChangeArrowheads="1"/>
          </p:cNvSpPr>
          <p:nvPr/>
        </p:nvSpPr>
        <p:spPr bwMode="auto">
          <a:xfrm>
            <a:off x="5486401" y="22860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5</a:t>
            </a:r>
          </a:p>
        </p:txBody>
      </p:sp>
      <p:sp>
        <p:nvSpPr>
          <p:cNvPr id="8256" name="Text Box 74"/>
          <p:cNvSpPr txBox="1">
            <a:spLocks noChangeArrowheads="1"/>
          </p:cNvSpPr>
          <p:nvPr/>
        </p:nvSpPr>
        <p:spPr bwMode="auto">
          <a:xfrm>
            <a:off x="6019801" y="22860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6</a:t>
            </a:r>
          </a:p>
        </p:txBody>
      </p:sp>
      <p:sp>
        <p:nvSpPr>
          <p:cNvPr id="8257" name="Text Box 75"/>
          <p:cNvSpPr txBox="1">
            <a:spLocks noChangeArrowheads="1"/>
          </p:cNvSpPr>
          <p:nvPr/>
        </p:nvSpPr>
        <p:spPr bwMode="auto">
          <a:xfrm>
            <a:off x="6477001" y="22860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7</a:t>
            </a:r>
          </a:p>
        </p:txBody>
      </p:sp>
      <p:sp>
        <p:nvSpPr>
          <p:cNvPr id="8258" name="Text Box 76"/>
          <p:cNvSpPr txBox="1">
            <a:spLocks noChangeArrowheads="1"/>
          </p:cNvSpPr>
          <p:nvPr/>
        </p:nvSpPr>
        <p:spPr bwMode="auto">
          <a:xfrm>
            <a:off x="7010401" y="22860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8</a:t>
            </a:r>
          </a:p>
        </p:txBody>
      </p:sp>
      <p:sp>
        <p:nvSpPr>
          <p:cNvPr id="8259" name="Text Box 77"/>
          <p:cNvSpPr txBox="1">
            <a:spLocks noChangeArrowheads="1"/>
          </p:cNvSpPr>
          <p:nvPr/>
        </p:nvSpPr>
        <p:spPr bwMode="auto">
          <a:xfrm>
            <a:off x="7467601" y="22860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9</a:t>
            </a:r>
          </a:p>
        </p:txBody>
      </p:sp>
      <p:sp>
        <p:nvSpPr>
          <p:cNvPr id="8260" name="Text Box 78"/>
          <p:cNvSpPr txBox="1">
            <a:spLocks noChangeArrowheads="1"/>
          </p:cNvSpPr>
          <p:nvPr/>
        </p:nvSpPr>
        <p:spPr bwMode="auto">
          <a:xfrm>
            <a:off x="7848601" y="2286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10</a:t>
            </a:r>
          </a:p>
        </p:txBody>
      </p:sp>
      <p:sp>
        <p:nvSpPr>
          <p:cNvPr id="8261" name="Text Box 79"/>
          <p:cNvSpPr txBox="1">
            <a:spLocks noChangeArrowheads="1"/>
          </p:cNvSpPr>
          <p:nvPr/>
        </p:nvSpPr>
        <p:spPr bwMode="auto">
          <a:xfrm>
            <a:off x="8382001" y="2286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11</a:t>
            </a:r>
          </a:p>
        </p:txBody>
      </p:sp>
      <p:sp>
        <p:nvSpPr>
          <p:cNvPr id="8262" name="Text Box 80"/>
          <p:cNvSpPr txBox="1">
            <a:spLocks noChangeArrowheads="1"/>
          </p:cNvSpPr>
          <p:nvPr/>
        </p:nvSpPr>
        <p:spPr bwMode="auto">
          <a:xfrm>
            <a:off x="8848726" y="2286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12</a:t>
            </a:r>
          </a:p>
        </p:txBody>
      </p:sp>
      <p:sp>
        <p:nvSpPr>
          <p:cNvPr id="8263" name="Text Box 81"/>
          <p:cNvSpPr txBox="1">
            <a:spLocks noChangeArrowheads="1"/>
          </p:cNvSpPr>
          <p:nvPr/>
        </p:nvSpPr>
        <p:spPr bwMode="auto">
          <a:xfrm>
            <a:off x="9382126" y="2286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13</a:t>
            </a:r>
          </a:p>
        </p:txBody>
      </p:sp>
      <p:sp>
        <p:nvSpPr>
          <p:cNvPr id="8264" name="Text Box 82"/>
          <p:cNvSpPr txBox="1">
            <a:spLocks noChangeArrowheads="1"/>
          </p:cNvSpPr>
          <p:nvPr/>
        </p:nvSpPr>
        <p:spPr bwMode="auto">
          <a:xfrm>
            <a:off x="3505201" y="1219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1</a:t>
            </a:r>
          </a:p>
        </p:txBody>
      </p:sp>
      <p:sp>
        <p:nvSpPr>
          <p:cNvPr id="8265" name="Text Box 83"/>
          <p:cNvSpPr txBox="1">
            <a:spLocks noChangeArrowheads="1"/>
          </p:cNvSpPr>
          <p:nvPr/>
        </p:nvSpPr>
        <p:spPr bwMode="auto">
          <a:xfrm>
            <a:off x="3989388" y="12192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2</a:t>
            </a:r>
          </a:p>
        </p:txBody>
      </p:sp>
      <p:sp>
        <p:nvSpPr>
          <p:cNvPr id="8266" name="Text Box 84"/>
          <p:cNvSpPr txBox="1">
            <a:spLocks noChangeArrowheads="1"/>
          </p:cNvSpPr>
          <p:nvPr/>
        </p:nvSpPr>
        <p:spPr bwMode="auto">
          <a:xfrm>
            <a:off x="4522788" y="12192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3</a:t>
            </a:r>
          </a:p>
        </p:txBody>
      </p:sp>
      <p:sp>
        <p:nvSpPr>
          <p:cNvPr id="8267" name="Text Box 85"/>
          <p:cNvSpPr txBox="1">
            <a:spLocks noChangeArrowheads="1"/>
          </p:cNvSpPr>
          <p:nvPr/>
        </p:nvSpPr>
        <p:spPr bwMode="auto">
          <a:xfrm>
            <a:off x="5056188" y="12192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rgbClr val="FF0000"/>
                </a:solidFill>
                <a:latin typeface="Arial" panose="020B0604020202020204" pitchFamily="34" charset="0"/>
              </a:rPr>
              <a:t>4</a:t>
            </a:r>
          </a:p>
        </p:txBody>
      </p:sp>
    </p:spTree>
    <p:extLst>
      <p:ext uri="{BB962C8B-B14F-4D97-AF65-F5344CB8AC3E}">
        <p14:creationId xmlns:p14="http://schemas.microsoft.com/office/powerpoint/2010/main" val="7801413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49"/>
                                        </p:tgtEl>
                                        <p:attrNameLst>
                                          <p:attrName>style.visibility</p:attrName>
                                        </p:attrNameLst>
                                      </p:cBhvr>
                                      <p:to>
                                        <p:strVal val="visible"/>
                                      </p:to>
                                    </p:set>
                                    <p:animEffect transition="in" filter="blinds(horizontal)">
                                      <p:cBhvr>
                                        <p:cTn id="7" dur="500"/>
                                        <p:tgtEl>
                                          <p:spTgt spid="9249"/>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263"/>
                                        </p:tgtEl>
                                        <p:attrNameLst>
                                          <p:attrName>style.visibility</p:attrName>
                                        </p:attrNameLst>
                                      </p:cBhvr>
                                      <p:to>
                                        <p:strVal val="visible"/>
                                      </p:to>
                                    </p:set>
                                    <p:animEffect transition="in" filter="blinds(horizontal)">
                                      <p:cBhvr>
                                        <p:cTn id="11" dur="500"/>
                                        <p:tgtEl>
                                          <p:spTgt spid="9263"/>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9278"/>
                                        </p:tgtEl>
                                        <p:attrNameLst>
                                          <p:attrName>style.visibility</p:attrName>
                                        </p:attrNameLst>
                                      </p:cBhvr>
                                      <p:to>
                                        <p:strVal val="visible"/>
                                      </p:to>
                                    </p:set>
                                    <p:animEffect transition="in" filter="blinds(horizontal)">
                                      <p:cBhvr>
                                        <p:cTn id="15" dur="500"/>
                                        <p:tgtEl>
                                          <p:spTgt spid="9278"/>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9279"/>
                                        </p:tgtEl>
                                        <p:attrNameLst>
                                          <p:attrName>style.visibility</p:attrName>
                                        </p:attrNameLst>
                                      </p:cBhvr>
                                      <p:to>
                                        <p:strVal val="visible"/>
                                      </p:to>
                                    </p:set>
                                    <p:animEffect transition="in" filter="blinds(horizontal)">
                                      <p:cBhvr>
                                        <p:cTn id="19" dur="500"/>
                                        <p:tgtEl>
                                          <p:spTgt spid="9279"/>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9280"/>
                                        </p:tgtEl>
                                        <p:attrNameLst>
                                          <p:attrName>style.visibility</p:attrName>
                                        </p:attrNameLst>
                                      </p:cBhvr>
                                      <p:to>
                                        <p:strVal val="visible"/>
                                      </p:to>
                                    </p:set>
                                    <p:animEffect transition="in" filter="blinds(horizontal)">
                                      <p:cBhvr>
                                        <p:cTn id="23" dur="500"/>
                                        <p:tgtEl>
                                          <p:spTgt spid="9280"/>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9281"/>
                                        </p:tgtEl>
                                        <p:attrNameLst>
                                          <p:attrName>style.visibility</p:attrName>
                                        </p:attrNameLst>
                                      </p:cBhvr>
                                      <p:to>
                                        <p:strVal val="visible"/>
                                      </p:to>
                                    </p:set>
                                    <p:animEffect transition="in" filter="blinds(horizontal)">
                                      <p:cBhvr>
                                        <p:cTn id="27" dur="500"/>
                                        <p:tgtEl>
                                          <p:spTgt spid="92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par>
                          <p:cTn id="33" fill="hold" nodeType="afterGroup">
                            <p:stCondLst>
                              <p:cond delay="500"/>
                            </p:stCondLst>
                            <p:childTnLst>
                              <p:par>
                                <p:cTn id="34" presetID="3" presetClass="entr" presetSubtype="10" fill="hold" grpId="0" nodeType="afterEffect">
                                  <p:stCondLst>
                                    <p:cond delay="0"/>
                                  </p:stCondLst>
                                  <p:childTnLst>
                                    <p:set>
                                      <p:cBhvr>
                                        <p:cTn id="35" dur="1" fill="hold">
                                          <p:stCondLst>
                                            <p:cond delay="0"/>
                                          </p:stCondLst>
                                        </p:cTn>
                                        <p:tgtEl>
                                          <p:spTgt spid="9270"/>
                                        </p:tgtEl>
                                        <p:attrNameLst>
                                          <p:attrName>style.visibility</p:attrName>
                                        </p:attrNameLst>
                                      </p:cBhvr>
                                      <p:to>
                                        <p:strVal val="visible"/>
                                      </p:to>
                                    </p:set>
                                    <p:animEffect transition="in" filter="blinds(horizontal)">
                                      <p:cBhvr>
                                        <p:cTn id="36" dur="500"/>
                                        <p:tgtEl>
                                          <p:spTgt spid="9270"/>
                                        </p:tgtEl>
                                      </p:cBhvr>
                                    </p:animEffect>
                                  </p:childTnLst>
                                </p:cTn>
                              </p:par>
                            </p:childTnLst>
                          </p:cTn>
                        </p:par>
                        <p:par>
                          <p:cTn id="37" fill="hold" nodeType="afterGroup">
                            <p:stCondLst>
                              <p:cond delay="1000"/>
                            </p:stCondLst>
                            <p:childTnLst>
                              <p:par>
                                <p:cTn id="38" presetID="3" presetClass="entr" presetSubtype="10" fill="hold" grpId="0" nodeType="afterEffect">
                                  <p:stCondLst>
                                    <p:cond delay="0"/>
                                  </p:stCondLst>
                                  <p:childTnLst>
                                    <p:set>
                                      <p:cBhvr>
                                        <p:cTn id="39" dur="1" fill="hold">
                                          <p:stCondLst>
                                            <p:cond delay="0"/>
                                          </p:stCondLst>
                                        </p:cTn>
                                        <p:tgtEl>
                                          <p:spTgt spid="9277"/>
                                        </p:tgtEl>
                                        <p:attrNameLst>
                                          <p:attrName>style.visibility</p:attrName>
                                        </p:attrNameLst>
                                      </p:cBhvr>
                                      <p:to>
                                        <p:strVal val="visible"/>
                                      </p:to>
                                    </p:set>
                                    <p:animEffect transition="in" filter="blinds(horizontal)">
                                      <p:cBhvr>
                                        <p:cTn id="40" dur="500"/>
                                        <p:tgtEl>
                                          <p:spTgt spid="9277"/>
                                        </p:tgtEl>
                                      </p:cBhvr>
                                    </p:animEffect>
                                  </p:childTnLst>
                                </p:cTn>
                              </p:par>
                            </p:childTnLst>
                          </p:cTn>
                        </p:par>
                        <p:par>
                          <p:cTn id="41" fill="hold" nodeType="afterGroup">
                            <p:stCondLst>
                              <p:cond delay="1500"/>
                            </p:stCondLst>
                            <p:childTnLst>
                              <p:par>
                                <p:cTn id="42" presetID="3" presetClass="entr" presetSubtype="10" fill="hold" grpId="0" nodeType="afterEffect">
                                  <p:stCondLst>
                                    <p:cond delay="0"/>
                                  </p:stCondLst>
                                  <p:childTnLst>
                                    <p:set>
                                      <p:cBhvr>
                                        <p:cTn id="43" dur="1" fill="hold">
                                          <p:stCondLst>
                                            <p:cond delay="0"/>
                                          </p:stCondLst>
                                        </p:cTn>
                                        <p:tgtEl>
                                          <p:spTgt spid="9282"/>
                                        </p:tgtEl>
                                        <p:attrNameLst>
                                          <p:attrName>style.visibility</p:attrName>
                                        </p:attrNameLst>
                                      </p:cBhvr>
                                      <p:to>
                                        <p:strVal val="visible"/>
                                      </p:to>
                                    </p:set>
                                    <p:animEffect transition="in" filter="blinds(horizontal)">
                                      <p:cBhvr>
                                        <p:cTn id="44" dur="500"/>
                                        <p:tgtEl>
                                          <p:spTgt spid="9282"/>
                                        </p:tgtEl>
                                      </p:cBhvr>
                                    </p:animEffect>
                                  </p:childTnLst>
                                </p:cTn>
                              </p:par>
                            </p:childTnLst>
                          </p:cTn>
                        </p:par>
                        <p:par>
                          <p:cTn id="45" fill="hold" nodeType="afterGroup">
                            <p:stCondLst>
                              <p:cond delay="2000"/>
                            </p:stCondLst>
                            <p:childTnLst>
                              <p:par>
                                <p:cTn id="46" presetID="3" presetClass="entr" presetSubtype="10" fill="hold" grpId="0" nodeType="afterEffect">
                                  <p:stCondLst>
                                    <p:cond delay="0"/>
                                  </p:stCondLst>
                                  <p:childTnLst>
                                    <p:set>
                                      <p:cBhvr>
                                        <p:cTn id="47" dur="1" fill="hold">
                                          <p:stCondLst>
                                            <p:cond delay="0"/>
                                          </p:stCondLst>
                                        </p:cTn>
                                        <p:tgtEl>
                                          <p:spTgt spid="9283"/>
                                        </p:tgtEl>
                                        <p:attrNameLst>
                                          <p:attrName>style.visibility</p:attrName>
                                        </p:attrNameLst>
                                      </p:cBhvr>
                                      <p:to>
                                        <p:strVal val="visible"/>
                                      </p:to>
                                    </p:set>
                                    <p:animEffect transition="in" filter="blinds(horizontal)">
                                      <p:cBhvr>
                                        <p:cTn id="48" dur="500"/>
                                        <p:tgtEl>
                                          <p:spTgt spid="9283"/>
                                        </p:tgtEl>
                                      </p:cBhvr>
                                    </p:animEffect>
                                  </p:childTnLst>
                                </p:cTn>
                              </p:par>
                            </p:childTnLst>
                          </p:cTn>
                        </p:par>
                        <p:par>
                          <p:cTn id="49" fill="hold" nodeType="afterGroup">
                            <p:stCondLst>
                              <p:cond delay="2500"/>
                            </p:stCondLst>
                            <p:childTnLst>
                              <p:par>
                                <p:cTn id="50" presetID="3" presetClass="entr" presetSubtype="10" fill="hold" grpId="0" nodeType="afterEffect">
                                  <p:stCondLst>
                                    <p:cond delay="0"/>
                                  </p:stCondLst>
                                  <p:childTnLst>
                                    <p:set>
                                      <p:cBhvr>
                                        <p:cTn id="51" dur="1" fill="hold">
                                          <p:stCondLst>
                                            <p:cond delay="0"/>
                                          </p:stCondLst>
                                        </p:cTn>
                                        <p:tgtEl>
                                          <p:spTgt spid="9284"/>
                                        </p:tgtEl>
                                        <p:attrNameLst>
                                          <p:attrName>style.visibility</p:attrName>
                                        </p:attrNameLst>
                                      </p:cBhvr>
                                      <p:to>
                                        <p:strVal val="visible"/>
                                      </p:to>
                                    </p:set>
                                    <p:animEffect transition="in" filter="blinds(horizontal)">
                                      <p:cBhvr>
                                        <p:cTn id="52" dur="500"/>
                                        <p:tgtEl>
                                          <p:spTgt spid="9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3" grpId="0" autoUpdateAnimBg="0"/>
      <p:bldP spid="9270" grpId="0" animBg="1"/>
      <p:bldP spid="9277" grpId="0" autoUpdateAnimBg="0"/>
      <p:bldP spid="9278" grpId="0" animBg="1"/>
      <p:bldP spid="9279" grpId="0" animBg="1"/>
      <p:bldP spid="9280" grpId="0" animBg="1"/>
      <p:bldP spid="9281" grpId="0" animBg="1"/>
      <p:bldP spid="9282" grpId="0" animBg="1"/>
      <p:bldP spid="9283" grpId="0" animBg="1"/>
      <p:bldP spid="928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09800" y="304800"/>
            <a:ext cx="7772400" cy="1143000"/>
          </a:xfrm>
        </p:spPr>
        <p:txBody>
          <a:bodyPr/>
          <a:lstStyle/>
          <a:p>
            <a:pPr eaLnBrk="1" hangingPunct="1"/>
            <a:r>
              <a:rPr lang="en-US" altLang="en-US" sz="4000" dirty="0">
                <a:solidFill>
                  <a:srgbClr val="CC3300"/>
                </a:solidFill>
              </a:rPr>
              <a:t>Naïve String-Matching Algorithm</a:t>
            </a:r>
          </a:p>
        </p:txBody>
      </p:sp>
      <p:sp>
        <p:nvSpPr>
          <p:cNvPr id="9219" name="Rectangle 3"/>
          <p:cNvSpPr>
            <a:spLocks noGrp="1" noChangeArrowheads="1"/>
          </p:cNvSpPr>
          <p:nvPr>
            <p:ph type="body" idx="1"/>
          </p:nvPr>
        </p:nvSpPr>
        <p:spPr>
          <a:xfrm>
            <a:off x="729843" y="1295400"/>
            <a:ext cx="10712740" cy="4576894"/>
          </a:xfrm>
          <a:noFill/>
        </p:spPr>
        <p:txBody>
          <a:bodyPr/>
          <a:lstStyle/>
          <a:p>
            <a:pPr marL="609600" indent="-609600">
              <a:buNone/>
            </a:pPr>
            <a:r>
              <a:rPr lang="en-US" altLang="en-US" b="1" dirty="0"/>
              <a:t>Input</a:t>
            </a:r>
            <a:r>
              <a:rPr lang="en-US" altLang="en-US" dirty="0"/>
              <a:t>: Text strings </a:t>
            </a:r>
            <a:r>
              <a:rPr lang="en-US" altLang="en-US" i="1" dirty="0">
                <a:solidFill>
                  <a:srgbClr val="FF0000"/>
                </a:solidFill>
              </a:rPr>
              <a:t>T </a:t>
            </a:r>
            <a:r>
              <a:rPr lang="en-US" altLang="en-US" dirty="0">
                <a:solidFill>
                  <a:srgbClr val="FF0000"/>
                </a:solidFill>
              </a:rPr>
              <a:t>[1..</a:t>
            </a:r>
            <a:r>
              <a:rPr lang="en-US" altLang="en-US" i="1" dirty="0">
                <a:solidFill>
                  <a:srgbClr val="FF0000"/>
                </a:solidFill>
              </a:rPr>
              <a:t>n</a:t>
            </a:r>
            <a:r>
              <a:rPr lang="en-US" altLang="en-US" dirty="0">
                <a:solidFill>
                  <a:srgbClr val="FF0000"/>
                </a:solidFill>
              </a:rPr>
              <a:t>] </a:t>
            </a:r>
            <a:r>
              <a:rPr lang="en-US" altLang="en-US" dirty="0"/>
              <a:t>and </a:t>
            </a:r>
            <a:r>
              <a:rPr lang="en-US" altLang="en-US" i="1" dirty="0">
                <a:solidFill>
                  <a:srgbClr val="FF0000"/>
                </a:solidFill>
              </a:rPr>
              <a:t>P</a:t>
            </a:r>
            <a:r>
              <a:rPr lang="en-US" altLang="en-US" dirty="0">
                <a:solidFill>
                  <a:srgbClr val="FF0000"/>
                </a:solidFill>
              </a:rPr>
              <a:t>[1..</a:t>
            </a:r>
            <a:r>
              <a:rPr lang="en-US" altLang="en-US" i="1" dirty="0">
                <a:solidFill>
                  <a:srgbClr val="FF0000"/>
                </a:solidFill>
              </a:rPr>
              <a:t>m</a:t>
            </a:r>
            <a:r>
              <a:rPr lang="en-US" altLang="en-US" dirty="0">
                <a:solidFill>
                  <a:srgbClr val="FF0000"/>
                </a:solidFill>
              </a:rPr>
              <a:t>]</a:t>
            </a:r>
          </a:p>
          <a:p>
            <a:pPr marL="609600" indent="-609600">
              <a:buNone/>
            </a:pPr>
            <a:r>
              <a:rPr lang="en-US" altLang="en-US" b="1" dirty="0"/>
              <a:t>Result</a:t>
            </a:r>
            <a:r>
              <a:rPr lang="en-US" altLang="en-US" dirty="0"/>
              <a:t>: All valid shifts displayed</a:t>
            </a:r>
          </a:p>
          <a:p>
            <a:pPr marL="609600" indent="-609600">
              <a:buNone/>
            </a:pPr>
            <a:endParaRPr lang="en-US" altLang="en-US" dirty="0"/>
          </a:p>
          <a:p>
            <a:pPr marL="609600" indent="-609600">
              <a:buNone/>
            </a:pPr>
            <a:r>
              <a:rPr lang="en-US" altLang="en-US" b="1" dirty="0"/>
              <a:t>NAÏVE-STRING-MATCHER</a:t>
            </a:r>
            <a:r>
              <a:rPr lang="en-US" altLang="en-US" dirty="0"/>
              <a:t> (</a:t>
            </a:r>
            <a:r>
              <a:rPr lang="en-US" altLang="en-US" i="1" dirty="0"/>
              <a:t>T</a:t>
            </a:r>
            <a:r>
              <a:rPr lang="en-US" altLang="en-US" dirty="0"/>
              <a:t>, </a:t>
            </a:r>
            <a:r>
              <a:rPr lang="en-US" altLang="en-US" i="1" dirty="0"/>
              <a:t>P</a:t>
            </a:r>
            <a:r>
              <a:rPr lang="en-US" altLang="en-US" dirty="0"/>
              <a:t>)</a:t>
            </a:r>
          </a:p>
          <a:p>
            <a:pPr marL="609600" indent="-609600">
              <a:buNone/>
            </a:pPr>
            <a:r>
              <a:rPr lang="en-US" altLang="en-US" dirty="0"/>
              <a:t>	</a:t>
            </a:r>
            <a:r>
              <a:rPr lang="en-US" altLang="en-US" i="1" dirty="0"/>
              <a:t>n</a:t>
            </a:r>
            <a:r>
              <a:rPr lang="en-US" altLang="en-US" dirty="0"/>
              <a:t> ← </a:t>
            </a:r>
            <a:r>
              <a:rPr lang="en-US" altLang="en-US" i="1" dirty="0"/>
              <a:t>length</a:t>
            </a:r>
            <a:r>
              <a:rPr lang="en-US" altLang="en-US" dirty="0"/>
              <a:t>[</a:t>
            </a:r>
            <a:r>
              <a:rPr lang="en-US" altLang="en-US" i="1" dirty="0"/>
              <a:t>T</a:t>
            </a:r>
            <a:r>
              <a:rPr lang="en-US" altLang="en-US" dirty="0"/>
              <a:t>]</a:t>
            </a:r>
          </a:p>
          <a:p>
            <a:pPr marL="609600" indent="-609600">
              <a:buNone/>
            </a:pPr>
            <a:r>
              <a:rPr lang="en-US" altLang="en-US" dirty="0"/>
              <a:t>	</a:t>
            </a:r>
            <a:r>
              <a:rPr lang="en-US" altLang="en-US" i="1" dirty="0"/>
              <a:t>m</a:t>
            </a:r>
            <a:r>
              <a:rPr lang="en-US" altLang="en-US" dirty="0"/>
              <a:t> ← </a:t>
            </a:r>
            <a:r>
              <a:rPr lang="en-US" altLang="en-US" i="1" dirty="0"/>
              <a:t>length</a:t>
            </a:r>
            <a:r>
              <a:rPr lang="en-US" altLang="en-US" dirty="0"/>
              <a:t>[</a:t>
            </a:r>
            <a:r>
              <a:rPr lang="en-US" altLang="en-US" i="1" dirty="0"/>
              <a:t>P</a:t>
            </a:r>
            <a:r>
              <a:rPr lang="en-US" altLang="en-US" dirty="0"/>
              <a:t>]</a:t>
            </a:r>
          </a:p>
          <a:p>
            <a:pPr marL="609600" indent="-609600">
              <a:buNone/>
            </a:pPr>
            <a:r>
              <a:rPr lang="en-US" altLang="en-US" dirty="0"/>
              <a:t>	</a:t>
            </a:r>
            <a:r>
              <a:rPr lang="en-US" altLang="en-US" b="1" dirty="0"/>
              <a:t>for</a:t>
            </a:r>
            <a:r>
              <a:rPr lang="en-US" altLang="en-US" dirty="0"/>
              <a:t> </a:t>
            </a:r>
            <a:r>
              <a:rPr lang="en-US" altLang="en-US" i="1" dirty="0"/>
              <a:t>s</a:t>
            </a:r>
            <a:r>
              <a:rPr lang="en-US" altLang="en-US" dirty="0"/>
              <a:t> ← 0 </a:t>
            </a:r>
            <a:r>
              <a:rPr lang="en-US" altLang="en-US" b="1" dirty="0"/>
              <a:t>to</a:t>
            </a:r>
            <a:r>
              <a:rPr lang="en-US" altLang="en-US" dirty="0"/>
              <a:t> </a:t>
            </a:r>
            <a:r>
              <a:rPr lang="en-US" altLang="en-US" i="1" dirty="0"/>
              <a:t>n-m</a:t>
            </a:r>
          </a:p>
          <a:p>
            <a:pPr marL="609600" indent="-609600">
              <a:buNone/>
            </a:pPr>
            <a:r>
              <a:rPr lang="en-US" altLang="en-US" dirty="0"/>
              <a:t>		</a:t>
            </a:r>
            <a:r>
              <a:rPr lang="en-US" altLang="en-US" b="1" dirty="0"/>
              <a:t>if</a:t>
            </a:r>
            <a:r>
              <a:rPr lang="en-US" altLang="en-US" dirty="0"/>
              <a:t> </a:t>
            </a:r>
            <a:r>
              <a:rPr lang="en-US" altLang="en-US" i="1" dirty="0"/>
              <a:t>P</a:t>
            </a:r>
            <a:r>
              <a:rPr lang="en-US" altLang="en-US" dirty="0"/>
              <a:t>[1..</a:t>
            </a:r>
            <a:r>
              <a:rPr lang="en-US" altLang="en-US" i="1" dirty="0"/>
              <a:t>m</a:t>
            </a:r>
            <a:r>
              <a:rPr lang="en-US" altLang="en-US" dirty="0"/>
              <a:t>] = </a:t>
            </a:r>
            <a:r>
              <a:rPr lang="en-US" altLang="en-US" i="1" dirty="0"/>
              <a:t>T </a:t>
            </a:r>
            <a:r>
              <a:rPr lang="en-US" altLang="en-US" dirty="0"/>
              <a:t>[(</a:t>
            </a:r>
            <a:r>
              <a:rPr lang="en-US" altLang="en-US" i="1" dirty="0"/>
              <a:t>s</a:t>
            </a:r>
            <a:r>
              <a:rPr lang="en-US" altLang="en-US" dirty="0"/>
              <a:t>+1)..(</a:t>
            </a:r>
            <a:r>
              <a:rPr lang="en-US" altLang="en-US" i="1" dirty="0" err="1"/>
              <a:t>s</a:t>
            </a:r>
            <a:r>
              <a:rPr lang="en-US" altLang="en-US" dirty="0" err="1"/>
              <a:t>+</a:t>
            </a:r>
            <a:r>
              <a:rPr lang="en-US" altLang="en-US" i="1" dirty="0" err="1"/>
              <a:t>m</a:t>
            </a:r>
            <a:r>
              <a:rPr lang="en-US" altLang="en-US" dirty="0"/>
              <a:t>)]</a:t>
            </a:r>
          </a:p>
          <a:p>
            <a:pPr marL="609600" indent="-609600">
              <a:buNone/>
            </a:pPr>
            <a:r>
              <a:rPr lang="en-US" altLang="en-US" dirty="0"/>
              <a:t>			print “pattern occurs with shift” </a:t>
            </a:r>
            <a:r>
              <a:rPr lang="en-US" altLang="en-US" i="1" dirty="0">
                <a:solidFill>
                  <a:srgbClr val="FF0000"/>
                </a:solidFill>
              </a:rPr>
              <a:t>s</a:t>
            </a:r>
          </a:p>
        </p:txBody>
      </p:sp>
    </p:spTree>
    <p:extLst>
      <p:ext uri="{BB962C8B-B14F-4D97-AF65-F5344CB8AC3E}">
        <p14:creationId xmlns:p14="http://schemas.microsoft.com/office/powerpoint/2010/main" val="3933192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2266</TotalTime>
  <Words>8468</Words>
  <Application>Microsoft Office PowerPoint</Application>
  <PresentationFormat>Widescreen</PresentationFormat>
  <Paragraphs>1996</Paragraphs>
  <Slides>66</Slides>
  <Notes>0</Notes>
  <HiddenSlides>0</HiddenSlides>
  <MMClips>0</MMClips>
  <ScaleCrop>false</ScaleCrop>
  <HeadingPairs>
    <vt:vector size="8" baseType="variant">
      <vt:variant>
        <vt:lpstr>Fonts Used</vt:lpstr>
      </vt:variant>
      <vt:variant>
        <vt:i4>18</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86" baseType="lpstr">
      <vt:lpstr>Abadi</vt:lpstr>
      <vt:lpstr>Arial</vt:lpstr>
      <vt:lpstr>Book Antiqua</vt:lpstr>
      <vt:lpstr>Book Antiqua</vt:lpstr>
      <vt:lpstr>Calibri</vt:lpstr>
      <vt:lpstr>Calibri Light</vt:lpstr>
      <vt:lpstr>Cambria</vt:lpstr>
      <vt:lpstr>Cambria Math</vt:lpstr>
      <vt:lpstr>Courier New</vt:lpstr>
      <vt:lpstr>Microsoft Sans Serif</vt:lpstr>
      <vt:lpstr>Symbol</vt:lpstr>
      <vt:lpstr>Symbol</vt:lpstr>
      <vt:lpstr>Tahoma</vt:lpstr>
      <vt:lpstr>Times New Roman</vt:lpstr>
      <vt:lpstr>Trebuchet MS</vt:lpstr>
      <vt:lpstr>Verdana</vt:lpstr>
      <vt:lpstr>Wingdings</vt:lpstr>
      <vt:lpstr>Wingdings</vt:lpstr>
      <vt:lpstr>Office Theme</vt:lpstr>
      <vt:lpstr>Photo Editor Photo</vt:lpstr>
      <vt:lpstr>Unit-5</vt:lpstr>
      <vt:lpstr>String Matching</vt:lpstr>
      <vt:lpstr>Introduction</vt:lpstr>
      <vt:lpstr>String-Matching Problem</vt:lpstr>
      <vt:lpstr>String Matching</vt:lpstr>
      <vt:lpstr>String-Matching Problem   …contd</vt:lpstr>
      <vt:lpstr>Example 1</vt:lpstr>
      <vt:lpstr>Example 2</vt:lpstr>
      <vt:lpstr>Naïve String-Matching Algorithm</vt:lpstr>
      <vt:lpstr>Naïve Algorithm</vt:lpstr>
      <vt:lpstr>Analysis: Worst-case Example</vt:lpstr>
      <vt:lpstr>Worst-case Analysis</vt:lpstr>
      <vt:lpstr>Analysis of Naïve Text Search</vt:lpstr>
      <vt:lpstr>String Matching</vt:lpstr>
      <vt:lpstr>Rabin-Karp Algorithm</vt:lpstr>
      <vt:lpstr>Rabin-Karp Approach</vt:lpstr>
      <vt:lpstr>Rabin-Karp Algorithm</vt:lpstr>
      <vt:lpstr>T : ababaac                               P: bab </vt:lpstr>
      <vt:lpstr>A Good Hash Function</vt:lpstr>
      <vt:lpstr>T : ababaac                               P: bab </vt:lpstr>
      <vt:lpstr>T : ababaac                               P: bab </vt:lpstr>
      <vt:lpstr>The Rabin-Karp algorithm</vt:lpstr>
      <vt:lpstr>The Rabin-Karp algorithm</vt:lpstr>
      <vt:lpstr>PowerPoint Presentation</vt:lpstr>
      <vt:lpstr>T : ABDCB                               P:  DC </vt:lpstr>
      <vt:lpstr>Rabin-Karp  - Example 2</vt:lpstr>
      <vt:lpstr>Rabin-Karp  - Example 2</vt:lpstr>
      <vt:lpstr>PowerPoint Presentation</vt:lpstr>
      <vt:lpstr>How values modulo 13 are computed</vt:lpstr>
      <vt:lpstr>Rabin Karp Example1</vt:lpstr>
      <vt:lpstr>Rabin Karp Example2</vt:lpstr>
      <vt:lpstr>Rabin-Karp Algorithm</vt:lpstr>
      <vt:lpstr>The KMP Algorithm</vt:lpstr>
      <vt:lpstr>Example</vt:lpstr>
      <vt:lpstr>Knuth-Morris-Pratt Algorithm</vt:lpstr>
      <vt:lpstr>Prefix function</vt:lpstr>
      <vt:lpstr>KMP Advantages</vt:lpstr>
      <vt:lpstr>KMP Disadvantages</vt:lpstr>
      <vt:lpstr>Analysis of KMP</vt:lpstr>
      <vt:lpstr>KMP Algorithm – Prefix Table – Examples</vt:lpstr>
      <vt:lpstr>KMP Algorithm – Prefix Table Examples – continued…</vt:lpstr>
      <vt:lpstr>KMP Algorithm-Example1</vt:lpstr>
      <vt:lpstr>KMP Algorithm-Example1</vt:lpstr>
      <vt:lpstr>KMP Algorithm-Example1</vt:lpstr>
      <vt:lpstr>KMP Algorithm-Example2</vt:lpstr>
      <vt:lpstr>KMP Algorithm-Example2</vt:lpstr>
      <vt:lpstr>KMP Algorithm-Example3</vt:lpstr>
      <vt:lpstr>                                                        KMP Algorithm-Example3</vt:lpstr>
      <vt:lpstr>                                                        KMP Algorithm-Example3</vt:lpstr>
      <vt:lpstr>Edit Distance</vt:lpstr>
      <vt:lpstr>Dynamic Programming</vt:lpstr>
      <vt:lpstr>Levenshtein distance:Algorithm</vt:lpstr>
      <vt:lpstr>Example1</vt:lpstr>
      <vt:lpstr>Example</vt:lpstr>
      <vt:lpstr>Example</vt:lpstr>
      <vt:lpstr>PowerPoint Presentation</vt:lpstr>
      <vt:lpstr>Example1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Levenshtein distance: Example 2</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dc:title>
  <dc:creator>Windows User</dc:creator>
  <cp:lastModifiedBy>RAJASHREE SHETTAR</cp:lastModifiedBy>
  <cp:revision>356</cp:revision>
  <dcterms:created xsi:type="dcterms:W3CDTF">2023-01-17T10:07:11Z</dcterms:created>
  <dcterms:modified xsi:type="dcterms:W3CDTF">2023-05-23T06:38:57Z</dcterms:modified>
</cp:coreProperties>
</file>