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439" r:id="rId2"/>
    <p:sldId id="403" r:id="rId3"/>
    <p:sldId id="413" r:id="rId4"/>
    <p:sldId id="404" r:id="rId5"/>
    <p:sldId id="414" r:id="rId6"/>
    <p:sldId id="415" r:id="rId7"/>
    <p:sldId id="405" r:id="rId8"/>
    <p:sldId id="406" r:id="rId9"/>
    <p:sldId id="416" r:id="rId10"/>
    <p:sldId id="417" r:id="rId11"/>
    <p:sldId id="418" r:id="rId12"/>
    <p:sldId id="419" r:id="rId13"/>
    <p:sldId id="420" r:id="rId14"/>
    <p:sldId id="421" r:id="rId15"/>
    <p:sldId id="407" r:id="rId16"/>
    <p:sldId id="408" r:id="rId17"/>
    <p:sldId id="422" r:id="rId18"/>
    <p:sldId id="423" r:id="rId19"/>
    <p:sldId id="424" r:id="rId20"/>
    <p:sldId id="425" r:id="rId21"/>
    <p:sldId id="426" r:id="rId22"/>
    <p:sldId id="409" r:id="rId23"/>
    <p:sldId id="427" r:id="rId24"/>
    <p:sldId id="428" r:id="rId25"/>
    <p:sldId id="429" r:id="rId26"/>
    <p:sldId id="431" r:id="rId27"/>
    <p:sldId id="430" r:id="rId28"/>
    <p:sldId id="432" r:id="rId29"/>
    <p:sldId id="433" r:id="rId30"/>
    <p:sldId id="434" r:id="rId31"/>
    <p:sldId id="411" r:id="rId32"/>
    <p:sldId id="435" r:id="rId33"/>
    <p:sldId id="436" r:id="rId34"/>
    <p:sldId id="437" r:id="rId35"/>
    <p:sldId id="438" r:id="rId36"/>
    <p:sldId id="412" r:id="rId37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62" d="100"/>
          <a:sy n="62" d="100"/>
        </p:scale>
        <p:origin x="1400" y="2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5FA2F763-08C5-46F9-BF4E-BDE4E315F944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6836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C269E7-5DA2-4BEB-8DE6-5B35F6CB6114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94255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4D8AC8-2370-4A48-BFD4-0AFB12FAF072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8635623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FCB64F01-70E9-42D2-A82A-04D31816D43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190602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F9009A5-D148-44E7-BAA3-EFFACB160EB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9123668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13- </a:t>
            </a:r>
            <a:fld id="{DB6BEB92-F17E-4DA6-9601-46A2DDADEFE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0066046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BDFD768D-3A98-4757-A4B1-A93D25EA433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574382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64BA172C-2C94-45F0-BBF3-80FA0C4CA66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300559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0E346344-EB00-46C9-8A24-DA8CCDA7807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566236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1FD21949-52C9-4D0D-B564-C790EFFE9E9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415787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506EC983-C29C-45E5-8742-11C4465DCDA1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0727290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A20026A4-1CBA-4C87-BD8D-A0782A0323D9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6106682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689E44BF-EC54-46C8-BCF0-6B5C6303CC7D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301186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688D1FB-037C-4309-9C5C-1196D7B37EE8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78" r:id="rId10"/>
    <p:sldLayoutId id="21474839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 (cont’d.)</a:t>
            </a:r>
          </a:p>
          <a:p>
            <a:pPr lvl="1"/>
            <a:r>
              <a:rPr lang="en-US" altLang="en-US" dirty="0"/>
              <a:t>Type specified by parentheses following the element name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!ATTLIST used to specify attributes within the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Parentheses can be nested when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Bar symbol (e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|e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) indicates either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or e</a:t>
            </a:r>
            <a:r>
              <a:rPr lang="en-US" altLang="en-US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 can appear in the document</a:t>
            </a:r>
            <a:endParaRPr lang="en-US" altLang="en-US" dirty="0"/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CB23AF01-99F2-41C3-8801-2014662B1AC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457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B486A28B-C7D5-42B2-8136-71A16599D0B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4580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1752600"/>
            <a:ext cx="733425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2286000" y="6230938"/>
            <a:ext cx="4953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13.4(a) An XML DTD file called ‘Projects’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schema language</a:t>
            </a:r>
          </a:p>
          <a:p>
            <a:pPr lvl="1"/>
            <a:r>
              <a:rPr lang="en-US" altLang="en-US" dirty="0"/>
              <a:t>Specifies document structure</a:t>
            </a:r>
          </a:p>
          <a:p>
            <a:pPr lvl="1"/>
            <a:r>
              <a:rPr lang="en-US" altLang="en-US" dirty="0"/>
              <a:t>Same syntax rules as XML documents</a:t>
            </a:r>
          </a:p>
          <a:p>
            <a:pPr lvl="1"/>
            <a:r>
              <a:rPr lang="en-US" altLang="en-US" dirty="0"/>
              <a:t>Elements, attributes, keys, references, and identifiers</a:t>
            </a:r>
          </a:p>
          <a:p>
            <a:pPr lvl="1"/>
            <a:r>
              <a:rPr lang="en-US" altLang="en-US" dirty="0"/>
              <a:t>Example: Figure 13.5 in the text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FBBF2E9-5895-447B-8C05-EACB9CB3EB0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namespace</a:t>
            </a:r>
          </a:p>
          <a:p>
            <a:pPr lvl="1"/>
            <a:r>
              <a:rPr lang="en-US" altLang="en-US" dirty="0"/>
              <a:t>Defines set of commands that can be used</a:t>
            </a:r>
          </a:p>
          <a:p>
            <a:r>
              <a:rPr lang="en-US" altLang="en-US" dirty="0"/>
              <a:t>Annotations, documentation, and language used</a:t>
            </a:r>
          </a:p>
          <a:p>
            <a:r>
              <a:rPr lang="en-US" altLang="en-US" dirty="0"/>
              <a:t>Elements and types</a:t>
            </a:r>
          </a:p>
          <a:p>
            <a:pPr lvl="1"/>
            <a:r>
              <a:rPr lang="en-US" altLang="en-US" dirty="0"/>
              <a:t>Root element</a:t>
            </a:r>
          </a:p>
          <a:p>
            <a:pPr lvl="1"/>
            <a:r>
              <a:rPr lang="en-US" altLang="en-US" dirty="0"/>
              <a:t>First-level elements</a:t>
            </a:r>
          </a:p>
          <a:p>
            <a:pPr lvl="1"/>
            <a:r>
              <a:rPr lang="en-US" altLang="en-US" dirty="0"/>
              <a:t>Specifying element type and min and max occurrences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8835E3E4-35F9-493C-9DB9-D794A15134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Schema (cont’d.)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Keys</a:t>
            </a:r>
          </a:p>
          <a:p>
            <a:pPr lvl="1"/>
            <a:r>
              <a:rPr lang="en-US" altLang="en-US" dirty="0"/>
              <a:t>Constraints that correspond to relational database</a:t>
            </a:r>
          </a:p>
          <a:p>
            <a:pPr lvl="1"/>
            <a:r>
              <a:rPr lang="en-US" altLang="en-US" dirty="0"/>
              <a:t>Primary key</a:t>
            </a:r>
          </a:p>
          <a:p>
            <a:pPr lvl="1"/>
            <a:r>
              <a:rPr lang="en-US" altLang="en-US" dirty="0"/>
              <a:t>Foreign key</a:t>
            </a:r>
          </a:p>
          <a:p>
            <a:r>
              <a:rPr lang="en-US" altLang="en-US" dirty="0"/>
              <a:t>Complex elements</a:t>
            </a:r>
          </a:p>
          <a:p>
            <a:pPr lvl="1"/>
            <a:r>
              <a:rPr lang="en-US" altLang="en-US" dirty="0"/>
              <a:t>xsd:complexType</a:t>
            </a:r>
          </a:p>
          <a:p>
            <a:r>
              <a:rPr lang="en-US" altLang="en-US" dirty="0"/>
              <a:t>Composite (compound) attributes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D9039A89-EE23-4DF1-B4D1-995F2E35F1A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13.4 Storing and Extracting XML Documents from Databases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file system or DBMS to store documents as text</a:t>
            </a:r>
          </a:p>
          <a:p>
            <a:r>
              <a:rPr lang="en-US" altLang="en-US" dirty="0"/>
              <a:t>Use DBMS to store document contents as data elements</a:t>
            </a:r>
          </a:p>
          <a:p>
            <a:r>
              <a:rPr lang="en-US" altLang="en-US" dirty="0"/>
              <a:t>Design specialized system to store XML data</a:t>
            </a:r>
          </a:p>
          <a:p>
            <a:r>
              <a:rPr lang="en-US" altLang="en-US" dirty="0"/>
              <a:t>Create or publish custom XML documents from preexisting relational databases</a:t>
            </a:r>
          </a:p>
          <a:p>
            <a:pPr lvl="1"/>
            <a:r>
              <a:rPr lang="en-US" altLang="en-US" dirty="0"/>
              <a:t>This approach explored further in 13.6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467A9D38-1FCA-4322-AA82-AB6F95283A7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13.5 XML Languages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Query language standards</a:t>
            </a:r>
          </a:p>
          <a:p>
            <a:pPr lvl="1"/>
            <a:r>
              <a:rPr lang="en-US" altLang="en-US" dirty="0"/>
              <a:t>XPath</a:t>
            </a:r>
          </a:p>
          <a:p>
            <a:pPr lvl="1"/>
            <a:r>
              <a:rPr lang="en-US" altLang="en-US" dirty="0"/>
              <a:t>XQuery</a:t>
            </a:r>
          </a:p>
          <a:p>
            <a:r>
              <a:rPr lang="en-US" altLang="en-US" dirty="0"/>
              <a:t>Specifying XPath expressions in XML</a:t>
            </a:r>
          </a:p>
          <a:p>
            <a:pPr lvl="1"/>
            <a:r>
              <a:rPr lang="en-US" altLang="en-US" dirty="0"/>
              <a:t>Returns sequence of items satisfying certain pattern</a:t>
            </a:r>
          </a:p>
          <a:p>
            <a:pPr lvl="2"/>
            <a:r>
              <a:rPr lang="en-US" altLang="en-US" dirty="0"/>
              <a:t>Values, elements, or attributes</a:t>
            </a:r>
          </a:p>
          <a:p>
            <a:pPr lvl="1"/>
            <a:r>
              <a:rPr lang="en-US" altLang="en-US" dirty="0"/>
              <a:t>Qualifier conditions</a:t>
            </a:r>
          </a:p>
          <a:p>
            <a:pPr lvl="1"/>
            <a:r>
              <a:rPr lang="en-US" altLang="en-US" dirty="0"/>
              <a:t>Separators</a:t>
            </a:r>
          </a:p>
          <a:p>
            <a:pPr lvl="2"/>
            <a:r>
              <a:rPr lang="en-US" altLang="en-US" dirty="0"/>
              <a:t>Single slash / or double slash //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244CA829-2644-483D-A0EA-3F38ED652DE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For COMPANY.XML document stored at location www.company.com/info.XML</a:t>
            </a:r>
          </a:p>
          <a:p>
            <a:pPr lvl="1"/>
            <a:r>
              <a:rPr lang="en-US" altLang="en-US" dirty="0"/>
              <a:t>doc(www.company.com/infor.XML)/company returns company root node and all descendant nodes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A6A54169-2A06-436F-95AF-A5F23F59D7B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XPath (cont’d.)</a:t>
            </a:r>
          </a:p>
        </p:txBody>
      </p:sp>
      <p:sp>
        <p:nvSpPr>
          <p:cNvPr id="3174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BC4879BE-83D8-4C69-BD7F-A0C25B5A7C0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122488"/>
            <a:ext cx="65055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1465263" y="5410200"/>
            <a:ext cx="6348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13.6 Some examples of XPath expressions on XML documents that follow the XML schema file company in Figure13.5.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FLWOR expression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Variables preceded with $</a:t>
            </a:r>
          </a:p>
          <a:p>
            <a:pPr>
              <a:defRPr/>
            </a:pPr>
            <a:r>
              <a:rPr lang="en-US" dirty="0"/>
              <a:t>For assigns variable to a range</a:t>
            </a:r>
          </a:p>
          <a:p>
            <a:pPr>
              <a:defRPr/>
            </a:pPr>
            <a:r>
              <a:rPr lang="en-US" dirty="0"/>
              <a:t>Where specifies additional conditions</a:t>
            </a:r>
          </a:p>
          <a:p>
            <a:pPr>
              <a:defRPr/>
            </a:pPr>
            <a:r>
              <a:rPr lang="en-US" dirty="0"/>
              <a:t>Order by specifies order of result elements</a:t>
            </a:r>
          </a:p>
          <a:p>
            <a:pPr>
              <a:defRPr/>
            </a:pPr>
            <a:r>
              <a:rPr lang="en-US" dirty="0"/>
              <a:t>Return specifies elements for retrieval 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FEF5151F-9C5C-4AB9-B720-3DF345260C0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277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133600"/>
            <a:ext cx="58293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13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XML: Extensible Markup Language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XQuery: Specifying Queries in XML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89F7EAED-6FE1-4556-92FF-AB054410EE7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379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79422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Languages and Protocols Related to XML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Extensible Stylesheet Language (XSL)</a:t>
            </a:r>
          </a:p>
          <a:p>
            <a:r>
              <a:rPr lang="en-US" altLang="en-US" dirty="0"/>
              <a:t>Extensible Stylesheet Language for Transformations (XSLT)</a:t>
            </a:r>
          </a:p>
          <a:p>
            <a:r>
              <a:rPr lang="en-US" altLang="en-US" dirty="0"/>
              <a:t>Web Services Description Language (WSDL)</a:t>
            </a:r>
          </a:p>
          <a:p>
            <a:r>
              <a:rPr lang="en-US" altLang="en-US" dirty="0"/>
              <a:t>Simple Object Access Protocol (SOAP)</a:t>
            </a:r>
          </a:p>
          <a:p>
            <a:r>
              <a:rPr lang="en-US" altLang="en-US" dirty="0"/>
              <a:t>Resource Description Framework (RDF)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DBCE0FDB-2D81-4F3A-821E-9C33EB65508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13.6 Extracting XML Documents from Relational Databases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 uses hierarchical (tree) model</a:t>
            </a:r>
          </a:p>
          <a:p>
            <a:r>
              <a:rPr lang="en-US" altLang="en-US" dirty="0"/>
              <a:t>Common database model is flat relational database</a:t>
            </a:r>
          </a:p>
          <a:p>
            <a:r>
              <a:rPr lang="en-US" altLang="en-US" dirty="0"/>
              <a:t>Conceptually represent using ER schema</a:t>
            </a:r>
          </a:p>
          <a:p>
            <a:r>
              <a:rPr lang="en-US" altLang="en-US" dirty="0"/>
              <a:t>University example (follows)</a:t>
            </a:r>
          </a:p>
          <a:p>
            <a:pPr lvl="1"/>
            <a:r>
              <a:rPr lang="en-US" altLang="en-US" dirty="0"/>
              <a:t>Choices for root: course, student, section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8887C33-0754-42DA-8CD1-773033802F3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</a:t>
            </a:r>
          </a:p>
        </p:txBody>
      </p:sp>
      <p:sp>
        <p:nvSpPr>
          <p:cNvPr id="3686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1BC1876-90E9-4DA3-B53E-0AD06C55EA9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68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77975"/>
            <a:ext cx="592296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TextBox 3"/>
          <p:cNvSpPr txBox="1">
            <a:spLocks noChangeArrowheads="1"/>
          </p:cNvSpPr>
          <p:nvPr/>
        </p:nvSpPr>
        <p:spPr bwMode="auto">
          <a:xfrm>
            <a:off x="990600" y="6164263"/>
            <a:ext cx="7251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13.8 An ER schema diagram for a simplified UNIVERSITY database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789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0C7EEB1-A3B3-46ED-A3F2-9F05EACFF6A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378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538413"/>
            <a:ext cx="79057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3"/>
          <p:cNvSpPr txBox="1">
            <a:spLocks noChangeArrowheads="1"/>
          </p:cNvSpPr>
          <p:nvPr/>
        </p:nvSpPr>
        <p:spPr bwMode="auto">
          <a:xfrm>
            <a:off x="1465263" y="5410200"/>
            <a:ext cx="65357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13.9 Subset of the UNIVERSITY database schema needed for XML document extraction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891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C64097C5-5D61-4711-A910-56FADE5861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1600200" y="5872163"/>
            <a:ext cx="6019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13.10 Hierarchical (tree) view with ‘COURSE’ as the root</a:t>
            </a:r>
          </a:p>
        </p:txBody>
      </p:sp>
      <p:pic>
        <p:nvPicPr>
          <p:cNvPr id="3891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00200"/>
            <a:ext cx="26860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3993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1D847B91-77F7-4DA2-9FF0-927329483C4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39940" name="TextBox 3"/>
          <p:cNvSpPr txBox="1">
            <a:spLocks noChangeArrowheads="1"/>
          </p:cNvSpPr>
          <p:nvPr/>
        </p:nvSpPr>
        <p:spPr bwMode="auto">
          <a:xfrm>
            <a:off x="1889125" y="6210300"/>
            <a:ext cx="6019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13.11 XML schema with ‘COURSE’ as the root</a:t>
            </a:r>
          </a:p>
        </p:txBody>
      </p:sp>
      <p:pic>
        <p:nvPicPr>
          <p:cNvPr id="3994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5843588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096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F6D54227-8C43-4C9B-A8AB-E801125BC2F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40964" name="TextBox 3"/>
          <p:cNvSpPr txBox="1">
            <a:spLocks noChangeArrowheads="1"/>
          </p:cNvSpPr>
          <p:nvPr/>
        </p:nvSpPr>
        <p:spPr bwMode="auto">
          <a:xfrm>
            <a:off x="1600200" y="6040438"/>
            <a:ext cx="6019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13.12 Hierarchical (tree) view with ‘STUDENT’ as the root</a:t>
            </a:r>
          </a:p>
        </p:txBody>
      </p:sp>
      <p:pic>
        <p:nvPicPr>
          <p:cNvPr id="4096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527175"/>
            <a:ext cx="32385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University Example (cont’d.)</a:t>
            </a:r>
          </a:p>
        </p:txBody>
      </p:sp>
      <p:sp>
        <p:nvSpPr>
          <p:cNvPr id="4198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ABC44500-8F50-4E6F-9740-2A52C4AA6CB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1552575" y="6062663"/>
            <a:ext cx="6296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13.13 XML schema document with ‘STUDENT’ as the root</a:t>
            </a:r>
          </a:p>
        </p:txBody>
      </p:sp>
      <p:pic>
        <p:nvPicPr>
          <p:cNvPr id="4198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527175"/>
            <a:ext cx="5867400" cy="439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Cycles to Convert Graphs into Trees</a:t>
            </a:r>
          </a:p>
        </p:txBody>
      </p:sp>
      <p:pic>
        <p:nvPicPr>
          <p:cNvPr id="43011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1650" y="2286000"/>
            <a:ext cx="7820025" cy="3429000"/>
          </a:xfrm>
        </p:spPr>
      </p:pic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2A458C9B-D45E-4877-9C39-24A3133370B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Databases function as data sources for Web applications</a:t>
            </a:r>
          </a:p>
          <a:p>
            <a:pPr lvl="1"/>
            <a:r>
              <a:rPr lang="en-US" altLang="en-US" dirty="0"/>
              <a:t>HTML</a:t>
            </a:r>
          </a:p>
          <a:p>
            <a:pPr lvl="2"/>
            <a:r>
              <a:rPr lang="en-US" altLang="en-US" dirty="0"/>
              <a:t>Used in static Web pages</a:t>
            </a:r>
          </a:p>
          <a:p>
            <a:pPr lvl="1"/>
            <a:r>
              <a:rPr lang="en-US" altLang="en-US" dirty="0"/>
              <a:t>XML, JSON</a:t>
            </a:r>
          </a:p>
          <a:p>
            <a:pPr lvl="2"/>
            <a:r>
              <a:rPr lang="en-US" altLang="en-US" dirty="0"/>
              <a:t>Self-describing documents</a:t>
            </a:r>
          </a:p>
          <a:p>
            <a:pPr lvl="2"/>
            <a:r>
              <a:rPr lang="en-US" altLang="en-US" dirty="0"/>
              <a:t>Dynamic Web pages</a:t>
            </a:r>
          </a:p>
          <a:p>
            <a:r>
              <a:rPr lang="en-US" altLang="en-US" dirty="0"/>
              <a:t>Chapter focus: XML data model and languages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ADD8F7D-A2FC-4198-BB33-A530FA82F00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Steps for Extracting XML Documents from Databases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Create SQL query to extract desired information</a:t>
            </a:r>
          </a:p>
          <a:p>
            <a:r>
              <a:rPr lang="en-US" altLang="en-US" dirty="0"/>
              <a:t>Execute the query</a:t>
            </a:r>
          </a:p>
          <a:p>
            <a:r>
              <a:rPr lang="en-US" altLang="en-US" dirty="0"/>
              <a:t>Restructure from flat to tree structure</a:t>
            </a:r>
          </a:p>
          <a:p>
            <a:r>
              <a:rPr lang="en-US" altLang="en-US" dirty="0"/>
              <a:t>Customize query to select single or multiple objects into the document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4BC16C20-C170-4E5C-86E3-70AF5C9E68D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13.7 XML/SQL: SQL Functions for Creating XML Data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XMLELEMENT</a:t>
            </a:r>
          </a:p>
          <a:p>
            <a:pPr lvl="1"/>
            <a:r>
              <a:rPr lang="en-US" altLang="en-US" dirty="0"/>
              <a:t>Specifies tag (element) name that will appear in XML result</a:t>
            </a:r>
          </a:p>
          <a:p>
            <a:r>
              <a:rPr lang="en-US" altLang="en-US" dirty="0"/>
              <a:t>XMLFOREST</a:t>
            </a:r>
          </a:p>
          <a:p>
            <a:pPr lvl="1"/>
            <a:r>
              <a:rPr lang="en-US" altLang="en-US" dirty="0"/>
              <a:t>Specifies multiple element names</a:t>
            </a:r>
          </a:p>
          <a:p>
            <a:r>
              <a:rPr lang="en-US" altLang="en-US" dirty="0"/>
              <a:t>XMLAGG</a:t>
            </a:r>
          </a:p>
          <a:p>
            <a:pPr lvl="1"/>
            <a:r>
              <a:rPr lang="en-US" altLang="en-US" dirty="0"/>
              <a:t>Aggregate several elements</a:t>
            </a:r>
          </a:p>
          <a:p>
            <a:r>
              <a:rPr lang="en-US" altLang="en-US" dirty="0"/>
              <a:t>XMLROOT</a:t>
            </a:r>
          </a:p>
          <a:p>
            <a:pPr lvl="1"/>
            <a:r>
              <a:rPr lang="en-US" altLang="en-US" dirty="0"/>
              <a:t>Selected elements formatted as  XML document with single root element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E9F97593-DEA1-4B91-A175-0B7C146EA29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XML/SQL: SQL Functions for Creating XML Data (cont’d.)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XMLATTRIBUTES</a:t>
            </a:r>
          </a:p>
          <a:p>
            <a:pPr lvl="1"/>
            <a:r>
              <a:rPr lang="en-US" altLang="en-US" dirty="0"/>
              <a:t>Creates attributes for the elements of the XML result</a:t>
            </a:r>
          </a:p>
          <a:p>
            <a:r>
              <a:rPr lang="en-US" altLang="en-US" dirty="0"/>
              <a:t>Example: create XML element containing the EMPLOYEE lastname for the employee with SSN 123456789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Result: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19CF8ED0-3AC2-44EC-B598-D6C0F4C27AE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608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4467225"/>
            <a:ext cx="69723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838825"/>
            <a:ext cx="32004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2)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retrieve multiple columns for a single row: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Result: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5113A8C-F3F1-4959-81D9-4554806A805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7109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588" y="2433638"/>
            <a:ext cx="507682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5486400"/>
            <a:ext cx="72675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 create XML document with last name, first name, and salary of employees from Dept. 4: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3E358B12-1B1D-4798-8D06-1F76E4F1738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813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2586038"/>
            <a:ext cx="56483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Employee Example (Query 3 cont’d.)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Result: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75BAB66E-0969-4AF8-BE58-2962A1C83EF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4915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75342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13.8 Summary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Structured, semistructured, and unstructured data</a:t>
            </a:r>
          </a:p>
          <a:p>
            <a:r>
              <a:rPr lang="en-US" altLang="en-US" dirty="0"/>
              <a:t>Hierarchical data model of XML standard</a:t>
            </a:r>
          </a:p>
          <a:p>
            <a:r>
              <a:rPr lang="en-US" altLang="en-US" dirty="0"/>
              <a:t>Languages for specifying structure</a:t>
            </a:r>
          </a:p>
          <a:p>
            <a:pPr lvl="1"/>
            <a:r>
              <a:rPr lang="en-US" altLang="en-US" dirty="0"/>
              <a:t>XML DTD and XML schema</a:t>
            </a:r>
          </a:p>
          <a:p>
            <a:r>
              <a:rPr lang="en-US" altLang="en-US" dirty="0"/>
              <a:t>Approaches for storing XML documents</a:t>
            </a:r>
          </a:p>
          <a:p>
            <a:r>
              <a:rPr lang="en-US" altLang="en-US" dirty="0"/>
              <a:t>XPath and XQuery languages</a:t>
            </a:r>
          </a:p>
          <a:p>
            <a:r>
              <a:rPr lang="en-US" altLang="en-US" dirty="0"/>
              <a:t>Mapping issues</a:t>
            </a:r>
          </a:p>
          <a:p>
            <a:r>
              <a:rPr lang="en-US" altLang="en-US" dirty="0"/>
              <a:t>SQL/XML allows formatting query results as XML data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BFB5F11-D7BC-44C8-99C6-FA77EC888EB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13.1 Structured, Semistructured, and Unstructured Data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Structured data</a:t>
            </a:r>
          </a:p>
          <a:p>
            <a:pPr lvl="1"/>
            <a:r>
              <a:rPr lang="en-US" altLang="en-US" dirty="0"/>
              <a:t>Stored in relational database</a:t>
            </a:r>
          </a:p>
          <a:p>
            <a:r>
              <a:rPr lang="en-US" altLang="en-US" dirty="0"/>
              <a:t>Semistructured data</a:t>
            </a:r>
          </a:p>
          <a:p>
            <a:pPr lvl="1"/>
            <a:r>
              <a:rPr lang="en-US" altLang="en-US" dirty="0"/>
              <a:t>Not all data has identical structure</a:t>
            </a:r>
          </a:p>
          <a:p>
            <a:pPr lvl="1"/>
            <a:r>
              <a:rPr lang="en-US" altLang="en-US" dirty="0"/>
              <a:t>Schema information mixed in</a:t>
            </a:r>
          </a:p>
          <a:p>
            <a:pPr lvl="2"/>
            <a:r>
              <a:rPr lang="en-US" altLang="en-US" dirty="0"/>
              <a:t>Self-describing</a:t>
            </a:r>
          </a:p>
          <a:p>
            <a:pPr lvl="1"/>
            <a:r>
              <a:rPr lang="en-US" altLang="en-US" dirty="0"/>
              <a:t>Directed graph model</a:t>
            </a:r>
          </a:p>
          <a:p>
            <a:r>
              <a:rPr lang="en-US" altLang="en-US" dirty="0"/>
              <a:t>Unstructured data</a:t>
            </a:r>
          </a:p>
          <a:p>
            <a:pPr lvl="1"/>
            <a:r>
              <a:rPr lang="en-US" altLang="en-US" dirty="0"/>
              <a:t>Limited data type indication</a:t>
            </a:r>
          </a:p>
          <a:p>
            <a:pPr lvl="1"/>
            <a:r>
              <a:rPr lang="en-US" altLang="en-US" dirty="0"/>
              <a:t>Example: Web pages in HTML</a:t>
            </a:r>
          </a:p>
          <a:p>
            <a:pPr lvl="1"/>
            <a:endParaRPr lang="en-US" alt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05CFD864-2BFB-47A8-9F66-7FC343B69C6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Directed Graph Model for Semistructured Data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</a:t>
            </a:r>
            <a:fld id="{4BD68890-3E9E-4F25-B620-76BD4E756CE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184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543050"/>
            <a:ext cx="7343775" cy="476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1905000" y="6291263"/>
            <a:ext cx="53863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Figure 13.1 Representing semistructured data as a graph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Structured, Semistructured, and Unstructured Data (cont’d.)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HTML uses predefined tags</a:t>
            </a:r>
          </a:p>
          <a:p>
            <a:pPr lvl="1"/>
            <a:r>
              <a:rPr lang="en-US" altLang="en-US" dirty="0"/>
              <a:t>Document header</a:t>
            </a:r>
          </a:p>
          <a:p>
            <a:pPr lvl="2"/>
            <a:r>
              <a:rPr lang="en-US" altLang="en-US" dirty="0"/>
              <a:t>Script functions, formatting styles</a:t>
            </a:r>
          </a:p>
          <a:p>
            <a:pPr lvl="1"/>
            <a:r>
              <a:rPr lang="en-US" altLang="en-US" dirty="0"/>
              <a:t>Body</a:t>
            </a:r>
          </a:p>
          <a:p>
            <a:pPr lvl="1"/>
            <a:r>
              <a:rPr lang="en-US" altLang="en-US" dirty="0"/>
              <a:t>Table tags</a:t>
            </a:r>
          </a:p>
          <a:p>
            <a:pPr lvl="1"/>
            <a:r>
              <a:rPr lang="en-US" altLang="en-US" dirty="0"/>
              <a:t>Attributes</a:t>
            </a:r>
          </a:p>
          <a:p>
            <a:pPr lvl="1"/>
            <a:r>
              <a:rPr lang="en-US" altLang="en-US" dirty="0"/>
              <a:t>Large number of predefined tags</a:t>
            </a:r>
          </a:p>
          <a:p>
            <a:r>
              <a:rPr lang="en-US" altLang="en-US" dirty="0"/>
              <a:t>XHTML</a:t>
            </a:r>
          </a:p>
          <a:p>
            <a:pPr lvl="1"/>
            <a:r>
              <a:rPr lang="en-US" altLang="en-US" dirty="0"/>
              <a:t>Extends tags for different applications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B61E9A5B-45A3-424D-9B8D-33C4E7323E4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13.2 XML Hierarchical (Tree) Data Model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object: XML document</a:t>
            </a:r>
          </a:p>
          <a:p>
            <a:pPr lvl="1"/>
            <a:r>
              <a:rPr lang="en-US" altLang="en-US" dirty="0"/>
              <a:t>Element</a:t>
            </a:r>
          </a:p>
          <a:p>
            <a:pPr lvl="2"/>
            <a:r>
              <a:rPr lang="en-US" altLang="en-US" dirty="0"/>
              <a:t>Simple</a:t>
            </a:r>
          </a:p>
          <a:p>
            <a:pPr lvl="2"/>
            <a:r>
              <a:rPr lang="en-US" altLang="en-US" dirty="0"/>
              <a:t>Complex</a:t>
            </a:r>
          </a:p>
          <a:p>
            <a:pPr lvl="2"/>
            <a:r>
              <a:rPr lang="en-US" altLang="en-US" dirty="0"/>
              <a:t>Schema document defines element names</a:t>
            </a:r>
          </a:p>
          <a:p>
            <a:pPr lvl="1"/>
            <a:r>
              <a:rPr lang="en-US" altLang="en-US" dirty="0"/>
              <a:t>Attribute</a:t>
            </a:r>
          </a:p>
          <a:p>
            <a:r>
              <a:rPr lang="en-US" altLang="en-US" dirty="0"/>
              <a:t>Document types</a:t>
            </a:r>
          </a:p>
          <a:p>
            <a:pPr lvl="1"/>
            <a:r>
              <a:rPr lang="en-US" altLang="en-US" dirty="0"/>
              <a:t>Data-centric</a:t>
            </a:r>
          </a:p>
          <a:p>
            <a:pPr lvl="1"/>
            <a:r>
              <a:rPr lang="en-US" altLang="en-US" dirty="0"/>
              <a:t>Document-centric</a:t>
            </a:r>
          </a:p>
          <a:p>
            <a:pPr lvl="1"/>
            <a:r>
              <a:rPr lang="en-US" altLang="en-US" dirty="0"/>
              <a:t>Hybrid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5D3655A6-DA33-44BD-AE0E-39A3F8827D8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13.3 XML Documents, DTD, and XML Schema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Conditions for well-formed XML documents</a:t>
            </a:r>
          </a:p>
          <a:p>
            <a:pPr lvl="1"/>
            <a:r>
              <a:rPr lang="en-US" altLang="en-US" dirty="0"/>
              <a:t>Begins with XML declaration</a:t>
            </a:r>
          </a:p>
          <a:p>
            <a:pPr lvl="1"/>
            <a:r>
              <a:rPr lang="en-US" altLang="en-US" dirty="0"/>
              <a:t>Syntactically correct</a:t>
            </a:r>
          </a:p>
          <a:p>
            <a:pPr lvl="1"/>
            <a:r>
              <a:rPr lang="en-US" altLang="en-US" dirty="0"/>
              <a:t>Valid</a:t>
            </a:r>
          </a:p>
          <a:p>
            <a:pPr lvl="2"/>
            <a:r>
              <a:rPr lang="en-US" altLang="en-US" dirty="0"/>
              <a:t>Must follow a particular schema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6BE769BF-48BD-4112-915F-F89CFB67253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XML Documents, DTD, and XML Schema (cont’d.)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Notation for specifying elements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elementname* </a:t>
            </a:r>
            <a:r>
              <a:rPr lang="en-US" altLang="en-US" dirty="0"/>
              <a:t>indicates optional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elementname+ </a:t>
            </a:r>
            <a:r>
              <a:rPr lang="en-US" altLang="en-US" dirty="0"/>
              <a:t>indicates required multivalued (repeating)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elementname? </a:t>
            </a:r>
            <a:r>
              <a:rPr lang="en-US" altLang="en-US" dirty="0"/>
              <a:t>indicates optional single-valued (non-repeating) element</a:t>
            </a:r>
          </a:p>
          <a:p>
            <a:pPr lvl="1"/>
            <a:r>
              <a:rPr lang="en-US" altLang="en-US" dirty="0">
                <a:latin typeface="Tahoma" panose="020B0604030504040204" pitchFamily="34" charset="0"/>
                <a:cs typeface="Tahoma" panose="020B0604030504040204" pitchFamily="34" charset="0"/>
              </a:rPr>
              <a:t>elementname </a:t>
            </a:r>
            <a:r>
              <a:rPr lang="en-US" altLang="en-US" dirty="0"/>
              <a:t>indicates required single-valued (non-repeating) element</a:t>
            </a:r>
          </a:p>
          <a:p>
            <a:pPr lvl="1"/>
            <a:endParaRPr lang="en-US" altLang="en-US" b="1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13- </a:t>
            </a:r>
            <a:fld id="{5DD48397-35D4-4CB2-94A6-56A1823DCCE9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1831</TotalTime>
  <Words>1110</Words>
  <Application>Microsoft Office PowerPoint</Application>
  <PresentationFormat>Letter Paper (8.5x11 in)</PresentationFormat>
  <Paragraphs>233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13.1 Structured, Semistructured, and Unstructured Data</vt:lpstr>
      <vt:lpstr>Directed Graph Model for Semistructured Data</vt:lpstr>
      <vt:lpstr>Structured, Semistructured, and Unstructured Data (cont’d.)</vt:lpstr>
      <vt:lpstr>13.2 XML Hierarchical (Tree) Data Model</vt:lpstr>
      <vt:lpstr>13.3 XML Documents, DTD, and XML Schema</vt:lpstr>
      <vt:lpstr>XML Documents, DTD, and XML Schema (cont’d.)</vt:lpstr>
      <vt:lpstr>XML Documents, DTD, and XML Schema (cont’d.)</vt:lpstr>
      <vt:lpstr>XML Documents, DTD, and XML Schema (cont’d.)</vt:lpstr>
      <vt:lpstr>XML Schema</vt:lpstr>
      <vt:lpstr>XML Schema (cont’d.)</vt:lpstr>
      <vt:lpstr>XML Schema (cont’d.)</vt:lpstr>
      <vt:lpstr>13.4 Storing and Extracting XML Documents from Databases</vt:lpstr>
      <vt:lpstr>13.5 XML Languages</vt:lpstr>
      <vt:lpstr>XPath (cont’d.)</vt:lpstr>
      <vt:lpstr>XPath (cont’d.)</vt:lpstr>
      <vt:lpstr>XQuery: Specifying Queries in XML</vt:lpstr>
      <vt:lpstr>XQuery: Specifying Queries in XML</vt:lpstr>
      <vt:lpstr>Other Languages and Protocols Related to XML</vt:lpstr>
      <vt:lpstr>13.6 Extracting XML Documents from Relational Databases</vt:lpstr>
      <vt:lpstr>University Example</vt:lpstr>
      <vt:lpstr>University Example (cont’d.)</vt:lpstr>
      <vt:lpstr>University Example (cont’d.)</vt:lpstr>
      <vt:lpstr>University Example (cont’d.)</vt:lpstr>
      <vt:lpstr>University Example (cont’d.)</vt:lpstr>
      <vt:lpstr>University Example (cont’d.)</vt:lpstr>
      <vt:lpstr>Breaking Cycles to Convert Graphs into Trees</vt:lpstr>
      <vt:lpstr>Other Steps for Extracting XML Documents from Databases</vt:lpstr>
      <vt:lpstr>13.7 XML/SQL: SQL Functions for Creating XML Data</vt:lpstr>
      <vt:lpstr>XML/SQL: SQL Functions for Creating XML Data (cont’d.)</vt:lpstr>
      <vt:lpstr>Employee Example (Query 2)</vt:lpstr>
      <vt:lpstr>Employee Example (Query 3)</vt:lpstr>
      <vt:lpstr>Employee Example (Query 3 cont’d.)</vt:lpstr>
      <vt:lpstr>13.8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subject/>
  <dc:creator>user</dc:creator>
  <cp:keywords/>
  <dc:description/>
  <cp:lastModifiedBy>Keerthi</cp:lastModifiedBy>
  <cp:revision>171</cp:revision>
  <cp:lastPrinted>2001-11-04T00:51:13Z</cp:lastPrinted>
  <dcterms:created xsi:type="dcterms:W3CDTF">2005-02-25T19:46:41Z</dcterms:created>
  <dcterms:modified xsi:type="dcterms:W3CDTF">2023-02-20T23:27:01Z</dcterms:modified>
  <cp:category/>
</cp:coreProperties>
</file>