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400" r:id="rId2"/>
    <p:sldId id="584" r:id="rId3"/>
    <p:sldId id="664" r:id="rId4"/>
    <p:sldId id="586" r:id="rId5"/>
    <p:sldId id="665" r:id="rId6"/>
    <p:sldId id="666" r:id="rId7"/>
    <p:sldId id="667" r:id="rId8"/>
    <p:sldId id="676" r:id="rId9"/>
    <p:sldId id="677" r:id="rId10"/>
    <p:sldId id="678" r:id="rId11"/>
    <p:sldId id="679" r:id="rId12"/>
    <p:sldId id="680" r:id="rId13"/>
    <p:sldId id="681" r:id="rId14"/>
    <p:sldId id="686" r:id="rId15"/>
  </p:sldIdLst>
  <p:sldSz cx="20107275" cy="11310938"/>
  <p:notesSz cx="6858000" cy="9144000"/>
  <p:defaultTextStyle>
    <a:defPPr>
      <a:defRPr lang="en-US"/>
    </a:defPPr>
    <a:lvl1pPr algn="l" defTabSz="1790700" rtl="0" fontAlgn="base">
      <a:spcBef>
        <a:spcPct val="0"/>
      </a:spcBef>
      <a:spcAft>
        <a:spcPct val="0"/>
      </a:spcAft>
      <a:defRPr sz="3500" kern="1200">
        <a:solidFill>
          <a:schemeClr val="tx1"/>
        </a:solidFill>
        <a:latin typeface="Arial" pitchFamily="34" charset="0"/>
        <a:ea typeface="+mn-ea"/>
        <a:cs typeface="+mn-cs"/>
      </a:defRPr>
    </a:lvl1pPr>
    <a:lvl2pPr marL="893763" indent="-436563" algn="l" defTabSz="1790700" rtl="0" fontAlgn="base">
      <a:spcBef>
        <a:spcPct val="0"/>
      </a:spcBef>
      <a:spcAft>
        <a:spcPct val="0"/>
      </a:spcAft>
      <a:defRPr sz="3500" kern="1200">
        <a:solidFill>
          <a:schemeClr val="tx1"/>
        </a:solidFill>
        <a:latin typeface="Arial" pitchFamily="34" charset="0"/>
        <a:ea typeface="+mn-ea"/>
        <a:cs typeface="+mn-cs"/>
      </a:defRPr>
    </a:lvl2pPr>
    <a:lvl3pPr marL="1790700" indent="-876300" algn="l" defTabSz="1790700" rtl="0" fontAlgn="base">
      <a:spcBef>
        <a:spcPct val="0"/>
      </a:spcBef>
      <a:spcAft>
        <a:spcPct val="0"/>
      </a:spcAft>
      <a:defRPr sz="3500" kern="1200">
        <a:solidFill>
          <a:schemeClr val="tx1"/>
        </a:solidFill>
        <a:latin typeface="Arial" pitchFamily="34" charset="0"/>
        <a:ea typeface="+mn-ea"/>
        <a:cs typeface="+mn-cs"/>
      </a:defRPr>
    </a:lvl3pPr>
    <a:lvl4pPr marL="2689225" indent="-1317625" algn="l" defTabSz="1790700" rtl="0" fontAlgn="base">
      <a:spcBef>
        <a:spcPct val="0"/>
      </a:spcBef>
      <a:spcAft>
        <a:spcPct val="0"/>
      </a:spcAft>
      <a:defRPr sz="3500" kern="1200">
        <a:solidFill>
          <a:schemeClr val="tx1"/>
        </a:solidFill>
        <a:latin typeface="Arial" pitchFamily="34" charset="0"/>
        <a:ea typeface="+mn-ea"/>
        <a:cs typeface="+mn-cs"/>
      </a:defRPr>
    </a:lvl4pPr>
    <a:lvl5pPr marL="3586163" indent="-1757363" algn="l" defTabSz="1790700" rtl="0" fontAlgn="base">
      <a:spcBef>
        <a:spcPct val="0"/>
      </a:spcBef>
      <a:spcAft>
        <a:spcPct val="0"/>
      </a:spcAft>
      <a:defRPr sz="3500" kern="1200">
        <a:solidFill>
          <a:schemeClr val="tx1"/>
        </a:solidFill>
        <a:latin typeface="Arial" pitchFamily="34" charset="0"/>
        <a:ea typeface="+mn-ea"/>
        <a:cs typeface="+mn-cs"/>
      </a:defRPr>
    </a:lvl5pPr>
    <a:lvl6pPr marL="2286000" algn="l" defTabSz="914400" rtl="0" eaLnBrk="1" latinLnBrk="0" hangingPunct="1">
      <a:defRPr sz="3500" kern="1200">
        <a:solidFill>
          <a:schemeClr val="tx1"/>
        </a:solidFill>
        <a:latin typeface="Arial" pitchFamily="34" charset="0"/>
        <a:ea typeface="+mn-ea"/>
        <a:cs typeface="+mn-cs"/>
      </a:defRPr>
    </a:lvl6pPr>
    <a:lvl7pPr marL="2743200" algn="l" defTabSz="914400" rtl="0" eaLnBrk="1" latinLnBrk="0" hangingPunct="1">
      <a:defRPr sz="3500" kern="1200">
        <a:solidFill>
          <a:schemeClr val="tx1"/>
        </a:solidFill>
        <a:latin typeface="Arial" pitchFamily="34" charset="0"/>
        <a:ea typeface="+mn-ea"/>
        <a:cs typeface="+mn-cs"/>
      </a:defRPr>
    </a:lvl7pPr>
    <a:lvl8pPr marL="3200400" algn="l" defTabSz="914400" rtl="0" eaLnBrk="1" latinLnBrk="0" hangingPunct="1">
      <a:defRPr sz="3500" kern="1200">
        <a:solidFill>
          <a:schemeClr val="tx1"/>
        </a:solidFill>
        <a:latin typeface="Arial" pitchFamily="34" charset="0"/>
        <a:ea typeface="+mn-ea"/>
        <a:cs typeface="+mn-cs"/>
      </a:defRPr>
    </a:lvl8pPr>
    <a:lvl9pPr marL="3657600" algn="l" defTabSz="914400" rtl="0" eaLnBrk="1" latinLnBrk="0" hangingPunct="1">
      <a:defRPr sz="35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3563">
          <p15:clr>
            <a:srgbClr val="A4A3A4"/>
          </p15:clr>
        </p15:guide>
        <p15:guide id="2" pos="63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4BACC6"/>
    <a:srgbClr val="0000CC"/>
    <a:srgbClr val="2540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72" autoAdjust="0"/>
  </p:normalViewPr>
  <p:slideViewPr>
    <p:cSldViewPr>
      <p:cViewPr varScale="1">
        <p:scale>
          <a:sx n="32" d="100"/>
          <a:sy n="32" d="100"/>
        </p:scale>
        <p:origin x="1156" y="44"/>
      </p:cViewPr>
      <p:guideLst>
        <p:guide orient="horz" pos="3563"/>
        <p:guide pos="633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FD70AB1-E543-490D-AC74-9D6085565E5F}" type="datetimeFigureOut">
              <a:rPr lang="en-US"/>
              <a:pPr>
                <a:defRPr/>
              </a:pPr>
              <a:t>4/16/2024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2D7EA6E-C296-40F8-8325-63B00D980B0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793712">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793712">
              <a:defRPr sz="1200"/>
            </a:lvl1pPr>
          </a:lstStyle>
          <a:p>
            <a:pPr>
              <a:defRPr/>
            </a:pPr>
            <a:fld id="{5B0ECF49-6692-4DC4-8A07-F4838289388B}" type="datetimeFigureOut">
              <a:rPr lang="en-US"/>
              <a:pPr>
                <a:defRPr/>
              </a:pPr>
              <a:t>4/16/2024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793712">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793712">
              <a:defRPr sz="1200"/>
            </a:lvl1pPr>
          </a:lstStyle>
          <a:p>
            <a:pPr>
              <a:defRPr/>
            </a:pPr>
            <a:fld id="{03D2AF86-8C21-47B1-B0FA-402DD38C9CB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911225" rtl="0" eaLnBrk="0" fontAlgn="base" hangingPunct="0">
      <a:spcBef>
        <a:spcPct val="30000"/>
      </a:spcBef>
      <a:spcAft>
        <a:spcPct val="0"/>
      </a:spcAft>
      <a:defRPr sz="1200" kern="1200">
        <a:solidFill>
          <a:schemeClr val="tx1"/>
        </a:solidFill>
        <a:latin typeface="+mn-lt"/>
        <a:ea typeface="+mn-ea"/>
        <a:cs typeface="+mn-cs"/>
      </a:defRPr>
    </a:lvl1pPr>
    <a:lvl2pPr marL="454025" algn="l" defTabSz="911225" rtl="0" eaLnBrk="0" fontAlgn="base" hangingPunct="0">
      <a:spcBef>
        <a:spcPct val="30000"/>
      </a:spcBef>
      <a:spcAft>
        <a:spcPct val="0"/>
      </a:spcAft>
      <a:defRPr sz="1200" kern="1200">
        <a:solidFill>
          <a:schemeClr val="tx1"/>
        </a:solidFill>
        <a:latin typeface="+mn-lt"/>
        <a:ea typeface="+mn-ea"/>
        <a:cs typeface="+mn-cs"/>
      </a:defRPr>
    </a:lvl2pPr>
    <a:lvl3pPr marL="911225" algn="l" defTabSz="911225" rtl="0" eaLnBrk="0" fontAlgn="base" hangingPunct="0">
      <a:spcBef>
        <a:spcPct val="30000"/>
      </a:spcBef>
      <a:spcAft>
        <a:spcPct val="0"/>
      </a:spcAft>
      <a:defRPr sz="1200" kern="1200">
        <a:solidFill>
          <a:schemeClr val="tx1"/>
        </a:solidFill>
        <a:latin typeface="+mn-lt"/>
        <a:ea typeface="+mn-ea"/>
        <a:cs typeface="+mn-cs"/>
      </a:defRPr>
    </a:lvl3pPr>
    <a:lvl4pPr marL="1368425" algn="l" defTabSz="911225" rtl="0" eaLnBrk="0" fontAlgn="base" hangingPunct="0">
      <a:spcBef>
        <a:spcPct val="30000"/>
      </a:spcBef>
      <a:spcAft>
        <a:spcPct val="0"/>
      </a:spcAft>
      <a:defRPr sz="1200" kern="1200">
        <a:solidFill>
          <a:schemeClr val="tx1"/>
        </a:solidFill>
        <a:latin typeface="+mn-lt"/>
        <a:ea typeface="+mn-ea"/>
        <a:cs typeface="+mn-cs"/>
      </a:defRPr>
    </a:lvl4pPr>
    <a:lvl5pPr marL="1825625" algn="l" defTabSz="911225" rtl="0" eaLnBrk="0" fontAlgn="base" hangingPunct="0">
      <a:spcBef>
        <a:spcPct val="30000"/>
      </a:spcBef>
      <a:spcAft>
        <a:spcPct val="0"/>
      </a:spcAft>
      <a:defRPr sz="1200" kern="1200">
        <a:solidFill>
          <a:schemeClr val="tx1"/>
        </a:solidFill>
        <a:latin typeface="+mn-lt"/>
        <a:ea typeface="+mn-ea"/>
        <a:cs typeface="+mn-cs"/>
      </a:defRPr>
    </a:lvl5pPr>
    <a:lvl6pPr marL="2285584" algn="l" defTabSz="914234" rtl="0" eaLnBrk="1" latinLnBrk="0" hangingPunct="1">
      <a:defRPr sz="1200" kern="1200">
        <a:solidFill>
          <a:schemeClr val="tx1"/>
        </a:solidFill>
        <a:latin typeface="+mn-lt"/>
        <a:ea typeface="+mn-ea"/>
        <a:cs typeface="+mn-cs"/>
      </a:defRPr>
    </a:lvl6pPr>
    <a:lvl7pPr marL="2742699" algn="l" defTabSz="914234" rtl="0" eaLnBrk="1" latinLnBrk="0" hangingPunct="1">
      <a:defRPr sz="1200" kern="1200">
        <a:solidFill>
          <a:schemeClr val="tx1"/>
        </a:solidFill>
        <a:latin typeface="+mn-lt"/>
        <a:ea typeface="+mn-ea"/>
        <a:cs typeface="+mn-cs"/>
      </a:defRPr>
    </a:lvl7pPr>
    <a:lvl8pPr marL="3199816" algn="l" defTabSz="914234" rtl="0" eaLnBrk="1" latinLnBrk="0" hangingPunct="1">
      <a:defRPr sz="1200" kern="1200">
        <a:solidFill>
          <a:schemeClr val="tx1"/>
        </a:solidFill>
        <a:latin typeface="+mn-lt"/>
        <a:ea typeface="+mn-ea"/>
        <a:cs typeface="+mn-cs"/>
      </a:defRPr>
    </a:lvl8pPr>
    <a:lvl9pPr marL="3656933" algn="l" defTabSz="9142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69177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361819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241798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66393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91423" tIns="45712" rIns="91423" bIns="45712" anchor="ctr"/>
          <a:lstStyle/>
          <a:p>
            <a:pPr algn="ctr" defTabSz="1794916" fontAlgn="auto">
              <a:spcBef>
                <a:spcPts val="0"/>
              </a:spcBef>
              <a:spcAft>
                <a:spcPts val="0"/>
              </a:spcAft>
              <a:defRPr/>
            </a:pPr>
            <a:endParaRPr lang="en-IN" dirty="0">
              <a:solidFill>
                <a:srgbClr val="FFFFFF"/>
              </a:solidFill>
            </a:endParaRPr>
          </a:p>
        </p:txBody>
      </p:sp>
      <p:sp>
        <p:nvSpPr>
          <p:cNvPr id="5" name="object 3"/>
          <p:cNvSpPr>
            <a:spLocks/>
          </p:cNvSpPr>
          <p:nvPr userDrawn="1"/>
        </p:nvSpPr>
        <p:spPr bwMode="auto">
          <a:xfrm>
            <a:off x="-6350" y="-6350"/>
            <a:ext cx="9377363" cy="6477000"/>
          </a:xfrm>
          <a:custGeom>
            <a:avLst/>
            <a:gdLst>
              <a:gd name="T0" fmla="*/ 18801264 w 7436484"/>
              <a:gd name="T1" fmla="*/ 0 h 5134610"/>
              <a:gd name="T2" fmla="*/ 0 w 7436484"/>
              <a:gd name="T3" fmla="*/ 0 h 5134610"/>
              <a:gd name="T4" fmla="*/ 0 w 7436484"/>
              <a:gd name="T5" fmla="*/ 13003060 h 5134610"/>
              <a:gd name="T6" fmla="*/ 18801264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pPr defTabSz="1794916" fontAlgn="auto">
              <a:spcBef>
                <a:spcPts val="0"/>
              </a:spcBef>
              <a:spcAft>
                <a:spcPts val="0"/>
              </a:spcAft>
              <a:defRPr/>
            </a:pPr>
            <a:endParaRPr lang="en-US" dirty="0">
              <a:latin typeface="+mn-lt"/>
            </a:endParaRPr>
          </a:p>
        </p:txBody>
      </p:sp>
      <p:sp>
        <p:nvSpPr>
          <p:cNvPr id="6" name="object 6"/>
          <p:cNvSpPr txBox="1"/>
          <p:nvPr userDrawn="1"/>
        </p:nvSpPr>
        <p:spPr>
          <a:xfrm>
            <a:off x="2508250" y="720725"/>
            <a:ext cx="3810000" cy="1231900"/>
          </a:xfrm>
          <a:prstGeom prst="rect">
            <a:avLst/>
          </a:prstGeom>
        </p:spPr>
        <p:txBody>
          <a:bodyPr lIns="0" tIns="13335" rIns="0" bIns="0">
            <a:spAutoFit/>
          </a:bodyPr>
          <a:lstStyle/>
          <a:p>
            <a:pPr marL="12699" defTabSz="1794916" fontAlgn="auto">
              <a:lnSpc>
                <a:spcPts val="4694"/>
              </a:lnSpc>
              <a:spcBef>
                <a:spcPts val="104"/>
              </a:spcBef>
              <a:spcAft>
                <a:spcPts val="0"/>
              </a:spcAft>
              <a:defRPr/>
            </a:pPr>
            <a:r>
              <a:rPr lang="en-IN" sz="4300" b="1" spc="-35" dirty="0">
                <a:solidFill>
                  <a:srgbClr val="FFFFFF"/>
                </a:solidFill>
                <a:latin typeface="Helvetica-Bold"/>
                <a:ea typeface="ＭＳ Ｐゴシック" charset="0"/>
                <a:cs typeface="Helvetica-Bold"/>
              </a:rPr>
              <a:t>RV College of </a:t>
            </a:r>
          </a:p>
          <a:p>
            <a:pPr marL="12699" defTabSz="1794916" fontAlgn="auto">
              <a:lnSpc>
                <a:spcPts val="4694"/>
              </a:lnSpc>
              <a:spcBef>
                <a:spcPts val="104"/>
              </a:spcBef>
              <a:spcAft>
                <a:spcPts val="0"/>
              </a:spcAft>
              <a:defRPr/>
            </a:pPr>
            <a:r>
              <a:rPr lang="en-IN" sz="4300" b="1" spc="-35" dirty="0">
                <a:solidFill>
                  <a:srgbClr val="FFFFFF"/>
                </a:solidFill>
                <a:latin typeface="Helvetica-Bold"/>
                <a:ea typeface="ＭＳ Ｐゴシック" charset="0"/>
                <a:cs typeface="Helvetica-Bold"/>
              </a:rPr>
              <a:t>Engineering</a:t>
            </a:r>
            <a:r>
              <a:rPr lang="en-IN" sz="4300" b="1" spc="-35" baseline="30000" dirty="0">
                <a:solidFill>
                  <a:srgbClr val="FFFFFF"/>
                </a:solidFill>
                <a:latin typeface="Helvetica-Bold"/>
                <a:ea typeface="ＭＳ Ｐゴシック" charset="0"/>
                <a:cs typeface="Helvetica-Bold"/>
                <a:sym typeface="Symbol"/>
              </a:rPr>
              <a:t></a:t>
            </a:r>
            <a:endParaRPr sz="4300" baseline="30000" dirty="0">
              <a:latin typeface="Helvetica-Bold"/>
              <a:ea typeface="ＭＳ Ｐゴシック" charset="0"/>
              <a:cs typeface="Helvetica-Bold"/>
            </a:endParaRPr>
          </a:p>
        </p:txBody>
      </p:sp>
      <p:sp>
        <p:nvSpPr>
          <p:cNvPr id="7" name="object 7"/>
          <p:cNvSpPr txBox="1"/>
          <p:nvPr userDrawn="1"/>
        </p:nvSpPr>
        <p:spPr>
          <a:xfrm>
            <a:off x="15463838" y="322263"/>
            <a:ext cx="4364037" cy="458787"/>
          </a:xfrm>
          <a:prstGeom prst="rect">
            <a:avLst/>
          </a:prstGeom>
        </p:spPr>
        <p:txBody>
          <a:bodyPr lIns="0" tIns="12699" rIns="0" bIns="0">
            <a:spAutoFit/>
          </a:bodyPr>
          <a:lstStyle/>
          <a:p>
            <a:pPr marL="12699" defTabSz="1794916" fontAlgn="auto">
              <a:spcBef>
                <a:spcPts val="100"/>
              </a:spcBef>
              <a:spcAft>
                <a:spcPts val="0"/>
              </a:spcAft>
              <a:defRPr/>
            </a:pPr>
            <a:r>
              <a:rPr sz="2900" i="1" spc="-6" dirty="0">
                <a:solidFill>
                  <a:srgbClr val="422C75"/>
                </a:solidFill>
                <a:latin typeface="Playfair Display"/>
                <a:ea typeface="ＭＳ Ｐゴシック" charset="0"/>
                <a:cs typeface="Playfair Display"/>
              </a:rPr>
              <a:t>Go, change </a:t>
            </a:r>
            <a:r>
              <a:rPr sz="2900" i="1" dirty="0">
                <a:solidFill>
                  <a:srgbClr val="422C75"/>
                </a:solidFill>
                <a:latin typeface="Playfair Display"/>
                <a:ea typeface="ＭＳ Ｐゴシック" charset="0"/>
                <a:cs typeface="Playfair Display"/>
              </a:rPr>
              <a:t>the</a:t>
            </a:r>
            <a:r>
              <a:rPr sz="2900" i="1" spc="-80" dirty="0">
                <a:solidFill>
                  <a:srgbClr val="422C75"/>
                </a:solidFill>
                <a:latin typeface="Playfair Display"/>
                <a:ea typeface="ＭＳ Ｐゴシック" charset="0"/>
                <a:cs typeface="Playfair Display"/>
              </a:rPr>
              <a:t> </a:t>
            </a:r>
            <a:r>
              <a:rPr sz="2900" i="1" spc="-6" dirty="0">
                <a:solidFill>
                  <a:srgbClr val="422C75"/>
                </a:solidFill>
                <a:latin typeface="Playfair Display"/>
                <a:ea typeface="ＭＳ Ｐゴシック" charset="0"/>
                <a:cs typeface="Playfair Display"/>
              </a:rPr>
              <a:t>world</a:t>
            </a:r>
            <a:endParaRPr sz="2900" dirty="0">
              <a:latin typeface="Playfair Display"/>
              <a:ea typeface="ＭＳ Ｐゴシック" charset="0"/>
              <a:cs typeface="Playfair Display"/>
            </a:endParaRPr>
          </a:p>
        </p:txBody>
      </p:sp>
      <p:pic>
        <p:nvPicPr>
          <p:cNvPr id="8" name="Picture 16" descr="RVCE new logo.png"/>
          <p:cNvPicPr>
            <a:picLocks noChangeAspect="1"/>
          </p:cNvPicPr>
          <p:nvPr userDrawn="1"/>
        </p:nvPicPr>
        <p:blipFill>
          <a:blip r:embed="rId2" cstate="print"/>
          <a:srcRect/>
          <a:stretch>
            <a:fillRect/>
          </a:stretch>
        </p:blipFill>
        <p:spPr bwMode="auto">
          <a:xfrm>
            <a:off x="833438" y="703263"/>
            <a:ext cx="1447800" cy="1406525"/>
          </a:xfrm>
          <a:prstGeom prst="rect">
            <a:avLst/>
          </a:prstGeom>
          <a:noFill/>
          <a:ln w="9525">
            <a:noFill/>
            <a:miter lim="800000"/>
            <a:headEnd/>
            <a:tailEnd/>
          </a:ln>
        </p:spPr>
      </p:pic>
      <p:sp>
        <p:nvSpPr>
          <p:cNvPr id="2" name="Title 1"/>
          <p:cNvSpPr>
            <a:spLocks noGrp="1"/>
          </p:cNvSpPr>
          <p:nvPr>
            <p:ph type="ctrTitle"/>
          </p:nvPr>
        </p:nvSpPr>
        <p:spPr>
          <a:xfrm>
            <a:off x="1508046" y="3513726"/>
            <a:ext cx="17091184" cy="2424521"/>
          </a:xfrm>
        </p:spPr>
        <p:txBody>
          <a:bodyPr>
            <a:normAutofit/>
          </a:bodyPr>
          <a:lstStyle>
            <a:lvl1pPr>
              <a:defRPr lang="en-US" altLang="en-US" sz="7900" kern="1200" dirty="0">
                <a:solidFill>
                  <a:srgbClr val="005893"/>
                </a:solidFill>
                <a:latin typeface="Playfair Display" charset="0"/>
                <a:ea typeface="ＭＳ Ｐゴシック" pitchFamily="34" charset="-128"/>
                <a:cs typeface="+mn-cs"/>
              </a:defRPr>
            </a:lvl1pPr>
          </a:lstStyle>
          <a:p>
            <a:r>
              <a:rPr lang="en-US" dirty="0"/>
              <a:t>Click to edit Master title style</a:t>
            </a:r>
          </a:p>
        </p:txBody>
      </p:sp>
      <p:sp>
        <p:nvSpPr>
          <p:cNvPr id="3" name="Subtitle 2"/>
          <p:cNvSpPr>
            <a:spLocks noGrp="1"/>
          </p:cNvSpPr>
          <p:nvPr>
            <p:ph type="subTitle" idx="1"/>
          </p:nvPr>
        </p:nvSpPr>
        <p:spPr>
          <a:xfrm>
            <a:off x="3016091" y="6409533"/>
            <a:ext cx="14075093" cy="2890573"/>
          </a:xfrm>
        </p:spPr>
        <p:txBody>
          <a:bodyPr>
            <a:normAutofit/>
          </a:bodyPr>
          <a:lstStyle>
            <a:lvl1pPr marL="0" indent="0" algn="ctr">
              <a:buNone/>
              <a:defRPr lang="en-US" altLang="en-US" sz="3700" kern="1200" dirty="0">
                <a:solidFill>
                  <a:schemeClr val="tx1"/>
                </a:solidFill>
                <a:latin typeface="Helvetica-Bold" charset="0"/>
                <a:ea typeface="ＭＳ Ｐゴシック" pitchFamily="34" charset="-128"/>
                <a:cs typeface="+mn-cs"/>
              </a:defRPr>
            </a:lvl1pPr>
            <a:lvl2pPr marL="897456" indent="0" algn="ctr">
              <a:buNone/>
              <a:defRPr>
                <a:solidFill>
                  <a:schemeClr val="tx1">
                    <a:tint val="75000"/>
                  </a:schemeClr>
                </a:solidFill>
              </a:defRPr>
            </a:lvl2pPr>
            <a:lvl3pPr marL="1794916" indent="0" algn="ctr">
              <a:buNone/>
              <a:defRPr>
                <a:solidFill>
                  <a:schemeClr val="tx1">
                    <a:tint val="75000"/>
                  </a:schemeClr>
                </a:solidFill>
              </a:defRPr>
            </a:lvl3pPr>
            <a:lvl4pPr marL="2692371" indent="0" algn="ctr">
              <a:buNone/>
              <a:defRPr>
                <a:solidFill>
                  <a:schemeClr val="tx1">
                    <a:tint val="75000"/>
                  </a:schemeClr>
                </a:solidFill>
              </a:defRPr>
            </a:lvl4pPr>
            <a:lvl5pPr marL="3589827" indent="0" algn="ctr">
              <a:buNone/>
              <a:defRPr>
                <a:solidFill>
                  <a:schemeClr val="tx1">
                    <a:tint val="75000"/>
                  </a:schemeClr>
                </a:solidFill>
              </a:defRPr>
            </a:lvl5pPr>
            <a:lvl6pPr marL="4487283" indent="0" algn="ctr">
              <a:buNone/>
              <a:defRPr>
                <a:solidFill>
                  <a:schemeClr val="tx1">
                    <a:tint val="75000"/>
                  </a:schemeClr>
                </a:solidFill>
              </a:defRPr>
            </a:lvl6pPr>
            <a:lvl7pPr marL="5384743" indent="0" algn="ctr">
              <a:buNone/>
              <a:defRPr>
                <a:solidFill>
                  <a:schemeClr val="tx1">
                    <a:tint val="75000"/>
                  </a:schemeClr>
                </a:solidFill>
              </a:defRPr>
            </a:lvl7pPr>
            <a:lvl8pPr marL="6282199" indent="0" algn="ctr">
              <a:buNone/>
              <a:defRPr>
                <a:solidFill>
                  <a:schemeClr val="tx1">
                    <a:tint val="75000"/>
                  </a:schemeClr>
                </a:solidFill>
              </a:defRPr>
            </a:lvl8pPr>
            <a:lvl9pPr marL="7179655" indent="0" algn="ctr">
              <a:buNone/>
              <a:defRPr>
                <a:solidFill>
                  <a:schemeClr val="tx1">
                    <a:tint val="75000"/>
                  </a:schemeClr>
                </a:solidFill>
              </a:defRPr>
            </a:lvl9pPr>
          </a:lstStyle>
          <a:p>
            <a:r>
              <a:rPr lang="en-US" dirty="0"/>
              <a:t>Click to edit Master subtitle style</a:t>
            </a:r>
          </a:p>
        </p:txBody>
      </p:sp>
      <p:sp>
        <p:nvSpPr>
          <p:cNvPr id="9" name="Date Placeholder 3"/>
          <p:cNvSpPr>
            <a:spLocks noGrp="1"/>
          </p:cNvSpPr>
          <p:nvPr>
            <p:ph type="dt" sz="half" idx="10"/>
          </p:nvPr>
        </p:nvSpPr>
        <p:spPr/>
        <p:txBody>
          <a:bodyPr/>
          <a:lstStyle>
            <a:lvl1pPr>
              <a:defRPr/>
            </a:lvl1pPr>
          </a:lstStyle>
          <a:p>
            <a:pPr>
              <a:defRPr/>
            </a:pPr>
            <a:fld id="{C2302B2C-0B75-42CE-888B-E4077C9973C9}" type="datetimeFigureOut">
              <a:rPr lang="en-US"/>
              <a:pPr>
                <a:defRPr/>
              </a:pPr>
              <a:t>4/16/2024</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14C74229-EAD3-4871-B612-F7F187176B3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9C0616A-25E8-4543-911C-4B4EC77325F1}" type="datetimeFigureOut">
              <a:rPr lang="en-US"/>
              <a:pPr>
                <a:defRPr/>
              </a:pPr>
              <a:t>4/16/2024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76FD3F-56B8-4D8B-9221-0DCC6B390C8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056444" y="746209"/>
            <a:ext cx="9948912" cy="159190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09712" y="746209"/>
            <a:ext cx="29511615" cy="159190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0C82B89-E991-4B9F-B5EE-80C3BF675786}" type="datetimeFigureOut">
              <a:rPr lang="en-US"/>
              <a:pPr>
                <a:defRPr/>
              </a:pPr>
              <a:t>4/16/2024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7C5510-24CE-4231-A414-A3F61587869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66FB48D-7479-4800-8475-02D4ED5FB806}" type="datetimeFigureOut">
              <a:rPr lang="en-US"/>
              <a:pPr>
                <a:defRPr/>
              </a:pPr>
              <a:t>4/16/2024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7D4224-73C4-4080-B4A4-71FA2EEDD1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88336" y="7268327"/>
            <a:ext cx="17091184" cy="2246478"/>
          </a:xfrm>
        </p:spPr>
        <p:txBody>
          <a:bodyPr anchor="t"/>
          <a:lstStyle>
            <a:lvl1pPr algn="l">
              <a:defRPr sz="7900" b="1" cap="all"/>
            </a:lvl1pPr>
          </a:lstStyle>
          <a:p>
            <a:r>
              <a:rPr lang="en-US"/>
              <a:t>Click to edit Master title style</a:t>
            </a:r>
          </a:p>
        </p:txBody>
      </p:sp>
      <p:sp>
        <p:nvSpPr>
          <p:cNvPr id="3" name="Text Placeholder 2"/>
          <p:cNvSpPr>
            <a:spLocks noGrp="1"/>
          </p:cNvSpPr>
          <p:nvPr>
            <p:ph type="body" idx="1"/>
          </p:nvPr>
        </p:nvSpPr>
        <p:spPr>
          <a:xfrm>
            <a:off x="1588336" y="4794062"/>
            <a:ext cx="17091184" cy="2474267"/>
          </a:xfrm>
        </p:spPr>
        <p:txBody>
          <a:bodyPr anchor="b"/>
          <a:lstStyle>
            <a:lvl1pPr marL="0" indent="0">
              <a:buNone/>
              <a:defRPr sz="3900">
                <a:solidFill>
                  <a:schemeClr val="tx1">
                    <a:tint val="75000"/>
                  </a:schemeClr>
                </a:solidFill>
              </a:defRPr>
            </a:lvl1pPr>
            <a:lvl2pPr marL="897456" indent="0">
              <a:buNone/>
              <a:defRPr sz="3500">
                <a:solidFill>
                  <a:schemeClr val="tx1">
                    <a:tint val="75000"/>
                  </a:schemeClr>
                </a:solidFill>
              </a:defRPr>
            </a:lvl2pPr>
            <a:lvl3pPr marL="1794916" indent="0">
              <a:buNone/>
              <a:defRPr sz="3100">
                <a:solidFill>
                  <a:schemeClr val="tx1">
                    <a:tint val="75000"/>
                  </a:schemeClr>
                </a:solidFill>
              </a:defRPr>
            </a:lvl3pPr>
            <a:lvl4pPr marL="2692371" indent="0">
              <a:buNone/>
              <a:defRPr sz="2700">
                <a:solidFill>
                  <a:schemeClr val="tx1">
                    <a:tint val="75000"/>
                  </a:schemeClr>
                </a:solidFill>
              </a:defRPr>
            </a:lvl4pPr>
            <a:lvl5pPr marL="3589827" indent="0">
              <a:buNone/>
              <a:defRPr sz="2700">
                <a:solidFill>
                  <a:schemeClr val="tx1">
                    <a:tint val="75000"/>
                  </a:schemeClr>
                </a:solidFill>
              </a:defRPr>
            </a:lvl5pPr>
            <a:lvl6pPr marL="4487283" indent="0">
              <a:buNone/>
              <a:defRPr sz="2700">
                <a:solidFill>
                  <a:schemeClr val="tx1">
                    <a:tint val="75000"/>
                  </a:schemeClr>
                </a:solidFill>
              </a:defRPr>
            </a:lvl6pPr>
            <a:lvl7pPr marL="5384743" indent="0">
              <a:buNone/>
              <a:defRPr sz="2700">
                <a:solidFill>
                  <a:schemeClr val="tx1">
                    <a:tint val="75000"/>
                  </a:schemeClr>
                </a:solidFill>
              </a:defRPr>
            </a:lvl7pPr>
            <a:lvl8pPr marL="6282199" indent="0">
              <a:buNone/>
              <a:defRPr sz="2700">
                <a:solidFill>
                  <a:schemeClr val="tx1">
                    <a:tint val="75000"/>
                  </a:schemeClr>
                </a:solidFill>
              </a:defRPr>
            </a:lvl8pPr>
            <a:lvl9pPr marL="7179655" indent="0">
              <a:buNone/>
              <a:defRPr sz="2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A334186-12C9-4C15-AE5A-88DD9AEBA9DC}" type="datetimeFigureOut">
              <a:rPr lang="en-US"/>
              <a:pPr>
                <a:defRPr/>
              </a:pPr>
              <a:t>4/16/2024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3ED3A40-62D0-446C-9722-204E4D71C53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09707" y="4354189"/>
            <a:ext cx="19730264" cy="12311118"/>
          </a:xfrm>
        </p:spPr>
        <p:txBody>
          <a:bodyPr/>
          <a:lstStyle>
            <a:lvl1pPr>
              <a:defRPr sz="5500"/>
            </a:lvl1pPr>
            <a:lvl2pPr>
              <a:defRPr sz="47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75091" y="4354189"/>
            <a:ext cx="19730264" cy="12311118"/>
          </a:xfrm>
        </p:spPr>
        <p:txBody>
          <a:bodyPr/>
          <a:lstStyle>
            <a:lvl1pPr>
              <a:defRPr sz="5500"/>
            </a:lvl1pPr>
            <a:lvl2pPr>
              <a:defRPr sz="47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431F973-24F3-4036-A16C-CAA5D56EE5D4}" type="datetimeFigureOut">
              <a:rPr lang="en-US"/>
              <a:pPr>
                <a:defRPr/>
              </a:pPr>
              <a:t>4/16/2024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9AEC1D9-9F96-47B1-8C31-55DE66EBDF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5364" y="452962"/>
            <a:ext cx="18096548" cy="18851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364" y="2531872"/>
            <a:ext cx="8884205" cy="1055163"/>
          </a:xfrm>
        </p:spPr>
        <p:txBody>
          <a:bodyPr anchor="b"/>
          <a:lstStyle>
            <a:lvl1pPr marL="0" indent="0">
              <a:buNone/>
              <a:defRPr sz="4700" b="1"/>
            </a:lvl1pPr>
            <a:lvl2pPr marL="897456" indent="0">
              <a:buNone/>
              <a:defRPr sz="3900" b="1"/>
            </a:lvl2pPr>
            <a:lvl3pPr marL="1794916" indent="0">
              <a:buNone/>
              <a:defRPr sz="3500" b="1"/>
            </a:lvl3pPr>
            <a:lvl4pPr marL="2692371" indent="0">
              <a:buNone/>
              <a:defRPr sz="3100" b="1"/>
            </a:lvl4pPr>
            <a:lvl5pPr marL="3589827" indent="0">
              <a:buNone/>
              <a:defRPr sz="3100" b="1"/>
            </a:lvl5pPr>
            <a:lvl6pPr marL="4487283" indent="0">
              <a:buNone/>
              <a:defRPr sz="3100" b="1"/>
            </a:lvl6pPr>
            <a:lvl7pPr marL="5384743" indent="0">
              <a:buNone/>
              <a:defRPr sz="3100" b="1"/>
            </a:lvl7pPr>
            <a:lvl8pPr marL="6282199" indent="0">
              <a:buNone/>
              <a:defRPr sz="3100" b="1"/>
            </a:lvl8pPr>
            <a:lvl9pPr marL="7179655" indent="0">
              <a:buNone/>
              <a:defRPr sz="3100" b="1"/>
            </a:lvl9pPr>
          </a:lstStyle>
          <a:p>
            <a:pPr lvl="0"/>
            <a:r>
              <a:rPr lang="en-US"/>
              <a:t>Click to edit Master text styles</a:t>
            </a:r>
          </a:p>
        </p:txBody>
      </p:sp>
      <p:sp>
        <p:nvSpPr>
          <p:cNvPr id="4" name="Content Placeholder 3"/>
          <p:cNvSpPr>
            <a:spLocks noGrp="1"/>
          </p:cNvSpPr>
          <p:nvPr>
            <p:ph sz="half" idx="2"/>
          </p:nvPr>
        </p:nvSpPr>
        <p:spPr>
          <a:xfrm>
            <a:off x="1005364" y="3587033"/>
            <a:ext cx="8884205" cy="6516882"/>
          </a:xfrm>
        </p:spPr>
        <p:txBody>
          <a:bodyPr/>
          <a:lstStyle>
            <a:lvl1pPr>
              <a:defRPr sz="4700"/>
            </a:lvl1pPr>
            <a:lvl2pPr>
              <a:defRPr sz="3900"/>
            </a:lvl2pPr>
            <a:lvl3pPr>
              <a:defRPr sz="3500"/>
            </a:lvl3pPr>
            <a:lvl4pPr>
              <a:defRPr sz="3100"/>
            </a:lvl4pPr>
            <a:lvl5pPr>
              <a:defRPr sz="3100"/>
            </a:lvl5pPr>
            <a:lvl6pPr>
              <a:defRPr sz="3100"/>
            </a:lvl6pPr>
            <a:lvl7pPr>
              <a:defRPr sz="3100"/>
            </a:lvl7pPr>
            <a:lvl8pPr>
              <a:defRPr sz="3100"/>
            </a:lvl8pPr>
            <a:lvl9pPr>
              <a:defRPr sz="3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214222" y="2531872"/>
            <a:ext cx="8887695" cy="1055163"/>
          </a:xfrm>
        </p:spPr>
        <p:txBody>
          <a:bodyPr anchor="b"/>
          <a:lstStyle>
            <a:lvl1pPr marL="0" indent="0">
              <a:buNone/>
              <a:defRPr sz="4700" b="1"/>
            </a:lvl1pPr>
            <a:lvl2pPr marL="897456" indent="0">
              <a:buNone/>
              <a:defRPr sz="3900" b="1"/>
            </a:lvl2pPr>
            <a:lvl3pPr marL="1794916" indent="0">
              <a:buNone/>
              <a:defRPr sz="3500" b="1"/>
            </a:lvl3pPr>
            <a:lvl4pPr marL="2692371" indent="0">
              <a:buNone/>
              <a:defRPr sz="3100" b="1"/>
            </a:lvl4pPr>
            <a:lvl5pPr marL="3589827" indent="0">
              <a:buNone/>
              <a:defRPr sz="3100" b="1"/>
            </a:lvl5pPr>
            <a:lvl6pPr marL="4487283" indent="0">
              <a:buNone/>
              <a:defRPr sz="3100" b="1"/>
            </a:lvl6pPr>
            <a:lvl7pPr marL="5384743" indent="0">
              <a:buNone/>
              <a:defRPr sz="3100" b="1"/>
            </a:lvl7pPr>
            <a:lvl8pPr marL="6282199" indent="0">
              <a:buNone/>
              <a:defRPr sz="3100" b="1"/>
            </a:lvl8pPr>
            <a:lvl9pPr marL="7179655" indent="0">
              <a:buNone/>
              <a:defRPr sz="3100" b="1"/>
            </a:lvl9pPr>
          </a:lstStyle>
          <a:p>
            <a:pPr lvl="0"/>
            <a:r>
              <a:rPr lang="en-US"/>
              <a:t>Click to edit Master text styles</a:t>
            </a:r>
          </a:p>
        </p:txBody>
      </p:sp>
      <p:sp>
        <p:nvSpPr>
          <p:cNvPr id="6" name="Content Placeholder 5"/>
          <p:cNvSpPr>
            <a:spLocks noGrp="1"/>
          </p:cNvSpPr>
          <p:nvPr>
            <p:ph sz="quarter" idx="4"/>
          </p:nvPr>
        </p:nvSpPr>
        <p:spPr>
          <a:xfrm>
            <a:off x="10214222" y="3587033"/>
            <a:ext cx="8887695" cy="6516882"/>
          </a:xfrm>
        </p:spPr>
        <p:txBody>
          <a:bodyPr/>
          <a:lstStyle>
            <a:lvl1pPr>
              <a:defRPr sz="4700"/>
            </a:lvl1pPr>
            <a:lvl2pPr>
              <a:defRPr sz="3900"/>
            </a:lvl2pPr>
            <a:lvl3pPr>
              <a:defRPr sz="3500"/>
            </a:lvl3pPr>
            <a:lvl4pPr>
              <a:defRPr sz="3100"/>
            </a:lvl4pPr>
            <a:lvl5pPr>
              <a:defRPr sz="3100"/>
            </a:lvl5pPr>
            <a:lvl6pPr>
              <a:defRPr sz="3100"/>
            </a:lvl6pPr>
            <a:lvl7pPr>
              <a:defRPr sz="3100"/>
            </a:lvl7pPr>
            <a:lvl8pPr>
              <a:defRPr sz="3100"/>
            </a:lvl8pPr>
            <a:lvl9pPr>
              <a:defRPr sz="3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0DE71E0-923F-4DBD-8BA9-3CEEF0BA8443}" type="datetimeFigureOut">
              <a:rPr lang="en-US"/>
              <a:pPr>
                <a:defRPr/>
              </a:pPr>
              <a:t>4/16/2024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5A13035-E1FD-4AB5-A88D-3A207B3B38A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AAD3CE3-C802-46EE-A3CC-5EBED612B0AF}" type="datetimeFigureOut">
              <a:rPr lang="en-US"/>
              <a:pPr>
                <a:defRPr/>
              </a:pPr>
              <a:t>4/16/2024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DDC5AEE-8E0F-479C-B157-8D273F53DD7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F22ADBF-F863-4762-BABE-C8ED3609A39D}" type="datetimeFigureOut">
              <a:rPr lang="en-US"/>
              <a:pPr>
                <a:defRPr/>
              </a:pPr>
              <a:t>4/16/2024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DBA313C-12E0-4028-956F-7CCA559BD73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5369" y="450343"/>
            <a:ext cx="6615155" cy="1916576"/>
          </a:xfrm>
        </p:spPr>
        <p:txBody>
          <a:bodyPr anchor="b"/>
          <a:lstStyle>
            <a:lvl1pPr algn="l">
              <a:defRPr sz="3900" b="1"/>
            </a:lvl1pPr>
          </a:lstStyle>
          <a:p>
            <a:r>
              <a:rPr lang="en-US"/>
              <a:t>Click to edit Master title style</a:t>
            </a:r>
          </a:p>
        </p:txBody>
      </p:sp>
      <p:sp>
        <p:nvSpPr>
          <p:cNvPr id="3" name="Content Placeholder 2"/>
          <p:cNvSpPr>
            <a:spLocks noGrp="1"/>
          </p:cNvSpPr>
          <p:nvPr>
            <p:ph idx="1"/>
          </p:nvPr>
        </p:nvSpPr>
        <p:spPr>
          <a:xfrm>
            <a:off x="7861386" y="450345"/>
            <a:ext cx="11240525" cy="9653572"/>
          </a:xfrm>
        </p:spPr>
        <p:txBody>
          <a:bodyPr/>
          <a:lstStyle>
            <a:lvl1pPr>
              <a:defRPr sz="6300"/>
            </a:lvl1pPr>
            <a:lvl2pPr>
              <a:defRPr sz="5500"/>
            </a:lvl2pPr>
            <a:lvl3pPr>
              <a:defRPr sz="47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05369" y="2366922"/>
            <a:ext cx="6615155" cy="7736997"/>
          </a:xfrm>
        </p:spPr>
        <p:txBody>
          <a:bodyPr/>
          <a:lstStyle>
            <a:lvl1pPr marL="0" indent="0">
              <a:buNone/>
              <a:defRPr sz="2700"/>
            </a:lvl1pPr>
            <a:lvl2pPr marL="897456" indent="0">
              <a:buNone/>
              <a:defRPr sz="2400"/>
            </a:lvl2pPr>
            <a:lvl3pPr marL="1794916" indent="0">
              <a:buNone/>
              <a:defRPr sz="2000"/>
            </a:lvl3pPr>
            <a:lvl4pPr marL="2692371" indent="0">
              <a:buNone/>
              <a:defRPr sz="1800"/>
            </a:lvl4pPr>
            <a:lvl5pPr marL="3589827" indent="0">
              <a:buNone/>
              <a:defRPr sz="1800"/>
            </a:lvl5pPr>
            <a:lvl6pPr marL="4487283" indent="0">
              <a:buNone/>
              <a:defRPr sz="1800"/>
            </a:lvl6pPr>
            <a:lvl7pPr marL="5384743" indent="0">
              <a:buNone/>
              <a:defRPr sz="1800"/>
            </a:lvl7pPr>
            <a:lvl8pPr marL="6282199" indent="0">
              <a:buNone/>
              <a:defRPr sz="1800"/>
            </a:lvl8pPr>
            <a:lvl9pPr marL="7179655" indent="0">
              <a:buNone/>
              <a:defRPr sz="1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837261B-5C8F-409E-9C2B-F7DFD3EF1BBF}" type="datetimeFigureOut">
              <a:rPr lang="en-US"/>
              <a:pPr>
                <a:defRPr/>
              </a:pPr>
              <a:t>4/16/2024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5E56AE-58FA-43DA-BC97-B569E87EA43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41167" y="7917657"/>
            <a:ext cx="12064365" cy="934724"/>
          </a:xfrm>
        </p:spPr>
        <p:txBody>
          <a:bodyPr anchor="b"/>
          <a:lstStyle>
            <a:lvl1pPr algn="l">
              <a:defRPr sz="3900" b="1"/>
            </a:lvl1pPr>
          </a:lstStyle>
          <a:p>
            <a:r>
              <a:rPr lang="en-US"/>
              <a:t>Click to edit Master title style</a:t>
            </a:r>
          </a:p>
        </p:txBody>
      </p:sp>
      <p:sp>
        <p:nvSpPr>
          <p:cNvPr id="3" name="Picture Placeholder 2"/>
          <p:cNvSpPr>
            <a:spLocks noGrp="1"/>
          </p:cNvSpPr>
          <p:nvPr>
            <p:ph type="pic" idx="1"/>
          </p:nvPr>
        </p:nvSpPr>
        <p:spPr>
          <a:xfrm>
            <a:off x="3941167" y="1010653"/>
            <a:ext cx="12064365" cy="6786563"/>
          </a:xfrm>
        </p:spPr>
        <p:txBody>
          <a:bodyPr rtlCol="0">
            <a:normAutofit/>
          </a:bodyPr>
          <a:lstStyle>
            <a:lvl1pPr marL="0" indent="0">
              <a:buNone/>
              <a:defRPr sz="6300"/>
            </a:lvl1pPr>
            <a:lvl2pPr marL="897456" indent="0">
              <a:buNone/>
              <a:defRPr sz="5500"/>
            </a:lvl2pPr>
            <a:lvl3pPr marL="1794916" indent="0">
              <a:buNone/>
              <a:defRPr sz="4700"/>
            </a:lvl3pPr>
            <a:lvl4pPr marL="2692371" indent="0">
              <a:buNone/>
              <a:defRPr sz="3900"/>
            </a:lvl4pPr>
            <a:lvl5pPr marL="3589827" indent="0">
              <a:buNone/>
              <a:defRPr sz="3900"/>
            </a:lvl5pPr>
            <a:lvl6pPr marL="4487283" indent="0">
              <a:buNone/>
              <a:defRPr sz="3900"/>
            </a:lvl6pPr>
            <a:lvl7pPr marL="5384743" indent="0">
              <a:buNone/>
              <a:defRPr sz="3900"/>
            </a:lvl7pPr>
            <a:lvl8pPr marL="6282199" indent="0">
              <a:buNone/>
              <a:defRPr sz="3900"/>
            </a:lvl8pPr>
            <a:lvl9pPr marL="7179655" indent="0">
              <a:buNone/>
              <a:defRPr sz="3900"/>
            </a:lvl9pPr>
          </a:lstStyle>
          <a:p>
            <a:pPr lvl="0"/>
            <a:endParaRPr lang="en-US" noProof="0"/>
          </a:p>
        </p:txBody>
      </p:sp>
      <p:sp>
        <p:nvSpPr>
          <p:cNvPr id="4" name="Text Placeholder 3"/>
          <p:cNvSpPr>
            <a:spLocks noGrp="1"/>
          </p:cNvSpPr>
          <p:nvPr>
            <p:ph type="body" sz="half" idx="2"/>
          </p:nvPr>
        </p:nvSpPr>
        <p:spPr>
          <a:xfrm>
            <a:off x="3941167" y="8852381"/>
            <a:ext cx="12064365" cy="1327463"/>
          </a:xfrm>
        </p:spPr>
        <p:txBody>
          <a:bodyPr/>
          <a:lstStyle>
            <a:lvl1pPr marL="0" indent="0">
              <a:buNone/>
              <a:defRPr sz="2700"/>
            </a:lvl1pPr>
            <a:lvl2pPr marL="897456" indent="0">
              <a:buNone/>
              <a:defRPr sz="2400"/>
            </a:lvl2pPr>
            <a:lvl3pPr marL="1794916" indent="0">
              <a:buNone/>
              <a:defRPr sz="2000"/>
            </a:lvl3pPr>
            <a:lvl4pPr marL="2692371" indent="0">
              <a:buNone/>
              <a:defRPr sz="1800"/>
            </a:lvl4pPr>
            <a:lvl5pPr marL="3589827" indent="0">
              <a:buNone/>
              <a:defRPr sz="1800"/>
            </a:lvl5pPr>
            <a:lvl6pPr marL="4487283" indent="0">
              <a:buNone/>
              <a:defRPr sz="1800"/>
            </a:lvl6pPr>
            <a:lvl7pPr marL="5384743" indent="0">
              <a:buNone/>
              <a:defRPr sz="1800"/>
            </a:lvl7pPr>
            <a:lvl8pPr marL="6282199" indent="0">
              <a:buNone/>
              <a:defRPr sz="1800"/>
            </a:lvl8pPr>
            <a:lvl9pPr marL="7179655" indent="0">
              <a:buNone/>
              <a:defRPr sz="1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95EA437-B66F-4DB8-B54F-0CB7F34D5634}" type="datetimeFigureOut">
              <a:rPr lang="en-US"/>
              <a:pPr>
                <a:defRPr/>
              </a:pPr>
              <a:t>4/16/2024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2E85F35-423B-4A7D-AEAA-0A46750C07E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04888" y="452438"/>
            <a:ext cx="18097500" cy="1885950"/>
          </a:xfrm>
          <a:prstGeom prst="rect">
            <a:avLst/>
          </a:prstGeom>
          <a:noFill/>
          <a:ln w="9525">
            <a:noFill/>
            <a:miter lim="800000"/>
            <a:headEnd/>
            <a:tailEnd/>
          </a:ln>
        </p:spPr>
        <p:txBody>
          <a:bodyPr vert="horz" wrap="square" lIns="179491" tIns="89746" rIns="179491" bIns="8974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04888" y="2640013"/>
            <a:ext cx="18097500" cy="7464425"/>
          </a:xfrm>
          <a:prstGeom prst="rect">
            <a:avLst/>
          </a:prstGeom>
          <a:noFill/>
          <a:ln w="9525">
            <a:noFill/>
            <a:miter lim="800000"/>
            <a:headEnd/>
            <a:tailEnd/>
          </a:ln>
        </p:spPr>
        <p:txBody>
          <a:bodyPr vert="horz" wrap="square" lIns="179491" tIns="89746" rIns="179491" bIns="897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04888" y="10483850"/>
            <a:ext cx="4692650" cy="601663"/>
          </a:xfrm>
          <a:prstGeom prst="rect">
            <a:avLst/>
          </a:prstGeom>
        </p:spPr>
        <p:txBody>
          <a:bodyPr vert="horz" wrap="square" lIns="179491" tIns="89746" rIns="179491" bIns="89746" numCol="1" anchor="ctr" anchorCtr="0" compatLnSpc="1">
            <a:prstTxWarp prst="textNoShape">
              <a:avLst/>
            </a:prstTxWarp>
          </a:bodyPr>
          <a:lstStyle>
            <a:lvl1pPr defTabSz="1792124">
              <a:defRPr sz="2400">
                <a:solidFill>
                  <a:srgbClr val="898989"/>
                </a:solidFill>
                <a:latin typeface="Calibri" pitchFamily="34" charset="0"/>
              </a:defRPr>
            </a:lvl1pPr>
          </a:lstStyle>
          <a:p>
            <a:pPr>
              <a:defRPr/>
            </a:pPr>
            <a:fld id="{833C99A8-7D0E-431D-8CA5-F81CFFFE0831}" type="datetimeFigureOut">
              <a:rPr lang="en-US"/>
              <a:pPr>
                <a:defRPr/>
              </a:pPr>
              <a:t>4/16/2024</a:t>
            </a:fld>
            <a:endParaRPr lang="en-US"/>
          </a:p>
        </p:txBody>
      </p:sp>
      <p:sp>
        <p:nvSpPr>
          <p:cNvPr id="5" name="Footer Placeholder 4"/>
          <p:cNvSpPr>
            <a:spLocks noGrp="1"/>
          </p:cNvSpPr>
          <p:nvPr>
            <p:ph type="ftr" sz="quarter" idx="3"/>
          </p:nvPr>
        </p:nvSpPr>
        <p:spPr>
          <a:xfrm>
            <a:off x="6870700" y="10483850"/>
            <a:ext cx="6365875" cy="601663"/>
          </a:xfrm>
          <a:prstGeom prst="rect">
            <a:avLst/>
          </a:prstGeom>
        </p:spPr>
        <p:txBody>
          <a:bodyPr vert="horz" wrap="square" lIns="179491" tIns="89746" rIns="179491" bIns="89746" numCol="1" anchor="ctr" anchorCtr="0" compatLnSpc="1">
            <a:prstTxWarp prst="textNoShape">
              <a:avLst/>
            </a:prstTxWarp>
          </a:bodyPr>
          <a:lstStyle>
            <a:lvl1pPr algn="ctr" defTabSz="1792124">
              <a:defRPr sz="2400">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14409738" y="10483850"/>
            <a:ext cx="4692650" cy="601663"/>
          </a:xfrm>
          <a:prstGeom prst="rect">
            <a:avLst/>
          </a:prstGeom>
        </p:spPr>
        <p:txBody>
          <a:bodyPr vert="horz" wrap="square" lIns="179491" tIns="89746" rIns="179491" bIns="89746" numCol="1" anchor="ctr" anchorCtr="0" compatLnSpc="1">
            <a:prstTxWarp prst="textNoShape">
              <a:avLst/>
            </a:prstTxWarp>
          </a:bodyPr>
          <a:lstStyle>
            <a:lvl1pPr algn="r" defTabSz="1792124">
              <a:defRPr sz="2400">
                <a:solidFill>
                  <a:srgbClr val="898989"/>
                </a:solidFill>
                <a:latin typeface="Calibri" pitchFamily="34" charset="0"/>
              </a:defRPr>
            </a:lvl1pPr>
          </a:lstStyle>
          <a:p>
            <a:pPr>
              <a:defRPr/>
            </a:pPr>
            <a:fld id="{FD663DDC-7839-44F7-880D-8F53870AB11B}" type="slidenum">
              <a:rPr lang="en-US"/>
              <a:pPr>
                <a:defRPr/>
              </a:pPr>
              <a:t>‹#›</a:t>
            </a:fld>
            <a:endParaRPr lang="en-US"/>
          </a:p>
        </p:txBody>
      </p:sp>
      <p:sp>
        <p:nvSpPr>
          <p:cNvPr id="7" name="Rectangle 6"/>
          <p:cNvSpPr/>
          <p:nvPr userDrawn="1"/>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91423" tIns="45712" rIns="91423" bIns="45712" anchor="ctr"/>
          <a:lstStyle/>
          <a:p>
            <a:pPr algn="ctr" defTabSz="1794916" fontAlgn="auto">
              <a:spcBef>
                <a:spcPts val="0"/>
              </a:spcBef>
              <a:spcAft>
                <a:spcPts val="0"/>
              </a:spcAft>
              <a:defRPr/>
            </a:pPr>
            <a:endParaRPr lang="en-IN" dirty="0">
              <a:solidFill>
                <a:srgbClr val="681748"/>
              </a:solidFill>
            </a:endParaRPr>
          </a:p>
        </p:txBody>
      </p:sp>
      <p:sp>
        <p:nvSpPr>
          <p:cNvPr id="8" name="object 4"/>
          <p:cNvSpPr>
            <a:spLocks/>
          </p:cNvSpPr>
          <p:nvPr userDrawn="1"/>
        </p:nvSpPr>
        <p:spPr bwMode="auto">
          <a:xfrm>
            <a:off x="1008063" y="1192213"/>
            <a:ext cx="18527712"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pPr defTabSz="1794916" fontAlgn="auto">
              <a:spcBef>
                <a:spcPts val="0"/>
              </a:spcBef>
              <a:spcAft>
                <a:spcPts val="0"/>
              </a:spcAft>
              <a:defRPr/>
            </a:pPr>
            <a:endParaRPr lang="en-US" dirty="0">
              <a:latin typeface="+mn-lt"/>
            </a:endParaRPr>
          </a:p>
        </p:txBody>
      </p:sp>
      <p:sp>
        <p:nvSpPr>
          <p:cNvPr id="10" name="object 8"/>
          <p:cNvSpPr txBox="1"/>
          <p:nvPr userDrawn="1"/>
        </p:nvSpPr>
        <p:spPr>
          <a:xfrm>
            <a:off x="1214438" y="398463"/>
            <a:ext cx="2058987" cy="584200"/>
          </a:xfrm>
          <a:prstGeom prst="rect">
            <a:avLst/>
          </a:prstGeom>
        </p:spPr>
        <p:txBody>
          <a:bodyPr lIns="0" tIns="17142" rIns="0" bIns="0">
            <a:spAutoFit/>
          </a:bodyPr>
          <a:lstStyle/>
          <a:p>
            <a:pPr marL="12699" defTabSz="1794916" fontAlgn="auto">
              <a:spcBef>
                <a:spcPts val="135"/>
              </a:spcBef>
              <a:spcAft>
                <a:spcPts val="0"/>
              </a:spcAft>
              <a:defRPr/>
            </a:pPr>
            <a:r>
              <a:rPr lang="en-IN" sz="1800" b="1" spc="6" dirty="0">
                <a:solidFill>
                  <a:srgbClr val="231F20"/>
                </a:solidFill>
                <a:latin typeface="Helvetica-Bold"/>
                <a:cs typeface="Helvetica-Bold"/>
              </a:rPr>
              <a:t>RV College of</a:t>
            </a:r>
          </a:p>
          <a:p>
            <a:pPr marL="12699" defTabSz="1794916" fontAlgn="auto">
              <a:spcBef>
                <a:spcPts val="135"/>
              </a:spcBef>
              <a:spcAft>
                <a:spcPts val="0"/>
              </a:spcAft>
              <a:defRPr/>
            </a:pPr>
            <a:r>
              <a:rPr lang="en-IN" sz="1800" b="1" spc="6" dirty="0">
                <a:solidFill>
                  <a:srgbClr val="231F20"/>
                </a:solidFill>
                <a:latin typeface="Helvetica-Bold"/>
                <a:cs typeface="Helvetica-Bold"/>
              </a:rPr>
              <a:t>Engineering</a:t>
            </a:r>
            <a:r>
              <a:rPr lang="en-IN" sz="2000" spc="6" baseline="30000" dirty="0">
                <a:solidFill>
                  <a:srgbClr val="231F20"/>
                </a:solidFill>
                <a:latin typeface="Helvetica-Bold"/>
                <a:cs typeface="Helvetica-Bold"/>
                <a:sym typeface="Symbol"/>
              </a:rPr>
              <a:t></a:t>
            </a:r>
            <a:r>
              <a:rPr lang="en-IN" sz="1800" b="1" spc="6" dirty="0">
                <a:solidFill>
                  <a:srgbClr val="231F20"/>
                </a:solidFill>
                <a:latin typeface="Helvetica-Bold"/>
                <a:cs typeface="Helvetica-Bold"/>
              </a:rPr>
              <a:t> </a:t>
            </a:r>
            <a:endParaRPr sz="1800" dirty="0">
              <a:latin typeface="Helvetica-Bold"/>
              <a:cs typeface="Helvetica-Bold"/>
            </a:endParaRPr>
          </a:p>
        </p:txBody>
      </p:sp>
      <p:sp>
        <p:nvSpPr>
          <p:cNvPr id="11" name="Title 10"/>
          <p:cNvSpPr txBox="1">
            <a:spLocks/>
          </p:cNvSpPr>
          <p:nvPr userDrawn="1"/>
        </p:nvSpPr>
        <p:spPr>
          <a:xfrm>
            <a:off x="15692438" y="398463"/>
            <a:ext cx="4059237" cy="446087"/>
          </a:xfrm>
          <a:prstGeom prst="rect">
            <a:avLst/>
          </a:prstGeom>
        </p:spPr>
        <p:txBody>
          <a:bodyPr lIns="91423" tIns="45712" rIns="91423" bIns="45712"/>
          <a:lstStyle/>
          <a:p>
            <a:pPr algn="r" defTabSz="1794916" fontAlgn="auto">
              <a:spcAft>
                <a:spcPts val="0"/>
              </a:spcAft>
              <a:defRPr/>
            </a:pPr>
            <a:r>
              <a:rPr lang="en-US" altLang="en-US" sz="2900" i="1" dirty="0">
                <a:solidFill>
                  <a:srgbClr val="422C75"/>
                </a:solidFill>
                <a:latin typeface="Playfair Display" charset="0"/>
                <a:ea typeface="ＭＳ Ｐゴシック" pitchFamily="34" charset="-128"/>
                <a:cs typeface="Playfair Display"/>
              </a:rPr>
              <a:t>Go, change the world</a:t>
            </a:r>
          </a:p>
        </p:txBody>
      </p:sp>
      <p:pic>
        <p:nvPicPr>
          <p:cNvPr id="1035" name="Picture 11" descr="RVCE new logo.png"/>
          <p:cNvPicPr>
            <a:picLocks noChangeAspect="1"/>
          </p:cNvPicPr>
          <p:nvPr userDrawn="1"/>
        </p:nvPicPr>
        <p:blipFill>
          <a:blip r:embed="rId13" cstate="print"/>
          <a:srcRect/>
          <a:stretch>
            <a:fillRect/>
          </a:stretch>
        </p:blipFill>
        <p:spPr bwMode="auto">
          <a:xfrm>
            <a:off x="301625" y="273050"/>
            <a:ext cx="838200" cy="814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1"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Lst>
  <p:txStyles>
    <p:titleStyle>
      <a:lvl1pPr algn="ctr" defTabSz="1790700" rtl="0" eaLnBrk="0" fontAlgn="base" hangingPunct="0">
        <a:spcBef>
          <a:spcPct val="0"/>
        </a:spcBef>
        <a:spcAft>
          <a:spcPct val="0"/>
        </a:spcAft>
        <a:defRPr sz="8600" kern="1200">
          <a:solidFill>
            <a:schemeClr val="tx1"/>
          </a:solidFill>
          <a:latin typeface="+mj-lt"/>
          <a:ea typeface="+mj-ea"/>
          <a:cs typeface="+mj-cs"/>
        </a:defRPr>
      </a:lvl1pPr>
      <a:lvl2pPr algn="ctr" defTabSz="1790700" rtl="0" eaLnBrk="0" fontAlgn="base" hangingPunct="0">
        <a:spcBef>
          <a:spcPct val="0"/>
        </a:spcBef>
        <a:spcAft>
          <a:spcPct val="0"/>
        </a:spcAft>
        <a:defRPr sz="8600">
          <a:solidFill>
            <a:schemeClr val="tx1"/>
          </a:solidFill>
          <a:latin typeface="Calibri" pitchFamily="34" charset="0"/>
        </a:defRPr>
      </a:lvl2pPr>
      <a:lvl3pPr algn="ctr" defTabSz="1790700" rtl="0" eaLnBrk="0" fontAlgn="base" hangingPunct="0">
        <a:spcBef>
          <a:spcPct val="0"/>
        </a:spcBef>
        <a:spcAft>
          <a:spcPct val="0"/>
        </a:spcAft>
        <a:defRPr sz="8600">
          <a:solidFill>
            <a:schemeClr val="tx1"/>
          </a:solidFill>
          <a:latin typeface="Calibri" pitchFamily="34" charset="0"/>
        </a:defRPr>
      </a:lvl3pPr>
      <a:lvl4pPr algn="ctr" defTabSz="1790700" rtl="0" eaLnBrk="0" fontAlgn="base" hangingPunct="0">
        <a:spcBef>
          <a:spcPct val="0"/>
        </a:spcBef>
        <a:spcAft>
          <a:spcPct val="0"/>
        </a:spcAft>
        <a:defRPr sz="8600">
          <a:solidFill>
            <a:schemeClr val="tx1"/>
          </a:solidFill>
          <a:latin typeface="Calibri" pitchFamily="34" charset="0"/>
        </a:defRPr>
      </a:lvl4pPr>
      <a:lvl5pPr algn="ctr" defTabSz="1790700" rtl="0" eaLnBrk="0" fontAlgn="base" hangingPunct="0">
        <a:spcBef>
          <a:spcPct val="0"/>
        </a:spcBef>
        <a:spcAft>
          <a:spcPct val="0"/>
        </a:spcAft>
        <a:defRPr sz="8600">
          <a:solidFill>
            <a:schemeClr val="tx1"/>
          </a:solidFill>
          <a:latin typeface="Calibri" pitchFamily="34" charset="0"/>
        </a:defRPr>
      </a:lvl5pPr>
      <a:lvl6pPr marL="457117" algn="ctr" defTabSz="1793549" rtl="0" fontAlgn="base">
        <a:spcBef>
          <a:spcPct val="0"/>
        </a:spcBef>
        <a:spcAft>
          <a:spcPct val="0"/>
        </a:spcAft>
        <a:defRPr sz="8600">
          <a:solidFill>
            <a:schemeClr val="tx1"/>
          </a:solidFill>
          <a:latin typeface="Calibri" pitchFamily="34" charset="0"/>
        </a:defRPr>
      </a:lvl6pPr>
      <a:lvl7pPr marL="914234" algn="ctr" defTabSz="1793549" rtl="0" fontAlgn="base">
        <a:spcBef>
          <a:spcPct val="0"/>
        </a:spcBef>
        <a:spcAft>
          <a:spcPct val="0"/>
        </a:spcAft>
        <a:defRPr sz="8600">
          <a:solidFill>
            <a:schemeClr val="tx1"/>
          </a:solidFill>
          <a:latin typeface="Calibri" pitchFamily="34" charset="0"/>
        </a:defRPr>
      </a:lvl7pPr>
      <a:lvl8pPr marL="1371349" algn="ctr" defTabSz="1793549" rtl="0" fontAlgn="base">
        <a:spcBef>
          <a:spcPct val="0"/>
        </a:spcBef>
        <a:spcAft>
          <a:spcPct val="0"/>
        </a:spcAft>
        <a:defRPr sz="8600">
          <a:solidFill>
            <a:schemeClr val="tx1"/>
          </a:solidFill>
          <a:latin typeface="Calibri" pitchFamily="34" charset="0"/>
        </a:defRPr>
      </a:lvl8pPr>
      <a:lvl9pPr marL="1828466" algn="ctr" defTabSz="1793549" rtl="0" fontAlgn="base">
        <a:spcBef>
          <a:spcPct val="0"/>
        </a:spcBef>
        <a:spcAft>
          <a:spcPct val="0"/>
        </a:spcAft>
        <a:defRPr sz="8600">
          <a:solidFill>
            <a:schemeClr val="tx1"/>
          </a:solidFill>
          <a:latin typeface="Calibri" pitchFamily="34" charset="0"/>
        </a:defRPr>
      </a:lvl9pPr>
    </p:titleStyle>
    <p:bodyStyle>
      <a:lvl1pPr marL="669925" indent="-669925" algn="l" defTabSz="1790700" rtl="0" eaLnBrk="0" fontAlgn="base" hangingPunct="0">
        <a:spcBef>
          <a:spcPct val="20000"/>
        </a:spcBef>
        <a:spcAft>
          <a:spcPct val="0"/>
        </a:spcAft>
        <a:buFont typeface="Arial" pitchFamily="34" charset="0"/>
        <a:buChar char="•"/>
        <a:defRPr sz="6300" kern="1200">
          <a:solidFill>
            <a:schemeClr val="tx1"/>
          </a:solidFill>
          <a:latin typeface="+mn-lt"/>
          <a:ea typeface="+mn-ea"/>
          <a:cs typeface="+mn-cs"/>
        </a:defRPr>
      </a:lvl1pPr>
      <a:lvl2pPr marL="1454150" indent="-557213" algn="l" defTabSz="1790700" rtl="0" eaLnBrk="0" fontAlgn="base" hangingPunct="0">
        <a:spcBef>
          <a:spcPct val="20000"/>
        </a:spcBef>
        <a:spcAft>
          <a:spcPct val="0"/>
        </a:spcAft>
        <a:buFont typeface="Arial" pitchFamily="34" charset="0"/>
        <a:buChar char="–"/>
        <a:defRPr sz="5500" kern="1200">
          <a:solidFill>
            <a:schemeClr val="tx1"/>
          </a:solidFill>
          <a:latin typeface="+mn-lt"/>
          <a:ea typeface="+mn-ea"/>
          <a:cs typeface="+mn-cs"/>
        </a:defRPr>
      </a:lvl2pPr>
      <a:lvl3pPr marL="2239963" indent="-444500" algn="l" defTabSz="1790700" rtl="0" eaLnBrk="0" fontAlgn="base" hangingPunct="0">
        <a:spcBef>
          <a:spcPct val="20000"/>
        </a:spcBef>
        <a:spcAft>
          <a:spcPct val="0"/>
        </a:spcAft>
        <a:buFont typeface="Arial" pitchFamily="34" charset="0"/>
        <a:buChar char="•"/>
        <a:defRPr sz="4700" kern="1200">
          <a:solidFill>
            <a:schemeClr val="tx1"/>
          </a:solidFill>
          <a:latin typeface="+mn-lt"/>
          <a:ea typeface="+mn-ea"/>
          <a:cs typeface="+mn-cs"/>
        </a:defRPr>
      </a:lvl3pPr>
      <a:lvl4pPr marL="3138488" indent="-444500" algn="l" defTabSz="1790700" rtl="0" eaLnBrk="0" fontAlgn="base" hangingPunct="0">
        <a:spcBef>
          <a:spcPct val="20000"/>
        </a:spcBef>
        <a:spcAft>
          <a:spcPct val="0"/>
        </a:spcAft>
        <a:buFont typeface="Arial" pitchFamily="34" charset="0"/>
        <a:buChar char="–"/>
        <a:defRPr sz="3900" kern="1200">
          <a:solidFill>
            <a:schemeClr val="tx1"/>
          </a:solidFill>
          <a:latin typeface="+mn-lt"/>
          <a:ea typeface="+mn-ea"/>
          <a:cs typeface="+mn-cs"/>
        </a:defRPr>
      </a:lvl4pPr>
      <a:lvl5pPr marL="4035425" indent="-444500" algn="l" defTabSz="1790700" rtl="0" eaLnBrk="0" fontAlgn="base" hangingPunct="0">
        <a:spcBef>
          <a:spcPct val="20000"/>
        </a:spcBef>
        <a:spcAft>
          <a:spcPct val="0"/>
        </a:spcAft>
        <a:buFont typeface="Arial" pitchFamily="34" charset="0"/>
        <a:buChar char="»"/>
        <a:defRPr sz="3900" kern="1200">
          <a:solidFill>
            <a:schemeClr val="tx1"/>
          </a:solidFill>
          <a:latin typeface="+mn-lt"/>
          <a:ea typeface="+mn-ea"/>
          <a:cs typeface="+mn-cs"/>
        </a:defRPr>
      </a:lvl5pPr>
      <a:lvl6pPr marL="4936013" indent="-448728" algn="l" defTabSz="1794916"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833471" indent="-448728" algn="l" defTabSz="1794916"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730927" indent="-448728" algn="l" defTabSz="1794916"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628383" indent="-448728" algn="l" defTabSz="1794916" rtl="0" eaLnBrk="1" latinLnBrk="0" hangingPunct="1">
        <a:spcBef>
          <a:spcPct val="20000"/>
        </a:spcBef>
        <a:buFont typeface="Arial" pitchFamily="34" charset="0"/>
        <a:buChar char="•"/>
        <a:defRPr sz="3900" kern="1200">
          <a:solidFill>
            <a:schemeClr val="tx1"/>
          </a:solidFill>
          <a:latin typeface="+mn-lt"/>
          <a:ea typeface="+mn-ea"/>
          <a:cs typeface="+mn-cs"/>
        </a:defRPr>
      </a:lvl9pPr>
    </p:bodyStyle>
    <p:otherStyle>
      <a:defPPr>
        <a:defRPr lang="en-US"/>
      </a:defPPr>
      <a:lvl1pPr marL="0" algn="l" defTabSz="1794916" rtl="0" eaLnBrk="1" latinLnBrk="0" hangingPunct="1">
        <a:defRPr sz="3500" kern="1200">
          <a:solidFill>
            <a:schemeClr val="tx1"/>
          </a:solidFill>
          <a:latin typeface="+mn-lt"/>
          <a:ea typeface="+mn-ea"/>
          <a:cs typeface="+mn-cs"/>
        </a:defRPr>
      </a:lvl1pPr>
      <a:lvl2pPr marL="897456" algn="l" defTabSz="1794916" rtl="0" eaLnBrk="1" latinLnBrk="0" hangingPunct="1">
        <a:defRPr sz="3500" kern="1200">
          <a:solidFill>
            <a:schemeClr val="tx1"/>
          </a:solidFill>
          <a:latin typeface="+mn-lt"/>
          <a:ea typeface="+mn-ea"/>
          <a:cs typeface="+mn-cs"/>
        </a:defRPr>
      </a:lvl2pPr>
      <a:lvl3pPr marL="1794916" algn="l" defTabSz="1794916" rtl="0" eaLnBrk="1" latinLnBrk="0" hangingPunct="1">
        <a:defRPr sz="3500" kern="1200">
          <a:solidFill>
            <a:schemeClr val="tx1"/>
          </a:solidFill>
          <a:latin typeface="+mn-lt"/>
          <a:ea typeface="+mn-ea"/>
          <a:cs typeface="+mn-cs"/>
        </a:defRPr>
      </a:lvl3pPr>
      <a:lvl4pPr marL="2692371" algn="l" defTabSz="1794916" rtl="0" eaLnBrk="1" latinLnBrk="0" hangingPunct="1">
        <a:defRPr sz="3500" kern="1200">
          <a:solidFill>
            <a:schemeClr val="tx1"/>
          </a:solidFill>
          <a:latin typeface="+mn-lt"/>
          <a:ea typeface="+mn-ea"/>
          <a:cs typeface="+mn-cs"/>
        </a:defRPr>
      </a:lvl4pPr>
      <a:lvl5pPr marL="3589827" algn="l" defTabSz="1794916" rtl="0" eaLnBrk="1" latinLnBrk="0" hangingPunct="1">
        <a:defRPr sz="3500" kern="1200">
          <a:solidFill>
            <a:schemeClr val="tx1"/>
          </a:solidFill>
          <a:latin typeface="+mn-lt"/>
          <a:ea typeface="+mn-ea"/>
          <a:cs typeface="+mn-cs"/>
        </a:defRPr>
      </a:lvl5pPr>
      <a:lvl6pPr marL="4487283" algn="l" defTabSz="1794916" rtl="0" eaLnBrk="1" latinLnBrk="0" hangingPunct="1">
        <a:defRPr sz="3500" kern="1200">
          <a:solidFill>
            <a:schemeClr val="tx1"/>
          </a:solidFill>
          <a:latin typeface="+mn-lt"/>
          <a:ea typeface="+mn-ea"/>
          <a:cs typeface="+mn-cs"/>
        </a:defRPr>
      </a:lvl6pPr>
      <a:lvl7pPr marL="5384743" algn="l" defTabSz="1794916" rtl="0" eaLnBrk="1" latinLnBrk="0" hangingPunct="1">
        <a:defRPr sz="3500" kern="1200">
          <a:solidFill>
            <a:schemeClr val="tx1"/>
          </a:solidFill>
          <a:latin typeface="+mn-lt"/>
          <a:ea typeface="+mn-ea"/>
          <a:cs typeface="+mn-cs"/>
        </a:defRPr>
      </a:lvl7pPr>
      <a:lvl8pPr marL="6282199" algn="l" defTabSz="1794916" rtl="0" eaLnBrk="1" latinLnBrk="0" hangingPunct="1">
        <a:defRPr sz="3500" kern="1200">
          <a:solidFill>
            <a:schemeClr val="tx1"/>
          </a:solidFill>
          <a:latin typeface="+mn-lt"/>
          <a:ea typeface="+mn-ea"/>
          <a:cs typeface="+mn-cs"/>
        </a:defRPr>
      </a:lvl8pPr>
      <a:lvl9pPr marL="7179655" algn="l" defTabSz="1794916" rtl="0" eaLnBrk="1" latinLnBrk="0" hangingPunct="1">
        <a:defRPr sz="3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3119438" y="2227263"/>
            <a:ext cx="16987837" cy="1631216"/>
          </a:xfrm>
          <a:prstGeom prst="rect">
            <a:avLst/>
          </a:prstGeom>
          <a:noFill/>
          <a:ln w="9525">
            <a:noFill/>
            <a:miter lim="800000"/>
            <a:headEnd/>
            <a:tailEnd/>
          </a:ln>
        </p:spPr>
        <p:txBody>
          <a:bodyPr>
            <a:spAutoFit/>
          </a:bodyPr>
          <a:lstStyle/>
          <a:p>
            <a:pPr algn="ctr"/>
            <a:r>
              <a:rPr lang="en-US" sz="3600" b="1" dirty="0" err="1">
                <a:solidFill>
                  <a:srgbClr val="000099"/>
                </a:solidFill>
                <a:latin typeface="Times New Roman" pitchFamily="18" charset="0"/>
                <a:cs typeface="Times New Roman" pitchFamily="18" charset="0"/>
                <a:sym typeface="Calibri" pitchFamily="34" charset="0"/>
              </a:rPr>
              <a:t>Rashtreeya</a:t>
            </a:r>
            <a:r>
              <a:rPr lang="en-US" sz="3600" b="1" dirty="0">
                <a:solidFill>
                  <a:srgbClr val="000099"/>
                </a:solidFill>
                <a:latin typeface="Times New Roman" pitchFamily="18" charset="0"/>
                <a:cs typeface="Times New Roman" pitchFamily="18" charset="0"/>
                <a:sym typeface="Calibri" pitchFamily="34" charset="0"/>
              </a:rPr>
              <a:t> </a:t>
            </a:r>
            <a:r>
              <a:rPr lang="en-US" sz="3600" b="1" dirty="0" err="1">
                <a:solidFill>
                  <a:srgbClr val="000099"/>
                </a:solidFill>
                <a:latin typeface="Times New Roman" pitchFamily="18" charset="0"/>
                <a:cs typeface="Times New Roman" pitchFamily="18" charset="0"/>
                <a:sym typeface="Calibri" pitchFamily="34" charset="0"/>
              </a:rPr>
              <a:t>Sikshana</a:t>
            </a:r>
            <a:r>
              <a:rPr lang="en-US" sz="3600" b="1" dirty="0">
                <a:solidFill>
                  <a:srgbClr val="000099"/>
                </a:solidFill>
                <a:latin typeface="Times New Roman" pitchFamily="18" charset="0"/>
                <a:cs typeface="Times New Roman" pitchFamily="18" charset="0"/>
                <a:sym typeface="Calibri" pitchFamily="34" charset="0"/>
              </a:rPr>
              <a:t> </a:t>
            </a:r>
            <a:r>
              <a:rPr lang="en-US" sz="3600" b="1" dirty="0" err="1">
                <a:solidFill>
                  <a:srgbClr val="000099"/>
                </a:solidFill>
                <a:latin typeface="Times New Roman" pitchFamily="18" charset="0"/>
                <a:cs typeface="Times New Roman" pitchFamily="18" charset="0"/>
                <a:sym typeface="Calibri" pitchFamily="34" charset="0"/>
              </a:rPr>
              <a:t>Samithi</a:t>
            </a:r>
            <a:r>
              <a:rPr lang="en-US" sz="3600" b="1" dirty="0">
                <a:solidFill>
                  <a:srgbClr val="000099"/>
                </a:solidFill>
                <a:latin typeface="Times New Roman" pitchFamily="18" charset="0"/>
                <a:cs typeface="Times New Roman" pitchFamily="18" charset="0"/>
                <a:sym typeface="Calibri" pitchFamily="34" charset="0"/>
              </a:rPr>
              <a:t> Trust </a:t>
            </a:r>
            <a:endParaRPr lang="en-US" sz="3600" dirty="0">
              <a:solidFill>
                <a:srgbClr val="000099"/>
              </a:solidFill>
              <a:latin typeface="Times New Roman" pitchFamily="18" charset="0"/>
              <a:cs typeface="Times New Roman" pitchFamily="18" charset="0"/>
              <a:sym typeface="Calibri" pitchFamily="34" charset="0"/>
            </a:endParaRPr>
          </a:p>
          <a:p>
            <a:pPr algn="ctr"/>
            <a:r>
              <a:rPr lang="en-US" sz="4000" b="1" dirty="0">
                <a:solidFill>
                  <a:srgbClr val="000099"/>
                </a:solidFill>
                <a:latin typeface="Times New Roman" pitchFamily="18" charset="0"/>
                <a:cs typeface="Times New Roman" pitchFamily="18" charset="0"/>
                <a:sym typeface="Calibri" pitchFamily="34" charset="0"/>
              </a:rPr>
              <a:t>RV College of Engineering</a:t>
            </a:r>
            <a:r>
              <a:rPr lang="en-US" sz="4000" b="1" baseline="30000" dirty="0">
                <a:solidFill>
                  <a:srgbClr val="000099"/>
                </a:solidFill>
                <a:latin typeface="Times New Roman" pitchFamily="18" charset="0"/>
                <a:cs typeface="Times New Roman" pitchFamily="18" charset="0"/>
                <a:sym typeface="Symbol" pitchFamily="18" charset="2"/>
              </a:rPr>
              <a:t></a:t>
            </a:r>
            <a:r>
              <a:rPr lang="en-US" sz="4000" b="1" dirty="0">
                <a:solidFill>
                  <a:srgbClr val="000099"/>
                </a:solidFill>
                <a:latin typeface="Times New Roman" pitchFamily="18" charset="0"/>
                <a:cs typeface="Times New Roman" pitchFamily="18" charset="0"/>
                <a:sym typeface="Calibri" pitchFamily="34" charset="0"/>
              </a:rPr>
              <a:t>, </a:t>
            </a:r>
            <a:r>
              <a:rPr lang="en-US" sz="4000" b="1" dirty="0" err="1">
                <a:solidFill>
                  <a:srgbClr val="000099"/>
                </a:solidFill>
                <a:latin typeface="Times New Roman" pitchFamily="18" charset="0"/>
                <a:cs typeface="Times New Roman" pitchFamily="18" charset="0"/>
                <a:sym typeface="Calibri" pitchFamily="34" charset="0"/>
              </a:rPr>
              <a:t>Bengaluru</a:t>
            </a:r>
            <a:r>
              <a:rPr lang="en-US" sz="4000" b="1" dirty="0">
                <a:solidFill>
                  <a:srgbClr val="000099"/>
                </a:solidFill>
                <a:latin typeface="Times New Roman" pitchFamily="18" charset="0"/>
                <a:cs typeface="Times New Roman" pitchFamily="18" charset="0"/>
                <a:sym typeface="Calibri" pitchFamily="34" charset="0"/>
              </a:rPr>
              <a:t>.</a:t>
            </a:r>
            <a:endParaRPr lang="en-US" sz="4000" dirty="0">
              <a:solidFill>
                <a:srgbClr val="000099"/>
              </a:solidFill>
              <a:latin typeface="Times New Roman" pitchFamily="18" charset="0"/>
              <a:cs typeface="Times New Roman" pitchFamily="18" charset="0"/>
              <a:sym typeface="Calibri" pitchFamily="34" charset="0"/>
            </a:endParaRPr>
          </a:p>
          <a:p>
            <a:pPr algn="ctr"/>
            <a:r>
              <a:rPr lang="en-US" sz="2400" b="1" i="1" dirty="0">
                <a:solidFill>
                  <a:srgbClr val="000099"/>
                </a:solidFill>
                <a:latin typeface="Times New Roman" pitchFamily="18" charset="0"/>
                <a:cs typeface="Times New Roman" pitchFamily="18" charset="0"/>
                <a:sym typeface="Calibri" pitchFamily="34" charset="0"/>
              </a:rPr>
              <a:t>(An Autonomous Institution Affiliated to VTU, </a:t>
            </a:r>
            <a:r>
              <a:rPr lang="en-US" sz="2400" b="1" i="1" dirty="0" err="1">
                <a:solidFill>
                  <a:srgbClr val="000099"/>
                </a:solidFill>
                <a:latin typeface="Times New Roman" pitchFamily="18" charset="0"/>
                <a:cs typeface="Times New Roman" pitchFamily="18" charset="0"/>
                <a:sym typeface="Calibri" pitchFamily="34" charset="0"/>
              </a:rPr>
              <a:t>Belagavi</a:t>
            </a:r>
            <a:r>
              <a:rPr lang="en-US" sz="2400" b="1" i="1" dirty="0">
                <a:solidFill>
                  <a:srgbClr val="000099"/>
                </a:solidFill>
                <a:latin typeface="Times New Roman" pitchFamily="18" charset="0"/>
                <a:cs typeface="Times New Roman" pitchFamily="18" charset="0"/>
                <a:sym typeface="Calibri" pitchFamily="34" charset="0"/>
              </a:rPr>
              <a:t>) </a:t>
            </a:r>
            <a:endParaRPr lang="en-US" sz="2400" i="1" dirty="0">
              <a:solidFill>
                <a:srgbClr val="000099"/>
              </a:solidFill>
              <a:latin typeface="Times New Roman" pitchFamily="18" charset="0"/>
              <a:cs typeface="Times New Roman" pitchFamily="18" charset="0"/>
              <a:sym typeface="Calibri" pitchFamily="34" charset="0"/>
            </a:endParaRPr>
          </a:p>
        </p:txBody>
      </p:sp>
      <p:sp>
        <p:nvSpPr>
          <p:cNvPr id="4100" name="Subtitle 2"/>
          <p:cNvSpPr>
            <a:spLocks noChangeArrowheads="1"/>
          </p:cNvSpPr>
          <p:nvPr/>
        </p:nvSpPr>
        <p:spPr bwMode="auto">
          <a:xfrm>
            <a:off x="6624638" y="3925094"/>
            <a:ext cx="8763000" cy="1425575"/>
          </a:xfrm>
          <a:prstGeom prst="rect">
            <a:avLst/>
          </a:prstGeom>
          <a:noFill/>
          <a:ln w="9525">
            <a:noFill/>
            <a:miter lim="800000"/>
            <a:headEnd/>
            <a:tailEnd/>
          </a:ln>
        </p:spPr>
        <p:txBody>
          <a:bodyPr lIns="91415" tIns="45708" rIns="91415" bIns="45708"/>
          <a:lstStyle/>
          <a:p>
            <a:pPr algn="ctr">
              <a:lnSpc>
                <a:spcPct val="120000"/>
              </a:lnSpc>
              <a:spcBef>
                <a:spcPct val="20000"/>
              </a:spcBef>
            </a:pPr>
            <a:r>
              <a:rPr lang="en-US" sz="6000" b="1" i="1" dirty="0">
                <a:solidFill>
                  <a:srgbClr val="002060"/>
                </a:solidFill>
                <a:latin typeface="Arial Black" pitchFamily="34" charset="0"/>
                <a:sym typeface="Arial Black" pitchFamily="34" charset="0"/>
              </a:rPr>
              <a:t>UNIT 3</a:t>
            </a:r>
          </a:p>
          <a:p>
            <a:pPr algn="ctr">
              <a:lnSpc>
                <a:spcPct val="120000"/>
              </a:lnSpc>
              <a:spcBef>
                <a:spcPct val="20000"/>
              </a:spcBef>
            </a:pPr>
            <a:endParaRPr lang="en-US" altLang="en-US" sz="6000" b="1" i="1" dirty="0">
              <a:solidFill>
                <a:srgbClr val="959595"/>
              </a:solidFill>
              <a:latin typeface="Algerian" pitchFamily="82" charset="0"/>
              <a:cs typeface="Calibri" pitchFamily="34" charset="0"/>
              <a:sym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844DFCA-815D-1175-1560-CA46B98C8646}"/>
              </a:ext>
            </a:extLst>
          </p:cNvPr>
          <p:cNvPicPr>
            <a:picLocks noChangeAspect="1"/>
          </p:cNvPicPr>
          <p:nvPr/>
        </p:nvPicPr>
        <p:blipFill>
          <a:blip r:embed="rId2"/>
          <a:stretch>
            <a:fillRect/>
          </a:stretch>
        </p:blipFill>
        <p:spPr>
          <a:xfrm>
            <a:off x="14397037" y="1635234"/>
            <a:ext cx="5378369" cy="7667707"/>
          </a:xfrm>
          <a:prstGeom prst="rect">
            <a:avLst/>
          </a:prstGeom>
        </p:spPr>
      </p:pic>
      <p:sp>
        <p:nvSpPr>
          <p:cNvPr id="3" name="TextBox 2">
            <a:extLst>
              <a:ext uri="{FF2B5EF4-FFF2-40B4-BE49-F238E27FC236}">
                <a16:creationId xmlns:a16="http://schemas.microsoft.com/office/drawing/2014/main" id="{4461FC4D-6A98-E9AA-C6FC-9393D6B82953}"/>
              </a:ext>
            </a:extLst>
          </p:cNvPr>
          <p:cNvSpPr txBox="1"/>
          <p:nvPr/>
        </p:nvSpPr>
        <p:spPr>
          <a:xfrm>
            <a:off x="1214437" y="1312069"/>
            <a:ext cx="10088216" cy="646331"/>
          </a:xfrm>
          <a:prstGeom prst="rect">
            <a:avLst/>
          </a:prstGeom>
          <a:noFill/>
        </p:spPr>
        <p:txBody>
          <a:bodyPr wrap="square">
            <a:spAutoFit/>
          </a:bodyPr>
          <a:lstStyle/>
          <a:p>
            <a:r>
              <a:rPr lang="en-IN" sz="3600" b="1" i="0" u="none" strike="noStrike" baseline="0" dirty="0">
                <a:latin typeface="TimesNewRomanPS-BoldMT"/>
              </a:rPr>
              <a:t>21.2.3 Mediators</a:t>
            </a:r>
            <a:endParaRPr lang="en-IN" dirty="0"/>
          </a:p>
        </p:txBody>
      </p:sp>
      <p:sp>
        <p:nvSpPr>
          <p:cNvPr id="5" name="TextBox 4">
            <a:extLst>
              <a:ext uri="{FF2B5EF4-FFF2-40B4-BE49-F238E27FC236}">
                <a16:creationId xmlns:a16="http://schemas.microsoft.com/office/drawing/2014/main" id="{FA26457C-E696-231E-5BAB-BC86BFDFE8D8}"/>
              </a:ext>
            </a:extLst>
          </p:cNvPr>
          <p:cNvSpPr txBox="1"/>
          <p:nvPr/>
        </p:nvSpPr>
        <p:spPr>
          <a:xfrm>
            <a:off x="1214437" y="1968730"/>
            <a:ext cx="13514469" cy="4524315"/>
          </a:xfrm>
          <a:prstGeom prst="rect">
            <a:avLst/>
          </a:prstGeom>
          <a:noFill/>
        </p:spPr>
        <p:txBody>
          <a:bodyPr wrap="square">
            <a:spAutoFit/>
          </a:bodyPr>
          <a:lstStyle/>
          <a:p>
            <a:pPr algn="l"/>
            <a:r>
              <a:rPr lang="en-US" sz="3600" b="0" i="0" u="none" strike="noStrike" baseline="0" dirty="0">
                <a:latin typeface="TimesNewRomanPSMT"/>
              </a:rPr>
              <a:t>A mediator supports a virtual view, or collection of views, that integrates several sources in much the same way that the materialized relation (s) in a warehouse integrate sources. </a:t>
            </a:r>
            <a:r>
              <a:rPr lang="en-US" sz="3600" b="0" i="0" u="none" strike="noStrike" baseline="0" dirty="0">
                <a:solidFill>
                  <a:schemeClr val="accent4"/>
                </a:solidFill>
                <a:latin typeface="TimesNewRomanPSMT"/>
              </a:rPr>
              <a:t>Since the mediator has no data of its own, it must get the relevant data from its sources and use that data to form the answer to the </a:t>
            </a:r>
            <a:r>
              <a:rPr lang="en-IN" sz="3600" b="0" i="0" u="none" strike="noStrike" baseline="0" dirty="0">
                <a:solidFill>
                  <a:schemeClr val="accent4"/>
                </a:solidFill>
                <a:latin typeface="TimesNewRomanPSMT"/>
              </a:rPr>
              <a:t>user’s query.</a:t>
            </a:r>
            <a:r>
              <a:rPr lang="en-US" sz="1800" b="0" i="0" u="none" strike="noStrike" baseline="0" dirty="0">
                <a:latin typeface="TimesNewRomanPSMT"/>
              </a:rPr>
              <a:t> </a:t>
            </a:r>
            <a:r>
              <a:rPr lang="en-US" sz="3600" dirty="0">
                <a:solidFill>
                  <a:schemeClr val="accent4"/>
                </a:solidFill>
                <a:latin typeface="TimesNewRomanPSMT"/>
              </a:rPr>
              <a:t>mediator sending a query to each of its wrappers, which in turn send queries to their corresponding sources. The mediator may send several queries to a wrapper, and may not query all wrappers. The results come back and are combined at the mediator</a:t>
            </a:r>
            <a:endParaRPr lang="en-IN" sz="3600" dirty="0">
              <a:solidFill>
                <a:schemeClr val="accent4"/>
              </a:solidFill>
              <a:latin typeface="TimesNewRomanPSMT"/>
            </a:endParaRPr>
          </a:p>
        </p:txBody>
      </p:sp>
    </p:spTree>
    <p:extLst>
      <p:ext uri="{BB962C8B-B14F-4D97-AF65-F5344CB8AC3E}">
        <p14:creationId xmlns:p14="http://schemas.microsoft.com/office/powerpoint/2010/main" val="79618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648D05-A130-631E-5B74-007F00AF8320}"/>
              </a:ext>
            </a:extLst>
          </p:cNvPr>
          <p:cNvSpPr txBox="1"/>
          <p:nvPr/>
        </p:nvSpPr>
        <p:spPr>
          <a:xfrm>
            <a:off x="1290637" y="1388269"/>
            <a:ext cx="10088216" cy="646331"/>
          </a:xfrm>
          <a:prstGeom prst="rect">
            <a:avLst/>
          </a:prstGeom>
          <a:noFill/>
        </p:spPr>
        <p:txBody>
          <a:bodyPr wrap="square">
            <a:spAutoFit/>
          </a:bodyPr>
          <a:lstStyle/>
          <a:p>
            <a:r>
              <a:rPr lang="en-US" sz="3600" b="1" i="0" u="none" strike="noStrike" baseline="0">
                <a:latin typeface="TimesNewRomanPS-BoldMT"/>
              </a:rPr>
              <a:t>21.3 Wrappers in M ediator-Based System s</a:t>
            </a:r>
            <a:endParaRPr lang="en-IN" dirty="0"/>
          </a:p>
        </p:txBody>
      </p:sp>
      <p:sp>
        <p:nvSpPr>
          <p:cNvPr id="5" name="TextBox 4">
            <a:extLst>
              <a:ext uri="{FF2B5EF4-FFF2-40B4-BE49-F238E27FC236}">
                <a16:creationId xmlns:a16="http://schemas.microsoft.com/office/drawing/2014/main" id="{14F47220-6331-33FB-FD68-FE77D41C697E}"/>
              </a:ext>
            </a:extLst>
          </p:cNvPr>
          <p:cNvSpPr txBox="1"/>
          <p:nvPr/>
        </p:nvSpPr>
        <p:spPr>
          <a:xfrm>
            <a:off x="1214437" y="2302669"/>
            <a:ext cx="17678399" cy="5632311"/>
          </a:xfrm>
          <a:prstGeom prst="rect">
            <a:avLst/>
          </a:prstGeom>
          <a:noFill/>
        </p:spPr>
        <p:txBody>
          <a:bodyPr wrap="square">
            <a:spAutoFit/>
          </a:bodyPr>
          <a:lstStyle/>
          <a:p>
            <a:pPr algn="l"/>
            <a:r>
              <a:rPr lang="en-US" sz="3600" b="0" i="0" u="none" strike="noStrike" baseline="0" dirty="0">
                <a:latin typeface="TimesNewRomanPSMT"/>
              </a:rPr>
              <a:t>In a data warehouse system the source extractors consist of:</a:t>
            </a:r>
          </a:p>
          <a:p>
            <a:pPr algn="l"/>
            <a:r>
              <a:rPr lang="en-US" sz="3600" b="0" i="0" u="none" strike="noStrike" baseline="0" dirty="0">
                <a:latin typeface="TimesNewRomanPSMT"/>
              </a:rPr>
              <a:t>1. One or more predefined queries that are executed at the source to produce </a:t>
            </a:r>
            <a:r>
              <a:rPr lang="en-IN" sz="3600" b="0" i="0" u="none" strike="noStrike" baseline="0" dirty="0">
                <a:latin typeface="TimesNewRomanPSMT"/>
              </a:rPr>
              <a:t>data for the warehouse.</a:t>
            </a:r>
          </a:p>
          <a:p>
            <a:pPr algn="l"/>
            <a:r>
              <a:rPr lang="en-US" sz="3600" b="0" i="0" u="none" strike="noStrike" baseline="0" dirty="0">
                <a:latin typeface="TimesNewRomanPSMT"/>
              </a:rPr>
              <a:t>2. Suitable communication mechanisms, so the wrapper (extractor) can:</a:t>
            </a:r>
          </a:p>
          <a:p>
            <a:pPr algn="l"/>
            <a:r>
              <a:rPr lang="en-US" sz="3600" b="0" i="0" u="none" strike="noStrike" baseline="0" dirty="0">
                <a:latin typeface="TimesNewRomanPSMT"/>
              </a:rPr>
              <a:t>(a) Pass ad-hoc queries to the source,</a:t>
            </a:r>
          </a:p>
          <a:p>
            <a:pPr algn="l"/>
            <a:r>
              <a:rPr lang="en-US" sz="3600" b="0" i="0" u="none" strike="noStrike" baseline="0" dirty="0">
                <a:latin typeface="TimesNewRomanPSMT"/>
              </a:rPr>
              <a:t>(b) Receive responses from the source, and</a:t>
            </a:r>
          </a:p>
          <a:p>
            <a:pPr algn="l"/>
            <a:r>
              <a:rPr lang="en-US" sz="3600" b="0" i="0" u="none" strike="noStrike" baseline="0" dirty="0">
                <a:latin typeface="TimesNewRomanPSMT"/>
              </a:rPr>
              <a:t>(c) Pass information to the warehouse.</a:t>
            </a:r>
          </a:p>
          <a:p>
            <a:pPr algn="l"/>
            <a:r>
              <a:rPr lang="en-US" sz="3600" dirty="0">
                <a:solidFill>
                  <a:schemeClr val="accent4"/>
                </a:solidFill>
                <a:latin typeface="TimesNewRomanPSMT"/>
              </a:rPr>
              <a:t>However, mediator systems require more complex wrappers than do most warehouse systems. The wrapper must be able to accept a variety of queries from the mediator and translate any of them to the terms of the source</a:t>
            </a:r>
            <a:endParaRPr lang="en-IN" sz="3600" dirty="0">
              <a:solidFill>
                <a:schemeClr val="accent4"/>
              </a:solidFill>
              <a:latin typeface="TimesNewRomanPSMT"/>
            </a:endParaRPr>
          </a:p>
        </p:txBody>
      </p:sp>
      <p:sp>
        <p:nvSpPr>
          <p:cNvPr id="7" name="TextBox 6">
            <a:extLst>
              <a:ext uri="{FF2B5EF4-FFF2-40B4-BE49-F238E27FC236}">
                <a16:creationId xmlns:a16="http://schemas.microsoft.com/office/drawing/2014/main" id="{6E020CE2-C579-87B4-3723-748DAAB4ACAD}"/>
              </a:ext>
            </a:extLst>
          </p:cNvPr>
          <p:cNvSpPr txBox="1"/>
          <p:nvPr/>
        </p:nvSpPr>
        <p:spPr>
          <a:xfrm>
            <a:off x="1214437" y="7934980"/>
            <a:ext cx="17678398" cy="2862322"/>
          </a:xfrm>
          <a:prstGeom prst="rect">
            <a:avLst/>
          </a:prstGeom>
          <a:noFill/>
        </p:spPr>
        <p:txBody>
          <a:bodyPr wrap="square">
            <a:spAutoFit/>
          </a:bodyPr>
          <a:lstStyle/>
          <a:p>
            <a:pPr algn="l"/>
            <a:r>
              <a:rPr lang="en-IN" sz="3600" b="1" i="0" u="none" strike="noStrike" baseline="0" dirty="0">
                <a:latin typeface="TimesNewRomanPS-BoldMT"/>
              </a:rPr>
              <a:t>Templates for Query Patterns:</a:t>
            </a:r>
            <a:r>
              <a:rPr lang="en-US" sz="3600" dirty="0">
                <a:solidFill>
                  <a:schemeClr val="tx2"/>
                </a:solidFill>
                <a:latin typeface="TimesNewRomanPSMT"/>
              </a:rPr>
              <a:t>A systematic way to design a wrapper that connects a mediator </a:t>
            </a:r>
            <a:r>
              <a:rPr lang="en-US" sz="3600" dirty="0">
                <a:latin typeface="TimesNewRomanPSMT"/>
              </a:rPr>
              <a:t>to a source is to classify the possible queries that the mediator can ask into templates, which are queries with parameters that represent constants.  An example should illustrate the idea; it uses the notation </a:t>
            </a:r>
            <a:r>
              <a:rPr lang="en-US" sz="3600" dirty="0">
                <a:highlight>
                  <a:srgbClr val="FFFF00"/>
                </a:highlight>
                <a:latin typeface="TimesNewRomanPSMT"/>
              </a:rPr>
              <a:t>T =&gt; S to express the idea that the template T is turned by the wrapper into the source query S</a:t>
            </a:r>
            <a:r>
              <a:rPr lang="en-US" sz="3600" dirty="0">
                <a:latin typeface="TimesNewRomanPSMT"/>
              </a:rPr>
              <a:t>.</a:t>
            </a:r>
            <a:r>
              <a:rPr lang="en-IN" sz="3600" dirty="0">
                <a:latin typeface="TimesNewRomanPSMT"/>
              </a:rPr>
              <a:t> </a:t>
            </a:r>
          </a:p>
        </p:txBody>
      </p:sp>
    </p:spTree>
    <p:extLst>
      <p:ext uri="{BB962C8B-B14F-4D97-AF65-F5344CB8AC3E}">
        <p14:creationId xmlns:p14="http://schemas.microsoft.com/office/powerpoint/2010/main" val="1003152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C7C952-2C40-1C8E-752D-AE384F19860E}"/>
              </a:ext>
            </a:extLst>
          </p:cNvPr>
          <p:cNvSpPr txBox="1"/>
          <p:nvPr/>
        </p:nvSpPr>
        <p:spPr>
          <a:xfrm>
            <a:off x="1138237" y="1159669"/>
            <a:ext cx="10088216" cy="646331"/>
          </a:xfrm>
          <a:prstGeom prst="rect">
            <a:avLst/>
          </a:prstGeom>
          <a:noFill/>
        </p:spPr>
        <p:txBody>
          <a:bodyPr wrap="square">
            <a:spAutoFit/>
          </a:bodyPr>
          <a:lstStyle/>
          <a:p>
            <a:r>
              <a:rPr lang="en-IN" sz="3600" b="1" i="0" u="none" strike="noStrike" baseline="0">
                <a:latin typeface="TimesNewRomanPS-BoldMT"/>
              </a:rPr>
              <a:t>Wrapper Generators</a:t>
            </a:r>
            <a:endParaRPr lang="en-IN" dirty="0"/>
          </a:p>
        </p:txBody>
      </p:sp>
      <p:sp>
        <p:nvSpPr>
          <p:cNvPr id="5" name="TextBox 4">
            <a:extLst>
              <a:ext uri="{FF2B5EF4-FFF2-40B4-BE49-F238E27FC236}">
                <a16:creationId xmlns:a16="http://schemas.microsoft.com/office/drawing/2014/main" id="{68E252F6-586D-DC4D-8B06-3ABA7F9ABDF3}"/>
              </a:ext>
            </a:extLst>
          </p:cNvPr>
          <p:cNvSpPr txBox="1"/>
          <p:nvPr/>
        </p:nvSpPr>
        <p:spPr>
          <a:xfrm>
            <a:off x="1138237" y="2150269"/>
            <a:ext cx="10088216" cy="4524315"/>
          </a:xfrm>
          <a:prstGeom prst="rect">
            <a:avLst/>
          </a:prstGeom>
          <a:noFill/>
        </p:spPr>
        <p:txBody>
          <a:bodyPr wrap="square">
            <a:spAutoFit/>
          </a:bodyPr>
          <a:lstStyle/>
          <a:p>
            <a:pPr algn="l"/>
            <a:r>
              <a:rPr lang="en-US" sz="3600" b="0" i="0" u="none" strike="noStrike" baseline="0" dirty="0">
                <a:latin typeface="TimesNewRomanPSMT"/>
              </a:rPr>
              <a:t>The templates defining a wrapper must be turned into code for the wrapper itself. The software that creates the wrapper is called </a:t>
            </a:r>
            <a:r>
              <a:rPr lang="en-US" sz="3600" b="0" i="0" u="none" strike="noStrike" baseline="0" dirty="0">
                <a:highlight>
                  <a:srgbClr val="FFFF00"/>
                </a:highlight>
                <a:latin typeface="TimesNewRomanPSMT"/>
              </a:rPr>
              <a:t>a </a:t>
            </a:r>
            <a:r>
              <a:rPr lang="en-US" sz="3600" b="0" i="1" u="none" strike="noStrike" baseline="0" dirty="0">
                <a:highlight>
                  <a:srgbClr val="FFFF00"/>
                </a:highlight>
                <a:latin typeface="TimesNewRomanPS-ItalicMT"/>
              </a:rPr>
              <a:t>wrapper generator</a:t>
            </a:r>
            <a:r>
              <a:rPr lang="en-US" sz="3600" b="0" i="1" u="none" strike="noStrike" baseline="0" dirty="0">
                <a:latin typeface="TimesNewRomanPS-ItalicMT"/>
              </a:rPr>
              <a:t>; </a:t>
            </a:r>
            <a:r>
              <a:rPr lang="en-US" sz="3600" b="0" i="0" u="none" strike="noStrike" baseline="0" dirty="0">
                <a:latin typeface="TimesNewRomanPSMT"/>
              </a:rPr>
              <a:t>it is</a:t>
            </a:r>
          </a:p>
          <a:p>
            <a:pPr algn="l"/>
            <a:r>
              <a:rPr lang="en-US" sz="3600" b="0" i="0" u="none" strike="noStrike" baseline="0" dirty="0">
                <a:latin typeface="TimesNewRomanPSMT"/>
              </a:rPr>
              <a:t>similar in spirit to the parser generators (e.g., YACC) that produce components of a compiler from high-level specifications. The process, suggested in Fig. 21.6, begins when a specification, that is, a collection of templates, is given to the </a:t>
            </a:r>
            <a:r>
              <a:rPr lang="en-IN" sz="3600" b="0" i="0" u="none" strike="noStrike" baseline="0" dirty="0">
                <a:latin typeface="TimesNewRomanPSMT"/>
              </a:rPr>
              <a:t>wrapper generator.</a:t>
            </a:r>
            <a:endParaRPr lang="en-IN" dirty="0"/>
          </a:p>
        </p:txBody>
      </p:sp>
      <p:pic>
        <p:nvPicPr>
          <p:cNvPr id="7" name="Picture 6">
            <a:extLst>
              <a:ext uri="{FF2B5EF4-FFF2-40B4-BE49-F238E27FC236}">
                <a16:creationId xmlns:a16="http://schemas.microsoft.com/office/drawing/2014/main" id="{07A291FE-C639-6F6F-43DE-F627B2FD1EA2}"/>
              </a:ext>
            </a:extLst>
          </p:cNvPr>
          <p:cNvPicPr>
            <a:picLocks noChangeAspect="1"/>
          </p:cNvPicPr>
          <p:nvPr/>
        </p:nvPicPr>
        <p:blipFill>
          <a:blip r:embed="rId2"/>
          <a:stretch>
            <a:fillRect/>
          </a:stretch>
        </p:blipFill>
        <p:spPr>
          <a:xfrm>
            <a:off x="11730037" y="1616869"/>
            <a:ext cx="7718977" cy="7049869"/>
          </a:xfrm>
          <a:prstGeom prst="rect">
            <a:avLst/>
          </a:prstGeom>
        </p:spPr>
      </p:pic>
      <p:sp>
        <p:nvSpPr>
          <p:cNvPr id="9" name="TextBox 8">
            <a:extLst>
              <a:ext uri="{FF2B5EF4-FFF2-40B4-BE49-F238E27FC236}">
                <a16:creationId xmlns:a16="http://schemas.microsoft.com/office/drawing/2014/main" id="{53698A45-46A9-16A1-28BC-631E52901CDC}"/>
              </a:ext>
            </a:extLst>
          </p:cNvPr>
          <p:cNvSpPr txBox="1"/>
          <p:nvPr/>
        </p:nvSpPr>
        <p:spPr>
          <a:xfrm>
            <a:off x="12187237" y="8643650"/>
            <a:ext cx="7414177" cy="1754326"/>
          </a:xfrm>
          <a:prstGeom prst="rect">
            <a:avLst/>
          </a:prstGeom>
          <a:noFill/>
        </p:spPr>
        <p:txBody>
          <a:bodyPr wrap="square">
            <a:spAutoFit/>
          </a:bodyPr>
          <a:lstStyle/>
          <a:p>
            <a:pPr algn="just"/>
            <a:r>
              <a:rPr lang="en-US" sz="3600" b="0" i="0" u="none" strike="noStrike" baseline="0" dirty="0">
                <a:highlight>
                  <a:srgbClr val="FFFF00"/>
                </a:highlight>
                <a:latin typeface="TimesNewRomanPSMT"/>
              </a:rPr>
              <a:t>Figure 21.6: A wrapper generator produces tables for a driver; the driver and </a:t>
            </a:r>
            <a:r>
              <a:rPr lang="en-IN" sz="3600" b="0" i="0" u="none" strike="noStrike" baseline="0" dirty="0">
                <a:highlight>
                  <a:srgbClr val="FFFF00"/>
                </a:highlight>
                <a:latin typeface="TimesNewRomanPSMT"/>
              </a:rPr>
              <a:t>tables constitute the wrapper</a:t>
            </a:r>
            <a:endParaRPr lang="en-IN" dirty="0">
              <a:highlight>
                <a:srgbClr val="FFFF00"/>
              </a:highlight>
            </a:endParaRPr>
          </a:p>
        </p:txBody>
      </p:sp>
    </p:spTree>
    <p:extLst>
      <p:ext uri="{BB962C8B-B14F-4D97-AF65-F5344CB8AC3E}">
        <p14:creationId xmlns:p14="http://schemas.microsoft.com/office/powerpoint/2010/main" val="1581864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F4D69C-48B7-E2B7-0B5A-C909E7C58938}"/>
              </a:ext>
            </a:extLst>
          </p:cNvPr>
          <p:cNvSpPr txBox="1"/>
          <p:nvPr/>
        </p:nvSpPr>
        <p:spPr>
          <a:xfrm>
            <a:off x="1062037" y="1312069"/>
            <a:ext cx="18211800" cy="1754326"/>
          </a:xfrm>
          <a:prstGeom prst="rect">
            <a:avLst/>
          </a:prstGeom>
          <a:noFill/>
        </p:spPr>
        <p:txBody>
          <a:bodyPr wrap="square">
            <a:spAutoFit/>
          </a:bodyPr>
          <a:lstStyle/>
          <a:p>
            <a:pPr algn="l"/>
            <a:r>
              <a:rPr lang="en-US" sz="3600" b="0" i="0" u="none" strike="noStrike" baseline="0" dirty="0">
                <a:latin typeface="TimesNewRomanPSMT"/>
              </a:rPr>
              <a:t>The wrapper generator </a:t>
            </a:r>
            <a:r>
              <a:rPr lang="en-US" sz="3600" b="0" i="0" u="none" strike="noStrike" baseline="0" dirty="0">
                <a:highlight>
                  <a:srgbClr val="FFFF00"/>
                </a:highlight>
                <a:latin typeface="TimesNewRomanPSMT"/>
              </a:rPr>
              <a:t>creates a table that holds </a:t>
            </a:r>
            <a:r>
              <a:rPr lang="en-US" sz="3600" b="0" i="0" u="none" strike="noStrike" baseline="0" dirty="0">
                <a:latin typeface="TimesNewRomanPSMT"/>
              </a:rPr>
              <a:t>the various query patterns contained in the templates, and the source queries that are associated with each. A </a:t>
            </a:r>
            <a:r>
              <a:rPr lang="en-US" sz="3600" b="0" i="1" u="none" strike="noStrike" baseline="0" dirty="0">
                <a:latin typeface="TimesNewRomanPS-ItalicMT"/>
              </a:rPr>
              <a:t>driver </a:t>
            </a:r>
            <a:r>
              <a:rPr lang="en-US" sz="3600" b="0" i="0" u="none" strike="noStrike" baseline="0" dirty="0">
                <a:latin typeface="TimesNewRomanPSMT"/>
              </a:rPr>
              <a:t>is used in each wrapper; in general the driver can be the same for each generated wrapper. The task of the driver is to:</a:t>
            </a:r>
            <a:endParaRPr lang="en-IN" dirty="0"/>
          </a:p>
        </p:txBody>
      </p:sp>
      <p:sp>
        <p:nvSpPr>
          <p:cNvPr id="5" name="TextBox 4">
            <a:extLst>
              <a:ext uri="{FF2B5EF4-FFF2-40B4-BE49-F238E27FC236}">
                <a16:creationId xmlns:a16="http://schemas.microsoft.com/office/drawing/2014/main" id="{842D93F4-4EB6-62FB-083B-729407E8217A}"/>
              </a:ext>
            </a:extLst>
          </p:cNvPr>
          <p:cNvSpPr txBox="1"/>
          <p:nvPr/>
        </p:nvSpPr>
        <p:spPr>
          <a:xfrm>
            <a:off x="1062037" y="3066395"/>
            <a:ext cx="17830800" cy="1754326"/>
          </a:xfrm>
          <a:prstGeom prst="rect">
            <a:avLst/>
          </a:prstGeom>
          <a:noFill/>
        </p:spPr>
        <p:txBody>
          <a:bodyPr wrap="square">
            <a:spAutoFit/>
          </a:bodyPr>
          <a:lstStyle/>
          <a:p>
            <a:pPr algn="l"/>
            <a:r>
              <a:rPr lang="en-US" sz="3600" b="0" i="0" u="none" strike="noStrike" baseline="0" dirty="0">
                <a:latin typeface="TimesNewRomanPSMT"/>
              </a:rPr>
              <a:t>1. Accept a query from the mediator. The communication mechanism may be mediator-specific and is given to the driver as a “plug-in,” so the </a:t>
            </a:r>
            <a:r>
              <a:rPr lang="en-US" sz="3600" dirty="0">
                <a:latin typeface="TimesNewRomanPSMT"/>
              </a:rPr>
              <a:t>same driver </a:t>
            </a:r>
            <a:r>
              <a:rPr lang="en-US" sz="1800" b="0" i="0" u="none" strike="noStrike" baseline="0" dirty="0">
                <a:latin typeface="TimesNewRomanPSMT"/>
              </a:rPr>
              <a:t> </a:t>
            </a:r>
            <a:r>
              <a:rPr lang="en-US" sz="3600" dirty="0">
                <a:latin typeface="TimesNewRomanPSMT"/>
              </a:rPr>
              <a:t>can be used in systems that communicate differently.</a:t>
            </a:r>
            <a:endParaRPr lang="en-IN" sz="3600" dirty="0">
              <a:latin typeface="TimesNewRomanPSMT"/>
            </a:endParaRPr>
          </a:p>
        </p:txBody>
      </p:sp>
      <p:sp>
        <p:nvSpPr>
          <p:cNvPr id="7" name="TextBox 6">
            <a:extLst>
              <a:ext uri="{FF2B5EF4-FFF2-40B4-BE49-F238E27FC236}">
                <a16:creationId xmlns:a16="http://schemas.microsoft.com/office/drawing/2014/main" id="{10E94872-D464-FEE1-11C0-64C97A8EB4B4}"/>
              </a:ext>
            </a:extLst>
          </p:cNvPr>
          <p:cNvSpPr txBox="1"/>
          <p:nvPr/>
        </p:nvSpPr>
        <p:spPr>
          <a:xfrm>
            <a:off x="1090405" y="4920556"/>
            <a:ext cx="18592800" cy="5078313"/>
          </a:xfrm>
          <a:prstGeom prst="rect">
            <a:avLst/>
          </a:prstGeom>
          <a:noFill/>
        </p:spPr>
        <p:txBody>
          <a:bodyPr wrap="square">
            <a:spAutoFit/>
          </a:bodyPr>
          <a:lstStyle/>
          <a:p>
            <a:pPr algn="just"/>
            <a:r>
              <a:rPr lang="en-US" sz="3600" b="0" i="0" u="none" strike="noStrike" baseline="0" dirty="0">
                <a:latin typeface="TimesNewRomanPSMT"/>
              </a:rPr>
              <a:t>2. Search the table for a template that matches the query. If one is found, then the parameter values from the query are used to instantiate a source query. If there is no matching template, the wrapper responds negatively </a:t>
            </a:r>
            <a:r>
              <a:rPr lang="en-IN" sz="3600" b="0" i="0" u="none" strike="noStrike" baseline="0" dirty="0">
                <a:latin typeface="TimesNewRomanPSMT"/>
              </a:rPr>
              <a:t>to the mediator.</a:t>
            </a:r>
          </a:p>
          <a:p>
            <a:pPr algn="just"/>
            <a:endParaRPr lang="en-IN" sz="3600" b="0" i="0" u="none" strike="noStrike" baseline="0" dirty="0">
              <a:latin typeface="TimesNewRomanPSMT"/>
            </a:endParaRPr>
          </a:p>
          <a:p>
            <a:pPr algn="just"/>
            <a:r>
              <a:rPr lang="en-US" sz="3600" b="0" i="0" u="none" strike="noStrike" baseline="0" dirty="0">
                <a:latin typeface="TimesNewRomanPSMT"/>
              </a:rPr>
              <a:t>3. The source query is sent to the source, again using a “plug-in” communication mechanism. The response is collected by the wrapper.</a:t>
            </a:r>
          </a:p>
          <a:p>
            <a:pPr algn="just"/>
            <a:endParaRPr lang="en-US" sz="3600" b="0" i="0" u="none" strike="noStrike" baseline="0" dirty="0">
              <a:latin typeface="TimesNewRomanPSMT"/>
            </a:endParaRPr>
          </a:p>
          <a:p>
            <a:pPr algn="just"/>
            <a:r>
              <a:rPr lang="en-US" sz="3600" b="0" i="0" u="none" strike="noStrike" baseline="0" dirty="0">
                <a:latin typeface="TimesNewRomanPSMT"/>
              </a:rPr>
              <a:t>4. The response is processed by the wrapper, if necessary, and then returned to the mediator. The next sections discuss how wrappers can support a larger class of queries by processing results.</a:t>
            </a:r>
            <a:endParaRPr lang="en-IN" dirty="0"/>
          </a:p>
        </p:txBody>
      </p:sp>
    </p:spTree>
    <p:extLst>
      <p:ext uri="{BB962C8B-B14F-4D97-AF65-F5344CB8AC3E}">
        <p14:creationId xmlns:p14="http://schemas.microsoft.com/office/powerpoint/2010/main" val="349501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3A96E3-8A5D-C9E7-3832-9B192FC0F0BC}"/>
              </a:ext>
            </a:extLst>
          </p:cNvPr>
          <p:cNvSpPr txBox="1"/>
          <p:nvPr/>
        </p:nvSpPr>
        <p:spPr>
          <a:xfrm>
            <a:off x="833437" y="1464470"/>
            <a:ext cx="1905000" cy="646331"/>
          </a:xfrm>
          <a:prstGeom prst="rect">
            <a:avLst/>
          </a:prstGeom>
          <a:noFill/>
        </p:spPr>
        <p:txBody>
          <a:bodyPr wrap="square">
            <a:spAutoFit/>
          </a:bodyPr>
          <a:lstStyle/>
          <a:p>
            <a:r>
              <a:rPr lang="en-IN" sz="3600" b="1" i="0" u="none" strike="noStrike" baseline="0" dirty="0">
                <a:latin typeface="TimesNewRomanPS-BoldMT"/>
              </a:rPr>
              <a:t>Filters</a:t>
            </a:r>
            <a:endParaRPr lang="en-IN" dirty="0"/>
          </a:p>
        </p:txBody>
      </p:sp>
      <p:sp>
        <p:nvSpPr>
          <p:cNvPr id="5" name="TextBox 4">
            <a:extLst>
              <a:ext uri="{FF2B5EF4-FFF2-40B4-BE49-F238E27FC236}">
                <a16:creationId xmlns:a16="http://schemas.microsoft.com/office/drawing/2014/main" id="{57F5B10B-6FD3-9D52-B86E-F6B919D8FE9D}"/>
              </a:ext>
            </a:extLst>
          </p:cNvPr>
          <p:cNvSpPr txBox="1"/>
          <p:nvPr/>
        </p:nvSpPr>
        <p:spPr>
          <a:xfrm>
            <a:off x="681037" y="2110801"/>
            <a:ext cx="19126200" cy="2308324"/>
          </a:xfrm>
          <a:prstGeom prst="rect">
            <a:avLst/>
          </a:prstGeom>
          <a:noFill/>
        </p:spPr>
        <p:txBody>
          <a:bodyPr wrap="square">
            <a:spAutoFit/>
          </a:bodyPr>
          <a:lstStyle/>
          <a:p>
            <a:pPr algn="just"/>
            <a:r>
              <a:rPr lang="en-US" sz="3600" b="0" i="0" u="none" strike="noStrike" baseline="0" dirty="0">
                <a:latin typeface="Times New Roman" panose="02020603050405020304" pitchFamily="18" charset="0"/>
                <a:cs typeface="Times New Roman" panose="02020603050405020304" pitchFamily="18" charset="0"/>
              </a:rPr>
              <a:t>Another approach to supporting more queries is to have the </a:t>
            </a:r>
            <a:r>
              <a:rPr lang="en-US" sz="3600" b="1" i="0" u="none" strike="noStrike" baseline="0" dirty="0">
                <a:latin typeface="Times New Roman" panose="02020603050405020304" pitchFamily="18" charset="0"/>
                <a:cs typeface="Times New Roman" panose="02020603050405020304" pitchFamily="18" charset="0"/>
              </a:rPr>
              <a:t>wrapper </a:t>
            </a:r>
            <a:r>
              <a:rPr lang="en-US" sz="3600" b="1" i="1" u="none" strike="noStrike" baseline="0" dirty="0">
                <a:latin typeface="Times New Roman" panose="02020603050405020304" pitchFamily="18" charset="0"/>
                <a:cs typeface="Times New Roman" panose="02020603050405020304" pitchFamily="18" charset="0"/>
              </a:rPr>
              <a:t>filter </a:t>
            </a:r>
            <a:r>
              <a:rPr lang="en-US" sz="3600" b="0" i="0" u="none" strike="noStrike" baseline="0" dirty="0">
                <a:latin typeface="Times New Roman" panose="02020603050405020304" pitchFamily="18" charset="0"/>
                <a:cs typeface="Times New Roman" panose="02020603050405020304" pitchFamily="18" charset="0"/>
              </a:rPr>
              <a:t>the results of queries that it poses to the source. As long as the wrapper has a template that (after proper substitution for the parameters) returns a superset of what the query wants, then it is possible to filter the returned tuples at th</a:t>
            </a:r>
            <a:r>
              <a:rPr lang="en-US" sz="3600" dirty="0">
                <a:latin typeface="Times New Roman" panose="02020603050405020304" pitchFamily="18" charset="0"/>
                <a:cs typeface="Times New Roman" panose="02020603050405020304" pitchFamily="18" charset="0"/>
              </a:rPr>
              <a:t>e </a:t>
            </a:r>
            <a:r>
              <a:rPr lang="en-US" sz="3600" b="0" i="0" u="none" strike="noStrike" baseline="0" dirty="0">
                <a:latin typeface="Times New Roman" panose="02020603050405020304" pitchFamily="18" charset="0"/>
                <a:cs typeface="Times New Roman" panose="02020603050405020304" pitchFamily="18" charset="0"/>
              </a:rPr>
              <a:t>wrapper and pass only the desired tuples to the mediator.</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7896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2BBC1B-9917-9B57-BD0A-5807964CE94D}"/>
              </a:ext>
            </a:extLst>
          </p:cNvPr>
          <p:cNvSpPr txBox="1"/>
          <p:nvPr/>
        </p:nvSpPr>
        <p:spPr>
          <a:xfrm>
            <a:off x="2509837" y="1845469"/>
            <a:ext cx="10088216" cy="646331"/>
          </a:xfrm>
          <a:prstGeom prst="rect">
            <a:avLst/>
          </a:prstGeom>
          <a:noFill/>
        </p:spPr>
        <p:txBody>
          <a:bodyPr wrap="square">
            <a:spAutoFit/>
          </a:bodyPr>
          <a:lstStyle/>
          <a:p>
            <a:r>
              <a:rPr lang="en-IN" sz="3600" b="1" i="0" u="none" strike="noStrike" baseline="0" dirty="0">
                <a:latin typeface="TimesNewRomanPS-BoldMT"/>
              </a:rPr>
              <a:t>Information Integration</a:t>
            </a:r>
            <a:endParaRPr lang="en-IN" dirty="0"/>
          </a:p>
        </p:txBody>
      </p:sp>
      <p:sp>
        <p:nvSpPr>
          <p:cNvPr id="5" name="TextBox 4">
            <a:extLst>
              <a:ext uri="{FF2B5EF4-FFF2-40B4-BE49-F238E27FC236}">
                <a16:creationId xmlns:a16="http://schemas.microsoft.com/office/drawing/2014/main" id="{B07ACC56-9509-6E60-E0A9-B762CC248273}"/>
              </a:ext>
            </a:extLst>
          </p:cNvPr>
          <p:cNvSpPr txBox="1"/>
          <p:nvPr/>
        </p:nvSpPr>
        <p:spPr>
          <a:xfrm>
            <a:off x="1290637" y="2759869"/>
            <a:ext cx="18059400" cy="1200329"/>
          </a:xfrm>
          <a:prstGeom prst="rect">
            <a:avLst/>
          </a:prstGeom>
          <a:noFill/>
        </p:spPr>
        <p:txBody>
          <a:bodyPr wrap="square">
            <a:spAutoFit/>
          </a:bodyPr>
          <a:lstStyle/>
          <a:p>
            <a:pPr algn="l"/>
            <a:r>
              <a:rPr lang="en-US" sz="3600" b="0" i="1" u="none" strike="noStrike" baseline="0" dirty="0">
                <a:latin typeface="TimesNewRomanPS-ItalicMT"/>
              </a:rPr>
              <a:t>Information integration </a:t>
            </a:r>
            <a:r>
              <a:rPr lang="en-US" sz="3600" b="0" i="0" u="none" strike="noStrike" baseline="0" dirty="0">
                <a:latin typeface="TimesNewRomanPSMT"/>
              </a:rPr>
              <a:t>is the process of taking several databases or other information sources and making the data in these sources work together as if they were a single database.</a:t>
            </a:r>
            <a:endParaRPr lang="en-IN" dirty="0"/>
          </a:p>
        </p:txBody>
      </p:sp>
      <p:sp>
        <p:nvSpPr>
          <p:cNvPr id="7" name="TextBox 6">
            <a:extLst>
              <a:ext uri="{FF2B5EF4-FFF2-40B4-BE49-F238E27FC236}">
                <a16:creationId xmlns:a16="http://schemas.microsoft.com/office/drawing/2014/main" id="{810C79C0-9797-9032-AD77-B012FC65B30D}"/>
              </a:ext>
            </a:extLst>
          </p:cNvPr>
          <p:cNvSpPr txBox="1"/>
          <p:nvPr/>
        </p:nvSpPr>
        <p:spPr>
          <a:xfrm>
            <a:off x="1290637" y="4261501"/>
            <a:ext cx="18059400" cy="1754326"/>
          </a:xfrm>
          <a:prstGeom prst="rect">
            <a:avLst/>
          </a:prstGeom>
          <a:noFill/>
        </p:spPr>
        <p:txBody>
          <a:bodyPr wrap="square">
            <a:spAutoFit/>
          </a:bodyPr>
          <a:lstStyle/>
          <a:p>
            <a:pPr algn="l"/>
            <a:r>
              <a:rPr lang="en-US" sz="3600" b="0" i="0" u="none" strike="noStrike" baseline="0" dirty="0">
                <a:latin typeface="TimesNewRomanPSMT"/>
              </a:rPr>
              <a:t>The integrated database may be physical (a “warehouse”) or virtual (a “mediator” or “middleware” that may be queried even though its does not exist physically). The sources may be conventional databases or other types of information, such as collections of Web pages.</a:t>
            </a:r>
            <a:endParaRPr lang="en-IN" dirty="0"/>
          </a:p>
        </p:txBody>
      </p:sp>
      <p:sp>
        <p:nvSpPr>
          <p:cNvPr id="9" name="TextBox 8">
            <a:extLst>
              <a:ext uri="{FF2B5EF4-FFF2-40B4-BE49-F238E27FC236}">
                <a16:creationId xmlns:a16="http://schemas.microsoft.com/office/drawing/2014/main" id="{1EBF6D6D-77C6-A68C-3BAE-702EF96E03B7}"/>
              </a:ext>
            </a:extLst>
          </p:cNvPr>
          <p:cNvSpPr txBox="1"/>
          <p:nvPr/>
        </p:nvSpPr>
        <p:spPr>
          <a:xfrm>
            <a:off x="1190520" y="6008541"/>
            <a:ext cx="18259633" cy="4524315"/>
          </a:xfrm>
          <a:prstGeom prst="rect">
            <a:avLst/>
          </a:prstGeom>
          <a:noFill/>
        </p:spPr>
        <p:txBody>
          <a:bodyPr wrap="square">
            <a:spAutoFit/>
          </a:bodyPr>
          <a:lstStyle/>
          <a:p>
            <a:pPr algn="just"/>
            <a:r>
              <a:rPr lang="en-US" sz="3600" b="0" i="0" u="none" strike="noStrike" baseline="0" dirty="0">
                <a:latin typeface="TimesNewRomanPSMT"/>
              </a:rPr>
              <a:t>Information-integration systems require special kinds </a:t>
            </a:r>
            <a:r>
              <a:rPr lang="en-US" sz="3600" b="0" i="0" u="none" strike="noStrike" baseline="0" dirty="0">
                <a:solidFill>
                  <a:srgbClr val="002060"/>
                </a:solidFill>
                <a:latin typeface="TimesNewRomanPSMT"/>
              </a:rPr>
              <a:t>of query-optimization techniques </a:t>
            </a:r>
            <a:r>
              <a:rPr lang="en-US" sz="3600" b="0" i="0" u="none" strike="noStrike" baseline="0" dirty="0">
                <a:latin typeface="TimesNewRomanPSMT"/>
              </a:rPr>
              <a:t>for their efficient operation. </a:t>
            </a:r>
            <a:r>
              <a:rPr lang="en-US" sz="3600" b="0" i="0" u="none" strike="noStrike" baseline="0" dirty="0">
                <a:solidFill>
                  <a:srgbClr val="FF0000"/>
                </a:solidFill>
                <a:latin typeface="TimesNewRomanPSMT"/>
              </a:rPr>
              <a:t>Mediator systems can be divided into two classes: “global-as-view</a:t>
            </a:r>
            <a:r>
              <a:rPr lang="en-US" sz="3600" b="0" i="0" u="none" strike="noStrike" baseline="0" dirty="0">
                <a:latin typeface="TimesNewRomanPSMT"/>
              </a:rPr>
              <a:t>” (the data at the integrated database is defined by how it is constructed from the sources) and “</a:t>
            </a:r>
            <a:r>
              <a:rPr lang="en-US" sz="3600" b="0" i="0" u="none" strike="noStrike" baseline="0" dirty="0">
                <a:solidFill>
                  <a:srgbClr val="FF0000"/>
                </a:solidFill>
                <a:latin typeface="TimesNewRomanPSMT"/>
              </a:rPr>
              <a:t>local-as-view” </a:t>
            </a:r>
            <a:r>
              <a:rPr lang="en-US" sz="3600" b="0" i="0" u="none" strike="noStrike" baseline="0" dirty="0">
                <a:latin typeface="TimesNewRomanPSMT"/>
              </a:rPr>
              <a:t>(the content of the sources is defined in terms of the schema that the integrated database supports).</a:t>
            </a:r>
          </a:p>
          <a:p>
            <a:pPr algn="just"/>
            <a:r>
              <a:rPr lang="en-US" sz="3600" b="0" i="0" u="none" strike="noStrike" baseline="0" dirty="0">
                <a:latin typeface="TimesNewRomanPSMT"/>
              </a:rPr>
              <a:t>We examine </a:t>
            </a:r>
            <a:r>
              <a:rPr lang="en-US" sz="3600" b="0" i="0" u="none" strike="noStrike" baseline="0" dirty="0">
                <a:solidFill>
                  <a:srgbClr val="FF0000"/>
                </a:solidFill>
                <a:latin typeface="TimesNewRomanPSMT"/>
              </a:rPr>
              <a:t>capability-based optimization for global-as-view mediators</a:t>
            </a:r>
            <a:r>
              <a:rPr lang="en-US" sz="3600" b="0" i="0" u="none" strike="noStrike" baseline="0" dirty="0">
                <a:latin typeface="TimesNewRomanPSMT"/>
              </a:rPr>
              <a:t>. We also consider local-as-view mediation, which requires effort even to figure out how to compose the answer to a query from defined views, but which offers advantages in flexibility of operation.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9423AF-3775-9D7A-D120-8E88EE9DFACB}"/>
              </a:ext>
            </a:extLst>
          </p:cNvPr>
          <p:cNvSpPr txBox="1"/>
          <p:nvPr/>
        </p:nvSpPr>
        <p:spPr>
          <a:xfrm>
            <a:off x="1595437" y="1616869"/>
            <a:ext cx="10088216" cy="646331"/>
          </a:xfrm>
          <a:prstGeom prst="rect">
            <a:avLst/>
          </a:prstGeom>
          <a:noFill/>
        </p:spPr>
        <p:txBody>
          <a:bodyPr wrap="square">
            <a:spAutoFit/>
          </a:bodyPr>
          <a:lstStyle/>
          <a:p>
            <a:r>
              <a:rPr lang="en-IN" sz="3600" b="1" i="0" u="none" strike="noStrike" baseline="0" dirty="0">
                <a:latin typeface="TimesNewRomanPS-BoldMT"/>
              </a:rPr>
              <a:t>21.1 Introduction to Information Integration</a:t>
            </a:r>
            <a:endParaRPr lang="en-IN" dirty="0"/>
          </a:p>
        </p:txBody>
      </p:sp>
      <p:sp>
        <p:nvSpPr>
          <p:cNvPr id="5" name="TextBox 4">
            <a:extLst>
              <a:ext uri="{FF2B5EF4-FFF2-40B4-BE49-F238E27FC236}">
                <a16:creationId xmlns:a16="http://schemas.microsoft.com/office/drawing/2014/main" id="{7B765C63-BFDE-9CB9-F6B9-E56A12AA7FCB}"/>
              </a:ext>
            </a:extLst>
          </p:cNvPr>
          <p:cNvSpPr txBox="1"/>
          <p:nvPr/>
        </p:nvSpPr>
        <p:spPr>
          <a:xfrm>
            <a:off x="833437" y="2607469"/>
            <a:ext cx="10088216" cy="646331"/>
          </a:xfrm>
          <a:prstGeom prst="rect">
            <a:avLst/>
          </a:prstGeom>
          <a:noFill/>
        </p:spPr>
        <p:txBody>
          <a:bodyPr wrap="square">
            <a:spAutoFit/>
          </a:bodyPr>
          <a:lstStyle/>
          <a:p>
            <a:r>
              <a:rPr lang="en-IN" sz="3600" b="1" i="0" u="none" strike="noStrike" baseline="0" dirty="0">
                <a:latin typeface="Times New Roman" panose="02020603050405020304" pitchFamily="18" charset="0"/>
                <a:cs typeface="Times New Roman" panose="02020603050405020304" pitchFamily="18" charset="0"/>
              </a:rPr>
              <a:t>Why Information Integration?</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97877BC-F2ED-FBB4-23A5-C38413599B6B}"/>
              </a:ext>
            </a:extLst>
          </p:cNvPr>
          <p:cNvSpPr txBox="1"/>
          <p:nvPr/>
        </p:nvSpPr>
        <p:spPr>
          <a:xfrm>
            <a:off x="909637" y="3253800"/>
            <a:ext cx="18288000" cy="4524315"/>
          </a:xfrm>
          <a:prstGeom prst="rect">
            <a:avLst/>
          </a:prstGeom>
          <a:noFill/>
        </p:spPr>
        <p:txBody>
          <a:bodyPr wrap="square">
            <a:spAutoFit/>
          </a:bodyPr>
          <a:lstStyle/>
          <a:p>
            <a:pPr algn="just"/>
            <a:r>
              <a:rPr lang="en-IN" sz="3200" b="1" i="0" u="none" strike="noStrike" baseline="0" dirty="0">
                <a:latin typeface="Times New Roman" panose="02020603050405020304" pitchFamily="18" charset="0"/>
                <a:cs typeface="Times New Roman" panose="02020603050405020304" pitchFamily="18" charset="0"/>
              </a:rPr>
              <a:t>Consider the University Database: </a:t>
            </a:r>
            <a:r>
              <a:rPr lang="en-IN" sz="3200" dirty="0">
                <a:latin typeface="Times New Roman" panose="02020603050405020304" pitchFamily="18" charset="0"/>
                <a:cs typeface="Times New Roman" panose="02020603050405020304" pitchFamily="18" charset="0"/>
              </a:rPr>
              <a:t>let the </a:t>
            </a:r>
            <a:r>
              <a:rPr lang="en-US" sz="3200" dirty="0">
                <a:latin typeface="Times New Roman" panose="02020603050405020304" pitchFamily="18" charset="0"/>
                <a:cs typeface="Times New Roman" panose="02020603050405020304" pitchFamily="18" charset="0"/>
              </a:rPr>
              <a:t>Registrar builds a database of courses, and uses it to record the </a:t>
            </a:r>
            <a:r>
              <a:rPr lang="en-US" sz="3200" dirty="0">
                <a:solidFill>
                  <a:srgbClr val="FF0000"/>
                </a:solidFill>
                <a:latin typeface="Times New Roman" panose="02020603050405020304" pitchFamily="18" charset="0"/>
                <a:cs typeface="Times New Roman" panose="02020603050405020304" pitchFamily="18" charset="0"/>
              </a:rPr>
              <a:t>courses each student took and their grades</a:t>
            </a:r>
            <a:r>
              <a:rPr lang="en-US" sz="3200" dirty="0">
                <a:latin typeface="Times New Roman" panose="02020603050405020304" pitchFamily="18" charset="0"/>
                <a:cs typeface="Times New Roman" panose="02020603050405020304" pitchFamily="18" charset="0"/>
              </a:rPr>
              <a:t>. Applications are built using this database, such </a:t>
            </a:r>
            <a:r>
              <a:rPr lang="en-IN" sz="3200" dirty="0">
                <a:latin typeface="Times New Roman" panose="02020603050405020304" pitchFamily="18" charset="0"/>
                <a:cs typeface="Times New Roman" panose="02020603050405020304" pitchFamily="18" charset="0"/>
              </a:rPr>
              <a:t>as a </a:t>
            </a:r>
            <a:r>
              <a:rPr lang="en-IN" sz="3200" dirty="0">
                <a:solidFill>
                  <a:srgbClr val="000099"/>
                </a:solidFill>
                <a:latin typeface="Times New Roman" panose="02020603050405020304" pitchFamily="18" charset="0"/>
                <a:cs typeface="Times New Roman" panose="02020603050405020304" pitchFamily="18" charset="0"/>
              </a:rPr>
              <a:t>transcript generator.</a:t>
            </a:r>
          </a:p>
          <a:p>
            <a:pPr algn="just"/>
            <a:r>
              <a:rPr lang="en-US" sz="3200" dirty="0">
                <a:solidFill>
                  <a:srgbClr val="FF0000"/>
                </a:solidFill>
                <a:latin typeface="Times New Roman" panose="02020603050405020304" pitchFamily="18" charset="0"/>
                <a:cs typeface="Times New Roman" panose="02020603050405020304" pitchFamily="18" charset="0"/>
              </a:rPr>
              <a:t>The Human Resources Department </a:t>
            </a:r>
            <a:r>
              <a:rPr lang="en-US" sz="3200" dirty="0">
                <a:latin typeface="Times New Roman" panose="02020603050405020304" pitchFamily="18" charset="0"/>
                <a:cs typeface="Times New Roman" panose="02020603050405020304" pitchFamily="18" charset="0"/>
              </a:rPr>
              <a:t>builds a database for recording employees, including those students with teaching-assistant or research-assistant jobs. Applications include generation of payroll checks, calculation of taxes and social-security payments to the government, and many others. </a:t>
            </a:r>
          </a:p>
          <a:p>
            <a:pPr algn="just"/>
            <a:r>
              <a:rPr lang="en-US" sz="3200" dirty="0">
                <a:solidFill>
                  <a:srgbClr val="FF0000"/>
                </a:solidFill>
                <a:latin typeface="Times New Roman" panose="02020603050405020304" pitchFamily="18" charset="0"/>
                <a:cs typeface="Times New Roman" panose="02020603050405020304" pitchFamily="18" charset="0"/>
              </a:rPr>
              <a:t>The Grants Office </a:t>
            </a:r>
            <a:r>
              <a:rPr lang="en-US" sz="3200" dirty="0">
                <a:latin typeface="Times New Roman" panose="02020603050405020304" pitchFamily="18" charset="0"/>
                <a:cs typeface="Times New Roman" panose="02020603050405020304" pitchFamily="18" charset="0"/>
              </a:rPr>
              <a:t>builds a database to keep track of expenditures on grants, which includes salaries to certain faculty, students, and staff. It may also include information </a:t>
            </a:r>
            <a:r>
              <a:rPr lang="en-US" sz="3200" dirty="0">
                <a:solidFill>
                  <a:srgbClr val="FF0000"/>
                </a:solidFill>
                <a:latin typeface="Times New Roman" panose="02020603050405020304" pitchFamily="18" charset="0"/>
                <a:cs typeface="Times New Roman" panose="02020603050405020304" pitchFamily="18" charset="0"/>
              </a:rPr>
              <a:t>about biohazards, use of human subjects, and many other matters related to </a:t>
            </a:r>
            <a:r>
              <a:rPr lang="en-IN" sz="3200" dirty="0">
                <a:solidFill>
                  <a:srgbClr val="FF0000"/>
                </a:solidFill>
                <a:latin typeface="Times New Roman" panose="02020603050405020304" pitchFamily="18" charset="0"/>
                <a:cs typeface="Times New Roman" panose="02020603050405020304" pitchFamily="18" charset="0"/>
              </a:rPr>
              <a:t>research projects.</a:t>
            </a:r>
          </a:p>
        </p:txBody>
      </p:sp>
      <p:sp>
        <p:nvSpPr>
          <p:cNvPr id="6" name="TextBox 5">
            <a:extLst>
              <a:ext uri="{FF2B5EF4-FFF2-40B4-BE49-F238E27FC236}">
                <a16:creationId xmlns:a16="http://schemas.microsoft.com/office/drawing/2014/main" id="{110D493E-23E8-2E64-23BE-B33759DCB563}"/>
              </a:ext>
            </a:extLst>
          </p:cNvPr>
          <p:cNvSpPr txBox="1"/>
          <p:nvPr/>
        </p:nvSpPr>
        <p:spPr>
          <a:xfrm>
            <a:off x="911500" y="7778115"/>
            <a:ext cx="18516600" cy="3046988"/>
          </a:xfrm>
          <a:prstGeom prst="rect">
            <a:avLst/>
          </a:prstGeom>
          <a:noFill/>
        </p:spPr>
        <p:txBody>
          <a:bodyPr wrap="square">
            <a:spAutoFit/>
          </a:bodyPr>
          <a:lstStyle/>
          <a:p>
            <a:pPr algn="just"/>
            <a:r>
              <a:rPr lang="en-US" sz="3200" dirty="0">
                <a:latin typeface="TimesNewRomanPSMT"/>
              </a:rPr>
              <a:t>T</a:t>
            </a:r>
            <a:r>
              <a:rPr lang="en-US" sz="3200" b="0" i="0" u="none" strike="noStrike" baseline="0" dirty="0">
                <a:latin typeface="TimesNewRomanPSMT"/>
              </a:rPr>
              <a:t>he university realizes that all these databases are not helping </a:t>
            </a:r>
            <a:r>
              <a:rPr lang="en-US" sz="3200" b="0" i="0" u="none" strike="noStrike" baseline="0" dirty="0">
                <a:solidFill>
                  <a:srgbClr val="FF0000"/>
                </a:solidFill>
                <a:latin typeface="TimesNewRomanPSMT"/>
              </a:rPr>
              <a:t>For example</a:t>
            </a:r>
            <a:r>
              <a:rPr lang="en-US" sz="3200" b="0" i="0" u="none" strike="noStrike" baseline="0" dirty="0">
                <a:latin typeface="TimesNewRomanPSMT"/>
              </a:rPr>
              <a:t>, suppose we want to make sure that the </a:t>
            </a:r>
            <a:r>
              <a:rPr lang="en-US" sz="3200" b="0" i="0" u="none" strike="noStrike" baseline="0" dirty="0">
                <a:solidFill>
                  <a:srgbClr val="FF0000"/>
                </a:solidFill>
                <a:latin typeface="TimesNewRomanPSMT"/>
              </a:rPr>
              <a:t>Registrar does not record grades for students that the Bursar says did not pay tuition. </a:t>
            </a:r>
            <a:r>
              <a:rPr lang="en-US" sz="3200" b="0" i="0" u="none" strike="noStrike" baseline="0" dirty="0">
                <a:solidFill>
                  <a:srgbClr val="00B050"/>
                </a:solidFill>
                <a:latin typeface="TimesNewRomanPSMT"/>
              </a:rPr>
              <a:t>Someone has to get a list of students who paid tuition from the Bursar’s database and compare that with a list of students from the Registrar’s database. As another example, when Sally is appointed on grant 123 as a research assistant, someone needs to tell the Grants Office that her salary should be charged to grant 123. Someone also needs to tell Human Resources that they should pay her salary. And the  salaries in the two databases had better be exactly the same.</a:t>
            </a:r>
            <a:endParaRPr lang="en-IN" sz="3200" dirty="0">
              <a:solidFill>
                <a:srgbClr val="00B050"/>
              </a:solidFill>
            </a:endParaRPr>
          </a:p>
        </p:txBody>
      </p:sp>
    </p:spTree>
    <p:extLst>
      <p:ext uri="{BB962C8B-B14F-4D97-AF65-F5344CB8AC3E}">
        <p14:creationId xmlns:p14="http://schemas.microsoft.com/office/powerpoint/2010/main" val="1237381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10AE78-2D58-9BE7-9D1B-540A3BEA61AE}"/>
              </a:ext>
            </a:extLst>
          </p:cNvPr>
          <p:cNvSpPr txBox="1"/>
          <p:nvPr/>
        </p:nvSpPr>
        <p:spPr>
          <a:xfrm>
            <a:off x="604837" y="1388269"/>
            <a:ext cx="18516600" cy="3970318"/>
          </a:xfrm>
          <a:prstGeom prst="rect">
            <a:avLst/>
          </a:prstGeom>
          <a:noFill/>
        </p:spPr>
        <p:txBody>
          <a:bodyPr wrap="square">
            <a:spAutoFit/>
          </a:bodyPr>
          <a:lstStyle/>
          <a:p>
            <a:pPr algn="just"/>
            <a:r>
              <a:rPr lang="en-US" sz="3600" b="0" i="0" u="none" strike="noStrike" baseline="0" dirty="0">
                <a:latin typeface="TimesNewRomanPSMT"/>
              </a:rPr>
              <a:t>at some point, the university decides that it needs one database for all functions. </a:t>
            </a:r>
          </a:p>
          <a:p>
            <a:pPr marL="571500" indent="-571500" algn="just">
              <a:buFont typeface="Arial" panose="020B0604020202020204" pitchFamily="34" charset="0"/>
              <a:buChar char="•"/>
            </a:pPr>
            <a:r>
              <a:rPr lang="en-US" sz="3600" b="0" i="0" u="none" strike="noStrike" baseline="0" dirty="0">
                <a:latin typeface="TimesNewRomanPSMT"/>
              </a:rPr>
              <a:t>The first thought might be</a:t>
            </a:r>
            <a:r>
              <a:rPr lang="en-US" sz="3600" b="0" i="0" u="none" strike="noStrike" baseline="0" dirty="0">
                <a:solidFill>
                  <a:srgbClr val="FF0000"/>
                </a:solidFill>
                <a:latin typeface="TimesNewRomanPSMT"/>
              </a:rPr>
              <a:t>: start over. Build one database that contains all the information of all the legacy databases and rewrite all the applications to use the new database</a:t>
            </a:r>
            <a:r>
              <a:rPr lang="en-US" sz="3600" b="0" i="0" u="none" strike="noStrike" baseline="0" dirty="0">
                <a:latin typeface="TimesNewRomanPSMT"/>
              </a:rPr>
              <a:t>. This approach has been tried, with great pain resulting. </a:t>
            </a:r>
            <a:r>
              <a:rPr lang="en-US" sz="3600" b="0" i="0" u="none" strike="noStrike" baseline="0" dirty="0">
                <a:solidFill>
                  <a:srgbClr val="FF0000"/>
                </a:solidFill>
                <a:latin typeface="TimesNewRomanPSMT"/>
              </a:rPr>
              <a:t>In addition to paying for a very expensive software-architecture task, the university has to run both the old and new systems in parallel for a long time to see that the new system actually works.</a:t>
            </a:r>
            <a:r>
              <a:rPr lang="en-US" sz="3600" b="0" i="0" u="none" strike="noStrike" baseline="0" dirty="0">
                <a:latin typeface="TimesNewRomanPSMT"/>
              </a:rPr>
              <a:t> And when they cut over to the new system, the users find that the applications do not work in the accustomed way, and turmoil results.</a:t>
            </a:r>
            <a:endParaRPr lang="en-IN" dirty="0"/>
          </a:p>
        </p:txBody>
      </p:sp>
      <p:sp>
        <p:nvSpPr>
          <p:cNvPr id="4" name="TextBox 3">
            <a:extLst>
              <a:ext uri="{FF2B5EF4-FFF2-40B4-BE49-F238E27FC236}">
                <a16:creationId xmlns:a16="http://schemas.microsoft.com/office/drawing/2014/main" id="{E08AF97B-6E8F-9D1B-C5CB-38CD01BFC2E2}"/>
              </a:ext>
            </a:extLst>
          </p:cNvPr>
          <p:cNvSpPr txBox="1"/>
          <p:nvPr/>
        </p:nvSpPr>
        <p:spPr>
          <a:xfrm>
            <a:off x="604837" y="5731669"/>
            <a:ext cx="19126200" cy="5078313"/>
          </a:xfrm>
          <a:prstGeom prst="rect">
            <a:avLst/>
          </a:prstGeom>
          <a:noFill/>
        </p:spPr>
        <p:txBody>
          <a:bodyPr wrap="square">
            <a:spAutoFit/>
          </a:bodyPr>
          <a:lstStyle/>
          <a:p>
            <a:pPr algn="l"/>
            <a:r>
              <a:rPr lang="en-US" sz="3600" b="0" i="0" u="none" strike="noStrike" baseline="0" dirty="0">
                <a:latin typeface="TimesNewRomanPSMT"/>
              </a:rPr>
              <a:t>A better way is to </a:t>
            </a:r>
            <a:r>
              <a:rPr lang="en-US" sz="3600" b="0" i="0" u="none" strike="noStrike" baseline="0" dirty="0">
                <a:solidFill>
                  <a:srgbClr val="00B050"/>
                </a:solidFill>
                <a:latin typeface="TimesNewRomanPSMT"/>
              </a:rPr>
              <a:t>build a layer of abstraction, called </a:t>
            </a:r>
            <a:r>
              <a:rPr lang="en-US" sz="3600" b="0" i="1" u="none" strike="noStrike" baseline="0" dirty="0">
                <a:solidFill>
                  <a:srgbClr val="00B050"/>
                </a:solidFill>
                <a:latin typeface="TimesNewRomanPS-ItalicMT"/>
              </a:rPr>
              <a:t>middleware</a:t>
            </a:r>
            <a:r>
              <a:rPr lang="en-US" sz="3600" b="0" i="1" u="none" strike="noStrike" baseline="0" dirty="0">
                <a:latin typeface="TimesNewRomanPS-ItalicMT"/>
              </a:rPr>
              <a:t>, </a:t>
            </a:r>
            <a:r>
              <a:rPr lang="en-US" sz="3600" b="0" i="0" u="none" strike="noStrike" baseline="0" dirty="0">
                <a:latin typeface="TimesNewRomanPSMT"/>
              </a:rPr>
              <a:t>on top</a:t>
            </a:r>
            <a:r>
              <a:rPr lang="en-US" sz="3600" dirty="0">
                <a:latin typeface="TimesNewRomanPSMT"/>
              </a:rPr>
              <a:t> </a:t>
            </a:r>
            <a:r>
              <a:rPr lang="en-US" sz="3600" b="0" i="0" u="none" strike="noStrike" baseline="0" dirty="0">
                <a:latin typeface="TimesNewRomanPSMT"/>
              </a:rPr>
              <a:t>of all the legacy databases and allow the legacy databases to continue serving their current applications. </a:t>
            </a:r>
          </a:p>
          <a:p>
            <a:pPr algn="l"/>
            <a:endParaRPr lang="en-US" sz="3600" dirty="0">
              <a:latin typeface="TimesNewRomanPSMT"/>
            </a:endParaRPr>
          </a:p>
          <a:p>
            <a:pPr algn="l"/>
            <a:r>
              <a:rPr lang="en-US" sz="3600" b="0" i="0" u="none" strike="noStrike" baseline="0" dirty="0">
                <a:solidFill>
                  <a:srgbClr val="00B050"/>
                </a:solidFill>
                <a:latin typeface="TimesNewRomanPSMT"/>
              </a:rPr>
              <a:t>The layer of abstraction could be relational views </a:t>
            </a:r>
            <a:r>
              <a:rPr lang="en-US" sz="3600" b="0" i="0" u="none" strike="noStrike" baseline="0" dirty="0">
                <a:latin typeface="TimesNewRomanPSMT"/>
              </a:rPr>
              <a:t>— either virtual or materialized. Then, SQL can be used to “query” the middleware layer. Often, this layer is defined by a collection of classes and queried in an object-oriented language. Or the middleware layer could use XML documents,</a:t>
            </a:r>
          </a:p>
          <a:p>
            <a:endParaRPr lang="en-US" sz="3600" dirty="0">
              <a:latin typeface="TimesNewRomanPSMT"/>
            </a:endParaRPr>
          </a:p>
          <a:p>
            <a:r>
              <a:rPr lang="en-US" sz="3600" dirty="0">
                <a:latin typeface="TimesNewRomanPSMT"/>
              </a:rPr>
              <a:t>Once the middleware layer is built, new applications can be written to access this layer for data, while the legacy applications continue to run using the legacy </a:t>
            </a:r>
            <a:r>
              <a:rPr lang="en-IN" sz="3600" dirty="0">
                <a:latin typeface="TimesNewRomanPSMT"/>
              </a:rPr>
              <a:t>databases.</a:t>
            </a:r>
            <a:endParaRPr lang="en-US" sz="3600" dirty="0">
              <a:latin typeface="TimesNewRomanPS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F44B57-F86F-1F30-A19A-F5F6DC4FF3B1}"/>
              </a:ext>
            </a:extLst>
          </p:cNvPr>
          <p:cNvSpPr txBox="1"/>
          <p:nvPr/>
        </p:nvSpPr>
        <p:spPr>
          <a:xfrm>
            <a:off x="300037" y="1416390"/>
            <a:ext cx="10090296" cy="646331"/>
          </a:xfrm>
          <a:prstGeom prst="rect">
            <a:avLst/>
          </a:prstGeom>
          <a:noFill/>
        </p:spPr>
        <p:txBody>
          <a:bodyPr wrap="square">
            <a:spAutoFit/>
          </a:bodyPr>
          <a:lstStyle/>
          <a:p>
            <a:r>
              <a:rPr lang="en-IN" sz="3600" b="1" i="0" u="none" strike="noStrike" baseline="0" dirty="0">
                <a:latin typeface="TimesNewRomanPS-BoldMT"/>
              </a:rPr>
              <a:t>21.1.2 The Heterogeneity Problem</a:t>
            </a:r>
            <a:endParaRPr lang="en-IN" dirty="0"/>
          </a:p>
        </p:txBody>
      </p:sp>
      <p:sp>
        <p:nvSpPr>
          <p:cNvPr id="7" name="TextBox 6">
            <a:extLst>
              <a:ext uri="{FF2B5EF4-FFF2-40B4-BE49-F238E27FC236}">
                <a16:creationId xmlns:a16="http://schemas.microsoft.com/office/drawing/2014/main" id="{41382593-7B1F-5795-6740-729C81E1D8D8}"/>
              </a:ext>
            </a:extLst>
          </p:cNvPr>
          <p:cNvSpPr txBox="1"/>
          <p:nvPr/>
        </p:nvSpPr>
        <p:spPr>
          <a:xfrm>
            <a:off x="300037" y="2089329"/>
            <a:ext cx="18859501" cy="2308324"/>
          </a:xfrm>
          <a:prstGeom prst="rect">
            <a:avLst/>
          </a:prstGeom>
          <a:noFill/>
        </p:spPr>
        <p:txBody>
          <a:bodyPr wrap="square">
            <a:spAutoFit/>
          </a:bodyPr>
          <a:lstStyle/>
          <a:p>
            <a:pPr algn="just"/>
            <a:r>
              <a:rPr lang="en-US" sz="3600" b="0" i="0" u="none" strike="noStrike" baseline="0" dirty="0">
                <a:solidFill>
                  <a:srgbClr val="00B050"/>
                </a:solidFill>
                <a:latin typeface="TimesNewRomanPSMT"/>
              </a:rPr>
              <a:t>When we try to connect information sources that were developed independently</a:t>
            </a:r>
            <a:r>
              <a:rPr lang="en-US" sz="3600" b="0" i="0" u="none" strike="noStrike" baseline="0" dirty="0">
                <a:latin typeface="TimesNewRomanPSMT"/>
              </a:rPr>
              <a:t>, we invariably find that the sources differ in many ways, even if they are intended to store the </a:t>
            </a:r>
            <a:r>
              <a:rPr lang="en-US" sz="3600" b="1" i="0" u="none" strike="noStrike" baseline="0" dirty="0">
                <a:solidFill>
                  <a:schemeClr val="accent4"/>
                </a:solidFill>
                <a:latin typeface="TimesNewRomanPSMT"/>
              </a:rPr>
              <a:t>same kinds of data. Such sources are called </a:t>
            </a:r>
            <a:r>
              <a:rPr lang="en-US" sz="3600" b="1" i="1" u="none" strike="noStrike" baseline="0" dirty="0">
                <a:solidFill>
                  <a:schemeClr val="accent4"/>
                </a:solidFill>
                <a:latin typeface="TimesNewRomanPS-ItalicMT"/>
              </a:rPr>
              <a:t>heterogeneous</a:t>
            </a:r>
            <a:r>
              <a:rPr lang="en-US" sz="3600" b="0" i="1" u="none" strike="noStrike" baseline="0" dirty="0">
                <a:latin typeface="TimesNewRomanPS-ItalicMT"/>
              </a:rPr>
              <a:t>, </a:t>
            </a:r>
            <a:r>
              <a:rPr lang="en-US" sz="3600" b="0" i="0" u="none" strike="noStrike" baseline="0" dirty="0">
                <a:latin typeface="TimesNewRomanPSMT"/>
              </a:rPr>
              <a:t>and the problem of integrating them is referred to as the </a:t>
            </a:r>
            <a:r>
              <a:rPr lang="en-US" sz="3600" b="0" i="1" u="none" strike="noStrike" baseline="0" dirty="0">
                <a:latin typeface="TimesNewRomanPS-ItalicMT"/>
              </a:rPr>
              <a:t>heterogeneity problem.</a:t>
            </a:r>
          </a:p>
        </p:txBody>
      </p:sp>
      <p:sp>
        <p:nvSpPr>
          <p:cNvPr id="2" name="TextBox 1">
            <a:extLst>
              <a:ext uri="{FF2B5EF4-FFF2-40B4-BE49-F238E27FC236}">
                <a16:creationId xmlns:a16="http://schemas.microsoft.com/office/drawing/2014/main" id="{B95F846E-903A-E037-90C3-94240B21AA74}"/>
              </a:ext>
            </a:extLst>
          </p:cNvPr>
          <p:cNvSpPr txBox="1"/>
          <p:nvPr/>
        </p:nvSpPr>
        <p:spPr>
          <a:xfrm>
            <a:off x="300037" y="4893469"/>
            <a:ext cx="17221200" cy="646331"/>
          </a:xfrm>
          <a:prstGeom prst="rect">
            <a:avLst/>
          </a:prstGeom>
          <a:noFill/>
        </p:spPr>
        <p:txBody>
          <a:bodyPr wrap="square">
            <a:spAutoFit/>
          </a:bodyPr>
          <a:lstStyle/>
          <a:p>
            <a:pPr algn="l"/>
            <a:r>
              <a:rPr lang="en-US" sz="3600" b="1" i="0" u="none" strike="noStrike" baseline="0" dirty="0">
                <a:latin typeface="TimesNewRomanPSMT"/>
              </a:rPr>
              <a:t>different levels at which heterogeneity can make integration </a:t>
            </a:r>
            <a:r>
              <a:rPr lang="en-IN" sz="3600" b="1" i="0" u="none" strike="noStrike" baseline="0" dirty="0">
                <a:latin typeface="TimesNewRomanPSMT"/>
              </a:rPr>
              <a:t>difficult.</a:t>
            </a:r>
            <a:endParaRPr lang="en-IN" b="1" dirty="0"/>
          </a:p>
        </p:txBody>
      </p:sp>
      <p:sp>
        <p:nvSpPr>
          <p:cNvPr id="4" name="TextBox 3">
            <a:extLst>
              <a:ext uri="{FF2B5EF4-FFF2-40B4-BE49-F238E27FC236}">
                <a16:creationId xmlns:a16="http://schemas.microsoft.com/office/drawing/2014/main" id="{D2967F06-AF2D-7481-7E05-EBC7DA842BF6}"/>
              </a:ext>
            </a:extLst>
          </p:cNvPr>
          <p:cNvSpPr txBox="1"/>
          <p:nvPr/>
        </p:nvSpPr>
        <p:spPr>
          <a:xfrm>
            <a:off x="300588" y="5777329"/>
            <a:ext cx="18820847" cy="2308324"/>
          </a:xfrm>
          <a:prstGeom prst="rect">
            <a:avLst/>
          </a:prstGeom>
          <a:noFill/>
        </p:spPr>
        <p:txBody>
          <a:bodyPr wrap="square">
            <a:spAutoFit/>
          </a:bodyPr>
          <a:lstStyle/>
          <a:p>
            <a:pPr algn="just"/>
            <a:r>
              <a:rPr lang="pt-BR" sz="3600" b="1" i="0" u="none" strike="noStrike" baseline="0" dirty="0">
                <a:latin typeface="TimesNewRomanPS-BoldMT"/>
              </a:rPr>
              <a:t>Communication Heterogeneity:  </a:t>
            </a:r>
            <a:r>
              <a:rPr lang="en-US" sz="3600" dirty="0">
                <a:latin typeface="TimesNewRomanPSMT"/>
              </a:rPr>
              <a:t>Today, it is common to allow access to your information using the HTTP protocol that drives the Web. However, some dealers may not make their databases available on the Web, but instead accept remote accesses via remote procedure calls or anonymous FTP, for instance.</a:t>
            </a:r>
            <a:endParaRPr lang="en-IN" sz="3600" dirty="0">
              <a:latin typeface="TimesNewRomanPSMT"/>
            </a:endParaRPr>
          </a:p>
        </p:txBody>
      </p:sp>
      <p:sp>
        <p:nvSpPr>
          <p:cNvPr id="6" name="TextBox 5">
            <a:extLst>
              <a:ext uri="{FF2B5EF4-FFF2-40B4-BE49-F238E27FC236}">
                <a16:creationId xmlns:a16="http://schemas.microsoft.com/office/drawing/2014/main" id="{D2006093-E785-42C0-5D8C-5AA3F384B157}"/>
              </a:ext>
            </a:extLst>
          </p:cNvPr>
          <p:cNvSpPr txBox="1"/>
          <p:nvPr/>
        </p:nvSpPr>
        <p:spPr>
          <a:xfrm>
            <a:off x="288185" y="8317527"/>
            <a:ext cx="18833250" cy="1754326"/>
          </a:xfrm>
          <a:prstGeom prst="rect">
            <a:avLst/>
          </a:prstGeom>
          <a:noFill/>
        </p:spPr>
        <p:txBody>
          <a:bodyPr wrap="square">
            <a:spAutoFit/>
          </a:bodyPr>
          <a:lstStyle/>
          <a:p>
            <a:pPr algn="l"/>
            <a:r>
              <a:rPr lang="en-US" sz="3600" b="1" dirty="0" err="1">
                <a:latin typeface="TimesNewRomanPS-BoldMT"/>
              </a:rPr>
              <a:t>QueryLanguage</a:t>
            </a:r>
            <a:r>
              <a:rPr lang="en-US" sz="3600" b="1" dirty="0">
                <a:latin typeface="TimesNewRomanPS-BoldMT"/>
              </a:rPr>
              <a:t> Heterogeneity: </a:t>
            </a:r>
            <a:r>
              <a:rPr lang="en-US" sz="3600" dirty="0">
                <a:latin typeface="TimesNewRomanPSMT"/>
              </a:rPr>
              <a:t>The manner in which we query or modify a dealer’s database may vary. Dealer may not have a relational database at all. They could use an Excel Spreadsheet, or an object-oriented database, or an XML database using XQuery as the language.</a:t>
            </a:r>
            <a:endParaRPr lang="en-IN" sz="3600" dirty="0">
              <a:latin typeface="TimesNewRomanPSMT"/>
            </a:endParaRPr>
          </a:p>
        </p:txBody>
      </p:sp>
    </p:spTree>
    <p:extLst>
      <p:ext uri="{BB962C8B-B14F-4D97-AF65-F5344CB8AC3E}">
        <p14:creationId xmlns:p14="http://schemas.microsoft.com/office/powerpoint/2010/main" val="86646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1939D72-447D-7433-006E-0145355B3904}"/>
              </a:ext>
            </a:extLst>
          </p:cNvPr>
          <p:cNvSpPr txBox="1"/>
          <p:nvPr/>
        </p:nvSpPr>
        <p:spPr>
          <a:xfrm>
            <a:off x="642938" y="1388269"/>
            <a:ext cx="18668999" cy="1754326"/>
          </a:xfrm>
          <a:prstGeom prst="rect">
            <a:avLst/>
          </a:prstGeom>
          <a:noFill/>
        </p:spPr>
        <p:txBody>
          <a:bodyPr wrap="square">
            <a:spAutoFit/>
          </a:bodyPr>
          <a:lstStyle/>
          <a:p>
            <a:pPr algn="just"/>
            <a:r>
              <a:rPr lang="pt-BR" sz="3600" b="1" dirty="0">
                <a:latin typeface="TimesNewRomanPS-BoldMT"/>
              </a:rPr>
              <a:t>Schem a Heterogeneity :  </a:t>
            </a:r>
            <a:r>
              <a:rPr lang="en-US" sz="3600" b="0" i="0" u="none" strike="noStrike" baseline="0" dirty="0">
                <a:latin typeface="TimesNewRomanPSMT"/>
              </a:rPr>
              <a:t>Even assuming that all the dealers use a relational DBMS supporting SQL as the query language, we can find many sources of heterogeneity. At the highest level, the schemas can differ.</a:t>
            </a:r>
            <a:endParaRPr lang="en-IN" dirty="0"/>
          </a:p>
        </p:txBody>
      </p:sp>
      <p:sp>
        <p:nvSpPr>
          <p:cNvPr id="11" name="TextBox 10">
            <a:extLst>
              <a:ext uri="{FF2B5EF4-FFF2-40B4-BE49-F238E27FC236}">
                <a16:creationId xmlns:a16="http://schemas.microsoft.com/office/drawing/2014/main" id="{E6DB8DB5-7392-B21B-9BC4-BA5AAD5432CC}"/>
              </a:ext>
            </a:extLst>
          </p:cNvPr>
          <p:cNvSpPr txBox="1"/>
          <p:nvPr/>
        </p:nvSpPr>
        <p:spPr>
          <a:xfrm>
            <a:off x="642938" y="3445669"/>
            <a:ext cx="19354802" cy="1754326"/>
          </a:xfrm>
          <a:prstGeom prst="rect">
            <a:avLst/>
          </a:prstGeom>
          <a:noFill/>
        </p:spPr>
        <p:txBody>
          <a:bodyPr wrap="square">
            <a:spAutoFit/>
          </a:bodyPr>
          <a:lstStyle/>
          <a:p>
            <a:pPr algn="just"/>
            <a:r>
              <a:rPr lang="it-IT" sz="3600" b="1" i="0" u="none" strike="noStrike" baseline="0" dirty="0">
                <a:latin typeface="TimesNewRomanPS-BoldMT"/>
              </a:rPr>
              <a:t>Data type differences: </a:t>
            </a:r>
            <a:r>
              <a:rPr lang="en-US" sz="3600" b="0" i="0" u="none" strike="noStrike" baseline="0" dirty="0">
                <a:latin typeface="TimesNewRomanPSMT"/>
              </a:rPr>
              <a:t>Serial numbers might be represented by character strings of varying length at one source and fixed length at another. The fixed lengths could differ, and some sources might use integers rather than character strings.</a:t>
            </a:r>
            <a:endParaRPr lang="en-IN" dirty="0"/>
          </a:p>
        </p:txBody>
      </p:sp>
      <p:sp>
        <p:nvSpPr>
          <p:cNvPr id="2" name="TextBox 1">
            <a:extLst>
              <a:ext uri="{FF2B5EF4-FFF2-40B4-BE49-F238E27FC236}">
                <a16:creationId xmlns:a16="http://schemas.microsoft.com/office/drawing/2014/main" id="{65699BD8-EE68-5C80-DFEB-B0C0CC497F5B}"/>
              </a:ext>
            </a:extLst>
          </p:cNvPr>
          <p:cNvSpPr txBox="1"/>
          <p:nvPr/>
        </p:nvSpPr>
        <p:spPr>
          <a:xfrm>
            <a:off x="604837" y="5578793"/>
            <a:ext cx="18669000" cy="1631216"/>
          </a:xfrm>
          <a:prstGeom prst="rect">
            <a:avLst/>
          </a:prstGeom>
          <a:noFill/>
        </p:spPr>
        <p:txBody>
          <a:bodyPr wrap="square">
            <a:spAutoFit/>
          </a:bodyPr>
          <a:lstStyle/>
          <a:p>
            <a:pPr algn="l"/>
            <a:r>
              <a:rPr lang="fi-FI" sz="3200" b="1" i="0" u="none" strike="noStrike" baseline="0" dirty="0">
                <a:latin typeface="TimesNewRomanPS-BoldMT"/>
              </a:rPr>
              <a:t>Value Heterogeneity:  </a:t>
            </a:r>
            <a:r>
              <a:rPr lang="en-US" sz="3200" b="0" i="0" u="none" strike="noStrike" baseline="0" dirty="0">
                <a:latin typeface="TimesNewRomanPSMT"/>
              </a:rPr>
              <a:t>The same concept might be represented by different constants at different</a:t>
            </a:r>
          </a:p>
          <a:p>
            <a:pPr algn="just"/>
            <a:r>
              <a:rPr lang="en-US" sz="3200" b="0" i="0" u="none" strike="noStrike" baseline="0" dirty="0">
                <a:latin typeface="TimesNewRomanPSMT"/>
              </a:rPr>
              <a:t>sources. The color black might be represented by an integer code at one source, the string </a:t>
            </a:r>
            <a:r>
              <a:rPr lang="en-US" sz="2800" b="1" i="0" u="none" strike="noStrike" baseline="0" dirty="0">
                <a:latin typeface="CourierNewPS-BoldMT"/>
              </a:rPr>
              <a:t>BLACK </a:t>
            </a:r>
            <a:r>
              <a:rPr lang="en-US" sz="3200" b="0" i="0" u="none" strike="noStrike" baseline="0" dirty="0">
                <a:latin typeface="TimesNewRomanPSMT"/>
              </a:rPr>
              <a:t>at another, and the code </a:t>
            </a:r>
            <a:r>
              <a:rPr lang="en-US" sz="2800" b="1" i="0" u="none" strike="noStrike" baseline="0" dirty="0">
                <a:latin typeface="CourierNewPS-BoldMT"/>
              </a:rPr>
              <a:t>BL </a:t>
            </a:r>
            <a:r>
              <a:rPr lang="en-US" sz="3200" b="0" i="0" u="none" strike="noStrike" baseline="0" dirty="0">
                <a:latin typeface="TimesNewRomanPSMT"/>
              </a:rPr>
              <a:t>at a third. The code </a:t>
            </a:r>
            <a:r>
              <a:rPr lang="en-US" sz="2800" b="1" i="0" u="none" strike="noStrike" baseline="0" dirty="0">
                <a:latin typeface="CourierNewPS-BoldMT"/>
              </a:rPr>
              <a:t>BL </a:t>
            </a:r>
            <a:r>
              <a:rPr lang="en-US" sz="3200" b="0" i="0" u="none" strike="noStrike" baseline="0" dirty="0">
                <a:latin typeface="TimesNewRomanPSMT"/>
              </a:rPr>
              <a:t>might stand for “blue” at yet another source.</a:t>
            </a:r>
            <a:endParaRPr lang="en-IN" sz="3200" dirty="0"/>
          </a:p>
        </p:txBody>
      </p:sp>
      <p:sp>
        <p:nvSpPr>
          <p:cNvPr id="4" name="TextBox 3">
            <a:extLst>
              <a:ext uri="{FF2B5EF4-FFF2-40B4-BE49-F238E27FC236}">
                <a16:creationId xmlns:a16="http://schemas.microsoft.com/office/drawing/2014/main" id="{3C58ABD3-1EEB-C242-96AD-778C7877FCF3}"/>
              </a:ext>
            </a:extLst>
          </p:cNvPr>
          <p:cNvSpPr txBox="1"/>
          <p:nvPr/>
        </p:nvSpPr>
        <p:spPr>
          <a:xfrm>
            <a:off x="719137" y="7563129"/>
            <a:ext cx="18669000" cy="1569660"/>
          </a:xfrm>
          <a:prstGeom prst="rect">
            <a:avLst/>
          </a:prstGeom>
          <a:noFill/>
        </p:spPr>
        <p:txBody>
          <a:bodyPr wrap="square">
            <a:spAutoFit/>
          </a:bodyPr>
          <a:lstStyle/>
          <a:p>
            <a:pPr algn="just"/>
            <a:r>
              <a:rPr lang="pt-BR" sz="3200" b="1" i="0" u="none" strike="noStrike" baseline="0" dirty="0">
                <a:latin typeface="TimesNewRomanPS-BoldMT"/>
              </a:rPr>
              <a:t>S em antic H etero g en eity :  </a:t>
            </a:r>
            <a:r>
              <a:rPr lang="en-US" sz="3200" b="0" i="0" u="none" strike="noStrike" baseline="0" dirty="0">
                <a:latin typeface="TimesNewRomanPSMT"/>
              </a:rPr>
              <a:t>Terms may be given different interpretations at different sources. One dealer might include trucks in the Cars relation, while another puts only automobile data in the Cars relation. One dealer might distinguish station wagons from </a:t>
            </a:r>
            <a:r>
              <a:rPr lang="en-IN" sz="3200" b="0" i="0" u="none" strike="noStrike" baseline="0" dirty="0">
                <a:latin typeface="TimesNewRomanPSMT"/>
              </a:rPr>
              <a:t>minivans, while another doesn’t.</a:t>
            </a:r>
            <a:endParaRPr lang="en-IN" sz="3200" dirty="0"/>
          </a:p>
        </p:txBody>
      </p:sp>
    </p:spTree>
    <p:extLst>
      <p:ext uri="{BB962C8B-B14F-4D97-AF65-F5344CB8AC3E}">
        <p14:creationId xmlns:p14="http://schemas.microsoft.com/office/powerpoint/2010/main" val="3463503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DD1AF87-ACA6-A738-AD40-BF7A07CE779C}"/>
              </a:ext>
            </a:extLst>
          </p:cNvPr>
          <p:cNvSpPr txBox="1"/>
          <p:nvPr/>
        </p:nvSpPr>
        <p:spPr>
          <a:xfrm>
            <a:off x="376237" y="1845469"/>
            <a:ext cx="18669000" cy="7971413"/>
          </a:xfrm>
          <a:prstGeom prst="rect">
            <a:avLst/>
          </a:prstGeom>
          <a:noFill/>
        </p:spPr>
        <p:txBody>
          <a:bodyPr wrap="square">
            <a:spAutoFit/>
          </a:bodyPr>
          <a:lstStyle/>
          <a:p>
            <a:pPr algn="just"/>
            <a:r>
              <a:rPr lang="en-US" sz="4000" b="1" i="0" u="none" strike="noStrike" baseline="0" dirty="0">
                <a:latin typeface="TimesNewRomanPS-BoldMT"/>
              </a:rPr>
              <a:t>21.2 Modes of Information Integration: </a:t>
            </a:r>
            <a:r>
              <a:rPr lang="en-US" sz="3600" dirty="0">
                <a:latin typeface="TimesNewRomanPSMT"/>
              </a:rPr>
              <a:t>There are several ways that databases or other distributed information sources can be made to work together. In this section, we consider the three most </a:t>
            </a:r>
            <a:r>
              <a:rPr lang="en-IN" sz="3600" dirty="0">
                <a:latin typeface="TimesNewRomanPSMT"/>
              </a:rPr>
              <a:t>common approaches: </a:t>
            </a:r>
          </a:p>
          <a:p>
            <a:pPr algn="just"/>
            <a:r>
              <a:rPr lang="en-US" sz="3600" dirty="0">
                <a:latin typeface="TimesNewRomanPSMT"/>
              </a:rPr>
              <a:t>1</a:t>
            </a:r>
            <a:r>
              <a:rPr lang="en-US" sz="3600" b="1" dirty="0">
                <a:latin typeface="TimesNewRomanPSMT"/>
              </a:rPr>
              <a:t>. Federated databases. </a:t>
            </a:r>
            <a:r>
              <a:rPr lang="en-US" sz="3600" dirty="0">
                <a:solidFill>
                  <a:srgbClr val="92D050"/>
                </a:solidFill>
                <a:latin typeface="TimesNewRomanPSMT"/>
              </a:rPr>
              <a:t>The sources are independent, but one source can call on others to supply     information.</a:t>
            </a:r>
            <a:endParaRPr lang="en-IN" sz="3600" dirty="0">
              <a:solidFill>
                <a:srgbClr val="92D050"/>
              </a:solidFill>
              <a:latin typeface="TimesNewRomanPSMT"/>
            </a:endParaRPr>
          </a:p>
          <a:p>
            <a:pPr algn="just"/>
            <a:r>
              <a:rPr lang="en-US" sz="3600" dirty="0">
                <a:latin typeface="TimesNewRomanPSMT"/>
              </a:rPr>
              <a:t>2. </a:t>
            </a:r>
            <a:r>
              <a:rPr lang="en-US" sz="3600" b="1" dirty="0">
                <a:latin typeface="TimesNewRomanPSMT"/>
              </a:rPr>
              <a:t>Warehousing</a:t>
            </a:r>
            <a:r>
              <a:rPr lang="en-US" sz="3600" dirty="0">
                <a:solidFill>
                  <a:schemeClr val="tx2">
                    <a:lumMod val="75000"/>
                  </a:schemeClr>
                </a:solidFill>
                <a:latin typeface="TimesNewRomanPSMT"/>
              </a:rPr>
              <a:t>. Copies of data from several sources are stored in a single database, called a (data) warehouse. Possibly, the data stored at the warehouse is first processed in some way before storage; The warehouse is updated periodically, </a:t>
            </a:r>
          </a:p>
          <a:p>
            <a:pPr algn="just"/>
            <a:r>
              <a:rPr lang="en-US" sz="3600" dirty="0">
                <a:latin typeface="TimesNewRomanPSMT"/>
              </a:rPr>
              <a:t>3. </a:t>
            </a:r>
            <a:r>
              <a:rPr lang="en-US" sz="3200" b="1" dirty="0">
                <a:latin typeface="TimesNewRomanPSMT"/>
              </a:rPr>
              <a:t>Mediation. </a:t>
            </a:r>
            <a:r>
              <a:rPr lang="en-US" sz="3600" dirty="0">
                <a:solidFill>
                  <a:schemeClr val="accent2">
                    <a:lumMod val="50000"/>
                  </a:schemeClr>
                </a:solidFill>
                <a:latin typeface="TimesNewRomanPSMT"/>
              </a:rPr>
              <a:t>A mediator is a software component that supports a virtual database, which the user may query as if it were materialized (physically constructed, like a warehouse). The mediator stores no data of its own. Rather, it translates the user’s query into one or more queries to its sources. The mediator then synthesizes the answer to the user’s query from the responses of those sources, and returns the answer to the user.</a:t>
            </a:r>
          </a:p>
          <a:p>
            <a:pPr algn="l"/>
            <a:endParaRPr lang="en-IN" sz="4000" dirty="0">
              <a:latin typeface="TimesNewRomanPSMT"/>
            </a:endParaRPr>
          </a:p>
        </p:txBody>
      </p:sp>
    </p:spTree>
    <p:extLst>
      <p:ext uri="{BB962C8B-B14F-4D97-AF65-F5344CB8AC3E}">
        <p14:creationId xmlns:p14="http://schemas.microsoft.com/office/powerpoint/2010/main" val="2055973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D50571-3DA0-68E2-89D1-7471D7CE2936}"/>
              </a:ext>
            </a:extLst>
          </p:cNvPr>
          <p:cNvSpPr txBox="1"/>
          <p:nvPr/>
        </p:nvSpPr>
        <p:spPr>
          <a:xfrm>
            <a:off x="681037" y="1464469"/>
            <a:ext cx="10088216" cy="646331"/>
          </a:xfrm>
          <a:prstGeom prst="rect">
            <a:avLst/>
          </a:prstGeom>
          <a:noFill/>
        </p:spPr>
        <p:txBody>
          <a:bodyPr wrap="square">
            <a:spAutoFit/>
          </a:bodyPr>
          <a:lstStyle/>
          <a:p>
            <a:r>
              <a:rPr lang="en-IN" sz="3600" b="1" i="0" u="none" strike="noStrike" baseline="0" dirty="0">
                <a:latin typeface="TimesNewRomanPS-BoldMT"/>
              </a:rPr>
              <a:t>21.2.1 Federated Database Systems</a:t>
            </a:r>
            <a:endParaRPr lang="en-IN" dirty="0"/>
          </a:p>
        </p:txBody>
      </p:sp>
      <p:pic>
        <p:nvPicPr>
          <p:cNvPr id="5" name="Picture 4">
            <a:extLst>
              <a:ext uri="{FF2B5EF4-FFF2-40B4-BE49-F238E27FC236}">
                <a16:creationId xmlns:a16="http://schemas.microsoft.com/office/drawing/2014/main" id="{4E58803A-C478-C4D6-3E7A-B9F725B46DA1}"/>
              </a:ext>
            </a:extLst>
          </p:cNvPr>
          <p:cNvPicPr>
            <a:picLocks noChangeAspect="1"/>
          </p:cNvPicPr>
          <p:nvPr/>
        </p:nvPicPr>
        <p:blipFill>
          <a:blip r:embed="rId2"/>
          <a:stretch>
            <a:fillRect/>
          </a:stretch>
        </p:blipFill>
        <p:spPr>
          <a:xfrm>
            <a:off x="13330237" y="2084399"/>
            <a:ext cx="5794093" cy="5012868"/>
          </a:xfrm>
          <a:prstGeom prst="rect">
            <a:avLst/>
          </a:prstGeom>
        </p:spPr>
      </p:pic>
      <p:sp>
        <p:nvSpPr>
          <p:cNvPr id="7" name="TextBox 6">
            <a:extLst>
              <a:ext uri="{FF2B5EF4-FFF2-40B4-BE49-F238E27FC236}">
                <a16:creationId xmlns:a16="http://schemas.microsoft.com/office/drawing/2014/main" id="{3DBAAB41-CF04-9CA9-4CB6-5F42EE125B21}"/>
              </a:ext>
            </a:extLst>
          </p:cNvPr>
          <p:cNvSpPr txBox="1"/>
          <p:nvPr/>
        </p:nvSpPr>
        <p:spPr>
          <a:xfrm>
            <a:off x="681037" y="2342119"/>
            <a:ext cx="13182600" cy="5632311"/>
          </a:xfrm>
          <a:prstGeom prst="rect">
            <a:avLst/>
          </a:prstGeom>
          <a:noFill/>
        </p:spPr>
        <p:txBody>
          <a:bodyPr wrap="square">
            <a:spAutoFit/>
          </a:bodyPr>
          <a:lstStyle/>
          <a:p>
            <a:pPr algn="l"/>
            <a:r>
              <a:rPr lang="en-US" sz="3600" b="0" i="0" u="none" strike="noStrike" baseline="0" dirty="0">
                <a:latin typeface="TimesNewRomanPSMT"/>
              </a:rPr>
              <a:t>Perhaps the simplest architecture for integrating several databases is to implement one-to-one connections between all pairs of databases that need to talk to one another. These connections allow one database system </a:t>
            </a:r>
            <a:r>
              <a:rPr lang="en-US" sz="3600" b="0" i="1" u="none" strike="noStrike" baseline="0" dirty="0">
                <a:latin typeface="TimesNewRomanPS-ItalicMT"/>
              </a:rPr>
              <a:t>D1 </a:t>
            </a:r>
            <a:r>
              <a:rPr lang="en-US" sz="3600" b="0" i="0" u="none" strike="noStrike" baseline="0" dirty="0">
                <a:latin typeface="TimesNewRomanPSMT"/>
              </a:rPr>
              <a:t>to query another </a:t>
            </a:r>
            <a:r>
              <a:rPr lang="en-US" sz="3600" b="0" i="1" u="none" strike="noStrike" baseline="0" dirty="0">
                <a:latin typeface="TimesNewRomanPS-ItalicMT"/>
              </a:rPr>
              <a:t>D2 </a:t>
            </a:r>
            <a:r>
              <a:rPr lang="en-US" sz="3600" b="0" i="0" u="none" strike="noStrike" baseline="0" dirty="0">
                <a:latin typeface="TimesNewRomanPSMT"/>
              </a:rPr>
              <a:t>in terms that </a:t>
            </a:r>
            <a:r>
              <a:rPr lang="en-US" sz="3600" b="0" i="1" u="none" strike="noStrike" baseline="0" dirty="0">
                <a:latin typeface="TimesNewRomanPS-ItalicMT"/>
              </a:rPr>
              <a:t>D2 </a:t>
            </a:r>
            <a:r>
              <a:rPr lang="en-US" sz="3600" b="0" i="0" u="none" strike="noStrike" baseline="0" dirty="0">
                <a:latin typeface="TimesNewRomanPSMT"/>
              </a:rPr>
              <a:t>can understand. </a:t>
            </a:r>
          </a:p>
          <a:p>
            <a:pPr algn="l"/>
            <a:r>
              <a:rPr lang="en-US" sz="3600" b="0" i="0" u="none" strike="noStrike" baseline="0" dirty="0">
                <a:latin typeface="TimesNewRomanPSMT"/>
              </a:rPr>
              <a:t>The problem with this architecture is that if </a:t>
            </a:r>
            <a:r>
              <a:rPr lang="en-US" sz="3600" b="0" i="1" u="none" strike="noStrike" baseline="0" dirty="0">
                <a:latin typeface="TimesNewRomanPS-ItalicMT"/>
              </a:rPr>
              <a:t>n </a:t>
            </a:r>
            <a:r>
              <a:rPr lang="en-US" sz="3600" b="0" i="0" u="none" strike="noStrike" baseline="0" dirty="0">
                <a:latin typeface="TimesNewRomanPSMT"/>
              </a:rPr>
              <a:t>databases each need to talk to the </a:t>
            </a:r>
            <a:r>
              <a:rPr lang="en-US" sz="3600" b="0" i="1" u="none" strike="noStrike" baseline="0" dirty="0">
                <a:latin typeface="TimesNewRomanPS-ItalicMT"/>
              </a:rPr>
              <a:t>n </a:t>
            </a:r>
            <a:r>
              <a:rPr lang="en-US" sz="3600" b="0" i="0" u="none" strike="noStrike" baseline="0" dirty="0">
                <a:latin typeface="TimesNewRomanPSMT"/>
              </a:rPr>
              <a:t>— </a:t>
            </a:r>
            <a:r>
              <a:rPr lang="en-US" sz="3200" b="1" i="0" u="none" strike="noStrike" baseline="0" dirty="0">
                <a:latin typeface="TimesNewRomanPS-BoldMT"/>
              </a:rPr>
              <a:t>1 </a:t>
            </a:r>
            <a:r>
              <a:rPr lang="en-US" sz="3600" b="0" i="0" u="none" strike="noStrike" baseline="0" dirty="0">
                <a:latin typeface="TimesNewRomanPSMT"/>
              </a:rPr>
              <a:t>other databases, </a:t>
            </a:r>
            <a:r>
              <a:rPr lang="en-US" sz="3600" b="0" i="0" u="none" strike="noStrike" baseline="0" dirty="0">
                <a:solidFill>
                  <a:srgbClr val="FFC000"/>
                </a:solidFill>
                <a:latin typeface="TimesNewRomanPSMT"/>
              </a:rPr>
              <a:t>then we must write </a:t>
            </a:r>
            <a:r>
              <a:rPr lang="en-US" sz="3600" b="0" i="1" u="none" strike="noStrike" baseline="0" dirty="0">
                <a:solidFill>
                  <a:srgbClr val="FFC000"/>
                </a:solidFill>
                <a:latin typeface="TimesNewRomanPS-ItalicMT"/>
              </a:rPr>
              <a:t>n(n </a:t>
            </a:r>
            <a:r>
              <a:rPr lang="en-US" sz="3600" b="0" i="0" u="none" strike="noStrike" baseline="0" dirty="0">
                <a:solidFill>
                  <a:srgbClr val="FFC000"/>
                </a:solidFill>
                <a:latin typeface="TimesNewRomanPSMT"/>
              </a:rPr>
              <a:t>— 1) pieces of code to support queries between systems</a:t>
            </a:r>
            <a:r>
              <a:rPr lang="en-US" sz="3600" b="0" i="0" u="none" strike="noStrike" baseline="0" dirty="0">
                <a:latin typeface="TimesNewRomanPSMT"/>
              </a:rPr>
              <a:t>. The situation is suggested in Fig. 21.1. There, we see four databases in a federation.</a:t>
            </a:r>
          </a:p>
          <a:p>
            <a:pPr algn="l"/>
            <a:r>
              <a:rPr lang="en-US" sz="3600" b="0" i="0" u="none" strike="noStrike" baseline="0" dirty="0">
                <a:latin typeface="TimesNewRomanPSMT"/>
              </a:rPr>
              <a:t>Each of the four needs three components, one to access each of the other three </a:t>
            </a:r>
            <a:r>
              <a:rPr lang="en-IN" sz="3600" b="0" i="0" u="none" strike="noStrike" baseline="0" dirty="0">
                <a:latin typeface="TimesNewRomanPSMT"/>
              </a:rPr>
              <a:t>databases.</a:t>
            </a:r>
            <a:endParaRPr lang="en-IN" dirty="0"/>
          </a:p>
        </p:txBody>
      </p:sp>
      <p:sp>
        <p:nvSpPr>
          <p:cNvPr id="9" name="TextBox 8">
            <a:extLst>
              <a:ext uri="{FF2B5EF4-FFF2-40B4-BE49-F238E27FC236}">
                <a16:creationId xmlns:a16="http://schemas.microsoft.com/office/drawing/2014/main" id="{97FEA94A-6466-58CC-4579-4469CF1DE132}"/>
              </a:ext>
            </a:extLst>
          </p:cNvPr>
          <p:cNvSpPr txBox="1"/>
          <p:nvPr/>
        </p:nvSpPr>
        <p:spPr>
          <a:xfrm>
            <a:off x="1785936" y="8349376"/>
            <a:ext cx="16535401" cy="1754326"/>
          </a:xfrm>
          <a:prstGeom prst="rect">
            <a:avLst/>
          </a:prstGeom>
          <a:noFill/>
        </p:spPr>
        <p:txBody>
          <a:bodyPr wrap="square">
            <a:spAutoFit/>
          </a:bodyPr>
          <a:lstStyle/>
          <a:p>
            <a:pPr algn="just"/>
            <a:r>
              <a:rPr lang="en-US" sz="3600" b="0" i="0" u="none" strike="noStrike" baseline="0" dirty="0">
                <a:latin typeface="TimesNewRomanPSMT"/>
              </a:rPr>
              <a:t>Nevertheless, a federated system may be the easiest to build in some circumstances, especially when the communications between databases are limited in nature. An example will show how the translation components might work.</a:t>
            </a:r>
            <a:endParaRPr lang="en-IN" dirty="0"/>
          </a:p>
        </p:txBody>
      </p:sp>
    </p:spTree>
    <p:extLst>
      <p:ext uri="{BB962C8B-B14F-4D97-AF65-F5344CB8AC3E}">
        <p14:creationId xmlns:p14="http://schemas.microsoft.com/office/powerpoint/2010/main" val="89995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19A0E4-AC72-9942-0097-7EA7DFF3C24F}"/>
              </a:ext>
            </a:extLst>
          </p:cNvPr>
          <p:cNvPicPr>
            <a:picLocks noChangeAspect="1"/>
          </p:cNvPicPr>
          <p:nvPr/>
        </p:nvPicPr>
        <p:blipFill>
          <a:blip r:embed="rId3"/>
          <a:stretch>
            <a:fillRect/>
          </a:stretch>
        </p:blipFill>
        <p:spPr>
          <a:xfrm>
            <a:off x="15768637" y="1540669"/>
            <a:ext cx="4174603" cy="5767186"/>
          </a:xfrm>
          <a:prstGeom prst="rect">
            <a:avLst/>
          </a:prstGeom>
        </p:spPr>
      </p:pic>
      <p:sp>
        <p:nvSpPr>
          <p:cNvPr id="5" name="TextBox 4">
            <a:extLst>
              <a:ext uri="{FF2B5EF4-FFF2-40B4-BE49-F238E27FC236}">
                <a16:creationId xmlns:a16="http://schemas.microsoft.com/office/drawing/2014/main" id="{AF9D74D6-15DD-C56C-2898-1035B4C05CBB}"/>
              </a:ext>
            </a:extLst>
          </p:cNvPr>
          <p:cNvSpPr txBox="1"/>
          <p:nvPr/>
        </p:nvSpPr>
        <p:spPr>
          <a:xfrm>
            <a:off x="909637" y="1217503"/>
            <a:ext cx="10088216" cy="646331"/>
          </a:xfrm>
          <a:prstGeom prst="rect">
            <a:avLst/>
          </a:prstGeom>
          <a:noFill/>
        </p:spPr>
        <p:txBody>
          <a:bodyPr wrap="square">
            <a:spAutoFit/>
          </a:bodyPr>
          <a:lstStyle/>
          <a:p>
            <a:r>
              <a:rPr lang="en-IN" sz="3600" b="1" i="0" u="none" strike="noStrike" baseline="0" dirty="0">
                <a:latin typeface="TimesNewRomanPS-BoldMT"/>
              </a:rPr>
              <a:t>21.2.2 Data Warehouses</a:t>
            </a:r>
            <a:endParaRPr lang="en-IN" dirty="0"/>
          </a:p>
        </p:txBody>
      </p:sp>
      <p:sp>
        <p:nvSpPr>
          <p:cNvPr id="7" name="TextBox 6">
            <a:extLst>
              <a:ext uri="{FF2B5EF4-FFF2-40B4-BE49-F238E27FC236}">
                <a16:creationId xmlns:a16="http://schemas.microsoft.com/office/drawing/2014/main" id="{0D4D133F-6A2D-37E8-4BBE-6B54630546B6}"/>
              </a:ext>
            </a:extLst>
          </p:cNvPr>
          <p:cNvSpPr txBox="1"/>
          <p:nvPr/>
        </p:nvSpPr>
        <p:spPr>
          <a:xfrm>
            <a:off x="1138237" y="2074069"/>
            <a:ext cx="14935200" cy="1200329"/>
          </a:xfrm>
          <a:prstGeom prst="rect">
            <a:avLst/>
          </a:prstGeom>
          <a:noFill/>
        </p:spPr>
        <p:txBody>
          <a:bodyPr wrap="square">
            <a:spAutoFit/>
          </a:bodyPr>
          <a:lstStyle/>
          <a:p>
            <a:pPr algn="l"/>
            <a:r>
              <a:rPr lang="en-US" sz="3600" b="0" i="0" u="none" strike="noStrike" baseline="0" dirty="0">
                <a:latin typeface="TimesNewRomanPSMT"/>
              </a:rPr>
              <a:t>In the </a:t>
            </a:r>
            <a:r>
              <a:rPr lang="en-US" sz="3600" b="0" i="1" u="none" strike="noStrike" baseline="0" dirty="0">
                <a:latin typeface="TimesNewRomanPS-ItalicMT"/>
              </a:rPr>
              <a:t>data warehouse </a:t>
            </a:r>
            <a:r>
              <a:rPr lang="en-US" sz="3600" b="0" i="0" u="none" strike="noStrike" baseline="0" dirty="0">
                <a:latin typeface="TimesNewRomanPSMT"/>
              </a:rPr>
              <a:t>integration architecture, data from several sources is</a:t>
            </a:r>
          </a:p>
          <a:p>
            <a:pPr algn="l"/>
            <a:r>
              <a:rPr lang="en-US" sz="3600" b="0" i="0" u="none" strike="noStrike" baseline="0" dirty="0">
                <a:latin typeface="TimesNewRomanPSMT"/>
              </a:rPr>
              <a:t>extracted and combined into a </a:t>
            </a:r>
            <a:r>
              <a:rPr lang="en-US" sz="3600" b="0" i="1" u="none" strike="noStrike" baseline="0" dirty="0">
                <a:latin typeface="TimesNewRomanPS-ItalicMT"/>
              </a:rPr>
              <a:t>global </a:t>
            </a:r>
            <a:r>
              <a:rPr lang="en-US" sz="3600" b="0" i="0" u="none" strike="noStrike" baseline="0" dirty="0">
                <a:latin typeface="TimesNewRomanPSMT"/>
              </a:rPr>
              <a:t>schema</a:t>
            </a:r>
            <a:endParaRPr lang="en-IN" dirty="0"/>
          </a:p>
        </p:txBody>
      </p:sp>
      <p:sp>
        <p:nvSpPr>
          <p:cNvPr id="9" name="TextBox 8">
            <a:extLst>
              <a:ext uri="{FF2B5EF4-FFF2-40B4-BE49-F238E27FC236}">
                <a16:creationId xmlns:a16="http://schemas.microsoft.com/office/drawing/2014/main" id="{A659FEE5-C6CC-EC1E-2B79-848861D8AE23}"/>
              </a:ext>
            </a:extLst>
          </p:cNvPr>
          <p:cNvSpPr txBox="1"/>
          <p:nvPr/>
        </p:nvSpPr>
        <p:spPr>
          <a:xfrm>
            <a:off x="909637" y="3369469"/>
            <a:ext cx="15468600" cy="3416320"/>
          </a:xfrm>
          <a:prstGeom prst="rect">
            <a:avLst/>
          </a:prstGeom>
          <a:noFill/>
        </p:spPr>
        <p:txBody>
          <a:bodyPr wrap="square">
            <a:spAutoFit/>
          </a:bodyPr>
          <a:lstStyle/>
          <a:p>
            <a:pPr algn="l"/>
            <a:r>
              <a:rPr lang="en-US" sz="3600" b="0" i="0" u="none" strike="noStrike" baseline="0" dirty="0">
                <a:latin typeface="TimesNewRomanPSMT"/>
              </a:rPr>
              <a:t>Once the data is in the warehouse, queries may be issued by the user exactly as they would be issued to any database. </a:t>
            </a:r>
            <a:r>
              <a:rPr lang="en-US" sz="3600" b="0" i="0" u="none" strike="noStrike" baseline="0" dirty="0">
                <a:solidFill>
                  <a:srgbClr val="FFC000"/>
                </a:solidFill>
                <a:latin typeface="TimesNewRomanPSMT"/>
              </a:rPr>
              <a:t>There are at least three approaches to constructing the data in the warehouse:</a:t>
            </a:r>
          </a:p>
          <a:p>
            <a:pPr algn="l"/>
            <a:r>
              <a:rPr lang="en-US" sz="3600" b="0" i="0" u="none" strike="noStrike" baseline="0" dirty="0">
                <a:latin typeface="TimesNewRomanPSMT"/>
              </a:rPr>
              <a:t>1. The warehouse is periodically closed to queries and </a:t>
            </a:r>
            <a:r>
              <a:rPr lang="en-US" sz="3600" b="0" i="0" u="none" strike="noStrike" baseline="0" dirty="0">
                <a:solidFill>
                  <a:srgbClr val="FFC000"/>
                </a:solidFill>
                <a:latin typeface="TimesNewRomanPSMT"/>
              </a:rPr>
              <a:t>reconstructed from</a:t>
            </a:r>
          </a:p>
          <a:p>
            <a:pPr algn="l"/>
            <a:r>
              <a:rPr lang="en-US" sz="3600" b="0" i="0" u="none" strike="noStrike" baseline="0" dirty="0">
                <a:solidFill>
                  <a:srgbClr val="FFC000"/>
                </a:solidFill>
                <a:latin typeface="TimesNewRomanPSMT"/>
              </a:rPr>
              <a:t>the current data in the sources. </a:t>
            </a:r>
            <a:r>
              <a:rPr lang="en-US" sz="3600" b="0" i="0" u="none" strike="noStrike" baseline="0" dirty="0">
                <a:latin typeface="TimesNewRomanPSMT"/>
              </a:rPr>
              <a:t>This approach is the most common, with</a:t>
            </a:r>
          </a:p>
          <a:p>
            <a:pPr algn="l"/>
            <a:r>
              <a:rPr lang="en-US" sz="3600" b="0" i="0" u="none" strike="noStrike" baseline="0" dirty="0">
                <a:latin typeface="TimesNewRomanPSMT"/>
              </a:rPr>
              <a:t>reconstruction occurring once a night or at even longer intervals.</a:t>
            </a:r>
            <a:endParaRPr lang="en-IN" dirty="0"/>
          </a:p>
        </p:txBody>
      </p:sp>
      <p:sp>
        <p:nvSpPr>
          <p:cNvPr id="11" name="TextBox 10">
            <a:extLst>
              <a:ext uri="{FF2B5EF4-FFF2-40B4-BE49-F238E27FC236}">
                <a16:creationId xmlns:a16="http://schemas.microsoft.com/office/drawing/2014/main" id="{A21E9F32-8EFE-EA49-2389-2A5F27B55568}"/>
              </a:ext>
            </a:extLst>
          </p:cNvPr>
          <p:cNvSpPr txBox="1"/>
          <p:nvPr/>
        </p:nvSpPr>
        <p:spPr>
          <a:xfrm>
            <a:off x="604837" y="6874669"/>
            <a:ext cx="16687800" cy="2862322"/>
          </a:xfrm>
          <a:prstGeom prst="rect">
            <a:avLst/>
          </a:prstGeom>
          <a:noFill/>
        </p:spPr>
        <p:txBody>
          <a:bodyPr wrap="square">
            <a:spAutoFit/>
          </a:bodyPr>
          <a:lstStyle/>
          <a:p>
            <a:pPr algn="l"/>
            <a:r>
              <a:rPr lang="en-US" sz="3600" b="0" i="0" u="none" strike="noStrike" baseline="0" dirty="0">
                <a:latin typeface="TimesNewRomanPSMT"/>
              </a:rPr>
              <a:t>2. </a:t>
            </a:r>
            <a:r>
              <a:rPr lang="en-US" sz="3600" b="0" i="0" u="none" strike="noStrike" baseline="0" dirty="0">
                <a:solidFill>
                  <a:srgbClr val="FFC000"/>
                </a:solidFill>
                <a:latin typeface="TimesNewRomanPSMT"/>
              </a:rPr>
              <a:t>The warehouse is updated periodically </a:t>
            </a:r>
            <a:r>
              <a:rPr lang="en-US" sz="3600" b="0" i="0" u="none" strike="noStrike" baseline="0" dirty="0">
                <a:latin typeface="TimesNewRomanPSMT"/>
              </a:rPr>
              <a:t>(e.g., each night), based on the changes that have been made to the sources since the last time the warehouse was modified. The disadvantage is that calculating changes to the warehouse, a process called </a:t>
            </a:r>
            <a:r>
              <a:rPr lang="en-US" sz="3600" b="0" i="1" u="none" strike="noStrike" baseline="0" dirty="0">
                <a:latin typeface="TimesNewRomanPS-ItalicMT"/>
              </a:rPr>
              <a:t>incremental update</a:t>
            </a:r>
            <a:r>
              <a:rPr lang="en-US" sz="3600" b="0" i="0" u="none" strike="noStrike" baseline="0" dirty="0">
                <a:latin typeface="TimesNewRomanPSMT"/>
              </a:rPr>
              <a:t>, is complex, compared with algorithms that simply construct the warehouse from scratch.</a:t>
            </a:r>
            <a:endParaRPr lang="en-IN" dirty="0"/>
          </a:p>
        </p:txBody>
      </p:sp>
    </p:spTree>
    <p:extLst>
      <p:ext uri="{BB962C8B-B14F-4D97-AF65-F5344CB8AC3E}">
        <p14:creationId xmlns:p14="http://schemas.microsoft.com/office/powerpoint/2010/main" val="1519972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10465</TotalTime>
  <Words>2297</Words>
  <Application>Microsoft Office PowerPoint</Application>
  <PresentationFormat>Custom</PresentationFormat>
  <Paragraphs>73</Paragraphs>
  <Slides>14</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Algerian</vt:lpstr>
      <vt:lpstr>Arial</vt:lpstr>
      <vt:lpstr>Arial Black</vt:lpstr>
      <vt:lpstr>Calibri</vt:lpstr>
      <vt:lpstr>CourierNewPS-BoldMT</vt:lpstr>
      <vt:lpstr>Helvetica-Bold</vt:lpstr>
      <vt:lpstr>Playfair Display</vt:lpstr>
      <vt:lpstr>Times New Roman</vt:lpstr>
      <vt:lpstr>TimesNewRomanPS-BoldMT</vt:lpstr>
      <vt:lpstr>TimesNewRomanPS-ItalicMT</vt:lpstr>
      <vt:lpstr>TimesNewRomanPSMT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Keerthi G</cp:lastModifiedBy>
  <cp:revision>167</cp:revision>
  <dcterms:created xsi:type="dcterms:W3CDTF">2020-01-14T03:45:47Z</dcterms:created>
  <dcterms:modified xsi:type="dcterms:W3CDTF">2024-04-16T06:07:03Z</dcterms:modified>
</cp:coreProperties>
</file>