
<file path=[Content_Types].xml><?xml version="1.0" encoding="utf-8"?>
<Types xmlns="http://schemas.openxmlformats.org/package/2006/content-types">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6858000" cx="9144000"/>
  <p:notesSz cx="6858000" cy="9144000"/>
  <p:embeddedFontLst>
    <p:embeddedFont>
      <p:font typeface="Arial Narrow"/>
      <p:regular r:id="rId88"/>
      <p:bold r:id="rId89"/>
      <p:italic r:id="rId90"/>
      <p:boldItalic r:id="rId91"/>
    </p:embeddedFont>
    <p:embeddedFont>
      <p:font typeface="Helvetica Neue"/>
      <p:regular r:id="rId92"/>
      <p:bold r:id="rId93"/>
      <p:italic r:id="rId94"/>
      <p:boldItalic r:id="rId95"/>
    </p:embeddedFont>
    <p:embeddedFont>
      <p:font typeface="Noto Sans Symbols"/>
      <p:regular r:id="rId96"/>
      <p:bold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98" roundtripDataSignature="AMtx7miPRh0FNEisIXUE7e1s3i5pzfz4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3306CA-9C83-4CA4-94FB-FBA63E5161EE}">
  <a:tblStyle styleId="{893306CA-9C83-4CA4-94FB-FBA63E5161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HelveticaNeue-boldItalic.fntdata"/><Relationship Id="rId94" Type="http://schemas.openxmlformats.org/officeDocument/2006/relationships/font" Target="fonts/HelveticaNeue-italic.fntdata"/><Relationship Id="rId97" Type="http://schemas.openxmlformats.org/officeDocument/2006/relationships/font" Target="fonts/NotoSansSymbols-bold.fntdata"/><Relationship Id="rId96" Type="http://schemas.openxmlformats.org/officeDocument/2006/relationships/font" Target="fonts/NotoSansSymbols-regular.fntdata"/><Relationship Id="rId11" Type="http://schemas.openxmlformats.org/officeDocument/2006/relationships/slide" Target="slides/slide4.xml"/><Relationship Id="rId10" Type="http://schemas.openxmlformats.org/officeDocument/2006/relationships/slide" Target="slides/slide3.xml"/><Relationship Id="rId98"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ArialNarrow-boldItalic.fntdata"/><Relationship Id="rId90" Type="http://schemas.openxmlformats.org/officeDocument/2006/relationships/font" Target="fonts/ArialNarrow-italic.fntdata"/><Relationship Id="rId93" Type="http://schemas.openxmlformats.org/officeDocument/2006/relationships/font" Target="fonts/HelveticaNeue-bold.fntdata"/><Relationship Id="rId92" Type="http://schemas.openxmlformats.org/officeDocument/2006/relationships/font" Target="fonts/HelveticaNeue-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font" Target="fonts/ArialNarrow-regular.fntdata"/><Relationship Id="rId87" Type="http://schemas.openxmlformats.org/officeDocument/2006/relationships/slide" Target="slides/slide80.xml"/><Relationship Id="rId89" Type="http://schemas.openxmlformats.org/officeDocument/2006/relationships/font" Target="fonts/ArialNarrow-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685800" y="4343400"/>
            <a:ext cx="5484813" cy="4113213"/>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2" name="Google Shape;402;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9" name="Google Shape;459;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6" name="Google Shape;466;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2" name="Google Shape;472;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13: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78" name="Google Shape;478;p1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4" name="Google Shape;484;p1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5: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90" name="Google Shape;490;p15: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6" name="Google Shape;496;p1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2" name="Google Shape;502;p1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8" name="Google Shape;508;p1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4" name="Google Shape;514;p1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8" name="Google Shape;408;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0" name="Google Shape;520;p2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1: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26" name="Google Shape;526;p21: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2: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32" name="Google Shape;532;p2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3: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38" name="Google Shape;538;p2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4: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44" name="Google Shape;544;p2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0" name="Google Shape;550;p2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6" name="Google Shape;556;p2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7: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62" name="Google Shape;562;p2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8: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68" name="Google Shape;568;p28: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74" name="Google Shape;574;p2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5" name="Google Shape;415;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0" name="Google Shape;580;p3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1: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86" name="Google Shape;586;p31: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2: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92" name="Google Shape;592;p3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3: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598" name="Google Shape;598;p33: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4: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05" name="Google Shape;605;p3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3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2" name="Google Shape;612;p3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6: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18" name="Google Shape;618;p3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37: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23" name="Google Shape;623;p3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8: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29" name="Google Shape;629;p38: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39: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35" name="Google Shape;635;p39: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1" name="Google Shape;421;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40: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41" name="Google Shape;641;p4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1: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47" name="Google Shape;647;p41: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2: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53" name="Google Shape;653;p4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59" name="Google Shape;659;p4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5" name="Google Shape;665;p4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1" name="Google Shape;671;p4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76" name="Google Shape;676;p4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2" name="Google Shape;682;p4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8" name="Google Shape;688;p4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5" name="Google Shape;695;p4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29" name="Google Shape;429;p5: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5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02" name="Google Shape;702;p5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08" name="Google Shape;708;p5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52: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14" name="Google Shape;714;p52: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20" name="Google Shape;720;p5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54: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26" name="Google Shape;726;p5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5: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32" name="Google Shape;732;p55: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38" name="Google Shape;738;p5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57: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44" name="Google Shape;744;p5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50" name="Google Shape;750;p5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9: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56" name="Google Shape;756;p59: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6: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35" name="Google Shape;435;p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6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2" name="Google Shape;762;p6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6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68" name="Google Shape;768;p6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6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76" name="Google Shape;776;p6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6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00" name="Google Shape;800;p6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6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07" name="Google Shape;807;p6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6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3" name="Google Shape;813;p6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6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19" name="Google Shape;819;p6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6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5" name="Google Shape;825;p6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6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1" name="Google Shape;831;p6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6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7" name="Google Shape;837;p6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441" name="Google Shape;441;p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7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3" name="Google Shape;843;p7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9" name="Google Shape;849;p7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55" name="Google Shape;855;p7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61" name="Google Shape;861;p7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74: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67" name="Google Shape;867;p74: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7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73" name="Google Shape;873;p7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76: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79" name="Google Shape;879;p76: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7: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85" name="Google Shape;885;p77: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78: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91" name="Google Shape;891;p78: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79: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97" name="Google Shape;897;p79: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47" name="Google Shape;447;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80:notes"/>
          <p:cNvSpPr txBox="1"/>
          <p:nvPr>
            <p:ph idx="1" type="body"/>
          </p:nvPr>
        </p:nvSpPr>
        <p:spPr>
          <a:xfrm>
            <a:off x="685800" y="4343400"/>
            <a:ext cx="5484813" cy="4113213"/>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03" name="Google Shape;903;p80:notes"/>
          <p:cNvSpPr/>
          <p:nvPr>
            <p:ph idx="2" type="sldImg"/>
          </p:nvPr>
        </p:nvSpPr>
        <p:spPr>
          <a:xfrm>
            <a:off x="0" y="695325"/>
            <a:ext cx="0" cy="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3" name="Google Shape;453;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51" name="Shape 251"/>
        <p:cNvGrpSpPr/>
        <p:nvPr/>
      </p:nvGrpSpPr>
      <p:grpSpPr>
        <a:xfrm>
          <a:off x="0" y="0"/>
          <a:ext cx="0" cy="0"/>
          <a:chOff x="0" y="0"/>
          <a:chExt cx="0" cy="0"/>
        </a:xfrm>
      </p:grpSpPr>
      <p:sp>
        <p:nvSpPr>
          <p:cNvPr id="252" name="Google Shape;252;p82"/>
          <p:cNvSpPr txBox="1"/>
          <p:nvPr>
            <p:ph type="title"/>
          </p:nvPr>
        </p:nvSpPr>
        <p:spPr>
          <a:xfrm>
            <a:off x="685800" y="2133600"/>
            <a:ext cx="7770813" cy="114141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3" name="Google Shape;253;p82"/>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4" name="Google Shape;254;p82"/>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82"/>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6" name="Shape 306"/>
        <p:cNvGrpSpPr/>
        <p:nvPr/>
      </p:nvGrpSpPr>
      <p:grpSpPr>
        <a:xfrm>
          <a:off x="0" y="0"/>
          <a:ext cx="0" cy="0"/>
          <a:chOff x="0" y="0"/>
          <a:chExt cx="0" cy="0"/>
        </a:xfrm>
      </p:grpSpPr>
      <p:sp>
        <p:nvSpPr>
          <p:cNvPr id="307" name="Google Shape;307;p94"/>
          <p:cNvSpPr txBox="1"/>
          <p:nvPr>
            <p:ph type="title"/>
          </p:nvPr>
        </p:nvSpPr>
        <p:spPr>
          <a:xfrm>
            <a:off x="1792288" y="4800600"/>
            <a:ext cx="5486400" cy="566738"/>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8" name="Google Shape;308;p94"/>
          <p:cNvSpPr/>
          <p:nvPr>
            <p:ph idx="2" type="pic"/>
          </p:nvPr>
        </p:nvSpPr>
        <p:spPr>
          <a:xfrm>
            <a:off x="1792288" y="612775"/>
            <a:ext cx="5486400" cy="4114800"/>
          </a:xfrm>
          <a:prstGeom prst="rect">
            <a:avLst/>
          </a:prstGeom>
          <a:noFill/>
          <a:ln>
            <a:noFill/>
          </a:ln>
        </p:spPr>
      </p:sp>
      <p:sp>
        <p:nvSpPr>
          <p:cNvPr id="309" name="Google Shape;309;p9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Clr>
                <a:srgbClr val="000000"/>
              </a:buClr>
              <a:buSzPts val="1200"/>
              <a:buFont typeface="Times New Roman"/>
              <a:buNone/>
              <a:defRPr b="0" i="0" sz="12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Clr>
                <a:srgbClr val="000000"/>
              </a:buClr>
              <a:buSzPts val="1000"/>
              <a:buFont typeface="Times New Roman"/>
              <a:buNone/>
              <a:defRPr b="0" i="0" sz="10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9pPr>
          </a:lstStyle>
          <a:p/>
        </p:txBody>
      </p:sp>
      <p:sp>
        <p:nvSpPr>
          <p:cNvPr id="310" name="Google Shape;310;p94"/>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94"/>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94"/>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3" name="Shape 313"/>
        <p:cNvGrpSpPr/>
        <p:nvPr/>
      </p:nvGrpSpPr>
      <p:grpSpPr>
        <a:xfrm>
          <a:off x="0" y="0"/>
          <a:ext cx="0" cy="0"/>
          <a:chOff x="0" y="0"/>
          <a:chExt cx="0" cy="0"/>
        </a:xfrm>
      </p:grpSpPr>
      <p:sp>
        <p:nvSpPr>
          <p:cNvPr id="314" name="Google Shape;314;p95"/>
          <p:cNvSpPr txBox="1"/>
          <p:nvPr>
            <p:ph type="title"/>
          </p:nvPr>
        </p:nvSpPr>
        <p:spPr>
          <a:xfrm>
            <a:off x="685800" y="2133600"/>
            <a:ext cx="7770813" cy="114141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5" name="Google Shape;315;p9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32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8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24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9pPr>
          </a:lstStyle>
          <a:p/>
        </p:txBody>
      </p:sp>
      <p:sp>
        <p:nvSpPr>
          <p:cNvPr id="316" name="Google Shape;316;p95"/>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95"/>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95"/>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9" name="Shape 319"/>
        <p:cNvGrpSpPr/>
        <p:nvPr/>
      </p:nvGrpSpPr>
      <p:grpSpPr>
        <a:xfrm>
          <a:off x="0" y="0"/>
          <a:ext cx="0" cy="0"/>
          <a:chOff x="0" y="0"/>
          <a:chExt cx="0" cy="0"/>
        </a:xfrm>
      </p:grpSpPr>
      <p:sp>
        <p:nvSpPr>
          <p:cNvPr id="320" name="Google Shape;320;p96"/>
          <p:cNvSpPr txBox="1"/>
          <p:nvPr>
            <p:ph type="title"/>
          </p:nvPr>
        </p:nvSpPr>
        <p:spPr>
          <a:xfrm rot="5400000">
            <a:off x="5395119" y="2834482"/>
            <a:ext cx="4525963" cy="2057400"/>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1" name="Google Shape;321;p96"/>
          <p:cNvSpPr txBox="1"/>
          <p:nvPr>
            <p:ph idx="1" type="body"/>
          </p:nvPr>
        </p:nvSpPr>
        <p:spPr>
          <a:xfrm rot="5400000">
            <a:off x="1204119" y="853281"/>
            <a:ext cx="4525963" cy="6019800"/>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32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8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24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9pPr>
          </a:lstStyle>
          <a:p/>
        </p:txBody>
      </p:sp>
      <p:sp>
        <p:nvSpPr>
          <p:cNvPr id="322" name="Google Shape;322;p96"/>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96"/>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96"/>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1" name="Shape 331"/>
        <p:cNvGrpSpPr/>
        <p:nvPr/>
      </p:nvGrpSpPr>
      <p:grpSpPr>
        <a:xfrm>
          <a:off x="0" y="0"/>
          <a:ext cx="0" cy="0"/>
          <a:chOff x="0" y="0"/>
          <a:chExt cx="0" cy="0"/>
        </a:xfrm>
      </p:grpSpPr>
      <p:sp>
        <p:nvSpPr>
          <p:cNvPr id="332" name="Google Shape;332;p8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8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34" name="Google Shape;334;p8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8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8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7" name="Shape 337"/>
        <p:cNvGrpSpPr/>
        <p:nvPr/>
      </p:nvGrpSpPr>
      <p:grpSpPr>
        <a:xfrm>
          <a:off x="0" y="0"/>
          <a:ext cx="0" cy="0"/>
          <a:chOff x="0" y="0"/>
          <a:chExt cx="0" cy="0"/>
        </a:xfrm>
      </p:grpSpPr>
      <p:sp>
        <p:nvSpPr>
          <p:cNvPr id="338" name="Google Shape;338;p8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8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8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1" name="Shape 341"/>
        <p:cNvGrpSpPr/>
        <p:nvPr/>
      </p:nvGrpSpPr>
      <p:grpSpPr>
        <a:xfrm>
          <a:off x="0" y="0"/>
          <a:ext cx="0" cy="0"/>
          <a:chOff x="0" y="0"/>
          <a:chExt cx="0" cy="0"/>
        </a:xfrm>
      </p:grpSpPr>
      <p:sp>
        <p:nvSpPr>
          <p:cNvPr id="342" name="Google Shape;342;p9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3" name="Google Shape;343;p9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44" name="Google Shape;344;p9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9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9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7" name="Shape 347"/>
        <p:cNvGrpSpPr/>
        <p:nvPr/>
      </p:nvGrpSpPr>
      <p:grpSpPr>
        <a:xfrm>
          <a:off x="0" y="0"/>
          <a:ext cx="0" cy="0"/>
          <a:chOff x="0" y="0"/>
          <a:chExt cx="0" cy="0"/>
        </a:xfrm>
      </p:grpSpPr>
      <p:sp>
        <p:nvSpPr>
          <p:cNvPr id="348" name="Google Shape;348;p98"/>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9" name="Google Shape;349;p98"/>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50" name="Google Shape;350;p9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9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2" name="Google Shape;352;p9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3" name="Shape 353"/>
        <p:cNvGrpSpPr/>
        <p:nvPr/>
      </p:nvGrpSpPr>
      <p:grpSpPr>
        <a:xfrm>
          <a:off x="0" y="0"/>
          <a:ext cx="0" cy="0"/>
          <a:chOff x="0" y="0"/>
          <a:chExt cx="0" cy="0"/>
        </a:xfrm>
      </p:grpSpPr>
      <p:sp>
        <p:nvSpPr>
          <p:cNvPr id="354" name="Google Shape;354;p9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5" name="Google Shape;355;p9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6" name="Google Shape;356;p9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7" name="Google Shape;357;p9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8" name="Google Shape;358;p9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9" name="Google Shape;359;p9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0" name="Shape 360"/>
        <p:cNvGrpSpPr/>
        <p:nvPr/>
      </p:nvGrpSpPr>
      <p:grpSpPr>
        <a:xfrm>
          <a:off x="0" y="0"/>
          <a:ext cx="0" cy="0"/>
          <a:chOff x="0" y="0"/>
          <a:chExt cx="0" cy="0"/>
        </a:xfrm>
      </p:grpSpPr>
      <p:sp>
        <p:nvSpPr>
          <p:cNvPr id="361" name="Google Shape;361;p10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2" name="Google Shape;362;p10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63" name="Google Shape;363;p10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4" name="Google Shape;364;p10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65" name="Google Shape;365;p10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6" name="Google Shape;366;p10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7" name="Google Shape;367;p10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8" name="Google Shape;368;p10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9" name="Shape 369"/>
        <p:cNvGrpSpPr/>
        <p:nvPr/>
      </p:nvGrpSpPr>
      <p:grpSpPr>
        <a:xfrm>
          <a:off x="0" y="0"/>
          <a:ext cx="0" cy="0"/>
          <a:chOff x="0" y="0"/>
          <a:chExt cx="0" cy="0"/>
        </a:xfrm>
      </p:grpSpPr>
      <p:sp>
        <p:nvSpPr>
          <p:cNvPr id="370" name="Google Shape;370;p10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10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2" name="Google Shape;372;p10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3" name="Google Shape;373;p10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6" name="Shape 256"/>
        <p:cNvGrpSpPr/>
        <p:nvPr/>
      </p:nvGrpSpPr>
      <p:grpSpPr>
        <a:xfrm>
          <a:off x="0" y="0"/>
          <a:ext cx="0" cy="0"/>
          <a:chOff x="0" y="0"/>
          <a:chExt cx="0" cy="0"/>
        </a:xfrm>
      </p:grpSpPr>
      <p:sp>
        <p:nvSpPr>
          <p:cNvPr id="257" name="Google Shape;257;p86"/>
          <p:cNvSpPr txBox="1"/>
          <p:nvPr>
            <p:ph type="ctrTitle"/>
          </p:nvPr>
        </p:nvSpPr>
        <p:spPr>
          <a:xfrm>
            <a:off x="685800" y="2130425"/>
            <a:ext cx="7772400" cy="1470025"/>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8" name="Google Shape;258;p8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800"/>
              </a:spcBef>
              <a:spcAft>
                <a:spcPts val="0"/>
              </a:spcAft>
              <a:buClr>
                <a:srgbClr val="000000"/>
              </a:buClr>
              <a:buSzPts val="3200"/>
              <a:buFont typeface="Times New Roman"/>
              <a:buNone/>
              <a:defRPr b="0" i="0" sz="3200" u="none" cap="none" strike="noStrike">
                <a:solidFill>
                  <a:srgbClr val="8383AD"/>
                </a:solidFill>
                <a:latin typeface="Arial"/>
                <a:ea typeface="Arial"/>
                <a:cs typeface="Arial"/>
                <a:sym typeface="Arial"/>
              </a:defRPr>
            </a:lvl1pPr>
            <a:lvl2pPr lvl="1" marR="0" rtl="0" algn="ctr">
              <a:spcBef>
                <a:spcPts val="700"/>
              </a:spcBef>
              <a:spcAft>
                <a:spcPts val="0"/>
              </a:spcAft>
              <a:buClr>
                <a:srgbClr val="000000"/>
              </a:buClr>
              <a:buSzPts val="2800"/>
              <a:buFont typeface="Times New Roman"/>
              <a:buNone/>
              <a:defRPr b="0" i="0" sz="2800" u="none" cap="none" strike="noStrike">
                <a:solidFill>
                  <a:srgbClr val="8383AD"/>
                </a:solidFill>
                <a:latin typeface="Arial"/>
                <a:ea typeface="Arial"/>
                <a:cs typeface="Arial"/>
                <a:sym typeface="Arial"/>
              </a:defRPr>
            </a:lvl2pPr>
            <a:lvl3pPr lvl="2" marR="0" rtl="0" algn="ctr">
              <a:spcBef>
                <a:spcPts val="600"/>
              </a:spcBef>
              <a:spcAft>
                <a:spcPts val="0"/>
              </a:spcAft>
              <a:buClr>
                <a:srgbClr val="000000"/>
              </a:buClr>
              <a:buSzPts val="2400"/>
              <a:buFont typeface="Times New Roman"/>
              <a:buNone/>
              <a:defRPr b="0" i="0" sz="2400" u="none" cap="none" strike="noStrike">
                <a:solidFill>
                  <a:srgbClr val="8383AD"/>
                </a:solidFill>
                <a:latin typeface="Arial"/>
                <a:ea typeface="Arial"/>
                <a:cs typeface="Arial"/>
                <a:sym typeface="Arial"/>
              </a:defRPr>
            </a:lvl3pPr>
            <a:lvl4pPr lvl="3" marR="0" rtl="0" algn="ctr">
              <a:spcBef>
                <a:spcPts val="5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4pPr>
            <a:lvl5pPr lvl="4" marR="0" rtl="0" algn="ctr">
              <a:spcBef>
                <a:spcPts val="5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5pPr>
            <a:lvl6pPr lvl="5" marR="0" rtl="0" algn="ctr">
              <a:spcBef>
                <a:spcPts val="5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6pPr>
            <a:lvl7pPr lvl="6" marR="0" rtl="0" algn="ctr">
              <a:spcBef>
                <a:spcPts val="5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7pPr>
            <a:lvl8pPr lvl="7" marR="0" rtl="0" algn="ctr">
              <a:spcBef>
                <a:spcPts val="5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8pPr>
            <a:lvl9pPr lvl="8" marR="0" rtl="0" algn="ctr">
              <a:spcBef>
                <a:spcPts val="5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9pPr>
          </a:lstStyle>
          <a:p/>
        </p:txBody>
      </p:sp>
      <p:sp>
        <p:nvSpPr>
          <p:cNvPr id="259" name="Google Shape;259;p86"/>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86"/>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86"/>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74" name="Shape 374"/>
        <p:cNvGrpSpPr/>
        <p:nvPr/>
      </p:nvGrpSpPr>
      <p:grpSpPr>
        <a:xfrm>
          <a:off x="0" y="0"/>
          <a:ext cx="0" cy="0"/>
          <a:chOff x="0" y="0"/>
          <a:chExt cx="0" cy="0"/>
        </a:xfrm>
      </p:grpSpPr>
      <p:sp>
        <p:nvSpPr>
          <p:cNvPr id="375" name="Google Shape;375;p10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10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377" name="Google Shape;377;p10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378" name="Google Shape;378;p10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10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0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1" name="Shape 381"/>
        <p:cNvGrpSpPr/>
        <p:nvPr/>
      </p:nvGrpSpPr>
      <p:grpSpPr>
        <a:xfrm>
          <a:off x="0" y="0"/>
          <a:ext cx="0" cy="0"/>
          <a:chOff x="0" y="0"/>
          <a:chExt cx="0" cy="0"/>
        </a:xfrm>
      </p:grpSpPr>
      <p:sp>
        <p:nvSpPr>
          <p:cNvPr id="382" name="Google Shape;382;p10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103"/>
          <p:cNvSpPr/>
          <p:nvPr>
            <p:ph idx="2" type="pic"/>
          </p:nvPr>
        </p:nvSpPr>
        <p:spPr>
          <a:xfrm>
            <a:off x="3887391" y="987426"/>
            <a:ext cx="4629150" cy="4873625"/>
          </a:xfrm>
          <a:prstGeom prst="rect">
            <a:avLst/>
          </a:prstGeom>
          <a:noFill/>
          <a:ln>
            <a:noFill/>
          </a:ln>
        </p:spPr>
      </p:sp>
      <p:sp>
        <p:nvSpPr>
          <p:cNvPr id="384" name="Google Shape;384;p10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385" name="Google Shape;385;p10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0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0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88" name="Shape 388"/>
        <p:cNvGrpSpPr/>
        <p:nvPr/>
      </p:nvGrpSpPr>
      <p:grpSpPr>
        <a:xfrm>
          <a:off x="0" y="0"/>
          <a:ext cx="0" cy="0"/>
          <a:chOff x="0" y="0"/>
          <a:chExt cx="0" cy="0"/>
        </a:xfrm>
      </p:grpSpPr>
      <p:sp>
        <p:nvSpPr>
          <p:cNvPr id="389" name="Google Shape;389;p10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10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1" name="Google Shape;391;p10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2" name="Google Shape;392;p10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10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4" name="Shape 394"/>
        <p:cNvGrpSpPr/>
        <p:nvPr/>
      </p:nvGrpSpPr>
      <p:grpSpPr>
        <a:xfrm>
          <a:off x="0" y="0"/>
          <a:ext cx="0" cy="0"/>
          <a:chOff x="0" y="0"/>
          <a:chExt cx="0" cy="0"/>
        </a:xfrm>
      </p:grpSpPr>
      <p:sp>
        <p:nvSpPr>
          <p:cNvPr id="395" name="Google Shape;395;p10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10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7" name="Google Shape;397;p10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10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10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2" name="Shape 262"/>
        <p:cNvGrpSpPr/>
        <p:nvPr/>
      </p:nvGrpSpPr>
      <p:grpSpPr>
        <a:xfrm>
          <a:off x="0" y="0"/>
          <a:ext cx="0" cy="0"/>
          <a:chOff x="0" y="0"/>
          <a:chExt cx="0" cy="0"/>
        </a:xfrm>
      </p:grpSpPr>
      <p:sp>
        <p:nvSpPr>
          <p:cNvPr id="263" name="Google Shape;263;p87"/>
          <p:cNvSpPr txBox="1"/>
          <p:nvPr>
            <p:ph type="title"/>
          </p:nvPr>
        </p:nvSpPr>
        <p:spPr>
          <a:xfrm>
            <a:off x="685800" y="2133600"/>
            <a:ext cx="7770813" cy="114141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4" name="Google Shape;264;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32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8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24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9pPr>
          </a:lstStyle>
          <a:p/>
        </p:txBody>
      </p:sp>
      <p:sp>
        <p:nvSpPr>
          <p:cNvPr id="265" name="Google Shape;265;p87"/>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6" name="Google Shape;266;p87"/>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87"/>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8" name="Shape 268"/>
        <p:cNvGrpSpPr/>
        <p:nvPr/>
      </p:nvGrpSpPr>
      <p:grpSpPr>
        <a:xfrm>
          <a:off x="0" y="0"/>
          <a:ext cx="0" cy="0"/>
          <a:chOff x="0" y="0"/>
          <a:chExt cx="0" cy="0"/>
        </a:xfrm>
      </p:grpSpPr>
      <p:sp>
        <p:nvSpPr>
          <p:cNvPr id="269" name="Google Shape;269;p88"/>
          <p:cNvSpPr txBox="1"/>
          <p:nvPr>
            <p:ph type="title"/>
          </p:nvPr>
        </p:nvSpPr>
        <p:spPr>
          <a:xfrm>
            <a:off x="722313" y="4406900"/>
            <a:ext cx="7772400" cy="1362075"/>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0" name="Google Shape;270;p8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800"/>
              </a:spcBef>
              <a:spcAft>
                <a:spcPts val="0"/>
              </a:spcAft>
              <a:buClr>
                <a:srgbClr val="000000"/>
              </a:buClr>
              <a:buSzPts val="2000"/>
              <a:buFont typeface="Times New Roman"/>
              <a:buNone/>
              <a:defRPr b="0" i="0" sz="20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Clr>
                <a:srgbClr val="000000"/>
              </a:buClr>
              <a:buSzPts val="1800"/>
              <a:buFont typeface="Times New Roman"/>
              <a:buNone/>
              <a:defRPr b="0" i="0" sz="18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Clr>
                <a:srgbClr val="000000"/>
              </a:buClr>
              <a:buSzPts val="1600"/>
              <a:buFont typeface="Times New Roman"/>
              <a:buNone/>
              <a:defRPr b="0" i="0" sz="16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9pPr>
          </a:lstStyle>
          <a:p/>
        </p:txBody>
      </p:sp>
      <p:sp>
        <p:nvSpPr>
          <p:cNvPr id="271" name="Google Shape;271;p88"/>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88"/>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88"/>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4" name="Shape 274"/>
        <p:cNvGrpSpPr/>
        <p:nvPr/>
      </p:nvGrpSpPr>
      <p:grpSpPr>
        <a:xfrm>
          <a:off x="0" y="0"/>
          <a:ext cx="0" cy="0"/>
          <a:chOff x="0" y="0"/>
          <a:chExt cx="0" cy="0"/>
        </a:xfrm>
      </p:grpSpPr>
      <p:sp>
        <p:nvSpPr>
          <p:cNvPr id="275" name="Google Shape;275;p89"/>
          <p:cNvSpPr txBox="1"/>
          <p:nvPr>
            <p:ph type="title"/>
          </p:nvPr>
        </p:nvSpPr>
        <p:spPr>
          <a:xfrm>
            <a:off x="685800" y="2133600"/>
            <a:ext cx="7770813" cy="114141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6" name="Google Shape;276;p8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28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4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20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9pPr>
          </a:lstStyle>
          <a:p/>
        </p:txBody>
      </p:sp>
      <p:sp>
        <p:nvSpPr>
          <p:cNvPr id="277" name="Google Shape;277;p8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28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4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20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1800" u="none" cap="none" strike="noStrike">
                <a:solidFill>
                  <a:srgbClr val="8383AD"/>
                </a:solidFill>
                <a:latin typeface="Arial"/>
                <a:ea typeface="Arial"/>
                <a:cs typeface="Arial"/>
                <a:sym typeface="Arial"/>
              </a:defRPr>
            </a:lvl9pPr>
          </a:lstStyle>
          <a:p/>
        </p:txBody>
      </p:sp>
      <p:sp>
        <p:nvSpPr>
          <p:cNvPr id="278" name="Google Shape;278;p89"/>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9" name="Google Shape;279;p89"/>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0" name="Google Shape;280;p89"/>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1" name="Shape 281"/>
        <p:cNvGrpSpPr/>
        <p:nvPr/>
      </p:nvGrpSpPr>
      <p:grpSpPr>
        <a:xfrm>
          <a:off x="0" y="0"/>
          <a:ext cx="0" cy="0"/>
          <a:chOff x="0" y="0"/>
          <a:chExt cx="0" cy="0"/>
        </a:xfrm>
      </p:grpSpPr>
      <p:sp>
        <p:nvSpPr>
          <p:cNvPr id="282" name="Google Shape;282;p90"/>
          <p:cNvSpPr txBox="1"/>
          <p:nvPr>
            <p:ph type="title"/>
          </p:nvPr>
        </p:nvSpPr>
        <p:spPr>
          <a:xfrm>
            <a:off x="457200" y="274638"/>
            <a:ext cx="8229600" cy="1143000"/>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3" name="Google Shape;283;p9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800"/>
              </a:spcBef>
              <a:spcAft>
                <a:spcPts val="0"/>
              </a:spcAft>
              <a:buClr>
                <a:srgbClr val="000000"/>
              </a:buClr>
              <a:buSzPts val="2400"/>
              <a:buFont typeface="Times New Roman"/>
              <a:buNone/>
              <a:defRPr b="1" i="0" sz="24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Clr>
                <a:srgbClr val="000000"/>
              </a:buClr>
              <a:buSzPts val="2000"/>
              <a:buFont typeface="Times New Roman"/>
              <a:buNone/>
              <a:defRPr b="1" i="0" sz="20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Clr>
                <a:srgbClr val="000000"/>
              </a:buClr>
              <a:buSzPts val="1800"/>
              <a:buFont typeface="Times New Roman"/>
              <a:buNone/>
              <a:defRPr b="1" i="0" sz="18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9pPr>
          </a:lstStyle>
          <a:p/>
        </p:txBody>
      </p:sp>
      <p:sp>
        <p:nvSpPr>
          <p:cNvPr id="284" name="Google Shape;284;p9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24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0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18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9pPr>
          </a:lstStyle>
          <a:p/>
        </p:txBody>
      </p:sp>
      <p:sp>
        <p:nvSpPr>
          <p:cNvPr id="285" name="Google Shape;285;p9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ctr">
              <a:spcBef>
                <a:spcPts val="800"/>
              </a:spcBef>
              <a:spcAft>
                <a:spcPts val="0"/>
              </a:spcAft>
              <a:buClr>
                <a:srgbClr val="000000"/>
              </a:buClr>
              <a:buSzPts val="2400"/>
              <a:buFont typeface="Times New Roman"/>
              <a:buNone/>
              <a:defRPr b="1" i="0" sz="24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Clr>
                <a:srgbClr val="000000"/>
              </a:buClr>
              <a:buSzPts val="2000"/>
              <a:buFont typeface="Times New Roman"/>
              <a:buNone/>
              <a:defRPr b="1" i="0" sz="20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Clr>
                <a:srgbClr val="000000"/>
              </a:buClr>
              <a:buSzPts val="1800"/>
              <a:buFont typeface="Times New Roman"/>
              <a:buNone/>
              <a:defRPr b="1" i="0" sz="18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Clr>
                <a:srgbClr val="000000"/>
              </a:buClr>
              <a:buSzPts val="1600"/>
              <a:buFont typeface="Times New Roman"/>
              <a:buNone/>
              <a:defRPr b="1" i="0" sz="1600" u="none" cap="none" strike="noStrike">
                <a:solidFill>
                  <a:srgbClr val="8383AD"/>
                </a:solidFill>
                <a:latin typeface="Arial"/>
                <a:ea typeface="Arial"/>
                <a:cs typeface="Arial"/>
                <a:sym typeface="Arial"/>
              </a:defRPr>
            </a:lvl9pPr>
          </a:lstStyle>
          <a:p/>
        </p:txBody>
      </p:sp>
      <p:sp>
        <p:nvSpPr>
          <p:cNvPr id="286" name="Google Shape;286;p9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24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0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18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1600" u="none" cap="none" strike="noStrike">
                <a:solidFill>
                  <a:srgbClr val="8383AD"/>
                </a:solidFill>
                <a:latin typeface="Arial"/>
                <a:ea typeface="Arial"/>
                <a:cs typeface="Arial"/>
                <a:sym typeface="Arial"/>
              </a:defRPr>
            </a:lvl9pPr>
          </a:lstStyle>
          <a:p/>
        </p:txBody>
      </p:sp>
      <p:sp>
        <p:nvSpPr>
          <p:cNvPr id="287" name="Google Shape;287;p90"/>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8" name="Google Shape;288;p90"/>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90"/>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0" name="Shape 290"/>
        <p:cNvGrpSpPr/>
        <p:nvPr/>
      </p:nvGrpSpPr>
      <p:grpSpPr>
        <a:xfrm>
          <a:off x="0" y="0"/>
          <a:ext cx="0" cy="0"/>
          <a:chOff x="0" y="0"/>
          <a:chExt cx="0" cy="0"/>
        </a:xfrm>
      </p:grpSpPr>
      <p:sp>
        <p:nvSpPr>
          <p:cNvPr id="291" name="Google Shape;291;p91"/>
          <p:cNvSpPr txBox="1"/>
          <p:nvPr>
            <p:ph type="title"/>
          </p:nvPr>
        </p:nvSpPr>
        <p:spPr>
          <a:xfrm>
            <a:off x="685800" y="2133600"/>
            <a:ext cx="7770813" cy="114141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2" name="Google Shape;292;p91"/>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91"/>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91"/>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 name="Shape 295"/>
        <p:cNvGrpSpPr/>
        <p:nvPr/>
      </p:nvGrpSpPr>
      <p:grpSpPr>
        <a:xfrm>
          <a:off x="0" y="0"/>
          <a:ext cx="0" cy="0"/>
          <a:chOff x="0" y="0"/>
          <a:chExt cx="0" cy="0"/>
        </a:xfrm>
      </p:grpSpPr>
      <p:sp>
        <p:nvSpPr>
          <p:cNvPr id="296" name="Google Shape;296;p92"/>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92"/>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92"/>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9" name="Shape 299"/>
        <p:cNvGrpSpPr/>
        <p:nvPr/>
      </p:nvGrpSpPr>
      <p:grpSpPr>
        <a:xfrm>
          <a:off x="0" y="0"/>
          <a:ext cx="0" cy="0"/>
          <a:chOff x="0" y="0"/>
          <a:chExt cx="0" cy="0"/>
        </a:xfrm>
      </p:grpSpPr>
      <p:sp>
        <p:nvSpPr>
          <p:cNvPr id="300" name="Google Shape;300;p93"/>
          <p:cNvSpPr txBox="1"/>
          <p:nvPr>
            <p:ph type="title"/>
          </p:nvPr>
        </p:nvSpPr>
        <p:spPr>
          <a:xfrm>
            <a:off x="457200" y="273050"/>
            <a:ext cx="3008313" cy="1162050"/>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1" name="Google Shape;301;p9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SzPts val="1400"/>
              <a:buNone/>
              <a:defRPr b="0" i="0" sz="32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SzPts val="1400"/>
              <a:buNone/>
              <a:defRPr b="0" i="0" sz="28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SzPts val="1400"/>
              <a:buNone/>
              <a:defRPr b="0" i="0" sz="24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SzPts val="1400"/>
              <a:buNone/>
              <a:defRPr b="0" i="0" sz="2000" u="none" cap="none" strike="noStrike">
                <a:solidFill>
                  <a:srgbClr val="8383AD"/>
                </a:solidFill>
                <a:latin typeface="Arial"/>
                <a:ea typeface="Arial"/>
                <a:cs typeface="Arial"/>
                <a:sym typeface="Arial"/>
              </a:defRPr>
            </a:lvl9pPr>
          </a:lstStyle>
          <a:p/>
        </p:txBody>
      </p:sp>
      <p:sp>
        <p:nvSpPr>
          <p:cNvPr id="302" name="Google Shape;302;p9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ctr">
              <a:spcBef>
                <a:spcPts val="800"/>
              </a:spcBef>
              <a:spcAft>
                <a:spcPts val="0"/>
              </a:spcAft>
              <a:buClr>
                <a:srgbClr val="000000"/>
              </a:buClr>
              <a:buSzPts val="1400"/>
              <a:buFont typeface="Times New Roman"/>
              <a:buNone/>
              <a:defRPr b="0" i="0" sz="1400" u="none" cap="none" strike="noStrike">
                <a:solidFill>
                  <a:srgbClr val="8383AD"/>
                </a:solidFill>
                <a:latin typeface="Arial"/>
                <a:ea typeface="Arial"/>
                <a:cs typeface="Arial"/>
                <a:sym typeface="Arial"/>
              </a:defRPr>
            </a:lvl1pPr>
            <a:lvl2pPr indent="-228600" lvl="1" marL="914400" marR="0" rtl="0" algn="ctr">
              <a:spcBef>
                <a:spcPts val="700"/>
              </a:spcBef>
              <a:spcAft>
                <a:spcPts val="0"/>
              </a:spcAft>
              <a:buClr>
                <a:srgbClr val="000000"/>
              </a:buClr>
              <a:buSzPts val="1200"/>
              <a:buFont typeface="Times New Roman"/>
              <a:buNone/>
              <a:defRPr b="0" i="0" sz="1200" u="none" cap="none" strike="noStrike">
                <a:solidFill>
                  <a:srgbClr val="8383AD"/>
                </a:solidFill>
                <a:latin typeface="Arial"/>
                <a:ea typeface="Arial"/>
                <a:cs typeface="Arial"/>
                <a:sym typeface="Arial"/>
              </a:defRPr>
            </a:lvl2pPr>
            <a:lvl3pPr indent="-228600" lvl="2" marL="1371600" marR="0" rtl="0" algn="ctr">
              <a:spcBef>
                <a:spcPts val="600"/>
              </a:spcBef>
              <a:spcAft>
                <a:spcPts val="0"/>
              </a:spcAft>
              <a:buClr>
                <a:srgbClr val="000000"/>
              </a:buClr>
              <a:buSzPts val="1000"/>
              <a:buFont typeface="Times New Roman"/>
              <a:buNone/>
              <a:defRPr b="0" i="0" sz="1000" u="none" cap="none" strike="noStrike">
                <a:solidFill>
                  <a:srgbClr val="8383AD"/>
                </a:solidFill>
                <a:latin typeface="Arial"/>
                <a:ea typeface="Arial"/>
                <a:cs typeface="Arial"/>
                <a:sym typeface="Arial"/>
              </a:defRPr>
            </a:lvl3pPr>
            <a:lvl4pPr indent="-228600" lvl="3" marL="18288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4pPr>
            <a:lvl5pPr indent="-228600" lvl="4" marL="22860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5pPr>
            <a:lvl6pPr indent="-228600" lvl="5" marL="27432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6pPr>
            <a:lvl7pPr indent="-228600" lvl="6" marL="32004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7pPr>
            <a:lvl8pPr indent="-228600" lvl="7" marL="36576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8pPr>
            <a:lvl9pPr indent="-228600" lvl="8" marL="4114800" marR="0" rtl="0" algn="ctr">
              <a:spcBef>
                <a:spcPts val="500"/>
              </a:spcBef>
              <a:spcAft>
                <a:spcPts val="0"/>
              </a:spcAft>
              <a:buClr>
                <a:srgbClr val="000000"/>
              </a:buClr>
              <a:buSzPts val="900"/>
              <a:buFont typeface="Times New Roman"/>
              <a:buNone/>
              <a:defRPr b="0" i="0" sz="900" u="none" cap="none" strike="noStrike">
                <a:solidFill>
                  <a:srgbClr val="8383AD"/>
                </a:solidFill>
                <a:latin typeface="Arial"/>
                <a:ea typeface="Arial"/>
                <a:cs typeface="Arial"/>
                <a:sym typeface="Arial"/>
              </a:defRPr>
            </a:lvl9pPr>
          </a:lstStyle>
          <a:p/>
        </p:txBody>
      </p:sp>
      <p:sp>
        <p:nvSpPr>
          <p:cNvPr id="303" name="Google Shape;303;p93"/>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93"/>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93"/>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algn="r">
              <a:spcBef>
                <a:spcPts val="0"/>
              </a:spcBef>
              <a:spcAft>
                <a:spcPts val="0"/>
              </a:spcAft>
              <a:buSzPts val="1400"/>
              <a:buNone/>
              <a:defRPr sz="1400">
                <a:solidFill>
                  <a:srgbClr val="404176"/>
                </a:solidFill>
                <a:latin typeface="Arial Narrow"/>
                <a:ea typeface="Arial Narrow"/>
                <a:cs typeface="Arial Narrow"/>
                <a:sym typeface="Arial Narrow"/>
              </a:defRPr>
            </a:lvl1pPr>
            <a:lvl2pPr indent="0" lvl="1" marL="0" algn="r">
              <a:spcBef>
                <a:spcPts val="0"/>
              </a:spcBef>
              <a:spcAft>
                <a:spcPts val="0"/>
              </a:spcAft>
              <a:buSzPts val="1400"/>
              <a:buNone/>
              <a:defRPr sz="1400">
                <a:solidFill>
                  <a:srgbClr val="404176"/>
                </a:solidFill>
                <a:latin typeface="Arial Narrow"/>
                <a:ea typeface="Arial Narrow"/>
                <a:cs typeface="Arial Narrow"/>
                <a:sym typeface="Arial Narrow"/>
              </a:defRPr>
            </a:lvl2pPr>
            <a:lvl3pPr indent="0" lvl="2" marL="0" algn="r">
              <a:spcBef>
                <a:spcPts val="0"/>
              </a:spcBef>
              <a:spcAft>
                <a:spcPts val="0"/>
              </a:spcAft>
              <a:buSzPts val="1400"/>
              <a:buNone/>
              <a:defRPr sz="1400">
                <a:solidFill>
                  <a:srgbClr val="404176"/>
                </a:solidFill>
                <a:latin typeface="Arial Narrow"/>
                <a:ea typeface="Arial Narrow"/>
                <a:cs typeface="Arial Narrow"/>
                <a:sym typeface="Arial Narrow"/>
              </a:defRPr>
            </a:lvl3pPr>
            <a:lvl4pPr indent="0" lvl="3" marL="0" algn="r">
              <a:spcBef>
                <a:spcPts val="0"/>
              </a:spcBef>
              <a:spcAft>
                <a:spcPts val="0"/>
              </a:spcAft>
              <a:buSzPts val="1400"/>
              <a:buNone/>
              <a:defRPr sz="1400">
                <a:solidFill>
                  <a:srgbClr val="404176"/>
                </a:solidFill>
                <a:latin typeface="Arial Narrow"/>
                <a:ea typeface="Arial Narrow"/>
                <a:cs typeface="Arial Narrow"/>
                <a:sym typeface="Arial Narrow"/>
              </a:defRPr>
            </a:lvl4pPr>
            <a:lvl5pPr indent="0" lvl="4" marL="0" algn="r">
              <a:spcBef>
                <a:spcPts val="0"/>
              </a:spcBef>
              <a:spcAft>
                <a:spcPts val="0"/>
              </a:spcAft>
              <a:buSzPts val="1400"/>
              <a:buNone/>
              <a:defRPr sz="1400">
                <a:solidFill>
                  <a:srgbClr val="404176"/>
                </a:solidFill>
                <a:latin typeface="Arial Narrow"/>
                <a:ea typeface="Arial Narrow"/>
                <a:cs typeface="Arial Narrow"/>
                <a:sym typeface="Arial Narrow"/>
              </a:defRPr>
            </a:lvl5pPr>
            <a:lvl6pPr indent="0" lvl="5" marL="0" algn="r">
              <a:spcBef>
                <a:spcPts val="0"/>
              </a:spcBef>
              <a:spcAft>
                <a:spcPts val="0"/>
              </a:spcAft>
              <a:buSzPts val="1400"/>
              <a:buNone/>
              <a:defRPr sz="1400">
                <a:solidFill>
                  <a:srgbClr val="404176"/>
                </a:solidFill>
                <a:latin typeface="Arial Narrow"/>
                <a:ea typeface="Arial Narrow"/>
                <a:cs typeface="Arial Narrow"/>
                <a:sym typeface="Arial Narrow"/>
              </a:defRPr>
            </a:lvl6pPr>
            <a:lvl7pPr indent="0" lvl="6" marL="0" algn="r">
              <a:spcBef>
                <a:spcPts val="0"/>
              </a:spcBef>
              <a:spcAft>
                <a:spcPts val="0"/>
              </a:spcAft>
              <a:buSzPts val="1400"/>
              <a:buNone/>
              <a:defRPr sz="1400">
                <a:solidFill>
                  <a:srgbClr val="404176"/>
                </a:solidFill>
                <a:latin typeface="Arial Narrow"/>
                <a:ea typeface="Arial Narrow"/>
                <a:cs typeface="Arial Narrow"/>
                <a:sym typeface="Arial Narrow"/>
              </a:defRPr>
            </a:lvl7pPr>
            <a:lvl8pPr indent="0" lvl="7" marL="0" algn="r">
              <a:spcBef>
                <a:spcPts val="0"/>
              </a:spcBef>
              <a:spcAft>
                <a:spcPts val="0"/>
              </a:spcAft>
              <a:buSzPts val="1400"/>
              <a:buNone/>
              <a:defRPr sz="1400">
                <a:solidFill>
                  <a:srgbClr val="404176"/>
                </a:solidFill>
                <a:latin typeface="Arial Narrow"/>
                <a:ea typeface="Arial Narrow"/>
                <a:cs typeface="Arial Narrow"/>
                <a:sym typeface="Arial Narrow"/>
              </a:defRPr>
            </a:lvl8pPr>
            <a:lvl9pPr indent="0" lvl="8" marL="0" algn="r">
              <a:spcBef>
                <a:spcPts val="0"/>
              </a:spcBef>
              <a:spcAft>
                <a:spcPts val="0"/>
              </a:spcAft>
              <a:buSzPts val="1400"/>
              <a:buNone/>
              <a:defRPr sz="1400">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 name="Shape 5"/>
        <p:cNvGrpSpPr/>
        <p:nvPr/>
      </p:nvGrpSpPr>
      <p:grpSpPr>
        <a:xfrm>
          <a:off x="0" y="0"/>
          <a:ext cx="0" cy="0"/>
          <a:chOff x="0" y="0"/>
          <a:chExt cx="0" cy="0"/>
        </a:xfrm>
      </p:grpSpPr>
      <p:grpSp>
        <p:nvGrpSpPr>
          <p:cNvPr id="6" name="Google Shape;6;p81"/>
          <p:cNvGrpSpPr/>
          <p:nvPr/>
        </p:nvGrpSpPr>
        <p:grpSpPr>
          <a:xfrm>
            <a:off x="0" y="107950"/>
            <a:ext cx="9099550" cy="6748463"/>
            <a:chOff x="0" y="68"/>
            <a:chExt cx="5732" cy="4251"/>
          </a:xfrm>
        </p:grpSpPr>
        <p:grpSp>
          <p:nvGrpSpPr>
            <p:cNvPr id="7" name="Google Shape;7;p81"/>
            <p:cNvGrpSpPr/>
            <p:nvPr/>
          </p:nvGrpSpPr>
          <p:grpSpPr>
            <a:xfrm>
              <a:off x="0" y="68"/>
              <a:ext cx="5732" cy="4088"/>
              <a:chOff x="0" y="68"/>
              <a:chExt cx="5732" cy="4088"/>
            </a:xfrm>
          </p:grpSpPr>
          <p:grpSp>
            <p:nvGrpSpPr>
              <p:cNvPr id="8" name="Google Shape;8;p81"/>
              <p:cNvGrpSpPr/>
              <p:nvPr/>
            </p:nvGrpSpPr>
            <p:grpSpPr>
              <a:xfrm>
                <a:off x="0" y="144"/>
                <a:ext cx="5729" cy="4012"/>
                <a:chOff x="0" y="144"/>
                <a:chExt cx="5729" cy="4012"/>
              </a:xfrm>
            </p:grpSpPr>
            <p:cxnSp>
              <p:nvCxnSpPr>
                <p:cNvPr id="9" name="Google Shape;9;p81"/>
                <p:cNvCxnSpPr/>
                <p:nvPr/>
              </p:nvCxnSpPr>
              <p:spPr>
                <a:xfrm>
                  <a:off x="0"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0" name="Google Shape;10;p81"/>
                <p:cNvCxnSpPr/>
                <p:nvPr/>
              </p:nvCxnSpPr>
              <p:spPr>
                <a:xfrm>
                  <a:off x="0" y="1091"/>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1" name="Google Shape;11;p81"/>
                <p:cNvCxnSpPr/>
                <p:nvPr/>
              </p:nvCxnSpPr>
              <p:spPr>
                <a:xfrm>
                  <a:off x="0"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2" name="Google Shape;12;p81"/>
                <p:cNvCxnSpPr/>
                <p:nvPr/>
              </p:nvCxnSpPr>
              <p:spPr>
                <a:xfrm>
                  <a:off x="0" y="211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3" name="Google Shape;13;p81"/>
                <p:cNvCxnSpPr/>
                <p:nvPr/>
              </p:nvCxnSpPr>
              <p:spPr>
                <a:xfrm>
                  <a:off x="0"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4" name="Google Shape;14;p81"/>
                <p:cNvCxnSpPr/>
                <p:nvPr/>
              </p:nvCxnSpPr>
              <p:spPr>
                <a:xfrm>
                  <a:off x="0" y="3134"/>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5" name="Google Shape;15;p81"/>
                <p:cNvCxnSpPr/>
                <p:nvPr/>
              </p:nvCxnSpPr>
              <p:spPr>
                <a:xfrm>
                  <a:off x="0"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6" name="Google Shape;16;p81"/>
                <p:cNvCxnSpPr/>
                <p:nvPr/>
              </p:nvCxnSpPr>
              <p:spPr>
                <a:xfrm>
                  <a:off x="0" y="4156"/>
                  <a:ext cx="389" cy="0"/>
                </a:xfrm>
                <a:prstGeom prst="straightConnector1">
                  <a:avLst/>
                </a:prstGeom>
                <a:noFill/>
                <a:ln cap="sq" cmpd="sng" w="28425">
                  <a:solidFill>
                    <a:srgbClr val="969696"/>
                  </a:solidFill>
                  <a:prstDash val="solid"/>
                  <a:miter lim="800000"/>
                  <a:headEnd len="med" w="med" type="none"/>
                  <a:tailEnd len="med" w="med" type="none"/>
                </a:ln>
              </p:spPr>
            </p:cxnSp>
            <p:grpSp>
              <p:nvGrpSpPr>
                <p:cNvPr id="17" name="Google Shape;17;p81"/>
                <p:cNvGrpSpPr/>
                <p:nvPr/>
              </p:nvGrpSpPr>
              <p:grpSpPr>
                <a:xfrm>
                  <a:off x="483" y="144"/>
                  <a:ext cx="974" cy="4012"/>
                  <a:chOff x="483" y="144"/>
                  <a:chExt cx="974" cy="4012"/>
                </a:xfrm>
              </p:grpSpPr>
              <p:grpSp>
                <p:nvGrpSpPr>
                  <p:cNvPr id="18" name="Google Shape;18;p81"/>
                  <p:cNvGrpSpPr/>
                  <p:nvPr/>
                </p:nvGrpSpPr>
                <p:grpSpPr>
                  <a:xfrm>
                    <a:off x="483" y="144"/>
                    <a:ext cx="974" cy="947"/>
                    <a:chOff x="483" y="144"/>
                    <a:chExt cx="974" cy="947"/>
                  </a:xfrm>
                </p:grpSpPr>
                <p:cxnSp>
                  <p:nvCxnSpPr>
                    <p:cNvPr id="19" name="Google Shape;19;p81"/>
                    <p:cNvCxnSpPr/>
                    <p:nvPr/>
                  </p:nvCxnSpPr>
                  <p:spPr>
                    <a:xfrm>
                      <a:off x="483"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20" name="Google Shape;20;p81"/>
                    <p:cNvCxnSpPr/>
                    <p:nvPr/>
                  </p:nvCxnSpPr>
                  <p:spPr>
                    <a:xfrm>
                      <a:off x="984"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21" name="Google Shape;21;p81"/>
                    <p:cNvCxnSpPr/>
                    <p:nvPr/>
                  </p:nvCxnSpPr>
                  <p:spPr>
                    <a:xfrm>
                      <a:off x="984"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22" name="Google Shape;22;p81"/>
                    <p:cNvCxnSpPr/>
                    <p:nvPr/>
                  </p:nvCxnSpPr>
                  <p:spPr>
                    <a:xfrm>
                      <a:off x="483"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23" name="Google Shape;23;p81"/>
                    <p:cNvCxnSpPr/>
                    <p:nvPr/>
                  </p:nvCxnSpPr>
                  <p:spPr>
                    <a:xfrm>
                      <a:off x="539"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4" name="Google Shape;24;p81"/>
                    <p:cNvCxnSpPr/>
                    <p:nvPr/>
                  </p:nvCxnSpPr>
                  <p:spPr>
                    <a:xfrm>
                      <a:off x="1068"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5" name="Google Shape;25;p81"/>
                    <p:cNvCxnSpPr/>
                    <p:nvPr/>
                  </p:nvCxnSpPr>
                  <p:spPr>
                    <a:xfrm>
                      <a:off x="1068" y="1091"/>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6" name="Google Shape;26;p81"/>
                    <p:cNvCxnSpPr/>
                    <p:nvPr/>
                  </p:nvCxnSpPr>
                  <p:spPr>
                    <a:xfrm>
                      <a:off x="539" y="1091"/>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27" name="Google Shape;27;p81"/>
                  <p:cNvGrpSpPr/>
                  <p:nvPr/>
                </p:nvGrpSpPr>
                <p:grpSpPr>
                  <a:xfrm>
                    <a:off x="483" y="1166"/>
                    <a:ext cx="974" cy="947"/>
                    <a:chOff x="483" y="1166"/>
                    <a:chExt cx="974" cy="947"/>
                  </a:xfrm>
                </p:grpSpPr>
                <p:cxnSp>
                  <p:nvCxnSpPr>
                    <p:cNvPr id="28" name="Google Shape;28;p81"/>
                    <p:cNvCxnSpPr/>
                    <p:nvPr/>
                  </p:nvCxnSpPr>
                  <p:spPr>
                    <a:xfrm>
                      <a:off x="483"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29" name="Google Shape;29;p81"/>
                    <p:cNvCxnSpPr/>
                    <p:nvPr/>
                  </p:nvCxnSpPr>
                  <p:spPr>
                    <a:xfrm>
                      <a:off x="984"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30" name="Google Shape;30;p81"/>
                    <p:cNvCxnSpPr/>
                    <p:nvPr/>
                  </p:nvCxnSpPr>
                  <p:spPr>
                    <a:xfrm>
                      <a:off x="984"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31" name="Google Shape;31;p81"/>
                    <p:cNvCxnSpPr/>
                    <p:nvPr/>
                  </p:nvCxnSpPr>
                  <p:spPr>
                    <a:xfrm>
                      <a:off x="483"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32" name="Google Shape;32;p81"/>
                    <p:cNvCxnSpPr/>
                    <p:nvPr/>
                  </p:nvCxnSpPr>
                  <p:spPr>
                    <a:xfrm>
                      <a:off x="539"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33" name="Google Shape;33;p81"/>
                    <p:cNvCxnSpPr/>
                    <p:nvPr/>
                  </p:nvCxnSpPr>
                  <p:spPr>
                    <a:xfrm>
                      <a:off x="1068"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34" name="Google Shape;34;p81"/>
                    <p:cNvCxnSpPr/>
                    <p:nvPr/>
                  </p:nvCxnSpPr>
                  <p:spPr>
                    <a:xfrm>
                      <a:off x="1068" y="211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35" name="Google Shape;35;p81"/>
                    <p:cNvCxnSpPr/>
                    <p:nvPr/>
                  </p:nvCxnSpPr>
                  <p:spPr>
                    <a:xfrm>
                      <a:off x="539" y="2113"/>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36" name="Google Shape;36;p81"/>
                  <p:cNvGrpSpPr/>
                  <p:nvPr/>
                </p:nvGrpSpPr>
                <p:grpSpPr>
                  <a:xfrm>
                    <a:off x="483" y="2187"/>
                    <a:ext cx="974" cy="947"/>
                    <a:chOff x="483" y="2187"/>
                    <a:chExt cx="974" cy="947"/>
                  </a:xfrm>
                </p:grpSpPr>
                <p:cxnSp>
                  <p:nvCxnSpPr>
                    <p:cNvPr id="37" name="Google Shape;37;p81"/>
                    <p:cNvCxnSpPr/>
                    <p:nvPr/>
                  </p:nvCxnSpPr>
                  <p:spPr>
                    <a:xfrm>
                      <a:off x="483"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38" name="Google Shape;38;p81"/>
                    <p:cNvCxnSpPr/>
                    <p:nvPr/>
                  </p:nvCxnSpPr>
                  <p:spPr>
                    <a:xfrm>
                      <a:off x="984"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39" name="Google Shape;39;p81"/>
                    <p:cNvCxnSpPr/>
                    <p:nvPr/>
                  </p:nvCxnSpPr>
                  <p:spPr>
                    <a:xfrm>
                      <a:off x="984"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40" name="Google Shape;40;p81"/>
                    <p:cNvCxnSpPr/>
                    <p:nvPr/>
                  </p:nvCxnSpPr>
                  <p:spPr>
                    <a:xfrm>
                      <a:off x="483"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41" name="Google Shape;41;p81"/>
                    <p:cNvCxnSpPr/>
                    <p:nvPr/>
                  </p:nvCxnSpPr>
                  <p:spPr>
                    <a:xfrm>
                      <a:off x="539"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42" name="Google Shape;42;p81"/>
                    <p:cNvCxnSpPr/>
                    <p:nvPr/>
                  </p:nvCxnSpPr>
                  <p:spPr>
                    <a:xfrm>
                      <a:off x="1068"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43" name="Google Shape;43;p81"/>
                    <p:cNvCxnSpPr/>
                    <p:nvPr/>
                  </p:nvCxnSpPr>
                  <p:spPr>
                    <a:xfrm>
                      <a:off x="1068" y="3134"/>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44" name="Google Shape;44;p81"/>
                    <p:cNvCxnSpPr/>
                    <p:nvPr/>
                  </p:nvCxnSpPr>
                  <p:spPr>
                    <a:xfrm>
                      <a:off x="539" y="3134"/>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45" name="Google Shape;45;p81"/>
                  <p:cNvGrpSpPr/>
                  <p:nvPr/>
                </p:nvGrpSpPr>
                <p:grpSpPr>
                  <a:xfrm>
                    <a:off x="483" y="3209"/>
                    <a:ext cx="974" cy="947"/>
                    <a:chOff x="483" y="3209"/>
                    <a:chExt cx="974" cy="947"/>
                  </a:xfrm>
                </p:grpSpPr>
                <p:cxnSp>
                  <p:nvCxnSpPr>
                    <p:cNvPr id="46" name="Google Shape;46;p81"/>
                    <p:cNvCxnSpPr/>
                    <p:nvPr/>
                  </p:nvCxnSpPr>
                  <p:spPr>
                    <a:xfrm>
                      <a:off x="483"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47" name="Google Shape;47;p81"/>
                    <p:cNvCxnSpPr/>
                    <p:nvPr/>
                  </p:nvCxnSpPr>
                  <p:spPr>
                    <a:xfrm>
                      <a:off x="984"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48" name="Google Shape;48;p81"/>
                    <p:cNvCxnSpPr/>
                    <p:nvPr/>
                  </p:nvCxnSpPr>
                  <p:spPr>
                    <a:xfrm>
                      <a:off x="984"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49" name="Google Shape;49;p81"/>
                    <p:cNvCxnSpPr/>
                    <p:nvPr/>
                  </p:nvCxnSpPr>
                  <p:spPr>
                    <a:xfrm>
                      <a:off x="483"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50" name="Google Shape;50;p81"/>
                    <p:cNvCxnSpPr/>
                    <p:nvPr/>
                  </p:nvCxnSpPr>
                  <p:spPr>
                    <a:xfrm>
                      <a:off x="539"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51" name="Google Shape;51;p81"/>
                    <p:cNvCxnSpPr/>
                    <p:nvPr/>
                  </p:nvCxnSpPr>
                  <p:spPr>
                    <a:xfrm>
                      <a:off x="1068"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52" name="Google Shape;52;p81"/>
                    <p:cNvCxnSpPr/>
                    <p:nvPr/>
                  </p:nvCxnSpPr>
                  <p:spPr>
                    <a:xfrm>
                      <a:off x="1068" y="4156"/>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53" name="Google Shape;53;p81"/>
                    <p:cNvCxnSpPr/>
                    <p:nvPr/>
                  </p:nvCxnSpPr>
                  <p:spPr>
                    <a:xfrm>
                      <a:off x="539" y="4156"/>
                      <a:ext cx="389" cy="0"/>
                    </a:xfrm>
                    <a:prstGeom prst="straightConnector1">
                      <a:avLst/>
                    </a:prstGeom>
                    <a:noFill/>
                    <a:ln cap="sq" cmpd="sng" w="28425">
                      <a:solidFill>
                        <a:srgbClr val="969696"/>
                      </a:solidFill>
                      <a:prstDash val="solid"/>
                      <a:miter lim="800000"/>
                      <a:headEnd len="med" w="med" type="none"/>
                      <a:tailEnd len="med" w="med" type="none"/>
                    </a:ln>
                  </p:spPr>
                </p:cxnSp>
              </p:grpSp>
            </p:grpSp>
            <p:grpSp>
              <p:nvGrpSpPr>
                <p:cNvPr id="54" name="Google Shape;54;p81"/>
                <p:cNvGrpSpPr/>
                <p:nvPr/>
              </p:nvGrpSpPr>
              <p:grpSpPr>
                <a:xfrm>
                  <a:off x="1551" y="144"/>
                  <a:ext cx="974" cy="4012"/>
                  <a:chOff x="1551" y="144"/>
                  <a:chExt cx="974" cy="4012"/>
                </a:xfrm>
              </p:grpSpPr>
              <p:grpSp>
                <p:nvGrpSpPr>
                  <p:cNvPr id="55" name="Google Shape;55;p81"/>
                  <p:cNvGrpSpPr/>
                  <p:nvPr/>
                </p:nvGrpSpPr>
                <p:grpSpPr>
                  <a:xfrm>
                    <a:off x="1551" y="144"/>
                    <a:ext cx="974" cy="947"/>
                    <a:chOff x="1551" y="144"/>
                    <a:chExt cx="974" cy="947"/>
                  </a:xfrm>
                </p:grpSpPr>
                <p:cxnSp>
                  <p:nvCxnSpPr>
                    <p:cNvPr id="56" name="Google Shape;56;p81"/>
                    <p:cNvCxnSpPr/>
                    <p:nvPr/>
                  </p:nvCxnSpPr>
                  <p:spPr>
                    <a:xfrm>
                      <a:off x="1551"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57" name="Google Shape;57;p81"/>
                    <p:cNvCxnSpPr/>
                    <p:nvPr/>
                  </p:nvCxnSpPr>
                  <p:spPr>
                    <a:xfrm>
                      <a:off x="2052"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58" name="Google Shape;58;p81"/>
                    <p:cNvCxnSpPr/>
                    <p:nvPr/>
                  </p:nvCxnSpPr>
                  <p:spPr>
                    <a:xfrm>
                      <a:off x="2052"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59" name="Google Shape;59;p81"/>
                    <p:cNvCxnSpPr/>
                    <p:nvPr/>
                  </p:nvCxnSpPr>
                  <p:spPr>
                    <a:xfrm>
                      <a:off x="1551"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60" name="Google Shape;60;p81"/>
                    <p:cNvCxnSpPr/>
                    <p:nvPr/>
                  </p:nvCxnSpPr>
                  <p:spPr>
                    <a:xfrm>
                      <a:off x="1607"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61" name="Google Shape;61;p81"/>
                    <p:cNvCxnSpPr/>
                    <p:nvPr/>
                  </p:nvCxnSpPr>
                  <p:spPr>
                    <a:xfrm>
                      <a:off x="2136"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62" name="Google Shape;62;p81"/>
                    <p:cNvCxnSpPr/>
                    <p:nvPr/>
                  </p:nvCxnSpPr>
                  <p:spPr>
                    <a:xfrm>
                      <a:off x="2136" y="1091"/>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63" name="Google Shape;63;p81"/>
                    <p:cNvCxnSpPr/>
                    <p:nvPr/>
                  </p:nvCxnSpPr>
                  <p:spPr>
                    <a:xfrm>
                      <a:off x="1607" y="1091"/>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64" name="Google Shape;64;p81"/>
                  <p:cNvGrpSpPr/>
                  <p:nvPr/>
                </p:nvGrpSpPr>
                <p:grpSpPr>
                  <a:xfrm>
                    <a:off x="1551" y="1166"/>
                    <a:ext cx="974" cy="947"/>
                    <a:chOff x="1551" y="1166"/>
                    <a:chExt cx="974" cy="947"/>
                  </a:xfrm>
                </p:grpSpPr>
                <p:cxnSp>
                  <p:nvCxnSpPr>
                    <p:cNvPr id="65" name="Google Shape;65;p81"/>
                    <p:cNvCxnSpPr/>
                    <p:nvPr/>
                  </p:nvCxnSpPr>
                  <p:spPr>
                    <a:xfrm>
                      <a:off x="1551"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66" name="Google Shape;66;p81"/>
                    <p:cNvCxnSpPr/>
                    <p:nvPr/>
                  </p:nvCxnSpPr>
                  <p:spPr>
                    <a:xfrm>
                      <a:off x="2052"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67" name="Google Shape;67;p81"/>
                    <p:cNvCxnSpPr/>
                    <p:nvPr/>
                  </p:nvCxnSpPr>
                  <p:spPr>
                    <a:xfrm>
                      <a:off x="2052"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68" name="Google Shape;68;p81"/>
                    <p:cNvCxnSpPr/>
                    <p:nvPr/>
                  </p:nvCxnSpPr>
                  <p:spPr>
                    <a:xfrm>
                      <a:off x="1551"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69" name="Google Shape;69;p81"/>
                    <p:cNvCxnSpPr/>
                    <p:nvPr/>
                  </p:nvCxnSpPr>
                  <p:spPr>
                    <a:xfrm>
                      <a:off x="1606"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70" name="Google Shape;70;p81"/>
                    <p:cNvCxnSpPr/>
                    <p:nvPr/>
                  </p:nvCxnSpPr>
                  <p:spPr>
                    <a:xfrm>
                      <a:off x="2136"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71" name="Google Shape;71;p81"/>
                    <p:cNvCxnSpPr/>
                    <p:nvPr/>
                  </p:nvCxnSpPr>
                  <p:spPr>
                    <a:xfrm>
                      <a:off x="2136" y="211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72" name="Google Shape;72;p81"/>
                    <p:cNvCxnSpPr/>
                    <p:nvPr/>
                  </p:nvCxnSpPr>
                  <p:spPr>
                    <a:xfrm>
                      <a:off x="1606" y="2113"/>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73" name="Google Shape;73;p81"/>
                  <p:cNvGrpSpPr/>
                  <p:nvPr/>
                </p:nvGrpSpPr>
                <p:grpSpPr>
                  <a:xfrm>
                    <a:off x="1551" y="2187"/>
                    <a:ext cx="974" cy="947"/>
                    <a:chOff x="1551" y="2187"/>
                    <a:chExt cx="974" cy="947"/>
                  </a:xfrm>
                </p:grpSpPr>
                <p:cxnSp>
                  <p:nvCxnSpPr>
                    <p:cNvPr id="74" name="Google Shape;74;p81"/>
                    <p:cNvCxnSpPr/>
                    <p:nvPr/>
                  </p:nvCxnSpPr>
                  <p:spPr>
                    <a:xfrm>
                      <a:off x="1551"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75" name="Google Shape;75;p81"/>
                    <p:cNvCxnSpPr/>
                    <p:nvPr/>
                  </p:nvCxnSpPr>
                  <p:spPr>
                    <a:xfrm>
                      <a:off x="2052"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76" name="Google Shape;76;p81"/>
                    <p:cNvCxnSpPr/>
                    <p:nvPr/>
                  </p:nvCxnSpPr>
                  <p:spPr>
                    <a:xfrm>
                      <a:off x="2052"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77" name="Google Shape;77;p81"/>
                    <p:cNvCxnSpPr/>
                    <p:nvPr/>
                  </p:nvCxnSpPr>
                  <p:spPr>
                    <a:xfrm>
                      <a:off x="1551"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78" name="Google Shape;78;p81"/>
                    <p:cNvCxnSpPr/>
                    <p:nvPr/>
                  </p:nvCxnSpPr>
                  <p:spPr>
                    <a:xfrm>
                      <a:off x="1606"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79" name="Google Shape;79;p81"/>
                    <p:cNvCxnSpPr/>
                    <p:nvPr/>
                  </p:nvCxnSpPr>
                  <p:spPr>
                    <a:xfrm>
                      <a:off x="2136"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80" name="Google Shape;80;p81"/>
                    <p:cNvCxnSpPr/>
                    <p:nvPr/>
                  </p:nvCxnSpPr>
                  <p:spPr>
                    <a:xfrm>
                      <a:off x="2136" y="3134"/>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81" name="Google Shape;81;p81"/>
                    <p:cNvCxnSpPr/>
                    <p:nvPr/>
                  </p:nvCxnSpPr>
                  <p:spPr>
                    <a:xfrm>
                      <a:off x="1606" y="3134"/>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82" name="Google Shape;82;p81"/>
                  <p:cNvGrpSpPr/>
                  <p:nvPr/>
                </p:nvGrpSpPr>
                <p:grpSpPr>
                  <a:xfrm>
                    <a:off x="1551" y="3209"/>
                    <a:ext cx="974" cy="947"/>
                    <a:chOff x="1551" y="3209"/>
                    <a:chExt cx="974" cy="947"/>
                  </a:xfrm>
                </p:grpSpPr>
                <p:cxnSp>
                  <p:nvCxnSpPr>
                    <p:cNvPr id="83" name="Google Shape;83;p81"/>
                    <p:cNvCxnSpPr/>
                    <p:nvPr/>
                  </p:nvCxnSpPr>
                  <p:spPr>
                    <a:xfrm>
                      <a:off x="1551"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84" name="Google Shape;84;p81"/>
                    <p:cNvCxnSpPr/>
                    <p:nvPr/>
                  </p:nvCxnSpPr>
                  <p:spPr>
                    <a:xfrm>
                      <a:off x="2052"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85" name="Google Shape;85;p81"/>
                    <p:cNvCxnSpPr/>
                    <p:nvPr/>
                  </p:nvCxnSpPr>
                  <p:spPr>
                    <a:xfrm>
                      <a:off x="2052"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86" name="Google Shape;86;p81"/>
                    <p:cNvCxnSpPr/>
                    <p:nvPr/>
                  </p:nvCxnSpPr>
                  <p:spPr>
                    <a:xfrm>
                      <a:off x="1551"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87" name="Google Shape;87;p81"/>
                    <p:cNvCxnSpPr/>
                    <p:nvPr/>
                  </p:nvCxnSpPr>
                  <p:spPr>
                    <a:xfrm>
                      <a:off x="1606"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88" name="Google Shape;88;p81"/>
                    <p:cNvCxnSpPr/>
                    <p:nvPr/>
                  </p:nvCxnSpPr>
                  <p:spPr>
                    <a:xfrm>
                      <a:off x="2136"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89" name="Google Shape;89;p81"/>
                    <p:cNvCxnSpPr/>
                    <p:nvPr/>
                  </p:nvCxnSpPr>
                  <p:spPr>
                    <a:xfrm>
                      <a:off x="2136" y="4156"/>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90" name="Google Shape;90;p81"/>
                    <p:cNvCxnSpPr/>
                    <p:nvPr/>
                  </p:nvCxnSpPr>
                  <p:spPr>
                    <a:xfrm>
                      <a:off x="1606" y="4156"/>
                      <a:ext cx="389" cy="0"/>
                    </a:xfrm>
                    <a:prstGeom prst="straightConnector1">
                      <a:avLst/>
                    </a:prstGeom>
                    <a:noFill/>
                    <a:ln cap="sq" cmpd="sng" w="28425">
                      <a:solidFill>
                        <a:srgbClr val="969696"/>
                      </a:solidFill>
                      <a:prstDash val="solid"/>
                      <a:miter lim="800000"/>
                      <a:headEnd len="med" w="med" type="none"/>
                      <a:tailEnd len="med" w="med" type="none"/>
                    </a:ln>
                  </p:spPr>
                </p:cxnSp>
              </p:grpSp>
            </p:grpSp>
            <p:grpSp>
              <p:nvGrpSpPr>
                <p:cNvPr id="91" name="Google Shape;91;p81"/>
                <p:cNvGrpSpPr/>
                <p:nvPr/>
              </p:nvGrpSpPr>
              <p:grpSpPr>
                <a:xfrm>
                  <a:off x="2619" y="144"/>
                  <a:ext cx="974" cy="4012"/>
                  <a:chOff x="2619" y="144"/>
                  <a:chExt cx="974" cy="4012"/>
                </a:xfrm>
              </p:grpSpPr>
              <p:grpSp>
                <p:nvGrpSpPr>
                  <p:cNvPr id="92" name="Google Shape;92;p81"/>
                  <p:cNvGrpSpPr/>
                  <p:nvPr/>
                </p:nvGrpSpPr>
                <p:grpSpPr>
                  <a:xfrm>
                    <a:off x="2619" y="144"/>
                    <a:ext cx="974" cy="947"/>
                    <a:chOff x="2619" y="144"/>
                    <a:chExt cx="974" cy="947"/>
                  </a:xfrm>
                </p:grpSpPr>
                <p:cxnSp>
                  <p:nvCxnSpPr>
                    <p:cNvPr id="93" name="Google Shape;93;p81"/>
                    <p:cNvCxnSpPr/>
                    <p:nvPr/>
                  </p:nvCxnSpPr>
                  <p:spPr>
                    <a:xfrm>
                      <a:off x="2619"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94" name="Google Shape;94;p81"/>
                    <p:cNvCxnSpPr/>
                    <p:nvPr/>
                  </p:nvCxnSpPr>
                  <p:spPr>
                    <a:xfrm>
                      <a:off x="3120"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95" name="Google Shape;95;p81"/>
                    <p:cNvCxnSpPr/>
                    <p:nvPr/>
                  </p:nvCxnSpPr>
                  <p:spPr>
                    <a:xfrm>
                      <a:off x="3120"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96" name="Google Shape;96;p81"/>
                    <p:cNvCxnSpPr/>
                    <p:nvPr/>
                  </p:nvCxnSpPr>
                  <p:spPr>
                    <a:xfrm>
                      <a:off x="2619"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97" name="Google Shape;97;p81"/>
                    <p:cNvCxnSpPr/>
                    <p:nvPr/>
                  </p:nvCxnSpPr>
                  <p:spPr>
                    <a:xfrm>
                      <a:off x="2675"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98" name="Google Shape;98;p81"/>
                    <p:cNvCxnSpPr/>
                    <p:nvPr/>
                  </p:nvCxnSpPr>
                  <p:spPr>
                    <a:xfrm>
                      <a:off x="3204"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99" name="Google Shape;99;p81"/>
                    <p:cNvCxnSpPr/>
                    <p:nvPr/>
                  </p:nvCxnSpPr>
                  <p:spPr>
                    <a:xfrm>
                      <a:off x="3204" y="1091"/>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00" name="Google Shape;100;p81"/>
                    <p:cNvCxnSpPr/>
                    <p:nvPr/>
                  </p:nvCxnSpPr>
                  <p:spPr>
                    <a:xfrm>
                      <a:off x="2675" y="1091"/>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01" name="Google Shape;101;p81"/>
                  <p:cNvGrpSpPr/>
                  <p:nvPr/>
                </p:nvGrpSpPr>
                <p:grpSpPr>
                  <a:xfrm>
                    <a:off x="2619" y="1166"/>
                    <a:ext cx="974" cy="947"/>
                    <a:chOff x="2619" y="1166"/>
                    <a:chExt cx="974" cy="947"/>
                  </a:xfrm>
                </p:grpSpPr>
                <p:cxnSp>
                  <p:nvCxnSpPr>
                    <p:cNvPr id="102" name="Google Shape;102;p81"/>
                    <p:cNvCxnSpPr/>
                    <p:nvPr/>
                  </p:nvCxnSpPr>
                  <p:spPr>
                    <a:xfrm>
                      <a:off x="2619"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03" name="Google Shape;103;p81"/>
                    <p:cNvCxnSpPr/>
                    <p:nvPr/>
                  </p:nvCxnSpPr>
                  <p:spPr>
                    <a:xfrm>
                      <a:off x="3120"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04" name="Google Shape;104;p81"/>
                    <p:cNvCxnSpPr/>
                    <p:nvPr/>
                  </p:nvCxnSpPr>
                  <p:spPr>
                    <a:xfrm>
                      <a:off x="3120"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05" name="Google Shape;105;p81"/>
                    <p:cNvCxnSpPr/>
                    <p:nvPr/>
                  </p:nvCxnSpPr>
                  <p:spPr>
                    <a:xfrm>
                      <a:off x="2619"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06" name="Google Shape;106;p81"/>
                    <p:cNvCxnSpPr/>
                    <p:nvPr/>
                  </p:nvCxnSpPr>
                  <p:spPr>
                    <a:xfrm>
                      <a:off x="2675"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07" name="Google Shape;107;p81"/>
                    <p:cNvCxnSpPr/>
                    <p:nvPr/>
                  </p:nvCxnSpPr>
                  <p:spPr>
                    <a:xfrm>
                      <a:off x="3204"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08" name="Google Shape;108;p81"/>
                    <p:cNvCxnSpPr/>
                    <p:nvPr/>
                  </p:nvCxnSpPr>
                  <p:spPr>
                    <a:xfrm>
                      <a:off x="3204" y="211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09" name="Google Shape;109;p81"/>
                    <p:cNvCxnSpPr/>
                    <p:nvPr/>
                  </p:nvCxnSpPr>
                  <p:spPr>
                    <a:xfrm>
                      <a:off x="2675" y="2113"/>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10" name="Google Shape;110;p81"/>
                  <p:cNvGrpSpPr/>
                  <p:nvPr/>
                </p:nvGrpSpPr>
                <p:grpSpPr>
                  <a:xfrm>
                    <a:off x="2619" y="2187"/>
                    <a:ext cx="974" cy="947"/>
                    <a:chOff x="2619" y="2187"/>
                    <a:chExt cx="974" cy="947"/>
                  </a:xfrm>
                </p:grpSpPr>
                <p:cxnSp>
                  <p:nvCxnSpPr>
                    <p:cNvPr id="111" name="Google Shape;111;p81"/>
                    <p:cNvCxnSpPr/>
                    <p:nvPr/>
                  </p:nvCxnSpPr>
                  <p:spPr>
                    <a:xfrm>
                      <a:off x="2619"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12" name="Google Shape;112;p81"/>
                    <p:cNvCxnSpPr/>
                    <p:nvPr/>
                  </p:nvCxnSpPr>
                  <p:spPr>
                    <a:xfrm>
                      <a:off x="3120"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13" name="Google Shape;113;p81"/>
                    <p:cNvCxnSpPr/>
                    <p:nvPr/>
                  </p:nvCxnSpPr>
                  <p:spPr>
                    <a:xfrm>
                      <a:off x="3120"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14" name="Google Shape;114;p81"/>
                    <p:cNvCxnSpPr/>
                    <p:nvPr/>
                  </p:nvCxnSpPr>
                  <p:spPr>
                    <a:xfrm>
                      <a:off x="2619"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15" name="Google Shape;115;p81"/>
                    <p:cNvCxnSpPr/>
                    <p:nvPr/>
                  </p:nvCxnSpPr>
                  <p:spPr>
                    <a:xfrm>
                      <a:off x="2675"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16" name="Google Shape;116;p81"/>
                    <p:cNvCxnSpPr/>
                    <p:nvPr/>
                  </p:nvCxnSpPr>
                  <p:spPr>
                    <a:xfrm>
                      <a:off x="3204"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17" name="Google Shape;117;p81"/>
                    <p:cNvCxnSpPr/>
                    <p:nvPr/>
                  </p:nvCxnSpPr>
                  <p:spPr>
                    <a:xfrm>
                      <a:off x="3204" y="3134"/>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18" name="Google Shape;118;p81"/>
                    <p:cNvCxnSpPr/>
                    <p:nvPr/>
                  </p:nvCxnSpPr>
                  <p:spPr>
                    <a:xfrm>
                      <a:off x="2675" y="3134"/>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19" name="Google Shape;119;p81"/>
                  <p:cNvGrpSpPr/>
                  <p:nvPr/>
                </p:nvGrpSpPr>
                <p:grpSpPr>
                  <a:xfrm>
                    <a:off x="2619" y="3209"/>
                    <a:ext cx="974" cy="947"/>
                    <a:chOff x="2619" y="3209"/>
                    <a:chExt cx="974" cy="947"/>
                  </a:xfrm>
                </p:grpSpPr>
                <p:cxnSp>
                  <p:nvCxnSpPr>
                    <p:cNvPr id="120" name="Google Shape;120;p81"/>
                    <p:cNvCxnSpPr/>
                    <p:nvPr/>
                  </p:nvCxnSpPr>
                  <p:spPr>
                    <a:xfrm>
                      <a:off x="2619"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21" name="Google Shape;121;p81"/>
                    <p:cNvCxnSpPr/>
                    <p:nvPr/>
                  </p:nvCxnSpPr>
                  <p:spPr>
                    <a:xfrm>
                      <a:off x="3120"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22" name="Google Shape;122;p81"/>
                    <p:cNvCxnSpPr/>
                    <p:nvPr/>
                  </p:nvCxnSpPr>
                  <p:spPr>
                    <a:xfrm>
                      <a:off x="3120"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23" name="Google Shape;123;p81"/>
                    <p:cNvCxnSpPr/>
                    <p:nvPr/>
                  </p:nvCxnSpPr>
                  <p:spPr>
                    <a:xfrm>
                      <a:off x="2619"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24" name="Google Shape;124;p81"/>
                    <p:cNvCxnSpPr/>
                    <p:nvPr/>
                  </p:nvCxnSpPr>
                  <p:spPr>
                    <a:xfrm>
                      <a:off x="2675"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25" name="Google Shape;125;p81"/>
                    <p:cNvCxnSpPr/>
                    <p:nvPr/>
                  </p:nvCxnSpPr>
                  <p:spPr>
                    <a:xfrm>
                      <a:off x="3204"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26" name="Google Shape;126;p81"/>
                    <p:cNvCxnSpPr/>
                    <p:nvPr/>
                  </p:nvCxnSpPr>
                  <p:spPr>
                    <a:xfrm>
                      <a:off x="3204" y="4156"/>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27" name="Google Shape;127;p81"/>
                    <p:cNvCxnSpPr/>
                    <p:nvPr/>
                  </p:nvCxnSpPr>
                  <p:spPr>
                    <a:xfrm>
                      <a:off x="2675" y="4156"/>
                      <a:ext cx="389" cy="0"/>
                    </a:xfrm>
                    <a:prstGeom prst="straightConnector1">
                      <a:avLst/>
                    </a:prstGeom>
                    <a:noFill/>
                    <a:ln cap="sq" cmpd="sng" w="28425">
                      <a:solidFill>
                        <a:srgbClr val="969696"/>
                      </a:solidFill>
                      <a:prstDash val="solid"/>
                      <a:miter lim="800000"/>
                      <a:headEnd len="med" w="med" type="none"/>
                      <a:tailEnd len="med" w="med" type="none"/>
                    </a:ln>
                  </p:spPr>
                </p:cxnSp>
              </p:grpSp>
            </p:grpSp>
            <p:grpSp>
              <p:nvGrpSpPr>
                <p:cNvPr id="128" name="Google Shape;128;p81"/>
                <p:cNvGrpSpPr/>
                <p:nvPr/>
              </p:nvGrpSpPr>
              <p:grpSpPr>
                <a:xfrm>
                  <a:off x="3687" y="144"/>
                  <a:ext cx="974" cy="4012"/>
                  <a:chOff x="3687" y="144"/>
                  <a:chExt cx="974" cy="4012"/>
                </a:xfrm>
              </p:grpSpPr>
              <p:grpSp>
                <p:nvGrpSpPr>
                  <p:cNvPr id="129" name="Google Shape;129;p81"/>
                  <p:cNvGrpSpPr/>
                  <p:nvPr/>
                </p:nvGrpSpPr>
                <p:grpSpPr>
                  <a:xfrm>
                    <a:off x="3687" y="144"/>
                    <a:ext cx="974" cy="947"/>
                    <a:chOff x="3687" y="144"/>
                    <a:chExt cx="974" cy="947"/>
                  </a:xfrm>
                </p:grpSpPr>
                <p:cxnSp>
                  <p:nvCxnSpPr>
                    <p:cNvPr id="130" name="Google Shape;130;p81"/>
                    <p:cNvCxnSpPr/>
                    <p:nvPr/>
                  </p:nvCxnSpPr>
                  <p:spPr>
                    <a:xfrm>
                      <a:off x="3687"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31" name="Google Shape;131;p81"/>
                    <p:cNvCxnSpPr/>
                    <p:nvPr/>
                  </p:nvCxnSpPr>
                  <p:spPr>
                    <a:xfrm>
                      <a:off x="4188"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32" name="Google Shape;132;p81"/>
                    <p:cNvCxnSpPr/>
                    <p:nvPr/>
                  </p:nvCxnSpPr>
                  <p:spPr>
                    <a:xfrm>
                      <a:off x="4188"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33" name="Google Shape;133;p81"/>
                    <p:cNvCxnSpPr/>
                    <p:nvPr/>
                  </p:nvCxnSpPr>
                  <p:spPr>
                    <a:xfrm>
                      <a:off x="3687"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34" name="Google Shape;134;p81"/>
                    <p:cNvCxnSpPr/>
                    <p:nvPr/>
                  </p:nvCxnSpPr>
                  <p:spPr>
                    <a:xfrm>
                      <a:off x="3743"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35" name="Google Shape;135;p81"/>
                    <p:cNvCxnSpPr/>
                    <p:nvPr/>
                  </p:nvCxnSpPr>
                  <p:spPr>
                    <a:xfrm>
                      <a:off x="4272"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36" name="Google Shape;136;p81"/>
                    <p:cNvCxnSpPr/>
                    <p:nvPr/>
                  </p:nvCxnSpPr>
                  <p:spPr>
                    <a:xfrm>
                      <a:off x="4272" y="1091"/>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37" name="Google Shape;137;p81"/>
                    <p:cNvCxnSpPr/>
                    <p:nvPr/>
                  </p:nvCxnSpPr>
                  <p:spPr>
                    <a:xfrm>
                      <a:off x="3743" y="1091"/>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38" name="Google Shape;138;p81"/>
                  <p:cNvGrpSpPr/>
                  <p:nvPr/>
                </p:nvGrpSpPr>
                <p:grpSpPr>
                  <a:xfrm>
                    <a:off x="3687" y="1166"/>
                    <a:ext cx="974" cy="947"/>
                    <a:chOff x="3687" y="1166"/>
                    <a:chExt cx="974" cy="947"/>
                  </a:xfrm>
                </p:grpSpPr>
                <p:cxnSp>
                  <p:nvCxnSpPr>
                    <p:cNvPr id="139" name="Google Shape;139;p81"/>
                    <p:cNvCxnSpPr/>
                    <p:nvPr/>
                  </p:nvCxnSpPr>
                  <p:spPr>
                    <a:xfrm>
                      <a:off x="3687"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40" name="Google Shape;140;p81"/>
                    <p:cNvCxnSpPr/>
                    <p:nvPr/>
                  </p:nvCxnSpPr>
                  <p:spPr>
                    <a:xfrm>
                      <a:off x="4188"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41" name="Google Shape;141;p81"/>
                    <p:cNvCxnSpPr/>
                    <p:nvPr/>
                  </p:nvCxnSpPr>
                  <p:spPr>
                    <a:xfrm>
                      <a:off x="4188"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42" name="Google Shape;142;p81"/>
                    <p:cNvCxnSpPr/>
                    <p:nvPr/>
                  </p:nvCxnSpPr>
                  <p:spPr>
                    <a:xfrm>
                      <a:off x="3687"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43" name="Google Shape;143;p81"/>
                    <p:cNvCxnSpPr/>
                    <p:nvPr/>
                  </p:nvCxnSpPr>
                  <p:spPr>
                    <a:xfrm>
                      <a:off x="3743"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44" name="Google Shape;144;p81"/>
                    <p:cNvCxnSpPr/>
                    <p:nvPr/>
                  </p:nvCxnSpPr>
                  <p:spPr>
                    <a:xfrm>
                      <a:off x="4272"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45" name="Google Shape;145;p81"/>
                    <p:cNvCxnSpPr/>
                    <p:nvPr/>
                  </p:nvCxnSpPr>
                  <p:spPr>
                    <a:xfrm>
                      <a:off x="4272" y="211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46" name="Google Shape;146;p81"/>
                    <p:cNvCxnSpPr/>
                    <p:nvPr/>
                  </p:nvCxnSpPr>
                  <p:spPr>
                    <a:xfrm>
                      <a:off x="3743" y="2113"/>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47" name="Google Shape;147;p81"/>
                  <p:cNvGrpSpPr/>
                  <p:nvPr/>
                </p:nvGrpSpPr>
                <p:grpSpPr>
                  <a:xfrm>
                    <a:off x="3687" y="2187"/>
                    <a:ext cx="974" cy="947"/>
                    <a:chOff x="3687" y="2187"/>
                    <a:chExt cx="974" cy="947"/>
                  </a:xfrm>
                </p:grpSpPr>
                <p:cxnSp>
                  <p:nvCxnSpPr>
                    <p:cNvPr id="148" name="Google Shape;148;p81"/>
                    <p:cNvCxnSpPr/>
                    <p:nvPr/>
                  </p:nvCxnSpPr>
                  <p:spPr>
                    <a:xfrm>
                      <a:off x="3687"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49" name="Google Shape;149;p81"/>
                    <p:cNvCxnSpPr/>
                    <p:nvPr/>
                  </p:nvCxnSpPr>
                  <p:spPr>
                    <a:xfrm>
                      <a:off x="4188"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50" name="Google Shape;150;p81"/>
                    <p:cNvCxnSpPr/>
                    <p:nvPr/>
                  </p:nvCxnSpPr>
                  <p:spPr>
                    <a:xfrm>
                      <a:off x="4188"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51" name="Google Shape;151;p81"/>
                    <p:cNvCxnSpPr/>
                    <p:nvPr/>
                  </p:nvCxnSpPr>
                  <p:spPr>
                    <a:xfrm>
                      <a:off x="3687"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52" name="Google Shape;152;p81"/>
                    <p:cNvCxnSpPr/>
                    <p:nvPr/>
                  </p:nvCxnSpPr>
                  <p:spPr>
                    <a:xfrm>
                      <a:off x="3743"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53" name="Google Shape;153;p81"/>
                    <p:cNvCxnSpPr/>
                    <p:nvPr/>
                  </p:nvCxnSpPr>
                  <p:spPr>
                    <a:xfrm>
                      <a:off x="4272"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54" name="Google Shape;154;p81"/>
                    <p:cNvCxnSpPr/>
                    <p:nvPr/>
                  </p:nvCxnSpPr>
                  <p:spPr>
                    <a:xfrm>
                      <a:off x="4272" y="3134"/>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55" name="Google Shape;155;p81"/>
                    <p:cNvCxnSpPr/>
                    <p:nvPr/>
                  </p:nvCxnSpPr>
                  <p:spPr>
                    <a:xfrm>
                      <a:off x="3743" y="3134"/>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56" name="Google Shape;156;p81"/>
                  <p:cNvGrpSpPr/>
                  <p:nvPr/>
                </p:nvGrpSpPr>
                <p:grpSpPr>
                  <a:xfrm>
                    <a:off x="3687" y="3209"/>
                    <a:ext cx="974" cy="947"/>
                    <a:chOff x="3687" y="3209"/>
                    <a:chExt cx="974" cy="947"/>
                  </a:xfrm>
                </p:grpSpPr>
                <p:cxnSp>
                  <p:nvCxnSpPr>
                    <p:cNvPr id="157" name="Google Shape;157;p81"/>
                    <p:cNvCxnSpPr/>
                    <p:nvPr/>
                  </p:nvCxnSpPr>
                  <p:spPr>
                    <a:xfrm>
                      <a:off x="3687"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58" name="Google Shape;158;p81"/>
                    <p:cNvCxnSpPr/>
                    <p:nvPr/>
                  </p:nvCxnSpPr>
                  <p:spPr>
                    <a:xfrm>
                      <a:off x="4188"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59" name="Google Shape;159;p81"/>
                    <p:cNvCxnSpPr/>
                    <p:nvPr/>
                  </p:nvCxnSpPr>
                  <p:spPr>
                    <a:xfrm>
                      <a:off x="4188"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60" name="Google Shape;160;p81"/>
                    <p:cNvCxnSpPr/>
                    <p:nvPr/>
                  </p:nvCxnSpPr>
                  <p:spPr>
                    <a:xfrm>
                      <a:off x="3687"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61" name="Google Shape;161;p81"/>
                    <p:cNvCxnSpPr/>
                    <p:nvPr/>
                  </p:nvCxnSpPr>
                  <p:spPr>
                    <a:xfrm>
                      <a:off x="3743"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62" name="Google Shape;162;p81"/>
                    <p:cNvCxnSpPr/>
                    <p:nvPr/>
                  </p:nvCxnSpPr>
                  <p:spPr>
                    <a:xfrm>
                      <a:off x="4272"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63" name="Google Shape;163;p81"/>
                    <p:cNvCxnSpPr/>
                    <p:nvPr/>
                  </p:nvCxnSpPr>
                  <p:spPr>
                    <a:xfrm>
                      <a:off x="4272" y="4156"/>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64" name="Google Shape;164;p81"/>
                    <p:cNvCxnSpPr/>
                    <p:nvPr/>
                  </p:nvCxnSpPr>
                  <p:spPr>
                    <a:xfrm>
                      <a:off x="3743" y="4156"/>
                      <a:ext cx="389" cy="0"/>
                    </a:xfrm>
                    <a:prstGeom prst="straightConnector1">
                      <a:avLst/>
                    </a:prstGeom>
                    <a:noFill/>
                    <a:ln cap="sq" cmpd="sng" w="28425">
                      <a:solidFill>
                        <a:srgbClr val="969696"/>
                      </a:solidFill>
                      <a:prstDash val="solid"/>
                      <a:miter lim="800000"/>
                      <a:headEnd len="med" w="med" type="none"/>
                      <a:tailEnd len="med" w="med" type="none"/>
                    </a:ln>
                  </p:spPr>
                </p:cxnSp>
              </p:grpSp>
            </p:grpSp>
            <p:grpSp>
              <p:nvGrpSpPr>
                <p:cNvPr id="165" name="Google Shape;165;p81"/>
                <p:cNvGrpSpPr/>
                <p:nvPr/>
              </p:nvGrpSpPr>
              <p:grpSpPr>
                <a:xfrm>
                  <a:off x="4755" y="144"/>
                  <a:ext cx="974" cy="4012"/>
                  <a:chOff x="4755" y="144"/>
                  <a:chExt cx="974" cy="4012"/>
                </a:xfrm>
              </p:grpSpPr>
              <p:grpSp>
                <p:nvGrpSpPr>
                  <p:cNvPr id="166" name="Google Shape;166;p81"/>
                  <p:cNvGrpSpPr/>
                  <p:nvPr/>
                </p:nvGrpSpPr>
                <p:grpSpPr>
                  <a:xfrm>
                    <a:off x="4755" y="144"/>
                    <a:ext cx="974" cy="947"/>
                    <a:chOff x="4755" y="144"/>
                    <a:chExt cx="974" cy="947"/>
                  </a:xfrm>
                </p:grpSpPr>
                <p:cxnSp>
                  <p:nvCxnSpPr>
                    <p:cNvPr id="167" name="Google Shape;167;p81"/>
                    <p:cNvCxnSpPr/>
                    <p:nvPr/>
                  </p:nvCxnSpPr>
                  <p:spPr>
                    <a:xfrm>
                      <a:off x="4755"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68" name="Google Shape;168;p81"/>
                    <p:cNvCxnSpPr/>
                    <p:nvPr/>
                  </p:nvCxnSpPr>
                  <p:spPr>
                    <a:xfrm>
                      <a:off x="5256" y="144"/>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69" name="Google Shape;169;p81"/>
                    <p:cNvCxnSpPr/>
                    <p:nvPr/>
                  </p:nvCxnSpPr>
                  <p:spPr>
                    <a:xfrm>
                      <a:off x="5256"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70" name="Google Shape;170;p81"/>
                    <p:cNvCxnSpPr/>
                    <p:nvPr/>
                  </p:nvCxnSpPr>
                  <p:spPr>
                    <a:xfrm>
                      <a:off x="4755" y="645"/>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71" name="Google Shape;171;p81"/>
                    <p:cNvCxnSpPr/>
                    <p:nvPr/>
                  </p:nvCxnSpPr>
                  <p:spPr>
                    <a:xfrm>
                      <a:off x="4811"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72" name="Google Shape;172;p81"/>
                    <p:cNvCxnSpPr/>
                    <p:nvPr/>
                  </p:nvCxnSpPr>
                  <p:spPr>
                    <a:xfrm>
                      <a:off x="5340" y="590"/>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73" name="Google Shape;173;p81"/>
                    <p:cNvCxnSpPr/>
                    <p:nvPr/>
                  </p:nvCxnSpPr>
                  <p:spPr>
                    <a:xfrm>
                      <a:off x="5340" y="1091"/>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74" name="Google Shape;174;p81"/>
                    <p:cNvCxnSpPr/>
                    <p:nvPr/>
                  </p:nvCxnSpPr>
                  <p:spPr>
                    <a:xfrm>
                      <a:off x="4811" y="1091"/>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75" name="Google Shape;175;p81"/>
                  <p:cNvGrpSpPr/>
                  <p:nvPr/>
                </p:nvGrpSpPr>
                <p:grpSpPr>
                  <a:xfrm>
                    <a:off x="4755" y="1166"/>
                    <a:ext cx="974" cy="947"/>
                    <a:chOff x="4755" y="1166"/>
                    <a:chExt cx="974" cy="947"/>
                  </a:xfrm>
                </p:grpSpPr>
                <p:cxnSp>
                  <p:nvCxnSpPr>
                    <p:cNvPr id="176" name="Google Shape;176;p81"/>
                    <p:cNvCxnSpPr/>
                    <p:nvPr/>
                  </p:nvCxnSpPr>
                  <p:spPr>
                    <a:xfrm>
                      <a:off x="4755"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77" name="Google Shape;177;p81"/>
                    <p:cNvCxnSpPr/>
                    <p:nvPr/>
                  </p:nvCxnSpPr>
                  <p:spPr>
                    <a:xfrm>
                      <a:off x="5256" y="1166"/>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78" name="Google Shape;178;p81"/>
                    <p:cNvCxnSpPr/>
                    <p:nvPr/>
                  </p:nvCxnSpPr>
                  <p:spPr>
                    <a:xfrm>
                      <a:off x="5256"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79" name="Google Shape;179;p81"/>
                    <p:cNvCxnSpPr/>
                    <p:nvPr/>
                  </p:nvCxnSpPr>
                  <p:spPr>
                    <a:xfrm>
                      <a:off x="4755" y="166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80" name="Google Shape;180;p81"/>
                    <p:cNvCxnSpPr/>
                    <p:nvPr/>
                  </p:nvCxnSpPr>
                  <p:spPr>
                    <a:xfrm>
                      <a:off x="4811"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81" name="Google Shape;181;p81"/>
                    <p:cNvCxnSpPr/>
                    <p:nvPr/>
                  </p:nvCxnSpPr>
                  <p:spPr>
                    <a:xfrm>
                      <a:off x="5340" y="1612"/>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82" name="Google Shape;182;p81"/>
                    <p:cNvCxnSpPr/>
                    <p:nvPr/>
                  </p:nvCxnSpPr>
                  <p:spPr>
                    <a:xfrm>
                      <a:off x="5340" y="211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83" name="Google Shape;183;p81"/>
                    <p:cNvCxnSpPr/>
                    <p:nvPr/>
                  </p:nvCxnSpPr>
                  <p:spPr>
                    <a:xfrm>
                      <a:off x="4811" y="2113"/>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84" name="Google Shape;184;p81"/>
                  <p:cNvGrpSpPr/>
                  <p:nvPr/>
                </p:nvGrpSpPr>
                <p:grpSpPr>
                  <a:xfrm>
                    <a:off x="4755" y="2187"/>
                    <a:ext cx="974" cy="947"/>
                    <a:chOff x="4755" y="2187"/>
                    <a:chExt cx="974" cy="947"/>
                  </a:xfrm>
                </p:grpSpPr>
                <p:cxnSp>
                  <p:nvCxnSpPr>
                    <p:cNvPr id="185" name="Google Shape;185;p81"/>
                    <p:cNvCxnSpPr/>
                    <p:nvPr/>
                  </p:nvCxnSpPr>
                  <p:spPr>
                    <a:xfrm>
                      <a:off x="4755"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86" name="Google Shape;186;p81"/>
                    <p:cNvCxnSpPr/>
                    <p:nvPr/>
                  </p:nvCxnSpPr>
                  <p:spPr>
                    <a:xfrm>
                      <a:off x="5256" y="2187"/>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87" name="Google Shape;187;p81"/>
                    <p:cNvCxnSpPr/>
                    <p:nvPr/>
                  </p:nvCxnSpPr>
                  <p:spPr>
                    <a:xfrm>
                      <a:off x="5256"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88" name="Google Shape;188;p81"/>
                    <p:cNvCxnSpPr/>
                    <p:nvPr/>
                  </p:nvCxnSpPr>
                  <p:spPr>
                    <a:xfrm>
                      <a:off x="4755" y="2688"/>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89" name="Google Shape;189;p81"/>
                    <p:cNvCxnSpPr/>
                    <p:nvPr/>
                  </p:nvCxnSpPr>
                  <p:spPr>
                    <a:xfrm>
                      <a:off x="4811"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90" name="Google Shape;190;p81"/>
                    <p:cNvCxnSpPr/>
                    <p:nvPr/>
                  </p:nvCxnSpPr>
                  <p:spPr>
                    <a:xfrm>
                      <a:off x="5340" y="2633"/>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91" name="Google Shape;191;p81"/>
                    <p:cNvCxnSpPr/>
                    <p:nvPr/>
                  </p:nvCxnSpPr>
                  <p:spPr>
                    <a:xfrm>
                      <a:off x="5340" y="3134"/>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92" name="Google Shape;192;p81"/>
                    <p:cNvCxnSpPr/>
                    <p:nvPr/>
                  </p:nvCxnSpPr>
                  <p:spPr>
                    <a:xfrm>
                      <a:off x="4811" y="3134"/>
                      <a:ext cx="389" cy="0"/>
                    </a:xfrm>
                    <a:prstGeom prst="straightConnector1">
                      <a:avLst/>
                    </a:prstGeom>
                    <a:noFill/>
                    <a:ln cap="sq" cmpd="sng" w="28425">
                      <a:solidFill>
                        <a:srgbClr val="969696"/>
                      </a:solidFill>
                      <a:prstDash val="solid"/>
                      <a:miter lim="800000"/>
                      <a:headEnd len="med" w="med" type="none"/>
                      <a:tailEnd len="med" w="med" type="none"/>
                    </a:ln>
                  </p:spPr>
                </p:cxnSp>
              </p:grpSp>
              <p:grpSp>
                <p:nvGrpSpPr>
                  <p:cNvPr id="193" name="Google Shape;193;p81"/>
                  <p:cNvGrpSpPr/>
                  <p:nvPr/>
                </p:nvGrpSpPr>
                <p:grpSpPr>
                  <a:xfrm>
                    <a:off x="4755" y="3209"/>
                    <a:ext cx="974" cy="947"/>
                    <a:chOff x="4755" y="3209"/>
                    <a:chExt cx="974" cy="947"/>
                  </a:xfrm>
                </p:grpSpPr>
                <p:cxnSp>
                  <p:nvCxnSpPr>
                    <p:cNvPr id="194" name="Google Shape;194;p81"/>
                    <p:cNvCxnSpPr/>
                    <p:nvPr/>
                  </p:nvCxnSpPr>
                  <p:spPr>
                    <a:xfrm>
                      <a:off x="4755"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95" name="Google Shape;195;p81"/>
                    <p:cNvCxnSpPr/>
                    <p:nvPr/>
                  </p:nvCxnSpPr>
                  <p:spPr>
                    <a:xfrm>
                      <a:off x="5256" y="3209"/>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96" name="Google Shape;196;p81"/>
                    <p:cNvCxnSpPr/>
                    <p:nvPr/>
                  </p:nvCxnSpPr>
                  <p:spPr>
                    <a:xfrm>
                      <a:off x="5256"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97" name="Google Shape;197;p81"/>
                    <p:cNvCxnSpPr/>
                    <p:nvPr/>
                  </p:nvCxnSpPr>
                  <p:spPr>
                    <a:xfrm>
                      <a:off x="4755" y="3710"/>
                      <a:ext cx="0" cy="389"/>
                    </a:xfrm>
                    <a:prstGeom prst="straightConnector1">
                      <a:avLst/>
                    </a:prstGeom>
                    <a:noFill/>
                    <a:ln cap="sq" cmpd="sng" w="28425">
                      <a:solidFill>
                        <a:srgbClr val="969696"/>
                      </a:solidFill>
                      <a:prstDash val="solid"/>
                      <a:miter lim="800000"/>
                      <a:headEnd len="med" w="med" type="none"/>
                      <a:tailEnd len="med" w="med" type="none"/>
                    </a:ln>
                  </p:spPr>
                </p:cxnSp>
                <p:cxnSp>
                  <p:nvCxnSpPr>
                    <p:cNvPr id="198" name="Google Shape;198;p81"/>
                    <p:cNvCxnSpPr/>
                    <p:nvPr/>
                  </p:nvCxnSpPr>
                  <p:spPr>
                    <a:xfrm>
                      <a:off x="4811"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199" name="Google Shape;199;p81"/>
                    <p:cNvCxnSpPr/>
                    <p:nvPr/>
                  </p:nvCxnSpPr>
                  <p:spPr>
                    <a:xfrm>
                      <a:off x="5340" y="3655"/>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0" name="Google Shape;200;p81"/>
                    <p:cNvCxnSpPr/>
                    <p:nvPr/>
                  </p:nvCxnSpPr>
                  <p:spPr>
                    <a:xfrm>
                      <a:off x="5340" y="4156"/>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1" name="Google Shape;201;p81"/>
                    <p:cNvCxnSpPr/>
                    <p:nvPr/>
                  </p:nvCxnSpPr>
                  <p:spPr>
                    <a:xfrm>
                      <a:off x="4811" y="4156"/>
                      <a:ext cx="389" cy="0"/>
                    </a:xfrm>
                    <a:prstGeom prst="straightConnector1">
                      <a:avLst/>
                    </a:prstGeom>
                    <a:noFill/>
                    <a:ln cap="sq" cmpd="sng" w="28425">
                      <a:solidFill>
                        <a:srgbClr val="969696"/>
                      </a:solidFill>
                      <a:prstDash val="solid"/>
                      <a:miter lim="800000"/>
                      <a:headEnd len="med" w="med" type="none"/>
                      <a:tailEnd len="med" w="med" type="none"/>
                    </a:ln>
                  </p:spPr>
                </p:cxnSp>
              </p:grpSp>
            </p:grpSp>
          </p:grpSp>
          <p:grpSp>
            <p:nvGrpSpPr>
              <p:cNvPr id="202" name="Google Shape;202;p81"/>
              <p:cNvGrpSpPr/>
              <p:nvPr/>
            </p:nvGrpSpPr>
            <p:grpSpPr>
              <a:xfrm>
                <a:off x="3" y="68"/>
                <a:ext cx="5729" cy="0"/>
                <a:chOff x="3" y="68"/>
                <a:chExt cx="5729" cy="0"/>
              </a:xfrm>
            </p:grpSpPr>
            <p:cxnSp>
              <p:nvCxnSpPr>
                <p:cNvPr id="203" name="Google Shape;203;p81"/>
                <p:cNvCxnSpPr/>
                <p:nvPr/>
              </p:nvCxnSpPr>
              <p:spPr>
                <a:xfrm>
                  <a:off x="3"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4" name="Google Shape;204;p81"/>
                <p:cNvCxnSpPr/>
                <p:nvPr/>
              </p:nvCxnSpPr>
              <p:spPr>
                <a:xfrm>
                  <a:off x="542"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5" name="Google Shape;205;p81"/>
                <p:cNvCxnSpPr/>
                <p:nvPr/>
              </p:nvCxnSpPr>
              <p:spPr>
                <a:xfrm>
                  <a:off x="1071"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6" name="Google Shape;206;p81"/>
                <p:cNvCxnSpPr/>
                <p:nvPr/>
              </p:nvCxnSpPr>
              <p:spPr>
                <a:xfrm>
                  <a:off x="1610"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7" name="Google Shape;207;p81"/>
                <p:cNvCxnSpPr/>
                <p:nvPr/>
              </p:nvCxnSpPr>
              <p:spPr>
                <a:xfrm>
                  <a:off x="2139"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8" name="Google Shape;208;p81"/>
                <p:cNvCxnSpPr/>
                <p:nvPr/>
              </p:nvCxnSpPr>
              <p:spPr>
                <a:xfrm>
                  <a:off x="2678"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09" name="Google Shape;209;p81"/>
                <p:cNvCxnSpPr/>
                <p:nvPr/>
              </p:nvCxnSpPr>
              <p:spPr>
                <a:xfrm>
                  <a:off x="3207"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10" name="Google Shape;210;p81"/>
                <p:cNvCxnSpPr/>
                <p:nvPr/>
              </p:nvCxnSpPr>
              <p:spPr>
                <a:xfrm>
                  <a:off x="3746"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11" name="Google Shape;211;p81"/>
                <p:cNvCxnSpPr/>
                <p:nvPr/>
              </p:nvCxnSpPr>
              <p:spPr>
                <a:xfrm>
                  <a:off x="4275"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12" name="Google Shape;212;p81"/>
                <p:cNvCxnSpPr/>
                <p:nvPr/>
              </p:nvCxnSpPr>
              <p:spPr>
                <a:xfrm>
                  <a:off x="4814" y="68"/>
                  <a:ext cx="389" cy="0"/>
                </a:xfrm>
                <a:prstGeom prst="straightConnector1">
                  <a:avLst/>
                </a:prstGeom>
                <a:noFill/>
                <a:ln cap="sq" cmpd="sng" w="28425">
                  <a:solidFill>
                    <a:srgbClr val="969696"/>
                  </a:solidFill>
                  <a:prstDash val="solid"/>
                  <a:miter lim="800000"/>
                  <a:headEnd len="med" w="med" type="none"/>
                  <a:tailEnd len="med" w="med" type="none"/>
                </a:ln>
              </p:spPr>
            </p:cxnSp>
            <p:cxnSp>
              <p:nvCxnSpPr>
                <p:cNvPr id="213" name="Google Shape;213;p81"/>
                <p:cNvCxnSpPr/>
                <p:nvPr/>
              </p:nvCxnSpPr>
              <p:spPr>
                <a:xfrm>
                  <a:off x="5343" y="68"/>
                  <a:ext cx="389" cy="0"/>
                </a:xfrm>
                <a:prstGeom prst="straightConnector1">
                  <a:avLst/>
                </a:prstGeom>
                <a:noFill/>
                <a:ln cap="sq" cmpd="sng" w="28425">
                  <a:solidFill>
                    <a:srgbClr val="969696"/>
                  </a:solidFill>
                  <a:prstDash val="solid"/>
                  <a:miter lim="800000"/>
                  <a:headEnd len="med" w="med" type="none"/>
                  <a:tailEnd len="med" w="med" type="none"/>
                </a:ln>
              </p:spPr>
            </p:cxnSp>
          </p:grpSp>
        </p:grpSp>
        <p:grpSp>
          <p:nvGrpSpPr>
            <p:cNvPr id="214" name="Google Shape;214;p81"/>
            <p:cNvGrpSpPr/>
            <p:nvPr/>
          </p:nvGrpSpPr>
          <p:grpSpPr>
            <a:xfrm>
              <a:off x="336" y="1200"/>
              <a:ext cx="5087" cy="1055"/>
              <a:chOff x="336" y="1200"/>
              <a:chExt cx="5087" cy="1055"/>
            </a:xfrm>
          </p:grpSpPr>
          <p:sp>
            <p:nvSpPr>
              <p:cNvPr id="215" name="Google Shape;215;p81"/>
              <p:cNvSpPr/>
              <p:nvPr/>
            </p:nvSpPr>
            <p:spPr>
              <a:xfrm>
                <a:off x="2880" y="1200"/>
                <a:ext cx="2543" cy="527"/>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16" name="Google Shape;216;p81"/>
              <p:cNvSpPr/>
              <p:nvPr/>
            </p:nvSpPr>
            <p:spPr>
              <a:xfrm>
                <a:off x="2880" y="1728"/>
                <a:ext cx="2543" cy="527"/>
              </a:xfrm>
              <a:prstGeom prst="rect">
                <a:avLst/>
              </a:prstGeom>
              <a:solidFill>
                <a:srgbClr val="C09E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17" name="Google Shape;217;p81"/>
              <p:cNvSpPr/>
              <p:nvPr/>
            </p:nvSpPr>
            <p:spPr>
              <a:xfrm>
                <a:off x="336" y="1728"/>
                <a:ext cx="2543" cy="527"/>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18" name="Google Shape;218;p81"/>
              <p:cNvSpPr/>
              <p:nvPr/>
            </p:nvSpPr>
            <p:spPr>
              <a:xfrm>
                <a:off x="336" y="1200"/>
                <a:ext cx="2543" cy="527"/>
              </a:xfrm>
              <a:prstGeom prst="rect">
                <a:avLst/>
              </a:prstGeom>
              <a:solidFill>
                <a:srgbClr val="BABE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19" name="Google Shape;219;p81"/>
              <p:cNvSpPr/>
              <p:nvPr/>
            </p:nvSpPr>
            <p:spPr>
              <a:xfrm>
                <a:off x="432" y="1296"/>
                <a:ext cx="4895" cy="863"/>
              </a:xfrm>
              <a:prstGeom prst="rect">
                <a:avLst/>
              </a:prstGeom>
              <a:solidFill>
                <a:srgbClr val="FEFE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20" name="Google Shape;220;p81"/>
            <p:cNvGrpSpPr/>
            <p:nvPr/>
          </p:nvGrpSpPr>
          <p:grpSpPr>
            <a:xfrm>
              <a:off x="192" y="4273"/>
              <a:ext cx="5327" cy="46"/>
              <a:chOff x="192" y="4273"/>
              <a:chExt cx="5327" cy="46"/>
            </a:xfrm>
          </p:grpSpPr>
          <p:grpSp>
            <p:nvGrpSpPr>
              <p:cNvPr id="221" name="Google Shape;221;p81"/>
              <p:cNvGrpSpPr/>
              <p:nvPr/>
            </p:nvGrpSpPr>
            <p:grpSpPr>
              <a:xfrm>
                <a:off x="192" y="4273"/>
                <a:ext cx="623" cy="46"/>
                <a:chOff x="192" y="4273"/>
                <a:chExt cx="623" cy="46"/>
              </a:xfrm>
            </p:grpSpPr>
            <p:sp>
              <p:nvSpPr>
                <p:cNvPr id="222" name="Google Shape;222;p81"/>
                <p:cNvSpPr/>
                <p:nvPr/>
              </p:nvSpPr>
              <p:spPr>
                <a:xfrm>
                  <a:off x="504" y="4273"/>
                  <a:ext cx="311" cy="46"/>
                </a:xfrm>
                <a:prstGeom prst="rect">
                  <a:avLst/>
                </a:prstGeom>
                <a:solidFill>
                  <a:srgbClr val="C09E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23" name="Google Shape;223;p81"/>
                <p:cNvSpPr/>
                <p:nvPr/>
              </p:nvSpPr>
              <p:spPr>
                <a:xfrm>
                  <a:off x="192" y="4273"/>
                  <a:ext cx="311" cy="46"/>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24" name="Google Shape;224;p81"/>
              <p:cNvGrpSpPr/>
              <p:nvPr/>
            </p:nvGrpSpPr>
            <p:grpSpPr>
              <a:xfrm>
                <a:off x="864" y="4273"/>
                <a:ext cx="623" cy="46"/>
                <a:chOff x="864" y="4273"/>
                <a:chExt cx="623" cy="46"/>
              </a:xfrm>
            </p:grpSpPr>
            <p:sp>
              <p:nvSpPr>
                <p:cNvPr id="225" name="Google Shape;225;p81"/>
                <p:cNvSpPr/>
                <p:nvPr/>
              </p:nvSpPr>
              <p:spPr>
                <a:xfrm>
                  <a:off x="1176" y="4273"/>
                  <a:ext cx="311" cy="46"/>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26" name="Google Shape;226;p81"/>
                <p:cNvSpPr/>
                <p:nvPr/>
              </p:nvSpPr>
              <p:spPr>
                <a:xfrm>
                  <a:off x="864" y="4273"/>
                  <a:ext cx="311" cy="46"/>
                </a:xfrm>
                <a:prstGeom prst="rect">
                  <a:avLst/>
                </a:prstGeom>
                <a:solidFill>
                  <a:srgbClr val="BABE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27" name="Google Shape;227;p81"/>
              <p:cNvGrpSpPr/>
              <p:nvPr/>
            </p:nvGrpSpPr>
            <p:grpSpPr>
              <a:xfrm>
                <a:off x="1536" y="4273"/>
                <a:ext cx="623" cy="46"/>
                <a:chOff x="1536" y="4273"/>
                <a:chExt cx="623" cy="46"/>
              </a:xfrm>
            </p:grpSpPr>
            <p:sp>
              <p:nvSpPr>
                <p:cNvPr id="228" name="Google Shape;228;p81"/>
                <p:cNvSpPr/>
                <p:nvPr/>
              </p:nvSpPr>
              <p:spPr>
                <a:xfrm>
                  <a:off x="1848" y="4273"/>
                  <a:ext cx="311" cy="46"/>
                </a:xfrm>
                <a:prstGeom prst="rect">
                  <a:avLst/>
                </a:prstGeom>
                <a:solidFill>
                  <a:srgbClr val="C09E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29" name="Google Shape;229;p81"/>
                <p:cNvSpPr/>
                <p:nvPr/>
              </p:nvSpPr>
              <p:spPr>
                <a:xfrm>
                  <a:off x="1536" y="4273"/>
                  <a:ext cx="311" cy="46"/>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30" name="Google Shape;230;p81"/>
              <p:cNvGrpSpPr/>
              <p:nvPr/>
            </p:nvGrpSpPr>
            <p:grpSpPr>
              <a:xfrm>
                <a:off x="2208" y="4273"/>
                <a:ext cx="623" cy="46"/>
                <a:chOff x="2208" y="4273"/>
                <a:chExt cx="623" cy="46"/>
              </a:xfrm>
            </p:grpSpPr>
            <p:sp>
              <p:nvSpPr>
                <p:cNvPr id="231" name="Google Shape;231;p81"/>
                <p:cNvSpPr/>
                <p:nvPr/>
              </p:nvSpPr>
              <p:spPr>
                <a:xfrm>
                  <a:off x="2520" y="4273"/>
                  <a:ext cx="311" cy="46"/>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32" name="Google Shape;232;p81"/>
                <p:cNvSpPr/>
                <p:nvPr/>
              </p:nvSpPr>
              <p:spPr>
                <a:xfrm>
                  <a:off x="2208" y="4273"/>
                  <a:ext cx="311" cy="46"/>
                </a:xfrm>
                <a:prstGeom prst="rect">
                  <a:avLst/>
                </a:prstGeom>
                <a:solidFill>
                  <a:srgbClr val="BABE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33" name="Google Shape;233;p81"/>
              <p:cNvGrpSpPr/>
              <p:nvPr/>
            </p:nvGrpSpPr>
            <p:grpSpPr>
              <a:xfrm>
                <a:off x="2880" y="4273"/>
                <a:ext cx="623" cy="46"/>
                <a:chOff x="2880" y="4273"/>
                <a:chExt cx="623" cy="46"/>
              </a:xfrm>
            </p:grpSpPr>
            <p:sp>
              <p:nvSpPr>
                <p:cNvPr id="234" name="Google Shape;234;p81"/>
                <p:cNvSpPr/>
                <p:nvPr/>
              </p:nvSpPr>
              <p:spPr>
                <a:xfrm>
                  <a:off x="3192" y="4273"/>
                  <a:ext cx="311" cy="46"/>
                </a:xfrm>
                <a:prstGeom prst="rect">
                  <a:avLst/>
                </a:prstGeom>
                <a:solidFill>
                  <a:srgbClr val="C09E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35" name="Google Shape;235;p81"/>
                <p:cNvSpPr/>
                <p:nvPr/>
              </p:nvSpPr>
              <p:spPr>
                <a:xfrm>
                  <a:off x="2880" y="4273"/>
                  <a:ext cx="311" cy="46"/>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36" name="Google Shape;236;p81"/>
              <p:cNvGrpSpPr/>
              <p:nvPr/>
            </p:nvGrpSpPr>
            <p:grpSpPr>
              <a:xfrm>
                <a:off x="3552" y="4273"/>
                <a:ext cx="623" cy="46"/>
                <a:chOff x="3552" y="4273"/>
                <a:chExt cx="623" cy="46"/>
              </a:xfrm>
            </p:grpSpPr>
            <p:sp>
              <p:nvSpPr>
                <p:cNvPr id="237" name="Google Shape;237;p81"/>
                <p:cNvSpPr/>
                <p:nvPr/>
              </p:nvSpPr>
              <p:spPr>
                <a:xfrm>
                  <a:off x="3864" y="4273"/>
                  <a:ext cx="311" cy="46"/>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38" name="Google Shape;238;p81"/>
                <p:cNvSpPr/>
                <p:nvPr/>
              </p:nvSpPr>
              <p:spPr>
                <a:xfrm>
                  <a:off x="3552" y="4273"/>
                  <a:ext cx="311" cy="46"/>
                </a:xfrm>
                <a:prstGeom prst="rect">
                  <a:avLst/>
                </a:prstGeom>
                <a:solidFill>
                  <a:srgbClr val="BABE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39" name="Google Shape;239;p81"/>
              <p:cNvGrpSpPr/>
              <p:nvPr/>
            </p:nvGrpSpPr>
            <p:grpSpPr>
              <a:xfrm>
                <a:off x="4224" y="4273"/>
                <a:ext cx="623" cy="46"/>
                <a:chOff x="4224" y="4273"/>
                <a:chExt cx="623" cy="46"/>
              </a:xfrm>
            </p:grpSpPr>
            <p:sp>
              <p:nvSpPr>
                <p:cNvPr id="240" name="Google Shape;240;p81"/>
                <p:cNvSpPr/>
                <p:nvPr/>
              </p:nvSpPr>
              <p:spPr>
                <a:xfrm>
                  <a:off x="4536" y="4273"/>
                  <a:ext cx="311" cy="46"/>
                </a:xfrm>
                <a:prstGeom prst="rect">
                  <a:avLst/>
                </a:prstGeom>
                <a:solidFill>
                  <a:srgbClr val="C09E4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41" name="Google Shape;241;p81"/>
                <p:cNvSpPr/>
                <p:nvPr/>
              </p:nvSpPr>
              <p:spPr>
                <a:xfrm>
                  <a:off x="4224" y="4273"/>
                  <a:ext cx="311" cy="46"/>
                </a:xfrm>
                <a:prstGeom prst="rect">
                  <a:avLst/>
                </a:prstGeom>
                <a:solidFill>
                  <a:srgbClr val="00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nvGrpSpPr>
              <p:cNvPr id="242" name="Google Shape;242;p81"/>
              <p:cNvGrpSpPr/>
              <p:nvPr/>
            </p:nvGrpSpPr>
            <p:grpSpPr>
              <a:xfrm>
                <a:off x="4896" y="4273"/>
                <a:ext cx="623" cy="46"/>
                <a:chOff x="4896" y="4273"/>
                <a:chExt cx="623" cy="46"/>
              </a:xfrm>
            </p:grpSpPr>
            <p:sp>
              <p:nvSpPr>
                <p:cNvPr id="243" name="Google Shape;243;p81"/>
                <p:cNvSpPr/>
                <p:nvPr/>
              </p:nvSpPr>
              <p:spPr>
                <a:xfrm>
                  <a:off x="5208" y="4273"/>
                  <a:ext cx="311" cy="46"/>
                </a:xfrm>
                <a:prstGeom prst="rect">
                  <a:avLst/>
                </a:prstGeom>
                <a:solidFill>
                  <a:srgbClr val="66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244" name="Google Shape;244;p81"/>
                <p:cNvSpPr/>
                <p:nvPr/>
              </p:nvSpPr>
              <p:spPr>
                <a:xfrm>
                  <a:off x="4896" y="4273"/>
                  <a:ext cx="311" cy="46"/>
                </a:xfrm>
                <a:prstGeom prst="rect">
                  <a:avLst/>
                </a:prstGeom>
                <a:solidFill>
                  <a:srgbClr val="BABE9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grpSp>
        </p:grpSp>
      </p:grpSp>
      <p:sp>
        <p:nvSpPr>
          <p:cNvPr id="245" name="Google Shape;245;p81"/>
          <p:cNvSpPr txBox="1"/>
          <p:nvPr>
            <p:ph type="title"/>
          </p:nvPr>
        </p:nvSpPr>
        <p:spPr>
          <a:xfrm>
            <a:off x="685800" y="2133600"/>
            <a:ext cx="7770813" cy="1141413"/>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rgbClr val="404176"/>
                </a:solidFill>
                <a:latin typeface="Arial"/>
                <a:ea typeface="Arial"/>
                <a:cs typeface="Arial"/>
                <a:sym typeface="Arial"/>
              </a:defRPr>
            </a:lvl9pPr>
          </a:lstStyle>
          <a:p/>
        </p:txBody>
      </p:sp>
      <p:sp>
        <p:nvSpPr>
          <p:cNvPr id="246" name="Google Shape;246;p81"/>
          <p:cNvSpPr/>
          <p:nvPr/>
        </p:nvSpPr>
        <p:spPr>
          <a:xfrm>
            <a:off x="1371600" y="3886200"/>
            <a:ext cx="6399213" cy="1751013"/>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None/>
            </a:pPr>
            <a:r>
              <a:rPr lang="en-US" sz="3200">
                <a:solidFill>
                  <a:srgbClr val="8383AD"/>
                </a:solidFill>
                <a:latin typeface="Arial"/>
                <a:ea typeface="Arial"/>
                <a:cs typeface="Arial"/>
                <a:sym typeface="Arial"/>
              </a:rPr>
              <a:t>Click to add Text</a:t>
            </a:r>
            <a:endParaRPr/>
          </a:p>
        </p:txBody>
      </p:sp>
      <p:sp>
        <p:nvSpPr>
          <p:cNvPr id="247" name="Google Shape;247;p81"/>
          <p:cNvSpPr txBox="1"/>
          <p:nvPr>
            <p:ph idx="10" type="dt"/>
          </p:nvPr>
        </p:nvSpPr>
        <p:spPr>
          <a:xfrm>
            <a:off x="685800" y="6248400"/>
            <a:ext cx="1903413" cy="455613"/>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Clr>
                <a:srgbClr val="404176"/>
              </a:buClr>
              <a:buSzPts val="1400"/>
              <a:buFont typeface="Times New Roman"/>
              <a:buNone/>
              <a:defRPr sz="1400">
                <a:solidFill>
                  <a:srgbClr val="404176"/>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248" name="Google Shape;248;p81"/>
          <p:cNvSpPr txBox="1"/>
          <p:nvPr>
            <p:ph idx="11" type="ftr"/>
          </p:nvPr>
        </p:nvSpPr>
        <p:spPr>
          <a:xfrm>
            <a:off x="3124200" y="6248400"/>
            <a:ext cx="2894013" cy="455613"/>
          </a:xfrm>
          <a:prstGeom prst="rect">
            <a:avLst/>
          </a:prstGeom>
          <a:noFill/>
          <a:ln>
            <a:noFill/>
          </a:ln>
        </p:spPr>
        <p:txBody>
          <a:bodyPr anchorCtr="0" anchor="b" bIns="46800" lIns="90000" spcFirstLastPara="1" rIns="90000" wrap="square" tIns="46800">
            <a:noAutofit/>
          </a:bodyPr>
          <a:lstStyle>
            <a:lvl1pPr lvl="0" marR="0" rtl="0" algn="ctr">
              <a:spcBef>
                <a:spcPts val="0"/>
              </a:spcBef>
              <a:spcAft>
                <a:spcPts val="0"/>
              </a:spcAft>
              <a:buClr>
                <a:srgbClr val="404176"/>
              </a:buClr>
              <a:buSzPts val="1400"/>
              <a:buFont typeface="Times New Roman"/>
              <a:buNone/>
              <a:defRPr sz="1400">
                <a:solidFill>
                  <a:srgbClr val="404176"/>
                </a:solidFill>
                <a:latin typeface="Arial Narrow"/>
                <a:ea typeface="Arial Narrow"/>
                <a:cs typeface="Arial Narrow"/>
                <a:sym typeface="Arial Narrow"/>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249" name="Google Shape;249;p81"/>
          <p:cNvSpPr txBox="1"/>
          <p:nvPr>
            <p:ph idx="12" type="sldNum"/>
          </p:nvPr>
        </p:nvSpPr>
        <p:spPr>
          <a:xfrm>
            <a:off x="6553200" y="6248400"/>
            <a:ext cx="1903413" cy="455613"/>
          </a:xfrm>
          <a:prstGeom prst="rect">
            <a:avLst/>
          </a:prstGeom>
          <a:noFill/>
          <a:ln>
            <a:noFill/>
          </a:ln>
        </p:spPr>
        <p:txBody>
          <a:bodyPr anchorCtr="0" anchor="b" bIns="46800" lIns="90000" spcFirstLastPara="1" rIns="90000" wrap="square" tIns="46800">
            <a:noAutofit/>
          </a:bodyPr>
          <a:lstStyle>
            <a:lvl1pPr indent="0" lvl="0"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1pPr>
            <a:lvl2pPr indent="0" lvl="1"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2pPr>
            <a:lvl3pPr indent="0" lvl="2"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3pPr>
            <a:lvl4pPr indent="0" lvl="3"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4pPr>
            <a:lvl5pPr indent="0" lvl="4"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5pPr>
            <a:lvl6pPr indent="0" lvl="5"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6pPr>
            <a:lvl7pPr indent="0" lvl="6"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7pPr>
            <a:lvl8pPr indent="0" lvl="7"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8pPr>
            <a:lvl9pPr indent="0" lvl="8" marL="0" marR="0" rtl="0" algn="r">
              <a:spcBef>
                <a:spcPts val="0"/>
              </a:spcBef>
              <a:spcAft>
                <a:spcPts val="0"/>
              </a:spcAft>
              <a:buClr>
                <a:srgbClr val="404176"/>
              </a:buClr>
              <a:buSzPts val="1400"/>
              <a:buFont typeface="Times New Roman"/>
              <a:buNone/>
              <a:defRPr b="0" sz="1400" u="none">
                <a:solidFill>
                  <a:srgbClr val="404176"/>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pic>
        <p:nvPicPr>
          <p:cNvPr id="250" name="Google Shape;250;p81"/>
          <p:cNvPicPr preferRelativeResize="0"/>
          <p:nvPr/>
        </p:nvPicPr>
        <p:blipFill rotWithShape="1">
          <a:blip r:embed="rId1">
            <a:alphaModFix/>
          </a:blip>
          <a:srcRect b="0" l="0" r="0" t="0"/>
          <a:stretch/>
        </p:blipFill>
        <p:spPr>
          <a:xfrm>
            <a:off x="4456113" y="3403600"/>
            <a:ext cx="246062" cy="2460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5" name="Shape 325"/>
        <p:cNvGrpSpPr/>
        <p:nvPr/>
      </p:nvGrpSpPr>
      <p:grpSpPr>
        <a:xfrm>
          <a:off x="0" y="0"/>
          <a:ext cx="0" cy="0"/>
          <a:chOff x="0" y="0"/>
          <a:chExt cx="0" cy="0"/>
        </a:xfrm>
      </p:grpSpPr>
      <p:sp>
        <p:nvSpPr>
          <p:cNvPr id="326" name="Google Shape;326;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7" name="Google Shape;327;p8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8" name="Google Shape;328;p8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329" name="Google Shape;329;p8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330" name="Google Shape;330;p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900">
                <a:solidFill>
                  <a:srgbClr val="888888"/>
                </a:solidFill>
                <a:latin typeface="Arial"/>
                <a:ea typeface="Arial"/>
                <a:cs typeface="Arial"/>
                <a:sym typeface="Arial"/>
              </a:defRPr>
            </a:lvl1pPr>
            <a:lvl2pPr indent="0" lvl="1" marL="0" marR="0" rtl="0" algn="r">
              <a:spcBef>
                <a:spcPts val="0"/>
              </a:spcBef>
              <a:spcAft>
                <a:spcPts val="0"/>
              </a:spcAft>
              <a:buNone/>
              <a:defRPr sz="900">
                <a:solidFill>
                  <a:srgbClr val="888888"/>
                </a:solidFill>
                <a:latin typeface="Arial"/>
                <a:ea typeface="Arial"/>
                <a:cs typeface="Arial"/>
                <a:sym typeface="Arial"/>
              </a:defRPr>
            </a:lvl2pPr>
            <a:lvl3pPr indent="0" lvl="2" marL="0" marR="0" rtl="0" algn="r">
              <a:spcBef>
                <a:spcPts val="0"/>
              </a:spcBef>
              <a:spcAft>
                <a:spcPts val="0"/>
              </a:spcAft>
              <a:buNone/>
              <a:defRPr sz="900">
                <a:solidFill>
                  <a:srgbClr val="888888"/>
                </a:solidFill>
                <a:latin typeface="Arial"/>
                <a:ea typeface="Arial"/>
                <a:cs typeface="Arial"/>
                <a:sym typeface="Arial"/>
              </a:defRPr>
            </a:lvl3pPr>
            <a:lvl4pPr indent="0" lvl="3" marL="0" marR="0" rtl="0" algn="r">
              <a:spcBef>
                <a:spcPts val="0"/>
              </a:spcBef>
              <a:spcAft>
                <a:spcPts val="0"/>
              </a:spcAft>
              <a:buNone/>
              <a:defRPr sz="900">
                <a:solidFill>
                  <a:srgbClr val="888888"/>
                </a:solidFill>
                <a:latin typeface="Arial"/>
                <a:ea typeface="Arial"/>
                <a:cs typeface="Arial"/>
                <a:sym typeface="Arial"/>
              </a:defRPr>
            </a:lvl4pPr>
            <a:lvl5pPr indent="0" lvl="4" marL="0" marR="0" rtl="0" algn="r">
              <a:spcBef>
                <a:spcPts val="0"/>
              </a:spcBef>
              <a:spcAft>
                <a:spcPts val="0"/>
              </a:spcAft>
              <a:buNone/>
              <a:defRPr sz="900">
                <a:solidFill>
                  <a:srgbClr val="888888"/>
                </a:solidFill>
                <a:latin typeface="Arial"/>
                <a:ea typeface="Arial"/>
                <a:cs typeface="Arial"/>
                <a:sym typeface="Arial"/>
              </a:defRPr>
            </a:lvl5pPr>
            <a:lvl6pPr indent="0" lvl="5" marL="0" marR="0" rtl="0" algn="r">
              <a:spcBef>
                <a:spcPts val="0"/>
              </a:spcBef>
              <a:spcAft>
                <a:spcPts val="0"/>
              </a:spcAft>
              <a:buNone/>
              <a:defRPr sz="900">
                <a:solidFill>
                  <a:srgbClr val="888888"/>
                </a:solidFill>
                <a:latin typeface="Arial"/>
                <a:ea typeface="Arial"/>
                <a:cs typeface="Arial"/>
                <a:sym typeface="Arial"/>
              </a:defRPr>
            </a:lvl6pPr>
            <a:lvl7pPr indent="0" lvl="6" marL="0" marR="0" rtl="0" algn="r">
              <a:spcBef>
                <a:spcPts val="0"/>
              </a:spcBef>
              <a:spcAft>
                <a:spcPts val="0"/>
              </a:spcAft>
              <a:buNone/>
              <a:defRPr sz="900">
                <a:solidFill>
                  <a:srgbClr val="888888"/>
                </a:solidFill>
                <a:latin typeface="Arial"/>
                <a:ea typeface="Arial"/>
                <a:cs typeface="Arial"/>
                <a:sym typeface="Arial"/>
              </a:defRPr>
            </a:lvl7pPr>
            <a:lvl8pPr indent="0" lvl="7" marL="0" marR="0" rtl="0" algn="r">
              <a:spcBef>
                <a:spcPts val="0"/>
              </a:spcBef>
              <a:spcAft>
                <a:spcPts val="0"/>
              </a:spcAft>
              <a:buNone/>
              <a:defRPr sz="900">
                <a:solidFill>
                  <a:srgbClr val="888888"/>
                </a:solidFill>
                <a:latin typeface="Arial"/>
                <a:ea typeface="Arial"/>
                <a:cs typeface="Arial"/>
                <a:sym typeface="Arial"/>
              </a:defRPr>
            </a:lvl8pPr>
            <a:lvl9pPr indent="0" lvl="8" marL="0" marR="0" rtl="0" algn="r">
              <a:spcBef>
                <a:spcPts val="0"/>
              </a:spcBef>
              <a:spcAft>
                <a:spcPts val="0"/>
              </a:spcAft>
              <a:buNone/>
              <a:defRPr sz="9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 Id="rId3" Type="http://schemas.openxmlformats.org/officeDocument/2006/relationships/image" Target="../media/image1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 Id="rId3"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 Id="rId3" Type="http://schemas.openxmlformats.org/officeDocument/2006/relationships/image" Target="../media/image1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03" name="Shape 403"/>
        <p:cNvGrpSpPr/>
        <p:nvPr/>
      </p:nvGrpSpPr>
      <p:grpSpPr>
        <a:xfrm>
          <a:off x="0" y="0"/>
          <a:ext cx="0" cy="0"/>
          <a:chOff x="0" y="0"/>
          <a:chExt cx="0" cy="0"/>
        </a:xfrm>
      </p:grpSpPr>
      <p:sp>
        <p:nvSpPr>
          <p:cNvPr id="404" name="Google Shape;404;p1"/>
          <p:cNvSpPr txBox="1"/>
          <p:nvPr>
            <p:ph type="title"/>
          </p:nvPr>
        </p:nvSpPr>
        <p:spPr>
          <a:xfrm>
            <a:off x="685800" y="2133600"/>
            <a:ext cx="77724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None/>
            </a:pPr>
            <a:br>
              <a:rPr lang="en-US" sz="6600">
                <a:solidFill>
                  <a:srgbClr val="404176"/>
                </a:solidFill>
              </a:rPr>
            </a:br>
            <a:r>
              <a:rPr lang="en-US" sz="6600">
                <a:solidFill>
                  <a:srgbClr val="404176"/>
                </a:solidFill>
              </a:rPr>
              <a:t>Intelligent Agents</a:t>
            </a:r>
            <a:br>
              <a:rPr lang="en-US" sz="6600">
                <a:solidFill>
                  <a:srgbClr val="404176"/>
                </a:solidFill>
              </a:rPr>
            </a:br>
            <a:endParaRPr sz="6600"/>
          </a:p>
        </p:txBody>
      </p:sp>
      <p:sp>
        <p:nvSpPr>
          <p:cNvPr id="405" name="Google Shape;405;p1"/>
          <p:cNvSpPr txBox="1"/>
          <p:nvPr>
            <p:ph idx="1" type="subTitle"/>
          </p:nvPr>
        </p:nvSpPr>
        <p:spPr>
          <a:xfrm>
            <a:off x="1371600" y="3886200"/>
            <a:ext cx="6400800" cy="1752600"/>
          </a:xfrm>
          <a:prstGeom prst="rect">
            <a:avLst/>
          </a:prstGeom>
          <a:noFill/>
          <a:ln>
            <a:noFill/>
          </a:ln>
        </p:spPr>
        <p:txBody>
          <a:bodyPr anchorCtr="0" anchor="ctr" bIns="46800" lIns="90000" spcFirstLastPara="1" rIns="90000" wrap="square" tIns="46800">
            <a:noAutofit/>
          </a:bodyPr>
          <a:lstStyle/>
          <a:p>
            <a:pPr indent="0" lvl="0" marL="0" marR="0" rtl="0" algn="ctr">
              <a:spcBef>
                <a:spcPts val="0"/>
              </a:spcBef>
              <a:spcAft>
                <a:spcPts val="0"/>
              </a:spcAft>
              <a:buClr>
                <a:srgbClr val="8383AD"/>
              </a:buClr>
              <a:buSzPts val="3840"/>
              <a:buFont typeface="Times New Roman"/>
              <a:buNone/>
            </a:pPr>
            <a:r>
              <a:t/>
            </a:r>
            <a:endParaRPr b="0" i="0" sz="4800" u="none" cap="none" strike="noStrike">
              <a:solidFill>
                <a:srgbClr val="404176"/>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60" name="Shape 460"/>
        <p:cNvGrpSpPr/>
        <p:nvPr/>
      </p:nvGrpSpPr>
      <p:grpSpPr>
        <a:xfrm>
          <a:off x="0" y="0"/>
          <a:ext cx="0" cy="0"/>
          <a:chOff x="0" y="0"/>
          <a:chExt cx="0" cy="0"/>
        </a:xfrm>
      </p:grpSpPr>
      <p:sp>
        <p:nvSpPr>
          <p:cNvPr id="461" name="Google Shape;461;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Vacuum-cleaner world</a:t>
            </a:r>
            <a:endParaRPr/>
          </a:p>
        </p:txBody>
      </p:sp>
      <p:sp>
        <p:nvSpPr>
          <p:cNvPr id="462" name="Google Shape;462;p10"/>
          <p:cNvSpPr txBox="1"/>
          <p:nvPr>
            <p:ph idx="1" type="body"/>
          </p:nvPr>
        </p:nvSpPr>
        <p:spPr>
          <a:xfrm>
            <a:off x="685800" y="1981200"/>
            <a:ext cx="82296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Perception: Clean or Dirty? where it is in?</a:t>
            </a:r>
            <a:endParaRPr/>
          </a:p>
          <a:p>
            <a:pPr indent="-341313" lvl="0" marL="341313" rtl="0" algn="l">
              <a:lnSpc>
                <a:spcPct val="90000"/>
              </a:lnSpc>
              <a:spcBef>
                <a:spcPts val="750"/>
              </a:spcBef>
              <a:spcAft>
                <a:spcPts val="0"/>
              </a:spcAft>
              <a:buClr>
                <a:srgbClr val="000000"/>
              </a:buClr>
              <a:buSzPts val="1680"/>
              <a:buFont typeface="Times New Roman"/>
              <a:buChar char="•"/>
            </a:pPr>
            <a:r>
              <a:rPr lang="en-US">
                <a:solidFill>
                  <a:srgbClr val="000000"/>
                </a:solidFill>
              </a:rPr>
              <a:t>Actions: Move left, Move right, suck, do nothing</a:t>
            </a:r>
            <a:endParaRPr/>
          </a:p>
        </p:txBody>
      </p:sp>
      <p:pic>
        <p:nvPicPr>
          <p:cNvPr id="463" name="Google Shape;463;p10"/>
          <p:cNvPicPr preferRelativeResize="0"/>
          <p:nvPr/>
        </p:nvPicPr>
        <p:blipFill rotWithShape="1">
          <a:blip r:embed="rId3">
            <a:alphaModFix/>
          </a:blip>
          <a:srcRect b="0" l="0" r="0" t="0"/>
          <a:stretch/>
        </p:blipFill>
        <p:spPr>
          <a:xfrm>
            <a:off x="2971800" y="3733800"/>
            <a:ext cx="4876800" cy="2546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67" name="Shape 467"/>
        <p:cNvGrpSpPr/>
        <p:nvPr/>
      </p:nvGrpSpPr>
      <p:grpSpPr>
        <a:xfrm>
          <a:off x="0" y="0"/>
          <a:ext cx="0" cy="0"/>
          <a:chOff x="0" y="0"/>
          <a:chExt cx="0" cy="0"/>
        </a:xfrm>
      </p:grpSpPr>
      <p:sp>
        <p:nvSpPr>
          <p:cNvPr id="468" name="Google Shape;468;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Vacuum-cleaner world</a:t>
            </a:r>
            <a:endParaRPr/>
          </a:p>
        </p:txBody>
      </p:sp>
      <p:pic>
        <p:nvPicPr>
          <p:cNvPr id="469" name="Google Shape;469;p11"/>
          <p:cNvPicPr preferRelativeResize="0"/>
          <p:nvPr/>
        </p:nvPicPr>
        <p:blipFill rotWithShape="1">
          <a:blip r:embed="rId3">
            <a:alphaModFix/>
          </a:blip>
          <a:srcRect b="0" l="0" r="0" t="0"/>
          <a:stretch/>
        </p:blipFill>
        <p:spPr>
          <a:xfrm>
            <a:off x="0" y="1676400"/>
            <a:ext cx="9144000" cy="45704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73" name="Shape 473"/>
        <p:cNvGrpSpPr/>
        <p:nvPr/>
      </p:nvGrpSpPr>
      <p:grpSpPr>
        <a:xfrm>
          <a:off x="0" y="0"/>
          <a:ext cx="0" cy="0"/>
          <a:chOff x="0" y="0"/>
          <a:chExt cx="0" cy="0"/>
        </a:xfrm>
      </p:grpSpPr>
      <p:sp>
        <p:nvSpPr>
          <p:cNvPr id="474" name="Google Shape;474;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sz="4000"/>
              <a:t>Program implements the agent function tabulated in Fig. 2.3</a:t>
            </a:r>
            <a:endParaRPr/>
          </a:p>
        </p:txBody>
      </p:sp>
      <p:sp>
        <p:nvSpPr>
          <p:cNvPr id="475" name="Google Shape;475;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000000"/>
              </a:buClr>
              <a:buSzPts val="1920"/>
              <a:buFont typeface="Calibri"/>
              <a:buNone/>
            </a:pPr>
            <a:r>
              <a:rPr b="1" lang="en-US" sz="2400">
                <a:solidFill>
                  <a:srgbClr val="000000"/>
                </a:solidFill>
              </a:rPr>
              <a:t>Function</a:t>
            </a:r>
            <a:r>
              <a:rPr lang="en-US" sz="2400">
                <a:solidFill>
                  <a:srgbClr val="000000"/>
                </a:solidFill>
              </a:rPr>
              <a:t> Reflex-Vacuum-Agent([</a:t>
            </a:r>
            <a:r>
              <a:rPr i="1" lang="en-US" sz="2400">
                <a:solidFill>
                  <a:srgbClr val="000000"/>
                </a:solidFill>
              </a:rPr>
              <a:t>location,status</a:t>
            </a:r>
            <a:r>
              <a:rPr lang="en-US" sz="2400">
                <a:solidFill>
                  <a:srgbClr val="000000"/>
                </a:solidFill>
              </a:rPr>
              <a:t>])  return an action</a:t>
            </a:r>
            <a:endParaRPr/>
          </a:p>
          <a:p>
            <a:pPr indent="-171450" lvl="0" marL="171450" rtl="0" algn="l">
              <a:lnSpc>
                <a:spcPct val="90000"/>
              </a:lnSpc>
              <a:spcBef>
                <a:spcPts val="600"/>
              </a:spcBef>
              <a:spcAft>
                <a:spcPts val="0"/>
              </a:spcAft>
              <a:buClr>
                <a:srgbClr val="000000"/>
              </a:buClr>
              <a:buSzPts val="1920"/>
              <a:buFont typeface="Calibri"/>
              <a:buNone/>
            </a:pPr>
            <a:r>
              <a:rPr lang="en-US" sz="2400">
                <a:solidFill>
                  <a:srgbClr val="000000"/>
                </a:solidFill>
              </a:rPr>
              <a:t>    </a:t>
            </a:r>
            <a:r>
              <a:rPr b="1" lang="en-US" sz="2400">
                <a:solidFill>
                  <a:srgbClr val="000000"/>
                </a:solidFill>
              </a:rPr>
              <a:t>If</a:t>
            </a:r>
            <a:r>
              <a:rPr lang="en-US" sz="2400">
                <a:solidFill>
                  <a:srgbClr val="000000"/>
                </a:solidFill>
              </a:rPr>
              <a:t> </a:t>
            </a:r>
            <a:r>
              <a:rPr i="1" lang="en-US" sz="2400">
                <a:solidFill>
                  <a:srgbClr val="000000"/>
                </a:solidFill>
              </a:rPr>
              <a:t>status =  Dirty</a:t>
            </a:r>
            <a:r>
              <a:rPr lang="en-US" sz="2400">
                <a:solidFill>
                  <a:srgbClr val="000000"/>
                </a:solidFill>
              </a:rPr>
              <a:t> </a:t>
            </a:r>
            <a:r>
              <a:rPr b="1" lang="en-US" sz="2400">
                <a:solidFill>
                  <a:srgbClr val="000000"/>
                </a:solidFill>
              </a:rPr>
              <a:t>then return</a:t>
            </a:r>
            <a:r>
              <a:rPr lang="en-US" sz="2400">
                <a:solidFill>
                  <a:srgbClr val="000000"/>
                </a:solidFill>
              </a:rPr>
              <a:t> </a:t>
            </a:r>
            <a:r>
              <a:rPr i="1" lang="en-US" sz="2400">
                <a:solidFill>
                  <a:srgbClr val="000000"/>
                </a:solidFill>
              </a:rPr>
              <a:t>Suck</a:t>
            </a:r>
            <a:endParaRPr/>
          </a:p>
          <a:p>
            <a:pPr indent="-171450" lvl="0" marL="171450" rtl="0" algn="l">
              <a:lnSpc>
                <a:spcPct val="90000"/>
              </a:lnSpc>
              <a:spcBef>
                <a:spcPts val="600"/>
              </a:spcBef>
              <a:spcAft>
                <a:spcPts val="0"/>
              </a:spcAft>
              <a:buClr>
                <a:srgbClr val="000000"/>
              </a:buClr>
              <a:buSzPts val="1920"/>
              <a:buFont typeface="Calibri"/>
              <a:buNone/>
            </a:pPr>
            <a:r>
              <a:rPr lang="en-US" sz="2400">
                <a:solidFill>
                  <a:srgbClr val="000000"/>
                </a:solidFill>
              </a:rPr>
              <a:t>    </a:t>
            </a:r>
            <a:r>
              <a:rPr b="1" lang="en-US" sz="2400">
                <a:solidFill>
                  <a:srgbClr val="000000"/>
                </a:solidFill>
              </a:rPr>
              <a:t>else if</a:t>
            </a:r>
            <a:r>
              <a:rPr lang="en-US" sz="2400">
                <a:solidFill>
                  <a:srgbClr val="000000"/>
                </a:solidFill>
              </a:rPr>
              <a:t> </a:t>
            </a:r>
            <a:r>
              <a:rPr i="1" lang="en-US" sz="2400">
                <a:solidFill>
                  <a:srgbClr val="000000"/>
                </a:solidFill>
              </a:rPr>
              <a:t>location = A</a:t>
            </a:r>
            <a:r>
              <a:rPr lang="en-US" sz="2400">
                <a:solidFill>
                  <a:srgbClr val="000000"/>
                </a:solidFill>
              </a:rPr>
              <a:t> </a:t>
            </a:r>
            <a:r>
              <a:rPr b="1" lang="en-US" sz="2400">
                <a:solidFill>
                  <a:srgbClr val="000000"/>
                </a:solidFill>
              </a:rPr>
              <a:t>then return</a:t>
            </a:r>
            <a:r>
              <a:rPr lang="en-US" sz="2400">
                <a:solidFill>
                  <a:srgbClr val="000000"/>
                </a:solidFill>
              </a:rPr>
              <a:t> </a:t>
            </a:r>
            <a:r>
              <a:rPr i="1" lang="en-US" sz="2400">
                <a:solidFill>
                  <a:srgbClr val="000000"/>
                </a:solidFill>
              </a:rPr>
              <a:t>Right</a:t>
            </a:r>
            <a:endParaRPr/>
          </a:p>
          <a:p>
            <a:pPr indent="-171450" lvl="0" marL="171450" rtl="0" algn="l">
              <a:lnSpc>
                <a:spcPct val="90000"/>
              </a:lnSpc>
              <a:spcBef>
                <a:spcPts val="600"/>
              </a:spcBef>
              <a:spcAft>
                <a:spcPts val="0"/>
              </a:spcAft>
              <a:buClr>
                <a:srgbClr val="000000"/>
              </a:buClr>
              <a:buSzPts val="1920"/>
              <a:buFont typeface="Calibri"/>
              <a:buNone/>
            </a:pPr>
            <a:r>
              <a:rPr lang="en-US" sz="2400">
                <a:solidFill>
                  <a:srgbClr val="000000"/>
                </a:solidFill>
              </a:rPr>
              <a:t>    </a:t>
            </a:r>
            <a:r>
              <a:rPr b="1" lang="en-US" sz="2400">
                <a:solidFill>
                  <a:srgbClr val="000000"/>
                </a:solidFill>
              </a:rPr>
              <a:t>else if</a:t>
            </a:r>
            <a:r>
              <a:rPr lang="en-US" sz="2400">
                <a:solidFill>
                  <a:srgbClr val="000000"/>
                </a:solidFill>
              </a:rPr>
              <a:t> </a:t>
            </a:r>
            <a:r>
              <a:rPr i="1" lang="en-US" sz="2400">
                <a:solidFill>
                  <a:srgbClr val="000000"/>
                </a:solidFill>
              </a:rPr>
              <a:t>location = B</a:t>
            </a:r>
            <a:r>
              <a:rPr lang="en-US" sz="2400">
                <a:solidFill>
                  <a:srgbClr val="000000"/>
                </a:solidFill>
              </a:rPr>
              <a:t> </a:t>
            </a:r>
            <a:r>
              <a:rPr b="1" lang="en-US" sz="2400">
                <a:solidFill>
                  <a:srgbClr val="000000"/>
                </a:solidFill>
              </a:rPr>
              <a:t>then return</a:t>
            </a:r>
            <a:r>
              <a:rPr lang="en-US" sz="2400">
                <a:solidFill>
                  <a:srgbClr val="000000"/>
                </a:solidFill>
              </a:rPr>
              <a:t> </a:t>
            </a:r>
            <a:r>
              <a:rPr i="1" lang="en-US" sz="2400">
                <a:solidFill>
                  <a:srgbClr val="000000"/>
                </a:solidFill>
              </a:rPr>
              <a:t>left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481" name="Google Shape;481;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The obvious question, then, is this:</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 </a:t>
            </a:r>
            <a:r>
              <a:rPr b="0" i="1" lang="en-US" sz="1800" u="none" strike="noStrike">
                <a:latin typeface="Times"/>
                <a:ea typeface="Times"/>
                <a:cs typeface="Times"/>
                <a:sym typeface="Times"/>
              </a:rPr>
              <a:t>What is the right way to fill out the table?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In other words, what makes an agent good or bad, intelligent or stupid?</a:t>
            </a:r>
            <a:endParaRPr/>
          </a:p>
          <a:p>
            <a:pPr indent="-171450" lvl="0" marL="171450" marR="0" rtl="0" algn="just">
              <a:lnSpc>
                <a:spcPct val="90000"/>
              </a:lnSpc>
              <a:spcBef>
                <a:spcPts val="75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An </a:t>
            </a:r>
            <a:r>
              <a:rPr b="1" i="0" lang="en-US" sz="1800" u="none" strike="noStrike">
                <a:solidFill>
                  <a:srgbClr val="000000"/>
                </a:solidFill>
                <a:latin typeface="Times New Roman"/>
                <a:ea typeface="Times New Roman"/>
                <a:cs typeface="Times New Roman"/>
                <a:sym typeface="Times New Roman"/>
              </a:rPr>
              <a:t>Intelligent Agent </a:t>
            </a:r>
            <a:r>
              <a:rPr b="0" i="0" lang="en-US" sz="1800" u="none" strike="noStrike">
                <a:solidFill>
                  <a:srgbClr val="000000"/>
                </a:solidFill>
                <a:latin typeface="Times New Roman"/>
                <a:ea typeface="Times New Roman"/>
                <a:cs typeface="Times New Roman"/>
                <a:sym typeface="Times New Roman"/>
              </a:rPr>
              <a:t>must sense, must act, must be autonomous (to some extent),. </a:t>
            </a:r>
            <a:endParaRPr/>
          </a:p>
          <a:p>
            <a:pPr indent="-171450" lvl="0" marL="171450" marR="0" rtl="0" algn="just">
              <a:lnSpc>
                <a:spcPct val="90000"/>
              </a:lnSpc>
              <a:spcBef>
                <a:spcPts val="75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It also must be rational. </a:t>
            </a:r>
            <a:endParaRPr/>
          </a:p>
          <a:p>
            <a:pPr indent="-171450" lvl="0" marL="171450" marR="0" rtl="0" algn="just">
              <a:lnSpc>
                <a:spcPct val="90000"/>
              </a:lnSpc>
              <a:spcBef>
                <a:spcPts val="75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AI is about building rational agents.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85" name="Shape 485"/>
        <p:cNvGrpSpPr/>
        <p:nvPr/>
      </p:nvGrpSpPr>
      <p:grpSpPr>
        <a:xfrm>
          <a:off x="0" y="0"/>
          <a:ext cx="0" cy="0"/>
          <a:chOff x="0" y="0"/>
          <a:chExt cx="0" cy="0"/>
        </a:xfrm>
      </p:grpSpPr>
      <p:sp>
        <p:nvSpPr>
          <p:cNvPr id="486" name="Google Shape;486;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Good Behaviour:The Concept of Rationality</a:t>
            </a:r>
            <a:endParaRPr/>
          </a:p>
        </p:txBody>
      </p:sp>
      <p:sp>
        <p:nvSpPr>
          <p:cNvPr id="487" name="Google Shape;487;p14"/>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rmAutofit/>
          </a:bodyPr>
          <a:lstStyle/>
          <a:p>
            <a:pPr indent="-234633" lvl="0" marL="341313" rtl="0" algn="l">
              <a:lnSpc>
                <a:spcPct val="90000"/>
              </a:lnSpc>
              <a:spcBef>
                <a:spcPts val="0"/>
              </a:spcBef>
              <a:spcAft>
                <a:spcPts val="0"/>
              </a:spcAft>
              <a:buClr>
                <a:schemeClr val="dk1"/>
              </a:buClr>
              <a:buSzPts val="1680"/>
              <a:buFont typeface="Times New Roman"/>
              <a:buNone/>
            </a:pPr>
            <a:r>
              <a:t/>
            </a:r>
            <a:endParaRPr>
              <a:solidFill>
                <a:srgbClr val="000000"/>
              </a:solidFill>
            </a:endParaRPr>
          </a:p>
          <a:p>
            <a:pPr indent="-341313" lvl="0" marL="341313" rtl="0" algn="l">
              <a:lnSpc>
                <a:spcPct val="90000"/>
              </a:lnSpc>
              <a:spcBef>
                <a:spcPts val="750"/>
              </a:spcBef>
              <a:spcAft>
                <a:spcPts val="0"/>
              </a:spcAft>
              <a:buClr>
                <a:srgbClr val="000000"/>
              </a:buClr>
              <a:buSzPts val="1680"/>
              <a:buFont typeface="Times New Roman"/>
              <a:buChar char="•"/>
            </a:pPr>
            <a:r>
              <a:rPr lang="en-US">
                <a:solidFill>
                  <a:srgbClr val="000000"/>
                </a:solidFill>
              </a:rPr>
              <a:t>Rational agent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One that does the right thing</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 every entry in the table for the agent function is correct (rational).</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What is correct?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actions that cause the agent to be most successful</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So we need ways to measure success.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Performance Measure</a:t>
            </a:r>
            <a:endParaRPr/>
          </a:p>
        </p:txBody>
      </p:sp>
      <p:sp>
        <p:nvSpPr>
          <p:cNvPr id="493" name="Google Shape;493;p1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When an agent is plunked down in an environment, it generates a sequence of actions according to the percepts it receives.</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 This sequence of actions causes the environment to go through a sequence of states.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If the sequence is desirable, then the agent has performed well.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This notion of desirability </a:t>
            </a:r>
            <a:r>
              <a:rPr b="0" i="0" lang="en-US" sz="1800" u="none" strike="noStrike">
                <a:latin typeface="Helvetica Neue"/>
                <a:ea typeface="Helvetica Neue"/>
                <a:cs typeface="Helvetica Neue"/>
                <a:sym typeface="Helvetica Neue"/>
              </a:rPr>
              <a:t>PERFORMANCE </a:t>
            </a:r>
            <a:r>
              <a:rPr b="0" i="0" lang="en-US" sz="1800" u="none" strike="noStrike">
                <a:latin typeface="Times"/>
                <a:ea typeface="Times"/>
                <a:cs typeface="Times"/>
                <a:sym typeface="Times"/>
              </a:rPr>
              <a:t>is captured by a </a:t>
            </a:r>
            <a:r>
              <a:rPr b="1" i="0" lang="en-US" sz="1800" u="none" strike="noStrike">
                <a:latin typeface="Times"/>
                <a:ea typeface="Times"/>
                <a:cs typeface="Times"/>
                <a:sym typeface="Times"/>
              </a:rPr>
              <a:t>performance measure </a:t>
            </a:r>
            <a:r>
              <a:rPr b="0" i="0" lang="en-US" sz="1800" u="none" strike="noStrike">
                <a:latin typeface="Times"/>
                <a:ea typeface="Times"/>
                <a:cs typeface="Times"/>
                <a:sym typeface="Times"/>
              </a:rPr>
              <a:t>that </a:t>
            </a:r>
            <a:r>
              <a:rPr b="0" i="0" lang="en-US" sz="1800" u="none" strike="noStrike">
                <a:latin typeface="Helvetica Neue"/>
                <a:ea typeface="Helvetica Neue"/>
                <a:cs typeface="Helvetica Neue"/>
                <a:sym typeface="Helvetica Neue"/>
              </a:rPr>
              <a:t>MEASURE</a:t>
            </a:r>
            <a:r>
              <a:rPr lang="en-US" sz="1800">
                <a:latin typeface="Helvetica Neue"/>
                <a:ea typeface="Helvetica Neue"/>
                <a:cs typeface="Helvetica Neue"/>
                <a:sym typeface="Helvetica Neue"/>
              </a:rPr>
              <a:t> </a:t>
            </a:r>
            <a:r>
              <a:rPr b="0" i="0" lang="en-US" sz="1800" u="none" strike="noStrike">
                <a:latin typeface="Times"/>
                <a:ea typeface="Times"/>
                <a:cs typeface="Times"/>
                <a:sym typeface="Times"/>
              </a:rPr>
              <a:t>evaluates any given sequence of environment states.</a:t>
            </a:r>
            <a:endParaRPr/>
          </a:p>
          <a:p>
            <a:pPr indent="-57150" lvl="0" marL="171450" rtl="0" algn="just">
              <a:lnSpc>
                <a:spcPct val="90000"/>
              </a:lnSpc>
              <a:spcBef>
                <a:spcPts val="750"/>
              </a:spcBef>
              <a:spcAft>
                <a:spcPts val="0"/>
              </a:spcAft>
              <a:buClr>
                <a:schemeClr val="dk1"/>
              </a:buClr>
              <a:buSzPts val="1800"/>
              <a:buNone/>
            </a:pPr>
            <a:r>
              <a:t/>
            </a:r>
            <a:endParaRPr sz="1800">
              <a:latin typeface="Times"/>
              <a:ea typeface="Times"/>
              <a:cs typeface="Times"/>
              <a:sym typeface="Times"/>
            </a:endParaRPr>
          </a:p>
          <a:p>
            <a:pPr indent="0" lvl="0" marL="0" rtl="0" algn="just">
              <a:lnSpc>
                <a:spcPct val="90000"/>
              </a:lnSpc>
              <a:spcBef>
                <a:spcPts val="750"/>
              </a:spcBef>
              <a:spcAft>
                <a:spcPts val="0"/>
              </a:spcAft>
              <a:buClr>
                <a:schemeClr val="dk1"/>
              </a:buClr>
              <a:buSzPts val="1800"/>
              <a:buNone/>
            </a:pPr>
            <a:r>
              <a:rPr b="1" lang="en-US" sz="1800">
                <a:latin typeface="Times"/>
                <a:ea typeface="Times"/>
                <a:cs typeface="Times"/>
                <a:sym typeface="Times"/>
              </a:rPr>
              <a:t>Note: </a:t>
            </a:r>
            <a:r>
              <a:rPr lang="en-US" sz="1800">
                <a:latin typeface="Times"/>
                <a:ea typeface="Times"/>
                <a:cs typeface="Times"/>
                <a:sym typeface="Times"/>
              </a:rPr>
              <a:t>We said environment states not agent states, because if we define success in terms of agent’s opinion ,then </a:t>
            </a:r>
            <a:r>
              <a:rPr b="0" i="0" lang="en-US" sz="1800" u="none" strike="noStrike">
                <a:latin typeface="Times"/>
                <a:ea typeface="Times"/>
                <a:cs typeface="Times"/>
                <a:sym typeface="Times"/>
              </a:rPr>
              <a:t>an agent could achieve perfect rationality simply by deluding itself that its performance was perfect.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97" name="Shape 497"/>
        <p:cNvGrpSpPr/>
        <p:nvPr/>
      </p:nvGrpSpPr>
      <p:grpSpPr>
        <a:xfrm>
          <a:off x="0" y="0"/>
          <a:ext cx="0" cy="0"/>
          <a:chOff x="0" y="0"/>
          <a:chExt cx="0" cy="0"/>
        </a:xfrm>
      </p:grpSpPr>
      <p:sp>
        <p:nvSpPr>
          <p:cNvPr id="498" name="Google Shape;498;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Performance measure</a:t>
            </a:r>
            <a:endParaRPr/>
          </a:p>
        </p:txBody>
      </p:sp>
      <p:sp>
        <p:nvSpPr>
          <p:cNvPr id="499" name="Google Shape;499;p16"/>
          <p:cNvSpPr txBox="1"/>
          <p:nvPr>
            <p:ph idx="1" type="body"/>
          </p:nvPr>
        </p:nvSpPr>
        <p:spPr>
          <a:xfrm>
            <a:off x="684213" y="1700213"/>
            <a:ext cx="7772400" cy="48006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Performance measure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An objective function that determines</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How the agent does successfully</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E.g., 90% or 30% ?</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An agent, based on its percepts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latin typeface="Noto Sans Symbols"/>
                <a:ea typeface="Noto Sans Symbols"/>
                <a:cs typeface="Noto Sans Symbols"/>
                <a:sym typeface="Noto Sans Symbols"/>
              </a:rPr>
              <a:t>🡪</a:t>
            </a:r>
            <a:r>
              <a:rPr lang="en-US">
                <a:solidFill>
                  <a:srgbClr val="000000"/>
                </a:solidFill>
              </a:rPr>
              <a:t> action sequence :</a:t>
            </a:r>
            <a:endParaRPr/>
          </a:p>
          <a:p>
            <a:pPr indent="-282575" lvl="1" marL="741363" rtl="0" algn="l">
              <a:lnSpc>
                <a:spcPct val="90000"/>
              </a:lnSpc>
              <a:spcBef>
                <a:spcPts val="375"/>
              </a:spcBef>
              <a:spcAft>
                <a:spcPts val="0"/>
              </a:spcAft>
              <a:buClr>
                <a:srgbClr val="000000"/>
              </a:buClr>
              <a:buSzPts val="1260"/>
              <a:buFont typeface="Calibri"/>
              <a:buNone/>
            </a:pPr>
            <a:r>
              <a:rPr lang="en-US">
                <a:solidFill>
                  <a:srgbClr val="000000"/>
                </a:solidFill>
              </a:rPr>
              <a:t>if desirable, it is said to be performing well.</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No universal performance measure for all agents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03" name="Shape 503"/>
        <p:cNvGrpSpPr/>
        <p:nvPr/>
      </p:nvGrpSpPr>
      <p:grpSpPr>
        <a:xfrm>
          <a:off x="0" y="0"/>
          <a:ext cx="0" cy="0"/>
          <a:chOff x="0" y="0"/>
          <a:chExt cx="0" cy="0"/>
        </a:xfrm>
      </p:grpSpPr>
      <p:sp>
        <p:nvSpPr>
          <p:cNvPr id="504" name="Google Shape;504;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Performance measure</a:t>
            </a:r>
            <a:endParaRPr/>
          </a:p>
        </p:txBody>
      </p:sp>
      <p:sp>
        <p:nvSpPr>
          <p:cNvPr id="505" name="Google Shape;505;p17"/>
          <p:cNvSpPr txBox="1"/>
          <p:nvPr>
            <p:ph idx="1" type="body"/>
          </p:nvPr>
        </p:nvSpPr>
        <p:spPr>
          <a:xfrm>
            <a:off x="685800" y="1752600"/>
            <a:ext cx="8077200" cy="4495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A general rule: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Design performance measures according to</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What one actually wants in the environment</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Rather than how one thinks the agent should behave</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E.g., in vacuum-cleaner world</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We want the floor clean, no matter how the agent behave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We don’t restrict how the agent behaves</a:t>
            </a:r>
            <a:endParaRPr/>
          </a:p>
          <a:p>
            <a:pPr indent="-204153" lvl="1" marL="741363" rtl="0" algn="l">
              <a:lnSpc>
                <a:spcPct val="90000"/>
              </a:lnSpc>
              <a:spcBef>
                <a:spcPts val="375"/>
              </a:spcBef>
              <a:spcAft>
                <a:spcPts val="0"/>
              </a:spcAft>
              <a:buClr>
                <a:srgbClr val="C09E4A"/>
              </a:buClr>
              <a:buSzPts val="1260"/>
              <a:buFont typeface="Noto Sans Symbols"/>
              <a:buNone/>
            </a:pPr>
            <a:r>
              <a:t/>
            </a:r>
            <a:endParaRPr>
              <a:solidFill>
                <a:srgbClr val="000000"/>
              </a:solidFill>
            </a:endParaRPr>
          </a:p>
          <a:p>
            <a:pPr indent="-171450" lvl="0" marL="171450" rtl="0" algn="just">
              <a:lnSpc>
                <a:spcPct val="90000"/>
              </a:lnSpc>
              <a:spcBef>
                <a:spcPts val="750"/>
              </a:spcBef>
              <a:spcAft>
                <a:spcPts val="0"/>
              </a:spcAft>
              <a:buClr>
                <a:schemeClr val="dk1"/>
              </a:buClr>
              <a:buSzPts val="1800"/>
              <a:buChar char="•"/>
            </a:pPr>
            <a:r>
              <a:rPr b="0" i="1" lang="en-US" sz="1800" u="none" strike="noStrike">
                <a:latin typeface="Times"/>
                <a:ea typeface="Times"/>
                <a:cs typeface="Times"/>
                <a:sym typeface="Times"/>
              </a:rPr>
              <a:t>As a general rule, it is better to design performance measures according to what one actually wants in the environment, rather than according to how one thinks the agent should behave.</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09" name="Shape 509"/>
        <p:cNvGrpSpPr/>
        <p:nvPr/>
      </p:nvGrpSpPr>
      <p:grpSpPr>
        <a:xfrm>
          <a:off x="0" y="0"/>
          <a:ext cx="0" cy="0"/>
          <a:chOff x="0" y="0"/>
          <a:chExt cx="0" cy="0"/>
        </a:xfrm>
      </p:grpSpPr>
      <p:sp>
        <p:nvSpPr>
          <p:cNvPr id="510" name="Google Shape;510;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Rationality</a:t>
            </a:r>
            <a:endParaRPr/>
          </a:p>
        </p:txBody>
      </p:sp>
      <p:sp>
        <p:nvSpPr>
          <p:cNvPr id="511" name="Google Shape;511;p18"/>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What is rational at any given time depends on four things: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performance measure defining the criterion of success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agent’s prior knowledge of the environment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actions that the agent can perform</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agents’s percept sequence up to now</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15" name="Shape 515"/>
        <p:cNvGrpSpPr/>
        <p:nvPr/>
      </p:nvGrpSpPr>
      <p:grpSpPr>
        <a:xfrm>
          <a:off x="0" y="0"/>
          <a:ext cx="0" cy="0"/>
          <a:chOff x="0" y="0"/>
          <a:chExt cx="0" cy="0"/>
        </a:xfrm>
      </p:grpSpPr>
      <p:sp>
        <p:nvSpPr>
          <p:cNvPr id="516" name="Google Shape;516;p19"/>
          <p:cNvSpPr txBox="1"/>
          <p:nvPr>
            <p:ph type="title"/>
          </p:nvPr>
        </p:nvSpPr>
        <p:spPr>
          <a:xfrm>
            <a:off x="685800" y="4572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Rational agent </a:t>
            </a:r>
            <a:endParaRPr/>
          </a:p>
        </p:txBody>
      </p:sp>
      <p:sp>
        <p:nvSpPr>
          <p:cNvPr id="517" name="Google Shape;517;p19"/>
          <p:cNvSpPr txBox="1"/>
          <p:nvPr>
            <p:ph idx="1" type="body"/>
          </p:nvPr>
        </p:nvSpPr>
        <p:spPr>
          <a:xfrm>
            <a:off x="457200" y="1447800"/>
            <a:ext cx="8458200" cy="51816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For each possible percept sequence,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an rational agent should select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an action expected to maximize its performance measure, given the evidence provided by the percept sequence and whatever built-in knowledge the agent has</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E.g., an exam</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Maximize marks, based on </a:t>
            </a:r>
            <a:endParaRPr/>
          </a:p>
          <a:p>
            <a:pPr indent="-282575" lvl="1" marL="741363" rtl="0" algn="l">
              <a:lnSpc>
                <a:spcPct val="90000"/>
              </a:lnSpc>
              <a:spcBef>
                <a:spcPts val="375"/>
              </a:spcBef>
              <a:spcAft>
                <a:spcPts val="0"/>
              </a:spcAft>
              <a:buClr>
                <a:srgbClr val="000000"/>
              </a:buClr>
              <a:buSzPts val="1260"/>
              <a:buFont typeface="Calibri"/>
              <a:buNone/>
            </a:pPr>
            <a:r>
              <a:rPr lang="en-US">
                <a:solidFill>
                  <a:srgbClr val="000000"/>
                </a:solidFill>
              </a:rPr>
              <a:t>the questions on the paper &amp; your knowledge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09" name="Shape 409"/>
        <p:cNvGrpSpPr/>
        <p:nvPr/>
      </p:nvGrpSpPr>
      <p:grpSpPr>
        <a:xfrm>
          <a:off x="0" y="0"/>
          <a:ext cx="0" cy="0"/>
          <a:chOff x="0" y="0"/>
          <a:chExt cx="0" cy="0"/>
        </a:xfrm>
      </p:grpSpPr>
      <p:sp>
        <p:nvSpPr>
          <p:cNvPr id="410" name="Google Shape;410;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Chapter 2 </a:t>
            </a:r>
            <a:br>
              <a:rPr lang="en-US">
                <a:solidFill>
                  <a:srgbClr val="000000"/>
                </a:solidFill>
              </a:rPr>
            </a:br>
            <a:r>
              <a:rPr lang="en-US">
                <a:solidFill>
                  <a:srgbClr val="000000"/>
                </a:solidFill>
              </a:rPr>
              <a:t>Intelligent Agents</a:t>
            </a:r>
            <a:endParaRPr/>
          </a:p>
        </p:txBody>
      </p:sp>
      <p:sp>
        <p:nvSpPr>
          <p:cNvPr id="411" name="Google Shape;411;p2"/>
          <p:cNvSpPr txBox="1"/>
          <p:nvPr>
            <p:ph idx="1" type="body"/>
          </p:nvPr>
        </p:nvSpPr>
        <p:spPr>
          <a:xfrm>
            <a:off x="685800" y="1981200"/>
            <a:ext cx="8153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What is an agent ?</a:t>
            </a:r>
            <a:endParaRPr/>
          </a:p>
          <a:p>
            <a:pPr indent="-284163" lvl="1" marL="741363" rtl="0" algn="just">
              <a:lnSpc>
                <a:spcPct val="90000"/>
              </a:lnSpc>
              <a:spcBef>
                <a:spcPts val="375"/>
              </a:spcBef>
              <a:spcAft>
                <a:spcPts val="0"/>
              </a:spcAft>
              <a:buClr>
                <a:srgbClr val="C09E4A"/>
              </a:buClr>
              <a:buSzPts val="1260"/>
              <a:buFont typeface="Noto Sans Symbols"/>
              <a:buChar char="●"/>
            </a:pPr>
            <a:r>
              <a:rPr lang="en-US">
                <a:solidFill>
                  <a:srgbClr val="000000"/>
                </a:solidFill>
              </a:rPr>
              <a:t>An </a:t>
            </a:r>
            <a:r>
              <a:rPr b="1" lang="en-US">
                <a:solidFill>
                  <a:srgbClr val="000000"/>
                </a:solidFill>
              </a:rPr>
              <a:t>agent</a:t>
            </a:r>
            <a:r>
              <a:rPr lang="en-US">
                <a:solidFill>
                  <a:srgbClr val="000000"/>
                </a:solidFill>
              </a:rPr>
              <a:t> is anything that  </a:t>
            </a:r>
            <a:r>
              <a:rPr b="1" lang="en-US">
                <a:solidFill>
                  <a:srgbClr val="000000"/>
                </a:solidFill>
              </a:rPr>
              <a:t>perceiving</a:t>
            </a:r>
            <a:r>
              <a:rPr lang="en-US">
                <a:solidFill>
                  <a:srgbClr val="000000"/>
                </a:solidFill>
              </a:rPr>
              <a:t> its environment through </a:t>
            </a:r>
            <a:r>
              <a:rPr b="1" lang="en-US">
                <a:solidFill>
                  <a:srgbClr val="000000"/>
                </a:solidFill>
              </a:rPr>
              <a:t>sensors</a:t>
            </a:r>
            <a:r>
              <a:rPr lang="en-US">
                <a:solidFill>
                  <a:srgbClr val="000000"/>
                </a:solidFill>
              </a:rPr>
              <a:t> and </a:t>
            </a:r>
            <a:r>
              <a:rPr b="1" lang="en-US">
                <a:solidFill>
                  <a:srgbClr val="000000"/>
                </a:solidFill>
              </a:rPr>
              <a:t>acting</a:t>
            </a:r>
            <a:r>
              <a:rPr lang="en-US">
                <a:solidFill>
                  <a:srgbClr val="000000"/>
                </a:solidFill>
              </a:rPr>
              <a:t> upon that environment through </a:t>
            </a:r>
            <a:r>
              <a:rPr b="1" lang="en-US">
                <a:solidFill>
                  <a:srgbClr val="000000"/>
                </a:solidFill>
              </a:rPr>
              <a:t>actuators</a:t>
            </a:r>
            <a:endParaRPr/>
          </a:p>
          <a:p>
            <a:pPr indent="-284163" lvl="1" marL="741363" rtl="0" algn="just">
              <a:lnSpc>
                <a:spcPct val="90000"/>
              </a:lnSpc>
              <a:spcBef>
                <a:spcPts val="375"/>
              </a:spcBef>
              <a:spcAft>
                <a:spcPts val="0"/>
              </a:spcAft>
              <a:buClr>
                <a:srgbClr val="C09E4A"/>
              </a:buClr>
              <a:buSzPts val="1260"/>
              <a:buFont typeface="Noto Sans Symbols"/>
              <a:buChar char="●"/>
            </a:pPr>
            <a:r>
              <a:rPr lang="en-US">
                <a:solidFill>
                  <a:srgbClr val="000000"/>
                </a:solidFill>
              </a:rPr>
              <a:t>Example: </a:t>
            </a:r>
            <a:endParaRPr/>
          </a:p>
          <a:p>
            <a:pPr indent="-171450" lvl="2" marL="857250" rtl="0" algn="just">
              <a:lnSpc>
                <a:spcPct val="90000"/>
              </a:lnSpc>
              <a:spcBef>
                <a:spcPts val="375"/>
              </a:spcBef>
              <a:spcAft>
                <a:spcPts val="0"/>
              </a:spcAft>
              <a:buClr>
                <a:srgbClr val="666699"/>
              </a:buClr>
              <a:buSzPts val="975"/>
              <a:buFont typeface="Noto Sans Symbols"/>
              <a:buChar char="●"/>
            </a:pPr>
            <a:r>
              <a:rPr lang="en-US">
                <a:solidFill>
                  <a:srgbClr val="000000"/>
                </a:solidFill>
              </a:rPr>
              <a:t>Human is an agent</a:t>
            </a:r>
            <a:endParaRPr/>
          </a:p>
          <a:p>
            <a:pPr indent="-171450" lvl="2" marL="857250" rtl="0" algn="just">
              <a:lnSpc>
                <a:spcPct val="90000"/>
              </a:lnSpc>
              <a:spcBef>
                <a:spcPts val="375"/>
              </a:spcBef>
              <a:spcAft>
                <a:spcPts val="0"/>
              </a:spcAft>
              <a:buClr>
                <a:srgbClr val="666699"/>
              </a:buClr>
              <a:buSzPts val="975"/>
              <a:buFont typeface="Noto Sans Symbols"/>
              <a:buChar char="●"/>
            </a:pPr>
            <a:r>
              <a:rPr lang="en-US">
                <a:solidFill>
                  <a:srgbClr val="000000"/>
                </a:solidFill>
              </a:rPr>
              <a:t>A robot is also an agent with cameras and motors</a:t>
            </a:r>
            <a:endParaRPr/>
          </a:p>
          <a:p>
            <a:pPr indent="-171450" lvl="2" marL="857250" rtl="0" algn="just">
              <a:lnSpc>
                <a:spcPct val="90000"/>
              </a:lnSpc>
              <a:spcBef>
                <a:spcPts val="375"/>
              </a:spcBef>
              <a:spcAft>
                <a:spcPts val="0"/>
              </a:spcAft>
              <a:buClr>
                <a:srgbClr val="666699"/>
              </a:buClr>
              <a:buSzPts val="975"/>
              <a:buFont typeface="Noto Sans Symbols"/>
              <a:buChar char="●"/>
            </a:pPr>
            <a:r>
              <a:rPr lang="en-US">
                <a:solidFill>
                  <a:srgbClr val="000000"/>
                </a:solidFill>
              </a:rPr>
              <a:t>A thermostat detecting room temperature. </a:t>
            </a:r>
            <a:endParaRPr/>
          </a:p>
        </p:txBody>
      </p:sp>
      <p:pic>
        <p:nvPicPr>
          <p:cNvPr id="412" name="Google Shape;412;p2"/>
          <p:cNvPicPr preferRelativeResize="0"/>
          <p:nvPr/>
        </p:nvPicPr>
        <p:blipFill rotWithShape="1">
          <a:blip r:embed="rId3">
            <a:alphaModFix/>
          </a:blip>
          <a:srcRect b="0" l="0" r="0" t="0"/>
          <a:stretch/>
        </p:blipFill>
        <p:spPr>
          <a:xfrm>
            <a:off x="1981200" y="4114800"/>
            <a:ext cx="4092295" cy="23852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21" name="Shape 521"/>
        <p:cNvGrpSpPr/>
        <p:nvPr/>
      </p:nvGrpSpPr>
      <p:grpSpPr>
        <a:xfrm>
          <a:off x="0" y="0"/>
          <a:ext cx="0" cy="0"/>
          <a:chOff x="0" y="0"/>
          <a:chExt cx="0" cy="0"/>
        </a:xfrm>
      </p:grpSpPr>
      <p:sp>
        <p:nvSpPr>
          <p:cNvPr id="522" name="Google Shape;522;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Example of a rational agent </a:t>
            </a:r>
            <a:endParaRPr/>
          </a:p>
        </p:txBody>
      </p:sp>
      <p:sp>
        <p:nvSpPr>
          <p:cNvPr id="523" name="Google Shape;523;p20"/>
          <p:cNvSpPr txBox="1"/>
          <p:nvPr>
            <p:ph idx="1" type="body"/>
          </p:nvPr>
        </p:nvSpPr>
        <p:spPr>
          <a:xfrm>
            <a:off x="685800" y="1981200"/>
            <a:ext cx="80010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Performance measure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Awards one point for each clean square</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at each time step, over 10000 time steps</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Prior knowledge about the environment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geography of the environment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Only two squares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t>
            </a:r>
            <a:r>
              <a:rPr i="1" lang="en-US">
                <a:solidFill>
                  <a:srgbClr val="000000"/>
                </a:solidFill>
              </a:rPr>
              <a:t>effect</a:t>
            </a:r>
            <a:r>
              <a:rPr lang="en-US">
                <a:solidFill>
                  <a:srgbClr val="000000"/>
                </a:solidFill>
              </a:rPr>
              <a:t> of the actions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27" name="Shape 527"/>
        <p:cNvGrpSpPr/>
        <p:nvPr/>
      </p:nvGrpSpPr>
      <p:grpSpPr>
        <a:xfrm>
          <a:off x="0" y="0"/>
          <a:ext cx="0" cy="0"/>
          <a:chOff x="0" y="0"/>
          <a:chExt cx="0" cy="0"/>
        </a:xfrm>
      </p:grpSpPr>
      <p:sp>
        <p:nvSpPr>
          <p:cNvPr id="528" name="Google Shape;528;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Example of a rational agent </a:t>
            </a:r>
            <a:endParaRPr/>
          </a:p>
        </p:txBody>
      </p:sp>
      <p:sp>
        <p:nvSpPr>
          <p:cNvPr id="529" name="Google Shape;529;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Actions that can perform</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Left, Right, Suck and NoOp</a:t>
            </a:r>
            <a:endParaRPr/>
          </a:p>
          <a:p>
            <a:pPr indent="-341313" lvl="0" marL="341313" rtl="0" algn="l">
              <a:lnSpc>
                <a:spcPct val="90000"/>
              </a:lnSpc>
              <a:spcBef>
                <a:spcPts val="800"/>
              </a:spcBef>
              <a:spcAft>
                <a:spcPts val="0"/>
              </a:spcAft>
              <a:buClr>
                <a:srgbClr val="000000"/>
              </a:buClr>
              <a:buSzPts val="2560"/>
              <a:buFont typeface="Arial"/>
              <a:buChar char="•"/>
            </a:pPr>
            <a:r>
              <a:rPr lang="en-US" sz="3200">
                <a:solidFill>
                  <a:srgbClr val="000000"/>
                </a:solidFill>
              </a:rPr>
              <a:t>Percept sequences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Where is the agent?</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Whether the location contains dirt?</a:t>
            </a:r>
            <a:endParaRPr/>
          </a:p>
          <a:p>
            <a:pPr indent="-284163" lvl="1" marL="741363" rtl="0" algn="l">
              <a:lnSpc>
                <a:spcPct val="90000"/>
              </a:lnSpc>
              <a:spcBef>
                <a:spcPts val="700"/>
              </a:spcBef>
              <a:spcAft>
                <a:spcPts val="0"/>
              </a:spcAft>
              <a:buClr>
                <a:srgbClr val="C09E4A"/>
              </a:buClr>
              <a:buSzPts val="1960"/>
              <a:buFont typeface="Noto Sans Symbols"/>
              <a:buNone/>
            </a:pPr>
            <a:r>
              <a:t/>
            </a:r>
            <a:endParaRPr sz="2800">
              <a:solidFill>
                <a:srgbClr val="000000"/>
              </a:solidFill>
            </a:endParaRPr>
          </a:p>
          <a:p>
            <a:pPr indent="-341313" lvl="0" marL="341313" rtl="0" algn="l">
              <a:lnSpc>
                <a:spcPct val="90000"/>
              </a:lnSpc>
              <a:spcBef>
                <a:spcPts val="800"/>
              </a:spcBef>
              <a:spcAft>
                <a:spcPts val="0"/>
              </a:spcAft>
              <a:buClr>
                <a:srgbClr val="000000"/>
              </a:buClr>
              <a:buSzPts val="2560"/>
              <a:buFont typeface="Arial"/>
              <a:buChar char="•"/>
            </a:pPr>
            <a:r>
              <a:rPr lang="en-US" sz="3200">
                <a:solidFill>
                  <a:srgbClr val="000000"/>
                </a:solidFill>
              </a:rPr>
              <a:t>Under this circumstance, the agent is rational.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33" name="Shape 533"/>
        <p:cNvGrpSpPr/>
        <p:nvPr/>
      </p:nvGrpSpPr>
      <p:grpSpPr>
        <a:xfrm>
          <a:off x="0" y="0"/>
          <a:ext cx="0" cy="0"/>
          <a:chOff x="0" y="0"/>
          <a:chExt cx="0" cy="0"/>
        </a:xfrm>
      </p:grpSpPr>
      <p:sp>
        <p:nvSpPr>
          <p:cNvPr id="534" name="Google Shape;534;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Omniscience</a:t>
            </a:r>
            <a:endParaRPr/>
          </a:p>
        </p:txBody>
      </p:sp>
      <p:sp>
        <p:nvSpPr>
          <p:cNvPr id="535" name="Google Shape;535;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An omniscient agent</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Knows the </a:t>
            </a:r>
            <a:r>
              <a:rPr i="1" lang="en-US" sz="2800">
                <a:solidFill>
                  <a:srgbClr val="000000"/>
                </a:solidFill>
              </a:rPr>
              <a:t>actual</a:t>
            </a:r>
            <a:r>
              <a:rPr lang="en-US" sz="2800">
                <a:solidFill>
                  <a:srgbClr val="000000"/>
                </a:solidFill>
              </a:rPr>
              <a:t> outcome of its actions in advance </a:t>
            </a:r>
            <a:r>
              <a:rPr b="0" i="0" lang="en-US" sz="2800" u="none" strike="noStrike"/>
              <a:t>and can act accordingly;</a:t>
            </a:r>
            <a:endParaRPr sz="2800">
              <a:solidFill>
                <a:srgbClr val="000000"/>
              </a:solidFill>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No other possible outcomes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However, impossible in real world</a:t>
            </a:r>
            <a:endParaRPr/>
          </a:p>
          <a:p>
            <a:pPr indent="-341313" lvl="0" marL="341313" rtl="0" algn="l">
              <a:lnSpc>
                <a:spcPct val="90000"/>
              </a:lnSpc>
              <a:spcBef>
                <a:spcPts val="800"/>
              </a:spcBef>
              <a:spcAft>
                <a:spcPts val="0"/>
              </a:spcAft>
              <a:buClr>
                <a:srgbClr val="000000"/>
              </a:buClr>
              <a:buSzPts val="2560"/>
              <a:buFont typeface="Arial"/>
              <a:buChar char="•"/>
            </a:pPr>
            <a:r>
              <a:rPr lang="en-US" sz="3200">
                <a:solidFill>
                  <a:srgbClr val="000000"/>
                </a:solidFill>
              </a:rPr>
              <a:t>An example</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crossing a street but died of the fallen cargo door from 33,000ft </a:t>
            </a:r>
            <a:r>
              <a:rPr lang="en-US" sz="2800">
                <a:solidFill>
                  <a:srgbClr val="000000"/>
                </a:solidFill>
                <a:latin typeface="Noto Sans Symbols"/>
                <a:ea typeface="Noto Sans Symbols"/>
                <a:cs typeface="Noto Sans Symbols"/>
                <a:sym typeface="Noto Sans Symbols"/>
              </a:rPr>
              <a:t>🡪</a:t>
            </a:r>
            <a:r>
              <a:rPr lang="en-US" sz="2800">
                <a:solidFill>
                  <a:srgbClr val="000000"/>
                </a:solidFill>
              </a:rPr>
              <a:t> irrational?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39" name="Shape 539"/>
        <p:cNvGrpSpPr/>
        <p:nvPr/>
      </p:nvGrpSpPr>
      <p:grpSpPr>
        <a:xfrm>
          <a:off x="0" y="0"/>
          <a:ext cx="0" cy="0"/>
          <a:chOff x="0" y="0"/>
          <a:chExt cx="0" cy="0"/>
        </a:xfrm>
      </p:grpSpPr>
      <p:sp>
        <p:nvSpPr>
          <p:cNvPr id="540" name="Google Shape;540;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Omniscience</a:t>
            </a:r>
            <a:endParaRPr/>
          </a:p>
        </p:txBody>
      </p:sp>
      <p:sp>
        <p:nvSpPr>
          <p:cNvPr id="541" name="Google Shape;541;p23"/>
          <p:cNvSpPr txBox="1"/>
          <p:nvPr>
            <p:ph idx="1" type="body"/>
          </p:nvPr>
        </p:nvSpPr>
        <p:spPr>
          <a:xfrm>
            <a:off x="685800" y="2209800"/>
            <a:ext cx="8001000" cy="3581400"/>
          </a:xfrm>
          <a:prstGeom prst="rect">
            <a:avLst/>
          </a:prstGeom>
          <a:noFill/>
          <a:ln>
            <a:noFill/>
          </a:ln>
        </p:spPr>
        <p:txBody>
          <a:bodyPr anchorCtr="0" anchor="t" bIns="45700" lIns="91425" spcFirstLastPara="1" rIns="91425" wrap="square" tIns="45700">
            <a:normAutofit fontScale="92500" lnSpcReduction="10000"/>
          </a:bodyPr>
          <a:lstStyle/>
          <a:p>
            <a:pPr indent="-341313" lvl="0" marL="341313" rtl="0" algn="l">
              <a:lnSpc>
                <a:spcPct val="90000"/>
              </a:lnSpc>
              <a:spcBef>
                <a:spcPts val="0"/>
              </a:spcBef>
              <a:spcAft>
                <a:spcPts val="0"/>
              </a:spcAft>
              <a:buClr>
                <a:srgbClr val="000000"/>
              </a:buClr>
              <a:buSzPct val="80000"/>
              <a:buFont typeface="Times New Roman"/>
              <a:buChar char="•"/>
            </a:pPr>
            <a:r>
              <a:rPr lang="en-US" sz="3200">
                <a:solidFill>
                  <a:srgbClr val="000000"/>
                </a:solidFill>
              </a:rPr>
              <a:t>Based on the circumstance, it is rational.</a:t>
            </a:r>
            <a:endParaRPr/>
          </a:p>
          <a:p>
            <a:pPr indent="-341313" lvl="0" marL="341313" rtl="0" algn="l">
              <a:lnSpc>
                <a:spcPct val="90000"/>
              </a:lnSpc>
              <a:spcBef>
                <a:spcPts val="800"/>
              </a:spcBef>
              <a:spcAft>
                <a:spcPts val="0"/>
              </a:spcAft>
              <a:buClr>
                <a:srgbClr val="000000"/>
              </a:buClr>
              <a:buSzPct val="80000"/>
              <a:buFont typeface="Times New Roman"/>
              <a:buChar char="•"/>
            </a:pPr>
            <a:r>
              <a:rPr lang="en-US" sz="3200">
                <a:solidFill>
                  <a:srgbClr val="000000"/>
                </a:solidFill>
              </a:rPr>
              <a:t>As rationality maximizes</a:t>
            </a:r>
            <a:endParaRPr/>
          </a:p>
          <a:p>
            <a:pPr indent="-284163" lvl="1" marL="741363" rtl="0" algn="l">
              <a:lnSpc>
                <a:spcPct val="90000"/>
              </a:lnSpc>
              <a:spcBef>
                <a:spcPts val="700"/>
              </a:spcBef>
              <a:spcAft>
                <a:spcPts val="0"/>
              </a:spcAft>
              <a:buClr>
                <a:srgbClr val="C09E4A"/>
              </a:buClr>
              <a:buSzPct val="70000"/>
              <a:buFont typeface="Noto Sans Symbols"/>
              <a:buChar char="●"/>
            </a:pPr>
            <a:r>
              <a:rPr i="1" lang="en-US" sz="2800">
                <a:solidFill>
                  <a:srgbClr val="000000"/>
                </a:solidFill>
              </a:rPr>
              <a:t>Expected </a:t>
            </a:r>
            <a:r>
              <a:rPr lang="en-US" sz="2800">
                <a:solidFill>
                  <a:srgbClr val="000000"/>
                </a:solidFill>
              </a:rPr>
              <a:t>performance</a:t>
            </a:r>
            <a:endParaRPr/>
          </a:p>
          <a:p>
            <a:pPr indent="-341313" lvl="0" marL="341313" rtl="0" algn="l">
              <a:lnSpc>
                <a:spcPct val="90000"/>
              </a:lnSpc>
              <a:spcBef>
                <a:spcPts val="800"/>
              </a:spcBef>
              <a:spcAft>
                <a:spcPts val="0"/>
              </a:spcAft>
              <a:buClr>
                <a:srgbClr val="000000"/>
              </a:buClr>
              <a:buSzPct val="80000"/>
              <a:buFont typeface="Arial"/>
              <a:buChar char="•"/>
            </a:pPr>
            <a:r>
              <a:rPr lang="en-US" sz="3200">
                <a:solidFill>
                  <a:srgbClr val="000000"/>
                </a:solidFill>
              </a:rPr>
              <a:t>Perfection maximizes</a:t>
            </a:r>
            <a:endParaRPr/>
          </a:p>
          <a:p>
            <a:pPr indent="-284163" lvl="1" marL="741363" rtl="0" algn="l">
              <a:lnSpc>
                <a:spcPct val="90000"/>
              </a:lnSpc>
              <a:spcBef>
                <a:spcPts val="700"/>
              </a:spcBef>
              <a:spcAft>
                <a:spcPts val="0"/>
              </a:spcAft>
              <a:buClr>
                <a:srgbClr val="C09E4A"/>
              </a:buClr>
              <a:buSzPct val="70000"/>
              <a:buFont typeface="Noto Sans Symbols"/>
              <a:buChar char="●"/>
            </a:pPr>
            <a:r>
              <a:rPr i="1" lang="en-US" sz="2800">
                <a:solidFill>
                  <a:srgbClr val="000000"/>
                </a:solidFill>
              </a:rPr>
              <a:t>Actual </a:t>
            </a:r>
            <a:r>
              <a:rPr lang="en-US" sz="2800">
                <a:solidFill>
                  <a:srgbClr val="000000"/>
                </a:solidFill>
              </a:rPr>
              <a:t>performance</a:t>
            </a:r>
            <a:endParaRPr/>
          </a:p>
          <a:p>
            <a:pPr indent="-341313" lvl="0" marL="341313" rtl="0" algn="l">
              <a:lnSpc>
                <a:spcPct val="90000"/>
              </a:lnSpc>
              <a:spcBef>
                <a:spcPts val="800"/>
              </a:spcBef>
              <a:spcAft>
                <a:spcPts val="0"/>
              </a:spcAft>
              <a:buClr>
                <a:srgbClr val="000000"/>
              </a:buClr>
              <a:buSzPct val="80000"/>
              <a:buFont typeface="Arial"/>
              <a:buChar char="•"/>
            </a:pPr>
            <a:r>
              <a:rPr lang="en-US" sz="3200">
                <a:solidFill>
                  <a:srgbClr val="000000"/>
                </a:solidFill>
              </a:rPr>
              <a:t>Hence rational agents are not </a:t>
            </a:r>
            <a:r>
              <a:rPr i="1" lang="en-US" sz="3200" u="sng">
                <a:solidFill>
                  <a:srgbClr val="000000"/>
                </a:solidFill>
              </a:rPr>
              <a:t>omniscient</a:t>
            </a:r>
            <a:r>
              <a:rPr lang="en-US" sz="3200">
                <a:solidFill>
                  <a:srgbClr val="000000"/>
                </a:solidFill>
              </a:rPr>
              <a:t>.</a:t>
            </a:r>
            <a:endParaRPr/>
          </a:p>
          <a:p>
            <a:pPr indent="-187960" lvl="0" marL="171450" rtl="0" algn="l">
              <a:lnSpc>
                <a:spcPct val="90000"/>
              </a:lnSpc>
              <a:spcBef>
                <a:spcPts val="750"/>
              </a:spcBef>
              <a:spcAft>
                <a:spcPts val="0"/>
              </a:spcAft>
              <a:buClr>
                <a:schemeClr val="dk1"/>
              </a:buClr>
              <a:buSzPct val="100000"/>
              <a:buChar char="•"/>
            </a:pPr>
            <a:r>
              <a:rPr b="0" i="0" lang="en-US" sz="3200" u="none" strike="noStrike"/>
              <a:t>Rationality maximizes </a:t>
            </a:r>
            <a:r>
              <a:rPr b="0" i="1" lang="en-US" sz="3200" u="none" strike="noStrike"/>
              <a:t>expected </a:t>
            </a:r>
            <a:r>
              <a:rPr b="0" i="0" lang="en-US" sz="3200" u="none" strike="noStrike"/>
              <a:t>performance, while perfection maximizes </a:t>
            </a:r>
            <a:r>
              <a:rPr b="0" i="1" lang="en-US" sz="3200" u="none" strike="noStrike"/>
              <a:t>actual </a:t>
            </a:r>
            <a:r>
              <a:rPr b="0" i="0" lang="en-US" sz="3200" u="none" strike="noStrike"/>
              <a:t>performance.</a:t>
            </a:r>
            <a:endParaRPr sz="32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Information Gathering and Exploration</a:t>
            </a:r>
            <a:endParaRPr/>
          </a:p>
        </p:txBody>
      </p:sp>
      <p:sp>
        <p:nvSpPr>
          <p:cNvPr id="547" name="Google Shape;547;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Doing actions </a:t>
            </a:r>
            <a:r>
              <a:rPr b="0" i="1" lang="en-US" sz="1800" u="none" strike="noStrike">
                <a:latin typeface="Times"/>
                <a:ea typeface="Times"/>
                <a:cs typeface="Times"/>
                <a:sym typeface="Times"/>
              </a:rPr>
              <a:t>in order to modify future percepts</a:t>
            </a:r>
            <a:r>
              <a:rPr b="0" i="0" lang="en-US" sz="1800" u="none" strike="noStrike">
                <a:latin typeface="Times"/>
                <a:ea typeface="Times"/>
                <a:cs typeface="Times"/>
                <a:sym typeface="Times"/>
              </a:rPr>
              <a:t>—sometimes called </a:t>
            </a:r>
            <a:r>
              <a:rPr b="1" i="0" lang="en-US" sz="1800" u="none" strike="noStrike">
                <a:latin typeface="Times"/>
                <a:ea typeface="Times"/>
                <a:cs typeface="Times"/>
                <a:sym typeface="Times"/>
              </a:rPr>
              <a:t>information gathering</a:t>
            </a:r>
            <a:r>
              <a:rPr b="0" i="0" lang="en-US" sz="1800" u="none" strike="noStrike">
                <a:latin typeface="Times"/>
                <a:ea typeface="Times"/>
                <a:cs typeface="Times"/>
                <a:sym typeface="Times"/>
              </a:rPr>
              <a:t>—is an important part of rationality </a:t>
            </a:r>
            <a:endParaRPr/>
          </a:p>
          <a:p>
            <a:pPr indent="-57150" lvl="0" marL="171450" rtl="0" algn="just">
              <a:lnSpc>
                <a:spcPct val="90000"/>
              </a:lnSpc>
              <a:spcBef>
                <a:spcPts val="750"/>
              </a:spcBef>
              <a:spcAft>
                <a:spcPts val="0"/>
              </a:spcAft>
              <a:buClr>
                <a:schemeClr val="dk1"/>
              </a:buClr>
              <a:buSzPts val="1800"/>
              <a:buNone/>
            </a:pPr>
            <a:r>
              <a:t/>
            </a:r>
            <a:endParaRPr sz="1800">
              <a:latin typeface="Times"/>
              <a:ea typeface="Times"/>
              <a:cs typeface="Times"/>
              <a:sym typeface="Times"/>
            </a:endParaRPr>
          </a:p>
          <a:p>
            <a:pPr indent="-171450" lvl="0" marL="171450" rtl="0" algn="just">
              <a:lnSpc>
                <a:spcPct val="90000"/>
              </a:lnSpc>
              <a:spcBef>
                <a:spcPts val="750"/>
              </a:spcBef>
              <a:spcAft>
                <a:spcPts val="0"/>
              </a:spcAft>
              <a:buClr>
                <a:schemeClr val="dk1"/>
              </a:buClr>
              <a:buSzPts val="1800"/>
              <a:buChar char="•"/>
            </a:pPr>
            <a:r>
              <a:rPr lang="en-US" sz="1800">
                <a:latin typeface="Times"/>
                <a:ea typeface="Times"/>
                <a:cs typeface="Times"/>
                <a:sym typeface="Times"/>
              </a:rPr>
              <a:t>A part from information gathering, agents must be allowed for</a:t>
            </a:r>
            <a:r>
              <a:rPr lang="en-US" sz="1800">
                <a:latin typeface="Helvetica Neue"/>
                <a:ea typeface="Helvetica Neue"/>
                <a:cs typeface="Helvetica Neue"/>
                <a:sym typeface="Helvetica Neue"/>
              </a:rPr>
              <a:t> </a:t>
            </a:r>
            <a:r>
              <a:rPr b="1" i="0" lang="en-US" sz="1800" u="none" strike="noStrike">
                <a:latin typeface="Helvetica Neue"/>
                <a:ea typeface="Helvetica Neue"/>
                <a:cs typeface="Helvetica Neue"/>
                <a:sym typeface="Helvetica Neue"/>
              </a:rPr>
              <a:t>EXPLORATION </a:t>
            </a:r>
            <a:r>
              <a:rPr b="0" i="0" lang="en-US" sz="1800" u="none" strike="noStrike">
                <a:latin typeface="Helvetica Neue"/>
                <a:ea typeface="Helvetica Neue"/>
                <a:cs typeface="Helvetica Neue"/>
                <a:sym typeface="Helvetica Neue"/>
              </a:rPr>
              <a:t>Eg:</a:t>
            </a:r>
            <a:r>
              <a:rPr b="0" i="0" lang="en-US" sz="1800" u="none" strike="noStrike">
                <a:latin typeface="Times"/>
                <a:ea typeface="Times"/>
                <a:cs typeface="Times"/>
                <a:sym typeface="Times"/>
              </a:rPr>
              <a:t>example of information gathering is provided by the </a:t>
            </a:r>
            <a:r>
              <a:rPr b="1" i="0" lang="en-US" sz="1800" u="none" strike="noStrike">
                <a:latin typeface="Times"/>
                <a:ea typeface="Times"/>
                <a:cs typeface="Times"/>
                <a:sym typeface="Times"/>
              </a:rPr>
              <a:t>exploration </a:t>
            </a:r>
            <a:r>
              <a:rPr b="0" i="0" lang="en-US" sz="1800" u="none" strike="noStrike">
                <a:latin typeface="Times"/>
                <a:ea typeface="Times"/>
                <a:cs typeface="Times"/>
                <a:sym typeface="Times"/>
              </a:rPr>
              <a:t>that must be undertaken by a vacuum-cleaning agent in an initially unknown environment.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51" name="Shape 551"/>
        <p:cNvGrpSpPr/>
        <p:nvPr/>
      </p:nvGrpSpPr>
      <p:grpSpPr>
        <a:xfrm>
          <a:off x="0" y="0"/>
          <a:ext cx="0" cy="0"/>
          <a:chOff x="0" y="0"/>
          <a:chExt cx="0" cy="0"/>
        </a:xfrm>
      </p:grpSpPr>
      <p:sp>
        <p:nvSpPr>
          <p:cNvPr id="552" name="Google Shape;552;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Learning</a:t>
            </a:r>
            <a:endParaRPr/>
          </a:p>
        </p:txBody>
      </p:sp>
      <p:sp>
        <p:nvSpPr>
          <p:cNvPr id="553" name="Google Shape;553;p25"/>
          <p:cNvSpPr txBox="1"/>
          <p:nvPr>
            <p:ph idx="1" type="body"/>
          </p:nvPr>
        </p:nvSpPr>
        <p:spPr>
          <a:xfrm>
            <a:off x="685800" y="1981200"/>
            <a:ext cx="7772400" cy="43434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Our definition requires a rational agent not only to gather information but also to </a:t>
            </a:r>
            <a:r>
              <a:rPr b="1" i="0" lang="en-US" sz="1800" u="none" strike="noStrike">
                <a:latin typeface="Times"/>
                <a:ea typeface="Times"/>
                <a:cs typeface="Times"/>
                <a:sym typeface="Times"/>
              </a:rPr>
              <a:t>learn </a:t>
            </a:r>
            <a:r>
              <a:rPr b="0" i="0" lang="en-US" sz="1800" u="none" strike="noStrike">
                <a:latin typeface="Times"/>
                <a:ea typeface="Times"/>
                <a:cs typeface="Times"/>
                <a:sym typeface="Times"/>
              </a:rPr>
              <a:t>as much as possible from what it perceives.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agent’s initial configuration could reflect some prior knowledge of the environment, but as the agent gains experience this may be modified and augmented.</a:t>
            </a:r>
            <a:endParaRPr/>
          </a:p>
          <a:p>
            <a:pPr indent="-171450" lvl="0" marL="171450" rtl="0" algn="just">
              <a:lnSpc>
                <a:spcPct val="90000"/>
              </a:lnSpc>
              <a:spcBef>
                <a:spcPts val="750"/>
              </a:spcBef>
              <a:spcAft>
                <a:spcPts val="0"/>
              </a:spcAft>
              <a:buClr>
                <a:srgbClr val="000000"/>
              </a:buClr>
              <a:buSzPts val="2100"/>
              <a:buChar char="•"/>
            </a:pPr>
            <a:r>
              <a:rPr lang="en-US">
                <a:solidFill>
                  <a:srgbClr val="000000"/>
                </a:solidFill>
              </a:rPr>
              <a:t>Does a rational agent depend on only current percept?</a:t>
            </a:r>
            <a:endParaRPr/>
          </a:p>
          <a:p>
            <a:pPr indent="-284163" lvl="1" marL="741363" rtl="0" algn="just">
              <a:lnSpc>
                <a:spcPct val="90000"/>
              </a:lnSpc>
              <a:spcBef>
                <a:spcPts val="375"/>
              </a:spcBef>
              <a:spcAft>
                <a:spcPts val="0"/>
              </a:spcAft>
              <a:buClr>
                <a:srgbClr val="C09E4A"/>
              </a:buClr>
              <a:buSzPts val="1260"/>
              <a:buFont typeface="Noto Sans Symbols"/>
              <a:buChar char="●"/>
            </a:pPr>
            <a:r>
              <a:rPr lang="en-US">
                <a:solidFill>
                  <a:srgbClr val="000000"/>
                </a:solidFill>
              </a:rPr>
              <a:t>No, the past percept sequence should also be used</a:t>
            </a:r>
            <a:endParaRPr/>
          </a:p>
          <a:p>
            <a:pPr indent="-284163" lvl="1" marL="741363" rtl="0" algn="just">
              <a:lnSpc>
                <a:spcPct val="90000"/>
              </a:lnSpc>
              <a:spcBef>
                <a:spcPts val="375"/>
              </a:spcBef>
              <a:spcAft>
                <a:spcPts val="0"/>
              </a:spcAft>
              <a:buClr>
                <a:srgbClr val="C09E4A"/>
              </a:buClr>
              <a:buSzPts val="1260"/>
              <a:buFont typeface="Noto Sans Symbols"/>
              <a:buChar char="●"/>
            </a:pPr>
            <a:r>
              <a:rPr lang="en-US">
                <a:solidFill>
                  <a:srgbClr val="000000"/>
                </a:solidFill>
              </a:rPr>
              <a:t>This is called </a:t>
            </a:r>
            <a:r>
              <a:rPr b="1" lang="en-US" u="sng">
                <a:solidFill>
                  <a:srgbClr val="000000"/>
                </a:solidFill>
              </a:rPr>
              <a:t>learning</a:t>
            </a:r>
            <a:endParaRPr/>
          </a:p>
          <a:p>
            <a:pPr indent="-284163" lvl="1" marL="741363" rtl="0" algn="just">
              <a:lnSpc>
                <a:spcPct val="90000"/>
              </a:lnSpc>
              <a:spcBef>
                <a:spcPts val="375"/>
              </a:spcBef>
              <a:spcAft>
                <a:spcPts val="0"/>
              </a:spcAft>
              <a:buClr>
                <a:srgbClr val="C09E4A"/>
              </a:buClr>
              <a:buSzPts val="1260"/>
              <a:buFont typeface="Noto Sans Symbols"/>
              <a:buChar char="●"/>
            </a:pPr>
            <a:r>
              <a:rPr lang="en-US">
                <a:solidFill>
                  <a:srgbClr val="000000"/>
                </a:solidFill>
              </a:rPr>
              <a:t>After experiencing an episode, the agent </a:t>
            </a:r>
            <a:endParaRPr/>
          </a:p>
          <a:p>
            <a:pPr indent="-171450" lvl="2" marL="857250" rtl="0" algn="just">
              <a:lnSpc>
                <a:spcPct val="90000"/>
              </a:lnSpc>
              <a:spcBef>
                <a:spcPts val="375"/>
              </a:spcBef>
              <a:spcAft>
                <a:spcPts val="0"/>
              </a:spcAft>
              <a:buClr>
                <a:srgbClr val="666699"/>
              </a:buClr>
              <a:buSzPts val="975"/>
              <a:buFont typeface="Noto Sans Symbols"/>
              <a:buChar char="●"/>
            </a:pPr>
            <a:r>
              <a:rPr lang="en-US">
                <a:solidFill>
                  <a:srgbClr val="000000"/>
                </a:solidFill>
              </a:rPr>
              <a:t>should adjust its behaviors  to perform better for the same job next time.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57" name="Shape 557"/>
        <p:cNvGrpSpPr/>
        <p:nvPr/>
      </p:nvGrpSpPr>
      <p:grpSpPr>
        <a:xfrm>
          <a:off x="0" y="0"/>
          <a:ext cx="0" cy="0"/>
          <a:chOff x="0" y="0"/>
          <a:chExt cx="0" cy="0"/>
        </a:xfrm>
      </p:grpSpPr>
      <p:sp>
        <p:nvSpPr>
          <p:cNvPr id="558" name="Google Shape;558;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Autonomy  </a:t>
            </a:r>
            <a:endParaRPr/>
          </a:p>
        </p:txBody>
      </p:sp>
      <p:sp>
        <p:nvSpPr>
          <p:cNvPr id="559" name="Google Shape;559;p26"/>
          <p:cNvSpPr txBox="1"/>
          <p:nvPr>
            <p:ph idx="1" type="body"/>
          </p:nvPr>
        </p:nvSpPr>
        <p:spPr>
          <a:xfrm>
            <a:off x="381000" y="1981200"/>
            <a:ext cx="8077200" cy="4495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240"/>
              <a:buFont typeface="Times New Roman"/>
              <a:buChar char="•"/>
            </a:pPr>
            <a:r>
              <a:rPr lang="en-US" sz="2800">
                <a:solidFill>
                  <a:srgbClr val="000000"/>
                </a:solidFill>
              </a:rPr>
              <a:t>If an agent just relies on the prior knowledge of its designer rather than its own percepts then the agent lacks </a:t>
            </a:r>
            <a:r>
              <a:rPr b="1" i="1" lang="en-US" sz="2800" u="sng">
                <a:solidFill>
                  <a:srgbClr val="000000"/>
                </a:solidFill>
              </a:rPr>
              <a:t>autonomy</a:t>
            </a:r>
            <a:endParaRPr/>
          </a:p>
          <a:p>
            <a:pPr indent="-339725" lvl="0" marL="341313" rtl="0" algn="l">
              <a:lnSpc>
                <a:spcPct val="90000"/>
              </a:lnSpc>
              <a:spcBef>
                <a:spcPts val="700"/>
              </a:spcBef>
              <a:spcAft>
                <a:spcPts val="0"/>
              </a:spcAft>
              <a:buClr>
                <a:srgbClr val="000000"/>
              </a:buClr>
              <a:buSzPts val="2240"/>
              <a:buFont typeface="Calibri"/>
              <a:buNone/>
            </a:pPr>
            <a:r>
              <a:rPr b="1" i="1" lang="en-US" sz="2800" u="sng">
                <a:solidFill>
                  <a:srgbClr val="000000"/>
                </a:solidFill>
              </a:rPr>
              <a:t>A rational agent should be autonomous- it should learn what it can to compensate for partial or incorrect prior knowledge.</a:t>
            </a:r>
            <a:endParaRPr/>
          </a:p>
          <a:p>
            <a:pPr indent="-177800" lvl="0" marL="171450" rtl="0" algn="l">
              <a:lnSpc>
                <a:spcPct val="90000"/>
              </a:lnSpc>
              <a:spcBef>
                <a:spcPts val="750"/>
              </a:spcBef>
              <a:spcAft>
                <a:spcPts val="0"/>
              </a:spcAft>
              <a:buClr>
                <a:srgbClr val="000000"/>
              </a:buClr>
              <a:buSzPts val="2800"/>
              <a:buChar char="•"/>
            </a:pPr>
            <a:r>
              <a:rPr lang="en-US" sz="2800">
                <a:solidFill>
                  <a:srgbClr val="000000"/>
                </a:solidFill>
              </a:rPr>
              <a:t>E.g., </a:t>
            </a:r>
            <a:r>
              <a:rPr b="0" i="0" lang="en-US" sz="2800" u="none" strike="noStrike">
                <a:latin typeface="Times"/>
                <a:ea typeface="Times"/>
                <a:cs typeface="Times"/>
                <a:sym typeface="Times"/>
              </a:rPr>
              <a:t>a vacuum-cleaning agent that learns to foresee where and when additional</a:t>
            </a:r>
            <a:endParaRPr/>
          </a:p>
          <a:p>
            <a:pPr indent="-177800" lvl="0" marL="171450" rtl="0" algn="l">
              <a:lnSpc>
                <a:spcPct val="90000"/>
              </a:lnSpc>
              <a:spcBef>
                <a:spcPts val="750"/>
              </a:spcBef>
              <a:spcAft>
                <a:spcPts val="0"/>
              </a:spcAft>
              <a:buClr>
                <a:schemeClr val="dk1"/>
              </a:buClr>
              <a:buSzPts val="2800"/>
              <a:buChar char="•"/>
            </a:pPr>
            <a:r>
              <a:rPr b="0" i="0" lang="en-US" sz="2800" u="none" strike="noStrike">
                <a:latin typeface="Times"/>
                <a:ea typeface="Times"/>
                <a:cs typeface="Times"/>
                <a:sym typeface="Times"/>
              </a:rPr>
              <a:t>dirt will appear will do better than one that does not.</a:t>
            </a:r>
            <a:endParaRPr sz="2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565" name="Google Shape;565;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As a practical matter, one seldom requires complete autonomy from the start: when the agent has had little or no experience, it would have to act randomly unless the designer gave some assistance.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69" name="Shape 569"/>
        <p:cNvGrpSpPr/>
        <p:nvPr/>
      </p:nvGrpSpPr>
      <p:grpSpPr>
        <a:xfrm>
          <a:off x="0" y="0"/>
          <a:ext cx="0" cy="0"/>
          <a:chOff x="0" y="0"/>
          <a:chExt cx="0" cy="0"/>
        </a:xfrm>
      </p:grpSpPr>
      <p:sp>
        <p:nvSpPr>
          <p:cNvPr id="570" name="Google Shape;570;p28"/>
          <p:cNvSpPr txBox="1"/>
          <p:nvPr>
            <p:ph type="title"/>
          </p:nvPr>
        </p:nvSpPr>
        <p:spPr>
          <a:xfrm>
            <a:off x="685800" y="66675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Software Agents</a:t>
            </a:r>
            <a:endParaRPr/>
          </a:p>
        </p:txBody>
      </p:sp>
      <p:sp>
        <p:nvSpPr>
          <p:cNvPr id="571" name="Google Shape;571;p28"/>
          <p:cNvSpPr txBox="1"/>
          <p:nvPr>
            <p:ph idx="1" type="body"/>
          </p:nvPr>
        </p:nvSpPr>
        <p:spPr>
          <a:xfrm>
            <a:off x="685800" y="1809750"/>
            <a:ext cx="8077200" cy="45720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Sometimes, the environment may not be the real world</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E.g., flight simulator, video games, Internet</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They are all artificial but very complex environments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Those agents working in these environments are called</a:t>
            </a:r>
            <a:endParaRPr/>
          </a:p>
          <a:p>
            <a:pPr indent="-171450" lvl="2" marL="857250" rtl="0" algn="l">
              <a:lnSpc>
                <a:spcPct val="90000"/>
              </a:lnSpc>
              <a:spcBef>
                <a:spcPts val="600"/>
              </a:spcBef>
              <a:spcAft>
                <a:spcPts val="0"/>
              </a:spcAft>
              <a:buClr>
                <a:srgbClr val="666699"/>
              </a:buClr>
              <a:buSzPts val="1560"/>
              <a:buFont typeface="Noto Sans Symbols"/>
              <a:buChar char="●"/>
            </a:pPr>
            <a:r>
              <a:rPr lang="en-US" sz="2400">
                <a:solidFill>
                  <a:srgbClr val="000000"/>
                </a:solidFill>
              </a:rPr>
              <a:t>Software agent (softbots)</a:t>
            </a:r>
            <a:endParaRPr/>
          </a:p>
          <a:p>
            <a:pPr indent="-171450" lvl="2" marL="857250" rtl="0" algn="l">
              <a:lnSpc>
                <a:spcPct val="90000"/>
              </a:lnSpc>
              <a:spcBef>
                <a:spcPts val="600"/>
              </a:spcBef>
              <a:spcAft>
                <a:spcPts val="0"/>
              </a:spcAft>
              <a:buClr>
                <a:srgbClr val="666699"/>
              </a:buClr>
              <a:buSzPts val="1560"/>
              <a:buFont typeface="Noto Sans Symbols"/>
              <a:buChar char="●"/>
            </a:pPr>
            <a:r>
              <a:rPr lang="en-US" sz="2400">
                <a:solidFill>
                  <a:srgbClr val="000000"/>
                </a:solidFill>
              </a:rPr>
              <a:t>Because all parts of the agent are software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75" name="Shape 575"/>
        <p:cNvGrpSpPr/>
        <p:nvPr/>
      </p:nvGrpSpPr>
      <p:grpSpPr>
        <a:xfrm>
          <a:off x="0" y="0"/>
          <a:ext cx="0" cy="0"/>
          <a:chOff x="0" y="0"/>
          <a:chExt cx="0" cy="0"/>
        </a:xfrm>
      </p:grpSpPr>
      <p:sp>
        <p:nvSpPr>
          <p:cNvPr id="576" name="Google Shape;576;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Task environments</a:t>
            </a:r>
            <a:endParaRPr/>
          </a:p>
        </p:txBody>
      </p:sp>
      <p:sp>
        <p:nvSpPr>
          <p:cNvPr id="577" name="Google Shape;577;p29"/>
          <p:cNvSpPr txBox="1"/>
          <p:nvPr>
            <p:ph idx="1" type="body"/>
          </p:nvPr>
        </p:nvSpPr>
        <p:spPr>
          <a:xfrm>
            <a:off x="685800" y="1752600"/>
            <a:ext cx="7772400" cy="46482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240"/>
              <a:buFont typeface="Times New Roman"/>
              <a:buChar char="•"/>
            </a:pPr>
            <a:r>
              <a:rPr lang="en-US" sz="2800">
                <a:solidFill>
                  <a:srgbClr val="000000"/>
                </a:solidFill>
              </a:rPr>
              <a:t>Task environments are the problems</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While the rational agents are the solutions</a:t>
            </a:r>
            <a:endParaRPr/>
          </a:p>
          <a:p>
            <a:pPr indent="-341313" lvl="0" marL="341313" rtl="0" algn="l">
              <a:lnSpc>
                <a:spcPct val="90000"/>
              </a:lnSpc>
              <a:spcBef>
                <a:spcPts val="700"/>
              </a:spcBef>
              <a:spcAft>
                <a:spcPts val="0"/>
              </a:spcAft>
              <a:buClr>
                <a:srgbClr val="000000"/>
              </a:buClr>
              <a:buSzPts val="2240"/>
              <a:buFont typeface="Arial"/>
              <a:buChar char="•"/>
            </a:pPr>
            <a:r>
              <a:rPr lang="en-US" sz="2800">
                <a:solidFill>
                  <a:srgbClr val="000000"/>
                </a:solidFill>
              </a:rPr>
              <a:t>Specifying the task environment</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PEAS description as fully as possible</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Performance</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Environment</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Actuators</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Sensors </a:t>
            </a:r>
            <a:endParaRPr/>
          </a:p>
          <a:p>
            <a:pPr indent="-227012" lvl="2" marL="857250" rtl="0" algn="l">
              <a:lnSpc>
                <a:spcPct val="90000"/>
              </a:lnSpc>
              <a:spcBef>
                <a:spcPts val="500"/>
              </a:spcBef>
              <a:spcAft>
                <a:spcPts val="0"/>
              </a:spcAft>
              <a:buClr>
                <a:srgbClr val="2202AA"/>
              </a:buClr>
              <a:buSzPts val="1300"/>
              <a:buFont typeface="Calibri"/>
              <a:buNone/>
            </a:pPr>
            <a:r>
              <a:rPr lang="en-US" sz="2000">
                <a:solidFill>
                  <a:srgbClr val="2202AA"/>
                </a:solidFill>
              </a:rPr>
              <a:t>In designing an agent, the first step must always be to specify the task environment as fully as possible.</a:t>
            </a:r>
            <a:endParaRPr/>
          </a:p>
          <a:p>
            <a:pPr indent="-341313" lvl="0" marL="341313" rtl="0" algn="l">
              <a:lnSpc>
                <a:spcPct val="90000"/>
              </a:lnSpc>
              <a:spcBef>
                <a:spcPts val="700"/>
              </a:spcBef>
              <a:spcAft>
                <a:spcPts val="0"/>
              </a:spcAft>
              <a:buClr>
                <a:srgbClr val="000000"/>
              </a:buClr>
              <a:buSzPts val="2240"/>
              <a:buFont typeface="Arial"/>
              <a:buChar char="•"/>
            </a:pPr>
            <a:r>
              <a:rPr lang="en-US" sz="2800">
                <a:solidFill>
                  <a:srgbClr val="000000"/>
                </a:solidFill>
              </a:rPr>
              <a:t>Use automated taxi driver as an example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16" name="Shape 416"/>
        <p:cNvGrpSpPr/>
        <p:nvPr/>
      </p:nvGrpSpPr>
      <p:grpSpPr>
        <a:xfrm>
          <a:off x="0" y="0"/>
          <a:ext cx="0" cy="0"/>
          <a:chOff x="0" y="0"/>
          <a:chExt cx="0" cy="0"/>
        </a:xfrm>
      </p:grpSpPr>
      <p:sp>
        <p:nvSpPr>
          <p:cNvPr id="417" name="Google Shape;417;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Intelligent Agents</a:t>
            </a:r>
            <a:endParaRPr/>
          </a:p>
        </p:txBody>
      </p:sp>
      <p:pic>
        <p:nvPicPr>
          <p:cNvPr id="418" name="Google Shape;418;p3"/>
          <p:cNvPicPr preferRelativeResize="0"/>
          <p:nvPr/>
        </p:nvPicPr>
        <p:blipFill rotWithShape="1">
          <a:blip r:embed="rId3">
            <a:alphaModFix/>
          </a:blip>
          <a:srcRect b="0" l="0" r="0" t="0"/>
          <a:stretch/>
        </p:blipFill>
        <p:spPr>
          <a:xfrm>
            <a:off x="827088" y="2060575"/>
            <a:ext cx="7561262" cy="2600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81" name="Shape 581"/>
        <p:cNvGrpSpPr/>
        <p:nvPr/>
      </p:nvGrpSpPr>
      <p:grpSpPr>
        <a:xfrm>
          <a:off x="0" y="0"/>
          <a:ext cx="0" cy="0"/>
          <a:chOff x="0" y="0"/>
          <a:chExt cx="0" cy="0"/>
        </a:xfrm>
      </p:grpSpPr>
      <p:sp>
        <p:nvSpPr>
          <p:cNvPr id="582" name="Google Shape;582;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Task environments</a:t>
            </a:r>
            <a:endParaRPr/>
          </a:p>
        </p:txBody>
      </p:sp>
      <p:sp>
        <p:nvSpPr>
          <p:cNvPr id="583" name="Google Shape;583;p3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Performance measure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How can we judge the automated driver?</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Which factors are considered?</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getting to the correct destination</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minimizing fuel consumption</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minimizing the trip time and/or cost</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minimizing the violations of traffic laws</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maximizing the safety and comfort, etc.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87" name="Shape 587"/>
        <p:cNvGrpSpPr/>
        <p:nvPr/>
      </p:nvGrpSpPr>
      <p:grpSpPr>
        <a:xfrm>
          <a:off x="0" y="0"/>
          <a:ext cx="0" cy="0"/>
          <a:chOff x="0" y="0"/>
          <a:chExt cx="0" cy="0"/>
        </a:xfrm>
      </p:grpSpPr>
      <p:sp>
        <p:nvSpPr>
          <p:cNvPr id="588" name="Google Shape;588;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Task environments</a:t>
            </a:r>
            <a:endParaRPr/>
          </a:p>
        </p:txBody>
      </p:sp>
      <p:sp>
        <p:nvSpPr>
          <p:cNvPr id="589" name="Google Shape;589;p3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Environment</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A taxi must deal with a variety of roads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Traffic lights, other vehicles, pedestrians, stray animals, road works, police cars, etc.</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Interact with the customer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93" name="Shape 593"/>
        <p:cNvGrpSpPr/>
        <p:nvPr/>
      </p:nvGrpSpPr>
      <p:grpSpPr>
        <a:xfrm>
          <a:off x="0" y="0"/>
          <a:ext cx="0" cy="0"/>
          <a:chOff x="0" y="0"/>
          <a:chExt cx="0" cy="0"/>
        </a:xfrm>
      </p:grpSpPr>
      <p:sp>
        <p:nvSpPr>
          <p:cNvPr id="594" name="Google Shape;594;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Task environments</a:t>
            </a:r>
            <a:endParaRPr/>
          </a:p>
        </p:txBody>
      </p:sp>
      <p:sp>
        <p:nvSpPr>
          <p:cNvPr id="595" name="Google Shape;595;p32"/>
          <p:cNvSpPr txBox="1"/>
          <p:nvPr>
            <p:ph idx="1" type="body"/>
          </p:nvPr>
        </p:nvSpPr>
        <p:spPr>
          <a:xfrm>
            <a:off x="685800" y="1600200"/>
            <a:ext cx="7772400" cy="48006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Actuators (for outputs)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Control over the accelerator, steering, gear shifting and braking</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A display to communicate with the customers</a:t>
            </a:r>
            <a:endParaRPr/>
          </a:p>
          <a:p>
            <a:pPr indent="-341313" lvl="0" marL="341313" rtl="0" algn="l">
              <a:lnSpc>
                <a:spcPct val="90000"/>
              </a:lnSpc>
              <a:spcBef>
                <a:spcPts val="800"/>
              </a:spcBef>
              <a:spcAft>
                <a:spcPts val="0"/>
              </a:spcAft>
              <a:buClr>
                <a:srgbClr val="000000"/>
              </a:buClr>
              <a:buSzPts val="2560"/>
              <a:buFont typeface="Arial"/>
              <a:buChar char="•"/>
            </a:pPr>
            <a:r>
              <a:rPr lang="en-US" sz="3200">
                <a:solidFill>
                  <a:srgbClr val="000000"/>
                </a:solidFill>
              </a:rPr>
              <a:t>Sensors (for inputs)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Detect other vehicles, road situations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GPS (Global Positioning System) to know where the taxi is </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Many more devices are necessary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599" name="Shape 599"/>
        <p:cNvGrpSpPr/>
        <p:nvPr/>
      </p:nvGrpSpPr>
      <p:grpSpPr>
        <a:xfrm>
          <a:off x="0" y="0"/>
          <a:ext cx="0" cy="0"/>
          <a:chOff x="0" y="0"/>
          <a:chExt cx="0" cy="0"/>
        </a:xfrm>
      </p:grpSpPr>
      <p:sp>
        <p:nvSpPr>
          <p:cNvPr id="600" name="Google Shape;600;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Calibri"/>
              <a:buNone/>
            </a:pPr>
            <a:r>
              <a:rPr lang="en-US" sz="4400">
                <a:solidFill>
                  <a:srgbClr val="000000"/>
                </a:solidFill>
              </a:rPr>
              <a:t>Task environments</a:t>
            </a:r>
            <a:endParaRPr/>
          </a:p>
        </p:txBody>
      </p:sp>
      <p:sp>
        <p:nvSpPr>
          <p:cNvPr id="601" name="Google Shape;601;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A sketch of automated taxi driver</a:t>
            </a:r>
            <a:endParaRPr/>
          </a:p>
        </p:txBody>
      </p:sp>
      <p:pic>
        <p:nvPicPr>
          <p:cNvPr id="602" name="Google Shape;602;p33"/>
          <p:cNvPicPr preferRelativeResize="0"/>
          <p:nvPr/>
        </p:nvPicPr>
        <p:blipFill rotWithShape="1">
          <a:blip r:embed="rId3">
            <a:alphaModFix/>
          </a:blip>
          <a:srcRect b="0" l="0" r="0" t="0"/>
          <a:stretch/>
        </p:blipFill>
        <p:spPr>
          <a:xfrm>
            <a:off x="152400" y="2700338"/>
            <a:ext cx="8839200" cy="29384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608" name="Google Shape;608;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pic>
        <p:nvPicPr>
          <p:cNvPr id="609" name="Google Shape;609;p34"/>
          <p:cNvPicPr preferRelativeResize="0"/>
          <p:nvPr/>
        </p:nvPicPr>
        <p:blipFill rotWithShape="1">
          <a:blip r:embed="rId3">
            <a:alphaModFix/>
          </a:blip>
          <a:srcRect b="0" l="0" r="0" t="0"/>
          <a:stretch/>
        </p:blipFill>
        <p:spPr>
          <a:xfrm>
            <a:off x="990600" y="681037"/>
            <a:ext cx="6328584" cy="54080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13" name="Shape 613"/>
        <p:cNvGrpSpPr/>
        <p:nvPr/>
      </p:nvGrpSpPr>
      <p:grpSpPr>
        <a:xfrm>
          <a:off x="0" y="0"/>
          <a:ext cx="0" cy="0"/>
          <a:chOff x="0" y="0"/>
          <a:chExt cx="0" cy="0"/>
        </a:xfrm>
      </p:grpSpPr>
      <p:sp>
        <p:nvSpPr>
          <p:cNvPr id="614" name="Google Shape;614;p3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15" name="Google Shape;615;p35"/>
          <p:cNvSpPr txBox="1"/>
          <p:nvPr>
            <p:ph idx="1" type="body"/>
          </p:nvPr>
        </p:nvSpPr>
        <p:spPr>
          <a:xfrm>
            <a:off x="685800" y="1752600"/>
            <a:ext cx="8077200" cy="45720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Fully observable vs. Partially observable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If an agent’s sensors give it access to the complete state of the environment at each point in time then the environment is </a:t>
            </a:r>
            <a:r>
              <a:rPr lang="en-US" u="sng">
                <a:solidFill>
                  <a:srgbClr val="000000"/>
                </a:solidFill>
              </a:rPr>
              <a:t>effectively and fully observable</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if the sensors detect all aspects</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That are relevant to the choice of action</a:t>
            </a:r>
            <a:endParaRPr/>
          </a:p>
          <a:p>
            <a:pPr indent="-171450" lvl="2" marL="857250" rtl="0" algn="l">
              <a:lnSpc>
                <a:spcPct val="90000"/>
              </a:lnSpc>
              <a:spcBef>
                <a:spcPts val="375"/>
              </a:spcBef>
              <a:spcAft>
                <a:spcPts val="0"/>
              </a:spcAft>
              <a:buClr>
                <a:srgbClr val="666699"/>
              </a:buClr>
              <a:buSzPts val="1170"/>
              <a:buFont typeface="Noto Sans Symbols"/>
              <a:buChar char="●"/>
            </a:pPr>
            <a:r>
              <a:rPr b="0" i="0" lang="en-US" sz="1800" u="none" strike="noStrike">
                <a:solidFill>
                  <a:srgbClr val="000000"/>
                </a:solidFill>
                <a:latin typeface="Times New Roman"/>
                <a:ea typeface="Times New Roman"/>
                <a:cs typeface="Times New Roman"/>
                <a:sym typeface="Times New Roman"/>
              </a:rPr>
              <a:t>In such environments, the agent does not need to keep track of the changes in the environment. </a:t>
            </a:r>
            <a:endParaRPr/>
          </a:p>
          <a:p>
            <a:pPr indent="-171450" lvl="2" marL="857250" rtl="0" algn="l">
              <a:lnSpc>
                <a:spcPct val="90000"/>
              </a:lnSpc>
              <a:spcBef>
                <a:spcPts val="375"/>
              </a:spcBef>
              <a:spcAft>
                <a:spcPts val="0"/>
              </a:spcAft>
              <a:buClr>
                <a:srgbClr val="666699"/>
              </a:buClr>
              <a:buSzPts val="1170"/>
              <a:buFont typeface="Noto Sans Symbols"/>
              <a:buChar char="●"/>
            </a:pPr>
            <a:r>
              <a:rPr b="0" i="0" lang="en-US" sz="1800" u="none" strike="noStrike">
                <a:solidFill>
                  <a:srgbClr val="000000"/>
                </a:solidFill>
                <a:latin typeface="Times New Roman"/>
                <a:ea typeface="Times New Roman"/>
                <a:cs typeface="Times New Roman"/>
                <a:sym typeface="Times New Roman"/>
              </a:rPr>
              <a:t>A chess playing system is an example of a system that operates in a fully observable environment. </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19" name="Shape 619"/>
        <p:cNvGrpSpPr/>
        <p:nvPr/>
      </p:nvGrpSpPr>
      <p:grpSpPr>
        <a:xfrm>
          <a:off x="0" y="0"/>
          <a:ext cx="0" cy="0"/>
          <a:chOff x="0" y="0"/>
          <a:chExt cx="0" cy="0"/>
        </a:xfrm>
      </p:grpSpPr>
      <p:sp>
        <p:nvSpPr>
          <p:cNvPr id="620" name="Google Shape;620;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lnSpcReduction="10000"/>
          </a:bodyPr>
          <a:lstStyle/>
          <a:p>
            <a:pPr indent="-341313" lvl="0" marL="341313" rtl="0" algn="l">
              <a:lnSpc>
                <a:spcPct val="90000"/>
              </a:lnSpc>
              <a:spcBef>
                <a:spcPts val="0"/>
              </a:spcBef>
              <a:spcAft>
                <a:spcPts val="0"/>
              </a:spcAft>
              <a:buClr>
                <a:srgbClr val="000000"/>
              </a:buClr>
              <a:buSzPts val="2240"/>
              <a:buFont typeface="Times New Roman"/>
              <a:buChar char="•"/>
            </a:pPr>
            <a:r>
              <a:rPr lang="en-US" sz="2800">
                <a:solidFill>
                  <a:srgbClr val="000000"/>
                </a:solidFill>
              </a:rPr>
              <a:t>Partially observable</a:t>
            </a:r>
            <a:endParaRPr/>
          </a:p>
          <a:p>
            <a:pPr indent="-339725" lvl="0" marL="341313" rtl="0" algn="l">
              <a:lnSpc>
                <a:spcPct val="90000"/>
              </a:lnSpc>
              <a:spcBef>
                <a:spcPts val="700"/>
              </a:spcBef>
              <a:spcAft>
                <a:spcPts val="0"/>
              </a:spcAft>
              <a:buClr>
                <a:srgbClr val="000000"/>
              </a:buClr>
              <a:buSzPts val="2240"/>
              <a:buFont typeface="Calibri"/>
              <a:buNone/>
            </a:pPr>
            <a:r>
              <a:rPr lang="en-US" sz="2800">
                <a:solidFill>
                  <a:srgbClr val="000000"/>
                </a:solidFill>
              </a:rPr>
              <a:t>An environment might be Partially observable because of noisy and inaccurate sensors or because parts of the state are simply missing from the sensor data.</a:t>
            </a:r>
            <a:endParaRPr/>
          </a:p>
          <a:p>
            <a:pPr indent="-339725" lvl="0" marL="341313" rtl="0" algn="l">
              <a:lnSpc>
                <a:spcPct val="90000"/>
              </a:lnSpc>
              <a:spcBef>
                <a:spcPts val="700"/>
              </a:spcBef>
              <a:spcAft>
                <a:spcPts val="0"/>
              </a:spcAft>
              <a:buClr>
                <a:srgbClr val="000000"/>
              </a:buClr>
              <a:buSzPts val="2240"/>
              <a:buFont typeface="Calibri"/>
              <a:buNone/>
            </a:pPr>
            <a:r>
              <a:rPr b="1" lang="en-US" sz="2800" u="sng">
                <a:solidFill>
                  <a:srgbClr val="000000"/>
                </a:solidFill>
              </a:rPr>
              <a:t>Example:</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A local dirt sensor of the cleaner cannot tell</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Whether other squares are clean or not </a:t>
            </a:r>
            <a:endParaRPr/>
          </a:p>
          <a:p>
            <a:pPr indent="0" lvl="1" marL="457200" rtl="0" algn="l">
              <a:lnSpc>
                <a:spcPct val="90000"/>
              </a:lnSpc>
              <a:spcBef>
                <a:spcPts val="600"/>
              </a:spcBef>
              <a:spcAft>
                <a:spcPts val="0"/>
              </a:spcAft>
              <a:buClr>
                <a:srgbClr val="C09E4A"/>
              </a:buClr>
              <a:buSzPts val="1680"/>
              <a:buNone/>
            </a:pPr>
            <a:r>
              <a:rPr lang="en-US" sz="2400">
                <a:solidFill>
                  <a:srgbClr val="000000"/>
                </a:solidFill>
              </a:rPr>
              <a:t>If the agent doesn’t have any sensors, then it is </a:t>
            </a:r>
            <a:r>
              <a:rPr b="1" lang="en-US" sz="2400">
                <a:solidFill>
                  <a:srgbClr val="000000"/>
                </a:solidFill>
              </a:rPr>
              <a:t>unobservable</a:t>
            </a:r>
            <a:endParaRPr/>
          </a:p>
          <a:p>
            <a:pPr indent="-341313" lvl="0" marL="341313" rtl="0" algn="l">
              <a:lnSpc>
                <a:spcPct val="90000"/>
              </a:lnSpc>
              <a:spcBef>
                <a:spcPts val="600"/>
              </a:spcBef>
              <a:spcAft>
                <a:spcPts val="0"/>
              </a:spcAft>
              <a:buClr>
                <a:schemeClr val="dk1"/>
              </a:buClr>
              <a:buSzPts val="1920"/>
              <a:buFont typeface="Arial"/>
              <a:buNone/>
            </a:pPr>
            <a:r>
              <a:t/>
            </a:r>
            <a:endParaRPr sz="24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24" name="Shape 624"/>
        <p:cNvGrpSpPr/>
        <p:nvPr/>
      </p:nvGrpSpPr>
      <p:grpSpPr>
        <a:xfrm>
          <a:off x="0" y="0"/>
          <a:ext cx="0" cy="0"/>
          <a:chOff x="0" y="0"/>
          <a:chExt cx="0" cy="0"/>
        </a:xfrm>
      </p:grpSpPr>
      <p:sp>
        <p:nvSpPr>
          <p:cNvPr id="625" name="Google Shape;625;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26" name="Google Shape;626;p37"/>
          <p:cNvSpPr txBox="1"/>
          <p:nvPr>
            <p:ph idx="1" type="body"/>
          </p:nvPr>
        </p:nvSpPr>
        <p:spPr>
          <a:xfrm>
            <a:off x="685800" y="1828800"/>
            <a:ext cx="7772400" cy="4572000"/>
          </a:xfrm>
          <a:prstGeom prst="rect">
            <a:avLst/>
          </a:prstGeom>
          <a:noFill/>
          <a:ln>
            <a:noFill/>
          </a:ln>
        </p:spPr>
        <p:txBody>
          <a:bodyPr anchorCtr="0" anchor="t" bIns="45700" lIns="91425" spcFirstLastPara="1" rIns="91425" wrap="square" tIns="45700">
            <a:normAutofit fontScale="92500" lnSpcReduction="20000"/>
          </a:bodyPr>
          <a:lstStyle/>
          <a:p>
            <a:pPr indent="-341313" lvl="0" marL="341313" rtl="0" algn="l">
              <a:lnSpc>
                <a:spcPct val="90000"/>
              </a:lnSpc>
              <a:spcBef>
                <a:spcPts val="0"/>
              </a:spcBef>
              <a:spcAft>
                <a:spcPts val="0"/>
              </a:spcAft>
              <a:buClr>
                <a:srgbClr val="000000"/>
              </a:buClr>
              <a:buSzPct val="80000"/>
              <a:buFont typeface="Times New Roman"/>
              <a:buChar char="•"/>
            </a:pPr>
            <a:r>
              <a:rPr lang="en-US" sz="2800">
                <a:solidFill>
                  <a:srgbClr val="000000"/>
                </a:solidFill>
              </a:rPr>
              <a:t>Deterministic vs. stochastic </a:t>
            </a:r>
            <a:endParaRPr/>
          </a:p>
          <a:p>
            <a:pPr indent="-284163" lvl="1" marL="741363" rtl="0" algn="l">
              <a:lnSpc>
                <a:spcPct val="90000"/>
              </a:lnSpc>
              <a:spcBef>
                <a:spcPts val="600"/>
              </a:spcBef>
              <a:spcAft>
                <a:spcPts val="0"/>
              </a:spcAft>
              <a:buClr>
                <a:srgbClr val="C09E4A"/>
              </a:buClr>
              <a:buSzPct val="70000"/>
              <a:buFont typeface="Noto Sans Symbols"/>
              <a:buChar char="●"/>
            </a:pPr>
            <a:r>
              <a:rPr lang="en-US" sz="2400">
                <a:solidFill>
                  <a:srgbClr val="000000"/>
                </a:solidFill>
              </a:rPr>
              <a:t>next state of the environment Completely determined by the current state and the actions executed by the agent, then the environment is deterministic, otherwise, it is Stochastic. </a:t>
            </a:r>
            <a:r>
              <a:rPr b="0" i="0" lang="en-US" sz="1800" u="none" strike="noStrike">
                <a:solidFill>
                  <a:srgbClr val="000000"/>
                </a:solidFill>
                <a:latin typeface="Times New Roman"/>
                <a:ea typeface="Times New Roman"/>
                <a:cs typeface="Times New Roman"/>
                <a:sym typeface="Times New Roman"/>
              </a:rPr>
              <a:t>Image analysis systems are examples of this kind of situation. The processed image is determined completely by the current image and the processing operations. </a:t>
            </a:r>
            <a:endParaRPr sz="2400">
              <a:solidFill>
                <a:srgbClr val="000000"/>
              </a:solidFill>
            </a:endParaRPr>
          </a:p>
          <a:p>
            <a:pPr indent="-284163" lvl="1" marL="741363" rtl="0" algn="l">
              <a:lnSpc>
                <a:spcPct val="90000"/>
              </a:lnSpc>
              <a:spcBef>
                <a:spcPts val="600"/>
              </a:spcBef>
              <a:spcAft>
                <a:spcPts val="0"/>
              </a:spcAft>
              <a:buClr>
                <a:srgbClr val="C09E4A"/>
              </a:buClr>
              <a:buSzPct val="70000"/>
              <a:buFont typeface="Noto Sans Symbols"/>
              <a:buChar char="●"/>
            </a:pPr>
            <a:r>
              <a:rPr lang="en-US" sz="2400">
                <a:solidFill>
                  <a:srgbClr val="000000"/>
                </a:solidFill>
              </a:rPr>
              <a:t>An agent needn’t worry about uncertainty in a deterministic and fully observable environment</a:t>
            </a:r>
            <a:endParaRPr/>
          </a:p>
          <a:p>
            <a:pPr indent="-284163" lvl="1" marL="741363" rtl="0" algn="l">
              <a:lnSpc>
                <a:spcPct val="90000"/>
              </a:lnSpc>
              <a:spcBef>
                <a:spcPts val="600"/>
              </a:spcBef>
              <a:spcAft>
                <a:spcPts val="0"/>
              </a:spcAft>
              <a:buClr>
                <a:srgbClr val="C09E4A"/>
              </a:buClr>
              <a:buSzPct val="70000"/>
              <a:buFont typeface="Noto Sans Symbols"/>
              <a:buChar char="●"/>
            </a:pPr>
            <a:r>
              <a:rPr lang="en-US" sz="2400">
                <a:solidFill>
                  <a:srgbClr val="000000"/>
                </a:solidFill>
              </a:rPr>
              <a:t>Strategic environment:  deterministic except for actions of other agents</a:t>
            </a:r>
            <a:endParaRPr/>
          </a:p>
          <a:p>
            <a:pPr indent="-282575" lvl="1" marL="741363" rtl="0" algn="l">
              <a:lnSpc>
                <a:spcPct val="90000"/>
              </a:lnSpc>
              <a:spcBef>
                <a:spcPts val="600"/>
              </a:spcBef>
              <a:spcAft>
                <a:spcPts val="0"/>
              </a:spcAft>
              <a:buClr>
                <a:srgbClr val="000000"/>
              </a:buClr>
              <a:buSzPct val="70000"/>
              <a:buFont typeface="Calibri"/>
              <a:buNone/>
            </a:pPr>
            <a:r>
              <a:rPr lang="en-US" sz="2400">
                <a:solidFill>
                  <a:srgbClr val="000000"/>
                </a:solidFill>
              </a:rPr>
              <a:t>-Cleaner and taxi driver are:</a:t>
            </a:r>
            <a:endParaRPr/>
          </a:p>
          <a:p>
            <a:pPr indent="-171450" lvl="2" marL="857250" rtl="0" algn="l">
              <a:lnSpc>
                <a:spcPct val="90000"/>
              </a:lnSpc>
              <a:spcBef>
                <a:spcPts val="500"/>
              </a:spcBef>
              <a:spcAft>
                <a:spcPts val="0"/>
              </a:spcAft>
              <a:buClr>
                <a:srgbClr val="666699"/>
              </a:buClr>
              <a:buSzPct val="64999"/>
              <a:buFont typeface="Noto Sans Symbols"/>
              <a:buChar char="●"/>
            </a:pPr>
            <a:r>
              <a:rPr lang="en-US" sz="2000">
                <a:solidFill>
                  <a:srgbClr val="000000"/>
                </a:solidFill>
              </a:rPr>
              <a:t>Stochastic because of some unobservable aspects </a:t>
            </a:r>
            <a:r>
              <a:rPr lang="en-US" sz="2000">
                <a:solidFill>
                  <a:srgbClr val="000000"/>
                </a:solidFill>
                <a:latin typeface="Noto Sans Symbols"/>
                <a:ea typeface="Noto Sans Symbols"/>
                <a:cs typeface="Noto Sans Symbols"/>
                <a:sym typeface="Noto Sans Symbols"/>
              </a:rPr>
              <a:t>🡪</a:t>
            </a:r>
            <a:r>
              <a:rPr lang="en-US" sz="2000">
                <a:solidFill>
                  <a:srgbClr val="000000"/>
                </a:solidFill>
              </a:rPr>
              <a:t> noise or unknown</a:t>
            </a:r>
            <a:endParaRPr/>
          </a:p>
          <a:p>
            <a:pPr indent="-95091" lvl="2" marL="857250" rtl="0" algn="l">
              <a:lnSpc>
                <a:spcPct val="90000"/>
              </a:lnSpc>
              <a:spcBef>
                <a:spcPts val="500"/>
              </a:spcBef>
              <a:spcAft>
                <a:spcPts val="0"/>
              </a:spcAft>
              <a:buClr>
                <a:srgbClr val="666699"/>
              </a:buClr>
              <a:buSzPct val="64999"/>
              <a:buFont typeface="Noto Sans Symbols"/>
              <a:buNone/>
            </a:pPr>
            <a:r>
              <a:t/>
            </a:r>
            <a:endParaRPr sz="2000">
              <a:solidFill>
                <a:srgbClr val="000000"/>
              </a:solidFill>
            </a:endParaRPr>
          </a:p>
          <a:p>
            <a:pPr indent="0" lvl="2" marL="685800" rtl="0" algn="l">
              <a:lnSpc>
                <a:spcPct val="90000"/>
              </a:lnSpc>
              <a:spcBef>
                <a:spcPts val="500"/>
              </a:spcBef>
              <a:spcAft>
                <a:spcPts val="0"/>
              </a:spcAft>
              <a:buClr>
                <a:srgbClr val="666699"/>
              </a:buClr>
              <a:buSzPct val="64999"/>
              <a:buNone/>
            </a:pPr>
            <a:r>
              <a:rPr lang="en-US" sz="2000">
                <a:solidFill>
                  <a:srgbClr val="000000"/>
                </a:solidFill>
              </a:rPr>
              <a:t>Uncertain- neither fully observable nor deterministic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632" name="Google Shape;632;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000000"/>
              </a:buClr>
              <a:buSzPts val="1800"/>
              <a:buChar char="•"/>
            </a:pPr>
            <a:r>
              <a:rPr b="0" i="0" lang="en-US" sz="1800" u="none" strike="noStrike">
                <a:solidFill>
                  <a:srgbClr val="000000"/>
                </a:solidFill>
                <a:latin typeface="Times New Roman"/>
                <a:ea typeface="Times New Roman"/>
                <a:cs typeface="Times New Roman"/>
                <a:sym typeface="Times New Roman"/>
              </a:rPr>
              <a:t>If the environment state is wholly determined by the preceding state and the actions of </a:t>
            </a:r>
            <a:r>
              <a:rPr b="0" i="1" lang="en-US" sz="1800" u="none" strike="noStrike">
                <a:solidFill>
                  <a:srgbClr val="000000"/>
                </a:solidFill>
                <a:latin typeface="Times New Roman"/>
                <a:ea typeface="Times New Roman"/>
                <a:cs typeface="Times New Roman"/>
                <a:sym typeface="Times New Roman"/>
              </a:rPr>
              <a:t>multiple </a:t>
            </a:r>
            <a:r>
              <a:rPr b="0" i="0" lang="en-US" sz="1800" u="none" strike="noStrike">
                <a:solidFill>
                  <a:srgbClr val="000000"/>
                </a:solidFill>
                <a:latin typeface="Times New Roman"/>
                <a:ea typeface="Times New Roman"/>
                <a:cs typeface="Times New Roman"/>
                <a:sym typeface="Times New Roman"/>
              </a:rPr>
              <a:t>agents, then the environment is said to be strategic. Example: Chess. There are two agents, the players and the next state of the board is strategically determined by the players’ actions.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36" name="Shape 636"/>
        <p:cNvGrpSpPr/>
        <p:nvPr/>
      </p:nvGrpSpPr>
      <p:grpSpPr>
        <a:xfrm>
          <a:off x="0" y="0"/>
          <a:ext cx="0" cy="0"/>
          <a:chOff x="0" y="0"/>
          <a:chExt cx="0" cy="0"/>
        </a:xfrm>
      </p:grpSpPr>
      <p:sp>
        <p:nvSpPr>
          <p:cNvPr id="637" name="Google Shape;637;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38" name="Google Shape;638;p39"/>
          <p:cNvSpPr txBox="1"/>
          <p:nvPr>
            <p:ph idx="1" type="body"/>
          </p:nvPr>
        </p:nvSpPr>
        <p:spPr>
          <a:xfrm>
            <a:off x="457200" y="1676400"/>
            <a:ext cx="8458200" cy="4724400"/>
          </a:xfrm>
          <a:prstGeom prst="rect">
            <a:avLst/>
          </a:prstGeom>
          <a:noFill/>
          <a:ln>
            <a:noFill/>
          </a:ln>
        </p:spPr>
        <p:txBody>
          <a:bodyPr anchorCtr="0" anchor="t" bIns="45700" lIns="91425" spcFirstLastPara="1" rIns="91425" wrap="square" tIns="45700">
            <a:normAutofit lnSpcReduction="10000"/>
          </a:bodyPr>
          <a:lstStyle/>
          <a:p>
            <a:pPr indent="-341313" lvl="0" marL="341313" rtl="0" algn="l">
              <a:lnSpc>
                <a:spcPct val="90000"/>
              </a:lnSpc>
              <a:spcBef>
                <a:spcPts val="0"/>
              </a:spcBef>
              <a:spcAft>
                <a:spcPts val="0"/>
              </a:spcAft>
              <a:buClr>
                <a:srgbClr val="000000"/>
              </a:buClr>
              <a:buSzPts val="2240"/>
              <a:buFont typeface="Times New Roman"/>
              <a:buChar char="•"/>
            </a:pPr>
            <a:r>
              <a:rPr lang="en-US" sz="2800">
                <a:solidFill>
                  <a:srgbClr val="000000"/>
                </a:solidFill>
              </a:rPr>
              <a:t>Episodic  vs. sequential </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An episode = agent’s single pair of </a:t>
            </a:r>
            <a:r>
              <a:rPr lang="en-US" sz="2400" u="sng">
                <a:solidFill>
                  <a:srgbClr val="000000"/>
                </a:solidFill>
              </a:rPr>
              <a:t>perception &amp; action</a:t>
            </a:r>
            <a:r>
              <a:rPr lang="en-US" sz="2400">
                <a:solidFill>
                  <a:srgbClr val="000000"/>
                </a:solidFill>
              </a:rPr>
              <a:t> </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The quality of the agent’s action does not depend on other episodes </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Every episode is independent of each other</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Episodic environment is simpler</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The agent does not need to think ahead</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For example, an agent that has to spot defective parts on an assembly line bases each decision on the current part, regardless of previous decisions; moreover, the current decision doesn’t affect whether the next part is defective</a:t>
            </a:r>
            <a:endParaRPr sz="2000">
              <a:solidFill>
                <a:srgbClr val="000000"/>
              </a:solidFill>
            </a:endParaRPr>
          </a:p>
          <a:p>
            <a:pPr indent="-341313" lvl="0" marL="341313" rtl="0" algn="l">
              <a:lnSpc>
                <a:spcPct val="90000"/>
              </a:lnSpc>
              <a:spcBef>
                <a:spcPts val="700"/>
              </a:spcBef>
              <a:spcAft>
                <a:spcPts val="0"/>
              </a:spcAft>
              <a:buClr>
                <a:srgbClr val="000000"/>
              </a:buClr>
              <a:buSzPts val="2240"/>
              <a:buFont typeface="Arial"/>
              <a:buChar char="•"/>
            </a:pPr>
            <a:r>
              <a:rPr lang="en-US" sz="2800">
                <a:solidFill>
                  <a:srgbClr val="000000"/>
                </a:solidFill>
              </a:rPr>
              <a:t>Sequential</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Current action may affect all future decisions</a:t>
            </a:r>
            <a:endParaRPr/>
          </a:p>
          <a:p>
            <a:pPr indent="-282575" lvl="1" marL="741363" rtl="0" algn="l">
              <a:lnSpc>
                <a:spcPct val="90000"/>
              </a:lnSpc>
              <a:spcBef>
                <a:spcPts val="600"/>
              </a:spcBef>
              <a:spcAft>
                <a:spcPts val="0"/>
              </a:spcAft>
              <a:buClr>
                <a:srgbClr val="000000"/>
              </a:buClr>
              <a:buSzPts val="1680"/>
              <a:buFont typeface="Calibri"/>
              <a:buNone/>
            </a:pPr>
            <a:r>
              <a:rPr lang="en-US" sz="2400">
                <a:solidFill>
                  <a:srgbClr val="000000"/>
                </a:solidFill>
              </a:rPr>
              <a:t>-Ex. Taxi driving and chess.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22" name="Shape 422"/>
        <p:cNvGrpSpPr/>
        <p:nvPr/>
      </p:nvGrpSpPr>
      <p:grpSpPr>
        <a:xfrm>
          <a:off x="0" y="0"/>
          <a:ext cx="0" cy="0"/>
          <a:chOff x="0" y="0"/>
          <a:chExt cx="0" cy="0"/>
        </a:xfrm>
      </p:grpSpPr>
      <p:pic>
        <p:nvPicPr>
          <p:cNvPr id="423" name="Google Shape;423;p4"/>
          <p:cNvPicPr preferRelativeResize="0"/>
          <p:nvPr/>
        </p:nvPicPr>
        <p:blipFill rotWithShape="1">
          <a:blip r:embed="rId3">
            <a:alphaModFix/>
          </a:blip>
          <a:srcRect b="0" l="0" r="0" t="0"/>
          <a:stretch/>
        </p:blipFill>
        <p:spPr>
          <a:xfrm>
            <a:off x="1676400" y="1676400"/>
            <a:ext cx="6705600" cy="4217988"/>
          </a:xfrm>
          <a:prstGeom prst="rect">
            <a:avLst/>
          </a:prstGeom>
          <a:noFill/>
          <a:ln>
            <a:noFill/>
          </a:ln>
        </p:spPr>
      </p:pic>
      <p:sp>
        <p:nvSpPr>
          <p:cNvPr id="424" name="Google Shape;424;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Diagram of an agent</a:t>
            </a:r>
            <a:endParaRPr/>
          </a:p>
        </p:txBody>
      </p:sp>
      <p:sp>
        <p:nvSpPr>
          <p:cNvPr id="425" name="Google Shape;425;p4"/>
          <p:cNvSpPr txBox="1"/>
          <p:nvPr/>
        </p:nvSpPr>
        <p:spPr>
          <a:xfrm>
            <a:off x="5486400" y="6019800"/>
            <a:ext cx="2895600"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8383AD"/>
              </a:buClr>
              <a:buSzPts val="2400"/>
              <a:buFont typeface="Times New Roman"/>
              <a:buNone/>
            </a:pPr>
            <a:r>
              <a:rPr lang="en-US" sz="2400">
                <a:solidFill>
                  <a:srgbClr val="8383AD"/>
                </a:solidFill>
                <a:latin typeface="Times New Roman"/>
                <a:ea typeface="Times New Roman"/>
                <a:cs typeface="Times New Roman"/>
                <a:sym typeface="Times New Roman"/>
              </a:rPr>
              <a:t>What AI should fill </a:t>
            </a:r>
            <a:endParaRPr/>
          </a:p>
        </p:txBody>
      </p:sp>
      <p:cxnSp>
        <p:nvCxnSpPr>
          <p:cNvPr id="426" name="Google Shape;426;p4"/>
          <p:cNvCxnSpPr/>
          <p:nvPr/>
        </p:nvCxnSpPr>
        <p:spPr>
          <a:xfrm rot="10800000">
            <a:off x="4265613" y="4037013"/>
            <a:ext cx="2289175" cy="1908175"/>
          </a:xfrm>
          <a:prstGeom prst="straightConnector1">
            <a:avLst/>
          </a:prstGeom>
          <a:noFill/>
          <a:ln cap="sq" cmpd="sng" w="9525">
            <a:solidFill>
              <a:srgbClr val="8383AD"/>
            </a:solidFill>
            <a:prstDash val="solid"/>
            <a:miter lim="800000"/>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42" name="Shape 642"/>
        <p:cNvGrpSpPr/>
        <p:nvPr/>
      </p:nvGrpSpPr>
      <p:grpSpPr>
        <a:xfrm>
          <a:off x="0" y="0"/>
          <a:ext cx="0" cy="0"/>
          <a:chOff x="0" y="0"/>
          <a:chExt cx="0" cy="0"/>
        </a:xfrm>
      </p:grpSpPr>
      <p:sp>
        <p:nvSpPr>
          <p:cNvPr id="643" name="Google Shape;643;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44" name="Google Shape;644;p40"/>
          <p:cNvSpPr txBox="1"/>
          <p:nvPr>
            <p:ph idx="1" type="body"/>
          </p:nvPr>
        </p:nvSpPr>
        <p:spPr>
          <a:xfrm>
            <a:off x="685800" y="1676400"/>
            <a:ext cx="7772400" cy="4724400"/>
          </a:xfrm>
          <a:prstGeom prst="rect">
            <a:avLst/>
          </a:prstGeom>
          <a:noFill/>
          <a:ln>
            <a:noFill/>
          </a:ln>
        </p:spPr>
        <p:txBody>
          <a:bodyPr anchorCtr="0" anchor="t" bIns="45700" lIns="91425" spcFirstLastPara="1" rIns="91425" wrap="square" tIns="45700">
            <a:normAutofit fontScale="70000" lnSpcReduction="20000"/>
          </a:bodyPr>
          <a:lstStyle/>
          <a:p>
            <a:pPr indent="-341313" lvl="0" marL="341313" rtl="0" algn="l">
              <a:lnSpc>
                <a:spcPct val="90000"/>
              </a:lnSpc>
              <a:spcBef>
                <a:spcPts val="0"/>
              </a:spcBef>
              <a:spcAft>
                <a:spcPts val="0"/>
              </a:spcAft>
              <a:buClr>
                <a:srgbClr val="000000"/>
              </a:buClr>
              <a:buSzPct val="80000"/>
              <a:buFont typeface="Times New Roman"/>
              <a:buChar char="•"/>
            </a:pPr>
            <a:r>
              <a:rPr lang="en-US" sz="3200">
                <a:solidFill>
                  <a:srgbClr val="000000"/>
                </a:solidFill>
              </a:rPr>
              <a:t>Static vs. dynamic </a:t>
            </a:r>
            <a:endParaRPr/>
          </a:p>
          <a:p>
            <a:pPr indent="-284163" lvl="1" marL="741363" rtl="0" algn="l">
              <a:lnSpc>
                <a:spcPct val="90000"/>
              </a:lnSpc>
              <a:spcBef>
                <a:spcPts val="700"/>
              </a:spcBef>
              <a:spcAft>
                <a:spcPts val="0"/>
              </a:spcAft>
              <a:buClr>
                <a:srgbClr val="C09E4A"/>
              </a:buClr>
              <a:buSzPct val="70000"/>
              <a:buFont typeface="Noto Sans Symbols"/>
              <a:buChar char="●"/>
            </a:pPr>
            <a:r>
              <a:rPr lang="en-US" sz="2800">
                <a:solidFill>
                  <a:srgbClr val="000000"/>
                </a:solidFill>
              </a:rPr>
              <a:t>A dynamic environment is always changing over time </a:t>
            </a:r>
            <a:endParaRPr/>
          </a:p>
          <a:p>
            <a:pPr indent="-171450" lvl="2" marL="857250" rtl="0" algn="l">
              <a:lnSpc>
                <a:spcPct val="90000"/>
              </a:lnSpc>
              <a:spcBef>
                <a:spcPts val="600"/>
              </a:spcBef>
              <a:spcAft>
                <a:spcPts val="0"/>
              </a:spcAft>
              <a:buClr>
                <a:srgbClr val="666699"/>
              </a:buClr>
              <a:buSzPct val="65000"/>
              <a:buFont typeface="Noto Sans Symbols"/>
              <a:buChar char="●"/>
            </a:pPr>
            <a:r>
              <a:rPr lang="en-US" sz="2400">
                <a:solidFill>
                  <a:srgbClr val="000000"/>
                </a:solidFill>
              </a:rPr>
              <a:t>E.g., the number of people in the street</a:t>
            </a:r>
            <a:endParaRPr/>
          </a:p>
          <a:p>
            <a:pPr indent="-284163" lvl="1" marL="741363" rtl="0" algn="l">
              <a:lnSpc>
                <a:spcPct val="90000"/>
              </a:lnSpc>
              <a:spcBef>
                <a:spcPts val="700"/>
              </a:spcBef>
              <a:spcAft>
                <a:spcPts val="0"/>
              </a:spcAft>
              <a:buClr>
                <a:srgbClr val="C09E4A"/>
              </a:buClr>
              <a:buSzPct val="70000"/>
              <a:buFont typeface="Noto Sans Symbols"/>
              <a:buChar char="●"/>
            </a:pPr>
            <a:r>
              <a:rPr lang="en-US" sz="2800">
                <a:solidFill>
                  <a:srgbClr val="000000"/>
                </a:solidFill>
              </a:rPr>
              <a:t>While static environment </a:t>
            </a:r>
            <a:endParaRPr/>
          </a:p>
          <a:p>
            <a:pPr indent="-171450" lvl="2" marL="857250" rtl="0" algn="l">
              <a:lnSpc>
                <a:spcPct val="90000"/>
              </a:lnSpc>
              <a:spcBef>
                <a:spcPts val="600"/>
              </a:spcBef>
              <a:spcAft>
                <a:spcPts val="0"/>
              </a:spcAft>
              <a:buClr>
                <a:srgbClr val="666699"/>
              </a:buClr>
              <a:buSzPct val="65000"/>
              <a:buFont typeface="Noto Sans Symbols"/>
              <a:buChar char="●"/>
            </a:pPr>
            <a:r>
              <a:rPr lang="en-US" sz="2400">
                <a:solidFill>
                  <a:srgbClr val="000000"/>
                </a:solidFill>
              </a:rPr>
              <a:t>E.g., the destination</a:t>
            </a:r>
            <a:endParaRPr/>
          </a:p>
          <a:p>
            <a:pPr indent="-171450" lvl="0" marL="171450" marR="0" rtl="0" algn="just">
              <a:lnSpc>
                <a:spcPct val="90000"/>
              </a:lnSpc>
              <a:spcBef>
                <a:spcPts val="750"/>
              </a:spcBef>
              <a:spcAft>
                <a:spcPts val="0"/>
              </a:spcAft>
              <a:buClr>
                <a:srgbClr val="000000"/>
              </a:buClr>
              <a:buSzPct val="100000"/>
              <a:buChar char="•"/>
            </a:pPr>
            <a:r>
              <a:rPr b="0" i="0" lang="en-US" sz="1800" u="none" strike="noStrike">
                <a:solidFill>
                  <a:srgbClr val="000000"/>
                </a:solidFill>
                <a:latin typeface="Times New Roman"/>
                <a:ea typeface="Times New Roman"/>
                <a:cs typeface="Times New Roman"/>
                <a:sym typeface="Times New Roman"/>
              </a:rPr>
              <a:t>The only changes to the environment are those caused by the agent itself. </a:t>
            </a:r>
            <a:endParaRPr/>
          </a:p>
          <a:p>
            <a:pPr indent="-171450" lvl="0" marL="171450" marR="0" rtl="0" algn="just">
              <a:lnSpc>
                <a:spcPct val="90000"/>
              </a:lnSpc>
              <a:spcBef>
                <a:spcPts val="750"/>
              </a:spcBef>
              <a:spcAft>
                <a:spcPts val="0"/>
              </a:spcAft>
              <a:buClr>
                <a:srgbClr val="000000"/>
              </a:buClr>
              <a:buSzPct val="100000"/>
              <a:buChar char="•"/>
            </a:pPr>
            <a:r>
              <a:rPr b="0" i="0" lang="en-US" sz="1800" u="none" strike="noStrike">
                <a:solidFill>
                  <a:srgbClr val="000000"/>
                </a:solidFill>
                <a:latin typeface="Times New Roman"/>
                <a:ea typeface="Times New Roman"/>
                <a:cs typeface="Times New Roman"/>
                <a:sym typeface="Times New Roman"/>
              </a:rPr>
              <a:t>• A </a:t>
            </a:r>
            <a:r>
              <a:rPr b="1" i="0" lang="en-US" sz="1800" u="none" strike="noStrike">
                <a:solidFill>
                  <a:srgbClr val="000000"/>
                </a:solidFill>
                <a:latin typeface="Times New Roman"/>
                <a:ea typeface="Times New Roman"/>
                <a:cs typeface="Times New Roman"/>
                <a:sym typeface="Times New Roman"/>
              </a:rPr>
              <a:t>static </a:t>
            </a:r>
            <a:r>
              <a:rPr b="0" i="0" lang="en-US" sz="1800" u="none" strike="noStrike">
                <a:solidFill>
                  <a:srgbClr val="000000"/>
                </a:solidFill>
                <a:latin typeface="Times New Roman"/>
                <a:ea typeface="Times New Roman"/>
                <a:cs typeface="Times New Roman"/>
                <a:sym typeface="Times New Roman"/>
              </a:rPr>
              <a:t>environment does not change while the agent is thinking. </a:t>
            </a:r>
            <a:endParaRPr/>
          </a:p>
          <a:p>
            <a:pPr indent="-171450" lvl="0" marL="171450" marR="0" rtl="0" algn="just">
              <a:lnSpc>
                <a:spcPct val="90000"/>
              </a:lnSpc>
              <a:spcBef>
                <a:spcPts val="750"/>
              </a:spcBef>
              <a:spcAft>
                <a:spcPts val="0"/>
              </a:spcAft>
              <a:buClr>
                <a:srgbClr val="000000"/>
              </a:buClr>
              <a:buSzPct val="100000"/>
              <a:buChar char="•"/>
            </a:pPr>
            <a:r>
              <a:rPr b="0" i="0" lang="en-US" sz="1800" u="none" strike="noStrike">
                <a:solidFill>
                  <a:srgbClr val="000000"/>
                </a:solidFill>
                <a:latin typeface="Times New Roman"/>
                <a:ea typeface="Times New Roman"/>
                <a:cs typeface="Times New Roman"/>
                <a:sym typeface="Times New Roman"/>
              </a:rPr>
              <a:t>• The passage of time as an agent deliberates is irrelevant. </a:t>
            </a:r>
            <a:endParaRPr/>
          </a:p>
          <a:p>
            <a:pPr indent="-171450" lvl="0" marL="171450" marR="0" rtl="0" algn="just">
              <a:lnSpc>
                <a:spcPct val="90000"/>
              </a:lnSpc>
              <a:spcBef>
                <a:spcPts val="750"/>
              </a:spcBef>
              <a:spcAft>
                <a:spcPts val="0"/>
              </a:spcAft>
              <a:buClr>
                <a:srgbClr val="000000"/>
              </a:buClr>
              <a:buSzPct val="100000"/>
              <a:buChar char="•"/>
            </a:pPr>
            <a:r>
              <a:rPr b="0" i="0" lang="en-US" sz="1800" u="none" strike="noStrike">
                <a:solidFill>
                  <a:srgbClr val="000000"/>
                </a:solidFill>
                <a:latin typeface="Times New Roman"/>
                <a:ea typeface="Times New Roman"/>
                <a:cs typeface="Times New Roman"/>
                <a:sym typeface="Times New Roman"/>
              </a:rPr>
              <a:t>• The agent doesn’t need to observe the world during deliberation. </a:t>
            </a:r>
            <a:endParaRPr sz="2400">
              <a:solidFill>
                <a:srgbClr val="000000"/>
              </a:solidFill>
            </a:endParaRPr>
          </a:p>
          <a:p>
            <a:pPr indent="0" lvl="2" marL="685800" rtl="0" algn="l">
              <a:lnSpc>
                <a:spcPct val="90000"/>
              </a:lnSpc>
              <a:spcBef>
                <a:spcPts val="600"/>
              </a:spcBef>
              <a:spcAft>
                <a:spcPts val="0"/>
              </a:spcAft>
              <a:buClr>
                <a:srgbClr val="666699"/>
              </a:buClr>
              <a:buSzPct val="65000"/>
              <a:buNone/>
            </a:pPr>
            <a:r>
              <a:t/>
            </a:r>
            <a:endParaRPr sz="2400">
              <a:solidFill>
                <a:srgbClr val="000000"/>
              </a:solidFill>
            </a:endParaRPr>
          </a:p>
          <a:p>
            <a:pPr indent="-171450" lvl="0" marL="171450" rtl="0" algn="just">
              <a:lnSpc>
                <a:spcPct val="90000"/>
              </a:lnSpc>
              <a:spcBef>
                <a:spcPts val="750"/>
              </a:spcBef>
              <a:spcAft>
                <a:spcPts val="0"/>
              </a:spcAft>
              <a:buClr>
                <a:schemeClr val="dk1"/>
              </a:buClr>
              <a:buSzPct val="100000"/>
              <a:buChar char="•"/>
            </a:pPr>
            <a:r>
              <a:rPr b="0" i="0" lang="en-US" sz="2200" u="none" strike="noStrike">
                <a:latin typeface="Times"/>
                <a:ea typeface="Times"/>
                <a:cs typeface="Times"/>
                <a:sym typeface="Times"/>
              </a:rPr>
              <a:t>Static environments are easy to deal with because the agent need not keep looking at the world while it is deciding on an action, nor need it worry about the passage of time. </a:t>
            </a:r>
            <a:endParaRPr/>
          </a:p>
          <a:p>
            <a:pPr indent="-171450" lvl="0" marL="171450" rtl="0" algn="just">
              <a:lnSpc>
                <a:spcPct val="90000"/>
              </a:lnSpc>
              <a:spcBef>
                <a:spcPts val="750"/>
              </a:spcBef>
              <a:spcAft>
                <a:spcPts val="0"/>
              </a:spcAft>
              <a:buClr>
                <a:schemeClr val="dk1"/>
              </a:buClr>
              <a:buSzPct val="100000"/>
              <a:buChar char="•"/>
            </a:pPr>
            <a:r>
              <a:rPr b="0" i="0" lang="en-US" sz="2200" u="none" strike="noStrike">
                <a:latin typeface="Times"/>
                <a:ea typeface="Times"/>
                <a:cs typeface="Times"/>
                <a:sym typeface="Times"/>
              </a:rPr>
              <a:t>Dynamic environments, on the other hand, are continuously asking the agent what it wants to do; if it hasn’t decided yet, that counts as deciding to do nothing.</a:t>
            </a:r>
            <a:endParaRPr sz="2200">
              <a:solidFill>
                <a:srgbClr val="000000"/>
              </a:solidFill>
            </a:endParaRPr>
          </a:p>
          <a:p>
            <a:pPr indent="-341313" lvl="0" marL="341313" rtl="0" algn="l">
              <a:lnSpc>
                <a:spcPct val="90000"/>
              </a:lnSpc>
              <a:spcBef>
                <a:spcPts val="800"/>
              </a:spcBef>
              <a:spcAft>
                <a:spcPts val="0"/>
              </a:spcAft>
              <a:buClr>
                <a:srgbClr val="000000"/>
              </a:buClr>
              <a:buSzPct val="80000"/>
              <a:buFont typeface="Arial"/>
              <a:buChar char="•"/>
            </a:pPr>
            <a:r>
              <a:rPr lang="en-US" sz="3200">
                <a:solidFill>
                  <a:srgbClr val="000000"/>
                </a:solidFill>
              </a:rPr>
              <a:t>Semidynamic</a:t>
            </a:r>
            <a:endParaRPr sz="3200">
              <a:solidFill>
                <a:srgbClr val="000000"/>
              </a:solidFill>
            </a:endParaRPr>
          </a:p>
          <a:p>
            <a:pPr indent="-284163" lvl="1" marL="741363" rtl="0" algn="l">
              <a:lnSpc>
                <a:spcPct val="90000"/>
              </a:lnSpc>
              <a:spcBef>
                <a:spcPts val="700"/>
              </a:spcBef>
              <a:spcAft>
                <a:spcPts val="0"/>
              </a:spcAft>
              <a:buClr>
                <a:srgbClr val="C09E4A"/>
              </a:buClr>
              <a:buSzPct val="70000"/>
              <a:buFont typeface="Noto Sans Symbols"/>
              <a:buChar char="●"/>
            </a:pPr>
            <a:r>
              <a:rPr lang="en-US" sz="2800">
                <a:solidFill>
                  <a:srgbClr val="000000"/>
                </a:solidFill>
              </a:rPr>
              <a:t>environment is not changed over time</a:t>
            </a:r>
            <a:endParaRPr/>
          </a:p>
          <a:p>
            <a:pPr indent="-284163" lvl="1" marL="741363" rtl="0" algn="l">
              <a:lnSpc>
                <a:spcPct val="90000"/>
              </a:lnSpc>
              <a:spcBef>
                <a:spcPts val="700"/>
              </a:spcBef>
              <a:spcAft>
                <a:spcPts val="0"/>
              </a:spcAft>
              <a:buClr>
                <a:srgbClr val="C09E4A"/>
              </a:buClr>
              <a:buSzPct val="70000"/>
              <a:buFont typeface="Noto Sans Symbols"/>
              <a:buChar char="●"/>
            </a:pPr>
            <a:r>
              <a:rPr lang="en-US" sz="2800">
                <a:solidFill>
                  <a:srgbClr val="000000"/>
                </a:solidFill>
              </a:rPr>
              <a:t>but the agent’s performance score does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48" name="Shape 648"/>
        <p:cNvGrpSpPr/>
        <p:nvPr/>
      </p:nvGrpSpPr>
      <p:grpSpPr>
        <a:xfrm>
          <a:off x="0" y="0"/>
          <a:ext cx="0" cy="0"/>
          <a:chOff x="0" y="0"/>
          <a:chExt cx="0" cy="0"/>
        </a:xfrm>
      </p:grpSpPr>
      <p:sp>
        <p:nvSpPr>
          <p:cNvPr id="649" name="Google Shape;649;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50" name="Google Shape;650;p41"/>
          <p:cNvSpPr txBox="1"/>
          <p:nvPr>
            <p:ph idx="1" type="body"/>
          </p:nvPr>
        </p:nvSpPr>
        <p:spPr>
          <a:xfrm>
            <a:off x="381000" y="1981200"/>
            <a:ext cx="80772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Discrete vs. continuous</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discrete/continuous distinction applies to the </a:t>
            </a:r>
            <a:r>
              <a:rPr b="0" i="1" lang="en-US" sz="1800" u="none" strike="noStrike">
                <a:latin typeface="Times"/>
                <a:ea typeface="Times"/>
                <a:cs typeface="Times"/>
                <a:sym typeface="Times"/>
              </a:rPr>
              <a:t>state </a:t>
            </a:r>
            <a:r>
              <a:rPr b="0" i="0" lang="en-US" sz="1800" u="none" strike="noStrike">
                <a:latin typeface="Times"/>
                <a:ea typeface="Times"/>
                <a:cs typeface="Times"/>
                <a:sym typeface="Times"/>
              </a:rPr>
              <a:t>of the </a:t>
            </a:r>
            <a:r>
              <a:rPr b="0" i="0" lang="en-US" sz="1800" u="none" strike="noStrike">
                <a:latin typeface="Helvetica Neue"/>
                <a:ea typeface="Helvetica Neue"/>
                <a:cs typeface="Helvetica Neue"/>
                <a:sym typeface="Helvetica Neue"/>
              </a:rPr>
              <a:t>CONTINUOUS </a:t>
            </a:r>
            <a:r>
              <a:rPr b="0" i="0" lang="en-US" sz="1800" u="none" strike="noStrike">
                <a:latin typeface="Times"/>
                <a:ea typeface="Times"/>
                <a:cs typeface="Times"/>
                <a:sym typeface="Times"/>
              </a:rPr>
              <a:t>environment, to the way </a:t>
            </a:r>
            <a:r>
              <a:rPr b="0" i="1" lang="en-US" sz="1800" u="none" strike="noStrike">
                <a:latin typeface="Times"/>
                <a:ea typeface="Times"/>
                <a:cs typeface="Times"/>
                <a:sym typeface="Times"/>
              </a:rPr>
              <a:t>time </a:t>
            </a:r>
            <a:r>
              <a:rPr b="0" i="0" lang="en-US" sz="1800" u="none" strike="noStrike">
                <a:latin typeface="Times"/>
                <a:ea typeface="Times"/>
                <a:cs typeface="Times"/>
                <a:sym typeface="Times"/>
              </a:rPr>
              <a:t>is handled, and to the </a:t>
            </a:r>
            <a:r>
              <a:rPr b="0" i="1" lang="en-US" sz="1800" u="none" strike="noStrike">
                <a:latin typeface="Times"/>
                <a:ea typeface="Times"/>
                <a:cs typeface="Times"/>
                <a:sym typeface="Times"/>
              </a:rPr>
              <a:t>percepts </a:t>
            </a:r>
            <a:r>
              <a:rPr b="0" i="0" lang="en-US" sz="1800" u="none" strike="noStrike">
                <a:latin typeface="Times"/>
                <a:ea typeface="Times"/>
                <a:cs typeface="Times"/>
                <a:sym typeface="Times"/>
              </a:rPr>
              <a:t>and </a:t>
            </a:r>
            <a:r>
              <a:rPr b="0" i="1" lang="en-US" sz="1800" u="none" strike="noStrike">
                <a:latin typeface="Times"/>
                <a:ea typeface="Times"/>
                <a:cs typeface="Times"/>
                <a:sym typeface="Times"/>
              </a:rPr>
              <a:t>actions </a:t>
            </a:r>
            <a:r>
              <a:rPr b="0" i="0" lang="en-US" sz="1800" u="none" strike="noStrike">
                <a:latin typeface="Times"/>
                <a:ea typeface="Times"/>
                <a:cs typeface="Times"/>
                <a:sym typeface="Times"/>
              </a:rPr>
              <a:t>of the agent. </a:t>
            </a:r>
            <a:endParaRPr sz="3200">
              <a:solidFill>
                <a:srgbClr val="000000"/>
              </a:solidFill>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If there are a limited number of distinct states, clearly defined percepts and actions, the environment is discrete </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E.g., Chess game</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Continuous: Taxi driving -c</a:t>
            </a:r>
            <a:r>
              <a:rPr b="0" i="0" lang="en-US" sz="1800" u="none" strike="noStrike">
                <a:latin typeface="Times"/>
                <a:ea typeface="Times"/>
                <a:cs typeface="Times"/>
                <a:sym typeface="Times"/>
              </a:rPr>
              <a:t>ontinuously varying intensities and locations.</a:t>
            </a:r>
            <a:endParaRPr sz="2800">
              <a:solidFill>
                <a:srgbClr val="000000"/>
              </a:solidFill>
            </a:endParaRPr>
          </a:p>
          <a:p>
            <a:pPr indent="-284163" lvl="1" marL="741363" rtl="0" algn="l">
              <a:lnSpc>
                <a:spcPct val="90000"/>
              </a:lnSpc>
              <a:spcBef>
                <a:spcPts val="700"/>
              </a:spcBef>
              <a:spcAft>
                <a:spcPts val="0"/>
              </a:spcAft>
              <a:buClr>
                <a:srgbClr val="C09E4A"/>
              </a:buClr>
              <a:buSzPts val="1960"/>
              <a:buFont typeface="Noto Sans Symbols"/>
              <a:buNone/>
            </a:pPr>
            <a:r>
              <a:t/>
            </a:r>
            <a:endParaRPr sz="2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54" name="Shape 654"/>
        <p:cNvGrpSpPr/>
        <p:nvPr/>
      </p:nvGrpSpPr>
      <p:grpSpPr>
        <a:xfrm>
          <a:off x="0" y="0"/>
          <a:ext cx="0" cy="0"/>
          <a:chOff x="0" y="0"/>
          <a:chExt cx="0" cy="0"/>
        </a:xfrm>
      </p:grpSpPr>
      <p:sp>
        <p:nvSpPr>
          <p:cNvPr id="655" name="Google Shape;655;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56" name="Google Shape;656;p4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560"/>
              <a:buFont typeface="Times New Roman"/>
              <a:buChar char="•"/>
            </a:pPr>
            <a:r>
              <a:rPr lang="en-US" sz="3200">
                <a:solidFill>
                  <a:srgbClr val="000000"/>
                </a:solidFill>
              </a:rPr>
              <a:t>Single agent VS. multiagent</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Playing a crossword puzzle – single agent</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Chess playing – two agents</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Competitive multiagent environment</a:t>
            </a:r>
            <a:endParaRPr/>
          </a:p>
          <a:p>
            <a:pPr indent="-171450" lvl="2" marL="857250" rtl="0" algn="l">
              <a:lnSpc>
                <a:spcPct val="90000"/>
              </a:lnSpc>
              <a:spcBef>
                <a:spcPts val="600"/>
              </a:spcBef>
              <a:spcAft>
                <a:spcPts val="0"/>
              </a:spcAft>
              <a:buClr>
                <a:srgbClr val="666699"/>
              </a:buClr>
              <a:buSzPts val="1560"/>
              <a:buFont typeface="Noto Sans Symbols"/>
              <a:buChar char="●"/>
            </a:pPr>
            <a:r>
              <a:rPr lang="en-US" sz="2400">
                <a:solidFill>
                  <a:srgbClr val="000000"/>
                </a:solidFill>
              </a:rPr>
              <a:t>Chess playing</a:t>
            </a:r>
            <a:endParaRPr/>
          </a:p>
          <a:p>
            <a:pPr indent="-284163" lvl="1" marL="741363" rtl="0" algn="l">
              <a:lnSpc>
                <a:spcPct val="90000"/>
              </a:lnSpc>
              <a:spcBef>
                <a:spcPts val="700"/>
              </a:spcBef>
              <a:spcAft>
                <a:spcPts val="0"/>
              </a:spcAft>
              <a:buClr>
                <a:srgbClr val="C09E4A"/>
              </a:buClr>
              <a:buSzPts val="1960"/>
              <a:buFont typeface="Noto Sans Symbols"/>
              <a:buChar char="●"/>
            </a:pPr>
            <a:r>
              <a:rPr lang="en-US" sz="2800">
                <a:solidFill>
                  <a:srgbClr val="000000"/>
                </a:solidFill>
              </a:rPr>
              <a:t>Cooperative multiagent environment</a:t>
            </a:r>
            <a:endParaRPr/>
          </a:p>
          <a:p>
            <a:pPr indent="-171450" lvl="2" marL="857250" rtl="0" algn="l">
              <a:lnSpc>
                <a:spcPct val="90000"/>
              </a:lnSpc>
              <a:spcBef>
                <a:spcPts val="600"/>
              </a:spcBef>
              <a:spcAft>
                <a:spcPts val="0"/>
              </a:spcAft>
              <a:buClr>
                <a:srgbClr val="666699"/>
              </a:buClr>
              <a:buSzPts val="1560"/>
              <a:buFont typeface="Noto Sans Symbols"/>
              <a:buChar char="●"/>
            </a:pPr>
            <a:r>
              <a:rPr lang="en-US" sz="2400">
                <a:solidFill>
                  <a:srgbClr val="000000"/>
                </a:solidFill>
              </a:rPr>
              <a:t>Automated taxi driver</a:t>
            </a:r>
            <a:endParaRPr/>
          </a:p>
          <a:p>
            <a:pPr indent="-171450" lvl="2" marL="857250" rtl="0" algn="l">
              <a:lnSpc>
                <a:spcPct val="90000"/>
              </a:lnSpc>
              <a:spcBef>
                <a:spcPts val="600"/>
              </a:spcBef>
              <a:spcAft>
                <a:spcPts val="0"/>
              </a:spcAft>
              <a:buClr>
                <a:srgbClr val="666699"/>
              </a:buClr>
              <a:buSzPts val="1560"/>
              <a:buFont typeface="Noto Sans Symbols"/>
              <a:buChar char="●"/>
            </a:pPr>
            <a:r>
              <a:rPr lang="en-US" sz="2400">
                <a:solidFill>
                  <a:srgbClr val="000000"/>
                </a:solidFill>
              </a:rPr>
              <a:t>Avoiding collision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60" name="Shape 660"/>
        <p:cNvGrpSpPr/>
        <p:nvPr/>
      </p:nvGrpSpPr>
      <p:grpSpPr>
        <a:xfrm>
          <a:off x="0" y="0"/>
          <a:ext cx="0" cy="0"/>
          <a:chOff x="0" y="0"/>
          <a:chExt cx="0" cy="0"/>
        </a:xfrm>
      </p:grpSpPr>
      <p:sp>
        <p:nvSpPr>
          <p:cNvPr id="661" name="Google Shape;661;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000"/>
              <a:buFont typeface="Calibri"/>
              <a:buNone/>
            </a:pPr>
            <a:r>
              <a:rPr lang="en-US" sz="4000">
                <a:solidFill>
                  <a:srgbClr val="000000"/>
                </a:solidFill>
              </a:rPr>
              <a:t>Properties of task environments</a:t>
            </a:r>
            <a:endParaRPr/>
          </a:p>
        </p:txBody>
      </p:sp>
      <p:sp>
        <p:nvSpPr>
          <p:cNvPr id="662" name="Google Shape;662;p4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Known vs. unknown</a:t>
            </a:r>
            <a:endParaRPr/>
          </a:p>
          <a:p>
            <a:pPr indent="-339725" lvl="0" marL="341313" rtl="0" algn="l">
              <a:lnSpc>
                <a:spcPct val="90000"/>
              </a:lnSpc>
              <a:spcBef>
                <a:spcPts val="600"/>
              </a:spcBef>
              <a:spcAft>
                <a:spcPts val="0"/>
              </a:spcAft>
              <a:buClr>
                <a:srgbClr val="000000"/>
              </a:buClr>
              <a:buSzPts val="1920"/>
              <a:buFont typeface="Calibri"/>
              <a:buNone/>
            </a:pPr>
            <a:r>
              <a:rPr lang="en-US" sz="2400">
                <a:solidFill>
                  <a:srgbClr val="000000"/>
                </a:solidFill>
              </a:rPr>
              <a:t>This distinction refers not to the environment itslef but to the agent’s (or designer’s) state of knowledge about the environment.</a:t>
            </a:r>
            <a:endParaRPr/>
          </a:p>
          <a:p>
            <a:pPr indent="-339725" lvl="0" marL="341313" rtl="0" algn="l">
              <a:lnSpc>
                <a:spcPct val="90000"/>
              </a:lnSpc>
              <a:spcBef>
                <a:spcPts val="600"/>
              </a:spcBef>
              <a:spcAft>
                <a:spcPts val="0"/>
              </a:spcAft>
              <a:buClr>
                <a:srgbClr val="000000"/>
              </a:buClr>
              <a:buSzPts val="1920"/>
              <a:buFont typeface="Calibri"/>
              <a:buNone/>
            </a:pPr>
            <a:r>
              <a:rPr lang="en-US" sz="2400">
                <a:solidFill>
                  <a:srgbClr val="000000"/>
                </a:solidFill>
              </a:rPr>
              <a:t>-In known environment, the outcomes for all actions are</a:t>
            </a:r>
            <a:endParaRPr/>
          </a:p>
          <a:p>
            <a:pPr indent="-339725" lvl="0" marL="341313" rtl="0" algn="l">
              <a:lnSpc>
                <a:spcPct val="90000"/>
              </a:lnSpc>
              <a:spcBef>
                <a:spcPts val="600"/>
              </a:spcBef>
              <a:spcAft>
                <a:spcPts val="0"/>
              </a:spcAft>
              <a:buClr>
                <a:srgbClr val="000000"/>
              </a:buClr>
              <a:buSzPts val="1920"/>
              <a:buFont typeface="Calibri"/>
              <a:buNone/>
            </a:pPr>
            <a:r>
              <a:rPr lang="en-US" sz="2400">
                <a:solidFill>
                  <a:srgbClr val="000000"/>
                </a:solidFill>
              </a:rPr>
              <a:t>given.  ( example: solitaire card games).</a:t>
            </a:r>
            <a:endParaRPr/>
          </a:p>
          <a:p>
            <a:pPr indent="-339725" lvl="0" marL="341313" rtl="0" algn="l">
              <a:lnSpc>
                <a:spcPct val="90000"/>
              </a:lnSpc>
              <a:spcBef>
                <a:spcPts val="600"/>
              </a:spcBef>
              <a:spcAft>
                <a:spcPts val="0"/>
              </a:spcAft>
              <a:buClr>
                <a:srgbClr val="000000"/>
              </a:buClr>
              <a:buSzPts val="1920"/>
              <a:buFont typeface="Calibri"/>
              <a:buNone/>
            </a:pPr>
            <a:r>
              <a:rPr lang="en-US" sz="2400">
                <a:solidFill>
                  <a:srgbClr val="000000"/>
                </a:solidFill>
              </a:rPr>
              <a:t>- If the environment is unknown, the agent will have to learn how it works in order to make good decisions.( example: new video game).</a:t>
            </a:r>
            <a:endParaRPr/>
          </a:p>
          <a:p>
            <a:pPr indent="-339725" lvl="0" marL="341313" rtl="0" algn="l">
              <a:lnSpc>
                <a:spcPct val="90000"/>
              </a:lnSpc>
              <a:spcBef>
                <a:spcPts val="600"/>
              </a:spcBef>
              <a:spcAft>
                <a:spcPts val="0"/>
              </a:spcAft>
              <a:buClr>
                <a:schemeClr val="dk1"/>
              </a:buClr>
              <a:buSzPts val="1920"/>
              <a:buFont typeface="Calibri"/>
              <a:buNone/>
            </a:pPr>
            <a:r>
              <a:t/>
            </a:r>
            <a:endParaRPr sz="2400">
              <a:solidFill>
                <a:srgbClr val="000000"/>
              </a:solidFill>
            </a:endParaRPr>
          </a:p>
          <a:p>
            <a:pPr indent="-339725" lvl="0" marL="341313" rtl="0" algn="l">
              <a:lnSpc>
                <a:spcPct val="90000"/>
              </a:lnSpc>
              <a:spcBef>
                <a:spcPts val="600"/>
              </a:spcBef>
              <a:spcAft>
                <a:spcPts val="0"/>
              </a:spcAft>
              <a:buClr>
                <a:schemeClr val="dk1"/>
              </a:buClr>
              <a:buSzPts val="1920"/>
              <a:buFont typeface="Calibri"/>
              <a:buNone/>
            </a:pPr>
            <a:r>
              <a:t/>
            </a:r>
            <a:endParaRPr sz="24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66" name="Shape 666"/>
        <p:cNvGrpSpPr/>
        <p:nvPr/>
      </p:nvGrpSpPr>
      <p:grpSpPr>
        <a:xfrm>
          <a:off x="0" y="0"/>
          <a:ext cx="0" cy="0"/>
          <a:chOff x="0" y="0"/>
          <a:chExt cx="0" cy="0"/>
        </a:xfrm>
      </p:grpSpPr>
      <p:sp>
        <p:nvSpPr>
          <p:cNvPr id="667" name="Google Shape;667;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Examples of task environments</a:t>
            </a:r>
            <a:endParaRPr/>
          </a:p>
        </p:txBody>
      </p:sp>
      <p:pic>
        <p:nvPicPr>
          <p:cNvPr id="668" name="Google Shape;668;p44"/>
          <p:cNvPicPr preferRelativeResize="0"/>
          <p:nvPr/>
        </p:nvPicPr>
        <p:blipFill rotWithShape="1">
          <a:blip r:embed="rId3">
            <a:alphaModFix/>
          </a:blip>
          <a:srcRect b="0" l="0" r="0" t="0"/>
          <a:stretch/>
        </p:blipFill>
        <p:spPr>
          <a:xfrm>
            <a:off x="0" y="1751013"/>
            <a:ext cx="9144000" cy="44973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72" name="Shape 672"/>
        <p:cNvGrpSpPr/>
        <p:nvPr/>
      </p:nvGrpSpPr>
      <p:grpSpPr>
        <a:xfrm>
          <a:off x="0" y="0"/>
          <a:ext cx="0" cy="0"/>
          <a:chOff x="0" y="0"/>
          <a:chExt cx="0" cy="0"/>
        </a:xfrm>
      </p:grpSpPr>
      <p:sp>
        <p:nvSpPr>
          <p:cNvPr id="673" name="Google Shape;673;p45"/>
          <p:cNvSpPr txBox="1"/>
          <p:nvPr>
            <p:ph type="title"/>
          </p:nvPr>
        </p:nvSpPr>
        <p:spPr>
          <a:xfrm>
            <a:off x="685800" y="2133600"/>
            <a:ext cx="7772400" cy="11430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Clr>
                <a:srgbClr val="404176"/>
              </a:buClr>
              <a:buSzPts val="4400"/>
              <a:buFont typeface="Arial"/>
              <a:buNone/>
            </a:pPr>
            <a:r>
              <a:rPr lang="en-US"/>
              <a:t>Structure of agents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77" name="Shape 677"/>
        <p:cNvGrpSpPr/>
        <p:nvPr/>
      </p:nvGrpSpPr>
      <p:grpSpPr>
        <a:xfrm>
          <a:off x="0" y="0"/>
          <a:ext cx="0" cy="0"/>
          <a:chOff x="0" y="0"/>
          <a:chExt cx="0" cy="0"/>
        </a:xfrm>
      </p:grpSpPr>
      <p:sp>
        <p:nvSpPr>
          <p:cNvPr id="678" name="Google Shape;678;p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Structure of agents</a:t>
            </a:r>
            <a:endParaRPr/>
          </a:p>
        </p:txBody>
      </p:sp>
      <p:sp>
        <p:nvSpPr>
          <p:cNvPr id="679" name="Google Shape;679;p4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Agent = architecture + program</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Architecture = some sort of computing device (sensors + actuators)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(Agent) Program = some function that implements the agent mapping =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Agent Program = Job of AI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83" name="Shape 683"/>
        <p:cNvGrpSpPr/>
        <p:nvPr/>
      </p:nvGrpSpPr>
      <p:grpSpPr>
        <a:xfrm>
          <a:off x="0" y="0"/>
          <a:ext cx="0" cy="0"/>
          <a:chOff x="0" y="0"/>
          <a:chExt cx="0" cy="0"/>
        </a:xfrm>
      </p:grpSpPr>
      <p:sp>
        <p:nvSpPr>
          <p:cNvPr id="684" name="Google Shape;684;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Agent programs</a:t>
            </a:r>
            <a:endParaRPr/>
          </a:p>
        </p:txBody>
      </p:sp>
      <p:sp>
        <p:nvSpPr>
          <p:cNvPr id="685" name="Google Shape;685;p4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Input for Agent Program</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Only the current percept</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Input for Agent Function</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entire percept sequence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agent must remember all of them</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Implement the agent program as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 look up table (agent function)</a:t>
            </a:r>
            <a:endParaRPr/>
          </a:p>
          <a:p>
            <a:pPr indent="-282575" lvl="1" marL="741363" rtl="0" algn="l">
              <a:lnSpc>
                <a:spcPct val="90000"/>
              </a:lnSpc>
              <a:spcBef>
                <a:spcPts val="375"/>
              </a:spcBef>
              <a:spcAft>
                <a:spcPts val="0"/>
              </a:spcAft>
              <a:buClr>
                <a:schemeClr val="dk1"/>
              </a:buClr>
              <a:buSzPts val="1260"/>
              <a:buFont typeface="Calibri"/>
              <a:buNone/>
            </a:pPr>
            <a:r>
              <a:t/>
            </a:r>
            <a:endParaRPr>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89" name="Shape 689"/>
        <p:cNvGrpSpPr/>
        <p:nvPr/>
      </p:nvGrpSpPr>
      <p:grpSpPr>
        <a:xfrm>
          <a:off x="0" y="0"/>
          <a:ext cx="0" cy="0"/>
          <a:chOff x="0" y="0"/>
          <a:chExt cx="0" cy="0"/>
        </a:xfrm>
      </p:grpSpPr>
      <p:sp>
        <p:nvSpPr>
          <p:cNvPr id="690" name="Google Shape;690;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Agent programs</a:t>
            </a:r>
            <a:endParaRPr/>
          </a:p>
        </p:txBody>
      </p:sp>
      <p:sp>
        <p:nvSpPr>
          <p:cNvPr id="691" name="Google Shape;691;p4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8383AD"/>
              </a:buClr>
              <a:buSzPts val="1680"/>
              <a:buFont typeface="Times New Roman"/>
              <a:buChar char="•"/>
            </a:pPr>
            <a:r>
              <a:rPr lang="en-US"/>
              <a:t>Skeleton design of an agent program</a:t>
            </a:r>
            <a:endParaRPr/>
          </a:p>
        </p:txBody>
      </p:sp>
      <p:pic>
        <p:nvPicPr>
          <p:cNvPr id="692" name="Google Shape;692;p48"/>
          <p:cNvPicPr preferRelativeResize="0"/>
          <p:nvPr/>
        </p:nvPicPr>
        <p:blipFill rotWithShape="1">
          <a:blip r:embed="rId3">
            <a:alphaModFix/>
          </a:blip>
          <a:srcRect b="0" l="0" r="0" t="0"/>
          <a:stretch/>
        </p:blipFill>
        <p:spPr>
          <a:xfrm>
            <a:off x="228600" y="3048000"/>
            <a:ext cx="8686800" cy="2590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696" name="Shape 696"/>
        <p:cNvGrpSpPr/>
        <p:nvPr/>
      </p:nvGrpSpPr>
      <p:grpSpPr>
        <a:xfrm>
          <a:off x="0" y="0"/>
          <a:ext cx="0" cy="0"/>
          <a:chOff x="0" y="0"/>
          <a:chExt cx="0" cy="0"/>
        </a:xfrm>
      </p:grpSpPr>
      <p:sp>
        <p:nvSpPr>
          <p:cNvPr id="697" name="Google Shape;697;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Agent Programs</a:t>
            </a:r>
            <a:endParaRPr/>
          </a:p>
        </p:txBody>
      </p:sp>
      <p:sp>
        <p:nvSpPr>
          <p:cNvPr id="698" name="Google Shape;698;p4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P = the set of possible percepts</a:t>
            </a:r>
            <a:endParaRPr/>
          </a:p>
          <a:p>
            <a:pPr indent="-341313" lvl="0" marL="341313" rtl="0" algn="l">
              <a:lnSpc>
                <a:spcPct val="90000"/>
              </a:lnSpc>
              <a:spcBef>
                <a:spcPts val="750"/>
              </a:spcBef>
              <a:spcAft>
                <a:spcPts val="0"/>
              </a:spcAft>
              <a:buClr>
                <a:srgbClr val="000000"/>
              </a:buClr>
              <a:buSzPts val="1680"/>
              <a:buFont typeface="Times New Roman"/>
              <a:buChar char="•"/>
            </a:pPr>
            <a:r>
              <a:rPr lang="en-US">
                <a:solidFill>
                  <a:srgbClr val="000000"/>
                </a:solidFill>
              </a:rPr>
              <a:t>T= lifetime of the agent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total number of percepts it receives</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Size of the look up table</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Consider playing chess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P =10, T=150</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Will require a table of at least 10</a:t>
            </a:r>
            <a:r>
              <a:rPr baseline="30000" lang="en-US">
                <a:solidFill>
                  <a:srgbClr val="000000"/>
                </a:solidFill>
              </a:rPr>
              <a:t>150</a:t>
            </a:r>
            <a:r>
              <a:rPr lang="en-US">
                <a:solidFill>
                  <a:srgbClr val="000000"/>
                </a:solidFill>
              </a:rPr>
              <a:t> entries</a:t>
            </a:r>
            <a:endParaRPr/>
          </a:p>
        </p:txBody>
      </p:sp>
      <p:graphicFrame>
        <p:nvGraphicFramePr>
          <p:cNvPr id="699" name="Google Shape;699;p49"/>
          <p:cNvGraphicFramePr/>
          <p:nvPr/>
        </p:nvGraphicFramePr>
        <p:xfrm>
          <a:off x="5562600" y="3505200"/>
          <a:ext cx="1447800" cy="774700"/>
        </p:xfrm>
        <a:graphic>
          <a:graphicData uri="http://schemas.openxmlformats.org/presentationml/2006/ole">
            <mc:AlternateContent>
              <mc:Choice Requires="v">
                <p:oleObj r:id="rId4" imgH="774700" imgW="1447800" progId="" spid="_x0000_s1">
                  <p:embed/>
                </p:oleObj>
              </mc:Choice>
              <mc:Fallback>
                <p:oleObj r:id="rId5" imgH="774700" imgW="1447800" progId="">
                  <p:embed/>
                  <p:pic>
                    <p:nvPicPr>
                      <p:cNvPr id="699" name="Google Shape;699;p49"/>
                      <p:cNvPicPr preferRelativeResize="0"/>
                      <p:nvPr/>
                    </p:nvPicPr>
                    <p:blipFill rotWithShape="1">
                      <a:blip r:embed="rId6">
                        <a:alphaModFix/>
                      </a:blip>
                      <a:srcRect b="0" l="0" r="0" t="0"/>
                      <a:stretch/>
                    </p:blipFill>
                    <p:spPr>
                      <a:xfrm>
                        <a:off x="5562600" y="3505200"/>
                        <a:ext cx="1447800" cy="774700"/>
                      </a:xfrm>
                      <a:prstGeom prst="rect">
                        <a:avLst/>
                      </a:prstGeom>
                      <a:noFill/>
                      <a:ln>
                        <a:noFill/>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432" name="Google Shape;432;p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171450" lvl="0" marL="171450" rtl="0" algn="just">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Agents can be classified into different types based on their characteristics, such as whether they are </a:t>
            </a:r>
            <a:r>
              <a:rPr b="1" lang="en-US" sz="1800">
                <a:latin typeface="Times New Roman"/>
                <a:ea typeface="Times New Roman"/>
                <a:cs typeface="Times New Roman"/>
                <a:sym typeface="Times New Roman"/>
              </a:rPr>
              <a:t>reactive or proactive,</a:t>
            </a:r>
            <a:r>
              <a:rPr lang="en-US" sz="1800">
                <a:latin typeface="Times New Roman"/>
                <a:ea typeface="Times New Roman"/>
                <a:cs typeface="Times New Roman"/>
                <a:sym typeface="Times New Roman"/>
              </a:rPr>
              <a:t> whether they have a </a:t>
            </a:r>
            <a:r>
              <a:rPr b="1" lang="en-US" sz="1800">
                <a:latin typeface="Times New Roman"/>
                <a:ea typeface="Times New Roman"/>
                <a:cs typeface="Times New Roman"/>
                <a:sym typeface="Times New Roman"/>
              </a:rPr>
              <a:t>fixed or dynamic environment</a:t>
            </a:r>
            <a:r>
              <a:rPr lang="en-US" sz="1800">
                <a:latin typeface="Times New Roman"/>
                <a:ea typeface="Times New Roman"/>
                <a:cs typeface="Times New Roman"/>
                <a:sym typeface="Times New Roman"/>
              </a:rPr>
              <a:t>, and whether they are </a:t>
            </a:r>
            <a:r>
              <a:rPr b="1" lang="en-US" sz="1800">
                <a:latin typeface="Times New Roman"/>
                <a:ea typeface="Times New Roman"/>
                <a:cs typeface="Times New Roman"/>
                <a:sym typeface="Times New Roman"/>
              </a:rPr>
              <a:t>single or multi-agent systems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1800"/>
              <a:buChar char="•"/>
            </a:pPr>
            <a:r>
              <a:rPr b="1" lang="en-US" sz="1800">
                <a:latin typeface="Times New Roman"/>
                <a:ea typeface="Times New Roman"/>
                <a:cs typeface="Times New Roman"/>
                <a:sym typeface="Times New Roman"/>
              </a:rPr>
              <a:t>Reactive agents </a:t>
            </a:r>
            <a:r>
              <a:rPr lang="en-US" sz="1800">
                <a:latin typeface="Times New Roman"/>
                <a:ea typeface="Times New Roman"/>
                <a:cs typeface="Times New Roman"/>
                <a:sym typeface="Times New Roman"/>
              </a:rPr>
              <a:t>are those that respond to immediate stimuli from their environment and take actions based on those stimuli. </a:t>
            </a:r>
            <a:r>
              <a:rPr b="1" lang="en-US" sz="1800">
                <a:latin typeface="Times New Roman"/>
                <a:ea typeface="Times New Roman"/>
                <a:cs typeface="Times New Roman"/>
                <a:sym typeface="Times New Roman"/>
              </a:rPr>
              <a:t>Proactive agents</a:t>
            </a:r>
            <a:r>
              <a:rPr lang="en-US" sz="1800">
                <a:latin typeface="Times New Roman"/>
                <a:ea typeface="Times New Roman"/>
                <a:cs typeface="Times New Roman"/>
                <a:sym typeface="Times New Roman"/>
              </a:rPr>
              <a:t>, on the other hand, take initiative and plan ahead to achieve their goals.</a:t>
            </a:r>
            <a:endParaRPr sz="18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The environment in which an agent operates can also be </a:t>
            </a:r>
            <a:r>
              <a:rPr b="1" lang="en-US" sz="1800">
                <a:latin typeface="Times New Roman"/>
                <a:ea typeface="Times New Roman"/>
                <a:cs typeface="Times New Roman"/>
                <a:sym typeface="Times New Roman"/>
              </a:rPr>
              <a:t>fixed or dynamic</a:t>
            </a:r>
            <a:r>
              <a:rPr lang="en-US" sz="1800">
                <a:latin typeface="Times New Roman"/>
                <a:ea typeface="Times New Roman"/>
                <a:cs typeface="Times New Roman"/>
                <a:sym typeface="Times New Roman"/>
              </a:rPr>
              <a:t>. Fixed environments have a static set of rules that do not change, while dynamic environments are constantly changing and require agents to adapt to new situations.</a:t>
            </a:r>
            <a:endParaRPr sz="18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1800"/>
              <a:buChar char="•"/>
            </a:pPr>
            <a:r>
              <a:rPr b="1" lang="en-US" sz="1800">
                <a:latin typeface="Times New Roman"/>
                <a:ea typeface="Times New Roman"/>
                <a:cs typeface="Times New Roman"/>
                <a:sym typeface="Times New Roman"/>
              </a:rPr>
              <a:t>Multi-agent </a:t>
            </a:r>
            <a:r>
              <a:rPr lang="en-US" sz="1800">
                <a:latin typeface="Times New Roman"/>
                <a:ea typeface="Times New Roman"/>
                <a:cs typeface="Times New Roman"/>
                <a:sym typeface="Times New Roman"/>
              </a:rPr>
              <a:t>systems involve multiple agents working together to achieve a common goal. These agents may have to coordinate their actions and communicate with each other to achieve their objectives.</a:t>
            </a:r>
            <a:endParaRPr sz="18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1800"/>
              <a:buChar char="•"/>
            </a:pPr>
            <a:r>
              <a:rPr lang="en-US" sz="1800">
                <a:latin typeface="Times New Roman"/>
                <a:ea typeface="Times New Roman"/>
                <a:cs typeface="Times New Roman"/>
                <a:sym typeface="Times New Roman"/>
              </a:rPr>
              <a:t>Agents are used in a variety of applications, including robotics, gaming, and intelligent systems. They can be implemented using different programming languages and techniques, including machine learning and natural language processing.</a:t>
            </a:r>
            <a:endParaRPr sz="1800">
              <a:latin typeface="Times New Roman"/>
              <a:ea typeface="Times New Roman"/>
              <a:cs typeface="Times New Roman"/>
              <a:sym typeface="Times New Roman"/>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03" name="Shape 703"/>
        <p:cNvGrpSpPr/>
        <p:nvPr/>
      </p:nvGrpSpPr>
      <p:grpSpPr>
        <a:xfrm>
          <a:off x="0" y="0"/>
          <a:ext cx="0" cy="0"/>
          <a:chOff x="0" y="0"/>
          <a:chExt cx="0" cy="0"/>
        </a:xfrm>
      </p:grpSpPr>
      <p:sp>
        <p:nvSpPr>
          <p:cNvPr id="704" name="Google Shape;704;p5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Agent programs</a:t>
            </a:r>
            <a:endParaRPr/>
          </a:p>
        </p:txBody>
      </p:sp>
      <p:sp>
        <p:nvSpPr>
          <p:cNvPr id="705" name="Google Shape;705;p50"/>
          <p:cNvSpPr txBox="1"/>
          <p:nvPr>
            <p:ph idx="1" type="body"/>
          </p:nvPr>
        </p:nvSpPr>
        <p:spPr>
          <a:xfrm>
            <a:off x="685800" y="1600200"/>
            <a:ext cx="8153400" cy="49530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Despite of huge size, look up table does what we want.</a:t>
            </a:r>
            <a:endParaRPr/>
          </a:p>
          <a:p>
            <a:pPr indent="-341313" lvl="0" marL="341313" rtl="0" algn="l">
              <a:lnSpc>
                <a:spcPct val="90000"/>
              </a:lnSpc>
              <a:spcBef>
                <a:spcPts val="750"/>
              </a:spcBef>
              <a:spcAft>
                <a:spcPts val="0"/>
              </a:spcAft>
              <a:buClr>
                <a:srgbClr val="000000"/>
              </a:buClr>
              <a:buSzPts val="1680"/>
              <a:buFont typeface="Times New Roman"/>
              <a:buChar char="•"/>
            </a:pPr>
            <a:r>
              <a:rPr lang="en-US">
                <a:solidFill>
                  <a:srgbClr val="000000"/>
                </a:solidFill>
              </a:rPr>
              <a:t>The key challenge of AI</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Find out how to write programs that, to the extent possible, produce rational behavior</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From a small amount of code</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Rather than a large amount of table entries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E.g., a five-line program of Newton’s Method</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V.s. huge tables of square roots, sine, cosine,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09" name="Shape 709"/>
        <p:cNvGrpSpPr/>
        <p:nvPr/>
      </p:nvGrpSpPr>
      <p:grpSpPr>
        <a:xfrm>
          <a:off x="0" y="0"/>
          <a:ext cx="0" cy="0"/>
          <a:chOff x="0" y="0"/>
          <a:chExt cx="0" cy="0"/>
        </a:xfrm>
      </p:grpSpPr>
      <p:sp>
        <p:nvSpPr>
          <p:cNvPr id="710" name="Google Shape;710;p5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Types of agent programs</a:t>
            </a:r>
            <a:endParaRPr/>
          </a:p>
        </p:txBody>
      </p:sp>
      <p:sp>
        <p:nvSpPr>
          <p:cNvPr id="711" name="Google Shape;711;p5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Four types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Simple reflex agents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Model-based reflex agents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Goal-based agents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Utility-based agents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717" name="Google Shape;717;p5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The simplest kind of agent is the </a:t>
            </a:r>
            <a:r>
              <a:rPr b="1" i="0" lang="en-US" sz="1800" u="none" strike="noStrike">
                <a:latin typeface="Times"/>
                <a:ea typeface="Times"/>
                <a:cs typeface="Times"/>
                <a:sym typeface="Times"/>
              </a:rPr>
              <a:t>simple reflex agent</a:t>
            </a:r>
            <a:r>
              <a:rPr b="0" i="0" lang="en-US" sz="1800" u="none" strike="noStrike">
                <a:latin typeface="Times"/>
                <a:ea typeface="Times"/>
                <a:cs typeface="Times"/>
                <a:sym typeface="Times"/>
              </a:rPr>
              <a:t>. These agents select actions on the basis of the </a:t>
            </a:r>
            <a:r>
              <a:rPr b="0" i="1" lang="en-US" sz="1800" u="none" strike="noStrike">
                <a:latin typeface="Times"/>
                <a:ea typeface="Times"/>
                <a:cs typeface="Times"/>
                <a:sym typeface="Times"/>
              </a:rPr>
              <a:t>current </a:t>
            </a:r>
            <a:r>
              <a:rPr b="0" i="0" lang="en-US" sz="1800" u="none" strike="noStrike">
                <a:latin typeface="Times"/>
                <a:ea typeface="Times"/>
                <a:cs typeface="Times"/>
                <a:sym typeface="Times"/>
              </a:rPr>
              <a:t>percept, ignoring the rest of the percept history.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21" name="Shape 721"/>
        <p:cNvGrpSpPr/>
        <p:nvPr/>
      </p:nvGrpSpPr>
      <p:grpSpPr>
        <a:xfrm>
          <a:off x="0" y="0"/>
          <a:ext cx="0" cy="0"/>
          <a:chOff x="0" y="0"/>
          <a:chExt cx="0" cy="0"/>
        </a:xfrm>
      </p:grpSpPr>
      <p:sp>
        <p:nvSpPr>
          <p:cNvPr id="722" name="Google Shape;722;p5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Simple reflex agents</a:t>
            </a:r>
            <a:endParaRPr/>
          </a:p>
        </p:txBody>
      </p:sp>
      <p:sp>
        <p:nvSpPr>
          <p:cNvPr id="723" name="Google Shape;723;p53"/>
          <p:cNvSpPr txBox="1"/>
          <p:nvPr>
            <p:ph idx="1" type="body"/>
          </p:nvPr>
        </p:nvSpPr>
        <p:spPr>
          <a:xfrm>
            <a:off x="381000" y="1676400"/>
            <a:ext cx="83820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It uses just </a:t>
            </a:r>
            <a:r>
              <a:rPr b="1" i="1" lang="en-US">
                <a:solidFill>
                  <a:srgbClr val="000000"/>
                </a:solidFill>
              </a:rPr>
              <a:t>condition-action rules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rules are like the form “if … then …”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efficient but have narrow range of applicability</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Because knowledge sometimes cannot be stated explicitly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Work only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if the environment is fully observable</a:t>
            </a:r>
            <a:endParaRPr/>
          </a:p>
          <a:p>
            <a:pPr indent="-227012" lvl="2" marL="857250" rtl="0" algn="l">
              <a:lnSpc>
                <a:spcPct val="90000"/>
              </a:lnSpc>
              <a:spcBef>
                <a:spcPts val="375"/>
              </a:spcBef>
              <a:spcAft>
                <a:spcPts val="0"/>
              </a:spcAft>
              <a:buClr>
                <a:schemeClr val="dk1"/>
              </a:buClr>
              <a:buSzPts val="975"/>
              <a:buFont typeface="Calibri"/>
              <a:buNone/>
            </a:pPr>
            <a:r>
              <a:t/>
            </a:r>
            <a:endParaRPr>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pic>
        <p:nvPicPr>
          <p:cNvPr id="729" name="Google Shape;729;p54"/>
          <p:cNvPicPr preferRelativeResize="0"/>
          <p:nvPr>
            <p:ph idx="1" type="body"/>
          </p:nvPr>
        </p:nvPicPr>
        <p:blipFill rotWithShape="1">
          <a:blip r:embed="rId3">
            <a:alphaModFix/>
          </a:blip>
          <a:srcRect b="0" l="0" r="0" t="0"/>
          <a:stretch/>
        </p:blipFill>
        <p:spPr>
          <a:xfrm>
            <a:off x="914400" y="2253190"/>
            <a:ext cx="7899751" cy="235161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735" name="Google Shape;735;p5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Simple reflex behaviors occur even in more complex environments.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Imagine yourself as the driver of the automated taxi. If the car in front brakes and its brake lights come on, then you should notice this and initiate braking.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In other words, some processing is done on the visual input to establish the condition we call “The car in front is braking.”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Then, this triggers some established connection in the agent program to the action “initiate braking.”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We call </a:t>
            </a:r>
            <a:r>
              <a:rPr b="0" i="0" lang="en-US" sz="1800" u="none" strike="noStrike">
                <a:latin typeface="Helvetica Neue"/>
                <a:ea typeface="Helvetica Neue"/>
                <a:cs typeface="Helvetica Neue"/>
                <a:sym typeface="Helvetica Neue"/>
              </a:rPr>
              <a:t>CONDITION–ACTION </a:t>
            </a:r>
            <a:r>
              <a:rPr b="0" i="0" lang="en-US" sz="1800" u="none" strike="noStrike">
                <a:latin typeface="Times"/>
                <a:ea typeface="Times"/>
                <a:cs typeface="Times"/>
                <a:sym typeface="Times"/>
              </a:rPr>
              <a:t>such a connection a </a:t>
            </a:r>
            <a:r>
              <a:rPr b="1" i="0" lang="en-US" sz="1800" u="none" strike="noStrike">
                <a:latin typeface="Times"/>
                <a:ea typeface="Times"/>
                <a:cs typeface="Times"/>
                <a:sym typeface="Times"/>
              </a:rPr>
              <a:t>condition–action rule</a:t>
            </a:r>
            <a:r>
              <a:rPr lang="en-US" sz="1800">
                <a:latin typeface="Times"/>
                <a:ea typeface="Times"/>
                <a:cs typeface="Times"/>
                <a:sym typeface="Times"/>
              </a:rPr>
              <a: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39" name="Shape 739"/>
        <p:cNvGrpSpPr/>
        <p:nvPr/>
      </p:nvGrpSpPr>
      <p:grpSpPr>
        <a:xfrm>
          <a:off x="0" y="0"/>
          <a:ext cx="0" cy="0"/>
          <a:chOff x="0" y="0"/>
          <a:chExt cx="0" cy="0"/>
        </a:xfrm>
      </p:grpSpPr>
      <p:sp>
        <p:nvSpPr>
          <p:cNvPr id="740" name="Google Shape;740;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Simple reflex agents</a:t>
            </a:r>
            <a:endParaRPr/>
          </a:p>
        </p:txBody>
      </p:sp>
      <p:pic>
        <p:nvPicPr>
          <p:cNvPr id="741" name="Google Shape;741;p56"/>
          <p:cNvPicPr preferRelativeResize="0"/>
          <p:nvPr/>
        </p:nvPicPr>
        <p:blipFill rotWithShape="1">
          <a:blip r:embed="rId3">
            <a:alphaModFix/>
          </a:blip>
          <a:srcRect b="30678" l="0" r="39287" t="0"/>
          <a:stretch/>
        </p:blipFill>
        <p:spPr>
          <a:xfrm>
            <a:off x="304800" y="2667000"/>
            <a:ext cx="8458200" cy="30575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747" name="Google Shape;747;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51" name="Shape 751"/>
        <p:cNvGrpSpPr/>
        <p:nvPr/>
      </p:nvGrpSpPr>
      <p:grpSpPr>
        <a:xfrm>
          <a:off x="0" y="0"/>
          <a:ext cx="0" cy="0"/>
          <a:chOff x="0" y="0"/>
          <a:chExt cx="0" cy="0"/>
        </a:xfrm>
      </p:grpSpPr>
      <p:sp>
        <p:nvSpPr>
          <p:cNvPr id="752" name="Google Shape;752;p58"/>
          <p:cNvSpPr txBox="1"/>
          <p:nvPr>
            <p:ph type="title"/>
          </p:nvPr>
        </p:nvSpPr>
        <p:spPr>
          <a:xfrm>
            <a:off x="685800" y="4572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Simple reflex agents (2)</a:t>
            </a:r>
            <a:endParaRPr/>
          </a:p>
        </p:txBody>
      </p:sp>
      <p:pic>
        <p:nvPicPr>
          <p:cNvPr id="753" name="Google Shape;753;p58"/>
          <p:cNvPicPr preferRelativeResize="0"/>
          <p:nvPr/>
        </p:nvPicPr>
        <p:blipFill rotWithShape="1">
          <a:blip r:embed="rId3">
            <a:alphaModFix/>
          </a:blip>
          <a:srcRect b="0" l="0" r="0" t="0"/>
          <a:stretch/>
        </p:blipFill>
        <p:spPr>
          <a:xfrm>
            <a:off x="533400" y="1447800"/>
            <a:ext cx="8153400" cy="5175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759" name="Google Shape;759;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Simple reflex agents have the admirable property of being simple, but they turn out to be of limited intelligence.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agent will work </a:t>
            </a:r>
            <a:r>
              <a:rPr b="0" i="1" lang="en-US" sz="1800" u="none" strike="noStrike">
                <a:latin typeface="Times"/>
                <a:ea typeface="Times"/>
                <a:cs typeface="Times"/>
                <a:sym typeface="Times"/>
              </a:rPr>
              <a:t>only if the correct decision can be made on the basis of only the current percept—that is, only if the environment is fully observable.</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Even a little bit of unobservability can cause serious trouble.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Examples of Agent:</a:t>
            </a:r>
            <a:br>
              <a:rPr lang="en-US" sz="3600">
                <a:latin typeface="Times New Roman"/>
                <a:ea typeface="Times New Roman"/>
                <a:cs typeface="Times New Roman"/>
                <a:sym typeface="Times New Roman"/>
              </a:rPr>
            </a:br>
            <a:endParaRPr/>
          </a:p>
        </p:txBody>
      </p:sp>
      <p:sp>
        <p:nvSpPr>
          <p:cNvPr id="438" name="Google Shape;438;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171450" lvl="0" marL="171450" rtl="0" algn="just">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There are many examples of agents in artificial intelligence. Here are a few:</a:t>
            </a:r>
            <a:endParaRPr sz="1800">
              <a:latin typeface="Times New Roman"/>
              <a:ea typeface="Times New Roman"/>
              <a:cs typeface="Times New Roman"/>
              <a:sym typeface="Times New Roman"/>
            </a:endParaRPr>
          </a:p>
          <a:p>
            <a:pPr indent="-342900" lvl="0" marL="342900" rtl="0" algn="just">
              <a:lnSpc>
                <a:spcPct val="90000"/>
              </a:lnSpc>
              <a:spcBef>
                <a:spcPts val="750"/>
              </a:spcBef>
              <a:spcAft>
                <a:spcPts val="0"/>
              </a:spcAft>
              <a:buClr>
                <a:schemeClr val="dk1"/>
              </a:buClr>
              <a:buSzPts val="1000"/>
              <a:buFont typeface="Noto Sans Symbols"/>
              <a:buChar char="∙"/>
            </a:pPr>
            <a:r>
              <a:rPr b="1" lang="en-US" sz="1800">
                <a:latin typeface="Calibri"/>
                <a:ea typeface="Calibri"/>
                <a:cs typeface="Calibri"/>
                <a:sym typeface="Calibri"/>
              </a:rPr>
              <a:t>Intelligent personal assistants: </a:t>
            </a:r>
            <a:r>
              <a:rPr lang="en-US" sz="1800">
                <a:latin typeface="Calibri"/>
                <a:ea typeface="Calibri"/>
                <a:cs typeface="Calibri"/>
                <a:sym typeface="Calibri"/>
              </a:rPr>
              <a:t>These are agents that are designed to help users with various tasks, such as scheduling appointments, sending messages, and setting reminders. Examples of intelligent personal assistants include Siri, Alexa, and Google Assistant.</a:t>
            </a:r>
            <a:endParaRPr sz="1800">
              <a:latin typeface="Calibri"/>
              <a:ea typeface="Calibri"/>
              <a:cs typeface="Calibri"/>
              <a:sym typeface="Calibri"/>
            </a:endParaRPr>
          </a:p>
          <a:p>
            <a:pPr indent="-342900" lvl="0" marL="342900" rtl="0" algn="just">
              <a:lnSpc>
                <a:spcPct val="90000"/>
              </a:lnSpc>
              <a:spcBef>
                <a:spcPts val="750"/>
              </a:spcBef>
              <a:spcAft>
                <a:spcPts val="0"/>
              </a:spcAft>
              <a:buClr>
                <a:schemeClr val="dk1"/>
              </a:buClr>
              <a:buSzPts val="1000"/>
              <a:buFont typeface="Noto Sans Symbols"/>
              <a:buChar char="∙"/>
            </a:pPr>
            <a:r>
              <a:rPr b="1" lang="en-US" sz="1800">
                <a:latin typeface="Calibri"/>
                <a:ea typeface="Calibri"/>
                <a:cs typeface="Calibri"/>
                <a:sym typeface="Calibri"/>
              </a:rPr>
              <a:t>Autonomous robots: </a:t>
            </a:r>
            <a:r>
              <a:rPr lang="en-US" sz="1800">
                <a:latin typeface="Calibri"/>
                <a:ea typeface="Calibri"/>
                <a:cs typeface="Calibri"/>
                <a:sym typeface="Calibri"/>
              </a:rPr>
              <a:t>These are agents that are designed to operate autonomously in the physical world. They can perform tasks such as cleaning, sorting, and delivering goods. Examples of autonomous robots include the Roomba vacuum cleaner and the Amazon delivery robot.</a:t>
            </a:r>
            <a:endParaRPr sz="1800">
              <a:latin typeface="Calibri"/>
              <a:ea typeface="Calibri"/>
              <a:cs typeface="Calibri"/>
              <a:sym typeface="Calibri"/>
            </a:endParaRPr>
          </a:p>
          <a:p>
            <a:pPr indent="-342900" lvl="0" marL="342900" rtl="0" algn="just">
              <a:lnSpc>
                <a:spcPct val="90000"/>
              </a:lnSpc>
              <a:spcBef>
                <a:spcPts val="750"/>
              </a:spcBef>
              <a:spcAft>
                <a:spcPts val="0"/>
              </a:spcAft>
              <a:buClr>
                <a:schemeClr val="dk1"/>
              </a:buClr>
              <a:buSzPts val="1000"/>
              <a:buFont typeface="Noto Sans Symbols"/>
              <a:buChar char="∙"/>
            </a:pPr>
            <a:r>
              <a:rPr b="1" lang="en-US" sz="1800">
                <a:latin typeface="Calibri"/>
                <a:ea typeface="Calibri"/>
                <a:cs typeface="Calibri"/>
                <a:sym typeface="Calibri"/>
              </a:rPr>
              <a:t>Gaming agents: </a:t>
            </a:r>
            <a:r>
              <a:rPr lang="en-US" sz="1800">
                <a:latin typeface="Calibri"/>
                <a:ea typeface="Calibri"/>
                <a:cs typeface="Calibri"/>
                <a:sym typeface="Calibri"/>
              </a:rPr>
              <a:t>These are agents that are designed to play games, either against human opponents or other agents. Examples of gaming agents include chess-playing agents and poker-playing agents.</a:t>
            </a:r>
            <a:endParaRPr sz="1800">
              <a:latin typeface="Calibri"/>
              <a:ea typeface="Calibri"/>
              <a:cs typeface="Calibri"/>
              <a:sym typeface="Calibri"/>
            </a:endParaRPr>
          </a:p>
          <a:p>
            <a:pPr indent="-342900" lvl="0" marL="342900" rtl="0" algn="just">
              <a:lnSpc>
                <a:spcPct val="90000"/>
              </a:lnSpc>
              <a:spcBef>
                <a:spcPts val="750"/>
              </a:spcBef>
              <a:spcAft>
                <a:spcPts val="0"/>
              </a:spcAft>
              <a:buClr>
                <a:schemeClr val="dk1"/>
              </a:buClr>
              <a:buSzPts val="1000"/>
              <a:buFont typeface="Noto Sans Symbols"/>
              <a:buChar char="∙"/>
            </a:pPr>
            <a:r>
              <a:rPr b="1" lang="en-US" sz="1800">
                <a:latin typeface="Calibri"/>
                <a:ea typeface="Calibri"/>
                <a:cs typeface="Calibri"/>
                <a:sym typeface="Calibri"/>
              </a:rPr>
              <a:t>Fraud detection agents: </a:t>
            </a:r>
            <a:r>
              <a:rPr lang="en-US" sz="1800">
                <a:latin typeface="Calibri"/>
                <a:ea typeface="Calibri"/>
                <a:cs typeface="Calibri"/>
                <a:sym typeface="Calibri"/>
              </a:rPr>
              <a:t>These are agents that are designed to detect fraudulent behavior in financial transactions. They can analyze patterns of behavior to identify suspicious activity and alert authorities. Examples of fraud detection agents include those used by banks and credit card companies.</a:t>
            </a:r>
            <a:endParaRPr/>
          </a:p>
          <a:p>
            <a:pPr indent="-279400" lvl="0" marL="342900" rtl="0" algn="l">
              <a:lnSpc>
                <a:spcPct val="90000"/>
              </a:lnSpc>
              <a:spcBef>
                <a:spcPts val="750"/>
              </a:spcBef>
              <a:spcAft>
                <a:spcPts val="0"/>
              </a:spcAft>
              <a:buClr>
                <a:schemeClr val="dk1"/>
              </a:buClr>
              <a:buSzPts val="1000"/>
              <a:buFont typeface="Noto Sans Symbols"/>
              <a:buNone/>
            </a:pPr>
            <a:r>
              <a:t/>
            </a:r>
            <a:endParaRPr sz="1800">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63" name="Shape 763"/>
        <p:cNvGrpSpPr/>
        <p:nvPr/>
      </p:nvGrpSpPr>
      <p:grpSpPr>
        <a:xfrm>
          <a:off x="0" y="0"/>
          <a:ext cx="0" cy="0"/>
          <a:chOff x="0" y="0"/>
          <a:chExt cx="0" cy="0"/>
        </a:xfrm>
      </p:grpSpPr>
      <p:sp>
        <p:nvSpPr>
          <p:cNvPr id="764" name="Google Shape;764;p60"/>
          <p:cNvSpPr txBox="1"/>
          <p:nvPr>
            <p:ph type="title"/>
          </p:nvPr>
        </p:nvSpPr>
        <p:spPr>
          <a:xfrm>
            <a:off x="381000" y="609600"/>
            <a:ext cx="8382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Model-based Reflex Agents </a:t>
            </a:r>
            <a:endParaRPr/>
          </a:p>
        </p:txBody>
      </p:sp>
      <p:sp>
        <p:nvSpPr>
          <p:cNvPr id="765" name="Google Shape;765;p60"/>
          <p:cNvSpPr txBox="1"/>
          <p:nvPr>
            <p:ph idx="1" type="body"/>
          </p:nvPr>
        </p:nvSpPr>
        <p:spPr>
          <a:xfrm>
            <a:off x="381000" y="1676400"/>
            <a:ext cx="8458200" cy="47244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For the world that is partially observable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agent has to keep track of an internal state</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That depends on the percept history</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Reflecting some of the unobserved aspects</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E.g., driving a car and changing lane</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Requiring two types of knowledge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How the world evolves independently of the agent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How the agent’s actions affect the world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69" name="Shape 769"/>
        <p:cNvGrpSpPr/>
        <p:nvPr/>
      </p:nvGrpSpPr>
      <p:grpSpPr>
        <a:xfrm>
          <a:off x="0" y="0"/>
          <a:ext cx="0" cy="0"/>
          <a:chOff x="0" y="0"/>
          <a:chExt cx="0" cy="0"/>
        </a:xfrm>
      </p:grpSpPr>
      <p:sp>
        <p:nvSpPr>
          <p:cNvPr id="770" name="Google Shape;770;p61"/>
          <p:cNvSpPr/>
          <p:nvPr/>
        </p:nvSpPr>
        <p:spPr>
          <a:xfrm>
            <a:off x="1066800" y="381000"/>
            <a:ext cx="7772400" cy="1371600"/>
          </a:xfrm>
          <a:prstGeom prst="rect">
            <a:avLst/>
          </a:prstGeom>
          <a:solidFill>
            <a:srgbClr val="FEFED6"/>
          </a:solidFill>
          <a:ln>
            <a:noFill/>
          </a:ln>
        </p:spPr>
        <p:txBody>
          <a:bodyPr anchorCtr="0" anchor="b" bIns="46800" lIns="90000" spcFirstLastPara="1" rIns="90000" wrap="square" tIns="46800">
            <a:noAutofit/>
          </a:bodyPr>
          <a:lstStyle/>
          <a:p>
            <a:pPr indent="0" lvl="0" marL="0" marR="0" rtl="0" algn="ctr">
              <a:spcBef>
                <a:spcPts val="0"/>
              </a:spcBef>
              <a:spcAft>
                <a:spcPts val="0"/>
              </a:spcAft>
              <a:buClr>
                <a:srgbClr val="404176"/>
              </a:buClr>
              <a:buSzPts val="4400"/>
              <a:buFont typeface="Times New Roman"/>
              <a:buNone/>
            </a:pPr>
            <a:r>
              <a:rPr lang="en-US" sz="4400">
                <a:solidFill>
                  <a:srgbClr val="404176"/>
                </a:solidFill>
                <a:latin typeface="Arial"/>
                <a:ea typeface="Arial"/>
                <a:cs typeface="Arial"/>
                <a:sym typeface="Arial"/>
              </a:rPr>
              <a:t>Example Table Agent </a:t>
            </a:r>
            <a:br>
              <a:rPr lang="en-US" sz="4400">
                <a:solidFill>
                  <a:srgbClr val="404176"/>
                </a:solidFill>
                <a:latin typeface="Arial"/>
                <a:ea typeface="Arial"/>
                <a:cs typeface="Arial"/>
                <a:sym typeface="Arial"/>
              </a:rPr>
            </a:br>
            <a:r>
              <a:rPr lang="en-US" sz="4400">
                <a:solidFill>
                  <a:srgbClr val="404176"/>
                </a:solidFill>
                <a:latin typeface="Arial"/>
                <a:ea typeface="Arial"/>
                <a:cs typeface="Arial"/>
                <a:sym typeface="Arial"/>
              </a:rPr>
              <a:t>With Internal State</a:t>
            </a:r>
            <a:endParaRPr/>
          </a:p>
        </p:txBody>
      </p:sp>
      <p:graphicFrame>
        <p:nvGraphicFramePr>
          <p:cNvPr id="771" name="Google Shape;771;p61"/>
          <p:cNvGraphicFramePr/>
          <p:nvPr/>
        </p:nvGraphicFramePr>
        <p:xfrm>
          <a:off x="1219200" y="2514600"/>
          <a:ext cx="3000000" cy="3000000"/>
        </p:xfrm>
        <a:graphic>
          <a:graphicData uri="http://schemas.openxmlformats.org/drawingml/2006/table">
            <a:tbl>
              <a:tblPr>
                <a:noFill/>
                <a:tableStyleId>{893306CA-9C83-4CA4-94FB-FBA63E5161EE}</a:tableStyleId>
              </a:tblPr>
              <a:tblGrid>
                <a:gridCol w="3430600"/>
                <a:gridCol w="3276600"/>
              </a:tblGrid>
              <a:tr h="1190625">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Saw an object ahead, and turned right, and it’s now clear ahead</a:t>
                      </a:r>
                      <a:endParaRPr/>
                    </a:p>
                  </a:txBody>
                  <a:tcPr marT="68125" marB="46800" marR="90000" marL="90000">
                    <a:lnL cap="flat" cmpd="sng" w="13675">
                      <a:solidFill>
                        <a:srgbClr val="8383AD"/>
                      </a:solidFill>
                      <a:prstDash val="solid"/>
                      <a:round/>
                      <a:headEnd len="sm" w="sm" type="none"/>
                      <a:tailEnd len="sm" w="sm" type="none"/>
                    </a:lnL>
                    <a:lnR cap="flat" cmpd="sng" w="9525">
                      <a:solidFill>
                        <a:srgbClr val="8383AD"/>
                      </a:solidFill>
                      <a:prstDash val="solid"/>
                      <a:round/>
                      <a:headEnd len="sm" w="sm" type="none"/>
                      <a:tailEnd len="sm" w="sm" type="none"/>
                    </a:lnR>
                    <a:lnT cap="flat" cmpd="sng" w="13675">
                      <a:solidFill>
                        <a:srgbClr val="8383AD"/>
                      </a:solidFill>
                      <a:prstDash val="solid"/>
                      <a:round/>
                      <a:headEnd len="sm" w="sm" type="none"/>
                      <a:tailEnd len="sm" w="sm" type="none"/>
                    </a:lnT>
                    <a:lnB cap="flat" cmpd="sng" w="9525">
                      <a:solidFill>
                        <a:srgbClr val="8383AD"/>
                      </a:solidFill>
                      <a:prstDash val="solid"/>
                      <a:round/>
                      <a:headEnd len="sm" w="sm" type="none"/>
                      <a:tailEnd len="sm" w="sm" type="none"/>
                    </a:lnB>
                    <a:solidFill>
                      <a:srgbClr val="D8A0CB"/>
                    </a:solidFill>
                  </a:tcPr>
                </a:tc>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Go straight</a:t>
                      </a:r>
                      <a:endParaRPr/>
                    </a:p>
                  </a:txBody>
                  <a:tcPr marT="68125" marB="46800" marR="90000" marL="90000">
                    <a:lnL cap="flat" cmpd="sng" w="9525">
                      <a:solidFill>
                        <a:srgbClr val="8383AD"/>
                      </a:solidFill>
                      <a:prstDash val="solid"/>
                      <a:round/>
                      <a:headEnd len="sm" w="sm" type="none"/>
                      <a:tailEnd len="sm" w="sm" type="none"/>
                    </a:lnL>
                    <a:lnR cap="flat" cmpd="sng" w="13675">
                      <a:solidFill>
                        <a:srgbClr val="8383AD"/>
                      </a:solidFill>
                      <a:prstDash val="solid"/>
                      <a:round/>
                      <a:headEnd len="sm" w="sm" type="none"/>
                      <a:tailEnd len="sm" w="sm" type="none"/>
                    </a:lnR>
                    <a:lnT cap="flat" cmpd="sng" w="13675">
                      <a:solidFill>
                        <a:srgbClr val="8383AD"/>
                      </a:solidFill>
                      <a:prstDash val="solid"/>
                      <a:round/>
                      <a:headEnd len="sm" w="sm" type="none"/>
                      <a:tailEnd len="sm" w="sm" type="none"/>
                    </a:lnT>
                    <a:lnB cap="flat" cmpd="sng" w="9525">
                      <a:solidFill>
                        <a:srgbClr val="8383AD"/>
                      </a:solidFill>
                      <a:prstDash val="solid"/>
                      <a:round/>
                      <a:headEnd len="sm" w="sm" type="none"/>
                      <a:tailEnd len="sm" w="sm" type="none"/>
                    </a:lnB>
                    <a:solidFill>
                      <a:srgbClr val="D8A0CB"/>
                    </a:solidFill>
                  </a:tcPr>
                </a:tc>
              </a:tr>
              <a:tr h="1190625">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Saw an object Ahead, turned right, and object ahead again</a:t>
                      </a:r>
                      <a:endParaRPr/>
                    </a:p>
                  </a:txBody>
                  <a:tcPr marT="68125" marB="46800" marR="90000" marL="90000">
                    <a:lnL cap="flat" cmpd="sng" w="13675">
                      <a:solidFill>
                        <a:srgbClr val="8383AD"/>
                      </a:solidFill>
                      <a:prstDash val="solid"/>
                      <a:round/>
                      <a:headEnd len="sm" w="sm" type="none"/>
                      <a:tailEnd len="sm" w="sm" type="none"/>
                    </a:lnL>
                    <a:lnR cap="flat" cmpd="sng" w="9525">
                      <a:solidFill>
                        <a:srgbClr val="8383AD"/>
                      </a:solidFill>
                      <a:prstDash val="solid"/>
                      <a:round/>
                      <a:headEnd len="sm" w="sm" type="none"/>
                      <a:tailEnd len="sm" w="sm" type="none"/>
                    </a:lnR>
                    <a:lnT cap="flat" cmpd="sng" w="9525">
                      <a:solidFill>
                        <a:srgbClr val="8383AD"/>
                      </a:solidFill>
                      <a:prstDash val="solid"/>
                      <a:round/>
                      <a:headEnd len="sm" w="sm" type="none"/>
                      <a:tailEnd len="sm" w="sm" type="none"/>
                    </a:lnT>
                    <a:lnB cap="flat" cmpd="sng" w="9525">
                      <a:solidFill>
                        <a:srgbClr val="8383AD"/>
                      </a:solidFill>
                      <a:prstDash val="solid"/>
                      <a:round/>
                      <a:headEnd len="sm" w="sm" type="none"/>
                      <a:tailEnd len="sm" w="sm" type="none"/>
                    </a:lnB>
                    <a:solidFill>
                      <a:srgbClr val="D8A0CB"/>
                    </a:solidFill>
                  </a:tcPr>
                </a:tc>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Halt</a:t>
                      </a:r>
                      <a:endParaRPr/>
                    </a:p>
                    <a:p>
                      <a:pPr indent="0" lvl="0" marL="0" marR="0" rtl="0" algn="l">
                        <a:lnSpc>
                          <a:spcPct val="93000"/>
                        </a:lnSpc>
                        <a:spcBef>
                          <a:spcPts val="600"/>
                        </a:spcBef>
                        <a:spcAft>
                          <a:spcPts val="0"/>
                        </a:spcAft>
                        <a:buClr>
                          <a:schemeClr val="dk1"/>
                        </a:buClr>
                        <a:buSzPts val="1920"/>
                        <a:buFont typeface="Calibri"/>
                        <a:buNone/>
                      </a:pPr>
                      <a:r>
                        <a:t/>
                      </a:r>
                      <a:endParaRPr b="0" i="0" sz="2400" u="none" cap="none" strike="noStrike">
                        <a:solidFill>
                          <a:srgbClr val="8383AD"/>
                        </a:solidFill>
                        <a:latin typeface="Arial"/>
                        <a:ea typeface="Arial"/>
                        <a:cs typeface="Arial"/>
                        <a:sym typeface="Arial"/>
                      </a:endParaRPr>
                    </a:p>
                  </a:txBody>
                  <a:tcPr marT="68125" marB="46800" marR="90000" marL="90000">
                    <a:lnL cap="flat" cmpd="sng" w="9525">
                      <a:solidFill>
                        <a:srgbClr val="8383AD"/>
                      </a:solidFill>
                      <a:prstDash val="solid"/>
                      <a:round/>
                      <a:headEnd len="sm" w="sm" type="none"/>
                      <a:tailEnd len="sm" w="sm" type="none"/>
                    </a:lnL>
                    <a:lnR cap="flat" cmpd="sng" w="13675">
                      <a:solidFill>
                        <a:srgbClr val="8383AD"/>
                      </a:solidFill>
                      <a:prstDash val="solid"/>
                      <a:round/>
                      <a:headEnd len="sm" w="sm" type="none"/>
                      <a:tailEnd len="sm" w="sm" type="none"/>
                    </a:lnR>
                    <a:lnT cap="flat" cmpd="sng" w="9525">
                      <a:solidFill>
                        <a:srgbClr val="8383AD"/>
                      </a:solidFill>
                      <a:prstDash val="solid"/>
                      <a:round/>
                      <a:headEnd len="sm" w="sm" type="none"/>
                      <a:tailEnd len="sm" w="sm" type="none"/>
                    </a:lnT>
                    <a:lnB cap="flat" cmpd="sng" w="9525">
                      <a:solidFill>
                        <a:srgbClr val="8383AD"/>
                      </a:solidFill>
                      <a:prstDash val="solid"/>
                      <a:round/>
                      <a:headEnd len="sm" w="sm" type="none"/>
                      <a:tailEnd len="sm" w="sm" type="none"/>
                    </a:lnB>
                    <a:solidFill>
                      <a:srgbClr val="D8A0CB"/>
                    </a:solidFill>
                  </a:tcPr>
                </a:tc>
              </a:tr>
              <a:tr h="903300">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See no objects ahead</a:t>
                      </a:r>
                      <a:endParaRPr/>
                    </a:p>
                  </a:txBody>
                  <a:tcPr marT="68125" marB="46800" marR="90000" marL="90000">
                    <a:lnL cap="flat" cmpd="sng" w="13675">
                      <a:solidFill>
                        <a:srgbClr val="8383AD"/>
                      </a:solidFill>
                      <a:prstDash val="solid"/>
                      <a:round/>
                      <a:headEnd len="sm" w="sm" type="none"/>
                      <a:tailEnd len="sm" w="sm" type="none"/>
                    </a:lnL>
                    <a:lnR cap="flat" cmpd="sng" w="9525">
                      <a:solidFill>
                        <a:srgbClr val="8383AD"/>
                      </a:solidFill>
                      <a:prstDash val="solid"/>
                      <a:round/>
                      <a:headEnd len="sm" w="sm" type="none"/>
                      <a:tailEnd len="sm" w="sm" type="none"/>
                    </a:lnR>
                    <a:lnT cap="flat" cmpd="sng" w="9525">
                      <a:solidFill>
                        <a:srgbClr val="8383AD"/>
                      </a:solidFill>
                      <a:prstDash val="solid"/>
                      <a:round/>
                      <a:headEnd len="sm" w="sm" type="none"/>
                      <a:tailEnd len="sm" w="sm" type="none"/>
                    </a:lnT>
                    <a:lnB cap="flat" cmpd="sng" w="9525">
                      <a:solidFill>
                        <a:srgbClr val="8383AD"/>
                      </a:solidFill>
                      <a:prstDash val="solid"/>
                      <a:round/>
                      <a:headEnd len="sm" w="sm" type="none"/>
                      <a:tailEnd len="sm" w="sm" type="none"/>
                    </a:lnB>
                    <a:solidFill>
                      <a:srgbClr val="D8A0CB"/>
                    </a:solidFill>
                  </a:tcPr>
                </a:tc>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Go straight</a:t>
                      </a:r>
                      <a:endParaRPr/>
                    </a:p>
                  </a:txBody>
                  <a:tcPr marT="68125" marB="46800" marR="90000" marL="90000">
                    <a:lnL cap="flat" cmpd="sng" w="9525">
                      <a:solidFill>
                        <a:srgbClr val="8383AD"/>
                      </a:solidFill>
                      <a:prstDash val="solid"/>
                      <a:round/>
                      <a:headEnd len="sm" w="sm" type="none"/>
                      <a:tailEnd len="sm" w="sm" type="none"/>
                    </a:lnL>
                    <a:lnR cap="flat" cmpd="sng" w="13675">
                      <a:solidFill>
                        <a:srgbClr val="8383AD"/>
                      </a:solidFill>
                      <a:prstDash val="solid"/>
                      <a:round/>
                      <a:headEnd len="sm" w="sm" type="none"/>
                      <a:tailEnd len="sm" w="sm" type="none"/>
                    </a:lnR>
                    <a:lnT cap="flat" cmpd="sng" w="9525">
                      <a:solidFill>
                        <a:srgbClr val="8383AD"/>
                      </a:solidFill>
                      <a:prstDash val="solid"/>
                      <a:round/>
                      <a:headEnd len="sm" w="sm" type="none"/>
                      <a:tailEnd len="sm" w="sm" type="none"/>
                    </a:lnT>
                    <a:lnB cap="flat" cmpd="sng" w="9525">
                      <a:solidFill>
                        <a:srgbClr val="8383AD"/>
                      </a:solidFill>
                      <a:prstDash val="solid"/>
                      <a:round/>
                      <a:headEnd len="sm" w="sm" type="none"/>
                      <a:tailEnd len="sm" w="sm" type="none"/>
                    </a:lnB>
                    <a:solidFill>
                      <a:srgbClr val="D8A0CB"/>
                    </a:solidFill>
                  </a:tcPr>
                </a:tc>
              </a:tr>
              <a:tr h="903300">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See an object ahead</a:t>
                      </a:r>
                      <a:endParaRPr/>
                    </a:p>
                  </a:txBody>
                  <a:tcPr marT="68125" marB="46800" marR="90000" marL="90000">
                    <a:lnL cap="flat" cmpd="sng" w="13675">
                      <a:solidFill>
                        <a:srgbClr val="8383AD"/>
                      </a:solidFill>
                      <a:prstDash val="solid"/>
                      <a:round/>
                      <a:headEnd len="sm" w="sm" type="none"/>
                      <a:tailEnd len="sm" w="sm" type="none"/>
                    </a:lnL>
                    <a:lnR cap="flat" cmpd="sng" w="9525">
                      <a:solidFill>
                        <a:srgbClr val="8383AD"/>
                      </a:solidFill>
                      <a:prstDash val="solid"/>
                      <a:round/>
                      <a:headEnd len="sm" w="sm" type="none"/>
                      <a:tailEnd len="sm" w="sm" type="none"/>
                    </a:lnR>
                    <a:lnT cap="flat" cmpd="sng" w="9525">
                      <a:solidFill>
                        <a:srgbClr val="8383AD"/>
                      </a:solidFill>
                      <a:prstDash val="solid"/>
                      <a:round/>
                      <a:headEnd len="sm" w="sm" type="none"/>
                      <a:tailEnd len="sm" w="sm" type="none"/>
                    </a:lnT>
                    <a:lnB cap="flat" cmpd="sng" w="13675">
                      <a:solidFill>
                        <a:srgbClr val="8383AD"/>
                      </a:solidFill>
                      <a:prstDash val="solid"/>
                      <a:round/>
                      <a:headEnd len="sm" w="sm" type="none"/>
                      <a:tailEnd len="sm" w="sm" type="none"/>
                    </a:lnB>
                    <a:solidFill>
                      <a:srgbClr val="D8A0CB"/>
                    </a:solidFill>
                  </a:tcPr>
                </a:tc>
                <a:tc>
                  <a:txBody>
                    <a:bodyPr/>
                    <a:lstStyle/>
                    <a:p>
                      <a:pPr indent="0" lvl="0" marL="0" marR="0" rtl="0" algn="l">
                        <a:lnSpc>
                          <a:spcPct val="93000"/>
                        </a:lnSpc>
                        <a:spcBef>
                          <a:spcPts val="0"/>
                        </a:spcBef>
                        <a:spcAft>
                          <a:spcPts val="0"/>
                        </a:spcAft>
                        <a:buClr>
                          <a:srgbClr val="8383AD"/>
                        </a:buClr>
                        <a:buSzPts val="1920"/>
                        <a:buFont typeface="Arial"/>
                        <a:buNone/>
                      </a:pPr>
                      <a:r>
                        <a:rPr b="0" i="0" lang="en-US" sz="2400" u="none" cap="none" strike="noStrike">
                          <a:solidFill>
                            <a:srgbClr val="8383AD"/>
                          </a:solidFill>
                          <a:latin typeface="Arial"/>
                          <a:ea typeface="Arial"/>
                          <a:cs typeface="Arial"/>
                          <a:sym typeface="Arial"/>
                        </a:rPr>
                        <a:t>Turn randomly</a:t>
                      </a:r>
                      <a:endParaRPr/>
                    </a:p>
                  </a:txBody>
                  <a:tcPr marT="68125" marB="46800" marR="90000" marL="90000">
                    <a:lnL cap="flat" cmpd="sng" w="9525">
                      <a:solidFill>
                        <a:srgbClr val="8383AD"/>
                      </a:solidFill>
                      <a:prstDash val="solid"/>
                      <a:round/>
                      <a:headEnd len="sm" w="sm" type="none"/>
                      <a:tailEnd len="sm" w="sm" type="none"/>
                    </a:lnL>
                    <a:lnR cap="flat" cmpd="sng" w="13675">
                      <a:solidFill>
                        <a:srgbClr val="8383AD"/>
                      </a:solidFill>
                      <a:prstDash val="solid"/>
                      <a:round/>
                      <a:headEnd len="sm" w="sm" type="none"/>
                      <a:tailEnd len="sm" w="sm" type="none"/>
                    </a:lnR>
                    <a:lnT cap="flat" cmpd="sng" w="9525">
                      <a:solidFill>
                        <a:srgbClr val="8383AD"/>
                      </a:solidFill>
                      <a:prstDash val="solid"/>
                      <a:round/>
                      <a:headEnd len="sm" w="sm" type="none"/>
                      <a:tailEnd len="sm" w="sm" type="none"/>
                    </a:lnT>
                    <a:lnB cap="flat" cmpd="sng" w="13675">
                      <a:solidFill>
                        <a:srgbClr val="8383AD"/>
                      </a:solidFill>
                      <a:prstDash val="solid"/>
                      <a:round/>
                      <a:headEnd len="sm" w="sm" type="none"/>
                      <a:tailEnd len="sm" w="sm" type="none"/>
                    </a:lnB>
                    <a:solidFill>
                      <a:srgbClr val="D8A0CB"/>
                    </a:solidFill>
                  </a:tcPr>
                </a:tc>
              </a:tr>
            </a:tbl>
          </a:graphicData>
        </a:graphic>
      </p:graphicFrame>
      <p:sp>
        <p:nvSpPr>
          <p:cNvPr id="772" name="Google Shape;772;p61"/>
          <p:cNvSpPr txBox="1"/>
          <p:nvPr/>
        </p:nvSpPr>
        <p:spPr>
          <a:xfrm>
            <a:off x="2667000" y="1981200"/>
            <a:ext cx="54927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8383AD"/>
              </a:buClr>
              <a:buSzPts val="2400"/>
              <a:buFont typeface="Times New Roman"/>
              <a:buNone/>
            </a:pPr>
            <a:r>
              <a:rPr b="1" lang="en-US" sz="2400">
                <a:solidFill>
                  <a:srgbClr val="8383AD"/>
                </a:solidFill>
                <a:latin typeface="Comic Sans MS"/>
                <a:ea typeface="Comic Sans MS"/>
                <a:cs typeface="Comic Sans MS"/>
                <a:sym typeface="Comic Sans MS"/>
              </a:rPr>
              <a:t>IF</a:t>
            </a:r>
            <a:endParaRPr/>
          </a:p>
        </p:txBody>
      </p:sp>
      <p:sp>
        <p:nvSpPr>
          <p:cNvPr id="773" name="Google Shape;773;p61"/>
          <p:cNvSpPr txBox="1"/>
          <p:nvPr/>
        </p:nvSpPr>
        <p:spPr>
          <a:xfrm>
            <a:off x="4705350" y="1985963"/>
            <a:ext cx="1106488"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8383AD"/>
              </a:buClr>
              <a:buSzPts val="2400"/>
              <a:buFont typeface="Times New Roman"/>
              <a:buNone/>
            </a:pPr>
            <a:r>
              <a:rPr b="1" lang="en-US" sz="2400">
                <a:solidFill>
                  <a:srgbClr val="8383AD"/>
                </a:solidFill>
                <a:latin typeface="Comic Sans MS"/>
                <a:ea typeface="Comic Sans MS"/>
                <a:cs typeface="Comic Sans MS"/>
                <a:sym typeface="Comic Sans MS"/>
              </a:rPr>
              <a:t>THEN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777" name="Shape 777"/>
        <p:cNvGrpSpPr/>
        <p:nvPr/>
      </p:nvGrpSpPr>
      <p:grpSpPr>
        <a:xfrm>
          <a:off x="0" y="0"/>
          <a:ext cx="0" cy="0"/>
          <a:chOff x="0" y="0"/>
          <a:chExt cx="0" cy="0"/>
        </a:xfrm>
      </p:grpSpPr>
      <p:cxnSp>
        <p:nvCxnSpPr>
          <p:cNvPr id="778" name="Google Shape;778;p62"/>
          <p:cNvCxnSpPr/>
          <p:nvPr/>
        </p:nvCxnSpPr>
        <p:spPr>
          <a:xfrm>
            <a:off x="4495800" y="1752600"/>
            <a:ext cx="1588" cy="457200"/>
          </a:xfrm>
          <a:prstGeom prst="straightConnector1">
            <a:avLst/>
          </a:prstGeom>
          <a:noFill/>
          <a:ln cap="sq" cmpd="sng" w="76300">
            <a:solidFill>
              <a:srgbClr val="006600"/>
            </a:solidFill>
            <a:prstDash val="solid"/>
            <a:miter lim="800000"/>
            <a:headEnd len="med" w="med" type="none"/>
            <a:tailEnd len="med" w="med" type="none"/>
          </a:ln>
        </p:spPr>
      </p:cxnSp>
      <p:sp>
        <p:nvSpPr>
          <p:cNvPr id="779" name="Google Shape;779;p62"/>
          <p:cNvSpPr/>
          <p:nvPr/>
        </p:nvSpPr>
        <p:spPr>
          <a:xfrm>
            <a:off x="609600" y="609600"/>
            <a:ext cx="8140700" cy="1143000"/>
          </a:xfrm>
          <a:prstGeom prst="rect">
            <a:avLst/>
          </a:prstGeom>
          <a:solidFill>
            <a:srgbClr val="FEFED6"/>
          </a:solidFill>
          <a:ln>
            <a:noFill/>
          </a:ln>
        </p:spPr>
        <p:txBody>
          <a:bodyPr anchorCtr="0" anchor="b" bIns="46800" lIns="90000" spcFirstLastPara="1" rIns="90000" wrap="square" tIns="46800">
            <a:noAutofit/>
          </a:bodyPr>
          <a:lstStyle/>
          <a:p>
            <a:pPr indent="0" lvl="0" marL="0" marR="0" rtl="0" algn="ctr">
              <a:spcBef>
                <a:spcPts val="0"/>
              </a:spcBef>
              <a:spcAft>
                <a:spcPts val="0"/>
              </a:spcAft>
              <a:buClr>
                <a:srgbClr val="404176"/>
              </a:buClr>
              <a:buSzPts val="2800"/>
              <a:buFont typeface="Times New Roman"/>
              <a:buNone/>
            </a:pPr>
            <a:r>
              <a:rPr lang="en-US" sz="2800">
                <a:solidFill>
                  <a:srgbClr val="404176"/>
                </a:solidFill>
                <a:latin typeface="Arial"/>
                <a:ea typeface="Arial"/>
                <a:cs typeface="Arial"/>
                <a:sym typeface="Arial"/>
              </a:rPr>
              <a:t>Example Reflex Agent With Internal State: </a:t>
            </a:r>
            <a:br>
              <a:rPr lang="en-US" sz="2800">
                <a:solidFill>
                  <a:srgbClr val="404176"/>
                </a:solidFill>
                <a:latin typeface="Arial"/>
                <a:ea typeface="Arial"/>
                <a:cs typeface="Arial"/>
                <a:sym typeface="Arial"/>
              </a:rPr>
            </a:br>
            <a:r>
              <a:rPr b="1" lang="en-US" sz="2800">
                <a:solidFill>
                  <a:srgbClr val="404176"/>
                </a:solidFill>
                <a:latin typeface="Arial"/>
                <a:ea typeface="Arial"/>
                <a:cs typeface="Arial"/>
                <a:sym typeface="Arial"/>
              </a:rPr>
              <a:t>Wall-Following</a:t>
            </a:r>
            <a:endParaRPr/>
          </a:p>
        </p:txBody>
      </p:sp>
      <p:sp>
        <p:nvSpPr>
          <p:cNvPr id="780" name="Google Shape;780;p62"/>
          <p:cNvSpPr txBox="1"/>
          <p:nvPr/>
        </p:nvSpPr>
        <p:spPr>
          <a:xfrm>
            <a:off x="533400" y="3413125"/>
            <a:ext cx="8382000" cy="3448050"/>
          </a:xfrm>
          <a:prstGeom prst="rect">
            <a:avLst/>
          </a:prstGeom>
          <a:noFill/>
          <a:ln>
            <a:noFill/>
          </a:ln>
        </p:spPr>
        <p:txBody>
          <a:bodyPr anchorCtr="0" anchor="t" bIns="46800" lIns="90000" spcFirstLastPara="1" rIns="90000" wrap="square" tIns="46800">
            <a:spAutoFit/>
          </a:bodyPr>
          <a:lstStyle/>
          <a:p>
            <a:pPr indent="-455613" lvl="0" marL="457200" marR="0" rtl="0" algn="l">
              <a:spcBef>
                <a:spcPts val="0"/>
              </a:spcBef>
              <a:spcAft>
                <a:spcPts val="0"/>
              </a:spcAft>
              <a:buClr>
                <a:srgbClr val="8383AD"/>
              </a:buClr>
              <a:buSzPts val="2000"/>
              <a:buFont typeface="Times New Roman"/>
              <a:buNone/>
            </a:pPr>
            <a:r>
              <a:rPr b="1" i="1" lang="en-US" sz="2000" u="sng">
                <a:solidFill>
                  <a:srgbClr val="8383AD"/>
                </a:solidFill>
                <a:latin typeface="Times New Roman"/>
                <a:ea typeface="Times New Roman"/>
                <a:cs typeface="Times New Roman"/>
                <a:sym typeface="Times New Roman"/>
              </a:rPr>
              <a:t>Actions:</a:t>
            </a:r>
            <a:r>
              <a:rPr lang="en-US" sz="2000">
                <a:solidFill>
                  <a:srgbClr val="8383AD"/>
                </a:solidFill>
                <a:latin typeface="Times New Roman"/>
                <a:ea typeface="Times New Roman"/>
                <a:cs typeface="Times New Roman"/>
                <a:sym typeface="Times New Roman"/>
              </a:rPr>
              <a:t> left, right, straight, open-door</a:t>
            </a:r>
            <a:endParaRPr/>
          </a:p>
          <a:p>
            <a:pPr indent="-455613" lvl="0" marL="457200" marR="0" rtl="0" algn="l">
              <a:spcBef>
                <a:spcPts val="0"/>
              </a:spcBef>
              <a:spcAft>
                <a:spcPts val="0"/>
              </a:spcAft>
              <a:buClr>
                <a:srgbClr val="8383AD"/>
              </a:buClr>
              <a:buSzPts val="2000"/>
              <a:buFont typeface="Times New Roman"/>
              <a:buNone/>
            </a:pPr>
            <a:r>
              <a:rPr b="1" i="1" lang="en-US" sz="2000" u="sng">
                <a:solidFill>
                  <a:srgbClr val="8383AD"/>
                </a:solidFill>
                <a:latin typeface="Times New Roman"/>
                <a:ea typeface="Times New Roman"/>
                <a:cs typeface="Times New Roman"/>
                <a:sym typeface="Times New Roman"/>
              </a:rPr>
              <a:t>Rules:</a:t>
            </a:r>
            <a:endParaRPr/>
          </a:p>
          <a:p>
            <a:pPr indent="-455613" lvl="0" marL="457200" marR="0" rtl="0" algn="l">
              <a:spcBef>
                <a:spcPts val="0"/>
              </a:spcBef>
              <a:spcAft>
                <a:spcPts val="0"/>
              </a:spcAft>
              <a:buClr>
                <a:srgbClr val="8383AD"/>
              </a:buClr>
              <a:buSzPts val="2000"/>
              <a:buFont typeface="Times New Roman"/>
              <a:buAutoNum type="arabicPeriod"/>
            </a:pPr>
            <a:r>
              <a:rPr lang="en-US" sz="2000">
                <a:solidFill>
                  <a:srgbClr val="8383AD"/>
                </a:solidFill>
                <a:latin typeface="Times New Roman"/>
                <a:ea typeface="Times New Roman"/>
                <a:cs typeface="Times New Roman"/>
                <a:sym typeface="Times New Roman"/>
              </a:rPr>
              <a:t>If open(left) &amp; open(right) and open(straight) then </a:t>
            </a:r>
            <a:endParaRPr/>
          </a:p>
          <a:p>
            <a:pPr indent="-455613" lvl="0" marL="457200" marR="0" rtl="0" algn="l">
              <a:spcBef>
                <a:spcPts val="0"/>
              </a:spcBef>
              <a:spcAft>
                <a:spcPts val="0"/>
              </a:spcAft>
              <a:buClr>
                <a:srgbClr val="8383AD"/>
              </a:buClr>
              <a:buSzPts val="2000"/>
              <a:buFont typeface="Times New Roman"/>
              <a:buNone/>
            </a:pPr>
            <a:r>
              <a:rPr lang="en-US" sz="2000">
                <a:solidFill>
                  <a:srgbClr val="8383AD"/>
                </a:solidFill>
                <a:latin typeface="Times New Roman"/>
                <a:ea typeface="Times New Roman"/>
                <a:cs typeface="Times New Roman"/>
                <a:sym typeface="Times New Roman"/>
              </a:rPr>
              <a:t>       choose randomly between right and left</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If wall(left) and open(right) and open(straight) then straight</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If wall(right) and open(left) and open(straight) then straight</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If wall(right) and open(left) and wall(straight) then left</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If wall(left) and open(right) and wall(straight) then right</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If wall(left) and door(right) and wall(straight) then open-door</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If wall(right) and wall(left) and open(straight) then straight.</a:t>
            </a:r>
            <a:endParaRPr/>
          </a:p>
          <a:p>
            <a:pPr indent="-455613" lvl="0" marL="457200" marR="0" rtl="0" algn="l">
              <a:spcBef>
                <a:spcPts val="0"/>
              </a:spcBef>
              <a:spcAft>
                <a:spcPts val="0"/>
              </a:spcAft>
              <a:buClr>
                <a:srgbClr val="8383AD"/>
              </a:buClr>
              <a:buSzPts val="2000"/>
              <a:buFont typeface="Times New Roman"/>
              <a:buAutoNum type="arabicPeriod" startAt="2"/>
            </a:pPr>
            <a:r>
              <a:rPr lang="en-US" sz="2000">
                <a:solidFill>
                  <a:srgbClr val="8383AD"/>
                </a:solidFill>
                <a:latin typeface="Times New Roman"/>
                <a:ea typeface="Times New Roman"/>
                <a:cs typeface="Times New Roman"/>
                <a:sym typeface="Times New Roman"/>
              </a:rPr>
              <a:t>(Default)  Move randomly</a:t>
            </a:r>
            <a:endParaRPr/>
          </a:p>
        </p:txBody>
      </p:sp>
      <p:sp>
        <p:nvSpPr>
          <p:cNvPr id="781" name="Google Shape;781;p62"/>
          <p:cNvSpPr/>
          <p:nvPr/>
        </p:nvSpPr>
        <p:spPr>
          <a:xfrm>
            <a:off x="1905000" y="1752600"/>
            <a:ext cx="5181600" cy="1524000"/>
          </a:xfrm>
          <a:prstGeom prst="rect">
            <a:avLst/>
          </a:prstGeom>
          <a:noFill/>
          <a:ln cap="sq" cmpd="sng" w="7630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782" name="Google Shape;782;p62"/>
          <p:cNvSpPr txBox="1"/>
          <p:nvPr/>
        </p:nvSpPr>
        <p:spPr>
          <a:xfrm>
            <a:off x="4038600" y="2743200"/>
            <a:ext cx="86042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800080"/>
              </a:buClr>
              <a:buSzPts val="2400"/>
              <a:buFont typeface="Times New Roman"/>
              <a:buNone/>
            </a:pPr>
            <a:r>
              <a:rPr b="1" i="1" lang="en-US" sz="2400">
                <a:solidFill>
                  <a:srgbClr val="800080"/>
                </a:solidFill>
                <a:latin typeface="Times New Roman"/>
                <a:ea typeface="Times New Roman"/>
                <a:cs typeface="Times New Roman"/>
                <a:sym typeface="Times New Roman"/>
              </a:rPr>
              <a:t>start</a:t>
            </a:r>
            <a:endParaRPr/>
          </a:p>
        </p:txBody>
      </p:sp>
      <p:cxnSp>
        <p:nvCxnSpPr>
          <p:cNvPr id="783" name="Google Shape;783;p62"/>
          <p:cNvCxnSpPr/>
          <p:nvPr/>
        </p:nvCxnSpPr>
        <p:spPr>
          <a:xfrm flipH="1">
            <a:off x="4037013" y="2209800"/>
            <a:ext cx="460375" cy="1588"/>
          </a:xfrm>
          <a:prstGeom prst="straightConnector1">
            <a:avLst/>
          </a:prstGeom>
          <a:noFill/>
          <a:ln cap="sq" cmpd="sng" w="76300">
            <a:solidFill>
              <a:srgbClr val="FF0000"/>
            </a:solidFill>
            <a:prstDash val="solid"/>
            <a:miter lim="800000"/>
            <a:headEnd len="med" w="med" type="none"/>
            <a:tailEnd len="med" w="med" type="none"/>
          </a:ln>
        </p:spPr>
      </p:cxnSp>
      <p:cxnSp>
        <p:nvCxnSpPr>
          <p:cNvPr id="784" name="Google Shape;784;p62"/>
          <p:cNvCxnSpPr/>
          <p:nvPr/>
        </p:nvCxnSpPr>
        <p:spPr>
          <a:xfrm flipH="1">
            <a:off x="4494213" y="1752600"/>
            <a:ext cx="460375" cy="1588"/>
          </a:xfrm>
          <a:prstGeom prst="straightConnector1">
            <a:avLst/>
          </a:prstGeom>
          <a:noFill/>
          <a:ln cap="sq" cmpd="sng" w="76300">
            <a:solidFill>
              <a:srgbClr val="FF0000"/>
            </a:solidFill>
            <a:prstDash val="solid"/>
            <a:miter lim="800000"/>
            <a:headEnd len="med" w="med" type="none"/>
            <a:tailEnd len="med" w="med" type="none"/>
          </a:ln>
        </p:spPr>
      </p:cxnSp>
      <p:sp>
        <p:nvSpPr>
          <p:cNvPr id="785" name="Google Shape;785;p62"/>
          <p:cNvSpPr/>
          <p:nvPr/>
        </p:nvSpPr>
        <p:spPr>
          <a:xfrm>
            <a:off x="4800600" y="1752600"/>
            <a:ext cx="76200" cy="76200"/>
          </a:xfrm>
          <a:prstGeom prst="ellipse">
            <a:avLst/>
          </a:prstGeom>
          <a:solidFill>
            <a:srgbClr val="FF0000"/>
          </a:solidFill>
          <a:ln cap="sq" cmpd="sng" w="9525">
            <a:solidFill>
              <a:srgbClr val="8383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
        <p:nvSpPr>
          <p:cNvPr id="786" name="Google Shape;786;p62"/>
          <p:cNvSpPr/>
          <p:nvPr/>
        </p:nvSpPr>
        <p:spPr>
          <a:xfrm>
            <a:off x="4114800" y="2133600"/>
            <a:ext cx="76200" cy="76200"/>
          </a:xfrm>
          <a:prstGeom prst="ellipse">
            <a:avLst/>
          </a:prstGeom>
          <a:solidFill>
            <a:srgbClr val="FF0000"/>
          </a:solidFill>
          <a:ln cap="sq" cmpd="sng" w="9525">
            <a:solidFill>
              <a:srgbClr val="8383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cxnSp>
        <p:nvCxnSpPr>
          <p:cNvPr id="787" name="Google Shape;787;p62"/>
          <p:cNvCxnSpPr/>
          <p:nvPr/>
        </p:nvCxnSpPr>
        <p:spPr>
          <a:xfrm flipH="1">
            <a:off x="2132013" y="3048000"/>
            <a:ext cx="1908175" cy="1588"/>
          </a:xfrm>
          <a:prstGeom prst="straightConnector1">
            <a:avLst/>
          </a:prstGeom>
          <a:noFill/>
          <a:ln cap="sq" cmpd="sng" w="57225">
            <a:solidFill>
              <a:srgbClr val="800080"/>
            </a:solidFill>
            <a:prstDash val="dot"/>
            <a:miter lim="800000"/>
            <a:headEnd len="med" w="med" type="none"/>
            <a:tailEnd len="med" w="med" type="triangle"/>
          </a:ln>
        </p:spPr>
      </p:cxnSp>
      <p:cxnSp>
        <p:nvCxnSpPr>
          <p:cNvPr id="788" name="Google Shape;788;p62"/>
          <p:cNvCxnSpPr/>
          <p:nvPr/>
        </p:nvCxnSpPr>
        <p:spPr>
          <a:xfrm flipH="1" rot="10800000">
            <a:off x="2133600" y="1979613"/>
            <a:ext cx="1588" cy="1069975"/>
          </a:xfrm>
          <a:prstGeom prst="straightConnector1">
            <a:avLst/>
          </a:prstGeom>
          <a:noFill/>
          <a:ln cap="sq" cmpd="sng" w="57225">
            <a:solidFill>
              <a:srgbClr val="800080"/>
            </a:solidFill>
            <a:prstDash val="dot"/>
            <a:miter lim="800000"/>
            <a:headEnd len="med" w="med" type="none"/>
            <a:tailEnd len="med" w="med" type="triangle"/>
          </a:ln>
        </p:spPr>
      </p:cxnSp>
      <p:cxnSp>
        <p:nvCxnSpPr>
          <p:cNvPr id="789" name="Google Shape;789;p62"/>
          <p:cNvCxnSpPr/>
          <p:nvPr/>
        </p:nvCxnSpPr>
        <p:spPr>
          <a:xfrm>
            <a:off x="2133600" y="1981200"/>
            <a:ext cx="2133600" cy="1588"/>
          </a:xfrm>
          <a:prstGeom prst="straightConnector1">
            <a:avLst/>
          </a:prstGeom>
          <a:noFill/>
          <a:ln cap="sq" cmpd="sng" w="57225">
            <a:solidFill>
              <a:srgbClr val="800080"/>
            </a:solidFill>
            <a:prstDash val="dot"/>
            <a:miter lim="800000"/>
            <a:headEnd len="med" w="med" type="none"/>
            <a:tailEnd len="med" w="med" type="triangle"/>
          </a:ln>
        </p:spPr>
      </p:cxnSp>
      <p:cxnSp>
        <p:nvCxnSpPr>
          <p:cNvPr id="790" name="Google Shape;790;p62"/>
          <p:cNvCxnSpPr/>
          <p:nvPr/>
        </p:nvCxnSpPr>
        <p:spPr>
          <a:xfrm>
            <a:off x="4876800" y="3048000"/>
            <a:ext cx="1981200" cy="1588"/>
          </a:xfrm>
          <a:prstGeom prst="straightConnector1">
            <a:avLst/>
          </a:prstGeom>
          <a:noFill/>
          <a:ln cap="sq" cmpd="sng" w="57225">
            <a:solidFill>
              <a:srgbClr val="800080"/>
            </a:solidFill>
            <a:prstDash val="dot"/>
            <a:miter lim="800000"/>
            <a:headEnd len="med" w="med" type="none"/>
            <a:tailEnd len="med" w="med" type="triangle"/>
          </a:ln>
        </p:spPr>
      </p:cxnSp>
      <p:cxnSp>
        <p:nvCxnSpPr>
          <p:cNvPr id="791" name="Google Shape;791;p62"/>
          <p:cNvCxnSpPr/>
          <p:nvPr/>
        </p:nvCxnSpPr>
        <p:spPr>
          <a:xfrm flipH="1" rot="10800000">
            <a:off x="6858000" y="1903413"/>
            <a:ext cx="1588" cy="1146175"/>
          </a:xfrm>
          <a:prstGeom prst="straightConnector1">
            <a:avLst/>
          </a:prstGeom>
          <a:noFill/>
          <a:ln cap="sq" cmpd="sng" w="57225">
            <a:solidFill>
              <a:srgbClr val="800080"/>
            </a:solidFill>
            <a:prstDash val="dot"/>
            <a:miter lim="800000"/>
            <a:headEnd len="med" w="med" type="none"/>
            <a:tailEnd len="med" w="med" type="triangle"/>
          </a:ln>
        </p:spPr>
      </p:cxnSp>
      <p:cxnSp>
        <p:nvCxnSpPr>
          <p:cNvPr id="792" name="Google Shape;792;p62"/>
          <p:cNvCxnSpPr/>
          <p:nvPr/>
        </p:nvCxnSpPr>
        <p:spPr>
          <a:xfrm flipH="1">
            <a:off x="4646613" y="1981200"/>
            <a:ext cx="2212975" cy="1588"/>
          </a:xfrm>
          <a:prstGeom prst="straightConnector1">
            <a:avLst/>
          </a:prstGeom>
          <a:noFill/>
          <a:ln cap="sq" cmpd="sng" w="57225">
            <a:solidFill>
              <a:srgbClr val="800080"/>
            </a:solidFill>
            <a:prstDash val="dot"/>
            <a:miter lim="800000"/>
            <a:headEnd len="med" w="med" type="none"/>
            <a:tailEnd len="med" w="med" type="triangle"/>
          </a:ln>
        </p:spPr>
      </p:cxnSp>
      <p:cxnSp>
        <p:nvCxnSpPr>
          <p:cNvPr id="793" name="Google Shape;793;p62"/>
          <p:cNvCxnSpPr/>
          <p:nvPr/>
        </p:nvCxnSpPr>
        <p:spPr>
          <a:xfrm>
            <a:off x="4495800" y="2209800"/>
            <a:ext cx="914400" cy="1588"/>
          </a:xfrm>
          <a:prstGeom prst="straightConnector1">
            <a:avLst/>
          </a:prstGeom>
          <a:noFill/>
          <a:ln cap="sq" cmpd="sng" w="76300">
            <a:solidFill>
              <a:srgbClr val="006600"/>
            </a:solidFill>
            <a:prstDash val="solid"/>
            <a:miter lim="800000"/>
            <a:headEnd len="med" w="med" type="none"/>
            <a:tailEnd len="med" w="med" type="none"/>
          </a:ln>
        </p:spPr>
      </p:cxnSp>
      <p:cxnSp>
        <p:nvCxnSpPr>
          <p:cNvPr id="794" name="Google Shape;794;p62"/>
          <p:cNvCxnSpPr/>
          <p:nvPr/>
        </p:nvCxnSpPr>
        <p:spPr>
          <a:xfrm>
            <a:off x="3581400" y="2667000"/>
            <a:ext cx="914400" cy="1588"/>
          </a:xfrm>
          <a:prstGeom prst="straightConnector1">
            <a:avLst/>
          </a:prstGeom>
          <a:noFill/>
          <a:ln cap="sq" cmpd="sng" w="76300">
            <a:solidFill>
              <a:srgbClr val="006600"/>
            </a:solidFill>
            <a:prstDash val="solid"/>
            <a:miter lim="800000"/>
            <a:headEnd len="med" w="med" type="none"/>
            <a:tailEnd len="med" w="med" type="none"/>
          </a:ln>
        </p:spPr>
      </p:cxnSp>
      <p:cxnSp>
        <p:nvCxnSpPr>
          <p:cNvPr id="795" name="Google Shape;795;p62"/>
          <p:cNvCxnSpPr/>
          <p:nvPr/>
        </p:nvCxnSpPr>
        <p:spPr>
          <a:xfrm>
            <a:off x="3581400" y="2209800"/>
            <a:ext cx="457200" cy="1588"/>
          </a:xfrm>
          <a:prstGeom prst="straightConnector1">
            <a:avLst/>
          </a:prstGeom>
          <a:noFill/>
          <a:ln cap="sq" cmpd="sng" w="76300">
            <a:solidFill>
              <a:srgbClr val="006600"/>
            </a:solidFill>
            <a:prstDash val="solid"/>
            <a:miter lim="800000"/>
            <a:headEnd len="med" w="med" type="none"/>
            <a:tailEnd len="med" w="med" type="none"/>
          </a:ln>
        </p:spPr>
      </p:cxnSp>
      <p:cxnSp>
        <p:nvCxnSpPr>
          <p:cNvPr id="796" name="Google Shape;796;p62"/>
          <p:cNvCxnSpPr/>
          <p:nvPr/>
        </p:nvCxnSpPr>
        <p:spPr>
          <a:xfrm flipH="1" rot="10800000">
            <a:off x="3581400" y="2208213"/>
            <a:ext cx="1588" cy="460375"/>
          </a:xfrm>
          <a:prstGeom prst="straightConnector1">
            <a:avLst/>
          </a:prstGeom>
          <a:noFill/>
          <a:ln cap="sq" cmpd="sng" w="76300">
            <a:solidFill>
              <a:srgbClr val="006600"/>
            </a:solidFill>
            <a:prstDash val="solid"/>
            <a:miter lim="800000"/>
            <a:headEnd len="med" w="med" type="none"/>
            <a:tailEnd len="med" w="med" type="none"/>
          </a:ln>
        </p:spPr>
      </p:cxnSp>
      <p:cxnSp>
        <p:nvCxnSpPr>
          <p:cNvPr id="797" name="Google Shape;797;p62"/>
          <p:cNvCxnSpPr/>
          <p:nvPr/>
        </p:nvCxnSpPr>
        <p:spPr>
          <a:xfrm flipH="1" rot="10800000">
            <a:off x="4495800" y="2208213"/>
            <a:ext cx="1588" cy="460375"/>
          </a:xfrm>
          <a:prstGeom prst="straightConnector1">
            <a:avLst/>
          </a:prstGeom>
          <a:noFill/>
          <a:ln cap="sq" cmpd="sng" w="76300">
            <a:solidFill>
              <a:srgbClr val="006600"/>
            </a:solidFill>
            <a:prstDash val="solid"/>
            <a:miter lim="800000"/>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01" name="Shape 801"/>
        <p:cNvGrpSpPr/>
        <p:nvPr/>
      </p:nvGrpSpPr>
      <p:grpSpPr>
        <a:xfrm>
          <a:off x="0" y="0"/>
          <a:ext cx="0" cy="0"/>
          <a:chOff x="0" y="0"/>
          <a:chExt cx="0" cy="0"/>
        </a:xfrm>
      </p:grpSpPr>
      <p:sp>
        <p:nvSpPr>
          <p:cNvPr id="802" name="Google Shape;802;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Model-based Reflex Agents</a:t>
            </a:r>
            <a:endParaRPr/>
          </a:p>
        </p:txBody>
      </p:sp>
      <p:pic>
        <p:nvPicPr>
          <p:cNvPr id="803" name="Google Shape;803;p63"/>
          <p:cNvPicPr preferRelativeResize="0"/>
          <p:nvPr/>
        </p:nvPicPr>
        <p:blipFill rotWithShape="1">
          <a:blip r:embed="rId3">
            <a:alphaModFix/>
          </a:blip>
          <a:srcRect b="0" l="0" r="0" t="0"/>
          <a:stretch/>
        </p:blipFill>
        <p:spPr>
          <a:xfrm>
            <a:off x="685800" y="1752600"/>
            <a:ext cx="7772400" cy="3678238"/>
          </a:xfrm>
          <a:prstGeom prst="rect">
            <a:avLst/>
          </a:prstGeom>
          <a:noFill/>
          <a:ln>
            <a:noFill/>
          </a:ln>
        </p:spPr>
      </p:pic>
      <p:sp>
        <p:nvSpPr>
          <p:cNvPr id="804" name="Google Shape;804;p63"/>
          <p:cNvSpPr txBox="1"/>
          <p:nvPr/>
        </p:nvSpPr>
        <p:spPr>
          <a:xfrm>
            <a:off x="2209800" y="5562600"/>
            <a:ext cx="4572000" cy="58102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Clr>
                <a:srgbClr val="8383AD"/>
              </a:buClr>
              <a:buSzPts val="3200"/>
              <a:buFont typeface="Times New Roman"/>
              <a:buNone/>
            </a:pPr>
            <a:r>
              <a:rPr lang="en-US" sz="3200">
                <a:solidFill>
                  <a:srgbClr val="8383AD"/>
                </a:solidFill>
                <a:latin typeface="Times New Roman"/>
                <a:ea typeface="Times New Roman"/>
                <a:cs typeface="Times New Roman"/>
                <a:sym typeface="Times New Roman"/>
              </a:rPr>
              <a:t>The agent is with memory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08" name="Shape 808"/>
        <p:cNvGrpSpPr/>
        <p:nvPr/>
      </p:nvGrpSpPr>
      <p:grpSpPr>
        <a:xfrm>
          <a:off x="0" y="0"/>
          <a:ext cx="0" cy="0"/>
          <a:chOff x="0" y="0"/>
          <a:chExt cx="0" cy="0"/>
        </a:xfrm>
      </p:grpSpPr>
      <p:sp>
        <p:nvSpPr>
          <p:cNvPr id="809" name="Google Shape;809;p64"/>
          <p:cNvSpPr txBox="1"/>
          <p:nvPr>
            <p:ph type="title"/>
          </p:nvPr>
        </p:nvSpPr>
        <p:spPr>
          <a:xfrm>
            <a:off x="228600" y="609600"/>
            <a:ext cx="8534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Model-based Reflex Agents</a:t>
            </a:r>
            <a:endParaRPr/>
          </a:p>
        </p:txBody>
      </p:sp>
      <p:pic>
        <p:nvPicPr>
          <p:cNvPr id="810" name="Google Shape;810;p64"/>
          <p:cNvPicPr preferRelativeResize="0"/>
          <p:nvPr/>
        </p:nvPicPr>
        <p:blipFill rotWithShape="1">
          <a:blip r:embed="rId3">
            <a:alphaModFix/>
          </a:blip>
          <a:srcRect b="0" l="0" r="0" t="0"/>
          <a:stretch/>
        </p:blipFill>
        <p:spPr>
          <a:xfrm>
            <a:off x="609600" y="1524000"/>
            <a:ext cx="8077200" cy="509746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14" name="Shape 814"/>
        <p:cNvGrpSpPr/>
        <p:nvPr/>
      </p:nvGrpSpPr>
      <p:grpSpPr>
        <a:xfrm>
          <a:off x="0" y="0"/>
          <a:ext cx="0" cy="0"/>
          <a:chOff x="0" y="0"/>
          <a:chExt cx="0" cy="0"/>
        </a:xfrm>
      </p:grpSpPr>
      <p:sp>
        <p:nvSpPr>
          <p:cNvPr id="815" name="Google Shape;815;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Goal-based agents</a:t>
            </a:r>
            <a:endParaRPr/>
          </a:p>
        </p:txBody>
      </p:sp>
      <p:sp>
        <p:nvSpPr>
          <p:cNvPr id="816" name="Google Shape;816;p6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Current state of the environment is always not enough </a:t>
            </a:r>
            <a:endParaRPr/>
          </a:p>
          <a:p>
            <a:pPr indent="-341313" lvl="0" marL="341313" rtl="0" algn="l">
              <a:lnSpc>
                <a:spcPct val="90000"/>
              </a:lnSpc>
              <a:spcBef>
                <a:spcPts val="750"/>
              </a:spcBef>
              <a:spcAft>
                <a:spcPts val="0"/>
              </a:spcAft>
              <a:buClr>
                <a:srgbClr val="000000"/>
              </a:buClr>
              <a:buSzPts val="1680"/>
              <a:buFont typeface="Times New Roman"/>
              <a:buChar char="•"/>
            </a:pPr>
            <a:r>
              <a:rPr lang="en-US">
                <a:solidFill>
                  <a:srgbClr val="000000"/>
                </a:solidFill>
              </a:rPr>
              <a:t>The goal is another issue to achieve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Judgment of rationality / correctness</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Actions chosen </a:t>
            </a:r>
            <a:r>
              <a:rPr lang="en-US">
                <a:solidFill>
                  <a:srgbClr val="000000"/>
                </a:solidFill>
                <a:latin typeface="Noto Sans Symbols"/>
                <a:ea typeface="Noto Sans Symbols"/>
                <a:cs typeface="Noto Sans Symbols"/>
                <a:sym typeface="Noto Sans Symbols"/>
              </a:rPr>
              <a:t>🡪</a:t>
            </a:r>
            <a:r>
              <a:rPr lang="en-US">
                <a:solidFill>
                  <a:srgbClr val="000000"/>
                </a:solidFill>
              </a:rPr>
              <a:t> goals, based on</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current state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current percept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20" name="Shape 820"/>
        <p:cNvGrpSpPr/>
        <p:nvPr/>
      </p:nvGrpSpPr>
      <p:grpSpPr>
        <a:xfrm>
          <a:off x="0" y="0"/>
          <a:ext cx="0" cy="0"/>
          <a:chOff x="0" y="0"/>
          <a:chExt cx="0" cy="0"/>
        </a:xfrm>
      </p:grpSpPr>
      <p:sp>
        <p:nvSpPr>
          <p:cNvPr id="821" name="Google Shape;821;p6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Goal-based agents</a:t>
            </a:r>
            <a:endParaRPr/>
          </a:p>
        </p:txBody>
      </p:sp>
      <p:sp>
        <p:nvSpPr>
          <p:cNvPr id="822" name="Google Shape;822;p66"/>
          <p:cNvSpPr txBox="1"/>
          <p:nvPr>
            <p:ph idx="1" type="body"/>
          </p:nvPr>
        </p:nvSpPr>
        <p:spPr>
          <a:xfrm>
            <a:off x="381000" y="1981200"/>
            <a:ext cx="83820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Conclusion</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Goal-based agents are less efficient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but more flexible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Agent </a:t>
            </a:r>
            <a:r>
              <a:rPr lang="en-US">
                <a:solidFill>
                  <a:srgbClr val="000000"/>
                </a:solidFill>
                <a:latin typeface="Noto Sans Symbols"/>
                <a:ea typeface="Noto Sans Symbols"/>
                <a:cs typeface="Noto Sans Symbols"/>
                <a:sym typeface="Noto Sans Symbols"/>
              </a:rPr>
              <a:t>🡨</a:t>
            </a:r>
            <a:r>
              <a:rPr lang="en-US">
                <a:solidFill>
                  <a:srgbClr val="000000"/>
                </a:solidFill>
              </a:rPr>
              <a:t> Different goals </a:t>
            </a:r>
            <a:r>
              <a:rPr lang="en-US">
                <a:solidFill>
                  <a:srgbClr val="000000"/>
                </a:solidFill>
                <a:latin typeface="Noto Sans Symbols"/>
                <a:ea typeface="Noto Sans Symbols"/>
                <a:cs typeface="Noto Sans Symbols"/>
                <a:sym typeface="Noto Sans Symbols"/>
              </a:rPr>
              <a:t>🡨</a:t>
            </a:r>
            <a:r>
              <a:rPr lang="en-US">
                <a:solidFill>
                  <a:srgbClr val="000000"/>
                </a:solidFill>
              </a:rPr>
              <a:t> different tasks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Search and planning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two other sub-fields in AI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to find out the action sequences to achieve its goal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26" name="Shape 826"/>
        <p:cNvGrpSpPr/>
        <p:nvPr/>
      </p:nvGrpSpPr>
      <p:grpSpPr>
        <a:xfrm>
          <a:off x="0" y="0"/>
          <a:ext cx="0" cy="0"/>
          <a:chOff x="0" y="0"/>
          <a:chExt cx="0" cy="0"/>
        </a:xfrm>
      </p:grpSpPr>
      <p:sp>
        <p:nvSpPr>
          <p:cNvPr id="827" name="Google Shape;827;p6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Goal-based agents</a:t>
            </a:r>
            <a:endParaRPr/>
          </a:p>
        </p:txBody>
      </p:sp>
      <p:pic>
        <p:nvPicPr>
          <p:cNvPr id="828" name="Google Shape;828;p67"/>
          <p:cNvPicPr preferRelativeResize="0"/>
          <p:nvPr/>
        </p:nvPicPr>
        <p:blipFill rotWithShape="1">
          <a:blip r:embed="rId3">
            <a:alphaModFix/>
          </a:blip>
          <a:srcRect b="0" l="0" r="0" t="0"/>
          <a:stretch/>
        </p:blipFill>
        <p:spPr>
          <a:xfrm>
            <a:off x="609600" y="1557338"/>
            <a:ext cx="8077200" cy="51085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32" name="Shape 832"/>
        <p:cNvGrpSpPr/>
        <p:nvPr/>
      </p:nvGrpSpPr>
      <p:grpSpPr>
        <a:xfrm>
          <a:off x="0" y="0"/>
          <a:ext cx="0" cy="0"/>
          <a:chOff x="0" y="0"/>
          <a:chExt cx="0" cy="0"/>
        </a:xfrm>
      </p:grpSpPr>
      <p:sp>
        <p:nvSpPr>
          <p:cNvPr id="833" name="Google Shape;833;p6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Utility-based agents</a:t>
            </a:r>
            <a:endParaRPr/>
          </a:p>
        </p:txBody>
      </p:sp>
      <p:sp>
        <p:nvSpPr>
          <p:cNvPr id="834" name="Google Shape;834;p68"/>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Goals alone are not enough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to generate </a:t>
            </a:r>
            <a:r>
              <a:rPr b="1" lang="en-US">
                <a:solidFill>
                  <a:srgbClr val="000000"/>
                </a:solidFill>
              </a:rPr>
              <a:t>high-quality</a:t>
            </a:r>
            <a:r>
              <a:rPr lang="en-US">
                <a:solidFill>
                  <a:srgbClr val="000000"/>
                </a:solidFill>
              </a:rPr>
              <a:t> behavior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E.g. meals in Canteen, good or not ?</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Many action sequences </a:t>
            </a:r>
            <a:r>
              <a:rPr lang="en-US">
                <a:solidFill>
                  <a:srgbClr val="000000"/>
                </a:solidFill>
                <a:latin typeface="Noto Sans Symbols"/>
                <a:ea typeface="Noto Sans Symbols"/>
                <a:cs typeface="Noto Sans Symbols"/>
                <a:sym typeface="Noto Sans Symbols"/>
              </a:rPr>
              <a:t>🡪</a:t>
            </a:r>
            <a:r>
              <a:rPr lang="en-US">
                <a:solidFill>
                  <a:srgbClr val="000000"/>
                </a:solidFill>
              </a:rPr>
              <a:t> the goals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some are better and some worse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If goal means success,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then </a:t>
            </a:r>
            <a:r>
              <a:rPr b="1" lang="en-US">
                <a:solidFill>
                  <a:srgbClr val="000000"/>
                </a:solidFill>
              </a:rPr>
              <a:t>utility</a:t>
            </a:r>
            <a:r>
              <a:rPr lang="en-US">
                <a:solidFill>
                  <a:srgbClr val="000000"/>
                </a:solidFill>
              </a:rPr>
              <a:t> means the degree of success (how successful it is)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An agent’s </a:t>
            </a:r>
            <a:r>
              <a:rPr b="1" i="0" lang="en-US" sz="1800" u="none" strike="noStrike">
                <a:latin typeface="Times"/>
                <a:ea typeface="Times"/>
                <a:cs typeface="Times"/>
                <a:sym typeface="Times"/>
              </a:rPr>
              <a:t>utility function </a:t>
            </a:r>
            <a:r>
              <a:rPr b="0" i="0" lang="en-US" sz="1800" u="none" strike="noStrike">
                <a:latin typeface="Times"/>
                <a:ea typeface="Times"/>
                <a:cs typeface="Times"/>
                <a:sym typeface="Times"/>
              </a:rPr>
              <a:t>is essentially an internalization of the performance measure.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If the internal utility function and the external performance measure are in agreement, then an agent that chooses actions to maximize its utility will be rational according to the external performance measure.</a:t>
            </a:r>
            <a:endParaRPr>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38" name="Shape 838"/>
        <p:cNvGrpSpPr/>
        <p:nvPr/>
      </p:nvGrpSpPr>
      <p:grpSpPr>
        <a:xfrm>
          <a:off x="0" y="0"/>
          <a:ext cx="0" cy="0"/>
          <a:chOff x="0" y="0"/>
          <a:chExt cx="0" cy="0"/>
        </a:xfrm>
      </p:grpSpPr>
      <p:sp>
        <p:nvSpPr>
          <p:cNvPr id="839" name="Google Shape;839;p69"/>
          <p:cNvSpPr txBox="1"/>
          <p:nvPr>
            <p:ph type="title"/>
          </p:nvPr>
        </p:nvSpPr>
        <p:spPr>
          <a:xfrm>
            <a:off x="685800" y="4572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Utility-based agents (4)</a:t>
            </a:r>
            <a:endParaRPr/>
          </a:p>
        </p:txBody>
      </p:sp>
      <p:pic>
        <p:nvPicPr>
          <p:cNvPr id="840" name="Google Shape;840;p69"/>
          <p:cNvPicPr preferRelativeResize="0"/>
          <p:nvPr/>
        </p:nvPicPr>
        <p:blipFill rotWithShape="1">
          <a:blip r:embed="rId3">
            <a:alphaModFix/>
          </a:blip>
          <a:srcRect b="0" l="0" r="0" t="0"/>
          <a:stretch/>
        </p:blipFill>
        <p:spPr>
          <a:xfrm>
            <a:off x="381000" y="1371600"/>
            <a:ext cx="8305800" cy="5265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444" name="Google Shape;444;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lnSpc>
                <a:spcPct val="90000"/>
              </a:lnSpc>
              <a:spcBef>
                <a:spcPts val="0"/>
              </a:spcBef>
              <a:spcAft>
                <a:spcPts val="0"/>
              </a:spcAft>
              <a:buClr>
                <a:schemeClr val="dk1"/>
              </a:buClr>
              <a:buSzPts val="1000"/>
              <a:buFont typeface="Noto Sans Symbols"/>
              <a:buChar char="∙"/>
            </a:pPr>
            <a:r>
              <a:rPr b="1" lang="en-US" sz="2400">
                <a:latin typeface="Calibri"/>
                <a:ea typeface="Calibri"/>
                <a:cs typeface="Calibri"/>
                <a:sym typeface="Calibri"/>
              </a:rPr>
              <a:t>Traffic management agents: </a:t>
            </a:r>
            <a:r>
              <a:rPr lang="en-US" sz="2400">
                <a:latin typeface="Calibri"/>
                <a:ea typeface="Calibri"/>
                <a:cs typeface="Calibri"/>
                <a:sym typeface="Calibri"/>
              </a:rPr>
              <a:t>These are agents that are designed to manage traffic flow in cities. They can monitor traffic patterns, adjust traffic lights, and reroute vehicles to minimize congestion. Examples of traffic management agents include those used in smart cities around the world.</a:t>
            </a:r>
            <a:endParaRPr sz="2400">
              <a:latin typeface="Calibri"/>
              <a:ea typeface="Calibri"/>
              <a:cs typeface="Calibri"/>
              <a:sym typeface="Calibri"/>
            </a:endParaRPr>
          </a:p>
          <a:p>
            <a:pPr indent="-342900" lvl="0" marL="342900" rtl="0" algn="just">
              <a:lnSpc>
                <a:spcPct val="90000"/>
              </a:lnSpc>
              <a:spcBef>
                <a:spcPts val="750"/>
              </a:spcBef>
              <a:spcAft>
                <a:spcPts val="0"/>
              </a:spcAft>
              <a:buClr>
                <a:schemeClr val="dk1"/>
              </a:buClr>
              <a:buSzPts val="1000"/>
              <a:buFont typeface="Noto Sans Symbols"/>
              <a:buChar char="∙"/>
            </a:pPr>
            <a:r>
              <a:rPr lang="en-US" sz="2400">
                <a:latin typeface="Calibri"/>
                <a:ea typeface="Calibri"/>
                <a:cs typeface="Calibri"/>
                <a:sym typeface="Calibri"/>
              </a:rPr>
              <a:t>A </a:t>
            </a:r>
            <a:r>
              <a:rPr b="1" lang="en-US" sz="2400">
                <a:latin typeface="Calibri"/>
                <a:ea typeface="Calibri"/>
                <a:cs typeface="Calibri"/>
                <a:sym typeface="Calibri"/>
              </a:rPr>
              <a:t>software agent</a:t>
            </a:r>
            <a:r>
              <a:rPr lang="en-US" sz="2400">
                <a:latin typeface="Calibri"/>
                <a:ea typeface="Calibri"/>
                <a:cs typeface="Calibri"/>
                <a:sym typeface="Calibri"/>
              </a:rPr>
              <a:t> has Keystrokes, file contents, received network packages which act as sensors and displays on the screen, files, sent network packets acting as actuators.</a:t>
            </a:r>
            <a:endParaRPr sz="2400">
              <a:latin typeface="Calibri"/>
              <a:ea typeface="Calibri"/>
              <a:cs typeface="Calibri"/>
              <a:sym typeface="Calibri"/>
            </a:endParaRPr>
          </a:p>
          <a:p>
            <a:pPr indent="-342900" lvl="0" marL="342900" rtl="0" algn="just">
              <a:lnSpc>
                <a:spcPct val="90000"/>
              </a:lnSpc>
              <a:spcBef>
                <a:spcPts val="750"/>
              </a:spcBef>
              <a:spcAft>
                <a:spcPts val="0"/>
              </a:spcAft>
              <a:buClr>
                <a:schemeClr val="dk1"/>
              </a:buClr>
              <a:buSzPts val="1000"/>
              <a:buFont typeface="Noto Sans Symbols"/>
              <a:buChar char="∙"/>
            </a:pPr>
            <a:r>
              <a:rPr lang="en-US" sz="2400">
                <a:latin typeface="Calibri"/>
                <a:ea typeface="Calibri"/>
                <a:cs typeface="Calibri"/>
                <a:sym typeface="Calibri"/>
              </a:rPr>
              <a:t>A Human-agent has eyes, ears, and other organs which act as sensors, and hands, legs, mouth, and other body parts acting as actuators.</a:t>
            </a:r>
            <a:endParaRPr sz="2400">
              <a:latin typeface="Calibri"/>
              <a:ea typeface="Calibri"/>
              <a:cs typeface="Calibri"/>
              <a:sym typeface="Calibri"/>
            </a:endParaRPr>
          </a:p>
          <a:p>
            <a:pPr indent="-171450" lvl="0" marL="171450" rtl="0" algn="just">
              <a:lnSpc>
                <a:spcPct val="90000"/>
              </a:lnSpc>
              <a:spcBef>
                <a:spcPts val="750"/>
              </a:spcBef>
              <a:spcAft>
                <a:spcPts val="0"/>
              </a:spcAft>
              <a:buClr>
                <a:schemeClr val="dk1"/>
              </a:buClr>
              <a:buSzPts val="2400"/>
              <a:buChar char="•"/>
            </a:pPr>
            <a:r>
              <a:rPr lang="en-US" sz="2400">
                <a:latin typeface="Calibri"/>
                <a:ea typeface="Calibri"/>
                <a:cs typeface="Calibri"/>
                <a:sym typeface="Calibri"/>
              </a:rPr>
              <a:t>A </a:t>
            </a:r>
            <a:r>
              <a:rPr b="1" lang="en-US" sz="2400">
                <a:latin typeface="Calibri"/>
                <a:ea typeface="Calibri"/>
                <a:cs typeface="Calibri"/>
                <a:sym typeface="Calibri"/>
              </a:rPr>
              <a:t>Robotic agent</a:t>
            </a:r>
            <a:r>
              <a:rPr lang="en-US" sz="2400">
                <a:latin typeface="Calibri"/>
                <a:ea typeface="Calibri"/>
                <a:cs typeface="Calibri"/>
                <a:sym typeface="Calibri"/>
              </a:rPr>
              <a:t> has Cameras and infrared range finders which act as sensors and various motors acting as actuators.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44" name="Shape 844"/>
        <p:cNvGrpSpPr/>
        <p:nvPr/>
      </p:nvGrpSpPr>
      <p:grpSpPr>
        <a:xfrm>
          <a:off x="0" y="0"/>
          <a:ext cx="0" cy="0"/>
          <a:chOff x="0" y="0"/>
          <a:chExt cx="0" cy="0"/>
        </a:xfrm>
      </p:grpSpPr>
      <p:sp>
        <p:nvSpPr>
          <p:cNvPr id="845" name="Google Shape;845;p7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Utility-based agents</a:t>
            </a:r>
            <a:endParaRPr/>
          </a:p>
        </p:txBody>
      </p:sp>
      <p:sp>
        <p:nvSpPr>
          <p:cNvPr id="846" name="Google Shape;846;p7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it is said state A has higher utility</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If state A is more preferred than others</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Utility is therefore a function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that maps a state onto a real number</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degree of success </a:t>
            </a:r>
            <a:endParaRPr/>
          </a:p>
          <a:p>
            <a:pPr indent="-339725" lvl="0" marL="341313" rtl="0" algn="l">
              <a:lnSpc>
                <a:spcPct val="90000"/>
              </a:lnSpc>
              <a:spcBef>
                <a:spcPts val="750"/>
              </a:spcBef>
              <a:spcAft>
                <a:spcPts val="0"/>
              </a:spcAft>
              <a:buClr>
                <a:schemeClr val="dk1"/>
              </a:buClr>
              <a:buSzPts val="1680"/>
              <a:buFont typeface="Calibri"/>
              <a:buNone/>
            </a:pPr>
            <a:r>
              <a:t/>
            </a:r>
            <a:endParaRPr>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50" name="Shape 850"/>
        <p:cNvGrpSpPr/>
        <p:nvPr/>
      </p:nvGrpSpPr>
      <p:grpSpPr>
        <a:xfrm>
          <a:off x="0" y="0"/>
          <a:ext cx="0" cy="0"/>
          <a:chOff x="0" y="0"/>
          <a:chExt cx="0" cy="0"/>
        </a:xfrm>
      </p:grpSpPr>
      <p:sp>
        <p:nvSpPr>
          <p:cNvPr id="851" name="Google Shape;851;p7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Utility-based agents (3)</a:t>
            </a:r>
            <a:endParaRPr/>
          </a:p>
        </p:txBody>
      </p:sp>
      <p:sp>
        <p:nvSpPr>
          <p:cNvPr id="852" name="Google Shape;852;p7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Utility has several advantages: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When there are conflicting goals,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Only some of the goals but not all can be achieved</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utility describes the appropriate trade-off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When there are several goals </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None of them are achieved </a:t>
            </a:r>
            <a:r>
              <a:rPr b="1" lang="en-US" u="sng">
                <a:solidFill>
                  <a:srgbClr val="000000"/>
                </a:solidFill>
              </a:rPr>
              <a:t>certainly</a:t>
            </a:r>
            <a:endParaRPr/>
          </a:p>
          <a:p>
            <a:pPr indent="-171450" lvl="2" marL="857250" rtl="0" algn="l">
              <a:lnSpc>
                <a:spcPct val="90000"/>
              </a:lnSpc>
              <a:spcBef>
                <a:spcPts val="375"/>
              </a:spcBef>
              <a:spcAft>
                <a:spcPts val="0"/>
              </a:spcAft>
              <a:buClr>
                <a:srgbClr val="666699"/>
              </a:buClr>
              <a:buSzPts val="975"/>
              <a:buFont typeface="Noto Sans Symbols"/>
              <a:buChar char="●"/>
            </a:pPr>
            <a:r>
              <a:rPr lang="en-US">
                <a:solidFill>
                  <a:srgbClr val="000000"/>
                </a:solidFill>
              </a:rPr>
              <a:t>utility provides a way for the decision-making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56" name="Shape 856"/>
        <p:cNvGrpSpPr/>
        <p:nvPr/>
      </p:nvGrpSpPr>
      <p:grpSpPr>
        <a:xfrm>
          <a:off x="0" y="0"/>
          <a:ext cx="0" cy="0"/>
          <a:chOff x="0" y="0"/>
          <a:chExt cx="0" cy="0"/>
        </a:xfrm>
      </p:grpSpPr>
      <p:sp>
        <p:nvSpPr>
          <p:cNvPr id="857" name="Google Shape;857;p7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Learning Agents</a:t>
            </a:r>
            <a:endParaRPr/>
          </a:p>
        </p:txBody>
      </p:sp>
      <p:sp>
        <p:nvSpPr>
          <p:cNvPr id="858" name="Google Shape;858;p72"/>
          <p:cNvSpPr txBox="1"/>
          <p:nvPr>
            <p:ph idx="1" type="body"/>
          </p:nvPr>
        </p:nvSpPr>
        <p:spPr>
          <a:xfrm>
            <a:off x="685800" y="1752600"/>
            <a:ext cx="7772400" cy="4495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After an agent is programmed, can it work immediately?</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No, it still need teaching</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In AI,</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Once an agent is done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We teach it by giving it a set of examples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Test it by using another set of examples</a:t>
            </a:r>
            <a:endParaRPr/>
          </a:p>
          <a:p>
            <a:pPr indent="-341313" lvl="0" marL="341313" rtl="0" algn="l">
              <a:lnSpc>
                <a:spcPct val="90000"/>
              </a:lnSpc>
              <a:spcBef>
                <a:spcPts val="750"/>
              </a:spcBef>
              <a:spcAft>
                <a:spcPts val="0"/>
              </a:spcAft>
              <a:buClr>
                <a:srgbClr val="000000"/>
              </a:buClr>
              <a:buSzPts val="1680"/>
              <a:buFont typeface="Arial"/>
              <a:buChar char="•"/>
            </a:pPr>
            <a:r>
              <a:rPr lang="en-US">
                <a:solidFill>
                  <a:srgbClr val="000000"/>
                </a:solidFill>
              </a:rPr>
              <a:t>We then say the agent learns</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 learning agent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62" name="Shape 862"/>
        <p:cNvGrpSpPr/>
        <p:nvPr/>
      </p:nvGrpSpPr>
      <p:grpSpPr>
        <a:xfrm>
          <a:off x="0" y="0"/>
          <a:ext cx="0" cy="0"/>
          <a:chOff x="0" y="0"/>
          <a:chExt cx="0" cy="0"/>
        </a:xfrm>
      </p:grpSpPr>
      <p:sp>
        <p:nvSpPr>
          <p:cNvPr id="863" name="Google Shape;863;p7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Learning Agents</a:t>
            </a:r>
            <a:endParaRPr/>
          </a:p>
        </p:txBody>
      </p:sp>
      <p:sp>
        <p:nvSpPr>
          <p:cNvPr id="864" name="Google Shape;864;p73"/>
          <p:cNvSpPr txBox="1"/>
          <p:nvPr>
            <p:ph idx="1" type="body"/>
          </p:nvPr>
        </p:nvSpPr>
        <p:spPr>
          <a:xfrm>
            <a:off x="533400" y="1828800"/>
            <a:ext cx="8153400" cy="48006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2240"/>
              <a:buFont typeface="Times New Roman"/>
              <a:buChar char="•"/>
            </a:pPr>
            <a:r>
              <a:rPr lang="en-US" sz="2800">
                <a:solidFill>
                  <a:srgbClr val="000000"/>
                </a:solidFill>
              </a:rPr>
              <a:t>Four conceptual components</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Learning element</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Making improvement</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Performance element</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Selecting external actions</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Critic</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Tells the Learning element how well the agent is doing with respect to fixed performance standard.</a:t>
            </a:r>
            <a:endParaRPr/>
          </a:p>
          <a:p>
            <a:pPr indent="-227012" lvl="2" marL="857250" rtl="0" algn="l">
              <a:lnSpc>
                <a:spcPct val="90000"/>
              </a:lnSpc>
              <a:spcBef>
                <a:spcPts val="500"/>
              </a:spcBef>
              <a:spcAft>
                <a:spcPts val="0"/>
              </a:spcAft>
              <a:buClr>
                <a:srgbClr val="000000"/>
              </a:buClr>
              <a:buSzPts val="1300"/>
              <a:buFont typeface="Calibri"/>
              <a:buNone/>
            </a:pPr>
            <a:r>
              <a:rPr lang="en-US" sz="2000">
                <a:solidFill>
                  <a:srgbClr val="000000"/>
                </a:solidFill>
              </a:rPr>
              <a:t>(Learning element takes </a:t>
            </a:r>
            <a:r>
              <a:rPr b="1" lang="en-US" sz="2000">
                <a:solidFill>
                  <a:srgbClr val="000000"/>
                </a:solidFill>
              </a:rPr>
              <a:t>Feedback</a:t>
            </a:r>
            <a:r>
              <a:rPr lang="en-US" sz="2000">
                <a:solidFill>
                  <a:srgbClr val="000000"/>
                </a:solidFill>
              </a:rPr>
              <a:t> from critic on how agent is doing and how performance element should be modified for better future actions)</a:t>
            </a:r>
            <a:endParaRPr/>
          </a:p>
          <a:p>
            <a:pPr indent="-284163" lvl="1" marL="741363" rtl="0" algn="l">
              <a:lnSpc>
                <a:spcPct val="90000"/>
              </a:lnSpc>
              <a:spcBef>
                <a:spcPts val="600"/>
              </a:spcBef>
              <a:spcAft>
                <a:spcPts val="0"/>
              </a:spcAft>
              <a:buClr>
                <a:srgbClr val="C09E4A"/>
              </a:buClr>
              <a:buSzPts val="1680"/>
              <a:buFont typeface="Noto Sans Symbols"/>
              <a:buChar char="●"/>
            </a:pPr>
            <a:r>
              <a:rPr lang="en-US" sz="2400">
                <a:solidFill>
                  <a:srgbClr val="000000"/>
                </a:solidFill>
              </a:rPr>
              <a:t>Problem generator</a:t>
            </a:r>
            <a:endParaRPr/>
          </a:p>
          <a:p>
            <a:pPr indent="-171450" lvl="2" marL="857250" rtl="0" algn="l">
              <a:lnSpc>
                <a:spcPct val="90000"/>
              </a:lnSpc>
              <a:spcBef>
                <a:spcPts val="500"/>
              </a:spcBef>
              <a:spcAft>
                <a:spcPts val="0"/>
              </a:spcAft>
              <a:buClr>
                <a:srgbClr val="666699"/>
              </a:buClr>
              <a:buSzPts val="1300"/>
              <a:buFont typeface="Noto Sans Symbols"/>
              <a:buChar char="●"/>
            </a:pPr>
            <a:r>
              <a:rPr lang="en-US" sz="2000">
                <a:solidFill>
                  <a:srgbClr val="000000"/>
                </a:solidFill>
              </a:rPr>
              <a:t>Suggest actions that will lead to new and informative experiences.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7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870" name="Google Shape;870;p7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171450" lvl="0" marL="171450" rtl="0" algn="just">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The design of the learning element depends very much on the design of the performance element.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When trying to design an agent that learns a certain capability, the first question is not “How am I going to get it to learn this?” but “What kind of performance element will my agent need to do this once it has learned how?”</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a:t>
            </a:r>
            <a:r>
              <a:rPr b="1" i="0" lang="en-US" sz="1800" u="none" strike="noStrike">
                <a:latin typeface="Times"/>
                <a:ea typeface="Times"/>
                <a:cs typeface="Times"/>
                <a:sym typeface="Times"/>
              </a:rPr>
              <a:t>critic</a:t>
            </a:r>
            <a:r>
              <a:rPr b="0" i="0" lang="en-US" sz="1800" u="none" strike="noStrike">
                <a:latin typeface="Times"/>
                <a:ea typeface="Times"/>
                <a:cs typeface="Times"/>
                <a:sym typeface="Times"/>
              </a:rPr>
              <a:t> is necessary because the percepts themselves provide no indication of the agent’s success.Eg: Chess Program</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last component of the learning </a:t>
            </a:r>
            <a:r>
              <a:rPr b="0" i="0" lang="en-US" sz="1800" u="none" strike="noStrike">
                <a:latin typeface="Helvetica Neue"/>
                <a:ea typeface="Helvetica Neue"/>
                <a:cs typeface="Helvetica Neue"/>
                <a:sym typeface="Helvetica Neue"/>
              </a:rPr>
              <a:t>PROBLEM </a:t>
            </a:r>
            <a:r>
              <a:rPr b="0" i="0" lang="en-US" sz="1800" u="none" strike="noStrike">
                <a:latin typeface="Times"/>
                <a:ea typeface="Times"/>
                <a:cs typeface="Times"/>
                <a:sym typeface="Times"/>
              </a:rPr>
              <a:t>agent is the </a:t>
            </a:r>
            <a:r>
              <a:rPr b="1" i="0" lang="en-US" sz="1800" u="none" strike="noStrike">
                <a:latin typeface="Times"/>
                <a:ea typeface="Times"/>
                <a:cs typeface="Times"/>
                <a:sym typeface="Times"/>
              </a:rPr>
              <a:t>problem generator</a:t>
            </a:r>
            <a:r>
              <a:rPr b="0" i="0" lang="en-US" sz="1800" u="none" strike="noStrike">
                <a:latin typeface="Times"/>
                <a:ea typeface="Times"/>
                <a:cs typeface="Times"/>
                <a:sym typeface="Times"/>
              </a:rPr>
              <a:t>. It is responsible </a:t>
            </a:r>
            <a:r>
              <a:rPr b="0" i="0" lang="en-US" sz="1800" u="none" strike="noStrike">
                <a:latin typeface="Helvetica Neue"/>
                <a:ea typeface="Helvetica Neue"/>
                <a:cs typeface="Helvetica Neue"/>
                <a:sym typeface="Helvetica Neue"/>
              </a:rPr>
              <a:t>GENERATOR</a:t>
            </a:r>
            <a:r>
              <a:rPr b="0" i="0" lang="en-US" sz="1800" u="none" strike="noStrike">
                <a:latin typeface="Times"/>
                <a:ea typeface="Times"/>
                <a:cs typeface="Times"/>
                <a:sym typeface="Times"/>
              </a:rPr>
              <a:t>for suggesting actions that will lead to new and informative experiences.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point is that if the performance element had its way, it would keep doing the actions that are best, given what it knows.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But if the agent is willing to explore a little and do some perhaps suboptimal actions in the short run, it might discover much better actions for the long run.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problem generator’s job is to suggest these exploratory actions.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874" name="Shape 874"/>
        <p:cNvGrpSpPr/>
        <p:nvPr/>
      </p:nvGrpSpPr>
      <p:grpSpPr>
        <a:xfrm>
          <a:off x="0" y="0"/>
          <a:ext cx="0" cy="0"/>
          <a:chOff x="0" y="0"/>
          <a:chExt cx="0" cy="0"/>
        </a:xfrm>
      </p:grpSpPr>
      <p:sp>
        <p:nvSpPr>
          <p:cNvPr id="875" name="Google Shape;875;p7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Learning Agents</a:t>
            </a:r>
            <a:endParaRPr/>
          </a:p>
        </p:txBody>
      </p:sp>
      <p:pic>
        <p:nvPicPr>
          <p:cNvPr id="876" name="Google Shape;876;p75"/>
          <p:cNvPicPr preferRelativeResize="0"/>
          <p:nvPr/>
        </p:nvPicPr>
        <p:blipFill rotWithShape="1">
          <a:blip r:embed="rId3">
            <a:alphaModFix/>
          </a:blip>
          <a:srcRect b="0" l="0" r="0" t="0"/>
          <a:stretch/>
        </p:blipFill>
        <p:spPr>
          <a:xfrm>
            <a:off x="1295400" y="1600200"/>
            <a:ext cx="6934200" cy="4805363"/>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882" name="Google Shape;882;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The situation is slightly more complex for a utility-based agent that wishes to learn utility information. For example, suppose the taxi-driving agent receives no tips from passengers who have been thoroughly shaken up during the trip.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external performance standard must inform the agent that the loss of tips is a negative contribution to its overall performance;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Then the agent might be able to learn that violent maneuvers do not contribute to its own utility.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In a sense, the performance standard distinguishes part of the incoming percept as a </a:t>
            </a:r>
            <a:r>
              <a:rPr b="1" i="0" lang="en-US" sz="1800" u="none" strike="noStrike">
                <a:latin typeface="Times"/>
                <a:ea typeface="Times"/>
                <a:cs typeface="Times"/>
                <a:sym typeface="Times"/>
              </a:rPr>
              <a:t>reward </a:t>
            </a:r>
            <a:r>
              <a:rPr b="0" i="0" lang="en-US" sz="1800" u="none" strike="noStrike">
                <a:latin typeface="Times"/>
                <a:ea typeface="Times"/>
                <a:cs typeface="Times"/>
                <a:sym typeface="Times"/>
              </a:rPr>
              <a:t>(or </a:t>
            </a:r>
            <a:r>
              <a:rPr b="1" i="0" lang="en-US" sz="1800" u="none" strike="noStrike">
                <a:latin typeface="Times"/>
                <a:ea typeface="Times"/>
                <a:cs typeface="Times"/>
                <a:sym typeface="Times"/>
              </a:rPr>
              <a:t>penalty</a:t>
            </a:r>
            <a:r>
              <a:rPr b="0" i="0" lang="en-US" sz="1800" u="none" strike="noStrike">
                <a:latin typeface="Times"/>
                <a:ea typeface="Times"/>
                <a:cs typeface="Times"/>
                <a:sym typeface="Times"/>
              </a:rPr>
              <a:t>) that provides direct feedback on the quality of the agent’s behavior.</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Times"/>
              <a:buNone/>
            </a:pPr>
            <a:r>
              <a:rPr b="1" i="0" lang="en-US" sz="1800" u="none" strike="noStrike">
                <a:latin typeface="Times"/>
                <a:ea typeface="Times"/>
                <a:cs typeface="Times"/>
                <a:sym typeface="Times"/>
              </a:rPr>
              <a:t>How the components of agent programs work?</a:t>
            </a:r>
            <a:endParaRPr/>
          </a:p>
        </p:txBody>
      </p:sp>
      <p:pic>
        <p:nvPicPr>
          <p:cNvPr id="888" name="Google Shape;888;p77"/>
          <p:cNvPicPr preferRelativeResize="0"/>
          <p:nvPr>
            <p:ph idx="1" type="body"/>
          </p:nvPr>
        </p:nvPicPr>
        <p:blipFill rotWithShape="1">
          <a:blip r:embed="rId3">
            <a:alphaModFix/>
          </a:blip>
          <a:srcRect b="0" l="0" r="0" t="0"/>
          <a:stretch/>
        </p:blipFill>
        <p:spPr>
          <a:xfrm>
            <a:off x="728908" y="1828800"/>
            <a:ext cx="7786442" cy="4401664"/>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894" name="Google Shape;894;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In an </a:t>
            </a:r>
            <a:r>
              <a:rPr b="1" i="0" lang="en-US" sz="1800" u="none" strike="noStrike">
                <a:latin typeface="Times"/>
                <a:ea typeface="Times"/>
                <a:cs typeface="Times"/>
                <a:sym typeface="Times"/>
              </a:rPr>
              <a:t>atomic representation </a:t>
            </a:r>
            <a:r>
              <a:rPr b="0" i="0" lang="en-US" sz="1800" u="none" strike="noStrike">
                <a:latin typeface="Times"/>
                <a:ea typeface="Times"/>
                <a:cs typeface="Times"/>
                <a:sym typeface="Times"/>
              </a:rPr>
              <a:t>each state of the world is indivisible-it has no internal structure.</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For the purposes of solving </a:t>
            </a:r>
            <a:r>
              <a:rPr lang="en-US" sz="1800">
                <a:latin typeface="Times"/>
                <a:ea typeface="Times"/>
                <a:cs typeface="Times"/>
                <a:sym typeface="Times"/>
              </a:rPr>
              <a:t>a </a:t>
            </a:r>
            <a:r>
              <a:rPr b="0" i="0" lang="en-US" sz="1800" u="none" strike="noStrike">
                <a:latin typeface="Times"/>
                <a:ea typeface="Times"/>
                <a:cs typeface="Times"/>
                <a:sym typeface="Times"/>
              </a:rPr>
              <a:t>problem, it may suffice to reduce the state of world to just the name o—a single atom of knowledge; a “black box” whose only discernible property is that of being identical to or different from another black box. </a:t>
            </a:r>
            <a:endParaRPr/>
          </a:p>
          <a:p>
            <a:pPr indent="-171450" lvl="0" marL="171450" rtl="0" algn="just">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Eg:search and game playing, hidden Markov all work with atomic representations—or, at least, they treat representations </a:t>
            </a:r>
            <a:r>
              <a:rPr b="0" i="1" lang="en-US" sz="1800" u="none" strike="noStrike">
                <a:latin typeface="Times"/>
                <a:ea typeface="Times"/>
                <a:cs typeface="Times"/>
                <a:sym typeface="Times"/>
              </a:rPr>
              <a:t>as if </a:t>
            </a:r>
            <a:r>
              <a:rPr b="0" i="0" lang="en-US" sz="1800" u="none" strike="noStrike">
                <a:latin typeface="Times"/>
                <a:ea typeface="Times"/>
                <a:cs typeface="Times"/>
                <a:sym typeface="Times"/>
              </a:rPr>
              <a:t>they were atomic.</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Helvetica Neue"/>
                <a:ea typeface="Helvetica Neue"/>
                <a:cs typeface="Helvetica Neue"/>
                <a:sym typeface="Helvetica Neue"/>
              </a:rPr>
              <a:t> </a:t>
            </a:r>
            <a:r>
              <a:rPr b="1" lang="en-US" sz="1800">
                <a:latin typeface="Times"/>
                <a:ea typeface="Times"/>
                <a:cs typeface="Times"/>
                <a:sym typeface="Times"/>
              </a:rPr>
              <a:t>F</a:t>
            </a:r>
            <a:r>
              <a:rPr b="1" i="0" lang="en-US" sz="1800" u="none" strike="noStrike">
                <a:latin typeface="Times"/>
                <a:ea typeface="Times"/>
                <a:cs typeface="Times"/>
                <a:sym typeface="Times"/>
              </a:rPr>
              <a:t>actored representation </a:t>
            </a:r>
            <a:r>
              <a:rPr b="0" i="0" lang="en-US" sz="1800" u="none" strike="noStrike">
                <a:latin typeface="Times"/>
                <a:ea typeface="Times"/>
                <a:cs typeface="Times"/>
                <a:sym typeface="Times"/>
              </a:rPr>
              <a:t>splits up each state into a fixed set of </a:t>
            </a:r>
            <a:r>
              <a:rPr b="1" i="0" lang="en-US" sz="1800" u="none" strike="noStrike">
                <a:latin typeface="Times"/>
                <a:ea typeface="Times"/>
                <a:cs typeface="Times"/>
                <a:sym typeface="Times"/>
              </a:rPr>
              <a:t>variables </a:t>
            </a:r>
            <a:r>
              <a:rPr b="0" i="0" lang="en-US" sz="1800" u="none" strike="noStrike">
                <a:latin typeface="Times"/>
                <a:ea typeface="Times"/>
                <a:cs typeface="Times"/>
                <a:sym typeface="Times"/>
              </a:rPr>
              <a:t>or </a:t>
            </a:r>
            <a:r>
              <a:rPr b="1" i="0" lang="en-US" sz="1800" u="none" strike="noStrike">
                <a:latin typeface="Times"/>
                <a:ea typeface="Times"/>
                <a:cs typeface="Times"/>
                <a:sym typeface="Times"/>
              </a:rPr>
              <a:t>attributes</a:t>
            </a:r>
            <a:r>
              <a:rPr b="0" i="0" lang="en-US" sz="1800" u="none" strike="noStrike">
                <a:latin typeface="Times"/>
                <a:ea typeface="Times"/>
                <a:cs typeface="Times"/>
                <a:sym typeface="Times"/>
              </a:rPr>
              <a:t>, each of which can have a </a:t>
            </a:r>
            <a:r>
              <a:rPr b="1" i="0" lang="en-US" sz="1800" u="none" strike="noStrike">
                <a:latin typeface="Times"/>
                <a:ea typeface="Times"/>
                <a:cs typeface="Times"/>
                <a:sym typeface="Times"/>
              </a:rPr>
              <a:t>value</a:t>
            </a:r>
            <a:r>
              <a:rPr b="0" i="0" lang="en-US" sz="1800" u="none" strike="noStrike">
                <a:latin typeface="Times"/>
                <a:ea typeface="Times"/>
                <a:cs typeface="Times"/>
                <a:sym typeface="Times"/>
              </a:rPr>
              <a:t>.</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With factored representations, we can also represent </a:t>
            </a:r>
            <a:r>
              <a:rPr b="0" i="1" lang="en-US" sz="1800" u="none" strike="noStrike">
                <a:latin typeface="Times"/>
                <a:ea typeface="Times"/>
                <a:cs typeface="Times"/>
                <a:sym typeface="Times"/>
              </a:rPr>
              <a:t>uncertainty</a:t>
            </a:r>
            <a:r>
              <a:rPr b="0" i="0" lang="en-US" sz="1800" u="none" strike="noStrike">
                <a:latin typeface="Times"/>
                <a:ea typeface="Times"/>
                <a:cs typeface="Times"/>
                <a:sym typeface="Times"/>
              </a:rPr>
              <a:t>—for example, ignorance about the amount of gas in the tank can be represented by leaving that attribute blank. Many important areas of AI are based on factored representations, including </a:t>
            </a:r>
            <a:r>
              <a:rPr b="1" i="0" lang="en-US" sz="1800" u="none" strike="noStrike">
                <a:latin typeface="Times"/>
                <a:ea typeface="Times"/>
                <a:cs typeface="Times"/>
                <a:sym typeface="Times"/>
              </a:rPr>
              <a:t>constraint satisfaction </a:t>
            </a:r>
            <a:r>
              <a:rPr b="0" i="0" lang="en-US" sz="1800" u="none" strike="noStrike">
                <a:latin typeface="Times"/>
                <a:ea typeface="Times"/>
                <a:cs typeface="Times"/>
                <a:sym typeface="Times"/>
              </a:rPr>
              <a:t>algorithms, Bayesian network etc</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900" name="Google Shape;900;p7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For many purposes, we need to understand the world as having </a:t>
            </a:r>
            <a:r>
              <a:rPr b="0" i="1" lang="en-US" sz="1800" u="none" strike="noStrike">
                <a:latin typeface="Times"/>
                <a:ea typeface="Times"/>
                <a:cs typeface="Times"/>
                <a:sym typeface="Times"/>
              </a:rPr>
              <a:t>things </a:t>
            </a:r>
            <a:r>
              <a:rPr b="0" i="0" lang="en-US" sz="1800" u="none" strike="noStrike">
                <a:latin typeface="Times"/>
                <a:ea typeface="Times"/>
                <a:cs typeface="Times"/>
                <a:sym typeface="Times"/>
              </a:rPr>
              <a:t>in it that are </a:t>
            </a:r>
            <a:r>
              <a:rPr b="0" i="1" lang="en-US" sz="1800" u="none" strike="noStrike">
                <a:latin typeface="Times"/>
                <a:ea typeface="Times"/>
                <a:cs typeface="Times"/>
                <a:sym typeface="Times"/>
              </a:rPr>
              <a:t>related </a:t>
            </a:r>
            <a:r>
              <a:rPr b="0" i="0" lang="en-US" sz="1800" u="none" strike="noStrike">
                <a:latin typeface="Times"/>
                <a:ea typeface="Times"/>
                <a:cs typeface="Times"/>
                <a:sym typeface="Times"/>
              </a:rPr>
              <a:t>to each other, not just variables with values.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For example, we might notice that alarge truck ahead of us is reversing into the driveway of a dairy farm but a cow has got looseand is blocking the truck’s path. </a:t>
            </a:r>
            <a:endParaRPr sz="1800">
              <a:latin typeface="Times"/>
              <a:ea typeface="Times"/>
              <a:cs typeface="Times"/>
              <a:sym typeface="Times"/>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Instead, we would need a </a:t>
            </a:r>
            <a:r>
              <a:rPr b="1" i="0" lang="en-US" sz="1800" u="none" strike="noStrike">
                <a:latin typeface="Times"/>
                <a:ea typeface="Times"/>
                <a:cs typeface="Times"/>
                <a:sym typeface="Times"/>
              </a:rPr>
              <a:t>structured representation</a:t>
            </a:r>
            <a:r>
              <a:rPr b="0" i="0" lang="en-US" sz="1800" u="none" strike="noStrike">
                <a:latin typeface="Times"/>
                <a:ea typeface="Times"/>
                <a:cs typeface="Times"/>
                <a:sym typeface="Times"/>
              </a:rPr>
              <a:t>, in which objects such as cows and trucks and their various and varying relationships can be described explicitly.</a:t>
            </a:r>
            <a:endParaRPr/>
          </a:p>
          <a:p>
            <a:pPr indent="-171450" lvl="0" marL="171450" rtl="0" algn="l">
              <a:lnSpc>
                <a:spcPct val="90000"/>
              </a:lnSpc>
              <a:spcBef>
                <a:spcPts val="750"/>
              </a:spcBef>
              <a:spcAft>
                <a:spcPts val="0"/>
              </a:spcAft>
              <a:buClr>
                <a:schemeClr val="dk1"/>
              </a:buClr>
              <a:buSzPts val="1800"/>
              <a:buChar char="•"/>
            </a:pPr>
            <a:r>
              <a:rPr b="1" i="0" lang="en-US" sz="1800" u="none" strike="noStrike">
                <a:latin typeface="Times"/>
                <a:ea typeface="Times"/>
                <a:cs typeface="Times"/>
                <a:sym typeface="Times"/>
              </a:rPr>
              <a:t>relational databases </a:t>
            </a:r>
            <a:r>
              <a:rPr b="0" i="0" lang="en-US" sz="1800" u="none" strike="noStrike">
                <a:latin typeface="Times"/>
                <a:ea typeface="Times"/>
                <a:cs typeface="Times"/>
                <a:sym typeface="Times"/>
              </a:rPr>
              <a:t>and </a:t>
            </a:r>
            <a:r>
              <a:rPr b="1" i="0" lang="en-US" sz="1800" u="none" strike="noStrike">
                <a:latin typeface="Times"/>
                <a:ea typeface="Times"/>
                <a:cs typeface="Times"/>
                <a:sym typeface="Times"/>
              </a:rPr>
              <a:t>first-order logic </a:t>
            </a:r>
            <a:r>
              <a:rPr b="0" i="0" lang="en-US" sz="1800" u="none" strike="noStrike">
                <a:latin typeface="Times"/>
                <a:ea typeface="Times"/>
                <a:cs typeface="Times"/>
                <a:sym typeface="Times"/>
              </a:rPr>
              <a:t>, </a:t>
            </a:r>
            <a:r>
              <a:rPr b="1" i="0" lang="en-US" sz="1800" u="none" strike="noStrike">
                <a:latin typeface="Times"/>
                <a:ea typeface="Times"/>
                <a:cs typeface="Times"/>
                <a:sym typeface="Times"/>
              </a:rPr>
              <a:t>first-order probability models</a:t>
            </a:r>
            <a:r>
              <a:rPr lang="en-US" sz="1800">
                <a:latin typeface="Times"/>
                <a:ea typeface="Times"/>
                <a:cs typeface="Times"/>
                <a:sym typeface="Times"/>
              </a:rPr>
              <a:t> </a:t>
            </a:r>
            <a:r>
              <a:rPr b="1" i="0" lang="en-US" sz="1800" u="none" strike="noStrike">
                <a:latin typeface="Times"/>
                <a:ea typeface="Times"/>
                <a:cs typeface="Times"/>
                <a:sym typeface="Times"/>
              </a:rPr>
              <a:t>knowledge-based learning </a:t>
            </a:r>
            <a:r>
              <a:rPr lang="en-US" sz="1800">
                <a:latin typeface="Times"/>
                <a:ea typeface="Times"/>
                <a:cs typeface="Times"/>
                <a:sym typeface="Times"/>
              </a:rPr>
              <a:t>,</a:t>
            </a:r>
            <a:r>
              <a:rPr b="0" i="0" lang="en-US" sz="1800" u="none" strike="noStrike">
                <a:latin typeface="Times"/>
                <a:ea typeface="Times"/>
                <a:cs typeface="Times"/>
                <a:sym typeface="Times"/>
              </a:rPr>
              <a:t>and much of </a:t>
            </a:r>
            <a:r>
              <a:rPr b="1" i="0" lang="en-US" sz="1800" u="none" strike="noStrike">
                <a:latin typeface="Times"/>
                <a:ea typeface="Times"/>
                <a:cs typeface="Times"/>
                <a:sym typeface="Times"/>
              </a:rPr>
              <a:t>natural language understanding</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In fact, almost everything that humans express in natural language concerns objects and their relationships.</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48" name="Shape 448"/>
        <p:cNvGrpSpPr/>
        <p:nvPr/>
      </p:nvGrpSpPr>
      <p:grpSpPr>
        <a:xfrm>
          <a:off x="0" y="0"/>
          <a:ext cx="0" cy="0"/>
          <a:chOff x="0" y="0"/>
          <a:chExt cx="0" cy="0"/>
        </a:xfrm>
      </p:grpSpPr>
      <p:sp>
        <p:nvSpPr>
          <p:cNvPr id="449" name="Google Shape;449;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Simple Terms</a:t>
            </a:r>
            <a:endParaRPr/>
          </a:p>
        </p:txBody>
      </p:sp>
      <p:sp>
        <p:nvSpPr>
          <p:cNvPr id="450" name="Google Shape;450;p8"/>
          <p:cNvSpPr txBox="1"/>
          <p:nvPr>
            <p:ph idx="1" type="body"/>
          </p:nvPr>
        </p:nvSpPr>
        <p:spPr>
          <a:xfrm>
            <a:off x="685800" y="1981200"/>
            <a:ext cx="8153400" cy="4114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2202AA"/>
              </a:buClr>
              <a:buSzPts val="1680"/>
              <a:buFont typeface="Times New Roman"/>
              <a:buChar char="•"/>
            </a:pPr>
            <a:r>
              <a:rPr lang="en-US">
                <a:solidFill>
                  <a:srgbClr val="2202AA"/>
                </a:solidFill>
              </a:rPr>
              <a:t>Percept</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Agent’s perceptual inputs at any given instant</a:t>
            </a:r>
            <a:endParaRPr/>
          </a:p>
          <a:p>
            <a:pPr indent="-341313" lvl="0" marL="341313" rtl="0" algn="l">
              <a:lnSpc>
                <a:spcPct val="90000"/>
              </a:lnSpc>
              <a:spcBef>
                <a:spcPts val="750"/>
              </a:spcBef>
              <a:spcAft>
                <a:spcPts val="0"/>
              </a:spcAft>
              <a:buClr>
                <a:srgbClr val="2202AA"/>
              </a:buClr>
              <a:buSzPts val="1680"/>
              <a:buFont typeface="Arial"/>
              <a:buChar char="•"/>
            </a:pPr>
            <a:r>
              <a:rPr lang="en-US">
                <a:solidFill>
                  <a:srgbClr val="2202AA"/>
                </a:solidFill>
              </a:rPr>
              <a:t>Percept sequence</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Complete history of everything that the agent has ever perceived</a:t>
            </a:r>
            <a:r>
              <a:rPr lang="en-US"/>
              <a:t>.</a:t>
            </a:r>
            <a:endParaRPr/>
          </a:p>
          <a:p>
            <a:pPr indent="-204153" lvl="1" marL="741363" rtl="0" algn="l">
              <a:lnSpc>
                <a:spcPct val="90000"/>
              </a:lnSpc>
              <a:spcBef>
                <a:spcPts val="375"/>
              </a:spcBef>
              <a:spcAft>
                <a:spcPts val="0"/>
              </a:spcAft>
              <a:buClr>
                <a:srgbClr val="C09E4A"/>
              </a:buClr>
              <a:buSzPts val="1260"/>
              <a:buFont typeface="Noto Sans Symbols"/>
              <a:buNone/>
            </a:pPr>
            <a:r>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In general, </a:t>
            </a:r>
            <a:r>
              <a:rPr b="0" i="1" lang="en-US" sz="1800" u="none" strike="noStrike">
                <a:latin typeface="Times"/>
                <a:ea typeface="Times"/>
                <a:cs typeface="Times"/>
                <a:sym typeface="Times"/>
              </a:rPr>
              <a:t>an agent’s choice of action at any given instant can depend on the entire percept sequence observed to date, but not on anything it hasn’t perceived.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8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906" name="Google Shape;906;p8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b="0" i="0" lang="en-US" sz="1800" u="none" strike="noStrike">
                <a:latin typeface="Times"/>
                <a:ea typeface="Times"/>
                <a:cs typeface="Times"/>
                <a:sym typeface="Times"/>
              </a:rPr>
              <a:t>the axis along which atomic, factored, and structured repre</a:t>
            </a:r>
            <a:r>
              <a:rPr lang="en-US" sz="1800">
                <a:latin typeface="Helvetica Neue"/>
                <a:ea typeface="Helvetica Neue"/>
                <a:cs typeface="Helvetica Neue"/>
                <a:sym typeface="Helvetica Neue"/>
              </a:rPr>
              <a:t> </a:t>
            </a:r>
            <a:r>
              <a:rPr b="0" i="0" lang="en-US" sz="1800" u="none" strike="noStrike">
                <a:latin typeface="Times"/>
                <a:ea typeface="Times"/>
                <a:cs typeface="Times"/>
                <a:sym typeface="Times"/>
              </a:rPr>
              <a:t>sentations lie is the axis of increasing </a:t>
            </a:r>
            <a:r>
              <a:rPr b="1" i="0" lang="en-US" sz="1800" u="none" strike="noStrike">
                <a:latin typeface="Times"/>
                <a:ea typeface="Times"/>
                <a:cs typeface="Times"/>
                <a:sym typeface="Times"/>
              </a:rPr>
              <a:t>expressiveness</a:t>
            </a:r>
            <a:r>
              <a:rPr b="0" i="0" lang="en-US" sz="1800" u="none" strike="noStrike">
                <a:latin typeface="Times"/>
                <a:ea typeface="Times"/>
                <a:cs typeface="Times"/>
                <a:sym typeface="Times"/>
              </a:rPr>
              <a:t>. </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Roughly speaking, a more expressive representation can capture, at least as concisely, everything a less expressive one can capture,plus some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D6"/>
        </a:solidFill>
      </p:bgPr>
    </p:bg>
    <p:spTree>
      <p:nvGrpSpPr>
        <p:cNvPr id="454" name="Shape 454"/>
        <p:cNvGrpSpPr/>
        <p:nvPr/>
      </p:nvGrpSpPr>
      <p:grpSpPr>
        <a:xfrm>
          <a:off x="0" y="0"/>
          <a:ext cx="0" cy="0"/>
          <a:chOff x="0" y="0"/>
          <a:chExt cx="0" cy="0"/>
        </a:xfrm>
      </p:grpSpPr>
      <p:sp>
        <p:nvSpPr>
          <p:cNvPr id="455" name="Google Shape;455;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Calibri"/>
              <a:buNone/>
            </a:pPr>
            <a:r>
              <a:rPr lang="en-US">
                <a:solidFill>
                  <a:srgbClr val="000000"/>
                </a:solidFill>
              </a:rPr>
              <a:t>Agent function &amp; program</a:t>
            </a:r>
            <a:endParaRPr/>
          </a:p>
        </p:txBody>
      </p:sp>
      <p:sp>
        <p:nvSpPr>
          <p:cNvPr id="456" name="Google Shape;456;p9"/>
          <p:cNvSpPr txBox="1"/>
          <p:nvPr>
            <p:ph idx="1" type="body"/>
          </p:nvPr>
        </p:nvSpPr>
        <p:spPr>
          <a:xfrm>
            <a:off x="685800" y="1981200"/>
            <a:ext cx="7772400" cy="4495800"/>
          </a:xfrm>
          <a:prstGeom prst="rect">
            <a:avLst/>
          </a:prstGeom>
          <a:noFill/>
          <a:ln>
            <a:noFill/>
          </a:ln>
        </p:spPr>
        <p:txBody>
          <a:bodyPr anchorCtr="0" anchor="t" bIns="45700" lIns="91425" spcFirstLastPara="1" rIns="91425" wrap="square" tIns="45700">
            <a:normAutofit/>
          </a:bodyPr>
          <a:lstStyle/>
          <a:p>
            <a:pPr indent="-341313" lvl="0" marL="341313" rtl="0" algn="l">
              <a:lnSpc>
                <a:spcPct val="90000"/>
              </a:lnSpc>
              <a:spcBef>
                <a:spcPts val="0"/>
              </a:spcBef>
              <a:spcAft>
                <a:spcPts val="0"/>
              </a:spcAft>
              <a:buClr>
                <a:srgbClr val="000000"/>
              </a:buClr>
              <a:buSzPts val="1680"/>
              <a:buFont typeface="Times New Roman"/>
              <a:buChar char="•"/>
            </a:pPr>
            <a:r>
              <a:rPr lang="en-US">
                <a:solidFill>
                  <a:srgbClr val="000000"/>
                </a:solidFill>
              </a:rPr>
              <a:t>Agent’s behavior is </a:t>
            </a:r>
            <a:r>
              <a:rPr i="1" lang="en-US" u="sng">
                <a:solidFill>
                  <a:srgbClr val="000000"/>
                </a:solidFill>
              </a:rPr>
              <a:t>mathematically</a:t>
            </a:r>
            <a:r>
              <a:rPr lang="en-US">
                <a:solidFill>
                  <a:srgbClr val="000000"/>
                </a:solidFill>
              </a:rPr>
              <a:t> described by</a:t>
            </a:r>
            <a:endParaRPr/>
          </a:p>
          <a:p>
            <a:pPr indent="-284163" lvl="1" marL="741363" rtl="0" algn="l">
              <a:lnSpc>
                <a:spcPct val="90000"/>
              </a:lnSpc>
              <a:spcBef>
                <a:spcPts val="375"/>
              </a:spcBef>
              <a:spcAft>
                <a:spcPts val="0"/>
              </a:spcAft>
              <a:buClr>
                <a:srgbClr val="C09E4A"/>
              </a:buClr>
              <a:buSzPts val="1260"/>
              <a:buFont typeface="Noto Sans Symbols"/>
              <a:buChar char="●"/>
            </a:pPr>
            <a:r>
              <a:rPr b="1" lang="en-US">
                <a:solidFill>
                  <a:srgbClr val="000000"/>
                </a:solidFill>
              </a:rPr>
              <a:t>Agent function</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 function mapping any given percept sequence to an action</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We can imagine </a:t>
            </a:r>
            <a:r>
              <a:rPr b="0" i="1" lang="en-US" sz="1800" u="none" strike="noStrike">
                <a:latin typeface="Times"/>
                <a:ea typeface="Times"/>
                <a:cs typeface="Times"/>
                <a:sym typeface="Times"/>
              </a:rPr>
              <a:t>tabulating </a:t>
            </a:r>
            <a:r>
              <a:rPr b="0" i="0" lang="en-US" sz="1800" u="none" strike="noStrike">
                <a:latin typeface="Times"/>
                <a:ea typeface="Times"/>
                <a:cs typeface="Times"/>
                <a:sym typeface="Times"/>
              </a:rPr>
              <a:t>the agent function that describes any given agent; for most agents, this would be a very large table—infinite, in fact, unless we place a bound on the length of percept sequences we want to consider.</a:t>
            </a:r>
            <a:endParaRPr>
              <a:solidFill>
                <a:srgbClr val="000000"/>
              </a:solidFill>
            </a:endParaRPr>
          </a:p>
          <a:p>
            <a:pPr indent="-341313" lvl="0" marL="341313" rtl="0" algn="l">
              <a:lnSpc>
                <a:spcPct val="90000"/>
              </a:lnSpc>
              <a:spcBef>
                <a:spcPts val="750"/>
              </a:spcBef>
              <a:spcAft>
                <a:spcPts val="0"/>
              </a:spcAft>
              <a:buClr>
                <a:srgbClr val="000000"/>
              </a:buClr>
              <a:buSzPts val="1680"/>
              <a:buFont typeface="Arial"/>
              <a:buChar char="•"/>
            </a:pPr>
            <a:r>
              <a:rPr i="1" lang="en-US" u="sng">
                <a:solidFill>
                  <a:srgbClr val="000000"/>
                </a:solidFill>
              </a:rPr>
              <a:t>Practically</a:t>
            </a:r>
            <a:r>
              <a:rPr lang="en-US">
                <a:solidFill>
                  <a:srgbClr val="000000"/>
                </a:solidFill>
              </a:rPr>
              <a:t> it is described by </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An </a:t>
            </a:r>
            <a:r>
              <a:rPr b="1" lang="en-US">
                <a:solidFill>
                  <a:srgbClr val="000000"/>
                </a:solidFill>
              </a:rPr>
              <a:t>agent program</a:t>
            </a:r>
            <a:endParaRPr/>
          </a:p>
          <a:p>
            <a:pPr indent="-284163" lvl="1" marL="741363" rtl="0" algn="l">
              <a:lnSpc>
                <a:spcPct val="90000"/>
              </a:lnSpc>
              <a:spcBef>
                <a:spcPts val="375"/>
              </a:spcBef>
              <a:spcAft>
                <a:spcPts val="0"/>
              </a:spcAft>
              <a:buClr>
                <a:srgbClr val="C09E4A"/>
              </a:buClr>
              <a:buSzPts val="1260"/>
              <a:buFont typeface="Noto Sans Symbols"/>
              <a:buChar char="●"/>
            </a:pPr>
            <a:r>
              <a:rPr lang="en-US">
                <a:solidFill>
                  <a:srgbClr val="000000"/>
                </a:solidFill>
              </a:rPr>
              <a:t>The real implementation</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a:ea typeface="Times"/>
                <a:cs typeface="Times"/>
                <a:sym typeface="Times"/>
              </a:rPr>
              <a:t>The agent function is an abstract mathematical description; the agent program is a concrete implementation, running within some physical system</a:t>
            </a:r>
            <a:endParaRPr b="1">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2002-01-13T09:27:33Z</dcterms:created>
  <dc:creator>Matthew</dc:creator>
</cp:coreProperties>
</file>