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99" r:id="rId2"/>
    <p:sldId id="315" r:id="rId3"/>
    <p:sldId id="316" r:id="rId4"/>
    <p:sldId id="317" r:id="rId5"/>
    <p:sldId id="319" r:id="rId6"/>
    <p:sldId id="320" r:id="rId7"/>
    <p:sldId id="347" r:id="rId8"/>
    <p:sldId id="323" r:id="rId9"/>
    <p:sldId id="324" r:id="rId10"/>
    <p:sldId id="325" r:id="rId11"/>
    <p:sldId id="326" r:id="rId12"/>
    <p:sldId id="328" r:id="rId13"/>
    <p:sldId id="329" r:id="rId14"/>
    <p:sldId id="348" r:id="rId15"/>
    <p:sldId id="349" r:id="rId16"/>
    <p:sldId id="331" r:id="rId17"/>
    <p:sldId id="332" r:id="rId18"/>
    <p:sldId id="337" r:id="rId19"/>
    <p:sldId id="338" r:id="rId20"/>
    <p:sldId id="340" r:id="rId21"/>
    <p:sldId id="341" r:id="rId22"/>
    <p:sldId id="343" r:id="rId23"/>
    <p:sldId id="350" r:id="rId24"/>
  </p:sldIdLst>
  <p:sldSz cx="9144000" cy="6858000" type="screen4x3"/>
  <p:notesSz cx="6858000" cy="9144000"/>
  <p:defaultTextStyle>
    <a:defPPr>
      <a:defRPr lang="x-non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61811" autoAdjust="0"/>
    <p:restoredTop sz="94726" autoAdjust="0"/>
  </p:normalViewPr>
  <p:slideViewPr>
    <p:cSldViewPr>
      <p:cViewPr varScale="1">
        <p:scale>
          <a:sx n="65" d="100"/>
          <a:sy n="65" d="100"/>
        </p:scale>
        <p:origin x="-121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488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EEB53-9242-EB4F-A823-2AA9A5FC6DA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3D6C9-819E-224C-AC1A-5D87ABF1A1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16636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CCAE2-9D4B-4BB8-B291-4D82F63E7847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BF1DD-C545-4847-AFA7-BEF06E7F98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31683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/>
          <a:lstStyle/>
          <a:p>
            <a:fld id="{909AE38F-51A5-C646-9114-ABABD63E7365}" type="datetime1">
              <a:rPr lang="en-US" smtClean="0"/>
              <a:pPr/>
              <a:t>12/9/2014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/>
          <a:lstStyle/>
          <a:p>
            <a:fld id="{D684110A-8670-BA4A-A414-A9E83BD0AAC3}" type="datetime1">
              <a:rPr lang="en-US" smtClean="0"/>
              <a:pPr/>
              <a:t>12/9/2014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/>
          <a:lstStyle/>
          <a:p>
            <a:fld id="{B6167373-C7B0-A948-AADC-C45FAACBB8B6}" type="datetime1">
              <a:rPr lang="en-US" smtClean="0"/>
              <a:pPr/>
              <a:t>12/9/2014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/>
          <a:lstStyle/>
          <a:p>
            <a:fld id="{6AF53C09-1FE2-A048-AA1A-2802B5A14E67}" type="datetime1">
              <a:rPr lang="en-US" smtClean="0"/>
              <a:pPr/>
              <a:t>12/9/2014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/>
          <a:lstStyle/>
          <a:p>
            <a:fld id="{2E22E1D5-A527-DB49-87B6-2DD4432A14CA}" type="datetime1">
              <a:rPr lang="en-US" smtClean="0"/>
              <a:pPr/>
              <a:t>12/9/2014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/>
          <a:lstStyle/>
          <a:p>
            <a:fld id="{5FB56A5C-5F08-B34A-869A-055819C26625}" type="datetime1">
              <a:rPr lang="en-US" smtClean="0"/>
              <a:pPr/>
              <a:t>12/9/2014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/>
          <a:lstStyle/>
          <a:p>
            <a:fld id="{C5CEE840-115B-6F42-9D40-A7F0242271C5}" type="datetime1">
              <a:rPr lang="en-US" smtClean="0"/>
              <a:pPr/>
              <a:t>12/9/2014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/>
          <a:lstStyle/>
          <a:p>
            <a:fld id="{6A7F12D1-0BF2-714F-BF07-6BCE22D4C66D}" type="datetime1">
              <a:rPr lang="en-US" smtClean="0"/>
              <a:pPr/>
              <a:t>12/9/2014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/>
          <a:lstStyle/>
          <a:p>
            <a:fld id="{8EE810C4-A633-D644-AA5B-8CFD9FE8FDD6}" type="datetime1">
              <a:rPr lang="en-US" smtClean="0"/>
              <a:pPr/>
              <a:t>12/9/2014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/>
          <a:lstStyle/>
          <a:p>
            <a:fld id="{27C6C718-DBEE-AA43-B78B-0E237697414F}" type="datetime1">
              <a:rPr lang="en-US" smtClean="0"/>
              <a:pPr/>
              <a:t>12/9/2014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7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/>
          <a:lstStyle/>
          <a:p>
            <a:fld id="{4CD25ED5-7376-E04F-9827-1585512F72AD}" type="datetime1">
              <a:rPr lang="en-US" smtClean="0"/>
              <a:pPr/>
              <a:t>12/9/2014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/>
          <a:lstStyle/>
          <a:p>
            <a:fld id="{D93B4D18-CBA7-9140-AC82-08AE2618C50C}" type="datetime1">
              <a:rPr lang="en-US" smtClean="0"/>
              <a:pPr/>
              <a:t>12/9/2014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/>
          <a:lstStyle/>
          <a:p>
            <a:fld id="{2516EED3-747A-A840-965C-E100B7AE9372}" type="datetime1">
              <a:rPr lang="en-US" smtClean="0"/>
              <a:pPr/>
              <a:t>12/9/2014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/>
          <a:lstStyle/>
          <a:p>
            <a:fld id="{3836A3C2-3EEA-0C45-A91C-231CB3AEA81C}" type="datetime1">
              <a:rPr lang="en-US" smtClean="0"/>
              <a:pPr/>
              <a:t>12/9/2014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/>
          <a:lstStyle/>
          <a:p>
            <a:fld id="{0863DE6E-0F8C-3E45-9071-283E395C6C1A}" type="datetime1">
              <a:rPr lang="en-US" smtClean="0"/>
              <a:pPr/>
              <a:t>12/9/2014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/>
          <a:lstStyle/>
          <a:p>
            <a:fld id="{10B47D5D-9E3F-D941-A11D-D3A66CD2BDE9}" type="datetime1">
              <a:rPr lang="en-US" smtClean="0"/>
              <a:pPr/>
              <a:t>12/9/2014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9" y="2133600"/>
            <a:ext cx="8534722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B34F065-1154-456A-91E3-76DE8E75E17B}" type="slidenum">
              <a:rPr lang="x-none" smtClean="0"/>
              <a:pPr/>
              <a:t>‹#›</a:t>
            </a:fld>
            <a:endParaRPr lang="x-none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just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just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just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just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just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Case Study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IT332 – Distributed 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infrastructure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816100"/>
            <a:ext cx="7897813" cy="396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10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030512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 Infrastructure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underlying communication paradigms, including services for both remote invocation and indirect communication.</a:t>
            </a:r>
          </a:p>
          <a:p>
            <a:pPr lvl="1"/>
            <a:r>
              <a:rPr lang="en-US" dirty="0" smtClean="0"/>
              <a:t>The protocol buffers offers a common serialization format including the serialization of requests and replies in remote invocation.</a:t>
            </a:r>
          </a:p>
          <a:p>
            <a:pPr lvl="1"/>
            <a:r>
              <a:rPr lang="en-US" dirty="0" smtClean="0"/>
              <a:t>The publish-subscribe supports the efficient dissemination of events to large numbers of subscribers. </a:t>
            </a:r>
          </a:p>
          <a:p>
            <a:r>
              <a:rPr lang="en-US" dirty="0" smtClean="0"/>
              <a:t>Data and coordination services providing unstructured and semi-structured abstractions for the storage of data coupled with services to support access to the data. </a:t>
            </a:r>
          </a:p>
          <a:p>
            <a:pPr lvl="1"/>
            <a:r>
              <a:rPr lang="en-US" dirty="0" smtClean="0">
                <a:sym typeface="Arial" charset="0"/>
              </a:rPr>
              <a:t>GFS offers a distributed file system optimized for Google application and services like large file storage.</a:t>
            </a:r>
          </a:p>
          <a:p>
            <a:pPr lvl="1"/>
            <a:r>
              <a:rPr lang="en-US" dirty="0" smtClean="0">
                <a:sym typeface="Arial" charset="0"/>
              </a:rPr>
              <a:t>Chubby supports coordination services and the ability to store small volumes of data</a:t>
            </a:r>
          </a:p>
          <a:p>
            <a:pPr lvl="1"/>
            <a:r>
              <a:rPr lang="en-US" dirty="0" err="1" smtClean="0">
                <a:sym typeface="Arial" charset="0"/>
              </a:rPr>
              <a:t>BigTable</a:t>
            </a:r>
            <a:r>
              <a:rPr lang="en-US" dirty="0" smtClean="0">
                <a:sym typeface="Arial" charset="0"/>
              </a:rPr>
              <a:t> provides a distributed database offering access to semi-structure data. </a:t>
            </a:r>
          </a:p>
          <a:p>
            <a:r>
              <a:rPr lang="en-US" dirty="0" smtClean="0"/>
              <a:t>Distributed computation services providing means for carrying out parallel and distributed computation over the physical infrastructure.</a:t>
            </a:r>
          </a:p>
          <a:p>
            <a:pPr lvl="1"/>
            <a:r>
              <a:rPr lang="en-US" dirty="0" err="1" smtClean="0"/>
              <a:t>MapReduce</a:t>
            </a:r>
            <a:r>
              <a:rPr lang="en-US" dirty="0" smtClean="0"/>
              <a:t> supports distributed computation over potentially very large datasets for example stored in </a:t>
            </a:r>
            <a:r>
              <a:rPr lang="en-US" dirty="0" err="1" smtClean="0"/>
              <a:t>Bigtable</a:t>
            </a:r>
            <a:r>
              <a:rPr lang="en-US" dirty="0" smtClean="0"/>
              <a:t>.   </a:t>
            </a:r>
          </a:p>
          <a:p>
            <a:pPr lvl="1"/>
            <a:r>
              <a:rPr lang="en-US" dirty="0" err="1" smtClean="0"/>
              <a:t>Sawzall</a:t>
            </a:r>
            <a:r>
              <a:rPr lang="en-US" dirty="0" smtClean="0"/>
              <a:t> provides a higher-level language for the execution of such distributed computation. 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11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0102139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design choices related to communication paradigms - </a:t>
            </a:r>
            <a:r>
              <a:rPr lang="en-US" dirty="0">
                <a:sym typeface="Arial Italic" charset="0"/>
              </a:rPr>
              <a:t>part 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675" y="1772816"/>
            <a:ext cx="5735637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12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9480739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design choices related to communication paradigms - </a:t>
            </a:r>
            <a:r>
              <a:rPr lang="en-US" dirty="0">
                <a:sym typeface="Arial Italic" charset="0"/>
              </a:rPr>
              <a:t>part 2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2337668"/>
            <a:ext cx="67564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13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576854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 File System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Companies like Amazon and Google offer services to Web clients resulting in reads and updates to a massive number of files distributed across literally tens of thousands of computers</a:t>
            </a:r>
          </a:p>
          <a:p>
            <a:pPr lvl="1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To address this problem, Google, has developed its own Google File System (GFS)</a:t>
            </a:r>
          </a:p>
          <a:p>
            <a:pPr lvl="1" algn="just"/>
            <a:r>
              <a:rPr lang="en-US" dirty="0" smtClean="0"/>
              <a:t>The GFS offers similar abstractions but is specialized for storage and access to very </a:t>
            </a:r>
            <a:r>
              <a:rPr lang="en-US" dirty="0" smtClean="0">
                <a:solidFill>
                  <a:schemeClr val="accent1"/>
                </a:solidFill>
              </a:rPr>
              <a:t>large quantities of data </a:t>
            </a:r>
            <a:r>
              <a:rPr lang="en-US" dirty="0" smtClean="0"/>
              <a:t>(not huge number of files but each file is massive 100Mega or 1Giga) </a:t>
            </a:r>
          </a:p>
          <a:p>
            <a:pPr lvl="1" algn="just"/>
            <a:r>
              <a:rPr lang="en-US" dirty="0" smtClean="0">
                <a:solidFill>
                  <a:schemeClr val="accent1"/>
                </a:solidFill>
              </a:rPr>
              <a:t>And sequential reads and sequential write </a:t>
            </a:r>
            <a:r>
              <a:rPr lang="en-US" dirty="0" smtClean="0"/>
              <a:t>as opposed to random reads and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GFS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2011957"/>
            <a:ext cx="1752600" cy="914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GFS client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2011957"/>
            <a:ext cx="1752600" cy="914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Master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362200" y="2164357"/>
            <a:ext cx="2286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362200" y="2773957"/>
            <a:ext cx="22860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52800" y="4221757"/>
            <a:ext cx="1371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Chunk Server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52800" y="4907557"/>
            <a:ext cx="13716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Linux File System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05400" y="4221757"/>
            <a:ext cx="1371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Chunk Server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05400" y="4907557"/>
            <a:ext cx="13716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Linux File System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58000" y="4221757"/>
            <a:ext cx="1371600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/>
              <a:t>Chunk Server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858000" y="4907557"/>
            <a:ext cx="1371600" cy="685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Linux File System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 flipH="1">
            <a:off x="4038600" y="2926357"/>
            <a:ext cx="609600" cy="1295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</p:cNvCxnSpPr>
          <p:nvPr/>
        </p:nvCxnSpPr>
        <p:spPr>
          <a:xfrm>
            <a:off x="5524500" y="2926357"/>
            <a:ext cx="0" cy="1295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495800" y="2926357"/>
            <a:ext cx="609600" cy="1295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0"/>
          </p:cNvCxnSpPr>
          <p:nvPr/>
        </p:nvCxnSpPr>
        <p:spPr>
          <a:xfrm flipV="1">
            <a:off x="5791200" y="2926357"/>
            <a:ext cx="0" cy="1295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3" idx="2"/>
          </p:cNvCxnSpPr>
          <p:nvPr/>
        </p:nvCxnSpPr>
        <p:spPr>
          <a:xfrm>
            <a:off x="1485900" y="2926357"/>
            <a:ext cx="0" cy="1638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1" name="Straight Arrow Connector 10240"/>
          <p:cNvCxnSpPr>
            <a:endCxn id="9" idx="1"/>
          </p:cNvCxnSpPr>
          <p:nvPr/>
        </p:nvCxnSpPr>
        <p:spPr>
          <a:xfrm>
            <a:off x="1485900" y="4564657"/>
            <a:ext cx="18669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5" name="Straight Connector 10244"/>
          <p:cNvCxnSpPr/>
          <p:nvPr/>
        </p:nvCxnSpPr>
        <p:spPr>
          <a:xfrm flipH="1">
            <a:off x="990600" y="4831357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7" name="Straight Arrow Connector 10246"/>
          <p:cNvCxnSpPr/>
          <p:nvPr/>
        </p:nvCxnSpPr>
        <p:spPr>
          <a:xfrm flipV="1">
            <a:off x="990600" y="2926357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8" name="TextBox 10247"/>
          <p:cNvSpPr txBox="1">
            <a:spLocks noChangeArrowheads="1"/>
          </p:cNvSpPr>
          <p:nvPr/>
        </p:nvSpPr>
        <p:spPr bwMode="auto">
          <a:xfrm>
            <a:off x="2492375" y="1856382"/>
            <a:ext cx="20256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File name, chunk index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760663" y="2850157"/>
            <a:ext cx="1489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Contact address</a:t>
            </a:r>
          </a:p>
        </p:txBody>
      </p:sp>
      <p:sp>
        <p:nvSpPr>
          <p:cNvPr id="29719" name="TextBox 41"/>
          <p:cNvSpPr txBox="1">
            <a:spLocks noChangeArrowheads="1"/>
          </p:cNvSpPr>
          <p:nvPr/>
        </p:nvSpPr>
        <p:spPr bwMode="auto">
          <a:xfrm>
            <a:off x="3130550" y="3532782"/>
            <a:ext cx="11001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Instructions</a:t>
            </a:r>
          </a:p>
        </p:txBody>
      </p:sp>
      <p:sp>
        <p:nvSpPr>
          <p:cNvPr id="29720" name="TextBox 42"/>
          <p:cNvSpPr txBox="1">
            <a:spLocks noChangeArrowheads="1"/>
          </p:cNvSpPr>
          <p:nvPr/>
        </p:nvSpPr>
        <p:spPr bwMode="auto">
          <a:xfrm>
            <a:off x="7205663" y="3535957"/>
            <a:ext cx="169703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Chunk-server state</a:t>
            </a:r>
          </a:p>
        </p:txBody>
      </p:sp>
      <p:cxnSp>
        <p:nvCxnSpPr>
          <p:cNvPr id="10250" name="Straight Arrow Connector 10249"/>
          <p:cNvCxnSpPr>
            <a:stCxn id="15" idx="0"/>
          </p:cNvCxnSpPr>
          <p:nvPr/>
        </p:nvCxnSpPr>
        <p:spPr>
          <a:xfrm flipH="1" flipV="1">
            <a:off x="6400800" y="2926357"/>
            <a:ext cx="1143000" cy="1295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2" name="Straight Arrow Connector 10251"/>
          <p:cNvCxnSpPr/>
          <p:nvPr/>
        </p:nvCxnSpPr>
        <p:spPr>
          <a:xfrm>
            <a:off x="5921375" y="2893020"/>
            <a:ext cx="1111250" cy="12954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673225" y="4218582"/>
            <a:ext cx="14573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Chunk Id, range</a:t>
            </a: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1600200" y="4907557"/>
            <a:ext cx="11001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Chunk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248" grpId="0"/>
      <p:bldP spid="41" grpId="0"/>
      <p:bldP spid="48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Chubby API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70472"/>
            <a:ext cx="491490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429256" y="2357430"/>
            <a:ext cx="3581400" cy="304698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200">
                <a:solidFill>
                  <a:srgbClr val="000000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defRPr>
            </a:lvl1pPr>
            <a:lvl2pPr marL="742950" indent="-285750" eaLnBrk="0" hangingPunct="0">
              <a:defRPr sz="2200">
                <a:solidFill>
                  <a:srgbClr val="000000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defRPr>
            </a:lvl2pPr>
            <a:lvl3pPr marL="1143000" indent="-228600" eaLnBrk="0" hangingPunct="0">
              <a:defRPr sz="2200">
                <a:solidFill>
                  <a:srgbClr val="000000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defRPr>
            </a:lvl3pPr>
            <a:lvl4pPr marL="1600200" indent="-228600" eaLnBrk="0" hangingPunct="0">
              <a:defRPr sz="2200">
                <a:solidFill>
                  <a:srgbClr val="000000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defRPr>
            </a:lvl4pPr>
            <a:lvl5pPr marL="2057400" indent="-228600" eaLnBrk="0" hangingPunct="0">
              <a:defRPr sz="2200">
                <a:solidFill>
                  <a:srgbClr val="000000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000000"/>
                </a:solidFill>
                <a:latin typeface="Times" charset="0"/>
                <a:ea typeface="ヒラギノ明朝 ProN W3" charset="0"/>
                <a:cs typeface="ヒラギノ明朝 ProN W3" charset="0"/>
                <a:sym typeface="Times" charset="0"/>
              </a:defRPr>
            </a:lvl9pPr>
          </a:lstStyle>
          <a:p>
            <a:pPr algn="l" eaLnBrk="1" hangingPunct="1"/>
            <a:r>
              <a:rPr lang="en-US" sz="1600" dirty="0">
                <a:latin typeface="+mn-lt"/>
              </a:rPr>
              <a:t>Four distinct capabilities:</a:t>
            </a:r>
          </a:p>
          <a:p>
            <a:pPr algn="l" rtl="0" eaLnBrk="1" hangingPunct="1">
              <a:buFontTx/>
              <a:buAutoNum type="arabicPeriod"/>
            </a:pPr>
            <a:r>
              <a:rPr lang="en-US" sz="1600" dirty="0">
                <a:latin typeface="+mn-lt"/>
              </a:rPr>
              <a:t>Distribute </a:t>
            </a:r>
            <a:r>
              <a:rPr lang="en-US" sz="1600" dirty="0">
                <a:solidFill>
                  <a:schemeClr val="accent2"/>
                </a:solidFill>
                <a:latin typeface="+mn-lt"/>
              </a:rPr>
              <a:t>locks</a:t>
            </a:r>
            <a:r>
              <a:rPr lang="en-US" sz="1600" dirty="0">
                <a:latin typeface="+mn-lt"/>
              </a:rPr>
              <a:t> to synchronize distributed activities in a large-scale asynchronous environment. </a:t>
            </a:r>
          </a:p>
          <a:p>
            <a:pPr algn="l" rtl="0" eaLnBrk="1" hangingPunct="1">
              <a:buFontTx/>
              <a:buAutoNum type="arabicPeriod"/>
            </a:pPr>
            <a:r>
              <a:rPr lang="en-US" sz="1600" dirty="0">
                <a:latin typeface="+mn-lt"/>
              </a:rPr>
              <a:t>File system offering </a:t>
            </a:r>
            <a:r>
              <a:rPr lang="en-US" sz="1600" dirty="0">
                <a:solidFill>
                  <a:schemeClr val="accent2"/>
                </a:solidFill>
                <a:latin typeface="+mn-lt"/>
              </a:rPr>
              <a:t>reliable</a:t>
            </a:r>
            <a:r>
              <a:rPr lang="en-US" sz="1600" dirty="0">
                <a:latin typeface="+mn-lt"/>
              </a:rPr>
              <a:t> storage of small files complementing the service offered by GFS.</a:t>
            </a:r>
          </a:p>
          <a:p>
            <a:pPr algn="l" rtl="0" eaLnBrk="1" hangingPunct="1">
              <a:buFontTx/>
              <a:buAutoNum type="arabicPeriod"/>
            </a:pPr>
            <a:r>
              <a:rPr lang="en-US" sz="1600" dirty="0">
                <a:latin typeface="+mn-lt"/>
              </a:rPr>
              <a:t>Support the </a:t>
            </a:r>
            <a:r>
              <a:rPr lang="en-US" sz="1600" dirty="0">
                <a:solidFill>
                  <a:schemeClr val="accent2"/>
                </a:solidFill>
                <a:latin typeface="+mn-lt"/>
              </a:rPr>
              <a:t>election</a:t>
            </a:r>
            <a:r>
              <a:rPr lang="en-US" sz="1600" dirty="0">
                <a:latin typeface="+mn-lt"/>
              </a:rPr>
              <a:t> of a primary in a set of replicas. </a:t>
            </a:r>
          </a:p>
          <a:p>
            <a:pPr algn="l" rtl="0" eaLnBrk="1" hangingPunct="1">
              <a:buFontTx/>
              <a:buAutoNum type="arabicPeriod"/>
            </a:pPr>
            <a:r>
              <a:rPr lang="en-US" sz="1600" dirty="0">
                <a:latin typeface="+mn-lt"/>
              </a:rPr>
              <a:t>Used as a </a:t>
            </a:r>
            <a:r>
              <a:rPr lang="en-US" sz="1600" dirty="0">
                <a:solidFill>
                  <a:schemeClr val="accent2"/>
                </a:solidFill>
                <a:latin typeface="+mn-lt"/>
              </a:rPr>
              <a:t>name service </a:t>
            </a:r>
            <a:r>
              <a:rPr lang="en-US" sz="1600" dirty="0">
                <a:latin typeface="+mn-lt"/>
              </a:rPr>
              <a:t>within Google. </a:t>
            </a:r>
          </a:p>
          <a:p>
            <a:pPr algn="l" eaLnBrk="1" hangingPunct="1">
              <a:buFontTx/>
              <a:buAutoNum type="arabicPeriod"/>
            </a:pPr>
            <a:endParaRPr lang="en-US" sz="1600" dirty="0">
              <a:latin typeface="+mn-lt"/>
            </a:endParaRPr>
          </a:p>
          <a:p>
            <a:pPr algn="l" eaLnBrk="1" hangingPunct="1"/>
            <a:endParaRPr lang="en-US" sz="1600" dirty="0"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16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5038433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Overall architecture of Chubby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1864568"/>
            <a:ext cx="5843587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17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9590000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 of </a:t>
            </a:r>
            <a:r>
              <a:rPr lang="en-US" dirty="0" err="1"/>
              <a:t>Bigtable</a:t>
            </a:r>
            <a:endParaRPr lang="en-US" dirty="0"/>
          </a:p>
        </p:txBody>
      </p:sp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906" y="2060848"/>
            <a:ext cx="6730454" cy="22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30" name="Rectangle 1"/>
          <p:cNvSpPr>
            <a:spLocks noChangeArrowheads="1"/>
          </p:cNvSpPr>
          <p:nvPr/>
        </p:nvSpPr>
        <p:spPr bwMode="auto">
          <a:xfrm>
            <a:off x="344488" y="4653136"/>
            <a:ext cx="8382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l" rtl="0">
              <a:buFont typeface="Arial" charset="0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Bigtable</a:t>
            </a:r>
            <a:r>
              <a:rPr lang="en-US" sz="1800" dirty="0"/>
              <a:t> is broken up into tablets, with a given tablet being approximately 100 to 200 megabytes in size. It use both GFS and Chubby for data storage and distributed coordination. </a:t>
            </a:r>
          </a:p>
          <a:p>
            <a:pPr marL="285750" indent="-285750" algn="l" rtl="0">
              <a:buFont typeface="Arial" charset="0"/>
              <a:buChar char="•"/>
            </a:pPr>
            <a:r>
              <a:rPr lang="en-US" sz="1800" dirty="0"/>
              <a:t>Three major components:</a:t>
            </a:r>
          </a:p>
          <a:p>
            <a:pPr marL="742950" lvl="1" indent="-285750" algn="l" rtl="0">
              <a:buFont typeface="Arial" charset="0"/>
              <a:buChar char="•"/>
            </a:pPr>
            <a:r>
              <a:rPr lang="en-US" sz="1800" dirty="0"/>
              <a:t>A library component on the client side</a:t>
            </a:r>
          </a:p>
          <a:p>
            <a:pPr marL="742950" lvl="1" indent="-285750" algn="l" rtl="0">
              <a:buFont typeface="Arial" charset="0"/>
              <a:buChar char="•"/>
            </a:pPr>
            <a:r>
              <a:rPr lang="en-US" sz="1800" dirty="0"/>
              <a:t>A master server</a:t>
            </a:r>
          </a:p>
          <a:p>
            <a:pPr marL="742950" lvl="1" indent="-285750" algn="l" rtl="0">
              <a:buFont typeface="Arial" charset="0"/>
              <a:buChar char="•"/>
            </a:pPr>
            <a:r>
              <a:rPr lang="en-US" sz="1800" dirty="0"/>
              <a:t>A potential large number of tablet servers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18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2852072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storage architecture in </a:t>
            </a:r>
            <a:r>
              <a:rPr lang="en-US" dirty="0" err="1"/>
              <a:t>Bigtable</a:t>
            </a:r>
            <a:endParaRPr lang="en-US" dirty="0"/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39" y="2285776"/>
            <a:ext cx="6462713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19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306886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Company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Google, a US-based corporation, was </a:t>
            </a:r>
            <a:r>
              <a:rPr lang="en-US" dirty="0"/>
              <a:t>born out of a research project at </a:t>
            </a:r>
            <a:r>
              <a:rPr lang="en-US" dirty="0" smtClean="0"/>
              <a:t>Stanford </a:t>
            </a:r>
            <a:r>
              <a:rPr lang="en-US" dirty="0"/>
              <a:t>with the company launched in 1998. </a:t>
            </a:r>
          </a:p>
          <a:p>
            <a:r>
              <a:rPr lang="en-US" dirty="0" smtClean="0"/>
              <a:t>Offers Internet search and broader web applications</a:t>
            </a:r>
          </a:p>
          <a:p>
            <a:r>
              <a:rPr lang="en-US" dirty="0" smtClean="0"/>
              <a:t>Earns revenue largely from advertising associated with such services.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2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3780859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design choices related to data storage and coordination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15602"/>
            <a:ext cx="4501802" cy="4925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20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6149914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Computation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Google infrastructure supports distributed computation through </a:t>
            </a:r>
            <a:r>
              <a:rPr lang="en-US" dirty="0" err="1" smtClean="0">
                <a:solidFill>
                  <a:schemeClr val="accent2"/>
                </a:solidFill>
              </a:rPr>
              <a:t>MapReduce</a:t>
            </a:r>
            <a:r>
              <a:rPr lang="en-US" dirty="0" smtClean="0"/>
              <a:t> service and also the higher level </a:t>
            </a:r>
            <a:r>
              <a:rPr lang="en-US" dirty="0" err="1" smtClean="0">
                <a:solidFill>
                  <a:schemeClr val="accent2"/>
                </a:solidFill>
              </a:rPr>
              <a:t>Sawzall</a:t>
            </a:r>
            <a:r>
              <a:rPr lang="en-US" dirty="0" smtClean="0"/>
              <a:t> language. </a:t>
            </a:r>
          </a:p>
          <a:p>
            <a:r>
              <a:rPr lang="en-US" i="1" dirty="0" err="1" smtClean="0"/>
              <a:t>MapReduce</a:t>
            </a:r>
            <a:endParaRPr lang="en-US" i="1" dirty="0" smtClean="0"/>
          </a:p>
          <a:p>
            <a:pPr lvl="1"/>
            <a:r>
              <a:rPr lang="en-US" dirty="0" smtClean="0"/>
              <a:t>Google </a:t>
            </a:r>
            <a:r>
              <a:rPr lang="en-US" dirty="0" err="1" smtClean="0"/>
              <a:t>reimplemented</a:t>
            </a:r>
            <a:r>
              <a:rPr lang="en-US" dirty="0" smtClean="0"/>
              <a:t> the main production indexing system in 2003 and reduced the number of lines of C++ code in </a:t>
            </a:r>
            <a:r>
              <a:rPr lang="en-US" dirty="0" err="1" smtClean="0"/>
              <a:t>MapReduce</a:t>
            </a:r>
            <a:r>
              <a:rPr lang="en-US" dirty="0" smtClean="0"/>
              <a:t> from 3,800 to 700, a significant reduction, albeit in a relatively small system.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21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3635765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the use of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844824"/>
            <a:ext cx="805815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22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6848902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George F. </a:t>
            </a:r>
            <a:r>
              <a:rPr lang="en-US" dirty="0" err="1" smtClean="0"/>
              <a:t>Coulouris</a:t>
            </a:r>
            <a:r>
              <a:rPr lang="en-US" dirty="0" smtClean="0"/>
              <a:t> and Jean </a:t>
            </a:r>
            <a:r>
              <a:rPr lang="en-US" dirty="0" err="1" smtClean="0"/>
              <a:t>Dollimore</a:t>
            </a:r>
            <a:r>
              <a:rPr lang="en-US" dirty="0" smtClean="0"/>
              <a:t>. 2012. </a:t>
            </a:r>
            <a:r>
              <a:rPr lang="en-US" i="1" dirty="0" smtClean="0"/>
              <a:t>Distributed Systems: Concepts and Design</a:t>
            </a:r>
            <a:r>
              <a:rPr lang="en-US" dirty="0" smtClean="0"/>
              <a:t>. Addison-Wesley Longman Publishing Co., Inc., Boston, MA, USA.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23</a:t>
            </a:fld>
            <a:endParaRPr lang="x-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Google Distributed System: </a:t>
            </a:r>
            <a:br>
              <a:rPr lang="en-US" dirty="0" smtClean="0"/>
            </a:br>
            <a:r>
              <a:rPr lang="en-US" dirty="0" smtClean="0"/>
              <a:t>Design Strategy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Google has diversified and as well as providing a </a:t>
            </a:r>
            <a:r>
              <a:rPr lang="en-US" dirty="0" smtClean="0">
                <a:solidFill>
                  <a:schemeClr val="accent2"/>
                </a:solidFill>
              </a:rPr>
              <a:t>search engine </a:t>
            </a:r>
            <a:r>
              <a:rPr lang="en-US" dirty="0" smtClean="0"/>
              <a:t>is now a major player in </a:t>
            </a:r>
            <a:r>
              <a:rPr lang="en-US" dirty="0" smtClean="0">
                <a:solidFill>
                  <a:schemeClr val="accent2"/>
                </a:solidFill>
              </a:rPr>
              <a:t>cloud computing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88 billion queries a month by the end of 2010. The user can expect query result in 0.2 seconds. </a:t>
            </a:r>
          </a:p>
          <a:p>
            <a:pPr algn="just"/>
            <a:r>
              <a:rPr lang="en-US" dirty="0" smtClean="0"/>
              <a:t>Good performance in terms of scalability, reliability, performance and openness.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3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548062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Search Engine</a:t>
            </a:r>
            <a:endParaRPr lang="en-US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Consist of a set of services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Crawling:</a:t>
            </a:r>
          </a:p>
          <a:p>
            <a:pPr lvl="1"/>
            <a:r>
              <a:rPr lang="en-US" dirty="0" smtClean="0"/>
              <a:t>To locate and retrieve the contents of the web and pass the content onto the indexing subsystem. Performed by a software called </a:t>
            </a:r>
            <a:r>
              <a:rPr lang="en-US" dirty="0" err="1" smtClean="0"/>
              <a:t>Googlebot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Indexing: </a:t>
            </a:r>
          </a:p>
          <a:p>
            <a:pPr lvl="1">
              <a:tabLst>
                <a:tab pos="5649913" algn="l"/>
              </a:tabLst>
            </a:pPr>
            <a:r>
              <a:rPr lang="en-US" dirty="0"/>
              <a:t>P</a:t>
            </a:r>
            <a:r>
              <a:rPr lang="en-US" dirty="0" smtClean="0"/>
              <a:t>roduce an index for the contents of the web that is similar to an index at the back of a book, but on a much larger scale. 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Ranking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Relevance of the retrieved links. Ranking algorithm is called </a:t>
            </a:r>
            <a:r>
              <a:rPr lang="en-US" dirty="0" err="1" smtClean="0"/>
              <a:t>PageRank</a:t>
            </a:r>
            <a:r>
              <a:rPr lang="en-US" dirty="0" smtClean="0"/>
              <a:t>, a page will be viewed as important if it is linked to by a large number of other pages. </a:t>
            </a:r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4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165878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Google as a cloud provider</a:t>
            </a:r>
            <a:endParaRPr 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set of Internet-based application, storage and computing services sufficient to support most user's needs,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Software as a service: </a:t>
            </a:r>
          </a:p>
          <a:p>
            <a:pPr lvl="2"/>
            <a:r>
              <a:rPr lang="en-US" dirty="0" smtClean="0"/>
              <a:t>offering application-level software over the Internet as web application.</a:t>
            </a:r>
          </a:p>
          <a:p>
            <a:pPr lvl="2"/>
            <a:r>
              <a:rPr lang="en-US" dirty="0" smtClean="0"/>
              <a:t>Ex: Gmail, Google Docs, Google Talk and Google Calendar. Aims to replace traditional office suites. ( more examples in the following table</a:t>
            </a:r>
            <a:r>
              <a:rPr lang="en-US" dirty="0" smtClean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Platform as a service: </a:t>
            </a:r>
          </a:p>
          <a:p>
            <a:pPr lvl="2"/>
            <a:r>
              <a:rPr lang="en-US" dirty="0" smtClean="0"/>
              <a:t>offering distributed system APIs and services across the Internet, with these APIs used to support the development and hosting of web applications. </a:t>
            </a:r>
          </a:p>
          <a:p>
            <a:pPr lvl="2"/>
            <a:r>
              <a:rPr lang="en-US" dirty="0" smtClean="0"/>
              <a:t>Google App Engine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5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1152093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Google applications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56" y="2060848"/>
            <a:ext cx="81153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6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7401607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Physical Model of a Google DS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" y="2200424"/>
            <a:ext cx="9144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" y="2868762"/>
            <a:ext cx="19431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Commodity PC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496" y="5661248"/>
            <a:ext cx="3733800" cy="9540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r>
              <a:rPr lang="en-US" sz="1400" b="1" dirty="0"/>
              <a:t>Rack </a:t>
            </a:r>
          </a:p>
          <a:p>
            <a:pPr algn="l" rtl="0"/>
            <a:r>
              <a:rPr lang="en-US" sz="1400" dirty="0"/>
              <a:t>Approx 40 to 80 PCs</a:t>
            </a:r>
          </a:p>
          <a:p>
            <a:pPr algn="l" rtl="0"/>
            <a:r>
              <a:rPr lang="en-US" sz="1400" dirty="0"/>
              <a:t>One Ethernet switch (Internal=100Mbps, external = 1Gbps)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914400" y="3391049"/>
            <a:ext cx="533400" cy="7080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267200" y="5373216"/>
            <a:ext cx="4800600" cy="11699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rtl="0"/>
            <a:r>
              <a:rPr lang="en-US" sz="1400" b="1" dirty="0"/>
              <a:t>Cluster</a:t>
            </a:r>
          </a:p>
          <a:p>
            <a:pPr algn="l" rtl="0"/>
            <a:r>
              <a:rPr lang="en-US" sz="1400" dirty="0"/>
              <a:t>Approx 30 racks (around 2400 PCs)</a:t>
            </a:r>
          </a:p>
          <a:p>
            <a:pPr algn="l" rtl="0"/>
            <a:r>
              <a:rPr lang="en-US" sz="1400" dirty="0"/>
              <a:t>2 high-bandwidth switches (each rack connected to both the switches for redundancy)</a:t>
            </a:r>
          </a:p>
          <a:p>
            <a:pPr algn="l" rtl="0"/>
            <a:r>
              <a:rPr lang="en-US" sz="1400" dirty="0"/>
              <a:t>Placement and replication generally done at cluster level</a:t>
            </a:r>
          </a:p>
        </p:txBody>
      </p:sp>
      <p:pic>
        <p:nvPicPr>
          <p:cNvPr id="33798" name="Picture 6" descr="http://perspectives.mvdirona.com/content/binary/JeffDean_Google20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107012"/>
            <a:ext cx="1524000" cy="114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0" name="Picture 8" descr="Server mov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463" y="4202262"/>
            <a:ext cx="1819275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04" name="Picture 12" descr="A Google Data Center in Seattle catches fire causing domino fail effect.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7500" y="1844824"/>
            <a:ext cx="20574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Down Arrow 25"/>
          <p:cNvSpPr/>
          <p:nvPr/>
        </p:nvSpPr>
        <p:spPr>
          <a:xfrm rot="16200000">
            <a:off x="4233069" y="3275956"/>
            <a:ext cx="533400" cy="304006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3806" name="Picture 14" descr="google-data-center-map-worl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6800" y="2543324"/>
            <a:ext cx="3759200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Down Arrow 28"/>
          <p:cNvSpPr/>
          <p:nvPr/>
        </p:nvSpPr>
        <p:spPr>
          <a:xfrm rot="3067561">
            <a:off x="5931694" y="2371081"/>
            <a:ext cx="533400" cy="90646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905625" y="3387874"/>
            <a:ext cx="1581150" cy="307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Data Center</a:t>
            </a:r>
          </a:p>
        </p:txBody>
      </p:sp>
      <p:sp>
        <p:nvSpPr>
          <p:cNvPr id="27" name="Down Arrow 26"/>
          <p:cNvSpPr/>
          <p:nvPr/>
        </p:nvSpPr>
        <p:spPr>
          <a:xfrm rot="10800000">
            <a:off x="7429500" y="3640287"/>
            <a:ext cx="533400" cy="36195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7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17265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21" grpId="0" animBg="1"/>
      <p:bldP spid="26" grpId="0" animBg="1"/>
      <p:bldP spid="29" grpId="0" animBg="1"/>
      <p:bldP spid="31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Requirements</a:t>
            </a:r>
            <a:endParaRPr lang="en-US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Scalability: </a:t>
            </a:r>
            <a:r>
              <a:rPr lang="en-US" dirty="0" err="1" smtClean="0"/>
              <a:t>i</a:t>
            </a:r>
            <a:r>
              <a:rPr lang="en-US" dirty="0" smtClean="0"/>
              <a:t>). Deal with more data ii) deal with more queries and iii) seeking better results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Reliability: </a:t>
            </a:r>
            <a:r>
              <a:rPr lang="en-US" dirty="0" smtClean="0"/>
              <a:t>There is a need to provide 24/7 availability. Google offers 99.9% service level agreement to paying customers of Google Apps covering Gmail, Google Calendar, Google Docs, Google sites and Google Talk. 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Performance: </a:t>
            </a:r>
            <a:r>
              <a:rPr lang="en-US" dirty="0" smtClean="0"/>
              <a:t>Low latency of user interaction. Achieving the throughput to respond to all incoming requests while dealing with very large datasets over network. </a:t>
            </a:r>
          </a:p>
          <a:p>
            <a:r>
              <a:rPr lang="en-US" dirty="0" smtClean="0">
                <a:solidFill>
                  <a:srgbClr val="FF6600"/>
                </a:solidFill>
              </a:rPr>
              <a:t>Openness: </a:t>
            </a:r>
            <a:r>
              <a:rPr lang="en-US" dirty="0" smtClean="0"/>
              <a:t>Core services and applications should be open to allow innovation and new applications. 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8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6525892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overall Google systems architecture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46" y="2357430"/>
            <a:ext cx="5462598" cy="3158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x-none" smtClean="0"/>
              <a:pPr/>
              <a:t>9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33900841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IT332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1032</Words>
  <Application>Microsoft Macintosh PowerPoint</Application>
  <PresentationFormat>On-screen Show (4:3)</PresentationFormat>
  <Paragraphs>120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IT332</vt:lpstr>
      <vt:lpstr>Google Case Study</vt:lpstr>
      <vt:lpstr>Google Company</vt:lpstr>
      <vt:lpstr>Google Distributed System:  Design Strategy </vt:lpstr>
      <vt:lpstr>Google Search Engine</vt:lpstr>
      <vt:lpstr>Google as a cloud provider</vt:lpstr>
      <vt:lpstr>Example Google applications</vt:lpstr>
      <vt:lpstr>Physical Model of a Google DS</vt:lpstr>
      <vt:lpstr>Key Requirements</vt:lpstr>
      <vt:lpstr>The overall Google systems architecture</vt:lpstr>
      <vt:lpstr>Google infrastructure</vt:lpstr>
      <vt:lpstr>Google Infrastructure</vt:lpstr>
      <vt:lpstr>Summary of design choices related to communication paradigms - part 1</vt:lpstr>
      <vt:lpstr>Summary of design choices related to communication paradigms - part 2</vt:lpstr>
      <vt:lpstr>Google File System</vt:lpstr>
      <vt:lpstr>GFS Architecture</vt:lpstr>
      <vt:lpstr>Chubby API</vt:lpstr>
      <vt:lpstr>Overall architecture of Chubby</vt:lpstr>
      <vt:lpstr>Overall architecture of Bigtable</vt:lpstr>
      <vt:lpstr>The storage architecture in Bigtable</vt:lpstr>
      <vt:lpstr>Summary of design choices related to data storage and coordination</vt:lpstr>
      <vt:lpstr>Distributed Computation Services</vt:lpstr>
      <vt:lpstr>Examples of the use of MapReduce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Mashael</dc:creator>
  <cp:lastModifiedBy>malduwais</cp:lastModifiedBy>
  <cp:revision>20</cp:revision>
  <dcterms:created xsi:type="dcterms:W3CDTF">2013-01-31T08:33:14Z</dcterms:created>
  <dcterms:modified xsi:type="dcterms:W3CDTF">2014-12-09T10:55:14Z</dcterms:modified>
</cp:coreProperties>
</file>