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71" r:id="rId6"/>
    <p:sldId id="266" r:id="rId7"/>
    <p:sldId id="267" r:id="rId8"/>
    <p:sldId id="263" r:id="rId9"/>
    <p:sldId id="270" r:id="rId10"/>
    <p:sldId id="273" r:id="rId11"/>
    <p:sldId id="275" r:id="rId12"/>
    <p:sldId id="276" r:id="rId13"/>
    <p:sldId id="281" r:id="rId14"/>
    <p:sldId id="278" r:id="rId15"/>
    <p:sldId id="27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5/28/2020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17639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84507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769704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92515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05263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5/28/2020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5/28/2020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385569" y="4310612"/>
            <a:ext cx="5339455" cy="588443"/>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Student Marks System</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5303117" y="5841507"/>
            <a:ext cx="6888882" cy="936444"/>
          </a:xfrm>
        </p:spPr>
        <p:txBody>
          <a:bodyPr anchor="b">
            <a:normAutofit/>
          </a:bodyPr>
          <a:lstStyle/>
          <a:p>
            <a:pPr algn="l"/>
            <a:r>
              <a:rPr lang="en-US" i="1" dirty="0">
                <a:solidFill>
                  <a:srgbClr val="0070C0"/>
                </a:solidFill>
                <a:latin typeface="Franklin Gothic Book" panose="020B0503020102020204" pitchFamily="34" charset="0"/>
              </a:rPr>
              <a:t>By Sushanth Mogili – CSE-B </a:t>
            </a:r>
          </a:p>
          <a:p>
            <a:pPr algn="l"/>
            <a:r>
              <a:rPr lang="en-US" i="1" dirty="0">
                <a:solidFill>
                  <a:srgbClr val="0070C0"/>
                </a:solidFill>
                <a:latin typeface="Franklin Gothic Book" panose="020B0503020102020204" pitchFamily="34" charset="0"/>
              </a:rPr>
              <a:t>Under the guidance of Dr Siddhartha Ghosh</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68676" y="195310"/>
            <a:ext cx="5708341" cy="1065319"/>
          </a:xfrm>
        </p:spPr>
        <p:txBody>
          <a:bodyPr anchor="ctr">
            <a:normAutofit/>
          </a:bodyPr>
          <a:lstStyle/>
          <a:p>
            <a:r>
              <a:rPr lang="en-US" sz="3600" i="1" dirty="0">
                <a:solidFill>
                  <a:schemeClr val="accent1"/>
                </a:solidFill>
                <a:latin typeface="Franklin Gothic Book" panose="020B0503020102020204" pitchFamily="34" charset="0"/>
                <a:cs typeface="Segoe UI" panose="020B0502040204020203" pitchFamily="34" charset="0"/>
              </a:rPr>
              <a:t> </a:t>
            </a:r>
            <a:r>
              <a:rPr lang="en-US" sz="4000" i="1" dirty="0">
                <a:solidFill>
                  <a:schemeClr val="accent1"/>
                </a:solidFill>
                <a:latin typeface="Franklin Gothic Book" panose="020B0503020102020204" pitchFamily="34" charset="0"/>
                <a:cs typeface="Segoe UI" panose="020B0502040204020203" pitchFamily="34" charset="0"/>
              </a:rPr>
              <a:t>SQL :</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325243" y="1713390"/>
            <a:ext cx="6386275" cy="5051393"/>
          </a:xfrm>
        </p:spPr>
        <p:txBody>
          <a:bodyPr vert="horz" lIns="91440" tIns="45720" rIns="91440" bIns="45720" rtlCol="0" anchor="t">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SQL stands Structured Query Language</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This is a standard language which is used to access and manipulate the database.</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SQL can create database, store data in database by using SQL Queries.</a:t>
            </a:r>
          </a:p>
          <a:p>
            <a:pPr marL="0" indent="0">
              <a:buNone/>
            </a:pPr>
            <a:endParaRPr lang="en-US" sz="2000" dirty="0">
              <a:latin typeface="Microsoft Himalaya" panose="01010100010101010101" pitchFamily="2" charset="0"/>
              <a:ea typeface="Microsoft Himalaya" panose="01010100010101010101" pitchFamily="2" charset="0"/>
              <a:cs typeface="Microsoft Himalaya" panose="01010100010101010101" pitchFamily="2" charset="0"/>
            </a:endParaRPr>
          </a:p>
          <a:p>
            <a:pPr marL="0" indent="0">
              <a:buNone/>
            </a:pPr>
            <a:r>
              <a:rPr lang="en-US" sz="2000" dirty="0">
                <a:latin typeface="Ebrima" panose="02000000000000000000" pitchFamily="2" charset="0"/>
                <a:ea typeface="Ebrima" panose="02000000000000000000" pitchFamily="2" charset="0"/>
                <a:cs typeface="Ebrima" panose="02000000000000000000" pitchFamily="2" charset="0"/>
              </a:rPr>
              <a:t>Ex : INSERT into users (name) VALUES (“Mahesh”);</a:t>
            </a:r>
          </a:p>
          <a:p>
            <a:endParaRPr lang="en-US" sz="2000" dirty="0">
              <a:latin typeface="Ebrima" panose="02000000000000000000" pitchFamily="2" charset="0"/>
              <a:ea typeface="Ebrima" panose="02000000000000000000" pitchFamily="2" charset="0"/>
              <a:cs typeface="Ebrima" panose="02000000000000000000" pitchFamily="2"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5839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0942-A39F-4E83-9D57-45B7A195B486}"/>
              </a:ext>
            </a:extLst>
          </p:cNvPr>
          <p:cNvSpPr>
            <a:spLocks noGrp="1"/>
          </p:cNvSpPr>
          <p:nvPr>
            <p:ph type="title"/>
          </p:nvPr>
        </p:nvSpPr>
        <p:spPr>
          <a:xfrm>
            <a:off x="838200" y="365126"/>
            <a:ext cx="9948169" cy="1071916"/>
          </a:xfrm>
        </p:spPr>
        <p:txBody>
          <a:bodyPr/>
          <a:lstStyle/>
          <a:p>
            <a:r>
              <a:rPr lang="en-US" sz="4000" i="1" dirty="0">
                <a:solidFill>
                  <a:schemeClr val="accent1"/>
                </a:solidFill>
              </a:rPr>
              <a:t>Architecture Diagram</a:t>
            </a:r>
            <a:r>
              <a:rPr lang="en-US" i="1" dirty="0">
                <a:solidFill>
                  <a:schemeClr val="accent1"/>
                </a:solidFill>
              </a:rPr>
              <a:t>:</a:t>
            </a:r>
            <a:endParaRPr lang="en-IN" i="1" dirty="0">
              <a:solidFill>
                <a:schemeClr val="accent1"/>
              </a:solidFill>
            </a:endParaRPr>
          </a:p>
        </p:txBody>
      </p:sp>
      <p:sp>
        <p:nvSpPr>
          <p:cNvPr id="3" name="Content Placeholder 2">
            <a:extLst>
              <a:ext uri="{FF2B5EF4-FFF2-40B4-BE49-F238E27FC236}">
                <a16:creationId xmlns:a16="http://schemas.microsoft.com/office/drawing/2014/main" id="{FD5844EE-F11C-493E-9C21-A1CE31E2C6CE}"/>
              </a:ext>
            </a:extLst>
          </p:cNvPr>
          <p:cNvSpPr>
            <a:spLocks noGrp="1"/>
          </p:cNvSpPr>
          <p:nvPr>
            <p:ph idx="1"/>
          </p:nvPr>
        </p:nvSpPr>
        <p:spPr>
          <a:xfrm>
            <a:off x="1524000" y="4963617"/>
            <a:ext cx="7593367" cy="2269788"/>
          </a:xfrm>
        </p:spPr>
        <p:txBody>
          <a:bodyPr/>
          <a:lstStyle/>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p:txBody>
      </p:sp>
      <p:sp>
        <p:nvSpPr>
          <p:cNvPr id="4" name="Rectangle 11">
            <a:extLst>
              <a:ext uri="{FF2B5EF4-FFF2-40B4-BE49-F238E27FC236}">
                <a16:creationId xmlns:a16="http://schemas.microsoft.com/office/drawing/2014/main" id="{E769D1C3-EB01-4FE3-B1C1-491EC6866B77}"/>
              </a:ext>
            </a:extLst>
          </p:cNvPr>
          <p:cNvSpPr>
            <a:spLocks noChangeArrowheads="1"/>
          </p:cNvSpPr>
          <p:nvPr/>
        </p:nvSpPr>
        <p:spPr bwMode="auto">
          <a:xfrm>
            <a:off x="838200" y="1208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Case Study Dynamic Website - Three Tier Architecture - ppt video ...">
            <a:extLst>
              <a:ext uri="{FF2B5EF4-FFF2-40B4-BE49-F238E27FC236}">
                <a16:creationId xmlns:a16="http://schemas.microsoft.com/office/drawing/2014/main" id="{BBE8C3D0-1578-4A2B-9561-C758099B3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278" y="1437041"/>
            <a:ext cx="6741111" cy="505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8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13064" y="284086"/>
            <a:ext cx="5337506" cy="887766"/>
          </a:xfrm>
        </p:spPr>
        <p:txBody>
          <a:bodyPr anchor="ctr">
            <a:normAutofit/>
          </a:bodyPr>
          <a:lstStyle/>
          <a:p>
            <a:r>
              <a:rPr lang="en-US" sz="3600" i="1" dirty="0">
                <a:solidFill>
                  <a:schemeClr val="accent1"/>
                </a:solidFill>
                <a:latin typeface="Franklin Gothic Book" panose="020B0503020102020204" pitchFamily="34" charset="0"/>
                <a:cs typeface="Segoe UI" panose="020B0502040204020203" pitchFamily="34" charset="0"/>
              </a:rPr>
              <a:t>Conclusion:</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325243" y="1677880"/>
            <a:ext cx="6208722" cy="4363783"/>
          </a:xfrm>
        </p:spPr>
        <p:txBody>
          <a:bodyPr vert="horz" lIns="91440" tIns="45720" rIns="91440" bIns="45720" rtlCol="0" anchor="t">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This website not only ends with displaying results, there is a lot of personalization coming up further with the help of opinions of students and faculty.</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In this process, I figured out another small application named Student Live Poll System. This can be used to conduct polls for students to solve their many problems like CR selection, Personal Opinions</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69251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1D9A-4C98-47C4-BD89-0A812889DA9D}"/>
              </a:ext>
            </a:extLst>
          </p:cNvPr>
          <p:cNvSpPr>
            <a:spLocks noGrp="1"/>
          </p:cNvSpPr>
          <p:nvPr>
            <p:ph type="title"/>
          </p:nvPr>
        </p:nvSpPr>
        <p:spPr>
          <a:xfrm>
            <a:off x="838200" y="365125"/>
            <a:ext cx="10515600" cy="2085112"/>
          </a:xfrm>
        </p:spPr>
        <p:txBody>
          <a:bodyPr/>
          <a:lstStyle/>
          <a:p>
            <a:pPr algn="ctr"/>
            <a:r>
              <a:rPr lang="en-US" sz="6000" b="1" dirty="0">
                <a:latin typeface="Edwardian Script ITC" panose="030303020407070D0804" pitchFamily="66" charset="0"/>
              </a:rPr>
              <a:t>Thank</a:t>
            </a:r>
            <a:r>
              <a:rPr lang="en-US" b="1" dirty="0">
                <a:latin typeface="Edwardian Script ITC" panose="030303020407070D0804" pitchFamily="66" charset="0"/>
              </a:rPr>
              <a:t> </a:t>
            </a:r>
            <a:r>
              <a:rPr lang="en-US" sz="4800" b="1" dirty="0">
                <a:latin typeface="Edwardian Script ITC" panose="030303020407070D0804" pitchFamily="66" charset="0"/>
              </a:rPr>
              <a:t>You!</a:t>
            </a:r>
            <a:endParaRPr lang="en-IN" sz="4800" b="1" dirty="0">
              <a:latin typeface="Edwardian Script ITC" panose="030303020407070D0804" pitchFamily="66" charset="0"/>
            </a:endParaRPr>
          </a:p>
        </p:txBody>
      </p:sp>
      <p:sp>
        <p:nvSpPr>
          <p:cNvPr id="8" name="Content Placeholder 7">
            <a:extLst>
              <a:ext uri="{FF2B5EF4-FFF2-40B4-BE49-F238E27FC236}">
                <a16:creationId xmlns:a16="http://schemas.microsoft.com/office/drawing/2014/main" id="{B3EABE8D-0EA1-4357-8F6B-43E39A7C8FFC}"/>
              </a:ext>
            </a:extLst>
          </p:cNvPr>
          <p:cNvSpPr>
            <a:spLocks noGrp="1"/>
          </p:cNvSpPr>
          <p:nvPr>
            <p:ph idx="1"/>
          </p:nvPr>
        </p:nvSpPr>
        <p:spPr>
          <a:xfrm>
            <a:off x="402454" y="4341181"/>
            <a:ext cx="11221376" cy="1986702"/>
          </a:xfrm>
        </p:spPr>
        <p:txBody>
          <a:bodyPr/>
          <a:lstStyle/>
          <a:p>
            <a:pPr marL="0" indent="0" algn="ctr">
              <a:buNone/>
            </a:pPr>
            <a:endParaRPr lang="en-US" dirty="0"/>
          </a:p>
          <a:p>
            <a:pPr marL="0" indent="0" algn="ctr">
              <a:buNone/>
            </a:pPr>
            <a:endParaRPr lang="en-IN" dirty="0"/>
          </a:p>
        </p:txBody>
      </p:sp>
      <p:sp>
        <p:nvSpPr>
          <p:cNvPr id="9" name="Rectangle 8">
            <a:extLst>
              <a:ext uri="{FF2B5EF4-FFF2-40B4-BE49-F238E27FC236}">
                <a16:creationId xmlns:a16="http://schemas.microsoft.com/office/drawing/2014/main" id="{D6DA426C-A2FB-489D-A8B5-30F20FB73039}"/>
              </a:ext>
            </a:extLst>
          </p:cNvPr>
          <p:cNvSpPr/>
          <p:nvPr/>
        </p:nvSpPr>
        <p:spPr>
          <a:xfrm>
            <a:off x="763480" y="4719237"/>
            <a:ext cx="11026066" cy="1773638"/>
          </a:xfrm>
          <a:prstGeom prst="rect">
            <a:avLst/>
          </a:prstGeom>
          <a:solidFill>
            <a:schemeClr val="tx1">
              <a:lumMod val="65000"/>
              <a:lumOff val="35000"/>
            </a:schemeClr>
          </a:solidFill>
          <a:ln>
            <a:solidFill>
              <a:schemeClr val="accent1">
                <a:lumMod val="40000"/>
                <a:lumOff val="60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solidFill>
                  <a:schemeClr val="bg1"/>
                </a:solidFill>
                <a:latin typeface="Monotype Corsiva" panose="03010101010201010101" pitchFamily="66" charset="0"/>
              </a:rPr>
              <a:t>Stay Home, Stay Safe!</a:t>
            </a:r>
          </a:p>
        </p:txBody>
      </p:sp>
      <p:cxnSp>
        <p:nvCxnSpPr>
          <p:cNvPr id="13" name="Straight Connector 12">
            <a:extLst>
              <a:ext uri="{FF2B5EF4-FFF2-40B4-BE49-F238E27FC236}">
                <a16:creationId xmlns:a16="http://schemas.microsoft.com/office/drawing/2014/main" id="{B8F52152-2154-4149-8127-3667B90C40D4}"/>
              </a:ext>
            </a:extLst>
          </p:cNvPr>
          <p:cNvCxnSpPr/>
          <p:nvPr/>
        </p:nvCxnSpPr>
        <p:spPr>
          <a:xfrm>
            <a:off x="3604334" y="6081204"/>
            <a:ext cx="52910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29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3235-897D-40D2-9EB5-E3FD388F998A}"/>
              </a:ext>
            </a:extLst>
          </p:cNvPr>
          <p:cNvSpPr>
            <a:spLocks noGrp="1"/>
          </p:cNvSpPr>
          <p:nvPr>
            <p:ph type="title"/>
          </p:nvPr>
        </p:nvSpPr>
        <p:spPr/>
        <p:txBody>
          <a:bodyPr/>
          <a:lstStyle/>
          <a:p>
            <a:r>
              <a:rPr lang="en-US" i="1" dirty="0">
                <a:solidFill>
                  <a:srgbClr val="FF0000"/>
                </a:solidFill>
              </a:rPr>
              <a:t>Index</a:t>
            </a:r>
            <a:r>
              <a:rPr lang="en-US" dirty="0"/>
              <a:t> :</a:t>
            </a:r>
            <a:endParaRPr lang="en-IN" dirty="0"/>
          </a:p>
        </p:txBody>
      </p:sp>
      <p:sp>
        <p:nvSpPr>
          <p:cNvPr id="3" name="Content Placeholder 2">
            <a:extLst>
              <a:ext uri="{FF2B5EF4-FFF2-40B4-BE49-F238E27FC236}">
                <a16:creationId xmlns:a16="http://schemas.microsoft.com/office/drawing/2014/main" id="{DAB37C42-5DB2-41B4-9701-1E6B316D3E17}"/>
              </a:ext>
            </a:extLst>
          </p:cNvPr>
          <p:cNvSpPr>
            <a:spLocks noGrp="1"/>
          </p:cNvSpPr>
          <p:nvPr>
            <p:ph idx="1"/>
          </p:nvPr>
        </p:nvSpPr>
        <p:spPr/>
        <p:txBody>
          <a:bodyPr/>
          <a:lstStyle/>
          <a:p>
            <a:pPr marL="514350" indent="-514350">
              <a:buAutoNum type="arabicPeriod"/>
            </a:pPr>
            <a:r>
              <a:rPr lang="en-US" dirty="0"/>
              <a:t>Introduction</a:t>
            </a:r>
          </a:p>
          <a:p>
            <a:pPr marL="514350" indent="-514350">
              <a:buAutoNum type="arabicPeriod" startAt="2"/>
            </a:pPr>
            <a:r>
              <a:rPr lang="en-US" dirty="0"/>
              <a:t>Existing System</a:t>
            </a:r>
          </a:p>
          <a:p>
            <a:pPr marL="514350" indent="-514350">
              <a:buAutoNum type="arabicPeriod" startAt="2"/>
            </a:pPr>
            <a:r>
              <a:rPr lang="en-US" dirty="0"/>
              <a:t>Proposed System</a:t>
            </a:r>
          </a:p>
          <a:p>
            <a:pPr marL="514350" indent="-514350">
              <a:buAutoNum type="arabicPeriod" startAt="2"/>
            </a:pPr>
            <a:r>
              <a:rPr lang="en-US" dirty="0"/>
              <a:t>Technologies Used</a:t>
            </a:r>
          </a:p>
          <a:p>
            <a:pPr marL="514350" indent="-514350">
              <a:buAutoNum type="arabicPeriod" startAt="2"/>
            </a:pPr>
            <a:r>
              <a:rPr lang="en-US" dirty="0"/>
              <a:t>About HTML,CSS,PHP,SQL</a:t>
            </a:r>
          </a:p>
          <a:p>
            <a:pPr marL="514350" indent="-514350">
              <a:buAutoNum type="arabicPeriod" startAt="2"/>
            </a:pPr>
            <a:r>
              <a:rPr lang="en-US" dirty="0"/>
              <a:t>Architecture Diagram</a:t>
            </a:r>
          </a:p>
          <a:p>
            <a:pPr marL="514350" indent="-514350">
              <a:buAutoNum type="arabicPeriod" startAt="2"/>
            </a:pPr>
            <a:r>
              <a:rPr lang="en-US"/>
              <a:t>Conclusion</a:t>
            </a:r>
            <a:endParaRPr lang="en-US" dirty="0"/>
          </a:p>
          <a:p>
            <a:pPr marL="514350" indent="-514350">
              <a:buAutoNum type="arabicPeriod" startAt="2"/>
            </a:pPr>
            <a:endParaRPr lang="en-US" dirty="0"/>
          </a:p>
        </p:txBody>
      </p:sp>
    </p:spTree>
    <p:extLst>
      <p:ext uri="{BB962C8B-B14F-4D97-AF65-F5344CB8AC3E}">
        <p14:creationId xmlns:p14="http://schemas.microsoft.com/office/powerpoint/2010/main" val="100241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39697" y="230820"/>
            <a:ext cx="4394447" cy="790112"/>
          </a:xfrm>
        </p:spPr>
        <p:txBody>
          <a:bodyPr anchor="ctr">
            <a:normAutofit/>
          </a:bodyPr>
          <a:lstStyle/>
          <a:p>
            <a:r>
              <a:rPr lang="en-US" sz="4000" i="1" dirty="0">
                <a:solidFill>
                  <a:schemeClr val="accent1"/>
                </a:solidFill>
                <a:latin typeface="Franklin Gothic Book" panose="020B0503020102020204" pitchFamily="34" charset="0"/>
                <a:cs typeface="Segoe UI" panose="020B0502040204020203" pitchFamily="34" charset="0"/>
              </a:rPr>
              <a:t>Introduction:</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39697" y="1305017"/>
            <a:ext cx="6401734" cy="5450890"/>
          </a:xfrm>
        </p:spPr>
        <p:txBody>
          <a:bodyPr vert="horz" lIns="91440" tIns="45720" rIns="91440" bIns="45720" rtlCol="0" anchor="t">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Considering forthcoming online exams, I have got an idea of this project – STUDENT MARKS SYSTEM. </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Basically it’s a website which can be used by students to view their marks of every online exam they attend.</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The aim of Student Marks System is to display the marks of individual students dynamically by giving access to respective student</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Faculty can manipulate the marks at the backend by using SQL queries while students can view these marks in the website right after updating marks.</a:t>
            </a: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13064" y="284086"/>
            <a:ext cx="5337506" cy="887766"/>
          </a:xfrm>
        </p:spPr>
        <p:txBody>
          <a:bodyPr anchor="ctr">
            <a:normAutofit/>
          </a:bodyPr>
          <a:lstStyle/>
          <a:p>
            <a:r>
              <a:rPr lang="en-US" sz="3600" i="1" dirty="0">
                <a:solidFill>
                  <a:schemeClr val="accent1"/>
                </a:solidFill>
                <a:latin typeface="Franklin Gothic Book" panose="020B0503020102020204" pitchFamily="34" charset="0"/>
                <a:cs typeface="Segoe UI" panose="020B0502040204020203" pitchFamily="34" charset="0"/>
              </a:rPr>
              <a:t>Existing System:</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325243" y="1793289"/>
            <a:ext cx="6404032" cy="4248374"/>
          </a:xfrm>
        </p:spPr>
        <p:txBody>
          <a:bodyPr vert="horz" lIns="91440" tIns="45720" rIns="91440" bIns="45720" rtlCol="0" anchor="t">
            <a:normAutofit lnSpcReduction="10000"/>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The existing Results website(vjit.ac.in) can be used for our semester exams</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Regarding forthcoming online exams, we can imagine a good number of online tests </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So, shall we use the main website for these online exams? Probably NO.</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Altering the main website with these good number might result chaos as these online exams are for only once in a lifetime.</a:t>
            </a:r>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325243" y="230819"/>
            <a:ext cx="5770758" cy="949911"/>
          </a:xfrm>
        </p:spPr>
        <p:txBody>
          <a:bodyPr anchor="ctr">
            <a:normAutofit/>
          </a:bodyPr>
          <a:lstStyle/>
          <a:p>
            <a:r>
              <a:rPr lang="en-US" sz="3600" i="1" dirty="0">
                <a:solidFill>
                  <a:schemeClr val="accent1"/>
                </a:solidFill>
                <a:latin typeface="Franklin Gothic Book" panose="020B0503020102020204" pitchFamily="34" charset="0"/>
                <a:cs typeface="Segoe UI" panose="020B0502040204020203" pitchFamily="34" charset="0"/>
              </a:rPr>
              <a:t>Proposed System:</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21943" y="1686757"/>
            <a:ext cx="6054570" cy="4490206"/>
          </a:xfrm>
        </p:spPr>
        <p:txBody>
          <a:bodyPr vert="horz" lIns="91440" tIns="45720" rIns="91440" bIns="45720" rtlCol="0" anchor="t">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So just to solve this problem, this website came up as a solution for these online exams.</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We can further use this website for mid exams, any class tests as the database would be for small scale use.</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This website will be further personalized by taking students and faculty inputs. </a:t>
            </a:r>
          </a:p>
          <a:p>
            <a:pPr marL="0" indent="0">
              <a:buNone/>
            </a:pPr>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325241" y="417250"/>
            <a:ext cx="5312079" cy="665825"/>
          </a:xfrm>
        </p:spPr>
        <p:txBody>
          <a:bodyPr anchor="ctr">
            <a:normAutofit/>
          </a:bodyPr>
          <a:lstStyle/>
          <a:p>
            <a:r>
              <a:rPr lang="en-US" sz="4000" i="1" dirty="0">
                <a:solidFill>
                  <a:schemeClr val="accent1"/>
                </a:solidFill>
                <a:latin typeface="Franklin Gothic Book" panose="020B0503020102020204" pitchFamily="34" charset="0"/>
                <a:cs typeface="Segoe UI" panose="020B0502040204020203" pitchFamily="34" charset="0"/>
              </a:rPr>
              <a:t>Technologies Used:</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57453" y="2574524"/>
            <a:ext cx="6525087" cy="3693111"/>
          </a:xfrm>
        </p:spPr>
        <p:txBody>
          <a:bodyPr vert="horz" lIns="91440" tIns="45720" rIns="91440" bIns="45720" rtlCol="0" anchor="t">
            <a:normAutofit/>
          </a:bodyPr>
          <a:lstStyle/>
          <a:p>
            <a:pPr lvl="0"/>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Front end languages - HTML, CSS  </a:t>
            </a:r>
            <a:endParaRPr lang="en-IN" sz="3200" dirty="0">
              <a:latin typeface="Microsoft Himalaya" panose="01010100010101010101" pitchFamily="2" charset="0"/>
              <a:ea typeface="Microsoft Himalaya" panose="01010100010101010101" pitchFamily="2" charset="0"/>
              <a:cs typeface="Microsoft Himalaya" panose="01010100010101010101" pitchFamily="2" charset="0"/>
            </a:endParaRPr>
          </a:p>
          <a:p>
            <a:pPr lvl="0"/>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Server side scripting language - PHP</a:t>
            </a:r>
          </a:p>
          <a:p>
            <a:pPr lvl="0"/>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Back end language - SQL</a:t>
            </a:r>
          </a:p>
          <a:p>
            <a:pPr marL="0" indent="0">
              <a:buNone/>
            </a:pPr>
            <a:endParaRPr lang="en-US" sz="2000" dirty="0">
              <a:latin typeface="Microsoft Himalaya" panose="01010100010101010101" pitchFamily="2" charset="0"/>
              <a:ea typeface="Microsoft Himalaya" panose="01010100010101010101" pitchFamily="2" charset="0"/>
              <a:cs typeface="Microsoft Himalaya" panose="01010100010101010101" pitchFamily="2" charset="0"/>
            </a:endParaRPr>
          </a:p>
          <a:p>
            <a:pPr marL="0" indent="0">
              <a:buNone/>
            </a:pPr>
            <a:endParaRPr lang="en-US" sz="20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68676" y="195310"/>
            <a:ext cx="5708341" cy="1065319"/>
          </a:xfrm>
        </p:spPr>
        <p:txBody>
          <a:bodyPr anchor="ctr">
            <a:normAutofit/>
          </a:bodyPr>
          <a:lstStyle/>
          <a:p>
            <a:r>
              <a:rPr lang="en-US" sz="3600" i="1" dirty="0">
                <a:solidFill>
                  <a:schemeClr val="accent1"/>
                </a:solidFill>
                <a:latin typeface="Franklin Gothic Book" panose="020B0503020102020204" pitchFamily="34" charset="0"/>
                <a:cs typeface="Segoe UI" panose="020B0502040204020203" pitchFamily="34" charset="0"/>
              </a:rPr>
              <a:t> </a:t>
            </a:r>
            <a:r>
              <a:rPr lang="en-US" sz="4000" i="1" dirty="0">
                <a:solidFill>
                  <a:schemeClr val="accent1"/>
                </a:solidFill>
                <a:latin typeface="Franklin Gothic Book" panose="020B0503020102020204" pitchFamily="34" charset="0"/>
                <a:cs typeface="Segoe UI" panose="020B0502040204020203" pitchFamily="34" charset="0"/>
              </a:rPr>
              <a:t>HTML :</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325243" y="1260628"/>
            <a:ext cx="6439542" cy="5504155"/>
          </a:xfrm>
        </p:spPr>
        <p:txBody>
          <a:bodyPr vert="horz" lIns="91440" tIns="45720" rIns="91440" bIns="45720" rtlCol="0" anchor="t">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HTML Stands for Hyper Text Markup Language</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This is not a programming language, this is a mark up language which allows user to organize the structure of the website.</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Simple tags and attributes can be used to markup a website</a:t>
            </a:r>
          </a:p>
          <a:p>
            <a:pPr marL="0" indent="0">
              <a:buNone/>
            </a:pPr>
            <a:endParaRPr lang="en-US" sz="3200" dirty="0">
              <a:latin typeface="Microsoft Himalaya" panose="01010100010101010101" pitchFamily="2" charset="0"/>
              <a:ea typeface="Microsoft Himalaya" panose="01010100010101010101" pitchFamily="2" charset="0"/>
              <a:cs typeface="Microsoft Himalaya" panose="01010100010101010101" pitchFamily="2" charset="0"/>
            </a:endParaRPr>
          </a:p>
          <a:p>
            <a:pPr marL="0" indent="0">
              <a:buNone/>
            </a:pPr>
            <a:r>
              <a:rPr lang="en-US" sz="2000" dirty="0">
                <a:latin typeface="Ebrima" panose="02000000000000000000" pitchFamily="2" charset="0"/>
                <a:ea typeface="Ebrima" panose="02000000000000000000" pitchFamily="2" charset="0"/>
                <a:cs typeface="Ebrima" panose="02000000000000000000" pitchFamily="2" charset="0"/>
              </a:rPr>
              <a:t>Ex : &lt;h1&gt;Heading&lt;/h1&gt;</a:t>
            </a:r>
          </a:p>
          <a:p>
            <a:pPr marL="0" indent="0">
              <a:buNone/>
            </a:pPr>
            <a:r>
              <a:rPr lang="en-US" sz="2000" dirty="0">
                <a:latin typeface="Ebrima" panose="02000000000000000000" pitchFamily="2" charset="0"/>
                <a:ea typeface="Ebrima" panose="02000000000000000000" pitchFamily="2" charset="0"/>
                <a:cs typeface="Ebrima" panose="02000000000000000000" pitchFamily="2" charset="0"/>
              </a:rPr>
              <a:t>       &lt;p&gt;Paragraph&lt;/p&gt;</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0798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39697" y="230820"/>
            <a:ext cx="4394447" cy="790112"/>
          </a:xfrm>
        </p:spPr>
        <p:txBody>
          <a:bodyPr anchor="ctr">
            <a:normAutofit/>
          </a:bodyPr>
          <a:lstStyle/>
          <a:p>
            <a:r>
              <a:rPr lang="en-US" sz="4000" i="1" dirty="0">
                <a:solidFill>
                  <a:schemeClr val="accent1"/>
                </a:solidFill>
                <a:latin typeface="Franklin Gothic Book" panose="020B0503020102020204" pitchFamily="34" charset="0"/>
                <a:cs typeface="Segoe UI" panose="020B0502040204020203" pitchFamily="34" charset="0"/>
              </a:rPr>
              <a:t>CSS :</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39697" y="1305017"/>
            <a:ext cx="6401734" cy="4736646"/>
          </a:xfrm>
        </p:spPr>
        <p:txBody>
          <a:bodyPr vert="horz" lIns="91440" tIns="45720" rIns="91440" bIns="45720" rtlCol="0" anchor="t">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CSS stands for Cascading Style Sheets</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CSS is used for styling the website by specifying page layouts, colors, fonts.</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CSS describes the presentation of website while HTML describes the skeletal structure of website.</a:t>
            </a:r>
          </a:p>
          <a:p>
            <a:endParaRPr lang="en-US" sz="3200" dirty="0">
              <a:latin typeface="Microsoft Himalaya" panose="01010100010101010101" pitchFamily="2" charset="0"/>
              <a:ea typeface="Microsoft Himalaya" panose="01010100010101010101" pitchFamily="2" charset="0"/>
              <a:cs typeface="Microsoft Himalaya" panose="01010100010101010101" pitchFamily="2" charset="0"/>
            </a:endParaRPr>
          </a:p>
          <a:p>
            <a:pPr marL="0" indent="0">
              <a:buNone/>
            </a:pPr>
            <a:r>
              <a:rPr lang="en-US" sz="2000" dirty="0">
                <a:latin typeface="Ebrima" panose="02000000000000000000" pitchFamily="2" charset="0"/>
                <a:ea typeface="Ebrima" panose="02000000000000000000" pitchFamily="2" charset="0"/>
                <a:cs typeface="Ebrima" panose="02000000000000000000" pitchFamily="2" charset="0"/>
              </a:rPr>
              <a:t>Ex: &lt;h1 style=“color: red”&gt;Heading&lt;/h1&gt;</a:t>
            </a:r>
          </a:p>
          <a:p>
            <a:pPr marL="0" indent="0">
              <a:buNone/>
            </a:pPr>
            <a:r>
              <a:rPr lang="en-US" sz="2000" dirty="0">
                <a:latin typeface="Ebrima" panose="02000000000000000000" pitchFamily="2" charset="0"/>
                <a:ea typeface="Ebrima" panose="02000000000000000000" pitchFamily="2" charset="0"/>
                <a:cs typeface="Ebrima" panose="02000000000000000000" pitchFamily="2" charset="0"/>
              </a:rPr>
              <a:t>     &lt;p style=“font: Arial”&gt;Paragraph&lt;/p&gt;</a:t>
            </a:r>
          </a:p>
          <a:p>
            <a:endParaRPr lang="en-US" sz="32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83160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39697" y="230820"/>
            <a:ext cx="4394447" cy="790112"/>
          </a:xfrm>
        </p:spPr>
        <p:txBody>
          <a:bodyPr anchor="ctr">
            <a:normAutofit/>
          </a:bodyPr>
          <a:lstStyle/>
          <a:p>
            <a:r>
              <a:rPr lang="en-US" sz="4000" i="1" dirty="0">
                <a:solidFill>
                  <a:schemeClr val="accent1"/>
                </a:solidFill>
                <a:latin typeface="Franklin Gothic Book" panose="020B0503020102020204" pitchFamily="34" charset="0"/>
                <a:cs typeface="Segoe UI" panose="020B0502040204020203" pitchFamily="34" charset="0"/>
              </a:rPr>
              <a:t>PHP</a:t>
            </a:r>
            <a:r>
              <a:rPr lang="en-US" sz="3600" i="1" dirty="0">
                <a:solidFill>
                  <a:schemeClr val="accent1"/>
                </a:solidFill>
                <a:latin typeface="Franklin Gothic Book" panose="020B0503020102020204" pitchFamily="34" charset="0"/>
                <a:cs typeface="Segoe UI" panose="020B0502040204020203" pitchFamily="34" charset="0"/>
              </a:rPr>
              <a:t> :</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39697" y="1322773"/>
            <a:ext cx="6276513" cy="4718890"/>
          </a:xfrm>
        </p:spPr>
        <p:txBody>
          <a:bodyPr vert="horz" lIns="91440" tIns="45720" rIns="91440" bIns="45720" rtlCol="0" anchor="t">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PHP stands for Hypertext Preprocessor</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PHP is an open source scripting language which are executed on the server.</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PHP can contain HTML, CSS, PHP code</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PHP is used to manipulate the database and results as a plain text in website page.</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PHP can create dynamic content on website.</a:t>
            </a: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193569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2619</Words>
  <Application>Microsoft Office PowerPoint</Application>
  <PresentationFormat>Widescreen</PresentationFormat>
  <Paragraphs>167</Paragraphs>
  <Slides>13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Ebrima</vt:lpstr>
      <vt:lpstr>Edwardian Script ITC</vt:lpstr>
      <vt:lpstr>Franklin Gothic Book</vt:lpstr>
      <vt:lpstr>Microsoft Himalaya</vt:lpstr>
      <vt:lpstr>Monotype Corsiva</vt:lpstr>
      <vt:lpstr>Segoe UI</vt:lpstr>
      <vt:lpstr>Office Theme</vt:lpstr>
      <vt:lpstr>Student Marks System</vt:lpstr>
      <vt:lpstr>Index :</vt:lpstr>
      <vt:lpstr>Introduction:</vt:lpstr>
      <vt:lpstr>Existing System:</vt:lpstr>
      <vt:lpstr>Proposed System:</vt:lpstr>
      <vt:lpstr>Technologies Used:</vt:lpstr>
      <vt:lpstr> HTML :</vt:lpstr>
      <vt:lpstr>CSS :</vt:lpstr>
      <vt:lpstr>PHP :</vt:lpstr>
      <vt:lpstr> SQL :</vt:lpstr>
      <vt:lpstr>Architecture Diagram: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2020-05-22T18:54:53Z</dcterms:created>
  <dcterms:modified xsi:type="dcterms:W3CDTF">2020-05-28T08:54:06Z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