
<file path=[Content_Types].xml><?xml version="1.0" encoding="utf-8"?>
<Types xmlns="http://schemas.openxmlformats.org/package/2006/content-types">
  <Override PartName="/ppt/slideLayouts/slideLayout3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5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embeddedFontLst>
    <p:embeddedFont>
      <p:font typeface="Lato" charset="0"/>
      <p:regular r:id="rId19"/>
      <p:bold r:id="rId20"/>
      <p:italic r:id="rId21"/>
      <p:boldItalic r:id="rId22"/>
    </p:embeddedFont>
    <p:embeddedFont>
      <p:font typeface="Lato Black" charset="0"/>
      <p:bold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eXFh5N+dyXkSlkrcSvT5nIeYu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84" y="-4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3906123ca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2" name="Google Shape;392;g23906123ca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4" name="Google Shape;404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9" name="Google Shape;4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1a010d19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1a010d19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1" name="Google Shape;4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3906123ca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g23906123ca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b="1"/>
              <a:t>There is a lack of labor in farming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" name="Google Shape;365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2" name="Google Shape;372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5" name="Google Shape;385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1" name="Google Shape;411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56" name="Google Shape;56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058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65" name="Google Shape;6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Google Shape;69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053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75" name="Google Shape;75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6" name="Google Shape;16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" name="Google Shape;21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9" name="Google Shape;179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1" name="Google Shape;181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269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6" name="Google Shape;186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8" name="Google Shape;188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491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2" name="Google Shape;192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4" name="Google Shape;194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8" name="Google Shape;19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058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1" name="Google Shape;201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2" name="Google Shape;202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4" name="Google Shape;204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8" name="Google Shape;208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0" name="Google Shape;210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053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3" name="Google Shape;213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5" name="Google Shape;215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19" name="Google Shape;219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4" name="Google Shape;22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27" name="Google Shape;227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29" name="Google Shape;229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2" name="Google Shape;232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5" name="Google Shape;235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36" name="Google Shape;236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7" name="Google Shape;237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0" name="Google Shape;240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3" name="Google Shape;243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6" name="Google Shape;246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9" name="Google Shape;249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0" name="Google Shape;250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3" name="Google Shape;253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6" name="Google Shape;256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7" name="Google Shape;257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0" name="Google Shape;260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7" name="Google Shape;27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3" name="Google Shape;263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4" name="Google Shape;264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7" name="Google Shape;267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8" name="Google Shape;268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4" name="Google Shape;274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78" name="Google Shape;278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2" name="Google Shape;282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" name="Google Shape;285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86" name="Google Shape;286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0" name="Google Shape;290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" name="Google Shape;293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4" name="Google Shape;294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063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" name="Google Shape;299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1" name="Google Shape;301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2" name="Google Shape;302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05" name="Google Shape;305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8" name="Google Shape;308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6" name="Google Shape;316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4" name="Google Shape;3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9" name="Google Shape;319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2" name="Google Shape;322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5" name="Google Shape;325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8" name="Google Shape;328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269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49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hanrajnathwani.com/agriculture-the-backbone-of-india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mapsofindia.com/top-ten/india-crops/onion.html" TargetMode="External"/><Relationship Id="rId4" Type="http://schemas.openxmlformats.org/officeDocument/2006/relationships/hyperlink" Target="https://apeda.gov.in/apedawebsite/SubHead_Products/Onions.ht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6"/>
          <p:cNvSpPr txBox="1">
            <a:spLocks noGrp="1"/>
          </p:cNvSpPr>
          <p:nvPr>
            <p:ph type="title"/>
          </p:nvPr>
        </p:nvSpPr>
        <p:spPr>
          <a:xfrm>
            <a:off x="1971903" y="100154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 b="0" dirty="0" smtClean="0"/>
              <a:t>   PLEDGE </a:t>
            </a:r>
            <a:r>
              <a:rPr lang="en" sz="3500" b="0" dirty="0"/>
              <a:t>TO PROGRESS</a:t>
            </a:r>
            <a:r>
              <a:rPr lang="en" sz="4000" b="0" dirty="0"/>
              <a:t/>
            </a:r>
            <a:br>
              <a:rPr lang="en" sz="4000" b="0" dirty="0"/>
            </a:br>
            <a:r>
              <a:rPr lang="en" sz="3500" dirty="0"/>
              <a:t>Sustainability Hackathon</a:t>
            </a:r>
            <a:r>
              <a:rPr lang="en" sz="4000" dirty="0"/>
              <a:t> </a:t>
            </a:r>
            <a:endParaRPr sz="4000"/>
          </a:p>
        </p:txBody>
      </p:sp>
      <p:sp>
        <p:nvSpPr>
          <p:cNvPr id="334" name="Google Shape;334;p66"/>
          <p:cNvSpPr txBox="1"/>
          <p:nvPr/>
        </p:nvSpPr>
        <p:spPr>
          <a:xfrm>
            <a:off x="-3574390" y="3103026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5" name="Google Shape;335;p66"/>
          <p:cNvSpPr txBox="1"/>
          <p:nvPr/>
        </p:nvSpPr>
        <p:spPr>
          <a:xfrm>
            <a:off x="211864" y="2034997"/>
            <a:ext cx="7633688" cy="31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SzPts val="1400"/>
            </a:pPr>
            <a:r>
              <a:rPr lang="en-US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Project</a:t>
            </a:r>
            <a:r>
              <a:rPr lang="en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Title : </a:t>
            </a:r>
            <a:r>
              <a:rPr lang="en" b="1" dirty="0" smtClean="0"/>
              <a:t>AGRICULTURAL RTC (Reaping-Taking-Collecting)</a:t>
            </a:r>
            <a:endParaRPr lang="en" sz="14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Name </a:t>
            </a:r>
            <a:r>
              <a:rPr lang="en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BLOOMING BUDS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Team Bio : K. </a:t>
            </a:r>
            <a:r>
              <a:rPr lang="en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Sushanth, II B.Tech ECE</a:t>
            </a:r>
            <a:endParaRPr/>
          </a:p>
          <a:p>
            <a:pPr lvl="0">
              <a:buSzPts val="1400"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</a:t>
            </a:r>
            <a:r>
              <a:rPr lang="en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Pitla </a:t>
            </a:r>
            <a:r>
              <a:rPr lang="en" dirty="0" smtClean="0"/>
              <a:t>Vikas , II B.Tech ECE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ts val="1400"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</a:t>
            </a:r>
            <a:r>
              <a:rPr lang="en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dirty="0" smtClean="0"/>
              <a:t>Sowmya , II B.Tech ECE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ts val="1400"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</a:t>
            </a:r>
            <a:r>
              <a:rPr lang="en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Safoora </a:t>
            </a:r>
            <a:r>
              <a:rPr lang="en" dirty="0" smtClean="0"/>
              <a:t>Begam , II B.Tech ECE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ts val="1400"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</a:t>
            </a:r>
            <a:r>
              <a:rPr lang="en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Sai </a:t>
            </a:r>
            <a:r>
              <a:rPr lang="en" dirty="0" smtClean="0"/>
              <a:t>Shiva , II B.Tech ECE</a:t>
            </a:r>
          </a:p>
          <a:p>
            <a:pPr lvl="0">
              <a:buSzPts val="1400"/>
            </a:pPr>
            <a:endParaRPr lang="en" dirty="0" smtClean="0"/>
          </a:p>
          <a:p>
            <a:pPr lvl="0">
              <a:buSzPts val="1400"/>
            </a:pPr>
            <a:r>
              <a:rPr lang="en" dirty="0" smtClean="0"/>
              <a:t>College Name: B V RAJU INSTITUTE OF TECHNOLOGY, TELANGANA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 :  24/04/2023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Google Shape;336;p66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9293" y="4744259"/>
            <a:ext cx="1275272" cy="302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1157" y="1764267"/>
            <a:ext cx="205740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66"/>
          <p:cNvSpPr txBox="1"/>
          <p:nvPr/>
        </p:nvSpPr>
        <p:spPr>
          <a:xfrm>
            <a:off x="4292039" y="1414059"/>
            <a:ext cx="1359035" cy="384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Sponsored By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3906123ca7_0_4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pic>
        <p:nvPicPr>
          <p:cNvPr id="395" name="Google Shape;395;g23906123ca7_0_45" descr="7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744" y="849438"/>
            <a:ext cx="4732630" cy="38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g23906123ca7_0_45" descr="Capturey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33325" y="831075"/>
            <a:ext cx="4010675" cy="389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g23906123ca7_0_45"/>
          <p:cNvSpPr txBox="1"/>
          <p:nvPr/>
        </p:nvSpPr>
        <p:spPr>
          <a:xfrm>
            <a:off x="2290525" y="235400"/>
            <a:ext cx="521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8" name="Google Shape;398;g23906123ca7_0_45"/>
          <p:cNvPicPr preferRelativeResize="0"/>
          <p:nvPr/>
        </p:nvPicPr>
        <p:blipFill rotWithShape="1">
          <a:blip r:embed="rId5">
            <a:alphaModFix/>
          </a:blip>
          <a:srcRect l="5908" t="7595"/>
          <a:stretch/>
        </p:blipFill>
        <p:spPr>
          <a:xfrm>
            <a:off x="1520975" y="1466675"/>
            <a:ext cx="2127481" cy="1982701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g23906123ca7_0_45"/>
          <p:cNvSpPr txBox="1"/>
          <p:nvPr/>
        </p:nvSpPr>
        <p:spPr>
          <a:xfrm>
            <a:off x="1946500" y="3114400"/>
            <a:ext cx="153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TI CC 3200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0" name="Google Shape;400;g23906123ca7_0_45"/>
          <p:cNvSpPr txBox="1"/>
          <p:nvPr/>
        </p:nvSpPr>
        <p:spPr>
          <a:xfrm>
            <a:off x="108650" y="181025"/>
            <a:ext cx="2019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Tools or resources</a:t>
            </a:r>
            <a:endParaRPr sz="17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1" name="Google Shape;401;g23906123ca7_0_45" descr="Icon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40712" y="4689395"/>
            <a:ext cx="1275272" cy="302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2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714"/>
          </a:bodyPr>
          <a:lstStyle/>
          <a:p>
            <a:pPr marL="228600" marR="0" lvl="0" indent="-22864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7778"/>
              <a:buFont typeface="Wingdings" pitchFamily="2" charset="2"/>
              <a:buChar char="Ø"/>
            </a:pPr>
            <a:r>
              <a:rPr lang="en" sz="2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prototype consists of a DC motor with two crossed blades, which are used for reaping the leaves. 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4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7778"/>
              <a:buFont typeface="Wingdings" pitchFamily="2" charset="2"/>
              <a:buChar char="Ø"/>
            </a:pPr>
            <a:r>
              <a:rPr lang="en" sz="2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 a stepper motor along with spokes for taking out the crop from the ground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4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7778"/>
              <a:buFont typeface="Wingdings" pitchFamily="2" charset="2"/>
              <a:buChar char="Ø"/>
            </a:pPr>
            <a:r>
              <a:rPr lang="en" sz="2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picked crop is moved onto the conveyor belt which is in vibrating mode. Due to the continuous vibration,  most of the mud gets detached from the crop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4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7778"/>
              <a:buFont typeface="Wingdings" pitchFamily="2" charset="2"/>
              <a:buChar char="Ø"/>
            </a:pPr>
            <a:r>
              <a:rPr lang="en" sz="2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the conveyor belt the crop gets collected in the bin and the ultrasonic sensor monitors the status of the bin and gives a  buzzer.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39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7778"/>
              <a:buFont typeface="Noto Sans Symbols"/>
              <a:buNone/>
            </a:pP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7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sz="2800" b="1">
                <a:latin typeface="Arial"/>
                <a:ea typeface="Arial"/>
                <a:cs typeface="Arial"/>
                <a:sym typeface="Arial"/>
              </a:rPr>
              <a:t>METHODOLOGY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p72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9293" y="4744259"/>
            <a:ext cx="1275272" cy="302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422" name="Google Shape;422;p7"/>
          <p:cNvSpPr txBox="1"/>
          <p:nvPr/>
        </p:nvSpPr>
        <p:spPr>
          <a:xfrm>
            <a:off x="515325" y="1115075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3" name="Google Shape;423;p7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9293" y="4744259"/>
            <a:ext cx="1275272" cy="302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7" descr="Capture89.JPG"/>
          <p:cNvPicPr preferRelativeResize="0"/>
          <p:nvPr/>
        </p:nvPicPr>
        <p:blipFill rotWithShape="1">
          <a:blip r:embed="rId4">
            <a:alphaModFix/>
          </a:blip>
          <a:srcRect b="22071"/>
          <a:stretch/>
        </p:blipFill>
        <p:spPr>
          <a:xfrm>
            <a:off x="4237025" y="935432"/>
            <a:ext cx="4906975" cy="3865168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7"/>
          <p:cNvSpPr/>
          <p:nvPr/>
        </p:nvSpPr>
        <p:spPr>
          <a:xfrm>
            <a:off x="334950" y="1024128"/>
            <a:ext cx="4119300" cy="353872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0"/>
                </a:move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36923" y="135296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Adoption</a:t>
            </a:r>
            <a:r>
              <a:rPr lang="en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115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Wingdings" pitchFamily="2" charset="2"/>
              <a:buChar char="Ø"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conducting awareness programs in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115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115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villages</a:t>
            </a:r>
            <a:endParaRPr/>
          </a:p>
          <a:p>
            <a:pPr marL="457200" marR="0" lvl="0" indent="-2286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115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Wingdings" pitchFamily="2" charset="2"/>
              <a:buChar char="Ø"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Promotions are also made through social</a:t>
            </a:r>
            <a:endParaRPr/>
          </a:p>
          <a:p>
            <a:pPr marL="457200" marR="0" lvl="0" indent="-31115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115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media, newspapers, radio, television,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115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115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catalogs, leaflets, etc</a:t>
            </a:r>
            <a:endParaRPr/>
          </a:p>
          <a:p>
            <a:pPr marL="457200" marR="0" lvl="0" indent="-2286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115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Wingdings" pitchFamily="2" charset="2"/>
              <a:buChar char="Ø"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telemarketing and conducting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115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115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campaigns.</a:t>
            </a:r>
            <a:endParaRPr/>
          </a:p>
          <a:p>
            <a:pPr marL="457200" marR="0" lvl="0" indent="-2286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115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Wingdings" pitchFamily="2" charset="2"/>
              <a:buChar char="Ø"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email marketing</a:t>
            </a:r>
            <a:endParaRPr/>
          </a:p>
          <a:p>
            <a:pPr marL="457200" marR="0" lvl="0" indent="-2286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7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1" name="Google Shape;431;p8"/>
          <p:cNvSpPr txBox="1"/>
          <p:nvPr/>
        </p:nvSpPr>
        <p:spPr>
          <a:xfrm>
            <a:off x="0" y="1044150"/>
            <a:ext cx="8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far it can go?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32" name="Google Shape;432;p8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9293" y="4744259"/>
            <a:ext cx="1275272" cy="302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1a010d1980_0_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Reference</a:t>
            </a:r>
            <a:endParaRPr sz="2000"/>
          </a:p>
        </p:txBody>
      </p:sp>
      <p:sp>
        <p:nvSpPr>
          <p:cNvPr id="438" name="Google Shape;438;g21a010d1980_0_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dirty="0"/>
              <a:t>[</a:t>
            </a:r>
            <a:r>
              <a:rPr lang="en" dirty="0" smtClean="0"/>
              <a:t>1 ]  </a:t>
            </a:r>
            <a:r>
              <a:rPr lang="en-US" dirty="0" smtClean="0">
                <a:hlinkClick r:id="rId3"/>
              </a:rPr>
              <a:t>https://dhanrajnathwani.com/agriculture-the-backbone-of-india/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[2]</a:t>
            </a:r>
            <a:r>
              <a:rPr lang="en-US" dirty="0" smtClean="0">
                <a:hlinkClick r:id="rId4"/>
              </a:rPr>
              <a:t>https://apeda.gov.in/apedawebsite/SubHead_Products/Onions.htm#:~:text=3%2C432.14%20crores%2F%20460.52%20USD%20Millions,MRLs)%20for%20the%20identified%20pesticides</a:t>
            </a:r>
            <a:r>
              <a:rPr lang="en-US" dirty="0" smtClean="0"/>
              <a:t> 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[3]  </a:t>
            </a:r>
            <a:r>
              <a:rPr lang="en-US" dirty="0" smtClean="0">
                <a:hlinkClick r:id="rId5"/>
              </a:rPr>
              <a:t>https://www.mapsofindia.com/top-ten/india-crops/onion.html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444" name="Google Shape;444;p9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/>
              <a:t>Team member names</a:t>
            </a:r>
            <a:endParaRPr sz="1500"/>
          </a:p>
        </p:txBody>
      </p:sp>
      <p:pic>
        <p:nvPicPr>
          <p:cNvPr id="445" name="Google Shape;445;p9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9293" y="4744259"/>
            <a:ext cx="1275272" cy="302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3906123ca7_0_2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1499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100"/>
              <a:t>Introduction</a:t>
            </a:r>
            <a:endParaRPr sz="1900"/>
          </a:p>
        </p:txBody>
      </p:sp>
      <p:sp>
        <p:nvSpPr>
          <p:cNvPr id="344" name="Google Shape;344;g23906123ca7_0_23"/>
          <p:cNvSpPr txBox="1">
            <a:spLocks noGrp="1"/>
          </p:cNvSpPr>
          <p:nvPr>
            <p:ph type="body" idx="1"/>
          </p:nvPr>
        </p:nvSpPr>
        <p:spPr>
          <a:xfrm>
            <a:off x="512875" y="1041150"/>
            <a:ext cx="8002500" cy="36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Agriculture is backbone of our country. India is currently the world’s third largest producer of agricultural raw materials.[1]</a:t>
            </a:r>
            <a:endParaRPr>
              <a:solidFill>
                <a:srgbClr val="040C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1400"/>
              <a:buFont typeface="Arial"/>
              <a:buChar char="❏"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Annual production of onions in India ranked #2, </a:t>
            </a:r>
            <a:r>
              <a:rPr lang="en" sz="150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22.83%</a:t>
            </a: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of total world onion production. Cultivated over 1,220,000 hectares.[2]</a:t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Font typeface="Arial"/>
              <a:buChar char="❏"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Harvesting underground crops such as onion, turmeric, carrot and so on it is time consuming and it completely needs a lot of manpower </a:t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Font typeface="Arial"/>
              <a:buChar char="❏"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technology developed different machines were invented. Farmers are currently using separate machines for reaping and removing the crop from the ground</a:t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Font typeface="Arial"/>
              <a:buChar char="❏"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Now we have come up with a new idea to cut the leaves and pick the onion from the ground</a:t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5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5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g23906123ca7_0_23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9293" y="4744259"/>
            <a:ext cx="1275272" cy="302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7"/>
          <p:cNvSpPr txBox="1">
            <a:spLocks noGrp="1"/>
          </p:cNvSpPr>
          <p:nvPr>
            <p:ph type="title"/>
          </p:nvPr>
        </p:nvSpPr>
        <p:spPr>
          <a:xfrm>
            <a:off x="228600" y="229550"/>
            <a:ext cx="8546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Problem Statement?</a:t>
            </a:r>
            <a:endParaRPr sz="2000"/>
          </a:p>
        </p:txBody>
      </p:sp>
      <p:sp>
        <p:nvSpPr>
          <p:cNvPr id="351" name="Google Shape;351;p67"/>
          <p:cNvSpPr txBox="1"/>
          <p:nvPr/>
        </p:nvSpPr>
        <p:spPr>
          <a:xfrm>
            <a:off x="237744" y="666750"/>
            <a:ext cx="4315968" cy="4060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Lack of labor in Farming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Collecting picked crops requires</a:t>
            </a:r>
            <a:endParaRPr/>
          </a:p>
          <a:p>
            <a: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○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time  </a:t>
            </a:r>
            <a:endParaRPr/>
          </a:p>
          <a:p>
            <a: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endParaRPr/>
          </a:p>
          <a:p>
            <a: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○ Huge manpower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To address this issue, a robotic system is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needed to  efficiently harvest crops like onions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minimizing crop waste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2" name="Google Shape;352;p67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9293" y="4744259"/>
            <a:ext cx="1275272" cy="302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67" descr="collecting_pic.jpg"/>
          <p:cNvPicPr preferRelativeResize="0"/>
          <p:nvPr/>
        </p:nvPicPr>
        <p:blipFill rotWithShape="1">
          <a:blip r:embed="rId4">
            <a:alphaModFix/>
          </a:blip>
          <a:srcRect t="11247" b="939"/>
          <a:stretch/>
        </p:blipFill>
        <p:spPr>
          <a:xfrm>
            <a:off x="4648200" y="514350"/>
            <a:ext cx="4267200" cy="3611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67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9293" y="4744259"/>
            <a:ext cx="1275272" cy="302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8"/>
          <p:cNvSpPr txBox="1">
            <a:spLocks noGrp="1"/>
          </p:cNvSpPr>
          <p:nvPr>
            <p:ph type="body" idx="1"/>
          </p:nvPr>
        </p:nvSpPr>
        <p:spPr>
          <a:xfrm>
            <a:off x="512875" y="209550"/>
            <a:ext cx="80025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❑"/>
            </a:pPr>
            <a:r>
              <a:rPr lang="en"/>
              <a:t>Wastage of crops when the harvesting is done manually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❑"/>
            </a:pPr>
            <a:r>
              <a:rPr lang="en"/>
              <a:t>Using separate machines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Takes more time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Expensive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Consumes more fuel</a:t>
            </a:r>
            <a:endParaRPr/>
          </a:p>
          <a:p>
            <a:pPr marL="914400" lvl="1" indent="-2286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914400" lvl="1" indent="-2286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914400" lvl="1" indent="-2286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pic>
        <p:nvPicPr>
          <p:cNvPr id="360" name="Google Shape;360;p68" descr="cut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2571750"/>
            <a:ext cx="38862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68" descr="harvesting_pic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0600" y="1733550"/>
            <a:ext cx="4114800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68" descr="Ico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89293" y="4744259"/>
            <a:ext cx="1275272" cy="302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9"/>
          <p:cNvSpPr txBox="1">
            <a:spLocks noGrp="1"/>
          </p:cNvSpPr>
          <p:nvPr>
            <p:ph type="body" idx="1"/>
          </p:nvPr>
        </p:nvSpPr>
        <p:spPr>
          <a:xfrm>
            <a:off x="274320" y="301751"/>
            <a:ext cx="8241055" cy="4408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 b="1" dirty="0"/>
              <a:t> User Segment &amp; Pain Points</a:t>
            </a:r>
            <a:endParaRPr sz="1800" b="1"/>
          </a:p>
        </p:txBody>
      </p:sp>
      <p:pic>
        <p:nvPicPr>
          <p:cNvPr id="368" name="Google Shape;368;p69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9293" y="4744259"/>
            <a:ext cx="1275272" cy="302464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69"/>
          <p:cNvSpPr/>
          <p:nvPr/>
        </p:nvSpPr>
        <p:spPr>
          <a:xfrm>
            <a:off x="274320" y="1116728"/>
            <a:ext cx="6620256" cy="5047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Segments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Farmers who cultivate onions in medium and large-scale production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Agricultural companies which provide solutions in onion farming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Food processing companies that use onions as a raw material in their products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itchFamily="34" charset="0"/>
              <a:buChar char="•"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Geographic </a:t>
            </a:r>
            <a:r>
              <a:rPr lang="en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segments in onion cultivation in India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•   Maharashtra ( </a:t>
            </a:r>
            <a:r>
              <a:rPr lang="en" dirty="0" smtClean="0"/>
              <a:t>507</a:t>
            </a:r>
            <a:r>
              <a:rPr lang="en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.0 Hectare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•   Madhya Pradesh( </a:t>
            </a:r>
            <a:r>
              <a:rPr lang="en" dirty="0" smtClean="0"/>
              <a:t>150.87</a:t>
            </a:r>
            <a:r>
              <a:rPr lang="en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Hectare)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•   Gujarat </a:t>
            </a:r>
            <a:r>
              <a:rPr lang="en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(22.49 Hectare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[3]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 b="1" dirty="0"/>
              <a:t>Pain Points</a:t>
            </a:r>
            <a:r>
              <a:rPr lang="en" b="1" dirty="0"/>
              <a:t>:</a:t>
            </a:r>
            <a:endParaRPr b="1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itchFamily="2" charset="2"/>
              <a:buChar char="Ø"/>
            </a:pPr>
            <a:endParaRPr b="1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itchFamily="2" charset="2"/>
              <a:buChar char="Ø"/>
            </a:pPr>
            <a:r>
              <a:rPr lang="en" dirty="0"/>
              <a:t>Labour shortage and high labor costs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itchFamily="2" charset="2"/>
              <a:buChar char="Ø"/>
            </a:pPr>
            <a:r>
              <a:rPr lang="en" dirty="0"/>
              <a:t>Crop damage during harvesting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itchFamily="2" charset="2"/>
              <a:buChar char="Ø"/>
            </a:pPr>
            <a:r>
              <a:rPr lang="en" dirty="0"/>
              <a:t>Operational efficiency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itchFamily="2" charset="2"/>
              <a:buChar char="Ø"/>
            </a:pPr>
            <a:r>
              <a:rPr lang="en" dirty="0"/>
              <a:t>Time complexity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itchFamily="2" charset="2"/>
              <a:buChar char="Ø"/>
            </a:pPr>
            <a:r>
              <a:rPr lang="en" dirty="0"/>
              <a:t> Supply chain disruptions</a:t>
            </a:r>
            <a:endParaRPr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pic>
        <p:nvPicPr>
          <p:cNvPr id="375" name="Google Shape;375;p70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9293" y="4744259"/>
            <a:ext cx="1275272" cy="302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"/>
          <p:cNvSpPr txBox="1"/>
          <p:nvPr/>
        </p:nvSpPr>
        <p:spPr>
          <a:xfrm>
            <a:off x="452700" y="1148900"/>
            <a:ext cx="8238600" cy="3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There are many competitive machine available in the market such as</a:t>
            </a:r>
            <a:endParaRPr sz="14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Lato"/>
              <a:buAutoNum type="arabicPeriod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Onion Harvester</a:t>
            </a:r>
            <a:endParaRPr sz="14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Lato"/>
              <a:buAutoNum type="arabicPeriod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Onion Loader</a:t>
            </a:r>
            <a:endParaRPr sz="14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Lato"/>
              <a:buAutoNum type="arabicPeriod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Pull Type Onion Harvester</a:t>
            </a:r>
            <a:endParaRPr sz="14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Lato"/>
              <a:buAutoNum type="arabicPeriod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Self Propelled Green Topping Onion Harvester</a:t>
            </a:r>
            <a:endParaRPr sz="14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Lato"/>
              <a:buAutoNum type="arabicPeriod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Keulmac onion harvester</a:t>
            </a:r>
            <a:endParaRPr sz="14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limitations of competitive machinery :</a:t>
            </a:r>
            <a:endParaRPr sz="14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826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Wingdings" pitchFamily="2" charset="2"/>
              <a:buChar char="Ø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High Cost of running, environmental pollution.</a:t>
            </a:r>
            <a:endParaRPr sz="14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Our designed prototype can overcome the limitations of competitive machines .</a:t>
            </a:r>
            <a:endParaRPr sz="14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1" name="Google Shape;381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Competitors</a:t>
            </a:r>
            <a:endParaRPr sz="2000"/>
          </a:p>
        </p:txBody>
      </p:sp>
      <p:pic>
        <p:nvPicPr>
          <p:cNvPr id="382" name="Google Shape;382;p4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5918" y="4744259"/>
            <a:ext cx="1275272" cy="302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1"/>
          <p:cNvSpPr txBox="1">
            <a:spLocks noGrp="1"/>
          </p:cNvSpPr>
          <p:nvPr>
            <p:ph type="title"/>
          </p:nvPr>
        </p:nvSpPr>
        <p:spPr>
          <a:xfrm>
            <a:off x="152400" y="334975"/>
            <a:ext cx="56475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000"/>
              <a:t>SOLUTION</a:t>
            </a:r>
            <a:endParaRPr sz="2000"/>
          </a:p>
        </p:txBody>
      </p:sp>
      <p:sp>
        <p:nvSpPr>
          <p:cNvPr id="388" name="Google Shape;388;p71"/>
          <p:cNvSpPr txBox="1">
            <a:spLocks noGrp="1"/>
          </p:cNvSpPr>
          <p:nvPr>
            <p:ph type="body" idx="1"/>
          </p:nvPr>
        </p:nvSpPr>
        <p:spPr>
          <a:xfrm>
            <a:off x="256032" y="1200150"/>
            <a:ext cx="8668512" cy="32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14"/>
              <a:buFont typeface="Arial"/>
              <a:buNone/>
            </a:pPr>
            <a:r>
              <a:rPr lang="en" sz="2200" b="1" dirty="0">
                <a:latin typeface="Times New Roman"/>
                <a:ea typeface="Times New Roman"/>
                <a:cs typeface="Times New Roman"/>
                <a:sym typeface="Times New Roman"/>
              </a:rPr>
              <a:t>To Design an Robotic System to cut the leaves and pick the onion from the ground, so that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14"/>
              <a:buFont typeface="Wingdings" pitchFamily="2" charset="2"/>
              <a:buChar char="Ø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There is no wastage of crop since it picks  deep from the ground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14"/>
              <a:buFont typeface="Wingdings" pitchFamily="2" charset="2"/>
              <a:buChar char="Ø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Fuel Free Machine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14"/>
              <a:buFont typeface="Wingdings" pitchFamily="2" charset="2"/>
              <a:buChar char="Ø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Cost  can be reduced by the use of a single machine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14"/>
              <a:buFont typeface="Wingdings" pitchFamily="2" charset="2"/>
              <a:buChar char="Ø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Mud can be detached from the crop by sieving process using the same machine </a:t>
            </a:r>
            <a:endParaRPr lang="en" sz="18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14"/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Cloud technology is used to estimate the yield of crop </a:t>
            </a:r>
            <a:endParaRPr sz="1800"/>
          </a:p>
        </p:txBody>
      </p:sp>
      <p:pic>
        <p:nvPicPr>
          <p:cNvPr id="389" name="Google Shape;389;p71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9293" y="4744259"/>
            <a:ext cx="1275272" cy="302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BLOCK DIAGRAM</a:t>
            </a:r>
            <a:endParaRPr/>
          </a:p>
        </p:txBody>
      </p:sp>
      <p:sp>
        <p:nvSpPr>
          <p:cNvPr id="414" name="Google Shape;414;p73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 b="1"/>
              <a:t>.</a:t>
            </a:r>
            <a:endParaRPr sz="1100" b="1"/>
          </a:p>
        </p:txBody>
      </p:sp>
      <p:pic>
        <p:nvPicPr>
          <p:cNvPr id="415" name="Google Shape;415;p73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9293" y="4744259"/>
            <a:ext cx="1275272" cy="302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92024" y="1014163"/>
            <a:ext cx="5902851" cy="396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42" name="AutoShape 2" descr="Cloud Computing Service in Kochi, Kerala| Microsoft Azure | Comtech Syste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4" name="AutoShape 4" descr="Cloud Computing Service in Kochi, Kerala| Microsoft Azure | Comtech Syste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5" name="Picture 5" descr="C:\Users\admin\Desktop\clou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64608" y="685800"/>
            <a:ext cx="1847088" cy="1042416"/>
          </a:xfrm>
          <a:prstGeom prst="rect">
            <a:avLst/>
          </a:prstGeom>
          <a:noFill/>
        </p:spPr>
      </p:pic>
      <p:sp>
        <p:nvSpPr>
          <p:cNvPr id="9" name="Oval 8"/>
          <p:cNvSpPr/>
          <p:nvPr/>
        </p:nvSpPr>
        <p:spPr>
          <a:xfrm>
            <a:off x="3172968" y="168249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01568" y="1499616"/>
            <a:ext cx="128016" cy="128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67328" y="1280160"/>
            <a:ext cx="173736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645152" y="1097280"/>
            <a:ext cx="219456" cy="283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97096" y="1097280"/>
            <a:ext cx="225552" cy="28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591</Words>
  <PresentationFormat>On-screen Show (16:9)</PresentationFormat>
  <Paragraphs>149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Lato</vt:lpstr>
      <vt:lpstr>Lato Black</vt:lpstr>
      <vt:lpstr>Noto Sans Symbols</vt:lpstr>
      <vt:lpstr>Wingdings</vt:lpstr>
      <vt:lpstr>Times New Roman</vt:lpstr>
      <vt:lpstr>TI Template</vt:lpstr>
      <vt:lpstr>TI Template</vt:lpstr>
      <vt:lpstr>   PLEDGE TO PROGRESS Sustainability Hackathon </vt:lpstr>
      <vt:lpstr>Introduction</vt:lpstr>
      <vt:lpstr>Problem Statement?</vt:lpstr>
      <vt:lpstr>Slide 4</vt:lpstr>
      <vt:lpstr>Slide 5</vt:lpstr>
      <vt:lpstr>Slide 6</vt:lpstr>
      <vt:lpstr>Competitors</vt:lpstr>
      <vt:lpstr>SOLUTION</vt:lpstr>
      <vt:lpstr>BLOCK DIAGRAM</vt:lpstr>
      <vt:lpstr>Slide 10</vt:lpstr>
      <vt:lpstr>METHODOLOGY</vt:lpstr>
      <vt:lpstr>Key Differentiators &amp; Adoption Plan</vt:lpstr>
      <vt:lpstr>Slide 13</vt:lpstr>
      <vt:lpstr>Reference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PLEDGE TO PROGRESS Sustainability Hackathon</dc:title>
  <dc:creator>admin</dc:creator>
  <cp:lastModifiedBy>admin</cp:lastModifiedBy>
  <cp:revision>10</cp:revision>
  <dcterms:modified xsi:type="dcterms:W3CDTF">2023-04-24T13:19:46Z</dcterms:modified>
</cp:coreProperties>
</file>