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146" autoAdjust="0"/>
  </p:normalViewPr>
  <p:slideViewPr>
    <p:cSldViewPr>
      <p:cViewPr varScale="1">
        <p:scale>
          <a:sx n="42" d="100"/>
          <a:sy n="42" d="100"/>
        </p:scale>
        <p:origin x="14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NT LONDHE" userId="a2f86fec22005f45" providerId="LiveId" clId="{45F33B23-F0A4-41A5-B5ED-87153257E8F8}"/>
    <pc:docChg chg="modSld">
      <pc:chgData name="SUSHANT LONDHE" userId="a2f86fec22005f45" providerId="LiveId" clId="{45F33B23-F0A4-41A5-B5ED-87153257E8F8}" dt="2024-06-18T10:03:27.824" v="9" actId="2711"/>
      <pc:docMkLst>
        <pc:docMk/>
      </pc:docMkLst>
      <pc:sldChg chg="modSp mod">
        <pc:chgData name="SUSHANT LONDHE" userId="a2f86fec22005f45" providerId="LiveId" clId="{45F33B23-F0A4-41A5-B5ED-87153257E8F8}" dt="2024-06-18T10:02:03.804" v="0" actId="2711"/>
        <pc:sldMkLst>
          <pc:docMk/>
          <pc:sldMk cId="0" sldId="257"/>
        </pc:sldMkLst>
        <pc:spChg chg="mod">
          <ac:chgData name="SUSHANT LONDHE" userId="a2f86fec22005f45" providerId="LiveId" clId="{45F33B23-F0A4-41A5-B5ED-87153257E8F8}" dt="2024-06-18T10:02:03.804" v="0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SHANT LONDHE" userId="a2f86fec22005f45" providerId="LiveId" clId="{45F33B23-F0A4-41A5-B5ED-87153257E8F8}" dt="2024-06-18T10:02:15.512" v="1" actId="2711"/>
        <pc:sldMkLst>
          <pc:docMk/>
          <pc:sldMk cId="0" sldId="258"/>
        </pc:sldMkLst>
        <pc:spChg chg="mod">
          <ac:chgData name="SUSHANT LONDHE" userId="a2f86fec22005f45" providerId="LiveId" clId="{45F33B23-F0A4-41A5-B5ED-87153257E8F8}" dt="2024-06-18T10:02:15.512" v="1" actId="2711"/>
          <ac:spMkLst>
            <pc:docMk/>
            <pc:sldMk cId="0" sldId="258"/>
            <ac:spMk id="33" creationId="{00000000-0000-0000-0000-000000000000}"/>
          </ac:spMkLst>
        </pc:spChg>
      </pc:sldChg>
      <pc:sldChg chg="modSp mod">
        <pc:chgData name="SUSHANT LONDHE" userId="a2f86fec22005f45" providerId="LiveId" clId="{45F33B23-F0A4-41A5-B5ED-87153257E8F8}" dt="2024-06-18T10:02:23.145" v="2" actId="2711"/>
        <pc:sldMkLst>
          <pc:docMk/>
          <pc:sldMk cId="0" sldId="259"/>
        </pc:sldMkLst>
        <pc:spChg chg="mod">
          <ac:chgData name="SUSHANT LONDHE" userId="a2f86fec22005f45" providerId="LiveId" clId="{45F33B23-F0A4-41A5-B5ED-87153257E8F8}" dt="2024-06-18T10:02:23.145" v="2" actId="2711"/>
          <ac:spMkLst>
            <pc:docMk/>
            <pc:sldMk cId="0" sldId="259"/>
            <ac:spMk id="21" creationId="{00000000-0000-0000-0000-000000000000}"/>
          </ac:spMkLst>
        </pc:spChg>
      </pc:sldChg>
      <pc:sldChg chg="modSp mod">
        <pc:chgData name="SUSHANT LONDHE" userId="a2f86fec22005f45" providerId="LiveId" clId="{45F33B23-F0A4-41A5-B5ED-87153257E8F8}" dt="2024-06-18T10:02:44.081" v="3" actId="2711"/>
        <pc:sldMkLst>
          <pc:docMk/>
          <pc:sldMk cId="0" sldId="260"/>
        </pc:sldMkLst>
        <pc:spChg chg="mod">
          <ac:chgData name="SUSHANT LONDHE" userId="a2f86fec22005f45" providerId="LiveId" clId="{45F33B23-F0A4-41A5-B5ED-87153257E8F8}" dt="2024-06-18T10:02:44.081" v="3" actId="2711"/>
          <ac:spMkLst>
            <pc:docMk/>
            <pc:sldMk cId="0" sldId="260"/>
            <ac:spMk id="31" creationId="{00000000-0000-0000-0000-000000000000}"/>
          </ac:spMkLst>
        </pc:spChg>
      </pc:sldChg>
      <pc:sldChg chg="modSp mod">
        <pc:chgData name="SUSHANT LONDHE" userId="a2f86fec22005f45" providerId="LiveId" clId="{45F33B23-F0A4-41A5-B5ED-87153257E8F8}" dt="2024-06-18T10:02:53.207" v="4" actId="2711"/>
        <pc:sldMkLst>
          <pc:docMk/>
          <pc:sldMk cId="0" sldId="261"/>
        </pc:sldMkLst>
        <pc:spChg chg="mod">
          <ac:chgData name="SUSHANT LONDHE" userId="a2f86fec22005f45" providerId="LiveId" clId="{45F33B23-F0A4-41A5-B5ED-87153257E8F8}" dt="2024-06-18T10:02:53.207" v="4" actId="2711"/>
          <ac:spMkLst>
            <pc:docMk/>
            <pc:sldMk cId="0" sldId="261"/>
            <ac:spMk id="33" creationId="{00000000-0000-0000-0000-000000000000}"/>
          </ac:spMkLst>
        </pc:spChg>
      </pc:sldChg>
      <pc:sldChg chg="modSp mod">
        <pc:chgData name="SUSHANT LONDHE" userId="a2f86fec22005f45" providerId="LiveId" clId="{45F33B23-F0A4-41A5-B5ED-87153257E8F8}" dt="2024-06-18T10:03:00.055" v="5" actId="2711"/>
        <pc:sldMkLst>
          <pc:docMk/>
          <pc:sldMk cId="0" sldId="262"/>
        </pc:sldMkLst>
        <pc:spChg chg="mod">
          <ac:chgData name="SUSHANT LONDHE" userId="a2f86fec22005f45" providerId="LiveId" clId="{45F33B23-F0A4-41A5-B5ED-87153257E8F8}" dt="2024-06-18T10:03:00.055" v="5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SHANT LONDHE" userId="a2f86fec22005f45" providerId="LiveId" clId="{45F33B23-F0A4-41A5-B5ED-87153257E8F8}" dt="2024-06-18T10:03:07.970" v="6" actId="2711"/>
        <pc:sldMkLst>
          <pc:docMk/>
          <pc:sldMk cId="0" sldId="265"/>
        </pc:sldMkLst>
        <pc:spChg chg="mod">
          <ac:chgData name="SUSHANT LONDHE" userId="a2f86fec22005f45" providerId="LiveId" clId="{45F33B23-F0A4-41A5-B5ED-87153257E8F8}" dt="2024-06-18T10:03:07.970" v="6" actId="2711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USHANT LONDHE" userId="a2f86fec22005f45" providerId="LiveId" clId="{45F33B23-F0A4-41A5-B5ED-87153257E8F8}" dt="2024-06-18T10:03:27.824" v="9" actId="2711"/>
        <pc:sldMkLst>
          <pc:docMk/>
          <pc:sldMk cId="0" sldId="266"/>
        </pc:sldMkLst>
        <pc:spChg chg="mod">
          <ac:chgData name="SUSHANT LONDHE" userId="a2f86fec22005f45" providerId="LiveId" clId="{45F33B23-F0A4-41A5-B5ED-87153257E8F8}" dt="2024-06-18T10:03:17.461" v="7" actId="27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SUSHANT LONDHE" userId="a2f86fec22005f45" providerId="LiveId" clId="{45F33B23-F0A4-41A5-B5ED-87153257E8F8}" dt="2024-06-18T10:03:27.824" v="9" actId="2711"/>
          <ac:spMkLst>
            <pc:docMk/>
            <pc:sldMk cId="0" sldId="26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0D3A5-433A-B2F8-39B0-4FAC2DC5222C}"/>
              </a:ext>
            </a:extLst>
          </p:cNvPr>
          <p:cNvSpPr/>
          <p:nvPr/>
        </p:nvSpPr>
        <p:spPr>
          <a:xfrm>
            <a:off x="1580400" y="4011857"/>
            <a:ext cx="67719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Data-Driven Decisions: An Analytical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426952" y="1536134"/>
            <a:ext cx="6514143" cy="1661993"/>
            <a:chOff x="0" y="-47625"/>
            <a:chExt cx="8685524" cy="2215991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8685524" cy="22159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</a:t>
              </a:r>
            </a:p>
            <a:p>
              <a:pPr algn="just"/>
              <a:r>
                <a:rPr lang="en-US" sz="24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Animal and science are two most popular categories, showing that people are interested in “real - life” and “technology” content the most.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390376" y="7088872"/>
            <a:ext cx="5875020" cy="1661993"/>
            <a:chOff x="-263404" y="130690"/>
            <a:chExt cx="7833360" cy="2215990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-263404" y="130690"/>
              <a:ext cx="7569956" cy="2215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NEXT STEP  </a:t>
              </a:r>
            </a:p>
            <a:p>
              <a:r>
                <a:rPr lang="en-US" sz="24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This Analysis is insightful but now it’s time to implement it to real life projects. We can help you in these process.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254CFBF-F1E6-201A-5794-AAEED1E03D73}"/>
              </a:ext>
            </a:extLst>
          </p:cNvPr>
          <p:cNvSpPr txBox="1"/>
          <p:nvPr/>
        </p:nvSpPr>
        <p:spPr>
          <a:xfrm>
            <a:off x="11319705" y="4180034"/>
            <a:ext cx="6511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  <a:p>
            <a:pPr algn="just"/>
            <a:r>
              <a:rPr lang="en-US" sz="24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“Healthy-eating” is the 3</a:t>
            </a:r>
            <a:r>
              <a:rPr lang="en-US" sz="2400" spc="-21" baseline="30000" dirty="0">
                <a:solidFill>
                  <a:srgbClr val="000000"/>
                </a:solidFill>
                <a:latin typeface="Graphik Regular" panose="020B0503030202060203" pitchFamily="34" charset="0"/>
              </a:rPr>
              <a:t>rd</a:t>
            </a:r>
            <a:r>
              <a:rPr lang="en-US" sz="2400" spc="-21" dirty="0">
                <a:solidFill>
                  <a:srgbClr val="000000"/>
                </a:solidFill>
                <a:latin typeface="Graphik Regular" panose="020B0503030202060203" pitchFamily="34" charset="0"/>
              </a:rPr>
              <a:t> highest category, this shows that we should work with more healthy food brands to boost user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77008" y="2910741"/>
            <a:ext cx="8673443" cy="6623749"/>
            <a:chOff x="0" y="0"/>
            <a:chExt cx="11564591" cy="883166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6533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6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600" spc="-19" dirty="0">
                  <a:solidFill>
                    <a:srgbClr val="000000"/>
                  </a:solidFill>
                </a:rPr>
                <a:t>Problem</a:t>
              </a: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6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600" spc="-19" dirty="0">
                  <a:solidFill>
                    <a:srgbClr val="000000"/>
                  </a:solidFill>
                </a:rPr>
                <a:t>Process</a:t>
              </a: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600" spc="-19" dirty="0">
                  <a:solidFill>
                    <a:srgbClr val="000000"/>
                  </a:solidFill>
                </a:rPr>
                <a:t>Insights</a:t>
              </a:r>
            </a:p>
            <a:p>
              <a:pPr marL="571500" indent="-57150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36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5522" y="25549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 anchor="t"/>
          <a:lstStyle/>
          <a:p>
            <a:r>
              <a:rPr lang="en-US" dirty="0"/>
              <a:t>			     </a:t>
            </a:r>
          </a:p>
          <a:p>
            <a:r>
              <a:rPr lang="en-US" dirty="0"/>
              <a:t>                                                            </a:t>
            </a:r>
            <a:r>
              <a:rPr lang="en-US" sz="3200" dirty="0"/>
              <a:t>Social Buzz have scaled quicker than anticipated			     and need the help of an advisory firm to					      oversee their scaling process effectively.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				Accenture has started 3 months engagement</a:t>
            </a:r>
          </a:p>
          <a:p>
            <a:pPr algn="ctr"/>
            <a:r>
              <a:rPr lang="en-US" sz="3200" dirty="0"/>
              <a:t>				 with Social Buzz to fulfill following demands:				- An audit of Social Buzz’s big data practice. </a:t>
            </a:r>
          </a:p>
          <a:p>
            <a:pPr algn="ctr"/>
            <a:r>
              <a:rPr lang="en-US" sz="3200" dirty="0"/>
              <a:t>			    - Recommendations for a successful IPO </a:t>
            </a:r>
          </a:p>
          <a:p>
            <a:r>
              <a:rPr lang="en-US" sz="3200" dirty="0"/>
              <a:t> 		 	            - An analysis of Social Buzz’s top 5 						     categories with the largest popularity in 					     their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ctr"/>
            <a:endParaRPr lang="en-IN" sz="32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9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pPr>
              <a:lnSpc>
                <a:spcPts val="9600"/>
              </a:lnSpc>
            </a:pPr>
            <a:endParaRPr lang="en-US" sz="18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18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r>
              <a:rPr lang="en-US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	</a:t>
            </a:r>
            <a:endParaRPr lang="en-US" sz="24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marL="2571750" lvl="5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Every day over 100,000 pieces of content, ranging from text, images, videos and GIFs are posted!</a:t>
            </a:r>
          </a:p>
          <a:p>
            <a:pPr lvl="6" algn="ctr"/>
            <a:endParaRPr lang="en-US" sz="28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32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How to capitalize  with such huge data having 36,500,000  pieces of content per year</a:t>
            </a:r>
            <a:r>
              <a:rPr lang="en-US" sz="28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.</a:t>
            </a:r>
          </a:p>
          <a:p>
            <a:pPr lvl="5"/>
            <a:endParaRPr lang="en-US" sz="28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sz="32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Analysis to find  top 5 categories in popularity in their content.</a:t>
            </a:r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lvl="6" algn="ctr"/>
            <a:endParaRPr lang="en-US" sz="2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lvl="6" algn="ctr"/>
            <a:r>
              <a:rPr lang="en-US" sz="2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	</a:t>
            </a: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			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02371" y="698864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The Analytics team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7BA2A3-89E8-2128-7BDC-E10B5B34720B}"/>
              </a:ext>
            </a:extLst>
          </p:cNvPr>
          <p:cNvSpPr txBox="1"/>
          <p:nvPr/>
        </p:nvSpPr>
        <p:spPr>
          <a:xfrm>
            <a:off x="14290044" y="1696899"/>
            <a:ext cx="3639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Andrew Fleming</a:t>
            </a:r>
            <a:endParaRPr lang="en-IN" sz="2400" b="1" dirty="0"/>
          </a:p>
          <a:p>
            <a:r>
              <a:rPr lang="en-IN" sz="2400" dirty="0"/>
              <a:t>  Chief Technology Architect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CB699-8CD6-614E-390D-852CA4376935}"/>
              </a:ext>
            </a:extLst>
          </p:cNvPr>
          <p:cNvSpPr txBox="1"/>
          <p:nvPr/>
        </p:nvSpPr>
        <p:spPr>
          <a:xfrm>
            <a:off x="14293092" y="4740448"/>
            <a:ext cx="2699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Marcus Rompton</a:t>
            </a:r>
            <a:endParaRPr lang="en-IN" sz="2400" b="1" dirty="0"/>
          </a:p>
          <a:p>
            <a:r>
              <a:rPr lang="en-IN" sz="2400" dirty="0"/>
              <a:t> Senior Principal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3A859-A164-BDF0-CC9D-EA3B76025CD8}"/>
              </a:ext>
            </a:extLst>
          </p:cNvPr>
          <p:cNvSpPr txBox="1"/>
          <p:nvPr/>
        </p:nvSpPr>
        <p:spPr>
          <a:xfrm>
            <a:off x="14309940" y="7630475"/>
            <a:ext cx="2289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Sushant Londhe </a:t>
            </a:r>
          </a:p>
          <a:p>
            <a:r>
              <a:rPr lang="en-US" sz="2400" dirty="0"/>
              <a:t> Data Analyst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5515FC-E981-7A14-E29A-D651F278FE3A}"/>
              </a:ext>
            </a:extLst>
          </p:cNvPr>
          <p:cNvSpPr txBox="1"/>
          <p:nvPr/>
        </p:nvSpPr>
        <p:spPr>
          <a:xfrm>
            <a:off x="3862385" y="1489894"/>
            <a:ext cx="3916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Understanding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86DE95-8D8C-1656-73E5-E57BA71C8804}"/>
              </a:ext>
            </a:extLst>
          </p:cNvPr>
          <p:cNvSpPr txBox="1"/>
          <p:nvPr/>
        </p:nvSpPr>
        <p:spPr>
          <a:xfrm>
            <a:off x="5765805" y="3077129"/>
            <a:ext cx="3125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Cleaning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B44C09-65C7-2675-58EE-6C68745BCF65}"/>
              </a:ext>
            </a:extLst>
          </p:cNvPr>
          <p:cNvSpPr txBox="1"/>
          <p:nvPr/>
        </p:nvSpPr>
        <p:spPr>
          <a:xfrm>
            <a:off x="7619005" y="4720824"/>
            <a:ext cx="3410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Modelling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9DABF3-152A-7BF2-79CA-981D572F478F}"/>
              </a:ext>
            </a:extLst>
          </p:cNvPr>
          <p:cNvSpPr txBox="1"/>
          <p:nvPr/>
        </p:nvSpPr>
        <p:spPr>
          <a:xfrm>
            <a:off x="9531036" y="6257773"/>
            <a:ext cx="3122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7FD546-AF12-A6E7-27C2-6F40DDE5B929}"/>
              </a:ext>
            </a:extLst>
          </p:cNvPr>
          <p:cNvSpPr txBox="1"/>
          <p:nvPr/>
        </p:nvSpPr>
        <p:spPr>
          <a:xfrm>
            <a:off x="11314124" y="7980675"/>
            <a:ext cx="3320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Uncover Insights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EE958C-3C9B-6096-A0A0-9D56B820F018}"/>
              </a:ext>
            </a:extLst>
          </p:cNvPr>
          <p:cNvSpPr/>
          <p:nvPr/>
        </p:nvSpPr>
        <p:spPr>
          <a:xfrm>
            <a:off x="3052857" y="2650128"/>
            <a:ext cx="112082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  <a:endParaRPr lang="en-US" sz="5400" b="0" cap="none" spc="0" dirty="0">
              <a:ln w="0"/>
              <a:solidFill>
                <a:srgbClr val="A1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59F557-97E5-9F25-B7D8-D75929954C09}"/>
              </a:ext>
            </a:extLst>
          </p:cNvPr>
          <p:cNvSpPr/>
          <p:nvPr/>
        </p:nvSpPr>
        <p:spPr>
          <a:xfrm>
            <a:off x="7741738" y="2650128"/>
            <a:ext cx="205697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1897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5F58DE-5A3A-A35D-EA18-343FD768967F}"/>
              </a:ext>
            </a:extLst>
          </p:cNvPr>
          <p:cNvSpPr/>
          <p:nvPr/>
        </p:nvSpPr>
        <p:spPr>
          <a:xfrm>
            <a:off x="13227320" y="2650128"/>
            <a:ext cx="18899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A1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</a:t>
            </a:r>
            <a:endParaRPr lang="en-US" sz="5400" b="0" cap="none" spc="0" dirty="0">
              <a:ln w="0"/>
              <a:solidFill>
                <a:srgbClr val="A1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D996B-4A3E-BE9B-1508-850C68806CA1}"/>
              </a:ext>
            </a:extLst>
          </p:cNvPr>
          <p:cNvSpPr txBox="1"/>
          <p:nvPr/>
        </p:nvSpPr>
        <p:spPr>
          <a:xfrm>
            <a:off x="2347600" y="4919681"/>
            <a:ext cx="2531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Unique Categories</a:t>
            </a:r>
            <a:endParaRPr lang="en-IN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EC69A-FB51-5CB0-57D0-009738606033}"/>
              </a:ext>
            </a:extLst>
          </p:cNvPr>
          <p:cNvSpPr txBox="1"/>
          <p:nvPr/>
        </p:nvSpPr>
        <p:spPr>
          <a:xfrm>
            <a:off x="6521195" y="4919683"/>
            <a:ext cx="44741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Reaction to “Animal” Posts</a:t>
            </a:r>
            <a:endParaRPr lang="en-IN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3A7F1-AAE6-1FD8-80B8-BEDCFCB759A5}"/>
              </a:ext>
            </a:extLst>
          </p:cNvPr>
          <p:cNvSpPr txBox="1"/>
          <p:nvPr/>
        </p:nvSpPr>
        <p:spPr>
          <a:xfrm>
            <a:off x="11935194" y="4919682"/>
            <a:ext cx="44741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Month with most Posts</a:t>
            </a:r>
            <a:endParaRPr lang="en-IN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4FD893B-1D9E-7790-5CE9-6E8CC7011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0935" y="1869182"/>
            <a:ext cx="10819150" cy="6898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AC4887C-C81E-4A04-15DF-4C915CFFE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760" y="2179131"/>
            <a:ext cx="11168664" cy="5911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353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Graphik Regular</vt:lpstr>
      <vt:lpstr>Clear Sans Regular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SUSHANT LONDHE</cp:lastModifiedBy>
  <cp:revision>9</cp:revision>
  <dcterms:created xsi:type="dcterms:W3CDTF">2006-08-16T00:00:00Z</dcterms:created>
  <dcterms:modified xsi:type="dcterms:W3CDTF">2024-06-18T10:03:38Z</dcterms:modified>
  <dc:identifier>DAEhDyfaYKE</dc:identifier>
</cp:coreProperties>
</file>