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7" r:id="rId7"/>
    <p:sldId id="263" r:id="rId8"/>
    <p:sldId id="268" r:id="rId9"/>
    <p:sldId id="269" r:id="rId10"/>
    <p:sldId id="270" r:id="rId11"/>
    <p:sldId id="271" r:id="rId12"/>
    <p:sldId id="276" r:id="rId13"/>
    <p:sldId id="275" r:id="rId14"/>
    <p:sldId id="277" r:id="rId15"/>
    <p:sldId id="279" r:id="rId16"/>
    <p:sldId id="280" r:id="rId17"/>
    <p:sldId id="281" r:id="rId18"/>
    <p:sldId id="28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5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B408DA4-AD4A-4514-92E2-58A9FB619648}" type="datetimeFigureOut">
              <a:rPr lang="en-US" smtClean="0"/>
              <a:pPr/>
              <a:t>12/27/2024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F54014F-C2DA-4B9E-BA79-E7E47E92517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408DA4-AD4A-4514-92E2-58A9FB619648}"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4014F-C2DA-4B9E-BA79-E7E47E9251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408DA4-AD4A-4514-92E2-58A9FB619648}"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4014F-C2DA-4B9E-BA79-E7E47E9251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B408DA4-AD4A-4514-92E2-58A9FB619648}" type="datetimeFigureOut">
              <a:rPr lang="en-US" smtClean="0"/>
              <a:pPr/>
              <a:t>12/27/2024</a:t>
            </a:fld>
            <a:endParaRPr lang="en-US"/>
          </a:p>
        </p:txBody>
      </p:sp>
      <p:sp>
        <p:nvSpPr>
          <p:cNvPr id="9" name="Slide Number Placeholder 8"/>
          <p:cNvSpPr>
            <a:spLocks noGrp="1"/>
          </p:cNvSpPr>
          <p:nvPr>
            <p:ph type="sldNum" sz="quarter" idx="15"/>
          </p:nvPr>
        </p:nvSpPr>
        <p:spPr/>
        <p:txBody>
          <a:bodyPr rtlCol="0"/>
          <a:lstStyle/>
          <a:p>
            <a:fld id="{EF54014F-C2DA-4B9E-BA79-E7E47E92517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B408DA4-AD4A-4514-92E2-58A9FB619648}" type="datetimeFigureOut">
              <a:rPr lang="en-US" smtClean="0"/>
              <a:pPr/>
              <a:t>12/27/2024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F54014F-C2DA-4B9E-BA79-E7E47E92517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B408DA4-AD4A-4514-92E2-58A9FB619648}"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4014F-C2DA-4B9E-BA79-E7E47E92517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B408DA4-AD4A-4514-92E2-58A9FB619648}" type="datetimeFigureOut">
              <a:rPr lang="en-US" smtClean="0"/>
              <a:pPr/>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54014F-C2DA-4B9E-BA79-E7E47E92517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B408DA4-AD4A-4514-92E2-58A9FB619648}" type="datetimeFigureOut">
              <a:rPr lang="en-US" smtClean="0"/>
              <a:pPr/>
              <a:t>12/27/2024</a:t>
            </a:fld>
            <a:endParaRPr lang="en-US"/>
          </a:p>
        </p:txBody>
      </p:sp>
      <p:sp>
        <p:nvSpPr>
          <p:cNvPr id="7" name="Slide Number Placeholder 6"/>
          <p:cNvSpPr>
            <a:spLocks noGrp="1"/>
          </p:cNvSpPr>
          <p:nvPr>
            <p:ph type="sldNum" sz="quarter" idx="11"/>
          </p:nvPr>
        </p:nvSpPr>
        <p:spPr/>
        <p:txBody>
          <a:bodyPr rtlCol="0"/>
          <a:lstStyle/>
          <a:p>
            <a:fld id="{EF54014F-C2DA-4B9E-BA79-E7E47E92517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08DA4-AD4A-4514-92E2-58A9FB619648}" type="datetimeFigureOut">
              <a:rPr lang="en-US" smtClean="0"/>
              <a:pPr/>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54014F-C2DA-4B9E-BA79-E7E47E9251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B408DA4-AD4A-4514-92E2-58A9FB619648}" type="datetimeFigureOut">
              <a:rPr lang="en-US" smtClean="0"/>
              <a:pPr/>
              <a:t>12/27/2024</a:t>
            </a:fld>
            <a:endParaRPr lang="en-US"/>
          </a:p>
        </p:txBody>
      </p:sp>
      <p:sp>
        <p:nvSpPr>
          <p:cNvPr id="22" name="Slide Number Placeholder 21"/>
          <p:cNvSpPr>
            <a:spLocks noGrp="1"/>
          </p:cNvSpPr>
          <p:nvPr>
            <p:ph type="sldNum" sz="quarter" idx="15"/>
          </p:nvPr>
        </p:nvSpPr>
        <p:spPr/>
        <p:txBody>
          <a:bodyPr rtlCol="0"/>
          <a:lstStyle/>
          <a:p>
            <a:fld id="{EF54014F-C2DA-4B9E-BA79-E7E47E92517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B408DA4-AD4A-4514-92E2-58A9FB619648}" type="datetimeFigureOut">
              <a:rPr lang="en-US" smtClean="0"/>
              <a:pPr/>
              <a:t>12/27/2024</a:t>
            </a:fld>
            <a:endParaRPr lang="en-US"/>
          </a:p>
        </p:txBody>
      </p:sp>
      <p:sp>
        <p:nvSpPr>
          <p:cNvPr id="18" name="Slide Number Placeholder 17"/>
          <p:cNvSpPr>
            <a:spLocks noGrp="1"/>
          </p:cNvSpPr>
          <p:nvPr>
            <p:ph type="sldNum" sz="quarter" idx="11"/>
          </p:nvPr>
        </p:nvSpPr>
        <p:spPr/>
        <p:txBody>
          <a:bodyPr rtlCol="0"/>
          <a:lstStyle/>
          <a:p>
            <a:fld id="{EF54014F-C2DA-4B9E-BA79-E7E47E92517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B408DA4-AD4A-4514-92E2-58A9FB619648}" type="datetimeFigureOut">
              <a:rPr lang="en-US" smtClean="0"/>
              <a:pPr/>
              <a:t>12/27/2024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F54014F-C2DA-4B9E-BA79-E7E47E9251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799" y="2438400"/>
            <a:ext cx="4119685" cy="827562"/>
          </a:xfrm>
        </p:spPr>
        <p:txBody>
          <a:bodyPr>
            <a:normAutofit/>
          </a:bodyPr>
          <a:lstStyle/>
          <a:p>
            <a:r>
              <a:rPr lang="en-US" sz="2400" dirty="0" smtClean="0">
                <a:latin typeface="Times New Roman" pitchFamily="18" charset="0"/>
                <a:cs typeface="Times New Roman" pitchFamily="18" charset="0"/>
              </a:rPr>
              <a:t>Online </a:t>
            </a:r>
            <a:r>
              <a:rPr lang="en-US" sz="2400" dirty="0" smtClean="0">
                <a:latin typeface="Times New Roman" pitchFamily="18" charset="0"/>
                <a:cs typeface="Times New Roman" pitchFamily="18" charset="0"/>
              </a:rPr>
              <a:t> College Voting </a:t>
            </a:r>
            <a:r>
              <a:rPr lang="en-US" sz="2400" dirty="0" smtClean="0">
                <a:latin typeface="Times New Roman" pitchFamily="18" charset="0"/>
                <a:cs typeface="Times New Roman" pitchFamily="18" charset="0"/>
              </a:rPr>
              <a:t>System</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6408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467600" cy="503238"/>
          </a:xfrm>
        </p:spPr>
        <p:txBody>
          <a:bodyPr>
            <a:normAutofit/>
          </a:bodyPr>
          <a:lstStyle/>
          <a:p>
            <a:r>
              <a:rPr lang="en-US" sz="1800" b="1" u="sng" dirty="0" smtClean="0"/>
              <a:t>STUDENT LOGIN</a:t>
            </a:r>
            <a:endParaRPr lang="en-US" sz="1800" b="1" u="sng" dirty="0"/>
          </a:p>
        </p:txBody>
      </p:sp>
      <p:pic>
        <p:nvPicPr>
          <p:cNvPr id="3074" name="Picture 2"/>
          <p:cNvPicPr>
            <a:picLocks noGrp="1" noChangeAspect="1" noChangeArrowheads="1"/>
          </p:cNvPicPr>
          <p:nvPr>
            <p:ph sz="quarter" idx="1"/>
          </p:nvPr>
        </p:nvPicPr>
        <p:blipFill>
          <a:blip r:embed="rId2" cstate="print">
            <a:clrChange>
              <a:clrFrom>
                <a:srgbClr val="FFFFFF"/>
              </a:clrFrom>
              <a:clrTo>
                <a:srgbClr val="FFFFFF">
                  <a:alpha val="0"/>
                </a:srgbClr>
              </a:clrTo>
            </a:clrChange>
            <a:duotone>
              <a:schemeClr val="accent2">
                <a:shade val="45000"/>
                <a:satMod val="135000"/>
              </a:schemeClr>
              <a:prstClr val="white"/>
            </a:duotone>
          </a:blip>
          <a:srcRect t="4686" r="7143" b="8239"/>
          <a:stretch>
            <a:fillRect/>
          </a:stretch>
        </p:blipFill>
        <p:spPr bwMode="auto">
          <a:xfrm>
            <a:off x="228600" y="1066800"/>
            <a:ext cx="8523288" cy="5334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715962"/>
          </a:xfrm>
        </p:spPr>
        <p:txBody>
          <a:bodyPr>
            <a:normAutofit/>
          </a:bodyPr>
          <a:lstStyle/>
          <a:p>
            <a:r>
              <a:rPr lang="en-US" sz="1800" b="1" u="sng" dirty="0" smtClean="0"/>
              <a:t>STUDENT  LOGIN</a:t>
            </a:r>
            <a:endParaRPr lang="en-US" sz="1800" b="1" u="sng" dirty="0"/>
          </a:p>
        </p:txBody>
      </p:sp>
      <p:pic>
        <p:nvPicPr>
          <p:cNvPr id="7170" name="Picture 2"/>
          <p:cNvPicPr>
            <a:picLocks noGrp="1" noChangeAspect="1" noChangeArrowheads="1"/>
          </p:cNvPicPr>
          <p:nvPr>
            <p:ph sz="quarter" idx="1"/>
          </p:nvPr>
        </p:nvPicPr>
        <p:blipFill>
          <a:blip r:embed="rId2" cstate="print"/>
          <a:srcRect t="4686" r="4082" b="6425"/>
          <a:stretch>
            <a:fillRect/>
          </a:stretch>
        </p:blipFill>
        <p:spPr bwMode="auto">
          <a:xfrm>
            <a:off x="381000" y="1371600"/>
            <a:ext cx="8039878" cy="4191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a:bodyPr>
          <a:lstStyle/>
          <a:p>
            <a:r>
              <a:rPr lang="en-US" sz="1800" b="1" u="sng" dirty="0" smtClean="0"/>
              <a:t>VOTING PAGE</a:t>
            </a:r>
            <a:endParaRPr lang="en-US" sz="1800" b="1" u="sng" dirty="0"/>
          </a:p>
        </p:txBody>
      </p:sp>
      <p:pic>
        <p:nvPicPr>
          <p:cNvPr id="4" name="Picture 2"/>
          <p:cNvPicPr>
            <a:picLocks noGrp="1" noChangeAspect="1" noChangeArrowheads="1"/>
          </p:cNvPicPr>
          <p:nvPr>
            <p:ph sz="quarter" idx="1"/>
          </p:nvPr>
        </p:nvPicPr>
        <p:blipFill>
          <a:blip r:embed="rId2" cstate="print">
            <a:clrChange>
              <a:clrFrom>
                <a:srgbClr val="FFFFFF"/>
              </a:clrFrom>
              <a:clrTo>
                <a:srgbClr val="FFFFFF">
                  <a:alpha val="0"/>
                </a:srgbClr>
              </a:clrTo>
            </a:clrChange>
            <a:duotone>
              <a:schemeClr val="accent4">
                <a:shade val="45000"/>
                <a:satMod val="135000"/>
              </a:schemeClr>
              <a:prstClr val="white"/>
            </a:duotone>
          </a:blip>
          <a:srcRect t="6500" r="43878" b="8239"/>
          <a:stretch>
            <a:fillRect/>
          </a:stretch>
        </p:blipFill>
        <p:spPr bwMode="auto">
          <a:xfrm>
            <a:off x="152400" y="685800"/>
            <a:ext cx="5703117" cy="59436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clrChange>
              <a:clrFrom>
                <a:srgbClr val="FFFFFF"/>
              </a:clrFrom>
              <a:clrTo>
                <a:srgbClr val="FFFFFF">
                  <a:alpha val="0"/>
                </a:srgbClr>
              </a:clrTo>
            </a:clrChange>
            <a:duotone>
              <a:schemeClr val="accent4">
                <a:shade val="45000"/>
                <a:satMod val="135000"/>
              </a:schemeClr>
              <a:prstClr val="white"/>
            </a:duotone>
          </a:blip>
          <a:srcRect t="7778" r="61250" b="8889"/>
          <a:stretch>
            <a:fillRect/>
          </a:stretch>
        </p:blipFill>
        <p:spPr bwMode="auto">
          <a:xfrm>
            <a:off x="3657600" y="533400"/>
            <a:ext cx="4724400" cy="6096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a:bodyPr>
          <a:lstStyle/>
          <a:p>
            <a:r>
              <a:rPr lang="en-US" sz="1800" b="1" u="sng" dirty="0" smtClean="0"/>
              <a:t>VOTING PAGE</a:t>
            </a:r>
            <a:endParaRPr lang="en-US" sz="1800" b="1" u="sng" dirty="0"/>
          </a:p>
        </p:txBody>
      </p:sp>
      <p:pic>
        <p:nvPicPr>
          <p:cNvPr id="5122" name="Picture 2"/>
          <p:cNvPicPr>
            <a:picLocks noGrp="1" noChangeAspect="1" noChangeArrowheads="1"/>
          </p:cNvPicPr>
          <p:nvPr>
            <p:ph sz="quarter" idx="1"/>
          </p:nvPr>
        </p:nvPicPr>
        <p:blipFill>
          <a:blip r:embed="rId2" cstate="print">
            <a:duotone>
              <a:schemeClr val="accent4">
                <a:shade val="45000"/>
                <a:satMod val="135000"/>
              </a:schemeClr>
              <a:prstClr val="white"/>
            </a:duotone>
          </a:blip>
          <a:srcRect t="7256" r="59184" b="12925"/>
          <a:stretch>
            <a:fillRect/>
          </a:stretch>
        </p:blipFill>
        <p:spPr bwMode="auto">
          <a:xfrm>
            <a:off x="838200" y="990600"/>
            <a:ext cx="6858000" cy="536448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a:bodyPr>
          <a:lstStyle/>
          <a:p>
            <a:r>
              <a:rPr lang="en-US" sz="1800" b="1" u="sng" dirty="0" smtClean="0"/>
              <a:t>VOTING PAGE</a:t>
            </a:r>
            <a:endParaRPr lang="en-US" sz="1800" b="1" u="sng" dirty="0"/>
          </a:p>
        </p:txBody>
      </p:sp>
      <p:pic>
        <p:nvPicPr>
          <p:cNvPr id="8194" name="Picture 2"/>
          <p:cNvPicPr>
            <a:picLocks noGrp="1" noChangeAspect="1" noChangeArrowheads="1"/>
          </p:cNvPicPr>
          <p:nvPr>
            <p:ph sz="quarter" idx="1"/>
          </p:nvPr>
        </p:nvPicPr>
        <p:blipFill>
          <a:blip r:embed="rId2" cstate="print"/>
          <a:srcRect t="4686" r="4082" b="6425"/>
          <a:stretch>
            <a:fillRect/>
          </a:stretch>
        </p:blipFill>
        <p:spPr bwMode="auto">
          <a:xfrm>
            <a:off x="533400" y="1295400"/>
            <a:ext cx="8001000" cy="417073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467600" cy="503238"/>
          </a:xfrm>
        </p:spPr>
        <p:txBody>
          <a:bodyPr>
            <a:normAutofit/>
          </a:bodyPr>
          <a:lstStyle/>
          <a:p>
            <a:r>
              <a:rPr lang="en-US" sz="1800" b="1" u="sng" dirty="0" smtClean="0"/>
              <a:t>ADMIN PAGE</a:t>
            </a:r>
            <a:endParaRPr lang="en-US" sz="1800" b="1" u="sng" dirty="0"/>
          </a:p>
        </p:txBody>
      </p:sp>
      <p:pic>
        <p:nvPicPr>
          <p:cNvPr id="6" name="Picture 2"/>
          <p:cNvPicPr>
            <a:picLocks noGrp="1" noChangeAspect="1" noChangeArrowheads="1"/>
          </p:cNvPicPr>
          <p:nvPr>
            <p:ph sz="quarter" idx="1"/>
          </p:nvPr>
        </p:nvPicPr>
        <p:blipFill>
          <a:blip r:embed="rId2" cstate="print">
            <a:clrChange>
              <a:clrFrom>
                <a:srgbClr val="FFFFFF"/>
              </a:clrFrom>
              <a:clrTo>
                <a:srgbClr val="FFFFFF">
                  <a:alpha val="0"/>
                </a:srgbClr>
              </a:clrTo>
            </a:clrChange>
            <a:duotone>
              <a:schemeClr val="accent1">
                <a:shade val="45000"/>
                <a:satMod val="135000"/>
              </a:schemeClr>
              <a:prstClr val="white"/>
            </a:duotone>
          </a:blip>
          <a:srcRect t="6500" r="43878" b="8239"/>
          <a:stretch>
            <a:fillRect/>
          </a:stretch>
        </p:blipFill>
        <p:spPr bwMode="auto">
          <a:xfrm>
            <a:off x="381001" y="1219200"/>
            <a:ext cx="4648200" cy="52578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schemeClr val="accent1">
                <a:shade val="45000"/>
                <a:satMod val="135000"/>
              </a:schemeClr>
              <a:prstClr val="white"/>
            </a:duotone>
          </a:blip>
          <a:srcRect t="7778" r="61250" b="8889"/>
          <a:stretch>
            <a:fillRect/>
          </a:stretch>
        </p:blipFill>
        <p:spPr bwMode="auto">
          <a:xfrm>
            <a:off x="4267200" y="990600"/>
            <a:ext cx="4724400" cy="5715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467600" cy="427038"/>
          </a:xfrm>
        </p:spPr>
        <p:txBody>
          <a:bodyPr>
            <a:normAutofit/>
          </a:bodyPr>
          <a:lstStyle/>
          <a:p>
            <a:r>
              <a:rPr lang="en-US" sz="1800" b="1" u="sng" dirty="0" smtClean="0"/>
              <a:t>ADMIN PAGE</a:t>
            </a:r>
            <a:endParaRPr lang="en-US" sz="1800" b="1" u="sng" dirty="0"/>
          </a:p>
        </p:txBody>
      </p:sp>
      <p:pic>
        <p:nvPicPr>
          <p:cNvPr id="4" name="Picture 2"/>
          <p:cNvPicPr>
            <a:picLocks noGrp="1" noChangeAspect="1" noChangeArrowheads="1"/>
          </p:cNvPicPr>
          <p:nvPr>
            <p:ph sz="quarter" idx="1"/>
          </p:nvPr>
        </p:nvPicPr>
        <p:blipFill>
          <a:blip r:embed="rId2" cstate="print">
            <a:clrChange>
              <a:clrFrom>
                <a:srgbClr val="FFFFFF"/>
              </a:clrFrom>
              <a:clrTo>
                <a:srgbClr val="FFFFFF">
                  <a:alpha val="0"/>
                </a:srgbClr>
              </a:clrTo>
            </a:clrChange>
            <a:duotone>
              <a:schemeClr val="accent1">
                <a:shade val="45000"/>
                <a:satMod val="135000"/>
              </a:schemeClr>
              <a:prstClr val="white"/>
            </a:duotone>
          </a:blip>
          <a:srcRect l="3061" t="10128" r="41836" b="8239"/>
          <a:stretch>
            <a:fillRect/>
          </a:stretch>
        </p:blipFill>
        <p:spPr bwMode="auto">
          <a:xfrm>
            <a:off x="1266786" y="1066800"/>
            <a:ext cx="6492325" cy="5410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427038"/>
          </a:xfrm>
        </p:spPr>
        <p:txBody>
          <a:bodyPr>
            <a:normAutofit/>
          </a:bodyPr>
          <a:lstStyle/>
          <a:p>
            <a:r>
              <a:rPr lang="en-US" sz="1800" b="1" u="sng" dirty="0" smtClean="0"/>
              <a:t>ADMIN PAGE</a:t>
            </a:r>
            <a:endParaRPr lang="en-US" sz="1800" b="1" u="sng" dirty="0"/>
          </a:p>
        </p:txBody>
      </p:sp>
      <p:pic>
        <p:nvPicPr>
          <p:cNvPr id="9218" name="Picture 2"/>
          <p:cNvPicPr>
            <a:picLocks noGrp="1" noChangeAspect="1" noChangeArrowheads="1"/>
          </p:cNvPicPr>
          <p:nvPr>
            <p:ph sz="quarter" idx="1"/>
          </p:nvPr>
        </p:nvPicPr>
        <p:blipFill>
          <a:blip r:embed="rId2" cstate="print"/>
          <a:srcRect l="2041" t="4686" r="6122" b="8239"/>
          <a:stretch>
            <a:fillRect/>
          </a:stretch>
        </p:blipFill>
        <p:spPr bwMode="auto">
          <a:xfrm>
            <a:off x="609599" y="1447800"/>
            <a:ext cx="7858125" cy="4191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14600"/>
            <a:ext cx="7467600" cy="11430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1828800" cy="350838"/>
          </a:xfrm>
        </p:spPr>
        <p:txBody>
          <a:bodyPr>
            <a:noAutofit/>
          </a:bodyPr>
          <a:lstStyle/>
          <a:p>
            <a:r>
              <a:rPr lang="en-US" sz="1800" b="1" i="1" u="sng" dirty="0" smtClean="0">
                <a:latin typeface="Times New Roman" pitchFamily="18" charset="0"/>
                <a:cs typeface="Times New Roman" pitchFamily="18" charset="0"/>
              </a:rPr>
              <a:t>ABSTRACT</a:t>
            </a:r>
            <a:endParaRPr lang="en-US" sz="18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68084" y="1328057"/>
            <a:ext cx="7609116" cy="4873752"/>
          </a:xfrm>
        </p:spPr>
        <p:txBody>
          <a:bodyPr>
            <a:normAutofit/>
          </a:bodyPr>
          <a:lstStyle/>
          <a:p>
            <a:pPr marL="0" indent="0">
              <a:buNone/>
            </a:pPr>
            <a:r>
              <a:rPr lang="en-US" sz="1400" dirty="0" smtClean="0">
                <a:latin typeface="Times New Roman" pitchFamily="18" charset="0"/>
                <a:cs typeface="Times New Roman" pitchFamily="18" charset="0"/>
              </a:rPr>
              <a:t>An </a:t>
            </a:r>
            <a:r>
              <a:rPr lang="en-US" sz="1400" dirty="0">
                <a:latin typeface="Times New Roman" pitchFamily="18" charset="0"/>
                <a:cs typeface="Times New Roman" pitchFamily="18" charset="0"/>
              </a:rPr>
              <a:t>online voting system for college elections is a digital platform that allows students to cast their votes electronically through the internet. This system typically involves the use of a secure website or application where eligible voters, identified by their unique roll numbers, can log in and participate in the election process. Students can choose their preferred candidates or options within the platform, and the system records and counts the votes electronically</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This online voting system for college elections leverages student’s roll numbers as unique identifiers, ensuring a secure and efficient voting process. By associating each roll number with a single vote, the system maintains accuracy and prevents duplicate voting. Additionally, robust security measures are implemented to safeguard against unauthorized access and maintain the confidentiality of votes. This system aims to enhance transparency, accessibility, and overall efficiency in college elections through the integration of roll number-based voting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8692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1143000"/>
          </a:xfrm>
        </p:spPr>
        <p:txBody>
          <a:bodyPr>
            <a:normAutofit/>
          </a:bodyPr>
          <a:lstStyle/>
          <a:p>
            <a:r>
              <a:rPr lang="en-US" sz="1800" b="1" i="1" u="sng" dirty="0" smtClean="0">
                <a:latin typeface="Times New Roman" pitchFamily="18" charset="0"/>
                <a:cs typeface="Times New Roman" pitchFamily="18" charset="0"/>
              </a:rPr>
              <a:t>INTRODUCTION</a:t>
            </a:r>
            <a:endParaRPr lang="en-US" sz="18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85800" y="1295400"/>
            <a:ext cx="7467600" cy="4873752"/>
          </a:xfrm>
        </p:spPr>
        <p:txBody>
          <a:bodyPr>
            <a:normAutofit/>
          </a:bodyPr>
          <a:lstStyle/>
          <a:p>
            <a:pPr marL="0" indent="0">
              <a:buNone/>
            </a:pPr>
            <a:r>
              <a:rPr lang="en-US" sz="1400" dirty="0">
                <a:latin typeface="Times New Roman" pitchFamily="18" charset="0"/>
                <a:cs typeface="Times New Roman" pitchFamily="18" charset="0"/>
              </a:rPr>
              <a:t>In the digital age, where technology permeates every aspect of our lives, traditional methods of voting are evolving to meet the demands of efficiency, accessibility, and security. As we navigate through an era of unprecedented technological advancement, it's only fitting that our electoral processes follow suit. Hence, we introduce the concept of an Online Voting System tailored specifically for college elections.</a:t>
            </a:r>
          </a:p>
          <a:p>
            <a:pPr marL="0" indent="0">
              <a:buNone/>
            </a:pPr>
            <a:r>
              <a:rPr lang="en-US" sz="1400" dirty="0">
                <a:latin typeface="Times New Roman" pitchFamily="18" charset="0"/>
                <a:cs typeface="Times New Roman" pitchFamily="18" charset="0"/>
              </a:rPr>
              <a:t>An online voting system for college elections is a digital platform that allows students to cast their votes electronically through the internet. This system typically involves the use of a secure website or application where eligible voters, identified by their unique roll numbers, can log in and participate in the election process. Students can choose their preferred candidates or options within the platform, and the system records and counts the votes </a:t>
            </a:r>
            <a:r>
              <a:rPr lang="en-US" sz="1400" dirty="0" smtClean="0">
                <a:latin typeface="Times New Roman" pitchFamily="18" charset="0"/>
                <a:cs typeface="Times New Roman" pitchFamily="18" charset="0"/>
              </a:rPr>
              <a:t>electronically.</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4785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u="sng" dirty="0" smtClean="0"/>
              <a:t>EXISTING SYSTEM</a:t>
            </a:r>
            <a:endParaRPr lang="en-US" sz="1800" b="1" u="sng" dirty="0"/>
          </a:p>
        </p:txBody>
      </p:sp>
      <p:sp>
        <p:nvSpPr>
          <p:cNvPr id="3" name="Content Placeholder 2"/>
          <p:cNvSpPr>
            <a:spLocks noGrp="1"/>
          </p:cNvSpPr>
          <p:nvPr>
            <p:ph sz="quarter" idx="1"/>
          </p:nvPr>
        </p:nvSpPr>
        <p:spPr/>
        <p:txBody>
          <a:bodyPr>
            <a:normAutofit/>
          </a:bodyPr>
          <a:lstStyle/>
          <a:p>
            <a:pPr marL="0" indent="0" algn="just">
              <a:buNone/>
            </a:pPr>
            <a:r>
              <a:rPr lang="en-US" sz="1400" b="1" u="sng" dirty="0">
                <a:latin typeface="Times New Roman" panose="02020603050405020304" pitchFamily="18" charset="0"/>
                <a:cs typeface="Times New Roman" panose="02020603050405020304" pitchFamily="18" charset="0"/>
              </a:rPr>
              <a:t>Paper-based </a:t>
            </a:r>
            <a:r>
              <a:rPr lang="en-US" sz="1400" b="1" u="sng" dirty="0" smtClean="0">
                <a:latin typeface="Times New Roman" panose="02020603050405020304" pitchFamily="18" charset="0"/>
                <a:cs typeface="Times New Roman" panose="02020603050405020304" pitchFamily="18" charset="0"/>
              </a:rPr>
              <a:t>voting</a:t>
            </a:r>
            <a:endParaRPr lang="en-US" sz="1400" u="sng" dirty="0">
              <a:latin typeface="Times New Roman" panose="02020603050405020304" pitchFamily="18" charset="0"/>
              <a:cs typeface="Times New Roman" panose="02020603050405020304" pitchFamily="18" charset="0"/>
            </a:endParaRPr>
          </a:p>
          <a:p>
            <a:pPr marL="0" indent="0" algn="just">
              <a:buNone/>
            </a:pPr>
            <a:r>
              <a:rPr lang="en-US" sz="1400" dirty="0" smtClean="0">
                <a:latin typeface="Times New Roman" panose="02020603050405020304" pitchFamily="18" charset="0"/>
                <a:cs typeface="Times New Roman" panose="02020603050405020304" pitchFamily="18" charset="0"/>
              </a:rPr>
              <a:t> The voter </a:t>
            </a:r>
            <a:r>
              <a:rPr lang="en-US" sz="1400" dirty="0">
                <a:latin typeface="Times New Roman" panose="02020603050405020304" pitchFamily="18" charset="0"/>
                <a:cs typeface="Times New Roman" panose="02020603050405020304" pitchFamily="18" charset="0"/>
              </a:rPr>
              <a:t>gets a blank ballot and use a pen or </a:t>
            </a:r>
            <a:r>
              <a:rPr lang="en-US" sz="1400" dirty="0" smtClean="0">
                <a:latin typeface="Times New Roman" panose="02020603050405020304" pitchFamily="18" charset="0"/>
                <a:cs typeface="Times New Roman" panose="02020603050405020304" pitchFamily="18" charset="0"/>
              </a:rPr>
              <a:t>a marker </a:t>
            </a:r>
            <a:r>
              <a:rPr lang="en-US" sz="1400" dirty="0">
                <a:latin typeface="Times New Roman" panose="02020603050405020304" pitchFamily="18" charset="0"/>
                <a:cs typeface="Times New Roman" panose="02020603050405020304" pitchFamily="18" charset="0"/>
              </a:rPr>
              <a:t>to indicate he want to vote for which </a:t>
            </a:r>
            <a:r>
              <a:rPr lang="en-US" sz="1400" dirty="0" smtClean="0">
                <a:latin typeface="Times New Roman" panose="02020603050405020304" pitchFamily="18" charset="0"/>
                <a:cs typeface="Times New Roman" panose="02020603050405020304" pitchFamily="18" charset="0"/>
              </a:rPr>
              <a:t>candidate . Hand-counted ballots is</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time</a:t>
            </a:r>
            <a:r>
              <a:rPr lang="en-US" sz="1400" dirty="0">
                <a:latin typeface="Times New Roman" panose="02020603050405020304" pitchFamily="18" charset="0"/>
                <a:cs typeface="Times New Roman" panose="02020603050405020304" pitchFamily="18" charset="0"/>
              </a:rPr>
              <a:t> and labor consuming process, but it is easy </a:t>
            </a:r>
            <a:r>
              <a:rPr lang="en-US" sz="1400" dirty="0" smtClean="0">
                <a:latin typeface="Times New Roman" panose="02020603050405020304" pitchFamily="18" charset="0"/>
                <a:cs typeface="Times New Roman" panose="02020603050405020304" pitchFamily="18" charset="0"/>
              </a:rPr>
              <a:t>to manufacture </a:t>
            </a:r>
            <a:r>
              <a:rPr lang="en-US" sz="1400" dirty="0">
                <a:latin typeface="Times New Roman" panose="02020603050405020304" pitchFamily="18" charset="0"/>
                <a:cs typeface="Times New Roman" panose="02020603050405020304" pitchFamily="18" charset="0"/>
              </a:rPr>
              <a:t>paper ballots and the ballots can be retained for </a:t>
            </a:r>
            <a:r>
              <a:rPr lang="en-US" sz="1400" dirty="0" smtClean="0">
                <a:latin typeface="Times New Roman" panose="02020603050405020304" pitchFamily="18" charset="0"/>
                <a:cs typeface="Times New Roman" panose="02020603050405020304" pitchFamily="18" charset="0"/>
              </a:rPr>
              <a:t>verifying , this type </a:t>
            </a:r>
            <a:r>
              <a:rPr lang="en-US" sz="1400" dirty="0">
                <a:latin typeface="Times New Roman" panose="02020603050405020304" pitchFamily="18" charset="0"/>
                <a:cs typeface="Times New Roman" panose="02020603050405020304" pitchFamily="18" charset="0"/>
              </a:rPr>
              <a:t>is </a:t>
            </a:r>
            <a:r>
              <a:rPr lang="en-US" sz="1400" dirty="0" smtClean="0">
                <a:latin typeface="Times New Roman" panose="02020603050405020304" pitchFamily="18" charset="0"/>
                <a:cs typeface="Times New Roman" panose="02020603050405020304" pitchFamily="18" charset="0"/>
              </a:rPr>
              <a:t>still </a:t>
            </a:r>
            <a:r>
              <a:rPr lang="en-US" sz="1400" dirty="0">
                <a:latin typeface="Times New Roman" panose="02020603050405020304" pitchFamily="18" charset="0"/>
                <a:cs typeface="Times New Roman" panose="02020603050405020304" pitchFamily="18" charset="0"/>
              </a:rPr>
              <a:t>the most common way to vote.</a:t>
            </a:r>
          </a:p>
          <a:p>
            <a:pPr marL="0" indent="0" algn="just">
              <a:buNone/>
            </a:pPr>
            <a:r>
              <a:rPr lang="en-US" sz="1400" dirty="0"/>
              <a:t>This system is very much time consuming and </a:t>
            </a:r>
            <a:r>
              <a:rPr lang="en-US" sz="1400" dirty="0" smtClean="0"/>
              <a:t>slow . It </a:t>
            </a:r>
            <a:r>
              <a:rPr lang="en-US" sz="1400" dirty="0"/>
              <a:t>was the major type of electoral fraud found </a:t>
            </a:r>
            <a:r>
              <a:rPr lang="en-US" sz="1400" dirty="0" smtClean="0"/>
              <a:t>. </a:t>
            </a:r>
            <a:r>
              <a:rPr lang="en-US" sz="1400" dirty="0"/>
              <a:t>Once the voting schedule is over, the result of the election cannot be declared immediately. All the ballot boxes are collected at a specific location and then the counting of the votes is carried out which is very much </a:t>
            </a:r>
            <a:r>
              <a:rPr lang="en-US" sz="1400" dirty="0" smtClean="0"/>
              <a:t>time.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5975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867400" cy="884238"/>
          </a:xfrm>
        </p:spPr>
        <p:txBody>
          <a:bodyPr>
            <a:normAutofit/>
          </a:bodyPr>
          <a:lstStyle/>
          <a:p>
            <a:r>
              <a:rPr lang="en-US" sz="1800" b="1" i="1" u="sng" dirty="0" smtClean="0">
                <a:latin typeface="Times New Roman" pitchFamily="18" charset="0"/>
                <a:cs typeface="Times New Roman" pitchFamily="18" charset="0"/>
              </a:rPr>
              <a:t>KEY  FEATURES OF OUR SYSTEM</a:t>
            </a:r>
            <a:endParaRPr lang="en-US" sz="18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219200"/>
            <a:ext cx="7239000" cy="4873752"/>
          </a:xfrm>
        </p:spPr>
        <p:txBody>
          <a:bodyPr>
            <a:normAutofit/>
          </a:bodyPr>
          <a:lstStyle/>
          <a:p>
            <a:pPr marL="0" indent="0">
              <a:buNone/>
            </a:pPr>
            <a:r>
              <a:rPr lang="en-US" sz="1400" b="1" u="sng" dirty="0" smtClean="0">
                <a:latin typeface="Times New Roman" pitchFamily="18" charset="0"/>
                <a:cs typeface="Times New Roman" pitchFamily="18" charset="0"/>
              </a:rPr>
              <a:t>Accessibility</a:t>
            </a:r>
            <a:endParaRPr lang="en-US" sz="1400" b="1" u="sng" dirty="0">
              <a:latin typeface="Times New Roman" pitchFamily="18" charset="0"/>
              <a:cs typeface="Times New Roman" pitchFamily="18" charset="0"/>
            </a:endParaRPr>
          </a:p>
          <a:p>
            <a:pPr lvl="1"/>
            <a:r>
              <a:rPr lang="en-US" sz="1400" dirty="0">
                <a:latin typeface="Times New Roman" pitchFamily="18" charset="0"/>
                <a:cs typeface="Times New Roman" pitchFamily="18" charset="0"/>
              </a:rPr>
              <a:t>Vote Anywhere: Accessible on any device with an internet connection.</a:t>
            </a:r>
          </a:p>
          <a:p>
            <a:pPr lvl="1"/>
            <a:r>
              <a:rPr lang="en-US" sz="1400" dirty="0">
                <a:latin typeface="Times New Roman" pitchFamily="18" charset="0"/>
                <a:cs typeface="Times New Roman" pitchFamily="18" charset="0"/>
              </a:rPr>
              <a:t>24/7 Availability: Cast your vote at your convenience.</a:t>
            </a:r>
          </a:p>
          <a:p>
            <a:pPr marL="0" indent="0">
              <a:buNone/>
            </a:pPr>
            <a:r>
              <a:rPr lang="en-US" sz="1400" b="1" u="sng" dirty="0">
                <a:latin typeface="Times New Roman" pitchFamily="18" charset="0"/>
                <a:cs typeface="Times New Roman" pitchFamily="18" charset="0"/>
              </a:rPr>
              <a:t>Efficiency</a:t>
            </a:r>
          </a:p>
          <a:p>
            <a:pPr lvl="1"/>
            <a:r>
              <a:rPr lang="en-US" sz="1400" dirty="0">
                <a:latin typeface="Times New Roman" pitchFamily="18" charset="0"/>
                <a:cs typeface="Times New Roman" pitchFamily="18" charset="0"/>
              </a:rPr>
              <a:t>Automated Processes: Streamlined ballot creation, distribution, and tabulation.</a:t>
            </a:r>
          </a:p>
          <a:p>
            <a:pPr lvl="1"/>
            <a:r>
              <a:rPr lang="en-US" sz="1400" dirty="0">
                <a:latin typeface="Times New Roman" pitchFamily="18" charset="0"/>
                <a:cs typeface="Times New Roman" pitchFamily="18" charset="0"/>
              </a:rPr>
              <a:t>Real-time Results: Instantaneous outcome announcements.</a:t>
            </a:r>
          </a:p>
          <a:p>
            <a:pPr marL="0" indent="0">
              <a:buNone/>
            </a:pPr>
            <a:r>
              <a:rPr lang="en-US" sz="1400" b="1" u="sng" dirty="0">
                <a:latin typeface="Times New Roman" pitchFamily="18" charset="0"/>
                <a:cs typeface="Times New Roman" pitchFamily="18" charset="0"/>
              </a:rPr>
              <a:t>Engagement</a:t>
            </a:r>
          </a:p>
          <a:p>
            <a:pPr lvl="1"/>
            <a:r>
              <a:rPr lang="en-US" sz="1400" dirty="0">
                <a:latin typeface="Times New Roman" pitchFamily="18" charset="0"/>
                <a:cs typeface="Times New Roman" pitchFamily="18" charset="0"/>
              </a:rPr>
              <a:t>Informative Profiles: Get to know the candidates through multimedia profiles.</a:t>
            </a:r>
          </a:p>
          <a:p>
            <a:pPr lvl="1"/>
            <a:r>
              <a:rPr lang="en-US" sz="1400" dirty="0">
                <a:latin typeface="Times New Roman" pitchFamily="18" charset="0"/>
                <a:cs typeface="Times New Roman" pitchFamily="18" charset="0"/>
              </a:rPr>
              <a:t>Interactive Platform: Engage in discussions, forums, and Q&amp;A sessions.</a:t>
            </a:r>
          </a:p>
          <a:p>
            <a:pPr marL="0" indent="0">
              <a:buNone/>
            </a:pPr>
            <a:r>
              <a:rPr lang="en-US" sz="1400" b="1" u="sng" dirty="0">
                <a:latin typeface="Times New Roman" pitchFamily="18" charset="0"/>
                <a:cs typeface="Times New Roman" pitchFamily="18" charset="0"/>
              </a:rPr>
              <a:t>Security</a:t>
            </a:r>
          </a:p>
          <a:p>
            <a:pPr lvl="1"/>
            <a:r>
              <a:rPr lang="en-US" sz="1400" dirty="0">
                <a:latin typeface="Times New Roman" pitchFamily="18" charset="0"/>
                <a:cs typeface="Times New Roman" pitchFamily="18" charset="0"/>
              </a:rPr>
              <a:t>Encryption: Protecting the integrity and confidentiality of votes.</a:t>
            </a:r>
          </a:p>
          <a:p>
            <a:pPr lvl="1"/>
            <a:r>
              <a:rPr lang="en-US" sz="1400" dirty="0">
                <a:latin typeface="Times New Roman" pitchFamily="18" charset="0"/>
                <a:cs typeface="Times New Roman" pitchFamily="18" charset="0"/>
              </a:rPr>
              <a:t>Multi-factor Authentication: Ensuring secure access to the voting platform.</a:t>
            </a:r>
          </a:p>
          <a:p>
            <a:pPr lvl="1"/>
            <a:r>
              <a:rPr lang="en-US" sz="1400" dirty="0">
                <a:latin typeface="Times New Roman" pitchFamily="18" charset="0"/>
                <a:cs typeface="Times New Roman" pitchFamily="18" charset="0"/>
              </a:rPr>
              <a:t>Audit Trails: Monitoring and tracking every action within the system.</a:t>
            </a:r>
          </a:p>
          <a:p>
            <a:pPr mar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1647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normAutofit/>
          </a:bodyPr>
          <a:lstStyle/>
          <a:p>
            <a:r>
              <a:rPr lang="en-US" sz="1800" b="1" i="1" u="sng" dirty="0" smtClean="0"/>
              <a:t>MIND MAPPING</a:t>
            </a:r>
            <a:endParaRPr lang="en-US" sz="1800" b="1" i="1" u="sng" dirty="0"/>
          </a:p>
        </p:txBody>
      </p:sp>
      <p:pic>
        <p:nvPicPr>
          <p:cNvPr id="4" name="Picture 2"/>
          <p:cNvPicPr>
            <a:picLocks noGrp="1" noChangeAspect="1" noChangeArrowheads="1"/>
          </p:cNvPicPr>
          <p:nvPr>
            <p:ph sz="quarter" idx="1"/>
          </p:nvPr>
        </p:nvPicPr>
        <p:blipFill>
          <a:blip r:embed="rId2" cstate="print">
            <a:biLevel thresh="50000"/>
          </a:blip>
          <a:srcRect l="10204" t="29025" r="17372" b="16553"/>
          <a:stretch>
            <a:fillRect/>
          </a:stretch>
        </p:blipFill>
        <p:spPr bwMode="auto">
          <a:xfrm>
            <a:off x="533400" y="1905000"/>
            <a:ext cx="7467600" cy="315642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715962"/>
          </a:xfrm>
        </p:spPr>
        <p:txBody>
          <a:bodyPr>
            <a:normAutofit/>
          </a:bodyPr>
          <a:lstStyle/>
          <a:p>
            <a:r>
              <a:rPr lang="en-US" sz="1800" b="1" i="1" u="sng" dirty="0" smtClean="0"/>
              <a:t>INTERFACE </a:t>
            </a:r>
            <a:endParaRPr lang="en-US" sz="1800" b="1" i="1" u="sng" dirty="0"/>
          </a:p>
        </p:txBody>
      </p:sp>
      <p:pic>
        <p:nvPicPr>
          <p:cNvPr id="3" name="Content Placeholder 2"/>
          <p:cNvPicPr>
            <a:picLocks noGrp="1" noChangeAspect="1" noChangeArrowheads="1"/>
          </p:cNvPicPr>
          <p:nvPr>
            <p:ph sz="quarter" idx="1"/>
          </p:nvPr>
        </p:nvPicPr>
        <p:blipFill>
          <a:blip r:embed="rId2" cstate="print">
            <a:duotone>
              <a:schemeClr val="accent3">
                <a:shade val="45000"/>
                <a:satMod val="135000"/>
              </a:schemeClr>
              <a:prstClr val="white"/>
            </a:duotone>
          </a:blip>
          <a:srcRect t="5343" r="60204" b="11867"/>
          <a:stretch>
            <a:fillRect/>
          </a:stretch>
        </p:blipFill>
        <p:spPr bwMode="auto">
          <a:xfrm>
            <a:off x="381000" y="914400"/>
            <a:ext cx="4419600" cy="5171831"/>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clrChange>
              <a:clrFrom>
                <a:srgbClr val="FFFFFF"/>
              </a:clrFrom>
              <a:clrTo>
                <a:srgbClr val="FFFFFF">
                  <a:alpha val="0"/>
                </a:srgbClr>
              </a:clrTo>
            </a:clrChange>
            <a:duotone>
              <a:schemeClr val="accent3">
                <a:shade val="45000"/>
                <a:satMod val="135000"/>
              </a:schemeClr>
              <a:prstClr val="white"/>
            </a:duotone>
          </a:blip>
          <a:srcRect t="11111" r="56875" b="11111"/>
          <a:stretch>
            <a:fillRect/>
          </a:stretch>
        </p:blipFill>
        <p:spPr bwMode="auto">
          <a:xfrm>
            <a:off x="4038600" y="990600"/>
            <a:ext cx="4876800" cy="4947478"/>
          </a:xfrm>
          <a:prstGeom prst="rect">
            <a:avLst/>
          </a:prstGeom>
          <a:noFill/>
          <a:ln w="9525">
            <a:noFill/>
            <a:miter lim="800000"/>
            <a:headEnd/>
            <a:tailEnd/>
          </a:ln>
        </p:spPr>
      </p:pic>
    </p:spTree>
    <p:extLst>
      <p:ext uri="{BB962C8B-B14F-4D97-AF65-F5344CB8AC3E}">
        <p14:creationId xmlns:p14="http://schemas.microsoft.com/office/powerpoint/2010/main" xmlns="" val="112745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467600" cy="427038"/>
          </a:xfrm>
        </p:spPr>
        <p:txBody>
          <a:bodyPr>
            <a:normAutofit/>
          </a:bodyPr>
          <a:lstStyle/>
          <a:p>
            <a:r>
              <a:rPr lang="en-US" sz="1800" b="1" u="sng" dirty="0" smtClean="0"/>
              <a:t>INTERFACE</a:t>
            </a:r>
            <a:endParaRPr lang="en-US" sz="1800" b="1" u="sng" dirty="0"/>
          </a:p>
        </p:txBody>
      </p:sp>
      <p:pic>
        <p:nvPicPr>
          <p:cNvPr id="6146" name="Picture 2"/>
          <p:cNvPicPr>
            <a:picLocks noGrp="1" noChangeAspect="1" noChangeArrowheads="1"/>
          </p:cNvPicPr>
          <p:nvPr>
            <p:ph sz="quarter" idx="1"/>
          </p:nvPr>
        </p:nvPicPr>
        <p:blipFill>
          <a:blip r:embed="rId2" cstate="print"/>
          <a:srcRect t="3628" r="5102" b="5669"/>
          <a:stretch>
            <a:fillRect/>
          </a:stretch>
        </p:blipFill>
        <p:spPr bwMode="auto">
          <a:xfrm>
            <a:off x="381000" y="1371600"/>
            <a:ext cx="7936992" cy="4267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467600" cy="503238"/>
          </a:xfrm>
        </p:spPr>
        <p:txBody>
          <a:bodyPr>
            <a:normAutofit/>
          </a:bodyPr>
          <a:lstStyle/>
          <a:p>
            <a:r>
              <a:rPr lang="en-US" sz="1800" b="1" u="sng" dirty="0" smtClean="0"/>
              <a:t>STUDENT</a:t>
            </a:r>
            <a:r>
              <a:rPr lang="en-US" sz="1800" b="1" dirty="0" smtClean="0"/>
              <a:t>  </a:t>
            </a:r>
            <a:r>
              <a:rPr lang="en-US" sz="1800" b="1" u="sng" dirty="0" smtClean="0"/>
              <a:t>LOGIN</a:t>
            </a:r>
            <a:endParaRPr lang="en-US" sz="1800" b="1" u="sng" dirty="0"/>
          </a:p>
        </p:txBody>
      </p:sp>
      <p:pic>
        <p:nvPicPr>
          <p:cNvPr id="2050" name="Picture 2"/>
          <p:cNvPicPr>
            <a:picLocks noGrp="1" noChangeAspect="1" noChangeArrowheads="1"/>
          </p:cNvPicPr>
          <p:nvPr>
            <p:ph sz="quarter" idx="1"/>
          </p:nvPr>
        </p:nvPicPr>
        <p:blipFill>
          <a:blip r:embed="rId2" cstate="print">
            <a:duotone>
              <a:schemeClr val="accent2">
                <a:shade val="45000"/>
                <a:satMod val="135000"/>
              </a:schemeClr>
              <a:prstClr val="white"/>
            </a:duotone>
          </a:blip>
          <a:srcRect t="6500" r="43878" b="8239"/>
          <a:stretch>
            <a:fillRect/>
          </a:stretch>
        </p:blipFill>
        <p:spPr bwMode="auto">
          <a:xfrm>
            <a:off x="228599" y="1143000"/>
            <a:ext cx="4267201" cy="5410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clrChange>
              <a:clrFrom>
                <a:srgbClr val="FFFFFF"/>
              </a:clrFrom>
              <a:clrTo>
                <a:srgbClr val="FFFFFF">
                  <a:alpha val="0"/>
                </a:srgbClr>
              </a:clrTo>
            </a:clrChange>
            <a:duotone>
              <a:schemeClr val="accent2">
                <a:shade val="45000"/>
                <a:satMod val="135000"/>
              </a:schemeClr>
              <a:prstClr val="white"/>
            </a:duotone>
          </a:blip>
          <a:srcRect t="7778" r="61250" b="8889"/>
          <a:stretch>
            <a:fillRect/>
          </a:stretch>
        </p:blipFill>
        <p:spPr bwMode="auto">
          <a:xfrm>
            <a:off x="4267200" y="838200"/>
            <a:ext cx="4724400" cy="57150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339</TotalTime>
  <Words>480</Words>
  <Application>Microsoft Office PowerPoint</Application>
  <PresentationFormat>On-screen Show (4:3)</PresentationFormat>
  <Paragraphs>38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Online  College Voting System</vt:lpstr>
      <vt:lpstr>ABSTRACT</vt:lpstr>
      <vt:lpstr>INTRODUCTION</vt:lpstr>
      <vt:lpstr>EXISTING SYSTEM</vt:lpstr>
      <vt:lpstr>KEY  FEATURES OF OUR SYSTEM</vt:lpstr>
      <vt:lpstr>MIND MAPPING</vt:lpstr>
      <vt:lpstr>INTERFACE </vt:lpstr>
      <vt:lpstr>INTERFACE</vt:lpstr>
      <vt:lpstr>STUDENT  LOGIN</vt:lpstr>
      <vt:lpstr>STUDENT LOGIN</vt:lpstr>
      <vt:lpstr>STUDENT  LOGIN</vt:lpstr>
      <vt:lpstr>VOTING PAGE</vt:lpstr>
      <vt:lpstr>VOTING PAGE</vt:lpstr>
      <vt:lpstr>VOTING PAGE</vt:lpstr>
      <vt:lpstr>ADMIN PAGE</vt:lpstr>
      <vt:lpstr>ADMIN PAGE</vt:lpstr>
      <vt:lpstr>ADMIN PAGE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gcet</dc:creator>
  <cp:lastModifiedBy>Susheel Kumar</cp:lastModifiedBy>
  <cp:revision>18</cp:revision>
  <dcterms:created xsi:type="dcterms:W3CDTF">2024-03-12T05:48:04Z</dcterms:created>
  <dcterms:modified xsi:type="dcterms:W3CDTF">2024-12-27T06:22:32Z</dcterms:modified>
</cp:coreProperties>
</file>