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6"/>
  </p:notesMasterIdLst>
  <p:sldIdLst>
    <p:sldId id="256" r:id="rId2"/>
    <p:sldId id="259" r:id="rId3"/>
    <p:sldId id="260" r:id="rId4"/>
    <p:sldId id="261" r:id="rId5"/>
    <p:sldId id="262" r:id="rId6"/>
    <p:sldId id="263" r:id="rId7"/>
    <p:sldId id="264" r:id="rId8"/>
    <p:sldId id="422" r:id="rId9"/>
    <p:sldId id="423" r:id="rId10"/>
    <p:sldId id="265" r:id="rId11"/>
    <p:sldId id="268" r:id="rId12"/>
    <p:sldId id="270" r:id="rId13"/>
    <p:sldId id="426" r:id="rId14"/>
    <p:sldId id="428" r:id="rId15"/>
    <p:sldId id="273" r:id="rId16"/>
    <p:sldId id="429" r:id="rId17"/>
    <p:sldId id="430" r:id="rId18"/>
    <p:sldId id="431" r:id="rId19"/>
    <p:sldId id="294" r:id="rId20"/>
    <p:sldId id="320" r:id="rId21"/>
    <p:sldId id="322" r:id="rId22"/>
    <p:sldId id="321" r:id="rId23"/>
    <p:sldId id="342" r:id="rId24"/>
    <p:sldId id="296" r:id="rId25"/>
    <p:sldId id="432" r:id="rId26"/>
    <p:sldId id="301" r:id="rId27"/>
    <p:sldId id="303" r:id="rId28"/>
    <p:sldId id="435" r:id="rId29"/>
    <p:sldId id="436" r:id="rId30"/>
    <p:sldId id="437" r:id="rId31"/>
    <p:sldId id="318" r:id="rId32"/>
    <p:sldId id="307" r:id="rId33"/>
    <p:sldId id="308" r:id="rId34"/>
    <p:sldId id="316" r:id="rId35"/>
    <p:sldId id="309" r:id="rId36"/>
    <p:sldId id="310" r:id="rId37"/>
    <p:sldId id="313" r:id="rId38"/>
    <p:sldId id="311" r:id="rId39"/>
    <p:sldId id="312" r:id="rId40"/>
    <p:sldId id="319" r:id="rId41"/>
    <p:sldId id="344" r:id="rId42"/>
    <p:sldId id="323" r:id="rId43"/>
    <p:sldId id="334" r:id="rId44"/>
    <p:sldId id="324" r:id="rId45"/>
    <p:sldId id="325" r:id="rId46"/>
    <p:sldId id="326" r:id="rId47"/>
    <p:sldId id="332" r:id="rId48"/>
    <p:sldId id="327" r:id="rId49"/>
    <p:sldId id="328" r:id="rId50"/>
    <p:sldId id="329" r:id="rId51"/>
    <p:sldId id="333" r:id="rId52"/>
    <p:sldId id="330" r:id="rId53"/>
    <p:sldId id="331" r:id="rId54"/>
    <p:sldId id="353" r:id="rId5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FF29"/>
    <a:srgbClr val="FF0D97"/>
    <a:srgbClr val="0000CC"/>
    <a:srgbClr val="003635"/>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3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32</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33</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35</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37</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38</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39</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67812" y="707923"/>
            <a:ext cx="7978879" cy="1592826"/>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7814" y="2352366"/>
            <a:ext cx="8001000" cy="678426"/>
          </a:xfrm>
        </p:spPr>
        <p:txBody>
          <a:bodyPr>
            <a:normAutofit/>
          </a:bodyPr>
          <a:lstStyle>
            <a:lvl1pPr marL="0" indent="0" algn="r">
              <a:buNone/>
              <a:defRPr sz="2800" b="0" i="0">
                <a:solidFill>
                  <a:srgbClr val="FF0D9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4069" y="298080"/>
            <a:ext cx="8259098" cy="763526"/>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64226"/>
            <a:ext cx="8246070" cy="341424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9480" y="613015"/>
            <a:ext cx="6283782" cy="725349"/>
          </a:xfrm>
        </p:spPr>
        <p:txBody>
          <a:bodyPr>
            <a:normAutofit/>
          </a:bodyPr>
          <a:lstStyle>
            <a:lvl1pPr algn="l">
              <a:defRPr sz="360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437968"/>
            <a:ext cx="6304935" cy="3250529"/>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6" y="242149"/>
            <a:ext cx="8093365" cy="763525"/>
          </a:xfrm>
        </p:spPr>
        <p:txBody>
          <a:bodyPr>
            <a:normAutofit/>
          </a:bodyPr>
          <a:lstStyle>
            <a:lvl1pPr algn="r">
              <a:defRPr sz="3600" baseline="0">
                <a:solidFill>
                  <a:schemeClr val="tx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6568" y="685800"/>
            <a:ext cx="6975987" cy="1659188"/>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a:xfrm>
            <a:off x="946297" y="2337614"/>
            <a:ext cx="8197703" cy="543809"/>
          </a:xfrm>
        </p:spPr>
        <p:txBody>
          <a:bodyPr>
            <a:normAutofit fontScale="85000" lnSpcReduction="20000"/>
          </a:bodyPr>
          <a:lstStyle/>
          <a:p>
            <a:pPr algn="ctr" fontAlgn="auto">
              <a:spcBef>
                <a:spcPts val="0"/>
              </a:spcBef>
              <a:spcAft>
                <a:spcPts val="0"/>
              </a:spcAft>
              <a:defRPr/>
            </a:pPr>
            <a:r>
              <a:rPr lang="en-US" sz="2000" dirty="0">
                <a:solidFill>
                  <a:schemeClr val="tx1"/>
                </a:solidFill>
              </a:rPr>
              <a:t>					</a:t>
            </a:r>
            <a:r>
              <a:rPr lang="en-US" sz="2000" dirty="0">
                <a:solidFill>
                  <a:schemeClr val="bg1"/>
                </a:solidFill>
              </a:rPr>
              <a:t>Presented by</a:t>
            </a:r>
          </a:p>
          <a:p>
            <a:pPr algn="ctr" fontAlgn="auto">
              <a:spcBef>
                <a:spcPts val="0"/>
              </a:spcBef>
              <a:spcAft>
                <a:spcPts val="0"/>
              </a:spcAft>
              <a:defRPr/>
            </a:pPr>
            <a:r>
              <a:rPr lang="en-US" sz="2000" dirty="0">
                <a:solidFill>
                  <a:schemeClr val="bg1"/>
                </a:solidFill>
              </a:rPr>
              <a:t>				Kumar Vishal</a:t>
            </a:r>
          </a:p>
          <a:p>
            <a:pPr algn="ctr" fontAlgn="auto">
              <a:spcBef>
                <a:spcPts val="0"/>
              </a:spcBef>
              <a:spcAft>
                <a:spcPts val="0"/>
              </a:spcAft>
              <a:defRPr/>
            </a:pPr>
            <a:endParaRPr lang="en-US" sz="2000"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FA883F-5C43-49E9-8CBF-ED015017AD88}"/>
              </a:ext>
            </a:extLst>
          </p:cNvPr>
          <p:cNvSpPr>
            <a:spLocks noGrp="1"/>
          </p:cNvSpPr>
          <p:nvPr>
            <p:ph type="title"/>
          </p:nvPr>
        </p:nvSpPr>
        <p:spPr/>
        <p:txBody>
          <a:bodyPr>
            <a:normAutofit fontScale="90000"/>
          </a:bodyPr>
          <a:lstStyle/>
          <a:p>
            <a:pPr eaLnBrk="1" hangingPunct="1"/>
            <a:br>
              <a:rPr lang="en-US" altLang="en-US" b="1" dirty="0"/>
            </a:br>
            <a:r>
              <a:rPr lang="en-US" altLang="en-US" b="1" dirty="0"/>
              <a:t>Array length </a:t>
            </a:r>
            <a:br>
              <a:rPr lang="en-US" altLang="en-US" b="1" dirty="0"/>
            </a:br>
            <a:endParaRPr lang="en-US" altLang="en-US" dirty="0"/>
          </a:p>
        </p:txBody>
      </p:sp>
      <p:sp>
        <p:nvSpPr>
          <p:cNvPr id="12291" name="Content Placeholder 2">
            <a:extLst>
              <a:ext uri="{FF2B5EF4-FFF2-40B4-BE49-F238E27FC236}">
                <a16:creationId xmlns:a16="http://schemas.microsoft.com/office/drawing/2014/main" id="{A5617DB8-5768-4A23-A88D-7AD9E67680C2}"/>
              </a:ext>
            </a:extLst>
          </p:cNvPr>
          <p:cNvSpPr>
            <a:spLocks noGrp="1"/>
          </p:cNvSpPr>
          <p:nvPr>
            <p:ph sz="quarter" idx="1"/>
          </p:nvPr>
        </p:nvSpPr>
        <p:spPr>
          <a:xfrm>
            <a:off x="494069" y="1488558"/>
            <a:ext cx="6592531" cy="3366811"/>
          </a:xfrm>
        </p:spPr>
        <p:txBody>
          <a:bodyPr>
            <a:normAutofit fontScale="92500" lnSpcReduction="20000"/>
          </a:bodyPr>
          <a:lstStyle/>
          <a:p>
            <a:pPr marL="0" indent="0" eaLnBrk="1" hangingPunct="1">
              <a:buNone/>
            </a:pPr>
            <a:r>
              <a:rPr lang="en-US" altLang="en-US" dirty="0">
                <a:highlight>
                  <a:srgbClr val="FFFF00"/>
                </a:highlight>
              </a:rPr>
              <a:t>The syntax for getting the length of an array </a:t>
            </a:r>
          </a:p>
          <a:p>
            <a:pPr eaLnBrk="1" hangingPunct="1">
              <a:buFont typeface="Wingdings" panose="05000000000000000000" pitchFamily="2" charset="2"/>
              <a:buNone/>
            </a:pPr>
            <a:r>
              <a:rPr lang="en-US" altLang="en-US" dirty="0" err="1"/>
              <a:t>arrayName.length</a:t>
            </a:r>
            <a:endParaRPr lang="en-US" altLang="en-US" dirty="0"/>
          </a:p>
          <a:p>
            <a:pPr eaLnBrk="1" hangingPunct="1">
              <a:buFont typeface="Wingdings" panose="05000000000000000000" pitchFamily="2" charset="2"/>
              <a:buNone/>
            </a:pPr>
            <a:r>
              <a:rPr lang="en-US" altLang="en-US" dirty="0" err="1"/>
              <a:t>e.g</a:t>
            </a:r>
            <a:r>
              <a:rPr lang="en-US" altLang="en-US" dirty="0"/>
              <a:t>-</a:t>
            </a:r>
          </a:p>
          <a:p>
            <a:pPr eaLnBrk="1" hangingPunct="1">
              <a:buFont typeface="Wingdings" panose="05000000000000000000" pitchFamily="2" charset="2"/>
              <a:buNone/>
            </a:pPr>
            <a:r>
              <a:rPr lang="nn-NO" altLang="en-US" b="1" dirty="0"/>
              <a:t>int</a:t>
            </a:r>
            <a:r>
              <a:rPr lang="nn-NO" altLang="en-US" dirty="0"/>
              <a:t>[] values = </a:t>
            </a:r>
            <a:r>
              <a:rPr lang="nn-NO" altLang="en-US" b="1" dirty="0"/>
              <a:t>new</a:t>
            </a:r>
            <a:r>
              <a:rPr lang="nn-NO" altLang="en-US" dirty="0"/>
              <a:t> </a:t>
            </a:r>
            <a:r>
              <a:rPr lang="nn-NO" altLang="en-US" b="1" dirty="0"/>
              <a:t>int</a:t>
            </a:r>
            <a:r>
              <a:rPr lang="nn-NO" altLang="en-US" dirty="0"/>
              <a:t>[10]; </a:t>
            </a:r>
          </a:p>
          <a:p>
            <a:pPr eaLnBrk="1" hangingPunct="1">
              <a:buFont typeface="Wingdings" panose="05000000000000000000" pitchFamily="2" charset="2"/>
              <a:buNone/>
            </a:pPr>
            <a:r>
              <a:rPr lang="nn-NO" altLang="en-US" b="1" dirty="0"/>
              <a:t>for</a:t>
            </a:r>
            <a:r>
              <a:rPr lang="nn-NO" altLang="en-US" dirty="0"/>
              <a:t> (</a:t>
            </a:r>
            <a:r>
              <a:rPr lang="nn-NO" altLang="en-US" b="1" dirty="0"/>
              <a:t>int</a:t>
            </a:r>
            <a:r>
              <a:rPr lang="nn-NO" altLang="en-US" dirty="0"/>
              <a:t> i = 0; i &lt; values.length; i++) </a:t>
            </a:r>
          </a:p>
          <a:p>
            <a:pPr eaLnBrk="1" hangingPunct="1">
              <a:buFont typeface="Wingdings" panose="05000000000000000000" pitchFamily="2" charset="2"/>
              <a:buNone/>
            </a:pPr>
            <a:r>
              <a:rPr lang="nn-NO" altLang="en-US" dirty="0"/>
              <a:t>{ </a:t>
            </a:r>
          </a:p>
          <a:p>
            <a:pPr eaLnBrk="1" hangingPunct="1">
              <a:buFont typeface="Wingdings" panose="05000000000000000000" pitchFamily="2" charset="2"/>
              <a:buNone/>
            </a:pPr>
            <a:r>
              <a:rPr lang="nn-NO" altLang="en-US" dirty="0"/>
              <a:t>values[i] = i; </a:t>
            </a:r>
          </a:p>
          <a:p>
            <a:pPr eaLnBrk="1" hangingPunct="1">
              <a:buFont typeface="Wingdings" panose="05000000000000000000" pitchFamily="2" charset="2"/>
              <a:buNone/>
            </a:pPr>
            <a:r>
              <a:rPr lang="nn-NO" altLang="en-US" dirty="0"/>
              <a:t>}</a:t>
            </a:r>
            <a:endParaRPr lang="en-US" altLang="en-US" dirty="0"/>
          </a:p>
        </p:txBody>
      </p:sp>
      <p:sp>
        <p:nvSpPr>
          <p:cNvPr id="15364" name="Slide Number Placeholder 3">
            <a:extLst>
              <a:ext uri="{FF2B5EF4-FFF2-40B4-BE49-F238E27FC236}">
                <a16:creationId xmlns:a16="http://schemas.microsoft.com/office/drawing/2014/main" id="{140E361F-B546-486B-B899-CC5E4E3419A6}"/>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10</a:t>
            </a:fld>
            <a:endParaRPr lang="en-US" altLang="en-US">
              <a:solidFill>
                <a:srgbClr val="898989"/>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3DB408-E5F2-4178-B24B-13BDAFD0A571}"/>
              </a:ext>
            </a:extLst>
          </p:cNvPr>
          <p:cNvSpPr>
            <a:spLocks noGrp="1"/>
          </p:cNvSpPr>
          <p:nvPr>
            <p:ph type="title"/>
          </p:nvPr>
        </p:nvSpPr>
        <p:spPr/>
        <p:txBody>
          <a:bodyPr>
            <a:normAutofit fontScale="90000"/>
          </a:bodyPr>
          <a:lstStyle/>
          <a:p>
            <a:pPr eaLnBrk="1" hangingPunct="1"/>
            <a:br>
              <a:rPr lang="en-US" altLang="en-US" b="1" dirty="0"/>
            </a:br>
            <a:r>
              <a:rPr lang="en-US" altLang="en-US" b="1" dirty="0"/>
              <a:t>Two-dimensional arrays </a:t>
            </a:r>
            <a:br>
              <a:rPr lang="en-US" altLang="en-US" b="1" dirty="0"/>
            </a:br>
            <a:endParaRPr lang="en-US" altLang="en-US" dirty="0"/>
          </a:p>
        </p:txBody>
      </p:sp>
      <p:sp>
        <p:nvSpPr>
          <p:cNvPr id="15363" name="Content Placeholder 2">
            <a:extLst>
              <a:ext uri="{FF2B5EF4-FFF2-40B4-BE49-F238E27FC236}">
                <a16:creationId xmlns:a16="http://schemas.microsoft.com/office/drawing/2014/main" id="{3E9CD9C2-41CB-4AA5-BE6D-7B54C1A9A263}"/>
              </a:ext>
            </a:extLst>
          </p:cNvPr>
          <p:cNvSpPr>
            <a:spLocks noGrp="1"/>
          </p:cNvSpPr>
          <p:nvPr>
            <p:ph sz="quarter" idx="1"/>
          </p:nvPr>
        </p:nvSpPr>
        <p:spPr>
          <a:xfrm>
            <a:off x="494069" y="1616149"/>
            <a:ext cx="8118303" cy="3239220"/>
          </a:xfrm>
        </p:spPr>
        <p:txBody>
          <a:bodyPr>
            <a:normAutofit lnSpcReduction="10000"/>
          </a:bodyPr>
          <a:lstStyle/>
          <a:p>
            <a:pPr eaLnBrk="1" hangingPunct="1">
              <a:buFont typeface="Wingdings" panose="05000000000000000000" pitchFamily="2" charset="2"/>
              <a:buNone/>
            </a:pPr>
            <a:r>
              <a:rPr lang="en-US" altLang="en-US" dirty="0"/>
              <a:t>The syntax for creating a rectangular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a:t>
            </a:r>
            <a:r>
              <a:rPr lang="en-US" altLang="en-US" dirty="0" err="1"/>
              <a:t>columnCount</a:t>
            </a:r>
            <a:r>
              <a:rPr lang="en-US" altLang="en-US" dirty="0"/>
              <a:t>]; </a:t>
            </a:r>
          </a:p>
          <a:p>
            <a:pPr eaLnBrk="1" hangingPunct="1"/>
            <a:r>
              <a:rPr lang="en-US" altLang="en-US" dirty="0"/>
              <a:t>A statement that creates a 3x2 array </a:t>
            </a:r>
          </a:p>
          <a:p>
            <a:pPr eaLnBrk="1" hangingPunct="1">
              <a:buFont typeface="Wingdings" panose="05000000000000000000" pitchFamily="2" charset="2"/>
              <a:buNone/>
            </a:pPr>
            <a:r>
              <a:rPr lang="en-US" altLang="en-US" b="1" dirty="0"/>
              <a:t>int</a:t>
            </a:r>
            <a:r>
              <a:rPr lang="en-US" altLang="en-US" dirty="0"/>
              <a:t>[][] numbers = </a:t>
            </a:r>
            <a:r>
              <a:rPr lang="en-US" altLang="en-US" b="1" dirty="0"/>
              <a:t>new</a:t>
            </a:r>
            <a:r>
              <a:rPr lang="en-US" altLang="en-US" dirty="0"/>
              <a:t> </a:t>
            </a:r>
            <a:r>
              <a:rPr lang="en-US" altLang="en-US" b="1" dirty="0"/>
              <a:t>int</a:t>
            </a:r>
            <a:r>
              <a:rPr lang="en-US" altLang="en-US" dirty="0"/>
              <a:t>[3][2];</a:t>
            </a:r>
          </a:p>
          <a:p>
            <a:pPr eaLnBrk="1" hangingPunct="1"/>
            <a:r>
              <a:rPr lang="en-US" altLang="en-US" i="1" dirty="0"/>
              <a:t>3x2</a:t>
            </a:r>
            <a:r>
              <a:rPr lang="en-US" altLang="en-US" dirty="0"/>
              <a:t> array and initializes it in one statement </a:t>
            </a:r>
          </a:p>
          <a:p>
            <a:pPr eaLnBrk="1" hangingPunct="1">
              <a:buFont typeface="Wingdings" panose="05000000000000000000" pitchFamily="2" charset="2"/>
              <a:buNone/>
            </a:pPr>
            <a:r>
              <a:rPr lang="en-US" altLang="en-US" b="1" dirty="0"/>
              <a:t>int</a:t>
            </a:r>
            <a:r>
              <a:rPr lang="en-US" altLang="en-US" dirty="0"/>
              <a:t>[][] numbers =new int[][] { { 1, 2 }, { 3, 4 }, { 5, 6 } };</a:t>
            </a:r>
          </a:p>
        </p:txBody>
      </p:sp>
      <p:sp>
        <p:nvSpPr>
          <p:cNvPr id="18436" name="Slide Number Placeholder 3">
            <a:extLst>
              <a:ext uri="{FF2B5EF4-FFF2-40B4-BE49-F238E27FC236}">
                <a16:creationId xmlns:a16="http://schemas.microsoft.com/office/drawing/2014/main" id="{2B2F8BE9-7D8A-4BB3-BEA9-D2E806D985AE}"/>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11</a:t>
            </a:fld>
            <a:endParaRPr lang="en-US" altLang="en-US">
              <a:solidFill>
                <a:srgbClr val="898989"/>
              </a:solidFill>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normAutofit/>
          </a:bodyPr>
          <a:lstStyle/>
          <a:p>
            <a:pPr eaLnBrk="1" hangingPunct="1"/>
            <a:r>
              <a:rPr lang="en-US" altLang="en-US" sz="2800" dirty="0"/>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669851" y="1488558"/>
            <a:ext cx="6416749" cy="3366811"/>
          </a:xfrm>
        </p:spPr>
        <p:txBody>
          <a:bodyPr>
            <a:normAutofit lnSpcReduction="10000"/>
          </a:bodyPr>
          <a:lstStyle/>
          <a:p>
            <a:pPr eaLnBrk="1" hangingPunct="1">
              <a:buFont typeface="Wingdings" panose="05000000000000000000" pitchFamily="2" charset="2"/>
              <a:buNone/>
            </a:pPr>
            <a:r>
              <a:rPr lang="en-US" altLang="en-US" dirty="0"/>
              <a:t>for (int[] num: </a:t>
            </a:r>
            <a:r>
              <a:rPr lang="en-US" altLang="en-US" dirty="0" err="1"/>
              <a:t>arr</a:t>
            </a:r>
            <a:r>
              <a:rPr lang="en-US" altLang="en-US" dirty="0"/>
              <a:t>)</a:t>
            </a:r>
          </a:p>
          <a:p>
            <a:pPr eaLnBrk="1" hangingPunct="1">
              <a:buFont typeface="Wingdings" panose="05000000000000000000" pitchFamily="2" charset="2"/>
              <a:buNone/>
            </a:pPr>
            <a:r>
              <a:rPr lang="en-US" altLang="en-US" dirty="0"/>
              <a:t> {</a:t>
            </a:r>
          </a:p>
          <a:p>
            <a:pPr eaLnBrk="1" hangingPunct="1">
              <a:buFont typeface="Wingdings" panose="05000000000000000000" pitchFamily="2" charset="2"/>
              <a:buNone/>
            </a:pPr>
            <a:r>
              <a:rPr lang="en-US" altLang="en-US" dirty="0"/>
              <a:t>        for(int data: num) </a:t>
            </a:r>
          </a:p>
          <a:p>
            <a:pPr eaLnBrk="1" hangingPunct="1">
              <a:buFont typeface="Wingdings" panose="05000000000000000000" pitchFamily="2" charset="2"/>
              <a:buNone/>
            </a:pPr>
            <a:r>
              <a:rPr lang="en-US" altLang="en-US" dirty="0"/>
              <a:t>	{</a:t>
            </a:r>
          </a:p>
          <a:p>
            <a:pPr eaLnBrk="1" hangingPunct="1">
              <a:buFont typeface="Wingdings" panose="05000000000000000000" pitchFamily="2" charset="2"/>
              <a:buNone/>
            </a:pPr>
            <a:r>
              <a:rPr lang="en-US" altLang="en-US" dirty="0"/>
              <a:t>           </a:t>
            </a:r>
            <a:r>
              <a:rPr lang="en-US" altLang="en-US" dirty="0" err="1"/>
              <a:t>System.out.println</a:t>
            </a:r>
            <a:r>
              <a:rPr lang="en-US" altLang="en-US" dirty="0"/>
              <a:t>(data);</a:t>
            </a:r>
          </a:p>
          <a:p>
            <a:pPr eaLnBrk="1" hangingPunct="1">
              <a:buFont typeface="Wingdings" panose="05000000000000000000" pitchFamily="2" charset="2"/>
              <a:buNone/>
            </a:pPr>
            <a:r>
              <a:rPr lang="en-US" altLang="en-US" dirty="0"/>
              <a:t>        }</a:t>
            </a:r>
          </a:p>
          <a:p>
            <a:pPr eaLnBrk="1" hangingPunct="1">
              <a:buFont typeface="Wingdings" panose="05000000000000000000" pitchFamily="2" charset="2"/>
              <a:buNone/>
            </a:pPr>
            <a:r>
              <a:rPr lang="en-US" altLang="en-US" dirty="0"/>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12</a:t>
            </a:fld>
            <a:endParaRPr lang="en-US" altLang="en-US">
              <a:solidFill>
                <a:srgbClr val="898989"/>
              </a:solidFill>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9EF983B-4594-4932-8E88-ED3DAFA7BC32}"/>
              </a:ext>
            </a:extLst>
          </p:cNvPr>
          <p:cNvSpPr>
            <a:spLocks noGrp="1"/>
          </p:cNvSpPr>
          <p:nvPr>
            <p:ph type="title"/>
          </p:nvPr>
        </p:nvSpPr>
        <p:spPr/>
        <p:txBody>
          <a:bodyPr/>
          <a:lstStyle/>
          <a:p>
            <a:pPr eaLnBrk="1" hangingPunct="1"/>
            <a:r>
              <a:rPr lang="en-US" altLang="en-US"/>
              <a:t>Jagged array</a:t>
            </a:r>
          </a:p>
        </p:txBody>
      </p:sp>
      <p:sp>
        <p:nvSpPr>
          <p:cNvPr id="16387" name="Content Placeholder 2">
            <a:extLst>
              <a:ext uri="{FF2B5EF4-FFF2-40B4-BE49-F238E27FC236}">
                <a16:creationId xmlns:a16="http://schemas.microsoft.com/office/drawing/2014/main" id="{05F78C65-B086-4F97-9195-EE7179FA1008}"/>
              </a:ext>
            </a:extLst>
          </p:cNvPr>
          <p:cNvSpPr>
            <a:spLocks noGrp="1"/>
          </p:cNvSpPr>
          <p:nvPr>
            <p:ph sz="quarter" idx="1"/>
          </p:nvPr>
        </p:nvSpPr>
        <p:spPr>
          <a:xfrm>
            <a:off x="744279" y="1509823"/>
            <a:ext cx="7644809" cy="3345546"/>
          </a:xfrm>
        </p:spPr>
        <p:txBody>
          <a:bodyPr>
            <a:normAutofit lnSpcReduction="10000"/>
          </a:bodyPr>
          <a:lstStyle/>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 </a:t>
            </a:r>
          </a:p>
          <a:p>
            <a:pPr eaLnBrk="1" hangingPunct="1">
              <a:buFont typeface="Wingdings" panose="05000000000000000000" pitchFamily="2" charset="2"/>
              <a:buNone/>
            </a:pPr>
            <a:r>
              <a:rPr lang="en-US" altLang="en-US" dirty="0" err="1"/>
              <a:t>e.g</a:t>
            </a:r>
            <a:r>
              <a:rPr lang="en-US" altLang="en-US" dirty="0"/>
              <a:t>:-</a:t>
            </a:r>
          </a:p>
          <a:p>
            <a:pPr eaLnBrk="1" hangingPunct="1">
              <a:buFont typeface="Wingdings" panose="05000000000000000000" pitchFamily="2" charset="2"/>
              <a:buNone/>
            </a:pPr>
            <a:r>
              <a:rPr lang="en-US" altLang="en-US" dirty="0"/>
              <a:t>int num[][]=new int[4][];</a:t>
            </a:r>
          </a:p>
          <a:p>
            <a:pPr eaLnBrk="1" hangingPunct="1">
              <a:buFont typeface="Wingdings" panose="05000000000000000000" pitchFamily="2" charset="2"/>
              <a:buNone/>
            </a:pPr>
            <a:r>
              <a:rPr lang="en-US" altLang="en-US" dirty="0"/>
              <a:t>num[0]=new int[1];</a:t>
            </a:r>
          </a:p>
          <a:p>
            <a:pPr eaLnBrk="1" hangingPunct="1">
              <a:buFont typeface="Wingdings" panose="05000000000000000000" pitchFamily="2" charset="2"/>
              <a:buNone/>
            </a:pPr>
            <a:r>
              <a:rPr lang="en-US" altLang="en-US" dirty="0"/>
              <a:t>num[1]=new int[2];</a:t>
            </a:r>
          </a:p>
          <a:p>
            <a:pPr eaLnBrk="1" hangingPunct="1">
              <a:buFont typeface="Wingdings" panose="05000000000000000000" pitchFamily="2" charset="2"/>
              <a:buNone/>
            </a:pPr>
            <a:r>
              <a:rPr lang="en-US" altLang="en-US" dirty="0"/>
              <a:t>num[2]=new int[3];</a:t>
            </a:r>
          </a:p>
          <a:p>
            <a:pPr eaLnBrk="1" hangingPunct="1">
              <a:buFont typeface="Wingdings" panose="05000000000000000000" pitchFamily="2" charset="2"/>
              <a:buNone/>
            </a:pPr>
            <a:r>
              <a:rPr lang="en-US" altLang="en-US" dirty="0"/>
              <a:t>num[3]=new int[4];</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sp>
        <p:nvSpPr>
          <p:cNvPr id="19460" name="Slide Number Placeholder 3">
            <a:extLst>
              <a:ext uri="{FF2B5EF4-FFF2-40B4-BE49-F238E27FC236}">
                <a16:creationId xmlns:a16="http://schemas.microsoft.com/office/drawing/2014/main" id="{62EAC975-6185-4746-840C-D96A0E1703AE}"/>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13</a:t>
            </a:fld>
            <a:endParaRPr lang="en-US" altLang="en-US">
              <a:solidFill>
                <a:srgbClr val="898989"/>
              </a:solidFill>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7A670B9-2732-462E-BFBF-51796D3A216E}"/>
              </a:ext>
            </a:extLst>
          </p:cNvPr>
          <p:cNvSpPr>
            <a:spLocks noGrp="1"/>
          </p:cNvSpPr>
          <p:nvPr>
            <p:ph type="title"/>
          </p:nvPr>
        </p:nvSpPr>
        <p:spPr/>
        <p:txBody>
          <a:bodyPr>
            <a:normAutofit fontScale="90000"/>
          </a:bodyPr>
          <a:lstStyle/>
          <a:p>
            <a:pPr eaLnBrk="1" hangingPunct="1"/>
            <a:br>
              <a:rPr lang="en-US" altLang="en-US" b="1" dirty="0"/>
            </a:br>
            <a:r>
              <a:rPr lang="en-US" altLang="en-US" b="1" dirty="0"/>
              <a:t>3 d array</a:t>
            </a:r>
            <a:r>
              <a:rPr lang="en-US" altLang="en-US" dirty="0"/>
              <a:t>:</a:t>
            </a:r>
            <a:br>
              <a:rPr lang="en-US" altLang="en-US" dirty="0"/>
            </a:br>
            <a:endParaRPr lang="en-US" altLang="en-US" dirty="0"/>
          </a:p>
        </p:txBody>
      </p:sp>
      <p:sp>
        <p:nvSpPr>
          <p:cNvPr id="19459" name="Content Placeholder 2">
            <a:extLst>
              <a:ext uri="{FF2B5EF4-FFF2-40B4-BE49-F238E27FC236}">
                <a16:creationId xmlns:a16="http://schemas.microsoft.com/office/drawing/2014/main" id="{4B9B64BF-9047-4DF8-BB8A-E8F034D6A712}"/>
              </a:ext>
            </a:extLst>
          </p:cNvPr>
          <p:cNvSpPr>
            <a:spLocks noGrp="1"/>
          </p:cNvSpPr>
          <p:nvPr>
            <p:ph sz="quarter" idx="1"/>
          </p:nvPr>
        </p:nvSpPr>
        <p:spPr>
          <a:xfrm>
            <a:off x="340241" y="1477926"/>
            <a:ext cx="8412926" cy="3377443"/>
          </a:xfrm>
        </p:spPr>
        <p:txBody>
          <a:bodyPr>
            <a:normAutofit/>
          </a:bodyPr>
          <a:lstStyle/>
          <a:p>
            <a:pPr eaLnBrk="1" hangingPunct="1">
              <a:buFont typeface="Wingdings" panose="05000000000000000000" pitchFamily="2" charset="2"/>
              <a:buNone/>
            </a:pPr>
            <a:r>
              <a:rPr lang="en-US" altLang="en-US" dirty="0"/>
              <a:t>Syntax:</a:t>
            </a:r>
          </a:p>
          <a:p>
            <a:pPr eaLnBrk="1" hangingPunct="1">
              <a:buFont typeface="Wingdings" panose="05000000000000000000" pitchFamily="2" charset="2"/>
              <a:buNone/>
            </a:pPr>
            <a:r>
              <a:rPr lang="en-US" altLang="en-US" dirty="0" err="1"/>
              <a:t>array_type</a:t>
            </a:r>
            <a:r>
              <a:rPr lang="en-US" altLang="en-US" dirty="0"/>
              <a:t>[][][] </a:t>
            </a:r>
            <a:r>
              <a:rPr lang="en-US" altLang="en-US" dirty="0" err="1"/>
              <a:t>array_name</a:t>
            </a:r>
            <a:r>
              <a:rPr lang="en-US" altLang="en-US" dirty="0"/>
              <a:t> = new </a:t>
            </a:r>
            <a:r>
              <a:rPr lang="en-US" altLang="en-US" dirty="0" err="1"/>
              <a:t>array_type</a:t>
            </a:r>
            <a:r>
              <a:rPr lang="en-US" altLang="en-US" dirty="0"/>
              <a:t>[x][y][z];</a:t>
            </a:r>
          </a:p>
          <a:p>
            <a:pPr eaLnBrk="1" hangingPunct="1">
              <a:buFont typeface="Wingdings" panose="05000000000000000000" pitchFamily="2" charset="2"/>
              <a:buNone/>
            </a:pPr>
            <a:r>
              <a:rPr lang="en-US" altLang="en-US" b="1" dirty="0"/>
              <a:t>Ex:</a:t>
            </a:r>
          </a:p>
          <a:p>
            <a:pPr eaLnBrk="1" hangingPunct="1">
              <a:buFont typeface="Wingdings" panose="05000000000000000000" pitchFamily="2" charset="2"/>
              <a:buNone/>
            </a:pPr>
            <a:r>
              <a:rPr lang="en-US" altLang="en-US" dirty="0"/>
              <a:t>int[][][] num=new int[2][3][4];</a:t>
            </a:r>
          </a:p>
          <a:p>
            <a:pPr eaLnBrk="1" hangingPunct="1">
              <a:buFont typeface="Wingdings" panose="05000000000000000000" pitchFamily="2" charset="2"/>
              <a:buNone/>
            </a:pPr>
            <a:r>
              <a:rPr lang="en-US" altLang="en-US" b="1" dirty="0"/>
              <a:t>Here, num[</a:t>
            </a:r>
            <a:r>
              <a:rPr lang="en-US" altLang="en-US" b="1" dirty="0" err="1"/>
              <a:t>i</a:t>
            </a:r>
            <a:r>
              <a:rPr lang="en-US" altLang="en-US" b="1" dirty="0"/>
              <a:t>][j][k]</a:t>
            </a:r>
            <a:r>
              <a:rPr lang="en-US" altLang="en-US" dirty="0"/>
              <a:t> where ‘</a:t>
            </a:r>
            <a:r>
              <a:rPr lang="en-US" altLang="en-US" dirty="0" err="1"/>
              <a:t>i</a:t>
            </a:r>
            <a:r>
              <a:rPr lang="en-US" altLang="en-US" dirty="0"/>
              <a:t>’ is the array number, ‘j’ is the row number and ‘k’ is the column number.</a:t>
            </a:r>
          </a:p>
        </p:txBody>
      </p:sp>
      <p:sp>
        <p:nvSpPr>
          <p:cNvPr id="22532" name="Slide Number Placeholder 3">
            <a:extLst>
              <a:ext uri="{FF2B5EF4-FFF2-40B4-BE49-F238E27FC236}">
                <a16:creationId xmlns:a16="http://schemas.microsoft.com/office/drawing/2014/main" id="{56733737-D31B-4D47-A8F8-7183998604D5}"/>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14</a:t>
            </a:fld>
            <a:endParaRPr lang="en-US" altLang="en-US">
              <a:solidFill>
                <a:srgbClr val="898989"/>
              </a:solidFill>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0595C1B1-6E15-4553-8859-B828DFD566ED}"/>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3EE431-2BA7-4077-B861-76A9F354F131}"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pic>
        <p:nvPicPr>
          <p:cNvPr id="20483" name="Picture 2" descr="https://cdncontribute.geeksforgeeks.org/wp-content/uploads/3D-array.jpg">
            <a:extLst>
              <a:ext uri="{FF2B5EF4-FFF2-40B4-BE49-F238E27FC236}">
                <a16:creationId xmlns:a16="http://schemas.microsoft.com/office/drawing/2014/main" id="{9AAD12B4-A491-46FD-BDEF-8410CBB34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74" y="1507545"/>
            <a:ext cx="6046244" cy="353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FE6D8CF-F183-4FFC-988C-F79D9AF8D623}"/>
              </a:ext>
            </a:extLst>
          </p:cNvPr>
          <p:cNvSpPr txBox="1"/>
          <p:nvPr/>
        </p:nvSpPr>
        <p:spPr>
          <a:xfrm>
            <a:off x="0" y="608884"/>
            <a:ext cx="7892017" cy="461665"/>
          </a:xfrm>
          <a:prstGeom prst="rect">
            <a:avLst/>
          </a:prstGeom>
          <a:noFill/>
        </p:spPr>
        <p:txBody>
          <a:bodyPr wrap="square">
            <a:spAutoFit/>
          </a:bodyPr>
          <a:lstStyle/>
          <a:p>
            <a:pPr algn="r" eaLnBrk="1" hangingPunct="1">
              <a:buFont typeface="Wingdings" panose="05000000000000000000" pitchFamily="2" charset="2"/>
              <a:buNone/>
            </a:pPr>
            <a:r>
              <a:rPr lang="en-US" altLang="en-US" sz="2400" b="1" dirty="0">
                <a:highlight>
                  <a:srgbClr val="FFFF00"/>
                </a:highlight>
              </a:rPr>
              <a:t>int[][][] num=new int[3][3][3];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2125-FB7D-4850-922C-DB8872F70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6EF0B-8FCD-4C31-A2A8-4C3DB98E9912}"/>
              </a:ext>
            </a:extLst>
          </p:cNvPr>
          <p:cNvSpPr>
            <a:spLocks noGrp="1"/>
          </p:cNvSpPr>
          <p:nvPr>
            <p:ph idx="1"/>
          </p:nvPr>
        </p:nvSpPr>
        <p:spPr/>
        <p:txBody>
          <a:bodyPr/>
          <a:lstStyle/>
          <a:p>
            <a:pPr marL="0" indent="0">
              <a:buNone/>
            </a:pPr>
            <a:r>
              <a:rPr lang="en-US" dirty="0"/>
              <a:t>For example find exam scores obtained by three students of each department in 3 different subjects.</a:t>
            </a:r>
          </a:p>
          <a:p>
            <a:pPr marL="0" indent="0">
              <a:buNone/>
            </a:pPr>
            <a:endParaRPr lang="en-US" dirty="0"/>
          </a:p>
        </p:txBody>
      </p:sp>
    </p:spTree>
    <p:extLst>
      <p:ext uri="{BB962C8B-B14F-4D97-AF65-F5344CB8AC3E}">
        <p14:creationId xmlns:p14="http://schemas.microsoft.com/office/powerpoint/2010/main" val="76700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C2B85-B4AE-4F5D-BB44-B32C875C0550}"/>
              </a:ext>
            </a:extLst>
          </p:cNvPr>
          <p:cNvSpPr>
            <a:spLocks noGrp="1"/>
          </p:cNvSpPr>
          <p:nvPr>
            <p:ph idx="1"/>
          </p:nvPr>
        </p:nvSpPr>
        <p:spPr>
          <a:xfrm>
            <a:off x="156830" y="1388864"/>
            <a:ext cx="7052044" cy="4423172"/>
          </a:xfrm>
        </p:spPr>
        <p:txBody>
          <a:bodyPr/>
          <a:lstStyle/>
          <a:p>
            <a:pPr marL="0" indent="0">
              <a:buNone/>
            </a:pPr>
            <a:endParaRPr lang="en-US" sz="1500" b="1" dirty="0"/>
          </a:p>
          <a:p>
            <a:pPr marL="0" indent="0">
              <a:buNone/>
            </a:pPr>
            <a:r>
              <a:rPr lang="en-US" sz="1500" b="1" dirty="0"/>
              <a:t>Electronics department:</a:t>
            </a:r>
          </a:p>
          <a:p>
            <a:pPr marL="0" indent="0">
              <a:buNone/>
            </a:pPr>
            <a:r>
              <a:rPr lang="en-US" sz="1500" dirty="0"/>
              <a:t>student1 scores: 75, 87, 69</a:t>
            </a:r>
          </a:p>
          <a:p>
            <a:pPr marL="0" indent="0">
              <a:buNone/>
            </a:pPr>
            <a:r>
              <a:rPr lang="en-US" sz="1500" dirty="0"/>
              <a:t>student2 scores: 90, 87, 85</a:t>
            </a:r>
          </a:p>
          <a:p>
            <a:pPr marL="0" indent="0">
              <a:buNone/>
            </a:pPr>
            <a:r>
              <a:rPr lang="en-US" sz="1500" dirty="0"/>
              <a:t>student3 scores: 56, 67, 76</a:t>
            </a:r>
          </a:p>
          <a:p>
            <a:pPr marL="0" indent="0">
              <a:buNone/>
            </a:pPr>
            <a:r>
              <a:rPr lang="en-US" sz="1500" b="1" dirty="0"/>
              <a:t>Computer Science department:</a:t>
            </a:r>
          </a:p>
          <a:p>
            <a:pPr marL="0" indent="0">
              <a:buNone/>
            </a:pPr>
            <a:r>
              <a:rPr lang="en-US" sz="1500" dirty="0"/>
              <a:t>student1 scores: 78, 67, 75</a:t>
            </a:r>
          </a:p>
          <a:p>
            <a:pPr marL="0" indent="0">
              <a:buNone/>
            </a:pPr>
            <a:r>
              <a:rPr lang="en-US" sz="1500" dirty="0"/>
              <a:t>student2 scores: 87, 98, 76</a:t>
            </a:r>
          </a:p>
          <a:p>
            <a:pPr marL="0" indent="0">
              <a:buNone/>
            </a:pPr>
            <a:r>
              <a:rPr lang="en-US" sz="1500" dirty="0"/>
              <a:t>student3 scores: 67, 56, 65</a:t>
            </a:r>
          </a:p>
          <a:p>
            <a:pPr marL="0" indent="0">
              <a:buNone/>
            </a:pPr>
            <a:r>
              <a:rPr lang="en-US" sz="1500" b="1" dirty="0"/>
              <a:t>Information Technology department:</a:t>
            </a:r>
          </a:p>
          <a:p>
            <a:pPr marL="0" indent="0">
              <a:buNone/>
            </a:pPr>
            <a:r>
              <a:rPr lang="en-US" sz="1500" dirty="0"/>
              <a:t>student1 scores: 72, 63, 72</a:t>
            </a:r>
          </a:p>
          <a:p>
            <a:pPr marL="0" indent="0">
              <a:buNone/>
            </a:pPr>
            <a:r>
              <a:rPr lang="en-US" sz="1500" dirty="0"/>
              <a:t>student2 scores: 82, 91, 71</a:t>
            </a:r>
          </a:p>
          <a:p>
            <a:pPr marL="0" indent="0">
              <a:buNone/>
            </a:pPr>
            <a:r>
              <a:rPr lang="en-US" sz="1500" dirty="0"/>
              <a:t>student3 scores: 64, 56, 66</a:t>
            </a:r>
          </a:p>
        </p:txBody>
      </p:sp>
      <p:sp>
        <p:nvSpPr>
          <p:cNvPr id="4" name="TextBox 3">
            <a:extLst>
              <a:ext uri="{FF2B5EF4-FFF2-40B4-BE49-F238E27FC236}">
                <a16:creationId xmlns:a16="http://schemas.microsoft.com/office/drawing/2014/main" id="{DFA5BE72-4336-49CC-9734-AA9B9B5D5CC8}"/>
              </a:ext>
            </a:extLst>
          </p:cNvPr>
          <p:cNvSpPr txBox="1"/>
          <p:nvPr/>
        </p:nvSpPr>
        <p:spPr>
          <a:xfrm>
            <a:off x="3816186" y="1261288"/>
            <a:ext cx="5327814" cy="1200329"/>
          </a:xfrm>
          <a:prstGeom prst="rect">
            <a:avLst/>
          </a:prstGeom>
          <a:noFill/>
        </p:spPr>
        <p:txBody>
          <a:bodyPr wrap="square" rtlCol="0">
            <a:spAutoFit/>
          </a:bodyPr>
          <a:lstStyle/>
          <a:p>
            <a:endParaRPr lang="en-US" dirty="0"/>
          </a:p>
          <a:p>
            <a:r>
              <a:rPr lang="en-US" dirty="0"/>
              <a:t>To store all these exam scores, department-wise,</a:t>
            </a:r>
          </a:p>
          <a:p>
            <a:r>
              <a:rPr lang="en-US" dirty="0"/>
              <a:t> we will need to use three-dimensional array</a:t>
            </a:r>
          </a:p>
          <a:p>
            <a:r>
              <a:rPr lang="en-US" dirty="0"/>
              <a:t>int[ ][ ][ ] scores = new int[3][3][3];</a:t>
            </a:r>
          </a:p>
        </p:txBody>
      </p:sp>
    </p:spTree>
    <p:extLst>
      <p:ext uri="{BB962C8B-B14F-4D97-AF65-F5344CB8AC3E}">
        <p14:creationId xmlns:p14="http://schemas.microsoft.com/office/powerpoint/2010/main" val="340098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63305A8-70EE-45F6-B1BD-DD040D99AD9C}"/>
              </a:ext>
            </a:extLst>
          </p:cNvPr>
          <p:cNvSpPr>
            <a:spLocks noGrp="1"/>
          </p:cNvSpPr>
          <p:nvPr>
            <p:ph type="title"/>
          </p:nvPr>
        </p:nvSpPr>
        <p:spPr/>
        <p:txBody>
          <a:bodyPr/>
          <a:lstStyle/>
          <a:p>
            <a:pPr eaLnBrk="1" hangingPunct="1"/>
            <a:r>
              <a:rPr lang="en-US" altLang="en-US"/>
              <a:t>4 D Array</a:t>
            </a:r>
          </a:p>
        </p:txBody>
      </p:sp>
      <p:sp>
        <p:nvSpPr>
          <p:cNvPr id="21507" name="Content Placeholder 2">
            <a:extLst>
              <a:ext uri="{FF2B5EF4-FFF2-40B4-BE49-F238E27FC236}">
                <a16:creationId xmlns:a16="http://schemas.microsoft.com/office/drawing/2014/main" id="{22E262EB-D117-4E84-BE93-F2858E14E107}"/>
              </a:ext>
            </a:extLst>
          </p:cNvPr>
          <p:cNvSpPr>
            <a:spLocks noGrp="1"/>
          </p:cNvSpPr>
          <p:nvPr>
            <p:ph sz="quarter" idx="1"/>
          </p:nvPr>
        </p:nvSpPr>
        <p:spPr>
          <a:xfrm>
            <a:off x="361507" y="1435395"/>
            <a:ext cx="8686800" cy="3419974"/>
          </a:xfrm>
        </p:spPr>
        <p:txBody>
          <a:bodyPr/>
          <a:lstStyle/>
          <a:p>
            <a:pPr marL="0" indent="0" eaLnBrk="1" hangingPunct="1">
              <a:buNone/>
            </a:pPr>
            <a:r>
              <a:rPr lang="en-US" altLang="en-US" dirty="0"/>
              <a:t>4D:- Array of Array(Array of 3 D Array)</a:t>
            </a:r>
          </a:p>
          <a:p>
            <a:pPr marL="0" indent="0">
              <a:buNone/>
            </a:pPr>
            <a:r>
              <a:rPr lang="en-US" altLang="en-US" dirty="0"/>
              <a:t> int [][][][] num=new int[2][2][2][2];</a:t>
            </a:r>
          </a:p>
          <a:p>
            <a:pPr marL="0" indent="0">
              <a:buNone/>
            </a:pPr>
            <a:endParaRPr lang="en-US" altLang="en-US" dirty="0"/>
          </a:p>
          <a:p>
            <a:pPr marL="0" indent="0">
              <a:buNone/>
            </a:pPr>
            <a:r>
              <a:rPr lang="en-US" altLang="en-US" dirty="0"/>
              <a:t>Multi dimensional array means array of arrays. </a:t>
            </a:r>
          </a:p>
        </p:txBody>
      </p:sp>
      <p:sp>
        <p:nvSpPr>
          <p:cNvPr id="24580" name="Slide Number Placeholder 3">
            <a:extLst>
              <a:ext uri="{FF2B5EF4-FFF2-40B4-BE49-F238E27FC236}">
                <a16:creationId xmlns:a16="http://schemas.microsoft.com/office/drawing/2014/main" id="{AD5DF288-C29E-4243-948C-2EB5378179BC}"/>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18</a:t>
            </a:fld>
            <a:endParaRPr lang="en-US" altLang="en-US">
              <a:solidFill>
                <a:srgbClr val="898989"/>
              </a:solidFill>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1485900" y="205978"/>
            <a:ext cx="7349756" cy="899808"/>
          </a:xfrm>
        </p:spPr>
        <p:txBody>
          <a:bodyPr>
            <a:normAutofit/>
          </a:bodyPr>
          <a:lstStyle/>
          <a:p>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489098" y="1435395"/>
            <a:ext cx="7169002" cy="3159228"/>
          </a:xfrm>
        </p:spPr>
        <p:txBody>
          <a:bodyPr>
            <a:normAutofit/>
          </a:bodyPr>
          <a:lstStyle/>
          <a:p>
            <a:pPr algn="just">
              <a:buFont typeface="Wingdings" panose="05000000000000000000" pitchFamily="2" charset="2"/>
              <a:buChar char="q"/>
            </a:pPr>
            <a:r>
              <a:rPr lang="en-US" altLang="en-US" sz="2400" dirty="0"/>
              <a:t> String is a sequence of characters. But in Java, string is an object that represents a sequence of characters. </a:t>
            </a:r>
          </a:p>
          <a:p>
            <a:pPr algn="just">
              <a:buFont typeface="Wingdings" panose="05000000000000000000" pitchFamily="2" charset="2"/>
              <a:buChar char="q"/>
            </a:pPr>
            <a:r>
              <a:rPr lang="en-US" altLang="en-US" sz="2400" dirty="0"/>
              <a:t>The </a:t>
            </a:r>
            <a:r>
              <a:rPr lang="en-US" altLang="en-US" sz="2400" dirty="0" err="1"/>
              <a:t>java.lang.String</a:t>
            </a:r>
            <a:r>
              <a:rPr lang="en-US" altLang="en-US" sz="2400" dirty="0"/>
              <a:t> class is used to create a string object.</a:t>
            </a:r>
          </a:p>
          <a:p>
            <a:pPr algn="just">
              <a:buFont typeface="Wingdings" panose="05000000000000000000" pitchFamily="2" charset="2"/>
              <a:buChar char="q"/>
            </a:pPr>
            <a:r>
              <a:rPr lang="en-US" altLang="en-US" sz="2400" dirty="0"/>
              <a:t> In java, String objects are </a:t>
            </a:r>
            <a:r>
              <a:rPr lang="en-US" altLang="en-US" sz="2400" b="1" dirty="0"/>
              <a:t>immutable</a:t>
            </a:r>
            <a:r>
              <a:rPr lang="en-US" altLang="en-US" sz="2400" dirty="0"/>
              <a:t> which means a constant and cannot be changed once created.</a:t>
            </a:r>
          </a:p>
          <a:p>
            <a:pPr marL="0" indent="0">
              <a:buNone/>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C9FAA2-4FB3-486C-B28A-F0085BD0DAB8}"/>
              </a:ext>
            </a:extLst>
          </p:cNvPr>
          <p:cNvSpPr>
            <a:spLocks noGrp="1"/>
          </p:cNvSpPr>
          <p:nvPr>
            <p:ph type="title"/>
          </p:nvPr>
        </p:nvSpPr>
        <p:spPr/>
        <p:txBody>
          <a:bodyPr/>
          <a:lstStyle/>
          <a:p>
            <a:pPr eaLnBrk="1" hangingPunct="1"/>
            <a:r>
              <a:rPr lang="en-US" altLang="en-US"/>
              <a:t>Array</a:t>
            </a:r>
          </a:p>
        </p:txBody>
      </p:sp>
      <p:sp>
        <p:nvSpPr>
          <p:cNvPr id="6147" name="Content Placeholder 2">
            <a:extLst>
              <a:ext uri="{FF2B5EF4-FFF2-40B4-BE49-F238E27FC236}">
                <a16:creationId xmlns:a16="http://schemas.microsoft.com/office/drawing/2014/main" id="{960DC952-0538-414C-813C-CF0777730703}"/>
              </a:ext>
            </a:extLst>
          </p:cNvPr>
          <p:cNvSpPr>
            <a:spLocks noGrp="1"/>
          </p:cNvSpPr>
          <p:nvPr>
            <p:ph sz="quarter" idx="1"/>
          </p:nvPr>
        </p:nvSpPr>
        <p:spPr>
          <a:xfrm>
            <a:off x="494069" y="1541721"/>
            <a:ext cx="7926917" cy="3313648"/>
          </a:xfrm>
        </p:spPr>
        <p:txBody>
          <a:bodyPr>
            <a:normAutofit lnSpcReduction="10000"/>
          </a:bodyPr>
          <a:lstStyle/>
          <a:p>
            <a:pPr eaLnBrk="1" hangingPunct="1"/>
            <a:r>
              <a:rPr lang="en-US" altLang="en-US" sz="2600" dirty="0"/>
              <a:t>Array is a collection of similar type of elements that have contiguous memory location.</a:t>
            </a:r>
          </a:p>
          <a:p>
            <a:pPr eaLnBrk="1" hangingPunct="1"/>
            <a:r>
              <a:rPr lang="en-US" altLang="en-US" sz="2600" dirty="0"/>
              <a:t>In java, array is an object the contains elements of similar data type. </a:t>
            </a:r>
          </a:p>
          <a:p>
            <a:pPr eaLnBrk="1" hangingPunct="1"/>
            <a:r>
              <a:rPr lang="en-US" altLang="en-US" sz="2600" dirty="0"/>
              <a:t>It is a data structure where we store similar elements. We can store only fixed elements in an array.</a:t>
            </a:r>
          </a:p>
          <a:p>
            <a:pPr eaLnBrk="1" hangingPunct="1"/>
            <a:r>
              <a:rPr lang="en-US" altLang="en-US" sz="2600" dirty="0"/>
              <a:t>Array is index based, first element of the array is stored at 0 index.</a:t>
            </a:r>
          </a:p>
          <a:p>
            <a:pPr eaLnBrk="1" hangingPunct="1">
              <a:buFont typeface="Wingdings" panose="05000000000000000000" pitchFamily="2" charset="2"/>
              <a:buNone/>
            </a:pPr>
            <a:endParaRPr lang="en-US" altLang="en-US" dirty="0"/>
          </a:p>
        </p:txBody>
      </p:sp>
      <p:sp>
        <p:nvSpPr>
          <p:cNvPr id="9220" name="Slide Number Placeholder 3">
            <a:extLst>
              <a:ext uri="{FF2B5EF4-FFF2-40B4-BE49-F238E27FC236}">
                <a16:creationId xmlns:a16="http://schemas.microsoft.com/office/drawing/2014/main" id="{DBD458B7-5957-4CD5-A22B-0CA2B1BDD5D3}"/>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2</a:t>
            </a:fld>
            <a:endParaRPr lang="en-US" altLang="en-US">
              <a:solidFill>
                <a:srgbClr val="898989"/>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lstStyle/>
          <a:p>
            <a:r>
              <a:rPr lang="en-US" altLang="en-US"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a:xfrm>
            <a:off x="197900" y="1729251"/>
            <a:ext cx="8246070" cy="3414249"/>
          </a:xfrm>
        </p:spPr>
        <p:txBody>
          <a:bodyPr/>
          <a:lstStyle/>
          <a:p>
            <a:pPr>
              <a:buFont typeface="Arial" panose="020B0604020202020204" pitchFamily="34" charset="0"/>
              <a:buNone/>
            </a:pPr>
            <a:r>
              <a:rPr lang="en-US" altLang="en-US" b="1" dirty="0"/>
              <a:t>public</a:t>
            </a:r>
            <a:r>
              <a:rPr lang="en-US" altLang="en-US" dirty="0"/>
              <a:t> </a:t>
            </a:r>
            <a:r>
              <a:rPr lang="en-US" altLang="en-US" b="1" dirty="0"/>
              <a:t>static</a:t>
            </a:r>
            <a:r>
              <a:rPr lang="en-US" altLang="en-US" dirty="0"/>
              <a:t> </a:t>
            </a:r>
            <a:r>
              <a:rPr lang="en-US" altLang="en-US" b="1" dirty="0"/>
              <a:t>void</a:t>
            </a:r>
            <a:r>
              <a:rPr lang="en-US" altLang="en-US" dirty="0"/>
              <a:t> main(String </a:t>
            </a:r>
            <a:r>
              <a:rPr lang="en-US" altLang="en-US" dirty="0" err="1"/>
              <a:t>args</a:t>
            </a:r>
            <a:r>
              <a:rPr lang="en-US" altLang="en-US" dirty="0"/>
              <a:t>[]){  </a:t>
            </a:r>
          </a:p>
          <a:p>
            <a:pPr>
              <a:buFont typeface="Arial" panose="020B0604020202020204" pitchFamily="34" charset="0"/>
              <a:buNone/>
            </a:pPr>
            <a:r>
              <a:rPr lang="en-US" altLang="en-US" dirty="0"/>
              <a:t>   String s=“Kumar";  </a:t>
            </a:r>
          </a:p>
          <a:p>
            <a:pPr>
              <a:buFont typeface="Arial" panose="020B0604020202020204" pitchFamily="34" charset="0"/>
              <a:buNone/>
            </a:pPr>
            <a:r>
              <a:rPr lang="en-US" altLang="en-US" dirty="0"/>
              <a:t>   </a:t>
            </a:r>
            <a:r>
              <a:rPr lang="en-US" altLang="en-US" dirty="0" err="1"/>
              <a:t>s.concat</a:t>
            </a:r>
            <a:r>
              <a:rPr lang="en-US" altLang="en-US" dirty="0"/>
              <a:t>(" Vishal"); </a:t>
            </a:r>
          </a:p>
          <a:p>
            <a:pPr>
              <a:buFont typeface="Arial" panose="020B0604020202020204" pitchFamily="34" charset="0"/>
              <a:buNone/>
            </a:pPr>
            <a:r>
              <a:rPr lang="en-US" altLang="en-US" dirty="0"/>
              <a:t>   </a:t>
            </a:r>
            <a:r>
              <a:rPr lang="en-US" altLang="en-US" dirty="0" err="1"/>
              <a:t>System.out.println</a:t>
            </a:r>
            <a:r>
              <a:rPr lang="en-US" altLang="en-US" dirty="0"/>
              <a:t>(s);</a:t>
            </a:r>
          </a:p>
          <a:p>
            <a:pPr>
              <a:buFont typeface="Arial" panose="020B0604020202020204" pitchFamily="34" charset="0"/>
              <a:buNone/>
            </a:pPr>
            <a:r>
              <a:rPr lang="en-US" altLang="en-US" dirty="0"/>
              <a:t> }  </a:t>
            </a:r>
          </a:p>
          <a:p>
            <a:pPr>
              <a:buFont typeface="Arial" panose="020B0604020202020204" pitchFamily="34" charset="0"/>
              <a:buNone/>
            </a:pPr>
            <a:r>
              <a:rPr lang="en-US" altLang="en-US" dirty="0"/>
              <a:t>Output: Kumar </a:t>
            </a:r>
          </a:p>
        </p:txBody>
      </p:sp>
    </p:spTree>
    <p:extLst>
      <p:ext uri="{BB962C8B-B14F-4D97-AF65-F5344CB8AC3E}">
        <p14:creationId xmlns:p14="http://schemas.microsoft.com/office/powerpoint/2010/main" val="238799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2B4B442-6DAE-4A27-A998-E64785997C71}"/>
              </a:ext>
            </a:extLst>
          </p:cNvPr>
          <p:cNvSpPr/>
          <p:nvPr/>
        </p:nvSpPr>
        <p:spPr>
          <a:xfrm>
            <a:off x="5348176" y="1201478"/>
            <a:ext cx="2424223" cy="3027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S</a:t>
            </a:r>
          </a:p>
        </p:txBody>
      </p:sp>
      <p:sp>
        <p:nvSpPr>
          <p:cNvPr id="5" name="Rectangle 4">
            <a:extLst>
              <a:ext uri="{FF2B5EF4-FFF2-40B4-BE49-F238E27FC236}">
                <a16:creationId xmlns:a16="http://schemas.microsoft.com/office/drawing/2014/main" id="{DD180777-FF8E-4E7F-93BE-F4EF4B2CE793}"/>
              </a:ext>
            </a:extLst>
          </p:cNvPr>
          <p:cNvSpPr/>
          <p:nvPr/>
        </p:nvSpPr>
        <p:spPr>
          <a:xfrm>
            <a:off x="5943600" y="1657350"/>
            <a:ext cx="1314450" cy="1600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cxnSp>
        <p:nvCxnSpPr>
          <p:cNvPr id="6" name="Straight Connector 5">
            <a:extLst>
              <a:ext uri="{FF2B5EF4-FFF2-40B4-BE49-F238E27FC236}">
                <a16:creationId xmlns:a16="http://schemas.microsoft.com/office/drawing/2014/main" id="{16555F40-B5E3-47AB-9A1C-696A1EF99346}"/>
              </a:ext>
            </a:extLst>
          </p:cNvPr>
          <p:cNvCxnSpPr/>
          <p:nvPr/>
        </p:nvCxnSpPr>
        <p:spPr>
          <a:xfrm>
            <a:off x="5943600" y="200025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844E368-38E5-44F7-9A35-EB0C54C05C6A}"/>
              </a:ext>
            </a:extLst>
          </p:cNvPr>
          <p:cNvCxnSpPr/>
          <p:nvPr/>
        </p:nvCxnSpPr>
        <p:spPr>
          <a:xfrm>
            <a:off x="5943600" y="240030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92EB50-B9FA-4BDF-AA4F-22B24E9120F4}"/>
              </a:ext>
            </a:extLst>
          </p:cNvPr>
          <p:cNvCxnSpPr/>
          <p:nvPr/>
        </p:nvCxnSpPr>
        <p:spPr>
          <a:xfrm>
            <a:off x="5943600" y="274320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7B6FC3-051C-4CE2-8481-E7E71DA0384A}"/>
              </a:ext>
            </a:extLst>
          </p:cNvPr>
          <p:cNvCxnSpPr/>
          <p:nvPr/>
        </p:nvCxnSpPr>
        <p:spPr>
          <a:xfrm>
            <a:off x="5943600" y="302895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64520" name="Rectangle 16">
            <a:extLst>
              <a:ext uri="{FF2B5EF4-FFF2-40B4-BE49-F238E27FC236}">
                <a16:creationId xmlns:a16="http://schemas.microsoft.com/office/drawing/2014/main" id="{4A5A4390-02A0-4B51-A192-62FC741E7D56}"/>
              </a:ext>
            </a:extLst>
          </p:cNvPr>
          <p:cNvSpPr>
            <a:spLocks noChangeArrowheads="1"/>
          </p:cNvSpPr>
          <p:nvPr/>
        </p:nvSpPr>
        <p:spPr bwMode="auto">
          <a:xfrm>
            <a:off x="6229350" y="1657350"/>
            <a:ext cx="69442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Kumar</a:t>
            </a:r>
          </a:p>
        </p:txBody>
      </p:sp>
      <p:sp>
        <p:nvSpPr>
          <p:cNvPr id="11" name="Rectangle 10">
            <a:extLst>
              <a:ext uri="{FF2B5EF4-FFF2-40B4-BE49-F238E27FC236}">
                <a16:creationId xmlns:a16="http://schemas.microsoft.com/office/drawing/2014/main" id="{E5AC34C5-6D2C-4145-9A18-0201B469DC69}"/>
              </a:ext>
            </a:extLst>
          </p:cNvPr>
          <p:cNvSpPr/>
          <p:nvPr/>
        </p:nvSpPr>
        <p:spPr>
          <a:xfrm>
            <a:off x="3028950" y="18288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s1</a:t>
            </a:r>
          </a:p>
        </p:txBody>
      </p:sp>
      <p:cxnSp>
        <p:nvCxnSpPr>
          <p:cNvPr id="13" name="Straight Arrow Connector 12">
            <a:extLst>
              <a:ext uri="{FF2B5EF4-FFF2-40B4-BE49-F238E27FC236}">
                <a16:creationId xmlns:a16="http://schemas.microsoft.com/office/drawing/2014/main" id="{803CBF85-7DA2-4C50-93EF-99DF022D9B14}"/>
              </a:ext>
            </a:extLst>
          </p:cNvPr>
          <p:cNvCxnSpPr/>
          <p:nvPr/>
        </p:nvCxnSpPr>
        <p:spPr>
          <a:xfrm flipV="1">
            <a:off x="3771900" y="1828800"/>
            <a:ext cx="2114550" cy="22860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3" name="Rectangle 13">
            <a:extLst>
              <a:ext uri="{FF2B5EF4-FFF2-40B4-BE49-F238E27FC236}">
                <a16:creationId xmlns:a16="http://schemas.microsoft.com/office/drawing/2014/main" id="{86DCD2B4-A06C-44D4-B6C7-9B529069EAD8}"/>
              </a:ext>
            </a:extLst>
          </p:cNvPr>
          <p:cNvSpPr>
            <a:spLocks noChangeArrowheads="1"/>
          </p:cNvSpPr>
          <p:nvPr/>
        </p:nvSpPr>
        <p:spPr bwMode="auto">
          <a:xfrm>
            <a:off x="6057900" y="2057400"/>
            <a:ext cx="121065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Kumar Vishal</a:t>
            </a:r>
          </a:p>
        </p:txBody>
      </p:sp>
      <p:sp>
        <p:nvSpPr>
          <p:cNvPr id="64524" name="TextBox 14">
            <a:extLst>
              <a:ext uri="{FF2B5EF4-FFF2-40B4-BE49-F238E27FC236}">
                <a16:creationId xmlns:a16="http://schemas.microsoft.com/office/drawing/2014/main" id="{2D57E431-B90E-4E3F-AAA0-E15521229B46}"/>
              </a:ext>
            </a:extLst>
          </p:cNvPr>
          <p:cNvSpPr txBox="1">
            <a:spLocks noChangeArrowheads="1"/>
          </p:cNvSpPr>
          <p:nvPr/>
        </p:nvSpPr>
        <p:spPr bwMode="auto">
          <a:xfrm>
            <a:off x="437476" y="2571750"/>
            <a:ext cx="2896947"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dirty="0"/>
              <a:t>Here value not changed new object</a:t>
            </a:r>
          </a:p>
          <a:p>
            <a:pPr eaLnBrk="1" hangingPunct="1"/>
            <a:r>
              <a:rPr lang="en-US" altLang="en-US" sz="1350" dirty="0"/>
              <a:t> Kumar Vishal has created </a:t>
            </a:r>
          </a:p>
          <a:p>
            <a:pPr eaLnBrk="1" hangingPunct="1"/>
            <a:endParaRPr lang="en-US" altLang="en-US" sz="1350" dirty="0"/>
          </a:p>
        </p:txBody>
      </p:sp>
    </p:spTree>
    <p:extLst>
      <p:ext uri="{BB962C8B-B14F-4D97-AF65-F5344CB8AC3E}">
        <p14:creationId xmlns:p14="http://schemas.microsoft.com/office/powerpoint/2010/main" val="98356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112D43B-14F0-4201-8F53-10A8F71F3429}"/>
              </a:ext>
            </a:extLst>
          </p:cNvPr>
          <p:cNvSpPr>
            <a:spLocks noGrp="1"/>
          </p:cNvSpPr>
          <p:nvPr>
            <p:ph type="title"/>
          </p:nvPr>
        </p:nvSpPr>
        <p:spPr/>
        <p:txBody>
          <a:bodyPr>
            <a:normAutofit fontScale="90000"/>
          </a:bodyPr>
          <a:lstStyle/>
          <a:p>
            <a:br>
              <a:rPr lang="en-US" altLang="en-US" sz="2700" dirty="0"/>
            </a:br>
            <a:br>
              <a:rPr lang="en-US" altLang="en-US" sz="2700" dirty="0"/>
            </a:br>
            <a:r>
              <a:rPr lang="en-US" altLang="en-US" sz="2700" dirty="0">
                <a:highlight>
                  <a:srgbClr val="FFFF00"/>
                </a:highlight>
              </a:rPr>
              <a:t>Why string objects are immutable in java?</a:t>
            </a:r>
            <a:br>
              <a:rPr lang="en-US" altLang="en-US" sz="2700" dirty="0">
                <a:highlight>
                  <a:srgbClr val="FFFF00"/>
                </a:highlight>
              </a:rPr>
            </a:br>
            <a:endParaRPr lang="en-US" altLang="en-US" sz="2700" dirty="0">
              <a:highlight>
                <a:srgbClr val="FFFF00"/>
              </a:highlight>
            </a:endParaRPr>
          </a:p>
        </p:txBody>
      </p:sp>
      <p:sp>
        <p:nvSpPr>
          <p:cNvPr id="65539" name="Content Placeholder 2">
            <a:extLst>
              <a:ext uri="{FF2B5EF4-FFF2-40B4-BE49-F238E27FC236}">
                <a16:creationId xmlns:a16="http://schemas.microsoft.com/office/drawing/2014/main" id="{8E542EC5-94B8-4377-8029-0B9F88B3C170}"/>
              </a:ext>
            </a:extLst>
          </p:cNvPr>
          <p:cNvSpPr>
            <a:spLocks noGrp="1"/>
          </p:cNvSpPr>
          <p:nvPr>
            <p:ph idx="1"/>
          </p:nvPr>
        </p:nvSpPr>
        <p:spPr/>
        <p:txBody>
          <a:bodyPr>
            <a:normAutofit/>
          </a:bodyPr>
          <a:lstStyle/>
          <a:p>
            <a:pPr marL="0" indent="0" algn="just">
              <a:buNone/>
            </a:pPr>
            <a:r>
              <a:rPr lang="en-US" altLang="en-US" sz="2400" dirty="0"/>
              <a:t>Because java uses the concept of string literal. Suppose there are 5 reference variables, all refers to one object “</a:t>
            </a:r>
            <a:r>
              <a:rPr lang="en-US" altLang="en-US" sz="2400" dirty="0" err="1"/>
              <a:t>kumar</a:t>
            </a:r>
            <a:r>
              <a:rPr lang="en-US" altLang="en-US" sz="2400" dirty="0"/>
              <a:t>".If one reference variable changes the value of the object, it will be affected to all the reference variables. That is why string objects are immutable in java.</a:t>
            </a:r>
          </a:p>
        </p:txBody>
      </p:sp>
    </p:spTree>
    <p:extLst>
      <p:ext uri="{BB962C8B-B14F-4D97-AF65-F5344CB8AC3E}">
        <p14:creationId xmlns:p14="http://schemas.microsoft.com/office/powerpoint/2010/main" val="219736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A8F-2DEB-4C3B-890C-A522669CD9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696FC-A89A-400B-A339-586719F88338}"/>
              </a:ext>
            </a:extLst>
          </p:cNvPr>
          <p:cNvSpPr>
            <a:spLocks noGrp="1"/>
          </p:cNvSpPr>
          <p:nvPr>
            <p:ph idx="1"/>
          </p:nvPr>
        </p:nvSpPr>
        <p:spPr/>
        <p:txBody>
          <a:bodyPr/>
          <a:lstStyle/>
          <a:p>
            <a:pPr>
              <a:buFont typeface="Arial" panose="020B0604020202020204" pitchFamily="34" charset="0"/>
              <a:buNone/>
            </a:pPr>
            <a:r>
              <a:rPr lang="en-US" altLang="en-US" sz="2100" dirty="0">
                <a:highlight>
                  <a:srgbClr val="FFFF00"/>
                </a:highlight>
              </a:rPr>
              <a:t>There are two ways to create String object:</a:t>
            </a:r>
          </a:p>
          <a:p>
            <a:pPr lvl="1">
              <a:buFont typeface="Wingdings" panose="05000000000000000000" pitchFamily="2" charset="2"/>
              <a:buChar char="Ø"/>
            </a:pPr>
            <a:r>
              <a:rPr lang="en-US" altLang="en-US" sz="1800" dirty="0"/>
              <a:t>By string literal</a:t>
            </a:r>
          </a:p>
          <a:p>
            <a:pPr lvl="1">
              <a:buFont typeface="Wingdings" panose="05000000000000000000" pitchFamily="2" charset="2"/>
              <a:buChar char="Ø"/>
            </a:pPr>
            <a:r>
              <a:rPr lang="en-US" altLang="en-US" sz="1800" dirty="0"/>
              <a:t>By new keyword</a:t>
            </a:r>
          </a:p>
          <a:p>
            <a:pPr marL="0" indent="0">
              <a:buNone/>
            </a:pPr>
            <a:endParaRPr lang="en-US" dirty="0"/>
          </a:p>
        </p:txBody>
      </p:sp>
    </p:spTree>
    <p:extLst>
      <p:ext uri="{BB962C8B-B14F-4D97-AF65-F5344CB8AC3E}">
        <p14:creationId xmlns:p14="http://schemas.microsoft.com/office/powerpoint/2010/main" val="128269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D618644-9444-4686-BC2E-09F5D224EB3F}"/>
              </a:ext>
            </a:extLst>
          </p:cNvPr>
          <p:cNvSpPr>
            <a:spLocks noGrp="1"/>
          </p:cNvSpPr>
          <p:nvPr>
            <p:ph type="title"/>
          </p:nvPr>
        </p:nvSpPr>
        <p:spPr/>
        <p:txBody>
          <a:bodyPr/>
          <a:lstStyle/>
          <a:p>
            <a:r>
              <a:rPr lang="en-US" altLang="en-US" dirty="0"/>
              <a:t>string literal</a:t>
            </a:r>
          </a:p>
        </p:txBody>
      </p:sp>
      <p:sp>
        <p:nvSpPr>
          <p:cNvPr id="43011" name="Content Placeholder 2">
            <a:extLst>
              <a:ext uri="{FF2B5EF4-FFF2-40B4-BE49-F238E27FC236}">
                <a16:creationId xmlns:a16="http://schemas.microsoft.com/office/drawing/2014/main" id="{0AFC9F0B-324A-4DA4-8AE8-98465776364B}"/>
              </a:ext>
            </a:extLst>
          </p:cNvPr>
          <p:cNvSpPr>
            <a:spLocks noGrp="1"/>
          </p:cNvSpPr>
          <p:nvPr>
            <p:ph idx="1"/>
          </p:nvPr>
        </p:nvSpPr>
        <p:spPr/>
        <p:txBody>
          <a:bodyPr/>
          <a:lstStyle/>
          <a:p>
            <a:pPr>
              <a:buFont typeface="Arial" panose="020B0604020202020204" pitchFamily="34" charset="0"/>
              <a:buNone/>
            </a:pPr>
            <a:r>
              <a:rPr lang="en-US" altLang="en-US" dirty="0"/>
              <a:t>String s=“</a:t>
            </a:r>
            <a:r>
              <a:rPr lang="en-US" altLang="en-US" dirty="0" err="1"/>
              <a:t>kumar</a:t>
            </a:r>
            <a:r>
              <a:rPr lang="en-US" altLang="en-US" dirty="0"/>
              <a:t>";  </a:t>
            </a:r>
          </a:p>
          <a:p>
            <a:pPr algn="just">
              <a:buFont typeface="Arial" panose="020B0604020202020204" pitchFamily="34" charset="0"/>
              <a:buNone/>
            </a:pPr>
            <a:r>
              <a:rPr lang="en-US" altLang="en-US" sz="1800" dirty="0"/>
              <a:t>    Each time you create a string literal, the JVM checks the "string pool" first. If the string already exists in the pool, a reference to the pooled object is returned. If the string doesn't exist in the pool, a new string object is created and placed in the pool. </a:t>
            </a:r>
          </a:p>
          <a:p>
            <a:pPr>
              <a:buFont typeface="Arial" panose="020B0604020202020204" pitchFamily="34" charset="0"/>
              <a:buNone/>
            </a:pPr>
            <a:r>
              <a:rPr lang="en-US" altLang="en-US" dirty="0"/>
              <a:t>String s1=“</a:t>
            </a:r>
            <a:r>
              <a:rPr lang="en-US" altLang="en-US" dirty="0" err="1"/>
              <a:t>kumar</a:t>
            </a:r>
            <a:r>
              <a:rPr lang="en-US" altLang="en-US" dirty="0"/>
              <a:t>";  </a:t>
            </a:r>
          </a:p>
          <a:p>
            <a:pPr>
              <a:buFont typeface="Arial" panose="020B0604020202020204" pitchFamily="34" charset="0"/>
              <a:buNone/>
            </a:pPr>
            <a:r>
              <a:rPr lang="en-US" altLang="en-US" dirty="0"/>
              <a:t>String s2=“</a:t>
            </a:r>
            <a:r>
              <a:rPr lang="en-US" altLang="en-US" dirty="0" err="1"/>
              <a:t>kumar</a:t>
            </a:r>
            <a:r>
              <a:rPr lang="en-US" altLang="en-US" dirty="0"/>
              <a:t>";</a:t>
            </a:r>
          </a:p>
          <a:p>
            <a:pPr>
              <a:buFont typeface="Arial" panose="020B0604020202020204" pitchFamily="34" charset="0"/>
              <a:buNone/>
            </a:pPr>
            <a:r>
              <a:rPr lang="en-US" altLang="en-US" dirty="0"/>
              <a:t>//It doesn't create a new string object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8" name="Oval 7">
            <a:extLst>
              <a:ext uri="{FF2B5EF4-FFF2-40B4-BE49-F238E27FC236}">
                <a16:creationId xmlns:a16="http://schemas.microsoft.com/office/drawing/2014/main" id="{F0F69A96-400B-40DF-AA60-296DFF2A3212}"/>
              </a:ext>
            </a:extLst>
          </p:cNvPr>
          <p:cNvSpPr/>
          <p:nvPr/>
        </p:nvSpPr>
        <p:spPr>
          <a:xfrm>
            <a:off x="6515100" y="3600450"/>
            <a:ext cx="120015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kumar</a:t>
            </a:r>
          </a:p>
        </p:txBody>
      </p:sp>
      <p:sp>
        <p:nvSpPr>
          <p:cNvPr id="11" name="Rectangle 10">
            <a:extLst>
              <a:ext uri="{FF2B5EF4-FFF2-40B4-BE49-F238E27FC236}">
                <a16:creationId xmlns:a16="http://schemas.microsoft.com/office/drawing/2014/main" id="{625CBE06-36D8-4A70-B0BD-1B483987163F}"/>
              </a:ext>
            </a:extLst>
          </p:cNvPr>
          <p:cNvSpPr/>
          <p:nvPr/>
        </p:nvSpPr>
        <p:spPr>
          <a:xfrm>
            <a:off x="5086350" y="3600450"/>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s1</a:t>
            </a:r>
          </a:p>
        </p:txBody>
      </p:sp>
      <p:sp>
        <p:nvSpPr>
          <p:cNvPr id="12" name="Rectangle 11">
            <a:extLst>
              <a:ext uri="{FF2B5EF4-FFF2-40B4-BE49-F238E27FC236}">
                <a16:creationId xmlns:a16="http://schemas.microsoft.com/office/drawing/2014/main" id="{C5D6587B-723C-4691-B45E-02B8C473D262}"/>
              </a:ext>
            </a:extLst>
          </p:cNvPr>
          <p:cNvSpPr/>
          <p:nvPr/>
        </p:nvSpPr>
        <p:spPr>
          <a:xfrm>
            <a:off x="5143500" y="4514850"/>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s2</a:t>
            </a:r>
          </a:p>
        </p:txBody>
      </p:sp>
      <p:cxnSp>
        <p:nvCxnSpPr>
          <p:cNvPr id="14" name="Straight Arrow Connector 13">
            <a:extLst>
              <a:ext uri="{FF2B5EF4-FFF2-40B4-BE49-F238E27FC236}">
                <a16:creationId xmlns:a16="http://schemas.microsoft.com/office/drawing/2014/main" id="{A0369C11-2401-4275-89D2-C5DEAF3362AC}"/>
              </a:ext>
            </a:extLst>
          </p:cNvPr>
          <p:cNvCxnSpPr/>
          <p:nvPr/>
        </p:nvCxnSpPr>
        <p:spPr>
          <a:xfrm>
            <a:off x="5657850" y="3943350"/>
            <a:ext cx="80010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34306E-009F-46D6-AD4F-97952C43BDCC}"/>
              </a:ext>
            </a:extLst>
          </p:cNvPr>
          <p:cNvCxnSpPr>
            <a:stCxn id="12" idx="3"/>
          </p:cNvCxnSpPr>
          <p:nvPr/>
        </p:nvCxnSpPr>
        <p:spPr>
          <a:xfrm flipV="1">
            <a:off x="5715000" y="4229100"/>
            <a:ext cx="742950" cy="514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1" name="TextBox 17">
            <a:extLst>
              <a:ext uri="{FF2B5EF4-FFF2-40B4-BE49-F238E27FC236}">
                <a16:creationId xmlns:a16="http://schemas.microsoft.com/office/drawing/2014/main" id="{B37FB9EF-8294-49AC-B6A5-A6877EA0EB57}"/>
              </a:ext>
            </a:extLst>
          </p:cNvPr>
          <p:cNvSpPr txBox="1">
            <a:spLocks noChangeArrowheads="1"/>
          </p:cNvSpPr>
          <p:nvPr/>
        </p:nvSpPr>
        <p:spPr bwMode="auto">
          <a:xfrm>
            <a:off x="6057900" y="4686300"/>
            <a:ext cx="181094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string constant pool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A341BC5-DF50-4CB5-9501-DC17598353EF}"/>
              </a:ext>
            </a:extLst>
          </p:cNvPr>
          <p:cNvSpPr>
            <a:spLocks noGrp="1"/>
          </p:cNvSpPr>
          <p:nvPr>
            <p:ph type="title"/>
          </p:nvPr>
        </p:nvSpPr>
        <p:spPr>
          <a:xfrm>
            <a:off x="1485899" y="205978"/>
            <a:ext cx="7371021" cy="651272"/>
          </a:xfrm>
        </p:spPr>
        <p:txBody>
          <a:bodyPr>
            <a:normAutofit fontScale="90000"/>
          </a:bodyPr>
          <a:lstStyle/>
          <a:p>
            <a:br>
              <a:rPr lang="en-US" altLang="en-US" dirty="0"/>
            </a:br>
            <a:r>
              <a:rPr lang="en-US" altLang="en-US" dirty="0"/>
              <a:t>By new keyword:</a:t>
            </a:r>
            <a:br>
              <a:rPr lang="en-US" altLang="en-US" dirty="0"/>
            </a:br>
            <a:endParaRPr lang="en-US" altLang="en-US" dirty="0"/>
          </a:p>
        </p:txBody>
      </p:sp>
      <p:sp>
        <p:nvSpPr>
          <p:cNvPr id="44035" name="Content Placeholder 2">
            <a:extLst>
              <a:ext uri="{FF2B5EF4-FFF2-40B4-BE49-F238E27FC236}">
                <a16:creationId xmlns:a16="http://schemas.microsoft.com/office/drawing/2014/main" id="{470BF3E5-A027-44D7-9BBD-04CDB16C7AFE}"/>
              </a:ext>
            </a:extLst>
          </p:cNvPr>
          <p:cNvSpPr>
            <a:spLocks noGrp="1"/>
          </p:cNvSpPr>
          <p:nvPr>
            <p:ph idx="1"/>
          </p:nvPr>
        </p:nvSpPr>
        <p:spPr>
          <a:xfrm>
            <a:off x="287079" y="1669311"/>
            <a:ext cx="7371021" cy="2925311"/>
          </a:xfrm>
        </p:spPr>
        <p:txBody>
          <a:bodyPr>
            <a:normAutofit fontScale="92500" lnSpcReduction="20000"/>
          </a:bodyPr>
          <a:lstStyle/>
          <a:p>
            <a:pPr>
              <a:buFont typeface="Arial" panose="020B0604020202020204" pitchFamily="34" charset="0"/>
              <a:buNone/>
            </a:pPr>
            <a:r>
              <a:rPr lang="en-US" altLang="en-US" dirty="0"/>
              <a:t>String s=</a:t>
            </a:r>
            <a:r>
              <a:rPr lang="en-US" altLang="en-US" b="1" dirty="0"/>
              <a:t>new</a:t>
            </a:r>
            <a:r>
              <a:rPr lang="en-US" altLang="en-US" dirty="0"/>
              <a:t> String(“</a:t>
            </a:r>
            <a:r>
              <a:rPr lang="en-US" altLang="en-US" dirty="0" err="1"/>
              <a:t>kumar</a:t>
            </a:r>
            <a:r>
              <a:rPr lang="en-US" altLang="en-US" dirty="0"/>
              <a:t>")</a:t>
            </a:r>
          </a:p>
          <a:p>
            <a:pPr algn="just">
              <a:buFont typeface="Arial" panose="020B0604020202020204" pitchFamily="34" charset="0"/>
              <a:buNone/>
            </a:pPr>
            <a:r>
              <a:rPr lang="en-US" altLang="en-US" dirty="0"/>
              <a:t>In this case, JVM will create a new string object in normal (non-pool) heap memory, and the literal “</a:t>
            </a:r>
            <a:r>
              <a:rPr lang="en-US" altLang="en-US" dirty="0" err="1"/>
              <a:t>kumar</a:t>
            </a:r>
            <a:r>
              <a:rPr lang="en-US" altLang="en-US" dirty="0"/>
              <a:t>" will be placed in the string constant pool. The variable s will refer to the object in a heap (non-pool).</a:t>
            </a:r>
          </a:p>
          <a:p>
            <a:pPr>
              <a:buFont typeface="Arial" panose="020B0604020202020204" pitchFamily="34" charset="0"/>
              <a:buNone/>
            </a:pPr>
            <a:br>
              <a:rPr lang="en-US" altLang="en-US" dirty="0"/>
            </a:b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1E7566-5240-4B5D-B865-36CD58525D82}"/>
              </a:ext>
            </a:extLst>
          </p:cNvPr>
          <p:cNvSpPr/>
          <p:nvPr/>
        </p:nvSpPr>
        <p:spPr>
          <a:xfrm>
            <a:off x="5455112" y="1143000"/>
            <a:ext cx="2317288" cy="3086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50" dirty="0"/>
              <a:t>S</a:t>
            </a:r>
          </a:p>
        </p:txBody>
      </p:sp>
      <p:sp>
        <p:nvSpPr>
          <p:cNvPr id="7" name="Rectangle 6">
            <a:extLst>
              <a:ext uri="{FF2B5EF4-FFF2-40B4-BE49-F238E27FC236}">
                <a16:creationId xmlns:a16="http://schemas.microsoft.com/office/drawing/2014/main" id="{70B8FFCF-8B9C-4180-9557-F40CD004C439}"/>
              </a:ext>
            </a:extLst>
          </p:cNvPr>
          <p:cNvSpPr/>
          <p:nvPr/>
        </p:nvSpPr>
        <p:spPr>
          <a:xfrm>
            <a:off x="5943600" y="1657350"/>
            <a:ext cx="1314450" cy="1600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cxnSp>
        <p:nvCxnSpPr>
          <p:cNvPr id="9" name="Straight Connector 8">
            <a:extLst>
              <a:ext uri="{FF2B5EF4-FFF2-40B4-BE49-F238E27FC236}">
                <a16:creationId xmlns:a16="http://schemas.microsoft.com/office/drawing/2014/main" id="{EAF06F10-97CA-44C4-A3A0-30EB0DDF4837}"/>
              </a:ext>
            </a:extLst>
          </p:cNvPr>
          <p:cNvCxnSpPr/>
          <p:nvPr/>
        </p:nvCxnSpPr>
        <p:spPr>
          <a:xfrm>
            <a:off x="5943600" y="200025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E0CCB5-96BC-411A-B226-2006B3C0EE7D}"/>
              </a:ext>
            </a:extLst>
          </p:cNvPr>
          <p:cNvCxnSpPr/>
          <p:nvPr/>
        </p:nvCxnSpPr>
        <p:spPr>
          <a:xfrm>
            <a:off x="5943600" y="240030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918669-12B5-4D4E-99B6-0C8ABAAE633E}"/>
              </a:ext>
            </a:extLst>
          </p:cNvPr>
          <p:cNvCxnSpPr/>
          <p:nvPr/>
        </p:nvCxnSpPr>
        <p:spPr>
          <a:xfrm>
            <a:off x="5943600" y="274320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28C0F8-9D5F-4E09-B734-9A7FDBA2A0A4}"/>
              </a:ext>
            </a:extLst>
          </p:cNvPr>
          <p:cNvCxnSpPr/>
          <p:nvPr/>
        </p:nvCxnSpPr>
        <p:spPr>
          <a:xfrm>
            <a:off x="5943600" y="3028950"/>
            <a:ext cx="1314450" cy="1191"/>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5064" name="TextBox 13">
            <a:extLst>
              <a:ext uri="{FF2B5EF4-FFF2-40B4-BE49-F238E27FC236}">
                <a16:creationId xmlns:a16="http://schemas.microsoft.com/office/drawing/2014/main" id="{EAD0E0F8-D91C-4F35-9CAB-0F1DE7BF2EB5}"/>
              </a:ext>
            </a:extLst>
          </p:cNvPr>
          <p:cNvSpPr txBox="1">
            <a:spLocks noChangeArrowheads="1"/>
          </p:cNvSpPr>
          <p:nvPr/>
        </p:nvSpPr>
        <p:spPr bwMode="auto">
          <a:xfrm>
            <a:off x="6172200" y="4286250"/>
            <a:ext cx="6078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b="1" dirty="0">
                <a:highlight>
                  <a:srgbClr val="FFFF00"/>
                </a:highlight>
              </a:rPr>
              <a:t>Heap</a:t>
            </a:r>
          </a:p>
        </p:txBody>
      </p:sp>
      <p:sp>
        <p:nvSpPr>
          <p:cNvPr id="45065" name="TextBox 14">
            <a:extLst>
              <a:ext uri="{FF2B5EF4-FFF2-40B4-BE49-F238E27FC236}">
                <a16:creationId xmlns:a16="http://schemas.microsoft.com/office/drawing/2014/main" id="{B2C09E02-DAF6-4359-A558-CE13DCEA67BC}"/>
              </a:ext>
            </a:extLst>
          </p:cNvPr>
          <p:cNvSpPr txBox="1">
            <a:spLocks noChangeArrowheads="1"/>
          </p:cNvSpPr>
          <p:nvPr/>
        </p:nvSpPr>
        <p:spPr bwMode="auto">
          <a:xfrm>
            <a:off x="6115050" y="3314700"/>
            <a:ext cx="107914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b="1">
                <a:solidFill>
                  <a:srgbClr val="FF0000"/>
                </a:solidFill>
              </a:rPr>
              <a:t>string pool</a:t>
            </a:r>
          </a:p>
        </p:txBody>
      </p:sp>
      <p:sp>
        <p:nvSpPr>
          <p:cNvPr id="45066" name="TextBox 15">
            <a:extLst>
              <a:ext uri="{FF2B5EF4-FFF2-40B4-BE49-F238E27FC236}">
                <a16:creationId xmlns:a16="http://schemas.microsoft.com/office/drawing/2014/main" id="{21824445-120C-4281-A9F8-F22EC9B7FC88}"/>
              </a:ext>
            </a:extLst>
          </p:cNvPr>
          <p:cNvSpPr txBox="1">
            <a:spLocks noChangeArrowheads="1"/>
          </p:cNvSpPr>
          <p:nvPr/>
        </p:nvSpPr>
        <p:spPr bwMode="auto">
          <a:xfrm>
            <a:off x="1485900" y="1595177"/>
            <a:ext cx="188595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String  s1=“kumar”</a:t>
            </a:r>
          </a:p>
          <a:p>
            <a:pPr eaLnBrk="1" hangingPunct="1"/>
            <a:endParaRPr lang="en-US" altLang="en-US" sz="1350"/>
          </a:p>
          <a:p>
            <a:pPr eaLnBrk="1" hangingPunct="1"/>
            <a:endParaRPr lang="en-US" altLang="en-US" sz="1350"/>
          </a:p>
          <a:p>
            <a:pPr eaLnBrk="1" hangingPunct="1"/>
            <a:r>
              <a:rPr lang="en-US" altLang="en-US" sz="1350"/>
              <a:t>String s2=“kumar”</a:t>
            </a:r>
          </a:p>
          <a:p>
            <a:pPr eaLnBrk="1" hangingPunct="1"/>
            <a:endParaRPr lang="en-US" altLang="en-US" sz="1350"/>
          </a:p>
          <a:p>
            <a:pPr eaLnBrk="1" hangingPunct="1"/>
            <a:r>
              <a:rPr lang="en-US" altLang="en-US" sz="1350"/>
              <a:t>String s3= “Rahul”</a:t>
            </a:r>
          </a:p>
        </p:txBody>
      </p:sp>
      <p:sp>
        <p:nvSpPr>
          <p:cNvPr id="45067" name="Rectangle 16">
            <a:extLst>
              <a:ext uri="{FF2B5EF4-FFF2-40B4-BE49-F238E27FC236}">
                <a16:creationId xmlns:a16="http://schemas.microsoft.com/office/drawing/2014/main" id="{4986E09C-C6FD-4424-9336-5D51262E56A3}"/>
              </a:ext>
            </a:extLst>
          </p:cNvPr>
          <p:cNvSpPr>
            <a:spLocks noChangeArrowheads="1"/>
          </p:cNvSpPr>
          <p:nvPr/>
        </p:nvSpPr>
        <p:spPr bwMode="auto">
          <a:xfrm>
            <a:off x="6229351" y="1657350"/>
            <a:ext cx="66556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kumar</a:t>
            </a:r>
          </a:p>
        </p:txBody>
      </p:sp>
      <p:sp>
        <p:nvSpPr>
          <p:cNvPr id="45068" name="Rectangle 17">
            <a:extLst>
              <a:ext uri="{FF2B5EF4-FFF2-40B4-BE49-F238E27FC236}">
                <a16:creationId xmlns:a16="http://schemas.microsoft.com/office/drawing/2014/main" id="{0D7667AF-3E23-4BAD-84F8-E1BA4FA97FA5}"/>
              </a:ext>
            </a:extLst>
          </p:cNvPr>
          <p:cNvSpPr>
            <a:spLocks noChangeArrowheads="1"/>
          </p:cNvSpPr>
          <p:nvPr/>
        </p:nvSpPr>
        <p:spPr bwMode="auto">
          <a:xfrm>
            <a:off x="6286500" y="2057400"/>
            <a:ext cx="63671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Rahul</a:t>
            </a:r>
          </a:p>
        </p:txBody>
      </p:sp>
      <p:sp>
        <p:nvSpPr>
          <p:cNvPr id="19" name="Rectangle 18">
            <a:extLst>
              <a:ext uri="{FF2B5EF4-FFF2-40B4-BE49-F238E27FC236}">
                <a16:creationId xmlns:a16="http://schemas.microsoft.com/office/drawing/2014/main" id="{F1FD0B3D-78CE-4B97-8FC9-07430B568B7B}"/>
              </a:ext>
            </a:extLst>
          </p:cNvPr>
          <p:cNvSpPr/>
          <p:nvPr/>
        </p:nvSpPr>
        <p:spPr>
          <a:xfrm>
            <a:off x="3543300" y="1600200"/>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s1</a:t>
            </a:r>
          </a:p>
        </p:txBody>
      </p:sp>
      <p:cxnSp>
        <p:nvCxnSpPr>
          <p:cNvPr id="21" name="Straight Arrow Connector 20">
            <a:extLst>
              <a:ext uri="{FF2B5EF4-FFF2-40B4-BE49-F238E27FC236}">
                <a16:creationId xmlns:a16="http://schemas.microsoft.com/office/drawing/2014/main" id="{9091D80E-6DA8-45DC-A1ED-8CBD032BA893}"/>
              </a:ext>
            </a:extLst>
          </p:cNvPr>
          <p:cNvCxnSpPr>
            <a:stCxn id="19" idx="3"/>
          </p:cNvCxnSpPr>
          <p:nvPr/>
        </p:nvCxnSpPr>
        <p:spPr>
          <a:xfrm flipV="1">
            <a:off x="4114800" y="1771650"/>
            <a:ext cx="1771650" cy="28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95ADE4-496B-4E81-AA39-27A85A1DD2FC}"/>
              </a:ext>
            </a:extLst>
          </p:cNvPr>
          <p:cNvSpPr/>
          <p:nvPr/>
        </p:nvSpPr>
        <p:spPr>
          <a:xfrm>
            <a:off x="3543300" y="2171700"/>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s2</a:t>
            </a:r>
          </a:p>
        </p:txBody>
      </p:sp>
      <p:cxnSp>
        <p:nvCxnSpPr>
          <p:cNvPr id="23" name="Straight Arrow Connector 22">
            <a:extLst>
              <a:ext uri="{FF2B5EF4-FFF2-40B4-BE49-F238E27FC236}">
                <a16:creationId xmlns:a16="http://schemas.microsoft.com/office/drawing/2014/main" id="{7374E3FA-25D9-4218-9A07-0F4E64E3EB26}"/>
              </a:ext>
            </a:extLst>
          </p:cNvPr>
          <p:cNvCxnSpPr/>
          <p:nvPr/>
        </p:nvCxnSpPr>
        <p:spPr>
          <a:xfrm flipV="1">
            <a:off x="4171950" y="1885950"/>
            <a:ext cx="1714500" cy="4286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B8C294-9883-493B-8EF6-1A8DE641EC50}"/>
              </a:ext>
            </a:extLst>
          </p:cNvPr>
          <p:cNvCxnSpPr>
            <a:stCxn id="27" idx="3"/>
          </p:cNvCxnSpPr>
          <p:nvPr/>
        </p:nvCxnSpPr>
        <p:spPr>
          <a:xfrm flipV="1">
            <a:off x="4171950" y="2286000"/>
            <a:ext cx="1885950" cy="7143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D84DA-D604-4D38-AB03-33A9E53691D5}"/>
              </a:ext>
            </a:extLst>
          </p:cNvPr>
          <p:cNvSpPr/>
          <p:nvPr/>
        </p:nvSpPr>
        <p:spPr>
          <a:xfrm>
            <a:off x="3600450" y="2800350"/>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s3</a:t>
            </a:r>
          </a:p>
        </p:txBody>
      </p:sp>
      <p:sp>
        <p:nvSpPr>
          <p:cNvPr id="45075" name="TextBox 29">
            <a:extLst>
              <a:ext uri="{FF2B5EF4-FFF2-40B4-BE49-F238E27FC236}">
                <a16:creationId xmlns:a16="http://schemas.microsoft.com/office/drawing/2014/main" id="{452202B7-61C5-49B3-9672-FC3EB90DE909}"/>
              </a:ext>
            </a:extLst>
          </p:cNvPr>
          <p:cNvSpPr txBox="1">
            <a:spLocks noChangeArrowheads="1"/>
          </p:cNvSpPr>
          <p:nvPr/>
        </p:nvSpPr>
        <p:spPr bwMode="auto">
          <a:xfrm>
            <a:off x="1054560" y="3256359"/>
            <a:ext cx="254589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String  s4=new String(“kumar”)</a:t>
            </a:r>
          </a:p>
        </p:txBody>
      </p:sp>
      <p:sp>
        <p:nvSpPr>
          <p:cNvPr id="31" name="Rectangle 30">
            <a:extLst>
              <a:ext uri="{FF2B5EF4-FFF2-40B4-BE49-F238E27FC236}">
                <a16:creationId xmlns:a16="http://schemas.microsoft.com/office/drawing/2014/main" id="{6880A5A6-6E5A-48D8-AE27-F143DFB07F99}"/>
              </a:ext>
            </a:extLst>
          </p:cNvPr>
          <p:cNvSpPr/>
          <p:nvPr/>
        </p:nvSpPr>
        <p:spPr>
          <a:xfrm>
            <a:off x="3657600" y="3657600"/>
            <a:ext cx="5715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s4</a:t>
            </a:r>
          </a:p>
        </p:txBody>
      </p:sp>
      <p:sp>
        <p:nvSpPr>
          <p:cNvPr id="32" name="Rectangle 31">
            <a:extLst>
              <a:ext uri="{FF2B5EF4-FFF2-40B4-BE49-F238E27FC236}">
                <a16:creationId xmlns:a16="http://schemas.microsoft.com/office/drawing/2014/main" id="{BA0B2409-76FA-41CF-83D9-002D71B16129}"/>
              </a:ext>
            </a:extLst>
          </p:cNvPr>
          <p:cNvSpPr/>
          <p:nvPr/>
        </p:nvSpPr>
        <p:spPr>
          <a:xfrm>
            <a:off x="6115050" y="3706422"/>
            <a:ext cx="914400" cy="3429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100" b="1" dirty="0"/>
              <a:t>kumar</a:t>
            </a:r>
          </a:p>
        </p:txBody>
      </p:sp>
      <p:cxnSp>
        <p:nvCxnSpPr>
          <p:cNvPr id="33" name="Straight Arrow Connector 32">
            <a:extLst>
              <a:ext uri="{FF2B5EF4-FFF2-40B4-BE49-F238E27FC236}">
                <a16:creationId xmlns:a16="http://schemas.microsoft.com/office/drawing/2014/main" id="{E35B4A9E-A68F-43EB-855B-83335514A8AA}"/>
              </a:ext>
            </a:extLst>
          </p:cNvPr>
          <p:cNvCxnSpPr>
            <a:cxnSpLocks/>
          </p:cNvCxnSpPr>
          <p:nvPr/>
        </p:nvCxnSpPr>
        <p:spPr>
          <a:xfrm>
            <a:off x="4229100" y="3829050"/>
            <a:ext cx="1854662" cy="28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9" name="TextBox 35">
            <a:extLst>
              <a:ext uri="{FF2B5EF4-FFF2-40B4-BE49-F238E27FC236}">
                <a16:creationId xmlns:a16="http://schemas.microsoft.com/office/drawing/2014/main" id="{0D69C521-06B8-4439-89C8-59307568655C}"/>
              </a:ext>
            </a:extLst>
          </p:cNvPr>
          <p:cNvSpPr txBox="1">
            <a:spLocks noChangeArrowheads="1"/>
          </p:cNvSpPr>
          <p:nvPr/>
        </p:nvSpPr>
        <p:spPr bwMode="auto">
          <a:xfrm>
            <a:off x="1485900" y="3600450"/>
            <a:ext cx="1242648"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s1==s2 // true</a:t>
            </a:r>
          </a:p>
          <a:p>
            <a:pPr eaLnBrk="1" hangingPunct="1"/>
            <a:r>
              <a:rPr lang="en-US" altLang="en-US" sz="1350"/>
              <a:t>s1==s3//false</a:t>
            </a:r>
          </a:p>
          <a:p>
            <a:pPr eaLnBrk="1" hangingPunct="1"/>
            <a:r>
              <a:rPr lang="en-US" altLang="en-US" sz="1350"/>
              <a:t>s1==s4//false</a:t>
            </a:r>
          </a:p>
        </p:txBody>
      </p:sp>
      <p:sp>
        <p:nvSpPr>
          <p:cNvPr id="45080" name="TextBox 36">
            <a:extLst>
              <a:ext uri="{FF2B5EF4-FFF2-40B4-BE49-F238E27FC236}">
                <a16:creationId xmlns:a16="http://schemas.microsoft.com/office/drawing/2014/main" id="{5C3FC9E1-C5AB-4028-90F4-764D50EBED5F}"/>
              </a:ext>
            </a:extLst>
          </p:cNvPr>
          <p:cNvSpPr txBox="1">
            <a:spLocks noChangeArrowheads="1"/>
          </p:cNvSpPr>
          <p:nvPr/>
        </p:nvSpPr>
        <p:spPr bwMode="auto">
          <a:xfrm>
            <a:off x="392580" y="4579121"/>
            <a:ext cx="632102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a:t>Note:- Here s1,s2,s3 and s4 are references of string object kumar, Rahul, kumar</a:t>
            </a:r>
          </a:p>
        </p:txBody>
      </p:sp>
      <p:sp>
        <p:nvSpPr>
          <p:cNvPr id="45081" name="TextBox 37">
            <a:extLst>
              <a:ext uri="{FF2B5EF4-FFF2-40B4-BE49-F238E27FC236}">
                <a16:creationId xmlns:a16="http://schemas.microsoft.com/office/drawing/2014/main" id="{E3523725-0471-478A-A50A-1B2A3784F425}"/>
              </a:ext>
            </a:extLst>
          </p:cNvPr>
          <p:cNvSpPr txBox="1">
            <a:spLocks noChangeArrowheads="1"/>
          </p:cNvSpPr>
          <p:nvPr/>
        </p:nvSpPr>
        <p:spPr bwMode="auto">
          <a:xfrm>
            <a:off x="4006929" y="113962"/>
            <a:ext cx="110799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50" b="1" dirty="0"/>
              <a:t>Concept:---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r>
              <a:rPr lang="en-US" altLang="en-US" dirty="0"/>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595423" y="1531087"/>
            <a:ext cx="7062677" cy="3063535"/>
          </a:xfrm>
        </p:spPr>
        <p:txBody>
          <a:bodyPr>
            <a:normAutofit fontScale="92500" lnSpcReduction="20000"/>
          </a:bodyPr>
          <a:lstStyle/>
          <a:p>
            <a:r>
              <a:rPr lang="en-US" altLang="en-US" sz="1800" dirty="0"/>
              <a:t>length(), </a:t>
            </a:r>
          </a:p>
          <a:p>
            <a:r>
              <a:rPr lang="en-US" altLang="en-US" sz="1800" dirty="0" err="1"/>
              <a:t>charAt</a:t>
            </a:r>
            <a:r>
              <a:rPr lang="en-US" altLang="en-US" sz="1800" dirty="0"/>
              <a:t>()</a:t>
            </a:r>
          </a:p>
          <a:p>
            <a:r>
              <a:rPr lang="en-US" altLang="en-US" sz="1800" dirty="0"/>
              <a:t>Substring()</a:t>
            </a:r>
          </a:p>
          <a:p>
            <a:r>
              <a:rPr lang="en-US" altLang="en-US" sz="1800" dirty="0" err="1"/>
              <a:t>concat</a:t>
            </a:r>
            <a:endParaRPr lang="en-US" altLang="en-US" sz="1800" dirty="0"/>
          </a:p>
          <a:p>
            <a:r>
              <a:rPr lang="en-US" altLang="en-US" sz="1800" dirty="0" err="1"/>
              <a:t>indexOf</a:t>
            </a:r>
            <a:r>
              <a:rPr lang="en-US" altLang="en-US" sz="1800" dirty="0"/>
              <a:t>()</a:t>
            </a:r>
          </a:p>
          <a:p>
            <a:r>
              <a:rPr lang="en-US" altLang="en-US" sz="1800" dirty="0"/>
              <a:t>equals()</a:t>
            </a:r>
          </a:p>
          <a:p>
            <a:r>
              <a:rPr lang="en-US" altLang="en-US" sz="1800" dirty="0" err="1"/>
              <a:t>compareTo</a:t>
            </a:r>
            <a:r>
              <a:rPr lang="en-US" altLang="en-US" sz="1800" dirty="0"/>
              <a:t>()</a:t>
            </a:r>
          </a:p>
          <a:p>
            <a:r>
              <a:rPr lang="en-US" altLang="en-US" sz="1800" dirty="0"/>
              <a:t>trim()</a:t>
            </a:r>
          </a:p>
          <a:p>
            <a:r>
              <a:rPr lang="en-US" altLang="en-US" sz="1800" dirty="0"/>
              <a:t>replace()</a:t>
            </a:r>
          </a:p>
          <a:p>
            <a:r>
              <a:rPr lang="en-US" altLang="en-US" sz="1800" dirty="0" err="1"/>
              <a:t>toUpperCase</a:t>
            </a:r>
            <a:r>
              <a:rPr lang="en-US" altLang="en-US" sz="1800" dirty="0"/>
              <a:t>()</a:t>
            </a:r>
          </a:p>
          <a:p>
            <a:r>
              <a:rPr lang="en-US" altLang="en-US" sz="1800" dirty="0" err="1"/>
              <a:t>toLowerCase</a:t>
            </a:r>
            <a:r>
              <a:rPr lang="en-US" altLang="en-US" sz="1800" dirty="0"/>
              <a:t>();</a:t>
            </a:r>
          </a:p>
          <a:p>
            <a:endParaRPr lang="en-US" altLang="en-US" sz="1800" dirty="0"/>
          </a:p>
          <a:p>
            <a:endParaRPr lang="en-US" altLang="en-US" sz="1800" dirty="0"/>
          </a:p>
          <a:p>
            <a:endParaRPr lang="en-US" altLang="en-US" sz="1800" dirty="0"/>
          </a:p>
          <a:p>
            <a:endParaRPr lang="en-US" altLang="en-US" sz="1800" dirty="0"/>
          </a:p>
          <a:p>
            <a:endParaRPr lang="en-US" alt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2016919" y="1379935"/>
            <a:ext cx="1633538" cy="1004888"/>
          </a:xfrm>
          <a:noFill/>
        </p:spPr>
        <p:txBody>
          <a:bodyPr>
            <a:normAutofit lnSpcReduction="10000"/>
          </a:bodyPr>
          <a:lstStyle/>
          <a:p>
            <a:pPr eaLnBrk="1" hangingPunct="1">
              <a:buFont typeface="Wingdings" panose="05000000000000000000" pitchFamily="2" charset="2"/>
              <a:buNone/>
            </a:pPr>
            <a:r>
              <a:rPr lang="en-US" altLang="en-US" sz="1800"/>
              <a:t>int length();</a:t>
            </a:r>
          </a:p>
          <a:p>
            <a:pPr eaLnBrk="1" hangingPunct="1"/>
            <a:endParaRPr lang="en-US" altLang="en-US" sz="1800"/>
          </a:p>
          <a:p>
            <a:pPr eaLnBrk="1" hangingPunct="1">
              <a:buFont typeface="Wingdings" panose="05000000000000000000" pitchFamily="2" charset="2"/>
              <a:buNone/>
            </a:pPr>
            <a:r>
              <a:rPr lang="en-US" altLang="en-US" sz="1800"/>
              <a:t>char charAt(i);</a:t>
            </a:r>
          </a:p>
          <a:p>
            <a:pPr eaLnBrk="1" hangingPunct="1">
              <a:spcBef>
                <a:spcPct val="0"/>
              </a:spcBef>
            </a:pPr>
            <a:endParaRPr lang="en-US" altLang="en-US" sz="180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894535" y="1379935"/>
            <a:ext cx="3534965" cy="104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1500"/>
              <a:t>Returns the number of characters in the string</a:t>
            </a:r>
            <a:br>
              <a:rPr lang="en-US" altLang="en-US" sz="1500"/>
            </a:br>
            <a:endParaRPr lang="en-US" altLang="en-US" sz="1500"/>
          </a:p>
          <a:p>
            <a:pPr eaLnBrk="1" hangingPunct="1">
              <a:buClr>
                <a:schemeClr val="accent1"/>
              </a:buClr>
              <a:buSzPct val="70000"/>
              <a:buFont typeface="Wingdings" panose="05000000000000000000" pitchFamily="2" charset="2"/>
              <a:buChar char="n"/>
            </a:pPr>
            <a:r>
              <a:rPr lang="en-US" altLang="en-US" sz="15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034087" y="3742135"/>
            <a:ext cx="833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 </a:t>
            </a:r>
            <a:r>
              <a:rPr lang="en-US" altLang="en-US"/>
              <a:t>7</a:t>
            </a:r>
          </a:p>
          <a:p>
            <a:pPr eaLnBrk="1" hangingPunct="1"/>
            <a:r>
              <a:rPr lang="en-US" altLang="en-US"/>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2169319" y="3727848"/>
            <a:ext cx="2971800" cy="6463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”Problem".length();</a:t>
            </a:r>
          </a:p>
          <a:p>
            <a:pPr eaLnBrk="1" hangingPunct="1"/>
            <a:r>
              <a:rPr lang="en-US" altLang="en-US"/>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5712619" y="3370660"/>
            <a:ext cx="1085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430316" y="4168796"/>
            <a:ext cx="1421606" cy="1071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856560" y="3860588"/>
            <a:ext cx="98464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2059782" y="2652713"/>
            <a:ext cx="5222081" cy="64633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3352800" y="2370535"/>
            <a:ext cx="0" cy="280988"/>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5754291" y="3805238"/>
            <a:ext cx="1864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“lev"</a:t>
            </a:r>
          </a:p>
          <a:p>
            <a:pPr eaLnBrk="1" hangingPunct="1"/>
            <a:r>
              <a:rPr lang="en-US" altLang="en-US"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922860" y="3820717"/>
            <a:ext cx="3062288" cy="64633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t>
            </a:r>
            <a:r>
              <a:rPr lang="en-US" altLang="en-US" dirty="0" err="1"/>
              <a:t>television".substring</a:t>
            </a:r>
            <a:r>
              <a:rPr lang="en-US" altLang="en-US" dirty="0"/>
              <a:t> (2,5); </a:t>
            </a:r>
          </a:p>
          <a:p>
            <a:pPr eaLnBrk="1" hangingPunct="1"/>
            <a:r>
              <a:rPr lang="en-US" altLang="en-US" dirty="0"/>
              <a:t>“</a:t>
            </a:r>
            <a:r>
              <a:rPr lang="en-US" altLang="en-US" dirty="0" err="1"/>
              <a:t>immutable".substring</a:t>
            </a:r>
            <a:r>
              <a:rPr lang="en-US" altLang="en-US"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5645944" y="3575447"/>
            <a:ext cx="1085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142310" y="4280297"/>
            <a:ext cx="51435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142310" y="3980260"/>
            <a:ext cx="51435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908573" y="1693069"/>
            <a:ext cx="4188619" cy="1931194"/>
          </a:xfrm>
          <a:noFill/>
        </p:spPr>
        <p:txBody>
          <a:bodyPr/>
          <a:lstStyle/>
          <a:p>
            <a:pPr eaLnBrk="1" hangingPunct="1"/>
            <a:r>
              <a:rPr lang="en-US" altLang="en-US" sz="1800" dirty="0"/>
              <a:t>String subs = </a:t>
            </a:r>
            <a:r>
              <a:rPr lang="en-US" altLang="en-US" sz="1800" dirty="0" err="1"/>
              <a:t>word.</a:t>
            </a:r>
            <a:r>
              <a:rPr lang="en-US" altLang="en-US" sz="1800" b="1" dirty="0" err="1"/>
              <a:t>substring</a:t>
            </a:r>
            <a:r>
              <a:rPr lang="en-US" altLang="en-US" sz="1800" dirty="0"/>
              <a:t> (</a:t>
            </a:r>
            <a:r>
              <a:rPr lang="en-US" altLang="en-US" sz="1800" dirty="0" err="1"/>
              <a:t>i</a:t>
            </a:r>
            <a:r>
              <a:rPr lang="en-US" altLang="en-US" sz="1800" dirty="0"/>
              <a:t>, k);</a:t>
            </a:r>
          </a:p>
          <a:p>
            <a:pPr lvl="1" eaLnBrk="1" hangingPunct="1"/>
            <a:r>
              <a:rPr lang="en-US" altLang="en-US" sz="1800" dirty="0"/>
              <a:t>returns the substring of chars in positions from </a:t>
            </a:r>
            <a:r>
              <a:rPr lang="en-US" altLang="en-US" sz="1800" b="1" dirty="0" err="1"/>
              <a:t>i</a:t>
            </a:r>
            <a:r>
              <a:rPr lang="en-US" altLang="en-US" sz="1800" dirty="0"/>
              <a:t> to </a:t>
            </a:r>
            <a:r>
              <a:rPr lang="en-US" altLang="en-US" sz="1800" b="1" dirty="0"/>
              <a:t>k</a:t>
            </a:r>
            <a:r>
              <a:rPr lang="en-US" altLang="en-US" sz="1800" b="1" i="1" dirty="0"/>
              <a:t>-</a:t>
            </a:r>
            <a:r>
              <a:rPr lang="en-US" altLang="en-US" sz="1800" b="1" dirty="0"/>
              <a:t>1</a:t>
            </a:r>
          </a:p>
          <a:p>
            <a:pPr eaLnBrk="1" hangingPunct="1"/>
            <a:r>
              <a:rPr lang="en-US" altLang="en-US" sz="1800" dirty="0"/>
              <a:t>String subs = </a:t>
            </a:r>
            <a:r>
              <a:rPr lang="en-US" altLang="en-US" sz="1800" dirty="0" err="1"/>
              <a:t>word.</a:t>
            </a:r>
            <a:r>
              <a:rPr lang="en-US" altLang="en-US" sz="1800" b="1" dirty="0" err="1"/>
              <a:t>substring</a:t>
            </a:r>
            <a:r>
              <a:rPr lang="en-US" altLang="en-US" sz="1800" b="1" dirty="0"/>
              <a:t> </a:t>
            </a:r>
            <a:r>
              <a:rPr lang="en-US" altLang="en-US" sz="1800" dirty="0"/>
              <a:t>(</a:t>
            </a:r>
            <a:r>
              <a:rPr lang="en-US" altLang="en-US" sz="1800" dirty="0" err="1"/>
              <a:t>i</a:t>
            </a:r>
            <a:r>
              <a:rPr lang="en-US" altLang="en-US" sz="1800" dirty="0"/>
              <a:t>);</a:t>
            </a:r>
          </a:p>
          <a:p>
            <a:pPr lvl="1" eaLnBrk="1" hangingPunct="1"/>
            <a:r>
              <a:rPr lang="en-US" altLang="en-US" sz="1800" dirty="0"/>
              <a:t>returns the substring from the </a:t>
            </a:r>
            <a:r>
              <a:rPr lang="en-US" altLang="en-US" sz="1800" b="1" dirty="0" err="1"/>
              <a:t>i</a:t>
            </a:r>
            <a:r>
              <a:rPr lang="en-US" altLang="en-US" sz="1800" dirty="0" err="1"/>
              <a:t>-th</a:t>
            </a:r>
            <a:r>
              <a:rPr lang="en-US" altLang="en-US" sz="18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1716881" y="1306116"/>
            <a:ext cx="58769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D21899F9-7160-437D-892C-035BB385C2B7}"/>
              </a:ext>
            </a:extLst>
          </p:cNvPr>
          <p:cNvSpPr>
            <a:spLocks noGrp="1"/>
          </p:cNvSpPr>
          <p:nvPr>
            <p:ph sz="quarter" idx="1"/>
          </p:nvPr>
        </p:nvSpPr>
        <p:spPr>
          <a:xfrm>
            <a:off x="680484" y="1488558"/>
            <a:ext cx="7878724" cy="3106064"/>
          </a:xfrm>
        </p:spPr>
        <p:txBody>
          <a:bodyPr>
            <a:normAutofit fontScale="85000" lnSpcReduction="20000"/>
          </a:bodyPr>
          <a:lstStyle/>
          <a:p>
            <a:pPr eaLnBrk="1" hangingPunct="1">
              <a:buFont typeface="Wingdings" panose="05000000000000000000" pitchFamily="2" charset="2"/>
              <a:buNone/>
            </a:pPr>
            <a:r>
              <a:rPr lang="en-US" altLang="en-US" dirty="0"/>
              <a:t>Advantage of Array</a:t>
            </a:r>
          </a:p>
          <a:p>
            <a:pPr eaLnBrk="1" hangingPunct="1">
              <a:buFont typeface="Wingdings" panose="05000000000000000000" pitchFamily="2" charset="2"/>
              <a:buNone/>
            </a:pPr>
            <a:r>
              <a:rPr lang="en-US" altLang="en-US" dirty="0"/>
              <a:t>    Code Optimization: It makes the code optimized, we can retrieve or sort the data easily.</a:t>
            </a:r>
          </a:p>
          <a:p>
            <a:pPr eaLnBrk="1" hangingPunct="1">
              <a:buFont typeface="Wingdings" panose="05000000000000000000" pitchFamily="2" charset="2"/>
              <a:buNone/>
            </a:pPr>
            <a:r>
              <a:rPr lang="en-US" altLang="en-US" dirty="0"/>
              <a:t>    Random access: We can get any data located at any index position.</a:t>
            </a:r>
          </a:p>
          <a:p>
            <a:pPr eaLnBrk="1" hangingPunct="1">
              <a:buFont typeface="Wingdings" panose="05000000000000000000" pitchFamily="2" charset="2"/>
              <a:buNone/>
            </a:pPr>
            <a:r>
              <a:rPr lang="en-US" altLang="en-US" dirty="0"/>
              <a:t>Disadvantage of Array</a:t>
            </a:r>
          </a:p>
          <a:p>
            <a:pPr eaLnBrk="1" hangingPunct="1">
              <a:buFont typeface="Wingdings" panose="05000000000000000000" pitchFamily="2" charset="2"/>
              <a:buNone/>
            </a:pPr>
            <a:r>
              <a:rPr lang="en-US" altLang="en-US" dirty="0"/>
              <a:t>    Size Limit: We can store only fixed size of elements in the array. It doesn't grow its size at runtime. To solve this problem, collection framework is used in java.</a:t>
            </a:r>
          </a:p>
        </p:txBody>
      </p:sp>
      <p:sp>
        <p:nvSpPr>
          <p:cNvPr id="10243" name="Slide Number Placeholder 3">
            <a:extLst>
              <a:ext uri="{FF2B5EF4-FFF2-40B4-BE49-F238E27FC236}">
                <a16:creationId xmlns:a16="http://schemas.microsoft.com/office/drawing/2014/main" id="{D720FFD7-DF2D-46C0-BB03-043EF59A2DAF}"/>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a:t>
            </a:fld>
            <a:endParaRPr lang="en-US" altLang="en-US">
              <a:solidFill>
                <a:srgbClr val="898989"/>
              </a:solidFill>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1854994" y="1323976"/>
            <a:ext cx="5745956" cy="3384947"/>
          </a:xfrm>
          <a:noFill/>
        </p:spPr>
        <p:txBody>
          <a:bodyPr/>
          <a:lstStyle/>
          <a:p>
            <a:pPr eaLnBrk="1" hangingPunct="1">
              <a:buFont typeface="Wingdings" panose="05000000000000000000" pitchFamily="2" charset="2"/>
              <a:buNone/>
            </a:pPr>
            <a:r>
              <a:rPr lang="en-US" altLang="en-US" sz="1500"/>
              <a:t>String word1 = “re”, word2 = “think”; word3 = “ing”;</a:t>
            </a:r>
          </a:p>
          <a:p>
            <a:pPr eaLnBrk="1" hangingPunct="1">
              <a:buFont typeface="Wingdings" panose="05000000000000000000" pitchFamily="2" charset="2"/>
              <a:buNone/>
            </a:pPr>
            <a:r>
              <a:rPr lang="en-US" altLang="en-US" sz="15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1500"/>
              <a:t>//the same as word1 + word2  “rethink“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2785729" y="999459"/>
            <a:ext cx="5015245" cy="286415"/>
          </a:xfrm>
          <a:prstGeom prst="rect">
            <a:avLst/>
          </a:prstGeom>
        </p:spPr>
        <p:txBody>
          <a:bodyPr/>
          <a:lstStyle/>
          <a:p>
            <a:pPr>
              <a:defRPr/>
            </a:pPr>
            <a:endParaRPr lang="en-US" dirty="0">
              <a:latin typeface="+mj-lt"/>
              <a:ea typeface="+mj-ea"/>
              <a:cs typeface="+mj-cs"/>
            </a:endParaRP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3945093" y="1435395"/>
            <a:ext cx="4647992" cy="2413049"/>
          </a:xfrm>
          <a:prstGeom prst="rect">
            <a:avLst/>
          </a:prstGeom>
        </p:spPr>
      </p:pic>
      <p:sp>
        <p:nvSpPr>
          <p:cNvPr id="2" name="Title 1">
            <a:extLst>
              <a:ext uri="{FF2B5EF4-FFF2-40B4-BE49-F238E27FC236}">
                <a16:creationId xmlns:a16="http://schemas.microsoft.com/office/drawing/2014/main" id="{6FE400CB-6A2A-416A-9E59-2883CEECD8C3}"/>
              </a:ext>
            </a:extLst>
          </p:cNvPr>
          <p:cNvSpPr>
            <a:spLocks noGrp="1"/>
          </p:cNvSpPr>
          <p:nvPr>
            <p:ph type="title"/>
          </p:nvPr>
        </p:nvSpPr>
        <p:spPr/>
        <p:txBody>
          <a:bodyPr>
            <a:normAutofit/>
          </a:bodyPr>
          <a:lstStyle/>
          <a:p>
            <a:pPr algn="r"/>
            <a:r>
              <a:rPr lang="en-US" sz="3600" dirty="0" err="1"/>
              <a:t>indexOf</a:t>
            </a:r>
            <a:r>
              <a:rPr lang="en-US" sz="3600" dirty="0"/>
              <a:t>():</a:t>
            </a:r>
          </a:p>
        </p:txBody>
      </p:sp>
      <p:sp>
        <p:nvSpPr>
          <p:cNvPr id="4" name="Content Placeholder 3">
            <a:extLst>
              <a:ext uri="{FF2B5EF4-FFF2-40B4-BE49-F238E27FC236}">
                <a16:creationId xmlns:a16="http://schemas.microsoft.com/office/drawing/2014/main" id="{8157468E-42AB-4680-A75E-FC09CF3F12D0}"/>
              </a:ext>
            </a:extLst>
          </p:cNvPr>
          <p:cNvSpPr>
            <a:spLocks noGrp="1"/>
          </p:cNvSpPr>
          <p:nvPr>
            <p:ph sz="half" idx="1"/>
          </p:nvPr>
        </p:nvSpPr>
        <p:spPr>
          <a:xfrm>
            <a:off x="138223" y="1435395"/>
            <a:ext cx="4357577" cy="3159228"/>
          </a:xfrm>
        </p:spPr>
        <p:txBody>
          <a:bodyPr>
            <a:normAutofit/>
          </a:bodyPr>
          <a:lstStyle/>
          <a:p>
            <a:pPr marL="0" indent="0">
              <a:buNone/>
            </a:pPr>
            <a:r>
              <a:rPr lang="en-US" sz="2000" dirty="0"/>
              <a:t>The </a:t>
            </a:r>
            <a:r>
              <a:rPr lang="en-US" sz="2000" dirty="0" err="1"/>
              <a:t>indexOf</a:t>
            </a:r>
            <a:r>
              <a:rPr lang="en-US" sz="2000" dirty="0"/>
              <a:t>() method returns the position of the first occurrence of specified character(s) in a string.</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1371600" y="228600"/>
            <a:ext cx="6172200" cy="85725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1371600" y="1593056"/>
            <a:ext cx="6624081" cy="3531393"/>
          </a:xfrm>
        </p:spPr>
        <p:txBody>
          <a:bodyPr/>
          <a:lstStyle/>
          <a:p>
            <a:pPr eaLnBrk="1" hangingPunct="1">
              <a:buFont typeface="Wingdings" panose="05000000000000000000" pitchFamily="2" charset="2"/>
              <a:buNone/>
            </a:pPr>
            <a:r>
              <a:rPr lang="en-US" altLang="en-US" sz="1800" dirty="0"/>
              <a:t>           String name =“President George Washington";</a:t>
            </a:r>
          </a:p>
          <a:p>
            <a:pPr eaLnBrk="1" hangingPunct="1">
              <a:buFont typeface="Wingdings" panose="05000000000000000000" pitchFamily="2" charset="2"/>
              <a:buNone/>
            </a:pPr>
            <a:endParaRPr lang="en-US" altLang="en-US" sz="1800" dirty="0"/>
          </a:p>
          <a:p>
            <a:pPr eaLnBrk="1" hangingPunct="1">
              <a:buFont typeface="Wingdings" panose="05000000000000000000" pitchFamily="2" charset="2"/>
              <a:buNone/>
            </a:pPr>
            <a:r>
              <a:rPr lang="en-US" altLang="en-US" sz="1800" dirty="0" err="1"/>
              <a:t>name.indexOf</a:t>
            </a:r>
            <a:r>
              <a:rPr lang="en-US" altLang="en-US" sz="1800" dirty="0"/>
              <a:t> (‘P');		      0</a:t>
            </a:r>
          </a:p>
          <a:p>
            <a:pPr eaLnBrk="1" hangingPunct="1">
              <a:buFont typeface="Wingdings" panose="05000000000000000000" pitchFamily="2" charset="2"/>
              <a:buNone/>
            </a:pPr>
            <a:r>
              <a:rPr lang="en-US" altLang="en-US" sz="1800" dirty="0" err="1"/>
              <a:t>name.indexOf</a:t>
            </a:r>
            <a:r>
              <a:rPr lang="en-US" altLang="en-US" sz="1800" dirty="0"/>
              <a:t> (‘e');		      2</a:t>
            </a:r>
          </a:p>
          <a:p>
            <a:pPr eaLnBrk="1" hangingPunct="1">
              <a:buFont typeface="Wingdings" panose="05000000000000000000" pitchFamily="2" charset="2"/>
              <a:buNone/>
            </a:pPr>
            <a:r>
              <a:rPr lang="en-US" altLang="en-US" sz="1800" dirty="0" err="1"/>
              <a:t>name.indexOf</a:t>
            </a:r>
            <a:r>
              <a:rPr lang="en-US" altLang="en-US" sz="1800" dirty="0"/>
              <a:t> (“George");	    10</a:t>
            </a:r>
          </a:p>
          <a:p>
            <a:pPr eaLnBrk="1" hangingPunct="1">
              <a:buFont typeface="Wingdings" panose="05000000000000000000" pitchFamily="2" charset="2"/>
              <a:buNone/>
            </a:pPr>
            <a:r>
              <a:rPr lang="en-US" altLang="en-US" sz="1800" dirty="0" err="1"/>
              <a:t>name.indexOf</a:t>
            </a:r>
            <a:r>
              <a:rPr lang="en-US" altLang="en-US" sz="1800" dirty="0"/>
              <a:t> (‘e', 3);	     6   </a:t>
            </a:r>
          </a:p>
          <a:p>
            <a:pPr eaLnBrk="1" hangingPunct="1">
              <a:buFont typeface="Wingdings" panose="05000000000000000000" pitchFamily="2" charset="2"/>
              <a:buNone/>
            </a:pPr>
            <a:endParaRPr lang="en-US" altLang="en-US" sz="1800" dirty="0"/>
          </a:p>
          <a:p>
            <a:pPr eaLnBrk="1" hangingPunct="1">
              <a:buFont typeface="Wingdings" panose="05000000000000000000" pitchFamily="2" charset="2"/>
              <a:buNone/>
            </a:pPr>
            <a:r>
              <a:rPr lang="en-US" altLang="en-US" sz="1800" dirty="0" err="1"/>
              <a:t>name.indexOf</a:t>
            </a:r>
            <a:r>
              <a:rPr lang="en-US" altLang="en-US" sz="1800" dirty="0"/>
              <a:t> (“Bob");	    </a:t>
            </a:r>
            <a:r>
              <a:rPr lang="en-US" altLang="en-US" sz="1800" dirty="0">
                <a:latin typeface="Courier New" panose="02070309020205020404" pitchFamily="49" charset="0"/>
              </a:rPr>
              <a:t>-</a:t>
            </a:r>
            <a:r>
              <a:rPr lang="en-US" altLang="en-US" sz="18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57700" y="1362075"/>
            <a:ext cx="0" cy="234554"/>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054204" y="1358504"/>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4057650" y="1358504"/>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269744" y="1978619"/>
            <a:ext cx="1109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440906" y="1358504"/>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5865019" y="3947164"/>
            <a:ext cx="1678781" cy="376831"/>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   </a:t>
            </a:r>
            <a:r>
              <a:rPr lang="en-US" altLang="en-US" dirty="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5851644" y="2893459"/>
            <a:ext cx="1847850" cy="92333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4673258" y="4093048"/>
            <a:ext cx="1018898"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292356" y="3540919"/>
            <a:ext cx="2559205" cy="150419"/>
            <a:chOff x="2343" y="3049"/>
            <a:chExt cx="1717"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717"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3440906" y="1123565"/>
            <a:ext cx="2783681" cy="32316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dirty="0">
                <a:solidFill>
                  <a:schemeClr val="bg1"/>
                </a:solidFill>
              </a:rPr>
              <a:t> index positions</a:t>
            </a:r>
            <a:endParaRPr lang="en-US" altLang="en-US" dirty="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640931" y="1368029"/>
            <a:ext cx="0" cy="234553"/>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3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normAutofit/>
          </a:bodyPr>
          <a:lstStyle/>
          <a:p>
            <a:pPr eaLnBrk="1" hangingPunct="1"/>
            <a:r>
              <a:rPr lang="en-US" altLang="en-US" sz="2800" b="1" dirty="0"/>
              <a:t>equals()/</a:t>
            </a:r>
            <a:r>
              <a:rPr lang="en-US" altLang="en-US" sz="2800" b="1" dirty="0" err="1"/>
              <a:t>equalsIgnoreCase</a:t>
            </a:r>
            <a:r>
              <a:rPr lang="en-US" altLang="en-US" sz="2800" b="1" dirty="0"/>
              <a:t>()</a:t>
            </a:r>
            <a:endParaRPr lang="en-US" altLang="en-US" sz="2800"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1797844" y="1400176"/>
            <a:ext cx="5745956" cy="3221831"/>
          </a:xfrm>
        </p:spPr>
        <p:txBody>
          <a:bodyPr/>
          <a:lstStyle/>
          <a:p>
            <a:pPr eaLnBrk="1" hangingPunct="1">
              <a:spcBef>
                <a:spcPct val="0"/>
              </a:spcBef>
              <a:buFont typeface="Wingdings" panose="05000000000000000000" pitchFamily="2" charset="2"/>
              <a:buNone/>
            </a:pPr>
            <a:r>
              <a:rPr lang="en-US" altLang="en-US" sz="1800" dirty="0" err="1"/>
              <a:t>boolean</a:t>
            </a:r>
            <a:r>
              <a:rPr lang="en-US" altLang="en-US" sz="1800" dirty="0"/>
              <a:t> b = word1.</a:t>
            </a:r>
            <a:r>
              <a:rPr lang="en-US" altLang="en-US" sz="1800" b="1" dirty="0"/>
              <a:t>equals</a:t>
            </a:r>
            <a:r>
              <a:rPr lang="en-US" altLang="en-US" sz="1800" dirty="0"/>
              <a:t>(word2);</a:t>
            </a:r>
          </a:p>
          <a:p>
            <a:pPr lvl="1" eaLnBrk="1" hangingPunct="1">
              <a:spcBef>
                <a:spcPct val="0"/>
              </a:spcBef>
              <a:buFont typeface="Wingdings" panose="05000000000000000000" pitchFamily="2" charset="2"/>
              <a:buNone/>
            </a:pPr>
            <a:r>
              <a:rPr lang="en-US" altLang="en-US" sz="1800" dirty="0"/>
              <a:t>	returns </a:t>
            </a:r>
            <a:r>
              <a:rPr lang="en-US" altLang="en-US" sz="1800" b="1" dirty="0"/>
              <a:t>true</a:t>
            </a:r>
            <a:r>
              <a:rPr lang="en-US" altLang="en-US" sz="1800" dirty="0"/>
              <a:t> if the string </a:t>
            </a:r>
            <a:r>
              <a:rPr lang="en-US" altLang="en-US" sz="1800" b="1" dirty="0"/>
              <a:t>word1</a:t>
            </a:r>
            <a:r>
              <a:rPr lang="en-US" altLang="en-US" sz="1800" dirty="0"/>
              <a:t> is equal to </a:t>
            </a:r>
            <a:r>
              <a:rPr lang="en-US" altLang="en-US" sz="1800" b="1" dirty="0"/>
              <a:t>word2</a:t>
            </a:r>
          </a:p>
          <a:p>
            <a:pPr eaLnBrk="1" hangingPunct="1">
              <a:spcBef>
                <a:spcPct val="50000"/>
              </a:spcBef>
              <a:buFont typeface="Wingdings" panose="05000000000000000000" pitchFamily="2" charset="2"/>
              <a:buNone/>
            </a:pPr>
            <a:r>
              <a:rPr lang="en-US" altLang="en-US" sz="1800" dirty="0" err="1"/>
              <a:t>boolean</a:t>
            </a:r>
            <a:r>
              <a:rPr lang="en-US" altLang="en-US" sz="1800" dirty="0"/>
              <a:t> b = word1.</a:t>
            </a:r>
            <a:r>
              <a:rPr lang="en-US" altLang="en-US" sz="1800" b="1" dirty="0"/>
              <a:t>equalsIgnoreCase</a:t>
            </a:r>
            <a:r>
              <a:rPr lang="en-US" altLang="en-US" sz="1800" dirty="0"/>
              <a:t>(word2);</a:t>
            </a:r>
          </a:p>
          <a:p>
            <a:pPr lvl="1" eaLnBrk="1" hangingPunct="1">
              <a:spcBef>
                <a:spcPct val="0"/>
              </a:spcBef>
              <a:buFont typeface="Wingdings" panose="05000000000000000000" pitchFamily="2" charset="2"/>
              <a:buNone/>
            </a:pPr>
            <a:r>
              <a:rPr lang="en-US" altLang="en-US" sz="1800" dirty="0"/>
              <a:t>	returns </a:t>
            </a:r>
            <a:r>
              <a:rPr lang="en-US" altLang="en-US" sz="1800" b="1" dirty="0"/>
              <a:t>true</a:t>
            </a:r>
            <a:r>
              <a:rPr lang="en-US" altLang="en-US" sz="1800" dirty="0"/>
              <a:t> if the string </a:t>
            </a:r>
            <a:r>
              <a:rPr lang="en-US" altLang="en-US" sz="1800" b="1" dirty="0"/>
              <a:t>word1</a:t>
            </a:r>
            <a:r>
              <a:rPr lang="en-US" altLang="en-US" sz="1800" dirty="0"/>
              <a:t> matches </a:t>
            </a:r>
            <a:r>
              <a:rPr lang="en-US" altLang="en-US" sz="1800" b="1" dirty="0"/>
              <a:t>word2</a:t>
            </a:r>
            <a:r>
              <a:rPr lang="en-US" altLang="en-US" sz="18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1860947" y="3109912"/>
            <a:ext cx="5704284" cy="7848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b = “</a:t>
            </a:r>
            <a:r>
              <a:rPr lang="en-US" altLang="en-US" sz="1500" b="1" dirty="0" err="1">
                <a:latin typeface="Lucida Console" panose="020B0609040504020204" pitchFamily="49" charset="0"/>
              </a:rPr>
              <a:t>Raiders”.equals</a:t>
            </a:r>
            <a:r>
              <a:rPr lang="en-US" altLang="en-US" sz="1500" b="1" dirty="0">
                <a:latin typeface="Lucida Console" panose="020B0609040504020204" pitchFamily="49" charset="0"/>
              </a:rPr>
              <a:t>(“Raiders”);//true</a:t>
            </a:r>
          </a:p>
          <a:p>
            <a:pPr eaLnBrk="1" hangingPunct="1"/>
            <a:r>
              <a:rPr lang="en-US" altLang="en-US" sz="1500" b="1" dirty="0">
                <a:latin typeface="Lucida Console" panose="020B0609040504020204" pitchFamily="49" charset="0"/>
              </a:rPr>
              <a:t>b = “</a:t>
            </a:r>
            <a:r>
              <a:rPr lang="en-US" altLang="en-US" sz="1500" b="1" dirty="0" err="1">
                <a:latin typeface="Lucida Console" panose="020B0609040504020204" pitchFamily="49" charset="0"/>
              </a:rPr>
              <a:t>Raiders”.equals</a:t>
            </a:r>
            <a:r>
              <a:rPr lang="en-US" altLang="en-US" sz="1500" b="1" dirty="0">
                <a:latin typeface="Lucida Console" panose="020B0609040504020204" pitchFamily="49" charset="0"/>
              </a:rPr>
              <a:t>(“raiders”);//false</a:t>
            </a:r>
            <a:br>
              <a:rPr lang="en-US" altLang="en-US" sz="1500" b="1" dirty="0">
                <a:latin typeface="Lucida Console" panose="020B0609040504020204" pitchFamily="49" charset="0"/>
              </a:rPr>
            </a:br>
            <a:r>
              <a:rPr lang="en-US" altLang="en-US" sz="1500" b="1" dirty="0">
                <a:latin typeface="Lucida Console" panose="020B0609040504020204" pitchFamily="49" charset="0"/>
              </a:rPr>
              <a:t>b = “Raiders”.</a:t>
            </a:r>
            <a:r>
              <a:rPr lang="en-US" altLang="en-US" sz="1500" b="1" dirty="0" err="1">
                <a:latin typeface="Lucida Console" panose="020B0609040504020204" pitchFamily="49" charset="0"/>
              </a:rPr>
              <a:t>equalsIgnoreCase</a:t>
            </a:r>
            <a:r>
              <a:rPr lang="en-US" altLang="en-US" sz="1500" b="1" dirty="0">
                <a:latin typeface="Lucida Console" panose="020B0609040504020204" pitchFamily="49" charset="0"/>
              </a:rPr>
              <a:t>(“raiders”);//true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2400" dirty="0"/>
            </a:br>
            <a:br>
              <a:rPr lang="en-US" altLang="en-US" sz="2400" dirty="0"/>
            </a:br>
            <a:r>
              <a:rPr lang="en-US" altLang="en-US" sz="2400" dirty="0">
                <a:highlight>
                  <a:srgbClr val="FFFF00"/>
                </a:highlight>
              </a:rPr>
              <a:t>Difference between == and .equals() method in Java</a:t>
            </a:r>
            <a:br>
              <a:rPr lang="en-US" altLang="en-US" sz="2400" dirty="0"/>
            </a:br>
            <a:endParaRPr lang="en-US" altLang="en-US" sz="24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normAutofit/>
          </a:bodyPr>
          <a:lstStyle/>
          <a:p>
            <a:pPr>
              <a:buFont typeface="Wingdings" panose="05000000000000000000" pitchFamily="2" charset="2"/>
              <a:buChar char="q"/>
            </a:pPr>
            <a:r>
              <a:rPr lang="en-US" altLang="en-US" sz="2400" dirty="0"/>
              <a:t>equals() is a method and == is a operator</a:t>
            </a:r>
          </a:p>
          <a:p>
            <a:pPr>
              <a:buFont typeface="Wingdings" panose="05000000000000000000" pitchFamily="2" charset="2"/>
              <a:buChar char="q"/>
            </a:pPr>
            <a:r>
              <a:rPr lang="en-US" altLang="en-US" sz="2400" dirty="0"/>
              <a:t>use == operators for reference comparison (</a:t>
            </a:r>
            <a:r>
              <a:rPr lang="en-US" altLang="en-US" sz="2400" b="1" dirty="0"/>
              <a:t>address comparison</a:t>
            </a:r>
            <a:r>
              <a:rPr lang="en-US" altLang="en-US" sz="2400" dirty="0"/>
              <a:t>) and .equals() method for </a:t>
            </a:r>
            <a:r>
              <a:rPr lang="en-US" altLang="en-US" sz="2400" b="1" dirty="0"/>
              <a:t>content comparison</a:t>
            </a:r>
            <a:r>
              <a:rPr lang="en-US" altLang="en-US" sz="2400" dirty="0"/>
              <a:t>. </a:t>
            </a:r>
          </a:p>
          <a:p>
            <a:pPr>
              <a:buFont typeface="Wingdings" panose="05000000000000000000" pitchFamily="2" charset="2"/>
              <a:buChar char="q"/>
            </a:pPr>
            <a:r>
              <a:rPr lang="en-US" altLang="en-US" sz="2400" dirty="0"/>
              <a:t>In simple words, == checks if both objects point to the same memory location whereas .equals() evaluates to the comparison of values in the objects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350874" y="1380170"/>
            <a:ext cx="7192926" cy="1477329"/>
          </a:xfrm>
        </p:spPr>
        <p:txBody>
          <a:bodyPr>
            <a:normAutofit fontScale="92500" lnSpcReduction="10000"/>
          </a:bodyPr>
          <a:lstStyle/>
          <a:p>
            <a:pPr eaLnBrk="1" hangingPunct="1">
              <a:spcBef>
                <a:spcPct val="50000"/>
              </a:spcBef>
              <a:buFont typeface="Wingdings" panose="05000000000000000000" pitchFamily="2" charset="2"/>
              <a:buNone/>
            </a:pPr>
            <a:r>
              <a:rPr lang="en-US" altLang="en-US" sz="1800" dirty="0"/>
              <a:t>int diff = word1.</a:t>
            </a:r>
            <a:r>
              <a:rPr lang="en-US" altLang="en-US" sz="1800" b="1" dirty="0"/>
              <a:t>compareTo</a:t>
            </a:r>
            <a:r>
              <a:rPr lang="en-US" altLang="en-US" sz="1800" dirty="0"/>
              <a:t>(word2);</a:t>
            </a:r>
          </a:p>
          <a:p>
            <a:pPr lvl="1" eaLnBrk="1" hangingPunct="1">
              <a:spcBef>
                <a:spcPct val="0"/>
              </a:spcBef>
              <a:buFont typeface="Wingdings" panose="05000000000000000000" pitchFamily="2" charset="2"/>
              <a:buNone/>
            </a:pPr>
            <a:r>
              <a:rPr lang="en-US" altLang="en-US" sz="1800" dirty="0"/>
              <a:t>	returns the “difference” </a:t>
            </a:r>
            <a:r>
              <a:rPr lang="en-US" altLang="en-US" sz="1800" b="1" dirty="0"/>
              <a:t>word1</a:t>
            </a:r>
            <a:r>
              <a:rPr lang="en-US" altLang="en-US" sz="1800" dirty="0"/>
              <a:t> </a:t>
            </a:r>
            <a:r>
              <a:rPr lang="en-US" altLang="en-US" sz="1800" b="1" dirty="0">
                <a:latin typeface="Courier New" panose="02070309020205020404" pitchFamily="49" charset="0"/>
              </a:rPr>
              <a:t>-</a:t>
            </a:r>
            <a:r>
              <a:rPr lang="en-US" altLang="en-US" sz="1800" dirty="0"/>
              <a:t> </a:t>
            </a:r>
            <a:r>
              <a:rPr lang="en-US" altLang="en-US" sz="1800" b="1" dirty="0"/>
              <a:t>word2</a:t>
            </a:r>
          </a:p>
          <a:p>
            <a:r>
              <a:rPr lang="en-US" altLang="en-US" sz="1800" b="1" dirty="0"/>
              <a:t>if</a:t>
            </a:r>
            <a:r>
              <a:rPr lang="en-US" altLang="en-US" sz="1800" dirty="0"/>
              <a:t> string1 &gt; string2, it returns positive number  </a:t>
            </a:r>
          </a:p>
          <a:p>
            <a:r>
              <a:rPr lang="en-US" altLang="en-US" sz="1800" b="1" dirty="0"/>
              <a:t>if</a:t>
            </a:r>
            <a:r>
              <a:rPr lang="en-US" altLang="en-US" sz="1800" dirty="0"/>
              <a:t> string1 &lt; string2, it returns negative number  </a:t>
            </a:r>
          </a:p>
          <a:p>
            <a:r>
              <a:rPr lang="en-US" altLang="en-US" sz="1800" b="1" dirty="0"/>
              <a:t>if</a:t>
            </a:r>
            <a:r>
              <a:rPr lang="en-US" altLang="en-US" sz="18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350873" y="2963826"/>
            <a:ext cx="84022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The </a:t>
            </a:r>
            <a:r>
              <a:rPr lang="en-US" altLang="en-US" sz="1600" b="1" dirty="0"/>
              <a:t>java string </a:t>
            </a:r>
            <a:r>
              <a:rPr lang="en-US" altLang="en-US" sz="1600" b="1" dirty="0" err="1"/>
              <a:t>compareTo</a:t>
            </a:r>
            <a:r>
              <a:rPr lang="en-US" altLang="en-US" sz="1600" b="1" dirty="0"/>
              <a:t>()</a:t>
            </a:r>
            <a:r>
              <a:rPr lang="en-US" altLang="en-US" sz="1600" dirty="0"/>
              <a:t> method compares the given string with current string . It returns positive number, negative number or 0.</a:t>
            </a:r>
          </a:p>
          <a:p>
            <a:pPr eaLnBrk="1" hangingPunct="1"/>
            <a:r>
              <a:rPr lang="en-US" altLang="en-US" sz="1600" dirty="0"/>
              <a:t>It compares strings on the basis of Unicode value of each character in the strings.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1832372" y="1357313"/>
            <a:ext cx="5704284" cy="124649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//negative differences</a:t>
            </a:r>
          </a:p>
          <a:p>
            <a:pPr eaLnBrk="1" hangingPunct="1"/>
            <a:r>
              <a:rPr lang="en-US" altLang="en-US" sz="1500" b="1" dirty="0">
                <a:latin typeface="Lucida Console" panose="020B0609040504020204" pitchFamily="49" charset="0"/>
              </a:rPr>
              <a:t>diff = “apple”.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(“berry”);//a before b</a:t>
            </a:r>
          </a:p>
          <a:p>
            <a:pPr eaLnBrk="1" hangingPunct="1"/>
            <a:r>
              <a:rPr lang="en-US" altLang="en-US" sz="1500" b="1" dirty="0">
                <a:latin typeface="Lucida Console" panose="020B0609040504020204" pitchFamily="49" charset="0"/>
              </a:rPr>
              <a:t>diff = “Zebra”.</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(“apple”);//Z before a</a:t>
            </a:r>
          </a:p>
          <a:p>
            <a:pPr eaLnBrk="1" hangingPunct="1"/>
            <a:r>
              <a:rPr lang="en-US" altLang="en-US" sz="1500" b="1" dirty="0">
                <a:latin typeface="Lucida Console" panose="020B0609040504020204" pitchFamily="49" charset="0"/>
              </a:rPr>
              <a:t>diff = “dig”.</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(“dug”);//</a:t>
            </a:r>
            <a:r>
              <a:rPr lang="en-US" altLang="en-US" sz="1500" b="1" dirty="0" err="1">
                <a:latin typeface="Lucida Console" panose="020B0609040504020204" pitchFamily="49" charset="0"/>
              </a:rPr>
              <a:t>i</a:t>
            </a:r>
            <a:r>
              <a:rPr lang="en-US" altLang="en-US" sz="1500" b="1" dirty="0">
                <a:latin typeface="Lucida Console" panose="020B0609040504020204" pitchFamily="49" charset="0"/>
              </a:rPr>
              <a:t> before u</a:t>
            </a:r>
          </a:p>
          <a:p>
            <a:pPr eaLnBrk="1" hangingPunct="1"/>
            <a:r>
              <a:rPr lang="en-US" altLang="en-US" sz="1500" b="1" dirty="0">
                <a:latin typeface="Lucida Console" panose="020B0609040504020204" pitchFamily="49" charset="0"/>
              </a:rPr>
              <a:t>diff = “dig”.</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1860947" y="2681287"/>
            <a:ext cx="5704284" cy="7848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//zero differences</a:t>
            </a:r>
          </a:p>
          <a:p>
            <a:pPr eaLnBrk="1" hangingPunct="1"/>
            <a:r>
              <a:rPr lang="en-US" altLang="en-US" sz="1500" b="1" dirty="0">
                <a:latin typeface="Lucida Console" panose="020B0609040504020204" pitchFamily="49" charset="0"/>
              </a:rPr>
              <a:t>diff = “apple”.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(“apple”);//equal</a:t>
            </a:r>
          </a:p>
          <a:p>
            <a:pPr eaLnBrk="1" hangingPunct="1"/>
            <a:r>
              <a:rPr lang="en-US" altLang="en-US" sz="1500" b="1" dirty="0">
                <a:latin typeface="Lucida Console" panose="020B0609040504020204" pitchFamily="49" charset="0"/>
              </a:rPr>
              <a:t>diff = “dig”.</a:t>
            </a:r>
            <a:r>
              <a:rPr lang="en-US" altLang="en-US" sz="1500" b="1" dirty="0" err="1">
                <a:latin typeface="Lucida Console" panose="020B0609040504020204" pitchFamily="49" charset="0"/>
              </a:rPr>
              <a:t>compareToIgnoreCase</a:t>
            </a:r>
            <a:r>
              <a:rPr lang="en-US" altLang="en-US" sz="15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1860947" y="3576638"/>
            <a:ext cx="5704284" cy="124649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b="1" dirty="0">
                <a:latin typeface="Lucida Console" panose="020B0609040504020204" pitchFamily="49" charset="0"/>
              </a:rPr>
              <a:t>//positive differences</a:t>
            </a:r>
          </a:p>
          <a:p>
            <a:pPr eaLnBrk="1" hangingPunct="1"/>
            <a:r>
              <a:rPr lang="en-US" altLang="en-US" sz="1500" b="1" dirty="0">
                <a:latin typeface="Lucida Console" panose="020B0609040504020204" pitchFamily="49" charset="0"/>
              </a:rPr>
              <a:t>diff = “berry”.</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(“apple”);//b after a</a:t>
            </a:r>
          </a:p>
          <a:p>
            <a:pPr eaLnBrk="1" hangingPunct="1"/>
            <a:r>
              <a:rPr lang="en-US" altLang="en-US" sz="1500" b="1" dirty="0">
                <a:latin typeface="Lucida Console" panose="020B0609040504020204" pitchFamily="49" charset="0"/>
              </a:rPr>
              <a:t>diff = “apple”.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(“Apple”);//a after A</a:t>
            </a:r>
          </a:p>
          <a:p>
            <a:pPr eaLnBrk="1" hangingPunct="1"/>
            <a:r>
              <a:rPr lang="en-US" altLang="en-US" sz="1500" b="1" dirty="0">
                <a:latin typeface="Lucida Console" panose="020B0609040504020204" pitchFamily="49" charset="0"/>
              </a:rPr>
              <a:t>diff = “BIT”.</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(“BIG”);//T after G</a:t>
            </a:r>
          </a:p>
          <a:p>
            <a:pPr eaLnBrk="1" hangingPunct="1"/>
            <a:r>
              <a:rPr lang="en-US" altLang="en-US" sz="1500" b="1" dirty="0">
                <a:latin typeface="Lucida Console" panose="020B0609040504020204" pitchFamily="49" charset="0"/>
              </a:rPr>
              <a:t>diff = “huge”.</a:t>
            </a:r>
            <a:r>
              <a:rPr lang="en-US" altLang="en-US" sz="1500" b="1" dirty="0" err="1">
                <a:latin typeface="Lucida Console" panose="020B0609040504020204" pitchFamily="49" charset="0"/>
              </a:rPr>
              <a:t>compareTo</a:t>
            </a:r>
            <a:r>
              <a:rPr lang="en-US" altLang="en-US" sz="1500" b="1" dirty="0">
                <a:latin typeface="Lucida Console" panose="020B0609040504020204" pitchFamily="49" charset="0"/>
              </a:rPr>
              <a:t>(“hug”);//huge is longer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1813322" y="1314451"/>
            <a:ext cx="5548313" cy="3489722"/>
          </a:xfrm>
        </p:spPr>
        <p:txBody>
          <a:bodyPr/>
          <a:lstStyle/>
          <a:p>
            <a:pPr eaLnBrk="1" hangingPunct="1">
              <a:spcBef>
                <a:spcPct val="50000"/>
              </a:spcBef>
              <a:buClr>
                <a:schemeClr val="tx1"/>
              </a:buClr>
              <a:buFont typeface="Wingdings" panose="05000000000000000000" pitchFamily="2" charset="2"/>
              <a:buNone/>
            </a:pPr>
            <a:r>
              <a:rPr lang="en-US" altLang="en-US" sz="1800"/>
              <a:t>String word2 = word1.</a:t>
            </a:r>
            <a:r>
              <a:rPr lang="en-US" altLang="en-US" sz="1800" b="1"/>
              <a:t>toUpperCase</a:t>
            </a:r>
            <a:r>
              <a:rPr lang="en-US" altLang="en-US" sz="1800"/>
              <a:t>();</a:t>
            </a:r>
          </a:p>
          <a:p>
            <a:pPr eaLnBrk="1" hangingPunct="1">
              <a:spcBef>
                <a:spcPct val="0"/>
              </a:spcBef>
              <a:buClr>
                <a:schemeClr val="tx1"/>
              </a:buClr>
              <a:buFont typeface="Wingdings" panose="05000000000000000000" pitchFamily="2" charset="2"/>
              <a:buNone/>
            </a:pPr>
            <a:r>
              <a:rPr lang="en-US" altLang="en-US" sz="1800"/>
              <a:t>String word3 = word1.</a:t>
            </a:r>
            <a:r>
              <a:rPr lang="en-US" altLang="en-US" sz="1800" b="1"/>
              <a:t>toLowerCase</a:t>
            </a:r>
            <a:r>
              <a:rPr lang="en-US" altLang="en-US" sz="1800"/>
              <a:t>();</a:t>
            </a:r>
          </a:p>
          <a:p>
            <a:pPr lvl="1" eaLnBrk="1" hangingPunct="1">
              <a:spcBef>
                <a:spcPct val="0"/>
              </a:spcBef>
              <a:buFont typeface="Wingdings" panose="05000000000000000000" pitchFamily="2" charset="2"/>
              <a:buNone/>
            </a:pPr>
            <a:r>
              <a:rPr lang="en-US" altLang="en-US" sz="1800"/>
              <a:t>	returns a new string formed from </a:t>
            </a:r>
            <a:r>
              <a:rPr lang="en-US" altLang="en-US" sz="1800" b="1"/>
              <a:t>word1</a:t>
            </a:r>
            <a:r>
              <a:rPr lang="en-US" altLang="en-US" sz="18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939528" y="2717007"/>
            <a:ext cx="5129213" cy="92333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String word1 = “</a:t>
            </a:r>
            <a:r>
              <a:rPr lang="en-US" altLang="en-US" dirty="0" err="1"/>
              <a:t>HeLLo</a:t>
            </a:r>
            <a:r>
              <a:rPr lang="en-US" altLang="en-US" dirty="0"/>
              <a:t>“;</a:t>
            </a:r>
          </a:p>
          <a:p>
            <a:pPr eaLnBrk="1" hangingPunct="1"/>
            <a:r>
              <a:rPr lang="en-US" altLang="en-US" dirty="0"/>
              <a:t>String word2 = word1.toUpperCase();//”HELLO”</a:t>
            </a:r>
          </a:p>
          <a:p>
            <a:pPr eaLnBrk="1" hangingPunct="1"/>
            <a:r>
              <a:rPr lang="en-US" altLang="en-US" dirty="0"/>
              <a:t>String word3 = word1.toLowerCase();//”hello”</a:t>
            </a:r>
          </a:p>
        </p:txBody>
      </p:sp>
    </p:spTree>
    <p:extLst>
      <p:ext uri="{BB962C8B-B14F-4D97-AF65-F5344CB8AC3E}">
        <p14:creationId xmlns:p14="http://schemas.microsoft.com/office/powerpoint/2010/main" val="427909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1813322" y="1314451"/>
            <a:ext cx="5548313" cy="3489722"/>
          </a:xfrm>
        </p:spPr>
        <p:txBody>
          <a:bodyPr/>
          <a:lstStyle/>
          <a:p>
            <a:pPr eaLnBrk="1" hangingPunct="1">
              <a:spcBef>
                <a:spcPct val="0"/>
              </a:spcBef>
              <a:buClr>
                <a:schemeClr val="tx1"/>
              </a:buClr>
              <a:buFont typeface="Wingdings" panose="05000000000000000000" pitchFamily="2" charset="2"/>
              <a:buNone/>
            </a:pPr>
            <a:r>
              <a:rPr lang="en-US" altLang="en-US" sz="1800"/>
              <a:t>    removing white space at both ends</a:t>
            </a:r>
            <a:br>
              <a:rPr lang="en-US" altLang="en-US" sz="1800"/>
            </a:br>
            <a:r>
              <a:rPr lang="en-US" altLang="en-US" sz="1800"/>
              <a:t>does not affect whites space in  the middle</a:t>
            </a:r>
          </a:p>
          <a:p>
            <a:pPr lvl="1" eaLnBrk="1" hangingPunct="1">
              <a:spcBef>
                <a:spcPct val="0"/>
              </a:spcBef>
              <a:buClr>
                <a:schemeClr val="tx1"/>
              </a:buClr>
              <a:buFont typeface="Wingdings" panose="05000000000000000000" pitchFamily="2" charset="2"/>
              <a:buNone/>
            </a:pPr>
            <a:r>
              <a:rPr lang="en-US" altLang="en-US" sz="1800"/>
              <a:t>Example:</a:t>
            </a:r>
          </a:p>
          <a:p>
            <a:pPr eaLnBrk="1" hangingPunct="1">
              <a:spcBef>
                <a:spcPct val="50000"/>
              </a:spcBef>
              <a:buClr>
                <a:schemeClr val="tx1"/>
              </a:buClr>
              <a:buFont typeface="Wingdings" panose="05000000000000000000" pitchFamily="2" charset="2"/>
              <a:buNone/>
            </a:pPr>
            <a:endParaRPr lang="en-US" altLang="en-US" sz="180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1782366" y="2587229"/>
            <a:ext cx="5534025" cy="120032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word1 = “ Hi Kumar “;</a:t>
            </a:r>
          </a:p>
          <a:p>
            <a:pPr eaLnBrk="1" hangingPunct="1"/>
            <a:r>
              <a:rPr lang="en-US" altLang="en-US"/>
              <a:t>String word2 = word1.trim();</a:t>
            </a:r>
          </a:p>
          <a:p>
            <a:pPr eaLnBrk="1" hangingPunct="1"/>
            <a:r>
              <a:rPr lang="en-US" altLang="en-US"/>
              <a:t>//word2 is “Hi Kumar” – no spaces on either end</a:t>
            </a:r>
          </a:p>
          <a:p>
            <a:pPr eaLnBrk="1" hangingPunct="1"/>
            <a:r>
              <a:rPr lang="en-US" altLang="en-US"/>
              <a:t>//word1 is still “ Hi Kumar “ – with middle spaces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1485899" y="205977"/>
            <a:ext cx="7179635" cy="910441"/>
          </a:xfrm>
        </p:spPr>
        <p:txBody>
          <a:bodyPr>
            <a:normAutofit/>
          </a:bodyPr>
          <a:lstStyle/>
          <a:p>
            <a:pPr eaLnBrk="1" hangingPunct="1"/>
            <a:r>
              <a:rPr lang="en-US" altLang="en-US" dirty="0"/>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170121" y="1339701"/>
            <a:ext cx="8495413" cy="3464471"/>
          </a:xfrm>
        </p:spPr>
        <p:txBody>
          <a:bodyPr>
            <a:normAutofit fontScale="92500" lnSpcReduction="20000"/>
          </a:bodyPr>
          <a:lstStyle/>
          <a:p>
            <a:pPr eaLnBrk="1" hangingPunct="1">
              <a:spcBef>
                <a:spcPct val="50000"/>
              </a:spcBef>
              <a:buClr>
                <a:schemeClr val="tx1"/>
              </a:buClr>
              <a:buFont typeface="Wingdings" panose="05000000000000000000" pitchFamily="2" charset="2"/>
              <a:buNone/>
            </a:pPr>
            <a:r>
              <a:rPr lang="en-US" altLang="en-US" sz="1800" dirty="0">
                <a:highlight>
                  <a:srgbClr val="FFFF00"/>
                </a:highlight>
              </a:rPr>
              <a:t>   method returns a string replacing all the old char or </a:t>
            </a:r>
            <a:r>
              <a:rPr lang="en-US" altLang="en-US" sz="1800" dirty="0" err="1">
                <a:highlight>
                  <a:srgbClr val="FFFF00"/>
                </a:highlight>
              </a:rPr>
              <a:t>CharSequence</a:t>
            </a:r>
            <a:r>
              <a:rPr lang="en-US" altLang="en-US" sz="1800" dirty="0">
                <a:highlight>
                  <a:srgbClr val="FFFF00"/>
                </a:highlight>
              </a:rPr>
              <a:t> to new char or </a:t>
            </a:r>
            <a:r>
              <a:rPr lang="en-US" altLang="en-US" sz="1800" dirty="0" err="1">
                <a:highlight>
                  <a:srgbClr val="FFFF00"/>
                </a:highlight>
              </a:rPr>
              <a:t>CharSequence</a:t>
            </a:r>
            <a:r>
              <a:rPr lang="en-US" altLang="en-US" sz="1800" dirty="0">
                <a:highlight>
                  <a:srgbClr val="FFFF00"/>
                </a:highlight>
              </a:rPr>
              <a:t>.</a:t>
            </a:r>
          </a:p>
          <a:p>
            <a:pPr>
              <a:buFont typeface="Arial" panose="020B0604020202020204" pitchFamily="34" charset="0"/>
              <a:buNone/>
            </a:pPr>
            <a:r>
              <a:rPr lang="en-US" altLang="en-US" sz="1800" dirty="0"/>
              <a:t>Syntax:</a:t>
            </a:r>
          </a:p>
          <a:p>
            <a:pPr>
              <a:buFont typeface="Arial" panose="020B0604020202020204" pitchFamily="34" charset="0"/>
              <a:buNone/>
            </a:pPr>
            <a:r>
              <a:rPr lang="en-US" altLang="en-US" sz="1800" dirty="0"/>
              <a:t>String replace(</a:t>
            </a:r>
            <a:r>
              <a:rPr lang="en-US" altLang="en-US" sz="1800" b="1" dirty="0"/>
              <a:t>char</a:t>
            </a:r>
            <a:r>
              <a:rPr lang="en-US" altLang="en-US" sz="1800" dirty="0"/>
              <a:t> </a:t>
            </a:r>
            <a:r>
              <a:rPr lang="en-US" altLang="en-US" sz="1800" dirty="0" err="1"/>
              <a:t>oldChar</a:t>
            </a:r>
            <a:r>
              <a:rPr lang="en-US" altLang="en-US" sz="1800" dirty="0"/>
              <a:t>, </a:t>
            </a:r>
            <a:r>
              <a:rPr lang="en-US" altLang="en-US" sz="1800" b="1" dirty="0"/>
              <a:t>char</a:t>
            </a:r>
            <a:r>
              <a:rPr lang="en-US" altLang="en-US" sz="1800" dirty="0"/>
              <a:t> </a:t>
            </a:r>
            <a:r>
              <a:rPr lang="en-US" altLang="en-US" sz="1800" dirty="0" err="1"/>
              <a:t>newChar</a:t>
            </a:r>
            <a:r>
              <a:rPr lang="en-US" altLang="en-US" sz="1800" dirty="0"/>
              <a:t>)  </a:t>
            </a:r>
          </a:p>
          <a:p>
            <a:pPr>
              <a:buFont typeface="Arial" panose="020B0604020202020204" pitchFamily="34" charset="0"/>
              <a:buNone/>
            </a:pPr>
            <a:r>
              <a:rPr lang="en-US" altLang="en-US" sz="1800" dirty="0"/>
              <a:t> String replace(</a:t>
            </a:r>
            <a:r>
              <a:rPr lang="en-US" altLang="en-US" sz="1800" dirty="0" err="1"/>
              <a:t>CharSequence</a:t>
            </a:r>
            <a:r>
              <a:rPr lang="en-US" altLang="en-US" sz="1800" dirty="0"/>
              <a:t> target, </a:t>
            </a:r>
            <a:r>
              <a:rPr lang="en-US" altLang="en-US" sz="1800" dirty="0" err="1"/>
              <a:t>CharSequence</a:t>
            </a:r>
            <a:r>
              <a:rPr lang="en-US" altLang="en-US" sz="1800" dirty="0"/>
              <a:t> replacement)  </a:t>
            </a:r>
          </a:p>
          <a:p>
            <a:pPr eaLnBrk="1" hangingPunct="1">
              <a:spcBef>
                <a:spcPct val="50000"/>
              </a:spcBef>
              <a:buClr>
                <a:schemeClr val="tx1"/>
              </a:buClr>
              <a:buFont typeface="Wingdings" panose="05000000000000000000" pitchFamily="2" charset="2"/>
              <a:buNone/>
            </a:pPr>
            <a:r>
              <a:rPr lang="en-US" altLang="en-US" sz="1800" dirty="0"/>
              <a:t>Example:</a:t>
            </a:r>
          </a:p>
          <a:p>
            <a:pPr eaLnBrk="1" hangingPunct="1">
              <a:spcBef>
                <a:spcPct val="50000"/>
              </a:spcBef>
              <a:buClr>
                <a:schemeClr val="tx1"/>
              </a:buClr>
              <a:buFont typeface="Wingdings" panose="05000000000000000000" pitchFamily="2" charset="2"/>
              <a:buNone/>
            </a:pPr>
            <a:r>
              <a:rPr lang="en-US" altLang="en-US" sz="1800" b="1" dirty="0"/>
              <a:t>     </a:t>
            </a:r>
            <a:r>
              <a:rPr lang="en-US" altLang="en-US" sz="1500" b="1" dirty="0"/>
              <a:t>String str1="hello </a:t>
            </a:r>
            <a:r>
              <a:rPr lang="en-US" altLang="en-US" sz="1500" b="1" dirty="0" err="1"/>
              <a:t>hello</a:t>
            </a:r>
            <a:r>
              <a:rPr lang="en-US" altLang="en-US" sz="1500" b="1" dirty="0"/>
              <a:t> </a:t>
            </a:r>
            <a:r>
              <a:rPr lang="en-US" altLang="en-US" sz="1500" b="1" dirty="0" err="1"/>
              <a:t>hello</a:t>
            </a:r>
            <a:r>
              <a:rPr lang="en-US" altLang="en-US" sz="1500" b="1" dirty="0"/>
              <a:t>";</a:t>
            </a:r>
          </a:p>
          <a:p>
            <a:pPr eaLnBrk="1" hangingPunct="1">
              <a:spcBef>
                <a:spcPct val="50000"/>
              </a:spcBef>
              <a:buClr>
                <a:schemeClr val="tx1"/>
              </a:buClr>
              <a:buFont typeface="Wingdings" panose="05000000000000000000" pitchFamily="2" charset="2"/>
              <a:buNone/>
            </a:pPr>
            <a:r>
              <a:rPr lang="en-US" altLang="en-US" sz="1500" b="1" dirty="0"/>
              <a:t>       String str2="hello </a:t>
            </a:r>
            <a:r>
              <a:rPr lang="en-US" altLang="en-US" sz="1500" b="1" dirty="0" err="1"/>
              <a:t>hello</a:t>
            </a:r>
            <a:r>
              <a:rPr lang="en-US" altLang="en-US" sz="1500" b="1" dirty="0"/>
              <a:t> </a:t>
            </a:r>
            <a:r>
              <a:rPr lang="en-US" altLang="en-US" sz="1500" b="1" dirty="0" err="1"/>
              <a:t>hello</a:t>
            </a:r>
            <a:r>
              <a:rPr lang="en-US" altLang="en-US" sz="1500" b="1" dirty="0"/>
              <a:t>";</a:t>
            </a:r>
          </a:p>
          <a:p>
            <a:pPr eaLnBrk="1" hangingPunct="1">
              <a:spcBef>
                <a:spcPct val="50000"/>
              </a:spcBef>
              <a:buClr>
                <a:schemeClr val="tx1"/>
              </a:buClr>
              <a:buFont typeface="Wingdings" panose="05000000000000000000" pitchFamily="2" charset="2"/>
              <a:buNone/>
            </a:pPr>
            <a:r>
              <a:rPr lang="en-US" altLang="en-US" sz="1500" b="1" dirty="0"/>
              <a:t>       str1=str1.replace('h', 'H');</a:t>
            </a:r>
          </a:p>
          <a:p>
            <a:pPr eaLnBrk="1" hangingPunct="1">
              <a:spcBef>
                <a:spcPct val="50000"/>
              </a:spcBef>
              <a:buClr>
                <a:schemeClr val="tx1"/>
              </a:buClr>
              <a:buFont typeface="Wingdings" panose="05000000000000000000" pitchFamily="2" charset="2"/>
              <a:buNone/>
            </a:pPr>
            <a:r>
              <a:rPr lang="en-US" altLang="en-US" sz="1500" b="1" dirty="0"/>
              <a:t>       str2=str2.replace("hello", "hi");</a:t>
            </a:r>
          </a:p>
          <a:p>
            <a:pPr eaLnBrk="1" hangingPunct="1">
              <a:spcBef>
                <a:spcPct val="50000"/>
              </a:spcBef>
              <a:buClr>
                <a:schemeClr val="tx1"/>
              </a:buClr>
              <a:buFont typeface="Wingdings" panose="05000000000000000000" pitchFamily="2" charset="2"/>
              <a:buNone/>
            </a:pPr>
            <a:r>
              <a:rPr lang="en-US" altLang="en-US" sz="1500" b="1" dirty="0"/>
              <a:t>       </a:t>
            </a:r>
            <a:r>
              <a:rPr lang="en-US" altLang="en-US" sz="1500" b="1" dirty="0" err="1"/>
              <a:t>System.out.println</a:t>
            </a:r>
            <a:r>
              <a:rPr lang="en-US" altLang="en-US" sz="1500" b="1" dirty="0"/>
              <a:t>(str1);</a:t>
            </a:r>
          </a:p>
          <a:p>
            <a:pPr eaLnBrk="1" hangingPunct="1">
              <a:spcBef>
                <a:spcPct val="50000"/>
              </a:spcBef>
              <a:buClr>
                <a:schemeClr val="tx1"/>
              </a:buClr>
              <a:buFont typeface="Wingdings" panose="05000000000000000000" pitchFamily="2" charset="2"/>
              <a:buNone/>
            </a:pPr>
            <a:r>
              <a:rPr lang="en-US" altLang="en-US" sz="1500" b="1" dirty="0"/>
              <a:t>       </a:t>
            </a:r>
            <a:r>
              <a:rPr lang="en-US" altLang="en-US" sz="1500" b="1" dirty="0" err="1"/>
              <a:t>System.out.println</a:t>
            </a:r>
            <a:r>
              <a:rPr lang="en-US" altLang="en-US" sz="1500" b="1" dirty="0"/>
              <a:t>(str2);</a:t>
            </a:r>
            <a:endParaRPr lang="en-US" altLang="en-US" sz="1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946298" y="1499191"/>
            <a:ext cx="6711802" cy="3095432"/>
          </a:xfrm>
        </p:spPr>
        <p:txBody>
          <a:bodyPr/>
          <a:lstStyle/>
          <a:p>
            <a:pPr eaLnBrk="1" hangingPunct="1">
              <a:buFont typeface="Wingdings" panose="05000000000000000000" pitchFamily="2" charset="2"/>
              <a:buNone/>
            </a:pPr>
            <a:r>
              <a:rPr lang="en-US" altLang="en-US" sz="2100" dirty="0"/>
              <a:t>Types of Array: There are two types of array.</a:t>
            </a:r>
          </a:p>
          <a:p>
            <a:pPr eaLnBrk="1" hangingPunct="1"/>
            <a:r>
              <a:rPr lang="en-US" altLang="en-US" sz="2100" dirty="0"/>
              <a:t>    Single Dimensional Array</a:t>
            </a:r>
          </a:p>
          <a:p>
            <a:pPr eaLnBrk="1" hangingPunct="1"/>
            <a:r>
              <a:rPr lang="en-US" altLang="en-US" sz="2100" dirty="0"/>
              <a:t>    Multidimensional Array-</a:t>
            </a:r>
          </a:p>
          <a:p>
            <a:pPr lvl="2" eaLnBrk="1" hangingPunct="1"/>
            <a:r>
              <a:rPr lang="en-US" altLang="en-US" sz="1650" dirty="0"/>
              <a:t>2D array</a:t>
            </a:r>
          </a:p>
          <a:p>
            <a:pPr lvl="2" eaLnBrk="1" hangingPunct="1"/>
            <a:r>
              <a:rPr lang="en-US" altLang="en-US" sz="1650" dirty="0"/>
              <a:t>3D array</a:t>
            </a:r>
          </a:p>
          <a:p>
            <a:pPr lvl="2" eaLnBrk="1" hangingPunct="1"/>
            <a:r>
              <a:rPr lang="en-US" altLang="en-US" sz="1650" dirty="0"/>
              <a:t>Jagged array</a:t>
            </a:r>
          </a:p>
          <a:p>
            <a:pPr eaLnBrk="1" hangingPunct="1">
              <a:buFont typeface="Wingdings" panose="05000000000000000000" pitchFamily="2" charset="2"/>
              <a:buNone/>
            </a:pPr>
            <a:r>
              <a:rPr lang="en-US" altLang="en-US" sz="2100" dirty="0"/>
              <a:t>	</a:t>
            </a:r>
          </a:p>
          <a:p>
            <a:pPr eaLnBrk="1" hangingPunct="1">
              <a:buFont typeface="Wingdings" panose="05000000000000000000" pitchFamily="2" charset="2"/>
              <a:buNone/>
            </a:pPr>
            <a:endParaRPr lang="en-US" altLang="en-US" sz="2100" dirty="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4</a:t>
            </a:fld>
            <a:endParaRPr lang="en-US" altLang="en-US">
              <a:solidFill>
                <a:srgbClr val="898989"/>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1485900" y="205978"/>
            <a:ext cx="6172200" cy="422672"/>
          </a:xfrm>
        </p:spPr>
        <p:txBody>
          <a:bodyPr>
            <a:normAutofit fontScale="90000"/>
          </a:bodyPr>
          <a:lstStyle/>
          <a:p>
            <a:r>
              <a:rPr lang="en-US" altLang="en-US" dirty="0" err="1"/>
              <a:t>replaceAll</a:t>
            </a:r>
            <a:r>
              <a:rPr lang="en-US" altLang="en-US" dirty="0"/>
              <a:t>()</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372140" y="1584251"/>
            <a:ext cx="7285960" cy="3010372"/>
          </a:xfrm>
        </p:spPr>
        <p:txBody>
          <a:bodyPr/>
          <a:lstStyle/>
          <a:p>
            <a:pPr marL="0" indent="0">
              <a:buNone/>
            </a:pPr>
            <a:r>
              <a:rPr lang="en-US" altLang="en-US" sz="2100" dirty="0"/>
              <a:t>The </a:t>
            </a:r>
            <a:r>
              <a:rPr lang="en-US" altLang="en-US" sz="2100" b="1" dirty="0"/>
              <a:t>java string </a:t>
            </a:r>
            <a:r>
              <a:rPr lang="en-US" altLang="en-US" sz="2100" b="1" dirty="0" err="1"/>
              <a:t>replaceAll</a:t>
            </a:r>
            <a:r>
              <a:rPr lang="en-US" altLang="en-US" sz="2100" b="1" dirty="0"/>
              <a:t>()</a:t>
            </a:r>
            <a:r>
              <a:rPr lang="en-US" altLang="en-US" sz="2100" dirty="0"/>
              <a:t> method returns a string replacing all the sequence of characters matching regular expression and replacement string.</a:t>
            </a:r>
          </a:p>
          <a:p>
            <a:pPr marL="0" indent="0">
              <a:buNone/>
            </a:pPr>
            <a:r>
              <a:rPr lang="en-US" altLang="en-US" sz="2000" dirty="0"/>
              <a:t>Syntax: </a:t>
            </a:r>
          </a:p>
          <a:p>
            <a:pPr marL="0" indent="0">
              <a:buNone/>
            </a:pPr>
            <a:r>
              <a:rPr lang="en-US" altLang="en-US" sz="2100" dirty="0"/>
              <a:t>String </a:t>
            </a:r>
            <a:r>
              <a:rPr lang="en-US" altLang="en-US" sz="2100" dirty="0" err="1"/>
              <a:t>replaceAll</a:t>
            </a:r>
            <a:r>
              <a:rPr lang="en-US" altLang="en-US" sz="21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a:xfrm>
            <a:off x="318977" y="1499191"/>
            <a:ext cx="7339123" cy="3095432"/>
          </a:xfrm>
        </p:spPr>
        <p:txBody>
          <a:bodyPr/>
          <a:lstStyle/>
          <a:p>
            <a:pPr>
              <a:buFont typeface="Arial" panose="020B0604020202020204" pitchFamily="34" charset="0"/>
              <a:buNone/>
            </a:pPr>
            <a:r>
              <a:rPr lang="en-US" altLang="en-US" sz="1800" dirty="0"/>
              <a:t>Example:</a:t>
            </a:r>
          </a:p>
          <a:p>
            <a:pPr>
              <a:buFont typeface="Arial" panose="020B0604020202020204" pitchFamily="34" charset="0"/>
              <a:buNone/>
            </a:pPr>
            <a:r>
              <a:rPr lang="en-US" sz="1800" b="1" dirty="0"/>
              <a:t>replace all occurrences of white spaces in a string:</a:t>
            </a:r>
            <a:endParaRPr lang="en-US" altLang="en-US" sz="1800" b="1" dirty="0"/>
          </a:p>
          <a:p>
            <a:pPr marL="0" indent="0">
              <a:buNone/>
            </a:pPr>
            <a:r>
              <a:rPr lang="en-US" sz="1800" dirty="0"/>
              <a:t>String str = "how to do in java provides java reading materials";</a:t>
            </a:r>
          </a:p>
          <a:p>
            <a:pPr marL="0" indent="0">
              <a:buNone/>
            </a:pPr>
            <a:r>
              <a:rPr lang="en-US" sz="1800" dirty="0"/>
              <a:t>String </a:t>
            </a:r>
            <a:r>
              <a:rPr lang="en-US" sz="1800" dirty="0" err="1"/>
              <a:t>newStr</a:t>
            </a:r>
            <a:r>
              <a:rPr lang="en-US" sz="1800" dirty="0"/>
              <a:t> = </a:t>
            </a:r>
            <a:r>
              <a:rPr lang="en-US" sz="1800" dirty="0" err="1"/>
              <a:t>str.replaceAll</a:t>
            </a:r>
            <a:r>
              <a:rPr lang="en-US" sz="1800" dirty="0"/>
              <a:t>(“\\s", "");   </a:t>
            </a:r>
          </a:p>
          <a:p>
            <a:pPr marL="0" indent="0">
              <a:buNone/>
            </a:pPr>
            <a:r>
              <a:rPr lang="en-US" sz="1800" dirty="0" err="1"/>
              <a:t>System.out.println</a:t>
            </a:r>
            <a:r>
              <a:rPr lang="en-US" sz="1800" dirty="0"/>
              <a:t>(</a:t>
            </a:r>
            <a:r>
              <a:rPr lang="en-US" sz="1800" dirty="0" err="1"/>
              <a:t>newStr</a:t>
            </a:r>
            <a:r>
              <a:rPr lang="en-US" sz="1800" dirty="0"/>
              <a:t>);</a:t>
            </a:r>
          </a:p>
        </p:txBody>
      </p:sp>
    </p:spTree>
    <p:extLst>
      <p:ext uri="{BB962C8B-B14F-4D97-AF65-F5344CB8AC3E}">
        <p14:creationId xmlns:p14="http://schemas.microsoft.com/office/powerpoint/2010/main" val="439774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fontScale="90000"/>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223284" y="1520455"/>
            <a:ext cx="7434816" cy="3074167"/>
          </a:xfrm>
        </p:spPr>
        <p:txBody>
          <a:bodyPr>
            <a:normAutofit fontScale="92500" lnSpcReduction="10000"/>
          </a:bodyPr>
          <a:lstStyle/>
          <a:p>
            <a:pPr>
              <a:buFont typeface="Wingdings" panose="05000000000000000000" pitchFamily="2" charset="2"/>
              <a:buChar char="ü"/>
            </a:pPr>
            <a:r>
              <a:rPr lang="en-US" altLang="en-US" sz="2400" dirty="0" err="1"/>
              <a:t>StringBuffer</a:t>
            </a:r>
            <a:r>
              <a:rPr lang="en-US" altLang="en-US" sz="2400" b="1" dirty="0"/>
              <a:t> </a:t>
            </a:r>
            <a:r>
              <a:rPr lang="en-US" altLang="en-US" sz="2400" dirty="0"/>
              <a:t>is mutable means one can change the value of the object .</a:t>
            </a:r>
          </a:p>
          <a:p>
            <a:pPr>
              <a:buFont typeface="Wingdings" panose="05000000000000000000" pitchFamily="2" charset="2"/>
              <a:buChar char="ü"/>
            </a:pPr>
            <a:r>
              <a:rPr lang="en-US" altLang="en-US" sz="2400" dirty="0"/>
              <a:t> The object created through </a:t>
            </a:r>
            <a:r>
              <a:rPr lang="en-US" altLang="en-US" sz="2400" dirty="0" err="1"/>
              <a:t>StringBuffer</a:t>
            </a:r>
            <a:r>
              <a:rPr lang="en-US" altLang="en-US" sz="2400" dirty="0"/>
              <a:t> is stored in the heap . </a:t>
            </a:r>
          </a:p>
          <a:p>
            <a:pPr>
              <a:buFont typeface="Wingdings" panose="05000000000000000000" pitchFamily="2" charset="2"/>
              <a:buChar char="ü"/>
            </a:pPr>
            <a:r>
              <a:rPr lang="en-US" altLang="en-US" sz="2400" dirty="0"/>
              <a:t>each method in </a:t>
            </a:r>
            <a:r>
              <a:rPr lang="en-US" altLang="en-US" sz="2400" dirty="0" err="1"/>
              <a:t>StringBuffer</a:t>
            </a:r>
            <a:r>
              <a:rPr lang="en-US" altLang="en-US" sz="2400" dirty="0"/>
              <a:t> is synchronized that is </a:t>
            </a:r>
            <a:r>
              <a:rPr lang="en-US" altLang="en-US" sz="2400" dirty="0" err="1"/>
              <a:t>StringBuffer</a:t>
            </a:r>
            <a:r>
              <a:rPr lang="en-US" altLang="en-US" sz="2400" dirty="0"/>
              <a:t> is thread safe due to this it does not allow  two threads to simultaneously access the same method . Each method can be accessed by one thread at a time .</a:t>
            </a:r>
            <a:br>
              <a:rPr lang="en-US" altLang="en-US" dirty="0"/>
            </a:b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extLst>
              <p:ext uri="{D42A27DB-BD31-4B8C-83A1-F6EECF244321}">
                <p14:modId xmlns:p14="http://schemas.microsoft.com/office/powerpoint/2010/main" val="1038646982"/>
              </p:ext>
            </p:extLst>
          </p:nvPr>
        </p:nvGraphicFramePr>
        <p:xfrm>
          <a:off x="397392" y="1800889"/>
          <a:ext cx="7800310" cy="2143789"/>
        </p:xfrm>
        <a:graphic>
          <a:graphicData uri="http://schemas.openxmlformats.org/drawingml/2006/table">
            <a:tbl>
              <a:tblPr/>
              <a:tblGrid>
                <a:gridCol w="3900155">
                  <a:extLst>
                    <a:ext uri="{9D8B030D-6E8A-4147-A177-3AD203B41FA5}">
                      <a16:colId xmlns:a16="http://schemas.microsoft.com/office/drawing/2014/main" val="20000"/>
                    </a:ext>
                  </a:extLst>
                </a:gridCol>
                <a:gridCol w="3900155">
                  <a:extLst>
                    <a:ext uri="{9D8B030D-6E8A-4147-A177-3AD203B41FA5}">
                      <a16:colId xmlns:a16="http://schemas.microsoft.com/office/drawing/2014/main" val="20001"/>
                    </a:ext>
                  </a:extLst>
                </a:gridCol>
              </a:tblGrid>
              <a:tr h="441896">
                <a:tc>
                  <a:txBody>
                    <a:bodyPr/>
                    <a:lstStyle/>
                    <a:p>
                      <a:pPr algn="l" fontAlgn="t"/>
                      <a:r>
                        <a:rPr lang="en-US" sz="1200" b="1" dirty="0">
                          <a:solidFill>
                            <a:srgbClr val="000000"/>
                          </a:solidFill>
                          <a:latin typeface="verdana"/>
                        </a:rPr>
                        <a:t>StringBuffer </a:t>
                      </a:r>
                      <a:endParaRPr lang="en-US" sz="1200" b="1" dirty="0">
                        <a:solidFill>
                          <a:srgbClr val="000000"/>
                        </a:solidFill>
                        <a:latin typeface="times new roman"/>
                      </a:endParaRPr>
                    </a:p>
                  </a:txBody>
                  <a:tcPr marL="63135" marR="63135" marT="63127" marB="63127">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dirty="0">
                          <a:solidFill>
                            <a:srgbClr val="000000"/>
                          </a:solidFill>
                          <a:latin typeface="times new roman"/>
                        </a:rPr>
                        <a:t>StringBuilder</a:t>
                      </a:r>
                    </a:p>
                    <a:p>
                      <a:endParaRPr lang="en-US" sz="1000" dirty="0"/>
                    </a:p>
                  </a:txBody>
                  <a:tcPr marL="50508" marR="50508" marT="25251" marB="25251">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178696">
                <a:tc>
                  <a:txBody>
                    <a:bodyPr/>
                    <a:lstStyle/>
                    <a:p>
                      <a:pPr algn="l" fontAlgn="t"/>
                      <a:r>
                        <a:rPr lang="en-US" sz="1400" dirty="0">
                          <a:solidFill>
                            <a:srgbClr val="000000"/>
                          </a:solidFill>
                          <a:latin typeface="verdana"/>
                        </a:rPr>
                        <a:t>StringBuffer is </a:t>
                      </a:r>
                      <a:r>
                        <a:rPr lang="en-US" sz="1400" i="1" dirty="0">
                          <a:solidFill>
                            <a:srgbClr val="000000"/>
                          </a:solidFill>
                          <a:latin typeface="verdana"/>
                        </a:rPr>
                        <a:t>synchronized</a:t>
                      </a:r>
                      <a:r>
                        <a:rPr lang="en-US" sz="1400" dirty="0">
                          <a:solidFill>
                            <a:srgbClr val="000000"/>
                          </a:solidFill>
                          <a:latin typeface="verdana"/>
                        </a:rPr>
                        <a:t> i.e. thread safe. It means two threads can't call the methods of StringBuffer simultaneously.</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latin typeface="verdana"/>
                        </a:rPr>
                        <a:t>StringBuilder is </a:t>
                      </a:r>
                      <a:r>
                        <a:rPr lang="en-US" sz="1400" i="1" dirty="0">
                          <a:solidFill>
                            <a:srgbClr val="000000"/>
                          </a:solidFill>
                          <a:latin typeface="verdana"/>
                        </a:rPr>
                        <a:t>non-synchronized</a:t>
                      </a:r>
                      <a:r>
                        <a:rPr lang="en-US" sz="1400" dirty="0">
                          <a:solidFill>
                            <a:srgbClr val="000000"/>
                          </a:solidFill>
                          <a:latin typeface="verdana"/>
                        </a:rPr>
                        <a:t> i.e. not thread safe. It means two threads can call the methods of StringBuilder simultaneously.</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3197">
                <a:tc>
                  <a:txBody>
                    <a:bodyPr/>
                    <a:lstStyle/>
                    <a:p>
                      <a:pPr algn="l" fontAlgn="t"/>
                      <a:r>
                        <a:rPr lang="en-US" sz="1400">
                          <a:solidFill>
                            <a:srgbClr val="000000"/>
                          </a:solidFill>
                          <a:latin typeface="verdana"/>
                        </a:rPr>
                        <a:t>StringBuffer is </a:t>
                      </a:r>
                      <a:r>
                        <a:rPr lang="en-US" sz="1400" i="1">
                          <a:solidFill>
                            <a:srgbClr val="000000"/>
                          </a:solidFill>
                          <a:latin typeface="verdana"/>
                        </a:rPr>
                        <a:t>less efficient</a:t>
                      </a:r>
                      <a:r>
                        <a:rPr lang="en-US" sz="1400">
                          <a:solidFill>
                            <a:srgbClr val="000000"/>
                          </a:solidFill>
                          <a:latin typeface="verdana"/>
                        </a:rPr>
                        <a:t> than StringBuilder.</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latin typeface="verdana"/>
                        </a:rPr>
                        <a:t>StringBuilder is </a:t>
                      </a:r>
                      <a:r>
                        <a:rPr lang="en-US" sz="1400" i="1" dirty="0">
                          <a:solidFill>
                            <a:srgbClr val="000000"/>
                          </a:solidFill>
                          <a:latin typeface="verdana"/>
                        </a:rPr>
                        <a:t>more efficient</a:t>
                      </a:r>
                      <a:r>
                        <a:rPr lang="en-US" sz="1400" dirty="0">
                          <a:solidFill>
                            <a:srgbClr val="000000"/>
                          </a:solidFill>
                          <a:latin typeface="verdana"/>
                        </a:rPr>
                        <a:t> than StringBuffer.</a:t>
                      </a:r>
                    </a:p>
                  </a:txBody>
                  <a:tcPr marL="42090" marR="42090" marT="42085" marB="4208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2869462" y="594094"/>
            <a:ext cx="61722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500" b="1" dirty="0">
                <a:highlight>
                  <a:srgbClr val="FFFF00"/>
                </a:highlight>
              </a:rPr>
              <a:t>Differences between </a:t>
            </a:r>
            <a:r>
              <a:rPr lang="en-US" altLang="en-US" sz="1500" b="1" dirty="0" err="1">
                <a:highlight>
                  <a:srgbClr val="FFFF00"/>
                </a:highlight>
              </a:rPr>
              <a:t>StringBuffer</a:t>
            </a:r>
            <a:r>
              <a:rPr lang="en-US" altLang="en-US" sz="1500" b="1" dirty="0">
                <a:highlight>
                  <a:srgbClr val="FFFF00"/>
                </a:highlight>
              </a:rPr>
              <a:t> and StringBuilder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1143000" y="205979"/>
            <a:ext cx="7852144" cy="857250"/>
          </a:xfrm>
        </p:spPr>
        <p:txBody>
          <a:bodyPr/>
          <a:lstStyle/>
          <a:p>
            <a:r>
              <a:rPr lang="en-US" altLang="en-US" sz="2700" dirty="0">
                <a:highlight>
                  <a:srgbClr val="FFFF00"/>
                </a:highlight>
              </a:rPr>
              <a:t>methods of </a:t>
            </a:r>
            <a:r>
              <a:rPr lang="en-US" altLang="en-US" sz="2700" dirty="0" err="1">
                <a:highlight>
                  <a:srgbClr val="FFFF00"/>
                </a:highlight>
              </a:rPr>
              <a:t>StringBuffer</a:t>
            </a:r>
            <a:r>
              <a:rPr lang="en-US" altLang="en-US" sz="2700" dirty="0">
                <a:highlight>
                  <a:srgbClr val="FFFF00"/>
                </a:highlight>
              </a:rPr>
              <a:t>/StringBuilder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457200" y="1477925"/>
            <a:ext cx="7200900" cy="3116697"/>
          </a:xfrm>
        </p:spPr>
        <p:txBody>
          <a:bodyPr>
            <a:normAutofit fontScale="92500" lnSpcReduction="20000"/>
          </a:bodyPr>
          <a:lstStyle/>
          <a:p>
            <a:r>
              <a:rPr lang="en-US" altLang="en-US" sz="2100" i="1" dirty="0"/>
              <a:t> append()</a:t>
            </a:r>
          </a:p>
          <a:p>
            <a:r>
              <a:rPr lang="en-US" altLang="en-US" sz="2100" i="1" dirty="0"/>
              <a:t>capacity()</a:t>
            </a:r>
          </a:p>
          <a:p>
            <a:r>
              <a:rPr lang="en-US" altLang="en-US" sz="2100" dirty="0" err="1"/>
              <a:t>ensureCapacity</a:t>
            </a:r>
            <a:r>
              <a:rPr lang="en-US" altLang="en-US" sz="2100" dirty="0"/>
              <a:t>() </a:t>
            </a:r>
            <a:endParaRPr lang="en-US" altLang="en-US" sz="2100" i="1" dirty="0"/>
          </a:p>
          <a:p>
            <a:r>
              <a:rPr lang="en-US" altLang="en-US" sz="2100" i="1" dirty="0"/>
              <a:t>insert()</a:t>
            </a:r>
          </a:p>
          <a:p>
            <a:r>
              <a:rPr lang="en-US" altLang="en-US" sz="2100" dirty="0"/>
              <a:t>reverse()</a:t>
            </a:r>
          </a:p>
          <a:p>
            <a:r>
              <a:rPr lang="en-US" altLang="en-US" sz="2100" dirty="0"/>
              <a:t>replace()</a:t>
            </a:r>
          </a:p>
          <a:p>
            <a:r>
              <a:rPr lang="en-US" altLang="en-US" sz="2100" dirty="0"/>
              <a:t>length() </a:t>
            </a:r>
          </a:p>
          <a:p>
            <a:r>
              <a:rPr lang="en-US" altLang="en-US" sz="2100" dirty="0"/>
              <a:t>delete()</a:t>
            </a:r>
          </a:p>
          <a:p>
            <a:r>
              <a:rPr lang="en-US" altLang="en-US" sz="2100" dirty="0" err="1"/>
              <a:t>deleteCharAt</a:t>
            </a:r>
            <a:r>
              <a:rPr lang="en-US" altLang="en-US" sz="2100" dirty="0"/>
              <a:t>()</a:t>
            </a:r>
          </a:p>
          <a:p>
            <a:r>
              <a:rPr lang="en-US" altLang="en-US" sz="2100" dirty="0"/>
              <a:t>substring() </a:t>
            </a:r>
          </a:p>
          <a:p>
            <a:endParaRPr lang="en-US" altLang="en-US" sz="2100" b="1" dirty="0"/>
          </a:p>
          <a:p>
            <a:endParaRPr lang="en-US" altLang="en-US" sz="2100" b="1" i="1" dirty="0"/>
          </a:p>
          <a:p>
            <a:endParaRPr lang="en-US" altLang="en-US" sz="21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r>
              <a:rPr lang="en-US" altLang="en-US" b="1" i="1" dirty="0"/>
              <a:t>append()</a:t>
            </a:r>
            <a:endParaRPr lang="en-US" altLang="en-US" dirty="0"/>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normAutofit/>
          </a:bodyPr>
          <a:lstStyle/>
          <a:p>
            <a:pPr marL="0" indent="0">
              <a:buNone/>
            </a:pPr>
            <a:r>
              <a:rPr lang="en-US" altLang="en-US" sz="2400" dirty="0"/>
              <a:t>append() is used to append the string from one string to another string like </a:t>
            </a:r>
            <a:r>
              <a:rPr lang="en-US" altLang="en-US" sz="2400" dirty="0" err="1"/>
              <a:t>concat</a:t>
            </a:r>
            <a:r>
              <a:rPr lang="en-US" altLang="en-US" sz="2400" dirty="0"/>
              <a:t>. </a:t>
            </a:r>
          </a:p>
          <a:p>
            <a:pPr>
              <a:buFont typeface="Arial" panose="020B0604020202020204" pitchFamily="34" charset="0"/>
              <a:buNone/>
            </a:pPr>
            <a:r>
              <a:rPr lang="en-US" altLang="en-US" dirty="0"/>
              <a:t>Syntax:</a:t>
            </a:r>
          </a:p>
          <a:p>
            <a:pPr>
              <a:buFont typeface="Arial" panose="020B0604020202020204" pitchFamily="34" charset="0"/>
              <a:buNone/>
            </a:pPr>
            <a:r>
              <a:rPr lang="en-US" altLang="en-US" sz="2400" dirty="0" err="1"/>
              <a:t>StringBufferClassReference.append</a:t>
            </a:r>
            <a:r>
              <a:rPr lang="en-US" altLang="en-US" sz="2400" dirty="0"/>
              <a:t>(any type)</a:t>
            </a:r>
          </a:p>
          <a:p>
            <a:pPr>
              <a:buFont typeface="Arial" panose="020B0604020202020204" pitchFamily="34" charset="0"/>
              <a:buNone/>
            </a:pPr>
            <a:r>
              <a:rPr lang="en-US" altLang="en-US" sz="2400" dirty="0"/>
              <a:t>Any type:-  </a:t>
            </a:r>
          </a:p>
          <a:p>
            <a:pPr>
              <a:buFont typeface="Arial" panose="020B0604020202020204" pitchFamily="34" charset="0"/>
              <a:buNone/>
            </a:pPr>
            <a:r>
              <a:rPr lang="en-US" altLang="en-US" sz="2400" dirty="0"/>
              <a:t> append(char), append(</a:t>
            </a:r>
            <a:r>
              <a:rPr lang="en-US" altLang="en-US" sz="2400" dirty="0" err="1"/>
              <a:t>boolean</a:t>
            </a:r>
            <a:r>
              <a:rPr lang="en-US" altLang="en-US" sz="2400" dirty="0"/>
              <a:t>), append(int), append(float), append(double)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499730" y="1329069"/>
            <a:ext cx="7158370" cy="3265553"/>
          </a:xfrm>
        </p:spPr>
        <p:txBody>
          <a:bodyPr>
            <a:normAutofit lnSpcReduction="10000"/>
          </a:bodyPr>
          <a:lstStyle/>
          <a:p>
            <a:pPr>
              <a:buFont typeface="Arial" panose="020B0604020202020204" pitchFamily="34" charset="0"/>
              <a:buNone/>
            </a:pPr>
            <a:r>
              <a:rPr lang="en-US" altLang="en-US" dirty="0"/>
              <a:t>Condition1:</a:t>
            </a:r>
          </a:p>
          <a:p>
            <a:pPr>
              <a:buFont typeface="Arial" panose="020B0604020202020204" pitchFamily="34" charset="0"/>
              <a:buNone/>
            </a:pPr>
            <a:r>
              <a:rPr lang="en-US" altLang="en-US" dirty="0" err="1"/>
              <a:t>StringBuffer</a:t>
            </a:r>
            <a:r>
              <a:rPr lang="en-US" altLang="en-US" dirty="0"/>
              <a:t> sb=new </a:t>
            </a:r>
            <a:r>
              <a:rPr lang="en-US" altLang="en-US" dirty="0" err="1"/>
              <a:t>StringBuffer</a:t>
            </a:r>
            <a:r>
              <a:rPr lang="en-US" altLang="en-US" dirty="0"/>
              <a:t>(); </a:t>
            </a:r>
          </a:p>
          <a:p>
            <a:pPr>
              <a:buFont typeface="Arial" panose="020B0604020202020204" pitchFamily="34" charset="0"/>
              <a:buNone/>
            </a:pPr>
            <a:r>
              <a:rPr lang="en-US" altLang="en-US" sz="2100" dirty="0" err="1"/>
              <a:t>System.out.println</a:t>
            </a:r>
            <a:r>
              <a:rPr lang="en-US" altLang="en-US" sz="2100" dirty="0"/>
              <a:t>("Current Capacity:"+</a:t>
            </a:r>
            <a:r>
              <a:rPr lang="en-US" altLang="en-US" sz="2100" dirty="0" err="1"/>
              <a:t>sb.capacity</a:t>
            </a:r>
            <a:r>
              <a:rPr lang="en-US" altLang="en-US" sz="2100" dirty="0"/>
              <a:t>());</a:t>
            </a:r>
          </a:p>
          <a:p>
            <a:pPr>
              <a:buFont typeface="Arial" panose="020B0604020202020204" pitchFamily="34" charset="0"/>
              <a:buNone/>
            </a:pPr>
            <a:r>
              <a:rPr lang="en-US" altLang="en-US" sz="2100" dirty="0"/>
              <a:t>// Current Capacity:16</a:t>
            </a:r>
          </a:p>
          <a:p>
            <a:pPr>
              <a:buFont typeface="Arial" panose="020B0604020202020204" pitchFamily="34" charset="0"/>
              <a:buNone/>
            </a:pPr>
            <a:r>
              <a:rPr lang="en-US" altLang="en-US" sz="2100" dirty="0"/>
              <a:t>Condition2:</a:t>
            </a:r>
          </a:p>
          <a:p>
            <a:pPr>
              <a:buFont typeface="Arial" panose="020B0604020202020204" pitchFamily="34" charset="0"/>
              <a:buNone/>
            </a:pPr>
            <a:r>
              <a:rPr lang="en-US" altLang="en-US" sz="2100" dirty="0" err="1"/>
              <a:t>StringBuffer</a:t>
            </a:r>
            <a:r>
              <a:rPr lang="en-US" altLang="en-US" sz="2100" dirty="0"/>
              <a:t> sb=new </a:t>
            </a:r>
            <a:r>
              <a:rPr lang="en-US" altLang="en-US" sz="2100" dirty="0" err="1"/>
              <a:t>StringBuffer</a:t>
            </a:r>
            <a:r>
              <a:rPr lang="en-US" altLang="en-US" sz="2100" dirty="0"/>
              <a:t>(“hello”); </a:t>
            </a:r>
          </a:p>
          <a:p>
            <a:pPr>
              <a:buFont typeface="Arial" panose="020B0604020202020204" pitchFamily="34" charset="0"/>
              <a:buNone/>
            </a:pPr>
            <a:r>
              <a:rPr lang="en-US" altLang="en-US" sz="2100" dirty="0" err="1"/>
              <a:t>System.out.println</a:t>
            </a:r>
            <a:r>
              <a:rPr lang="en-US" altLang="en-US" sz="2100" dirty="0"/>
              <a:t>("Current Capacity:"+</a:t>
            </a:r>
            <a:r>
              <a:rPr lang="en-US" altLang="en-US" sz="2100" dirty="0" err="1"/>
              <a:t>sb.capacity</a:t>
            </a:r>
            <a:r>
              <a:rPr lang="en-US" altLang="en-US" sz="2100" dirty="0"/>
              <a:t>());</a:t>
            </a:r>
          </a:p>
          <a:p>
            <a:pPr>
              <a:buFont typeface="Arial" panose="020B0604020202020204" pitchFamily="34" charset="0"/>
              <a:buNone/>
            </a:pPr>
            <a:r>
              <a:rPr lang="en-US" altLang="en-US" sz="2100" dirty="0"/>
              <a:t>// Current Capacity:21</a:t>
            </a:r>
          </a:p>
          <a:p>
            <a:pPr>
              <a:buFont typeface="Arial" panose="020B0604020202020204" pitchFamily="34" charset="0"/>
              <a:buNone/>
            </a:pPr>
            <a:endParaRPr lang="en-US" altLang="en-US" sz="2100" dirty="0"/>
          </a:p>
          <a:p>
            <a:pPr>
              <a:buFont typeface="Arial" panose="020B0604020202020204" pitchFamily="34" charset="0"/>
              <a:buNone/>
            </a:pPr>
            <a:endParaRPr lang="en-US" altLang="en-US" sz="2100" dirty="0"/>
          </a:p>
          <a:p>
            <a:pPr>
              <a:buFont typeface="Arial" panose="020B0604020202020204" pitchFamily="34" charset="0"/>
              <a:buNone/>
            </a:pPr>
            <a:endParaRPr lang="en-US" altLang="en-US" sz="2100" dirty="0"/>
          </a:p>
          <a:p>
            <a:pPr>
              <a:buFont typeface="Arial" panose="020B0604020202020204" pitchFamily="34" charset="0"/>
              <a:buNone/>
            </a:pPr>
            <a:endParaRPr lang="en-US" altLang="en-US" sz="21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494069" y="1403497"/>
            <a:ext cx="7164031" cy="3191125"/>
          </a:xfrm>
        </p:spPr>
        <p:txBody>
          <a:bodyPr>
            <a:normAutofit fontScale="85000" lnSpcReduction="10000"/>
          </a:bodyPr>
          <a:lstStyle/>
          <a:p>
            <a:pPr marL="0" indent="0">
              <a:buNone/>
            </a:pPr>
            <a:r>
              <a:rPr lang="en-US" altLang="en-US" dirty="0"/>
              <a:t>It ensures that the given capacity is the minimum to the current capacity. If it is greater than the current capacity, it increases the capacity by (</a:t>
            </a:r>
            <a:r>
              <a:rPr lang="en-US" altLang="en-US" dirty="0" err="1"/>
              <a:t>oldcapacity</a:t>
            </a:r>
            <a:r>
              <a:rPr lang="en-US" altLang="en-US" dirty="0"/>
              <a:t>*2)+2.</a:t>
            </a:r>
          </a:p>
          <a:p>
            <a:pPr>
              <a:buFont typeface="Arial" panose="020B0604020202020204" pitchFamily="34" charset="0"/>
              <a:buNone/>
            </a:pPr>
            <a:r>
              <a:rPr lang="en-US" altLang="en-US" dirty="0"/>
              <a:t>Ex:</a:t>
            </a:r>
          </a:p>
          <a:p>
            <a:pPr>
              <a:buFont typeface="Arial" panose="020B0604020202020204" pitchFamily="34" charset="0"/>
              <a:buNone/>
            </a:pPr>
            <a:r>
              <a:rPr lang="en-US" altLang="en-US" dirty="0"/>
              <a:t>If current capacity is:70</a:t>
            </a:r>
          </a:p>
          <a:p>
            <a:pPr>
              <a:buFont typeface="Arial" panose="020B0604020202020204" pitchFamily="34" charset="0"/>
              <a:buNone/>
            </a:pPr>
            <a:r>
              <a:rPr lang="en-US" altLang="en-US" dirty="0" err="1"/>
              <a:t>sb.ensureCapacity</a:t>
            </a:r>
            <a:r>
              <a:rPr lang="en-US" altLang="en-US" dirty="0"/>
              <a:t>(70); // no change</a:t>
            </a:r>
          </a:p>
          <a:p>
            <a:pPr>
              <a:buFont typeface="Arial" panose="020B0604020202020204" pitchFamily="34" charset="0"/>
              <a:buNone/>
            </a:pPr>
            <a:r>
              <a:rPr lang="en-US" altLang="en-US" dirty="0"/>
              <a:t>But </a:t>
            </a:r>
          </a:p>
          <a:p>
            <a:pPr>
              <a:buFont typeface="Arial" panose="020B0604020202020204" pitchFamily="34" charset="0"/>
              <a:buNone/>
            </a:pPr>
            <a:r>
              <a:rPr lang="en-US" altLang="en-US" dirty="0" err="1"/>
              <a:t>sb.ensureCapacity</a:t>
            </a:r>
            <a:r>
              <a:rPr lang="en-US" altLang="en-US" dirty="0"/>
              <a:t>(71); // </a:t>
            </a:r>
            <a:r>
              <a:rPr lang="en-US" altLang="en-US" dirty="0" err="1"/>
              <a:t>cahnge</a:t>
            </a:r>
            <a:r>
              <a:rPr lang="en-US" altLang="en-US" dirty="0"/>
              <a:t> now 142</a:t>
            </a:r>
          </a:p>
          <a:p>
            <a:pPr>
              <a:buFont typeface="Arial" panose="020B0604020202020204" pitchFamily="34" charset="0"/>
              <a:buNone/>
            </a:pPr>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1485900" y="205978"/>
            <a:ext cx="6172200" cy="536972"/>
          </a:xfrm>
        </p:spPr>
        <p:txBody>
          <a:bodyPr>
            <a:normAutofit fontScale="90000"/>
          </a:bodyPr>
          <a:lstStyle/>
          <a:p>
            <a:br>
              <a:rPr lang="en-US" altLang="en-US" b="1" i="1" dirty="0"/>
            </a:br>
            <a:r>
              <a:rPr lang="en-US" altLang="en-US" b="1" i="1" dirty="0"/>
              <a:t>insert(),reverse()</a:t>
            </a:r>
            <a:br>
              <a:rPr lang="en-US" altLang="en-US" b="1" i="1" dirty="0"/>
            </a:br>
            <a:endParaRPr lang="en-US" altLang="en-US" dirty="0"/>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170121" y="1477925"/>
            <a:ext cx="7487979" cy="3459597"/>
          </a:xfrm>
        </p:spPr>
        <p:txBody>
          <a:bodyPr>
            <a:normAutofit fontScale="92500" lnSpcReduction="20000"/>
          </a:bodyPr>
          <a:lstStyle/>
          <a:p>
            <a:pPr marL="0" indent="0">
              <a:buNone/>
            </a:pPr>
            <a:r>
              <a:rPr lang="en-US" altLang="en-US" b="1" dirty="0"/>
              <a:t>insert():</a:t>
            </a:r>
          </a:p>
          <a:p>
            <a:pPr marL="0" indent="0">
              <a:buNone/>
            </a:pPr>
            <a:r>
              <a:rPr lang="en-US" altLang="en-US" dirty="0"/>
              <a:t>It is used to inserts the string at the specified position.</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StringBufferClassReference.insert</a:t>
            </a:r>
            <a:r>
              <a:rPr lang="en-US" altLang="en-US" dirty="0"/>
              <a:t>(</a:t>
            </a:r>
            <a:r>
              <a:rPr lang="en-US" altLang="en-US" dirty="0" err="1"/>
              <a:t>pos,string</a:t>
            </a:r>
            <a:r>
              <a:rPr lang="en-US" altLang="en-US" dirty="0"/>
              <a:t>)</a:t>
            </a:r>
          </a:p>
          <a:p>
            <a:pPr>
              <a:buNone/>
            </a:pPr>
            <a:r>
              <a:rPr lang="en-US" b="1" i="1" dirty="0"/>
              <a:t>reverse():</a:t>
            </a:r>
            <a:endParaRPr lang="en-US" altLang="en-US" dirty="0"/>
          </a:p>
          <a:p>
            <a:pPr>
              <a:buFont typeface="Arial" panose="020B0604020202020204" pitchFamily="34" charset="0"/>
              <a:buNone/>
            </a:pPr>
            <a:r>
              <a:rPr lang="en-US" altLang="en-US" dirty="0"/>
              <a:t>It is used to reverses the current string</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StringBufferClassReference.reverse</a:t>
            </a:r>
            <a:r>
              <a:rPr lang="en-US" altLang="en-US" dirty="0"/>
              <a:t>()</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0010EF-A170-4CFF-A952-8A3616093946}"/>
              </a:ext>
            </a:extLst>
          </p:cNvPr>
          <p:cNvSpPr>
            <a:spLocks noGrp="1"/>
          </p:cNvSpPr>
          <p:nvPr>
            <p:ph type="title"/>
          </p:nvPr>
        </p:nvSpPr>
        <p:spPr/>
        <p:txBody>
          <a:bodyPr/>
          <a:lstStyle/>
          <a:p>
            <a:pPr eaLnBrk="1" hangingPunct="1"/>
            <a:r>
              <a:rPr lang="en-US" altLang="en-US" sz="2400" dirty="0"/>
              <a:t>Single Dimensional Array</a:t>
            </a:r>
            <a:endParaRPr lang="en-US" altLang="en-US" dirty="0"/>
          </a:p>
        </p:txBody>
      </p:sp>
      <p:sp>
        <p:nvSpPr>
          <p:cNvPr id="9219" name="Content Placeholder 2">
            <a:extLst>
              <a:ext uri="{FF2B5EF4-FFF2-40B4-BE49-F238E27FC236}">
                <a16:creationId xmlns:a16="http://schemas.microsoft.com/office/drawing/2014/main" id="{6736BAF3-8FD8-425B-BF37-151D9D1F556F}"/>
              </a:ext>
            </a:extLst>
          </p:cNvPr>
          <p:cNvSpPr>
            <a:spLocks noGrp="1"/>
          </p:cNvSpPr>
          <p:nvPr>
            <p:ph sz="quarter" idx="1"/>
          </p:nvPr>
        </p:nvSpPr>
        <p:spPr>
          <a:xfrm>
            <a:off x="223284" y="1669312"/>
            <a:ext cx="6863316" cy="3186057"/>
          </a:xfrm>
        </p:spPr>
        <p:txBody>
          <a:bodyPr/>
          <a:lstStyle/>
          <a:p>
            <a:pPr marL="0" indent="0" eaLnBrk="1" hangingPunct="1">
              <a:buNone/>
            </a:pPr>
            <a:r>
              <a:rPr lang="en-US" altLang="en-US" dirty="0"/>
              <a:t>The syntax for declaring and instantiating an array: </a:t>
            </a:r>
          </a:p>
          <a:p>
            <a:pPr eaLnBrk="1" hangingPunct="1">
              <a:buFont typeface="Wingdings" panose="05000000000000000000" pitchFamily="2" charset="2"/>
              <a:buNone/>
            </a:pPr>
            <a:r>
              <a:rPr lang="en-US" altLang="en-US" dirty="0">
                <a:highlight>
                  <a:srgbClr val="FFFF00"/>
                </a:highlight>
              </a:rPr>
              <a:t>There are two ways to declare an array:</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05C4EF86-8326-4C01-A2E2-01D6395601BD}"/>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a:t>
            </a:fld>
            <a:endParaRPr lang="en-US" altLang="en-US">
              <a:solidFill>
                <a:srgbClr val="898989"/>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903EA-34E4-414B-BC37-2B21035C8A3C}"/>
              </a:ext>
            </a:extLst>
          </p:cNvPr>
          <p:cNvSpPr>
            <a:spLocks noGrp="1"/>
          </p:cNvSpPr>
          <p:nvPr>
            <p:ph type="title"/>
          </p:nvPr>
        </p:nvSpPr>
        <p:spPr/>
        <p:txBody>
          <a:bodyPr>
            <a:normAutofit fontScale="90000"/>
          </a:bodyPr>
          <a:lstStyle/>
          <a:p>
            <a:r>
              <a:rPr lang="en-US" altLang="en-US" b="1" dirty="0"/>
              <a:t>replace():</a:t>
            </a:r>
            <a:br>
              <a:rPr lang="en-US" altLang="en-US" b="1" dirty="0"/>
            </a:br>
            <a:endParaRPr lang="en-US" dirty="0"/>
          </a:p>
        </p:txBody>
      </p:sp>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p:txBody>
          <a:bodyPr>
            <a:normAutofit fontScale="77500" lnSpcReduction="20000"/>
          </a:bodyPr>
          <a:lstStyle/>
          <a:p>
            <a:pPr>
              <a:buFont typeface="Arial" panose="020B0604020202020204" pitchFamily="34" charset="0"/>
              <a:buNone/>
            </a:pPr>
            <a:endParaRPr lang="en-US" altLang="en-US" dirty="0"/>
          </a:p>
          <a:p>
            <a:pPr>
              <a:buFont typeface="Arial" panose="020B0604020202020204" pitchFamily="34" charset="0"/>
              <a:buNone/>
            </a:pPr>
            <a:r>
              <a:rPr lang="en-US" altLang="en-US" dirty="0"/>
              <a:t>replaces the string from the specified </a:t>
            </a:r>
            <a:r>
              <a:rPr lang="en-US" altLang="en-US" dirty="0" err="1"/>
              <a:t>startingIndex</a:t>
            </a:r>
            <a:r>
              <a:rPr lang="en-US" altLang="en-US" dirty="0"/>
              <a:t> and </a:t>
            </a:r>
            <a:r>
              <a:rPr lang="en-US" altLang="en-US" dirty="0" err="1"/>
              <a:t>endingIndex</a:t>
            </a:r>
            <a:r>
              <a:rPr lang="en-US" altLang="en-US" dirty="0"/>
              <a:t>.</a:t>
            </a:r>
          </a:p>
          <a:p>
            <a:pPr>
              <a:buFont typeface="Arial" panose="020B0604020202020204" pitchFamily="34" charset="0"/>
              <a:buNone/>
            </a:pPr>
            <a:r>
              <a:rPr lang="en-US" altLang="en-US" b="1" dirty="0"/>
              <a:t>Syntax:</a:t>
            </a:r>
          </a:p>
          <a:p>
            <a:pPr>
              <a:buFont typeface="Arial" panose="020B0604020202020204" pitchFamily="34" charset="0"/>
              <a:buNone/>
            </a:pPr>
            <a:r>
              <a:rPr lang="en-US" altLang="en-US" dirty="0" err="1"/>
              <a:t>StringBufferClassReference.replace</a:t>
            </a:r>
            <a:r>
              <a:rPr lang="en-US" altLang="en-US" dirty="0"/>
              <a:t>(</a:t>
            </a:r>
            <a:r>
              <a:rPr lang="en-US" altLang="en-US" dirty="0" err="1"/>
              <a:t>startingIndex</a:t>
            </a:r>
            <a:r>
              <a:rPr lang="en-US" altLang="en-US" dirty="0"/>
              <a:t>, </a:t>
            </a:r>
            <a:r>
              <a:rPr lang="en-US" altLang="en-US" dirty="0" err="1"/>
              <a:t>endingIndex</a:t>
            </a:r>
            <a:r>
              <a:rPr lang="en-US" altLang="en-US" dirty="0"/>
              <a:t>, </a:t>
            </a:r>
            <a:r>
              <a:rPr lang="en-US" altLang="en-US" dirty="0" err="1"/>
              <a:t>newstring</a:t>
            </a:r>
            <a:r>
              <a:rPr lang="en-US" altLang="en-US" dirty="0"/>
              <a:t>)</a:t>
            </a:r>
          </a:p>
          <a:p>
            <a:pPr>
              <a:buFont typeface="Arial" panose="020B0604020202020204" pitchFamily="34" charset="0"/>
              <a:buNone/>
            </a:pPr>
            <a:r>
              <a:rPr lang="en-US" altLang="en-US" dirty="0" err="1"/>
              <a:t>e.g</a:t>
            </a:r>
            <a:r>
              <a:rPr lang="en-US" altLang="en-US" dirty="0"/>
              <a:t>:</a:t>
            </a:r>
          </a:p>
          <a:p>
            <a:pPr>
              <a:buFont typeface="Arial" panose="020B0604020202020204" pitchFamily="34" charset="0"/>
              <a:buNone/>
            </a:pPr>
            <a:endParaRPr lang="en-US" altLang="en-US" dirty="0"/>
          </a:p>
          <a:p>
            <a:pPr>
              <a:buFont typeface="Arial" panose="020B0604020202020204" pitchFamily="34" charset="0"/>
              <a:buNone/>
            </a:pPr>
            <a:r>
              <a:rPr lang="en-US" altLang="en-US" dirty="0" err="1"/>
              <a:t>StringBuffer</a:t>
            </a:r>
            <a:r>
              <a:rPr lang="en-US" altLang="en-US" dirty="0"/>
              <a:t> sb=</a:t>
            </a:r>
            <a:r>
              <a:rPr lang="en-US" altLang="en-US" b="1" dirty="0"/>
              <a:t>new</a:t>
            </a:r>
            <a:r>
              <a:rPr lang="en-US" altLang="en-US" dirty="0"/>
              <a:t> </a:t>
            </a:r>
            <a:r>
              <a:rPr lang="en-US" altLang="en-US" dirty="0" err="1"/>
              <a:t>StringBuffer</a:t>
            </a:r>
            <a:r>
              <a:rPr lang="en-US" altLang="en-US" dirty="0"/>
              <a:t>("Hello");  </a:t>
            </a:r>
          </a:p>
          <a:p>
            <a:pPr>
              <a:buFont typeface="Arial" panose="020B0604020202020204" pitchFamily="34" charset="0"/>
              <a:buNone/>
            </a:pPr>
            <a:r>
              <a:rPr lang="en-US" altLang="en-US" dirty="0" err="1"/>
              <a:t>sb.replace</a:t>
            </a:r>
            <a:r>
              <a:rPr lang="en-US" altLang="en-US" dirty="0"/>
              <a:t>(1,3,“kumar");  </a:t>
            </a:r>
          </a:p>
          <a:p>
            <a:pPr>
              <a:buFont typeface="Arial" panose="020B0604020202020204" pitchFamily="34" charset="0"/>
              <a:buNone/>
            </a:pPr>
            <a:r>
              <a:rPr lang="en-US" altLang="en-US" dirty="0" err="1"/>
              <a:t>System.out.println</a:t>
            </a:r>
            <a:r>
              <a:rPr lang="en-US" altLang="en-US" dirty="0"/>
              <a:t>(sb);//</a:t>
            </a:r>
            <a:r>
              <a:rPr lang="en-US" altLang="en-US" dirty="0" err="1"/>
              <a:t>Hkumarlo</a:t>
            </a:r>
            <a:r>
              <a:rPr lang="en-US" altLang="en-US" dirty="0"/>
              <a:t>  </a:t>
            </a:r>
          </a:p>
          <a:p>
            <a:pPr>
              <a:buFont typeface="Arial" panose="020B0604020202020204" pitchFamily="34" charset="0"/>
              <a:buNone/>
            </a:pPr>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350875" y="1414130"/>
            <a:ext cx="7307226" cy="3557920"/>
          </a:xfrm>
        </p:spPr>
        <p:txBody>
          <a:bodyPr>
            <a:normAutofit/>
          </a:bodyPr>
          <a:lstStyle/>
          <a:p>
            <a:r>
              <a:rPr lang="en-US" altLang="en-US" sz="2000" b="1" dirty="0">
                <a:highlight>
                  <a:srgbClr val="FFFF00"/>
                </a:highlight>
              </a:rPr>
              <a:t>length()</a:t>
            </a:r>
            <a:r>
              <a:rPr lang="en-US" altLang="en-US" sz="2000" dirty="0">
                <a:highlight>
                  <a:srgbClr val="FFFF00"/>
                </a:highlight>
              </a:rPr>
              <a:t> : </a:t>
            </a:r>
            <a:r>
              <a:rPr lang="en-US" altLang="en-US" sz="2000" dirty="0"/>
              <a:t>to find the length of current string</a:t>
            </a:r>
          </a:p>
          <a:p>
            <a:pPr>
              <a:buFont typeface="Arial" panose="020B0604020202020204" pitchFamily="34" charset="0"/>
              <a:buNone/>
            </a:pPr>
            <a:r>
              <a:rPr lang="en-US" altLang="en-US" sz="2000" dirty="0"/>
              <a:t>Syntax:</a:t>
            </a:r>
          </a:p>
          <a:p>
            <a:pPr>
              <a:buFont typeface="Arial" panose="020B0604020202020204" pitchFamily="34" charset="0"/>
              <a:buNone/>
            </a:pPr>
            <a:r>
              <a:rPr lang="en-US" altLang="en-US" sz="2000" dirty="0" err="1"/>
              <a:t>StringBufferClassReference.length</a:t>
            </a:r>
            <a:r>
              <a:rPr lang="en-US" altLang="en-US" sz="2000" dirty="0"/>
              <a:t>()</a:t>
            </a:r>
          </a:p>
          <a:p>
            <a:r>
              <a:rPr lang="en-US" altLang="en-US" sz="2000" b="1" dirty="0">
                <a:highlight>
                  <a:srgbClr val="FFFF00"/>
                </a:highlight>
              </a:rPr>
              <a:t>delete(): </a:t>
            </a:r>
            <a:r>
              <a:rPr lang="en-US" altLang="en-US" sz="2000" dirty="0"/>
              <a:t>deletes the string from the specified </a:t>
            </a:r>
            <a:r>
              <a:rPr lang="en-US" altLang="en-US" sz="2000" dirty="0" err="1"/>
              <a:t>startingIndex</a:t>
            </a:r>
            <a:r>
              <a:rPr lang="en-US" altLang="en-US" sz="2000" dirty="0"/>
              <a:t> to </a:t>
            </a:r>
            <a:r>
              <a:rPr lang="en-US" altLang="en-US" sz="2000" dirty="0" err="1"/>
              <a:t>endingIndex</a:t>
            </a:r>
            <a:r>
              <a:rPr lang="en-US" altLang="en-US" sz="2000" dirty="0"/>
              <a:t>.</a:t>
            </a:r>
          </a:p>
          <a:p>
            <a:pPr>
              <a:buFont typeface="Arial" panose="020B0604020202020204" pitchFamily="34" charset="0"/>
              <a:buNone/>
            </a:pPr>
            <a:r>
              <a:rPr lang="en-US" altLang="en-US" sz="2000" b="1" dirty="0" err="1"/>
              <a:t>Syntax:</a:t>
            </a:r>
            <a:r>
              <a:rPr lang="en-US" altLang="en-US" sz="2000" dirty="0" err="1"/>
              <a:t>StringBufferClassReference.delete</a:t>
            </a:r>
            <a:r>
              <a:rPr lang="en-US" altLang="en-US" sz="2000" dirty="0"/>
              <a:t>(</a:t>
            </a:r>
            <a:r>
              <a:rPr lang="en-US" altLang="en-US" sz="2000" dirty="0" err="1"/>
              <a:t>startingIndex,endingIndex</a:t>
            </a:r>
            <a:r>
              <a:rPr lang="en-US" altLang="en-US" sz="2000" dirty="0"/>
              <a:t>)</a:t>
            </a:r>
            <a:endParaRPr lang="en-US" altLang="en-US" sz="2000" b="1" dirty="0"/>
          </a:p>
          <a:p>
            <a:pPr>
              <a:buFont typeface="Arial" panose="020B0604020202020204" pitchFamily="34" charset="0"/>
              <a:buNone/>
            </a:pPr>
            <a:r>
              <a:rPr lang="en-US" altLang="en-US" sz="2000" dirty="0" err="1"/>
              <a:t>e.g</a:t>
            </a:r>
            <a:r>
              <a:rPr lang="en-US" altLang="en-US" sz="2000" dirty="0"/>
              <a:t>:</a:t>
            </a:r>
          </a:p>
          <a:p>
            <a:pPr>
              <a:buFont typeface="Arial" panose="020B0604020202020204" pitchFamily="34" charset="0"/>
              <a:buNone/>
            </a:pPr>
            <a:r>
              <a:rPr lang="en-US" altLang="en-US" sz="1400" dirty="0" err="1"/>
              <a:t>StringBuffer</a:t>
            </a:r>
            <a:r>
              <a:rPr lang="en-US" altLang="en-US" sz="1400" dirty="0"/>
              <a:t> sb=</a:t>
            </a:r>
            <a:r>
              <a:rPr lang="en-US" altLang="en-US" sz="1400" b="1" dirty="0"/>
              <a:t>new</a:t>
            </a:r>
            <a:r>
              <a:rPr lang="en-US" altLang="en-US" sz="1400" dirty="0"/>
              <a:t> </a:t>
            </a:r>
            <a:r>
              <a:rPr lang="en-US" altLang="en-US" sz="1400" dirty="0" err="1"/>
              <a:t>StringBuffer</a:t>
            </a:r>
            <a:r>
              <a:rPr lang="en-US" altLang="en-US" sz="1400" dirty="0"/>
              <a:t>("Hello");  </a:t>
            </a:r>
          </a:p>
          <a:p>
            <a:pPr>
              <a:buFont typeface="Arial" panose="020B0604020202020204" pitchFamily="34" charset="0"/>
              <a:buNone/>
            </a:pPr>
            <a:r>
              <a:rPr lang="en-US" altLang="en-US" sz="1400" dirty="0" err="1"/>
              <a:t>sb.delete</a:t>
            </a:r>
            <a:r>
              <a:rPr lang="en-US" altLang="en-US" sz="1400" dirty="0"/>
              <a:t>(1,3);  </a:t>
            </a:r>
          </a:p>
          <a:p>
            <a:pPr>
              <a:buFont typeface="Arial" panose="020B0604020202020204" pitchFamily="34" charset="0"/>
              <a:buNone/>
            </a:pPr>
            <a:r>
              <a:rPr lang="en-US" altLang="en-US" sz="1400" dirty="0" err="1"/>
              <a:t>System.out.println</a:t>
            </a:r>
            <a:r>
              <a:rPr lang="en-US" altLang="en-US" sz="1400" dirty="0"/>
              <a:t>(sb);//</a:t>
            </a:r>
            <a:r>
              <a:rPr lang="en-US" altLang="en-US" sz="1400" dirty="0" err="1"/>
              <a:t>Hlo</a:t>
            </a:r>
            <a:r>
              <a:rPr lang="en-US" altLang="en-US" sz="1400"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244549" y="1350335"/>
            <a:ext cx="7413551" cy="3244288"/>
          </a:xfrm>
        </p:spPr>
        <p:txBody>
          <a:bodyPr>
            <a:normAutofit fontScale="92500" lnSpcReduction="20000"/>
          </a:bodyPr>
          <a:lstStyle/>
          <a:p>
            <a:r>
              <a:rPr lang="en-US" altLang="en-US" b="1" dirty="0" err="1">
                <a:highlight>
                  <a:srgbClr val="FFFF00"/>
                </a:highlight>
              </a:rPr>
              <a:t>deleteCharAt</a:t>
            </a:r>
            <a:r>
              <a:rPr lang="en-US" altLang="en-US" b="1" dirty="0">
                <a:highlight>
                  <a:srgbClr val="FFFF00"/>
                </a:highlight>
              </a:rPr>
              <a:t>():</a:t>
            </a:r>
          </a:p>
          <a:p>
            <a:pPr>
              <a:buFont typeface="Arial" panose="020B0604020202020204" pitchFamily="34" charset="0"/>
              <a:buNone/>
            </a:pPr>
            <a:r>
              <a:rPr lang="en-US" altLang="en-US" dirty="0"/>
              <a:t>deletes the character at the index specified by </a:t>
            </a:r>
            <a:r>
              <a:rPr lang="en-US" altLang="en-US" i="1" dirty="0"/>
              <a:t>loc.</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err="1"/>
              <a:t>StringBufferClassReference.deleteCharAt</a:t>
            </a:r>
            <a:r>
              <a:rPr lang="en-US" altLang="en-US" dirty="0"/>
              <a:t>(int loc)</a:t>
            </a:r>
          </a:p>
          <a:p>
            <a:pPr>
              <a:buFont typeface="Arial" panose="020B0604020202020204" pitchFamily="34" charset="0"/>
              <a:buNone/>
            </a:pPr>
            <a:r>
              <a:rPr lang="en-US" altLang="en-US" dirty="0" err="1"/>
              <a:t>e.g</a:t>
            </a:r>
            <a:r>
              <a:rPr lang="en-US" altLang="en-US" dirty="0"/>
              <a:t>:</a:t>
            </a:r>
          </a:p>
          <a:p>
            <a:pPr>
              <a:buFont typeface="Arial" panose="020B0604020202020204" pitchFamily="34" charset="0"/>
              <a:buNone/>
            </a:pPr>
            <a:r>
              <a:rPr lang="en-US" altLang="en-US" dirty="0" err="1"/>
              <a:t>StringBuffer</a:t>
            </a:r>
            <a:r>
              <a:rPr lang="en-US" altLang="en-US" dirty="0"/>
              <a:t> sb=new </a:t>
            </a:r>
            <a:r>
              <a:rPr lang="en-US" altLang="en-US" dirty="0" err="1"/>
              <a:t>StringBuffer</a:t>
            </a:r>
            <a:r>
              <a:rPr lang="en-US" altLang="en-US" dirty="0"/>
              <a:t>("Hello");  </a:t>
            </a:r>
          </a:p>
          <a:p>
            <a:pPr>
              <a:buFont typeface="Arial" panose="020B0604020202020204" pitchFamily="34" charset="0"/>
              <a:buNone/>
            </a:pPr>
            <a:r>
              <a:rPr lang="en-US" altLang="en-US" dirty="0" err="1"/>
              <a:t>sb.deleteCharAt</a:t>
            </a:r>
            <a:r>
              <a:rPr lang="en-US" altLang="en-US" dirty="0"/>
              <a:t>(3);  </a:t>
            </a:r>
          </a:p>
          <a:p>
            <a:pPr>
              <a:buFont typeface="Arial" panose="020B0604020202020204" pitchFamily="34" charset="0"/>
              <a:buNone/>
            </a:pPr>
            <a:r>
              <a:rPr lang="en-US" altLang="en-US" dirty="0" err="1"/>
              <a:t>System.out.println</a:t>
            </a:r>
            <a:r>
              <a:rPr lang="en-US" altLang="en-US" dirty="0"/>
              <a:t>(sb);//</a:t>
            </a:r>
            <a:r>
              <a:rPr lang="en-US" altLang="en-US" dirty="0" err="1"/>
              <a:t>Helo</a:t>
            </a:r>
            <a:r>
              <a:rPr lang="en-US" altLang="en-US" dirty="0"/>
              <a:t>  </a:t>
            </a:r>
          </a:p>
          <a:p>
            <a:pPr>
              <a:buFont typeface="Arial" panose="020B0604020202020204" pitchFamily="34" charset="0"/>
              <a:buNone/>
            </a:pPr>
            <a:endParaRPr lang="en-US" altLang="en-US" b="1" dirty="0"/>
          </a:p>
          <a:p>
            <a:pPr>
              <a:buFont typeface="Arial" panose="020B0604020202020204" pitchFamily="34" charset="0"/>
              <a:buNone/>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1485900" y="205978"/>
            <a:ext cx="6172200" cy="594122"/>
          </a:xfrm>
        </p:spPr>
        <p:txBody>
          <a:bodyPr>
            <a:normAutofit fontScale="90000"/>
          </a:bodyPr>
          <a:lstStyle/>
          <a:p>
            <a:r>
              <a:rPr lang="en-US" altLang="en-US" b="1" dirty="0"/>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pPr marL="0" indent="0">
              <a:buNone/>
            </a:pPr>
            <a:r>
              <a:rPr lang="en-US" altLang="en-US" b="1" dirty="0"/>
              <a:t>substring()</a:t>
            </a:r>
            <a:r>
              <a:rPr lang="en-US" altLang="en-US" dirty="0"/>
              <a:t>is used to return the substring from the specified </a:t>
            </a:r>
            <a:r>
              <a:rPr lang="en-US" altLang="en-US" dirty="0" err="1"/>
              <a:t>startingIndex</a:t>
            </a:r>
            <a:r>
              <a:rPr lang="en-US" altLang="en-US" dirty="0"/>
              <a:t> and </a:t>
            </a:r>
            <a:r>
              <a:rPr lang="en-US" altLang="en-US" dirty="0" err="1"/>
              <a:t>endingIndex</a:t>
            </a:r>
            <a:r>
              <a:rPr lang="en-US" altLang="en-US" dirty="0"/>
              <a:t>.</a:t>
            </a:r>
          </a:p>
          <a:p>
            <a:pPr>
              <a:buFont typeface="Arial" panose="020B0604020202020204" pitchFamily="34" charset="0"/>
              <a:buNone/>
            </a:pPr>
            <a:r>
              <a:rPr lang="en-US" altLang="en-US" dirty="0"/>
              <a:t>Syntax:</a:t>
            </a:r>
          </a:p>
          <a:p>
            <a:pPr>
              <a:buFont typeface="Arial" panose="020B0604020202020204" pitchFamily="34" charset="0"/>
              <a:buNone/>
            </a:pPr>
            <a:r>
              <a:rPr lang="en-US" altLang="en-US" dirty="0"/>
              <a:t>substring(int </a:t>
            </a:r>
            <a:r>
              <a:rPr lang="en-US" altLang="en-US" dirty="0" err="1"/>
              <a:t>startingIndex</a:t>
            </a:r>
            <a:r>
              <a:rPr lang="en-US" altLang="en-US" dirty="0"/>
              <a:t>, int </a:t>
            </a:r>
            <a:r>
              <a:rPr lang="en-US" altLang="en-US" dirty="0" err="1"/>
              <a:t>endingIndex</a:t>
            </a:r>
            <a:r>
              <a:rPr lang="en-US" alt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60" y="2950369"/>
            <a:ext cx="5366147" cy="1107281"/>
          </a:xfrm>
        </p:spPr>
        <p:txBody>
          <a:bodyPr rtlCol="0">
            <a:noAutofit/>
          </a:bodyPr>
          <a:lstStyle/>
          <a:p>
            <a:pPr>
              <a:defRPr/>
            </a:pPr>
            <a:br>
              <a:rPr lang="en-US" sz="2700" dirty="0">
                <a:solidFill>
                  <a:srgbClr val="C00000"/>
                </a:solidFill>
              </a:rPr>
            </a:br>
            <a:endParaRPr lang="en-IN" sz="1050" dirty="0">
              <a:solidFill>
                <a:schemeClr val="tx1">
                  <a:lumMod val="95000"/>
                  <a:lumOff val="5000"/>
                </a:schemeClr>
              </a:solidFill>
            </a:endParaRPr>
          </a:p>
        </p:txBody>
      </p:sp>
      <p:pic>
        <p:nvPicPr>
          <p:cNvPr id="3789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160" y="1508522"/>
            <a:ext cx="1356122" cy="2472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2607469" y="4468416"/>
            <a:ext cx="5367338" cy="85725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defRPr/>
            </a:pPr>
            <a:endParaRPr lang="en-IN" sz="1050" dirty="0">
              <a:solidFill>
                <a:schemeClr val="tx1">
                  <a:lumMod val="65000"/>
                  <a:lumOff val="35000"/>
                </a:schemeClr>
              </a:solidFill>
            </a:endParaRPr>
          </a:p>
        </p:txBody>
      </p:sp>
      <p:sp>
        <p:nvSpPr>
          <p:cNvPr id="3" name="TextBox 2">
            <a:extLst>
              <a:ext uri="{FF2B5EF4-FFF2-40B4-BE49-F238E27FC236}">
                <a16:creationId xmlns:a16="http://schemas.microsoft.com/office/drawing/2014/main" id="{5E5F36F3-A414-4F4E-9E45-E49611DAF4EA}"/>
              </a:ext>
            </a:extLst>
          </p:cNvPr>
          <p:cNvSpPr txBox="1"/>
          <p:nvPr/>
        </p:nvSpPr>
        <p:spPr>
          <a:xfrm>
            <a:off x="3873506" y="1529239"/>
            <a:ext cx="1385379" cy="369332"/>
          </a:xfrm>
          <a:prstGeom prst="rect">
            <a:avLst/>
          </a:prstGeom>
          <a:noFill/>
        </p:spPr>
        <p:txBody>
          <a:bodyPr wrap="none" rtlCol="0">
            <a:spAutoFit/>
          </a:bodyPr>
          <a:lstStyle/>
          <a:p>
            <a:r>
              <a:rPr lang="en-US" dirty="0"/>
              <a:t>Any Query??</a:t>
            </a:r>
          </a:p>
        </p:txBody>
      </p:sp>
    </p:spTree>
    <p:extLst>
      <p:ext uri="{BB962C8B-B14F-4D97-AF65-F5344CB8AC3E}">
        <p14:creationId xmlns:p14="http://schemas.microsoft.com/office/powerpoint/2010/main" val="250790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B54C1F-6CB3-4E98-8A6E-B4FC192C2412}"/>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A77EF615-5A8A-4411-AE04-E48841D97C3D}"/>
              </a:ext>
            </a:extLst>
          </p:cNvPr>
          <p:cNvSpPr>
            <a:spLocks noGrp="1"/>
          </p:cNvSpPr>
          <p:nvPr>
            <p:ph sz="quarter" idx="1"/>
          </p:nvPr>
        </p:nvSpPr>
        <p:spPr>
          <a:xfrm>
            <a:off x="276447" y="1435395"/>
            <a:ext cx="6810153" cy="3419974"/>
          </a:xfrm>
        </p:spPr>
        <p:txBody>
          <a:bodyPr/>
          <a:lstStyle/>
          <a:p>
            <a:pPr marL="0" indent="0" eaLnBrk="1" hangingPunct="1">
              <a:buNone/>
            </a:pPr>
            <a:r>
              <a:rPr lang="en-US" altLang="en-US" dirty="0">
                <a:highlight>
                  <a:srgbClr val="FFFF00"/>
                </a:highlight>
              </a:rPr>
              <a:t>How to instantiate an array </a:t>
            </a:r>
          </a:p>
          <a:p>
            <a:pPr marL="0" indent="0">
              <a:buNone/>
            </a:pPr>
            <a:r>
              <a:rPr lang="en-US" altLang="en-US" dirty="0"/>
              <a:t> </a:t>
            </a:r>
            <a:r>
              <a:rPr lang="en-US" altLang="en-US" dirty="0" err="1"/>
              <a:t>arrayName</a:t>
            </a:r>
            <a:r>
              <a:rPr lang="en-US" altLang="en-US" dirty="0"/>
              <a:t> = </a:t>
            </a:r>
            <a:r>
              <a:rPr lang="en-US" altLang="en-US" b="1" dirty="0"/>
              <a:t>new</a:t>
            </a:r>
            <a:r>
              <a:rPr lang="en-US" altLang="en-US" dirty="0"/>
              <a:t> type[length]; </a:t>
            </a:r>
          </a:p>
          <a:p>
            <a:pPr marL="0" indent="0" eaLnBrk="1" hangingPunct="1">
              <a:buNone/>
            </a:pPr>
            <a:r>
              <a:rPr lang="en-US" altLang="en-US" dirty="0">
                <a:highlight>
                  <a:srgbClr val="FFFF00"/>
                </a:highlight>
              </a:rPr>
              <a:t>How to declare and instantiate an array in one statement </a:t>
            </a:r>
          </a:p>
          <a:p>
            <a:pPr marL="0" indent="0">
              <a:buNone/>
            </a:pPr>
            <a:r>
              <a:rPr lang="en-US" altLang="en-US" dirty="0"/>
              <a:t>type[] </a:t>
            </a:r>
            <a:r>
              <a:rPr lang="en-US" altLang="en-US" dirty="0" err="1"/>
              <a:t>arrayName</a:t>
            </a:r>
            <a:r>
              <a:rPr lang="en-US" altLang="en-US" dirty="0"/>
              <a:t> = </a:t>
            </a:r>
            <a:r>
              <a:rPr lang="en-US" altLang="en-US" b="1" dirty="0"/>
              <a:t>new</a:t>
            </a:r>
            <a:r>
              <a:rPr lang="en-US" altLang="en-US" dirty="0"/>
              <a:t> type[length];</a:t>
            </a:r>
          </a:p>
        </p:txBody>
      </p:sp>
      <p:sp>
        <p:nvSpPr>
          <p:cNvPr id="13316" name="Slide Number Placeholder 3">
            <a:extLst>
              <a:ext uri="{FF2B5EF4-FFF2-40B4-BE49-F238E27FC236}">
                <a16:creationId xmlns:a16="http://schemas.microsoft.com/office/drawing/2014/main" id="{587D516B-C86F-4FBB-A92C-CB45D3281220}"/>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a:t>
            </a:fld>
            <a:endParaRPr lang="en-US" altLang="en-US">
              <a:solidFill>
                <a:srgbClr val="898989"/>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EBB4ED1-9B84-47C4-BE44-CCD2EDFD944B}"/>
              </a:ext>
            </a:extLst>
          </p:cNvPr>
          <p:cNvSpPr>
            <a:spLocks noGrp="1"/>
          </p:cNvSpPr>
          <p:nvPr>
            <p:ph type="title"/>
          </p:nvPr>
        </p:nvSpPr>
        <p:spPr/>
        <p:txBody>
          <a:bodyPr/>
          <a:lstStyle/>
          <a:p>
            <a:pPr eaLnBrk="1" hangingPunct="1"/>
            <a:r>
              <a:rPr lang="en-US" altLang="en-US"/>
              <a:t>Examples</a:t>
            </a:r>
          </a:p>
        </p:txBody>
      </p:sp>
      <p:sp>
        <p:nvSpPr>
          <p:cNvPr id="11267" name="Content Placeholder 2">
            <a:extLst>
              <a:ext uri="{FF2B5EF4-FFF2-40B4-BE49-F238E27FC236}">
                <a16:creationId xmlns:a16="http://schemas.microsoft.com/office/drawing/2014/main" id="{9650E310-3124-42F7-9B9A-11BFD2E4A18F}"/>
              </a:ext>
            </a:extLst>
          </p:cNvPr>
          <p:cNvSpPr>
            <a:spLocks noGrp="1"/>
          </p:cNvSpPr>
          <p:nvPr>
            <p:ph sz="quarter" idx="1"/>
          </p:nvPr>
        </p:nvSpPr>
        <p:spPr>
          <a:xfrm>
            <a:off x="494069" y="1414130"/>
            <a:ext cx="6592531" cy="3441239"/>
          </a:xfrm>
        </p:spPr>
        <p:txBody>
          <a:bodyPr>
            <a:normAutofit fontScale="85000" lnSpcReduction="20000"/>
          </a:bodyPr>
          <a:lstStyle/>
          <a:p>
            <a:pPr marL="0" indent="0" eaLnBrk="1" hangingPunct="1">
              <a:buNone/>
            </a:pPr>
            <a:r>
              <a:rPr lang="en-US" altLang="en-US" b="1" dirty="0">
                <a:highlight>
                  <a:srgbClr val="FFFF00"/>
                </a:highlight>
              </a:rPr>
              <a:t>Array of integers </a:t>
            </a:r>
          </a:p>
          <a:p>
            <a:pPr eaLnBrk="1" hangingPunct="1">
              <a:buFont typeface="Wingdings" panose="05000000000000000000" pitchFamily="2" charset="2"/>
              <a:buNone/>
            </a:pPr>
            <a:r>
              <a:rPr lang="en-US" altLang="en-US" b="1" dirty="0"/>
              <a:t>int</a:t>
            </a:r>
            <a:r>
              <a:rPr lang="en-US" altLang="en-US" dirty="0"/>
              <a:t>[] num = </a:t>
            </a:r>
            <a:r>
              <a:rPr lang="en-US" altLang="en-US" b="1" dirty="0"/>
              <a:t>new</a:t>
            </a:r>
            <a:r>
              <a:rPr lang="en-US" altLang="en-US" dirty="0"/>
              <a:t> </a:t>
            </a:r>
            <a:r>
              <a:rPr lang="en-US" altLang="en-US" b="1" dirty="0"/>
              <a:t>int</a:t>
            </a:r>
            <a:r>
              <a:rPr lang="en-US" altLang="en-US" dirty="0"/>
              <a:t>[5];</a:t>
            </a:r>
          </a:p>
          <a:p>
            <a:pPr marL="0" indent="0" eaLnBrk="1" hangingPunct="1">
              <a:buNone/>
            </a:pPr>
            <a:r>
              <a:rPr lang="en-US" altLang="en-US" b="1" dirty="0">
                <a:highlight>
                  <a:srgbClr val="FFFF00"/>
                </a:highlight>
              </a:rPr>
              <a:t>Array of Strings </a:t>
            </a:r>
          </a:p>
          <a:p>
            <a:pPr eaLnBrk="1" hangingPunct="1">
              <a:buFont typeface="Wingdings" panose="05000000000000000000" pitchFamily="2" charset="2"/>
              <a:buNone/>
            </a:pPr>
            <a:r>
              <a:rPr lang="en-US" altLang="en-US" dirty="0"/>
              <a:t>String[] </a:t>
            </a:r>
            <a:r>
              <a:rPr lang="en-US" altLang="en-US" dirty="0" err="1"/>
              <a:t>nameList</a:t>
            </a:r>
            <a:r>
              <a:rPr lang="en-US" altLang="en-US" dirty="0"/>
              <a:t> = </a:t>
            </a:r>
            <a:r>
              <a:rPr lang="en-US" altLang="en-US" b="1" dirty="0"/>
              <a:t>new</a:t>
            </a:r>
            <a:r>
              <a:rPr lang="en-US" altLang="en-US" dirty="0"/>
              <a:t> String[5]; </a:t>
            </a:r>
          </a:p>
          <a:p>
            <a:pPr eaLnBrk="1" hangingPunct="1">
              <a:buFont typeface="Wingdings" panose="05000000000000000000" pitchFamily="2" charset="2"/>
              <a:buNone/>
            </a:pPr>
            <a:r>
              <a:rPr lang="en-US" altLang="en-US" dirty="0" err="1"/>
              <a:t>nameList</a:t>
            </a:r>
            <a:r>
              <a:rPr lang="en-US" altLang="en-US" dirty="0"/>
              <a:t>[0] = "Amanda Green"; </a:t>
            </a:r>
          </a:p>
          <a:p>
            <a:pPr eaLnBrk="1" hangingPunct="1">
              <a:buFont typeface="Wingdings" panose="05000000000000000000" pitchFamily="2" charset="2"/>
              <a:buNone/>
            </a:pPr>
            <a:r>
              <a:rPr lang="en-US" altLang="en-US" dirty="0" err="1"/>
              <a:t>nameList</a:t>
            </a:r>
            <a:r>
              <a:rPr lang="en-US" altLang="en-US" dirty="0"/>
              <a:t>[1] = "Vijay Arora"; </a:t>
            </a:r>
          </a:p>
          <a:p>
            <a:pPr eaLnBrk="1" hangingPunct="1">
              <a:buFont typeface="Wingdings" panose="05000000000000000000" pitchFamily="2" charset="2"/>
              <a:buNone/>
            </a:pPr>
            <a:r>
              <a:rPr lang="en-US" altLang="en-US" dirty="0" err="1"/>
              <a:t>nameList</a:t>
            </a:r>
            <a:r>
              <a:rPr lang="en-US" altLang="en-US" dirty="0"/>
              <a:t>[2] = "Sheila Mann"; </a:t>
            </a:r>
          </a:p>
          <a:p>
            <a:pPr eaLnBrk="1" hangingPunct="1">
              <a:buFont typeface="Wingdings" panose="05000000000000000000" pitchFamily="2" charset="2"/>
              <a:buNone/>
            </a:pPr>
            <a:r>
              <a:rPr lang="en-US" altLang="en-US" dirty="0" err="1"/>
              <a:t>nameList</a:t>
            </a:r>
            <a:r>
              <a:rPr lang="en-US" altLang="en-US" dirty="0"/>
              <a:t>[3] = "Rohit Sharma"; </a:t>
            </a:r>
          </a:p>
          <a:p>
            <a:pPr eaLnBrk="1" hangingPunct="1">
              <a:buFont typeface="Wingdings" panose="05000000000000000000" pitchFamily="2" charset="2"/>
              <a:buNone/>
            </a:pPr>
            <a:r>
              <a:rPr lang="en-US" altLang="en-US" dirty="0" err="1"/>
              <a:t>nameList</a:t>
            </a:r>
            <a:r>
              <a:rPr lang="en-US" altLang="en-US" dirty="0"/>
              <a:t>[4] = "Mandy Johnson";</a:t>
            </a:r>
          </a:p>
        </p:txBody>
      </p:sp>
      <p:sp>
        <p:nvSpPr>
          <p:cNvPr id="14340" name="Slide Number Placeholder 3">
            <a:extLst>
              <a:ext uri="{FF2B5EF4-FFF2-40B4-BE49-F238E27FC236}">
                <a16:creationId xmlns:a16="http://schemas.microsoft.com/office/drawing/2014/main" id="{BF363242-9877-44F6-91E2-1B190DBBCE09}"/>
              </a:ext>
            </a:extLst>
          </p:cNvPr>
          <p:cNvSpPr>
            <a:spLocks noGrp="1"/>
          </p:cNvSpPr>
          <p:nvPr>
            <p:ph type="sldNum" sz="quarter" idx="12"/>
          </p:nvPr>
        </p:nvSpPr>
        <p:spPr bwMode="auto">
          <a:xfrm>
            <a:off x="6057900" y="4767263"/>
            <a:ext cx="1600200" cy="273844"/>
          </a:xfrm>
          <a:prstGeom prst="rect">
            <a:avLst/>
          </a:prstGeom>
          <a:ln>
            <a:miter lim="800000"/>
            <a:headEnd/>
            <a:tailEnd/>
          </a:ln>
        </p:spPr>
        <p:txBody>
          <a:bodyPr vert="horz" wrap="square" lIns="68580" tIns="34290" rIns="68580" bIns="34290" numCol="1" rtlCol="0" anchor="ctr" anchorCtr="0" compatLnSpc="1">
            <a:prstTxWarp prst="textNoShape">
              <a:avLst/>
            </a:prstTxWarp>
          </a:bodyPr>
          <a:lstStyle>
            <a:defPPr>
              <a:defRPr lang="en-US"/>
            </a:defPPr>
            <a:lvl1pPr algn="r" rtl="0" fontAlgn="base">
              <a:spcBef>
                <a:spcPct val="0"/>
              </a:spcBef>
              <a:spcAft>
                <a:spcPct val="0"/>
              </a:spcAft>
              <a:defRPr sz="900" kern="1200">
                <a:solidFill>
                  <a:srgbClr val="898989"/>
                </a:solidFill>
                <a:latin typeface="Calibri" panose="020F0502020204030204" pitchFamily="34" charset="0"/>
                <a:ea typeface="+mn-ea"/>
                <a:cs typeface="Arial" panose="020B0604020202020204" pitchFamily="34" charset="0"/>
              </a:defRPr>
            </a:lvl1pPr>
            <a:lvl2pPr marL="3429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685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0287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7</a:t>
            </a:fld>
            <a:endParaRPr lang="en-US" altLang="en-US">
              <a:solidFill>
                <a:srgbClr val="898989"/>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69436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r>
              <a:rPr lang="en-US" sz="27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65125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2775</Words>
  <Application>Microsoft Office PowerPoint</Application>
  <PresentationFormat>On-screen Show (16:9)</PresentationFormat>
  <Paragraphs>453</Paragraphs>
  <Slides>54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Courier New</vt:lpstr>
      <vt:lpstr>Lucida Console</vt:lpstr>
      <vt:lpstr>times new roman</vt:lpstr>
      <vt:lpstr>verdana</vt:lpstr>
      <vt:lpstr>Wingdings</vt:lpstr>
      <vt:lpstr>Office Theme</vt:lpstr>
      <vt:lpstr>CAP615 PROGRAMMING IN JAVA</vt:lpstr>
      <vt:lpstr>Array</vt:lpstr>
      <vt:lpstr>PowerPoint Presentation</vt:lpstr>
      <vt:lpstr>PowerPoint Presentation</vt:lpstr>
      <vt:lpstr>Single Dimensional Array</vt:lpstr>
      <vt:lpstr>PowerPoint Presentation</vt:lpstr>
      <vt:lpstr>Examples</vt:lpstr>
      <vt:lpstr>Enhanced For loop</vt:lpstr>
      <vt:lpstr>Example:</vt:lpstr>
      <vt:lpstr> Array length  </vt:lpstr>
      <vt:lpstr> Two-dimensional arrays  </vt:lpstr>
      <vt:lpstr>Enhanced for loop for 2D array</vt:lpstr>
      <vt:lpstr>Jagged array</vt:lpstr>
      <vt:lpstr> 3 d array: </vt:lpstr>
      <vt:lpstr>PowerPoint Presentation</vt:lpstr>
      <vt:lpstr>PowerPoint Presentation</vt:lpstr>
      <vt:lpstr>PowerPoint Presentation</vt:lpstr>
      <vt:lpstr>4 D Array</vt:lpstr>
      <vt:lpstr> String Class</vt:lpstr>
      <vt:lpstr>string is immutable in java:</vt:lpstr>
      <vt:lpstr>PowerPoint Presentation</vt:lpstr>
      <vt:lpstr>  Why string objects are immutable in java? </vt:lpstr>
      <vt:lpstr>PowerPoint Presentation</vt:lpstr>
      <vt:lpstr>string literal</vt:lpstr>
      <vt:lpstr> By new keyword: </vt:lpstr>
      <vt:lpstr>PowerPoint Presentation</vt:lpstr>
      <vt:lpstr>Methods in String class:</vt:lpstr>
      <vt:lpstr>length(), charAt()</vt:lpstr>
      <vt:lpstr>Substring()</vt:lpstr>
      <vt:lpstr>Concatenation()</vt:lpstr>
      <vt:lpstr>indexOf():</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PowerPoint Presentation</vt:lpstr>
      <vt:lpstr>StringBuffer class </vt:lpstr>
      <vt:lpstr>PowerPoint Presentation</vt:lpstr>
      <vt:lpstr>methods of StringBuffer/StringBuilder class </vt:lpstr>
      <vt:lpstr>append()</vt:lpstr>
      <vt:lpstr>capacity() </vt:lpstr>
      <vt:lpstr>PowerPoint Presentation</vt:lpstr>
      <vt:lpstr>ensureCapacity()  </vt:lpstr>
      <vt:lpstr> insert(),reverse() </vt:lpstr>
      <vt:lpstr>replace(): </vt:lpstr>
      <vt:lpstr>PowerPoint Presentation</vt:lpstr>
      <vt:lpstr>PowerPoint Presentation</vt:lpstr>
      <vt:lpstr>substring()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2023-02-15T15:25:01Z</dcterms:modified>
</cp:coreProperties>
</file>