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2"/>
  </p:notesMasterIdLst>
  <p:handoutMasterIdLst>
    <p:handoutMasterId r:id="rId33"/>
  </p:handoutMasterIdLst>
  <p:sldIdLst>
    <p:sldId id="269" r:id="rId2"/>
    <p:sldId id="367" r:id="rId3"/>
    <p:sldId id="277" r:id="rId4"/>
    <p:sldId id="278" r:id="rId5"/>
    <p:sldId id="279" r:id="rId6"/>
    <p:sldId id="280" r:id="rId7"/>
    <p:sldId id="368" r:id="rId8"/>
    <p:sldId id="286" r:id="rId9"/>
    <p:sldId id="287" r:id="rId10"/>
    <p:sldId id="288" r:id="rId11"/>
    <p:sldId id="289" r:id="rId12"/>
    <p:sldId id="290" r:id="rId13"/>
    <p:sldId id="291" r:id="rId14"/>
    <p:sldId id="281" r:id="rId15"/>
    <p:sldId id="282" r:id="rId16"/>
    <p:sldId id="283" r:id="rId17"/>
    <p:sldId id="370" r:id="rId18"/>
    <p:sldId id="371" r:id="rId19"/>
    <p:sldId id="372" r:id="rId20"/>
    <p:sldId id="374" r:id="rId21"/>
    <p:sldId id="373" r:id="rId22"/>
    <p:sldId id="375" r:id="rId23"/>
    <p:sldId id="376" r:id="rId24"/>
    <p:sldId id="273" r:id="rId25"/>
    <p:sldId id="377" r:id="rId26"/>
    <p:sldId id="378" r:id="rId27"/>
    <p:sldId id="379" r:id="rId28"/>
    <p:sldId id="271" r:id="rId29"/>
    <p:sldId id="272" r:id="rId30"/>
    <p:sldId id="35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969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24D7895-CF97-4552-B890-9AB2198B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2C988-7BB2-4BFA-89E9-6B2DB4E1576E}" type="datetimeFigureOut">
              <a:rPr lang="en-US"/>
              <a:pPr>
                <a:defRPr/>
              </a:pPr>
              <a:t>4/7/2022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CCCA5A-B1E7-4BB4-BAC1-C7E57E9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AB3277-1D4D-438D-A472-097DA33F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577F4-85AD-4170-A230-86801909F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1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iorityqueue-remove-method-in-java/" TargetMode="External"/><Relationship Id="rId2" Type="http://schemas.openxmlformats.org/officeDocument/2006/relationships/hyperlink" Target="https://www.geeksforgeeks.org/priorityqueue-add-method-in-java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pop-method-in-java/" TargetMode="External"/><Relationship Id="rId2" Type="http://schemas.openxmlformats.org/officeDocument/2006/relationships/hyperlink" Target="https://www.geeksforgeeks.org/stack-push-method-in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stack-search-method-in-java/" TargetMode="External"/><Relationship Id="rId5" Type="http://schemas.openxmlformats.org/officeDocument/2006/relationships/hyperlink" Target="https://www.geeksforgeeks.org/stack-empty-method-in-java/" TargetMode="External"/><Relationship Id="rId4" Type="http://schemas.openxmlformats.org/officeDocument/2006/relationships/hyperlink" Target="https://www.geeksforgeeks.org/stack-peek-method-in-java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#add-E-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180657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CAP615</a:t>
            </a:r>
            <a:br>
              <a:rPr lang="en-US" dirty="0"/>
            </a:br>
            <a:r>
              <a:rPr lang="en-US" dirty="0"/>
              <a:t>PROGRAMMING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Unit-2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BECCA4-3A37-4387-A2EA-0660123EB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455872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411B192-2E5C-4428-947B-3AA9CD96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8213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3. size():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to find the size of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size()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List.size</a:t>
            </a:r>
            <a:r>
              <a:rPr lang="en-US" altLang="en-US" sz="24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b="1" dirty="0"/>
              <a:t>4. get():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 access the element at a particular index in an </a:t>
            </a:r>
            <a:r>
              <a:rPr lang="en-US" altLang="en-US" sz="2400" dirty="0" err="1"/>
              <a:t>ArrayList</a:t>
            </a:r>
            <a:r>
              <a:rPr lang="en-US" altLang="en-US" sz="2400" dirty="0"/>
              <a:t> using the get()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arrayListObj.get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 err="1"/>
              <a:t>List.get</a:t>
            </a:r>
            <a:r>
              <a:rPr lang="en-US" altLang="en-US" sz="2400" dirty="0"/>
              <a:t>(0)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657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4EEA7587-6BF0-4543-A5CF-ABB2D09DF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5. Set():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modify the element at a particular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using the set() 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arrayListObj.set</a:t>
            </a:r>
            <a:r>
              <a:rPr lang="en-US" altLang="en-US" sz="2800" dirty="0"/>
              <a:t>(</a:t>
            </a:r>
            <a:r>
              <a:rPr lang="en-US" altLang="en-US" sz="2800" dirty="0" err="1"/>
              <a:t>index,element</a:t>
            </a:r>
            <a:r>
              <a:rPr lang="en-US" altLang="en-US" sz="2800" dirty="0"/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List.set</a:t>
            </a:r>
            <a:r>
              <a:rPr lang="en-US" altLang="en-US" sz="2800" dirty="0"/>
              <a:t>(4, “java”)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6. </a:t>
            </a:r>
            <a:r>
              <a:rPr lang="en-US" altLang="en-US" sz="2800" b="1" dirty="0" err="1"/>
              <a:t>isEmpty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check if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is empty using the </a:t>
            </a:r>
            <a:r>
              <a:rPr lang="en-US" altLang="en-US" sz="2800" dirty="0" err="1"/>
              <a:t>isEmpty</a:t>
            </a:r>
            <a:r>
              <a:rPr lang="en-US" altLang="en-US" sz="2800" dirty="0"/>
              <a:t>() method.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It will return true or false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List.isEmpty</a:t>
            </a:r>
            <a:r>
              <a:rPr lang="en-US" altLang="en-US" sz="2800" dirty="0"/>
              <a:t>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271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55CE6D91-96DC-4E23-A28F-CFDC0A6FE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b="1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7. contains():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This method returns true if this list contains the specified element.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Ex: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boolean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retval</a:t>
            </a:r>
            <a:r>
              <a:rPr lang="en-US" altLang="en-US" sz="2800" dirty="0"/>
              <a:t> = </a:t>
            </a:r>
            <a:r>
              <a:rPr lang="en-US" altLang="en-US" sz="2800" dirty="0" err="1"/>
              <a:t>arrlist.contains</a:t>
            </a:r>
            <a:r>
              <a:rPr lang="en-US" altLang="en-US" sz="2800" dirty="0"/>
              <a:t>(10);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8. remove():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the element at a given index in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Syntax: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 err="1"/>
              <a:t>arrayListObj.remove</a:t>
            </a:r>
            <a:r>
              <a:rPr lang="en-US" altLang="en-US" sz="2800" dirty="0"/>
              <a:t>(int index)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b="1" dirty="0"/>
              <a:t>9</a:t>
            </a:r>
            <a:r>
              <a:rPr lang="en-US" altLang="en-US" sz="2800" dirty="0"/>
              <a:t>. </a:t>
            </a:r>
            <a:r>
              <a:rPr lang="en-US" altLang="en-US" sz="2800" b="1" dirty="0" err="1"/>
              <a:t>removeAll</a:t>
            </a:r>
            <a:r>
              <a:rPr lang="en-US" altLang="en-US" sz="2800" b="1" dirty="0"/>
              <a:t>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to remove all the elements from an </a:t>
            </a:r>
            <a:r>
              <a:rPr lang="en-US" altLang="en-US" sz="2800" dirty="0" err="1"/>
              <a:t>ArrayList</a:t>
            </a:r>
            <a:r>
              <a:rPr lang="en-US" altLang="en-US" sz="2800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2976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8C213E08-5A8E-4A8E-8363-0ACDDA80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10. indexOf():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The indexOf() method of ArrayList returns the index of the first occurrence of the specified element in this list, or -1 if this list does not contain the element.</a:t>
            </a:r>
          </a:p>
        </p:txBody>
      </p:sp>
    </p:spTree>
    <p:extLst>
      <p:ext uri="{BB962C8B-B14F-4D97-AF65-F5344CB8AC3E}">
        <p14:creationId xmlns:p14="http://schemas.microsoft.com/office/powerpoint/2010/main" val="305850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1C41DC7-82EE-46FD-96CB-D5843BEB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Iterator interface</a:t>
            </a:r>
            <a:r>
              <a:rPr lang="en-US" altLang="en-US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51F1-D948-4CCB-B212-87345E8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 Iterator is an interface that iterates the elements.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/>
              <a:t>Iterator</a:t>
            </a:r>
            <a:r>
              <a:rPr lang="en-US" dirty="0"/>
              <a:t> can traverse elements in a collection only in </a:t>
            </a:r>
            <a:r>
              <a:rPr lang="en-US" b="1" dirty="0"/>
              <a:t>forward direction</a:t>
            </a:r>
            <a:r>
              <a:rPr lang="en-US" dirty="0"/>
              <a:t>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It is used to traverse the list and modify the elements. </a:t>
            </a:r>
            <a:r>
              <a:rPr lang="en-US" b="1" dirty="0"/>
              <a:t>Iterator interface </a:t>
            </a:r>
            <a:r>
              <a:rPr lang="en-US" dirty="0"/>
              <a:t>has three methods:</a:t>
            </a:r>
          </a:p>
          <a:p>
            <a:pPr lvl="1">
              <a:defRPr/>
            </a:pPr>
            <a:r>
              <a:rPr lang="en-US" b="1" dirty="0"/>
              <a:t>public boolean hasNext()</a:t>
            </a:r>
            <a:r>
              <a:rPr lang="en-US" dirty="0"/>
              <a:t> – This method returns true if the iterator has more elements.</a:t>
            </a:r>
          </a:p>
          <a:p>
            <a:pPr lvl="1">
              <a:defRPr/>
            </a:pPr>
            <a:r>
              <a:rPr lang="en-US" b="1" dirty="0"/>
              <a:t>public object next()</a:t>
            </a:r>
            <a:r>
              <a:rPr lang="en-US" dirty="0"/>
              <a:t> – It returns the element and moves the cursor pointer to the next element.</a:t>
            </a:r>
          </a:p>
          <a:p>
            <a:pPr lvl="1">
              <a:defRPr/>
            </a:pPr>
            <a:r>
              <a:rPr lang="en-US" b="1" dirty="0"/>
              <a:t>public void remove()</a:t>
            </a:r>
            <a:r>
              <a:rPr lang="en-US" dirty="0"/>
              <a:t> – This method removes the last elements returned by the iterator. 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1AC93D3-D0DA-4379-B894-6732517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ListIterator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2E4207D-88FA-496F-9AB5-956F4F052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ListIterator is an interface in a </a:t>
            </a:r>
            <a:r>
              <a:rPr lang="en-US" altLang="en-US" sz="2800" b="1" dirty="0"/>
              <a:t>Collection framework</a:t>
            </a:r>
            <a:r>
              <a:rPr lang="en-US" altLang="en-US" sz="2800" dirty="0"/>
              <a:t>, and it extends the </a:t>
            </a:r>
            <a:r>
              <a:rPr lang="en-US" altLang="en-US" sz="2800" b="1" dirty="0"/>
              <a:t>Iterator</a:t>
            </a:r>
            <a:r>
              <a:rPr lang="en-US" altLang="en-US" sz="2800" dirty="0"/>
              <a:t> interface. </a:t>
            </a:r>
          </a:p>
          <a:p>
            <a:pPr eaLnBrk="1" hangingPunct="1"/>
            <a:r>
              <a:rPr lang="en-US" altLang="en-US" sz="2800" b="1" dirty="0"/>
              <a:t>Using ListIterator</a:t>
            </a:r>
            <a:r>
              <a:rPr lang="en-US" altLang="en-US" sz="2800" dirty="0"/>
              <a:t>, you can traverse the elements of the collection in both </a:t>
            </a:r>
            <a:r>
              <a:rPr lang="en-US" altLang="en-US" sz="2800" b="1" dirty="0"/>
              <a:t>forward</a:t>
            </a:r>
            <a:r>
              <a:rPr lang="en-US" altLang="en-US" sz="2800" dirty="0"/>
              <a:t> and </a:t>
            </a:r>
            <a:r>
              <a:rPr lang="en-US" altLang="en-US" sz="2800" b="1" dirty="0"/>
              <a:t>backwards</a:t>
            </a:r>
            <a:r>
              <a:rPr lang="en-US" altLang="en-US" sz="2800" dirty="0"/>
              <a:t> directions.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9D1D3AE-9328-4A08-854C-AB56AAE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Methods in ListIterator 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1969C90-F1C9-41C6-A9A5-7F990DD15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000" b="1"/>
              <a:t>void add(Object object)</a:t>
            </a:r>
            <a:r>
              <a:rPr lang="en-US" altLang="en-US" sz="2000"/>
              <a:t>: It inserts object immediately before the element that is returned by the next( ) function.</a:t>
            </a:r>
          </a:p>
          <a:p>
            <a:pPr eaLnBrk="1" hangingPunct="1"/>
            <a:r>
              <a:rPr lang="en-US" altLang="en-US" sz="2000" b="1"/>
              <a:t>boolean hasNext( )</a:t>
            </a:r>
            <a:r>
              <a:rPr lang="en-US" altLang="en-US" sz="2000"/>
              <a:t>: It returns true if the list has a next element.</a:t>
            </a:r>
          </a:p>
          <a:p>
            <a:pPr eaLnBrk="1" hangingPunct="1"/>
            <a:r>
              <a:rPr lang="en-US" altLang="en-US" sz="2000" b="1"/>
              <a:t>boolean hasPrevious( )</a:t>
            </a:r>
            <a:r>
              <a:rPr lang="en-US" altLang="en-US" sz="2000"/>
              <a:t>: It returns true if the list has a previous element.</a:t>
            </a:r>
          </a:p>
          <a:p>
            <a:pPr eaLnBrk="1" hangingPunct="1"/>
            <a:r>
              <a:rPr lang="en-US" altLang="en-US" sz="2000" b="1"/>
              <a:t>Object next( )</a:t>
            </a:r>
            <a:r>
              <a:rPr lang="en-US" altLang="en-US" sz="2000"/>
              <a:t>: It returns the next element of the list. It throws ‘NoSuchElementException’ if there is no next element in the list.</a:t>
            </a:r>
          </a:p>
          <a:p>
            <a:pPr eaLnBrk="1" hangingPunct="1"/>
            <a:r>
              <a:rPr lang="en-US" altLang="en-US" sz="2000" b="1"/>
              <a:t>Object previous( )</a:t>
            </a:r>
            <a:r>
              <a:rPr lang="en-US" altLang="en-US" sz="2000"/>
              <a:t>: It returns the previous element of the list. It throws ‘NoSuchElementException’ if there is no previous element.</a:t>
            </a:r>
          </a:p>
          <a:p>
            <a:pPr eaLnBrk="1" hangingPunct="1"/>
            <a:r>
              <a:rPr lang="en-US" altLang="en-US" sz="2000" b="1"/>
              <a:t>void remove( )</a:t>
            </a:r>
            <a:r>
              <a:rPr lang="en-US" altLang="en-US" sz="2000"/>
              <a:t>: It removes the current element from the list. It throws ‘IllegalStateException’ if this function is called before next( ) or previous( ) is invoked.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68A-F2BF-4767-8B00-8A9A1E6E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374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Linkedlist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65EC-BBC4-4B0A-9195-AFC6E2C2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LinkedList class uses a doubly linked list to store the elements.</a:t>
            </a:r>
          </a:p>
          <a:p>
            <a:pPr marL="0" indent="0">
              <a:buNone/>
            </a:pPr>
            <a:r>
              <a:rPr lang="en-US" dirty="0"/>
              <a:t>Methods: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F03A1D-7C50-4743-B029-53AF8B7BE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3442"/>
              </p:ext>
            </p:extLst>
          </p:nvPr>
        </p:nvGraphicFramePr>
        <p:xfrm>
          <a:off x="457200" y="322310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39449017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64603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addFirst(E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insert the given element at the beginning of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41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void addLast(E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append the given element to the end of a list.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12250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033DBA-B378-4F51-95E2-B4707A41D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143994"/>
              </p:ext>
            </p:extLst>
          </p:nvPr>
        </p:nvGraphicFramePr>
        <p:xfrm>
          <a:off x="457200" y="4579461"/>
          <a:ext cx="8229600" cy="12801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826075695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75505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getFirst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It is used to return the first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5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getLast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used to return the last element in a list.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654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30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4EF22-F7E9-409D-993F-4F0299BC5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68728"/>
              </p:ext>
            </p:extLst>
          </p:nvPr>
        </p:nvGraphicFramePr>
        <p:xfrm>
          <a:off x="304800" y="914401"/>
          <a:ext cx="8305800" cy="588760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979672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1055397152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sz="1800"/>
                        <a:t>peek()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the first element of a list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13378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first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552076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peekLast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retrieves the last element of a list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21835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poll()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1482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pollFirst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first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1489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 err="1"/>
                        <a:t>pollLast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retrieves and removes the last element of a list, or returns null if a list is empty.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348261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pop()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pops an element from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56108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void push(E e)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pushes an element onto the stack represented by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0614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It is used to retrieve and removes the first element of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592495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r>
                        <a:rPr lang="en-US" sz="1800" dirty="0"/>
                        <a:t>remove(int index)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 is used to remove the element at the specified position in a list.</a:t>
                      </a:r>
                    </a:p>
                  </a:txBody>
                  <a:tcPr marL="67552" marR="67552" marT="33776" marB="337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760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AAD114-24D0-4299-A827-3B1E7BB4E2A2}"/>
              </a:ext>
            </a:extLst>
          </p:cNvPr>
          <p:cNvSpPr txBox="1"/>
          <p:nvPr/>
        </p:nvSpPr>
        <p:spPr>
          <a:xfrm>
            <a:off x="304800" y="496578"/>
            <a:ext cx="4578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Linkedlist</a:t>
            </a:r>
            <a:r>
              <a:rPr lang="en-US" sz="2400" dirty="0">
                <a:solidFill>
                  <a:srgbClr val="FF0000"/>
                </a:solidFill>
              </a:rPr>
              <a:t>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302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0E46-B3BC-46EA-8C07-6E03FB61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TreeSet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027A-5BA5-44C8-84B4-81FD1B58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/>
              <a:t>TreeSet</a:t>
            </a:r>
            <a:r>
              <a:rPr lang="en-US" sz="2800" dirty="0"/>
              <a:t> class implements the Set interface that uses a tree for storage.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The objects of the </a:t>
            </a:r>
            <a:r>
              <a:rPr lang="en-US" sz="2800" dirty="0" err="1"/>
              <a:t>TreeSet</a:t>
            </a:r>
            <a:r>
              <a:rPr lang="en-US" sz="2800" dirty="0"/>
              <a:t> class are stored in ascending order.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Java </a:t>
            </a:r>
            <a:r>
              <a:rPr lang="en-US" sz="2800" dirty="0" err="1"/>
              <a:t>TreeSet</a:t>
            </a:r>
            <a:r>
              <a:rPr lang="en-US" sz="2800" dirty="0"/>
              <a:t> class contains unique elements means does not allow duplicate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Java </a:t>
            </a:r>
            <a:r>
              <a:rPr lang="en-US" sz="2800" dirty="0" err="1"/>
              <a:t>TreeSet</a:t>
            </a:r>
            <a:r>
              <a:rPr lang="en-US" sz="2800" dirty="0"/>
              <a:t> class doesn't allow null element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2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785B-24E1-4F09-A1CF-738CE889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</a:rPr>
              <a:t>Collection Framework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topics covered: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F8626-15CF-446E-9F34-D5D673370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ArrayList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ListIterator interface,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Linkedlist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TreeSet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PriorityQueue</a:t>
            </a:r>
            <a:r>
              <a:rPr lang="en-US" dirty="0"/>
              <a:t>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comparable and comparator,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Properties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Lambda expressions </a:t>
            </a:r>
          </a:p>
        </p:txBody>
      </p:sp>
    </p:spTree>
    <p:extLst>
      <p:ext uri="{BB962C8B-B14F-4D97-AF65-F5344CB8AC3E}">
        <p14:creationId xmlns:p14="http://schemas.microsoft.com/office/powerpoint/2010/main" val="121337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91BA-5BF8-49C6-A88D-EA0BB19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Methods of </a:t>
            </a:r>
            <a:r>
              <a:rPr lang="en-US" sz="3600" dirty="0" err="1"/>
              <a:t>TreeSet</a:t>
            </a:r>
            <a:r>
              <a:rPr lang="en-US" sz="3600" dirty="0"/>
              <a:t> class: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00AF-AB00-49D8-8FA2-1D14F7F1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add(Object o):</a:t>
            </a:r>
            <a:r>
              <a:rPr lang="en-US" dirty="0"/>
              <a:t>	This method will add the specified element according to the same sorting order mentioned during the creation of the </a:t>
            </a:r>
            <a:r>
              <a:rPr lang="en-US" dirty="0" err="1"/>
              <a:t>TreeSet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(Collection c):</a:t>
            </a:r>
            <a:r>
              <a:rPr lang="en-US" dirty="0"/>
              <a:t>	This method will add all elements of the specified Collection to the set. Elements in the Collection should be homogeneous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clear():</a:t>
            </a:r>
            <a:r>
              <a:rPr lang="en-US" dirty="0"/>
              <a:t>	This method will remove all the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contains(Object o):</a:t>
            </a:r>
            <a:r>
              <a:rPr lang="en-US" dirty="0"/>
              <a:t>	This method will return true if a given element is present in </a:t>
            </a:r>
            <a:r>
              <a:rPr lang="en-US" dirty="0" err="1"/>
              <a:t>TreeSet</a:t>
            </a:r>
            <a:r>
              <a:rPr lang="en-US" dirty="0"/>
              <a:t> else it will return false.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first():</a:t>
            </a:r>
            <a:r>
              <a:rPr lang="en-US" dirty="0"/>
              <a:t>	This method will return the first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last():</a:t>
            </a:r>
            <a:r>
              <a:rPr lang="en-US" dirty="0"/>
              <a:t>	This method will return the last element in </a:t>
            </a:r>
            <a:r>
              <a:rPr lang="en-US" dirty="0" err="1"/>
              <a:t>TreeSet</a:t>
            </a:r>
            <a:r>
              <a:rPr lang="en-US" dirty="0"/>
              <a:t> if </a:t>
            </a:r>
            <a:r>
              <a:rPr lang="en-US" dirty="0" err="1"/>
              <a:t>TreeSet</a:t>
            </a:r>
            <a:r>
              <a:rPr lang="en-US" dirty="0"/>
              <a:t> is not null else it will throw </a:t>
            </a:r>
            <a:r>
              <a:rPr lang="en-US" dirty="0" err="1"/>
              <a:t>NoSuchElementException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size():</a:t>
            </a:r>
            <a:r>
              <a:rPr lang="en-US" dirty="0"/>
              <a:t>	This method is used to return the size of the set or the number of elements present in the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66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A4153-BCEA-43CE-AF65-A5CA31A4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</a:p>
          <a:p>
            <a:pPr marL="0" indent="0">
              <a:buNone/>
            </a:pPr>
            <a:r>
              <a:rPr lang="en-US" sz="2000" dirty="0"/>
              <a:t>public class Main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r>
              <a:rPr lang="en-US" sz="2000" dirty="0"/>
              <a:t>	{</a:t>
            </a:r>
          </a:p>
          <a:p>
            <a:pPr marL="0" indent="0">
              <a:buNone/>
            </a:pPr>
            <a:r>
              <a:rPr lang="en-US" sz="2000" dirty="0"/>
              <a:t>  		</a:t>
            </a:r>
            <a:r>
              <a:rPr lang="en-US" sz="2000" dirty="0" err="1"/>
              <a:t>TreeSet</a:t>
            </a:r>
            <a:r>
              <a:rPr lang="en-US" sz="2000" dirty="0"/>
              <a:t>&lt;String&gt; t1=new </a:t>
            </a:r>
            <a:r>
              <a:rPr lang="en-US" sz="2000" dirty="0" err="1"/>
              <a:t>TreeSet</a:t>
            </a:r>
            <a:r>
              <a:rPr lang="en-US" sz="2000" dirty="0"/>
              <a:t>&lt;String&gt;();</a:t>
            </a:r>
          </a:p>
          <a:p>
            <a:pPr marL="0" indent="0">
              <a:buNone/>
            </a:pPr>
            <a:r>
              <a:rPr lang="en-US" sz="2000" dirty="0"/>
              <a:t>		t1.add("Kumar");</a:t>
            </a:r>
          </a:p>
          <a:p>
            <a:pPr marL="0" indent="0">
              <a:buNone/>
            </a:pPr>
            <a:r>
              <a:rPr lang="en-US" sz="2000" dirty="0"/>
              <a:t>		t1.add("Vishal");</a:t>
            </a:r>
          </a:p>
          <a:p>
            <a:pPr marL="0" indent="0">
              <a:buNone/>
            </a:pPr>
            <a:r>
              <a:rPr lang="en-US" sz="2000" dirty="0"/>
              <a:t>		t1.add("Rahul");</a:t>
            </a:r>
          </a:p>
          <a:p>
            <a:pPr marL="0" indent="0">
              <a:buNone/>
            </a:pPr>
            <a:r>
              <a:rPr lang="en-US" sz="2000" dirty="0"/>
              <a:t>		t1.add("Abhinav");</a:t>
            </a:r>
          </a:p>
          <a:p>
            <a:pPr marL="0" indent="0">
              <a:buNone/>
            </a:pPr>
            <a:r>
              <a:rPr lang="en-US" sz="2000" dirty="0"/>
              <a:t>		t1.add("Vishal");</a:t>
            </a:r>
          </a:p>
          <a:p>
            <a:pPr marL="0" indent="0">
              <a:buNone/>
            </a:pPr>
            <a:r>
              <a:rPr lang="en-US" sz="2000" dirty="0"/>
              <a:t>		for(String str:t1)</a:t>
            </a:r>
          </a:p>
          <a:p>
            <a:pPr marL="0" indent="0">
              <a:buNone/>
            </a:pPr>
            <a:r>
              <a:rPr lang="en-US" sz="2000" dirty="0"/>
              <a:t>		{</a:t>
            </a:r>
          </a:p>
          <a:p>
            <a:pPr marL="0" indent="0">
              <a:buNone/>
            </a:pPr>
            <a:r>
              <a:rPr lang="en-US" sz="2000" dirty="0"/>
              <a:t>		    </a:t>
            </a:r>
            <a:r>
              <a:rPr lang="en-US" sz="2000" dirty="0" err="1"/>
              <a:t>System.out.println</a:t>
            </a:r>
            <a:r>
              <a:rPr lang="en-US" sz="2000" dirty="0"/>
              <a:t>(str);</a:t>
            </a:r>
          </a:p>
          <a:p>
            <a:pPr marL="0" indent="0">
              <a:buNone/>
            </a:pPr>
            <a:r>
              <a:rPr lang="en-US" sz="2000" dirty="0"/>
              <a:t>		}</a:t>
            </a:r>
          </a:p>
          <a:p>
            <a:pPr marL="0" indent="0">
              <a:buNone/>
            </a:pPr>
            <a:r>
              <a:rPr lang="en-US" sz="2000" dirty="0"/>
              <a:t>	}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48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E992-AED4-45F9-A4D8-DB0B71C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PriorityQueue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F13F-1843-4C30-B8B6-88A488A9B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 err="1"/>
              <a:t>PriorityQueue</a:t>
            </a:r>
            <a:r>
              <a:rPr lang="en-US" dirty="0"/>
              <a:t> is used when the objects are supposed to be processed based on the priority. It is known that a Queue follows the First-In-First-Out algorithm.</a:t>
            </a:r>
          </a:p>
          <a:p>
            <a:pPr marL="0" indent="0" algn="just">
              <a:buNone/>
            </a:pPr>
            <a:r>
              <a:rPr lang="en-US" b="1" dirty="0">
                <a:effectLst/>
              </a:rPr>
              <a:t>Operations on </a:t>
            </a:r>
            <a:r>
              <a:rPr lang="en-US" b="1" dirty="0" err="1">
                <a:effectLst/>
              </a:rPr>
              <a:t>PriorityQueue</a:t>
            </a:r>
            <a:r>
              <a:rPr lang="en-US" b="1" dirty="0">
                <a:effectLst/>
              </a:rPr>
              <a:t>: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Adding Elements:</a:t>
            </a:r>
            <a:r>
              <a:rPr lang="en-US" dirty="0"/>
              <a:t> In order to add an element in a priority queue, we can use the </a:t>
            </a:r>
            <a:r>
              <a:rPr lang="en-US" dirty="0">
                <a:hlinkClick r:id="rId2"/>
              </a:rPr>
              <a:t>add()</a:t>
            </a:r>
            <a:r>
              <a:rPr lang="en-US" dirty="0"/>
              <a:t> method.</a:t>
            </a:r>
            <a:endParaRPr lang="en-US" b="1" dirty="0"/>
          </a:p>
          <a:p>
            <a:pPr marL="514350" indent="-514350" algn="just">
              <a:buAutoNum type="arabicPeriod"/>
            </a:pPr>
            <a:r>
              <a:rPr lang="en-US" b="1" dirty="0"/>
              <a:t>Removing Elements:</a:t>
            </a:r>
            <a:r>
              <a:rPr lang="en-US" dirty="0"/>
              <a:t> In order to remove an element from a priority queue, we can use the </a:t>
            </a:r>
            <a:r>
              <a:rPr lang="en-US" dirty="0">
                <a:hlinkClick r:id="rId3"/>
              </a:rPr>
              <a:t>remove()</a:t>
            </a:r>
            <a:r>
              <a:rPr lang="en-US" dirty="0"/>
              <a:t> method.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Accessing the elements: </a:t>
            </a:r>
            <a:r>
              <a:rPr lang="en-US" dirty="0"/>
              <a:t>Since Queue follows the First In First Out principle, we can access only the head of the queue.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Iterating the </a:t>
            </a:r>
            <a:r>
              <a:rPr lang="en-US" b="1" dirty="0" err="1"/>
              <a:t>PriorityQueue</a:t>
            </a:r>
            <a:r>
              <a:rPr lang="en-US" b="1" dirty="0"/>
              <a:t>: </a:t>
            </a:r>
            <a:r>
              <a:rPr lang="en-US" dirty="0"/>
              <a:t>There are multiple ways to iterate through the </a:t>
            </a:r>
            <a:r>
              <a:rPr lang="en-US" dirty="0" err="1"/>
              <a:t>PriorityQueue</a:t>
            </a:r>
            <a:r>
              <a:rPr lang="en-US" dirty="0"/>
              <a:t>. The most famous way is converting the queue to the array and traversing using the for loop.</a:t>
            </a:r>
            <a:endParaRPr lang="en-US" b="1" dirty="0">
              <a:effectLst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89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E170-4D8B-4D4E-B510-9B56827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1246-09AD-436C-A1BE-195657FB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PriorityQueue</a:t>
            </a:r>
            <a:r>
              <a:rPr lang="en-US" sz="2400" dirty="0"/>
              <a:t>&lt;String&gt; </a:t>
            </a:r>
            <a:r>
              <a:rPr lang="en-US" sz="2400" dirty="0" err="1"/>
              <a:t>pq</a:t>
            </a:r>
            <a:r>
              <a:rPr lang="en-US" sz="2400" dirty="0"/>
              <a:t> = new </a:t>
            </a:r>
            <a:r>
              <a:rPr lang="en-US" sz="2400" dirty="0" err="1"/>
              <a:t>PriorityQueue</a:t>
            </a:r>
            <a:r>
              <a:rPr lang="en-US" sz="2400" dirty="0"/>
              <a:t>&lt;&gt;();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("Samsung");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("Nokia");</a:t>
            </a:r>
          </a:p>
          <a:p>
            <a:pPr marL="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pq.add</a:t>
            </a:r>
            <a:r>
              <a:rPr lang="en-US" sz="2400" dirty="0"/>
              <a:t>("</a:t>
            </a:r>
            <a:r>
              <a:rPr lang="en-US" sz="2400" dirty="0" err="1"/>
              <a:t>RealMe</a:t>
            </a:r>
            <a:r>
              <a:rPr lang="en-US" sz="2400" dirty="0"/>
              <a:t>");</a:t>
            </a:r>
          </a:p>
          <a:p>
            <a:pPr marL="0" indent="0">
              <a:buNone/>
            </a:pPr>
            <a:r>
              <a:rPr lang="en-US" sz="2400" dirty="0"/>
              <a:t>          Iterator </a:t>
            </a:r>
            <a:r>
              <a:rPr lang="en-US" sz="2400" dirty="0" err="1"/>
              <a:t>iterator</a:t>
            </a:r>
            <a:r>
              <a:rPr lang="en-US" sz="2400" dirty="0"/>
              <a:t> = </a:t>
            </a:r>
            <a:r>
              <a:rPr lang="en-US" sz="2400" dirty="0" err="1"/>
              <a:t>pq.iterator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        while (</a:t>
            </a:r>
            <a:r>
              <a:rPr lang="en-US" sz="2400" dirty="0" err="1"/>
              <a:t>iterator.hasNext</a:t>
            </a:r>
            <a:r>
              <a:rPr lang="en-US" sz="2400" dirty="0"/>
              <a:t>()) 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            </a:t>
            </a:r>
            <a:r>
              <a:rPr lang="en-US" sz="2400" dirty="0" err="1"/>
              <a:t>System.out.print</a:t>
            </a:r>
            <a:r>
              <a:rPr lang="en-US" sz="2400" dirty="0"/>
              <a:t>(</a:t>
            </a:r>
            <a:r>
              <a:rPr lang="en-US" sz="2400" dirty="0" err="1"/>
              <a:t>iterator.next</a:t>
            </a:r>
            <a:r>
              <a:rPr lang="en-US" sz="2400" dirty="0"/>
              <a:t>() + " ");</a:t>
            </a:r>
          </a:p>
          <a:p>
            <a:pPr marL="0" indent="0">
              <a:buNone/>
            </a:pPr>
            <a:r>
              <a:rPr lang="en-US" sz="2400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1981689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7D3F337C-8DE9-461C-BC3C-A1B7DE00B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400" b="1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/>
              <a:t>Methods in Stack class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push(</a:t>
            </a:r>
            <a:r>
              <a:rPr lang="en-US" altLang="en-US" sz="2400" b="1" i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Pushes an element on the top of the stack.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pop()</a:t>
            </a:r>
            <a:r>
              <a:rPr lang="en-US" altLang="en-US" sz="2400" dirty="0">
                <a:solidFill>
                  <a:schemeClr val="tx1"/>
                </a:solidFill>
              </a:rPr>
              <a:t> : Removes and returns the top element of the stack. An ‘</a:t>
            </a:r>
            <a:r>
              <a:rPr lang="en-US" altLang="en-US" sz="2400" dirty="0" err="1">
                <a:solidFill>
                  <a:schemeClr val="tx1"/>
                </a:solidFill>
              </a:rPr>
              <a:t>EmptyStackException</a:t>
            </a:r>
            <a:r>
              <a:rPr lang="en-US" altLang="en-US" sz="2400" dirty="0">
                <a:solidFill>
                  <a:schemeClr val="tx1"/>
                </a:solidFill>
              </a:rPr>
              <a:t>’ exception is thrown if we call pop() when the invoking stack is empty.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peek()</a:t>
            </a:r>
            <a:r>
              <a:rPr lang="en-US" altLang="en-US" sz="2400" dirty="0">
                <a:solidFill>
                  <a:schemeClr val="tx1"/>
                </a:solidFill>
              </a:rPr>
              <a:t> : Returns the element on the top of the stack, but does not remove it.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boolean</a:t>
            </a:r>
            <a:r>
              <a:rPr lang="en-US" altLang="en-US" sz="24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empty()</a:t>
            </a:r>
            <a:r>
              <a:rPr lang="en-US" altLang="en-US" sz="2400" dirty="0">
                <a:solidFill>
                  <a:schemeClr val="tx1"/>
                </a:solidFill>
              </a:rPr>
              <a:t> : It returns true if nothing is on the top of the stack. Else, returns false.</a:t>
            </a:r>
          </a:p>
          <a:p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 search(</a:t>
            </a:r>
            <a:r>
              <a:rPr lang="en-US" altLang="en-US" sz="2400" b="1" i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element</a:t>
            </a:r>
            <a:r>
              <a:rPr lang="en-US" altLang="en-US" sz="2400" b="1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n-US" altLang="en-US" sz="2400" dirty="0">
                <a:solidFill>
                  <a:schemeClr val="tx1"/>
                </a:solidFill>
              </a:rPr>
              <a:t> : It determines whether an object exists in the stack. If the element is found, it returns the position of the element from the top of the stack. Else, it returns -1.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24B-EFFF-48C9-A81F-7BDA5E32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Comparable and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2613-B838-4581-9F2E-B51E167E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Comparable and Comparator both are interfaces and can be used to sort collection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7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D5FC69-F8E6-4E5D-9037-0EF7624D5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4909"/>
              </p:ext>
            </p:extLst>
          </p:nvPr>
        </p:nvGraphicFramePr>
        <p:xfrm>
          <a:off x="457200" y="762000"/>
          <a:ext cx="8229600" cy="373787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615278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040734204"/>
                    </a:ext>
                  </a:extLst>
                </a:gridCol>
              </a:tblGrid>
              <a:tr h="6484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Comparable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Comparator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57500"/>
                  </a:ext>
                </a:extLst>
              </a:tr>
              <a:tr h="1487522">
                <a:tc>
                  <a:txBody>
                    <a:bodyPr/>
                    <a:lstStyle/>
                    <a:p>
                      <a:r>
                        <a:rPr lang="en-US" dirty="0"/>
                        <a:t>1) Comparable provides a </a:t>
                      </a:r>
                      <a:r>
                        <a:rPr lang="en-US" b="1" dirty="0"/>
                        <a:t>single sorting sequence</a:t>
                      </a:r>
                      <a:r>
                        <a:rPr lang="en-US" dirty="0"/>
                        <a:t>. In other words, we can sort the collection on the basis of a single element such as id, name, and price.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Comparator provides </a:t>
                      </a:r>
                      <a:r>
                        <a:rPr lang="en-US" b="1"/>
                        <a:t>multiple sorting sequences</a:t>
                      </a:r>
                      <a:r>
                        <a:rPr lang="en-US"/>
                        <a:t>. In other words, we can sort the collection on the basis of multiple elements such as id, name, and price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15893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2) Comparable provides </a:t>
                      </a:r>
                      <a:r>
                        <a:rPr lang="en-US" b="1" dirty="0" err="1"/>
                        <a:t>compareTo</a:t>
                      </a:r>
                      <a:r>
                        <a:rPr lang="en-US" b="1" dirty="0"/>
                        <a:t>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 provides </a:t>
                      </a:r>
                      <a:r>
                        <a:rPr lang="en-US" b="1" dirty="0"/>
                        <a:t>compare() method</a:t>
                      </a:r>
                      <a:r>
                        <a:rPr lang="en-US" dirty="0"/>
                        <a:t> to sort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18687"/>
                  </a:ext>
                </a:extLst>
              </a:tr>
              <a:tr h="800973">
                <a:tc>
                  <a:txBody>
                    <a:bodyPr/>
                    <a:lstStyle/>
                    <a:p>
                      <a:r>
                        <a:rPr lang="en-US" dirty="0"/>
                        <a:t>3) Comparable is present in </a:t>
                      </a:r>
                      <a:r>
                        <a:rPr lang="en-US" b="1" dirty="0" err="1"/>
                        <a:t>java.lang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Comparator is present in the </a:t>
                      </a:r>
                      <a:r>
                        <a:rPr lang="en-US" b="1" dirty="0" err="1"/>
                        <a:t>java.util</a:t>
                      </a:r>
                      <a:r>
                        <a:rPr lang="en-US" dirty="0"/>
                        <a:t> package.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5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484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85-5A08-4C32-A153-AFFD0015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Properties class in Java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properties</a:t>
            </a:r>
            <a:r>
              <a:rPr lang="en-US" dirty="0"/>
              <a:t> object contains key and value pair both as a string.</a:t>
            </a:r>
          </a:p>
          <a:p>
            <a:pPr marL="0" indent="0">
              <a:buNone/>
            </a:pPr>
            <a:r>
              <a:rPr lang="en-US" b="1" dirty="0"/>
              <a:t>An Advantage of the properties file</a:t>
            </a:r>
          </a:p>
          <a:p>
            <a:pPr marL="0" indent="0" algn="just">
              <a:buNone/>
            </a:pPr>
            <a:r>
              <a:rPr lang="en-US" dirty="0"/>
              <a:t>Recompilation is not required if the information is changed from a properties file: If any information is changed from the properties file, you don't need to recompile the java class.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18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C2BF6C7-687C-4025-8F2A-9735F089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Lambda expressions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6D554386-BA83-402D-9C24-B463689A0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altLang="en-US" dirty="0"/>
              <a:t>In programming, a Lambda expression (or function) is just an anonymous function, i.e., a function with no name</a:t>
            </a:r>
          </a:p>
          <a:p>
            <a:r>
              <a:rPr lang="en-US" altLang="en-US" dirty="0"/>
              <a:t>The Lambda expression is used to provide the implementation of an functional interface ,we don't need to define the method again for providing the implementation.</a:t>
            </a:r>
          </a:p>
          <a:p>
            <a:pPr marL="0" indent="0">
              <a:buNone/>
            </a:pPr>
            <a:r>
              <a:rPr lang="en-US" altLang="en-US" dirty="0"/>
              <a:t>Note: An interface which has only one abstract method is called functional interface.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A0A9528-DFF1-4DAE-9260-D2FA7EA0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altLang="en-US" dirty="0"/>
            </a:br>
            <a:r>
              <a:rPr lang="en-US" altLang="en-US" dirty="0"/>
              <a:t>Lambda Expression Syntax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FED824CE-6E54-4F40-9545-0471B6D7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(argument-list) -&gt; {body};  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1) Argument-list:</a:t>
            </a:r>
            <a:r>
              <a:rPr lang="en-US" altLang="en-US" dirty="0"/>
              <a:t> It can be empty or non-empty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2) Arrow-token:</a:t>
            </a:r>
            <a:r>
              <a:rPr lang="en-US" altLang="en-US" dirty="0"/>
              <a:t> It is used to link arguments-list and body of expression.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 dirty="0"/>
              <a:t>3) Body:</a:t>
            </a:r>
            <a:r>
              <a:rPr lang="en-US" altLang="en-US" dirty="0"/>
              <a:t> It contains expressions and statements for lambda expression.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2BD9AFA-F1F5-4732-8D1B-ACDEEA63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Collection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12D6A1A-1844-4C0E-BE3A-26FC6CD1D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group of individual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Student S1=new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Student()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90638E-F434-43DD-AF6A-FAC65A03A636}"/>
              </a:ext>
            </a:extLst>
          </p:cNvPr>
          <p:cNvSpPr/>
          <p:nvPr/>
        </p:nvSpPr>
        <p:spPr>
          <a:xfrm>
            <a:off x="3352800" y="2209800"/>
            <a:ext cx="4038600" cy="3733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024F4-25BA-4987-B727-2C2224335C00}"/>
              </a:ext>
            </a:extLst>
          </p:cNvPr>
          <p:cNvSpPr/>
          <p:nvPr/>
        </p:nvSpPr>
        <p:spPr>
          <a:xfrm>
            <a:off x="4267200" y="2895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5459D5-E6CC-4F63-91DD-679341E79A01}"/>
              </a:ext>
            </a:extLst>
          </p:cNvPr>
          <p:cNvSpPr/>
          <p:nvPr/>
        </p:nvSpPr>
        <p:spPr>
          <a:xfrm>
            <a:off x="5638800" y="28956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D200C-A50C-4991-BBB4-2059A4F0DDA2}"/>
              </a:ext>
            </a:extLst>
          </p:cNvPr>
          <p:cNvSpPr/>
          <p:nvPr/>
        </p:nvSpPr>
        <p:spPr>
          <a:xfrm>
            <a:off x="4267200" y="3733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FAE05-5820-43ED-B16D-B3707A07C7CB}"/>
              </a:ext>
            </a:extLst>
          </p:cNvPr>
          <p:cNvSpPr/>
          <p:nvPr/>
        </p:nvSpPr>
        <p:spPr>
          <a:xfrm>
            <a:off x="5715000" y="37338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F096A-F40B-4665-9DC8-B70D6852E35F}"/>
              </a:ext>
            </a:extLst>
          </p:cNvPr>
          <p:cNvSpPr/>
          <p:nvPr/>
        </p:nvSpPr>
        <p:spPr>
          <a:xfrm>
            <a:off x="4267200" y="4648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DCB89-EC36-47C8-B015-F71DAFFB26CB}"/>
              </a:ext>
            </a:extLst>
          </p:cNvPr>
          <p:cNvSpPr/>
          <p:nvPr/>
        </p:nvSpPr>
        <p:spPr>
          <a:xfrm>
            <a:off x="5791200" y="464820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S6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933825"/>
            <a:ext cx="7154862" cy="14763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3600" dirty="0">
                <a:solidFill>
                  <a:srgbClr val="C00000"/>
                </a:solidFill>
              </a:rPr>
            </a:b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55650" y="4076700"/>
            <a:ext cx="70564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00" r:id="rId3" imgW="13937020" imgH="5409524" progId="">
                  <p:embed/>
                </p:oleObj>
              </mc:Choice>
              <mc:Fallback>
                <p:oleObj r:id="rId3" imgW="13937020" imgH="540952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636588"/>
            <a:ext cx="1808163" cy="329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625" y="5957888"/>
            <a:ext cx="7156450" cy="114300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895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179388" y="6519863"/>
            <a:ext cx="51228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IN" altLang="en-US" sz="1400" dirty="0">
              <a:solidFill>
                <a:srgbClr val="89898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9C17-D1A3-48A4-AA5F-7E4E5F1D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/>
            </a:br>
            <a:r>
              <a:rPr lang="en-US" dirty="0"/>
              <a:t>Collection framework</a:t>
            </a:r>
            <a:br>
              <a:rPr lang="en-US" dirty="0"/>
            </a:br>
            <a:endParaRPr lang="en-US" dirty="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1D216631-6ACE-4080-A652-83503FE4F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Several classes and interfaces which can be used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 group of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Package: util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import  java.util.*;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collection.png">
            <a:extLst>
              <a:ext uri="{FF2B5EF4-FFF2-40B4-BE49-F238E27FC236}">
                <a16:creationId xmlns:a16="http://schemas.microsoft.com/office/drawing/2014/main" id="{89A5CD9D-0B8D-4806-BAD8-C8B835E18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28"/>
            <a:ext cx="9144000" cy="686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1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7CE740D-B253-4711-843C-ED809AB0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691B-AFEC-458B-9A90-60DC3082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Keyword: extends and implements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Used in case of inheritance: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class-  extends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extends  classB)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Interface to interface: extends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interface I1 extends I2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Class to interfcae: implements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(class classA implements interfaceA)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1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69A1-8364-405B-BC99-F5986ED9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3F05-EBFB-4876-9137-8D499126B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dirty="0"/>
              <a:t> class uses a concept of </a:t>
            </a:r>
            <a:r>
              <a:rPr lang="en-US" i="1" dirty="0"/>
              <a:t>dynamic array </a:t>
            </a:r>
            <a:r>
              <a:rPr lang="en-US" dirty="0"/>
              <a:t>for storing the elements.</a:t>
            </a:r>
          </a:p>
          <a:p>
            <a:r>
              <a:rPr lang="en-US" dirty="0"/>
              <a:t> It is like an array, with </a:t>
            </a:r>
            <a:r>
              <a:rPr lang="en-US" i="1" dirty="0"/>
              <a:t>no size limit</a:t>
            </a:r>
            <a:r>
              <a:rPr lang="en-US" dirty="0"/>
              <a:t>. We can add or remove elements anytime.</a:t>
            </a:r>
          </a:p>
          <a:p>
            <a:r>
              <a:rPr lang="en-US" dirty="0"/>
              <a:t>It is found in the </a:t>
            </a:r>
            <a:r>
              <a:rPr lang="en-US" i="1" dirty="0" err="1"/>
              <a:t>java.util</a:t>
            </a:r>
            <a:r>
              <a:rPr lang="en-US" dirty="0"/>
              <a:t> package</a:t>
            </a:r>
          </a:p>
          <a:p>
            <a:r>
              <a:rPr lang="en-US" dirty="0" err="1"/>
              <a:t>ArrayList</a:t>
            </a:r>
            <a:r>
              <a:rPr lang="en-US" dirty="0"/>
              <a:t> class can contain duplicate elements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5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F72260C-A965-47CC-BAA4-69586C2F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E2322FB-5EC4-4309-AEFC-C2517816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ArrayList al=new ArrayList();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//creating old non-generic arraylist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ArrayList&lt;String&gt; al=new ArrayList&lt;String&gt;();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//creating new generic arraylist 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Java new generic collection allows you to have only one type of object in a collection. Now it is type safe so typecasting is not required at runtime.</a:t>
            </a: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37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70C4AA4-F4A3-4C23-8B63-0AEBB3ED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/>
              <a:t>Methods in ArrayList: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ED28783-A3F7-463F-B5F8-04BCC253A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sz="2400" b="1"/>
              <a:t>Add():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Add new elements to an ArrayList using the </a:t>
            </a:r>
            <a:r>
              <a:rPr lang="en-US" altLang="en-US" sz="2400" b="1">
                <a:hlinkClick r:id="rId2"/>
              </a:rPr>
              <a:t>add()</a:t>
            </a:r>
            <a:r>
              <a:rPr lang="en-US" altLang="en-US" sz="2400" b="1"/>
              <a:t> method.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arrayListObj.add(arrayListElement)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List.add(“java”)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 b="1"/>
              <a:t>2. Adding an element at a particular index in an ArrayList.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Syntax: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arrayListObj.add(arrayListIndex, arrayListElement)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Ex: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2400"/>
              <a:t>List.add(2, “java”)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74776785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8631</TotalTime>
  <Words>1224</Words>
  <Application>Microsoft Office PowerPoint</Application>
  <PresentationFormat>On-screen Show (4:3)</PresentationFormat>
  <Paragraphs>235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Rounded MT Bold</vt:lpstr>
      <vt:lpstr>Calibri</vt:lpstr>
      <vt:lpstr>Courier New</vt:lpstr>
      <vt:lpstr>Tahoma</vt:lpstr>
      <vt:lpstr>Wingdings</vt:lpstr>
      <vt:lpstr>Lpu theme final with copyright(S)</vt:lpstr>
      <vt:lpstr>CAP615 PROGRAMMING IN JAVA</vt:lpstr>
      <vt:lpstr>Collection Framework  topics covered: </vt:lpstr>
      <vt:lpstr>Collection</vt:lpstr>
      <vt:lpstr> Collection framework </vt:lpstr>
      <vt:lpstr>PowerPoint Presentation</vt:lpstr>
      <vt:lpstr>PowerPoint Presentation</vt:lpstr>
      <vt:lpstr>ArrayList class</vt:lpstr>
      <vt:lpstr>PowerPoint Presentation</vt:lpstr>
      <vt:lpstr>Methods in ArrayList:</vt:lpstr>
      <vt:lpstr>PowerPoint Presentation</vt:lpstr>
      <vt:lpstr>PowerPoint Presentation</vt:lpstr>
      <vt:lpstr>PowerPoint Presentation</vt:lpstr>
      <vt:lpstr>PowerPoint Presentation</vt:lpstr>
      <vt:lpstr>Iterator interface </vt:lpstr>
      <vt:lpstr>ListIterator</vt:lpstr>
      <vt:lpstr>Methods in ListIterator </vt:lpstr>
      <vt:lpstr>Linkedlist class</vt:lpstr>
      <vt:lpstr>PowerPoint Presentation</vt:lpstr>
      <vt:lpstr>TreeSet class</vt:lpstr>
      <vt:lpstr>Methods of TreeSet class:</vt:lpstr>
      <vt:lpstr>PowerPoint Presentation</vt:lpstr>
      <vt:lpstr>PriorityQueue Class</vt:lpstr>
      <vt:lpstr>Example:</vt:lpstr>
      <vt:lpstr>PowerPoint Presentation</vt:lpstr>
      <vt:lpstr>Comparable and Comparator</vt:lpstr>
      <vt:lpstr>PowerPoint Presentation</vt:lpstr>
      <vt:lpstr>PowerPoint Presentation</vt:lpstr>
      <vt:lpstr>Lambda expressions</vt:lpstr>
      <vt:lpstr> Lambda Expression Syntax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hp</cp:lastModifiedBy>
  <cp:revision>288</cp:revision>
  <dcterms:created xsi:type="dcterms:W3CDTF">2014-05-25T11:13:57Z</dcterms:created>
  <dcterms:modified xsi:type="dcterms:W3CDTF">2022-04-07T07:03:51Z</dcterms:modified>
</cp:coreProperties>
</file>