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25"/>
  </p:notesMasterIdLst>
  <p:handoutMasterIdLst>
    <p:handoutMasterId r:id="rId26"/>
  </p:handoutMasterIdLst>
  <p:sldIdLst>
    <p:sldId id="269" r:id="rId2"/>
    <p:sldId id="354" r:id="rId3"/>
    <p:sldId id="355" r:id="rId4"/>
    <p:sldId id="356" r:id="rId5"/>
    <p:sldId id="364" r:id="rId6"/>
    <p:sldId id="365" r:id="rId7"/>
    <p:sldId id="357" r:id="rId8"/>
    <p:sldId id="358" r:id="rId9"/>
    <p:sldId id="359" r:id="rId10"/>
    <p:sldId id="360" r:id="rId11"/>
    <p:sldId id="375" r:id="rId12"/>
    <p:sldId id="362" r:id="rId13"/>
    <p:sldId id="363" r:id="rId14"/>
    <p:sldId id="366" r:id="rId15"/>
    <p:sldId id="367" r:id="rId16"/>
    <p:sldId id="368" r:id="rId17"/>
    <p:sldId id="369" r:id="rId18"/>
    <p:sldId id="370" r:id="rId19"/>
    <p:sldId id="371" r:id="rId20"/>
    <p:sldId id="372" r:id="rId21"/>
    <p:sldId id="373" r:id="rId22"/>
    <p:sldId id="374" r:id="rId23"/>
    <p:sldId id="35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69" autoAdjust="0"/>
  </p:normalViewPr>
  <p:slideViewPr>
    <p:cSldViewPr>
      <p:cViewPr varScale="1">
        <p:scale>
          <a:sx n="68" d="100"/>
          <a:sy n="68" d="100"/>
        </p:scale>
        <p:origin x="1446" y="66"/>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5/4/2022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5/4/2022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FFCBBA-87C4-482A-9ED2-FD5CC3AE6FAA}" type="slidenum">
              <a:rPr lang="en-US" smtClean="0"/>
              <a:pPr/>
              <a:t>12</a:t>
            </a:fld>
            <a:endParaRPr lang="en-US"/>
          </a:p>
        </p:txBody>
      </p:sp>
    </p:spTree>
    <p:extLst>
      <p:ext uri="{BB962C8B-B14F-4D97-AF65-F5344CB8AC3E}">
        <p14:creationId xmlns:p14="http://schemas.microsoft.com/office/powerpoint/2010/main" val="826426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javatpoint.com/java-datagramsocket-connect-method" TargetMode="External"/><Relationship Id="rId2" Type="http://schemas.openxmlformats.org/officeDocument/2006/relationships/hyperlink" Target="https://www.javatpoint.com/java-datagramsocket-close-method" TargetMode="External"/><Relationship Id="rId1" Type="http://schemas.openxmlformats.org/officeDocument/2006/relationships/slideLayout" Target="../slideLayouts/slideLayout2.xml"/><Relationship Id="rId4" Type="http://schemas.openxmlformats.org/officeDocument/2006/relationships/hyperlink" Target="https://www.javatpoint.com/java-datagramsocket-disconnect-method"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javatpoint.com/java-datagramsocket-getport-method" TargetMode="External"/><Relationship Id="rId2" Type="http://schemas.openxmlformats.org/officeDocument/2006/relationships/hyperlink" Target="https://www.javatpoint.com/java-datagramsocket-getinetaddress-metho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1806575"/>
            <a:ext cx="7772400" cy="1470025"/>
          </a:xfrm>
        </p:spPr>
        <p:txBody>
          <a:bodyPr>
            <a:normAutofit/>
          </a:bodyPr>
          <a:lstStyle/>
          <a:p>
            <a:r>
              <a:rPr lang="en-US" dirty="0"/>
              <a:t>CAP615</a:t>
            </a:r>
            <a:br>
              <a:rPr lang="en-US" dirty="0"/>
            </a:br>
            <a:r>
              <a:rPr lang="en-US" dirty="0"/>
              <a:t>PROGRAMMING IN JAVA</a:t>
            </a:r>
          </a:p>
        </p:txBody>
      </p:sp>
      <p:sp>
        <p:nvSpPr>
          <p:cNvPr id="3" name="Subtitle 2"/>
          <p:cNvSpPr>
            <a:spLocks noGrp="1"/>
          </p:cNvSpPr>
          <p:nvPr>
            <p:ph type="subTitle" idx="1"/>
          </p:nvPr>
        </p:nvSpPr>
        <p:spPr/>
        <p:txBody>
          <a:bodyPr/>
          <a:lstStyle/>
          <a:p>
            <a:pPr algn="ctr" fontAlgn="auto">
              <a:spcBef>
                <a:spcPts val="0"/>
              </a:spcBef>
              <a:spcAft>
                <a:spcPts val="0"/>
              </a:spcAft>
              <a:defRPr/>
            </a:pPr>
            <a:r>
              <a:rPr lang="en-US" dirty="0">
                <a:solidFill>
                  <a:schemeClr val="tx1"/>
                </a:solidFill>
              </a:rPr>
              <a:t>Unit- 6</a:t>
            </a:r>
          </a:p>
        </p:txBody>
      </p:sp>
      <p:pic>
        <p:nvPicPr>
          <p:cNvPr id="5" name="Picture 4">
            <a:extLst>
              <a:ext uri="{FF2B5EF4-FFF2-40B4-BE49-F238E27FC236}">
                <a16:creationId xmlns:a16="http://schemas.microsoft.com/office/drawing/2014/main" id="{86BECCA4-3A37-4387-A2EA-0660123EB16C}"/>
              </a:ext>
            </a:extLst>
          </p:cNvPr>
          <p:cNvPicPr>
            <a:picLocks noChangeAspect="1"/>
          </p:cNvPicPr>
          <p:nvPr/>
        </p:nvPicPr>
        <p:blipFill>
          <a:blip r:embed="rId2"/>
          <a:stretch>
            <a:fillRect/>
          </a:stretch>
        </p:blipFill>
        <p:spPr>
          <a:xfrm>
            <a:off x="3233737" y="4558727"/>
            <a:ext cx="2295525" cy="2295525"/>
          </a:xfrm>
          <a:prstGeom prst="rect">
            <a:avLst/>
          </a:prstGeom>
        </p:spPr>
      </p:pic>
    </p:spTree>
    <p:extLst>
      <p:ext uri="{BB962C8B-B14F-4D97-AF65-F5344CB8AC3E}">
        <p14:creationId xmlns:p14="http://schemas.microsoft.com/office/powerpoint/2010/main" val="233458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60D88-A28F-49E3-92E1-1096BBE645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E98B99-ED4F-4971-B853-FA6743A09348}"/>
              </a:ext>
            </a:extLst>
          </p:cNvPr>
          <p:cNvSpPr>
            <a:spLocks noGrp="1"/>
          </p:cNvSpPr>
          <p:nvPr>
            <p:ph idx="1"/>
          </p:nvPr>
        </p:nvSpPr>
        <p:spPr/>
        <p:txBody>
          <a:bodyPr/>
          <a:lstStyle/>
          <a:p>
            <a:pPr marL="0" indent="0">
              <a:buNone/>
            </a:pPr>
            <a:r>
              <a:rPr lang="en-US" dirty="0">
                <a:solidFill>
                  <a:srgbClr val="FF0000"/>
                </a:solidFill>
              </a:rPr>
              <a:t>Socket</a:t>
            </a:r>
          </a:p>
          <a:p>
            <a:pPr marL="0" indent="0">
              <a:buNone/>
            </a:pPr>
            <a:r>
              <a:rPr lang="en-US" dirty="0"/>
              <a:t>A socket is an endpoint between two way communication.</a:t>
            </a:r>
          </a:p>
          <a:p>
            <a:pPr marL="0" indent="0">
              <a:buNone/>
            </a:pPr>
            <a:endParaRPr lang="en-US" dirty="0"/>
          </a:p>
        </p:txBody>
      </p:sp>
    </p:spTree>
    <p:extLst>
      <p:ext uri="{BB962C8B-B14F-4D97-AF65-F5344CB8AC3E}">
        <p14:creationId xmlns:p14="http://schemas.microsoft.com/office/powerpoint/2010/main" val="3996201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78BBD6-5878-471C-9965-7D6B90C0AA98}"/>
              </a:ext>
            </a:extLst>
          </p:cNvPr>
          <p:cNvSpPr/>
          <p:nvPr/>
        </p:nvSpPr>
        <p:spPr>
          <a:xfrm>
            <a:off x="3505200" y="990600"/>
            <a:ext cx="2667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Import Java.net.*;</a:t>
            </a:r>
          </a:p>
        </p:txBody>
      </p:sp>
      <p:sp>
        <p:nvSpPr>
          <p:cNvPr id="8" name="Rectangle 7">
            <a:extLst>
              <a:ext uri="{FF2B5EF4-FFF2-40B4-BE49-F238E27FC236}">
                <a16:creationId xmlns:a16="http://schemas.microsoft.com/office/drawing/2014/main" id="{C9658D0D-7DF2-462F-BB19-176169CD31C6}"/>
              </a:ext>
            </a:extLst>
          </p:cNvPr>
          <p:cNvSpPr/>
          <p:nvPr/>
        </p:nvSpPr>
        <p:spPr>
          <a:xfrm>
            <a:off x="2667000" y="30480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Connection-Oriented</a:t>
            </a:r>
          </a:p>
        </p:txBody>
      </p:sp>
      <p:sp>
        <p:nvSpPr>
          <p:cNvPr id="9" name="Rectangle 8">
            <a:extLst>
              <a:ext uri="{FF2B5EF4-FFF2-40B4-BE49-F238E27FC236}">
                <a16:creationId xmlns:a16="http://schemas.microsoft.com/office/drawing/2014/main" id="{8A1DBED2-2DCA-435D-91E4-B26D7676B2E7}"/>
              </a:ext>
            </a:extLst>
          </p:cNvPr>
          <p:cNvSpPr/>
          <p:nvPr/>
        </p:nvSpPr>
        <p:spPr>
          <a:xfrm>
            <a:off x="5867400" y="30480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Connection-Less</a:t>
            </a:r>
          </a:p>
        </p:txBody>
      </p:sp>
      <p:sp>
        <p:nvSpPr>
          <p:cNvPr id="10" name="Rectangle 9">
            <a:extLst>
              <a:ext uri="{FF2B5EF4-FFF2-40B4-BE49-F238E27FC236}">
                <a16:creationId xmlns:a16="http://schemas.microsoft.com/office/drawing/2014/main" id="{79B3F151-8DC7-48E9-BDFC-2B9B4E5DEA5C}"/>
              </a:ext>
            </a:extLst>
          </p:cNvPr>
          <p:cNvSpPr/>
          <p:nvPr/>
        </p:nvSpPr>
        <p:spPr>
          <a:xfrm>
            <a:off x="2514600" y="4267200"/>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Transmission control protocol (TCP)</a:t>
            </a:r>
          </a:p>
        </p:txBody>
      </p:sp>
      <p:sp>
        <p:nvSpPr>
          <p:cNvPr id="12" name="Rectangle 11">
            <a:extLst>
              <a:ext uri="{FF2B5EF4-FFF2-40B4-BE49-F238E27FC236}">
                <a16:creationId xmlns:a16="http://schemas.microsoft.com/office/drawing/2014/main" id="{1D95A2FF-2A07-46DC-A2B0-FC0CB712E2FA}"/>
              </a:ext>
            </a:extLst>
          </p:cNvPr>
          <p:cNvSpPr/>
          <p:nvPr/>
        </p:nvSpPr>
        <p:spPr>
          <a:xfrm>
            <a:off x="6144065" y="4267200"/>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datagram protocol (UDP)</a:t>
            </a:r>
          </a:p>
        </p:txBody>
      </p:sp>
      <p:cxnSp>
        <p:nvCxnSpPr>
          <p:cNvPr id="14" name="Straight Arrow Connector 13">
            <a:extLst>
              <a:ext uri="{FF2B5EF4-FFF2-40B4-BE49-F238E27FC236}">
                <a16:creationId xmlns:a16="http://schemas.microsoft.com/office/drawing/2014/main" id="{988C0871-0307-4754-884B-5303069A4FCA}"/>
              </a:ext>
            </a:extLst>
          </p:cNvPr>
          <p:cNvCxnSpPr/>
          <p:nvPr/>
        </p:nvCxnSpPr>
        <p:spPr>
          <a:xfrm flipH="1">
            <a:off x="3314700" y="3657600"/>
            <a:ext cx="342900" cy="609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ED1C03A3-65B5-4AD3-8135-450102FA3E2B}"/>
              </a:ext>
            </a:extLst>
          </p:cNvPr>
          <p:cNvCxnSpPr/>
          <p:nvPr/>
        </p:nvCxnSpPr>
        <p:spPr>
          <a:xfrm>
            <a:off x="6324600" y="3657600"/>
            <a:ext cx="495300" cy="609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A4748A47-7EC9-4D58-BDAE-B0AB2CE82448}"/>
              </a:ext>
            </a:extLst>
          </p:cNvPr>
          <p:cNvCxnSpPr>
            <a:endCxn id="8" idx="0"/>
          </p:cNvCxnSpPr>
          <p:nvPr/>
        </p:nvCxnSpPr>
        <p:spPr>
          <a:xfrm flipH="1">
            <a:off x="3771900" y="1752600"/>
            <a:ext cx="495300" cy="1295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06C2AB0E-25EE-44DA-826E-885AF4917F4E}"/>
              </a:ext>
            </a:extLst>
          </p:cNvPr>
          <p:cNvCxnSpPr/>
          <p:nvPr/>
        </p:nvCxnSpPr>
        <p:spPr>
          <a:xfrm>
            <a:off x="5410200" y="1752600"/>
            <a:ext cx="914400" cy="1295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Rectangle 20">
            <a:extLst>
              <a:ext uri="{FF2B5EF4-FFF2-40B4-BE49-F238E27FC236}">
                <a16:creationId xmlns:a16="http://schemas.microsoft.com/office/drawing/2014/main" id="{BD219F9F-78AB-469D-AE68-63D0B06518AA}"/>
              </a:ext>
            </a:extLst>
          </p:cNvPr>
          <p:cNvSpPr/>
          <p:nvPr/>
        </p:nvSpPr>
        <p:spPr>
          <a:xfrm>
            <a:off x="2362200" y="55626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Socket Class</a:t>
            </a:r>
          </a:p>
          <a:p>
            <a:pPr algn="ctr"/>
            <a:r>
              <a:rPr lang="en-US" dirty="0" err="1"/>
              <a:t>ServerSocket</a:t>
            </a:r>
            <a:r>
              <a:rPr lang="en-US" dirty="0"/>
              <a:t> Class</a:t>
            </a:r>
          </a:p>
        </p:txBody>
      </p:sp>
      <p:sp>
        <p:nvSpPr>
          <p:cNvPr id="22" name="Rectangle 21">
            <a:extLst>
              <a:ext uri="{FF2B5EF4-FFF2-40B4-BE49-F238E27FC236}">
                <a16:creationId xmlns:a16="http://schemas.microsoft.com/office/drawing/2014/main" id="{A4F8BAF2-1D06-4114-B507-E34B638BCCB0}"/>
              </a:ext>
            </a:extLst>
          </p:cNvPr>
          <p:cNvSpPr/>
          <p:nvPr/>
        </p:nvSpPr>
        <p:spPr>
          <a:xfrm>
            <a:off x="6324600" y="685800"/>
            <a:ext cx="1419665"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Networking</a:t>
            </a:r>
          </a:p>
        </p:txBody>
      </p:sp>
      <p:sp>
        <p:nvSpPr>
          <p:cNvPr id="23" name="Rectangle 22">
            <a:extLst>
              <a:ext uri="{FF2B5EF4-FFF2-40B4-BE49-F238E27FC236}">
                <a16:creationId xmlns:a16="http://schemas.microsoft.com/office/drawing/2014/main" id="{A0DB33F8-850D-40D4-976F-CE69C94966A6}"/>
              </a:ext>
            </a:extLst>
          </p:cNvPr>
          <p:cNvSpPr/>
          <p:nvPr/>
        </p:nvSpPr>
        <p:spPr>
          <a:xfrm>
            <a:off x="6172200" y="5562600"/>
            <a:ext cx="1752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DatagramSocket</a:t>
            </a:r>
            <a:r>
              <a:rPr lang="en-US" dirty="0"/>
              <a:t> class</a:t>
            </a:r>
          </a:p>
        </p:txBody>
      </p:sp>
    </p:spTree>
    <p:extLst>
      <p:ext uri="{BB962C8B-B14F-4D97-AF65-F5344CB8AC3E}">
        <p14:creationId xmlns:p14="http://schemas.microsoft.com/office/powerpoint/2010/main" val="1681852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819C7-EC27-4721-8802-134378FF46FC}"/>
              </a:ext>
            </a:extLst>
          </p:cNvPr>
          <p:cNvSpPr>
            <a:spLocks noGrp="1"/>
          </p:cNvSpPr>
          <p:nvPr>
            <p:ph type="title"/>
          </p:nvPr>
        </p:nvSpPr>
        <p:spPr/>
        <p:txBody>
          <a:bodyPr/>
          <a:lstStyle/>
          <a:p>
            <a:r>
              <a:rPr lang="en-US" dirty="0"/>
              <a:t>Socket class</a:t>
            </a:r>
          </a:p>
        </p:txBody>
      </p:sp>
      <p:sp>
        <p:nvSpPr>
          <p:cNvPr id="3" name="Content Placeholder 2">
            <a:extLst>
              <a:ext uri="{FF2B5EF4-FFF2-40B4-BE49-F238E27FC236}">
                <a16:creationId xmlns:a16="http://schemas.microsoft.com/office/drawing/2014/main" id="{1EF33EC3-8655-4152-858A-91D3FBB8B3A5}"/>
              </a:ext>
            </a:extLst>
          </p:cNvPr>
          <p:cNvSpPr>
            <a:spLocks noGrp="1"/>
          </p:cNvSpPr>
          <p:nvPr>
            <p:ph idx="1"/>
          </p:nvPr>
        </p:nvSpPr>
        <p:spPr>
          <a:xfrm>
            <a:off x="457200" y="1295400"/>
            <a:ext cx="8229600" cy="4830763"/>
          </a:xfrm>
        </p:spPr>
        <p:txBody>
          <a:bodyPr/>
          <a:lstStyle/>
          <a:p>
            <a:pPr marL="0" indent="0" algn="just">
              <a:buNone/>
            </a:pPr>
            <a:r>
              <a:rPr lang="en-US" dirty="0"/>
              <a:t>The Socket class allows us to create socket objects that help us in implementing all fundamental socket operations. We can perform various networking operations such as sending, reading data and closing connections.</a:t>
            </a:r>
          </a:p>
        </p:txBody>
      </p:sp>
      <p:graphicFrame>
        <p:nvGraphicFramePr>
          <p:cNvPr id="4" name="Table 3">
            <a:extLst>
              <a:ext uri="{FF2B5EF4-FFF2-40B4-BE49-F238E27FC236}">
                <a16:creationId xmlns:a16="http://schemas.microsoft.com/office/drawing/2014/main" id="{A6062078-FF75-4195-8FB2-5CFE927064B6}"/>
              </a:ext>
            </a:extLst>
          </p:cNvPr>
          <p:cNvGraphicFramePr>
            <a:graphicFrameLocks noGrp="1"/>
          </p:cNvGraphicFramePr>
          <p:nvPr>
            <p:extLst>
              <p:ext uri="{D42A27DB-BD31-4B8C-83A1-F6EECF244321}">
                <p14:modId xmlns:p14="http://schemas.microsoft.com/office/powerpoint/2010/main" val="988024816"/>
              </p:ext>
            </p:extLst>
          </p:nvPr>
        </p:nvGraphicFramePr>
        <p:xfrm>
          <a:off x="304800" y="4191000"/>
          <a:ext cx="8229600" cy="2011680"/>
        </p:xfrm>
        <a:graphic>
          <a:graphicData uri="http://schemas.openxmlformats.org/drawingml/2006/table">
            <a:tbl>
              <a:tblPr/>
              <a:tblGrid>
                <a:gridCol w="4114800">
                  <a:extLst>
                    <a:ext uri="{9D8B030D-6E8A-4147-A177-3AD203B41FA5}">
                      <a16:colId xmlns:a16="http://schemas.microsoft.com/office/drawing/2014/main" val="1705034522"/>
                    </a:ext>
                  </a:extLst>
                </a:gridCol>
                <a:gridCol w="4114800">
                  <a:extLst>
                    <a:ext uri="{9D8B030D-6E8A-4147-A177-3AD203B41FA5}">
                      <a16:colId xmlns:a16="http://schemas.microsoft.com/office/drawing/2014/main" val="85406038"/>
                    </a:ext>
                  </a:extLst>
                </a:gridCol>
              </a:tblGrid>
              <a:tr h="0">
                <a:tc>
                  <a:txBody>
                    <a:bodyPr/>
                    <a:lstStyle/>
                    <a:p>
                      <a:r>
                        <a:rPr lang="en-US" dirty="0">
                          <a:solidFill>
                            <a:srgbClr val="C00000"/>
                          </a:solidFill>
                        </a:rPr>
                        <a:t>Method</a:t>
                      </a:r>
                    </a:p>
                  </a:txBody>
                  <a:tcPr anchor="ctr">
                    <a:lnL>
                      <a:noFill/>
                    </a:lnL>
                    <a:lnR>
                      <a:noFill/>
                    </a:lnR>
                    <a:lnT>
                      <a:noFill/>
                    </a:lnT>
                    <a:lnB>
                      <a:noFill/>
                    </a:lnB>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solidFill>
                            <a:srgbClr val="C00000"/>
                          </a:solidFill>
                        </a:rPr>
                        <a:t>Description</a:t>
                      </a:r>
                    </a:p>
                  </a:txBody>
                  <a:tcPr anchor="ctr">
                    <a:lnL>
                      <a:noFill/>
                    </a:lnL>
                    <a:lnR>
                      <a:noFill/>
                    </a:lnR>
                    <a:lnT>
                      <a:noFill/>
                    </a:lnT>
                    <a:lnB>
                      <a:noFill/>
                    </a:lnB>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627291129"/>
                  </a:ext>
                </a:extLst>
              </a:tr>
              <a:tr h="0">
                <a:tc>
                  <a:txBody>
                    <a:bodyPr/>
                    <a:lstStyle/>
                    <a:p>
                      <a:r>
                        <a:rPr lang="en-US" dirty="0">
                          <a:solidFill>
                            <a:srgbClr val="C00000"/>
                          </a:solidFill>
                        </a:rPr>
                        <a:t>1) public </a:t>
                      </a:r>
                      <a:r>
                        <a:rPr lang="en-US" dirty="0" err="1">
                          <a:solidFill>
                            <a:srgbClr val="C00000"/>
                          </a:solidFill>
                        </a:rPr>
                        <a:t>InputStream</a:t>
                      </a:r>
                      <a:r>
                        <a:rPr lang="en-US" dirty="0">
                          <a:solidFill>
                            <a:srgbClr val="C00000"/>
                          </a:solidFill>
                        </a:rPr>
                        <a:t> </a:t>
                      </a:r>
                      <a:r>
                        <a:rPr lang="en-US" dirty="0" err="1">
                          <a:solidFill>
                            <a:srgbClr val="C00000"/>
                          </a:solidFill>
                        </a:rPr>
                        <a:t>getInputStream</a:t>
                      </a:r>
                      <a:r>
                        <a:rPr lang="en-US" dirty="0">
                          <a:solidFill>
                            <a:srgbClr val="C00000"/>
                          </a:solidFill>
                        </a:rPr>
                        <a:t>()</a:t>
                      </a:r>
                    </a:p>
                  </a:txBody>
                  <a:tcPr anchor="ctr">
                    <a:lnL>
                      <a:noFill/>
                    </a:lnL>
                    <a:lnR>
                      <a:noFill/>
                    </a:lnR>
                    <a:lnT>
                      <a:noFill/>
                    </a:lnT>
                    <a:lnB>
                      <a:noFill/>
                    </a:lnB>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dirty="0">
                          <a:solidFill>
                            <a:srgbClr val="C00000"/>
                          </a:solidFill>
                        </a:rPr>
                        <a:t>returns the </a:t>
                      </a:r>
                      <a:r>
                        <a:rPr lang="en-US" dirty="0" err="1">
                          <a:solidFill>
                            <a:srgbClr val="C00000"/>
                          </a:solidFill>
                        </a:rPr>
                        <a:t>InputStream</a:t>
                      </a:r>
                      <a:r>
                        <a:rPr lang="en-US" dirty="0">
                          <a:solidFill>
                            <a:srgbClr val="C00000"/>
                          </a:solidFill>
                        </a:rPr>
                        <a:t> attached with this socket.</a:t>
                      </a:r>
                    </a:p>
                  </a:txBody>
                  <a:tcPr anchor="ctr">
                    <a:lnL>
                      <a:noFill/>
                    </a:lnL>
                    <a:lnR>
                      <a:noFill/>
                    </a:lnR>
                    <a:lnT>
                      <a:noFill/>
                    </a:lnT>
                    <a:lnB>
                      <a:noFill/>
                    </a:lnB>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901562742"/>
                  </a:ext>
                </a:extLst>
              </a:tr>
              <a:tr h="0">
                <a:tc>
                  <a:txBody>
                    <a:bodyPr/>
                    <a:lstStyle/>
                    <a:p>
                      <a:r>
                        <a:rPr lang="en-US" dirty="0">
                          <a:solidFill>
                            <a:srgbClr val="C00000"/>
                          </a:solidFill>
                        </a:rPr>
                        <a:t>2) public </a:t>
                      </a:r>
                      <a:r>
                        <a:rPr lang="en-US" dirty="0" err="1">
                          <a:solidFill>
                            <a:srgbClr val="C00000"/>
                          </a:solidFill>
                        </a:rPr>
                        <a:t>OutputStream</a:t>
                      </a:r>
                      <a:r>
                        <a:rPr lang="en-US" dirty="0">
                          <a:solidFill>
                            <a:srgbClr val="C00000"/>
                          </a:solidFill>
                        </a:rPr>
                        <a:t> </a:t>
                      </a:r>
                      <a:r>
                        <a:rPr lang="en-US" dirty="0" err="1">
                          <a:solidFill>
                            <a:srgbClr val="C00000"/>
                          </a:solidFill>
                        </a:rPr>
                        <a:t>getOutputStream</a:t>
                      </a:r>
                      <a:r>
                        <a:rPr lang="en-US" dirty="0">
                          <a:solidFill>
                            <a:srgbClr val="C00000"/>
                          </a:solidFill>
                        </a:rPr>
                        <a:t>()</a:t>
                      </a:r>
                    </a:p>
                  </a:txBody>
                  <a:tcPr anchor="ctr">
                    <a:lnL>
                      <a:noFill/>
                    </a:lnL>
                    <a:lnR>
                      <a:noFill/>
                    </a:lnR>
                    <a:lnT>
                      <a:noFill/>
                    </a:lnT>
                    <a:lnB>
                      <a:noFill/>
                    </a:lnB>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dirty="0">
                          <a:solidFill>
                            <a:srgbClr val="C00000"/>
                          </a:solidFill>
                        </a:rPr>
                        <a:t>returns the </a:t>
                      </a:r>
                      <a:r>
                        <a:rPr lang="en-US" dirty="0" err="1">
                          <a:solidFill>
                            <a:srgbClr val="C00000"/>
                          </a:solidFill>
                        </a:rPr>
                        <a:t>OutputStream</a:t>
                      </a:r>
                      <a:r>
                        <a:rPr lang="en-US" dirty="0">
                          <a:solidFill>
                            <a:srgbClr val="C00000"/>
                          </a:solidFill>
                        </a:rPr>
                        <a:t> attached with this socket.</a:t>
                      </a:r>
                    </a:p>
                  </a:txBody>
                  <a:tcPr anchor="ctr">
                    <a:lnL>
                      <a:noFill/>
                    </a:lnL>
                    <a:lnR>
                      <a:noFill/>
                    </a:lnR>
                    <a:lnT>
                      <a:noFill/>
                    </a:lnT>
                    <a:lnB>
                      <a:noFill/>
                    </a:lnB>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506074745"/>
                  </a:ext>
                </a:extLst>
              </a:tr>
              <a:tr h="0">
                <a:tc>
                  <a:txBody>
                    <a:bodyPr/>
                    <a:lstStyle/>
                    <a:p>
                      <a:r>
                        <a:rPr lang="en-US" dirty="0">
                          <a:solidFill>
                            <a:srgbClr val="C00000"/>
                          </a:solidFill>
                        </a:rPr>
                        <a:t>3) public synchronized void close()</a:t>
                      </a:r>
                    </a:p>
                  </a:txBody>
                  <a:tcPr anchor="ctr">
                    <a:lnL>
                      <a:noFill/>
                    </a:lnL>
                    <a:lnR>
                      <a:noFill/>
                    </a:lnR>
                    <a:lnT>
                      <a:noFill/>
                    </a:lnT>
                    <a:lnB>
                      <a:noFill/>
                    </a:lnB>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dirty="0">
                          <a:solidFill>
                            <a:srgbClr val="C00000"/>
                          </a:solidFill>
                        </a:rPr>
                        <a:t>closes this socket</a:t>
                      </a:r>
                    </a:p>
                  </a:txBody>
                  <a:tcPr anchor="ctr">
                    <a:lnL>
                      <a:noFill/>
                    </a:lnL>
                    <a:lnR>
                      <a:noFill/>
                    </a:lnR>
                    <a:lnT>
                      <a:noFill/>
                    </a:lnT>
                    <a:lnB>
                      <a:noFill/>
                    </a:lnB>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535737725"/>
                  </a:ext>
                </a:extLst>
              </a:tr>
            </a:tbl>
          </a:graphicData>
        </a:graphic>
      </p:graphicFrame>
    </p:spTree>
    <p:extLst>
      <p:ext uri="{BB962C8B-B14F-4D97-AF65-F5344CB8AC3E}">
        <p14:creationId xmlns:p14="http://schemas.microsoft.com/office/powerpoint/2010/main" val="3031702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844C0-9345-48E1-8A46-481206FC519A}"/>
              </a:ext>
            </a:extLst>
          </p:cNvPr>
          <p:cNvSpPr>
            <a:spLocks noGrp="1"/>
          </p:cNvSpPr>
          <p:nvPr>
            <p:ph type="title"/>
          </p:nvPr>
        </p:nvSpPr>
        <p:spPr>
          <a:xfrm>
            <a:off x="457200" y="274638"/>
            <a:ext cx="8229600" cy="944562"/>
          </a:xfrm>
        </p:spPr>
        <p:txBody>
          <a:bodyPr/>
          <a:lstStyle/>
          <a:p>
            <a:r>
              <a:rPr lang="en-US" dirty="0" err="1"/>
              <a:t>ServerSocket</a:t>
            </a:r>
            <a:r>
              <a:rPr lang="en-US" dirty="0"/>
              <a:t> class</a:t>
            </a:r>
          </a:p>
        </p:txBody>
      </p:sp>
      <p:sp>
        <p:nvSpPr>
          <p:cNvPr id="3" name="Content Placeholder 2">
            <a:extLst>
              <a:ext uri="{FF2B5EF4-FFF2-40B4-BE49-F238E27FC236}">
                <a16:creationId xmlns:a16="http://schemas.microsoft.com/office/drawing/2014/main" id="{A826A3C0-D023-432A-94D6-6F0C19683374}"/>
              </a:ext>
            </a:extLst>
          </p:cNvPr>
          <p:cNvSpPr>
            <a:spLocks noGrp="1"/>
          </p:cNvSpPr>
          <p:nvPr>
            <p:ph idx="1"/>
          </p:nvPr>
        </p:nvSpPr>
        <p:spPr>
          <a:xfrm>
            <a:off x="457200" y="1600200"/>
            <a:ext cx="8229600" cy="9430214"/>
          </a:xfrm>
        </p:spPr>
        <p:txBody>
          <a:bodyPr/>
          <a:lstStyle/>
          <a:p>
            <a:pPr marL="0" indent="0">
              <a:buNone/>
            </a:pPr>
            <a:r>
              <a:rPr lang="en-US" dirty="0" err="1"/>
              <a:t>ServerSocket</a:t>
            </a:r>
            <a:r>
              <a:rPr lang="en-US" dirty="0"/>
              <a:t> Class is used for providing system-independent implementation of the server-side of a client/server Socket Connection.</a:t>
            </a:r>
          </a:p>
          <a:p>
            <a:pPr marL="0" indent="0">
              <a:buNone/>
            </a:pPr>
            <a:endParaRPr lang="en-US" dirty="0"/>
          </a:p>
        </p:txBody>
      </p:sp>
      <p:graphicFrame>
        <p:nvGraphicFramePr>
          <p:cNvPr id="5" name="Table 4">
            <a:extLst>
              <a:ext uri="{FF2B5EF4-FFF2-40B4-BE49-F238E27FC236}">
                <a16:creationId xmlns:a16="http://schemas.microsoft.com/office/drawing/2014/main" id="{90413501-79A8-4B5F-9C90-F8EEFE3E3867}"/>
              </a:ext>
            </a:extLst>
          </p:cNvPr>
          <p:cNvGraphicFramePr>
            <a:graphicFrameLocks noGrp="1"/>
          </p:cNvGraphicFramePr>
          <p:nvPr>
            <p:extLst>
              <p:ext uri="{D42A27DB-BD31-4B8C-83A1-F6EECF244321}">
                <p14:modId xmlns:p14="http://schemas.microsoft.com/office/powerpoint/2010/main" val="928180813"/>
              </p:ext>
            </p:extLst>
          </p:nvPr>
        </p:nvGraphicFramePr>
        <p:xfrm>
          <a:off x="457200" y="3733800"/>
          <a:ext cx="8712592" cy="1905000"/>
        </p:xfrm>
        <a:graphic>
          <a:graphicData uri="http://schemas.openxmlformats.org/drawingml/2006/table">
            <a:tbl>
              <a:tblPr/>
              <a:tblGrid>
                <a:gridCol w="4356296">
                  <a:extLst>
                    <a:ext uri="{9D8B030D-6E8A-4147-A177-3AD203B41FA5}">
                      <a16:colId xmlns:a16="http://schemas.microsoft.com/office/drawing/2014/main" val="2811938923"/>
                    </a:ext>
                  </a:extLst>
                </a:gridCol>
                <a:gridCol w="4356296">
                  <a:extLst>
                    <a:ext uri="{9D8B030D-6E8A-4147-A177-3AD203B41FA5}">
                      <a16:colId xmlns:a16="http://schemas.microsoft.com/office/drawing/2014/main" val="1704765922"/>
                    </a:ext>
                  </a:extLst>
                </a:gridCol>
              </a:tblGrid>
              <a:tr h="508000">
                <a:tc>
                  <a:txBody>
                    <a:bodyPr/>
                    <a:lstStyle/>
                    <a:p>
                      <a:r>
                        <a:rPr lang="en-US">
                          <a:solidFill>
                            <a:srgbClr val="C00000"/>
                          </a:solidFill>
                        </a:rPr>
                        <a:t>Method</a:t>
                      </a:r>
                    </a:p>
                  </a:txBody>
                  <a:tcPr anchor="ctr">
                    <a:lnL>
                      <a:noFill/>
                    </a:lnL>
                    <a:lnR>
                      <a:noFill/>
                    </a:lnR>
                    <a:lnT>
                      <a:noFill/>
                    </a:lnT>
                    <a:lnB>
                      <a:noFill/>
                    </a:lnB>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solidFill>
                            <a:srgbClr val="C00000"/>
                          </a:solidFill>
                        </a:rPr>
                        <a:t>Description</a:t>
                      </a:r>
                    </a:p>
                  </a:txBody>
                  <a:tcPr anchor="ctr">
                    <a:lnL>
                      <a:noFill/>
                    </a:lnL>
                    <a:lnR>
                      <a:noFill/>
                    </a:lnR>
                    <a:lnT>
                      <a:noFill/>
                    </a:lnT>
                    <a:lnB>
                      <a:noFill/>
                    </a:lnB>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588112738"/>
                  </a:ext>
                </a:extLst>
              </a:tr>
              <a:tr h="889000">
                <a:tc>
                  <a:txBody>
                    <a:bodyPr/>
                    <a:lstStyle/>
                    <a:p>
                      <a:r>
                        <a:rPr lang="en-US">
                          <a:solidFill>
                            <a:srgbClr val="C00000"/>
                          </a:solidFill>
                        </a:rPr>
                        <a:t>1) public Socket accept()</a:t>
                      </a:r>
                    </a:p>
                  </a:txBody>
                  <a:tcPr anchor="ctr">
                    <a:lnL>
                      <a:noFill/>
                    </a:lnL>
                    <a:lnR>
                      <a:noFill/>
                    </a:lnR>
                    <a:lnT>
                      <a:noFill/>
                    </a:lnT>
                    <a:lnB>
                      <a:noFill/>
                    </a:lnB>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solidFill>
                            <a:srgbClr val="C00000"/>
                          </a:solidFill>
                        </a:rPr>
                        <a:t>returns the socket and establish a connection between server and client.</a:t>
                      </a:r>
                    </a:p>
                  </a:txBody>
                  <a:tcPr anchor="ctr">
                    <a:lnL>
                      <a:noFill/>
                    </a:lnL>
                    <a:lnR>
                      <a:noFill/>
                    </a:lnR>
                    <a:lnT>
                      <a:noFill/>
                    </a:lnT>
                    <a:lnB>
                      <a:noFill/>
                    </a:lnB>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924788359"/>
                  </a:ext>
                </a:extLst>
              </a:tr>
              <a:tr h="508000">
                <a:tc>
                  <a:txBody>
                    <a:bodyPr/>
                    <a:lstStyle/>
                    <a:p>
                      <a:r>
                        <a:rPr lang="en-US">
                          <a:solidFill>
                            <a:srgbClr val="C00000"/>
                          </a:solidFill>
                        </a:rPr>
                        <a:t>2) public synchronized void close()</a:t>
                      </a:r>
                    </a:p>
                  </a:txBody>
                  <a:tcPr anchor="ctr">
                    <a:lnL>
                      <a:noFill/>
                    </a:lnL>
                    <a:lnR>
                      <a:noFill/>
                    </a:lnR>
                    <a:lnT>
                      <a:noFill/>
                    </a:lnT>
                    <a:lnB>
                      <a:noFill/>
                    </a:lnB>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dirty="0">
                          <a:solidFill>
                            <a:srgbClr val="C00000"/>
                          </a:solidFill>
                        </a:rPr>
                        <a:t>closes the server socket.</a:t>
                      </a:r>
                    </a:p>
                  </a:txBody>
                  <a:tcPr anchor="ctr">
                    <a:lnL>
                      <a:noFill/>
                    </a:lnL>
                    <a:lnR>
                      <a:noFill/>
                    </a:lnR>
                    <a:lnT>
                      <a:noFill/>
                    </a:lnT>
                    <a:lnB>
                      <a:noFill/>
                    </a:lnB>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810959644"/>
                  </a:ext>
                </a:extLst>
              </a:tr>
            </a:tbl>
          </a:graphicData>
        </a:graphic>
      </p:graphicFrame>
    </p:spTree>
    <p:extLst>
      <p:ext uri="{BB962C8B-B14F-4D97-AF65-F5344CB8AC3E}">
        <p14:creationId xmlns:p14="http://schemas.microsoft.com/office/powerpoint/2010/main" val="2178497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DFB34-5F9C-4BFC-8F84-E9FCDCC75CEE}"/>
              </a:ext>
            </a:extLst>
          </p:cNvPr>
          <p:cNvSpPr>
            <a:spLocks noGrp="1"/>
          </p:cNvSpPr>
          <p:nvPr>
            <p:ph type="title"/>
          </p:nvPr>
        </p:nvSpPr>
        <p:spPr/>
        <p:txBody>
          <a:bodyPr/>
          <a:lstStyle/>
          <a:p>
            <a:r>
              <a:rPr lang="en-US" dirty="0"/>
              <a:t>URL class</a:t>
            </a:r>
          </a:p>
        </p:txBody>
      </p:sp>
      <p:sp>
        <p:nvSpPr>
          <p:cNvPr id="3" name="Content Placeholder 2">
            <a:extLst>
              <a:ext uri="{FF2B5EF4-FFF2-40B4-BE49-F238E27FC236}">
                <a16:creationId xmlns:a16="http://schemas.microsoft.com/office/drawing/2014/main" id="{B83B2A42-E2AB-43D6-A6A0-C4B2FB7E0719}"/>
              </a:ext>
            </a:extLst>
          </p:cNvPr>
          <p:cNvSpPr>
            <a:spLocks noGrp="1"/>
          </p:cNvSpPr>
          <p:nvPr>
            <p:ph idx="1"/>
          </p:nvPr>
        </p:nvSpPr>
        <p:spPr/>
        <p:txBody>
          <a:bodyPr/>
          <a:lstStyle/>
          <a:p>
            <a:pPr marL="0" indent="0" algn="just">
              <a:buNone/>
            </a:pPr>
            <a:r>
              <a:rPr lang="en-US" b="1" dirty="0"/>
              <a:t>URL</a:t>
            </a:r>
            <a:r>
              <a:rPr lang="en-US" dirty="0"/>
              <a:t> class represents an URL. URL known as Uniform Resource Locator is simply a string of text that identifies all the resources on the Internet, telling us the address of the resource, how to communicate with it, and retrieve something from it.</a:t>
            </a:r>
          </a:p>
          <a:p>
            <a:pPr marL="0" indent="0" algn="just">
              <a:buNone/>
            </a:pPr>
            <a:r>
              <a:rPr lang="en-US" dirty="0"/>
              <a:t>https://github.com/vishalamc/CAP615</a:t>
            </a:r>
          </a:p>
        </p:txBody>
      </p:sp>
      <p:sp>
        <p:nvSpPr>
          <p:cNvPr id="5" name="Arrow: Right 4">
            <a:extLst>
              <a:ext uri="{FF2B5EF4-FFF2-40B4-BE49-F238E27FC236}">
                <a16:creationId xmlns:a16="http://schemas.microsoft.com/office/drawing/2014/main" id="{F5E5C7C3-2B06-4189-B09B-CF242C63B1F6}"/>
              </a:ext>
            </a:extLst>
          </p:cNvPr>
          <p:cNvSpPr/>
          <p:nvPr/>
        </p:nvSpPr>
        <p:spPr>
          <a:xfrm rot="5400000">
            <a:off x="495300" y="5219700"/>
            <a:ext cx="6858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A1C23795-61A8-4957-8619-F0C492FF06B8}"/>
              </a:ext>
            </a:extLst>
          </p:cNvPr>
          <p:cNvSpPr/>
          <p:nvPr/>
        </p:nvSpPr>
        <p:spPr>
          <a:xfrm rot="5400000">
            <a:off x="2247900" y="5219700"/>
            <a:ext cx="6858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5EE586E4-AD2A-4B24-92C6-9A9058C21CF2}"/>
              </a:ext>
            </a:extLst>
          </p:cNvPr>
          <p:cNvSpPr/>
          <p:nvPr/>
        </p:nvSpPr>
        <p:spPr>
          <a:xfrm rot="5400000">
            <a:off x="4724400" y="5219700"/>
            <a:ext cx="6858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8BD161DC-230A-4F8B-AEA2-50CF1CA98117}"/>
              </a:ext>
            </a:extLst>
          </p:cNvPr>
          <p:cNvSpPr/>
          <p:nvPr/>
        </p:nvSpPr>
        <p:spPr>
          <a:xfrm>
            <a:off x="457200" y="5919521"/>
            <a:ext cx="1143000" cy="457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Protocol</a:t>
            </a:r>
          </a:p>
        </p:txBody>
      </p:sp>
      <p:sp>
        <p:nvSpPr>
          <p:cNvPr id="9" name="Rectangle: Rounded Corners 8">
            <a:extLst>
              <a:ext uri="{FF2B5EF4-FFF2-40B4-BE49-F238E27FC236}">
                <a16:creationId xmlns:a16="http://schemas.microsoft.com/office/drawing/2014/main" id="{C808C5B7-273C-4057-A7F4-7FF576B07E55}"/>
              </a:ext>
            </a:extLst>
          </p:cNvPr>
          <p:cNvSpPr/>
          <p:nvPr/>
        </p:nvSpPr>
        <p:spPr>
          <a:xfrm>
            <a:off x="2016368" y="5919520"/>
            <a:ext cx="1293642" cy="5574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 Name</a:t>
            </a:r>
          </a:p>
        </p:txBody>
      </p:sp>
      <p:sp>
        <p:nvSpPr>
          <p:cNvPr id="12" name="Rectangle: Rounded Corners 11">
            <a:extLst>
              <a:ext uri="{FF2B5EF4-FFF2-40B4-BE49-F238E27FC236}">
                <a16:creationId xmlns:a16="http://schemas.microsoft.com/office/drawing/2014/main" id="{EB57B551-8A5F-4854-A0B9-3B29277342F1}"/>
              </a:ext>
            </a:extLst>
          </p:cNvPr>
          <p:cNvSpPr/>
          <p:nvPr/>
        </p:nvSpPr>
        <p:spPr>
          <a:xfrm>
            <a:off x="4572000" y="5847423"/>
            <a:ext cx="1293641" cy="5574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 Name</a:t>
            </a:r>
          </a:p>
        </p:txBody>
      </p:sp>
    </p:spTree>
    <p:extLst>
      <p:ext uri="{BB962C8B-B14F-4D97-AF65-F5344CB8AC3E}">
        <p14:creationId xmlns:p14="http://schemas.microsoft.com/office/powerpoint/2010/main" val="1369344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77860-C0BF-4DB7-B819-31BFC60DD9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F6378A-528E-48D6-8C31-E1F987C30313}"/>
              </a:ext>
            </a:extLst>
          </p:cNvPr>
          <p:cNvSpPr>
            <a:spLocks noGrp="1"/>
          </p:cNvSpPr>
          <p:nvPr>
            <p:ph idx="1"/>
          </p:nvPr>
        </p:nvSpPr>
        <p:spPr/>
        <p:txBody>
          <a:bodyPr/>
          <a:lstStyle/>
          <a:p>
            <a:pPr marL="0" indent="0">
              <a:buNone/>
            </a:pPr>
            <a:r>
              <a:rPr lang="en-US" dirty="0"/>
              <a:t>Constructor:</a:t>
            </a:r>
          </a:p>
          <a:p>
            <a:pPr marL="0" indent="0">
              <a:buNone/>
            </a:pPr>
            <a:r>
              <a:rPr lang="en-US" sz="2800" b="1" dirty="0"/>
              <a:t>URL(String protocol, String host, int port, String file)</a:t>
            </a:r>
          </a:p>
          <a:p>
            <a:pPr marL="0" indent="0">
              <a:buNone/>
            </a:pPr>
            <a:r>
              <a:rPr lang="en-US" sz="2800" dirty="0"/>
              <a:t>Creates an instance of a URL from the given protocol, host, port number, and file.</a:t>
            </a:r>
          </a:p>
          <a:p>
            <a:pPr marL="0" indent="0">
              <a:buNone/>
            </a:pPr>
            <a:r>
              <a:rPr lang="en-US" sz="2800" b="1" dirty="0"/>
              <a:t>URL(String protocol, String host, String file)</a:t>
            </a:r>
            <a:endParaRPr lang="en-US" sz="2800" dirty="0"/>
          </a:p>
          <a:p>
            <a:pPr marL="0" indent="0">
              <a:buNone/>
            </a:pPr>
            <a:r>
              <a:rPr lang="en-US" sz="2800" dirty="0"/>
              <a:t>Creates an instance of a URL from the given protocol name, host name, and file name.</a:t>
            </a:r>
          </a:p>
          <a:p>
            <a:pPr marL="0" indent="0">
              <a:buNone/>
            </a:pPr>
            <a:endParaRPr lang="en-US" sz="2800" dirty="0"/>
          </a:p>
          <a:p>
            <a:pPr marL="0" indent="0">
              <a:buNone/>
            </a:pPr>
            <a:endParaRPr lang="en-US" dirty="0"/>
          </a:p>
        </p:txBody>
      </p:sp>
    </p:spTree>
    <p:extLst>
      <p:ext uri="{BB962C8B-B14F-4D97-AF65-F5344CB8AC3E}">
        <p14:creationId xmlns:p14="http://schemas.microsoft.com/office/powerpoint/2010/main" val="110325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76C4E-A6BB-4774-9DF2-7412F853919B}"/>
              </a:ext>
            </a:extLst>
          </p:cNvPr>
          <p:cNvSpPr>
            <a:spLocks noGrp="1"/>
          </p:cNvSpPr>
          <p:nvPr>
            <p:ph type="title"/>
          </p:nvPr>
        </p:nvSpPr>
        <p:spPr/>
        <p:txBody>
          <a:bodyPr/>
          <a:lstStyle/>
          <a:p>
            <a:pPr algn="l"/>
            <a:r>
              <a:rPr lang="en-US" dirty="0"/>
              <a:t>Some methods of URL class</a:t>
            </a:r>
          </a:p>
        </p:txBody>
      </p:sp>
      <p:graphicFrame>
        <p:nvGraphicFramePr>
          <p:cNvPr id="4" name="Table 3">
            <a:extLst>
              <a:ext uri="{FF2B5EF4-FFF2-40B4-BE49-F238E27FC236}">
                <a16:creationId xmlns:a16="http://schemas.microsoft.com/office/drawing/2014/main" id="{576A0FBF-EDBA-4004-AE20-9400CD70CE34}"/>
              </a:ext>
            </a:extLst>
          </p:cNvPr>
          <p:cNvGraphicFramePr>
            <a:graphicFrameLocks noGrp="1"/>
          </p:cNvGraphicFramePr>
          <p:nvPr>
            <p:extLst>
              <p:ext uri="{D42A27DB-BD31-4B8C-83A1-F6EECF244321}">
                <p14:modId xmlns:p14="http://schemas.microsoft.com/office/powerpoint/2010/main" val="3914111498"/>
              </p:ext>
            </p:extLst>
          </p:nvPr>
        </p:nvGraphicFramePr>
        <p:xfrm>
          <a:off x="457200" y="1905000"/>
          <a:ext cx="8229600" cy="3284060"/>
        </p:xfrm>
        <a:graphic>
          <a:graphicData uri="http://schemas.openxmlformats.org/drawingml/2006/table">
            <a:tbl>
              <a:tblPr/>
              <a:tblGrid>
                <a:gridCol w="4114800">
                  <a:extLst>
                    <a:ext uri="{9D8B030D-6E8A-4147-A177-3AD203B41FA5}">
                      <a16:colId xmlns:a16="http://schemas.microsoft.com/office/drawing/2014/main" val="4075795262"/>
                    </a:ext>
                  </a:extLst>
                </a:gridCol>
                <a:gridCol w="4114800">
                  <a:extLst>
                    <a:ext uri="{9D8B030D-6E8A-4147-A177-3AD203B41FA5}">
                      <a16:colId xmlns:a16="http://schemas.microsoft.com/office/drawing/2014/main" val="3546879319"/>
                    </a:ext>
                  </a:extLst>
                </a:gridCol>
              </a:tblGrid>
              <a:tr h="452974">
                <a:tc>
                  <a:txBody>
                    <a:bodyPr/>
                    <a:lstStyle/>
                    <a:p>
                      <a:r>
                        <a:rPr lang="en-US">
                          <a:solidFill>
                            <a:srgbClr val="C00000"/>
                          </a:solidFill>
                        </a:rPr>
                        <a:t>getFile()</a:t>
                      </a:r>
                    </a:p>
                  </a:txBody>
                  <a:tcPr anchor="ctr">
                    <a:lnL>
                      <a:noFill/>
                    </a:lnL>
                    <a:lnR>
                      <a:noFill/>
                    </a:lnR>
                    <a:lnT>
                      <a:noFill/>
                    </a:lnT>
                    <a:lnB>
                      <a:noFill/>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tcPr>
                </a:tc>
                <a:tc>
                  <a:txBody>
                    <a:bodyPr/>
                    <a:lstStyle/>
                    <a:p>
                      <a:r>
                        <a:rPr lang="en-US">
                          <a:solidFill>
                            <a:srgbClr val="C00000"/>
                          </a:solidFill>
                        </a:rPr>
                        <a:t>Returns the file name.</a:t>
                      </a:r>
                    </a:p>
                  </a:txBody>
                  <a:tcPr anchor="ctr">
                    <a:lnL>
                      <a:noFill/>
                    </a:lnL>
                    <a:lnR>
                      <a:noFill/>
                    </a:lnR>
                    <a:lnT>
                      <a:noFill/>
                    </a:lnT>
                    <a:lnB>
                      <a:noFill/>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tcPr>
                </a:tc>
                <a:extLst>
                  <a:ext uri="{0D108BD9-81ED-4DB2-BD59-A6C34878D82A}">
                    <a16:rowId xmlns:a16="http://schemas.microsoft.com/office/drawing/2014/main" val="2723161757"/>
                  </a:ext>
                </a:extLst>
              </a:tr>
              <a:tr h="792704">
                <a:tc>
                  <a:txBody>
                    <a:bodyPr/>
                    <a:lstStyle/>
                    <a:p>
                      <a:r>
                        <a:rPr lang="en-US" dirty="0" err="1">
                          <a:solidFill>
                            <a:srgbClr val="C00000"/>
                          </a:solidFill>
                        </a:rPr>
                        <a:t>getHost</a:t>
                      </a:r>
                      <a:r>
                        <a:rPr lang="en-US" dirty="0">
                          <a:solidFill>
                            <a:srgbClr val="C00000"/>
                          </a:solidFill>
                        </a:rPr>
                        <a:t>()</a:t>
                      </a:r>
                    </a:p>
                  </a:txBody>
                  <a:tcPr anchor="ctr">
                    <a:lnL>
                      <a:noFill/>
                    </a:lnL>
                    <a:lnR>
                      <a:noFill/>
                    </a:lnR>
                    <a:lnT>
                      <a:noFill/>
                    </a:lnT>
                    <a:lnB>
                      <a:noFill/>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tcPr>
                </a:tc>
                <a:tc>
                  <a:txBody>
                    <a:bodyPr/>
                    <a:lstStyle/>
                    <a:p>
                      <a:r>
                        <a:rPr lang="en-US" dirty="0">
                          <a:solidFill>
                            <a:srgbClr val="C00000"/>
                          </a:solidFill>
                        </a:rPr>
                        <a:t>Return the hostname of the URL in IPv6 format</a:t>
                      </a:r>
                    </a:p>
                  </a:txBody>
                  <a:tcPr anchor="ctr">
                    <a:lnL>
                      <a:noFill/>
                    </a:lnL>
                    <a:lnR>
                      <a:noFill/>
                    </a:lnR>
                    <a:lnT>
                      <a:noFill/>
                    </a:lnT>
                    <a:lnB>
                      <a:noFill/>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tcPr>
                </a:tc>
                <a:extLst>
                  <a:ext uri="{0D108BD9-81ED-4DB2-BD59-A6C34878D82A}">
                    <a16:rowId xmlns:a16="http://schemas.microsoft.com/office/drawing/2014/main" val="1269877252"/>
                  </a:ext>
                </a:extLst>
              </a:tr>
              <a:tr h="792704">
                <a:tc>
                  <a:txBody>
                    <a:bodyPr/>
                    <a:lstStyle/>
                    <a:p>
                      <a:r>
                        <a:rPr lang="en-US">
                          <a:solidFill>
                            <a:srgbClr val="C00000"/>
                          </a:solidFill>
                        </a:rPr>
                        <a:t>getPath()</a:t>
                      </a:r>
                    </a:p>
                  </a:txBody>
                  <a:tcPr anchor="ctr">
                    <a:lnL>
                      <a:noFill/>
                    </a:lnL>
                    <a:lnR>
                      <a:noFill/>
                    </a:lnR>
                    <a:lnT>
                      <a:noFill/>
                    </a:lnT>
                    <a:lnB>
                      <a:noFill/>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tcPr>
                </a:tc>
                <a:tc>
                  <a:txBody>
                    <a:bodyPr/>
                    <a:lstStyle/>
                    <a:p>
                      <a:r>
                        <a:rPr lang="en-US" dirty="0">
                          <a:solidFill>
                            <a:srgbClr val="C00000"/>
                          </a:solidFill>
                        </a:rPr>
                        <a:t>Returns the path of the URL, or null if empty</a:t>
                      </a:r>
                    </a:p>
                  </a:txBody>
                  <a:tcPr anchor="ctr">
                    <a:lnL>
                      <a:noFill/>
                    </a:lnL>
                    <a:lnR>
                      <a:noFill/>
                    </a:lnR>
                    <a:lnT>
                      <a:noFill/>
                    </a:lnT>
                    <a:lnB>
                      <a:noFill/>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tcPr>
                </a:tc>
                <a:extLst>
                  <a:ext uri="{0D108BD9-81ED-4DB2-BD59-A6C34878D82A}">
                    <a16:rowId xmlns:a16="http://schemas.microsoft.com/office/drawing/2014/main" val="6056277"/>
                  </a:ext>
                </a:extLst>
              </a:tr>
              <a:tr h="792704">
                <a:tc>
                  <a:txBody>
                    <a:bodyPr/>
                    <a:lstStyle/>
                    <a:p>
                      <a:r>
                        <a:rPr lang="en-US">
                          <a:solidFill>
                            <a:srgbClr val="C00000"/>
                          </a:solidFill>
                        </a:rPr>
                        <a:t>getPort()</a:t>
                      </a:r>
                    </a:p>
                  </a:txBody>
                  <a:tcPr anchor="ctr">
                    <a:lnL>
                      <a:noFill/>
                    </a:lnL>
                    <a:lnR>
                      <a:noFill/>
                    </a:lnR>
                    <a:lnT>
                      <a:noFill/>
                    </a:lnT>
                    <a:lnB>
                      <a:noFill/>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tcPr>
                </a:tc>
                <a:tc>
                  <a:txBody>
                    <a:bodyPr/>
                    <a:lstStyle/>
                    <a:p>
                      <a:r>
                        <a:rPr lang="en-US">
                          <a:solidFill>
                            <a:srgbClr val="C00000"/>
                          </a:solidFill>
                        </a:rPr>
                        <a:t>Returns the port associated with the protocol specified by the URL</a:t>
                      </a:r>
                    </a:p>
                  </a:txBody>
                  <a:tcPr anchor="ctr">
                    <a:lnL>
                      <a:noFill/>
                    </a:lnL>
                    <a:lnR>
                      <a:noFill/>
                    </a:lnR>
                    <a:lnT>
                      <a:noFill/>
                    </a:lnT>
                    <a:lnB>
                      <a:noFill/>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tcPr>
                </a:tc>
                <a:extLst>
                  <a:ext uri="{0D108BD9-81ED-4DB2-BD59-A6C34878D82A}">
                    <a16:rowId xmlns:a16="http://schemas.microsoft.com/office/drawing/2014/main" val="1923841456"/>
                  </a:ext>
                </a:extLst>
              </a:tr>
              <a:tr h="452974">
                <a:tc>
                  <a:txBody>
                    <a:bodyPr/>
                    <a:lstStyle/>
                    <a:p>
                      <a:r>
                        <a:rPr lang="en-US">
                          <a:solidFill>
                            <a:srgbClr val="C00000"/>
                          </a:solidFill>
                        </a:rPr>
                        <a:t>getProtocol()</a:t>
                      </a:r>
                    </a:p>
                  </a:txBody>
                  <a:tcPr anchor="ctr">
                    <a:lnL>
                      <a:noFill/>
                    </a:lnL>
                    <a:lnR>
                      <a:noFill/>
                    </a:lnR>
                    <a:lnT>
                      <a:noFill/>
                    </a:lnT>
                    <a:lnB>
                      <a:noFill/>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tcPr>
                </a:tc>
                <a:tc>
                  <a:txBody>
                    <a:bodyPr/>
                    <a:lstStyle/>
                    <a:p>
                      <a:r>
                        <a:rPr lang="en-US" dirty="0">
                          <a:solidFill>
                            <a:srgbClr val="C00000"/>
                          </a:solidFill>
                        </a:rPr>
                        <a:t>Returns the protocol used by the URL</a:t>
                      </a:r>
                    </a:p>
                  </a:txBody>
                  <a:tcPr anchor="ctr">
                    <a:lnL>
                      <a:noFill/>
                    </a:lnL>
                    <a:lnR>
                      <a:noFill/>
                    </a:lnR>
                    <a:lnT>
                      <a:noFill/>
                    </a:lnT>
                    <a:lnB>
                      <a:noFill/>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tcPr>
                </a:tc>
                <a:extLst>
                  <a:ext uri="{0D108BD9-81ED-4DB2-BD59-A6C34878D82A}">
                    <a16:rowId xmlns:a16="http://schemas.microsoft.com/office/drawing/2014/main" val="625488899"/>
                  </a:ext>
                </a:extLst>
              </a:tr>
            </a:tbl>
          </a:graphicData>
        </a:graphic>
      </p:graphicFrame>
    </p:spTree>
    <p:extLst>
      <p:ext uri="{BB962C8B-B14F-4D97-AF65-F5344CB8AC3E}">
        <p14:creationId xmlns:p14="http://schemas.microsoft.com/office/powerpoint/2010/main" val="1782221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584D7-33B3-47F1-A8B0-CBC9997CA497}"/>
              </a:ext>
            </a:extLst>
          </p:cNvPr>
          <p:cNvSpPr>
            <a:spLocks noGrp="1"/>
          </p:cNvSpPr>
          <p:nvPr>
            <p:ph type="title"/>
          </p:nvPr>
        </p:nvSpPr>
        <p:spPr/>
        <p:txBody>
          <a:bodyPr/>
          <a:lstStyle/>
          <a:p>
            <a:r>
              <a:rPr lang="en-US" dirty="0"/>
              <a:t>URL connection class</a:t>
            </a:r>
          </a:p>
        </p:txBody>
      </p:sp>
      <p:sp>
        <p:nvSpPr>
          <p:cNvPr id="3" name="Content Placeholder 2">
            <a:extLst>
              <a:ext uri="{FF2B5EF4-FFF2-40B4-BE49-F238E27FC236}">
                <a16:creationId xmlns:a16="http://schemas.microsoft.com/office/drawing/2014/main" id="{60C565C7-FE59-4394-AD74-C6C5B5ED4191}"/>
              </a:ext>
            </a:extLst>
          </p:cNvPr>
          <p:cNvSpPr>
            <a:spLocks noGrp="1"/>
          </p:cNvSpPr>
          <p:nvPr>
            <p:ph idx="1"/>
          </p:nvPr>
        </p:nvSpPr>
        <p:spPr>
          <a:xfrm>
            <a:off x="457200" y="1600200"/>
            <a:ext cx="8534400" cy="4525963"/>
          </a:xfrm>
        </p:spPr>
        <p:txBody>
          <a:bodyPr>
            <a:normAutofit/>
          </a:bodyPr>
          <a:lstStyle/>
          <a:p>
            <a:pPr algn="just">
              <a:buFont typeface="Wingdings" panose="05000000000000000000" pitchFamily="2" charset="2"/>
              <a:buChar char="ü"/>
            </a:pPr>
            <a:r>
              <a:rPr lang="en-US" sz="2800" dirty="0" err="1"/>
              <a:t>URLConnection</a:t>
            </a:r>
            <a:r>
              <a:rPr lang="en-US" sz="2800" dirty="0"/>
              <a:t> class represents a communication link between the URL and the application. It can be used to read and write data to the specified resource referred by the URL.</a:t>
            </a:r>
          </a:p>
          <a:p>
            <a:pPr marL="0" indent="0" algn="just">
              <a:buNone/>
            </a:pPr>
            <a:r>
              <a:rPr lang="en-US" sz="2800" dirty="0"/>
              <a:t> </a:t>
            </a:r>
          </a:p>
          <a:p>
            <a:pPr algn="just">
              <a:buFont typeface="Wingdings" panose="05000000000000000000" pitchFamily="2" charset="2"/>
              <a:buChar char="ü"/>
            </a:pPr>
            <a:r>
              <a:rPr lang="en-US" sz="2800" dirty="0" err="1"/>
              <a:t>URLConnection</a:t>
            </a:r>
            <a:r>
              <a:rPr lang="en-US" sz="2800" dirty="0"/>
              <a:t> is an abstract class. The two subclasses </a:t>
            </a:r>
            <a:r>
              <a:rPr lang="en-US" sz="2800" dirty="0" err="1"/>
              <a:t>HttpURLConnection</a:t>
            </a:r>
            <a:r>
              <a:rPr lang="en-US" sz="2800" dirty="0"/>
              <a:t> and </a:t>
            </a:r>
            <a:r>
              <a:rPr lang="en-US" sz="2800" dirty="0" err="1"/>
              <a:t>JarURLConnection</a:t>
            </a:r>
            <a:r>
              <a:rPr lang="en-US" sz="2800" dirty="0"/>
              <a:t> makes the </a:t>
            </a:r>
            <a:r>
              <a:rPr lang="en-US" sz="2800" dirty="0" err="1"/>
              <a:t>connetion</a:t>
            </a:r>
            <a:r>
              <a:rPr lang="en-US" sz="2800" dirty="0"/>
              <a:t> between the client Java program and URL resource on the internet.</a:t>
            </a:r>
          </a:p>
        </p:txBody>
      </p:sp>
    </p:spTree>
    <p:extLst>
      <p:ext uri="{BB962C8B-B14F-4D97-AF65-F5344CB8AC3E}">
        <p14:creationId xmlns:p14="http://schemas.microsoft.com/office/powerpoint/2010/main" val="870501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6C0C33-31A8-4F23-A9FB-62DEC13B7119}"/>
              </a:ext>
            </a:extLst>
          </p:cNvPr>
          <p:cNvGraphicFramePr>
            <a:graphicFrameLocks noGrp="1"/>
          </p:cNvGraphicFramePr>
          <p:nvPr>
            <p:ph idx="1"/>
            <p:extLst>
              <p:ext uri="{D42A27DB-BD31-4B8C-83A1-F6EECF244321}">
                <p14:modId xmlns:p14="http://schemas.microsoft.com/office/powerpoint/2010/main" val="2771018439"/>
              </p:ext>
            </p:extLst>
          </p:nvPr>
        </p:nvGraphicFramePr>
        <p:xfrm>
          <a:off x="381000" y="609600"/>
          <a:ext cx="8229600" cy="1005840"/>
        </p:xfrm>
        <a:graphic>
          <a:graphicData uri="http://schemas.openxmlformats.org/drawingml/2006/table">
            <a:tbl>
              <a:tblPr/>
              <a:tblGrid>
                <a:gridCol w="4114800">
                  <a:extLst>
                    <a:ext uri="{9D8B030D-6E8A-4147-A177-3AD203B41FA5}">
                      <a16:colId xmlns:a16="http://schemas.microsoft.com/office/drawing/2014/main" val="2871481550"/>
                    </a:ext>
                  </a:extLst>
                </a:gridCol>
                <a:gridCol w="4114800">
                  <a:extLst>
                    <a:ext uri="{9D8B030D-6E8A-4147-A177-3AD203B41FA5}">
                      <a16:colId xmlns:a16="http://schemas.microsoft.com/office/drawing/2014/main" val="3664681816"/>
                    </a:ext>
                  </a:extLst>
                </a:gridCol>
              </a:tblGrid>
              <a:tr h="0">
                <a:tc>
                  <a:txBody>
                    <a:bodyPr/>
                    <a:lstStyle/>
                    <a:p>
                      <a:r>
                        <a:rPr lang="en-US" dirty="0"/>
                        <a:t>Constructor</a:t>
                      </a:r>
                    </a:p>
                  </a:txBody>
                  <a:tcPr anchor="ctr">
                    <a:lnL>
                      <a:noFill/>
                    </a:lnL>
                    <a:lnR>
                      <a:noFill/>
                    </a:lnR>
                    <a:lnT>
                      <a:noFill/>
                    </a:lnT>
                    <a:lnB>
                      <a:noFill/>
                    </a:lnB>
                  </a:tcPr>
                </a:tc>
                <a:tc>
                  <a:txBody>
                    <a:bodyPr/>
                    <a:lstStyle/>
                    <a:p>
                      <a:r>
                        <a:rPr lang="en-US"/>
                        <a:t>Description</a:t>
                      </a:r>
                    </a:p>
                  </a:txBody>
                  <a:tcPr anchor="ctr">
                    <a:lnL>
                      <a:noFill/>
                    </a:lnL>
                    <a:lnR>
                      <a:noFill/>
                    </a:lnR>
                    <a:lnT>
                      <a:noFill/>
                    </a:lnT>
                    <a:lnB>
                      <a:noFill/>
                    </a:lnB>
                  </a:tcPr>
                </a:tc>
                <a:extLst>
                  <a:ext uri="{0D108BD9-81ED-4DB2-BD59-A6C34878D82A}">
                    <a16:rowId xmlns:a16="http://schemas.microsoft.com/office/drawing/2014/main" val="395596973"/>
                  </a:ext>
                </a:extLst>
              </a:tr>
              <a:tr h="0">
                <a:tc>
                  <a:txBody>
                    <a:bodyPr/>
                    <a:lstStyle/>
                    <a:p>
                      <a:r>
                        <a:rPr lang="en-US"/>
                        <a:t>1) protected URLConnection(URL url)</a:t>
                      </a:r>
                    </a:p>
                  </a:txBody>
                  <a:tcPr anchor="ctr">
                    <a:lnL>
                      <a:noFill/>
                    </a:lnL>
                    <a:lnR>
                      <a:noFill/>
                    </a:lnR>
                    <a:lnT>
                      <a:noFill/>
                    </a:lnT>
                    <a:lnB>
                      <a:noFill/>
                    </a:lnB>
                  </a:tcPr>
                </a:tc>
                <a:tc>
                  <a:txBody>
                    <a:bodyPr/>
                    <a:lstStyle/>
                    <a:p>
                      <a:r>
                        <a:rPr lang="en-US" dirty="0"/>
                        <a:t>It constructs a URL connection to the specified URL.</a:t>
                      </a:r>
                    </a:p>
                  </a:txBody>
                  <a:tcPr anchor="ctr">
                    <a:lnL>
                      <a:noFill/>
                    </a:lnL>
                    <a:lnR>
                      <a:noFill/>
                    </a:lnR>
                    <a:lnT>
                      <a:noFill/>
                    </a:lnT>
                    <a:lnB>
                      <a:noFill/>
                    </a:lnB>
                  </a:tcPr>
                </a:tc>
                <a:extLst>
                  <a:ext uri="{0D108BD9-81ED-4DB2-BD59-A6C34878D82A}">
                    <a16:rowId xmlns:a16="http://schemas.microsoft.com/office/drawing/2014/main" val="3115294428"/>
                  </a:ext>
                </a:extLst>
              </a:tr>
            </a:tbl>
          </a:graphicData>
        </a:graphic>
      </p:graphicFrame>
      <p:graphicFrame>
        <p:nvGraphicFramePr>
          <p:cNvPr id="5" name="Table 4">
            <a:extLst>
              <a:ext uri="{FF2B5EF4-FFF2-40B4-BE49-F238E27FC236}">
                <a16:creationId xmlns:a16="http://schemas.microsoft.com/office/drawing/2014/main" id="{CA0D0213-6BA2-492F-BE0F-0A84E7636F06}"/>
              </a:ext>
            </a:extLst>
          </p:cNvPr>
          <p:cNvGraphicFramePr>
            <a:graphicFrameLocks noGrp="1"/>
          </p:cNvGraphicFramePr>
          <p:nvPr>
            <p:extLst>
              <p:ext uri="{D42A27DB-BD31-4B8C-83A1-F6EECF244321}">
                <p14:modId xmlns:p14="http://schemas.microsoft.com/office/powerpoint/2010/main" val="3780977341"/>
              </p:ext>
            </p:extLst>
          </p:nvPr>
        </p:nvGraphicFramePr>
        <p:xfrm>
          <a:off x="457200" y="3108960"/>
          <a:ext cx="8229600" cy="640080"/>
        </p:xfrm>
        <a:graphic>
          <a:graphicData uri="http://schemas.openxmlformats.org/drawingml/2006/table">
            <a:tbl>
              <a:tblPr/>
              <a:tblGrid>
                <a:gridCol w="4114800">
                  <a:extLst>
                    <a:ext uri="{9D8B030D-6E8A-4147-A177-3AD203B41FA5}">
                      <a16:colId xmlns:a16="http://schemas.microsoft.com/office/drawing/2014/main" val="1808481807"/>
                    </a:ext>
                  </a:extLst>
                </a:gridCol>
                <a:gridCol w="4114800">
                  <a:extLst>
                    <a:ext uri="{9D8B030D-6E8A-4147-A177-3AD203B41FA5}">
                      <a16:colId xmlns:a16="http://schemas.microsoft.com/office/drawing/2014/main" val="1684124987"/>
                    </a:ext>
                  </a:extLst>
                </a:gridCol>
              </a:tblGrid>
              <a:tr h="0">
                <a:tc>
                  <a:txBody>
                    <a:bodyPr/>
                    <a:lstStyle/>
                    <a:p>
                      <a:r>
                        <a:rPr lang="en-US" dirty="0"/>
                        <a:t>Object </a:t>
                      </a:r>
                      <a:r>
                        <a:rPr lang="en-US" dirty="0" err="1"/>
                        <a:t>getContent</a:t>
                      </a:r>
                      <a:r>
                        <a:rPr lang="en-US" dirty="0"/>
                        <a:t>()</a:t>
                      </a:r>
                    </a:p>
                  </a:txBody>
                  <a:tcPr anchor="ctr">
                    <a:lnL>
                      <a:noFill/>
                    </a:lnL>
                    <a:lnR>
                      <a:noFill/>
                    </a:lnR>
                    <a:lnT>
                      <a:noFill/>
                    </a:lnT>
                    <a:lnB>
                      <a:noFill/>
                    </a:lnB>
                  </a:tcPr>
                </a:tc>
                <a:tc>
                  <a:txBody>
                    <a:bodyPr/>
                    <a:lstStyle/>
                    <a:p>
                      <a:r>
                        <a:rPr lang="en-US" dirty="0"/>
                        <a:t>It retrieves the contents of the URL connection.</a:t>
                      </a:r>
                    </a:p>
                  </a:txBody>
                  <a:tcPr anchor="ctr">
                    <a:lnL>
                      <a:noFill/>
                    </a:lnL>
                    <a:lnR>
                      <a:noFill/>
                    </a:lnR>
                    <a:lnT>
                      <a:noFill/>
                    </a:lnT>
                    <a:lnB>
                      <a:noFill/>
                    </a:lnB>
                  </a:tcPr>
                </a:tc>
                <a:extLst>
                  <a:ext uri="{0D108BD9-81ED-4DB2-BD59-A6C34878D82A}">
                    <a16:rowId xmlns:a16="http://schemas.microsoft.com/office/drawing/2014/main" val="1591244071"/>
                  </a:ext>
                </a:extLst>
              </a:tr>
            </a:tbl>
          </a:graphicData>
        </a:graphic>
      </p:graphicFrame>
      <p:sp>
        <p:nvSpPr>
          <p:cNvPr id="6" name="Rectangle 5">
            <a:extLst>
              <a:ext uri="{FF2B5EF4-FFF2-40B4-BE49-F238E27FC236}">
                <a16:creationId xmlns:a16="http://schemas.microsoft.com/office/drawing/2014/main" id="{E883CF29-145F-4D84-B249-B1D52614F1DE}"/>
              </a:ext>
            </a:extLst>
          </p:cNvPr>
          <p:cNvSpPr/>
          <p:nvPr/>
        </p:nvSpPr>
        <p:spPr>
          <a:xfrm>
            <a:off x="381000" y="2286000"/>
            <a:ext cx="26670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rgbClr val="C00000"/>
                </a:solidFill>
              </a:rPr>
              <a:t>Some Methods:</a:t>
            </a:r>
          </a:p>
        </p:txBody>
      </p:sp>
      <p:graphicFrame>
        <p:nvGraphicFramePr>
          <p:cNvPr id="7" name="Table 6">
            <a:extLst>
              <a:ext uri="{FF2B5EF4-FFF2-40B4-BE49-F238E27FC236}">
                <a16:creationId xmlns:a16="http://schemas.microsoft.com/office/drawing/2014/main" id="{31C06411-4EBC-444F-83CD-716D6BC1D1A3}"/>
              </a:ext>
            </a:extLst>
          </p:cNvPr>
          <p:cNvGraphicFramePr>
            <a:graphicFrameLocks noGrp="1"/>
          </p:cNvGraphicFramePr>
          <p:nvPr>
            <p:extLst>
              <p:ext uri="{D42A27DB-BD31-4B8C-83A1-F6EECF244321}">
                <p14:modId xmlns:p14="http://schemas.microsoft.com/office/powerpoint/2010/main" val="3790795983"/>
              </p:ext>
            </p:extLst>
          </p:nvPr>
        </p:nvGraphicFramePr>
        <p:xfrm>
          <a:off x="457200" y="3962400"/>
          <a:ext cx="8229600" cy="1280160"/>
        </p:xfrm>
        <a:graphic>
          <a:graphicData uri="http://schemas.openxmlformats.org/drawingml/2006/table">
            <a:tbl>
              <a:tblPr/>
              <a:tblGrid>
                <a:gridCol w="4114800">
                  <a:extLst>
                    <a:ext uri="{9D8B030D-6E8A-4147-A177-3AD203B41FA5}">
                      <a16:colId xmlns:a16="http://schemas.microsoft.com/office/drawing/2014/main" val="3057570838"/>
                    </a:ext>
                  </a:extLst>
                </a:gridCol>
                <a:gridCol w="4114800">
                  <a:extLst>
                    <a:ext uri="{9D8B030D-6E8A-4147-A177-3AD203B41FA5}">
                      <a16:colId xmlns:a16="http://schemas.microsoft.com/office/drawing/2014/main" val="1183136242"/>
                    </a:ext>
                  </a:extLst>
                </a:gridCol>
              </a:tblGrid>
              <a:tr h="0">
                <a:tc>
                  <a:txBody>
                    <a:bodyPr/>
                    <a:lstStyle/>
                    <a:p>
                      <a:r>
                        <a:rPr lang="en-US" dirty="0"/>
                        <a:t>String </a:t>
                      </a:r>
                      <a:r>
                        <a:rPr lang="en-US" dirty="0" err="1"/>
                        <a:t>getContentEncoding</a:t>
                      </a:r>
                      <a:r>
                        <a:rPr lang="en-US" dirty="0"/>
                        <a:t>()</a:t>
                      </a:r>
                    </a:p>
                  </a:txBody>
                  <a:tcPr anchor="ctr">
                    <a:lnL>
                      <a:noFill/>
                    </a:lnL>
                    <a:lnR>
                      <a:noFill/>
                    </a:lnR>
                    <a:lnT>
                      <a:noFill/>
                    </a:lnT>
                    <a:lnB>
                      <a:noFill/>
                    </a:lnB>
                  </a:tcPr>
                </a:tc>
                <a:tc>
                  <a:txBody>
                    <a:bodyPr/>
                    <a:lstStyle/>
                    <a:p>
                      <a:r>
                        <a:rPr lang="en-US"/>
                        <a:t>It returns the value of the content-encoding header field.</a:t>
                      </a:r>
                    </a:p>
                  </a:txBody>
                  <a:tcPr anchor="ctr">
                    <a:lnL>
                      <a:noFill/>
                    </a:lnL>
                    <a:lnR>
                      <a:noFill/>
                    </a:lnR>
                    <a:lnT>
                      <a:noFill/>
                    </a:lnT>
                    <a:lnB>
                      <a:noFill/>
                    </a:lnB>
                  </a:tcPr>
                </a:tc>
                <a:extLst>
                  <a:ext uri="{0D108BD9-81ED-4DB2-BD59-A6C34878D82A}">
                    <a16:rowId xmlns:a16="http://schemas.microsoft.com/office/drawing/2014/main" val="1669406656"/>
                  </a:ext>
                </a:extLst>
              </a:tr>
              <a:tr h="0">
                <a:tc>
                  <a:txBody>
                    <a:bodyPr/>
                    <a:lstStyle/>
                    <a:p>
                      <a:r>
                        <a:rPr lang="en-US" dirty="0"/>
                        <a:t>int </a:t>
                      </a:r>
                      <a:r>
                        <a:rPr lang="en-US" dirty="0" err="1"/>
                        <a:t>getContentLength</a:t>
                      </a:r>
                      <a:r>
                        <a:rPr lang="en-US" dirty="0"/>
                        <a:t>()</a:t>
                      </a:r>
                    </a:p>
                  </a:txBody>
                  <a:tcPr anchor="ctr">
                    <a:lnL>
                      <a:noFill/>
                    </a:lnL>
                    <a:lnR>
                      <a:noFill/>
                    </a:lnR>
                    <a:lnT>
                      <a:noFill/>
                    </a:lnT>
                    <a:lnB>
                      <a:noFill/>
                    </a:lnB>
                  </a:tcPr>
                </a:tc>
                <a:tc>
                  <a:txBody>
                    <a:bodyPr/>
                    <a:lstStyle/>
                    <a:p>
                      <a:r>
                        <a:rPr lang="en-US" dirty="0"/>
                        <a:t>It returns the value of the content-length header field.</a:t>
                      </a:r>
                    </a:p>
                  </a:txBody>
                  <a:tcPr anchor="ctr">
                    <a:lnL>
                      <a:noFill/>
                    </a:lnL>
                    <a:lnR>
                      <a:noFill/>
                    </a:lnR>
                    <a:lnT>
                      <a:noFill/>
                    </a:lnT>
                    <a:lnB>
                      <a:noFill/>
                    </a:lnB>
                  </a:tcPr>
                </a:tc>
                <a:extLst>
                  <a:ext uri="{0D108BD9-81ED-4DB2-BD59-A6C34878D82A}">
                    <a16:rowId xmlns:a16="http://schemas.microsoft.com/office/drawing/2014/main" val="3755593547"/>
                  </a:ext>
                </a:extLst>
              </a:tr>
            </a:tbl>
          </a:graphicData>
        </a:graphic>
      </p:graphicFrame>
      <p:graphicFrame>
        <p:nvGraphicFramePr>
          <p:cNvPr id="9" name="Table 8">
            <a:extLst>
              <a:ext uri="{FF2B5EF4-FFF2-40B4-BE49-F238E27FC236}">
                <a16:creationId xmlns:a16="http://schemas.microsoft.com/office/drawing/2014/main" id="{2225B92B-AE4D-452D-B144-A14F8789475A}"/>
              </a:ext>
            </a:extLst>
          </p:cNvPr>
          <p:cNvGraphicFramePr>
            <a:graphicFrameLocks noGrp="1"/>
          </p:cNvGraphicFramePr>
          <p:nvPr>
            <p:extLst>
              <p:ext uri="{D42A27DB-BD31-4B8C-83A1-F6EECF244321}">
                <p14:modId xmlns:p14="http://schemas.microsoft.com/office/powerpoint/2010/main" val="2435342"/>
              </p:ext>
            </p:extLst>
          </p:nvPr>
        </p:nvGraphicFramePr>
        <p:xfrm>
          <a:off x="457200" y="5444197"/>
          <a:ext cx="8229600" cy="640080"/>
        </p:xfrm>
        <a:graphic>
          <a:graphicData uri="http://schemas.openxmlformats.org/drawingml/2006/table">
            <a:tbl>
              <a:tblPr/>
              <a:tblGrid>
                <a:gridCol w="4114800">
                  <a:extLst>
                    <a:ext uri="{9D8B030D-6E8A-4147-A177-3AD203B41FA5}">
                      <a16:colId xmlns:a16="http://schemas.microsoft.com/office/drawing/2014/main" val="4019763927"/>
                    </a:ext>
                  </a:extLst>
                </a:gridCol>
                <a:gridCol w="4114800">
                  <a:extLst>
                    <a:ext uri="{9D8B030D-6E8A-4147-A177-3AD203B41FA5}">
                      <a16:colId xmlns:a16="http://schemas.microsoft.com/office/drawing/2014/main" val="263854631"/>
                    </a:ext>
                  </a:extLst>
                </a:gridCol>
              </a:tblGrid>
              <a:tr h="0">
                <a:tc>
                  <a:txBody>
                    <a:bodyPr/>
                    <a:lstStyle/>
                    <a:p>
                      <a:r>
                        <a:rPr lang="en-US"/>
                        <a:t>URL getURL()</a:t>
                      </a:r>
                    </a:p>
                  </a:txBody>
                  <a:tcPr anchor="ctr">
                    <a:lnL>
                      <a:noFill/>
                    </a:lnL>
                    <a:lnR>
                      <a:noFill/>
                    </a:lnR>
                    <a:lnT>
                      <a:noFill/>
                    </a:lnT>
                    <a:lnB>
                      <a:noFill/>
                    </a:lnB>
                  </a:tcPr>
                </a:tc>
                <a:tc>
                  <a:txBody>
                    <a:bodyPr/>
                    <a:lstStyle/>
                    <a:p>
                      <a:r>
                        <a:rPr lang="en-US" dirty="0"/>
                        <a:t>It returns the value of the </a:t>
                      </a:r>
                      <a:r>
                        <a:rPr lang="en-US" dirty="0" err="1"/>
                        <a:t>URLConnection's</a:t>
                      </a:r>
                      <a:r>
                        <a:rPr lang="en-US" dirty="0"/>
                        <a:t> URL field.</a:t>
                      </a:r>
                    </a:p>
                  </a:txBody>
                  <a:tcPr anchor="ctr">
                    <a:lnL>
                      <a:noFill/>
                    </a:lnL>
                    <a:lnR>
                      <a:noFill/>
                    </a:lnR>
                    <a:lnT>
                      <a:noFill/>
                    </a:lnT>
                    <a:lnB>
                      <a:noFill/>
                    </a:lnB>
                  </a:tcPr>
                </a:tc>
                <a:extLst>
                  <a:ext uri="{0D108BD9-81ED-4DB2-BD59-A6C34878D82A}">
                    <a16:rowId xmlns:a16="http://schemas.microsoft.com/office/drawing/2014/main" val="3745402444"/>
                  </a:ext>
                </a:extLst>
              </a:tr>
            </a:tbl>
          </a:graphicData>
        </a:graphic>
      </p:graphicFrame>
    </p:spTree>
    <p:extLst>
      <p:ext uri="{BB962C8B-B14F-4D97-AF65-F5344CB8AC3E}">
        <p14:creationId xmlns:p14="http://schemas.microsoft.com/office/powerpoint/2010/main" val="689866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758F0DD-75F7-4E94-A783-B6D85AD715A3}"/>
              </a:ext>
            </a:extLst>
          </p:cNvPr>
          <p:cNvGraphicFramePr>
            <a:graphicFrameLocks noGrp="1"/>
          </p:cNvGraphicFramePr>
          <p:nvPr>
            <p:extLst>
              <p:ext uri="{D42A27DB-BD31-4B8C-83A1-F6EECF244321}">
                <p14:modId xmlns:p14="http://schemas.microsoft.com/office/powerpoint/2010/main" val="282940241"/>
              </p:ext>
            </p:extLst>
          </p:nvPr>
        </p:nvGraphicFramePr>
        <p:xfrm>
          <a:off x="228600" y="1752600"/>
          <a:ext cx="8229600" cy="640080"/>
        </p:xfrm>
        <a:graphic>
          <a:graphicData uri="http://schemas.openxmlformats.org/drawingml/2006/table">
            <a:tbl>
              <a:tblPr/>
              <a:tblGrid>
                <a:gridCol w="4114800">
                  <a:extLst>
                    <a:ext uri="{9D8B030D-6E8A-4147-A177-3AD203B41FA5}">
                      <a16:colId xmlns:a16="http://schemas.microsoft.com/office/drawing/2014/main" val="718552146"/>
                    </a:ext>
                  </a:extLst>
                </a:gridCol>
                <a:gridCol w="4114800">
                  <a:extLst>
                    <a:ext uri="{9D8B030D-6E8A-4147-A177-3AD203B41FA5}">
                      <a16:colId xmlns:a16="http://schemas.microsoft.com/office/drawing/2014/main" val="2510486556"/>
                    </a:ext>
                  </a:extLst>
                </a:gridCol>
              </a:tblGrid>
              <a:tr h="0">
                <a:tc>
                  <a:txBody>
                    <a:bodyPr/>
                    <a:lstStyle/>
                    <a:p>
                      <a:r>
                        <a:rPr lang="en-US" dirty="0" err="1"/>
                        <a:t>InputStream</a:t>
                      </a:r>
                      <a:r>
                        <a:rPr lang="en-US" dirty="0"/>
                        <a:t> </a:t>
                      </a:r>
                      <a:r>
                        <a:rPr lang="en-US" dirty="0" err="1"/>
                        <a:t>getInputStream</a:t>
                      </a:r>
                      <a:r>
                        <a:rPr lang="en-US" dirty="0"/>
                        <a:t>()</a:t>
                      </a:r>
                    </a:p>
                  </a:txBody>
                  <a:tcPr anchor="ctr">
                    <a:lnL>
                      <a:noFill/>
                    </a:lnL>
                    <a:lnR>
                      <a:noFill/>
                    </a:lnR>
                    <a:lnT>
                      <a:noFill/>
                    </a:lnT>
                    <a:lnB>
                      <a:noFill/>
                    </a:lnB>
                  </a:tcPr>
                </a:tc>
                <a:tc>
                  <a:txBody>
                    <a:bodyPr/>
                    <a:lstStyle/>
                    <a:p>
                      <a:r>
                        <a:rPr lang="en-US" dirty="0"/>
                        <a:t>It returns an input stream that reads from the open condition.</a:t>
                      </a:r>
                    </a:p>
                  </a:txBody>
                  <a:tcPr anchor="ctr">
                    <a:lnL>
                      <a:noFill/>
                    </a:lnL>
                    <a:lnR>
                      <a:noFill/>
                    </a:lnR>
                    <a:lnT>
                      <a:noFill/>
                    </a:lnT>
                    <a:lnB>
                      <a:noFill/>
                    </a:lnB>
                  </a:tcPr>
                </a:tc>
                <a:extLst>
                  <a:ext uri="{0D108BD9-81ED-4DB2-BD59-A6C34878D82A}">
                    <a16:rowId xmlns:a16="http://schemas.microsoft.com/office/drawing/2014/main" val="3611384528"/>
                  </a:ext>
                </a:extLst>
              </a:tr>
            </a:tbl>
          </a:graphicData>
        </a:graphic>
      </p:graphicFrame>
      <p:graphicFrame>
        <p:nvGraphicFramePr>
          <p:cNvPr id="5" name="Table 4">
            <a:extLst>
              <a:ext uri="{FF2B5EF4-FFF2-40B4-BE49-F238E27FC236}">
                <a16:creationId xmlns:a16="http://schemas.microsoft.com/office/drawing/2014/main" id="{19B39E38-BC50-4920-8038-04259B7F0A6B}"/>
              </a:ext>
            </a:extLst>
          </p:cNvPr>
          <p:cNvGraphicFramePr>
            <a:graphicFrameLocks noGrp="1"/>
          </p:cNvGraphicFramePr>
          <p:nvPr>
            <p:extLst>
              <p:ext uri="{D42A27DB-BD31-4B8C-83A1-F6EECF244321}">
                <p14:modId xmlns:p14="http://schemas.microsoft.com/office/powerpoint/2010/main" val="3031296871"/>
              </p:ext>
            </p:extLst>
          </p:nvPr>
        </p:nvGraphicFramePr>
        <p:xfrm>
          <a:off x="179363" y="2699507"/>
          <a:ext cx="8229600" cy="640080"/>
        </p:xfrm>
        <a:graphic>
          <a:graphicData uri="http://schemas.openxmlformats.org/drawingml/2006/table">
            <a:tbl>
              <a:tblPr/>
              <a:tblGrid>
                <a:gridCol w="4114800">
                  <a:extLst>
                    <a:ext uri="{9D8B030D-6E8A-4147-A177-3AD203B41FA5}">
                      <a16:colId xmlns:a16="http://schemas.microsoft.com/office/drawing/2014/main" val="2863873120"/>
                    </a:ext>
                  </a:extLst>
                </a:gridCol>
                <a:gridCol w="4114800">
                  <a:extLst>
                    <a:ext uri="{9D8B030D-6E8A-4147-A177-3AD203B41FA5}">
                      <a16:colId xmlns:a16="http://schemas.microsoft.com/office/drawing/2014/main" val="2988923057"/>
                    </a:ext>
                  </a:extLst>
                </a:gridCol>
              </a:tblGrid>
              <a:tr h="0">
                <a:tc>
                  <a:txBody>
                    <a:bodyPr/>
                    <a:lstStyle/>
                    <a:p>
                      <a:r>
                        <a:rPr lang="en-US" dirty="0" err="1"/>
                        <a:t>OutputStream</a:t>
                      </a:r>
                      <a:r>
                        <a:rPr lang="en-US" dirty="0"/>
                        <a:t> </a:t>
                      </a:r>
                      <a:r>
                        <a:rPr lang="en-US" dirty="0" err="1"/>
                        <a:t>getOutputStream</a:t>
                      </a:r>
                      <a:r>
                        <a:rPr lang="en-US" dirty="0"/>
                        <a:t>()</a:t>
                      </a:r>
                    </a:p>
                  </a:txBody>
                  <a:tcPr anchor="ctr">
                    <a:lnL>
                      <a:noFill/>
                    </a:lnL>
                    <a:lnR>
                      <a:noFill/>
                    </a:lnR>
                    <a:lnT>
                      <a:noFill/>
                    </a:lnT>
                    <a:lnB>
                      <a:noFill/>
                    </a:lnB>
                  </a:tcPr>
                </a:tc>
                <a:tc>
                  <a:txBody>
                    <a:bodyPr/>
                    <a:lstStyle/>
                    <a:p>
                      <a:r>
                        <a:rPr lang="en-US" dirty="0"/>
                        <a:t>It returns an output stream that writes to the connection.</a:t>
                      </a:r>
                    </a:p>
                  </a:txBody>
                  <a:tcPr anchor="ctr">
                    <a:lnL>
                      <a:noFill/>
                    </a:lnL>
                    <a:lnR>
                      <a:noFill/>
                    </a:lnR>
                    <a:lnT>
                      <a:noFill/>
                    </a:lnT>
                    <a:lnB>
                      <a:noFill/>
                    </a:lnB>
                  </a:tcPr>
                </a:tc>
                <a:extLst>
                  <a:ext uri="{0D108BD9-81ED-4DB2-BD59-A6C34878D82A}">
                    <a16:rowId xmlns:a16="http://schemas.microsoft.com/office/drawing/2014/main" val="541390022"/>
                  </a:ext>
                </a:extLst>
              </a:tr>
            </a:tbl>
          </a:graphicData>
        </a:graphic>
      </p:graphicFrame>
      <p:sp>
        <p:nvSpPr>
          <p:cNvPr id="6" name="Rectangle 5">
            <a:extLst>
              <a:ext uri="{FF2B5EF4-FFF2-40B4-BE49-F238E27FC236}">
                <a16:creationId xmlns:a16="http://schemas.microsoft.com/office/drawing/2014/main" id="{287D0A95-1296-4190-9F9B-71C4D98B107B}"/>
              </a:ext>
            </a:extLst>
          </p:cNvPr>
          <p:cNvSpPr/>
          <p:nvPr/>
        </p:nvSpPr>
        <p:spPr>
          <a:xfrm>
            <a:off x="249702" y="846724"/>
            <a:ext cx="26670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rgbClr val="C00000"/>
                </a:solidFill>
              </a:rPr>
              <a:t>Some Methods:</a:t>
            </a:r>
          </a:p>
        </p:txBody>
      </p:sp>
    </p:spTree>
    <p:extLst>
      <p:ext uri="{BB962C8B-B14F-4D97-AF65-F5344CB8AC3E}">
        <p14:creationId xmlns:p14="http://schemas.microsoft.com/office/powerpoint/2010/main" val="1527448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4651-B63A-4428-AEB0-82AE36EFE772}"/>
              </a:ext>
            </a:extLst>
          </p:cNvPr>
          <p:cNvSpPr>
            <a:spLocks noGrp="1"/>
          </p:cNvSpPr>
          <p:nvPr>
            <p:ph type="title"/>
          </p:nvPr>
        </p:nvSpPr>
        <p:spPr>
          <a:xfrm>
            <a:off x="457200" y="609600"/>
            <a:ext cx="8229600" cy="609600"/>
          </a:xfrm>
        </p:spPr>
        <p:txBody>
          <a:bodyPr>
            <a:normAutofit fontScale="90000"/>
          </a:bodyPr>
          <a:lstStyle/>
          <a:p>
            <a:pPr algn="l"/>
            <a:r>
              <a:rPr lang="en-US" dirty="0"/>
              <a:t>Unit-6</a:t>
            </a:r>
          </a:p>
        </p:txBody>
      </p:sp>
      <p:sp>
        <p:nvSpPr>
          <p:cNvPr id="3" name="Content Placeholder 2">
            <a:extLst>
              <a:ext uri="{FF2B5EF4-FFF2-40B4-BE49-F238E27FC236}">
                <a16:creationId xmlns:a16="http://schemas.microsoft.com/office/drawing/2014/main" id="{51FAA355-D7FC-4A03-918F-4B98F2636EBD}"/>
              </a:ext>
            </a:extLst>
          </p:cNvPr>
          <p:cNvSpPr>
            <a:spLocks noGrp="1"/>
          </p:cNvSpPr>
          <p:nvPr>
            <p:ph idx="1"/>
          </p:nvPr>
        </p:nvSpPr>
        <p:spPr>
          <a:xfrm>
            <a:off x="457200" y="1371600"/>
            <a:ext cx="8229600" cy="4754563"/>
          </a:xfrm>
        </p:spPr>
        <p:txBody>
          <a:bodyPr>
            <a:normAutofit lnSpcReduction="10000"/>
          </a:bodyPr>
          <a:lstStyle/>
          <a:p>
            <a:pPr marL="0" indent="0">
              <a:buNone/>
            </a:pPr>
            <a:r>
              <a:rPr lang="en-US" dirty="0"/>
              <a:t>Network Programming</a:t>
            </a:r>
            <a:r>
              <a:rPr lang="en-US" b="1" dirty="0"/>
              <a:t> : </a:t>
            </a:r>
          </a:p>
          <a:p>
            <a:pPr>
              <a:buFont typeface="Wingdings" panose="05000000000000000000" pitchFamily="2" charset="2"/>
              <a:buChar char="ü"/>
            </a:pPr>
            <a:r>
              <a:rPr lang="en-US" dirty="0"/>
              <a:t>java network terminology, </a:t>
            </a:r>
          </a:p>
          <a:p>
            <a:pPr>
              <a:buFont typeface="Wingdings" panose="05000000000000000000" pitchFamily="2" charset="2"/>
              <a:buChar char="ü"/>
            </a:pPr>
            <a:r>
              <a:rPr lang="en-US" dirty="0"/>
              <a:t>socket classes,</a:t>
            </a:r>
          </a:p>
          <a:p>
            <a:pPr>
              <a:buFont typeface="Wingdings" panose="05000000000000000000" pitchFamily="2" charset="2"/>
              <a:buChar char="ü"/>
            </a:pPr>
            <a:r>
              <a:rPr lang="en-US" dirty="0"/>
              <a:t> server socket classes,</a:t>
            </a:r>
          </a:p>
          <a:p>
            <a:pPr>
              <a:buFont typeface="Wingdings" panose="05000000000000000000" pitchFamily="2" charset="2"/>
              <a:buChar char="ü"/>
            </a:pPr>
            <a:r>
              <a:rPr lang="en-US" dirty="0"/>
              <a:t> URL class,</a:t>
            </a:r>
          </a:p>
          <a:p>
            <a:pPr>
              <a:buFont typeface="Wingdings" panose="05000000000000000000" pitchFamily="2" charset="2"/>
              <a:buChar char="ü"/>
            </a:pPr>
            <a:r>
              <a:rPr lang="en-US" dirty="0"/>
              <a:t> URL connection class,</a:t>
            </a:r>
          </a:p>
          <a:p>
            <a:pPr>
              <a:buFont typeface="Wingdings" panose="05000000000000000000" pitchFamily="2" charset="2"/>
              <a:buChar char="ü"/>
            </a:pPr>
            <a:r>
              <a:rPr lang="en-US" dirty="0"/>
              <a:t> datagram socket class,</a:t>
            </a:r>
          </a:p>
          <a:p>
            <a:pPr>
              <a:buFont typeface="Wingdings" panose="05000000000000000000" pitchFamily="2" charset="2"/>
              <a:buChar char="ü"/>
            </a:pPr>
            <a:r>
              <a:rPr lang="en-US" dirty="0"/>
              <a:t> java socket programming</a:t>
            </a:r>
            <a:br>
              <a:rPr lang="en-US" dirty="0"/>
            </a:br>
            <a:endParaRPr lang="en-US" dirty="0"/>
          </a:p>
        </p:txBody>
      </p:sp>
    </p:spTree>
    <p:extLst>
      <p:ext uri="{BB962C8B-B14F-4D97-AF65-F5344CB8AC3E}">
        <p14:creationId xmlns:p14="http://schemas.microsoft.com/office/powerpoint/2010/main" val="2544476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24828-5FC7-4D56-A087-F0564EDB71D0}"/>
              </a:ext>
            </a:extLst>
          </p:cNvPr>
          <p:cNvSpPr>
            <a:spLocks noGrp="1"/>
          </p:cNvSpPr>
          <p:nvPr>
            <p:ph type="title"/>
          </p:nvPr>
        </p:nvSpPr>
        <p:spPr/>
        <p:txBody>
          <a:bodyPr/>
          <a:lstStyle/>
          <a:p>
            <a:pPr algn="l"/>
            <a:r>
              <a:rPr lang="en-US" dirty="0"/>
              <a:t>datagram socket class</a:t>
            </a:r>
          </a:p>
        </p:txBody>
      </p:sp>
      <p:sp>
        <p:nvSpPr>
          <p:cNvPr id="3" name="Content Placeholder 2">
            <a:extLst>
              <a:ext uri="{FF2B5EF4-FFF2-40B4-BE49-F238E27FC236}">
                <a16:creationId xmlns:a16="http://schemas.microsoft.com/office/drawing/2014/main" id="{BBD82811-59B6-4E48-BBD9-3AD02172AEBC}"/>
              </a:ext>
            </a:extLst>
          </p:cNvPr>
          <p:cNvSpPr>
            <a:spLocks noGrp="1"/>
          </p:cNvSpPr>
          <p:nvPr>
            <p:ph idx="1"/>
          </p:nvPr>
        </p:nvSpPr>
        <p:spPr/>
        <p:txBody>
          <a:bodyPr/>
          <a:lstStyle/>
          <a:p>
            <a:pPr marL="0" indent="0" algn="just">
              <a:buNone/>
            </a:pPr>
            <a:r>
              <a:rPr lang="en-US" dirty="0" err="1"/>
              <a:t>DatagramSocket</a:t>
            </a:r>
            <a:r>
              <a:rPr lang="en-US" dirty="0"/>
              <a:t> class represents a socket for sending and receiving datagram packets. It is a sending and receiving point for a packet delivery service where each packet is individually addressed and routed. </a:t>
            </a:r>
          </a:p>
        </p:txBody>
      </p:sp>
    </p:spTree>
    <p:extLst>
      <p:ext uri="{BB962C8B-B14F-4D97-AF65-F5344CB8AC3E}">
        <p14:creationId xmlns:p14="http://schemas.microsoft.com/office/powerpoint/2010/main" val="3629192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3F6E8-B094-4A11-B3A7-159BF16CC536}"/>
              </a:ext>
            </a:extLst>
          </p:cNvPr>
          <p:cNvSpPr>
            <a:spLocks noGrp="1"/>
          </p:cNvSpPr>
          <p:nvPr>
            <p:ph type="title"/>
          </p:nvPr>
        </p:nvSpPr>
        <p:spPr/>
        <p:txBody>
          <a:bodyPr/>
          <a:lstStyle/>
          <a:p>
            <a:pPr algn="l"/>
            <a:r>
              <a:rPr lang="en-US" dirty="0"/>
              <a:t>Methods</a:t>
            </a:r>
          </a:p>
        </p:txBody>
      </p:sp>
      <p:graphicFrame>
        <p:nvGraphicFramePr>
          <p:cNvPr id="4" name="Table 3">
            <a:extLst>
              <a:ext uri="{FF2B5EF4-FFF2-40B4-BE49-F238E27FC236}">
                <a16:creationId xmlns:a16="http://schemas.microsoft.com/office/drawing/2014/main" id="{2C06EED2-C475-4B7D-88A6-D0FCBB8EBEEC}"/>
              </a:ext>
            </a:extLst>
          </p:cNvPr>
          <p:cNvGraphicFramePr>
            <a:graphicFrameLocks noGrp="1"/>
          </p:cNvGraphicFramePr>
          <p:nvPr>
            <p:extLst>
              <p:ext uri="{D42A27DB-BD31-4B8C-83A1-F6EECF244321}">
                <p14:modId xmlns:p14="http://schemas.microsoft.com/office/powerpoint/2010/main" val="2085455193"/>
              </p:ext>
            </p:extLst>
          </p:nvPr>
        </p:nvGraphicFramePr>
        <p:xfrm>
          <a:off x="457200" y="1752600"/>
          <a:ext cx="8229600" cy="3573623"/>
        </p:xfrm>
        <a:graphic>
          <a:graphicData uri="http://schemas.openxmlformats.org/drawingml/2006/table">
            <a:tbl>
              <a:tblPr/>
              <a:tblGrid>
                <a:gridCol w="4114800">
                  <a:extLst>
                    <a:ext uri="{9D8B030D-6E8A-4147-A177-3AD203B41FA5}">
                      <a16:colId xmlns:a16="http://schemas.microsoft.com/office/drawing/2014/main" val="3106206133"/>
                    </a:ext>
                  </a:extLst>
                </a:gridCol>
                <a:gridCol w="4114800">
                  <a:extLst>
                    <a:ext uri="{9D8B030D-6E8A-4147-A177-3AD203B41FA5}">
                      <a16:colId xmlns:a16="http://schemas.microsoft.com/office/drawing/2014/main" val="1355597864"/>
                    </a:ext>
                  </a:extLst>
                </a:gridCol>
              </a:tblGrid>
              <a:tr h="446703">
                <a:tc>
                  <a:txBody>
                    <a:bodyPr/>
                    <a:lstStyle/>
                    <a:p>
                      <a:r>
                        <a:rPr lang="en-US" sz="2000">
                          <a:solidFill>
                            <a:srgbClr val="C00000"/>
                          </a:solidFill>
                          <a:hlinkClick r:id="rId2">
                            <a:extLst>
                              <a:ext uri="{A12FA001-AC4F-418D-AE19-62706E023703}">
                                <ahyp:hlinkClr xmlns:ahyp="http://schemas.microsoft.com/office/drawing/2018/hyperlinkcolor" val="tx"/>
                              </a:ext>
                            </a:extLst>
                          </a:hlinkClick>
                        </a:rPr>
                        <a:t>close()</a:t>
                      </a:r>
                    </a:p>
                  </a:txBody>
                  <a:tcPr anchor="ctr">
                    <a:lnL>
                      <a:noFill/>
                    </a:lnL>
                    <a:lnR>
                      <a:noFill/>
                    </a:lnR>
                    <a:lnT>
                      <a:noFill/>
                    </a:lnT>
                    <a:lnB>
                      <a:noFill/>
                    </a:lnB>
                  </a:tcPr>
                </a:tc>
                <a:tc>
                  <a:txBody>
                    <a:bodyPr/>
                    <a:lstStyle/>
                    <a:p>
                      <a:r>
                        <a:rPr lang="en-US" sz="2000">
                          <a:solidFill>
                            <a:srgbClr val="C00000"/>
                          </a:solidFill>
                        </a:rPr>
                        <a:t>It closes the given datagram socket.</a:t>
                      </a:r>
                    </a:p>
                  </a:txBody>
                  <a:tcPr anchor="ctr">
                    <a:lnL>
                      <a:noFill/>
                    </a:lnL>
                    <a:lnR>
                      <a:noFill/>
                    </a:lnR>
                    <a:lnT>
                      <a:noFill/>
                    </a:lnT>
                    <a:lnB>
                      <a:noFill/>
                    </a:lnB>
                  </a:tcPr>
                </a:tc>
                <a:extLst>
                  <a:ext uri="{0D108BD9-81ED-4DB2-BD59-A6C34878D82A}">
                    <a16:rowId xmlns:a16="http://schemas.microsoft.com/office/drawing/2014/main" val="1564184142"/>
                  </a:ext>
                </a:extLst>
              </a:tr>
              <a:tr h="781730">
                <a:tc>
                  <a:txBody>
                    <a:bodyPr/>
                    <a:lstStyle/>
                    <a:p>
                      <a:r>
                        <a:rPr lang="en-US" sz="2000">
                          <a:solidFill>
                            <a:srgbClr val="C00000"/>
                          </a:solidFill>
                          <a:hlinkClick r:id="rId3">
                            <a:extLst>
                              <a:ext uri="{A12FA001-AC4F-418D-AE19-62706E023703}">
                                <ahyp:hlinkClr xmlns:ahyp="http://schemas.microsoft.com/office/drawing/2018/hyperlinkcolor" val="tx"/>
                              </a:ext>
                            </a:extLst>
                          </a:hlinkClick>
                        </a:rPr>
                        <a:t>connect(InetAddress address, int port)</a:t>
                      </a:r>
                    </a:p>
                  </a:txBody>
                  <a:tcPr anchor="ctr">
                    <a:lnL>
                      <a:noFill/>
                    </a:lnL>
                    <a:lnR>
                      <a:noFill/>
                    </a:lnR>
                    <a:lnT>
                      <a:noFill/>
                    </a:lnT>
                    <a:lnB>
                      <a:noFill/>
                    </a:lnB>
                  </a:tcPr>
                </a:tc>
                <a:tc>
                  <a:txBody>
                    <a:bodyPr/>
                    <a:lstStyle/>
                    <a:p>
                      <a:r>
                        <a:rPr lang="en-US" sz="2000">
                          <a:solidFill>
                            <a:srgbClr val="C00000"/>
                          </a:solidFill>
                        </a:rPr>
                        <a:t>This method connects the socket to a remote address for this socket.</a:t>
                      </a:r>
                    </a:p>
                  </a:txBody>
                  <a:tcPr anchor="ctr">
                    <a:lnL>
                      <a:noFill/>
                    </a:lnL>
                    <a:lnR>
                      <a:noFill/>
                    </a:lnR>
                    <a:lnT>
                      <a:noFill/>
                    </a:lnT>
                    <a:lnB>
                      <a:noFill/>
                    </a:lnB>
                  </a:tcPr>
                </a:tc>
                <a:extLst>
                  <a:ext uri="{0D108BD9-81ED-4DB2-BD59-A6C34878D82A}">
                    <a16:rowId xmlns:a16="http://schemas.microsoft.com/office/drawing/2014/main" val="3291777500"/>
                  </a:ext>
                </a:extLst>
              </a:tr>
              <a:tr h="1116757">
                <a:tc>
                  <a:txBody>
                    <a:bodyPr/>
                    <a:lstStyle/>
                    <a:p>
                      <a:r>
                        <a:rPr lang="en-US" sz="2000" dirty="0">
                          <a:solidFill>
                            <a:srgbClr val="C00000"/>
                          </a:solidFill>
                          <a:hlinkClick r:id="rId3">
                            <a:extLst>
                              <a:ext uri="{A12FA001-AC4F-418D-AE19-62706E023703}">
                                <ahyp:hlinkClr xmlns:ahyp="http://schemas.microsoft.com/office/drawing/2018/hyperlinkcolor" val="tx"/>
                              </a:ext>
                            </a:extLst>
                          </a:hlinkClick>
                        </a:rPr>
                        <a:t>connect(</a:t>
                      </a:r>
                      <a:r>
                        <a:rPr lang="en-US" sz="2000" dirty="0" err="1">
                          <a:solidFill>
                            <a:srgbClr val="C00000"/>
                          </a:solidFill>
                          <a:hlinkClick r:id="rId3">
                            <a:extLst>
                              <a:ext uri="{A12FA001-AC4F-418D-AE19-62706E023703}">
                                <ahyp:hlinkClr xmlns:ahyp="http://schemas.microsoft.com/office/drawing/2018/hyperlinkcolor" val="tx"/>
                              </a:ext>
                            </a:extLst>
                          </a:hlinkClick>
                        </a:rPr>
                        <a:t>SocketAddress</a:t>
                      </a:r>
                      <a:r>
                        <a:rPr lang="en-US" sz="2000" dirty="0">
                          <a:solidFill>
                            <a:srgbClr val="C00000"/>
                          </a:solidFill>
                          <a:hlinkClick r:id="rId3">
                            <a:extLst>
                              <a:ext uri="{A12FA001-AC4F-418D-AE19-62706E023703}">
                                <ahyp:hlinkClr xmlns:ahyp="http://schemas.microsoft.com/office/drawing/2018/hyperlinkcolor" val="tx"/>
                              </a:ext>
                            </a:extLst>
                          </a:hlinkClick>
                        </a:rPr>
                        <a:t> </a:t>
                      </a:r>
                      <a:r>
                        <a:rPr lang="en-US" sz="2000" dirty="0" err="1">
                          <a:solidFill>
                            <a:srgbClr val="C00000"/>
                          </a:solidFill>
                          <a:hlinkClick r:id="rId3">
                            <a:extLst>
                              <a:ext uri="{A12FA001-AC4F-418D-AE19-62706E023703}">
                                <ahyp:hlinkClr xmlns:ahyp="http://schemas.microsoft.com/office/drawing/2018/hyperlinkcolor" val="tx"/>
                              </a:ext>
                            </a:extLst>
                          </a:hlinkClick>
                        </a:rPr>
                        <a:t>addr</a:t>
                      </a:r>
                      <a:r>
                        <a:rPr lang="en-US" sz="2000" dirty="0">
                          <a:solidFill>
                            <a:srgbClr val="C00000"/>
                          </a:solidFill>
                          <a:hlinkClick r:id="rId3">
                            <a:extLst>
                              <a:ext uri="{A12FA001-AC4F-418D-AE19-62706E023703}">
                                <ahyp:hlinkClr xmlns:ahyp="http://schemas.microsoft.com/office/drawing/2018/hyperlinkcolor" val="tx"/>
                              </a:ext>
                            </a:extLst>
                          </a:hlinkClick>
                        </a:rPr>
                        <a:t>)</a:t>
                      </a:r>
                    </a:p>
                  </a:txBody>
                  <a:tcPr anchor="ctr">
                    <a:lnL>
                      <a:noFill/>
                    </a:lnL>
                    <a:lnR>
                      <a:noFill/>
                    </a:lnR>
                    <a:lnT>
                      <a:noFill/>
                    </a:lnT>
                    <a:lnB>
                      <a:noFill/>
                    </a:lnB>
                  </a:tcPr>
                </a:tc>
                <a:tc>
                  <a:txBody>
                    <a:bodyPr/>
                    <a:lstStyle/>
                    <a:p>
                      <a:r>
                        <a:rPr lang="en-US" sz="2000">
                          <a:solidFill>
                            <a:srgbClr val="C00000"/>
                          </a:solidFill>
                        </a:rPr>
                        <a:t>This method connects this socket to a remote socket address which includes IP address and port number. </a:t>
                      </a:r>
                    </a:p>
                  </a:txBody>
                  <a:tcPr anchor="ctr">
                    <a:lnL>
                      <a:noFill/>
                    </a:lnL>
                    <a:lnR>
                      <a:noFill/>
                    </a:lnR>
                    <a:lnT>
                      <a:noFill/>
                    </a:lnT>
                    <a:lnB>
                      <a:noFill/>
                    </a:lnB>
                  </a:tcPr>
                </a:tc>
                <a:extLst>
                  <a:ext uri="{0D108BD9-81ED-4DB2-BD59-A6C34878D82A}">
                    <a16:rowId xmlns:a16="http://schemas.microsoft.com/office/drawing/2014/main" val="1868036007"/>
                  </a:ext>
                </a:extLst>
              </a:tr>
              <a:tr h="446703">
                <a:tc>
                  <a:txBody>
                    <a:bodyPr/>
                    <a:lstStyle/>
                    <a:p>
                      <a:r>
                        <a:rPr lang="en-US" sz="2000">
                          <a:solidFill>
                            <a:srgbClr val="C00000"/>
                          </a:solidFill>
                          <a:hlinkClick r:id="rId4">
                            <a:extLst>
                              <a:ext uri="{A12FA001-AC4F-418D-AE19-62706E023703}">
                                <ahyp:hlinkClr xmlns:ahyp="http://schemas.microsoft.com/office/drawing/2018/hyperlinkcolor" val="tx"/>
                              </a:ext>
                            </a:extLst>
                          </a:hlinkClick>
                        </a:rPr>
                        <a:t>disconnect()</a:t>
                      </a:r>
                    </a:p>
                  </a:txBody>
                  <a:tcPr anchor="ctr">
                    <a:lnL>
                      <a:noFill/>
                    </a:lnL>
                    <a:lnR>
                      <a:noFill/>
                    </a:lnR>
                    <a:lnT>
                      <a:noFill/>
                    </a:lnT>
                    <a:lnB>
                      <a:noFill/>
                    </a:lnB>
                  </a:tcPr>
                </a:tc>
                <a:tc>
                  <a:txBody>
                    <a:bodyPr/>
                    <a:lstStyle/>
                    <a:p>
                      <a:r>
                        <a:rPr lang="en-US" sz="2000">
                          <a:solidFill>
                            <a:srgbClr val="C00000"/>
                          </a:solidFill>
                        </a:rPr>
                        <a:t>It disconnects the socket. </a:t>
                      </a:r>
                    </a:p>
                  </a:txBody>
                  <a:tcPr anchor="ctr">
                    <a:lnL>
                      <a:noFill/>
                    </a:lnL>
                    <a:lnR>
                      <a:noFill/>
                    </a:lnR>
                    <a:lnT>
                      <a:noFill/>
                    </a:lnT>
                    <a:lnB>
                      <a:noFill/>
                    </a:lnB>
                  </a:tcPr>
                </a:tc>
                <a:extLst>
                  <a:ext uri="{0D108BD9-81ED-4DB2-BD59-A6C34878D82A}">
                    <a16:rowId xmlns:a16="http://schemas.microsoft.com/office/drawing/2014/main" val="3951965895"/>
                  </a:ext>
                </a:extLst>
              </a:tr>
              <a:tr h="781730">
                <a:tc>
                  <a:txBody>
                    <a:bodyPr/>
                    <a:lstStyle/>
                    <a:p>
                      <a:r>
                        <a:rPr lang="en-US" dirty="0" err="1">
                          <a:solidFill>
                            <a:srgbClr val="C00000"/>
                          </a:solidFill>
                        </a:rPr>
                        <a:t>boolean</a:t>
                      </a:r>
                      <a:r>
                        <a:rPr lang="en-US" dirty="0">
                          <a:solidFill>
                            <a:srgbClr val="C00000"/>
                          </a:solidFill>
                        </a:rPr>
                        <a:t> </a:t>
                      </a:r>
                      <a:r>
                        <a:rPr lang="en-US" dirty="0" err="1">
                          <a:solidFill>
                            <a:srgbClr val="C00000"/>
                          </a:solidFill>
                        </a:rPr>
                        <a:t>isConnected</a:t>
                      </a:r>
                      <a:r>
                        <a:rPr lang="en-US" dirty="0">
                          <a:solidFill>
                            <a:srgbClr val="C00000"/>
                          </a:solidFill>
                        </a:rPr>
                        <a:t>()</a:t>
                      </a:r>
                    </a:p>
                  </a:txBody>
                  <a:tcPr anchor="ctr">
                    <a:lnL>
                      <a:noFill/>
                    </a:lnL>
                    <a:lnR>
                      <a:noFill/>
                    </a:lnR>
                    <a:lnT>
                      <a:noFill/>
                    </a:lnT>
                    <a:lnB>
                      <a:noFill/>
                    </a:lnB>
                  </a:tcPr>
                </a:tc>
                <a:tc>
                  <a:txBody>
                    <a:bodyPr/>
                    <a:lstStyle/>
                    <a:p>
                      <a:r>
                        <a:rPr lang="en-US" dirty="0">
                          <a:solidFill>
                            <a:srgbClr val="C00000"/>
                          </a:solidFill>
                        </a:rPr>
                        <a:t>It returns the connection state of the socket.</a:t>
                      </a:r>
                    </a:p>
                  </a:txBody>
                  <a:tcPr anchor="ctr">
                    <a:lnL>
                      <a:noFill/>
                    </a:lnL>
                    <a:lnR>
                      <a:noFill/>
                    </a:lnR>
                    <a:lnT>
                      <a:noFill/>
                    </a:lnT>
                    <a:lnB>
                      <a:noFill/>
                    </a:lnB>
                  </a:tcPr>
                </a:tc>
                <a:extLst>
                  <a:ext uri="{0D108BD9-81ED-4DB2-BD59-A6C34878D82A}">
                    <a16:rowId xmlns:a16="http://schemas.microsoft.com/office/drawing/2014/main" val="3867253087"/>
                  </a:ext>
                </a:extLst>
              </a:tr>
            </a:tbl>
          </a:graphicData>
        </a:graphic>
      </p:graphicFrame>
    </p:spTree>
    <p:extLst>
      <p:ext uri="{BB962C8B-B14F-4D97-AF65-F5344CB8AC3E}">
        <p14:creationId xmlns:p14="http://schemas.microsoft.com/office/powerpoint/2010/main" val="3335539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E8AC2-5115-4FCE-A837-19E6A56D45E1}"/>
              </a:ext>
            </a:extLst>
          </p:cNvPr>
          <p:cNvSpPr>
            <a:spLocks noGrp="1"/>
          </p:cNvSpPr>
          <p:nvPr>
            <p:ph type="title"/>
          </p:nvPr>
        </p:nvSpPr>
        <p:spPr/>
        <p:txBody>
          <a:bodyPr/>
          <a:lstStyle/>
          <a:p>
            <a:pPr algn="l"/>
            <a:r>
              <a:rPr lang="en-US" dirty="0"/>
              <a:t>Methods</a:t>
            </a:r>
          </a:p>
        </p:txBody>
      </p:sp>
      <p:graphicFrame>
        <p:nvGraphicFramePr>
          <p:cNvPr id="4" name="Table 3">
            <a:extLst>
              <a:ext uri="{FF2B5EF4-FFF2-40B4-BE49-F238E27FC236}">
                <a16:creationId xmlns:a16="http://schemas.microsoft.com/office/drawing/2014/main" id="{0AC6D387-E4EF-4A66-BB6F-55C27D33E8C7}"/>
              </a:ext>
            </a:extLst>
          </p:cNvPr>
          <p:cNvGraphicFramePr>
            <a:graphicFrameLocks noGrp="1"/>
          </p:cNvGraphicFramePr>
          <p:nvPr>
            <p:extLst>
              <p:ext uri="{D42A27DB-BD31-4B8C-83A1-F6EECF244321}">
                <p14:modId xmlns:p14="http://schemas.microsoft.com/office/powerpoint/2010/main" val="800778288"/>
              </p:ext>
            </p:extLst>
          </p:nvPr>
        </p:nvGraphicFramePr>
        <p:xfrm>
          <a:off x="457200" y="1676400"/>
          <a:ext cx="8229600" cy="822960"/>
        </p:xfrm>
        <a:graphic>
          <a:graphicData uri="http://schemas.openxmlformats.org/drawingml/2006/table">
            <a:tbl>
              <a:tblPr/>
              <a:tblGrid>
                <a:gridCol w="4114800">
                  <a:extLst>
                    <a:ext uri="{9D8B030D-6E8A-4147-A177-3AD203B41FA5}">
                      <a16:colId xmlns:a16="http://schemas.microsoft.com/office/drawing/2014/main" val="2458333413"/>
                    </a:ext>
                  </a:extLst>
                </a:gridCol>
                <a:gridCol w="4114800">
                  <a:extLst>
                    <a:ext uri="{9D8B030D-6E8A-4147-A177-3AD203B41FA5}">
                      <a16:colId xmlns:a16="http://schemas.microsoft.com/office/drawing/2014/main" val="1128897815"/>
                    </a:ext>
                  </a:extLst>
                </a:gridCol>
              </a:tblGrid>
              <a:tr h="0">
                <a:tc>
                  <a:txBody>
                    <a:bodyPr/>
                    <a:lstStyle/>
                    <a:p>
                      <a:r>
                        <a:rPr lang="en-US" sz="2400">
                          <a:solidFill>
                            <a:srgbClr val="C00000"/>
                          </a:solidFill>
                          <a:hlinkClick r:id="rId2">
                            <a:extLst>
                              <a:ext uri="{A12FA001-AC4F-418D-AE19-62706E023703}">
                                <ahyp:hlinkClr xmlns:ahyp="http://schemas.microsoft.com/office/drawing/2018/hyperlinkcolor" val="tx"/>
                              </a:ext>
                            </a:extLst>
                          </a:hlinkClick>
                        </a:rPr>
                        <a:t>getInetAddress()</a:t>
                      </a:r>
                    </a:p>
                  </a:txBody>
                  <a:tcPr anchor="ctr">
                    <a:lnL>
                      <a:noFill/>
                    </a:lnL>
                    <a:lnR>
                      <a:noFill/>
                    </a:lnR>
                    <a:lnT>
                      <a:noFill/>
                    </a:lnT>
                    <a:lnB>
                      <a:noFill/>
                    </a:lnB>
                  </a:tcPr>
                </a:tc>
                <a:tc>
                  <a:txBody>
                    <a:bodyPr/>
                    <a:lstStyle/>
                    <a:p>
                      <a:r>
                        <a:rPr lang="en-US" sz="2400" dirty="0">
                          <a:solidFill>
                            <a:srgbClr val="C00000"/>
                          </a:solidFill>
                        </a:rPr>
                        <a:t>It returns the address to which this socket is connected.</a:t>
                      </a:r>
                    </a:p>
                  </a:txBody>
                  <a:tcPr anchor="ctr">
                    <a:lnL>
                      <a:noFill/>
                    </a:lnL>
                    <a:lnR>
                      <a:noFill/>
                    </a:lnR>
                    <a:lnT>
                      <a:noFill/>
                    </a:lnT>
                    <a:lnB>
                      <a:noFill/>
                    </a:lnB>
                  </a:tcPr>
                </a:tc>
                <a:extLst>
                  <a:ext uri="{0D108BD9-81ED-4DB2-BD59-A6C34878D82A}">
                    <a16:rowId xmlns:a16="http://schemas.microsoft.com/office/drawing/2014/main" val="1981040137"/>
                  </a:ext>
                </a:extLst>
              </a:tr>
            </a:tbl>
          </a:graphicData>
        </a:graphic>
      </p:graphicFrame>
      <p:graphicFrame>
        <p:nvGraphicFramePr>
          <p:cNvPr id="5" name="Table 4">
            <a:extLst>
              <a:ext uri="{FF2B5EF4-FFF2-40B4-BE49-F238E27FC236}">
                <a16:creationId xmlns:a16="http://schemas.microsoft.com/office/drawing/2014/main" id="{06AB7E48-F0F5-4A76-BFD4-F17625B51951}"/>
              </a:ext>
            </a:extLst>
          </p:cNvPr>
          <p:cNvGraphicFramePr>
            <a:graphicFrameLocks noGrp="1"/>
          </p:cNvGraphicFramePr>
          <p:nvPr>
            <p:extLst>
              <p:ext uri="{D42A27DB-BD31-4B8C-83A1-F6EECF244321}">
                <p14:modId xmlns:p14="http://schemas.microsoft.com/office/powerpoint/2010/main" val="1931176745"/>
              </p:ext>
            </p:extLst>
          </p:nvPr>
        </p:nvGraphicFramePr>
        <p:xfrm>
          <a:off x="457200" y="2575242"/>
          <a:ext cx="8229600" cy="822960"/>
        </p:xfrm>
        <a:graphic>
          <a:graphicData uri="http://schemas.openxmlformats.org/drawingml/2006/table">
            <a:tbl>
              <a:tblPr/>
              <a:tblGrid>
                <a:gridCol w="4114800">
                  <a:extLst>
                    <a:ext uri="{9D8B030D-6E8A-4147-A177-3AD203B41FA5}">
                      <a16:colId xmlns:a16="http://schemas.microsoft.com/office/drawing/2014/main" val="1037563105"/>
                    </a:ext>
                  </a:extLst>
                </a:gridCol>
                <a:gridCol w="4114800">
                  <a:extLst>
                    <a:ext uri="{9D8B030D-6E8A-4147-A177-3AD203B41FA5}">
                      <a16:colId xmlns:a16="http://schemas.microsoft.com/office/drawing/2014/main" val="1341266412"/>
                    </a:ext>
                  </a:extLst>
                </a:gridCol>
              </a:tblGrid>
              <a:tr h="0">
                <a:tc>
                  <a:txBody>
                    <a:bodyPr/>
                    <a:lstStyle/>
                    <a:p>
                      <a:r>
                        <a:rPr lang="en-US" sz="2400">
                          <a:solidFill>
                            <a:srgbClr val="C00000"/>
                          </a:solidFill>
                          <a:hlinkClick r:id="rId3">
                            <a:extLst>
                              <a:ext uri="{A12FA001-AC4F-418D-AE19-62706E023703}">
                                <ahyp:hlinkClr xmlns:ahyp="http://schemas.microsoft.com/office/drawing/2018/hyperlinkcolor" val="tx"/>
                              </a:ext>
                            </a:extLst>
                          </a:hlinkClick>
                        </a:rPr>
                        <a:t>getPort()</a:t>
                      </a:r>
                    </a:p>
                  </a:txBody>
                  <a:tcPr anchor="ctr">
                    <a:lnL>
                      <a:noFill/>
                    </a:lnL>
                    <a:lnR>
                      <a:noFill/>
                    </a:lnR>
                    <a:lnT>
                      <a:noFill/>
                    </a:lnT>
                    <a:lnB>
                      <a:noFill/>
                    </a:lnB>
                  </a:tcPr>
                </a:tc>
                <a:tc>
                  <a:txBody>
                    <a:bodyPr/>
                    <a:lstStyle/>
                    <a:p>
                      <a:r>
                        <a:rPr lang="en-US" sz="2400" dirty="0">
                          <a:solidFill>
                            <a:srgbClr val="C00000"/>
                          </a:solidFill>
                        </a:rPr>
                        <a:t>It returns the port number to which this socket is connected. </a:t>
                      </a:r>
                    </a:p>
                  </a:txBody>
                  <a:tcPr anchor="ctr">
                    <a:lnL>
                      <a:noFill/>
                    </a:lnL>
                    <a:lnR>
                      <a:noFill/>
                    </a:lnR>
                    <a:lnT>
                      <a:noFill/>
                    </a:lnT>
                    <a:lnB>
                      <a:noFill/>
                    </a:lnB>
                  </a:tcPr>
                </a:tc>
                <a:extLst>
                  <a:ext uri="{0D108BD9-81ED-4DB2-BD59-A6C34878D82A}">
                    <a16:rowId xmlns:a16="http://schemas.microsoft.com/office/drawing/2014/main" val="2096619239"/>
                  </a:ext>
                </a:extLst>
              </a:tr>
            </a:tbl>
          </a:graphicData>
        </a:graphic>
      </p:graphicFrame>
    </p:spTree>
    <p:extLst>
      <p:ext uri="{BB962C8B-B14F-4D97-AF65-F5344CB8AC3E}">
        <p14:creationId xmlns:p14="http://schemas.microsoft.com/office/powerpoint/2010/main" val="3511497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933825"/>
            <a:ext cx="7154862" cy="1476375"/>
          </a:xfrm>
        </p:spPr>
        <p:txBody>
          <a:bodyPr rtlCol="0">
            <a:noAutofit/>
          </a:bodyPr>
          <a:lstStyle/>
          <a:p>
            <a:pPr eaLnBrk="1" fontAlgn="auto" hangingPunct="1">
              <a:spcAft>
                <a:spcPts val="0"/>
              </a:spcAft>
              <a:defRPr/>
            </a:pPr>
            <a:br>
              <a:rPr lang="en-US" sz="3600" dirty="0">
                <a:solidFill>
                  <a:srgbClr val="C00000"/>
                </a:solidFill>
              </a:rPr>
            </a:br>
            <a:endParaRPr lang="en-IN" sz="1400" dirty="0">
              <a:solidFill>
                <a:schemeClr val="tx1">
                  <a:lumMod val="95000"/>
                  <a:lumOff val="5000"/>
                </a:schemeClr>
              </a:solidFill>
            </a:endParaRPr>
          </a:p>
        </p:txBody>
      </p:sp>
      <p:cxnSp>
        <p:nvCxnSpPr>
          <p:cNvPr id="4" name="Straight Connector 3"/>
          <p:cNvCxnSpPr/>
          <p:nvPr/>
        </p:nvCxnSpPr>
        <p:spPr>
          <a:xfrm>
            <a:off x="755650" y="4076700"/>
            <a:ext cx="7056438" cy="0"/>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37892" name="Object 4"/>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spid="_x0000_s19649" r:id="rId3" imgW="13937020" imgH="5409524" progId="">
                  <p:embed/>
                </p:oleObj>
              </mc:Choice>
              <mc:Fallback>
                <p:oleObj r:id="rId3" imgW="13937020" imgH="540952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789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2625" y="5957888"/>
            <a:ext cx="7156450" cy="1143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IN" sz="1400" dirty="0">
              <a:solidFill>
                <a:schemeClr val="tx1">
                  <a:lumMod val="65000"/>
                  <a:lumOff val="35000"/>
                </a:schemeClr>
              </a:solidFill>
            </a:endParaRPr>
          </a:p>
        </p:txBody>
      </p:sp>
      <p:sp>
        <p:nvSpPr>
          <p:cNvPr id="37895" name="Date Placeholder 3"/>
          <p:cNvSpPr>
            <a:spLocks noGrp="1"/>
          </p:cNvSpPr>
          <p:nvPr>
            <p:ph type="dt" sz="quarter" idx="4294967295"/>
          </p:nvPr>
        </p:nvSpPr>
        <p:spPr bwMode="auto">
          <a:xfrm>
            <a:off x="179388" y="6519863"/>
            <a:ext cx="512286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endParaRPr lang="en-IN" altLang="en-US" sz="1400" dirty="0">
              <a:solidFill>
                <a:srgbClr val="898989"/>
              </a:solidFill>
              <a:latin typeface="Tahoma" pitchFamily="34" charset="0"/>
            </a:endParaRPr>
          </a:p>
        </p:txBody>
      </p:sp>
    </p:spTree>
    <p:extLst>
      <p:ext uri="{BB962C8B-B14F-4D97-AF65-F5344CB8AC3E}">
        <p14:creationId xmlns:p14="http://schemas.microsoft.com/office/powerpoint/2010/main" val="2507906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F6306-F77E-40FB-8C77-65B6854ED6F2}"/>
              </a:ext>
            </a:extLst>
          </p:cNvPr>
          <p:cNvSpPr>
            <a:spLocks noGrp="1"/>
          </p:cNvSpPr>
          <p:nvPr>
            <p:ph type="title"/>
          </p:nvPr>
        </p:nvSpPr>
        <p:spPr/>
        <p:txBody>
          <a:bodyPr/>
          <a:lstStyle/>
          <a:p>
            <a:r>
              <a:rPr lang="en-US" dirty="0"/>
              <a:t>Network Programming</a:t>
            </a:r>
          </a:p>
        </p:txBody>
      </p:sp>
      <p:sp>
        <p:nvSpPr>
          <p:cNvPr id="3" name="Content Placeholder 2">
            <a:extLst>
              <a:ext uri="{FF2B5EF4-FFF2-40B4-BE49-F238E27FC236}">
                <a16:creationId xmlns:a16="http://schemas.microsoft.com/office/drawing/2014/main" id="{D8919731-2036-476C-87E0-C0DBC1EB7C75}"/>
              </a:ext>
            </a:extLst>
          </p:cNvPr>
          <p:cNvSpPr>
            <a:spLocks noGrp="1"/>
          </p:cNvSpPr>
          <p:nvPr>
            <p:ph idx="1"/>
          </p:nvPr>
        </p:nvSpPr>
        <p:spPr/>
        <p:txBody>
          <a:bodyPr/>
          <a:lstStyle/>
          <a:p>
            <a:pPr marL="0" indent="0" algn="just">
              <a:buNone/>
            </a:pPr>
            <a:r>
              <a:rPr lang="en-US" dirty="0"/>
              <a:t>Networking is a concept of connecting two or more computing devices together so that we can share resources.</a:t>
            </a:r>
          </a:p>
          <a:p>
            <a:pPr marL="0" indent="0" algn="just">
              <a:buNone/>
            </a:pPr>
            <a:r>
              <a:rPr lang="en-US" i="1" dirty="0"/>
              <a:t>network programming</a:t>
            </a:r>
            <a:r>
              <a:rPr lang="en-US" dirty="0"/>
              <a:t> refers to writing programs that execute across multiple devices (computers), in which the devices are all connected to each other using a network.</a:t>
            </a:r>
            <a:endParaRPr lang="en-US" b="0" dirty="0">
              <a:effectLst/>
            </a:endParaRPr>
          </a:p>
        </p:txBody>
      </p:sp>
    </p:spTree>
    <p:extLst>
      <p:ext uri="{BB962C8B-B14F-4D97-AF65-F5344CB8AC3E}">
        <p14:creationId xmlns:p14="http://schemas.microsoft.com/office/powerpoint/2010/main" val="256157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711-3251-42B0-B457-60C5F77D2A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36C0E2-9B39-43CB-B9F8-964591A8EFD9}"/>
              </a:ext>
            </a:extLst>
          </p:cNvPr>
          <p:cNvSpPr>
            <a:spLocks noGrp="1"/>
          </p:cNvSpPr>
          <p:nvPr>
            <p:ph idx="1"/>
          </p:nvPr>
        </p:nvSpPr>
        <p:spPr/>
        <p:txBody>
          <a:bodyPr>
            <a:normAutofit/>
          </a:bodyPr>
          <a:lstStyle/>
          <a:p>
            <a:pPr marL="0" indent="0">
              <a:buNone/>
            </a:pPr>
            <a:r>
              <a:rPr lang="en-US" dirty="0">
                <a:solidFill>
                  <a:srgbClr val="FF0000"/>
                </a:solidFill>
              </a:rPr>
              <a:t>Java networking terminologies are given below:</a:t>
            </a:r>
          </a:p>
          <a:p>
            <a:r>
              <a:rPr lang="en-US" sz="2800" dirty="0"/>
              <a:t>IP Address</a:t>
            </a:r>
          </a:p>
          <a:p>
            <a:r>
              <a:rPr lang="en-US" sz="2800" dirty="0"/>
              <a:t>Protocol</a:t>
            </a:r>
          </a:p>
          <a:p>
            <a:r>
              <a:rPr lang="en-US" sz="2800" dirty="0"/>
              <a:t>Port Number</a:t>
            </a:r>
          </a:p>
          <a:p>
            <a:r>
              <a:rPr lang="en-US" sz="2800" dirty="0"/>
              <a:t>MAC Address</a:t>
            </a:r>
          </a:p>
          <a:p>
            <a:r>
              <a:rPr lang="en-US" sz="2800" dirty="0"/>
              <a:t>Connection-oriented and connection-less protocol</a:t>
            </a:r>
          </a:p>
          <a:p>
            <a:r>
              <a:rPr lang="en-US" sz="2800" dirty="0"/>
              <a:t>Socket</a:t>
            </a:r>
          </a:p>
          <a:p>
            <a:pPr marL="0" indent="0">
              <a:buNone/>
            </a:pPr>
            <a:endParaRPr lang="en-US" dirty="0"/>
          </a:p>
        </p:txBody>
      </p:sp>
    </p:spTree>
    <p:extLst>
      <p:ext uri="{BB962C8B-B14F-4D97-AF65-F5344CB8AC3E}">
        <p14:creationId xmlns:p14="http://schemas.microsoft.com/office/powerpoint/2010/main" val="3875956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ED6E-8114-4622-9102-6B5CE990D783}"/>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135E8B54-0BFF-46B3-A7E4-A057F6088978}"/>
              </a:ext>
            </a:extLst>
          </p:cNvPr>
          <p:cNvPicPr>
            <a:picLocks noChangeAspect="1"/>
          </p:cNvPicPr>
          <p:nvPr/>
        </p:nvPicPr>
        <p:blipFill>
          <a:blip r:embed="rId2"/>
          <a:stretch>
            <a:fillRect/>
          </a:stretch>
        </p:blipFill>
        <p:spPr>
          <a:xfrm>
            <a:off x="84306" y="1838325"/>
            <a:ext cx="9059694" cy="2419350"/>
          </a:xfrm>
          <a:prstGeom prst="rect">
            <a:avLst/>
          </a:prstGeom>
        </p:spPr>
      </p:pic>
    </p:spTree>
    <p:extLst>
      <p:ext uri="{BB962C8B-B14F-4D97-AF65-F5344CB8AC3E}">
        <p14:creationId xmlns:p14="http://schemas.microsoft.com/office/powerpoint/2010/main" val="3591837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59A914-DB1A-4415-818E-B2FBF220A420}"/>
              </a:ext>
            </a:extLst>
          </p:cNvPr>
          <p:cNvSpPr>
            <a:spLocks noGrp="1"/>
          </p:cNvSpPr>
          <p:nvPr>
            <p:ph type="title"/>
          </p:nvPr>
        </p:nvSpPr>
        <p:spPr/>
        <p:txBody>
          <a:bodyPr/>
          <a:lstStyle/>
          <a:p>
            <a:r>
              <a:rPr lang="en-US" dirty="0"/>
              <a:t>Port number</a:t>
            </a:r>
          </a:p>
        </p:txBody>
      </p:sp>
      <p:pic>
        <p:nvPicPr>
          <p:cNvPr id="5" name="Picture 4">
            <a:extLst>
              <a:ext uri="{FF2B5EF4-FFF2-40B4-BE49-F238E27FC236}">
                <a16:creationId xmlns:a16="http://schemas.microsoft.com/office/drawing/2014/main" id="{F5ED8907-3992-4479-95F0-CE73AF952E67}"/>
              </a:ext>
            </a:extLst>
          </p:cNvPr>
          <p:cNvPicPr>
            <a:picLocks noChangeAspect="1"/>
          </p:cNvPicPr>
          <p:nvPr/>
        </p:nvPicPr>
        <p:blipFill>
          <a:blip r:embed="rId2"/>
          <a:stretch>
            <a:fillRect/>
          </a:stretch>
        </p:blipFill>
        <p:spPr>
          <a:xfrm>
            <a:off x="457200" y="1925158"/>
            <a:ext cx="7857478" cy="2352675"/>
          </a:xfrm>
          <a:prstGeom prst="rect">
            <a:avLst/>
          </a:prstGeom>
        </p:spPr>
      </p:pic>
      <p:sp>
        <p:nvSpPr>
          <p:cNvPr id="6" name="TextBox 5">
            <a:extLst>
              <a:ext uri="{FF2B5EF4-FFF2-40B4-BE49-F238E27FC236}">
                <a16:creationId xmlns:a16="http://schemas.microsoft.com/office/drawing/2014/main" id="{E855887B-3527-449D-BC87-7D1C281338EA}"/>
              </a:ext>
            </a:extLst>
          </p:cNvPr>
          <p:cNvSpPr txBox="1"/>
          <p:nvPr/>
        </p:nvSpPr>
        <p:spPr>
          <a:xfrm>
            <a:off x="609600" y="18288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0042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E49F4-B8B5-4E9C-8997-7283FE8E23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05391D-AEE1-4483-B2C5-CF3802488B1A}"/>
              </a:ext>
            </a:extLst>
          </p:cNvPr>
          <p:cNvSpPr>
            <a:spLocks noGrp="1"/>
          </p:cNvSpPr>
          <p:nvPr>
            <p:ph idx="1"/>
          </p:nvPr>
        </p:nvSpPr>
        <p:spPr/>
        <p:txBody>
          <a:bodyPr>
            <a:normAutofit/>
          </a:bodyPr>
          <a:lstStyle/>
          <a:p>
            <a:pPr marL="0" indent="0" algn="just">
              <a:buNone/>
            </a:pPr>
            <a:r>
              <a:rPr lang="en-US" dirty="0">
                <a:solidFill>
                  <a:srgbClr val="FF0000"/>
                </a:solidFill>
              </a:rPr>
              <a:t>IP address </a:t>
            </a:r>
            <a:r>
              <a:rPr lang="en-US" dirty="0"/>
              <a:t>is a unique number assigned to a node of a network e.g. 192.168.0.1 . It is composed of octets that range from 0 to 255. It is a logical address that can be changed.</a:t>
            </a:r>
          </a:p>
          <a:p>
            <a:pPr marL="0" indent="0" algn="just">
              <a:buNone/>
            </a:pPr>
            <a:r>
              <a:rPr lang="en-US" dirty="0"/>
              <a:t>A </a:t>
            </a:r>
            <a:r>
              <a:rPr lang="en-US" dirty="0">
                <a:solidFill>
                  <a:srgbClr val="FF0000"/>
                </a:solidFill>
              </a:rPr>
              <a:t>protocol</a:t>
            </a:r>
            <a:r>
              <a:rPr lang="en-US" dirty="0"/>
              <a:t> is a set of rules basically that is followed for communication. For example: TCP, FTP, Telnet, SMTP, POP etc.</a:t>
            </a:r>
          </a:p>
          <a:p>
            <a:pPr marL="0" indent="0">
              <a:buNone/>
            </a:pPr>
            <a:endParaRPr lang="en-US" dirty="0"/>
          </a:p>
        </p:txBody>
      </p:sp>
    </p:spTree>
    <p:extLst>
      <p:ext uri="{BB962C8B-B14F-4D97-AF65-F5344CB8AC3E}">
        <p14:creationId xmlns:p14="http://schemas.microsoft.com/office/powerpoint/2010/main" val="1737155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4DBCA-96E8-4086-8FA5-F1AA9B2FBD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047700-7873-481E-8396-17FC7261A13C}"/>
              </a:ext>
            </a:extLst>
          </p:cNvPr>
          <p:cNvSpPr>
            <a:spLocks noGrp="1"/>
          </p:cNvSpPr>
          <p:nvPr>
            <p:ph idx="1"/>
          </p:nvPr>
        </p:nvSpPr>
        <p:spPr>
          <a:xfrm>
            <a:off x="457200" y="1600200"/>
            <a:ext cx="8686800" cy="4525963"/>
          </a:xfrm>
        </p:spPr>
        <p:txBody>
          <a:bodyPr>
            <a:normAutofit/>
          </a:bodyPr>
          <a:lstStyle/>
          <a:p>
            <a:pPr marL="0" indent="0" algn="just">
              <a:buNone/>
            </a:pPr>
            <a:r>
              <a:rPr lang="en-US" dirty="0">
                <a:solidFill>
                  <a:srgbClr val="FF0000"/>
                </a:solidFill>
              </a:rPr>
              <a:t>MAC Address</a:t>
            </a:r>
          </a:p>
          <a:p>
            <a:pPr marL="0" indent="0" algn="just">
              <a:buNone/>
            </a:pPr>
            <a:r>
              <a:rPr lang="en-US" dirty="0"/>
              <a:t>MAC (Media Access Control) Address is a unique identifier of NIC (Network Interface Controller). A network node can have multiple NIC but each with unique MAC.</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89970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54AF-96BD-4B47-A6B8-9395BB831D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62C42C-AE88-41D7-B563-0F2E5BF49F33}"/>
              </a:ext>
            </a:extLst>
          </p:cNvPr>
          <p:cNvSpPr>
            <a:spLocks noGrp="1"/>
          </p:cNvSpPr>
          <p:nvPr>
            <p:ph idx="1"/>
          </p:nvPr>
        </p:nvSpPr>
        <p:spPr/>
        <p:txBody>
          <a:bodyPr>
            <a:normAutofit fontScale="92500"/>
          </a:bodyPr>
          <a:lstStyle/>
          <a:p>
            <a:pPr marL="0" indent="0">
              <a:buNone/>
            </a:pPr>
            <a:r>
              <a:rPr lang="en-US" dirty="0">
                <a:solidFill>
                  <a:srgbClr val="FF0000"/>
                </a:solidFill>
              </a:rPr>
              <a:t>Connection-oriented and connection-less protocol</a:t>
            </a:r>
          </a:p>
          <a:p>
            <a:r>
              <a:rPr lang="en-US" dirty="0"/>
              <a:t>In connection-oriented protocol, acknowledgement is sent by the receiver. So it is reliable but slow. The example of connection-oriented protocol is TCP.</a:t>
            </a:r>
          </a:p>
          <a:p>
            <a:r>
              <a:rPr lang="en-US" dirty="0"/>
              <a:t>But, in connection-less protocol, acknowledgement is not sent by the receiver. So it is not reliable but fast. The example of connection-less protocol is UDP.</a:t>
            </a:r>
          </a:p>
          <a:p>
            <a:pPr marL="0" indent="0">
              <a:buNone/>
            </a:pPr>
            <a:endParaRPr lang="en-US" dirty="0"/>
          </a:p>
        </p:txBody>
      </p:sp>
    </p:spTree>
    <p:extLst>
      <p:ext uri="{BB962C8B-B14F-4D97-AF65-F5344CB8AC3E}">
        <p14:creationId xmlns:p14="http://schemas.microsoft.com/office/powerpoint/2010/main" val="1784652682"/>
      </p:ext>
    </p:extLst>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5829</TotalTime>
  <Words>902</Words>
  <Application>Microsoft Office PowerPoint</Application>
  <PresentationFormat>On-screen Show (4:3)</PresentationFormat>
  <Paragraphs>122</Paragraphs>
  <Slides>23</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23</vt:i4>
      </vt:variant>
    </vt:vector>
  </HeadingPairs>
  <TitlesOfParts>
    <vt:vector size="30" baseType="lpstr">
      <vt:lpstr>Arial</vt:lpstr>
      <vt:lpstr>Arial Rounded MT Bold</vt:lpstr>
      <vt:lpstr>Calibri</vt:lpstr>
      <vt:lpstr>Courier New</vt:lpstr>
      <vt:lpstr>Tahoma</vt:lpstr>
      <vt:lpstr>Wingdings</vt:lpstr>
      <vt:lpstr>Lpu theme final with copyright(S)</vt:lpstr>
      <vt:lpstr>CAP615 PROGRAMMING IN JAVA</vt:lpstr>
      <vt:lpstr>Unit-6</vt:lpstr>
      <vt:lpstr>Network Programming</vt:lpstr>
      <vt:lpstr>PowerPoint Presentation</vt:lpstr>
      <vt:lpstr>PowerPoint Presentation</vt:lpstr>
      <vt:lpstr>Port number</vt:lpstr>
      <vt:lpstr>PowerPoint Presentation</vt:lpstr>
      <vt:lpstr>PowerPoint Presentation</vt:lpstr>
      <vt:lpstr>PowerPoint Presentation</vt:lpstr>
      <vt:lpstr>PowerPoint Presentation</vt:lpstr>
      <vt:lpstr>PowerPoint Presentation</vt:lpstr>
      <vt:lpstr>Socket class</vt:lpstr>
      <vt:lpstr>ServerSocket class</vt:lpstr>
      <vt:lpstr>URL class</vt:lpstr>
      <vt:lpstr>PowerPoint Presentation</vt:lpstr>
      <vt:lpstr>Some methods of URL class</vt:lpstr>
      <vt:lpstr>URL connection class</vt:lpstr>
      <vt:lpstr>PowerPoint Presentation</vt:lpstr>
      <vt:lpstr>PowerPoint Presentation</vt:lpstr>
      <vt:lpstr>datagram socket class</vt:lpstr>
      <vt:lpstr>Methods</vt:lpstr>
      <vt:lpstr>Methods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hp</cp:lastModifiedBy>
  <cp:revision>252</cp:revision>
  <dcterms:created xsi:type="dcterms:W3CDTF">2014-05-25T11:13:57Z</dcterms:created>
  <dcterms:modified xsi:type="dcterms:W3CDTF">2022-05-04T08:26:03Z</dcterms:modified>
</cp:coreProperties>
</file>