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8"/>
  </p:notesMasterIdLst>
  <p:sldIdLst>
    <p:sldId id="256" r:id="rId2"/>
    <p:sldId id="362" r:id="rId3"/>
    <p:sldId id="363" r:id="rId4"/>
    <p:sldId id="364" r:id="rId5"/>
    <p:sldId id="302" r:id="rId6"/>
    <p:sldId id="445" r:id="rId7"/>
    <p:sldId id="446" r:id="rId8"/>
    <p:sldId id="410" r:id="rId9"/>
    <p:sldId id="402" r:id="rId10"/>
    <p:sldId id="447" r:id="rId11"/>
    <p:sldId id="403" r:id="rId12"/>
    <p:sldId id="404" r:id="rId13"/>
    <p:sldId id="405" r:id="rId14"/>
    <p:sldId id="406" r:id="rId15"/>
    <p:sldId id="407" r:id="rId16"/>
    <p:sldId id="408" r:id="rId17"/>
    <p:sldId id="395" r:id="rId18"/>
    <p:sldId id="412" r:id="rId19"/>
    <p:sldId id="399" r:id="rId20"/>
    <p:sldId id="413" r:id="rId21"/>
    <p:sldId id="298" r:id="rId22"/>
    <p:sldId id="299" r:id="rId23"/>
    <p:sldId id="300" r:id="rId24"/>
    <p:sldId id="414" r:id="rId25"/>
    <p:sldId id="415" r:id="rId26"/>
    <p:sldId id="353"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D97"/>
    <a:srgbClr val="0000CC"/>
    <a:srgbClr val="003635"/>
    <a:srgbClr val="9EFF29"/>
    <a:srgbClr val="C80064"/>
    <a:srgbClr val="C33A1F"/>
    <a:srgbClr val="FF2549"/>
    <a:srgbClr val="007033"/>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3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67812" y="707923"/>
            <a:ext cx="7978879" cy="1592826"/>
          </a:xfrm>
          <a:noFill/>
          <a:effectLst>
            <a:outerShdw blurRad="50800" dist="38100" dir="2700000" algn="tl" rotWithShape="0">
              <a:prstClr val="black">
                <a:alpha val="40000"/>
              </a:prstClr>
            </a:outerShdw>
          </a:effectLst>
        </p:spPr>
        <p:txBody>
          <a:bodyPr>
            <a:normAutofit/>
          </a:bodyPr>
          <a:lstStyle>
            <a:lvl1pPr algn="r">
              <a:defRPr sz="3600">
                <a:solidFill>
                  <a:schemeClr val="tx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67814" y="2352366"/>
            <a:ext cx="8001000" cy="678426"/>
          </a:xfrm>
        </p:spPr>
        <p:txBody>
          <a:bodyPr>
            <a:normAutofit/>
          </a:bodyPr>
          <a:lstStyle>
            <a:lvl1pPr marL="0" indent="0" algn="r">
              <a:buNone/>
              <a:defRPr sz="2800" b="0" i="0">
                <a:solidFill>
                  <a:srgbClr val="FF0D9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4069" y="298080"/>
            <a:ext cx="8259098" cy="763526"/>
          </a:xfrm>
        </p:spPr>
        <p:txBody>
          <a:bodyPr>
            <a:normAutofit/>
          </a:bodyPr>
          <a:lstStyle>
            <a:lvl1pPr algn="r">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64226"/>
            <a:ext cx="8246070" cy="3414249"/>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9480" y="613015"/>
            <a:ext cx="6283782" cy="725349"/>
          </a:xfrm>
        </p:spPr>
        <p:txBody>
          <a:bodyPr>
            <a:normAutofit/>
          </a:bodyPr>
          <a:lstStyle>
            <a:lvl1pPr algn="l">
              <a:defRPr sz="360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437968"/>
            <a:ext cx="6304935" cy="325052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066" y="242149"/>
            <a:ext cx="8093365" cy="763525"/>
          </a:xfrm>
        </p:spPr>
        <p:txBody>
          <a:bodyPr>
            <a:normAutofit/>
          </a:bodyPr>
          <a:lstStyle>
            <a:lvl1pPr algn="r">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70258"/>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42655"/>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70258"/>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42655"/>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2/1/2023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6568" y="685800"/>
            <a:ext cx="6975987" cy="1659188"/>
          </a:xfrm>
        </p:spPr>
        <p:txBody>
          <a:bodyPr>
            <a:normAutofit/>
          </a:bodyPr>
          <a:lstStyle/>
          <a:p>
            <a:r>
              <a:rPr lang="en-US" dirty="0"/>
              <a:t>CAP615</a:t>
            </a:r>
            <a:br>
              <a:rPr lang="en-US" dirty="0"/>
            </a:br>
            <a:r>
              <a:rPr lang="en-US" dirty="0"/>
              <a:t>PROGRAMMING IN JAVA</a:t>
            </a:r>
          </a:p>
        </p:txBody>
      </p:sp>
      <p:sp>
        <p:nvSpPr>
          <p:cNvPr id="3" name="Subtitle 2"/>
          <p:cNvSpPr>
            <a:spLocks noGrp="1"/>
          </p:cNvSpPr>
          <p:nvPr>
            <p:ph type="subTitle" idx="1"/>
          </p:nvPr>
        </p:nvSpPr>
        <p:spPr>
          <a:xfrm>
            <a:off x="946297" y="2337614"/>
            <a:ext cx="8197703" cy="543809"/>
          </a:xfrm>
        </p:spPr>
        <p:txBody>
          <a:bodyPr>
            <a:normAutofit fontScale="85000" lnSpcReduction="20000"/>
          </a:bodyPr>
          <a:lstStyle/>
          <a:p>
            <a:pPr algn="ctr" fontAlgn="auto">
              <a:spcBef>
                <a:spcPts val="0"/>
              </a:spcBef>
              <a:spcAft>
                <a:spcPts val="0"/>
              </a:spcAft>
              <a:defRPr/>
            </a:pPr>
            <a:r>
              <a:rPr lang="en-US" sz="2000" dirty="0">
                <a:solidFill>
                  <a:schemeClr val="tx1"/>
                </a:solidFill>
              </a:rPr>
              <a:t>					</a:t>
            </a:r>
            <a:r>
              <a:rPr lang="en-US" sz="2000" dirty="0">
                <a:solidFill>
                  <a:schemeClr val="bg1"/>
                </a:solidFill>
              </a:rPr>
              <a:t>Presented by</a:t>
            </a:r>
          </a:p>
          <a:p>
            <a:pPr algn="ctr" fontAlgn="auto">
              <a:spcBef>
                <a:spcPts val="0"/>
              </a:spcBef>
              <a:spcAft>
                <a:spcPts val="0"/>
              </a:spcAft>
              <a:defRPr/>
            </a:pPr>
            <a:r>
              <a:rPr lang="en-US" sz="2000" dirty="0">
                <a:solidFill>
                  <a:schemeClr val="bg1"/>
                </a:solidFill>
              </a:rPr>
              <a:t>				Kumar Vishal</a:t>
            </a:r>
          </a:p>
          <a:p>
            <a:pPr algn="ctr" fontAlgn="auto">
              <a:spcBef>
                <a:spcPts val="0"/>
              </a:spcBef>
              <a:spcAft>
                <a:spcPts val="0"/>
              </a:spcAft>
              <a:defRPr/>
            </a:pPr>
            <a:endParaRPr lang="en-US" sz="2000"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6C6A67F-CFA0-410E-BFB2-9BFA8BEDBB37}"/>
              </a:ext>
            </a:extLst>
          </p:cNvPr>
          <p:cNvPicPr>
            <a:picLocks noGrp="1" noChangeAspect="1"/>
          </p:cNvPicPr>
          <p:nvPr>
            <p:ph idx="1"/>
          </p:nvPr>
        </p:nvPicPr>
        <p:blipFill>
          <a:blip r:embed="rId2"/>
          <a:stretch>
            <a:fillRect/>
          </a:stretch>
        </p:blipFill>
        <p:spPr>
          <a:xfrm>
            <a:off x="1807369" y="1261467"/>
            <a:ext cx="5529263" cy="3271838"/>
          </a:xfrm>
          <a:prstGeom prst="rect">
            <a:avLst/>
          </a:prstGeom>
        </p:spPr>
      </p:pic>
    </p:spTree>
    <p:extLst>
      <p:ext uri="{BB962C8B-B14F-4D97-AF65-F5344CB8AC3E}">
        <p14:creationId xmlns:p14="http://schemas.microsoft.com/office/powerpoint/2010/main" val="1730220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7C65A-807B-40A9-A79B-60747ADD522D}"/>
              </a:ext>
            </a:extLst>
          </p:cNvPr>
          <p:cNvSpPr>
            <a:spLocks noGrp="1"/>
          </p:cNvSpPr>
          <p:nvPr>
            <p:ph type="title"/>
          </p:nvPr>
        </p:nvSpPr>
        <p:spPr/>
        <p:txBody>
          <a:bodyPr/>
          <a:lstStyle/>
          <a:p>
            <a:r>
              <a:rPr lang="en-US" b="0" i="0" dirty="0">
                <a:solidFill>
                  <a:srgbClr val="000000"/>
                </a:solidFill>
                <a:effectLst/>
              </a:rPr>
              <a:t>Operators</a:t>
            </a:r>
            <a:endParaRPr lang="en-US" dirty="0"/>
          </a:p>
        </p:txBody>
      </p:sp>
      <p:pic>
        <p:nvPicPr>
          <p:cNvPr id="4" name="Picture 3">
            <a:extLst>
              <a:ext uri="{FF2B5EF4-FFF2-40B4-BE49-F238E27FC236}">
                <a16:creationId xmlns:a16="http://schemas.microsoft.com/office/drawing/2014/main" id="{C8F7C9D3-5CD6-4826-8BD5-D32A7DB0B8DB}"/>
              </a:ext>
            </a:extLst>
          </p:cNvPr>
          <p:cNvPicPr>
            <a:picLocks noChangeAspect="1"/>
          </p:cNvPicPr>
          <p:nvPr/>
        </p:nvPicPr>
        <p:blipFill>
          <a:blip r:embed="rId2"/>
          <a:stretch>
            <a:fillRect/>
          </a:stretch>
        </p:blipFill>
        <p:spPr>
          <a:xfrm>
            <a:off x="1985048" y="1659307"/>
            <a:ext cx="6350697" cy="3186113"/>
          </a:xfrm>
          <a:prstGeom prst="rect">
            <a:avLst/>
          </a:prstGeom>
        </p:spPr>
      </p:pic>
    </p:spTree>
    <p:extLst>
      <p:ext uri="{BB962C8B-B14F-4D97-AF65-F5344CB8AC3E}">
        <p14:creationId xmlns:p14="http://schemas.microsoft.com/office/powerpoint/2010/main" val="2667414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3CE46CB-224F-4A4F-9F85-443A4B9BE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7714" y="1593554"/>
            <a:ext cx="5576888" cy="3241633"/>
          </a:xfrm>
          <a:prstGeom prst="rect">
            <a:avLst/>
          </a:prstGeom>
        </p:spPr>
      </p:pic>
    </p:spTree>
    <p:extLst>
      <p:ext uri="{BB962C8B-B14F-4D97-AF65-F5344CB8AC3E}">
        <p14:creationId xmlns:p14="http://schemas.microsoft.com/office/powerpoint/2010/main" val="4268057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D0CA-4424-48DE-B529-2F2B198ED42B}"/>
              </a:ext>
            </a:extLst>
          </p:cNvPr>
          <p:cNvSpPr>
            <a:spLocks noGrp="1"/>
          </p:cNvSpPr>
          <p:nvPr>
            <p:ph type="title"/>
          </p:nvPr>
        </p:nvSpPr>
        <p:spPr/>
        <p:txBody>
          <a:bodyPr/>
          <a:lstStyle/>
          <a:p>
            <a:r>
              <a:rPr lang="en-US" i="0" dirty="0">
                <a:solidFill>
                  <a:srgbClr val="222222"/>
                </a:solidFill>
                <a:effectLst/>
                <a:latin typeface="arial" panose="020B0604020202020204" pitchFamily="34" charset="0"/>
              </a:rPr>
              <a:t>Arithmetic operators</a:t>
            </a:r>
            <a:endParaRPr lang="en-US" dirty="0"/>
          </a:p>
        </p:txBody>
      </p:sp>
      <p:graphicFrame>
        <p:nvGraphicFramePr>
          <p:cNvPr id="4" name="Content Placeholder 3">
            <a:extLst>
              <a:ext uri="{FF2B5EF4-FFF2-40B4-BE49-F238E27FC236}">
                <a16:creationId xmlns:a16="http://schemas.microsoft.com/office/drawing/2014/main" id="{FEEA0921-EA9B-474D-AC8C-7416C5C676DB}"/>
              </a:ext>
            </a:extLst>
          </p:cNvPr>
          <p:cNvGraphicFramePr>
            <a:graphicFrameLocks noGrp="1"/>
          </p:cNvGraphicFramePr>
          <p:nvPr>
            <p:ph idx="1"/>
            <p:extLst>
              <p:ext uri="{D42A27DB-BD31-4B8C-83A1-F6EECF244321}">
                <p14:modId xmlns:p14="http://schemas.microsoft.com/office/powerpoint/2010/main" val="757956192"/>
              </p:ext>
            </p:extLst>
          </p:nvPr>
        </p:nvGraphicFramePr>
        <p:xfrm>
          <a:off x="2179674" y="1345676"/>
          <a:ext cx="5932968" cy="2502156"/>
        </p:xfrm>
        <a:graphic>
          <a:graphicData uri="http://schemas.openxmlformats.org/drawingml/2006/table">
            <a:tbl>
              <a:tblPr/>
              <a:tblGrid>
                <a:gridCol w="2083503">
                  <a:extLst>
                    <a:ext uri="{9D8B030D-6E8A-4147-A177-3AD203B41FA5}">
                      <a16:colId xmlns:a16="http://schemas.microsoft.com/office/drawing/2014/main" val="970190133"/>
                    </a:ext>
                  </a:extLst>
                </a:gridCol>
                <a:gridCol w="1830892">
                  <a:extLst>
                    <a:ext uri="{9D8B030D-6E8A-4147-A177-3AD203B41FA5}">
                      <a16:colId xmlns:a16="http://schemas.microsoft.com/office/drawing/2014/main" val="2401438009"/>
                    </a:ext>
                  </a:extLst>
                </a:gridCol>
                <a:gridCol w="2018573">
                  <a:extLst>
                    <a:ext uri="{9D8B030D-6E8A-4147-A177-3AD203B41FA5}">
                      <a16:colId xmlns:a16="http://schemas.microsoft.com/office/drawing/2014/main" val="895920321"/>
                    </a:ext>
                  </a:extLst>
                </a:gridCol>
              </a:tblGrid>
              <a:tr h="299291">
                <a:tc>
                  <a:txBody>
                    <a:bodyPr/>
                    <a:lstStyle/>
                    <a:p>
                      <a:pPr algn="l" fontAlgn="t"/>
                      <a:r>
                        <a:rPr lang="en-US" sz="2100">
                          <a:effectLst/>
                        </a:rPr>
                        <a:t>Operator</a:t>
                      </a:r>
                    </a:p>
                  </a:txBody>
                  <a:tcPr marL="96985"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100">
                          <a:effectLst/>
                        </a:rPr>
                        <a:t>Name</a:t>
                      </a:r>
                    </a:p>
                  </a:txBody>
                  <a:tcPr marL="48493"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100">
                          <a:effectLst/>
                        </a:rPr>
                        <a:t>Example</a:t>
                      </a:r>
                    </a:p>
                  </a:txBody>
                  <a:tcPr marL="48493"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20212384"/>
                  </a:ext>
                </a:extLst>
              </a:tr>
              <a:tr h="299291">
                <a:tc>
                  <a:txBody>
                    <a:bodyPr/>
                    <a:lstStyle/>
                    <a:p>
                      <a:pPr algn="l" fontAlgn="t"/>
                      <a:r>
                        <a:rPr lang="en-US" sz="2100" dirty="0">
                          <a:effectLst/>
                        </a:rPr>
                        <a:t>+</a:t>
                      </a:r>
                    </a:p>
                  </a:txBody>
                  <a:tcPr marL="96985"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100">
                          <a:effectLst/>
                        </a:rPr>
                        <a:t>Addition</a:t>
                      </a:r>
                    </a:p>
                  </a:txBody>
                  <a:tcPr marL="48493"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100" dirty="0">
                          <a:effectLst/>
                        </a:rPr>
                        <a:t>x + y</a:t>
                      </a:r>
                    </a:p>
                  </a:txBody>
                  <a:tcPr marL="48493"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732923026"/>
                  </a:ext>
                </a:extLst>
              </a:tr>
              <a:tr h="299291">
                <a:tc>
                  <a:txBody>
                    <a:bodyPr/>
                    <a:lstStyle/>
                    <a:p>
                      <a:pPr algn="l" fontAlgn="t"/>
                      <a:r>
                        <a:rPr lang="en-US" sz="2100">
                          <a:effectLst/>
                        </a:rPr>
                        <a:t>-</a:t>
                      </a:r>
                    </a:p>
                  </a:txBody>
                  <a:tcPr marL="96985"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100">
                          <a:effectLst/>
                        </a:rPr>
                        <a:t>Subtraction</a:t>
                      </a:r>
                    </a:p>
                  </a:txBody>
                  <a:tcPr marL="48493"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100">
                          <a:effectLst/>
                        </a:rPr>
                        <a:t>x - y</a:t>
                      </a:r>
                    </a:p>
                  </a:txBody>
                  <a:tcPr marL="48493"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70854789"/>
                  </a:ext>
                </a:extLst>
              </a:tr>
              <a:tr h="299291">
                <a:tc>
                  <a:txBody>
                    <a:bodyPr/>
                    <a:lstStyle/>
                    <a:p>
                      <a:pPr algn="l" fontAlgn="t"/>
                      <a:r>
                        <a:rPr lang="en-US" sz="2100">
                          <a:effectLst/>
                        </a:rPr>
                        <a:t>*</a:t>
                      </a:r>
                    </a:p>
                  </a:txBody>
                  <a:tcPr marL="96985"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100">
                          <a:effectLst/>
                        </a:rPr>
                        <a:t>Multiplication</a:t>
                      </a:r>
                    </a:p>
                  </a:txBody>
                  <a:tcPr marL="48493"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100">
                          <a:effectLst/>
                        </a:rPr>
                        <a:t>x * y</a:t>
                      </a:r>
                    </a:p>
                  </a:txBody>
                  <a:tcPr marL="48493"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514741708"/>
                  </a:ext>
                </a:extLst>
              </a:tr>
              <a:tr h="299291">
                <a:tc>
                  <a:txBody>
                    <a:bodyPr/>
                    <a:lstStyle/>
                    <a:p>
                      <a:pPr algn="l" fontAlgn="t"/>
                      <a:r>
                        <a:rPr lang="en-US" sz="2100">
                          <a:effectLst/>
                        </a:rPr>
                        <a:t>/</a:t>
                      </a:r>
                    </a:p>
                  </a:txBody>
                  <a:tcPr marL="96985"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100">
                          <a:effectLst/>
                        </a:rPr>
                        <a:t>Division</a:t>
                      </a:r>
                    </a:p>
                  </a:txBody>
                  <a:tcPr marL="48493"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100">
                          <a:effectLst/>
                        </a:rPr>
                        <a:t>x / y</a:t>
                      </a:r>
                    </a:p>
                  </a:txBody>
                  <a:tcPr marL="48493"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63373938"/>
                  </a:ext>
                </a:extLst>
              </a:tr>
              <a:tr h="299291">
                <a:tc>
                  <a:txBody>
                    <a:bodyPr/>
                    <a:lstStyle/>
                    <a:p>
                      <a:pPr algn="l" fontAlgn="t"/>
                      <a:r>
                        <a:rPr lang="en-US" sz="2100">
                          <a:effectLst/>
                        </a:rPr>
                        <a:t>%</a:t>
                      </a:r>
                    </a:p>
                  </a:txBody>
                  <a:tcPr marL="96985"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100">
                          <a:effectLst/>
                        </a:rPr>
                        <a:t>Modulus</a:t>
                      </a:r>
                    </a:p>
                  </a:txBody>
                  <a:tcPr marL="48493"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100" dirty="0">
                          <a:effectLst/>
                        </a:rPr>
                        <a:t>x % y</a:t>
                      </a:r>
                    </a:p>
                  </a:txBody>
                  <a:tcPr marL="48493" marR="48493" marT="48493" marB="484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739888442"/>
                  </a:ext>
                </a:extLst>
              </a:tr>
            </a:tbl>
          </a:graphicData>
        </a:graphic>
      </p:graphicFrame>
    </p:spTree>
    <p:extLst>
      <p:ext uri="{BB962C8B-B14F-4D97-AF65-F5344CB8AC3E}">
        <p14:creationId xmlns:p14="http://schemas.microsoft.com/office/powerpoint/2010/main" val="3765372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E245-9EBE-4395-B0C0-4A8A46EC83D0}"/>
              </a:ext>
            </a:extLst>
          </p:cNvPr>
          <p:cNvSpPr>
            <a:spLocks noGrp="1"/>
          </p:cNvSpPr>
          <p:nvPr>
            <p:ph type="title"/>
          </p:nvPr>
        </p:nvSpPr>
        <p:spPr>
          <a:xfrm>
            <a:off x="1485900" y="205978"/>
            <a:ext cx="7307226" cy="536972"/>
          </a:xfrm>
        </p:spPr>
        <p:txBody>
          <a:bodyPr>
            <a:normAutofit fontScale="90000"/>
          </a:bodyPr>
          <a:lstStyle/>
          <a:p>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Assignment Operators</a:t>
            </a:r>
            <a:br>
              <a:rPr lang="en-US" b="0" i="0" dirty="0">
                <a:solidFill>
                  <a:srgbClr val="000000"/>
                </a:solidFill>
                <a:effectLst/>
                <a:latin typeface="Segoe UI" panose="020B0502040204020203" pitchFamily="34" charset="0"/>
              </a:rPr>
            </a:br>
            <a:endParaRPr lang="en-US" dirty="0"/>
          </a:p>
        </p:txBody>
      </p:sp>
      <p:graphicFrame>
        <p:nvGraphicFramePr>
          <p:cNvPr id="4" name="Content Placeholder 3">
            <a:extLst>
              <a:ext uri="{FF2B5EF4-FFF2-40B4-BE49-F238E27FC236}">
                <a16:creationId xmlns:a16="http://schemas.microsoft.com/office/drawing/2014/main" id="{46DC0EEA-165A-4BBD-AB5B-C03F9427026B}"/>
              </a:ext>
            </a:extLst>
          </p:cNvPr>
          <p:cNvGraphicFramePr>
            <a:graphicFrameLocks noGrp="1"/>
          </p:cNvGraphicFramePr>
          <p:nvPr>
            <p:ph idx="1"/>
            <p:extLst>
              <p:ext uri="{D42A27DB-BD31-4B8C-83A1-F6EECF244321}">
                <p14:modId xmlns:p14="http://schemas.microsoft.com/office/powerpoint/2010/main" val="3919813035"/>
              </p:ext>
            </p:extLst>
          </p:nvPr>
        </p:nvGraphicFramePr>
        <p:xfrm>
          <a:off x="1796902" y="1307804"/>
          <a:ext cx="5220585" cy="4081248"/>
        </p:xfrm>
        <a:graphic>
          <a:graphicData uri="http://schemas.openxmlformats.org/drawingml/2006/table">
            <a:tbl>
              <a:tblPr/>
              <a:tblGrid>
                <a:gridCol w="1737975">
                  <a:extLst>
                    <a:ext uri="{9D8B030D-6E8A-4147-A177-3AD203B41FA5}">
                      <a16:colId xmlns:a16="http://schemas.microsoft.com/office/drawing/2014/main" val="1207372803"/>
                    </a:ext>
                  </a:extLst>
                </a:gridCol>
                <a:gridCol w="1737975">
                  <a:extLst>
                    <a:ext uri="{9D8B030D-6E8A-4147-A177-3AD203B41FA5}">
                      <a16:colId xmlns:a16="http://schemas.microsoft.com/office/drawing/2014/main" val="4055717729"/>
                    </a:ext>
                  </a:extLst>
                </a:gridCol>
                <a:gridCol w="1744635">
                  <a:extLst>
                    <a:ext uri="{9D8B030D-6E8A-4147-A177-3AD203B41FA5}">
                      <a16:colId xmlns:a16="http://schemas.microsoft.com/office/drawing/2014/main" val="2271809420"/>
                    </a:ext>
                  </a:extLst>
                </a:gridCol>
              </a:tblGrid>
              <a:tr h="268472">
                <a:tc>
                  <a:txBody>
                    <a:bodyPr/>
                    <a:lstStyle/>
                    <a:p>
                      <a:pPr algn="l" fontAlgn="t"/>
                      <a:r>
                        <a:rPr lang="en-US" sz="1800">
                          <a:effectLst/>
                        </a:rPr>
                        <a:t>Operator</a:t>
                      </a:r>
                    </a:p>
                  </a:txBody>
                  <a:tcPr marL="65784"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Example</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Same As</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64423105"/>
                  </a:ext>
                </a:extLst>
              </a:tr>
              <a:tr h="268472">
                <a:tc>
                  <a:txBody>
                    <a:bodyPr/>
                    <a:lstStyle/>
                    <a:p>
                      <a:pPr algn="l" fontAlgn="t"/>
                      <a:r>
                        <a:rPr lang="en-US" sz="1800" dirty="0">
                          <a:effectLst/>
                        </a:rPr>
                        <a:t>=</a:t>
                      </a:r>
                    </a:p>
                  </a:txBody>
                  <a:tcPr marL="65784"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dirty="0">
                          <a:effectLst/>
                        </a:rPr>
                        <a:t>x = 5</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x = 5</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918550336"/>
                  </a:ext>
                </a:extLst>
              </a:tr>
              <a:tr h="268472">
                <a:tc>
                  <a:txBody>
                    <a:bodyPr/>
                    <a:lstStyle/>
                    <a:p>
                      <a:pPr algn="l" fontAlgn="t"/>
                      <a:r>
                        <a:rPr lang="en-US" sz="1800">
                          <a:effectLst/>
                        </a:rPr>
                        <a:t>+=</a:t>
                      </a:r>
                    </a:p>
                  </a:txBody>
                  <a:tcPr marL="65784"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x +=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x = x + 3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05298458"/>
                  </a:ext>
                </a:extLst>
              </a:tr>
              <a:tr h="268472">
                <a:tc>
                  <a:txBody>
                    <a:bodyPr/>
                    <a:lstStyle/>
                    <a:p>
                      <a:pPr algn="l" fontAlgn="t"/>
                      <a:r>
                        <a:rPr lang="en-US" sz="1800" dirty="0">
                          <a:effectLst/>
                        </a:rPr>
                        <a:t>-=</a:t>
                      </a:r>
                    </a:p>
                  </a:txBody>
                  <a:tcPr marL="65784"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x -=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x = x - 3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748606994"/>
                  </a:ext>
                </a:extLst>
              </a:tr>
              <a:tr h="268472">
                <a:tc>
                  <a:txBody>
                    <a:bodyPr/>
                    <a:lstStyle/>
                    <a:p>
                      <a:pPr algn="l" fontAlgn="t"/>
                      <a:r>
                        <a:rPr lang="en-US" sz="1800">
                          <a:effectLst/>
                        </a:rPr>
                        <a:t>*=</a:t>
                      </a:r>
                    </a:p>
                  </a:txBody>
                  <a:tcPr marL="65784"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x *=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x = x *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502412983"/>
                  </a:ext>
                </a:extLst>
              </a:tr>
              <a:tr h="268472">
                <a:tc>
                  <a:txBody>
                    <a:bodyPr/>
                    <a:lstStyle/>
                    <a:p>
                      <a:pPr algn="l" fontAlgn="t"/>
                      <a:r>
                        <a:rPr lang="en-US" sz="1800">
                          <a:effectLst/>
                        </a:rPr>
                        <a:t>/=</a:t>
                      </a:r>
                    </a:p>
                  </a:txBody>
                  <a:tcPr marL="65784"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x /=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x = x /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854436121"/>
                  </a:ext>
                </a:extLst>
              </a:tr>
              <a:tr h="268472">
                <a:tc>
                  <a:txBody>
                    <a:bodyPr/>
                    <a:lstStyle/>
                    <a:p>
                      <a:pPr algn="l" fontAlgn="t"/>
                      <a:r>
                        <a:rPr lang="en-US" sz="1800">
                          <a:effectLst/>
                        </a:rPr>
                        <a:t>%=</a:t>
                      </a:r>
                    </a:p>
                  </a:txBody>
                  <a:tcPr marL="65784"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x %=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x = x %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59159460"/>
                  </a:ext>
                </a:extLst>
              </a:tr>
              <a:tr h="268472">
                <a:tc>
                  <a:txBody>
                    <a:bodyPr/>
                    <a:lstStyle/>
                    <a:p>
                      <a:pPr algn="l" fontAlgn="t"/>
                      <a:r>
                        <a:rPr lang="en-US" sz="1800" dirty="0">
                          <a:effectLst/>
                        </a:rPr>
                        <a:t>&amp;=</a:t>
                      </a:r>
                    </a:p>
                  </a:txBody>
                  <a:tcPr marL="65784"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x &amp;=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x = x &amp;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741251248"/>
                  </a:ext>
                </a:extLst>
              </a:tr>
              <a:tr h="268472">
                <a:tc>
                  <a:txBody>
                    <a:bodyPr/>
                    <a:lstStyle/>
                    <a:p>
                      <a:pPr algn="l" fontAlgn="t"/>
                      <a:r>
                        <a:rPr lang="en-US" sz="1800">
                          <a:effectLst/>
                        </a:rPr>
                        <a:t>|=</a:t>
                      </a:r>
                    </a:p>
                  </a:txBody>
                  <a:tcPr marL="65784"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x |=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x = x |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89214205"/>
                  </a:ext>
                </a:extLst>
              </a:tr>
              <a:tr h="268472">
                <a:tc>
                  <a:txBody>
                    <a:bodyPr/>
                    <a:lstStyle/>
                    <a:p>
                      <a:pPr algn="l" fontAlgn="t"/>
                      <a:r>
                        <a:rPr lang="en-US" sz="1800" dirty="0">
                          <a:effectLst/>
                        </a:rPr>
                        <a:t>^=</a:t>
                      </a:r>
                    </a:p>
                  </a:txBody>
                  <a:tcPr marL="65784"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x ^=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x = x ^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810572467"/>
                  </a:ext>
                </a:extLst>
              </a:tr>
              <a:tr h="268472">
                <a:tc>
                  <a:txBody>
                    <a:bodyPr/>
                    <a:lstStyle/>
                    <a:p>
                      <a:pPr algn="l" fontAlgn="t"/>
                      <a:r>
                        <a:rPr lang="en-US" sz="1800" dirty="0">
                          <a:effectLst/>
                        </a:rPr>
                        <a:t>&gt;&gt;=</a:t>
                      </a:r>
                    </a:p>
                  </a:txBody>
                  <a:tcPr marL="65784"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x &gt;&gt;=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x = x &gt;&gt;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0643806"/>
                  </a:ext>
                </a:extLst>
              </a:tr>
              <a:tr h="268472">
                <a:tc>
                  <a:txBody>
                    <a:bodyPr/>
                    <a:lstStyle/>
                    <a:p>
                      <a:pPr algn="l" fontAlgn="t"/>
                      <a:r>
                        <a:rPr lang="en-US" sz="1800">
                          <a:effectLst/>
                        </a:rPr>
                        <a:t>&lt;&lt;=</a:t>
                      </a:r>
                    </a:p>
                  </a:txBody>
                  <a:tcPr marL="65784"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800" dirty="0">
                          <a:effectLst/>
                        </a:rPr>
                        <a:t>x &lt;&lt;=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800" dirty="0">
                          <a:effectLst/>
                        </a:rPr>
                        <a:t>x = x &lt;&lt; 3</a:t>
                      </a:r>
                    </a:p>
                  </a:txBody>
                  <a:tcPr marL="32892" marR="32892" marT="32892" marB="3289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890829674"/>
                  </a:ext>
                </a:extLst>
              </a:tr>
            </a:tbl>
          </a:graphicData>
        </a:graphic>
      </p:graphicFrame>
    </p:spTree>
    <p:extLst>
      <p:ext uri="{BB962C8B-B14F-4D97-AF65-F5344CB8AC3E}">
        <p14:creationId xmlns:p14="http://schemas.microsoft.com/office/powerpoint/2010/main" val="2274157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4CAE2-138A-49D5-844B-89AC282CA3A5}"/>
              </a:ext>
            </a:extLst>
          </p:cNvPr>
          <p:cNvSpPr>
            <a:spLocks noGrp="1"/>
          </p:cNvSpPr>
          <p:nvPr>
            <p:ph type="title"/>
          </p:nvPr>
        </p:nvSpPr>
        <p:spPr>
          <a:xfrm>
            <a:off x="1485900" y="205978"/>
            <a:ext cx="7392286" cy="594122"/>
          </a:xfrm>
        </p:spPr>
        <p:txBody>
          <a:bodyPr>
            <a:normAutofit fontScale="90000"/>
          </a:bodyPr>
          <a:lstStyle/>
          <a:p>
            <a:r>
              <a:rPr lang="en-US" i="0" dirty="0">
                <a:solidFill>
                  <a:srgbClr val="222222"/>
                </a:solidFill>
                <a:effectLst/>
                <a:latin typeface="arial" panose="020B0604020202020204" pitchFamily="34" charset="0"/>
              </a:rPr>
              <a:t>Comparison operators</a:t>
            </a:r>
            <a:endParaRPr lang="en-US" dirty="0"/>
          </a:p>
        </p:txBody>
      </p:sp>
      <p:graphicFrame>
        <p:nvGraphicFramePr>
          <p:cNvPr id="4" name="Content Placeholder 3">
            <a:extLst>
              <a:ext uri="{FF2B5EF4-FFF2-40B4-BE49-F238E27FC236}">
                <a16:creationId xmlns:a16="http://schemas.microsoft.com/office/drawing/2014/main" id="{1DBC87D2-50E3-4570-BC25-D29C95F942CC}"/>
              </a:ext>
            </a:extLst>
          </p:cNvPr>
          <p:cNvGraphicFramePr>
            <a:graphicFrameLocks noGrp="1"/>
          </p:cNvGraphicFramePr>
          <p:nvPr>
            <p:ph idx="1"/>
            <p:extLst>
              <p:ext uri="{D42A27DB-BD31-4B8C-83A1-F6EECF244321}">
                <p14:modId xmlns:p14="http://schemas.microsoft.com/office/powerpoint/2010/main" val="2209085880"/>
              </p:ext>
            </p:extLst>
          </p:nvPr>
        </p:nvGraphicFramePr>
        <p:xfrm>
          <a:off x="1701210" y="1360967"/>
          <a:ext cx="5956890" cy="3670408"/>
        </p:xfrm>
        <a:graphic>
          <a:graphicData uri="http://schemas.openxmlformats.org/drawingml/2006/table">
            <a:tbl>
              <a:tblPr/>
              <a:tblGrid>
                <a:gridCol w="1648782">
                  <a:extLst>
                    <a:ext uri="{9D8B030D-6E8A-4147-A177-3AD203B41FA5}">
                      <a16:colId xmlns:a16="http://schemas.microsoft.com/office/drawing/2014/main" val="2885468760"/>
                    </a:ext>
                  </a:extLst>
                </a:gridCol>
                <a:gridCol w="2317413">
                  <a:extLst>
                    <a:ext uri="{9D8B030D-6E8A-4147-A177-3AD203B41FA5}">
                      <a16:colId xmlns:a16="http://schemas.microsoft.com/office/drawing/2014/main" val="2193482862"/>
                    </a:ext>
                  </a:extLst>
                </a:gridCol>
                <a:gridCol w="1990695">
                  <a:extLst>
                    <a:ext uri="{9D8B030D-6E8A-4147-A177-3AD203B41FA5}">
                      <a16:colId xmlns:a16="http://schemas.microsoft.com/office/drawing/2014/main" val="1563821791"/>
                    </a:ext>
                  </a:extLst>
                </a:gridCol>
              </a:tblGrid>
              <a:tr h="337954">
                <a:tc>
                  <a:txBody>
                    <a:bodyPr/>
                    <a:lstStyle/>
                    <a:p>
                      <a:pPr algn="l" fontAlgn="t"/>
                      <a:r>
                        <a:rPr lang="en-US" sz="2100">
                          <a:effectLst/>
                        </a:rPr>
                        <a:t>Operator</a:t>
                      </a:r>
                    </a:p>
                  </a:txBody>
                  <a:tcPr marL="112863"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100">
                          <a:effectLst/>
                        </a:rPr>
                        <a:t>Name</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100">
                          <a:effectLst/>
                        </a:rPr>
                        <a:t>Example</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1254608"/>
                  </a:ext>
                </a:extLst>
              </a:tr>
              <a:tr h="347284">
                <a:tc>
                  <a:txBody>
                    <a:bodyPr/>
                    <a:lstStyle/>
                    <a:p>
                      <a:pPr algn="l" fontAlgn="t"/>
                      <a:r>
                        <a:rPr lang="en-US" sz="2100">
                          <a:effectLst/>
                        </a:rPr>
                        <a:t>==</a:t>
                      </a:r>
                    </a:p>
                  </a:txBody>
                  <a:tcPr marL="112863"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100">
                          <a:effectLst/>
                        </a:rPr>
                        <a:t>Equal to</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100">
                          <a:effectLst/>
                        </a:rPr>
                        <a:t>x == y</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741611188"/>
                  </a:ext>
                </a:extLst>
              </a:tr>
              <a:tr h="347284">
                <a:tc>
                  <a:txBody>
                    <a:bodyPr/>
                    <a:lstStyle/>
                    <a:p>
                      <a:pPr algn="l" fontAlgn="t"/>
                      <a:r>
                        <a:rPr lang="en-US" sz="2100">
                          <a:effectLst/>
                        </a:rPr>
                        <a:t>!=</a:t>
                      </a:r>
                    </a:p>
                  </a:txBody>
                  <a:tcPr marL="112863"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100">
                          <a:effectLst/>
                        </a:rPr>
                        <a:t>Not equal</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100">
                          <a:effectLst/>
                        </a:rPr>
                        <a:t>x != y</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68772422"/>
                  </a:ext>
                </a:extLst>
              </a:tr>
              <a:tr h="347284">
                <a:tc>
                  <a:txBody>
                    <a:bodyPr/>
                    <a:lstStyle/>
                    <a:p>
                      <a:pPr algn="l" fontAlgn="t"/>
                      <a:r>
                        <a:rPr lang="en-US" sz="2100" dirty="0">
                          <a:effectLst/>
                        </a:rPr>
                        <a:t>&gt;</a:t>
                      </a:r>
                    </a:p>
                  </a:txBody>
                  <a:tcPr marL="112863"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100">
                          <a:effectLst/>
                        </a:rPr>
                        <a:t>Greater than</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100" dirty="0">
                          <a:effectLst/>
                        </a:rPr>
                        <a:t>x &gt; y</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932764622"/>
                  </a:ext>
                </a:extLst>
              </a:tr>
              <a:tr h="347284">
                <a:tc>
                  <a:txBody>
                    <a:bodyPr/>
                    <a:lstStyle/>
                    <a:p>
                      <a:pPr algn="l" fontAlgn="t"/>
                      <a:r>
                        <a:rPr lang="en-US" sz="2100">
                          <a:effectLst/>
                        </a:rPr>
                        <a:t>&lt;</a:t>
                      </a:r>
                    </a:p>
                  </a:txBody>
                  <a:tcPr marL="112863"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100">
                          <a:effectLst/>
                        </a:rPr>
                        <a:t>Less than</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100">
                          <a:effectLst/>
                        </a:rPr>
                        <a:t>x &lt; y</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19329081"/>
                  </a:ext>
                </a:extLst>
              </a:tr>
              <a:tr h="587800">
                <a:tc>
                  <a:txBody>
                    <a:bodyPr/>
                    <a:lstStyle/>
                    <a:p>
                      <a:pPr algn="l" fontAlgn="t"/>
                      <a:r>
                        <a:rPr lang="en-US" sz="2100">
                          <a:effectLst/>
                        </a:rPr>
                        <a:t>&gt;=</a:t>
                      </a:r>
                    </a:p>
                  </a:txBody>
                  <a:tcPr marL="112863"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100">
                          <a:effectLst/>
                        </a:rPr>
                        <a:t>Greater than or equal to</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100">
                          <a:effectLst/>
                        </a:rPr>
                        <a:t>x &gt;= y</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19338864"/>
                  </a:ext>
                </a:extLst>
              </a:tr>
              <a:tr h="587800">
                <a:tc>
                  <a:txBody>
                    <a:bodyPr/>
                    <a:lstStyle/>
                    <a:p>
                      <a:pPr algn="l" fontAlgn="t"/>
                      <a:r>
                        <a:rPr lang="en-US" sz="2100">
                          <a:effectLst/>
                        </a:rPr>
                        <a:t>&lt;=</a:t>
                      </a:r>
                    </a:p>
                  </a:txBody>
                  <a:tcPr marL="112863"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100">
                          <a:effectLst/>
                        </a:rPr>
                        <a:t>Less than or equal to</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100" dirty="0">
                          <a:effectLst/>
                        </a:rPr>
                        <a:t>x &lt;= y</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19510268"/>
                  </a:ext>
                </a:extLst>
              </a:tr>
            </a:tbl>
          </a:graphicData>
        </a:graphic>
      </p:graphicFrame>
    </p:spTree>
    <p:extLst>
      <p:ext uri="{BB962C8B-B14F-4D97-AF65-F5344CB8AC3E}">
        <p14:creationId xmlns:p14="http://schemas.microsoft.com/office/powerpoint/2010/main" val="2136666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C65F3-D0F0-4ACE-B169-0BE83E8577EE}"/>
              </a:ext>
            </a:extLst>
          </p:cNvPr>
          <p:cNvSpPr>
            <a:spLocks noGrp="1"/>
          </p:cNvSpPr>
          <p:nvPr>
            <p:ph type="title"/>
          </p:nvPr>
        </p:nvSpPr>
        <p:spPr>
          <a:xfrm>
            <a:off x="1485900" y="205978"/>
            <a:ext cx="6172200" cy="651272"/>
          </a:xfrm>
        </p:spPr>
        <p:txBody>
          <a:bodyPr>
            <a:normAutofit fontScale="90000"/>
          </a:bodyPr>
          <a:lstStyle/>
          <a:p>
            <a:br>
              <a:rPr lang="en-US" dirty="0">
                <a:solidFill>
                  <a:srgbClr val="222222"/>
                </a:solidFill>
                <a:latin typeface="arial" panose="020B0604020202020204" pitchFamily="34" charset="0"/>
              </a:rPr>
            </a:br>
            <a:r>
              <a:rPr lang="en-US" i="0" dirty="0">
                <a:solidFill>
                  <a:srgbClr val="222222"/>
                </a:solidFill>
                <a:effectLst/>
                <a:latin typeface="arial" panose="020B0604020202020204" pitchFamily="34" charset="0"/>
              </a:rPr>
              <a:t>Logical operators</a:t>
            </a:r>
            <a:br>
              <a:rPr lang="en-US" i="0" dirty="0">
                <a:solidFill>
                  <a:srgbClr val="222222"/>
                </a:solidFill>
                <a:effectLst/>
                <a:latin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E3A43A05-5B17-4818-A1FE-ED04709FF8B4}"/>
              </a:ext>
            </a:extLst>
          </p:cNvPr>
          <p:cNvGraphicFramePr>
            <a:graphicFrameLocks noGrp="1"/>
          </p:cNvGraphicFramePr>
          <p:nvPr>
            <p:ph idx="1"/>
          </p:nvPr>
        </p:nvGraphicFramePr>
        <p:xfrm>
          <a:off x="1485900" y="1371600"/>
          <a:ext cx="6286501" cy="2471604"/>
        </p:xfrm>
        <a:graphic>
          <a:graphicData uri="http://schemas.openxmlformats.org/drawingml/2006/table">
            <a:tbl>
              <a:tblPr/>
              <a:tblGrid>
                <a:gridCol w="1042404">
                  <a:extLst>
                    <a:ext uri="{9D8B030D-6E8A-4147-A177-3AD203B41FA5}">
                      <a16:colId xmlns:a16="http://schemas.microsoft.com/office/drawing/2014/main" val="2786966154"/>
                    </a:ext>
                  </a:extLst>
                </a:gridCol>
                <a:gridCol w="1050424">
                  <a:extLst>
                    <a:ext uri="{9D8B030D-6E8A-4147-A177-3AD203B41FA5}">
                      <a16:colId xmlns:a16="http://schemas.microsoft.com/office/drawing/2014/main" val="630370972"/>
                    </a:ext>
                  </a:extLst>
                </a:gridCol>
                <a:gridCol w="2581955">
                  <a:extLst>
                    <a:ext uri="{9D8B030D-6E8A-4147-A177-3AD203B41FA5}">
                      <a16:colId xmlns:a16="http://schemas.microsoft.com/office/drawing/2014/main" val="4177750540"/>
                    </a:ext>
                  </a:extLst>
                </a:gridCol>
                <a:gridCol w="1611718">
                  <a:extLst>
                    <a:ext uri="{9D8B030D-6E8A-4147-A177-3AD203B41FA5}">
                      <a16:colId xmlns:a16="http://schemas.microsoft.com/office/drawing/2014/main" val="3680486041"/>
                    </a:ext>
                  </a:extLst>
                </a:gridCol>
              </a:tblGrid>
              <a:tr h="416286">
                <a:tc>
                  <a:txBody>
                    <a:bodyPr/>
                    <a:lstStyle/>
                    <a:p>
                      <a:pPr algn="l" fontAlgn="t"/>
                      <a:r>
                        <a:rPr lang="en-US" sz="1800" dirty="0">
                          <a:effectLst/>
                        </a:rPr>
                        <a:t>Operator</a:t>
                      </a:r>
                    </a:p>
                  </a:txBody>
                  <a:tcPr marL="112863"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Name</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Description</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Example</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75199985"/>
                  </a:ext>
                </a:extLst>
              </a:tr>
              <a:tr h="685106">
                <a:tc>
                  <a:txBody>
                    <a:bodyPr/>
                    <a:lstStyle/>
                    <a:p>
                      <a:pPr algn="l" fontAlgn="t"/>
                      <a:r>
                        <a:rPr lang="en-US" sz="1800" dirty="0">
                          <a:effectLst/>
                        </a:rPr>
                        <a:t>&amp;&amp; </a:t>
                      </a:r>
                    </a:p>
                  </a:txBody>
                  <a:tcPr marL="112863"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dirty="0">
                          <a:effectLst/>
                        </a:rPr>
                        <a:t>Logical and</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Returns true if both statements are true</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x &lt; 5 &amp;&amp;  x &lt; 10</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86646956"/>
                  </a:ext>
                </a:extLst>
              </a:tr>
              <a:tr h="685106">
                <a:tc>
                  <a:txBody>
                    <a:bodyPr/>
                    <a:lstStyle/>
                    <a:p>
                      <a:pPr algn="l" fontAlgn="t"/>
                      <a:r>
                        <a:rPr lang="en-US" sz="1800">
                          <a:effectLst/>
                        </a:rPr>
                        <a:t>|| </a:t>
                      </a:r>
                    </a:p>
                  </a:txBody>
                  <a:tcPr marL="112863"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Logical or</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Returns true if one of the statements is true</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x &lt; 5 || x &lt; 4</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80427157"/>
                  </a:ext>
                </a:extLst>
              </a:tr>
              <a:tr h="685106">
                <a:tc>
                  <a:txBody>
                    <a:bodyPr/>
                    <a:lstStyle/>
                    <a:p>
                      <a:pPr algn="l" fontAlgn="t"/>
                      <a:r>
                        <a:rPr lang="en-US" sz="1800">
                          <a:effectLst/>
                        </a:rPr>
                        <a:t>!</a:t>
                      </a:r>
                    </a:p>
                  </a:txBody>
                  <a:tcPr marL="112863"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800">
                          <a:effectLst/>
                        </a:rPr>
                        <a:t>Logical not</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800">
                          <a:effectLst/>
                        </a:rPr>
                        <a:t>Reverse the result, returns false if the result is true</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800" dirty="0">
                          <a:effectLst/>
                        </a:rPr>
                        <a:t>!(x &lt; 5 &amp;&amp; x &lt; 10)</a:t>
                      </a:r>
                    </a:p>
                  </a:txBody>
                  <a:tcPr marL="56432" marR="56432" marT="56432" marB="564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4075895136"/>
                  </a:ext>
                </a:extLst>
              </a:tr>
            </a:tbl>
          </a:graphicData>
        </a:graphic>
      </p:graphicFrame>
    </p:spTree>
    <p:extLst>
      <p:ext uri="{BB962C8B-B14F-4D97-AF65-F5344CB8AC3E}">
        <p14:creationId xmlns:p14="http://schemas.microsoft.com/office/powerpoint/2010/main" val="3993911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E1BA-EE40-4FB8-8594-74A1A8E7C6D9}"/>
              </a:ext>
            </a:extLst>
          </p:cNvPr>
          <p:cNvSpPr>
            <a:spLocks noGrp="1"/>
          </p:cNvSpPr>
          <p:nvPr>
            <p:ph type="title"/>
          </p:nvPr>
        </p:nvSpPr>
        <p:spPr>
          <a:xfrm>
            <a:off x="1485900" y="205978"/>
            <a:ext cx="6172200" cy="594122"/>
          </a:xfrm>
        </p:spPr>
        <p:txBody>
          <a:bodyPr>
            <a:normAutofit fontScale="90000"/>
          </a:bodyPr>
          <a:lstStyle/>
          <a:p>
            <a:br>
              <a:rPr lang="en-US" i="0" dirty="0">
                <a:solidFill>
                  <a:srgbClr val="222222"/>
                </a:solidFill>
                <a:effectLst/>
                <a:latin typeface="arial" panose="020B0604020202020204" pitchFamily="34" charset="0"/>
              </a:rPr>
            </a:br>
            <a:r>
              <a:rPr lang="en-US" i="0" dirty="0">
                <a:solidFill>
                  <a:srgbClr val="222222"/>
                </a:solidFill>
                <a:effectLst/>
                <a:latin typeface="arial" panose="020B0604020202020204" pitchFamily="34" charset="0"/>
              </a:rPr>
              <a:t>Bitwise operators</a:t>
            </a:r>
            <a:br>
              <a:rPr lang="en-US" i="0" dirty="0">
                <a:solidFill>
                  <a:srgbClr val="222222"/>
                </a:solidFill>
                <a:effectLst/>
                <a:latin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E303C433-C940-4FBF-B970-94E5D8696A4B}"/>
              </a:ext>
            </a:extLst>
          </p:cNvPr>
          <p:cNvGraphicFramePr>
            <a:graphicFrameLocks noGrp="1"/>
          </p:cNvGraphicFramePr>
          <p:nvPr>
            <p:ph idx="1"/>
            <p:extLst>
              <p:ext uri="{D42A27DB-BD31-4B8C-83A1-F6EECF244321}">
                <p14:modId xmlns:p14="http://schemas.microsoft.com/office/powerpoint/2010/main" val="3149023728"/>
              </p:ext>
            </p:extLst>
          </p:nvPr>
        </p:nvGraphicFramePr>
        <p:xfrm>
          <a:off x="2264734" y="1339702"/>
          <a:ext cx="4021765" cy="3689500"/>
        </p:xfrm>
        <a:graphic>
          <a:graphicData uri="http://schemas.openxmlformats.org/drawingml/2006/table">
            <a:tbl>
              <a:tblPr/>
              <a:tblGrid>
                <a:gridCol w="993905">
                  <a:extLst>
                    <a:ext uri="{9D8B030D-6E8A-4147-A177-3AD203B41FA5}">
                      <a16:colId xmlns:a16="http://schemas.microsoft.com/office/drawing/2014/main" val="3320324983"/>
                    </a:ext>
                  </a:extLst>
                </a:gridCol>
                <a:gridCol w="3027860">
                  <a:extLst>
                    <a:ext uri="{9D8B030D-6E8A-4147-A177-3AD203B41FA5}">
                      <a16:colId xmlns:a16="http://schemas.microsoft.com/office/drawing/2014/main" val="1073576391"/>
                    </a:ext>
                  </a:extLst>
                </a:gridCol>
              </a:tblGrid>
              <a:tr h="459075">
                <a:tc>
                  <a:txBody>
                    <a:bodyPr/>
                    <a:lstStyle/>
                    <a:p>
                      <a:pPr algn="ctr" fontAlgn="t"/>
                      <a:r>
                        <a:rPr lang="en-US" sz="1500" dirty="0">
                          <a:effectLst/>
                        </a:rPr>
                        <a:t>Operator</a:t>
                      </a:r>
                    </a:p>
                  </a:txBody>
                  <a:tcPr marL="32639" marR="32639" marT="32639" marB="32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500">
                          <a:effectLst/>
                        </a:rPr>
                        <a:t>Description</a:t>
                      </a:r>
                    </a:p>
                  </a:txBody>
                  <a:tcPr marL="32639" marR="32639" marT="32639" marB="32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617611201"/>
                  </a:ext>
                </a:extLst>
              </a:tr>
              <a:tr h="459075">
                <a:tc>
                  <a:txBody>
                    <a:bodyPr/>
                    <a:lstStyle/>
                    <a:p>
                      <a:pPr fontAlgn="t"/>
                      <a:r>
                        <a:rPr lang="en-US" sz="1500">
                          <a:effectLst/>
                        </a:rPr>
                        <a:t>&amp;</a:t>
                      </a:r>
                    </a:p>
                  </a:txBody>
                  <a:tcPr marL="32639" marR="32639" marT="32639" marB="32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dirty="0">
                          <a:effectLst/>
                        </a:rPr>
                        <a:t>AND Operator</a:t>
                      </a:r>
                    </a:p>
                  </a:txBody>
                  <a:tcPr marL="32639" marR="32639" marT="32639" marB="32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69508867"/>
                  </a:ext>
                </a:extLst>
              </a:tr>
              <a:tr h="459075">
                <a:tc>
                  <a:txBody>
                    <a:bodyPr/>
                    <a:lstStyle/>
                    <a:p>
                      <a:pPr fontAlgn="t"/>
                      <a:r>
                        <a:rPr lang="en-US" sz="1500">
                          <a:effectLst/>
                        </a:rPr>
                        <a:t>|</a:t>
                      </a:r>
                    </a:p>
                  </a:txBody>
                  <a:tcPr marL="32639" marR="32639" marT="32639" marB="32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dirty="0">
                          <a:effectLst/>
                        </a:rPr>
                        <a:t>OR Operator</a:t>
                      </a:r>
                    </a:p>
                  </a:txBody>
                  <a:tcPr marL="32639" marR="32639" marT="32639" marB="32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00690298"/>
                  </a:ext>
                </a:extLst>
              </a:tr>
              <a:tr h="459075">
                <a:tc>
                  <a:txBody>
                    <a:bodyPr/>
                    <a:lstStyle/>
                    <a:p>
                      <a:pPr fontAlgn="t"/>
                      <a:r>
                        <a:rPr lang="en-US" sz="1500">
                          <a:effectLst/>
                        </a:rPr>
                        <a:t>^</a:t>
                      </a:r>
                    </a:p>
                  </a:txBody>
                  <a:tcPr marL="32639" marR="32639" marT="32639" marB="32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dirty="0">
                          <a:effectLst/>
                        </a:rPr>
                        <a:t>XOR Operator</a:t>
                      </a:r>
                    </a:p>
                  </a:txBody>
                  <a:tcPr marL="32639" marR="32639" marT="32639" marB="32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15182724"/>
                  </a:ext>
                </a:extLst>
              </a:tr>
              <a:tr h="659934">
                <a:tc>
                  <a:txBody>
                    <a:bodyPr/>
                    <a:lstStyle/>
                    <a:p>
                      <a:pPr fontAlgn="t"/>
                      <a:r>
                        <a:rPr lang="en-US" sz="1500">
                          <a:effectLst/>
                        </a:rPr>
                        <a:t>~</a:t>
                      </a:r>
                    </a:p>
                  </a:txBody>
                  <a:tcPr marL="32639" marR="32639" marT="32639" marB="32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dirty="0">
                          <a:effectLst/>
                        </a:rPr>
                        <a:t>Ones Complement Operator</a:t>
                      </a:r>
                    </a:p>
                  </a:txBody>
                  <a:tcPr marL="32639" marR="32639" marT="32639" marB="32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36256850"/>
                  </a:ext>
                </a:extLst>
              </a:tr>
              <a:tr h="596633">
                <a:tc>
                  <a:txBody>
                    <a:bodyPr/>
                    <a:lstStyle/>
                    <a:p>
                      <a:pPr fontAlgn="t"/>
                      <a:r>
                        <a:rPr lang="en-US" sz="1500">
                          <a:effectLst/>
                        </a:rPr>
                        <a:t>&lt;&lt;</a:t>
                      </a:r>
                    </a:p>
                  </a:txBody>
                  <a:tcPr marL="32639" marR="32639" marT="32639" marB="32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dirty="0">
                          <a:effectLst/>
                        </a:rPr>
                        <a:t>Left Shift Operator</a:t>
                      </a:r>
                    </a:p>
                  </a:txBody>
                  <a:tcPr marL="32639" marR="32639" marT="32639" marB="32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91764615"/>
                  </a:ext>
                </a:extLst>
              </a:tr>
              <a:tr h="596633">
                <a:tc>
                  <a:txBody>
                    <a:bodyPr/>
                    <a:lstStyle/>
                    <a:p>
                      <a:pPr fontAlgn="t"/>
                      <a:r>
                        <a:rPr lang="en-US" sz="1500">
                          <a:effectLst/>
                        </a:rPr>
                        <a:t>&gt;&gt;</a:t>
                      </a:r>
                    </a:p>
                  </a:txBody>
                  <a:tcPr marL="32639" marR="32639" marT="32639" marB="32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dirty="0">
                          <a:effectLst/>
                        </a:rPr>
                        <a:t>Right Shift Operator</a:t>
                      </a:r>
                    </a:p>
                  </a:txBody>
                  <a:tcPr marL="32639" marR="32639" marT="32639" marB="3263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97807721"/>
                  </a:ext>
                </a:extLst>
              </a:tr>
            </a:tbl>
          </a:graphicData>
        </a:graphic>
      </p:graphicFrame>
    </p:spTree>
    <p:extLst>
      <p:ext uri="{BB962C8B-B14F-4D97-AF65-F5344CB8AC3E}">
        <p14:creationId xmlns:p14="http://schemas.microsoft.com/office/powerpoint/2010/main" val="3109763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700299-1EAB-4C7B-AE5A-0A24CF26DC84}"/>
              </a:ext>
            </a:extLst>
          </p:cNvPr>
          <p:cNvSpPr>
            <a:spLocks noGrp="1"/>
          </p:cNvSpPr>
          <p:nvPr>
            <p:ph type="title"/>
          </p:nvPr>
        </p:nvSpPr>
        <p:spPr/>
        <p:txBody>
          <a:bodyPr>
            <a:normAutofit fontScale="90000"/>
          </a:bodyPr>
          <a:lstStyle/>
          <a:p>
            <a:br>
              <a:rPr lang="en-US" b="1" dirty="0">
                <a:effectLst/>
              </a:rPr>
            </a:br>
            <a:r>
              <a:rPr lang="en-US" dirty="0">
                <a:effectLst/>
              </a:rPr>
              <a:t>Unary Operators in Java</a:t>
            </a:r>
            <a:br>
              <a:rPr lang="en-US" dirty="0">
                <a:effectLst/>
              </a:rPr>
            </a:br>
            <a:endParaRPr lang="en-US" dirty="0"/>
          </a:p>
        </p:txBody>
      </p:sp>
      <p:sp>
        <p:nvSpPr>
          <p:cNvPr id="7" name="Content Placeholder 6">
            <a:extLst>
              <a:ext uri="{FF2B5EF4-FFF2-40B4-BE49-F238E27FC236}">
                <a16:creationId xmlns:a16="http://schemas.microsoft.com/office/drawing/2014/main" id="{8F1945FB-740E-4961-B09D-E091ED7D68D4}"/>
              </a:ext>
            </a:extLst>
          </p:cNvPr>
          <p:cNvSpPr>
            <a:spLocks noGrp="1"/>
          </p:cNvSpPr>
          <p:nvPr>
            <p:ph idx="1"/>
          </p:nvPr>
        </p:nvSpPr>
        <p:spPr/>
        <p:txBody>
          <a:bodyPr/>
          <a:lstStyle/>
          <a:p>
            <a:pPr marL="0" indent="0" algn="just">
              <a:buNone/>
            </a:pPr>
            <a:r>
              <a:rPr lang="en-US" dirty="0"/>
              <a:t>Java unary operators are the types that need only one operand to perform any operation like increment, decrement, negation, etc. It consists of various arithmetic, logical and other operators that operate on a single operand.</a:t>
            </a:r>
          </a:p>
          <a:p>
            <a:pPr marL="0" indent="0">
              <a:buNone/>
            </a:pPr>
            <a:endParaRPr lang="en-US" dirty="0"/>
          </a:p>
        </p:txBody>
      </p:sp>
    </p:spTree>
    <p:extLst>
      <p:ext uri="{BB962C8B-B14F-4D97-AF65-F5344CB8AC3E}">
        <p14:creationId xmlns:p14="http://schemas.microsoft.com/office/powerpoint/2010/main" val="3833657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6E53-4940-43A2-A21C-CB3A223F6F4F}"/>
              </a:ext>
            </a:extLst>
          </p:cNvPr>
          <p:cNvSpPr>
            <a:spLocks noGrp="1"/>
          </p:cNvSpPr>
          <p:nvPr>
            <p:ph type="title"/>
          </p:nvPr>
        </p:nvSpPr>
        <p:spPr/>
        <p:txBody>
          <a:bodyPr>
            <a:normAutofit fontScale="90000"/>
          </a:bodyPr>
          <a:lstStyle/>
          <a:p>
            <a:br>
              <a:rPr lang="en-US" dirty="0"/>
            </a:br>
            <a:r>
              <a:rPr lang="en-US" dirty="0"/>
              <a:t>Ternary Operator</a:t>
            </a:r>
            <a:br>
              <a:rPr lang="en-US" dirty="0"/>
            </a:br>
            <a:endParaRPr lang="en-US" dirty="0"/>
          </a:p>
        </p:txBody>
      </p:sp>
      <p:sp>
        <p:nvSpPr>
          <p:cNvPr id="3" name="Content Placeholder 2">
            <a:extLst>
              <a:ext uri="{FF2B5EF4-FFF2-40B4-BE49-F238E27FC236}">
                <a16:creationId xmlns:a16="http://schemas.microsoft.com/office/drawing/2014/main" id="{A9C56B7D-7319-43B8-8533-076C0835B616}"/>
              </a:ext>
            </a:extLst>
          </p:cNvPr>
          <p:cNvSpPr>
            <a:spLocks noGrp="1"/>
          </p:cNvSpPr>
          <p:nvPr>
            <p:ph idx="1"/>
          </p:nvPr>
        </p:nvSpPr>
        <p:spPr>
          <a:xfrm>
            <a:off x="135565" y="1406128"/>
            <a:ext cx="6172200" cy="3737372"/>
          </a:xfrm>
        </p:spPr>
        <p:txBody>
          <a:bodyPr>
            <a:normAutofit/>
          </a:bodyPr>
          <a:lstStyle/>
          <a:p>
            <a:pPr marL="0" indent="0" algn="just">
              <a:buNone/>
            </a:pPr>
            <a:r>
              <a:rPr lang="en-US" sz="2400" dirty="0"/>
              <a:t>Java ternary operator is the only conditional operator that takes three operands. It’s a one-liner replacement for if-then-else statement and used a lot in Java programming.</a:t>
            </a:r>
          </a:p>
        </p:txBody>
      </p:sp>
      <p:pic>
        <p:nvPicPr>
          <p:cNvPr id="5" name="Picture 4">
            <a:extLst>
              <a:ext uri="{FF2B5EF4-FFF2-40B4-BE49-F238E27FC236}">
                <a16:creationId xmlns:a16="http://schemas.microsoft.com/office/drawing/2014/main" id="{D6D6A470-D657-467D-B47F-65C18CD98F9C}"/>
              </a:ext>
            </a:extLst>
          </p:cNvPr>
          <p:cNvPicPr>
            <a:picLocks noChangeAspect="1"/>
          </p:cNvPicPr>
          <p:nvPr/>
        </p:nvPicPr>
        <p:blipFill>
          <a:blip r:embed="rId2"/>
          <a:stretch>
            <a:fillRect/>
          </a:stretch>
        </p:blipFill>
        <p:spPr>
          <a:xfrm>
            <a:off x="4803679" y="2682635"/>
            <a:ext cx="3170740" cy="1961134"/>
          </a:xfrm>
          <a:prstGeom prst="rect">
            <a:avLst/>
          </a:prstGeom>
        </p:spPr>
      </p:pic>
    </p:spTree>
    <p:extLst>
      <p:ext uri="{BB962C8B-B14F-4D97-AF65-F5344CB8AC3E}">
        <p14:creationId xmlns:p14="http://schemas.microsoft.com/office/powerpoint/2010/main" val="2499171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7F1DE-A655-46F3-93DD-CDA0EAAC9C43}"/>
              </a:ext>
            </a:extLst>
          </p:cNvPr>
          <p:cNvSpPr>
            <a:spLocks noGrp="1"/>
          </p:cNvSpPr>
          <p:nvPr>
            <p:ph type="title"/>
          </p:nvPr>
        </p:nvSpPr>
        <p:spPr/>
        <p:txBody>
          <a:bodyPr>
            <a:normAutofit fontScale="90000"/>
          </a:bodyPr>
          <a:lstStyle/>
          <a:p>
            <a:r>
              <a:rPr lang="en-US" dirty="0"/>
              <a:t>B</a:t>
            </a:r>
            <a:r>
              <a:rPr lang="en-US" dirty="0">
                <a:effectLst/>
              </a:rPr>
              <a:t>asic java concepts</a:t>
            </a:r>
            <a:br>
              <a:rPr lang="en-US" dirty="0">
                <a:effectLst/>
              </a:rPr>
            </a:br>
            <a:endParaRPr lang="en-US" dirty="0"/>
          </a:p>
        </p:txBody>
      </p:sp>
      <p:sp>
        <p:nvSpPr>
          <p:cNvPr id="3" name="Content Placeholder 2">
            <a:extLst>
              <a:ext uri="{FF2B5EF4-FFF2-40B4-BE49-F238E27FC236}">
                <a16:creationId xmlns:a16="http://schemas.microsoft.com/office/drawing/2014/main" id="{51FAA355-D7FC-4A03-918F-4B98F2636EBD}"/>
              </a:ext>
            </a:extLst>
          </p:cNvPr>
          <p:cNvSpPr>
            <a:spLocks noGrp="1"/>
          </p:cNvSpPr>
          <p:nvPr>
            <p:ph idx="1"/>
          </p:nvPr>
        </p:nvSpPr>
        <p:spPr>
          <a:xfrm>
            <a:off x="897930" y="1431171"/>
            <a:ext cx="8246070" cy="3414249"/>
          </a:xfrm>
        </p:spPr>
        <p:txBody>
          <a:bodyPr>
            <a:normAutofit lnSpcReduction="10000"/>
          </a:bodyPr>
          <a:lstStyle/>
          <a:p>
            <a:pPr>
              <a:buFont typeface="Wingdings" panose="05000000000000000000" pitchFamily="2" charset="2"/>
              <a:buChar char="ü"/>
            </a:pPr>
            <a:r>
              <a:rPr lang="en-US" b="0" i="0" dirty="0">
                <a:solidFill>
                  <a:srgbClr val="000000"/>
                </a:solidFill>
                <a:effectLst/>
              </a:rPr>
              <a:t>Java keywords,</a:t>
            </a:r>
          </a:p>
          <a:p>
            <a:pPr>
              <a:buFont typeface="Wingdings" panose="05000000000000000000" pitchFamily="2" charset="2"/>
              <a:buChar char="ü"/>
            </a:pPr>
            <a:r>
              <a:rPr lang="en-US" b="0" i="0" dirty="0">
                <a:solidFill>
                  <a:srgbClr val="000000"/>
                </a:solidFill>
                <a:effectLst/>
              </a:rPr>
              <a:t>variables,</a:t>
            </a:r>
          </a:p>
          <a:p>
            <a:pPr>
              <a:buFont typeface="Wingdings" panose="05000000000000000000" pitchFamily="2" charset="2"/>
              <a:buChar char="ü"/>
            </a:pPr>
            <a:r>
              <a:rPr lang="en-US" b="0" i="0" dirty="0">
                <a:solidFill>
                  <a:srgbClr val="000000"/>
                </a:solidFill>
                <a:effectLst/>
              </a:rPr>
              <a:t>data types,</a:t>
            </a:r>
          </a:p>
          <a:p>
            <a:pPr>
              <a:buFont typeface="Wingdings" panose="05000000000000000000" pitchFamily="2" charset="2"/>
              <a:buChar char="ü"/>
            </a:pPr>
            <a:r>
              <a:rPr lang="en-US" b="0" i="0" dirty="0">
                <a:solidFill>
                  <a:srgbClr val="000000"/>
                </a:solidFill>
                <a:effectLst/>
              </a:rPr>
              <a:t>operators and </a:t>
            </a:r>
          </a:p>
          <a:p>
            <a:pPr>
              <a:buFont typeface="Wingdings" panose="05000000000000000000" pitchFamily="2" charset="2"/>
              <a:buChar char="ü"/>
            </a:pPr>
            <a:r>
              <a:rPr lang="en-US" b="0" i="0" dirty="0">
                <a:solidFill>
                  <a:srgbClr val="000000"/>
                </a:solidFill>
                <a:effectLst/>
              </a:rPr>
              <a:t>control statements</a:t>
            </a:r>
          </a:p>
          <a:p>
            <a:pPr marL="0" indent="0">
              <a:buNone/>
            </a:pPr>
            <a:br>
              <a:rPr lang="en-US" dirty="0"/>
            </a:br>
            <a:endParaRPr lang="en-US" dirty="0"/>
          </a:p>
        </p:txBody>
      </p:sp>
    </p:spTree>
    <p:extLst>
      <p:ext uri="{BB962C8B-B14F-4D97-AF65-F5344CB8AC3E}">
        <p14:creationId xmlns:p14="http://schemas.microsoft.com/office/powerpoint/2010/main" val="41551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0FB6-CEFC-4133-9D6C-2167E2D49353}"/>
              </a:ext>
            </a:extLst>
          </p:cNvPr>
          <p:cNvSpPr>
            <a:spLocks noGrp="1"/>
          </p:cNvSpPr>
          <p:nvPr>
            <p:ph type="title"/>
          </p:nvPr>
        </p:nvSpPr>
        <p:spPr/>
        <p:txBody>
          <a:bodyPr/>
          <a:lstStyle/>
          <a:p>
            <a:r>
              <a:rPr lang="en-US" dirty="0"/>
              <a:t>Control Statements:</a:t>
            </a:r>
          </a:p>
        </p:txBody>
      </p:sp>
      <p:sp>
        <p:nvSpPr>
          <p:cNvPr id="3" name="Content Placeholder 2">
            <a:extLst>
              <a:ext uri="{FF2B5EF4-FFF2-40B4-BE49-F238E27FC236}">
                <a16:creationId xmlns:a16="http://schemas.microsoft.com/office/drawing/2014/main" id="{E23C9D22-9836-4241-8DE7-CF35794D2A8C}"/>
              </a:ext>
            </a:extLst>
          </p:cNvPr>
          <p:cNvSpPr>
            <a:spLocks noGrp="1"/>
          </p:cNvSpPr>
          <p:nvPr>
            <p:ph idx="1"/>
          </p:nvPr>
        </p:nvSpPr>
        <p:spPr/>
        <p:txBody>
          <a:bodyPr/>
          <a:lstStyle/>
          <a:p>
            <a:r>
              <a:rPr lang="en-US" altLang="en-US" dirty="0"/>
              <a:t>if/else constructs</a:t>
            </a:r>
          </a:p>
          <a:p>
            <a:r>
              <a:rPr lang="en-US" altLang="en-US" dirty="0"/>
              <a:t>switch statement</a:t>
            </a:r>
          </a:p>
          <a:p>
            <a:r>
              <a:rPr lang="en-US" dirty="0"/>
              <a:t>looping controls, nested loops</a:t>
            </a:r>
            <a:endParaRPr lang="en-US" altLang="en-US" dirty="0"/>
          </a:p>
          <a:p>
            <a:endParaRPr lang="en-US" altLang="en-US" dirty="0"/>
          </a:p>
          <a:p>
            <a:endParaRPr lang="en-US" dirty="0"/>
          </a:p>
        </p:txBody>
      </p:sp>
    </p:spTree>
    <p:extLst>
      <p:ext uri="{BB962C8B-B14F-4D97-AF65-F5344CB8AC3E}">
        <p14:creationId xmlns:p14="http://schemas.microsoft.com/office/powerpoint/2010/main" val="540336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A2174553-9E21-4508-AC1A-213615D4B404}"/>
              </a:ext>
            </a:extLst>
          </p:cNvPr>
          <p:cNvSpPr>
            <a:spLocks noGrp="1"/>
          </p:cNvSpPr>
          <p:nvPr>
            <p:ph type="title"/>
          </p:nvPr>
        </p:nvSpPr>
        <p:spPr/>
        <p:txBody>
          <a:bodyPr/>
          <a:lstStyle/>
          <a:p>
            <a:pPr eaLnBrk="1" hangingPunct="1"/>
            <a:r>
              <a:rPr lang="en-US" altLang="en-US" dirty="0"/>
              <a:t>if/else constructs</a:t>
            </a:r>
          </a:p>
        </p:txBody>
      </p:sp>
      <p:sp>
        <p:nvSpPr>
          <p:cNvPr id="72707" name="Content Placeholder 2">
            <a:extLst>
              <a:ext uri="{FF2B5EF4-FFF2-40B4-BE49-F238E27FC236}">
                <a16:creationId xmlns:a16="http://schemas.microsoft.com/office/drawing/2014/main" id="{0A3E908A-3B41-4BFE-9592-C015714FDE3A}"/>
              </a:ext>
            </a:extLst>
          </p:cNvPr>
          <p:cNvSpPr>
            <a:spLocks noGrp="1"/>
          </p:cNvSpPr>
          <p:nvPr>
            <p:ph idx="1"/>
          </p:nvPr>
        </p:nvSpPr>
        <p:spPr/>
        <p:txBody>
          <a:bodyPr>
            <a:normAutofit fontScale="92500" lnSpcReduction="20000"/>
          </a:bodyPr>
          <a:lstStyle/>
          <a:p>
            <a:pPr eaLnBrk="1" hangingPunct="1">
              <a:buFont typeface="Arial" panose="020B0604020202020204" pitchFamily="34" charset="0"/>
              <a:buNone/>
            </a:pPr>
            <a:r>
              <a:rPr lang="en-US" altLang="en-US"/>
              <a:t>If(condition)</a:t>
            </a:r>
          </a:p>
          <a:p>
            <a:pPr eaLnBrk="1" hangingPunct="1">
              <a:buFont typeface="Arial" panose="020B0604020202020204" pitchFamily="34" charset="0"/>
              <a:buNone/>
            </a:pPr>
            <a:r>
              <a:rPr lang="en-US" altLang="en-US"/>
              <a:t>{</a:t>
            </a:r>
          </a:p>
          <a:p>
            <a:pPr eaLnBrk="1" hangingPunct="1">
              <a:buFont typeface="Arial" panose="020B0604020202020204" pitchFamily="34" charset="0"/>
              <a:buNone/>
            </a:pPr>
            <a:r>
              <a:rPr lang="en-US" altLang="en-US"/>
              <a:t>// statement execute when condition true</a:t>
            </a:r>
          </a:p>
          <a:p>
            <a:pPr eaLnBrk="1" hangingPunct="1">
              <a:buFont typeface="Arial" panose="020B0604020202020204" pitchFamily="34" charset="0"/>
              <a:buNone/>
            </a:pPr>
            <a:r>
              <a:rPr lang="en-US" altLang="en-US"/>
              <a:t>}</a:t>
            </a:r>
          </a:p>
          <a:p>
            <a:pPr eaLnBrk="1" hangingPunct="1">
              <a:buFont typeface="Arial" panose="020B0604020202020204" pitchFamily="34" charset="0"/>
              <a:buNone/>
            </a:pPr>
            <a:r>
              <a:rPr lang="en-US" altLang="en-US"/>
              <a:t>else</a:t>
            </a:r>
          </a:p>
          <a:p>
            <a:pPr eaLnBrk="1" hangingPunct="1">
              <a:buFont typeface="Arial" panose="020B0604020202020204" pitchFamily="34" charset="0"/>
              <a:buNone/>
            </a:pPr>
            <a:r>
              <a:rPr lang="en-US" altLang="en-US"/>
              <a:t>{</a:t>
            </a:r>
          </a:p>
          <a:p>
            <a:pPr eaLnBrk="1" hangingPunct="1">
              <a:buFont typeface="Arial" panose="020B0604020202020204" pitchFamily="34" charset="0"/>
              <a:buNone/>
            </a:pPr>
            <a:r>
              <a:rPr lang="en-US" altLang="en-US"/>
              <a:t>// statement execute when condition false</a:t>
            </a:r>
          </a:p>
          <a:p>
            <a:pPr eaLnBrk="1" hangingPunct="1">
              <a:buFont typeface="Arial" panose="020B0604020202020204" pitchFamily="34" charset="0"/>
              <a:buNone/>
            </a:pPr>
            <a:r>
              <a:rPr lang="en-US" altLang="en-US"/>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88D7EAEF-7EDE-4AA2-8584-322E825C5983}"/>
              </a:ext>
            </a:extLst>
          </p:cNvPr>
          <p:cNvSpPr>
            <a:spLocks noGrp="1"/>
          </p:cNvSpPr>
          <p:nvPr>
            <p:ph type="title"/>
          </p:nvPr>
        </p:nvSpPr>
        <p:spPr/>
        <p:txBody>
          <a:bodyPr/>
          <a:lstStyle/>
          <a:p>
            <a:pPr eaLnBrk="1" hangingPunct="1"/>
            <a:r>
              <a:rPr lang="en-US" altLang="en-US" dirty="0"/>
              <a:t>switch statement</a:t>
            </a:r>
          </a:p>
        </p:txBody>
      </p:sp>
      <p:sp>
        <p:nvSpPr>
          <p:cNvPr id="73731" name="Content Placeholder 2">
            <a:extLst>
              <a:ext uri="{FF2B5EF4-FFF2-40B4-BE49-F238E27FC236}">
                <a16:creationId xmlns:a16="http://schemas.microsoft.com/office/drawing/2014/main" id="{8E7394BD-F420-47A3-9DF0-F715E5C60982}"/>
              </a:ext>
            </a:extLst>
          </p:cNvPr>
          <p:cNvSpPr>
            <a:spLocks noGrp="1"/>
          </p:cNvSpPr>
          <p:nvPr>
            <p:ph idx="1"/>
          </p:nvPr>
        </p:nvSpPr>
        <p:spPr/>
        <p:txBody>
          <a:bodyPr/>
          <a:lstStyle/>
          <a:p>
            <a:pPr eaLnBrk="1" hangingPunct="1">
              <a:buFont typeface="Arial" panose="020B0604020202020204" pitchFamily="34" charset="0"/>
              <a:buNone/>
            </a:pPr>
            <a:r>
              <a:rPr lang="en-US" altLang="en-US"/>
              <a:t>To select choices/options from user it used:</a:t>
            </a:r>
          </a:p>
          <a:p>
            <a:pPr eaLnBrk="1" hangingPunct="1">
              <a:buFont typeface="Arial" panose="020B0604020202020204" pitchFamily="34" charset="0"/>
              <a:buNone/>
            </a:pPr>
            <a:r>
              <a:rPr lang="en-US" altLang="en-US"/>
              <a:t>Switch with choice (integer value like: 1,2,..)</a:t>
            </a:r>
          </a:p>
          <a:p>
            <a:pPr eaLnBrk="1" hangingPunct="1">
              <a:buFont typeface="Arial" panose="020B0604020202020204" pitchFamily="34" charset="0"/>
              <a:buNone/>
            </a:pPr>
            <a:r>
              <a:rPr lang="en-US" altLang="en-US"/>
              <a:t>Switch with choice (character value like: A,B,..)</a:t>
            </a:r>
          </a:p>
          <a:p>
            <a:pPr eaLnBrk="1" hangingPunct="1">
              <a:buFont typeface="Arial" panose="020B0604020202020204" pitchFamily="34" charset="0"/>
              <a:buNone/>
            </a:pPr>
            <a:r>
              <a:rPr lang="en-US" altLang="en-US"/>
              <a:t>Switch with choice (String value like: “ADD”,”SUB”,..)</a:t>
            </a:r>
          </a:p>
          <a:p>
            <a:pPr eaLnBrk="1" hangingPunct="1">
              <a:buFont typeface="Arial" panose="020B0604020202020204" pitchFamily="34" charset="0"/>
              <a:buNone/>
            </a:pPr>
            <a:endParaRPr lang="en-US" altLang="en-US"/>
          </a:p>
          <a:p>
            <a:pPr eaLnBrk="1" hangingPunct="1">
              <a:buFont typeface="Arial" panose="020B0604020202020204" pitchFamily="34" charset="0"/>
              <a:buNone/>
            </a:pP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DC63B-11CA-49E0-8FC4-B60E11657601}"/>
              </a:ext>
            </a:extLst>
          </p:cNvPr>
          <p:cNvSpPr>
            <a:spLocks noGrp="1"/>
          </p:cNvSpPr>
          <p:nvPr>
            <p:ph type="title"/>
          </p:nvPr>
        </p:nvSpPr>
        <p:spPr/>
        <p:txBody>
          <a:bodyPr rtlCol="0">
            <a:normAutofit fontScale="90000"/>
          </a:bodyPr>
          <a:lstStyle/>
          <a:p>
            <a:pPr>
              <a:defRPr/>
            </a:pPr>
            <a:br>
              <a:rPr lang="en-US" dirty="0"/>
            </a:br>
            <a:r>
              <a:rPr lang="en-US" dirty="0"/>
              <a:t>looping controls, nested loops</a:t>
            </a:r>
            <a:br>
              <a:rPr lang="en-US" dirty="0"/>
            </a:br>
            <a:endParaRPr lang="en-US" dirty="0"/>
          </a:p>
        </p:txBody>
      </p:sp>
      <p:sp>
        <p:nvSpPr>
          <p:cNvPr id="74755" name="Content Placeholder 2">
            <a:extLst>
              <a:ext uri="{FF2B5EF4-FFF2-40B4-BE49-F238E27FC236}">
                <a16:creationId xmlns:a16="http://schemas.microsoft.com/office/drawing/2014/main" id="{4F0A3D69-AAEA-4DF1-BC99-E88DA60F9C08}"/>
              </a:ext>
            </a:extLst>
          </p:cNvPr>
          <p:cNvSpPr>
            <a:spLocks noGrp="1"/>
          </p:cNvSpPr>
          <p:nvPr>
            <p:ph idx="1"/>
          </p:nvPr>
        </p:nvSpPr>
        <p:spPr/>
        <p:txBody>
          <a:bodyPr/>
          <a:lstStyle/>
          <a:p>
            <a:pPr eaLnBrk="1" hangingPunct="1"/>
            <a:r>
              <a:rPr lang="en-US" altLang="en-US" dirty="0"/>
              <a:t>While loop</a:t>
            </a:r>
          </a:p>
          <a:p>
            <a:pPr eaLnBrk="1" hangingPunct="1"/>
            <a:r>
              <a:rPr lang="en-US" altLang="en-US" dirty="0"/>
              <a:t>Do while loop</a:t>
            </a:r>
          </a:p>
          <a:p>
            <a:pPr eaLnBrk="1" hangingPunct="1"/>
            <a:r>
              <a:rPr lang="en-US" altLang="en-US" dirty="0"/>
              <a:t>For loop</a:t>
            </a:r>
          </a:p>
          <a:p>
            <a:pPr eaLnBrk="1" hangingPunct="1"/>
            <a:r>
              <a:rPr lang="en-US" altLang="en-US" dirty="0"/>
              <a:t>Enhanced or advanced for loop</a:t>
            </a:r>
          </a:p>
          <a:p>
            <a:pPr eaLnBrk="1" hangingPunct="1"/>
            <a:r>
              <a:rPr lang="en-US" altLang="en-US" dirty="0"/>
              <a:t>Nested loops means one loop inside another loop.</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31F5-378A-417B-931D-889ABFD2F566}"/>
              </a:ext>
            </a:extLst>
          </p:cNvPr>
          <p:cNvSpPr>
            <a:spLocks noGrp="1"/>
          </p:cNvSpPr>
          <p:nvPr>
            <p:ph type="title"/>
          </p:nvPr>
        </p:nvSpPr>
        <p:spPr/>
        <p:txBody>
          <a:bodyPr/>
          <a:lstStyle/>
          <a:p>
            <a:r>
              <a:rPr lang="en-US" dirty="0"/>
              <a:t>Enhanced For loop</a:t>
            </a:r>
          </a:p>
        </p:txBody>
      </p:sp>
      <p:sp>
        <p:nvSpPr>
          <p:cNvPr id="3" name="Content Placeholder 2">
            <a:extLst>
              <a:ext uri="{FF2B5EF4-FFF2-40B4-BE49-F238E27FC236}">
                <a16:creationId xmlns:a16="http://schemas.microsoft.com/office/drawing/2014/main" id="{0420D5BB-1446-424B-BA62-56D7D2AA9FDA}"/>
              </a:ext>
            </a:extLst>
          </p:cNvPr>
          <p:cNvSpPr>
            <a:spLocks noGrp="1"/>
          </p:cNvSpPr>
          <p:nvPr>
            <p:ph idx="1"/>
          </p:nvPr>
        </p:nvSpPr>
        <p:spPr/>
        <p:txBody>
          <a:bodyPr/>
          <a:lstStyle/>
          <a:p>
            <a:pPr marL="0" indent="0">
              <a:buNone/>
            </a:pPr>
            <a:r>
              <a:rPr lang="en-US" dirty="0"/>
              <a:t>for(</a:t>
            </a:r>
            <a:r>
              <a:rPr lang="en-US" dirty="0" err="1"/>
              <a:t>data_type</a:t>
            </a:r>
            <a:r>
              <a:rPr lang="en-US" dirty="0"/>
              <a:t> variable : array | collection)</a:t>
            </a:r>
          </a:p>
          <a:p>
            <a:pPr marL="0" indent="0">
              <a:buNone/>
            </a:pPr>
            <a:r>
              <a:rPr lang="en-US" dirty="0"/>
              <a:t>{  </a:t>
            </a:r>
          </a:p>
          <a:p>
            <a:pPr marL="0" indent="0">
              <a:buNone/>
            </a:pPr>
            <a:r>
              <a:rPr lang="en-US" dirty="0"/>
              <a:t>//body of for-each loop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336635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15AF-9D4E-4484-B45E-07DA4A4778F4}"/>
              </a:ext>
            </a:extLst>
          </p:cNvPr>
          <p:cNvSpPr>
            <a:spLocks noGrp="1"/>
          </p:cNvSpPr>
          <p:nvPr>
            <p:ph type="title"/>
          </p:nvPr>
        </p:nvSpPr>
        <p:spPr/>
        <p:txBody>
          <a:bodyPr>
            <a:normAutofit/>
          </a:bodyPr>
          <a:lstStyle/>
          <a:p>
            <a:r>
              <a:rPr lang="en-US" sz="2700" dirty="0"/>
              <a:t>Example:</a:t>
            </a:r>
          </a:p>
        </p:txBody>
      </p:sp>
      <p:sp>
        <p:nvSpPr>
          <p:cNvPr id="3" name="Content Placeholder 2">
            <a:extLst>
              <a:ext uri="{FF2B5EF4-FFF2-40B4-BE49-F238E27FC236}">
                <a16:creationId xmlns:a16="http://schemas.microsoft.com/office/drawing/2014/main" id="{693068CA-79E2-4985-B413-3EB5C92F7557}"/>
              </a:ext>
            </a:extLst>
          </p:cNvPr>
          <p:cNvSpPr>
            <a:spLocks noGrp="1"/>
          </p:cNvSpPr>
          <p:nvPr>
            <p:ph idx="1"/>
          </p:nvPr>
        </p:nvSpPr>
        <p:spPr/>
        <p:txBody>
          <a:bodyPr/>
          <a:lstStyle/>
          <a:p>
            <a:pPr marL="0" indent="0">
              <a:buNone/>
            </a:pPr>
            <a:r>
              <a:rPr lang="en-US" dirty="0"/>
              <a:t>int </a:t>
            </a:r>
            <a:r>
              <a:rPr lang="en-US" dirty="0" err="1"/>
              <a:t>myArray</a:t>
            </a:r>
            <a:r>
              <a:rPr lang="en-US" dirty="0"/>
              <a:t>[]=new int[]{11,12,13,14,15};</a:t>
            </a:r>
          </a:p>
          <a:p>
            <a:pPr marL="0" indent="0">
              <a:buNone/>
            </a:pPr>
            <a:r>
              <a:rPr lang="en-US" dirty="0"/>
              <a:t>for(int num : </a:t>
            </a:r>
            <a:r>
              <a:rPr lang="en-US" dirty="0" err="1"/>
              <a:t>myArray</a:t>
            </a:r>
            <a:r>
              <a:rPr lang="en-US" dirty="0"/>
              <a:t>)</a:t>
            </a:r>
          </a:p>
          <a:p>
            <a:pPr marL="0" indent="0">
              <a:buNone/>
            </a:pPr>
            <a:r>
              <a:rPr lang="en-US" dirty="0"/>
              <a:t>{  </a:t>
            </a:r>
          </a:p>
          <a:p>
            <a:pPr marL="0" indent="0">
              <a:buNone/>
            </a:pPr>
            <a:r>
              <a:rPr lang="en-US" dirty="0" err="1"/>
              <a:t>System.out.println</a:t>
            </a:r>
            <a:r>
              <a:rPr lang="en-US" dirty="0"/>
              <a:t>(num);</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65283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6160" y="2950369"/>
            <a:ext cx="5366147" cy="1107281"/>
          </a:xfrm>
        </p:spPr>
        <p:txBody>
          <a:bodyPr rtlCol="0">
            <a:noAutofit/>
          </a:bodyPr>
          <a:lstStyle/>
          <a:p>
            <a:pPr>
              <a:defRPr/>
            </a:pPr>
            <a:br>
              <a:rPr lang="en-US" sz="2700" dirty="0">
                <a:solidFill>
                  <a:srgbClr val="C00000"/>
                </a:solidFill>
              </a:rPr>
            </a:br>
            <a:endParaRPr lang="en-IN" sz="1050" dirty="0">
              <a:solidFill>
                <a:schemeClr val="tx1">
                  <a:lumMod val="95000"/>
                  <a:lumOff val="5000"/>
                </a:schemeClr>
              </a:solidFill>
            </a:endParaRPr>
          </a:p>
        </p:txBody>
      </p:sp>
      <p:pic>
        <p:nvPicPr>
          <p:cNvPr id="3789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6160" y="1508522"/>
            <a:ext cx="1356122" cy="247292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2607469" y="4468416"/>
            <a:ext cx="5367338" cy="85725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endParaRPr lang="en-IN" sz="1050" dirty="0">
              <a:solidFill>
                <a:schemeClr val="tx1">
                  <a:lumMod val="65000"/>
                  <a:lumOff val="35000"/>
                </a:schemeClr>
              </a:solidFill>
            </a:endParaRPr>
          </a:p>
        </p:txBody>
      </p:sp>
      <p:sp>
        <p:nvSpPr>
          <p:cNvPr id="3" name="TextBox 2">
            <a:extLst>
              <a:ext uri="{FF2B5EF4-FFF2-40B4-BE49-F238E27FC236}">
                <a16:creationId xmlns:a16="http://schemas.microsoft.com/office/drawing/2014/main" id="{5E5F36F3-A414-4F4E-9E45-E49611DAF4EA}"/>
              </a:ext>
            </a:extLst>
          </p:cNvPr>
          <p:cNvSpPr txBox="1"/>
          <p:nvPr/>
        </p:nvSpPr>
        <p:spPr>
          <a:xfrm>
            <a:off x="3873506" y="1529239"/>
            <a:ext cx="1385379" cy="369332"/>
          </a:xfrm>
          <a:prstGeom prst="rect">
            <a:avLst/>
          </a:prstGeom>
          <a:noFill/>
        </p:spPr>
        <p:txBody>
          <a:bodyPr wrap="none" rtlCol="0">
            <a:spAutoFit/>
          </a:bodyPr>
          <a:lstStyle/>
          <a:p>
            <a:r>
              <a:rPr lang="en-US" dirty="0"/>
              <a:t>Any Query??</a:t>
            </a:r>
          </a:p>
        </p:txBody>
      </p:sp>
    </p:spTree>
    <p:extLst>
      <p:ext uri="{BB962C8B-B14F-4D97-AF65-F5344CB8AC3E}">
        <p14:creationId xmlns:p14="http://schemas.microsoft.com/office/powerpoint/2010/main" val="2507906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90F02-9B44-432B-B43F-D029DEAD0CED}"/>
              </a:ext>
            </a:extLst>
          </p:cNvPr>
          <p:cNvSpPr>
            <a:spLocks noGrp="1"/>
          </p:cNvSpPr>
          <p:nvPr>
            <p:ph type="title"/>
          </p:nvPr>
        </p:nvSpPr>
        <p:spPr>
          <a:xfrm>
            <a:off x="3843324" y="167114"/>
            <a:ext cx="4430343" cy="763526"/>
          </a:xfrm>
        </p:spPr>
        <p:txBody>
          <a:bodyPr>
            <a:normAutofit/>
          </a:bodyPr>
          <a:lstStyle/>
          <a:p>
            <a:pPr algn="l"/>
            <a:r>
              <a:rPr lang="en-US" sz="2700" dirty="0">
                <a:effectLst/>
              </a:rPr>
              <a:t>Java keywords: reserve words</a:t>
            </a:r>
            <a:endParaRPr lang="en-US" sz="2700" dirty="0"/>
          </a:p>
        </p:txBody>
      </p:sp>
      <p:pic>
        <p:nvPicPr>
          <p:cNvPr id="5" name="Content Placeholder 4">
            <a:extLst>
              <a:ext uri="{FF2B5EF4-FFF2-40B4-BE49-F238E27FC236}">
                <a16:creationId xmlns:a16="http://schemas.microsoft.com/office/drawing/2014/main" id="{DE886FEF-CDE5-452F-8FD4-320BD20707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210" y="1420488"/>
            <a:ext cx="5759851" cy="3394472"/>
          </a:xfrm>
        </p:spPr>
      </p:pic>
    </p:spTree>
    <p:extLst>
      <p:ext uri="{BB962C8B-B14F-4D97-AF65-F5344CB8AC3E}">
        <p14:creationId xmlns:p14="http://schemas.microsoft.com/office/powerpoint/2010/main" val="1648166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1DAE1-E486-40EC-B950-BFFCDCABE87A}"/>
              </a:ext>
            </a:extLst>
          </p:cNvPr>
          <p:cNvSpPr>
            <a:spLocks noGrp="1"/>
          </p:cNvSpPr>
          <p:nvPr>
            <p:ph type="title"/>
          </p:nvPr>
        </p:nvSpPr>
        <p:spPr>
          <a:xfrm>
            <a:off x="1485899" y="205978"/>
            <a:ext cx="7283527" cy="479822"/>
          </a:xfrm>
        </p:spPr>
        <p:txBody>
          <a:bodyPr>
            <a:noAutofit/>
          </a:bodyPr>
          <a:lstStyle/>
          <a:p>
            <a:r>
              <a:rPr lang="en-US" sz="2400" dirty="0">
                <a:effectLst/>
              </a:rPr>
              <a:t>Variables</a:t>
            </a:r>
            <a:endParaRPr lang="en-US" sz="2400" dirty="0"/>
          </a:p>
        </p:txBody>
      </p:sp>
      <p:pic>
        <p:nvPicPr>
          <p:cNvPr id="4" name="Picture 2" descr="var.png">
            <a:extLst>
              <a:ext uri="{FF2B5EF4-FFF2-40B4-BE49-F238E27FC236}">
                <a16:creationId xmlns:a16="http://schemas.microsoft.com/office/drawing/2014/main" id="{86FD06F5-BD03-46C8-A062-E5A0567BA6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80657" y="1869055"/>
            <a:ext cx="3536156" cy="162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varTypes.png">
            <a:extLst>
              <a:ext uri="{FF2B5EF4-FFF2-40B4-BE49-F238E27FC236}">
                <a16:creationId xmlns:a16="http://schemas.microsoft.com/office/drawing/2014/main" id="{10DC8AB4-14D3-43CD-91FC-BF55780237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7255" y="2109875"/>
            <a:ext cx="3643313" cy="2778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9184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AFF4-562C-4F48-BE29-6AE00F4742A5}"/>
              </a:ext>
            </a:extLst>
          </p:cNvPr>
          <p:cNvSpPr>
            <a:spLocks noGrp="1"/>
          </p:cNvSpPr>
          <p:nvPr>
            <p:ph type="title"/>
          </p:nvPr>
        </p:nvSpPr>
        <p:spPr/>
        <p:txBody>
          <a:bodyPr rtlCol="0">
            <a:normAutofit fontScale="90000"/>
          </a:bodyPr>
          <a:lstStyle/>
          <a:p>
            <a:pPr>
              <a:defRPr/>
            </a:pPr>
            <a:r>
              <a:rPr lang="en-US" dirty="0"/>
              <a:t>		</a:t>
            </a:r>
            <a:br>
              <a:rPr lang="en-US" dirty="0"/>
            </a:br>
            <a:r>
              <a:rPr lang="en-US" dirty="0"/>
              <a:t>Data types in Java </a:t>
            </a:r>
            <a:br>
              <a:rPr lang="en-US" dirty="0"/>
            </a:br>
            <a:endParaRPr lang="en-US" dirty="0"/>
          </a:p>
        </p:txBody>
      </p:sp>
      <p:sp>
        <p:nvSpPr>
          <p:cNvPr id="48131" name="Text Placeholder 3">
            <a:extLst>
              <a:ext uri="{FF2B5EF4-FFF2-40B4-BE49-F238E27FC236}">
                <a16:creationId xmlns:a16="http://schemas.microsoft.com/office/drawing/2014/main" id="{FD5BDAF6-96D0-4711-A9E2-AA8B42105910}"/>
              </a:ext>
            </a:extLst>
          </p:cNvPr>
          <p:cNvSpPr>
            <a:spLocks noGrp="1"/>
          </p:cNvSpPr>
          <p:nvPr>
            <p:ph type="body" idx="1"/>
          </p:nvPr>
        </p:nvSpPr>
        <p:spPr/>
        <p:txBody>
          <a:bodyPr/>
          <a:lstStyle/>
          <a:p>
            <a:pPr eaLnBrk="1" hangingPunct="1"/>
            <a:r>
              <a:rPr lang="en-US" altLang="en-US"/>
              <a:t>Primitive</a:t>
            </a:r>
          </a:p>
        </p:txBody>
      </p:sp>
      <p:sp>
        <p:nvSpPr>
          <p:cNvPr id="48132" name="Content Placeholder 2">
            <a:extLst>
              <a:ext uri="{FF2B5EF4-FFF2-40B4-BE49-F238E27FC236}">
                <a16:creationId xmlns:a16="http://schemas.microsoft.com/office/drawing/2014/main" id="{B8BB13F2-4E54-4812-8E90-E95DD13B8812}"/>
              </a:ext>
            </a:extLst>
          </p:cNvPr>
          <p:cNvSpPr>
            <a:spLocks noGrp="1"/>
          </p:cNvSpPr>
          <p:nvPr>
            <p:ph sz="half" idx="2"/>
          </p:nvPr>
        </p:nvSpPr>
        <p:spPr>
          <a:xfrm>
            <a:off x="1388125" y="2142655"/>
            <a:ext cx="3174194" cy="2276294"/>
          </a:xfrm>
        </p:spPr>
        <p:txBody>
          <a:bodyPr>
            <a:normAutofit fontScale="70000" lnSpcReduction="20000"/>
          </a:bodyPr>
          <a:lstStyle/>
          <a:p>
            <a:pPr algn="l" eaLnBrk="1" hangingPunct="1"/>
            <a:r>
              <a:rPr lang="en-US" altLang="en-US" dirty="0" err="1"/>
              <a:t>boolean</a:t>
            </a:r>
            <a:r>
              <a:rPr lang="en-US" altLang="en-US" dirty="0"/>
              <a:t>		</a:t>
            </a:r>
          </a:p>
          <a:p>
            <a:pPr algn="l" eaLnBrk="1" hangingPunct="1"/>
            <a:r>
              <a:rPr lang="en-US" altLang="en-US" dirty="0"/>
              <a:t>byte</a:t>
            </a:r>
          </a:p>
          <a:p>
            <a:pPr algn="l" eaLnBrk="1" hangingPunct="1"/>
            <a:r>
              <a:rPr lang="en-US" altLang="en-US" dirty="0"/>
              <a:t>short</a:t>
            </a:r>
          </a:p>
          <a:p>
            <a:pPr algn="l" eaLnBrk="1" hangingPunct="1"/>
            <a:r>
              <a:rPr lang="en-US" altLang="en-US" dirty="0"/>
              <a:t>int</a:t>
            </a:r>
          </a:p>
          <a:p>
            <a:pPr algn="l" eaLnBrk="1" hangingPunct="1"/>
            <a:r>
              <a:rPr lang="en-US" altLang="en-US" dirty="0"/>
              <a:t>long</a:t>
            </a:r>
          </a:p>
          <a:p>
            <a:pPr algn="l" eaLnBrk="1" hangingPunct="1"/>
            <a:r>
              <a:rPr lang="en-US" altLang="en-US" dirty="0"/>
              <a:t>char</a:t>
            </a:r>
          </a:p>
          <a:p>
            <a:pPr algn="l" eaLnBrk="1" hangingPunct="1"/>
            <a:r>
              <a:rPr lang="en-US" altLang="en-US" dirty="0"/>
              <a:t>float</a:t>
            </a:r>
          </a:p>
          <a:p>
            <a:pPr algn="l" eaLnBrk="1" hangingPunct="1"/>
            <a:r>
              <a:rPr lang="en-US" altLang="en-US" dirty="0"/>
              <a:t>double</a:t>
            </a:r>
          </a:p>
          <a:p>
            <a:pPr eaLnBrk="1" hangingPunct="1"/>
            <a:endParaRPr lang="en-US" altLang="en-US" dirty="0"/>
          </a:p>
        </p:txBody>
      </p:sp>
      <p:sp>
        <p:nvSpPr>
          <p:cNvPr id="48133" name="Text Placeholder 4">
            <a:extLst>
              <a:ext uri="{FF2B5EF4-FFF2-40B4-BE49-F238E27FC236}">
                <a16:creationId xmlns:a16="http://schemas.microsoft.com/office/drawing/2014/main" id="{86850E4B-E1E3-4C2E-B7EC-E7E18C80EE4B}"/>
              </a:ext>
            </a:extLst>
          </p:cNvPr>
          <p:cNvSpPr>
            <a:spLocks noGrp="1"/>
          </p:cNvSpPr>
          <p:nvPr>
            <p:ph type="body" sz="quarter" idx="3"/>
          </p:nvPr>
        </p:nvSpPr>
        <p:spPr/>
        <p:txBody>
          <a:bodyPr/>
          <a:lstStyle/>
          <a:p>
            <a:pPr eaLnBrk="1" hangingPunct="1"/>
            <a:r>
              <a:rPr lang="en-US" altLang="en-US"/>
              <a:t>	Non primitive </a:t>
            </a:r>
          </a:p>
        </p:txBody>
      </p:sp>
      <p:sp>
        <p:nvSpPr>
          <p:cNvPr id="48134" name="Content Placeholder 5">
            <a:extLst>
              <a:ext uri="{FF2B5EF4-FFF2-40B4-BE49-F238E27FC236}">
                <a16:creationId xmlns:a16="http://schemas.microsoft.com/office/drawing/2014/main" id="{11E6F02D-9426-4A3B-9F1D-B286995D592F}"/>
              </a:ext>
            </a:extLst>
          </p:cNvPr>
          <p:cNvSpPr>
            <a:spLocks noGrp="1"/>
          </p:cNvSpPr>
          <p:nvPr>
            <p:ph sz="quarter" idx="4"/>
          </p:nvPr>
        </p:nvSpPr>
        <p:spPr>
          <a:xfrm>
            <a:off x="6103345" y="2142655"/>
            <a:ext cx="2495682" cy="2276294"/>
          </a:xfrm>
        </p:spPr>
        <p:txBody>
          <a:bodyPr>
            <a:normAutofit fontScale="70000" lnSpcReduction="20000"/>
          </a:bodyPr>
          <a:lstStyle/>
          <a:p>
            <a:pPr algn="l" eaLnBrk="1" hangingPunct="1"/>
            <a:r>
              <a:rPr lang="en-US" altLang="en-US" dirty="0"/>
              <a:t>String</a:t>
            </a:r>
          </a:p>
          <a:p>
            <a:pPr algn="l" eaLnBrk="1" hangingPunct="1"/>
            <a:r>
              <a:rPr lang="en-US" altLang="en-US" dirty="0"/>
              <a:t>Array</a:t>
            </a:r>
          </a:p>
          <a:p>
            <a:pPr algn="l" eaLnBrk="1" hangingPunct="1"/>
            <a:r>
              <a:rPr lang="en-US" altLang="en-US" dirty="0"/>
              <a:t>Class</a:t>
            </a:r>
          </a:p>
          <a:p>
            <a:pPr algn="l" eaLnBrk="1" hangingPunct="1"/>
            <a:r>
              <a:rPr lang="en-US" altLang="en-US" dirty="0"/>
              <a:t>Interface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E95CE-84B6-447D-A86A-862055C2FCC6}"/>
              </a:ext>
            </a:extLst>
          </p:cNvPr>
          <p:cNvSpPr>
            <a:spLocks noGrp="1"/>
          </p:cNvSpPr>
          <p:nvPr>
            <p:ph type="title"/>
          </p:nvPr>
        </p:nvSpPr>
        <p:spPr/>
        <p:txBody>
          <a:bodyPr/>
          <a:lstStyle/>
          <a:p>
            <a:r>
              <a:rPr lang="en-US" b="1" dirty="0">
                <a:solidFill>
                  <a:schemeClr val="tx2"/>
                </a:solidFill>
              </a:rPr>
              <a:t>Wrapper class</a:t>
            </a:r>
            <a:endParaRPr lang="en-US" dirty="0"/>
          </a:p>
        </p:txBody>
      </p:sp>
      <p:sp>
        <p:nvSpPr>
          <p:cNvPr id="3" name="Content Placeholder 2">
            <a:extLst>
              <a:ext uri="{FF2B5EF4-FFF2-40B4-BE49-F238E27FC236}">
                <a16:creationId xmlns:a16="http://schemas.microsoft.com/office/drawing/2014/main" id="{744A078B-1447-4932-A3BF-259D4BBDACD5}"/>
              </a:ext>
            </a:extLst>
          </p:cNvPr>
          <p:cNvSpPr>
            <a:spLocks noGrp="1"/>
          </p:cNvSpPr>
          <p:nvPr>
            <p:ph idx="1"/>
          </p:nvPr>
        </p:nvSpPr>
        <p:spPr>
          <a:xfrm>
            <a:off x="1690576" y="1541721"/>
            <a:ext cx="6974959" cy="3052902"/>
          </a:xfrm>
        </p:spPr>
        <p:txBody>
          <a:bodyPr>
            <a:normAutofit fontScale="85000" lnSpcReduction="20000"/>
          </a:bodyPr>
          <a:lstStyle/>
          <a:p>
            <a:pPr algn="just"/>
            <a:r>
              <a:rPr lang="en-US" i="1" dirty="0"/>
              <a:t>Some time we need to convert primitive into object and object into primitive. </a:t>
            </a:r>
          </a:p>
          <a:p>
            <a:pPr algn="just"/>
            <a:r>
              <a:rPr lang="en-US" i="1" dirty="0"/>
              <a:t>There are different scenarios, where we need to use the wrapper classes. </a:t>
            </a:r>
          </a:p>
          <a:p>
            <a:pPr algn="just"/>
            <a:r>
              <a:rPr lang="en-US" sz="2100" i="1" dirty="0"/>
              <a:t>For example In case of Serialization: We need to convert the objects into streams to perform the serialization. If we have a primitive value, we can convert it in objects through the wrapper classes. </a:t>
            </a:r>
          </a:p>
          <a:p>
            <a:pPr algn="just"/>
            <a:r>
              <a:rPr lang="en-US" sz="2100" i="1" dirty="0"/>
              <a:t>Like in collection framework works with objects only. All classes of the collection framework (</a:t>
            </a:r>
            <a:r>
              <a:rPr lang="en-US" sz="2100" i="1" dirty="0" err="1"/>
              <a:t>ArrayList</a:t>
            </a:r>
            <a:r>
              <a:rPr lang="en-US" sz="2100" i="1" dirty="0"/>
              <a:t>, LinkedList, Vector, HashSet, </a:t>
            </a:r>
            <a:r>
              <a:rPr lang="en-US" sz="2100" i="1" dirty="0" err="1"/>
              <a:t>LinkedHashSet</a:t>
            </a:r>
            <a:r>
              <a:rPr lang="en-US" sz="2100" i="1" dirty="0"/>
              <a:t>, </a:t>
            </a:r>
            <a:r>
              <a:rPr lang="en-US" sz="2100" i="1" dirty="0" err="1"/>
              <a:t>TreeSet</a:t>
            </a:r>
            <a:r>
              <a:rPr lang="en-US" sz="2100" i="1" dirty="0"/>
              <a:t>, </a:t>
            </a:r>
            <a:r>
              <a:rPr lang="en-US" sz="2100" i="1" dirty="0" err="1"/>
              <a:t>PriorityQueue</a:t>
            </a:r>
            <a:r>
              <a:rPr lang="en-US" sz="2100" i="1" dirty="0"/>
              <a:t>, </a:t>
            </a:r>
            <a:r>
              <a:rPr lang="en-US" sz="2100" i="1" dirty="0" err="1"/>
              <a:t>ArrayDeque</a:t>
            </a:r>
            <a:r>
              <a:rPr lang="en-US" sz="2100" i="1" dirty="0"/>
              <a:t>, etc.) deal with objects only. </a:t>
            </a:r>
          </a:p>
        </p:txBody>
      </p:sp>
    </p:spTree>
    <p:extLst>
      <p:ext uri="{BB962C8B-B14F-4D97-AF65-F5344CB8AC3E}">
        <p14:creationId xmlns:p14="http://schemas.microsoft.com/office/powerpoint/2010/main" val="1512740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73D05B8-64EC-459E-9BFB-EEA52CAA7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172" y="2171700"/>
            <a:ext cx="5815656" cy="2971800"/>
          </a:xfrm>
          <a:prstGeom prst="rect">
            <a:avLst/>
          </a:prstGeom>
        </p:spPr>
      </p:pic>
      <p:sp>
        <p:nvSpPr>
          <p:cNvPr id="15" name="TextBox 14">
            <a:extLst>
              <a:ext uri="{FF2B5EF4-FFF2-40B4-BE49-F238E27FC236}">
                <a16:creationId xmlns:a16="http://schemas.microsoft.com/office/drawing/2014/main" id="{03E8FFAC-ACC8-457E-B903-3354447A32D2}"/>
              </a:ext>
            </a:extLst>
          </p:cNvPr>
          <p:cNvSpPr txBox="1"/>
          <p:nvPr/>
        </p:nvSpPr>
        <p:spPr>
          <a:xfrm>
            <a:off x="483781" y="1551623"/>
            <a:ext cx="8330609" cy="738664"/>
          </a:xfrm>
          <a:prstGeom prst="rect">
            <a:avLst/>
          </a:prstGeom>
          <a:noFill/>
        </p:spPr>
        <p:txBody>
          <a:bodyPr wrap="square" rtlCol="0">
            <a:spAutoFit/>
          </a:bodyPr>
          <a:lstStyle/>
          <a:p>
            <a:r>
              <a:rPr lang="en-US" sz="2100" dirty="0">
                <a:solidFill>
                  <a:schemeClr val="tx2"/>
                </a:solidFill>
              </a:rPr>
              <a:t>A </a:t>
            </a:r>
            <a:r>
              <a:rPr lang="en-US" sz="2100" b="1" dirty="0">
                <a:solidFill>
                  <a:schemeClr val="tx2"/>
                </a:solidFill>
              </a:rPr>
              <a:t>Wrapper class </a:t>
            </a:r>
            <a:r>
              <a:rPr lang="en-US" sz="2100" dirty="0">
                <a:solidFill>
                  <a:schemeClr val="tx2"/>
                </a:solidFill>
              </a:rPr>
              <a:t>is a class whose object wraps or contains</a:t>
            </a:r>
          </a:p>
          <a:p>
            <a:r>
              <a:rPr lang="en-US" sz="2100" dirty="0">
                <a:solidFill>
                  <a:schemeClr val="tx2"/>
                </a:solidFill>
              </a:rPr>
              <a:t> primitive data types.</a:t>
            </a:r>
          </a:p>
        </p:txBody>
      </p:sp>
    </p:spTree>
    <p:extLst>
      <p:ext uri="{BB962C8B-B14F-4D97-AF65-F5344CB8AC3E}">
        <p14:creationId xmlns:p14="http://schemas.microsoft.com/office/powerpoint/2010/main" val="3490946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F1F4B-9B78-4799-AD87-63E0704FDEBD}"/>
              </a:ext>
            </a:extLst>
          </p:cNvPr>
          <p:cNvSpPr>
            <a:spLocks noGrp="1"/>
          </p:cNvSpPr>
          <p:nvPr>
            <p:ph type="title"/>
          </p:nvPr>
        </p:nvSpPr>
        <p:spPr/>
        <p:txBody>
          <a:bodyPr>
            <a:normAutofit/>
          </a:bodyPr>
          <a:lstStyle/>
          <a:p>
            <a:pPr algn="l"/>
            <a:r>
              <a:rPr lang="en-US" sz="2700" dirty="0"/>
              <a:t>				To find size of datatypes</a:t>
            </a:r>
          </a:p>
        </p:txBody>
      </p:sp>
      <p:sp>
        <p:nvSpPr>
          <p:cNvPr id="3" name="Content Placeholder 2">
            <a:extLst>
              <a:ext uri="{FF2B5EF4-FFF2-40B4-BE49-F238E27FC236}">
                <a16:creationId xmlns:a16="http://schemas.microsoft.com/office/drawing/2014/main" id="{D045AAF0-2945-4AC2-895D-44B6DD4BE317}"/>
              </a:ext>
            </a:extLst>
          </p:cNvPr>
          <p:cNvSpPr>
            <a:spLocks noGrp="1"/>
          </p:cNvSpPr>
          <p:nvPr>
            <p:ph idx="1"/>
          </p:nvPr>
        </p:nvSpPr>
        <p:spPr>
          <a:xfrm>
            <a:off x="233916" y="1297171"/>
            <a:ext cx="7709934" cy="3297451"/>
          </a:xfrm>
        </p:spPr>
        <p:txBody>
          <a:bodyPr>
            <a:normAutofit fontScale="55000" lnSpcReduction="20000"/>
          </a:bodyPr>
          <a:lstStyle/>
          <a:p>
            <a:pPr marL="0" indent="0">
              <a:buNone/>
            </a:pPr>
            <a:endParaRPr lang="en-US" dirty="0"/>
          </a:p>
          <a:p>
            <a:pPr marL="0" indent="0">
              <a:buNone/>
            </a:pPr>
            <a:endParaRPr lang="en-US" dirty="0"/>
          </a:p>
          <a:p>
            <a:pPr marL="0" indent="0">
              <a:buNone/>
            </a:pPr>
            <a:r>
              <a:rPr lang="en-US" dirty="0"/>
              <a:t>class </a:t>
            </a:r>
            <a:r>
              <a:rPr lang="en-US" dirty="0" err="1"/>
              <a:t>MainClass</a:t>
            </a:r>
            <a:endParaRPr lang="en-US" dirty="0"/>
          </a:p>
          <a:p>
            <a:pPr marL="0" indent="0">
              <a:buNone/>
            </a:pPr>
            <a:r>
              <a:rPr lang="en-US" dirty="0"/>
              <a:t>{</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a:t>
            </a:r>
            <a:r>
              <a:rPr lang="en-US" sz="2200" dirty="0" err="1"/>
              <a:t>System.out.println</a:t>
            </a:r>
            <a:r>
              <a:rPr lang="en-US" sz="2200" dirty="0"/>
              <a:t>("Size of int: " + (</a:t>
            </a:r>
            <a:r>
              <a:rPr lang="en-US" sz="2200" dirty="0" err="1"/>
              <a:t>Integer.SIZE</a:t>
            </a:r>
            <a:r>
              <a:rPr lang="en-US" sz="2200" dirty="0"/>
              <a:t>/8) + " bytes.");</a:t>
            </a:r>
          </a:p>
          <a:p>
            <a:pPr marL="0" indent="0">
              <a:buNone/>
            </a:pPr>
            <a:r>
              <a:rPr lang="en-US" sz="2200" dirty="0"/>
              <a:t> 	</a:t>
            </a:r>
            <a:r>
              <a:rPr lang="en-US" sz="2200" dirty="0" err="1"/>
              <a:t>System.out.println</a:t>
            </a:r>
            <a:r>
              <a:rPr lang="en-US" sz="2200" dirty="0"/>
              <a:t>("Size of long: " + (</a:t>
            </a:r>
            <a:r>
              <a:rPr lang="en-US" sz="2200" dirty="0" err="1"/>
              <a:t>Long.SIZE</a:t>
            </a:r>
            <a:r>
              <a:rPr lang="en-US" sz="2200" dirty="0"/>
              <a:t>/8) + " bytes.");</a:t>
            </a:r>
          </a:p>
          <a:p>
            <a:pPr marL="0" indent="0">
              <a:buNone/>
            </a:pPr>
            <a:r>
              <a:rPr lang="en-US" sz="2200" dirty="0"/>
              <a:t>  	</a:t>
            </a:r>
            <a:r>
              <a:rPr lang="en-US" sz="2200" dirty="0" err="1"/>
              <a:t>System.out.println</a:t>
            </a:r>
            <a:r>
              <a:rPr lang="en-US" sz="2200" dirty="0"/>
              <a:t>("Size of char: " + (</a:t>
            </a:r>
            <a:r>
              <a:rPr lang="en-US" sz="2200" dirty="0" err="1"/>
              <a:t>Character.SIZE</a:t>
            </a:r>
            <a:r>
              <a:rPr lang="en-US" sz="2200" dirty="0"/>
              <a:t>/8) + " bytes.");</a:t>
            </a:r>
          </a:p>
          <a:p>
            <a:pPr marL="0" indent="0">
              <a:buNone/>
            </a:pPr>
            <a:r>
              <a:rPr lang="en-US" sz="2200" dirty="0"/>
              <a:t>  	</a:t>
            </a:r>
            <a:r>
              <a:rPr lang="en-US" sz="2200" dirty="0" err="1"/>
              <a:t>System.out.println</a:t>
            </a:r>
            <a:r>
              <a:rPr lang="en-US" sz="2200" dirty="0"/>
              <a:t>("Size of float: " + (</a:t>
            </a:r>
            <a:r>
              <a:rPr lang="en-US" sz="2200" dirty="0" err="1"/>
              <a:t>Float.SIZE</a:t>
            </a:r>
            <a:r>
              <a:rPr lang="en-US" sz="2200" dirty="0"/>
              <a:t>/8) + " bytes.");</a:t>
            </a:r>
          </a:p>
          <a:p>
            <a:pPr marL="0" indent="0">
              <a:buNone/>
            </a:pPr>
            <a:r>
              <a:rPr lang="en-US" sz="2200" dirty="0"/>
              <a:t>  	</a:t>
            </a:r>
            <a:r>
              <a:rPr lang="en-US" sz="2200" dirty="0" err="1"/>
              <a:t>System.out.println</a:t>
            </a:r>
            <a:r>
              <a:rPr lang="en-US" sz="2200" dirty="0"/>
              <a:t>("Size of double: " + (</a:t>
            </a:r>
            <a:r>
              <a:rPr lang="en-US" sz="2200" dirty="0" err="1"/>
              <a:t>Double.SIZE</a:t>
            </a:r>
            <a:r>
              <a:rPr lang="en-US" sz="2200" dirty="0"/>
              <a:t>/8) + " bytes.");</a:t>
            </a:r>
          </a:p>
          <a:p>
            <a:pPr marL="0" indent="0">
              <a:buNone/>
            </a:pPr>
            <a:r>
              <a:rPr lang="en-US" dirty="0"/>
              <a:t>     }</a:t>
            </a:r>
          </a:p>
          <a:p>
            <a:pPr marL="0" indent="0">
              <a:buNone/>
            </a:pPr>
            <a:r>
              <a:rPr lang="en-US" dirty="0"/>
              <a:t>}</a:t>
            </a:r>
          </a:p>
        </p:txBody>
      </p:sp>
      <p:pic>
        <p:nvPicPr>
          <p:cNvPr id="4" name="Picture 3">
            <a:extLst>
              <a:ext uri="{FF2B5EF4-FFF2-40B4-BE49-F238E27FC236}">
                <a16:creationId xmlns:a16="http://schemas.microsoft.com/office/drawing/2014/main" id="{C9EBE416-6FAF-451A-89BB-6248F73A369B}"/>
              </a:ext>
            </a:extLst>
          </p:cNvPr>
          <p:cNvPicPr>
            <a:picLocks noChangeAspect="1"/>
          </p:cNvPicPr>
          <p:nvPr/>
        </p:nvPicPr>
        <p:blipFill>
          <a:blip r:embed="rId2"/>
          <a:stretch>
            <a:fillRect/>
          </a:stretch>
        </p:blipFill>
        <p:spPr>
          <a:xfrm>
            <a:off x="6199135" y="3753292"/>
            <a:ext cx="2824251" cy="1245339"/>
          </a:xfrm>
          <a:prstGeom prst="rect">
            <a:avLst/>
          </a:prstGeom>
        </p:spPr>
      </p:pic>
    </p:spTree>
    <p:extLst>
      <p:ext uri="{BB962C8B-B14F-4D97-AF65-F5344CB8AC3E}">
        <p14:creationId xmlns:p14="http://schemas.microsoft.com/office/powerpoint/2010/main" val="3777351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32E2D-C2D9-4425-ADBA-B15262C9EA59}"/>
              </a:ext>
            </a:extLst>
          </p:cNvPr>
          <p:cNvSpPr>
            <a:spLocks noGrp="1"/>
          </p:cNvSpPr>
          <p:nvPr>
            <p:ph type="title"/>
          </p:nvPr>
        </p:nvSpPr>
        <p:spPr>
          <a:xfrm>
            <a:off x="1143000" y="205979"/>
            <a:ext cx="6515100" cy="857250"/>
          </a:xfrm>
        </p:spPr>
        <p:txBody>
          <a:bodyPr>
            <a:noAutofit/>
          </a:bodyPr>
          <a:lstStyle/>
          <a:p>
            <a:br>
              <a:rPr lang="en-US" sz="2400" dirty="0"/>
            </a:br>
            <a:r>
              <a:rPr lang="en-US" sz="2400" dirty="0">
                <a:solidFill>
                  <a:schemeClr val="tx2"/>
                </a:solidFill>
              </a:rPr>
              <a:t>autoboxing and unboxing</a:t>
            </a:r>
          </a:p>
        </p:txBody>
      </p:sp>
      <p:sp>
        <p:nvSpPr>
          <p:cNvPr id="3" name="Content Placeholder 2">
            <a:extLst>
              <a:ext uri="{FF2B5EF4-FFF2-40B4-BE49-F238E27FC236}">
                <a16:creationId xmlns:a16="http://schemas.microsoft.com/office/drawing/2014/main" id="{1A3D0C97-0C70-49B6-A822-20A2DE5FF925}"/>
              </a:ext>
            </a:extLst>
          </p:cNvPr>
          <p:cNvSpPr>
            <a:spLocks noGrp="1"/>
          </p:cNvSpPr>
          <p:nvPr>
            <p:ph idx="1"/>
          </p:nvPr>
        </p:nvSpPr>
        <p:spPr/>
        <p:txBody>
          <a:bodyPr/>
          <a:lstStyle/>
          <a:p>
            <a:pPr marL="0" indent="0" algn="just">
              <a:buNone/>
            </a:pPr>
            <a:r>
              <a:rPr lang="en-US" sz="2400" dirty="0"/>
              <a:t>Important :</a:t>
            </a:r>
            <a:r>
              <a:rPr lang="en-US" sz="2400" dirty="0">
                <a:solidFill>
                  <a:schemeClr val="tx2"/>
                </a:solidFill>
              </a:rPr>
              <a:t>what is autoboxing and unboxing?</a:t>
            </a:r>
            <a:endParaRPr lang="en-US" sz="2400" dirty="0"/>
          </a:p>
          <a:p>
            <a:pPr marL="0" indent="0" algn="just">
              <a:buNone/>
            </a:pPr>
            <a:r>
              <a:rPr lang="en-US" sz="2400" dirty="0"/>
              <a:t>The wrapper class in Java provides the mechanism to convert primitive into object and object into primitive.</a:t>
            </a:r>
          </a:p>
          <a:p>
            <a:pPr marL="0" indent="0" algn="just">
              <a:buNone/>
            </a:pPr>
            <a:r>
              <a:rPr lang="en-US" sz="2400" dirty="0"/>
              <a:t>The automatic conversion of primitive into an object is known as </a:t>
            </a:r>
            <a:r>
              <a:rPr lang="en-US" sz="2400" dirty="0">
                <a:solidFill>
                  <a:srgbClr val="C00000"/>
                </a:solidFill>
              </a:rPr>
              <a:t>autoboxing</a:t>
            </a:r>
            <a:r>
              <a:rPr lang="en-US" sz="2400" dirty="0"/>
              <a:t> and vice-versa </a:t>
            </a:r>
            <a:r>
              <a:rPr lang="en-US" sz="2400" dirty="0">
                <a:solidFill>
                  <a:srgbClr val="C00000"/>
                </a:solidFill>
              </a:rPr>
              <a:t>unboxing</a:t>
            </a:r>
            <a:r>
              <a:rPr lang="en-US" sz="2400" dirty="0"/>
              <a:t>.</a:t>
            </a:r>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1268016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670</Words>
  <Application>Microsoft Office PowerPoint</Application>
  <PresentationFormat>On-screen Show (16:9)</PresentationFormat>
  <Paragraphs>204</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vt:lpstr>
      <vt:lpstr>Calibri</vt:lpstr>
      <vt:lpstr>Segoe UI</vt:lpstr>
      <vt:lpstr>Wingdings</vt:lpstr>
      <vt:lpstr>Office Theme</vt:lpstr>
      <vt:lpstr>CAP615 PROGRAMMING IN JAVA</vt:lpstr>
      <vt:lpstr>Basic java concepts </vt:lpstr>
      <vt:lpstr>Java keywords: reserve words</vt:lpstr>
      <vt:lpstr>Variables</vt:lpstr>
      <vt:lpstr>   Data types in Java  </vt:lpstr>
      <vt:lpstr>Wrapper class</vt:lpstr>
      <vt:lpstr>PowerPoint Presentation</vt:lpstr>
      <vt:lpstr>    To find size of datatypes</vt:lpstr>
      <vt:lpstr> autoboxing and unboxing</vt:lpstr>
      <vt:lpstr>PowerPoint Presentation</vt:lpstr>
      <vt:lpstr>Operators</vt:lpstr>
      <vt:lpstr>PowerPoint Presentation</vt:lpstr>
      <vt:lpstr>Arithmetic operators</vt:lpstr>
      <vt:lpstr> Assignment Operators </vt:lpstr>
      <vt:lpstr>Comparison operators</vt:lpstr>
      <vt:lpstr> Logical operators </vt:lpstr>
      <vt:lpstr> Bitwise operators </vt:lpstr>
      <vt:lpstr> Unary Operators in Java </vt:lpstr>
      <vt:lpstr> Ternary Operator </vt:lpstr>
      <vt:lpstr>Control Statements:</vt:lpstr>
      <vt:lpstr>if/else constructs</vt:lpstr>
      <vt:lpstr>switch statement</vt:lpstr>
      <vt:lpstr> looping controls, nested loops </vt:lpstr>
      <vt:lpstr>Enhanced For loop</vt:lpstr>
      <vt:lpstr>Example:</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2023-02-01T18:12:10Z</dcterms:modified>
</cp:coreProperties>
</file>