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362" r:id="rId3"/>
    <p:sldId id="363" r:id="rId4"/>
    <p:sldId id="364" r:id="rId5"/>
    <p:sldId id="302" r:id="rId6"/>
    <p:sldId id="445" r:id="rId7"/>
    <p:sldId id="446" r:id="rId8"/>
    <p:sldId id="402" r:id="rId9"/>
    <p:sldId id="403" r:id="rId10"/>
    <p:sldId id="404" r:id="rId11"/>
    <p:sldId id="405" r:id="rId12"/>
    <p:sldId id="406" r:id="rId13"/>
    <p:sldId id="407" r:id="rId14"/>
    <p:sldId id="408" r:id="rId15"/>
    <p:sldId id="395" r:id="rId16"/>
    <p:sldId id="412" r:id="rId17"/>
    <p:sldId id="399" r:id="rId18"/>
    <p:sldId id="413" r:id="rId19"/>
    <p:sldId id="298" r:id="rId20"/>
    <p:sldId id="299" r:id="rId21"/>
    <p:sldId id="300" r:id="rId22"/>
    <p:sldId id="414" r:id="rId23"/>
    <p:sldId id="415" r:id="rId24"/>
    <p:sldId id="35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97"/>
    <a:srgbClr val="0000CC"/>
    <a:srgbClr val="003635"/>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85000" lnSpcReduction="20000"/>
          </a:bodyPr>
          <a:lstStyle/>
          <a:p>
            <a:pPr algn="ctr" fontAlgn="auto">
              <a:spcBef>
                <a:spcPts val="0"/>
              </a:spcBef>
              <a:spcAft>
                <a:spcPts val="0"/>
              </a:spcAft>
              <a:defRPr/>
            </a:pPr>
            <a:r>
              <a:rPr lang="en-US" sz="2000" dirty="0">
                <a:solidFill>
                  <a:schemeClr val="tx1"/>
                </a:solidFill>
              </a:rPr>
              <a:t>					</a:t>
            </a:r>
            <a:r>
              <a:rPr lang="en-US" sz="2000" dirty="0">
                <a:solidFill>
                  <a:schemeClr val="bg1"/>
                </a:solidFill>
              </a:rPr>
              <a:t>Presented by</a:t>
            </a:r>
          </a:p>
          <a:p>
            <a:pPr algn="ctr" fontAlgn="auto">
              <a:spcBef>
                <a:spcPts val="0"/>
              </a:spcBef>
              <a:spcAft>
                <a:spcPts val="0"/>
              </a:spcAft>
              <a:defRPr/>
            </a:pPr>
            <a:r>
              <a:rPr lang="en-US" sz="2000" dirty="0">
                <a:solidFill>
                  <a:schemeClr val="bg1"/>
                </a:solidFill>
              </a:rPr>
              <a:t>				Kumar Vishal</a:t>
            </a:r>
          </a:p>
          <a:p>
            <a:pPr algn="ctr" fontAlgn="auto">
              <a:spcBef>
                <a:spcPts val="0"/>
              </a:spcBef>
              <a:spcAft>
                <a:spcPts val="0"/>
              </a:spcAft>
              <a:defRPr/>
            </a:pP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714" y="1593554"/>
            <a:ext cx="5576888" cy="3241633"/>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extLst>
              <p:ext uri="{D42A27DB-BD31-4B8C-83A1-F6EECF244321}">
                <p14:modId xmlns:p14="http://schemas.microsoft.com/office/powerpoint/2010/main" val="757956192"/>
              </p:ext>
            </p:extLst>
          </p:nvPr>
        </p:nvGraphicFramePr>
        <p:xfrm>
          <a:off x="2179674" y="1345676"/>
          <a:ext cx="5932968" cy="2502156"/>
        </p:xfrm>
        <a:graphic>
          <a:graphicData uri="http://schemas.openxmlformats.org/drawingml/2006/table">
            <a:tbl>
              <a:tblPr/>
              <a:tblGrid>
                <a:gridCol w="2083503">
                  <a:extLst>
                    <a:ext uri="{9D8B030D-6E8A-4147-A177-3AD203B41FA5}">
                      <a16:colId xmlns:a16="http://schemas.microsoft.com/office/drawing/2014/main" val="970190133"/>
                    </a:ext>
                  </a:extLst>
                </a:gridCol>
                <a:gridCol w="1830892">
                  <a:extLst>
                    <a:ext uri="{9D8B030D-6E8A-4147-A177-3AD203B41FA5}">
                      <a16:colId xmlns:a16="http://schemas.microsoft.com/office/drawing/2014/main" val="2401438009"/>
                    </a:ext>
                  </a:extLst>
                </a:gridCol>
                <a:gridCol w="2018573">
                  <a:extLst>
                    <a:ext uri="{9D8B030D-6E8A-4147-A177-3AD203B41FA5}">
                      <a16:colId xmlns:a16="http://schemas.microsoft.com/office/drawing/2014/main" val="895920321"/>
                    </a:ext>
                  </a:extLst>
                </a:gridCol>
              </a:tblGrid>
              <a:tr h="299291">
                <a:tc>
                  <a:txBody>
                    <a:bodyPr/>
                    <a:lstStyle/>
                    <a:p>
                      <a:pPr algn="l" fontAlgn="t"/>
                      <a:r>
                        <a:rPr lang="en-US" sz="2100">
                          <a:effectLst/>
                        </a:rPr>
                        <a:t>Operator</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Name</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Example</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299291">
                <a:tc>
                  <a:txBody>
                    <a:bodyPr/>
                    <a:lstStyle/>
                    <a:p>
                      <a:pPr algn="l" fontAlgn="t"/>
                      <a:r>
                        <a:rPr lang="en-US" sz="2100" dirty="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Addition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Subtraction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Multiplication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Division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Modulus</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1485900" y="205978"/>
            <a:ext cx="7307226" cy="53697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extLst>
              <p:ext uri="{D42A27DB-BD31-4B8C-83A1-F6EECF244321}">
                <p14:modId xmlns:p14="http://schemas.microsoft.com/office/powerpoint/2010/main" val="3919813035"/>
              </p:ext>
            </p:extLst>
          </p:nvPr>
        </p:nvGraphicFramePr>
        <p:xfrm>
          <a:off x="1796902" y="1307804"/>
          <a:ext cx="5220585" cy="4081248"/>
        </p:xfrm>
        <a:graphic>
          <a:graphicData uri="http://schemas.openxmlformats.org/drawingml/2006/table">
            <a:tbl>
              <a:tblPr/>
              <a:tblGrid>
                <a:gridCol w="1737975">
                  <a:extLst>
                    <a:ext uri="{9D8B030D-6E8A-4147-A177-3AD203B41FA5}">
                      <a16:colId xmlns:a16="http://schemas.microsoft.com/office/drawing/2014/main" val="1207372803"/>
                    </a:ext>
                  </a:extLst>
                </a:gridCol>
                <a:gridCol w="1737975">
                  <a:extLst>
                    <a:ext uri="{9D8B030D-6E8A-4147-A177-3AD203B41FA5}">
                      <a16:colId xmlns:a16="http://schemas.microsoft.com/office/drawing/2014/main" val="4055717729"/>
                    </a:ext>
                  </a:extLst>
                </a:gridCol>
                <a:gridCol w="1744635">
                  <a:extLst>
                    <a:ext uri="{9D8B030D-6E8A-4147-A177-3AD203B41FA5}">
                      <a16:colId xmlns:a16="http://schemas.microsoft.com/office/drawing/2014/main" val="2271809420"/>
                    </a:ext>
                  </a:extLst>
                </a:gridCol>
              </a:tblGrid>
              <a:tr h="268472">
                <a:tc>
                  <a:txBody>
                    <a:bodyPr/>
                    <a:lstStyle/>
                    <a:p>
                      <a:pPr algn="l" fontAlgn="t"/>
                      <a:r>
                        <a:rPr lang="en-US" sz="1800">
                          <a:effectLst/>
                        </a:rPr>
                        <a:t>Operator</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Same As</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x = 5</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5</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268472">
                <a:tc>
                  <a:txBody>
                    <a:bodyPr/>
                    <a:lstStyle/>
                    <a:p>
                      <a:pPr algn="l" fontAlgn="t"/>
                      <a:r>
                        <a:rPr lang="en-US" sz="1800" dirty="0">
                          <a:effectLst/>
                        </a:rPr>
                        <a:t>&amp;=</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&amp;=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&amp;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268472">
                <a:tc>
                  <a:txBody>
                    <a:bodyPr/>
                    <a:lstStyle/>
                    <a:p>
                      <a:pPr algn="l" fontAlgn="t"/>
                      <a:r>
                        <a:rPr lang="en-US" sz="1800" dirty="0">
                          <a:effectLst/>
                        </a:rPr>
                        <a:t>&gt;&gt;=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&gt;&gt;=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&gt;&gt;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268472">
                <a:tc>
                  <a:txBody>
                    <a:bodyPr/>
                    <a:lstStyle/>
                    <a:p>
                      <a:pPr algn="l" fontAlgn="t"/>
                      <a:r>
                        <a:rPr lang="en-US" sz="1800">
                          <a:effectLst/>
                        </a:rPr>
                        <a:t>&lt;&lt;=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&lt;&lt;=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 x &lt;&lt;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1485900" y="205978"/>
            <a:ext cx="6172200" cy="594122"/>
          </a:xfrm>
        </p:spPr>
        <p:txBody>
          <a:bodyPr>
            <a:normAutofit fontScale="90000"/>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1485900" y="914401"/>
          <a:ext cx="6172200" cy="4048955"/>
        </p:xfrm>
        <a:graphic>
          <a:graphicData uri="http://schemas.openxmlformats.org/drawingml/2006/table">
            <a:tbl>
              <a:tblPr/>
              <a:tblGrid>
                <a:gridCol w="1708377">
                  <a:extLst>
                    <a:ext uri="{9D8B030D-6E8A-4147-A177-3AD203B41FA5}">
                      <a16:colId xmlns:a16="http://schemas.microsoft.com/office/drawing/2014/main" val="2885468760"/>
                    </a:ext>
                  </a:extLst>
                </a:gridCol>
                <a:gridCol w="2401175">
                  <a:extLst>
                    <a:ext uri="{9D8B030D-6E8A-4147-A177-3AD203B41FA5}">
                      <a16:colId xmlns:a16="http://schemas.microsoft.com/office/drawing/2014/main" val="2193482862"/>
                    </a:ext>
                  </a:extLst>
                </a:gridCol>
                <a:gridCol w="2062648">
                  <a:extLst>
                    <a:ext uri="{9D8B030D-6E8A-4147-A177-3AD203B41FA5}">
                      <a16:colId xmlns:a16="http://schemas.microsoft.com/office/drawing/2014/main" val="1563821791"/>
                    </a:ext>
                  </a:extLst>
                </a:gridCol>
              </a:tblGrid>
              <a:tr h="474317">
                <a:tc>
                  <a:txBody>
                    <a:bodyPr/>
                    <a:lstStyle/>
                    <a:p>
                      <a:pPr algn="l" fontAlgn="t"/>
                      <a:r>
                        <a:rPr lang="en-US" sz="2100">
                          <a:effectLst/>
                        </a:rPr>
                        <a:t>Operator</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Name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Example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568837">
                <a:tc>
                  <a:txBody>
                    <a:bodyPr/>
                    <a:lstStyle/>
                    <a:p>
                      <a:pPr algn="l" fontAlgn="t"/>
                      <a:r>
                        <a:rPr lang="en-US" sz="21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568837">
                <a:tc>
                  <a:txBody>
                    <a:bodyPr/>
                    <a:lstStyle/>
                    <a:p>
                      <a:pPr algn="l" fontAlgn="t"/>
                      <a:r>
                        <a:rPr lang="en-US" sz="21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Not equal</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568837">
                <a:tc>
                  <a:txBody>
                    <a:bodyPr/>
                    <a:lstStyle/>
                    <a:p>
                      <a:pPr algn="l" fontAlgn="t"/>
                      <a:r>
                        <a:rPr lang="en-US" sz="2100" dirty="0">
                          <a:effectLst/>
                        </a:rPr>
                        <a:t>&gt;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Greater than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&gt;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568837">
                <a:tc>
                  <a:txBody>
                    <a:bodyPr/>
                    <a:lstStyle/>
                    <a:p>
                      <a:pPr algn="l" fontAlgn="t"/>
                      <a:r>
                        <a:rPr lang="en-US" sz="2100">
                          <a:effectLst/>
                        </a:rPr>
                        <a:t>&lt;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Less than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&lt;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824974">
                <a:tc>
                  <a:txBody>
                    <a:bodyPr/>
                    <a:lstStyle/>
                    <a:p>
                      <a:pPr algn="l" fontAlgn="t"/>
                      <a:r>
                        <a:rPr lang="en-US" sz="2100">
                          <a:effectLst/>
                        </a:rPr>
                        <a:t>&gt;=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Greater than or 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&gt;=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474317">
                <a:tc>
                  <a:txBody>
                    <a:bodyPr/>
                    <a:lstStyle/>
                    <a:p>
                      <a:pPr algn="l" fontAlgn="t"/>
                      <a:r>
                        <a:rPr lang="en-US" sz="2100">
                          <a:effectLst/>
                        </a:rPr>
                        <a:t>&lt;=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Less than or 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dirty="0">
                          <a:effectLst/>
                        </a:rPr>
                        <a:t>x &lt;=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1485900" y="205978"/>
            <a:ext cx="6172200" cy="651272"/>
          </a:xfrm>
        </p:spPr>
        <p:txBody>
          <a:bodyPr>
            <a:normAutofit fontScale="90000"/>
          </a:bodyPr>
          <a:lstStyle/>
          <a:p>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1485900" y="1371600"/>
          <a:ext cx="6286501" cy="2471604"/>
        </p:xfrm>
        <a:graphic>
          <a:graphicData uri="http://schemas.openxmlformats.org/drawingml/2006/table">
            <a:tbl>
              <a:tblPr/>
              <a:tblGrid>
                <a:gridCol w="1042404">
                  <a:extLst>
                    <a:ext uri="{9D8B030D-6E8A-4147-A177-3AD203B41FA5}">
                      <a16:colId xmlns:a16="http://schemas.microsoft.com/office/drawing/2014/main" val="2786966154"/>
                    </a:ext>
                  </a:extLst>
                </a:gridCol>
                <a:gridCol w="1050424">
                  <a:extLst>
                    <a:ext uri="{9D8B030D-6E8A-4147-A177-3AD203B41FA5}">
                      <a16:colId xmlns:a16="http://schemas.microsoft.com/office/drawing/2014/main" val="630370972"/>
                    </a:ext>
                  </a:extLst>
                </a:gridCol>
                <a:gridCol w="2581955">
                  <a:extLst>
                    <a:ext uri="{9D8B030D-6E8A-4147-A177-3AD203B41FA5}">
                      <a16:colId xmlns:a16="http://schemas.microsoft.com/office/drawing/2014/main" val="4177750540"/>
                    </a:ext>
                  </a:extLst>
                </a:gridCol>
                <a:gridCol w="1611718">
                  <a:extLst>
                    <a:ext uri="{9D8B030D-6E8A-4147-A177-3AD203B41FA5}">
                      <a16:colId xmlns:a16="http://schemas.microsoft.com/office/drawing/2014/main" val="3680486041"/>
                    </a:ext>
                  </a:extLst>
                </a:gridCol>
              </a:tblGrid>
              <a:tr h="416286">
                <a:tc>
                  <a:txBody>
                    <a:bodyPr/>
                    <a:lstStyle/>
                    <a:p>
                      <a:pPr algn="l" fontAlgn="t"/>
                      <a:r>
                        <a:rPr lang="en-US" sz="1800" dirty="0">
                          <a:effectLst/>
                        </a:rPr>
                        <a:t>Operator</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Name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685106">
                <a:tc>
                  <a:txBody>
                    <a:bodyPr/>
                    <a:lstStyle/>
                    <a:p>
                      <a:pPr algn="l" fontAlgn="t"/>
                      <a:r>
                        <a:rPr lang="en-US" sz="1800" dirty="0">
                          <a:effectLst/>
                        </a:rPr>
                        <a:t>&amp;&amp; </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Logical and</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true if both statements are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&lt; 5 &amp;&amp;  x &lt; 10</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685106">
                <a:tc>
                  <a:txBody>
                    <a:bodyPr/>
                    <a:lstStyle/>
                    <a:p>
                      <a:pPr algn="l" fontAlgn="t"/>
                      <a:r>
                        <a:rPr lang="en-US" sz="1800">
                          <a:effectLst/>
                        </a:rPr>
                        <a:t>|| </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Logical or</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true if one of the statements is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&lt; 5 || x &lt; 4</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685106">
                <a:tc>
                  <a:txBody>
                    <a:bodyPr/>
                    <a:lstStyle/>
                    <a:p>
                      <a:pPr algn="l" fontAlgn="t"/>
                      <a:r>
                        <a:rPr lang="en-US" sz="18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Logical not</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Reverse the result, returns false if the result is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&lt; 5 &amp;&amp; x &lt; 10)</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1485900" y="205978"/>
            <a:ext cx="6172200" cy="594122"/>
          </a:xfrm>
        </p:spPr>
        <p:txBody>
          <a:bodyPr>
            <a:normAutofit fontScale="90000"/>
          </a:bodyPr>
          <a:lstStyle/>
          <a:p>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extLst>
              <p:ext uri="{D42A27DB-BD31-4B8C-83A1-F6EECF244321}">
                <p14:modId xmlns:p14="http://schemas.microsoft.com/office/powerpoint/2010/main" val="3149023728"/>
              </p:ext>
            </p:extLst>
          </p:nvPr>
        </p:nvGraphicFramePr>
        <p:xfrm>
          <a:off x="2264734" y="1339702"/>
          <a:ext cx="4021765" cy="3689500"/>
        </p:xfrm>
        <a:graphic>
          <a:graphicData uri="http://schemas.openxmlformats.org/drawingml/2006/table">
            <a:tbl>
              <a:tblPr/>
              <a:tblGrid>
                <a:gridCol w="993905">
                  <a:extLst>
                    <a:ext uri="{9D8B030D-6E8A-4147-A177-3AD203B41FA5}">
                      <a16:colId xmlns:a16="http://schemas.microsoft.com/office/drawing/2014/main" val="3320324983"/>
                    </a:ext>
                  </a:extLst>
                </a:gridCol>
                <a:gridCol w="3027860">
                  <a:extLst>
                    <a:ext uri="{9D8B030D-6E8A-4147-A177-3AD203B41FA5}">
                      <a16:colId xmlns:a16="http://schemas.microsoft.com/office/drawing/2014/main" val="1073576391"/>
                    </a:ext>
                  </a:extLst>
                </a:gridCol>
              </a:tblGrid>
              <a:tr h="459075">
                <a:tc>
                  <a:txBody>
                    <a:bodyPr/>
                    <a:lstStyle/>
                    <a:p>
                      <a:pPr algn="ctr" fontAlgn="t"/>
                      <a:r>
                        <a:rPr lang="en-US" sz="1500" dirty="0">
                          <a:effectLst/>
                        </a:rPr>
                        <a:t>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Description</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459075">
                <a:tc>
                  <a:txBody>
                    <a:bodyPr/>
                    <a:lstStyle/>
                    <a:p>
                      <a:pPr fontAlgn="t"/>
                      <a:r>
                        <a:rPr lang="en-US" sz="1500">
                          <a:effectLst/>
                        </a:rPr>
                        <a:t>&amp;</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AND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459075">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OR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459075">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XOR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659934">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Ones Complement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596633">
                <a:tc>
                  <a:txBody>
                    <a:bodyPr/>
                    <a:lstStyle/>
                    <a:p>
                      <a:pPr fontAlgn="t"/>
                      <a:r>
                        <a:rPr lang="en-US" sz="1500">
                          <a:effectLst/>
                        </a:rPr>
                        <a:t>&lt;&lt;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Left Shift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596633">
                <a:tc>
                  <a:txBody>
                    <a:bodyPr/>
                    <a:lstStyle/>
                    <a:p>
                      <a:pPr fontAlgn="t"/>
                      <a:r>
                        <a:rPr lang="en-US" sz="1500">
                          <a:effectLst/>
                        </a:rPr>
                        <a:t>&gt;&gt;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Right Shift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135565" y="1406128"/>
            <a:ext cx="6172200" cy="3737372"/>
          </a:xfrm>
        </p:spPr>
        <p:txBody>
          <a:bodyPr>
            <a:normAutofit/>
          </a:bodyPr>
          <a:lstStyle/>
          <a:p>
            <a:pPr marL="0" indent="0" algn="just">
              <a:buNone/>
            </a:pPr>
            <a:r>
              <a:rPr lang="en-US" sz="2400"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4803679" y="2682635"/>
            <a:ext cx="3170740" cy="1961134"/>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altLang="en-US" dirty="0"/>
              <a:t>if/else constructs</a:t>
            </a:r>
          </a:p>
          <a:p>
            <a:r>
              <a:rPr lang="en-US" altLang="en-US" dirty="0"/>
              <a:t>switch statement</a:t>
            </a:r>
          </a:p>
          <a:p>
            <a:r>
              <a:rPr lang="en-US" dirty="0"/>
              <a:t>looping controls, nested loops</a:t>
            </a:r>
            <a:endParaRPr lang="en-US" altLang="en-US" dirty="0"/>
          </a:p>
          <a:p>
            <a:endParaRPr lang="en-US" altLang="en-US" dirty="0"/>
          </a:p>
          <a:p>
            <a:endParaRPr lang="en-US" dirty="0"/>
          </a:p>
        </p:txBody>
      </p:sp>
    </p:spTree>
    <p:extLst>
      <p:ext uri="{BB962C8B-B14F-4D97-AF65-F5344CB8AC3E}">
        <p14:creationId xmlns:p14="http://schemas.microsoft.com/office/powerpoint/2010/main" val="54033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dirty="0"/>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fontScale="92500" lnSpcReduction="2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F1DE-A655-46F3-93DD-CDA0EAAC9C43}"/>
              </a:ext>
            </a:extLst>
          </p:cNvPr>
          <p:cNvSpPr>
            <a:spLocks noGrp="1"/>
          </p:cNvSpPr>
          <p:nvPr>
            <p:ph type="title"/>
          </p:nvPr>
        </p:nvSpPr>
        <p:spPr/>
        <p:txBody>
          <a:bodyPr>
            <a:normAutofit fontScale="90000"/>
          </a:bodyPr>
          <a:lstStyle/>
          <a:p>
            <a:r>
              <a:rPr lang="en-US" dirty="0"/>
              <a:t>B</a:t>
            </a:r>
            <a:r>
              <a:rPr lang="en-US" dirty="0">
                <a:effectLst/>
              </a:rPr>
              <a:t>asic java concepts</a:t>
            </a:r>
            <a:br>
              <a:rPr lang="en-US" dirty="0">
                <a:effectLst/>
              </a:rPr>
            </a:br>
            <a:endParaRPr lang="en-US" dirty="0"/>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897930" y="1431171"/>
            <a:ext cx="8246070" cy="3414249"/>
          </a:xfrm>
        </p:spPr>
        <p:txBody>
          <a:bodyPr>
            <a:normAutofit lnSpcReduction="10000"/>
          </a:bodyPr>
          <a:lstStyle/>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dirty="0"/>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dirty="0"/>
              <a:t>While loop</a:t>
            </a:r>
          </a:p>
          <a:p>
            <a:pPr eaLnBrk="1" hangingPunct="1"/>
            <a:r>
              <a:rPr lang="en-US" altLang="en-US" dirty="0"/>
              <a:t>Do while loop</a:t>
            </a:r>
          </a:p>
          <a:p>
            <a:pPr eaLnBrk="1" hangingPunct="1"/>
            <a:r>
              <a:rPr lang="en-US" altLang="en-US" dirty="0"/>
              <a:t>For loop</a:t>
            </a:r>
          </a:p>
          <a:p>
            <a:pPr eaLnBrk="1" hangingPunct="1"/>
            <a:r>
              <a:rPr lang="en-US" altLang="en-US" dirty="0"/>
              <a:t>Enhanced or advanced for loop</a:t>
            </a:r>
          </a:p>
          <a:p>
            <a:pPr eaLnBrk="1" hangingPunct="1"/>
            <a:r>
              <a:rPr lang="en-US" altLang="en-US" dirty="0"/>
              <a:t>Nested loops means one loop inside another loop.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r>
              <a:rPr lang="en-US" sz="27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br>
              <a:rPr lang="en-US" sz="2700" dirty="0">
                <a:solidFill>
                  <a:srgbClr val="C00000"/>
                </a:solidFill>
              </a:rPr>
            </a:br>
            <a:endParaRPr lang="en-IN" sz="1050" dirty="0">
              <a:solidFill>
                <a:schemeClr val="tx1">
                  <a:lumMod val="95000"/>
                  <a:lumOff val="5000"/>
                </a:schemeClr>
              </a:solidFill>
            </a:endParaRPr>
          </a:p>
        </p:txBody>
      </p: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9738" y="477441"/>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3" name="TextBox 2">
            <a:extLst>
              <a:ext uri="{FF2B5EF4-FFF2-40B4-BE49-F238E27FC236}">
                <a16:creationId xmlns:a16="http://schemas.microsoft.com/office/drawing/2014/main" id="{5E5F36F3-A414-4F4E-9E45-E49611DAF4EA}"/>
              </a:ext>
            </a:extLst>
          </p:cNvPr>
          <p:cNvSpPr txBox="1"/>
          <p:nvPr/>
        </p:nvSpPr>
        <p:spPr>
          <a:xfrm>
            <a:off x="3873506" y="1529239"/>
            <a:ext cx="1385379" cy="369332"/>
          </a:xfrm>
          <a:prstGeom prst="rect">
            <a:avLst/>
          </a:prstGeom>
          <a:noFill/>
        </p:spPr>
        <p:txBody>
          <a:bodyPr wrap="none" rtlCol="0">
            <a:spAutoFit/>
          </a:bodyPr>
          <a:lstStyle/>
          <a:p>
            <a:r>
              <a:rPr lang="en-US" dirty="0"/>
              <a:t>Any Query??</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a:xfrm>
            <a:off x="3843324" y="167114"/>
            <a:ext cx="4430343" cy="763526"/>
          </a:xfrm>
        </p:spPr>
        <p:txBody>
          <a:bodyPr>
            <a:normAutofit/>
          </a:bodyPr>
          <a:lstStyle/>
          <a:p>
            <a:pPr algn="l"/>
            <a:r>
              <a:rPr lang="en-US" sz="2700" dirty="0">
                <a:effectLst/>
              </a:rPr>
              <a:t>Java keywords: reserve words</a:t>
            </a:r>
            <a:endParaRPr lang="en-US" sz="2700" dirty="0"/>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10" y="1420488"/>
            <a:ext cx="5759851" cy="3394472"/>
          </a:xfrm>
        </p:spPr>
      </p:pic>
    </p:spTree>
    <p:extLst>
      <p:ext uri="{BB962C8B-B14F-4D97-AF65-F5344CB8AC3E}">
        <p14:creationId xmlns:p14="http://schemas.microsoft.com/office/powerpoint/2010/main" val="16481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1485899" y="205978"/>
            <a:ext cx="7283527" cy="479822"/>
          </a:xfrm>
        </p:spPr>
        <p:txBody>
          <a:bodyPr>
            <a:noAutofit/>
          </a:bodyPr>
          <a:lstStyle/>
          <a:p>
            <a:r>
              <a:rPr lang="en-US" sz="2400" dirty="0">
                <a:effectLst/>
              </a:rPr>
              <a:t>Variables</a:t>
            </a:r>
            <a:endParaRPr lang="en-US" sz="2400" dirty="0"/>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0657" y="1869055"/>
            <a:ext cx="3536156" cy="162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255" y="2109875"/>
            <a:ext cx="3643313" cy="277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a:xfrm>
            <a:off x="1388125" y="2142655"/>
            <a:ext cx="3174194" cy="2276294"/>
          </a:xfrm>
        </p:spPr>
        <p:txBody>
          <a:bodyPr>
            <a:normAutofit fontScale="70000" lnSpcReduction="20000"/>
          </a:bodyPr>
          <a:lstStyle/>
          <a:p>
            <a:pPr algn="l" eaLnBrk="1" hangingPunct="1"/>
            <a:r>
              <a:rPr lang="en-US" altLang="en-US" dirty="0" err="1"/>
              <a:t>boolean</a:t>
            </a:r>
            <a:r>
              <a:rPr lang="en-US" altLang="en-US" dirty="0"/>
              <a:t>		</a:t>
            </a:r>
          </a:p>
          <a:p>
            <a:pPr algn="l" eaLnBrk="1" hangingPunct="1"/>
            <a:r>
              <a:rPr lang="en-US" altLang="en-US" dirty="0"/>
              <a:t>byte</a:t>
            </a:r>
          </a:p>
          <a:p>
            <a:pPr algn="l" eaLnBrk="1" hangingPunct="1"/>
            <a:r>
              <a:rPr lang="en-US" altLang="en-US" dirty="0"/>
              <a:t>short</a:t>
            </a:r>
          </a:p>
          <a:p>
            <a:pPr algn="l" eaLnBrk="1" hangingPunct="1"/>
            <a:r>
              <a:rPr lang="en-US" altLang="en-US" dirty="0"/>
              <a:t>int</a:t>
            </a:r>
          </a:p>
          <a:p>
            <a:pPr algn="l" eaLnBrk="1" hangingPunct="1"/>
            <a:r>
              <a:rPr lang="en-US" altLang="en-US" dirty="0"/>
              <a:t>long</a:t>
            </a:r>
          </a:p>
          <a:p>
            <a:pPr algn="l" eaLnBrk="1" hangingPunct="1"/>
            <a:r>
              <a:rPr lang="en-US" altLang="en-US" dirty="0"/>
              <a:t>char</a:t>
            </a:r>
          </a:p>
          <a:p>
            <a:pPr algn="l" eaLnBrk="1" hangingPunct="1"/>
            <a:r>
              <a:rPr lang="en-US" altLang="en-US" dirty="0"/>
              <a:t>float</a:t>
            </a:r>
          </a:p>
          <a:p>
            <a:pPr algn="l"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a:xfrm>
            <a:off x="6103345" y="2142655"/>
            <a:ext cx="2495682" cy="2276294"/>
          </a:xfrm>
        </p:spPr>
        <p:txBody>
          <a:bodyPr>
            <a:normAutofit fontScale="70000" lnSpcReduction="20000"/>
          </a:bodyPr>
          <a:lstStyle/>
          <a:p>
            <a:pPr algn="l" eaLnBrk="1" hangingPunct="1"/>
            <a:r>
              <a:rPr lang="en-US" altLang="en-US" dirty="0"/>
              <a:t>String</a:t>
            </a:r>
          </a:p>
          <a:p>
            <a:pPr algn="l" eaLnBrk="1" hangingPunct="1"/>
            <a:r>
              <a:rPr lang="en-US" altLang="en-US" dirty="0"/>
              <a:t>Array</a:t>
            </a:r>
          </a:p>
          <a:p>
            <a:pPr algn="l" eaLnBrk="1" hangingPunct="1"/>
            <a:r>
              <a:rPr lang="en-US" altLang="en-US" dirty="0"/>
              <a:t>Class</a:t>
            </a:r>
          </a:p>
          <a:p>
            <a:pPr algn="l" eaLnBrk="1" hangingPunct="1"/>
            <a:r>
              <a:rPr lang="en-US" altLang="en-US" dirty="0"/>
              <a:t>Interface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95CE-84B6-447D-A86A-862055C2FCC6}"/>
              </a:ext>
            </a:extLst>
          </p:cNvPr>
          <p:cNvSpPr>
            <a:spLocks noGrp="1"/>
          </p:cNvSpPr>
          <p:nvPr>
            <p:ph type="title"/>
          </p:nvPr>
        </p:nvSpPr>
        <p:spPr/>
        <p:txBody>
          <a:bodyPr/>
          <a:lstStyle/>
          <a:p>
            <a:r>
              <a:rPr lang="en-US" b="1" dirty="0">
                <a:solidFill>
                  <a:schemeClr val="tx2"/>
                </a:solidFill>
              </a:rPr>
              <a:t>Wrapper class</a:t>
            </a:r>
            <a:endParaRPr lang="en-US" dirty="0"/>
          </a:p>
        </p:txBody>
      </p:sp>
      <p:sp>
        <p:nvSpPr>
          <p:cNvPr id="3" name="Content Placeholder 2">
            <a:extLst>
              <a:ext uri="{FF2B5EF4-FFF2-40B4-BE49-F238E27FC236}">
                <a16:creationId xmlns:a16="http://schemas.microsoft.com/office/drawing/2014/main" id="{744A078B-1447-4932-A3BF-259D4BBDACD5}"/>
              </a:ext>
            </a:extLst>
          </p:cNvPr>
          <p:cNvSpPr>
            <a:spLocks noGrp="1"/>
          </p:cNvSpPr>
          <p:nvPr>
            <p:ph idx="1"/>
          </p:nvPr>
        </p:nvSpPr>
        <p:spPr>
          <a:xfrm>
            <a:off x="1690576" y="1541721"/>
            <a:ext cx="6974959" cy="3052902"/>
          </a:xfrm>
        </p:spPr>
        <p:txBody>
          <a:bodyPr>
            <a:normAutofit fontScale="85000" lnSpcReduction="20000"/>
          </a:bodyPr>
          <a:lstStyle/>
          <a:p>
            <a:pPr algn="just"/>
            <a:r>
              <a:rPr lang="en-US" i="1" dirty="0"/>
              <a:t>Some time we need to convert primitive into object and object into primitive. </a:t>
            </a:r>
          </a:p>
          <a:p>
            <a:pPr algn="just"/>
            <a:r>
              <a:rPr lang="en-US" i="1" dirty="0"/>
              <a:t>There are different scenarios, where we need to use the wrapper classes. </a:t>
            </a:r>
          </a:p>
          <a:p>
            <a:pPr algn="just"/>
            <a:r>
              <a:rPr lang="en-US" sz="2100" i="1" dirty="0"/>
              <a:t>For example In case of Serialization: We need to convert the objects into streams to perform the serialization. If we have a primitive value, we can convert it in objects through the wrapper classes. </a:t>
            </a:r>
          </a:p>
          <a:p>
            <a:pPr algn="just"/>
            <a:r>
              <a:rPr lang="en-US" sz="2100" i="1" dirty="0"/>
              <a:t>Like in collection framework works with objects only. All classes of the collection framework (</a:t>
            </a:r>
            <a:r>
              <a:rPr lang="en-US" sz="2100" i="1" dirty="0" err="1"/>
              <a:t>ArrayList</a:t>
            </a:r>
            <a:r>
              <a:rPr lang="en-US" sz="2100" i="1" dirty="0"/>
              <a:t>, LinkedList, Vector, HashSet, </a:t>
            </a:r>
            <a:r>
              <a:rPr lang="en-US" sz="2100" i="1" dirty="0" err="1"/>
              <a:t>LinkedHashSet</a:t>
            </a:r>
            <a:r>
              <a:rPr lang="en-US" sz="2100" i="1" dirty="0"/>
              <a:t>, </a:t>
            </a:r>
            <a:r>
              <a:rPr lang="en-US" sz="2100" i="1" dirty="0" err="1"/>
              <a:t>TreeSet</a:t>
            </a:r>
            <a:r>
              <a:rPr lang="en-US" sz="2100" i="1" dirty="0"/>
              <a:t>, </a:t>
            </a:r>
            <a:r>
              <a:rPr lang="en-US" sz="2100" i="1" dirty="0" err="1"/>
              <a:t>PriorityQueue</a:t>
            </a:r>
            <a:r>
              <a:rPr lang="en-US" sz="2100" i="1" dirty="0"/>
              <a:t>, </a:t>
            </a:r>
            <a:r>
              <a:rPr lang="en-US" sz="2100" i="1" dirty="0" err="1"/>
              <a:t>ArrayDeque</a:t>
            </a:r>
            <a:r>
              <a:rPr lang="en-US" sz="2100" i="1" dirty="0"/>
              <a:t>, etc.) deal with objects only. </a:t>
            </a:r>
          </a:p>
        </p:txBody>
      </p:sp>
    </p:spTree>
    <p:extLst>
      <p:ext uri="{BB962C8B-B14F-4D97-AF65-F5344CB8AC3E}">
        <p14:creationId xmlns:p14="http://schemas.microsoft.com/office/powerpoint/2010/main" val="151274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172" y="2171700"/>
            <a:ext cx="5815656" cy="29718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483781" y="1551623"/>
            <a:ext cx="8330609" cy="738664"/>
          </a:xfrm>
          <a:prstGeom prst="rect">
            <a:avLst/>
          </a:prstGeom>
          <a:noFill/>
        </p:spPr>
        <p:txBody>
          <a:bodyPr wrap="square" rtlCol="0">
            <a:spAutoFit/>
          </a:bodyPr>
          <a:lstStyle/>
          <a:p>
            <a:r>
              <a:rPr lang="en-US" sz="2100" dirty="0">
                <a:solidFill>
                  <a:schemeClr val="tx2"/>
                </a:solidFill>
              </a:rPr>
              <a:t>A </a:t>
            </a:r>
            <a:r>
              <a:rPr lang="en-US" sz="2100" b="1" dirty="0">
                <a:solidFill>
                  <a:schemeClr val="tx2"/>
                </a:solidFill>
              </a:rPr>
              <a:t>Wrapper class </a:t>
            </a:r>
            <a:r>
              <a:rPr lang="en-US" sz="2100" dirty="0">
                <a:solidFill>
                  <a:schemeClr val="tx2"/>
                </a:solidFill>
              </a:rPr>
              <a:t>is a class whose object wraps or contains</a:t>
            </a:r>
          </a:p>
          <a:p>
            <a:r>
              <a:rPr lang="en-US" sz="2100" dirty="0">
                <a:solidFill>
                  <a:schemeClr val="tx2"/>
                </a:solidFill>
              </a:rPr>
              <a:t> primitive data types.</a:t>
            </a:r>
          </a:p>
        </p:txBody>
      </p:sp>
    </p:spTree>
    <p:extLst>
      <p:ext uri="{BB962C8B-B14F-4D97-AF65-F5344CB8AC3E}">
        <p14:creationId xmlns:p14="http://schemas.microsoft.com/office/powerpoint/2010/main" val="349094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1143000" y="205979"/>
            <a:ext cx="6515100" cy="857250"/>
          </a:xfrm>
        </p:spPr>
        <p:txBody>
          <a:bodyPr>
            <a:noAutofit/>
          </a:bodyPr>
          <a:lstStyle/>
          <a:p>
            <a:br>
              <a:rPr lang="en-US" sz="2400" dirty="0"/>
            </a:br>
            <a:r>
              <a:rPr lang="en-US" sz="2400" dirty="0">
                <a:solidFill>
                  <a:schemeClr val="tx2"/>
                </a:solidFill>
              </a:rPr>
              <a:t>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sz="2400" dirty="0"/>
              <a:t>Important :</a:t>
            </a:r>
            <a:r>
              <a:rPr lang="en-US" sz="2400" dirty="0">
                <a:solidFill>
                  <a:schemeClr val="tx2"/>
                </a:solidFill>
              </a:rPr>
              <a:t>what is autoboxing and unboxing?</a:t>
            </a:r>
            <a:endParaRPr lang="en-US" sz="2400" dirty="0"/>
          </a:p>
          <a:p>
            <a:pPr marL="0" indent="0" algn="just">
              <a:buNone/>
            </a:pPr>
            <a:r>
              <a:rPr lang="en-US" sz="2400" dirty="0"/>
              <a:t>The wrapper class in Java provides the mechanism to convert primitive into object and object into primitive.</a:t>
            </a:r>
          </a:p>
          <a:p>
            <a:pPr marL="0" indent="0" algn="just">
              <a:buNone/>
            </a:pPr>
            <a:r>
              <a:rPr lang="en-US" sz="2400" dirty="0"/>
              <a:t>The automatic conversion of primitive into an object is known as </a:t>
            </a:r>
            <a:r>
              <a:rPr lang="en-US" sz="2400" dirty="0">
                <a:solidFill>
                  <a:srgbClr val="C00000"/>
                </a:solidFill>
              </a:rPr>
              <a:t>autoboxing</a:t>
            </a:r>
            <a:r>
              <a:rPr lang="en-US" sz="2400" dirty="0"/>
              <a:t> and vice-versa </a:t>
            </a:r>
            <a:r>
              <a:rPr lang="en-US" sz="2400" dirty="0">
                <a:solidFill>
                  <a:srgbClr val="C00000"/>
                </a:solidFill>
              </a:rPr>
              <a:t>unboxing</a:t>
            </a:r>
            <a:r>
              <a:rPr lang="en-US" sz="2400"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1985048" y="1659307"/>
            <a:ext cx="6350697" cy="3186113"/>
          </a:xfrm>
          <a:prstGeom prst="rect">
            <a:avLst/>
          </a:prstGeom>
        </p:spPr>
      </p:pic>
    </p:spTree>
    <p:extLst>
      <p:ext uri="{BB962C8B-B14F-4D97-AF65-F5344CB8AC3E}">
        <p14:creationId xmlns:p14="http://schemas.microsoft.com/office/powerpoint/2010/main" val="266741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On-screen Show (16:9)</PresentationFormat>
  <Paragraphs>190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vt:lpstr>
      <vt:lpstr>Calibri</vt:lpstr>
      <vt:lpstr>Segoe UI</vt:lpstr>
      <vt:lpstr>Wingdings</vt:lpstr>
      <vt:lpstr>Office Theme</vt:lpstr>
      <vt:lpstr>CAP615 PROGRAMMING IN JAVA</vt:lpstr>
      <vt:lpstr>Basic java concepts </vt:lpstr>
      <vt:lpstr>Java keywords: reserve words</vt:lpstr>
      <vt:lpstr>Variables</vt:lpstr>
      <vt:lpstr>   Data types in Java  </vt:lpstr>
      <vt:lpstr>Wrapper class</vt:lpstr>
      <vt:lpstr>PowerPoint Presentation</vt:lpstr>
      <vt:lpstr> autoboxing and unboxing</vt:lpstr>
      <vt:lpstr>Operators</vt:lpstr>
      <vt:lpstr>PowerPoint Presentation</vt:lpstr>
      <vt:lpstr>Arithmetic operators</vt:lpstr>
      <vt:lpstr> Assignment Operators </vt:lpstr>
      <vt:lpstr>Comparison operators</vt:lpstr>
      <vt:lpstr> Logical operators </vt:lpstr>
      <vt:lpstr> Bitwise operators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2023-01-27T16:49:06Z</dcterms:modified>
</cp:coreProperties>
</file>