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1"/>
  </p:notesMasterIdLst>
  <p:sldIdLst>
    <p:sldId id="256" r:id="rId2"/>
    <p:sldId id="354" r:id="rId3"/>
    <p:sldId id="358" r:id="rId4"/>
    <p:sldId id="272" r:id="rId5"/>
    <p:sldId id="355" r:id="rId6"/>
    <p:sldId id="356" r:id="rId7"/>
    <p:sldId id="357" r:id="rId8"/>
    <p:sldId id="274" r:id="rId9"/>
    <p:sldId id="353" r:id="rId10"/>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D97"/>
    <a:srgbClr val="0000CC"/>
    <a:srgbClr val="003635"/>
    <a:srgbClr val="9EFF29"/>
    <a:srgbClr val="C80064"/>
    <a:srgbClr val="C33A1F"/>
    <a:srgbClr val="FF2549"/>
    <a:srgbClr val="007033"/>
    <a:srgbClr val="D6370C"/>
    <a:srgbClr val="1D3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66"/>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1/27/2023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67812" y="707923"/>
            <a:ext cx="7978879" cy="1592826"/>
          </a:xfrm>
          <a:noFill/>
          <a:effectLst>
            <a:outerShdw blurRad="50800" dist="38100" dir="2700000" algn="tl" rotWithShape="0">
              <a:prstClr val="black">
                <a:alpha val="40000"/>
              </a:prstClr>
            </a:outerShdw>
          </a:effectLst>
        </p:spPr>
        <p:txBody>
          <a:bodyPr>
            <a:normAutofit/>
          </a:bodyPr>
          <a:lstStyle>
            <a:lvl1pPr algn="r">
              <a:defRPr sz="3600">
                <a:solidFill>
                  <a:schemeClr val="tx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567814" y="2352366"/>
            <a:ext cx="8001000" cy="678426"/>
          </a:xfrm>
        </p:spPr>
        <p:txBody>
          <a:bodyPr>
            <a:normAutofit/>
          </a:bodyPr>
          <a:lstStyle>
            <a:lvl1pPr marL="0" indent="0" algn="r">
              <a:buNone/>
              <a:defRPr sz="2800" b="0" i="0">
                <a:solidFill>
                  <a:srgbClr val="FF0D97"/>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1/27/2023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94069" y="298080"/>
            <a:ext cx="8259098" cy="763526"/>
          </a:xfrm>
        </p:spPr>
        <p:txBody>
          <a:bodyPr>
            <a:normAutofit/>
          </a:bodyPr>
          <a:lstStyle>
            <a:lvl1pPr algn="r">
              <a:defRPr sz="3600" baseline="0">
                <a:solidFill>
                  <a:schemeClr val="tx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63714" y="1364226"/>
            <a:ext cx="8246070" cy="3414249"/>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399480" y="613015"/>
            <a:ext cx="6283782" cy="725349"/>
          </a:xfrm>
        </p:spPr>
        <p:txBody>
          <a:bodyPr>
            <a:normAutofit/>
          </a:bodyPr>
          <a:lstStyle>
            <a:lvl1pPr algn="l">
              <a:defRPr sz="3600">
                <a:solidFill>
                  <a:schemeClr val="tx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389238" y="1437968"/>
            <a:ext cx="6304935" cy="3250529"/>
          </a:xfrm>
        </p:spPr>
        <p:txBody>
          <a:bodyPr/>
          <a:lstStyle>
            <a:lvl1pPr>
              <a:defRPr sz="28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1/27/2023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1/27/2023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40066" y="242149"/>
            <a:ext cx="8093365" cy="763525"/>
          </a:xfrm>
        </p:spPr>
        <p:txBody>
          <a:bodyPr>
            <a:normAutofit/>
          </a:bodyPr>
          <a:lstStyle>
            <a:lvl1pPr algn="r">
              <a:defRPr sz="3600" baseline="0">
                <a:solidFill>
                  <a:schemeClr val="tx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22131" y="1670258"/>
            <a:ext cx="4040188"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22131" y="2142655"/>
            <a:ext cx="4040188"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57252" y="1670258"/>
            <a:ext cx="4041775"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57252" y="2142655"/>
            <a:ext cx="4041775"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1/27/2023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1/27/2023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1/27/2023</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66568" y="685800"/>
            <a:ext cx="6975987" cy="1659188"/>
          </a:xfrm>
        </p:spPr>
        <p:txBody>
          <a:bodyPr>
            <a:normAutofit/>
          </a:bodyPr>
          <a:lstStyle/>
          <a:p>
            <a:r>
              <a:rPr lang="en-US" dirty="0"/>
              <a:t>CAP615</a:t>
            </a:r>
            <a:br>
              <a:rPr lang="en-US" dirty="0"/>
            </a:br>
            <a:r>
              <a:rPr lang="en-US" dirty="0"/>
              <a:t>PROGRAMMING IN JAVA</a:t>
            </a:r>
          </a:p>
        </p:txBody>
      </p:sp>
      <p:sp>
        <p:nvSpPr>
          <p:cNvPr id="3" name="Subtitle 2"/>
          <p:cNvSpPr>
            <a:spLocks noGrp="1"/>
          </p:cNvSpPr>
          <p:nvPr>
            <p:ph type="subTitle" idx="1"/>
          </p:nvPr>
        </p:nvSpPr>
        <p:spPr>
          <a:xfrm>
            <a:off x="946297" y="2337614"/>
            <a:ext cx="8197703" cy="543809"/>
          </a:xfrm>
        </p:spPr>
        <p:txBody>
          <a:bodyPr>
            <a:normAutofit fontScale="85000" lnSpcReduction="20000"/>
          </a:bodyPr>
          <a:lstStyle/>
          <a:p>
            <a:pPr algn="ctr" fontAlgn="auto">
              <a:spcBef>
                <a:spcPts val="0"/>
              </a:spcBef>
              <a:spcAft>
                <a:spcPts val="0"/>
              </a:spcAft>
              <a:defRPr/>
            </a:pPr>
            <a:r>
              <a:rPr lang="en-US" sz="2000" dirty="0">
                <a:solidFill>
                  <a:schemeClr val="tx1"/>
                </a:solidFill>
              </a:rPr>
              <a:t>					</a:t>
            </a:r>
            <a:r>
              <a:rPr lang="en-US" sz="2000" dirty="0">
                <a:solidFill>
                  <a:schemeClr val="bg1"/>
                </a:solidFill>
              </a:rPr>
              <a:t>Presented by</a:t>
            </a:r>
          </a:p>
          <a:p>
            <a:pPr algn="ctr" fontAlgn="auto">
              <a:spcBef>
                <a:spcPts val="0"/>
              </a:spcBef>
              <a:spcAft>
                <a:spcPts val="0"/>
              </a:spcAft>
              <a:defRPr/>
            </a:pPr>
            <a:r>
              <a:rPr lang="en-US" sz="2000" dirty="0">
                <a:solidFill>
                  <a:schemeClr val="bg1"/>
                </a:solidFill>
              </a:rPr>
              <a:t>				Kumar Vishal</a:t>
            </a:r>
          </a:p>
          <a:p>
            <a:pPr algn="ctr" fontAlgn="auto">
              <a:spcBef>
                <a:spcPts val="0"/>
              </a:spcBef>
              <a:spcAft>
                <a:spcPts val="0"/>
              </a:spcAft>
              <a:defRPr/>
            </a:pPr>
            <a:endParaRPr lang="en-US" sz="2000" dirty="0"/>
          </a:p>
        </p:txBody>
      </p:sp>
    </p:spTree>
    <p:extLst>
      <p:ext uri="{BB962C8B-B14F-4D97-AF65-F5344CB8AC3E}">
        <p14:creationId xmlns:p14="http://schemas.microsoft.com/office/powerpoint/2010/main" val="363920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CFE96-6910-4BA8-8621-4E2A649B5701}"/>
              </a:ext>
            </a:extLst>
          </p:cNvPr>
          <p:cNvSpPr>
            <a:spLocks noGrp="1"/>
          </p:cNvSpPr>
          <p:nvPr>
            <p:ph type="title"/>
          </p:nvPr>
        </p:nvSpPr>
        <p:spPr/>
        <p:txBody>
          <a:bodyPr/>
          <a:lstStyle/>
          <a:p>
            <a:r>
              <a:rPr lang="en-US" dirty="0"/>
              <a:t>Introduction to Java</a:t>
            </a:r>
          </a:p>
        </p:txBody>
      </p:sp>
      <p:sp>
        <p:nvSpPr>
          <p:cNvPr id="3" name="Content Placeholder 2">
            <a:extLst>
              <a:ext uri="{FF2B5EF4-FFF2-40B4-BE49-F238E27FC236}">
                <a16:creationId xmlns:a16="http://schemas.microsoft.com/office/drawing/2014/main" id="{86B530A7-71FD-480D-9CBC-85AD656BB183}"/>
              </a:ext>
            </a:extLst>
          </p:cNvPr>
          <p:cNvSpPr>
            <a:spLocks noGrp="1"/>
          </p:cNvSpPr>
          <p:nvPr>
            <p:ph idx="1"/>
          </p:nvPr>
        </p:nvSpPr>
        <p:spPr/>
        <p:txBody>
          <a:bodyPr/>
          <a:lstStyle/>
          <a:p>
            <a:pPr marL="0" indent="0">
              <a:buNone/>
            </a:pPr>
            <a:r>
              <a:rPr lang="en-US" dirty="0">
                <a:solidFill>
                  <a:srgbClr val="000000"/>
                </a:solidFill>
              </a:rPr>
              <a:t>Topics Covered:</a:t>
            </a:r>
          </a:p>
          <a:p>
            <a:pPr marL="0" indent="0">
              <a:buNone/>
            </a:pPr>
            <a:r>
              <a:rPr lang="en-US" dirty="0">
                <a:solidFill>
                  <a:srgbClr val="000000"/>
                </a:solidFill>
              </a:rPr>
              <a:t>Java programming development tools: </a:t>
            </a:r>
            <a:r>
              <a:rPr lang="en-US" dirty="0"/>
              <a:t>JDK, JRE </a:t>
            </a:r>
            <a:r>
              <a:rPr lang="en-US"/>
              <a:t>and JVM</a:t>
            </a:r>
            <a:endParaRPr lang="en-US" dirty="0">
              <a:solidFill>
                <a:srgbClr val="000000"/>
              </a:solidFill>
            </a:endParaRPr>
          </a:p>
          <a:p>
            <a:pPr marL="0" indent="0">
              <a:buNone/>
            </a:pPr>
            <a:endParaRPr lang="en-US" dirty="0"/>
          </a:p>
        </p:txBody>
      </p:sp>
    </p:spTree>
    <p:extLst>
      <p:ext uri="{BB962C8B-B14F-4D97-AF65-F5344CB8AC3E}">
        <p14:creationId xmlns:p14="http://schemas.microsoft.com/office/powerpoint/2010/main" val="3554678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E9EA1-E7EA-409A-83AB-239DBC4186A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71D4E89-476C-4F50-891E-3CEE2D33FA56}"/>
              </a:ext>
            </a:extLst>
          </p:cNvPr>
          <p:cNvSpPr>
            <a:spLocks noGrp="1"/>
          </p:cNvSpPr>
          <p:nvPr>
            <p:ph idx="1"/>
          </p:nvPr>
        </p:nvSpPr>
        <p:spPr/>
        <p:txBody>
          <a:bodyPr/>
          <a:lstStyle/>
          <a:p>
            <a:pPr marL="0" indent="0">
              <a:buNone/>
            </a:pPr>
            <a:r>
              <a:rPr lang="en-US" dirty="0"/>
              <a:t>There are different types of Java editions are available to  develop applications:</a:t>
            </a:r>
          </a:p>
          <a:p>
            <a:pPr>
              <a:buFont typeface="Wingdings" panose="05000000000000000000" pitchFamily="2" charset="2"/>
              <a:buChar char="ü"/>
            </a:pPr>
            <a:r>
              <a:rPr lang="en-US" dirty="0"/>
              <a:t>Java Standard Edition (JSE)</a:t>
            </a:r>
          </a:p>
          <a:p>
            <a:pPr>
              <a:buFont typeface="Wingdings" panose="05000000000000000000" pitchFamily="2" charset="2"/>
              <a:buChar char="ü"/>
            </a:pPr>
            <a:r>
              <a:rPr lang="en-US" dirty="0"/>
              <a:t>Java Enterprise Edition(JEE)</a:t>
            </a:r>
          </a:p>
          <a:p>
            <a:pPr>
              <a:buFont typeface="Wingdings" panose="05000000000000000000" pitchFamily="2" charset="2"/>
              <a:buChar char="ü"/>
            </a:pPr>
            <a:r>
              <a:rPr lang="en-US" dirty="0"/>
              <a:t>Java Micro Edition(JME)</a:t>
            </a:r>
          </a:p>
        </p:txBody>
      </p:sp>
    </p:spTree>
    <p:extLst>
      <p:ext uri="{BB962C8B-B14F-4D97-AF65-F5344CB8AC3E}">
        <p14:creationId xmlns:p14="http://schemas.microsoft.com/office/powerpoint/2010/main" val="770776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1419526-9C8C-4026-A153-B3667B66804A}"/>
              </a:ext>
            </a:extLst>
          </p:cNvPr>
          <p:cNvSpPr>
            <a:spLocks noGrp="1"/>
          </p:cNvSpPr>
          <p:nvPr>
            <p:ph idx="1"/>
          </p:nvPr>
        </p:nvSpPr>
        <p:spPr>
          <a:xfrm>
            <a:off x="1733106" y="1371599"/>
            <a:ext cx="5924993" cy="3223023"/>
          </a:xfrm>
        </p:spPr>
        <p:txBody>
          <a:bodyPr rtlCol="0">
            <a:normAutofit fontScale="92500" lnSpcReduction="20000"/>
          </a:bodyPr>
          <a:lstStyle/>
          <a:p>
            <a:pPr>
              <a:lnSpc>
                <a:spcPct val="90000"/>
              </a:lnSpc>
              <a:defRPr/>
            </a:pPr>
            <a:r>
              <a:rPr lang="en-US" altLang="en-US" sz="2250" dirty="0">
                <a:cs typeface="Times New Roman" pitchFamily="18" charset="0"/>
              </a:rPr>
              <a:t>Java Standard Edition (JSE)</a:t>
            </a:r>
          </a:p>
          <a:p>
            <a:pPr lvl="1">
              <a:lnSpc>
                <a:spcPct val="90000"/>
              </a:lnSpc>
              <a:defRPr/>
            </a:pPr>
            <a:r>
              <a:rPr lang="en-US" altLang="en-US" sz="2250" dirty="0">
                <a:cs typeface="Times New Roman" pitchFamily="18" charset="0"/>
              </a:rPr>
              <a:t>JSE can be used to develop client-side standalone</a:t>
            </a:r>
            <a:r>
              <a:rPr lang="tr-TR" altLang="en-US" sz="2250" dirty="0">
                <a:cs typeface="Times New Roman" pitchFamily="18" charset="0"/>
              </a:rPr>
              <a:t> (independant)</a:t>
            </a:r>
            <a:r>
              <a:rPr lang="en-US" altLang="en-US" sz="2250" dirty="0">
                <a:cs typeface="Times New Roman" pitchFamily="18" charset="0"/>
              </a:rPr>
              <a:t> applications or applets.</a:t>
            </a:r>
          </a:p>
          <a:p>
            <a:pPr>
              <a:lnSpc>
                <a:spcPct val="90000"/>
              </a:lnSpc>
              <a:defRPr/>
            </a:pPr>
            <a:r>
              <a:rPr lang="en-US" altLang="en-US" sz="2250" dirty="0">
                <a:cs typeface="Times New Roman" pitchFamily="18" charset="0"/>
              </a:rPr>
              <a:t>Java Enterprise Edition (JEE)</a:t>
            </a:r>
          </a:p>
          <a:p>
            <a:pPr lvl="1">
              <a:lnSpc>
                <a:spcPct val="90000"/>
              </a:lnSpc>
              <a:defRPr/>
            </a:pPr>
            <a:r>
              <a:rPr lang="en-US" altLang="en-US" sz="2250" dirty="0">
                <a:cs typeface="Times New Roman" pitchFamily="18" charset="0"/>
              </a:rPr>
              <a:t>JEE can be used to develop server-side applications such as Java servlets and Java ServerPages. </a:t>
            </a:r>
          </a:p>
          <a:p>
            <a:pPr>
              <a:lnSpc>
                <a:spcPct val="90000"/>
              </a:lnSpc>
              <a:defRPr/>
            </a:pPr>
            <a:r>
              <a:rPr lang="en-US" altLang="en-US" sz="2250" dirty="0">
                <a:cs typeface="Times New Roman" pitchFamily="18" charset="0"/>
              </a:rPr>
              <a:t>Java Micro Edition (JME). </a:t>
            </a:r>
          </a:p>
          <a:p>
            <a:pPr lvl="1">
              <a:lnSpc>
                <a:spcPct val="90000"/>
              </a:lnSpc>
              <a:defRPr/>
            </a:pPr>
            <a:r>
              <a:rPr lang="en-US" altLang="en-US" sz="2250" dirty="0">
                <a:cs typeface="Times New Roman" pitchFamily="18" charset="0"/>
              </a:rPr>
              <a:t>JME can be used to develop applications for mobile devices such as cell phones. </a:t>
            </a:r>
          </a:p>
          <a:p>
            <a:pPr>
              <a:lnSpc>
                <a:spcPct val="90000"/>
              </a:lnSpc>
              <a:buNone/>
              <a:defRPr/>
            </a:pPr>
            <a:r>
              <a:rPr lang="en-US" altLang="en-US" sz="2550" dirty="0"/>
              <a:t> </a:t>
            </a:r>
          </a:p>
          <a:p>
            <a:pPr>
              <a:defRPr/>
            </a:pPr>
            <a:endParaRPr lang="en-US" dirty="0"/>
          </a:p>
        </p:txBody>
      </p:sp>
    </p:spTree>
    <p:extLst>
      <p:ext uri="{BB962C8B-B14F-4D97-AF65-F5344CB8AC3E}">
        <p14:creationId xmlns:p14="http://schemas.microsoft.com/office/powerpoint/2010/main" val="22871160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D7326-2F44-4C12-9A60-6809514FA564}"/>
              </a:ext>
            </a:extLst>
          </p:cNvPr>
          <p:cNvSpPr>
            <a:spLocks noGrp="1"/>
          </p:cNvSpPr>
          <p:nvPr>
            <p:ph type="title"/>
          </p:nvPr>
        </p:nvSpPr>
        <p:spPr>
          <a:xfrm>
            <a:off x="1257300" y="205979"/>
            <a:ext cx="6400800" cy="857250"/>
          </a:xfrm>
        </p:spPr>
        <p:txBody>
          <a:bodyPr>
            <a:noAutofit/>
          </a:bodyPr>
          <a:lstStyle/>
          <a:p>
            <a:pPr algn="l"/>
            <a:endParaRPr lang="en-US" sz="2400" dirty="0"/>
          </a:p>
        </p:txBody>
      </p:sp>
      <p:sp>
        <p:nvSpPr>
          <p:cNvPr id="3" name="Content Placeholder 2">
            <a:extLst>
              <a:ext uri="{FF2B5EF4-FFF2-40B4-BE49-F238E27FC236}">
                <a16:creationId xmlns:a16="http://schemas.microsoft.com/office/drawing/2014/main" id="{CD0DE39F-40A9-4929-B7A5-D419FD08B3F9}"/>
              </a:ext>
            </a:extLst>
          </p:cNvPr>
          <p:cNvSpPr>
            <a:spLocks noGrp="1"/>
          </p:cNvSpPr>
          <p:nvPr>
            <p:ph idx="1"/>
          </p:nvPr>
        </p:nvSpPr>
        <p:spPr>
          <a:xfrm>
            <a:off x="1257300" y="1200151"/>
            <a:ext cx="6400800" cy="3394472"/>
          </a:xfrm>
        </p:spPr>
        <p:txBody>
          <a:bodyPr>
            <a:normAutofit fontScale="92500" lnSpcReduction="10000"/>
          </a:bodyPr>
          <a:lstStyle/>
          <a:p>
            <a:pPr marL="0" indent="0">
              <a:buNone/>
            </a:pPr>
            <a:endParaRPr lang="en-US" dirty="0">
              <a:effectLst/>
            </a:endParaRPr>
          </a:p>
          <a:p>
            <a:pPr marL="0" indent="0">
              <a:buNone/>
            </a:pPr>
            <a:r>
              <a:rPr lang="en-US" dirty="0">
                <a:effectLst/>
              </a:rPr>
              <a:t>What is development tools in Java?</a:t>
            </a:r>
          </a:p>
          <a:p>
            <a:pPr marL="0" indent="0">
              <a:buNone/>
            </a:pPr>
            <a:r>
              <a:rPr lang="en-US" b="1" dirty="0">
                <a:effectLst/>
              </a:rPr>
              <a:t>JDK</a:t>
            </a:r>
            <a:r>
              <a:rPr lang="en-US" dirty="0">
                <a:effectLst/>
              </a:rPr>
              <a:t> (Java Development Kit)</a:t>
            </a:r>
          </a:p>
          <a:p>
            <a:pPr marL="0" indent="0">
              <a:buNone/>
            </a:pPr>
            <a:r>
              <a:rPr lang="en-US" b="1" dirty="0">
                <a:effectLst/>
              </a:rPr>
              <a:t>JDK</a:t>
            </a:r>
          </a:p>
          <a:p>
            <a:pPr marL="0" indent="0">
              <a:buNone/>
            </a:pPr>
            <a:r>
              <a:rPr lang="en-US" b="1" dirty="0">
                <a:effectLst/>
              </a:rPr>
              <a:t>JDK is Java Development Kit</a:t>
            </a:r>
            <a:r>
              <a:rPr lang="en-US" dirty="0">
                <a:effectLst/>
              </a:rPr>
              <a:t>. The Java Development Kit (JDK) is a software development environment which is used to develop Java applications.</a:t>
            </a:r>
          </a:p>
          <a:p>
            <a:pPr marL="0" indent="0">
              <a:buNone/>
            </a:pPr>
            <a:endParaRPr lang="en-US" dirty="0"/>
          </a:p>
        </p:txBody>
      </p:sp>
    </p:spTree>
    <p:extLst>
      <p:ext uri="{BB962C8B-B14F-4D97-AF65-F5344CB8AC3E}">
        <p14:creationId xmlns:p14="http://schemas.microsoft.com/office/powerpoint/2010/main" val="21186203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08B6D-A043-48E6-89F4-B06527EF19C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A633DE8-FA1C-4652-95E8-B90D5CA55AE3}"/>
              </a:ext>
            </a:extLst>
          </p:cNvPr>
          <p:cNvSpPr>
            <a:spLocks noGrp="1"/>
          </p:cNvSpPr>
          <p:nvPr>
            <p:ph idx="1"/>
          </p:nvPr>
        </p:nvSpPr>
        <p:spPr/>
        <p:txBody>
          <a:bodyPr/>
          <a:lstStyle/>
          <a:p>
            <a:pPr marL="0" indent="0" algn="just">
              <a:buNone/>
            </a:pPr>
            <a:r>
              <a:rPr lang="en-US" b="1" dirty="0"/>
              <a:t>JRE (Java Runtime Environment) </a:t>
            </a:r>
            <a:r>
              <a:rPr lang="en-US" dirty="0"/>
              <a:t>is an installation package that provides an environment to </a:t>
            </a:r>
            <a:r>
              <a:rPr lang="en-US" b="1" dirty="0"/>
              <a:t>only run(not develop)</a:t>
            </a:r>
            <a:r>
              <a:rPr lang="en-US" dirty="0"/>
              <a:t> the java program(or application)onto your machine. JRE is only used by those who only want to run Java programs.</a:t>
            </a:r>
          </a:p>
        </p:txBody>
      </p:sp>
    </p:spTree>
    <p:extLst>
      <p:ext uri="{BB962C8B-B14F-4D97-AF65-F5344CB8AC3E}">
        <p14:creationId xmlns:p14="http://schemas.microsoft.com/office/powerpoint/2010/main" val="31701660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FB607-310F-43D7-9966-17F04F59171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FE89D9A-6632-45DA-8B91-4547F0A16EF2}"/>
              </a:ext>
            </a:extLst>
          </p:cNvPr>
          <p:cNvSpPr>
            <a:spLocks noGrp="1"/>
          </p:cNvSpPr>
          <p:nvPr>
            <p:ph idx="1"/>
          </p:nvPr>
        </p:nvSpPr>
        <p:spPr/>
        <p:txBody>
          <a:bodyPr/>
          <a:lstStyle/>
          <a:p>
            <a:pPr marL="0" indent="0" algn="just">
              <a:buNone/>
            </a:pPr>
            <a:r>
              <a:rPr lang="en-US" b="1" dirty="0"/>
              <a:t>JVM (Java Virtual Machine) </a:t>
            </a:r>
            <a:r>
              <a:rPr lang="en-US" dirty="0"/>
              <a:t>is a very important part of both JDK and JRE because it is contained or inbuilt in both. Whatever Java program you run using JRE or JDK goes into JVM and JVM is responsible for executing the java program line by line, hence it is also known as an interpreter.</a:t>
            </a:r>
          </a:p>
        </p:txBody>
      </p:sp>
    </p:spTree>
    <p:extLst>
      <p:ext uri="{BB962C8B-B14F-4D97-AF65-F5344CB8AC3E}">
        <p14:creationId xmlns:p14="http://schemas.microsoft.com/office/powerpoint/2010/main" val="2528956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TextBox 2">
            <a:extLst>
              <a:ext uri="{FF2B5EF4-FFF2-40B4-BE49-F238E27FC236}">
                <a16:creationId xmlns:a16="http://schemas.microsoft.com/office/drawing/2014/main" id="{5BBCEF6A-ACAF-48AA-88C7-79572E887D65}"/>
              </a:ext>
            </a:extLst>
          </p:cNvPr>
          <p:cNvSpPr txBox="1">
            <a:spLocks noChangeArrowheads="1"/>
          </p:cNvSpPr>
          <p:nvPr/>
        </p:nvSpPr>
        <p:spPr bwMode="auto">
          <a:xfrm>
            <a:off x="4666364" y="392961"/>
            <a:ext cx="4492320" cy="7309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350" b="1" dirty="0"/>
          </a:p>
          <a:p>
            <a:pPr eaLnBrk="1" hangingPunct="1">
              <a:spcBef>
                <a:spcPct val="0"/>
              </a:spcBef>
              <a:buFontTx/>
              <a:buNone/>
            </a:pPr>
            <a:r>
              <a:rPr lang="en-US" altLang="en-US" sz="2800" b="1" dirty="0"/>
              <a:t>Working of JVM, JDK and JRE</a:t>
            </a:r>
          </a:p>
        </p:txBody>
      </p:sp>
      <p:pic>
        <p:nvPicPr>
          <p:cNvPr id="2" name="Picture 1">
            <a:extLst>
              <a:ext uri="{FF2B5EF4-FFF2-40B4-BE49-F238E27FC236}">
                <a16:creationId xmlns:a16="http://schemas.microsoft.com/office/drawing/2014/main" id="{B22751F3-A2E6-4328-A2CF-27F6F39911EA}"/>
              </a:ext>
            </a:extLst>
          </p:cNvPr>
          <p:cNvPicPr>
            <a:picLocks noChangeAspect="1"/>
          </p:cNvPicPr>
          <p:nvPr/>
        </p:nvPicPr>
        <p:blipFill>
          <a:blip r:embed="rId2"/>
          <a:stretch>
            <a:fillRect/>
          </a:stretch>
        </p:blipFill>
        <p:spPr>
          <a:xfrm>
            <a:off x="1309576" y="1589346"/>
            <a:ext cx="6248400" cy="3219450"/>
          </a:xfrm>
          <a:prstGeom prst="rect">
            <a:avLst/>
          </a:prstGeom>
        </p:spPr>
      </p:pic>
    </p:spTree>
    <p:extLst>
      <p:ext uri="{BB962C8B-B14F-4D97-AF65-F5344CB8AC3E}">
        <p14:creationId xmlns:p14="http://schemas.microsoft.com/office/powerpoint/2010/main" val="24909409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6160" y="2950369"/>
            <a:ext cx="5366147" cy="1107281"/>
          </a:xfrm>
        </p:spPr>
        <p:txBody>
          <a:bodyPr rtlCol="0">
            <a:noAutofit/>
          </a:bodyPr>
          <a:lstStyle/>
          <a:p>
            <a:pPr>
              <a:defRPr/>
            </a:pPr>
            <a:br>
              <a:rPr lang="en-US" sz="2700" dirty="0">
                <a:solidFill>
                  <a:srgbClr val="C00000"/>
                </a:solidFill>
              </a:rPr>
            </a:br>
            <a:endParaRPr lang="en-IN" sz="1050" dirty="0">
              <a:solidFill>
                <a:schemeClr val="tx1">
                  <a:lumMod val="95000"/>
                  <a:lumOff val="5000"/>
                </a:schemeClr>
              </a:solidFill>
            </a:endParaRPr>
          </a:p>
        </p:txBody>
      </p:sp>
      <p:pic>
        <p:nvPicPr>
          <p:cNvPr id="37893"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09738" y="477441"/>
            <a:ext cx="1356122" cy="247292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 name="Title 1"/>
          <p:cNvSpPr txBox="1">
            <a:spLocks/>
          </p:cNvSpPr>
          <p:nvPr/>
        </p:nvSpPr>
        <p:spPr>
          <a:xfrm>
            <a:off x="2607469" y="4468416"/>
            <a:ext cx="5367338" cy="85725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defRPr/>
            </a:pPr>
            <a:endParaRPr lang="en-IN" sz="1050" dirty="0">
              <a:solidFill>
                <a:schemeClr val="tx1">
                  <a:lumMod val="65000"/>
                  <a:lumOff val="35000"/>
                </a:schemeClr>
              </a:solidFill>
            </a:endParaRPr>
          </a:p>
        </p:txBody>
      </p:sp>
      <p:sp>
        <p:nvSpPr>
          <p:cNvPr id="3" name="TextBox 2">
            <a:extLst>
              <a:ext uri="{FF2B5EF4-FFF2-40B4-BE49-F238E27FC236}">
                <a16:creationId xmlns:a16="http://schemas.microsoft.com/office/drawing/2014/main" id="{5E5F36F3-A414-4F4E-9E45-E49611DAF4EA}"/>
              </a:ext>
            </a:extLst>
          </p:cNvPr>
          <p:cNvSpPr txBox="1"/>
          <p:nvPr/>
        </p:nvSpPr>
        <p:spPr>
          <a:xfrm>
            <a:off x="3873506" y="1529239"/>
            <a:ext cx="1385379" cy="369332"/>
          </a:xfrm>
          <a:prstGeom prst="rect">
            <a:avLst/>
          </a:prstGeom>
          <a:noFill/>
        </p:spPr>
        <p:txBody>
          <a:bodyPr wrap="none" rtlCol="0">
            <a:spAutoFit/>
          </a:bodyPr>
          <a:lstStyle/>
          <a:p>
            <a:r>
              <a:rPr lang="en-US" dirty="0"/>
              <a:t>Any Query??</a:t>
            </a:r>
          </a:p>
        </p:txBody>
      </p:sp>
    </p:spTree>
    <p:extLst>
      <p:ext uri="{BB962C8B-B14F-4D97-AF65-F5344CB8AC3E}">
        <p14:creationId xmlns:p14="http://schemas.microsoft.com/office/powerpoint/2010/main" val="25079065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268</Words>
  <Application>Microsoft Office PowerPoint</Application>
  <PresentationFormat>On-screen Show (16:9)</PresentationFormat>
  <Paragraphs>28</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Wingdings</vt:lpstr>
      <vt:lpstr>Office Theme</vt:lpstr>
      <vt:lpstr>CAP615 PROGRAMMING IN JAVA</vt:lpstr>
      <vt:lpstr>Introduction to Java</vt:lpstr>
      <vt:lpstr>PowerPoint Presentation</vt:lpstr>
      <vt:lpstr>PowerPoint Presentation</vt:lpstr>
      <vt:lpstr>PowerPoint Presentation</vt:lpstr>
      <vt:lpstr>PowerPoint Presentation</vt:lpstr>
      <vt:lpstr>PowerPoint Presentation</vt:lpstr>
      <vt:lpstr>PowerPoint Presentation</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2023-01-27T16:38:34Z</dcterms:modified>
</cp:coreProperties>
</file>