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438" r:id="rId3"/>
    <p:sldId id="343" r:id="rId4"/>
    <p:sldId id="257" r:id="rId5"/>
    <p:sldId id="439" r:id="rId6"/>
    <p:sldId id="440" r:id="rId7"/>
    <p:sldId id="441" r:id="rId8"/>
    <p:sldId id="266" r:id="rId9"/>
    <p:sldId id="275" r:id="rId10"/>
    <p:sldId id="341" r:id="rId11"/>
    <p:sldId id="445" r:id="rId12"/>
    <p:sldId id="267" r:id="rId13"/>
    <p:sldId id="443" r:id="rId14"/>
    <p:sldId id="444" r:id="rId15"/>
    <p:sldId id="353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FF0D97"/>
    <a:srgbClr val="0000CC"/>
    <a:srgbClr val="003635"/>
    <a:srgbClr val="C80064"/>
    <a:srgbClr val="C33A1F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7812" y="707923"/>
            <a:ext cx="7978879" cy="159282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814" y="2352366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0D9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69" y="298080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64226"/>
            <a:ext cx="8246070" cy="3414249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480" y="613015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437968"/>
            <a:ext cx="6304935" cy="325052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6" y="242149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7025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4265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7025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4265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6568" y="685800"/>
            <a:ext cx="6975987" cy="1659188"/>
          </a:xfrm>
        </p:spPr>
        <p:txBody>
          <a:bodyPr>
            <a:normAutofit/>
          </a:bodyPr>
          <a:lstStyle/>
          <a:p>
            <a:r>
              <a:rPr lang="en-US" dirty="0"/>
              <a:t>CAP615</a:t>
            </a:r>
            <a:br>
              <a:rPr lang="en-US" dirty="0"/>
            </a:br>
            <a:r>
              <a:rPr lang="en-US" dirty="0"/>
              <a:t>PROGRAMMING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297" y="2337614"/>
            <a:ext cx="8197703" cy="543809"/>
          </a:xfrm>
        </p:spPr>
        <p:txBody>
          <a:bodyPr>
            <a:normAutofit fontScale="8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					</a:t>
            </a:r>
            <a:r>
              <a:rPr lang="en-US" sz="2000" dirty="0">
                <a:solidFill>
                  <a:schemeClr val="bg1"/>
                </a:solidFill>
              </a:rPr>
              <a:t>Presented by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bg1"/>
                </a:solidFill>
              </a:rPr>
              <a:t>				Kumar Vishal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B23AC5C5-4544-42DF-B29A-E36B9198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Super keyword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8A039F69-501A-4AF1-94CA-BFFB057B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69" y="1637413"/>
            <a:ext cx="7650471" cy="2957209"/>
          </a:xfrm>
        </p:spPr>
        <p:txBody>
          <a:bodyPr/>
          <a:lstStyle/>
          <a:p>
            <a:pPr algn="just" eaLnBrk="1" hangingPunct="1"/>
            <a:r>
              <a:rPr lang="en-US" altLang="en-US" sz="2100" dirty="0"/>
              <a:t>super keyword can be used to access the immediate parent class constructor.</a:t>
            </a:r>
          </a:p>
          <a:p>
            <a:pPr algn="just" eaLnBrk="1" hangingPunct="1"/>
            <a:r>
              <a:rPr lang="en-US" altLang="en-US" sz="2100" dirty="0"/>
              <a:t>super keyword can be used to invoke immediate parent class members and methods. </a:t>
            </a:r>
          </a:p>
          <a:p>
            <a:pPr algn="just" eaLnBrk="1" hangingPunct="1"/>
            <a:r>
              <a:rPr lang="en-US" altLang="en-US" sz="2100" dirty="0"/>
              <a:t>In some scenario when a derived class and base class has same data members or methods, in that case super keyword also used.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4559-A8A6-4E19-A7B0-B21FAFED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171450"/>
            <a:ext cx="7829550" cy="857250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2100" b="1" dirty="0">
                <a:highlight>
                  <a:srgbClr val="FFFF00"/>
                </a:highlight>
              </a:rPr>
              <a:t>Why multiple inheritance is not supported in Java?</a:t>
            </a:r>
            <a:br>
              <a:rPr lang="en-US" sz="2400" b="1" dirty="0">
                <a:highlight>
                  <a:srgbClr val="FFFF00"/>
                </a:highlight>
              </a:rPr>
            </a:b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75853-B0F5-4F7F-A9CF-C4923153A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16" y="1573619"/>
            <a:ext cx="5252484" cy="3021004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The reason behind this is to prevent ambiguity.</a:t>
            </a:r>
          </a:p>
          <a:p>
            <a:pPr algn="just"/>
            <a:r>
              <a:rPr lang="en-US" dirty="0"/>
              <a:t>Consider a case where class B extends class A and Class C and both class A and C have the same method display().</a:t>
            </a:r>
          </a:p>
          <a:p>
            <a:pPr algn="just"/>
            <a:r>
              <a:rPr lang="en-US" dirty="0"/>
              <a:t>Now java compiler cannot decide, which display method it should inherit. To prevent such situation, multiple inheritances is not allowed in java.</a:t>
            </a:r>
          </a:p>
          <a:p>
            <a:pPr algn="just"/>
            <a:r>
              <a:rPr lang="en-US" dirty="0"/>
              <a:t>But we can achieve this with the help of interface in Java.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103B26-66D7-4F63-B457-3AEB0BD9D171}"/>
              </a:ext>
            </a:extLst>
          </p:cNvPr>
          <p:cNvSpPr/>
          <p:nvPr/>
        </p:nvSpPr>
        <p:spPr>
          <a:xfrm>
            <a:off x="6000750" y="1828800"/>
            <a:ext cx="40005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99A5CD-E465-41EA-9D33-D6C7C545E3D4}"/>
              </a:ext>
            </a:extLst>
          </p:cNvPr>
          <p:cNvSpPr/>
          <p:nvPr/>
        </p:nvSpPr>
        <p:spPr>
          <a:xfrm>
            <a:off x="6915150" y="1828800"/>
            <a:ext cx="40005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E0AC10-3771-42B4-AA62-28A0471E4D30}"/>
              </a:ext>
            </a:extLst>
          </p:cNvPr>
          <p:cNvSpPr/>
          <p:nvPr/>
        </p:nvSpPr>
        <p:spPr>
          <a:xfrm>
            <a:off x="6400800" y="257175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1824F1-84CA-4D0C-9BB4-50BDB59F5795}"/>
              </a:ext>
            </a:extLst>
          </p:cNvPr>
          <p:cNvCxnSpPr/>
          <p:nvPr/>
        </p:nvCxnSpPr>
        <p:spPr>
          <a:xfrm>
            <a:off x="6157913" y="2171700"/>
            <a:ext cx="342900" cy="40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FEBEC6-FE4C-4DEA-BCEE-F11DC660B8D0}"/>
              </a:ext>
            </a:extLst>
          </p:cNvPr>
          <p:cNvCxnSpPr>
            <a:endCxn id="6" idx="0"/>
          </p:cNvCxnSpPr>
          <p:nvPr/>
        </p:nvCxnSpPr>
        <p:spPr>
          <a:xfrm flipH="1">
            <a:off x="6600825" y="2171700"/>
            <a:ext cx="428625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C2F495-5F07-4620-8C5D-0CB9F6A5BBCF}"/>
              </a:ext>
            </a:extLst>
          </p:cNvPr>
          <p:cNvSpPr txBox="1"/>
          <p:nvPr/>
        </p:nvSpPr>
        <p:spPr>
          <a:xfrm>
            <a:off x="6915150" y="1473800"/>
            <a:ext cx="7793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display()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D20229-536D-44E2-A571-ED5C431325E4}"/>
              </a:ext>
            </a:extLst>
          </p:cNvPr>
          <p:cNvSpPr txBox="1"/>
          <p:nvPr/>
        </p:nvSpPr>
        <p:spPr>
          <a:xfrm>
            <a:off x="5869230" y="1461700"/>
            <a:ext cx="7793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display()</a:t>
            </a:r>
          </a:p>
        </p:txBody>
      </p:sp>
    </p:spTree>
    <p:extLst>
      <p:ext uri="{BB962C8B-B14F-4D97-AF65-F5344CB8AC3E}">
        <p14:creationId xmlns:p14="http://schemas.microsoft.com/office/powerpoint/2010/main" val="261565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87024E9C-5A9C-43A3-B82D-D96E4841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interface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DFEBD2B4-3E85-4C6A-B3F9-584931A2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07" y="1382232"/>
            <a:ext cx="7239443" cy="3761267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1800" dirty="0"/>
              <a:t>Collection of abstract methods.</a:t>
            </a:r>
          </a:p>
          <a:p>
            <a:r>
              <a:rPr lang="en-US" altLang="en-US" sz="1800" dirty="0"/>
              <a:t>Use keyword interface</a:t>
            </a:r>
          </a:p>
          <a:p>
            <a:r>
              <a:rPr lang="en-US" altLang="en-US" sz="1800" dirty="0"/>
              <a:t>Achieve multiple inheritance</a:t>
            </a:r>
          </a:p>
          <a:p>
            <a:r>
              <a:rPr lang="en-US" altLang="en-US" sz="1800" dirty="0"/>
              <a:t>Use implements keyword for calling in derive class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/>
              <a:t>Syntax:</a:t>
            </a: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1500" dirty="0" err="1"/>
              <a:t>interfcae</a:t>
            </a:r>
            <a:r>
              <a:rPr lang="en-US" altLang="en-US" sz="1500" dirty="0"/>
              <a:t> Bank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500" dirty="0"/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500" dirty="0"/>
              <a:t> int </a:t>
            </a:r>
            <a:r>
              <a:rPr lang="en-US" altLang="en-US" sz="1500" dirty="0" err="1"/>
              <a:t>rateOfInterest</a:t>
            </a:r>
            <a:r>
              <a:rPr lang="en-US" altLang="en-US" sz="1500" dirty="0"/>
              <a:t>();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500" dirty="0"/>
              <a:t>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500" dirty="0"/>
              <a:t>class  SBI implements Bank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500" dirty="0"/>
              <a:t> int </a:t>
            </a:r>
            <a:r>
              <a:rPr lang="en-US" altLang="en-US" sz="1500" dirty="0" err="1"/>
              <a:t>rateOfInterest</a:t>
            </a:r>
            <a:r>
              <a:rPr lang="en-US" altLang="en-US" sz="1500" dirty="0"/>
              <a:t>()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500" dirty="0"/>
              <a:t>{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500" dirty="0" err="1"/>
              <a:t>retutn</a:t>
            </a:r>
            <a:r>
              <a:rPr lang="en-US" altLang="en-US" sz="1500" dirty="0"/>
              <a:t> 5;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500" dirty="0"/>
              <a:t>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500" dirty="0"/>
              <a:t>}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1E91C9E-0AB0-472F-86ED-00378AEBA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899" y="205978"/>
            <a:ext cx="7371021" cy="899808"/>
          </a:xfrm>
        </p:spPr>
        <p:txBody>
          <a:bodyPr>
            <a:normAutofit fontScale="90000"/>
          </a:bodyPr>
          <a:lstStyle/>
          <a:p>
            <a:br>
              <a:rPr lang="en-US" altLang="en-US" sz="2700" dirty="0"/>
            </a:br>
            <a:r>
              <a:rPr lang="en-US" altLang="en-US" sz="2700" dirty="0"/>
              <a:t>Abstract Class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BEB7E05A-66F2-4587-8112-402A46BB6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079" y="1435395"/>
            <a:ext cx="7371021" cy="315922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100" b="1" dirty="0"/>
              <a:t>Abstraction</a:t>
            </a:r>
            <a:r>
              <a:rPr lang="en-US" altLang="en-US" sz="2100" dirty="0"/>
              <a:t> is a process of hiding the implementation details and showing only functionality to the user.</a:t>
            </a:r>
          </a:p>
          <a:p>
            <a:r>
              <a:rPr lang="en-US" altLang="en-US" sz="2100" dirty="0"/>
              <a:t>A class which is declared with the </a:t>
            </a:r>
            <a:r>
              <a:rPr lang="en-US" altLang="en-US" sz="2100" b="1" dirty="0"/>
              <a:t>abstract </a:t>
            </a:r>
            <a:r>
              <a:rPr lang="en-US" altLang="en-US" sz="2100" dirty="0"/>
              <a:t>keyword is known as an abstract class in Java.</a:t>
            </a:r>
          </a:p>
          <a:p>
            <a:r>
              <a:rPr lang="en-US" altLang="en-US" sz="2100" dirty="0"/>
              <a:t>It holds both abstract and non-abstract methods.</a:t>
            </a:r>
          </a:p>
          <a:p>
            <a:r>
              <a:rPr lang="en-US" altLang="en-US" sz="2100" dirty="0"/>
              <a:t>It can have constructor also</a:t>
            </a:r>
          </a:p>
          <a:p>
            <a:r>
              <a:rPr lang="en-US" altLang="en-US" sz="2100" dirty="0"/>
              <a:t>We can achieve abstraction by using either abstract class or interface.</a:t>
            </a:r>
          </a:p>
          <a:p>
            <a:r>
              <a:rPr lang="en-US" altLang="en-US" sz="2100" dirty="0"/>
              <a:t>It can’t be instantiated</a:t>
            </a:r>
          </a:p>
          <a:p>
            <a:r>
              <a:rPr lang="en-US" altLang="en-US" sz="2100" dirty="0"/>
              <a:t>The abstract class can also be used to provide some implementation of the interface.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573804A7-33FA-44EB-B769-C361D7E4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05978"/>
            <a:ext cx="6686550" cy="479822"/>
          </a:xfrm>
        </p:spPr>
        <p:txBody>
          <a:bodyPr/>
          <a:lstStyle/>
          <a:p>
            <a:endParaRPr lang="en-US" altLang="en-US" sz="2400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0B0C4B8E-8699-4AC0-8437-0F8A16DE1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/>
              <a:t>Q: Difference between abstract class and interface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Ans:---????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60" y="2950369"/>
            <a:ext cx="5366147" cy="1107281"/>
          </a:xfrm>
        </p:spPr>
        <p:txBody>
          <a:bodyPr rtlCol="0">
            <a:noAutofit/>
          </a:bodyPr>
          <a:lstStyle/>
          <a:p>
            <a:pPr>
              <a:defRPr/>
            </a:pPr>
            <a:br>
              <a:rPr lang="en-US" sz="2700" dirty="0">
                <a:solidFill>
                  <a:srgbClr val="C00000"/>
                </a:solidFill>
              </a:rPr>
            </a:br>
            <a:endParaRPr lang="en-IN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60" y="1508522"/>
            <a:ext cx="1356122" cy="2472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607469" y="4468416"/>
            <a:ext cx="5367338" cy="85725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endParaRPr lang="en-I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5F36F3-A414-4F4E-9E45-E49611DAF4EA}"/>
              </a:ext>
            </a:extLst>
          </p:cNvPr>
          <p:cNvSpPr txBox="1"/>
          <p:nvPr/>
        </p:nvSpPr>
        <p:spPr>
          <a:xfrm>
            <a:off x="3873506" y="1529239"/>
            <a:ext cx="138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Query??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8AB364B-9148-4704-815C-572CF4D9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000" dirty="0">
                <a:solidFill>
                  <a:srgbClr val="FF0000"/>
                </a:solidFill>
              </a:rPr>
              <a:t>Constructor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71BEE899-3381-4C8F-B3CC-E97F1290F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Types:</a:t>
            </a:r>
          </a:p>
          <a:p>
            <a:pPr lvl="1" algn="just" eaLnBrk="1" hangingPunct="1"/>
            <a:r>
              <a:rPr lang="en-US" altLang="en-US" dirty="0">
                <a:highlight>
                  <a:srgbClr val="FFFF00"/>
                </a:highlight>
              </a:rPr>
              <a:t>No-Argument Constructor </a:t>
            </a:r>
            <a:r>
              <a:rPr lang="en-US" altLang="en-US" dirty="0"/>
              <a:t>- a constructor that does not accept any arguments</a:t>
            </a:r>
          </a:p>
          <a:p>
            <a:pPr lvl="1" algn="just" eaLnBrk="1" hangingPunct="1"/>
            <a:r>
              <a:rPr lang="en-US" altLang="en-US" dirty="0">
                <a:highlight>
                  <a:srgbClr val="FFFF00"/>
                </a:highlight>
              </a:rPr>
              <a:t>Default Constructor </a:t>
            </a:r>
            <a:r>
              <a:rPr lang="en-US" altLang="en-US" dirty="0"/>
              <a:t>- a constructor that is automatically created by the Java compiler if it is not explicitly defined.</a:t>
            </a:r>
          </a:p>
          <a:p>
            <a:pPr lvl="1" algn="just" eaLnBrk="1" hangingPunct="1"/>
            <a:r>
              <a:rPr lang="en-US" altLang="en-US" dirty="0">
                <a:highlight>
                  <a:srgbClr val="FFFF00"/>
                </a:highlight>
              </a:rPr>
              <a:t>Parameterized constructor </a:t>
            </a:r>
            <a:r>
              <a:rPr lang="en-US" altLang="en-US" dirty="0"/>
              <a:t>- used to specify specific values of variables in object</a:t>
            </a:r>
          </a:p>
          <a:p>
            <a:pPr lvl="1" algn="just"/>
            <a:r>
              <a:rPr lang="en-US" altLang="en-US" dirty="0">
                <a:highlight>
                  <a:srgbClr val="FFFF00"/>
                </a:highlight>
              </a:rPr>
              <a:t>Copy Constructor </a:t>
            </a:r>
            <a:r>
              <a:rPr lang="en-US" altLang="en-US" dirty="0"/>
              <a:t>- </a:t>
            </a:r>
            <a:r>
              <a:rPr lang="en-US" dirty="0"/>
              <a:t>In Java, a copy constructor is a special type of constructor that creates an object using another object of the same Java class. It returns a duplicate copy of an existing object of the class.</a:t>
            </a:r>
            <a:endParaRPr lang="en-US" altLang="en-US" dirty="0"/>
          </a:p>
          <a:p>
            <a:pPr lvl="1"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>
            <a:extLst>
              <a:ext uri="{FF2B5EF4-FFF2-40B4-BE49-F238E27FC236}">
                <a16:creationId xmlns:a16="http://schemas.microsoft.com/office/drawing/2014/main" id="{B0DF82D3-BA5B-4226-AC9A-AD0B024D8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30" y="887820"/>
            <a:ext cx="7700630" cy="4366022"/>
          </a:xfrm>
        </p:spPr>
        <p:txBody>
          <a:bodyPr/>
          <a:lstStyle/>
          <a:p>
            <a:pPr eaLnBrk="1" hangingPunct="1"/>
            <a:endParaRPr lang="en-US" altLang="en-US" sz="2100" dirty="0"/>
          </a:p>
          <a:p>
            <a:pPr algn="just" eaLnBrk="1" hangingPunct="1"/>
            <a:r>
              <a:rPr lang="en-US" altLang="en-US" sz="2100" dirty="0"/>
              <a:t>A </a:t>
            </a:r>
            <a:r>
              <a:rPr lang="en-US" altLang="en-US" sz="2100" b="1" dirty="0"/>
              <a:t>Java constructor </a:t>
            </a:r>
            <a:r>
              <a:rPr lang="en-US" altLang="en-US" sz="2100" dirty="0"/>
              <a:t>name must exactly match with the class name (including case).</a:t>
            </a:r>
          </a:p>
          <a:p>
            <a:pPr algn="just" eaLnBrk="1" hangingPunct="1"/>
            <a:r>
              <a:rPr lang="en-US" altLang="en-US" sz="2100" dirty="0"/>
              <a:t>A Java constructor must not have a return type.</a:t>
            </a:r>
          </a:p>
          <a:p>
            <a:pPr eaLnBrk="1" hangingPunct="1"/>
            <a:r>
              <a:rPr lang="en-US" altLang="en-US" sz="2100" dirty="0"/>
              <a:t>If a class doesn't have a constructor, Java compiler automatically creates a default constructor during run-time. The default constructor initialize instance variables with default values. For example: int variable will be initialized to 0</a:t>
            </a:r>
          </a:p>
          <a:p>
            <a:pPr algn="just" eaLnBrk="1" hangingPunct="1"/>
            <a:r>
              <a:rPr lang="en-US" altLang="en-US" sz="2100" dirty="0"/>
              <a:t>Constructors cannot be abstract or static or final.</a:t>
            </a:r>
          </a:p>
          <a:p>
            <a:pPr algn="just" eaLnBrk="1" hangingPunct="1"/>
            <a:r>
              <a:rPr lang="en-US" altLang="en-US" sz="2100" dirty="0"/>
              <a:t>Constructor can be overloaded but can not be overridden.</a:t>
            </a:r>
          </a:p>
          <a:p>
            <a:pPr eaLnBrk="1" hangingPunct="1"/>
            <a:endParaRPr lang="en-US" altLang="en-US" sz="2100" dirty="0"/>
          </a:p>
        </p:txBody>
      </p:sp>
    </p:spTree>
    <p:extLst>
      <p:ext uri="{BB962C8B-B14F-4D97-AF65-F5344CB8AC3E}">
        <p14:creationId xmlns:p14="http://schemas.microsoft.com/office/powerpoint/2010/main" val="294245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BF60639E-4120-44CC-80D1-E2145829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 of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D1B2F-ADB5-425C-B3AA-5AF6A4E2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>
              <a:buNone/>
              <a:defRPr/>
            </a:pPr>
            <a:r>
              <a:rPr lang="en-US" dirty="0"/>
              <a:t>One class is hiring properties from another class is called </a:t>
            </a:r>
            <a:r>
              <a:rPr lang="en-US" b="1" dirty="0"/>
              <a:t>inheritance</a:t>
            </a:r>
            <a:r>
              <a:rPr lang="en-US" dirty="0"/>
              <a:t>.</a:t>
            </a:r>
          </a:p>
          <a:p>
            <a:pPr>
              <a:buNone/>
              <a:defRPr/>
            </a:pPr>
            <a:r>
              <a:rPr lang="en-US" dirty="0"/>
              <a:t>Advantages: Reusability </a:t>
            </a:r>
          </a:p>
          <a:p>
            <a:pPr>
              <a:buNone/>
              <a:defRPr/>
            </a:pPr>
            <a:r>
              <a:rPr lang="en-US" dirty="0"/>
              <a:t>Class ClassA</a:t>
            </a:r>
          </a:p>
          <a:p>
            <a:pPr>
              <a:buNone/>
              <a:defRPr/>
            </a:pPr>
            <a:r>
              <a:rPr lang="en-US" dirty="0"/>
              <a:t>{</a:t>
            </a:r>
          </a:p>
          <a:p>
            <a:pPr>
              <a:buNone/>
              <a:defRPr/>
            </a:pPr>
            <a:endParaRPr lang="en-US" dirty="0"/>
          </a:p>
          <a:p>
            <a:pPr>
              <a:buNone/>
              <a:defRPr/>
            </a:pPr>
            <a:r>
              <a:rPr lang="en-US" dirty="0"/>
              <a:t>}</a:t>
            </a:r>
          </a:p>
          <a:p>
            <a:pPr>
              <a:buNone/>
              <a:defRPr/>
            </a:pPr>
            <a:r>
              <a:rPr lang="en-US" dirty="0"/>
              <a:t>Class  ClassB </a:t>
            </a:r>
            <a:r>
              <a:rPr lang="en-US" b="1" dirty="0"/>
              <a:t>extends</a:t>
            </a:r>
            <a:r>
              <a:rPr lang="en-US" dirty="0"/>
              <a:t> ClassA</a:t>
            </a:r>
          </a:p>
          <a:p>
            <a:pPr>
              <a:buNone/>
              <a:defRPr/>
            </a:pPr>
            <a:r>
              <a:rPr lang="en-US" dirty="0"/>
              <a:t>{</a:t>
            </a:r>
          </a:p>
          <a:p>
            <a:pPr>
              <a:buNone/>
              <a:defRPr/>
            </a:pPr>
            <a:r>
              <a:rPr lang="en-US" dirty="0"/>
              <a:t>}</a:t>
            </a:r>
          </a:p>
          <a:p>
            <a:pPr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E034A4A-2B6F-405D-8643-DED60D23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 Types: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6E53E565-FA86-47DE-B36B-BA64F59E0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Single</a:t>
            </a:r>
          </a:p>
          <a:p>
            <a:r>
              <a:rPr lang="en-US" altLang="en-US" dirty="0"/>
              <a:t>Multilevel</a:t>
            </a:r>
          </a:p>
          <a:p>
            <a:r>
              <a:rPr lang="en-US" altLang="en-US" dirty="0"/>
              <a:t>Hierarchical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Using interface it is possible:</a:t>
            </a:r>
          </a:p>
          <a:p>
            <a:r>
              <a:rPr lang="en-US" altLang="en-US" dirty="0"/>
              <a:t>Hybrid</a:t>
            </a:r>
          </a:p>
          <a:p>
            <a:r>
              <a:rPr lang="en-US" altLang="en-US" dirty="0"/>
              <a:t>Multiple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BEF88C97-46C7-4EDB-847D-FBE38479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Single inheritance: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9B60DF79-57C7-4E84-8B19-8DB827F08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17" y="1371600"/>
            <a:ext cx="7424184" cy="377190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One base class and one derived class</a:t>
            </a:r>
          </a:p>
          <a:p>
            <a:r>
              <a:rPr lang="en-US" altLang="en-US" sz="2000" dirty="0"/>
              <a:t>One-to-one relationship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						Base Class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				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 dirty="0"/>
          </a:p>
          <a:p>
            <a:pPr>
              <a:buFont typeface="Arial" panose="020B0604020202020204" pitchFamily="34" charset="0"/>
              <a:buNone/>
            </a:pPr>
            <a:endParaRPr lang="en-US" altLang="en-US" sz="2400" dirty="0"/>
          </a:p>
          <a:p>
            <a:pPr>
              <a:buFont typeface="Arial" panose="020B0604020202020204" pitchFamily="34" charset="0"/>
              <a:buNone/>
            </a:pPr>
            <a:endParaRPr lang="en-US" altLang="en-US" sz="2400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						Derived Class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3F99B5-B309-4E6E-BB1E-890817B061C4}"/>
              </a:ext>
            </a:extLst>
          </p:cNvPr>
          <p:cNvCxnSpPr>
            <a:cxnSpLocks/>
          </p:cNvCxnSpPr>
          <p:nvPr/>
        </p:nvCxnSpPr>
        <p:spPr>
          <a:xfrm flipV="1">
            <a:off x="2800350" y="2458471"/>
            <a:ext cx="1931138" cy="238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994484-C1B8-41EE-8A72-41A29FE6E70E}"/>
              </a:ext>
            </a:extLst>
          </p:cNvPr>
          <p:cNvCxnSpPr>
            <a:cxnSpLocks/>
          </p:cNvCxnSpPr>
          <p:nvPr/>
        </p:nvCxnSpPr>
        <p:spPr>
          <a:xfrm>
            <a:off x="2869462" y="4590870"/>
            <a:ext cx="18620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B8EAAF-C776-4C3C-AA57-C7B3E54ED968}"/>
              </a:ext>
            </a:extLst>
          </p:cNvPr>
          <p:cNvCxnSpPr/>
          <p:nvPr/>
        </p:nvCxnSpPr>
        <p:spPr>
          <a:xfrm>
            <a:off x="2171700" y="2400300"/>
            <a:ext cx="1257300" cy="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9FCACA8-65A3-4373-BBFC-8523E017E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514963"/>
              </p:ext>
            </p:extLst>
          </p:nvPr>
        </p:nvGraphicFramePr>
        <p:xfrm>
          <a:off x="1603748" y="2212419"/>
          <a:ext cx="1177546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5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Bank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845">
                <a:tc>
                  <a:txBody>
                    <a:bodyPr/>
                    <a:lstStyle/>
                    <a:p>
                      <a:r>
                        <a:rPr lang="en-US" sz="1400" dirty="0"/>
                        <a:t>protected </a:t>
                      </a:r>
                      <a:r>
                        <a:rPr lang="en-US" sz="1400" dirty="0" err="1"/>
                        <a:t>BankName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52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6610B8D-3767-477E-9D79-A9264C9E3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826251"/>
              </p:ext>
            </p:extLst>
          </p:nvPr>
        </p:nvGraphicFramePr>
        <p:xfrm>
          <a:off x="1543049" y="4096681"/>
          <a:ext cx="1257301" cy="929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24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Customer</a:t>
                      </a:r>
                    </a:p>
                  </a:txBody>
                  <a:tcPr marL="68580" marR="68580" marT="34283" marB="3428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245">
                <a:tc>
                  <a:txBody>
                    <a:bodyPr/>
                    <a:lstStyle/>
                    <a:p>
                      <a:r>
                        <a:rPr lang="en-US" sz="1400" dirty="0" err="1"/>
                        <a:t>customerName</a:t>
                      </a:r>
                      <a:endParaRPr lang="en-US" sz="1400" dirty="0"/>
                    </a:p>
                  </a:txBody>
                  <a:tcPr marL="68580" marR="68580" marT="34283" marB="3428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08">
                <a:tc>
                  <a:txBody>
                    <a:bodyPr/>
                    <a:lstStyle/>
                    <a:p>
                      <a:r>
                        <a:rPr lang="en-US" sz="1400" dirty="0" err="1"/>
                        <a:t>getDetails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marL="68580" marR="68580" marT="34283" marB="3428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C62D3E-03A9-4B21-A5F6-9059E1AEF856}"/>
              </a:ext>
            </a:extLst>
          </p:cNvPr>
          <p:cNvCxnSpPr/>
          <p:nvPr/>
        </p:nvCxnSpPr>
        <p:spPr>
          <a:xfrm rot="5400000">
            <a:off x="1822707" y="3625432"/>
            <a:ext cx="800100" cy="2381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6388E9A-5D6E-44F0-88F7-E8AA78C9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899" y="205978"/>
            <a:ext cx="7553743" cy="308372"/>
          </a:xfrm>
        </p:spPr>
        <p:txBody>
          <a:bodyPr>
            <a:normAutofit fontScale="90000"/>
          </a:bodyPr>
          <a:lstStyle/>
          <a:p>
            <a:r>
              <a:rPr lang="en-US" altLang="en-US" sz="2400" dirty="0"/>
              <a:t>Multilevel inheritance:</a:t>
            </a:r>
            <a:br>
              <a:rPr lang="en-US" altLang="en-US" sz="2400" dirty="0"/>
            </a:br>
            <a:endParaRPr lang="en-US" altLang="en-US" sz="2400" dirty="0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BD58B112-8FB6-4B1F-992A-F4C002349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321" y="350874"/>
            <a:ext cx="7553743" cy="4792626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en-US" sz="1800" dirty="0">
                <a:highlight>
                  <a:srgbClr val="FFFF00"/>
                </a:highlight>
              </a:rPr>
              <a:t>One class is going to become base class for other derived class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				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			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					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7549B3-9641-4C91-B1D2-45391F308B0F}"/>
              </a:ext>
            </a:extLst>
          </p:cNvPr>
          <p:cNvCxnSpPr/>
          <p:nvPr/>
        </p:nvCxnSpPr>
        <p:spPr>
          <a:xfrm>
            <a:off x="2171700" y="2400300"/>
            <a:ext cx="1257300" cy="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EE4A2EC-B9E9-47D4-A265-BF1F51901548}"/>
              </a:ext>
            </a:extLst>
          </p:cNvPr>
          <p:cNvGraphicFramePr>
            <a:graphicFrameLocks noGrp="1"/>
          </p:cNvGraphicFramePr>
          <p:nvPr/>
        </p:nvGraphicFramePr>
        <p:xfrm>
          <a:off x="1771650" y="2286000"/>
          <a:ext cx="177165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Science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/>
                        <a:t>private</a:t>
                      </a:r>
                      <a:r>
                        <a:rPr lang="en-US" sz="1400" baseline="0" dirty="0"/>
                        <a:t> bonus=2000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/>
                        <a:t>void</a:t>
                      </a:r>
                      <a:r>
                        <a:rPr lang="en-US" sz="1400" baseline="0" dirty="0"/>
                        <a:t> disp1(){}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E7015AE-4EB0-4347-9D54-F6E5921BA984}"/>
              </a:ext>
            </a:extLst>
          </p:cNvPr>
          <p:cNvGraphicFramePr>
            <a:graphicFrameLocks noGrp="1"/>
          </p:cNvGraphicFramePr>
          <p:nvPr/>
        </p:nvGraphicFramePr>
        <p:xfrm>
          <a:off x="1771650" y="3901679"/>
          <a:ext cx="177165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Computer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/>
                        <a:t>private</a:t>
                      </a:r>
                      <a:r>
                        <a:rPr lang="en-US" sz="1400" baseline="0" dirty="0"/>
                        <a:t> bonus=3000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/>
                        <a:t>void</a:t>
                      </a:r>
                      <a:r>
                        <a:rPr lang="en-US" sz="1400" baseline="0" dirty="0"/>
                        <a:t> disp2(){}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85211E-E235-428C-B173-8AD3FD11E068}"/>
              </a:ext>
            </a:extLst>
          </p:cNvPr>
          <p:cNvCxnSpPr/>
          <p:nvPr/>
        </p:nvCxnSpPr>
        <p:spPr>
          <a:xfrm rot="5400000">
            <a:off x="2200871" y="3628430"/>
            <a:ext cx="628650" cy="1191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E6B64E9-8AAD-4446-B54A-94C83EB28316}"/>
              </a:ext>
            </a:extLst>
          </p:cNvPr>
          <p:cNvGraphicFramePr>
            <a:graphicFrameLocks noGrp="1"/>
          </p:cNvGraphicFramePr>
          <p:nvPr/>
        </p:nvGraphicFramePr>
        <p:xfrm>
          <a:off x="1771650" y="800100"/>
          <a:ext cx="188595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Faculty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/>
                        <a:t>double </a:t>
                      </a:r>
                      <a:r>
                        <a:rPr lang="en-US" sz="1200" baseline="0" dirty="0"/>
                        <a:t>salary,totalSalary=0;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/>
                        <a:t>Faculty(){ salary=25000}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96894A-BDCD-4421-A6C5-9DE5D0D66C50}"/>
              </a:ext>
            </a:extLst>
          </p:cNvPr>
          <p:cNvCxnSpPr/>
          <p:nvPr/>
        </p:nvCxnSpPr>
        <p:spPr>
          <a:xfrm rot="5400000">
            <a:off x="2343746" y="2113955"/>
            <a:ext cx="457200" cy="1191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A969BC-45F7-4FAB-95B5-E3EAE8850309}"/>
              </a:ext>
            </a:extLst>
          </p:cNvPr>
          <p:cNvCxnSpPr/>
          <p:nvPr/>
        </p:nvCxnSpPr>
        <p:spPr>
          <a:xfrm>
            <a:off x="3429000" y="1028700"/>
            <a:ext cx="1485900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0" name="TextBox 18">
            <a:extLst>
              <a:ext uri="{FF2B5EF4-FFF2-40B4-BE49-F238E27FC236}">
                <a16:creationId xmlns:a16="http://schemas.microsoft.com/office/drawing/2014/main" id="{4BC17E62-E2A5-4AE4-8B46-186D67BCF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914400"/>
            <a:ext cx="251222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/>
              <a:t>  Base Class for class Science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10052D-A41E-476D-B46C-EDB103EDBDA4}"/>
              </a:ext>
            </a:extLst>
          </p:cNvPr>
          <p:cNvCxnSpPr/>
          <p:nvPr/>
        </p:nvCxnSpPr>
        <p:spPr>
          <a:xfrm>
            <a:off x="3543300" y="2457450"/>
            <a:ext cx="1485900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2" name="TextBox 22">
            <a:extLst>
              <a:ext uri="{FF2B5EF4-FFF2-40B4-BE49-F238E27FC236}">
                <a16:creationId xmlns:a16="http://schemas.microsoft.com/office/drawing/2014/main" id="{524CD722-E842-463E-8966-86373B321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710" y="2343151"/>
            <a:ext cx="269496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/>
              <a:t>Derived Class from Faculty  and </a:t>
            </a:r>
          </a:p>
          <a:p>
            <a:pPr eaLnBrk="1" hangingPunct="1"/>
            <a:r>
              <a:rPr lang="en-US" altLang="en-US" sz="1350"/>
              <a:t>Base Class for Computer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085346-0B1C-499A-BC23-A7B148E77D23}"/>
              </a:ext>
            </a:extLst>
          </p:cNvPr>
          <p:cNvCxnSpPr/>
          <p:nvPr/>
        </p:nvCxnSpPr>
        <p:spPr>
          <a:xfrm>
            <a:off x="3543300" y="4114800"/>
            <a:ext cx="1485900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4" name="TextBox 26">
            <a:extLst>
              <a:ext uri="{FF2B5EF4-FFF2-40B4-BE49-F238E27FC236}">
                <a16:creationId xmlns:a16="http://schemas.microsoft.com/office/drawing/2014/main" id="{4BA3AF0E-9134-4BC7-A733-3C6558FF3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3943350"/>
            <a:ext cx="236795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/>
              <a:t> Derived Class from Science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7131D16-0443-4DBC-B729-0C4FDC00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205978"/>
            <a:ext cx="6172200" cy="308372"/>
          </a:xfrm>
        </p:spPr>
        <p:txBody>
          <a:bodyPr>
            <a:normAutofit fontScale="90000"/>
          </a:bodyPr>
          <a:lstStyle/>
          <a:p>
            <a:r>
              <a:rPr lang="en-US" altLang="en-US" sz="2400" dirty="0"/>
              <a:t>Hierarchical inheritance:</a:t>
            </a:r>
            <a:br>
              <a:rPr lang="en-US" altLang="en-US" sz="2400" dirty="0"/>
            </a:br>
            <a:endParaRPr lang="en-US" altLang="en-US" sz="2400" dirty="0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1ED3D277-73CE-4A7B-824E-297B2CBB5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400050"/>
            <a:ext cx="6515100" cy="4743450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en-US" sz="1500" b="1" dirty="0">
                <a:highlight>
                  <a:srgbClr val="FFFF00"/>
                </a:highlight>
              </a:rPr>
              <a:t>One base class and multiple derived class, one –to-many relationship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				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			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					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E2619B-CB18-430C-81F8-95585B4BE0BE}"/>
              </a:ext>
            </a:extLst>
          </p:cNvPr>
          <p:cNvCxnSpPr/>
          <p:nvPr/>
        </p:nvCxnSpPr>
        <p:spPr>
          <a:xfrm>
            <a:off x="2171700" y="2400300"/>
            <a:ext cx="1257300" cy="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A5B22EC-A5A1-413F-92E2-34313FA44107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3486150"/>
          <a:ext cx="177165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SBI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/>
                        <a:t>Private IFSC</a:t>
                      </a:r>
                      <a:r>
                        <a:rPr lang="en-US" sz="1200" baseline="0" dirty="0"/>
                        <a:t>Code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Bank(){rateofInterest</a:t>
                      </a:r>
                      <a:r>
                        <a:rPr lang="en-US" sz="1200" baseline="0" dirty="0"/>
                        <a:t>=4.5}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F55B18F-9249-41FE-8F0A-FB9EE412781D}"/>
              </a:ext>
            </a:extLst>
          </p:cNvPr>
          <p:cNvGraphicFramePr>
            <a:graphicFrameLocks noGrp="1"/>
          </p:cNvGraphicFramePr>
          <p:nvPr/>
        </p:nvGraphicFramePr>
        <p:xfrm>
          <a:off x="5715000" y="3486150"/>
          <a:ext cx="177165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PNB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/>
                        <a:t>Private IFSC</a:t>
                      </a:r>
                      <a:r>
                        <a:rPr lang="en-US" sz="1200" baseline="0" dirty="0"/>
                        <a:t>Code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Bank(){rateofInterest</a:t>
                      </a:r>
                      <a:r>
                        <a:rPr lang="en-US" sz="1200" baseline="0" dirty="0"/>
                        <a:t>=5.5}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F6E214-4068-4B3F-B275-9629D2B78BF6}"/>
              </a:ext>
            </a:extLst>
          </p:cNvPr>
          <p:cNvGraphicFramePr>
            <a:graphicFrameLocks noGrp="1"/>
          </p:cNvGraphicFramePr>
          <p:nvPr/>
        </p:nvGraphicFramePr>
        <p:xfrm>
          <a:off x="3314700" y="742950"/>
          <a:ext cx="1771650" cy="1196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7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Bank</a:t>
                      </a:r>
                    </a:p>
                  </a:txBody>
                  <a:tcPr marL="68580" marR="68580" marT="34297" marB="342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76">
                <a:tc>
                  <a:txBody>
                    <a:bodyPr/>
                    <a:lstStyle/>
                    <a:p>
                      <a:r>
                        <a:rPr lang="en-US" sz="1200" dirty="0"/>
                        <a:t>rateofInterest</a:t>
                      </a:r>
                      <a:r>
                        <a:rPr lang="en-US" sz="1200" baseline="0" dirty="0"/>
                        <a:t> </a:t>
                      </a:r>
                      <a:endParaRPr lang="en-US" sz="1200" dirty="0"/>
                    </a:p>
                  </a:txBody>
                  <a:tcPr marL="68580" marR="68580" marT="34297" marB="342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Bank(){rateofInterest</a:t>
                      </a:r>
                      <a:r>
                        <a:rPr lang="en-US" sz="1200" baseline="0" dirty="0"/>
                        <a:t>=0}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 marL="68580" marR="68580" marT="34297" marB="342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F67BBC-60B2-4208-AE09-DC42F869C45D}"/>
              </a:ext>
            </a:extLst>
          </p:cNvPr>
          <p:cNvCxnSpPr/>
          <p:nvPr/>
        </p:nvCxnSpPr>
        <p:spPr>
          <a:xfrm rot="5400000">
            <a:off x="3886796" y="2171105"/>
            <a:ext cx="457200" cy="1191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A3AB3D-099B-4BB4-8D4E-6B5246518FA9}"/>
              </a:ext>
            </a:extLst>
          </p:cNvPr>
          <p:cNvCxnSpPr/>
          <p:nvPr/>
        </p:nvCxnSpPr>
        <p:spPr>
          <a:xfrm>
            <a:off x="2000250" y="2514600"/>
            <a:ext cx="4857750" cy="11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FCCFA4-AF50-4D47-9C37-0C08BC7CAF3A}"/>
              </a:ext>
            </a:extLst>
          </p:cNvPr>
          <p:cNvCxnSpPr/>
          <p:nvPr/>
        </p:nvCxnSpPr>
        <p:spPr>
          <a:xfrm rot="5400000">
            <a:off x="1514476" y="3000376"/>
            <a:ext cx="971550" cy="2381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D626F4-AB53-4BFD-8987-AEE2CDC47A78}"/>
              </a:ext>
            </a:extLst>
          </p:cNvPr>
          <p:cNvCxnSpPr/>
          <p:nvPr/>
        </p:nvCxnSpPr>
        <p:spPr>
          <a:xfrm rot="5400000">
            <a:off x="6372821" y="2999780"/>
            <a:ext cx="971550" cy="1191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0F87604-586C-446D-BE87-89ACE10B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700" dirty="0"/>
              <a:t>Important Notes:-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2DA96B94-3C4C-49F0-BD6A-B388F5511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34" y="1335716"/>
            <a:ext cx="8259097" cy="3680222"/>
          </a:xfrm>
        </p:spPr>
        <p:txBody>
          <a:bodyPr/>
          <a:lstStyle/>
          <a:p>
            <a:pPr marL="0" indent="0" algn="just">
              <a:buNone/>
            </a:pPr>
            <a:endParaRPr lang="en-US" altLang="en-US" sz="1800" dirty="0"/>
          </a:p>
          <a:p>
            <a:pPr marL="0" indent="0" algn="just">
              <a:buNone/>
            </a:pPr>
            <a:r>
              <a:rPr lang="en-US" altLang="en-US" sz="1800" dirty="0"/>
              <a:t>Default parent class constructor automatically called by child class but for calling  parameterized constructor of base class we need to use super keyword.</a:t>
            </a:r>
          </a:p>
          <a:p>
            <a:pPr marL="0" indent="0">
              <a:buNone/>
            </a:pPr>
            <a:endParaRPr lang="en-US" alt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Microsoft Office PowerPoint</Application>
  <PresentationFormat>On-screen Show (16:9)</PresentationFormat>
  <Paragraphs>131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CAP615 PROGRAMMING IN JAVA</vt:lpstr>
      <vt:lpstr>Constructor</vt:lpstr>
      <vt:lpstr>PowerPoint Presentation</vt:lpstr>
      <vt:lpstr>overview of inheritance</vt:lpstr>
      <vt:lpstr>Inheritance Types:</vt:lpstr>
      <vt:lpstr>Single inheritance: </vt:lpstr>
      <vt:lpstr>Multilevel inheritance: </vt:lpstr>
      <vt:lpstr>Hierarchical inheritance: </vt:lpstr>
      <vt:lpstr>Important Notes:-</vt:lpstr>
      <vt:lpstr>Super keyword</vt:lpstr>
      <vt:lpstr>  Why multiple inheritance is not supported in Java? </vt:lpstr>
      <vt:lpstr>interface</vt:lpstr>
      <vt:lpstr> Abstract Class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2023-02-15T08:52:54Z</dcterms:modified>
</cp:coreProperties>
</file>