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61"/>
  </p:notesMasterIdLst>
  <p:handoutMasterIdLst>
    <p:handoutMasterId r:id="rId62"/>
  </p:handoutMasterIdLst>
  <p:sldIdLst>
    <p:sldId id="269"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6" r:id="rId21"/>
    <p:sldId id="302" r:id="rId22"/>
    <p:sldId id="301" r:id="rId23"/>
    <p:sldId id="298" r:id="rId24"/>
    <p:sldId id="299" r:id="rId25"/>
    <p:sldId id="303" r:id="rId26"/>
    <p:sldId id="304" r:id="rId27"/>
    <p:sldId id="305" r:id="rId28"/>
    <p:sldId id="306" r:id="rId29"/>
    <p:sldId id="318" r:id="rId30"/>
    <p:sldId id="307" r:id="rId31"/>
    <p:sldId id="308" r:id="rId32"/>
    <p:sldId id="316" r:id="rId33"/>
    <p:sldId id="317" r:id="rId34"/>
    <p:sldId id="309" r:id="rId35"/>
    <p:sldId id="310" r:id="rId36"/>
    <p:sldId id="311" r:id="rId37"/>
    <p:sldId id="312" r:id="rId38"/>
    <p:sldId id="319" r:id="rId39"/>
    <p:sldId id="313" r:id="rId40"/>
    <p:sldId id="320" r:id="rId41"/>
    <p:sldId id="322" r:id="rId42"/>
    <p:sldId id="321" r:id="rId43"/>
    <p:sldId id="323" r:id="rId44"/>
    <p:sldId id="334" r:id="rId45"/>
    <p:sldId id="324" r:id="rId46"/>
    <p:sldId id="325" r:id="rId47"/>
    <p:sldId id="326" r:id="rId48"/>
    <p:sldId id="332" r:id="rId49"/>
    <p:sldId id="327" r:id="rId50"/>
    <p:sldId id="328" r:id="rId51"/>
    <p:sldId id="329" r:id="rId52"/>
    <p:sldId id="333" r:id="rId53"/>
    <p:sldId id="330" r:id="rId54"/>
    <p:sldId id="331" r:id="rId55"/>
    <p:sldId id="335" r:id="rId56"/>
    <p:sldId id="336" r:id="rId57"/>
    <p:sldId id="337" r:id="rId58"/>
    <p:sldId id="366" r:id="rId59"/>
    <p:sldId id="35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p:cViewPr varScale="1">
        <p:scale>
          <a:sx n="69" d="100"/>
          <a:sy n="69" d="100"/>
        </p:scale>
        <p:origin x="1416" y="60"/>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60B9783-FD73-441E-89A0-678292B031A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93032E-D71C-41B7-9871-1DE9C6BB7DA9}" type="slidenum">
              <a:rPr lang="en-US" altLang="en-US"/>
              <a:pPr eaLnBrk="1" hangingPunct="1"/>
              <a:t>30</a:t>
            </a:fld>
            <a:endParaRPr lang="en-US" altLang="en-US"/>
          </a:p>
        </p:txBody>
      </p:sp>
      <p:sp>
        <p:nvSpPr>
          <p:cNvPr id="82947" name="Rectangle 2">
            <a:extLst>
              <a:ext uri="{FF2B5EF4-FFF2-40B4-BE49-F238E27FC236}">
                <a16:creationId xmlns:a16="http://schemas.microsoft.com/office/drawing/2014/main" id="{36F79A99-1D6B-4A37-AED2-C3864FDCC822}"/>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281A71C3-463E-44E9-BF0B-F530DEEC795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3D01CB7B-433E-4BFC-8E2D-23E2883D95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71E710-ED08-4BC5-9FE8-3D3866E8E7CF}" type="slidenum">
              <a:rPr lang="en-US" altLang="en-US"/>
              <a:pPr eaLnBrk="1" hangingPunct="1"/>
              <a:t>31</a:t>
            </a:fld>
            <a:endParaRPr lang="en-US" altLang="en-US"/>
          </a:p>
        </p:txBody>
      </p:sp>
      <p:sp>
        <p:nvSpPr>
          <p:cNvPr id="83971" name="Rectangle 2">
            <a:extLst>
              <a:ext uri="{FF2B5EF4-FFF2-40B4-BE49-F238E27FC236}">
                <a16:creationId xmlns:a16="http://schemas.microsoft.com/office/drawing/2014/main" id="{F7A49E01-597E-488B-9902-6D1C7B406402}"/>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F25A01ED-7071-4678-BE0A-3F236376DDF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FE723C3-5530-4852-9B94-4049A1B526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EC8EFF-63CF-4CA8-95C9-F2E29AB6FE83}" type="slidenum">
              <a:rPr lang="en-US" altLang="en-US"/>
              <a:pPr eaLnBrk="1" hangingPunct="1"/>
              <a:t>34</a:t>
            </a:fld>
            <a:endParaRPr lang="en-US" altLang="en-US"/>
          </a:p>
        </p:txBody>
      </p:sp>
      <p:sp>
        <p:nvSpPr>
          <p:cNvPr id="84995" name="Rectangle 2">
            <a:extLst>
              <a:ext uri="{FF2B5EF4-FFF2-40B4-BE49-F238E27FC236}">
                <a16:creationId xmlns:a16="http://schemas.microsoft.com/office/drawing/2014/main" id="{1023FD37-381E-4C02-B1A8-572EF6DBB059}"/>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757D0907-AF3E-4594-95FC-D6F40B43F6A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303015F-8206-4A48-8B68-7CE75D6C77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6D195C-DB3A-415F-BA84-DD899C3AB9F9}" type="slidenum">
              <a:rPr lang="en-US" altLang="en-US"/>
              <a:pPr eaLnBrk="1" hangingPunct="1"/>
              <a:t>36</a:t>
            </a:fld>
            <a:endParaRPr lang="en-US" altLang="en-US"/>
          </a:p>
        </p:txBody>
      </p:sp>
      <p:sp>
        <p:nvSpPr>
          <p:cNvPr id="86019" name="Rectangle 2">
            <a:extLst>
              <a:ext uri="{FF2B5EF4-FFF2-40B4-BE49-F238E27FC236}">
                <a16:creationId xmlns:a16="http://schemas.microsoft.com/office/drawing/2014/main" id="{21F23D0C-C98C-4A8E-993E-8CB3E5F7429E}"/>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084C977A-01FC-4A0E-ABBC-B574CE8784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B0B56156-BA6D-45C2-B111-D1EA1B838D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C952C4-5676-4DCA-8E59-94C0DFDE09C8}" type="slidenum">
              <a:rPr lang="en-US" altLang="en-US"/>
              <a:pPr eaLnBrk="1" hangingPunct="1"/>
              <a:t>37</a:t>
            </a:fld>
            <a:endParaRPr lang="en-US" altLang="en-US"/>
          </a:p>
        </p:txBody>
      </p:sp>
      <p:sp>
        <p:nvSpPr>
          <p:cNvPr id="87043" name="Rectangle 2">
            <a:extLst>
              <a:ext uri="{FF2B5EF4-FFF2-40B4-BE49-F238E27FC236}">
                <a16:creationId xmlns:a16="http://schemas.microsoft.com/office/drawing/2014/main" id="{410F6822-C62C-4769-AC49-233FE709E63C}"/>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12ACFFA6-A2AF-46F6-83D5-2A1DB73375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9BE5EB15-83E3-4D3D-94CB-E237528A26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C8C14D-AD94-4A51-A21E-5DCA60C799EC}" type="slidenum">
              <a:rPr lang="en-US" altLang="en-US"/>
              <a:pPr eaLnBrk="1" hangingPunct="1"/>
              <a:t>39</a:t>
            </a:fld>
            <a:endParaRPr lang="en-US" altLang="en-US"/>
          </a:p>
        </p:txBody>
      </p:sp>
      <p:sp>
        <p:nvSpPr>
          <p:cNvPr id="88067" name="Rectangle 2">
            <a:extLst>
              <a:ext uri="{FF2B5EF4-FFF2-40B4-BE49-F238E27FC236}">
                <a16:creationId xmlns:a16="http://schemas.microsoft.com/office/drawing/2014/main" id="{67AC69BE-0B2D-4117-BD9C-8797272DDF89}"/>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45B61BB6-9D79-4E63-AA8B-3FC2293A302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24D7895-CF97-4552-B890-9AB2198BB5F8}"/>
              </a:ext>
            </a:extLst>
          </p:cNvPr>
          <p:cNvSpPr>
            <a:spLocks noGrp="1"/>
          </p:cNvSpPr>
          <p:nvPr>
            <p:ph type="dt" sz="half" idx="10"/>
          </p:nvPr>
        </p:nvSpPr>
        <p:spPr/>
        <p:txBody>
          <a:bodyPr/>
          <a:lstStyle>
            <a:lvl1pPr>
              <a:defRPr/>
            </a:lvl1pPr>
          </a:lstStyle>
          <a:p>
            <a:pPr>
              <a:defRPr/>
            </a:pPr>
            <a:fld id="{7A32C988-7BB2-4BFA-89E9-6B2DB4E1576E}" type="datetimeFigureOut">
              <a:rPr lang="en-US"/>
              <a:pPr>
                <a:defRPr/>
              </a:pPr>
              <a:t>2/22/2022</a:t>
            </a:fld>
            <a:endParaRPr lang="en-US"/>
          </a:p>
        </p:txBody>
      </p:sp>
      <p:sp>
        <p:nvSpPr>
          <p:cNvPr id="3" name="Footer Placeholder 4">
            <a:extLst>
              <a:ext uri="{FF2B5EF4-FFF2-40B4-BE49-F238E27FC236}">
                <a16:creationId xmlns:a16="http://schemas.microsoft.com/office/drawing/2014/main" id="{5ACCCA5A-B1E7-4BB4-BAC1-C7E57E980D3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7AB3277-1D4D-438D-A472-097DA33F8307}"/>
              </a:ext>
            </a:extLst>
          </p:cNvPr>
          <p:cNvSpPr>
            <a:spLocks noGrp="1"/>
          </p:cNvSpPr>
          <p:nvPr>
            <p:ph type="sldNum" sz="quarter" idx="12"/>
          </p:nvPr>
        </p:nvSpPr>
        <p:spPr/>
        <p:txBody>
          <a:bodyPr/>
          <a:lstStyle>
            <a:lvl1pPr>
              <a:defRPr/>
            </a:lvl1pPr>
          </a:lstStyle>
          <a:p>
            <a:fld id="{2D0577F4-85AD-4170-A230-86801909F7CA}" type="slidenum">
              <a:rPr lang="en-US" altLang="en-US"/>
              <a:pPr/>
              <a:t>‹#›</a:t>
            </a:fld>
            <a:endParaRPr lang="en-US" altLang="en-US"/>
          </a:p>
        </p:txBody>
      </p:sp>
    </p:spTree>
    <p:extLst>
      <p:ext uri="{BB962C8B-B14F-4D97-AF65-F5344CB8AC3E}">
        <p14:creationId xmlns:p14="http://schemas.microsoft.com/office/powerpoint/2010/main" val="17292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oracle.com/javase/8/docs/api/java/util/ArrayList.html#add-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tack-pop-method-in-java/" TargetMode="External"/><Relationship Id="rId2" Type="http://schemas.openxmlformats.org/officeDocument/2006/relationships/hyperlink" Target="https://www.geeksforgeeks.org/stack-push-method-in-java/" TargetMode="External"/><Relationship Id="rId1" Type="http://schemas.openxmlformats.org/officeDocument/2006/relationships/slideLayout" Target="../slideLayouts/slideLayout2.xml"/><Relationship Id="rId6" Type="http://schemas.openxmlformats.org/officeDocument/2006/relationships/hyperlink" Target="https://www.geeksforgeeks.org/stack-search-method-in-java/" TargetMode="External"/><Relationship Id="rId5" Type="http://schemas.openxmlformats.org/officeDocument/2006/relationships/hyperlink" Target="https://www.geeksforgeeks.org/stack-empty-method-in-java/" TargetMode="External"/><Relationship Id="rId4" Type="http://schemas.openxmlformats.org/officeDocument/2006/relationships/hyperlink" Target="https://www.geeksforgeeks.org/stack-peek-method-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javaex/cap680/stringMethodIndexof.java"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javaex/cap680/stringMethodReplace.jav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806575"/>
            <a:ext cx="7772400" cy="1470025"/>
          </a:xfrm>
        </p:spPr>
        <p:txBody>
          <a:bodyPr>
            <a:normAutofit/>
          </a:bodyPr>
          <a:lstStyle/>
          <a:p>
            <a:r>
              <a:rPr lang="en-US" dirty="0"/>
              <a:t>CAP615</a:t>
            </a:r>
            <a:br>
              <a:rPr lang="en-US" dirty="0"/>
            </a:br>
            <a:r>
              <a:rPr lang="en-US" dirty="0"/>
              <a:t>PROGRAMMING IN JAVA</a:t>
            </a:r>
          </a:p>
        </p:txBody>
      </p:sp>
      <p:sp>
        <p:nvSpPr>
          <p:cNvPr id="3" name="Subtitle 2"/>
          <p:cNvSpPr>
            <a:spLocks noGrp="1"/>
          </p:cNvSpPr>
          <p:nvPr>
            <p:ph type="subTitle" idx="1"/>
          </p:nvPr>
        </p:nvSpPr>
        <p:spPr/>
        <p:txBody>
          <a:bodyPr/>
          <a:lstStyle/>
          <a:p>
            <a:pPr algn="ctr" fontAlgn="auto">
              <a:spcBef>
                <a:spcPts val="0"/>
              </a:spcBef>
              <a:spcAft>
                <a:spcPts val="0"/>
              </a:spcAft>
              <a:defRPr/>
            </a:pPr>
            <a:r>
              <a:rPr lang="en-US" dirty="0">
                <a:solidFill>
                  <a:schemeClr val="tx1"/>
                </a:solidFill>
              </a:rPr>
              <a:t>Lecture #3</a:t>
            </a:r>
          </a:p>
        </p:txBody>
      </p:sp>
      <p:pic>
        <p:nvPicPr>
          <p:cNvPr id="5" name="Picture 4">
            <a:extLst>
              <a:ext uri="{FF2B5EF4-FFF2-40B4-BE49-F238E27FC236}">
                <a16:creationId xmlns:a16="http://schemas.microsoft.com/office/drawing/2014/main" id="{86BECCA4-3A37-4387-A2EA-0660123EB16C}"/>
              </a:ext>
            </a:extLst>
          </p:cNvPr>
          <p:cNvPicPr>
            <a:picLocks noChangeAspect="1"/>
          </p:cNvPicPr>
          <p:nvPr/>
        </p:nvPicPr>
        <p:blipFill>
          <a:blip r:embed="rId2"/>
          <a:stretch>
            <a:fillRect/>
          </a:stretch>
        </p:blipFill>
        <p:spPr>
          <a:xfrm>
            <a:off x="3233737" y="4558727"/>
            <a:ext cx="2295525" cy="22955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AB748B68-DBD7-4AC5-87EC-FEADF9DA7949}"/>
              </a:ext>
            </a:extLst>
          </p:cNvPr>
          <p:cNvSpPr>
            <a:spLocks noGrp="1"/>
          </p:cNvSpPr>
          <p:nvPr>
            <p:ph type="title"/>
          </p:nvPr>
        </p:nvSpPr>
        <p:spPr/>
        <p:txBody>
          <a:bodyPr/>
          <a:lstStyle/>
          <a:p>
            <a:pPr algn="l" eaLnBrk="1" hangingPunct="1"/>
            <a:r>
              <a:rPr lang="en-US" altLang="en-US"/>
              <a:t>List interface</a:t>
            </a:r>
          </a:p>
        </p:txBody>
      </p:sp>
      <p:sp>
        <p:nvSpPr>
          <p:cNvPr id="32771" name="Content Placeholder 2">
            <a:extLst>
              <a:ext uri="{FF2B5EF4-FFF2-40B4-BE49-F238E27FC236}">
                <a16:creationId xmlns:a16="http://schemas.microsoft.com/office/drawing/2014/main" id="{B7F8A25C-358F-4A04-953A-F1833C3B09EC}"/>
              </a:ext>
            </a:extLst>
          </p:cNvPr>
          <p:cNvSpPr>
            <a:spLocks noGrp="1"/>
          </p:cNvSpPr>
          <p:nvPr>
            <p:ph idx="1"/>
          </p:nvPr>
        </p:nvSpPr>
        <p:spPr/>
        <p:txBody>
          <a:bodyPr/>
          <a:lstStyle/>
          <a:p>
            <a:pPr eaLnBrk="1" hangingPunct="1">
              <a:buFont typeface="Wingdings" panose="05000000000000000000" pitchFamily="2" charset="2"/>
              <a:buChar char="Ø"/>
            </a:pPr>
            <a:r>
              <a:rPr lang="en-US" altLang="en-US"/>
              <a:t>It is an interface that extends the Collection interface.</a:t>
            </a:r>
          </a:p>
          <a:p>
            <a:pPr eaLnBrk="1" hangingPunct="1">
              <a:buFont typeface="Wingdings" panose="05000000000000000000" pitchFamily="2" charset="2"/>
              <a:buChar char="Ø"/>
            </a:pPr>
            <a:r>
              <a:rPr lang="en-US" altLang="en-US"/>
              <a:t>List interface is implemented by the classes ArrayList, LinkedList, Vector, and Stack.</a:t>
            </a:r>
          </a:p>
          <a:p>
            <a:pPr eaLnBrk="1" hangingPunct="1">
              <a:buFont typeface="Arial" panose="020B0604020202020204" pitchFamily="34" charset="0"/>
              <a:buNone/>
            </a:pPr>
            <a:r>
              <a:rPr lang="en-US" altLang="en-US"/>
              <a:t> Lists are further classified into the following:</a:t>
            </a:r>
          </a:p>
          <a:p>
            <a:pPr eaLnBrk="1" hangingPunct="1"/>
            <a:r>
              <a:rPr lang="en-US" altLang="en-US"/>
              <a:t>ArrayList</a:t>
            </a:r>
          </a:p>
          <a:p>
            <a:pPr eaLnBrk="1" hangingPunct="1"/>
            <a:r>
              <a:rPr lang="en-US" altLang="en-US"/>
              <a:t>LinkedList</a:t>
            </a:r>
          </a:p>
          <a:p>
            <a:pPr eaLnBrk="1" hangingPunct="1"/>
            <a:r>
              <a:rPr lang="en-US" altLang="en-US"/>
              <a:t>Vectors</a:t>
            </a:r>
          </a:p>
          <a:p>
            <a:pPr eaLnBrk="1" hangingPunct="1">
              <a:buFont typeface="Arial" panose="020B0604020202020204" pitchFamily="34" charset="0"/>
              <a:buNone/>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F72260C-A965-47CC-BAA4-69586C2F6A93}"/>
              </a:ext>
            </a:extLst>
          </p:cNvPr>
          <p:cNvSpPr>
            <a:spLocks noGrp="1"/>
          </p:cNvSpPr>
          <p:nvPr>
            <p:ph type="title"/>
          </p:nvPr>
        </p:nvSpPr>
        <p:spPr/>
        <p:txBody>
          <a:bodyPr/>
          <a:lstStyle/>
          <a:p>
            <a:pPr eaLnBrk="1" hangingPunct="1"/>
            <a:endParaRPr lang="en-US" altLang="en-US"/>
          </a:p>
        </p:txBody>
      </p:sp>
      <p:sp>
        <p:nvSpPr>
          <p:cNvPr id="33795" name="Content Placeholder 2">
            <a:extLst>
              <a:ext uri="{FF2B5EF4-FFF2-40B4-BE49-F238E27FC236}">
                <a16:creationId xmlns:a16="http://schemas.microsoft.com/office/drawing/2014/main" id="{FE2322FB-5EC4-4309-AEFC-C2517816AF24}"/>
              </a:ext>
            </a:extLst>
          </p:cNvPr>
          <p:cNvSpPr>
            <a:spLocks noGrp="1"/>
          </p:cNvSpPr>
          <p:nvPr>
            <p:ph idx="1"/>
          </p:nvPr>
        </p:nvSpPr>
        <p:spPr/>
        <p:txBody>
          <a:bodyPr/>
          <a:lstStyle/>
          <a:p>
            <a:pPr eaLnBrk="1" hangingPunct="1">
              <a:buFont typeface="Arial" panose="020B0604020202020204" pitchFamily="34" charset="0"/>
              <a:buNone/>
            </a:pPr>
            <a:r>
              <a:rPr lang="en-US" altLang="en-US" b="1"/>
              <a:t>ArrayList al=new ArrayList();</a:t>
            </a:r>
          </a:p>
          <a:p>
            <a:pPr eaLnBrk="1" hangingPunct="1">
              <a:buFont typeface="Arial" panose="020B0604020202020204" pitchFamily="34" charset="0"/>
              <a:buNone/>
            </a:pPr>
            <a:r>
              <a:rPr lang="en-US" altLang="en-US"/>
              <a:t>//creating old non-generic arraylist  </a:t>
            </a:r>
          </a:p>
          <a:p>
            <a:pPr eaLnBrk="1" hangingPunct="1">
              <a:buFont typeface="Arial" panose="020B0604020202020204" pitchFamily="34" charset="0"/>
              <a:buNone/>
            </a:pPr>
            <a:r>
              <a:rPr lang="en-US" altLang="en-US" b="1"/>
              <a:t>ArrayList&lt;String&gt; al=new ArrayList&lt;String&gt;();</a:t>
            </a:r>
          </a:p>
          <a:p>
            <a:pPr eaLnBrk="1" hangingPunct="1">
              <a:buFont typeface="Arial" panose="020B0604020202020204" pitchFamily="34" charset="0"/>
              <a:buNone/>
            </a:pPr>
            <a:r>
              <a:rPr lang="en-US" altLang="en-US"/>
              <a:t>//creating new generic arraylist  </a:t>
            </a:r>
          </a:p>
          <a:p>
            <a:pPr eaLnBrk="1" hangingPunct="1">
              <a:buFont typeface="Arial" panose="020B0604020202020204" pitchFamily="34" charset="0"/>
              <a:buNone/>
            </a:pPr>
            <a:r>
              <a:rPr lang="en-US" altLang="en-US"/>
              <a:t>Java new generic collection allows you to have only one type of object in a collection. Now it is type safe so typecasting is not required at runtime.</a:t>
            </a:r>
            <a:endParaRPr lang="en-US" altLang="en-US" b="1"/>
          </a:p>
          <a:p>
            <a:pPr eaLnBrk="1" hangingPunct="1">
              <a:buFont typeface="Arial" panose="020B0604020202020204" pitchFamily="34" charset="0"/>
              <a:buNone/>
            </a:pPr>
            <a:endParaRPr lang="en-US" altLang="en-US"/>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70C4AA4-F4A3-4C23-8B63-0AEBB3ED8FD5}"/>
              </a:ext>
            </a:extLst>
          </p:cNvPr>
          <p:cNvSpPr>
            <a:spLocks noGrp="1"/>
          </p:cNvSpPr>
          <p:nvPr>
            <p:ph type="title"/>
          </p:nvPr>
        </p:nvSpPr>
        <p:spPr>
          <a:xfrm>
            <a:off x="457200" y="274638"/>
            <a:ext cx="8229600" cy="639762"/>
          </a:xfrm>
        </p:spPr>
        <p:txBody>
          <a:bodyPr>
            <a:normAutofit fontScale="90000"/>
          </a:bodyPr>
          <a:lstStyle/>
          <a:p>
            <a:pPr algn="l" eaLnBrk="1" hangingPunct="1"/>
            <a:r>
              <a:rPr lang="en-US" altLang="en-US"/>
              <a:t>Methods in ArrayList:</a:t>
            </a:r>
          </a:p>
        </p:txBody>
      </p:sp>
      <p:sp>
        <p:nvSpPr>
          <p:cNvPr id="34819" name="Content Placeholder 2">
            <a:extLst>
              <a:ext uri="{FF2B5EF4-FFF2-40B4-BE49-F238E27FC236}">
                <a16:creationId xmlns:a16="http://schemas.microsoft.com/office/drawing/2014/main" id="{BED28783-A3F7-463F-B5F8-04BCC253A924}"/>
              </a:ext>
            </a:extLst>
          </p:cNvPr>
          <p:cNvSpPr>
            <a:spLocks noGrp="1"/>
          </p:cNvSpPr>
          <p:nvPr>
            <p:ph idx="1"/>
          </p:nvPr>
        </p:nvSpPr>
        <p:spPr>
          <a:xfrm>
            <a:off x="457200" y="838200"/>
            <a:ext cx="8229600" cy="5867400"/>
          </a:xfrm>
        </p:spPr>
        <p:txBody>
          <a:bodyPr/>
          <a:lstStyle/>
          <a:p>
            <a:pPr marL="514350" indent="-514350" eaLnBrk="1" hangingPunct="1">
              <a:buFont typeface="Arial" panose="020B0604020202020204" pitchFamily="34" charset="0"/>
              <a:buAutoNum type="arabicPeriod"/>
            </a:pPr>
            <a:r>
              <a:rPr lang="en-US" altLang="en-US" sz="2400" b="1"/>
              <a:t>Add():</a:t>
            </a:r>
          </a:p>
          <a:p>
            <a:pPr marL="514350" indent="-514350" eaLnBrk="1" hangingPunct="1">
              <a:buFont typeface="Arial" panose="020B0604020202020204" pitchFamily="34" charset="0"/>
              <a:buNone/>
            </a:pPr>
            <a:r>
              <a:rPr lang="en-US" altLang="en-US" sz="2400" b="1"/>
              <a:t>Add new elements to an ArrayList using the </a:t>
            </a:r>
            <a:r>
              <a:rPr lang="en-US" altLang="en-US" sz="2400" b="1">
                <a:hlinkClick r:id="rId2"/>
              </a:rPr>
              <a:t>add()</a:t>
            </a:r>
            <a:r>
              <a:rPr lang="en-US" altLang="en-US" sz="2400" b="1"/>
              <a:t> method.</a:t>
            </a:r>
          </a:p>
          <a:p>
            <a:pPr marL="514350" indent="-514350" eaLnBrk="1" hangingPunct="1">
              <a:buFont typeface="Arial" panose="020B0604020202020204" pitchFamily="34" charset="0"/>
              <a:buNone/>
            </a:pPr>
            <a:r>
              <a:rPr lang="en-US" altLang="en-US" sz="2400"/>
              <a:t>Syntax:</a:t>
            </a:r>
          </a:p>
          <a:p>
            <a:pPr marL="514350" indent="-514350" eaLnBrk="1" hangingPunct="1">
              <a:buFont typeface="Arial" panose="020B0604020202020204" pitchFamily="34" charset="0"/>
              <a:buNone/>
            </a:pPr>
            <a:r>
              <a:rPr lang="en-US" altLang="en-US" sz="2400"/>
              <a:t>arrayListObj.add(arrayListElement)</a:t>
            </a:r>
          </a:p>
          <a:p>
            <a:pPr marL="514350" indent="-514350" eaLnBrk="1" hangingPunct="1">
              <a:buFont typeface="Arial" panose="020B0604020202020204" pitchFamily="34" charset="0"/>
              <a:buNone/>
            </a:pPr>
            <a:r>
              <a:rPr lang="en-US" altLang="en-US" sz="2400"/>
              <a:t>Ex:</a:t>
            </a:r>
          </a:p>
          <a:p>
            <a:pPr marL="514350" indent="-514350" eaLnBrk="1" hangingPunct="1">
              <a:buFont typeface="Arial" panose="020B0604020202020204" pitchFamily="34" charset="0"/>
              <a:buNone/>
            </a:pPr>
            <a:r>
              <a:rPr lang="en-US" altLang="en-US" sz="2400"/>
              <a:t>List.add(“java”)</a:t>
            </a:r>
          </a:p>
          <a:p>
            <a:pPr marL="514350" indent="-514350" eaLnBrk="1" hangingPunct="1">
              <a:buFont typeface="Arial" panose="020B0604020202020204" pitchFamily="34" charset="0"/>
              <a:buNone/>
            </a:pPr>
            <a:r>
              <a:rPr lang="en-US" altLang="en-US" sz="2400" b="1"/>
              <a:t>2. Adding an element at a particular index in an ArrayList.</a:t>
            </a:r>
          </a:p>
          <a:p>
            <a:pPr marL="514350" indent="-514350" eaLnBrk="1" hangingPunct="1">
              <a:buFont typeface="Arial" panose="020B0604020202020204" pitchFamily="34" charset="0"/>
              <a:buNone/>
            </a:pPr>
            <a:r>
              <a:rPr lang="en-US" altLang="en-US" sz="2400"/>
              <a:t>Syntax:</a:t>
            </a:r>
          </a:p>
          <a:p>
            <a:pPr marL="514350" indent="-514350" eaLnBrk="1" hangingPunct="1">
              <a:buFont typeface="Arial" panose="020B0604020202020204" pitchFamily="34" charset="0"/>
              <a:buNone/>
            </a:pPr>
            <a:r>
              <a:rPr lang="en-US" altLang="en-US" sz="2400"/>
              <a:t>arrayListObj.add(arrayListIndex, arrayListElement)</a:t>
            </a:r>
          </a:p>
          <a:p>
            <a:pPr marL="514350" indent="-514350" eaLnBrk="1" hangingPunct="1">
              <a:buFont typeface="Arial" panose="020B0604020202020204" pitchFamily="34" charset="0"/>
              <a:buNone/>
            </a:pPr>
            <a:r>
              <a:rPr lang="en-US" altLang="en-US" sz="2400"/>
              <a:t>Ex:</a:t>
            </a:r>
          </a:p>
          <a:p>
            <a:pPr marL="514350" indent="-514350" eaLnBrk="1" hangingPunct="1">
              <a:buFont typeface="Arial" panose="020B0604020202020204" pitchFamily="34" charset="0"/>
              <a:buNone/>
            </a:pPr>
            <a:r>
              <a:rPr lang="en-US" altLang="en-US" sz="2400"/>
              <a:t>List.add(2, “java”)</a:t>
            </a:r>
          </a:p>
          <a:p>
            <a:pPr marL="514350" indent="-514350" eaLnBrk="1" hangingPunct="1">
              <a:buFont typeface="Arial" panose="020B0604020202020204" pitchFamily="34" charset="0"/>
              <a:buNone/>
            </a:pPr>
            <a:endParaRPr lang="en-US" altLang="en-US" sz="2400"/>
          </a:p>
          <a:p>
            <a:pPr marL="514350" indent="-514350" eaLnBrk="1" hangingPunct="1">
              <a:buFont typeface="Arial" panose="020B0604020202020204" pitchFamily="34" charset="0"/>
              <a:buNone/>
            </a:pPr>
            <a:endParaRPr lang="en-US" altLang="en-US" sz="2400"/>
          </a:p>
          <a:p>
            <a:pPr marL="514350" indent="-514350" eaLnBrk="1" hangingPunct="1">
              <a:buFont typeface="Arial" panose="020B0604020202020204" pitchFamily="34" charset="0"/>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B411B192-2E5C-4428-947B-3AA9CD964C25}"/>
              </a:ext>
            </a:extLst>
          </p:cNvPr>
          <p:cNvSpPr>
            <a:spLocks noGrp="1"/>
          </p:cNvSpPr>
          <p:nvPr>
            <p:ph idx="1"/>
          </p:nvPr>
        </p:nvSpPr>
        <p:spPr>
          <a:xfrm>
            <a:off x="457200" y="304800"/>
            <a:ext cx="8305800" cy="5821363"/>
          </a:xfrm>
        </p:spPr>
        <p:txBody>
          <a:bodyPr/>
          <a:lstStyle/>
          <a:p>
            <a:pPr eaLnBrk="1" hangingPunct="1">
              <a:buFont typeface="Arial" panose="020B0604020202020204" pitchFamily="34" charset="0"/>
              <a:buNone/>
            </a:pPr>
            <a:r>
              <a:rPr lang="en-US" altLang="en-US" sz="2400" b="1"/>
              <a:t>3. size():</a:t>
            </a:r>
          </a:p>
          <a:p>
            <a:pPr eaLnBrk="1" hangingPunct="1">
              <a:buFont typeface="Arial" panose="020B0604020202020204" pitchFamily="34" charset="0"/>
              <a:buNone/>
            </a:pPr>
            <a:r>
              <a:rPr lang="en-US" altLang="en-US" sz="2400"/>
              <a:t>to find the size of an ArrayList using the size() method.</a:t>
            </a:r>
          </a:p>
          <a:p>
            <a:pPr eaLnBrk="1" hangingPunct="1">
              <a:buFont typeface="Arial" panose="020B0604020202020204" pitchFamily="34" charset="0"/>
              <a:buNone/>
            </a:pPr>
            <a:r>
              <a:rPr lang="en-US" altLang="en-US" sz="2400"/>
              <a:t>Syntax:</a:t>
            </a:r>
          </a:p>
          <a:p>
            <a:pPr eaLnBrk="1" hangingPunct="1">
              <a:buFont typeface="Arial" panose="020B0604020202020204" pitchFamily="34" charset="0"/>
              <a:buNone/>
            </a:pPr>
            <a:r>
              <a:rPr lang="en-US" altLang="en-US" sz="2400"/>
              <a:t>arrayListObj.size()</a:t>
            </a:r>
          </a:p>
          <a:p>
            <a:pPr eaLnBrk="1" hangingPunct="1">
              <a:buFont typeface="Arial" panose="020B0604020202020204" pitchFamily="34" charset="0"/>
              <a:buNone/>
            </a:pPr>
            <a:r>
              <a:rPr lang="en-US" altLang="en-US" sz="2400"/>
              <a:t>Ex:</a:t>
            </a:r>
          </a:p>
          <a:p>
            <a:pPr eaLnBrk="1" hangingPunct="1">
              <a:buFont typeface="Arial" panose="020B0604020202020204" pitchFamily="34" charset="0"/>
              <a:buNone/>
            </a:pPr>
            <a:r>
              <a:rPr lang="en-US" altLang="en-US" sz="2400"/>
              <a:t>List.size()</a:t>
            </a:r>
          </a:p>
          <a:p>
            <a:pPr eaLnBrk="1" hangingPunct="1">
              <a:buFont typeface="Arial" panose="020B0604020202020204" pitchFamily="34" charset="0"/>
              <a:buNone/>
            </a:pPr>
            <a:r>
              <a:rPr lang="en-US" altLang="en-US" sz="2400" b="1"/>
              <a:t>4. get():</a:t>
            </a:r>
          </a:p>
          <a:p>
            <a:pPr eaLnBrk="1" hangingPunct="1">
              <a:buFont typeface="Arial" panose="020B0604020202020204" pitchFamily="34" charset="0"/>
              <a:buNone/>
            </a:pPr>
            <a:r>
              <a:rPr lang="en-US" altLang="en-US" sz="2400"/>
              <a:t> access the element at a particular index in an ArrayList using the get() method.</a:t>
            </a:r>
          </a:p>
          <a:p>
            <a:pPr eaLnBrk="1" hangingPunct="1">
              <a:buFont typeface="Arial" panose="020B0604020202020204" pitchFamily="34" charset="0"/>
              <a:buNone/>
            </a:pPr>
            <a:r>
              <a:rPr lang="en-US" altLang="en-US" sz="2400"/>
              <a:t>Syntax:</a:t>
            </a:r>
          </a:p>
          <a:p>
            <a:pPr eaLnBrk="1" hangingPunct="1">
              <a:buFont typeface="Arial" panose="020B0604020202020204" pitchFamily="34" charset="0"/>
              <a:buNone/>
            </a:pPr>
            <a:r>
              <a:rPr lang="en-US" altLang="en-US" sz="2400"/>
              <a:t>arrayListObj.get(0)</a:t>
            </a:r>
          </a:p>
          <a:p>
            <a:pPr eaLnBrk="1" hangingPunct="1">
              <a:buFont typeface="Arial" panose="020B0604020202020204" pitchFamily="34" charset="0"/>
              <a:buNone/>
            </a:pPr>
            <a:r>
              <a:rPr lang="en-US" altLang="en-US" sz="2400"/>
              <a:t>Ex:</a:t>
            </a:r>
          </a:p>
          <a:p>
            <a:pPr eaLnBrk="1" hangingPunct="1">
              <a:buFont typeface="Arial" panose="020B0604020202020204" pitchFamily="34" charset="0"/>
              <a:buNone/>
            </a:pPr>
            <a:r>
              <a:rPr lang="en-US" altLang="en-US" sz="2400"/>
              <a:t>List.get(0)</a:t>
            </a:r>
          </a:p>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endParaRPr lang="en-US" altLang="en-US" sz="2400"/>
          </a:p>
          <a:p>
            <a:pPr eaLnBrk="1" hangingPunct="1">
              <a:buFont typeface="Arial" panose="020B0604020202020204" pitchFamily="34" charset="0"/>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4EEA7587-6BF0-4543-A5CF-ABB2D09DF6B0}"/>
              </a:ext>
            </a:extLst>
          </p:cNvPr>
          <p:cNvSpPr>
            <a:spLocks noGrp="1"/>
          </p:cNvSpPr>
          <p:nvPr>
            <p:ph idx="1"/>
          </p:nvPr>
        </p:nvSpPr>
        <p:spPr>
          <a:xfrm>
            <a:off x="457200" y="304800"/>
            <a:ext cx="8229600" cy="5821363"/>
          </a:xfrm>
        </p:spPr>
        <p:txBody>
          <a:bodyPr>
            <a:normAutofit lnSpcReduction="10000"/>
          </a:bodyPr>
          <a:lstStyle/>
          <a:p>
            <a:pPr eaLnBrk="1" hangingPunct="1">
              <a:buFont typeface="Arial" panose="020B0604020202020204" pitchFamily="34" charset="0"/>
              <a:buNone/>
            </a:pPr>
            <a:r>
              <a:rPr lang="en-US" altLang="en-US" sz="2800" b="1"/>
              <a:t>5. Set():</a:t>
            </a:r>
          </a:p>
          <a:p>
            <a:pPr eaLnBrk="1" hangingPunct="1">
              <a:buFont typeface="Arial" panose="020B0604020202020204" pitchFamily="34" charset="0"/>
              <a:buNone/>
            </a:pPr>
            <a:r>
              <a:rPr lang="en-US" altLang="en-US" sz="2800"/>
              <a:t>to modify the element at a particular index in an ArrayList using the set() method.</a:t>
            </a:r>
          </a:p>
          <a:p>
            <a:pPr eaLnBrk="1" hangingPunct="1">
              <a:buFont typeface="Arial" panose="020B0604020202020204" pitchFamily="34" charset="0"/>
              <a:buNone/>
            </a:pPr>
            <a:r>
              <a:rPr lang="en-US" altLang="en-US" sz="2800"/>
              <a:t>Syntax:</a:t>
            </a:r>
          </a:p>
          <a:p>
            <a:pPr eaLnBrk="1" hangingPunct="1">
              <a:buFont typeface="Arial" panose="020B0604020202020204" pitchFamily="34" charset="0"/>
              <a:buNone/>
            </a:pPr>
            <a:r>
              <a:rPr lang="en-US" altLang="en-US" sz="2800"/>
              <a:t>arrayListObj.set(index,element)</a:t>
            </a:r>
          </a:p>
          <a:p>
            <a:pPr eaLnBrk="1" hangingPunct="1">
              <a:buFont typeface="Arial" panose="020B0604020202020204" pitchFamily="34" charset="0"/>
              <a:buNone/>
            </a:pPr>
            <a:r>
              <a:rPr lang="en-US" altLang="en-US" sz="2800"/>
              <a:t>Ex:</a:t>
            </a:r>
          </a:p>
          <a:p>
            <a:pPr eaLnBrk="1" hangingPunct="1">
              <a:buFont typeface="Arial" panose="020B0604020202020204" pitchFamily="34" charset="0"/>
              <a:buNone/>
            </a:pPr>
            <a:r>
              <a:rPr lang="en-US" altLang="en-US" sz="2800"/>
              <a:t>List.set(4, “java”)</a:t>
            </a:r>
          </a:p>
          <a:p>
            <a:pPr eaLnBrk="1" hangingPunct="1">
              <a:buFont typeface="Arial" panose="020B0604020202020204" pitchFamily="34" charset="0"/>
              <a:buNone/>
            </a:pPr>
            <a:r>
              <a:rPr lang="en-US" altLang="en-US" sz="2800" b="1"/>
              <a:t>6. isEmpty():</a:t>
            </a:r>
          </a:p>
          <a:p>
            <a:pPr eaLnBrk="1" hangingPunct="1">
              <a:buFont typeface="Arial" panose="020B0604020202020204" pitchFamily="34" charset="0"/>
              <a:buNone/>
            </a:pPr>
            <a:r>
              <a:rPr lang="en-US" altLang="en-US" sz="2800"/>
              <a:t>To check if an ArrayList is empty using the isEmpty() method.</a:t>
            </a:r>
          </a:p>
          <a:p>
            <a:pPr eaLnBrk="1" hangingPunct="1">
              <a:buFont typeface="Arial" panose="020B0604020202020204" pitchFamily="34" charset="0"/>
              <a:buNone/>
            </a:pPr>
            <a:r>
              <a:rPr lang="en-US" altLang="en-US" sz="2800"/>
              <a:t>It will return true or false</a:t>
            </a:r>
          </a:p>
          <a:p>
            <a:pPr eaLnBrk="1" hangingPunct="1">
              <a:buFont typeface="Arial" panose="020B0604020202020204" pitchFamily="34" charset="0"/>
              <a:buNone/>
            </a:pPr>
            <a:r>
              <a:rPr lang="en-US" altLang="en-US" sz="2800"/>
              <a:t>List.isEmpty()</a:t>
            </a:r>
          </a:p>
          <a:p>
            <a:pPr eaLnBrk="1" hangingPunct="1">
              <a:buFont typeface="Arial" panose="020B0604020202020204" pitchFamily="34" charset="0"/>
              <a:buNone/>
            </a:pPr>
            <a:endParaRPr lang="en-US" altLang="en-US" sz="2800"/>
          </a:p>
          <a:p>
            <a:pPr eaLnBrk="1" hangingPunct="1">
              <a:buFont typeface="Arial" panose="020B0604020202020204" pitchFamily="34" charset="0"/>
              <a:buNone/>
            </a:pPr>
            <a:endParaRPr lang="en-US" altLang="en-US" sz="2800"/>
          </a:p>
          <a:p>
            <a:pPr eaLnBrk="1" hangingPunct="1">
              <a:buFont typeface="Arial" panose="020B0604020202020204" pitchFamily="34" charset="0"/>
              <a:buNone/>
            </a:pPr>
            <a:endParaRPr lang="en-U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55CE6D91-96DC-4E23-A28F-CFDC0A6FE170}"/>
              </a:ext>
            </a:extLst>
          </p:cNvPr>
          <p:cNvSpPr>
            <a:spLocks noGrp="1"/>
          </p:cNvSpPr>
          <p:nvPr>
            <p:ph idx="1"/>
          </p:nvPr>
        </p:nvSpPr>
        <p:spPr>
          <a:xfrm>
            <a:off x="457200" y="152400"/>
            <a:ext cx="8229600" cy="5973763"/>
          </a:xfrm>
        </p:spPr>
        <p:txBody>
          <a:bodyPr/>
          <a:lstStyle/>
          <a:p>
            <a:pPr eaLnBrk="1" hangingPunct="1">
              <a:buFont typeface="Arial" panose="020B0604020202020204" pitchFamily="34" charset="0"/>
              <a:buNone/>
            </a:pPr>
            <a:r>
              <a:rPr lang="en-US" altLang="en-US" sz="2800" b="1"/>
              <a:t>7. contains():</a:t>
            </a:r>
          </a:p>
          <a:p>
            <a:pPr eaLnBrk="1" hangingPunct="1">
              <a:buFont typeface="Arial" panose="020B0604020202020204" pitchFamily="34" charset="0"/>
              <a:buNone/>
            </a:pPr>
            <a:r>
              <a:rPr lang="en-US" altLang="en-US" sz="2800"/>
              <a:t>This method returns true if this list contains the specified element.</a:t>
            </a:r>
          </a:p>
          <a:p>
            <a:pPr eaLnBrk="1" hangingPunct="1">
              <a:buFont typeface="Arial" panose="020B0604020202020204" pitchFamily="34" charset="0"/>
              <a:buNone/>
            </a:pPr>
            <a:r>
              <a:rPr lang="en-US" altLang="en-US" sz="2800"/>
              <a:t>Ex:</a:t>
            </a:r>
          </a:p>
          <a:p>
            <a:pPr eaLnBrk="1" hangingPunct="1">
              <a:buFont typeface="Arial" panose="020B0604020202020204" pitchFamily="34" charset="0"/>
              <a:buNone/>
            </a:pPr>
            <a:r>
              <a:rPr lang="en-US" altLang="en-US" sz="2800"/>
              <a:t>boolean retval = arrlist.contains(10); </a:t>
            </a:r>
          </a:p>
          <a:p>
            <a:pPr eaLnBrk="1" hangingPunct="1">
              <a:buFont typeface="Arial" panose="020B0604020202020204" pitchFamily="34" charset="0"/>
              <a:buNone/>
            </a:pPr>
            <a:r>
              <a:rPr lang="en-US" altLang="en-US" sz="2800" b="1"/>
              <a:t>8. remove():</a:t>
            </a:r>
          </a:p>
          <a:p>
            <a:pPr eaLnBrk="1" hangingPunct="1">
              <a:buFont typeface="Arial" panose="020B0604020202020204" pitchFamily="34" charset="0"/>
              <a:buNone/>
            </a:pPr>
            <a:r>
              <a:rPr lang="en-US" altLang="en-US" sz="2800"/>
              <a:t>to remove the element at a given index in an ArrayList </a:t>
            </a:r>
          </a:p>
          <a:p>
            <a:pPr eaLnBrk="1" hangingPunct="1">
              <a:buFont typeface="Arial" panose="020B0604020202020204" pitchFamily="34" charset="0"/>
              <a:buNone/>
            </a:pPr>
            <a:r>
              <a:rPr lang="en-US" altLang="en-US" sz="2800"/>
              <a:t>Syntax:</a:t>
            </a:r>
          </a:p>
          <a:p>
            <a:pPr eaLnBrk="1" hangingPunct="1">
              <a:buFont typeface="Arial" panose="020B0604020202020204" pitchFamily="34" charset="0"/>
              <a:buNone/>
            </a:pPr>
            <a:r>
              <a:rPr lang="en-US" altLang="en-US" sz="2800"/>
              <a:t>arrayListObj.remove(int index)</a:t>
            </a:r>
          </a:p>
          <a:p>
            <a:pPr eaLnBrk="1" hangingPunct="1">
              <a:buFont typeface="Arial" panose="020B0604020202020204" pitchFamily="34" charset="0"/>
              <a:buNone/>
            </a:pPr>
            <a:r>
              <a:rPr lang="en-US" altLang="en-US" sz="2800" b="1"/>
              <a:t>9</a:t>
            </a:r>
            <a:r>
              <a:rPr lang="en-US" altLang="en-US" sz="2800"/>
              <a:t>. </a:t>
            </a:r>
            <a:r>
              <a:rPr lang="en-US" altLang="en-US" sz="2800" b="1"/>
              <a:t>removeAll():</a:t>
            </a:r>
          </a:p>
          <a:p>
            <a:pPr eaLnBrk="1" hangingPunct="1">
              <a:buFont typeface="Arial" panose="020B0604020202020204" pitchFamily="34" charset="0"/>
              <a:buNone/>
            </a:pPr>
            <a:r>
              <a:rPr lang="en-US" altLang="en-US" sz="2800"/>
              <a:t>to remove all the elements from an ArrayList.</a:t>
            </a:r>
          </a:p>
          <a:p>
            <a:pPr eaLnBrk="1" hangingPunct="1">
              <a:buFont typeface="Arial" panose="020B0604020202020204" pitchFamily="34" charset="0"/>
              <a:buNone/>
            </a:pPr>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8C213E08-5A8E-4A8E-8363-0ACDDA808596}"/>
              </a:ext>
            </a:extLst>
          </p:cNvPr>
          <p:cNvSpPr>
            <a:spLocks noGrp="1"/>
          </p:cNvSpPr>
          <p:nvPr>
            <p:ph idx="1"/>
          </p:nvPr>
        </p:nvSpPr>
        <p:spPr>
          <a:xfrm>
            <a:off x="457200" y="685800"/>
            <a:ext cx="8229600" cy="5440363"/>
          </a:xfrm>
        </p:spPr>
        <p:txBody>
          <a:bodyPr/>
          <a:lstStyle/>
          <a:p>
            <a:pPr eaLnBrk="1" hangingPunct="1">
              <a:buFont typeface="Arial" panose="020B0604020202020204" pitchFamily="34" charset="0"/>
              <a:buNone/>
            </a:pPr>
            <a:r>
              <a:rPr lang="en-US" altLang="en-US" b="1"/>
              <a:t>10. indexOf():</a:t>
            </a:r>
          </a:p>
          <a:p>
            <a:pPr eaLnBrk="1" hangingPunct="1">
              <a:buFont typeface="Arial" panose="020B0604020202020204" pitchFamily="34" charset="0"/>
              <a:buNone/>
            </a:pPr>
            <a:r>
              <a:rPr lang="en-US" altLang="en-US"/>
              <a:t>The indexOf() method of ArrayList returns the index of the first occurrence of the specified element in this list, or -1 if this list does not contain the element.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AD1445C7-2B9A-440D-A289-D8257F98E109}"/>
              </a:ext>
            </a:extLst>
          </p:cNvPr>
          <p:cNvSpPr>
            <a:spLocks noGrp="1"/>
          </p:cNvSpPr>
          <p:nvPr>
            <p:ph idx="1"/>
          </p:nvPr>
        </p:nvSpPr>
        <p:spPr>
          <a:xfrm>
            <a:off x="457200" y="0"/>
            <a:ext cx="8229600" cy="6126163"/>
          </a:xfrm>
        </p:spPr>
        <p:txBody>
          <a:bodyPr/>
          <a:lstStyle/>
          <a:p>
            <a:pPr eaLnBrk="1" hangingPunct="1">
              <a:buFont typeface="Arial" panose="020B0604020202020204" pitchFamily="34" charset="0"/>
              <a:buNone/>
            </a:pPr>
            <a:endParaRPr lang="en-US" altLang="en-US" sz="2400" b="1"/>
          </a:p>
          <a:p>
            <a:pPr eaLnBrk="1" hangingPunct="1">
              <a:buFont typeface="Arial" panose="020B0604020202020204" pitchFamily="34" charset="0"/>
              <a:buNone/>
            </a:pPr>
            <a:r>
              <a:rPr lang="en-US" altLang="en-US" sz="2400" b="1"/>
              <a:t>Methods in Stack class</a:t>
            </a:r>
            <a:endParaRPr lang="en-US" altLang="en-US" sz="2400"/>
          </a:p>
          <a:p>
            <a:pPr eaLnBrk="1" hangingPunct="1"/>
            <a:r>
              <a:rPr lang="en-US" altLang="en-US" sz="2400" b="1">
                <a:hlinkClick r:id="rId2"/>
              </a:rPr>
              <a:t>Object push(</a:t>
            </a:r>
            <a:r>
              <a:rPr lang="en-US" altLang="en-US" sz="2400" b="1" i="1">
                <a:hlinkClick r:id="rId2"/>
              </a:rPr>
              <a:t>Object element</a:t>
            </a:r>
            <a:r>
              <a:rPr lang="en-US" altLang="en-US" sz="2400" b="1">
                <a:hlinkClick r:id="rId2"/>
              </a:rPr>
              <a:t>)</a:t>
            </a:r>
            <a:r>
              <a:rPr lang="en-US" altLang="en-US" sz="2400"/>
              <a:t> : Pushes an element on the top of the stack.</a:t>
            </a:r>
          </a:p>
          <a:p>
            <a:pPr eaLnBrk="1" hangingPunct="1"/>
            <a:r>
              <a:rPr lang="en-US" altLang="en-US" sz="2400" b="1">
                <a:hlinkClick r:id="rId3"/>
              </a:rPr>
              <a:t>Object pop()</a:t>
            </a:r>
            <a:r>
              <a:rPr lang="en-US" altLang="en-US" sz="2400"/>
              <a:t> : Removes and returns the top element of the stack. An ‘EmptyStackException’ exception is thrown if we call pop() when the invoking stack is empty.</a:t>
            </a:r>
          </a:p>
          <a:p>
            <a:pPr eaLnBrk="1" hangingPunct="1"/>
            <a:r>
              <a:rPr lang="en-US" altLang="en-US" sz="2400" b="1">
                <a:hlinkClick r:id="rId4"/>
              </a:rPr>
              <a:t>Object peek()</a:t>
            </a:r>
            <a:r>
              <a:rPr lang="en-US" altLang="en-US" sz="2400"/>
              <a:t> : Returns the element on the top of the stack, but does not remove it.</a:t>
            </a:r>
          </a:p>
          <a:p>
            <a:pPr eaLnBrk="1" hangingPunct="1"/>
            <a:r>
              <a:rPr lang="en-US" altLang="en-US" sz="2400" b="1">
                <a:hlinkClick r:id="rId5"/>
              </a:rPr>
              <a:t>boolean empty()</a:t>
            </a:r>
            <a:r>
              <a:rPr lang="en-US" altLang="en-US" sz="2400"/>
              <a:t> : It returns true if nothing is on the top of the stack. Else, returns false.</a:t>
            </a:r>
          </a:p>
          <a:p>
            <a:pPr eaLnBrk="1" hangingPunct="1"/>
            <a:r>
              <a:rPr lang="en-US" altLang="en-US" sz="2400" b="1">
                <a:hlinkClick r:id="rId6"/>
              </a:rPr>
              <a:t>int search(</a:t>
            </a:r>
            <a:r>
              <a:rPr lang="en-US" altLang="en-US" sz="2400" b="1" i="1">
                <a:hlinkClick r:id="rId6"/>
              </a:rPr>
              <a:t>Object element</a:t>
            </a:r>
            <a:r>
              <a:rPr lang="en-US" altLang="en-US" sz="2400" b="1">
                <a:hlinkClick r:id="rId6"/>
              </a:rPr>
              <a:t>)</a:t>
            </a:r>
            <a:r>
              <a:rPr lang="en-US" altLang="en-US" sz="2400"/>
              <a:t> : It determines whether an object exists in the stack. If the element is found, it returns the position of the element from the top of the stack. Else, it returns -1.</a:t>
            </a:r>
          </a:p>
          <a:p>
            <a:pPr eaLnBrk="1" hangingPunct="1">
              <a:buFont typeface="Arial" panose="020B0604020202020204" pitchFamily="34" charset="0"/>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31E4C18F-AF0C-4606-82B1-0E40F7ED2902}"/>
              </a:ext>
            </a:extLst>
          </p:cNvPr>
          <p:cNvSpPr>
            <a:spLocks noGrp="1"/>
          </p:cNvSpPr>
          <p:nvPr>
            <p:ph type="title"/>
          </p:nvPr>
        </p:nvSpPr>
        <p:spPr/>
        <p:txBody>
          <a:bodyPr>
            <a:normAutofit fontScale="90000"/>
          </a:bodyPr>
          <a:lstStyle/>
          <a:p>
            <a:r>
              <a:rPr lang="en-US" altLang="en-US"/>
              <a:t>working with Dates</a:t>
            </a:r>
            <a:br>
              <a:rPr lang="en-US" altLang="en-US"/>
            </a:br>
            <a:endParaRPr lang="en-US" altLang="en-US"/>
          </a:p>
        </p:txBody>
      </p:sp>
      <p:sp>
        <p:nvSpPr>
          <p:cNvPr id="40963" name="Content Placeholder 2">
            <a:extLst>
              <a:ext uri="{FF2B5EF4-FFF2-40B4-BE49-F238E27FC236}">
                <a16:creationId xmlns:a16="http://schemas.microsoft.com/office/drawing/2014/main" id="{C8B5AB0A-C3B4-4353-958A-445A1C33CB75}"/>
              </a:ext>
            </a:extLst>
          </p:cNvPr>
          <p:cNvSpPr>
            <a:spLocks noGrp="1"/>
          </p:cNvSpPr>
          <p:nvPr>
            <p:ph idx="1"/>
          </p:nvPr>
        </p:nvSpPr>
        <p:spPr>
          <a:xfrm>
            <a:off x="457200" y="1066800"/>
            <a:ext cx="8229600" cy="5059363"/>
          </a:xfrm>
        </p:spPr>
        <p:txBody>
          <a:bodyPr/>
          <a:lstStyle/>
          <a:p>
            <a:pPr eaLnBrk="1" hangingPunct="1">
              <a:buFont typeface="Arial" panose="020B0604020202020204" pitchFamily="34" charset="0"/>
              <a:buNone/>
            </a:pPr>
            <a:r>
              <a:rPr lang="en-US" altLang="en-US"/>
              <a:t>Date class in Java</a:t>
            </a:r>
          </a:p>
          <a:p>
            <a:pPr eaLnBrk="1" hangingPunct="1">
              <a:buFont typeface="Arial" panose="020B0604020202020204" pitchFamily="34" charset="0"/>
              <a:buNone/>
            </a:pPr>
            <a:r>
              <a:rPr lang="en-US" altLang="en-US"/>
              <a:t>The Date class of java.util package provides constructors and methods to deal with date and time with java.</a:t>
            </a:r>
          </a:p>
          <a:p>
            <a:pPr eaLnBrk="1" hangingPunct="1">
              <a:buFont typeface="Arial" panose="020B0604020202020204" pitchFamily="34" charset="0"/>
              <a:buNone/>
            </a:pPr>
            <a:r>
              <a:rPr lang="en-US" altLang="en-US" b="1"/>
              <a:t>Date()</a:t>
            </a:r>
            <a:r>
              <a:rPr lang="en-US" altLang="en-US"/>
              <a:t> : Creates date object representing current date and time.</a:t>
            </a:r>
          </a:p>
          <a:p>
            <a:pPr eaLnBrk="1" hangingPunct="1">
              <a:buFont typeface="Arial" panose="020B0604020202020204" pitchFamily="34" charset="0"/>
              <a:buNone/>
            </a:pPr>
            <a:r>
              <a:rPr lang="en-US" altLang="en-US" b="1"/>
              <a:t>java.text.SimpleDateFormat</a:t>
            </a:r>
            <a:r>
              <a:rPr lang="en-US" altLang="en-US"/>
              <a:t>: provides date format(hh:mm:ss a dd-MMM-yyyy)</a:t>
            </a:r>
          </a:p>
          <a:p>
            <a:pPr eaLnBrk="1" hangingPunct="1">
              <a:buFont typeface="Arial" panose="020B0604020202020204" pitchFamily="34" charset="0"/>
              <a:buNone/>
            </a:pPr>
            <a:r>
              <a:rPr lang="en-US" altLang="en-US"/>
              <a:t>Note: a is Am/pm marker</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D2A3DC23-657F-475C-BDA7-3D4FF22D265D}"/>
              </a:ext>
            </a:extLst>
          </p:cNvPr>
          <p:cNvSpPr>
            <a:spLocks noGrp="1"/>
          </p:cNvSpPr>
          <p:nvPr>
            <p:ph type="title"/>
          </p:nvPr>
        </p:nvSpPr>
        <p:spPr>
          <a:xfrm>
            <a:off x="457200" y="274638"/>
            <a:ext cx="8229600" cy="639762"/>
          </a:xfrm>
        </p:spPr>
        <p:txBody>
          <a:bodyPr>
            <a:normAutofit fontScale="90000"/>
          </a:bodyPr>
          <a:lstStyle/>
          <a:p>
            <a:r>
              <a:rPr lang="en-US" altLang="en-US"/>
              <a:t>using the String Class</a:t>
            </a:r>
          </a:p>
        </p:txBody>
      </p:sp>
      <p:sp>
        <p:nvSpPr>
          <p:cNvPr id="41987" name="Content Placeholder 2">
            <a:extLst>
              <a:ext uri="{FF2B5EF4-FFF2-40B4-BE49-F238E27FC236}">
                <a16:creationId xmlns:a16="http://schemas.microsoft.com/office/drawing/2014/main" id="{7B9F2918-7958-41DA-A756-B2E290B9F396}"/>
              </a:ext>
            </a:extLst>
          </p:cNvPr>
          <p:cNvSpPr>
            <a:spLocks noGrp="1"/>
          </p:cNvSpPr>
          <p:nvPr>
            <p:ph idx="1"/>
          </p:nvPr>
        </p:nvSpPr>
        <p:spPr>
          <a:xfrm>
            <a:off x="457200" y="990600"/>
            <a:ext cx="8229600" cy="5135563"/>
          </a:xfrm>
        </p:spPr>
        <p:txBody>
          <a:bodyPr>
            <a:normAutofit lnSpcReduction="10000"/>
          </a:bodyPr>
          <a:lstStyle/>
          <a:p>
            <a:r>
              <a:rPr lang="en-US" altLang="en-US"/>
              <a:t> String is a sequence of characters. But in Java, string is an object that represents a sequence of characters. </a:t>
            </a:r>
          </a:p>
          <a:p>
            <a:r>
              <a:rPr lang="en-US" altLang="en-US"/>
              <a:t>The java.lang.String class is used to create a string object.</a:t>
            </a:r>
          </a:p>
          <a:p>
            <a:r>
              <a:rPr lang="en-US" altLang="en-US"/>
              <a:t> In java, Strings are immutable which means a constant and cannot be changed once created.</a:t>
            </a:r>
          </a:p>
          <a:p>
            <a:pPr>
              <a:buFont typeface="Arial" panose="020B0604020202020204" pitchFamily="34" charset="0"/>
              <a:buNone/>
            </a:pPr>
            <a:r>
              <a:rPr lang="en-US" altLang="en-US" sz="2800"/>
              <a:t>There are two ways to create String object:</a:t>
            </a:r>
          </a:p>
          <a:p>
            <a:pPr lvl="1">
              <a:buFont typeface="Wingdings" panose="05000000000000000000" pitchFamily="2" charset="2"/>
              <a:buChar char="Ø"/>
            </a:pPr>
            <a:r>
              <a:rPr lang="en-US" altLang="en-US" sz="2400"/>
              <a:t>By string literal</a:t>
            </a:r>
          </a:p>
          <a:p>
            <a:pPr lvl="1">
              <a:buFont typeface="Wingdings" panose="05000000000000000000" pitchFamily="2" charset="2"/>
              <a:buChar char="Ø"/>
            </a:pPr>
            <a:r>
              <a:rPr lang="en-US" altLang="en-US" sz="2400"/>
              <a:t>By new keyword</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2BD9AFA-F1F5-4732-8D1B-ACDEEA639E2E}"/>
              </a:ext>
            </a:extLst>
          </p:cNvPr>
          <p:cNvSpPr>
            <a:spLocks noGrp="1"/>
          </p:cNvSpPr>
          <p:nvPr>
            <p:ph type="title"/>
          </p:nvPr>
        </p:nvSpPr>
        <p:spPr/>
        <p:txBody>
          <a:bodyPr/>
          <a:lstStyle/>
          <a:p>
            <a:pPr eaLnBrk="1" hangingPunct="1"/>
            <a:r>
              <a:rPr lang="en-US" altLang="en-US"/>
              <a:t>Collection</a:t>
            </a:r>
          </a:p>
        </p:txBody>
      </p:sp>
      <p:sp>
        <p:nvSpPr>
          <p:cNvPr id="24579" name="Content Placeholder 2">
            <a:extLst>
              <a:ext uri="{FF2B5EF4-FFF2-40B4-BE49-F238E27FC236}">
                <a16:creationId xmlns:a16="http://schemas.microsoft.com/office/drawing/2014/main" id="{E12D6A1A-1844-4C0E-BE3A-26FC6CD1D4FB}"/>
              </a:ext>
            </a:extLst>
          </p:cNvPr>
          <p:cNvSpPr>
            <a:spLocks noGrp="1"/>
          </p:cNvSpPr>
          <p:nvPr>
            <p:ph idx="1"/>
          </p:nvPr>
        </p:nvSpPr>
        <p:spPr/>
        <p:txBody>
          <a:bodyPr/>
          <a:lstStyle/>
          <a:p>
            <a:pPr eaLnBrk="1" hangingPunct="1">
              <a:buFont typeface="Arial" panose="020B0604020202020204" pitchFamily="34" charset="0"/>
              <a:buNone/>
            </a:pPr>
            <a:r>
              <a:rPr lang="en-US" altLang="en-US"/>
              <a:t>group of individual objects.</a:t>
            </a:r>
          </a:p>
          <a:p>
            <a:pPr eaLnBrk="1" hangingPunct="1">
              <a:buFont typeface="Arial" panose="020B0604020202020204" pitchFamily="34" charset="0"/>
              <a:buNone/>
            </a:pPr>
            <a:r>
              <a:rPr lang="en-US" altLang="en-US"/>
              <a:t>Student S1=new</a:t>
            </a:r>
          </a:p>
          <a:p>
            <a:pPr eaLnBrk="1" hangingPunct="1">
              <a:buFont typeface="Arial" panose="020B0604020202020204" pitchFamily="34" charset="0"/>
              <a:buNone/>
            </a:pPr>
            <a:r>
              <a:rPr lang="en-US" altLang="en-US"/>
              <a:t> Student()</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
        <p:nvSpPr>
          <p:cNvPr id="4" name="Oval 3">
            <a:extLst>
              <a:ext uri="{FF2B5EF4-FFF2-40B4-BE49-F238E27FC236}">
                <a16:creationId xmlns:a16="http://schemas.microsoft.com/office/drawing/2014/main" id="{0B90638E-F434-43DD-AF6A-FAC65A03A636}"/>
              </a:ext>
            </a:extLst>
          </p:cNvPr>
          <p:cNvSpPr/>
          <p:nvPr/>
        </p:nvSpPr>
        <p:spPr>
          <a:xfrm>
            <a:off x="3352800" y="2209800"/>
            <a:ext cx="4038600" cy="3733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6B5024F4-25BA-4987-B727-2C2224335C00}"/>
              </a:ext>
            </a:extLst>
          </p:cNvPr>
          <p:cNvSpPr/>
          <p:nvPr/>
        </p:nvSpPr>
        <p:spPr>
          <a:xfrm>
            <a:off x="4267200" y="2895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S1</a:t>
            </a:r>
          </a:p>
        </p:txBody>
      </p:sp>
      <p:sp>
        <p:nvSpPr>
          <p:cNvPr id="6" name="Rectangle 5">
            <a:extLst>
              <a:ext uri="{FF2B5EF4-FFF2-40B4-BE49-F238E27FC236}">
                <a16:creationId xmlns:a16="http://schemas.microsoft.com/office/drawing/2014/main" id="{D65459D5-E6CC-4F63-91DD-679341E79A01}"/>
              </a:ext>
            </a:extLst>
          </p:cNvPr>
          <p:cNvSpPr/>
          <p:nvPr/>
        </p:nvSpPr>
        <p:spPr>
          <a:xfrm>
            <a:off x="5638800" y="28956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S2</a:t>
            </a:r>
          </a:p>
        </p:txBody>
      </p:sp>
      <p:sp>
        <p:nvSpPr>
          <p:cNvPr id="7" name="Rectangle 6">
            <a:extLst>
              <a:ext uri="{FF2B5EF4-FFF2-40B4-BE49-F238E27FC236}">
                <a16:creationId xmlns:a16="http://schemas.microsoft.com/office/drawing/2014/main" id="{C8ED200C-A50C-4991-BBB4-2059A4F0DDA2}"/>
              </a:ext>
            </a:extLst>
          </p:cNvPr>
          <p:cNvSpPr/>
          <p:nvPr/>
        </p:nvSpPr>
        <p:spPr>
          <a:xfrm>
            <a:off x="4267200" y="3733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S3</a:t>
            </a:r>
          </a:p>
        </p:txBody>
      </p:sp>
      <p:sp>
        <p:nvSpPr>
          <p:cNvPr id="8" name="Rectangle 7">
            <a:extLst>
              <a:ext uri="{FF2B5EF4-FFF2-40B4-BE49-F238E27FC236}">
                <a16:creationId xmlns:a16="http://schemas.microsoft.com/office/drawing/2014/main" id="{9AFFAE05-5820-43ED-B16D-B3707A07C7CB}"/>
              </a:ext>
            </a:extLst>
          </p:cNvPr>
          <p:cNvSpPr/>
          <p:nvPr/>
        </p:nvSpPr>
        <p:spPr>
          <a:xfrm>
            <a:off x="5715000" y="3733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S4</a:t>
            </a:r>
          </a:p>
        </p:txBody>
      </p:sp>
      <p:sp>
        <p:nvSpPr>
          <p:cNvPr id="9" name="Rectangle 8">
            <a:extLst>
              <a:ext uri="{FF2B5EF4-FFF2-40B4-BE49-F238E27FC236}">
                <a16:creationId xmlns:a16="http://schemas.microsoft.com/office/drawing/2014/main" id="{331F096A-F40B-4665-9DC8-B70D6852E35F}"/>
              </a:ext>
            </a:extLst>
          </p:cNvPr>
          <p:cNvSpPr/>
          <p:nvPr/>
        </p:nvSpPr>
        <p:spPr>
          <a:xfrm>
            <a:off x="4267200" y="4648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S5</a:t>
            </a:r>
          </a:p>
        </p:txBody>
      </p:sp>
      <p:sp>
        <p:nvSpPr>
          <p:cNvPr id="10" name="Rectangle 9">
            <a:extLst>
              <a:ext uri="{FF2B5EF4-FFF2-40B4-BE49-F238E27FC236}">
                <a16:creationId xmlns:a16="http://schemas.microsoft.com/office/drawing/2014/main" id="{69EDCB89-EC36-47C8-B015-F71DAFFB26CB}"/>
              </a:ext>
            </a:extLst>
          </p:cNvPr>
          <p:cNvSpPr/>
          <p:nvPr/>
        </p:nvSpPr>
        <p:spPr>
          <a:xfrm>
            <a:off x="5791200" y="4648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b="1" dirty="0"/>
              <a:t>S6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8EAC530-7D5E-49A0-B9CF-A613F3A9DF94}"/>
              </a:ext>
            </a:extLst>
          </p:cNvPr>
          <p:cNvSpPr>
            <a:spLocks noGrp="1"/>
          </p:cNvSpPr>
          <p:nvPr>
            <p:ph type="title"/>
          </p:nvPr>
        </p:nvSpPr>
        <p:spPr/>
        <p:txBody>
          <a:bodyPr/>
          <a:lstStyle/>
          <a:p>
            <a:pPr algn="l"/>
            <a:r>
              <a:rPr lang="en-US" altLang="en-US"/>
              <a:t>string literal:</a:t>
            </a:r>
          </a:p>
        </p:txBody>
      </p:sp>
      <p:sp>
        <p:nvSpPr>
          <p:cNvPr id="43011" name="Content Placeholder 2">
            <a:extLst>
              <a:ext uri="{FF2B5EF4-FFF2-40B4-BE49-F238E27FC236}">
                <a16:creationId xmlns:a16="http://schemas.microsoft.com/office/drawing/2014/main" id="{FC56D5D1-94AF-4ED6-A2F7-6203C2F25993}"/>
              </a:ext>
            </a:extLst>
          </p:cNvPr>
          <p:cNvSpPr>
            <a:spLocks noGrp="1"/>
          </p:cNvSpPr>
          <p:nvPr>
            <p:ph idx="1"/>
          </p:nvPr>
        </p:nvSpPr>
        <p:spPr/>
        <p:txBody>
          <a:bodyPr/>
          <a:lstStyle/>
          <a:p>
            <a:pPr>
              <a:buFont typeface="Arial" panose="020B0604020202020204" pitchFamily="34" charset="0"/>
              <a:buNone/>
            </a:pPr>
            <a:r>
              <a:rPr lang="en-US" altLang="en-US"/>
              <a:t>String s=“kumar";  </a:t>
            </a:r>
          </a:p>
          <a:p>
            <a:pPr algn="just">
              <a:buFont typeface="Arial" panose="020B0604020202020204" pitchFamily="34" charset="0"/>
              <a:buNone/>
            </a:pPr>
            <a:r>
              <a:rPr lang="en-US" altLang="en-US" sz="2400"/>
              <a:t>Each time you create a string literal, the JVM checks the "string pool" first. If the string already exists in the pool, a reference to the pooled object is returned. If the string doesn't exist in the pool, a new string object is created and placed in the pool. </a:t>
            </a:r>
          </a:p>
          <a:p>
            <a:pPr>
              <a:buFont typeface="Arial" panose="020B0604020202020204" pitchFamily="34" charset="0"/>
              <a:buNone/>
            </a:pPr>
            <a:r>
              <a:rPr lang="en-US" altLang="en-US"/>
              <a:t>String s1=“kumar";  </a:t>
            </a:r>
          </a:p>
          <a:p>
            <a:pPr>
              <a:buFont typeface="Arial" panose="020B0604020202020204" pitchFamily="34" charset="0"/>
              <a:buNone/>
            </a:pPr>
            <a:r>
              <a:rPr lang="en-US" altLang="en-US"/>
              <a:t>String s2=“kumar";</a:t>
            </a:r>
          </a:p>
          <a:p>
            <a:pPr>
              <a:buFont typeface="Arial" panose="020B0604020202020204" pitchFamily="34" charset="0"/>
              <a:buNone/>
            </a:pPr>
            <a:r>
              <a:rPr lang="en-US" altLang="en-US"/>
              <a:t>//It doesn't create a new string object  </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Oval 3">
            <a:extLst>
              <a:ext uri="{FF2B5EF4-FFF2-40B4-BE49-F238E27FC236}">
                <a16:creationId xmlns:a16="http://schemas.microsoft.com/office/drawing/2014/main" id="{16F3ECEE-0977-4615-B3A7-E02FBA145288}"/>
              </a:ext>
            </a:extLst>
          </p:cNvPr>
          <p:cNvSpPr/>
          <p:nvPr/>
        </p:nvSpPr>
        <p:spPr>
          <a:xfrm>
            <a:off x="5715000" y="457200"/>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5" name="Rectangle 4">
            <a:extLst>
              <a:ext uri="{FF2B5EF4-FFF2-40B4-BE49-F238E27FC236}">
                <a16:creationId xmlns:a16="http://schemas.microsoft.com/office/drawing/2014/main" id="{D3232631-859C-48E9-9C1C-C7EDD3D7629E}"/>
              </a:ext>
            </a:extLst>
          </p:cNvPr>
          <p:cNvSpPr/>
          <p:nvPr/>
        </p:nvSpPr>
        <p:spPr>
          <a:xfrm>
            <a:off x="4038600" y="11430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a:t>
            </a:r>
          </a:p>
        </p:txBody>
      </p:sp>
      <p:cxnSp>
        <p:nvCxnSpPr>
          <p:cNvPr id="7" name="Straight Arrow Connector 6">
            <a:extLst>
              <a:ext uri="{FF2B5EF4-FFF2-40B4-BE49-F238E27FC236}">
                <a16:creationId xmlns:a16="http://schemas.microsoft.com/office/drawing/2014/main" id="{881053EE-8888-456D-8C77-67C206892F0A}"/>
              </a:ext>
            </a:extLst>
          </p:cNvPr>
          <p:cNvCxnSpPr>
            <a:stCxn id="5" idx="3"/>
            <a:endCxn id="4" idx="2"/>
          </p:cNvCxnSpPr>
          <p:nvPr/>
        </p:nvCxnSpPr>
        <p:spPr>
          <a:xfrm flipV="1">
            <a:off x="4800600" y="1219200"/>
            <a:ext cx="914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C08BF43D-CA7F-4917-AD56-2432DD2FCBC7}"/>
              </a:ext>
            </a:extLst>
          </p:cNvPr>
          <p:cNvSpPr/>
          <p:nvPr/>
        </p:nvSpPr>
        <p:spPr>
          <a:xfrm>
            <a:off x="7162800" y="4800600"/>
            <a:ext cx="1600200"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kumar</a:t>
            </a:r>
          </a:p>
        </p:txBody>
      </p:sp>
      <p:sp>
        <p:nvSpPr>
          <p:cNvPr id="11" name="Rectangle 10">
            <a:extLst>
              <a:ext uri="{FF2B5EF4-FFF2-40B4-BE49-F238E27FC236}">
                <a16:creationId xmlns:a16="http://schemas.microsoft.com/office/drawing/2014/main" id="{9A9607D3-734E-4297-8782-D6101BD8CB91}"/>
              </a:ext>
            </a:extLst>
          </p:cNvPr>
          <p:cNvSpPr/>
          <p:nvPr/>
        </p:nvSpPr>
        <p:spPr>
          <a:xfrm>
            <a:off x="5257800" y="48006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s1</a:t>
            </a:r>
          </a:p>
        </p:txBody>
      </p:sp>
      <p:sp>
        <p:nvSpPr>
          <p:cNvPr id="12" name="Rectangle 11">
            <a:extLst>
              <a:ext uri="{FF2B5EF4-FFF2-40B4-BE49-F238E27FC236}">
                <a16:creationId xmlns:a16="http://schemas.microsoft.com/office/drawing/2014/main" id="{86F8C721-728C-47AB-B60B-857EE82E6775}"/>
              </a:ext>
            </a:extLst>
          </p:cNvPr>
          <p:cNvSpPr/>
          <p:nvPr/>
        </p:nvSpPr>
        <p:spPr>
          <a:xfrm>
            <a:off x="5334000" y="6019800"/>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t>s2</a:t>
            </a:r>
          </a:p>
        </p:txBody>
      </p:sp>
      <p:cxnSp>
        <p:nvCxnSpPr>
          <p:cNvPr id="14" name="Straight Arrow Connector 13">
            <a:extLst>
              <a:ext uri="{FF2B5EF4-FFF2-40B4-BE49-F238E27FC236}">
                <a16:creationId xmlns:a16="http://schemas.microsoft.com/office/drawing/2014/main" id="{16B9D0FB-4775-42EC-9DB1-A80FEC98014D}"/>
              </a:ext>
            </a:extLst>
          </p:cNvPr>
          <p:cNvCxnSpPr/>
          <p:nvPr/>
        </p:nvCxnSpPr>
        <p:spPr>
          <a:xfrm>
            <a:off x="6019800" y="52578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0CD704-D671-4638-B575-7750DE547F0C}"/>
              </a:ext>
            </a:extLst>
          </p:cNvPr>
          <p:cNvCxnSpPr>
            <a:stCxn id="12" idx="3"/>
          </p:cNvCxnSpPr>
          <p:nvPr/>
        </p:nvCxnSpPr>
        <p:spPr>
          <a:xfrm flipV="1">
            <a:off x="6096000" y="56388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20" name="TextBox 16">
            <a:extLst>
              <a:ext uri="{FF2B5EF4-FFF2-40B4-BE49-F238E27FC236}">
                <a16:creationId xmlns:a16="http://schemas.microsoft.com/office/drawing/2014/main" id="{D9EC8990-6649-4A85-BF2D-B4DB7D1C68A4}"/>
              </a:ext>
            </a:extLst>
          </p:cNvPr>
          <p:cNvSpPr txBox="1">
            <a:spLocks noChangeArrowheads="1"/>
          </p:cNvSpPr>
          <p:nvPr/>
        </p:nvSpPr>
        <p:spPr bwMode="auto">
          <a:xfrm>
            <a:off x="5486400" y="1828800"/>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constant pool</a:t>
            </a:r>
          </a:p>
        </p:txBody>
      </p:sp>
      <p:sp>
        <p:nvSpPr>
          <p:cNvPr id="43021" name="TextBox 17">
            <a:extLst>
              <a:ext uri="{FF2B5EF4-FFF2-40B4-BE49-F238E27FC236}">
                <a16:creationId xmlns:a16="http://schemas.microsoft.com/office/drawing/2014/main" id="{DFD44404-DEB6-4B1A-88C4-1B2C744E39BC}"/>
              </a:ext>
            </a:extLst>
          </p:cNvPr>
          <p:cNvSpPr txBox="1">
            <a:spLocks noChangeArrowheads="1"/>
          </p:cNvSpPr>
          <p:nvPr/>
        </p:nvSpPr>
        <p:spPr bwMode="auto">
          <a:xfrm>
            <a:off x="6553200" y="6248400"/>
            <a:ext cx="2414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constant pool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174548C-C51E-49C7-AE79-4BDFDB6C1E1B}"/>
              </a:ext>
            </a:extLst>
          </p:cNvPr>
          <p:cNvSpPr>
            <a:spLocks noGrp="1"/>
          </p:cNvSpPr>
          <p:nvPr>
            <p:ph type="title"/>
          </p:nvPr>
        </p:nvSpPr>
        <p:spPr>
          <a:xfrm>
            <a:off x="457200" y="274638"/>
            <a:ext cx="8229600" cy="868362"/>
          </a:xfrm>
        </p:spPr>
        <p:txBody>
          <a:bodyPr>
            <a:normAutofit fontScale="90000"/>
          </a:bodyPr>
          <a:lstStyle/>
          <a:p>
            <a:pPr algn="l"/>
            <a:r>
              <a:rPr lang="en-US" altLang="en-US"/>
              <a:t>By new keyword:</a:t>
            </a:r>
            <a:br>
              <a:rPr lang="en-US" altLang="en-US"/>
            </a:br>
            <a:endParaRPr lang="en-US" altLang="en-US"/>
          </a:p>
        </p:txBody>
      </p:sp>
      <p:sp>
        <p:nvSpPr>
          <p:cNvPr id="44035" name="Content Placeholder 2">
            <a:extLst>
              <a:ext uri="{FF2B5EF4-FFF2-40B4-BE49-F238E27FC236}">
                <a16:creationId xmlns:a16="http://schemas.microsoft.com/office/drawing/2014/main" id="{C4BD4A9C-4E7E-46B1-ABD7-4865C4FDF8CF}"/>
              </a:ext>
            </a:extLst>
          </p:cNvPr>
          <p:cNvSpPr>
            <a:spLocks noGrp="1"/>
          </p:cNvSpPr>
          <p:nvPr>
            <p:ph idx="1"/>
          </p:nvPr>
        </p:nvSpPr>
        <p:spPr>
          <a:xfrm>
            <a:off x="457200" y="1295400"/>
            <a:ext cx="8229600" cy="4830763"/>
          </a:xfrm>
        </p:spPr>
        <p:txBody>
          <a:bodyPr/>
          <a:lstStyle/>
          <a:p>
            <a:pPr>
              <a:buFont typeface="Arial" panose="020B0604020202020204" pitchFamily="34" charset="0"/>
              <a:buNone/>
            </a:pPr>
            <a:r>
              <a:rPr lang="en-US" altLang="en-US"/>
              <a:t>String s=</a:t>
            </a:r>
            <a:r>
              <a:rPr lang="en-US" altLang="en-US" b="1"/>
              <a:t>new</a:t>
            </a:r>
            <a:r>
              <a:rPr lang="en-US" altLang="en-US"/>
              <a:t> String(“kumar")</a:t>
            </a:r>
          </a:p>
          <a:p>
            <a:pPr algn="just">
              <a:buFont typeface="Arial" panose="020B0604020202020204" pitchFamily="34" charset="0"/>
              <a:buNone/>
            </a:pPr>
            <a:r>
              <a:rPr lang="en-US" altLang="en-US"/>
              <a:t>In this case, JVM will create a new string object in normal (non-pool) heap memory, and the literal “kumar" will be placed in the string constant pool. The variable s will refer to the object in a heap (non-pool).</a:t>
            </a:r>
          </a:p>
          <a:p>
            <a:pPr>
              <a:buFont typeface="Arial" panose="020B0604020202020204" pitchFamily="34" charset="0"/>
              <a:buNone/>
            </a:pPr>
            <a:br>
              <a:rPr lang="en-US" altLang="en-US"/>
            </a:b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CF6B62FD-33C6-4E59-A52D-3B92E9B9AE6D}"/>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7" name="Rectangle 6">
            <a:extLst>
              <a:ext uri="{FF2B5EF4-FFF2-40B4-BE49-F238E27FC236}">
                <a16:creationId xmlns:a16="http://schemas.microsoft.com/office/drawing/2014/main" id="{BFF20FDF-B136-4036-905F-51FF25E30D55}"/>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9" name="Straight Connector 8">
            <a:extLst>
              <a:ext uri="{FF2B5EF4-FFF2-40B4-BE49-F238E27FC236}">
                <a16:creationId xmlns:a16="http://schemas.microsoft.com/office/drawing/2014/main" id="{D1BE0C15-573C-486A-87FE-F74D13E39CA3}"/>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FBDA5B-51CC-41D6-B887-727EAD3E537E}"/>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39D3EA1-0F82-4525-81F9-A2399938DEE7}"/>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93591E-9518-40C2-8E31-2DD440C78ABE}"/>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45064" name="TextBox 13">
            <a:extLst>
              <a:ext uri="{FF2B5EF4-FFF2-40B4-BE49-F238E27FC236}">
                <a16:creationId xmlns:a16="http://schemas.microsoft.com/office/drawing/2014/main" id="{FB059FD0-1B4B-4AFC-91D4-6CCB98E8CA94}"/>
              </a:ext>
            </a:extLst>
          </p:cNvPr>
          <p:cNvSpPr txBox="1">
            <a:spLocks noChangeArrowheads="1"/>
          </p:cNvSpPr>
          <p:nvPr/>
        </p:nvSpPr>
        <p:spPr bwMode="auto">
          <a:xfrm>
            <a:off x="6705600" y="5715000"/>
            <a:ext cx="73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Heap</a:t>
            </a:r>
          </a:p>
        </p:txBody>
      </p:sp>
      <p:sp>
        <p:nvSpPr>
          <p:cNvPr id="45065" name="TextBox 14">
            <a:extLst>
              <a:ext uri="{FF2B5EF4-FFF2-40B4-BE49-F238E27FC236}">
                <a16:creationId xmlns:a16="http://schemas.microsoft.com/office/drawing/2014/main" id="{4CF77CC4-B313-4022-A5A0-AAE104B6F69B}"/>
              </a:ext>
            </a:extLst>
          </p:cNvPr>
          <p:cNvSpPr txBox="1">
            <a:spLocks noChangeArrowheads="1"/>
          </p:cNvSpPr>
          <p:nvPr/>
        </p:nvSpPr>
        <p:spPr bwMode="auto">
          <a:xfrm>
            <a:off x="6629400" y="4419600"/>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solidFill>
                  <a:srgbClr val="FF0000"/>
                </a:solidFill>
              </a:rPr>
              <a:t>string pool</a:t>
            </a:r>
          </a:p>
        </p:txBody>
      </p:sp>
      <p:sp>
        <p:nvSpPr>
          <p:cNvPr id="45066" name="TextBox 15">
            <a:extLst>
              <a:ext uri="{FF2B5EF4-FFF2-40B4-BE49-F238E27FC236}">
                <a16:creationId xmlns:a16="http://schemas.microsoft.com/office/drawing/2014/main" id="{F7B321D2-DB0B-4915-983E-43399278466A}"/>
              </a:ext>
            </a:extLst>
          </p:cNvPr>
          <p:cNvSpPr txBox="1">
            <a:spLocks noChangeArrowheads="1"/>
          </p:cNvSpPr>
          <p:nvPr/>
        </p:nvSpPr>
        <p:spPr bwMode="auto">
          <a:xfrm>
            <a:off x="533400" y="1295400"/>
            <a:ext cx="2514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s1=“kumar”</a:t>
            </a:r>
          </a:p>
          <a:p>
            <a:pPr eaLnBrk="1" hangingPunct="1"/>
            <a:endParaRPr lang="en-US" altLang="en-US"/>
          </a:p>
          <a:p>
            <a:pPr eaLnBrk="1" hangingPunct="1"/>
            <a:endParaRPr lang="en-US" altLang="en-US"/>
          </a:p>
          <a:p>
            <a:pPr eaLnBrk="1" hangingPunct="1"/>
            <a:r>
              <a:rPr lang="en-US" altLang="en-US"/>
              <a:t>String s2=“kumar”</a:t>
            </a:r>
          </a:p>
          <a:p>
            <a:pPr eaLnBrk="1" hangingPunct="1"/>
            <a:endParaRPr lang="en-US" altLang="en-US"/>
          </a:p>
          <a:p>
            <a:pPr eaLnBrk="1" hangingPunct="1"/>
            <a:r>
              <a:rPr lang="en-US" altLang="en-US"/>
              <a:t>String s3= “Rahul”</a:t>
            </a:r>
          </a:p>
        </p:txBody>
      </p:sp>
      <p:sp>
        <p:nvSpPr>
          <p:cNvPr id="45067" name="Rectangle 16">
            <a:extLst>
              <a:ext uri="{FF2B5EF4-FFF2-40B4-BE49-F238E27FC236}">
                <a16:creationId xmlns:a16="http://schemas.microsoft.com/office/drawing/2014/main" id="{E75C17C3-C60D-4179-962E-6DFF55F0C105}"/>
              </a:ext>
            </a:extLst>
          </p:cNvPr>
          <p:cNvSpPr>
            <a:spLocks noChangeArrowheads="1"/>
          </p:cNvSpPr>
          <p:nvPr/>
        </p:nvSpPr>
        <p:spPr bwMode="auto">
          <a:xfrm>
            <a:off x="6781800" y="220980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45068" name="Rectangle 17">
            <a:extLst>
              <a:ext uri="{FF2B5EF4-FFF2-40B4-BE49-F238E27FC236}">
                <a16:creationId xmlns:a16="http://schemas.microsoft.com/office/drawing/2014/main" id="{E1D8D9E0-EC6D-4D0B-A88F-BF3EED2BD208}"/>
              </a:ext>
            </a:extLst>
          </p:cNvPr>
          <p:cNvSpPr>
            <a:spLocks noChangeArrowheads="1"/>
          </p:cNvSpPr>
          <p:nvPr/>
        </p:nvSpPr>
        <p:spPr bwMode="auto">
          <a:xfrm>
            <a:off x="6858000" y="27432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Rahul</a:t>
            </a:r>
          </a:p>
        </p:txBody>
      </p:sp>
      <p:sp>
        <p:nvSpPr>
          <p:cNvPr id="19" name="Rectangle 18">
            <a:extLst>
              <a:ext uri="{FF2B5EF4-FFF2-40B4-BE49-F238E27FC236}">
                <a16:creationId xmlns:a16="http://schemas.microsoft.com/office/drawing/2014/main" id="{157F5985-E4D3-48E3-8FAE-5D32CBB63488}"/>
              </a:ext>
            </a:extLst>
          </p:cNvPr>
          <p:cNvSpPr/>
          <p:nvPr/>
        </p:nvSpPr>
        <p:spPr>
          <a:xfrm>
            <a:off x="3200400" y="2133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21" name="Straight Arrow Connector 20">
            <a:extLst>
              <a:ext uri="{FF2B5EF4-FFF2-40B4-BE49-F238E27FC236}">
                <a16:creationId xmlns:a16="http://schemas.microsoft.com/office/drawing/2014/main" id="{243D2538-6BDF-473E-BEE4-58FF51ED3E40}"/>
              </a:ext>
            </a:extLst>
          </p:cNvPr>
          <p:cNvCxnSpPr>
            <a:stCxn id="19" idx="3"/>
          </p:cNvCxnSpPr>
          <p:nvPr/>
        </p:nvCxnSpPr>
        <p:spPr>
          <a:xfrm flipV="1">
            <a:off x="3962400" y="2362200"/>
            <a:ext cx="23622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0CA1BE8-8702-4090-BF59-2F8009E27C6F}"/>
              </a:ext>
            </a:extLst>
          </p:cNvPr>
          <p:cNvSpPr/>
          <p:nvPr/>
        </p:nvSpPr>
        <p:spPr>
          <a:xfrm>
            <a:off x="3200400" y="2895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s2</a:t>
            </a:r>
          </a:p>
        </p:txBody>
      </p:sp>
      <p:cxnSp>
        <p:nvCxnSpPr>
          <p:cNvPr id="23" name="Straight Arrow Connector 22">
            <a:extLst>
              <a:ext uri="{FF2B5EF4-FFF2-40B4-BE49-F238E27FC236}">
                <a16:creationId xmlns:a16="http://schemas.microsoft.com/office/drawing/2014/main" id="{8F7378AE-9508-46B5-ABB9-E5F36F6891FE}"/>
              </a:ext>
            </a:extLst>
          </p:cNvPr>
          <p:cNvCxnSpPr/>
          <p:nvPr/>
        </p:nvCxnSpPr>
        <p:spPr>
          <a:xfrm flipV="1">
            <a:off x="4038600" y="2514600"/>
            <a:ext cx="2286000" cy="571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271BE35-7507-41B3-900A-F60077C0DF45}"/>
              </a:ext>
            </a:extLst>
          </p:cNvPr>
          <p:cNvCxnSpPr>
            <a:stCxn id="27" idx="3"/>
          </p:cNvCxnSpPr>
          <p:nvPr/>
        </p:nvCxnSpPr>
        <p:spPr>
          <a:xfrm flipV="1">
            <a:off x="4038600" y="3048000"/>
            <a:ext cx="2514600" cy="952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7060925-914B-46EA-A5A2-96D0F01E5782}"/>
              </a:ext>
            </a:extLst>
          </p:cNvPr>
          <p:cNvSpPr/>
          <p:nvPr/>
        </p:nvSpPr>
        <p:spPr>
          <a:xfrm>
            <a:off x="3276600" y="3733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s3</a:t>
            </a:r>
          </a:p>
        </p:txBody>
      </p:sp>
      <p:sp>
        <p:nvSpPr>
          <p:cNvPr id="45075" name="TextBox 29">
            <a:extLst>
              <a:ext uri="{FF2B5EF4-FFF2-40B4-BE49-F238E27FC236}">
                <a16:creationId xmlns:a16="http://schemas.microsoft.com/office/drawing/2014/main" id="{22BE1699-7BA4-4DFF-A1D0-C9FCE4E4FC40}"/>
              </a:ext>
            </a:extLst>
          </p:cNvPr>
          <p:cNvSpPr txBox="1">
            <a:spLocks noChangeArrowheads="1"/>
          </p:cNvSpPr>
          <p:nvPr/>
        </p:nvSpPr>
        <p:spPr bwMode="auto">
          <a:xfrm>
            <a:off x="0" y="3886200"/>
            <a:ext cx="3333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String  s4=new String(“kumar”)</a:t>
            </a:r>
          </a:p>
        </p:txBody>
      </p:sp>
      <p:sp>
        <p:nvSpPr>
          <p:cNvPr id="31" name="Rectangle 30">
            <a:extLst>
              <a:ext uri="{FF2B5EF4-FFF2-40B4-BE49-F238E27FC236}">
                <a16:creationId xmlns:a16="http://schemas.microsoft.com/office/drawing/2014/main" id="{5E523978-B8C4-4009-B8B4-C599EADBF5FA}"/>
              </a:ext>
            </a:extLst>
          </p:cNvPr>
          <p:cNvSpPr/>
          <p:nvPr/>
        </p:nvSpPr>
        <p:spPr>
          <a:xfrm>
            <a:off x="3352800" y="4876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s4</a:t>
            </a:r>
          </a:p>
        </p:txBody>
      </p:sp>
      <p:sp>
        <p:nvSpPr>
          <p:cNvPr id="32" name="Rectangle 31">
            <a:extLst>
              <a:ext uri="{FF2B5EF4-FFF2-40B4-BE49-F238E27FC236}">
                <a16:creationId xmlns:a16="http://schemas.microsoft.com/office/drawing/2014/main" id="{B7C9E954-24CA-4230-A4A7-DB51E09D85D1}"/>
              </a:ext>
            </a:extLst>
          </p:cNvPr>
          <p:cNvSpPr/>
          <p:nvPr/>
        </p:nvSpPr>
        <p:spPr>
          <a:xfrm>
            <a:off x="5638800" y="4876800"/>
            <a:ext cx="12192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kumar</a:t>
            </a:r>
          </a:p>
        </p:txBody>
      </p:sp>
      <p:cxnSp>
        <p:nvCxnSpPr>
          <p:cNvPr id="33" name="Straight Arrow Connector 32">
            <a:extLst>
              <a:ext uri="{FF2B5EF4-FFF2-40B4-BE49-F238E27FC236}">
                <a16:creationId xmlns:a16="http://schemas.microsoft.com/office/drawing/2014/main" id="{B1C85B6E-EE57-4BDB-AFA4-A5B82565992C}"/>
              </a:ext>
            </a:extLst>
          </p:cNvPr>
          <p:cNvCxnSpPr/>
          <p:nvPr/>
        </p:nvCxnSpPr>
        <p:spPr>
          <a:xfrm>
            <a:off x="4114800" y="5105400"/>
            <a:ext cx="1447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79" name="TextBox 35">
            <a:extLst>
              <a:ext uri="{FF2B5EF4-FFF2-40B4-BE49-F238E27FC236}">
                <a16:creationId xmlns:a16="http://schemas.microsoft.com/office/drawing/2014/main" id="{394424D3-DD1A-471C-A2E5-1AFEA0979D65}"/>
              </a:ext>
            </a:extLst>
          </p:cNvPr>
          <p:cNvSpPr txBox="1">
            <a:spLocks noChangeArrowheads="1"/>
          </p:cNvSpPr>
          <p:nvPr/>
        </p:nvSpPr>
        <p:spPr bwMode="auto">
          <a:xfrm>
            <a:off x="457200" y="4800600"/>
            <a:ext cx="1595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s1==s2 // true</a:t>
            </a:r>
          </a:p>
          <a:p>
            <a:pPr eaLnBrk="1" hangingPunct="1"/>
            <a:r>
              <a:rPr lang="en-US" altLang="en-US"/>
              <a:t>s1==s3//false</a:t>
            </a:r>
          </a:p>
          <a:p>
            <a:pPr eaLnBrk="1" hangingPunct="1"/>
            <a:r>
              <a:rPr lang="en-US" altLang="en-US"/>
              <a:t>s1==s4//false</a:t>
            </a:r>
          </a:p>
        </p:txBody>
      </p:sp>
      <p:sp>
        <p:nvSpPr>
          <p:cNvPr id="45080" name="TextBox 36">
            <a:extLst>
              <a:ext uri="{FF2B5EF4-FFF2-40B4-BE49-F238E27FC236}">
                <a16:creationId xmlns:a16="http://schemas.microsoft.com/office/drawing/2014/main" id="{874AE4A3-2673-4D41-A06B-90AA5C67A833}"/>
              </a:ext>
            </a:extLst>
          </p:cNvPr>
          <p:cNvSpPr txBox="1">
            <a:spLocks noChangeArrowheads="1"/>
          </p:cNvSpPr>
          <p:nvPr/>
        </p:nvSpPr>
        <p:spPr bwMode="auto">
          <a:xfrm>
            <a:off x="457200" y="6019800"/>
            <a:ext cx="8289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Note:- Here s1,s2,s3 and s4 are references of string object kumar, Rahul, kumar</a:t>
            </a:r>
          </a:p>
        </p:txBody>
      </p:sp>
      <p:sp>
        <p:nvSpPr>
          <p:cNvPr id="45081" name="TextBox 37">
            <a:extLst>
              <a:ext uri="{FF2B5EF4-FFF2-40B4-BE49-F238E27FC236}">
                <a16:creationId xmlns:a16="http://schemas.microsoft.com/office/drawing/2014/main" id="{878A1D3E-9F42-4F5C-91FD-499773FFABCD}"/>
              </a:ext>
            </a:extLst>
          </p:cNvPr>
          <p:cNvSpPr txBox="1">
            <a:spLocks noChangeArrowheads="1"/>
          </p:cNvSpPr>
          <p:nvPr/>
        </p:nvSpPr>
        <p:spPr bwMode="auto">
          <a:xfrm>
            <a:off x="381000" y="381000"/>
            <a:ext cx="141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Concept:---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6BC0E61-DC11-492D-AC90-81E1807091AD}"/>
              </a:ext>
            </a:extLst>
          </p:cNvPr>
          <p:cNvSpPr>
            <a:spLocks noGrp="1"/>
          </p:cNvSpPr>
          <p:nvPr>
            <p:ph type="title"/>
          </p:nvPr>
        </p:nvSpPr>
        <p:spPr>
          <a:xfrm>
            <a:off x="457200" y="274638"/>
            <a:ext cx="8229600" cy="715962"/>
          </a:xfrm>
        </p:spPr>
        <p:txBody>
          <a:bodyPr>
            <a:normAutofit fontScale="90000"/>
          </a:bodyPr>
          <a:lstStyle/>
          <a:p>
            <a:r>
              <a:rPr lang="en-US" altLang="en-US" b="1"/>
              <a:t>Memory Allocation in Java</a:t>
            </a:r>
            <a:br>
              <a:rPr lang="en-US" altLang="en-US" b="1"/>
            </a:br>
            <a:endParaRPr lang="en-US" altLang="en-US"/>
          </a:p>
        </p:txBody>
      </p:sp>
      <p:sp>
        <p:nvSpPr>
          <p:cNvPr id="46083" name="Content Placeholder 2">
            <a:extLst>
              <a:ext uri="{FF2B5EF4-FFF2-40B4-BE49-F238E27FC236}">
                <a16:creationId xmlns:a16="http://schemas.microsoft.com/office/drawing/2014/main" id="{DEF9D196-355D-4A84-B194-D9ED0AEB90DA}"/>
              </a:ext>
            </a:extLst>
          </p:cNvPr>
          <p:cNvSpPr>
            <a:spLocks noGrp="1"/>
          </p:cNvSpPr>
          <p:nvPr>
            <p:ph idx="1"/>
          </p:nvPr>
        </p:nvSpPr>
        <p:spPr/>
        <p:txBody>
          <a:bodyPr/>
          <a:lstStyle/>
          <a:p>
            <a:pPr>
              <a:buFont typeface="Arial" panose="020B0604020202020204" pitchFamily="34" charset="0"/>
              <a:buNone/>
            </a:pPr>
            <a:r>
              <a:rPr lang="en-US" altLang="en-US"/>
              <a:t>The JVM divided the memory into following sections.</a:t>
            </a:r>
          </a:p>
          <a:p>
            <a:r>
              <a:rPr lang="en-US" altLang="en-US"/>
              <a:t>Heap</a:t>
            </a:r>
          </a:p>
          <a:p>
            <a:r>
              <a:rPr lang="en-US" altLang="en-US"/>
              <a:t>Stack</a:t>
            </a:r>
          </a:p>
          <a:p>
            <a:r>
              <a:rPr lang="en-US" altLang="en-US"/>
              <a:t>Code</a:t>
            </a:r>
          </a:p>
          <a:p>
            <a:r>
              <a:rPr lang="en-US" altLang="en-US"/>
              <a:t>Static</a:t>
            </a:r>
          </a:p>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a:extLst>
              <a:ext uri="{FF2B5EF4-FFF2-40B4-BE49-F238E27FC236}">
                <a16:creationId xmlns:a16="http://schemas.microsoft.com/office/drawing/2014/main" id="{997BF7C8-EB39-407B-B851-267F85460A30}"/>
              </a:ext>
            </a:extLst>
          </p:cNvPr>
          <p:cNvSpPr>
            <a:spLocks noGrp="1"/>
          </p:cNvSpPr>
          <p:nvPr>
            <p:ph idx="1"/>
          </p:nvPr>
        </p:nvSpPr>
        <p:spPr>
          <a:xfrm>
            <a:off x="457200" y="1066800"/>
            <a:ext cx="8229600" cy="5059363"/>
          </a:xfrm>
        </p:spPr>
        <p:txBody>
          <a:bodyPr/>
          <a:lstStyle/>
          <a:p>
            <a:r>
              <a:rPr lang="en-US" altLang="en-US"/>
              <a:t>The </a:t>
            </a:r>
            <a:r>
              <a:rPr lang="en-US" altLang="en-US" b="1"/>
              <a:t>code </a:t>
            </a:r>
            <a:r>
              <a:rPr lang="en-US" altLang="en-US"/>
              <a:t>section contains your </a:t>
            </a:r>
            <a:r>
              <a:rPr lang="en-US" altLang="en-US" b="1"/>
              <a:t>bytecode</a:t>
            </a:r>
            <a:r>
              <a:rPr lang="en-US" altLang="en-US"/>
              <a:t>.</a:t>
            </a:r>
          </a:p>
          <a:p>
            <a:r>
              <a:rPr lang="en-US" altLang="en-US"/>
              <a:t>The </a:t>
            </a:r>
            <a:r>
              <a:rPr lang="en-US" altLang="en-US" b="1"/>
              <a:t>Stack </a:t>
            </a:r>
            <a:r>
              <a:rPr lang="en-US" altLang="en-US"/>
              <a:t>section of memory contains </a:t>
            </a:r>
            <a:r>
              <a:rPr lang="en-US" altLang="en-US" b="1"/>
              <a:t>methods, local variables, and reference variables.</a:t>
            </a:r>
            <a:endParaRPr lang="en-US" altLang="en-US"/>
          </a:p>
          <a:p>
            <a:r>
              <a:rPr lang="en-US" altLang="en-US"/>
              <a:t>The </a:t>
            </a:r>
            <a:r>
              <a:rPr lang="en-US" altLang="en-US" b="1"/>
              <a:t>Heap </a:t>
            </a:r>
            <a:r>
              <a:rPr lang="en-US" altLang="en-US"/>
              <a:t>section contains </a:t>
            </a:r>
            <a:r>
              <a:rPr lang="en-US" altLang="en-US" b="1"/>
              <a:t>Objects </a:t>
            </a:r>
            <a:r>
              <a:rPr lang="en-US" altLang="en-US"/>
              <a:t>(may also contain reference variables).</a:t>
            </a:r>
          </a:p>
          <a:p>
            <a:r>
              <a:rPr lang="en-US" altLang="en-US"/>
              <a:t>The </a:t>
            </a:r>
            <a:r>
              <a:rPr lang="en-US" altLang="en-US" b="1"/>
              <a:t>Static </a:t>
            </a:r>
            <a:r>
              <a:rPr lang="en-US" altLang="en-US"/>
              <a:t>section contains </a:t>
            </a:r>
            <a:r>
              <a:rPr lang="en-US" altLang="en-US" b="1"/>
              <a:t>Static data/methods</a:t>
            </a:r>
            <a:r>
              <a:rPr lang="en-US" altLang="en-US"/>
              <a:t>.</a:t>
            </a:r>
          </a:p>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BF31F48-C85F-4721-8AB2-B9BF971106B8}"/>
              </a:ext>
            </a:extLst>
          </p:cNvPr>
          <p:cNvSpPr>
            <a:spLocks noGrp="1"/>
          </p:cNvSpPr>
          <p:nvPr>
            <p:ph type="title"/>
          </p:nvPr>
        </p:nvSpPr>
        <p:spPr/>
        <p:txBody>
          <a:bodyPr/>
          <a:lstStyle/>
          <a:p>
            <a:pPr algn="l"/>
            <a:r>
              <a:rPr lang="en-US" altLang="en-US"/>
              <a:t>Methods in String class:</a:t>
            </a:r>
          </a:p>
        </p:txBody>
      </p:sp>
      <p:sp>
        <p:nvSpPr>
          <p:cNvPr id="48131" name="Content Placeholder 2">
            <a:extLst>
              <a:ext uri="{FF2B5EF4-FFF2-40B4-BE49-F238E27FC236}">
                <a16:creationId xmlns:a16="http://schemas.microsoft.com/office/drawing/2014/main" id="{EB364C11-4B99-4E37-BF69-C69936104265}"/>
              </a:ext>
            </a:extLst>
          </p:cNvPr>
          <p:cNvSpPr>
            <a:spLocks noGrp="1"/>
          </p:cNvSpPr>
          <p:nvPr>
            <p:ph idx="1"/>
          </p:nvPr>
        </p:nvSpPr>
        <p:spPr>
          <a:xfrm>
            <a:off x="457200" y="1371600"/>
            <a:ext cx="8229600" cy="4754563"/>
          </a:xfrm>
        </p:spPr>
        <p:txBody>
          <a:bodyPr>
            <a:normAutofit lnSpcReduction="10000"/>
          </a:bodyPr>
          <a:lstStyle/>
          <a:p>
            <a:r>
              <a:rPr lang="en-US" altLang="en-US" sz="2400"/>
              <a:t>Length(), </a:t>
            </a:r>
          </a:p>
          <a:p>
            <a:r>
              <a:rPr lang="en-US" altLang="en-US" sz="2400"/>
              <a:t>charAt()</a:t>
            </a:r>
          </a:p>
          <a:p>
            <a:r>
              <a:rPr lang="en-US" altLang="en-US" sz="2400"/>
              <a:t>Substring()</a:t>
            </a:r>
          </a:p>
          <a:p>
            <a:r>
              <a:rPr lang="en-US" altLang="en-US" sz="2400"/>
              <a:t>Concat</a:t>
            </a:r>
          </a:p>
          <a:p>
            <a:r>
              <a:rPr lang="en-US" altLang="en-US" sz="2400"/>
              <a:t>indexOf()</a:t>
            </a:r>
          </a:p>
          <a:p>
            <a:r>
              <a:rPr lang="en-US" altLang="en-US" sz="2400"/>
              <a:t>equals()</a:t>
            </a:r>
          </a:p>
          <a:p>
            <a:r>
              <a:rPr lang="en-US" altLang="en-US" sz="2400"/>
              <a:t>compareTo()</a:t>
            </a:r>
          </a:p>
          <a:p>
            <a:r>
              <a:rPr lang="en-US" altLang="en-US" sz="2400"/>
              <a:t>trim()</a:t>
            </a:r>
          </a:p>
          <a:p>
            <a:r>
              <a:rPr lang="en-US" altLang="en-US" sz="2400"/>
              <a:t>replace()</a:t>
            </a:r>
          </a:p>
          <a:p>
            <a:r>
              <a:rPr lang="en-US" altLang="en-US" sz="2400"/>
              <a:t>toUpperCase()</a:t>
            </a:r>
          </a:p>
          <a:p>
            <a:r>
              <a:rPr lang="en-US" altLang="en-US" sz="2400"/>
              <a:t>toLowerCase();</a:t>
            </a:r>
          </a:p>
          <a:p>
            <a:endParaRPr lang="en-US" altLang="en-US" sz="2400"/>
          </a:p>
          <a:p>
            <a:endParaRPr lang="en-US" altLang="en-US" sz="2400"/>
          </a:p>
          <a:p>
            <a:endParaRPr lang="en-US" altLang="en-US" sz="2400"/>
          </a:p>
          <a:p>
            <a:endParaRPr lang="en-US" altLang="en-US" sz="2400"/>
          </a:p>
          <a:p>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DDBEFE-9F64-4884-B95D-105C16DFF4C1}"/>
              </a:ext>
            </a:extLst>
          </p:cNvPr>
          <p:cNvSpPr>
            <a:spLocks noGrp="1" noChangeArrowheads="1"/>
          </p:cNvSpPr>
          <p:nvPr>
            <p:ph type="title"/>
          </p:nvPr>
        </p:nvSpPr>
        <p:spPr/>
        <p:txBody>
          <a:bodyPr/>
          <a:lstStyle/>
          <a:p>
            <a:pPr eaLnBrk="1" hangingPunct="1"/>
            <a:r>
              <a:rPr lang="en-US" altLang="en-US"/>
              <a:t>Length(), charAt()</a:t>
            </a:r>
          </a:p>
        </p:txBody>
      </p:sp>
      <p:sp>
        <p:nvSpPr>
          <p:cNvPr id="49155" name="Rectangle 4">
            <a:extLst>
              <a:ext uri="{FF2B5EF4-FFF2-40B4-BE49-F238E27FC236}">
                <a16:creationId xmlns:a16="http://schemas.microsoft.com/office/drawing/2014/main" id="{82F5E377-63EB-4DD6-8BAB-F32BEA9F9E67}"/>
              </a:ext>
            </a:extLst>
          </p:cNvPr>
          <p:cNvSpPr>
            <a:spLocks noGrp="1" noChangeArrowheads="1"/>
          </p:cNvSpPr>
          <p:nvPr>
            <p:ph type="body" sz="half" idx="1"/>
          </p:nvPr>
        </p:nvSpPr>
        <p:spPr>
          <a:xfrm>
            <a:off x="1165225" y="1839913"/>
            <a:ext cx="2178050" cy="1339850"/>
          </a:xfrm>
          <a:noFill/>
        </p:spPr>
        <p:txBody>
          <a:bodyPr/>
          <a:lstStyle/>
          <a:p>
            <a:pPr eaLnBrk="1" hangingPunct="1">
              <a:buFont typeface="Wingdings" panose="05000000000000000000" pitchFamily="2" charset="2"/>
              <a:buNone/>
            </a:pPr>
            <a:r>
              <a:rPr lang="en-US" altLang="en-US" sz="2400"/>
              <a:t>int length();</a:t>
            </a:r>
          </a:p>
          <a:p>
            <a:pPr eaLnBrk="1" hangingPunct="1"/>
            <a:endParaRPr lang="en-US" altLang="en-US" sz="2400"/>
          </a:p>
          <a:p>
            <a:pPr eaLnBrk="1" hangingPunct="1">
              <a:buFont typeface="Wingdings" panose="05000000000000000000" pitchFamily="2" charset="2"/>
              <a:buNone/>
            </a:pPr>
            <a:r>
              <a:rPr lang="en-US" altLang="en-US" sz="2400"/>
              <a:t>char charAt(i);</a:t>
            </a:r>
          </a:p>
          <a:p>
            <a:pPr eaLnBrk="1" hangingPunct="1">
              <a:spcBef>
                <a:spcPct val="0"/>
              </a:spcBef>
            </a:pPr>
            <a:endParaRPr lang="en-US" altLang="en-US" sz="2400"/>
          </a:p>
        </p:txBody>
      </p:sp>
      <p:sp>
        <p:nvSpPr>
          <p:cNvPr id="49156" name="Rectangle 5">
            <a:extLst>
              <a:ext uri="{FF2B5EF4-FFF2-40B4-BE49-F238E27FC236}">
                <a16:creationId xmlns:a16="http://schemas.microsoft.com/office/drawing/2014/main" id="{53C8E51F-BDBB-47C4-91BA-BAFD92F961A3}"/>
              </a:ext>
            </a:extLst>
          </p:cNvPr>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2000"/>
              <a:t>Returns the number of characters in the string</a:t>
            </a:r>
            <a:br>
              <a:rPr lang="en-US" altLang="en-US" sz="2000"/>
            </a:br>
            <a:endParaRPr lang="en-US" altLang="en-US" sz="2000"/>
          </a:p>
          <a:p>
            <a:pPr eaLnBrk="1" hangingPunct="1">
              <a:buClr>
                <a:schemeClr val="accent1"/>
              </a:buClr>
              <a:buSzPct val="70000"/>
              <a:buFont typeface="Wingdings" panose="05000000000000000000" pitchFamily="2" charset="2"/>
              <a:buChar char="n"/>
            </a:pPr>
            <a:r>
              <a:rPr lang="en-US" altLang="en-US" sz="2000"/>
              <a:t>Returns the char at position i.</a:t>
            </a:r>
          </a:p>
        </p:txBody>
      </p:sp>
      <p:sp>
        <p:nvSpPr>
          <p:cNvPr id="23558" name="Text Box 6">
            <a:extLst>
              <a:ext uri="{FF2B5EF4-FFF2-40B4-BE49-F238E27FC236}">
                <a16:creationId xmlns:a16="http://schemas.microsoft.com/office/drawing/2014/main" id="{E8C15BDF-1458-4A37-9593-D3AB70FCF586}"/>
              </a:ext>
            </a:extLst>
          </p:cNvPr>
          <p:cNvSpPr txBox="1">
            <a:spLocks noChangeArrowheads="1"/>
          </p:cNvSpPr>
          <p:nvPr/>
        </p:nvSpPr>
        <p:spPr bwMode="auto">
          <a:xfrm>
            <a:off x="6521450" y="4989513"/>
            <a:ext cx="11112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 </a:t>
            </a:r>
            <a:r>
              <a:rPr lang="en-US" altLang="en-US" sz="2400"/>
              <a:t>7</a:t>
            </a:r>
          </a:p>
          <a:p>
            <a:pPr eaLnBrk="1" hangingPunct="1"/>
            <a:r>
              <a:rPr lang="en-US" altLang="en-US" sz="2400"/>
              <a:t>’n'</a:t>
            </a:r>
          </a:p>
        </p:txBody>
      </p:sp>
      <p:sp>
        <p:nvSpPr>
          <p:cNvPr id="49158" name="Text Box 7">
            <a:extLst>
              <a:ext uri="{FF2B5EF4-FFF2-40B4-BE49-F238E27FC236}">
                <a16:creationId xmlns:a16="http://schemas.microsoft.com/office/drawing/2014/main" id="{66912FBB-66C0-42AF-A264-E330292E372D}"/>
              </a:ext>
            </a:extLst>
          </p:cNvPr>
          <p:cNvSpPr txBox="1">
            <a:spLocks noChangeArrowheads="1"/>
          </p:cNvSpPr>
          <p:nvPr/>
        </p:nvSpPr>
        <p:spPr bwMode="auto">
          <a:xfrm>
            <a:off x="1368425" y="4970463"/>
            <a:ext cx="3962400" cy="10048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”Problem".length();</a:t>
            </a:r>
          </a:p>
          <a:p>
            <a:pPr eaLnBrk="1" hangingPunct="1"/>
            <a:r>
              <a:rPr lang="en-US" altLang="en-US" sz="2400"/>
              <a:t>”Window".charAt (2);</a:t>
            </a:r>
          </a:p>
        </p:txBody>
      </p:sp>
      <p:sp>
        <p:nvSpPr>
          <p:cNvPr id="49159" name="Text Box 8">
            <a:extLst>
              <a:ext uri="{FF2B5EF4-FFF2-40B4-BE49-F238E27FC236}">
                <a16:creationId xmlns:a16="http://schemas.microsoft.com/office/drawing/2014/main" id="{D36235FD-CB2B-4B27-BF2B-67F100132D2F}"/>
              </a:ext>
            </a:extLst>
          </p:cNvPr>
          <p:cNvSpPr txBox="1">
            <a:spLocks noChangeArrowheads="1"/>
          </p:cNvSpPr>
          <p:nvPr/>
        </p:nvSpPr>
        <p:spPr bwMode="auto">
          <a:xfrm>
            <a:off x="6092825" y="44942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49160" name="Line 9">
            <a:extLst>
              <a:ext uri="{FF2B5EF4-FFF2-40B4-BE49-F238E27FC236}">
                <a16:creationId xmlns:a16="http://schemas.microsoft.com/office/drawing/2014/main" id="{638F9581-EE32-4990-AABB-58C74B4A0FCF}"/>
              </a:ext>
            </a:extLst>
          </p:cNvPr>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10">
            <a:extLst>
              <a:ext uri="{FF2B5EF4-FFF2-40B4-BE49-F238E27FC236}">
                <a16:creationId xmlns:a16="http://schemas.microsoft.com/office/drawing/2014/main" id="{46D14727-1E7C-472B-9D14-49DEA7DA0676}"/>
              </a:ext>
            </a:extLst>
          </p:cNvPr>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Text Box 11">
            <a:extLst>
              <a:ext uri="{FF2B5EF4-FFF2-40B4-BE49-F238E27FC236}">
                <a16:creationId xmlns:a16="http://schemas.microsoft.com/office/drawing/2014/main" id="{1E7AD4AD-72A7-414F-BE8D-6BAA57FF6FA8}"/>
              </a:ext>
            </a:extLst>
          </p:cNvPr>
          <p:cNvSpPr txBox="1">
            <a:spLocks noChangeArrowheads="1"/>
          </p:cNvSpPr>
          <p:nvPr/>
        </p:nvSpPr>
        <p:spPr bwMode="auto">
          <a:xfrm>
            <a:off x="1222375" y="3536950"/>
            <a:ext cx="6962775"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10DB594D-585E-40DE-B958-6C78A8E88C66}"/>
              </a:ext>
            </a:extLst>
          </p:cNvPr>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C5D7672-FFD8-46BA-8621-1A6741F99999}"/>
              </a:ext>
            </a:extLst>
          </p:cNvPr>
          <p:cNvSpPr>
            <a:spLocks noGrp="1" noChangeArrowheads="1"/>
          </p:cNvSpPr>
          <p:nvPr>
            <p:ph type="title"/>
          </p:nvPr>
        </p:nvSpPr>
        <p:spPr/>
        <p:txBody>
          <a:bodyPr/>
          <a:lstStyle/>
          <a:p>
            <a:pPr eaLnBrk="1" hangingPunct="1"/>
            <a:r>
              <a:rPr lang="en-US" altLang="en-US"/>
              <a:t>Substring()</a:t>
            </a:r>
          </a:p>
        </p:txBody>
      </p:sp>
      <p:sp>
        <p:nvSpPr>
          <p:cNvPr id="24580" name="Text Box 4">
            <a:extLst>
              <a:ext uri="{FF2B5EF4-FFF2-40B4-BE49-F238E27FC236}">
                <a16:creationId xmlns:a16="http://schemas.microsoft.com/office/drawing/2014/main" id="{BE33165D-B414-4036-A3E5-AEA4B8EEB0B6}"/>
              </a:ext>
            </a:extLst>
          </p:cNvPr>
          <p:cNvSpPr txBox="1">
            <a:spLocks noChangeArrowheads="1"/>
          </p:cNvSpPr>
          <p:nvPr/>
        </p:nvSpPr>
        <p:spPr bwMode="auto">
          <a:xfrm>
            <a:off x="6148388" y="5073650"/>
            <a:ext cx="24860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“lev"</a:t>
            </a:r>
          </a:p>
          <a:p>
            <a:pPr eaLnBrk="1" hangingPunct="1"/>
            <a:r>
              <a:rPr lang="en-US" altLang="en-US" sz="2400"/>
              <a:t>“mutable"</a:t>
            </a:r>
          </a:p>
          <a:p>
            <a:pPr eaLnBrk="1" hangingPunct="1"/>
            <a:r>
              <a:rPr lang="en-US" altLang="en-US" sz="2400"/>
              <a:t>"" (empty string)</a:t>
            </a:r>
          </a:p>
        </p:txBody>
      </p:sp>
      <p:sp>
        <p:nvSpPr>
          <p:cNvPr id="50180" name="Text Box 5">
            <a:extLst>
              <a:ext uri="{FF2B5EF4-FFF2-40B4-BE49-F238E27FC236}">
                <a16:creationId xmlns:a16="http://schemas.microsoft.com/office/drawing/2014/main" id="{E9AE93D7-D8BD-4EF8-8BA2-925E90387F33}"/>
              </a:ext>
            </a:extLst>
          </p:cNvPr>
          <p:cNvSpPr txBox="1">
            <a:spLocks noChangeArrowheads="1"/>
          </p:cNvSpPr>
          <p:nvPr/>
        </p:nvSpPr>
        <p:spPr bwMode="auto">
          <a:xfrm>
            <a:off x="1039813" y="5094288"/>
            <a:ext cx="4083050" cy="118745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”television".substring (2,5); </a:t>
            </a:r>
          </a:p>
          <a:p>
            <a:pPr eaLnBrk="1" hangingPunct="1"/>
            <a:r>
              <a:rPr lang="en-US" altLang="en-US" sz="2400"/>
              <a:t>“immutable".substring (2);</a:t>
            </a:r>
          </a:p>
          <a:p>
            <a:pPr eaLnBrk="1" hangingPunct="1"/>
            <a:r>
              <a:rPr lang="en-US" altLang="en-US" sz="2400"/>
              <a:t>“bob".substring (9);</a:t>
            </a:r>
          </a:p>
        </p:txBody>
      </p:sp>
      <p:sp>
        <p:nvSpPr>
          <p:cNvPr id="50181" name="Text Box 6">
            <a:extLst>
              <a:ext uri="{FF2B5EF4-FFF2-40B4-BE49-F238E27FC236}">
                <a16:creationId xmlns:a16="http://schemas.microsoft.com/office/drawing/2014/main" id="{0FCFE1A2-61AA-458B-85EA-5D8FDDB5D71A}"/>
              </a:ext>
            </a:extLst>
          </p:cNvPr>
          <p:cNvSpPr txBox="1">
            <a:spLocks noChangeArrowheads="1"/>
          </p:cNvSpPr>
          <p:nvPr/>
        </p:nvSpPr>
        <p:spPr bwMode="auto">
          <a:xfrm>
            <a:off x="6003925" y="4767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50182" name="Line 7">
            <a:extLst>
              <a:ext uri="{FF2B5EF4-FFF2-40B4-BE49-F238E27FC236}">
                <a16:creationId xmlns:a16="http://schemas.microsoft.com/office/drawing/2014/main" id="{0FC40FB5-91E0-4657-9388-992C02FA0057}"/>
              </a:ext>
            </a:extLst>
          </p:cNvPr>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a:extLst>
              <a:ext uri="{FF2B5EF4-FFF2-40B4-BE49-F238E27FC236}">
                <a16:creationId xmlns:a16="http://schemas.microsoft.com/office/drawing/2014/main" id="{706D963C-4027-4BCB-8820-E809B7A173B9}"/>
              </a:ext>
            </a:extLst>
          </p:cNvPr>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4" name="Line 9">
            <a:extLst>
              <a:ext uri="{FF2B5EF4-FFF2-40B4-BE49-F238E27FC236}">
                <a16:creationId xmlns:a16="http://schemas.microsoft.com/office/drawing/2014/main" id="{B48C2A33-E24C-43EE-8158-78320EA7B350}"/>
              </a:ext>
            </a:extLst>
          </p:cNvPr>
          <p:cNvSpPr>
            <a:spLocks noChangeShapeType="1"/>
          </p:cNvSpPr>
          <p:nvPr/>
        </p:nvSpPr>
        <p:spPr bwMode="auto">
          <a:xfrm>
            <a:off x="5332413" y="6083300"/>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Text Box 10">
            <a:extLst>
              <a:ext uri="{FF2B5EF4-FFF2-40B4-BE49-F238E27FC236}">
                <a16:creationId xmlns:a16="http://schemas.microsoft.com/office/drawing/2014/main" id="{6B1478C1-3338-466F-86AA-189779D990AB}"/>
              </a:ext>
            </a:extLst>
          </p:cNvPr>
          <p:cNvSpPr txBox="1">
            <a:spLocks noChangeArrowheads="1"/>
          </p:cNvSpPr>
          <p:nvPr/>
        </p:nvSpPr>
        <p:spPr bwMode="auto">
          <a:xfrm>
            <a:off x="6477000" y="2244725"/>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  k</a:t>
            </a:r>
            <a:endParaRPr lang="en-US" altLang="en-US" sz="2400">
              <a:latin typeface="Courier New" panose="02070309020205020404" pitchFamily="49" charset="0"/>
            </a:endParaRPr>
          </a:p>
        </p:txBody>
      </p:sp>
      <p:sp>
        <p:nvSpPr>
          <p:cNvPr id="50186" name="Rectangle 11">
            <a:extLst>
              <a:ext uri="{FF2B5EF4-FFF2-40B4-BE49-F238E27FC236}">
                <a16:creationId xmlns:a16="http://schemas.microsoft.com/office/drawing/2014/main" id="{33B08F26-5D1C-412F-A2D8-977DB0D40248}"/>
              </a:ext>
            </a:extLst>
          </p:cNvPr>
          <p:cNvSpPr>
            <a:spLocks noChangeArrowheads="1"/>
          </p:cNvSpPr>
          <p:nvPr/>
        </p:nvSpPr>
        <p:spPr bwMode="auto">
          <a:xfrm>
            <a:off x="7115175" y="2287588"/>
            <a:ext cx="542925"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Line 12">
            <a:extLst>
              <a:ext uri="{FF2B5EF4-FFF2-40B4-BE49-F238E27FC236}">
                <a16:creationId xmlns:a16="http://schemas.microsoft.com/office/drawing/2014/main" id="{4FF2D6E0-B224-4DAD-B5C0-A406A40D7A7C}"/>
              </a:ext>
            </a:extLst>
          </p:cNvPr>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8" name="Line 13">
            <a:extLst>
              <a:ext uri="{FF2B5EF4-FFF2-40B4-BE49-F238E27FC236}">
                <a16:creationId xmlns:a16="http://schemas.microsoft.com/office/drawing/2014/main" id="{2B5E5B17-DDAA-4075-B891-03A9436570AE}"/>
              </a:ext>
            </a:extLst>
          </p:cNvPr>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9" name="Text Box 14">
            <a:extLst>
              <a:ext uri="{FF2B5EF4-FFF2-40B4-BE49-F238E27FC236}">
                <a16:creationId xmlns:a16="http://schemas.microsoft.com/office/drawing/2014/main" id="{EBAA1485-0F93-455A-9D79-BA83123270BD}"/>
              </a:ext>
            </a:extLst>
          </p:cNvPr>
          <p:cNvSpPr txBox="1">
            <a:spLocks noChangeArrowheads="1"/>
          </p:cNvSpPr>
          <p:nvPr/>
        </p:nvSpPr>
        <p:spPr bwMode="auto">
          <a:xfrm>
            <a:off x="6473825" y="3567113"/>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a:t>
            </a:r>
            <a:endParaRPr lang="en-US" altLang="en-US" sz="2400">
              <a:latin typeface="Courier New" panose="02070309020205020404" pitchFamily="49" charset="0"/>
            </a:endParaRPr>
          </a:p>
        </p:txBody>
      </p:sp>
      <p:sp>
        <p:nvSpPr>
          <p:cNvPr id="50190" name="Rectangle 15">
            <a:extLst>
              <a:ext uri="{FF2B5EF4-FFF2-40B4-BE49-F238E27FC236}">
                <a16:creationId xmlns:a16="http://schemas.microsoft.com/office/drawing/2014/main" id="{C5CEE282-B0C5-403E-A0EE-65A330FF59B7}"/>
              </a:ext>
            </a:extLst>
          </p:cNvPr>
          <p:cNvSpPr>
            <a:spLocks noChangeArrowheads="1"/>
          </p:cNvSpPr>
          <p:nvPr/>
        </p:nvSpPr>
        <p:spPr bwMode="auto">
          <a:xfrm>
            <a:off x="7112000" y="3609975"/>
            <a:ext cx="1490663"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91" name="Line 16">
            <a:extLst>
              <a:ext uri="{FF2B5EF4-FFF2-40B4-BE49-F238E27FC236}">
                <a16:creationId xmlns:a16="http://schemas.microsoft.com/office/drawing/2014/main" id="{8027C554-BE83-45AE-9DD2-05A2185ACB4E}"/>
              </a:ext>
            </a:extLst>
          </p:cNvPr>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2" name="Rectangle 17">
            <a:extLst>
              <a:ext uri="{FF2B5EF4-FFF2-40B4-BE49-F238E27FC236}">
                <a16:creationId xmlns:a16="http://schemas.microsoft.com/office/drawing/2014/main" id="{ECD235ED-14D2-444E-B09E-7590AA3589C8}"/>
              </a:ext>
            </a:extLst>
          </p:cNvPr>
          <p:cNvSpPr>
            <a:spLocks noGrp="1" noChangeArrowheads="1"/>
          </p:cNvSpPr>
          <p:nvPr>
            <p:ph type="body" idx="1"/>
          </p:nvPr>
        </p:nvSpPr>
        <p:spPr>
          <a:xfrm>
            <a:off x="1020763" y="2257425"/>
            <a:ext cx="5584825" cy="2574925"/>
          </a:xfrm>
          <a:noFill/>
        </p:spPr>
        <p:txBody>
          <a:bodyPr/>
          <a:lstStyle/>
          <a:p>
            <a:pPr eaLnBrk="1" hangingPunct="1"/>
            <a:r>
              <a:rPr lang="en-US" altLang="en-US" sz="2400"/>
              <a:t>String subs = word.</a:t>
            </a:r>
            <a:r>
              <a:rPr lang="en-US" altLang="en-US" sz="2400" b="1"/>
              <a:t>substring</a:t>
            </a:r>
            <a:r>
              <a:rPr lang="en-US" altLang="en-US" sz="2400"/>
              <a:t> (i, k);</a:t>
            </a:r>
          </a:p>
          <a:p>
            <a:pPr lvl="1" eaLnBrk="1" hangingPunct="1"/>
            <a:r>
              <a:rPr lang="en-US" altLang="en-US" sz="2400"/>
              <a:t>returns the substring of chars in positions from </a:t>
            </a:r>
            <a:r>
              <a:rPr lang="en-US" altLang="en-US" sz="2400" b="1"/>
              <a:t>i</a:t>
            </a:r>
            <a:r>
              <a:rPr lang="en-US" altLang="en-US" sz="2400"/>
              <a:t> to </a:t>
            </a:r>
            <a:r>
              <a:rPr lang="en-US" altLang="en-US" sz="2400" b="1"/>
              <a:t>k</a:t>
            </a:r>
            <a:r>
              <a:rPr lang="en-US" altLang="en-US" sz="2400" b="1" i="1"/>
              <a:t>-</a:t>
            </a:r>
            <a:r>
              <a:rPr lang="en-US" altLang="en-US" sz="2400" b="1"/>
              <a:t>1</a:t>
            </a:r>
          </a:p>
          <a:p>
            <a:pPr eaLnBrk="1" hangingPunct="1"/>
            <a:r>
              <a:rPr lang="en-US" altLang="en-US" sz="2400"/>
              <a:t>String subs = word.</a:t>
            </a:r>
            <a:r>
              <a:rPr lang="en-US" altLang="en-US" sz="2400" b="1"/>
              <a:t>substring </a:t>
            </a:r>
            <a:r>
              <a:rPr lang="en-US" altLang="en-US" sz="2400"/>
              <a:t>(i);</a:t>
            </a:r>
          </a:p>
          <a:p>
            <a:pPr lvl="1" eaLnBrk="1" hangingPunct="1"/>
            <a:r>
              <a:rPr lang="en-US" altLang="en-US" sz="2400"/>
              <a:t>returns the substring from the </a:t>
            </a:r>
            <a:r>
              <a:rPr lang="en-US" altLang="en-US" sz="2400" b="1"/>
              <a:t>i</a:t>
            </a:r>
            <a:r>
              <a:rPr lang="en-US" altLang="en-US" sz="2400"/>
              <a:t>-th char to the end</a:t>
            </a:r>
          </a:p>
        </p:txBody>
      </p:sp>
      <p:sp>
        <p:nvSpPr>
          <p:cNvPr id="50193" name="Rectangle 18">
            <a:extLst>
              <a:ext uri="{FF2B5EF4-FFF2-40B4-BE49-F238E27FC236}">
                <a16:creationId xmlns:a16="http://schemas.microsoft.com/office/drawing/2014/main" id="{F1023696-5463-45CC-8C84-DEA7D71D0AE4}"/>
              </a:ext>
            </a:extLst>
          </p:cNvPr>
          <p:cNvSpPr>
            <a:spLocks noChangeArrowheads="1"/>
          </p:cNvSpPr>
          <p:nvPr/>
        </p:nvSpPr>
        <p:spPr bwMode="auto">
          <a:xfrm>
            <a:off x="765175" y="1741488"/>
            <a:ext cx="783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B0C34468-D545-4AE5-9E15-1AEE32D585B8}"/>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3541B99D-24A8-4B44-9F52-3034FDE546D4}"/>
              </a:ext>
            </a:extLst>
          </p:cNvPr>
          <p:cNvSpPr>
            <a:spLocks noGrp="1" noChangeArrowheads="1"/>
          </p:cNvSpPr>
          <p:nvPr>
            <p:ph type="body" idx="1"/>
          </p:nvPr>
        </p:nvSpPr>
        <p:spPr>
          <a:xfrm>
            <a:off x="949325" y="1765300"/>
            <a:ext cx="7661275" cy="4513263"/>
          </a:xfrm>
          <a:noFill/>
        </p:spPr>
        <p:txBody>
          <a:bodyPr/>
          <a:lstStyle/>
          <a:p>
            <a:pPr eaLnBrk="1" hangingPunct="1">
              <a:buFont typeface="Wingdings" panose="05000000000000000000" pitchFamily="2" charset="2"/>
              <a:buNone/>
            </a:pPr>
            <a:r>
              <a:rPr lang="en-US" altLang="en-US" sz="2000"/>
              <a:t>String word1 = “re”, word2 = “think”; word3 = “ing”;</a:t>
            </a:r>
          </a:p>
          <a:p>
            <a:pPr eaLnBrk="1" hangingPunct="1">
              <a:buFont typeface="Wingdings" panose="05000000000000000000" pitchFamily="2" charset="2"/>
              <a:buNone/>
            </a:pPr>
            <a:r>
              <a:rPr lang="en-US" altLang="en-US" sz="20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2000"/>
              <a:t>//the same as word1 + word2  “rethink“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5E533C6-3FDE-487D-A359-2168210177FB}"/>
              </a:ext>
            </a:extLst>
          </p:cNvPr>
          <p:cNvGraphicFramePr>
            <a:graphicFrameLocks noGrp="1"/>
          </p:cNvGraphicFramePr>
          <p:nvPr/>
        </p:nvGraphicFramePr>
        <p:xfrm>
          <a:off x="457200" y="990600"/>
          <a:ext cx="8229600" cy="44196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95417">
                <a:tc>
                  <a:txBody>
                    <a:bodyPr/>
                    <a:lstStyle/>
                    <a:p>
                      <a:pPr algn="l" fontAlgn="t"/>
                      <a:r>
                        <a:rPr lang="en-US" sz="1300" dirty="0">
                          <a:solidFill>
                            <a:srgbClr val="000000"/>
                          </a:solidFill>
                          <a:latin typeface="times new roman"/>
                        </a:rPr>
                        <a:t>Method</a:t>
                      </a:r>
                    </a:p>
                  </a:txBody>
                  <a:tcPr marL="84180" marR="84180" marT="84180" marB="84180">
                    <a:lnL w="9525" cap="flat" cmpd="sng" algn="ctr">
                      <a:solidFill>
                        <a:srgbClr val="50B6F0"/>
                      </a:solidFill>
                      <a:prstDash val="solid"/>
                      <a:round/>
                      <a:headEnd type="none" w="med" len="med"/>
                      <a:tailEnd type="none" w="med" len="med"/>
                    </a:lnL>
                    <a:lnR w="9525" cap="flat" cmpd="sng" algn="ctr">
                      <a:solidFill>
                        <a:srgbClr val="50B6F0"/>
                      </a:solidFill>
                      <a:prstDash val="solid"/>
                      <a:round/>
                      <a:headEnd type="none" w="med" len="med"/>
                      <a:tailEnd type="none" w="med" len="med"/>
                    </a:lnR>
                    <a:lnT w="9525" cap="flat" cmpd="sng" algn="ctr">
                      <a:solidFill>
                        <a:srgbClr val="50B6F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4180" marR="84180" marT="84180" marB="84180">
                    <a:lnL w="9525" cap="flat" cmpd="sng" algn="ctr">
                      <a:solidFill>
                        <a:srgbClr val="50B6F0"/>
                      </a:solidFill>
                      <a:prstDash val="solid"/>
                      <a:round/>
                      <a:headEnd type="none" w="med" len="med"/>
                      <a:tailEnd type="none" w="med" len="med"/>
                    </a:lnL>
                    <a:lnR w="9525" cap="flat" cmpd="sng" algn="ctr">
                      <a:solidFill>
                        <a:srgbClr val="50B6F0"/>
                      </a:solidFill>
                      <a:prstDash val="solid"/>
                      <a:round/>
                      <a:headEnd type="none" w="med" len="med"/>
                      <a:tailEnd type="none" w="med" len="med"/>
                    </a:lnR>
                    <a:lnT w="9525" cap="flat" cmpd="sng" algn="ctr">
                      <a:solidFill>
                        <a:srgbClr val="50B6F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93240">
                <a:tc>
                  <a:txBody>
                    <a:bodyPr/>
                    <a:lstStyle/>
                    <a:p>
                      <a:pPr algn="l" fontAlgn="t"/>
                      <a:r>
                        <a:rPr lang="en-US" sz="1300" dirty="0">
                          <a:solidFill>
                            <a:srgbClr val="000000"/>
                          </a:solidFill>
                          <a:latin typeface="verdana"/>
                        </a:rPr>
                        <a:t>int indexOf(int ch)</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returns index position for the given char value</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93240">
                <a:tc>
                  <a:txBody>
                    <a:bodyPr/>
                    <a:lstStyle/>
                    <a:p>
                      <a:pPr algn="l" fontAlgn="t"/>
                      <a:r>
                        <a:rPr lang="en-US" sz="1300" dirty="0">
                          <a:solidFill>
                            <a:srgbClr val="000000"/>
                          </a:solidFill>
                          <a:latin typeface="verdana"/>
                        </a:rPr>
                        <a:t>int indexOf(int ch, int fromIndex)</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dirty="0">
                          <a:solidFill>
                            <a:srgbClr val="000000"/>
                          </a:solidFill>
                          <a:latin typeface="verdana"/>
                        </a:rPr>
                        <a:t>returns index position for the given char value and from index</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93240">
                <a:tc>
                  <a:txBody>
                    <a:bodyPr/>
                    <a:lstStyle/>
                    <a:p>
                      <a:pPr algn="l" fontAlgn="t"/>
                      <a:r>
                        <a:rPr lang="en-US" sz="1300" dirty="0">
                          <a:solidFill>
                            <a:srgbClr val="000000"/>
                          </a:solidFill>
                          <a:latin typeface="verdana"/>
                        </a:rPr>
                        <a:t>int indexOf(String substring)</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returns index position for the given substring</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44464">
                <a:tc>
                  <a:txBody>
                    <a:bodyPr/>
                    <a:lstStyle/>
                    <a:p>
                      <a:pPr algn="l" fontAlgn="t"/>
                      <a:r>
                        <a:rPr lang="en-US" sz="1300" dirty="0">
                          <a:solidFill>
                            <a:srgbClr val="000000"/>
                          </a:solidFill>
                          <a:latin typeface="verdana"/>
                        </a:rPr>
                        <a:t>int indexOf(String substring, int fromIndex)</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dirty="0">
                          <a:solidFill>
                            <a:srgbClr val="000000"/>
                          </a:solidFill>
                          <a:latin typeface="verdana"/>
                        </a:rPr>
                        <a:t>returns index position for the given substring and from index</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
        <p:nvSpPr>
          <p:cNvPr id="52249" name="TextBox 4">
            <a:extLst>
              <a:ext uri="{FF2B5EF4-FFF2-40B4-BE49-F238E27FC236}">
                <a16:creationId xmlns:a16="http://schemas.microsoft.com/office/drawing/2014/main" id="{E06274E0-A8AE-46C0-9119-BB37DEA7FFD5}"/>
              </a:ext>
            </a:extLst>
          </p:cNvPr>
          <p:cNvSpPr txBox="1">
            <a:spLocks noChangeArrowheads="1"/>
          </p:cNvSpPr>
          <p:nvPr/>
        </p:nvSpPr>
        <p:spPr bwMode="auto">
          <a:xfrm>
            <a:off x="1143000" y="5562600"/>
            <a:ext cx="166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hlinkClick r:id="rId2" action="ppaction://hlinkfile"/>
              </a:rPr>
              <a:t>Example</a:t>
            </a:r>
            <a:endParaRPr lang="en-US" altLang="en-US" sz="2800" b="1"/>
          </a:p>
        </p:txBody>
      </p:sp>
      <p:sp>
        <p:nvSpPr>
          <p:cNvPr id="6" name="Rectangle 2">
            <a:extLst>
              <a:ext uri="{FF2B5EF4-FFF2-40B4-BE49-F238E27FC236}">
                <a16:creationId xmlns:a16="http://schemas.microsoft.com/office/drawing/2014/main" id="{F6F07A04-02EC-4E2B-9E88-360891D4C9A8}"/>
              </a:ext>
            </a:extLst>
          </p:cNvPr>
          <p:cNvSpPr txBox="1">
            <a:spLocks noChangeArrowheads="1"/>
          </p:cNvSpPr>
          <p:nvPr/>
        </p:nvSpPr>
        <p:spPr>
          <a:xfrm>
            <a:off x="1447800" y="152400"/>
            <a:ext cx="5486400" cy="381000"/>
          </a:xfrm>
          <a:prstGeom prst="rect">
            <a:avLst/>
          </a:prstGeom>
        </p:spPr>
        <p:txBody>
          <a:bodyPr/>
          <a:lstStyle/>
          <a:p>
            <a:pPr algn="ctr">
              <a:defRPr/>
            </a:pPr>
            <a:r>
              <a:rPr lang="en-US" sz="4400" dirty="0">
                <a:latin typeface="+mj-lt"/>
                <a:ea typeface="+mj-ea"/>
                <a:cs typeface="+mj-cs"/>
              </a:rPr>
              <a:t>indexOf()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9C17-D1A3-48A4-AA5F-7E4E5F1DC863}"/>
              </a:ext>
            </a:extLst>
          </p:cNvPr>
          <p:cNvSpPr>
            <a:spLocks noGrp="1"/>
          </p:cNvSpPr>
          <p:nvPr>
            <p:ph type="title"/>
          </p:nvPr>
        </p:nvSpPr>
        <p:spPr/>
        <p:txBody>
          <a:bodyPr rtlCol="0">
            <a:normAutofit fontScale="90000"/>
          </a:bodyPr>
          <a:lstStyle/>
          <a:p>
            <a:pPr eaLnBrk="1" fontAlgn="auto" hangingPunct="1">
              <a:spcAft>
                <a:spcPts val="0"/>
              </a:spcAft>
              <a:defRPr/>
            </a:pPr>
            <a:br>
              <a:rPr lang="en-US" dirty="0"/>
            </a:br>
            <a:r>
              <a:rPr lang="en-US" dirty="0"/>
              <a:t>Collection framework</a:t>
            </a:r>
            <a:br>
              <a:rPr lang="en-US" dirty="0"/>
            </a:br>
            <a:endParaRPr lang="en-US" dirty="0"/>
          </a:p>
        </p:txBody>
      </p:sp>
      <p:sp>
        <p:nvSpPr>
          <p:cNvPr id="25603" name="Content Placeholder 2">
            <a:extLst>
              <a:ext uri="{FF2B5EF4-FFF2-40B4-BE49-F238E27FC236}">
                <a16:creationId xmlns:a16="http://schemas.microsoft.com/office/drawing/2014/main" id="{1D216631-6ACE-4080-A652-83503FE4F06D}"/>
              </a:ext>
            </a:extLst>
          </p:cNvPr>
          <p:cNvSpPr>
            <a:spLocks noGrp="1"/>
          </p:cNvSpPr>
          <p:nvPr>
            <p:ph idx="1"/>
          </p:nvPr>
        </p:nvSpPr>
        <p:spPr/>
        <p:txBody>
          <a:bodyPr/>
          <a:lstStyle/>
          <a:p>
            <a:pPr eaLnBrk="1" hangingPunct="1">
              <a:buFont typeface="Arial" panose="020B0604020202020204" pitchFamily="34" charset="0"/>
              <a:buNone/>
            </a:pPr>
            <a:r>
              <a:rPr lang="en-US" altLang="en-US"/>
              <a:t>Several classes and interfaces which can be used</a:t>
            </a:r>
          </a:p>
          <a:p>
            <a:pPr eaLnBrk="1" hangingPunct="1">
              <a:buFont typeface="Arial" panose="020B0604020202020204" pitchFamily="34" charset="0"/>
              <a:buNone/>
            </a:pPr>
            <a:r>
              <a:rPr lang="en-US" altLang="en-US"/>
              <a:t>a group of objects.</a:t>
            </a:r>
          </a:p>
          <a:p>
            <a:pPr eaLnBrk="1" hangingPunct="1">
              <a:buFont typeface="Arial" panose="020B0604020202020204" pitchFamily="34" charset="0"/>
              <a:buNone/>
            </a:pPr>
            <a:r>
              <a:rPr lang="en-US" altLang="en-US"/>
              <a:t>Package: util</a:t>
            </a:r>
          </a:p>
          <a:p>
            <a:pPr eaLnBrk="1" hangingPunct="1">
              <a:buFont typeface="Arial" panose="020B0604020202020204" pitchFamily="34" charset="0"/>
              <a:buNone/>
            </a:pPr>
            <a:r>
              <a:rPr lang="en-US" altLang="en-US"/>
              <a:t>import  java.util.*;</a:t>
            </a:r>
          </a:p>
          <a:p>
            <a:pPr eaLnBrk="1" hangingPunct="1">
              <a:buFont typeface="Arial" panose="020B0604020202020204" pitchFamily="34" charset="0"/>
              <a:buNone/>
            </a:pPr>
            <a:endParaRPr lang="en-US" altLang="en-US"/>
          </a:p>
          <a:p>
            <a:pPr eaLnBrk="1" hangingPunct="1"/>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8218782-0BA6-490E-A4E7-08B17D5845BB}"/>
              </a:ext>
            </a:extLst>
          </p:cNvPr>
          <p:cNvSpPr>
            <a:spLocks noGrp="1" noChangeArrowheads="1"/>
          </p:cNvSpPr>
          <p:nvPr>
            <p:ph type="title"/>
          </p:nvPr>
        </p:nvSpPr>
        <p:spPr>
          <a:xfrm>
            <a:off x="304800" y="304800"/>
            <a:ext cx="8229600" cy="1143000"/>
          </a:xfrm>
        </p:spPr>
        <p:txBody>
          <a:bodyPr/>
          <a:lstStyle/>
          <a:p>
            <a:pPr eaLnBrk="1" hangingPunct="1"/>
            <a:r>
              <a:rPr lang="en-US" altLang="en-US"/>
              <a:t>indexOf()</a:t>
            </a:r>
          </a:p>
        </p:txBody>
      </p:sp>
      <p:sp>
        <p:nvSpPr>
          <p:cNvPr id="53251" name="Rectangle 3">
            <a:extLst>
              <a:ext uri="{FF2B5EF4-FFF2-40B4-BE49-F238E27FC236}">
                <a16:creationId xmlns:a16="http://schemas.microsoft.com/office/drawing/2014/main" id="{F1BDC97A-4484-442B-93FB-4FFAA63AAE53}"/>
              </a:ext>
            </a:extLst>
          </p:cNvPr>
          <p:cNvSpPr>
            <a:spLocks noGrp="1" noChangeArrowheads="1"/>
          </p:cNvSpPr>
          <p:nvPr>
            <p:ph type="body" idx="1"/>
          </p:nvPr>
        </p:nvSpPr>
        <p:spPr>
          <a:xfrm>
            <a:off x="804863" y="2030413"/>
            <a:ext cx="7772400" cy="4802187"/>
          </a:xfrm>
        </p:spPr>
        <p:txBody>
          <a:bodyPr/>
          <a:lstStyle/>
          <a:p>
            <a:pPr eaLnBrk="1" hangingPunct="1">
              <a:buFont typeface="Wingdings" panose="05000000000000000000" pitchFamily="2" charset="2"/>
              <a:buNone/>
            </a:pPr>
            <a:r>
              <a:rPr lang="en-US" altLang="en-US" sz="2400"/>
              <a:t>String name =“President George Washington";</a:t>
            </a: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r>
              <a:rPr lang="en-US" altLang="en-US" sz="2400"/>
              <a:t>name.indexOf (‘P');		      0</a:t>
            </a:r>
          </a:p>
          <a:p>
            <a:pPr eaLnBrk="1" hangingPunct="1">
              <a:buFont typeface="Wingdings" panose="05000000000000000000" pitchFamily="2" charset="2"/>
              <a:buNone/>
            </a:pPr>
            <a:r>
              <a:rPr lang="en-US" altLang="en-US" sz="2400"/>
              <a:t>name.indexOf (‘e');		      2</a:t>
            </a:r>
          </a:p>
          <a:p>
            <a:pPr eaLnBrk="1" hangingPunct="1">
              <a:buFont typeface="Wingdings" panose="05000000000000000000" pitchFamily="2" charset="2"/>
              <a:buNone/>
            </a:pPr>
            <a:r>
              <a:rPr lang="en-US" altLang="en-US" sz="2400"/>
              <a:t>name.indexOf (“George");	    10</a:t>
            </a:r>
          </a:p>
          <a:p>
            <a:pPr eaLnBrk="1" hangingPunct="1">
              <a:buFont typeface="Wingdings" panose="05000000000000000000" pitchFamily="2" charset="2"/>
              <a:buNone/>
            </a:pPr>
            <a:r>
              <a:rPr lang="en-US" altLang="en-US" sz="2400"/>
              <a:t>name.indexOf (‘e', 3);		      6   </a:t>
            </a: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r>
              <a:rPr lang="en-US" altLang="en-US" sz="2400"/>
              <a:t>name.indexOf (“Bob");	    </a:t>
            </a:r>
            <a:r>
              <a:rPr lang="en-US" altLang="en-US" sz="2400">
                <a:latin typeface="Courier New" panose="02070309020205020404" pitchFamily="49" charset="0"/>
              </a:rPr>
              <a:t>-</a:t>
            </a:r>
            <a:r>
              <a:rPr lang="en-US" altLang="en-US" sz="2400"/>
              <a:t>1</a:t>
            </a:r>
          </a:p>
        </p:txBody>
      </p:sp>
      <p:sp>
        <p:nvSpPr>
          <p:cNvPr id="53252" name="Line 4">
            <a:extLst>
              <a:ext uri="{FF2B5EF4-FFF2-40B4-BE49-F238E27FC236}">
                <a16:creationId xmlns:a16="http://schemas.microsoft.com/office/drawing/2014/main" id="{E30CC973-99BD-4F01-9D39-C423A481E045}"/>
              </a:ext>
            </a:extLst>
          </p:cNvPr>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5">
            <a:extLst>
              <a:ext uri="{FF2B5EF4-FFF2-40B4-BE49-F238E27FC236}">
                <a16:creationId xmlns:a16="http://schemas.microsoft.com/office/drawing/2014/main" id="{43D69463-5FF3-474F-857C-A6B09E922E1F}"/>
              </a:ext>
            </a:extLst>
          </p:cNvPr>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6">
            <a:extLst>
              <a:ext uri="{FF2B5EF4-FFF2-40B4-BE49-F238E27FC236}">
                <a16:creationId xmlns:a16="http://schemas.microsoft.com/office/drawing/2014/main" id="{92EC128D-2B58-4DAE-BCBB-2A0226F06DC8}"/>
              </a:ext>
            </a:extLst>
          </p:cNvPr>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Text Box 7">
            <a:extLst>
              <a:ext uri="{FF2B5EF4-FFF2-40B4-BE49-F238E27FC236}">
                <a16:creationId xmlns:a16="http://schemas.microsoft.com/office/drawing/2014/main" id="{7A58C722-4BD7-422E-B8C9-D52BE32F6346}"/>
              </a:ext>
            </a:extLst>
          </p:cNvPr>
          <p:cNvSpPr txBox="1">
            <a:spLocks noChangeArrowheads="1"/>
          </p:cNvSpPr>
          <p:nvPr/>
        </p:nvSpPr>
        <p:spPr bwMode="auto">
          <a:xfrm>
            <a:off x="4652963" y="2590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tx2"/>
                </a:solidFill>
              </a:rPr>
              <a:t>Returns:</a:t>
            </a:r>
          </a:p>
        </p:txBody>
      </p:sp>
      <p:sp>
        <p:nvSpPr>
          <p:cNvPr id="53256" name="Line 8">
            <a:extLst>
              <a:ext uri="{FF2B5EF4-FFF2-40B4-BE49-F238E27FC236}">
                <a16:creationId xmlns:a16="http://schemas.microsoft.com/office/drawing/2014/main" id="{D8D3F4DD-6287-4242-B82F-7D95F3107668}"/>
              </a:ext>
            </a:extLst>
          </p:cNvPr>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Text Box 9">
            <a:extLst>
              <a:ext uri="{FF2B5EF4-FFF2-40B4-BE49-F238E27FC236}">
                <a16:creationId xmlns:a16="http://schemas.microsoft.com/office/drawing/2014/main" id="{29CBF2A1-74FA-4F60-9FD2-86723867AA6F}"/>
              </a:ext>
            </a:extLst>
          </p:cNvPr>
          <p:cNvSpPr txBox="1">
            <a:spLocks noChangeArrowheads="1"/>
          </p:cNvSpPr>
          <p:nvPr/>
        </p:nvSpPr>
        <p:spPr bwMode="auto">
          <a:xfrm>
            <a:off x="5903913" y="5099050"/>
            <a:ext cx="246697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2400">
                <a:solidFill>
                  <a:schemeClr val="bg1"/>
                </a:solidFill>
              </a:rPr>
              <a:t>(not found)</a:t>
            </a:r>
          </a:p>
        </p:txBody>
      </p:sp>
      <p:sp>
        <p:nvSpPr>
          <p:cNvPr id="53258" name="Text Box 10">
            <a:extLst>
              <a:ext uri="{FF2B5EF4-FFF2-40B4-BE49-F238E27FC236}">
                <a16:creationId xmlns:a16="http://schemas.microsoft.com/office/drawing/2014/main" id="{41489BCA-340C-4887-928C-43CD54B5C6FA}"/>
              </a:ext>
            </a:extLst>
          </p:cNvPr>
          <p:cNvSpPr txBox="1">
            <a:spLocks noChangeArrowheads="1"/>
          </p:cNvSpPr>
          <p:nvPr/>
        </p:nvSpPr>
        <p:spPr bwMode="auto">
          <a:xfrm>
            <a:off x="5891213" y="4064000"/>
            <a:ext cx="2463800"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rPr>
              <a:t>(starts searching at position 3)</a:t>
            </a:r>
          </a:p>
        </p:txBody>
      </p:sp>
      <p:sp>
        <p:nvSpPr>
          <p:cNvPr id="53259" name="Line 11">
            <a:extLst>
              <a:ext uri="{FF2B5EF4-FFF2-40B4-BE49-F238E27FC236}">
                <a16:creationId xmlns:a16="http://schemas.microsoft.com/office/drawing/2014/main" id="{EA6F8D0C-3F3D-4DE4-888A-1007F33C62D7}"/>
              </a:ext>
            </a:extLst>
          </p:cNvPr>
          <p:cNvSpPr>
            <a:spLocks noChangeShapeType="1"/>
          </p:cNvSpPr>
          <p:nvPr/>
        </p:nvSpPr>
        <p:spPr bwMode="auto">
          <a:xfrm>
            <a:off x="5270500" y="5262563"/>
            <a:ext cx="63341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60" name="Group 12">
            <a:extLst>
              <a:ext uri="{FF2B5EF4-FFF2-40B4-BE49-F238E27FC236}">
                <a16:creationId xmlns:a16="http://schemas.microsoft.com/office/drawing/2014/main" id="{95BFE7F0-9171-433D-8DB5-865F607745A0}"/>
              </a:ext>
            </a:extLst>
          </p:cNvPr>
          <p:cNvGrpSpPr>
            <a:grpSpLocks/>
          </p:cNvGrpSpPr>
          <p:nvPr/>
        </p:nvGrpSpPr>
        <p:grpSpPr bwMode="auto">
          <a:xfrm>
            <a:off x="3376613" y="4605338"/>
            <a:ext cx="2506662" cy="149225"/>
            <a:chOff x="2343" y="3049"/>
            <a:chExt cx="1469" cy="94"/>
          </a:xfrm>
        </p:grpSpPr>
        <p:sp>
          <p:nvSpPr>
            <p:cNvPr id="53263" name="Line 13">
              <a:extLst>
                <a:ext uri="{FF2B5EF4-FFF2-40B4-BE49-F238E27FC236}">
                  <a16:creationId xmlns:a16="http://schemas.microsoft.com/office/drawing/2014/main" id="{BDF7E0A2-CA9D-44F3-82C9-1B93AE175881}"/>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C8A6CF05-DE20-4E25-B855-C16C1E45B9E4}"/>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1" name="Text Box 15">
            <a:extLst>
              <a:ext uri="{FF2B5EF4-FFF2-40B4-BE49-F238E27FC236}">
                <a16:creationId xmlns:a16="http://schemas.microsoft.com/office/drawing/2014/main" id="{5D61AE57-749C-40BB-9BCD-1371431E3010}"/>
              </a:ext>
            </a:extLst>
          </p:cNvPr>
          <p:cNvSpPr txBox="1">
            <a:spLocks noChangeArrowheads="1"/>
          </p:cNvSpPr>
          <p:nvPr/>
        </p:nvSpPr>
        <p:spPr bwMode="auto">
          <a:xfrm>
            <a:off x="2816225" y="1498600"/>
            <a:ext cx="3711575" cy="3968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bg1"/>
                </a:solidFill>
              </a:rPr>
              <a:t> index positions</a:t>
            </a:r>
            <a:endParaRPr lang="en-US" altLang="en-US" sz="240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6F3142A2-9BA9-4E5F-B2C0-2200A674F3E4}"/>
              </a:ext>
            </a:extLst>
          </p:cNvPr>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D524ECF-89E8-4D79-8CCC-E23FE95BBC16}"/>
              </a:ext>
            </a:extLst>
          </p:cNvPr>
          <p:cNvSpPr>
            <a:spLocks noGrp="1" noChangeArrowheads="1"/>
          </p:cNvSpPr>
          <p:nvPr>
            <p:ph type="title"/>
          </p:nvPr>
        </p:nvSpPr>
        <p:spPr/>
        <p:txBody>
          <a:bodyPr/>
          <a:lstStyle/>
          <a:p>
            <a:pPr eaLnBrk="1" hangingPunct="1"/>
            <a:r>
              <a:rPr lang="en-US" altLang="en-US" b="1"/>
              <a:t>equals()/equalsIgnoreCase</a:t>
            </a:r>
            <a:endParaRPr lang="en-US" altLang="en-US"/>
          </a:p>
        </p:txBody>
      </p:sp>
      <p:sp>
        <p:nvSpPr>
          <p:cNvPr id="54275" name="Rectangle 3">
            <a:extLst>
              <a:ext uri="{FF2B5EF4-FFF2-40B4-BE49-F238E27FC236}">
                <a16:creationId xmlns:a16="http://schemas.microsoft.com/office/drawing/2014/main" id="{DF16911B-1BAB-40BA-BA07-BE6B2A44BA56}"/>
              </a:ext>
            </a:extLst>
          </p:cNvPr>
          <p:cNvSpPr>
            <a:spLocks noGrp="1" noChangeArrowheads="1"/>
          </p:cNvSpPr>
          <p:nvPr>
            <p:ph type="body" idx="1"/>
          </p:nvPr>
        </p:nvSpPr>
        <p:spPr>
          <a:xfrm>
            <a:off x="873125" y="1866900"/>
            <a:ext cx="7661275" cy="4295775"/>
          </a:xfrm>
        </p:spPr>
        <p:txBody>
          <a:bodyPr/>
          <a:lstStyle/>
          <a:p>
            <a:pPr eaLnBrk="1" hangingPunct="1">
              <a:spcBef>
                <a:spcPct val="0"/>
              </a:spcBef>
              <a:buFont typeface="Wingdings" panose="05000000000000000000" pitchFamily="2" charset="2"/>
              <a:buNone/>
            </a:pPr>
            <a:r>
              <a:rPr lang="en-US" altLang="en-US" sz="2400"/>
              <a:t>boolean b = word1.</a:t>
            </a:r>
            <a:r>
              <a:rPr lang="en-US" altLang="en-US" sz="2400" b="1"/>
              <a:t>equals</a:t>
            </a:r>
            <a:r>
              <a:rPr lang="en-US" altLang="en-US" sz="2400"/>
              <a:t>(word2);</a:t>
            </a:r>
          </a:p>
          <a:p>
            <a:pPr lvl="1" eaLnBrk="1" hangingPunct="1">
              <a:spcBef>
                <a:spcPct val="0"/>
              </a:spcBef>
              <a:buFont typeface="Wingdings" panose="05000000000000000000" pitchFamily="2" charset="2"/>
              <a:buNone/>
            </a:pPr>
            <a:r>
              <a:rPr lang="en-US" altLang="en-US" sz="2400"/>
              <a:t>	returns </a:t>
            </a:r>
            <a:r>
              <a:rPr lang="en-US" altLang="en-US" sz="2400" b="1"/>
              <a:t>true</a:t>
            </a:r>
            <a:r>
              <a:rPr lang="en-US" altLang="en-US" sz="2400"/>
              <a:t> if the string </a:t>
            </a:r>
            <a:r>
              <a:rPr lang="en-US" altLang="en-US" sz="2400" b="1"/>
              <a:t>word1</a:t>
            </a:r>
            <a:r>
              <a:rPr lang="en-US" altLang="en-US" sz="2400"/>
              <a:t> is equal to </a:t>
            </a:r>
            <a:r>
              <a:rPr lang="en-US" altLang="en-US" sz="2400" b="1"/>
              <a:t>word2</a:t>
            </a:r>
          </a:p>
          <a:p>
            <a:pPr eaLnBrk="1" hangingPunct="1">
              <a:spcBef>
                <a:spcPct val="50000"/>
              </a:spcBef>
              <a:buFont typeface="Wingdings" panose="05000000000000000000" pitchFamily="2" charset="2"/>
              <a:buNone/>
            </a:pPr>
            <a:r>
              <a:rPr lang="en-US" altLang="en-US" sz="2400"/>
              <a:t>boolean b = word1.</a:t>
            </a:r>
            <a:r>
              <a:rPr lang="en-US" altLang="en-US" sz="2400" b="1"/>
              <a:t>equalsIgnoreCase</a:t>
            </a:r>
            <a:r>
              <a:rPr lang="en-US" altLang="en-US" sz="2400"/>
              <a:t>(word2);</a:t>
            </a:r>
          </a:p>
          <a:p>
            <a:pPr lvl="1" eaLnBrk="1" hangingPunct="1">
              <a:spcBef>
                <a:spcPct val="0"/>
              </a:spcBef>
              <a:buFont typeface="Wingdings" panose="05000000000000000000" pitchFamily="2" charset="2"/>
              <a:buNone/>
            </a:pPr>
            <a:r>
              <a:rPr lang="en-US" altLang="en-US" sz="2400"/>
              <a:t>	returns </a:t>
            </a:r>
            <a:r>
              <a:rPr lang="en-US" altLang="en-US" sz="2400" b="1"/>
              <a:t>true</a:t>
            </a:r>
            <a:r>
              <a:rPr lang="en-US" altLang="en-US" sz="2400"/>
              <a:t> if the string </a:t>
            </a:r>
            <a:r>
              <a:rPr lang="en-US" altLang="en-US" sz="2400" b="1"/>
              <a:t>word1</a:t>
            </a:r>
            <a:r>
              <a:rPr lang="en-US" altLang="en-US" sz="2400"/>
              <a:t> matches </a:t>
            </a:r>
            <a:r>
              <a:rPr lang="en-US" altLang="en-US" sz="2400" b="1"/>
              <a:t>word2</a:t>
            </a:r>
            <a:r>
              <a:rPr lang="en-US" altLang="en-US" sz="2400"/>
              <a:t>, case-blind</a:t>
            </a:r>
          </a:p>
        </p:txBody>
      </p:sp>
      <p:sp>
        <p:nvSpPr>
          <p:cNvPr id="54276" name="Text Box 4">
            <a:extLst>
              <a:ext uri="{FF2B5EF4-FFF2-40B4-BE49-F238E27FC236}">
                <a16:creationId xmlns:a16="http://schemas.microsoft.com/office/drawing/2014/main" id="{96224B1B-B172-4789-BA6A-4F3E642345C0}"/>
              </a:ext>
            </a:extLst>
          </p:cNvPr>
          <p:cNvSpPr txBox="1">
            <a:spLocks noChangeArrowheads="1"/>
          </p:cNvSpPr>
          <p:nvPr/>
        </p:nvSpPr>
        <p:spPr bwMode="auto">
          <a:xfrm>
            <a:off x="957263" y="41465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b = “Raiders”.equals(“Raiders”);//true</a:t>
            </a:r>
          </a:p>
          <a:p>
            <a:pPr eaLnBrk="1" hangingPunct="1"/>
            <a:r>
              <a:rPr lang="en-US" altLang="en-US" sz="2000" b="1">
                <a:latin typeface="Lucida Console" panose="020B0609040504020204" pitchFamily="49" charset="0"/>
              </a:rPr>
              <a:t>b = “Raiders”.equals(“raiders”);//false</a:t>
            </a:r>
            <a:br>
              <a:rPr lang="en-US" altLang="en-US" sz="2000" b="1">
                <a:latin typeface="Lucida Console" panose="020B0609040504020204" pitchFamily="49" charset="0"/>
              </a:rPr>
            </a:br>
            <a:r>
              <a:rPr lang="en-US" altLang="en-US" sz="2000" b="1">
                <a:latin typeface="Lucida Console" panose="020B0609040504020204" pitchFamily="49" charset="0"/>
              </a:rPr>
              <a:t>b = “Raiders”.equalsIgnoreCase(“raiders”);//true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523CFCD4-7DBD-4F80-9499-18B17D31819A}"/>
              </a:ext>
            </a:extLst>
          </p:cNvPr>
          <p:cNvSpPr>
            <a:spLocks noGrp="1"/>
          </p:cNvSpPr>
          <p:nvPr>
            <p:ph type="title"/>
          </p:nvPr>
        </p:nvSpPr>
        <p:spPr/>
        <p:txBody>
          <a:bodyPr>
            <a:normAutofit fontScale="90000"/>
          </a:bodyPr>
          <a:lstStyle/>
          <a:p>
            <a:r>
              <a:rPr lang="en-US" altLang="en-US" sz="3200"/>
              <a:t>Difference between == and .equals() method in Java</a:t>
            </a:r>
            <a:br>
              <a:rPr lang="en-US" altLang="en-US" sz="3200"/>
            </a:br>
            <a:endParaRPr lang="en-US" altLang="en-US" sz="3200"/>
          </a:p>
        </p:txBody>
      </p:sp>
      <p:sp>
        <p:nvSpPr>
          <p:cNvPr id="55299" name="Content Placeholder 2">
            <a:extLst>
              <a:ext uri="{FF2B5EF4-FFF2-40B4-BE49-F238E27FC236}">
                <a16:creationId xmlns:a16="http://schemas.microsoft.com/office/drawing/2014/main" id="{A4851C1F-64CF-4E60-8556-BF21D7528A67}"/>
              </a:ext>
            </a:extLst>
          </p:cNvPr>
          <p:cNvSpPr>
            <a:spLocks noGrp="1"/>
          </p:cNvSpPr>
          <p:nvPr>
            <p:ph idx="1"/>
          </p:nvPr>
        </p:nvSpPr>
        <p:spPr/>
        <p:txBody>
          <a:bodyPr/>
          <a:lstStyle/>
          <a:p>
            <a:r>
              <a:rPr lang="en-US" altLang="en-US"/>
              <a:t>equals() is a method and == is a operator</a:t>
            </a:r>
          </a:p>
          <a:p>
            <a:r>
              <a:rPr lang="en-US" altLang="en-US"/>
              <a:t>use == operators for reference comparison (</a:t>
            </a:r>
            <a:r>
              <a:rPr lang="en-US" altLang="en-US" b="1"/>
              <a:t>address comparison</a:t>
            </a:r>
            <a:r>
              <a:rPr lang="en-US" altLang="en-US"/>
              <a:t>) and .equals() method for </a:t>
            </a:r>
            <a:r>
              <a:rPr lang="en-US" altLang="en-US" b="1"/>
              <a:t>content comparison</a:t>
            </a:r>
            <a:r>
              <a:rPr lang="en-US" altLang="en-US"/>
              <a:t>. </a:t>
            </a:r>
          </a:p>
          <a:p>
            <a:r>
              <a:rPr lang="en-US" altLang="en-US"/>
              <a:t>In simple words, == checks if both objects point to the same memory location whereas .equals() evaluates to the comparison of values in the objects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EDEE28F-9A82-4C5D-975B-2D9DD1D1ADCA}"/>
              </a:ext>
            </a:extLst>
          </p:cNvPr>
          <p:cNvSpPr>
            <a:spLocks noGrp="1"/>
          </p:cNvSpPr>
          <p:nvPr>
            <p:ph type="title"/>
          </p:nvPr>
        </p:nvSpPr>
        <p:spPr/>
        <p:txBody>
          <a:bodyPr/>
          <a:lstStyle/>
          <a:p>
            <a:pPr algn="l"/>
            <a:r>
              <a:rPr lang="en-US" altLang="en-US"/>
              <a:t>Ex:</a:t>
            </a:r>
          </a:p>
        </p:txBody>
      </p:sp>
      <p:sp>
        <p:nvSpPr>
          <p:cNvPr id="56323" name="Content Placeholder 2">
            <a:extLst>
              <a:ext uri="{FF2B5EF4-FFF2-40B4-BE49-F238E27FC236}">
                <a16:creationId xmlns:a16="http://schemas.microsoft.com/office/drawing/2014/main" id="{1B5F705A-EC03-401F-AFB9-FD472863FFFC}"/>
              </a:ext>
            </a:extLst>
          </p:cNvPr>
          <p:cNvSpPr>
            <a:spLocks noGrp="1"/>
          </p:cNvSpPr>
          <p:nvPr>
            <p:ph idx="1"/>
          </p:nvPr>
        </p:nvSpPr>
        <p:spPr/>
        <p:txBody>
          <a:bodyPr/>
          <a:lstStyle/>
          <a:p>
            <a:pPr>
              <a:buFont typeface="Arial" panose="020B0604020202020204" pitchFamily="34" charset="0"/>
              <a:buNone/>
            </a:pPr>
            <a:r>
              <a:rPr lang="en-US" altLang="en-US"/>
              <a:t>       String s1 = new String("HELLO"); </a:t>
            </a:r>
          </a:p>
          <a:p>
            <a:pPr>
              <a:buFont typeface="Arial" panose="020B0604020202020204" pitchFamily="34" charset="0"/>
              <a:buNone/>
            </a:pPr>
            <a:r>
              <a:rPr lang="en-US" altLang="en-US"/>
              <a:t>        String s2 = new String("HELLO"); </a:t>
            </a:r>
          </a:p>
          <a:p>
            <a:pPr>
              <a:buFont typeface="Arial" panose="020B0604020202020204" pitchFamily="34" charset="0"/>
              <a:buNone/>
            </a:pPr>
            <a:r>
              <a:rPr lang="en-US" altLang="en-US"/>
              <a:t>        System.out.println(s1 == s2); </a:t>
            </a:r>
          </a:p>
          <a:p>
            <a:pPr>
              <a:buFont typeface="Arial" panose="020B0604020202020204" pitchFamily="34" charset="0"/>
              <a:buNone/>
            </a:pPr>
            <a:r>
              <a:rPr lang="en-US" altLang="en-US"/>
              <a:t>        System.out.println(s1.equals(s2));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32C2DEB-C56C-4B12-97B1-BC7C387EE803}"/>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C4B513C6-152C-4E26-9677-C1D77F8313F1}"/>
              </a:ext>
            </a:extLst>
          </p:cNvPr>
          <p:cNvSpPr>
            <a:spLocks noGrp="1" noChangeArrowheads="1"/>
          </p:cNvSpPr>
          <p:nvPr>
            <p:ph type="body" idx="1"/>
          </p:nvPr>
        </p:nvSpPr>
        <p:spPr>
          <a:xfrm>
            <a:off x="873125" y="1524000"/>
            <a:ext cx="7661275" cy="2286000"/>
          </a:xfrm>
        </p:spPr>
        <p:txBody>
          <a:bodyPr/>
          <a:lstStyle/>
          <a:p>
            <a:pPr eaLnBrk="1" hangingPunct="1">
              <a:spcBef>
                <a:spcPct val="50000"/>
              </a:spcBef>
              <a:buFont typeface="Wingdings" panose="05000000000000000000" pitchFamily="2" charset="2"/>
              <a:buNone/>
            </a:pPr>
            <a:r>
              <a:rPr lang="en-US" altLang="en-US" sz="2400"/>
              <a:t>int diff = word1.</a:t>
            </a:r>
            <a:r>
              <a:rPr lang="en-US" altLang="en-US" sz="2400" b="1"/>
              <a:t>compareTo</a:t>
            </a:r>
            <a:r>
              <a:rPr lang="en-US" altLang="en-US" sz="2400"/>
              <a:t>(word2);</a:t>
            </a:r>
          </a:p>
          <a:p>
            <a:pPr lvl="1" eaLnBrk="1" hangingPunct="1">
              <a:spcBef>
                <a:spcPct val="0"/>
              </a:spcBef>
              <a:buFont typeface="Wingdings" panose="05000000000000000000" pitchFamily="2" charset="2"/>
              <a:buNone/>
            </a:pPr>
            <a:r>
              <a:rPr lang="en-US" altLang="en-US" sz="2400"/>
              <a:t>	returns the “difference” </a:t>
            </a:r>
            <a:r>
              <a:rPr lang="en-US" altLang="en-US" sz="2400" b="1"/>
              <a:t>word1</a:t>
            </a:r>
            <a:r>
              <a:rPr lang="en-US" altLang="en-US" sz="2400"/>
              <a:t> </a:t>
            </a:r>
            <a:r>
              <a:rPr lang="en-US" altLang="en-US" sz="2400" b="1">
                <a:latin typeface="Courier New" panose="02070309020205020404" pitchFamily="49" charset="0"/>
              </a:rPr>
              <a:t>-</a:t>
            </a:r>
            <a:r>
              <a:rPr lang="en-US" altLang="en-US" sz="2400"/>
              <a:t> </a:t>
            </a:r>
            <a:r>
              <a:rPr lang="en-US" altLang="en-US" sz="2400" b="1"/>
              <a:t>word2</a:t>
            </a:r>
          </a:p>
          <a:p>
            <a:r>
              <a:rPr lang="en-US" altLang="en-US" sz="2400" b="1"/>
              <a:t>if</a:t>
            </a:r>
            <a:r>
              <a:rPr lang="en-US" altLang="en-US" sz="2400"/>
              <a:t> string1 &gt; string2, it returns positive number  </a:t>
            </a:r>
          </a:p>
          <a:p>
            <a:r>
              <a:rPr lang="en-US" altLang="en-US" sz="2400" b="1"/>
              <a:t>if</a:t>
            </a:r>
            <a:r>
              <a:rPr lang="en-US" altLang="en-US" sz="2400"/>
              <a:t> string1 &lt; string2, it returns negative number  </a:t>
            </a:r>
          </a:p>
          <a:p>
            <a:r>
              <a:rPr lang="en-US" altLang="en-US" sz="2400" b="1"/>
              <a:t>if</a:t>
            </a:r>
            <a:r>
              <a:rPr lang="en-US" altLang="en-US" sz="2400"/>
              <a:t> string1 == string2, it returns 0  </a:t>
            </a:r>
          </a:p>
        </p:txBody>
      </p:sp>
      <p:sp>
        <p:nvSpPr>
          <p:cNvPr id="57348" name="Rectangle 3">
            <a:extLst>
              <a:ext uri="{FF2B5EF4-FFF2-40B4-BE49-F238E27FC236}">
                <a16:creationId xmlns:a16="http://schemas.microsoft.com/office/drawing/2014/main" id="{A32458CA-2DFA-4D21-B399-C206E5544F6E}"/>
              </a:ext>
            </a:extLst>
          </p:cNvPr>
          <p:cNvSpPr>
            <a:spLocks noChangeArrowheads="1"/>
          </p:cNvSpPr>
          <p:nvPr/>
        </p:nvSpPr>
        <p:spPr bwMode="auto">
          <a:xfrm>
            <a:off x="457200" y="381000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The </a:t>
            </a:r>
            <a:r>
              <a:rPr lang="en-US" altLang="en-US" sz="2400" b="1"/>
              <a:t>java string compareTo()</a:t>
            </a:r>
            <a:r>
              <a:rPr lang="en-US" altLang="en-US" sz="2400"/>
              <a:t> method compares the given string with current string . It returns positive number, negative number or 0.</a:t>
            </a:r>
          </a:p>
          <a:p>
            <a:pPr eaLnBrk="1" hangingPunct="1"/>
            <a:r>
              <a:rPr lang="en-US" altLang="en-US" sz="2400"/>
              <a:t>It compares strings on the basis of Unicode value of each character in the strings.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0C3A217-52EC-49F0-9B52-FDB186994700}"/>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636D34AE-E23E-444E-8A2D-505F2B4A1EC3}"/>
              </a:ext>
            </a:extLst>
          </p:cNvPr>
          <p:cNvSpPr txBox="1">
            <a:spLocks noChangeArrowheads="1"/>
          </p:cNvSpPr>
          <p:nvPr/>
        </p:nvSpPr>
        <p:spPr bwMode="auto">
          <a:xfrm>
            <a:off x="919163" y="18097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//negative differences</a:t>
            </a:r>
          </a:p>
          <a:p>
            <a:pPr eaLnBrk="1" hangingPunct="1"/>
            <a:r>
              <a:rPr lang="en-US" altLang="en-US" sz="2000" b="1">
                <a:latin typeface="Lucida Console" panose="020B0609040504020204" pitchFamily="49" charset="0"/>
              </a:rPr>
              <a:t>diff = “apple”.compareTo(“berry”);//a before b</a:t>
            </a:r>
          </a:p>
          <a:p>
            <a:pPr eaLnBrk="1" hangingPunct="1"/>
            <a:r>
              <a:rPr lang="en-US" altLang="en-US" sz="2000" b="1">
                <a:latin typeface="Lucida Console" panose="020B0609040504020204" pitchFamily="49" charset="0"/>
              </a:rPr>
              <a:t>diff = “Zebra”.compareTo(“apple”);//Z before a</a:t>
            </a:r>
          </a:p>
          <a:p>
            <a:pPr eaLnBrk="1" hangingPunct="1"/>
            <a:r>
              <a:rPr lang="en-US" altLang="en-US" sz="2000" b="1">
                <a:latin typeface="Lucida Console" panose="020B0609040504020204" pitchFamily="49" charset="0"/>
              </a:rPr>
              <a:t>diff = “dig”.compareTo(“dug”);//i before u</a:t>
            </a:r>
          </a:p>
          <a:p>
            <a:pPr eaLnBrk="1" hangingPunct="1"/>
            <a:r>
              <a:rPr lang="en-US" altLang="en-US" sz="2000" b="1">
                <a:latin typeface="Lucida Console" panose="020B0609040504020204" pitchFamily="49" charset="0"/>
              </a:rPr>
              <a:t>diff = “dig”.compareTo(“digs”);//dig is shorter</a:t>
            </a:r>
          </a:p>
        </p:txBody>
      </p:sp>
      <p:sp>
        <p:nvSpPr>
          <p:cNvPr id="58372" name="Text Box 15">
            <a:extLst>
              <a:ext uri="{FF2B5EF4-FFF2-40B4-BE49-F238E27FC236}">
                <a16:creationId xmlns:a16="http://schemas.microsoft.com/office/drawing/2014/main" id="{9932ACEB-257E-4C7D-B924-F3FE4B47E0F1}"/>
              </a:ext>
            </a:extLst>
          </p:cNvPr>
          <p:cNvSpPr txBox="1">
            <a:spLocks noChangeArrowheads="1"/>
          </p:cNvSpPr>
          <p:nvPr/>
        </p:nvSpPr>
        <p:spPr bwMode="auto">
          <a:xfrm>
            <a:off x="957263" y="35750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//zero differences</a:t>
            </a:r>
          </a:p>
          <a:p>
            <a:pPr eaLnBrk="1" hangingPunct="1"/>
            <a:r>
              <a:rPr lang="en-US" altLang="en-US" sz="2000" b="1">
                <a:latin typeface="Lucida Console" panose="020B0609040504020204" pitchFamily="49" charset="0"/>
              </a:rPr>
              <a:t>diff = “apple”.compareTo(“apple”);//equal</a:t>
            </a:r>
          </a:p>
          <a:p>
            <a:pPr eaLnBrk="1" hangingPunct="1"/>
            <a:r>
              <a:rPr lang="en-US" altLang="en-US" sz="2000" b="1">
                <a:latin typeface="Lucida Console" panose="020B0609040504020204" pitchFamily="49" charset="0"/>
              </a:rPr>
              <a:t>diff = “dig”.compareToIgnoreCase(“DIG”);//equal</a:t>
            </a:r>
          </a:p>
        </p:txBody>
      </p:sp>
      <p:sp>
        <p:nvSpPr>
          <p:cNvPr id="58373" name="Text Box 16">
            <a:extLst>
              <a:ext uri="{FF2B5EF4-FFF2-40B4-BE49-F238E27FC236}">
                <a16:creationId xmlns:a16="http://schemas.microsoft.com/office/drawing/2014/main" id="{66F7DE33-F399-4594-9F90-DA586EB8207D}"/>
              </a:ext>
            </a:extLst>
          </p:cNvPr>
          <p:cNvSpPr txBox="1">
            <a:spLocks noChangeArrowheads="1"/>
          </p:cNvSpPr>
          <p:nvPr/>
        </p:nvSpPr>
        <p:spPr bwMode="auto">
          <a:xfrm>
            <a:off x="957263" y="47688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//positive differences</a:t>
            </a:r>
          </a:p>
          <a:p>
            <a:pPr eaLnBrk="1" hangingPunct="1"/>
            <a:r>
              <a:rPr lang="en-US" altLang="en-US" sz="2000" b="1">
                <a:latin typeface="Lucida Console" panose="020B0609040504020204" pitchFamily="49" charset="0"/>
              </a:rPr>
              <a:t>diff = “berry”.compareTo(“apple”);//b after a</a:t>
            </a:r>
          </a:p>
          <a:p>
            <a:pPr eaLnBrk="1" hangingPunct="1"/>
            <a:r>
              <a:rPr lang="en-US" altLang="en-US" sz="2000" b="1">
                <a:latin typeface="Lucida Console" panose="020B0609040504020204" pitchFamily="49" charset="0"/>
              </a:rPr>
              <a:t>diff = “apple”.compareTo(“Apple”);//a after A</a:t>
            </a:r>
          </a:p>
          <a:p>
            <a:pPr eaLnBrk="1" hangingPunct="1"/>
            <a:r>
              <a:rPr lang="en-US" altLang="en-US" sz="2000" b="1">
                <a:latin typeface="Lucida Console" panose="020B0609040504020204" pitchFamily="49" charset="0"/>
              </a:rPr>
              <a:t>diff = “BIT”.compareTo(“BIG”);//T after G</a:t>
            </a:r>
          </a:p>
          <a:p>
            <a:pPr eaLnBrk="1" hangingPunct="1"/>
            <a:r>
              <a:rPr lang="en-US" altLang="en-US" sz="2000" b="1">
                <a:latin typeface="Lucida Console" panose="020B0609040504020204" pitchFamily="49" charset="0"/>
              </a:rPr>
              <a:t>diff = “huge”.compareTo(“hug”);//huge is longer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E127542-53B7-413A-AB07-3061EA9759E6}"/>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48098D67-C37E-4C89-927E-D2D46383CDA8}"/>
              </a:ext>
            </a:extLst>
          </p:cNvPr>
          <p:cNvSpPr>
            <a:spLocks noGrp="1" noChangeArrowheads="1"/>
          </p:cNvSpPr>
          <p:nvPr>
            <p:ph type="body" idx="1"/>
          </p:nvPr>
        </p:nvSpPr>
        <p:spPr>
          <a:xfrm>
            <a:off x="893763" y="1752600"/>
            <a:ext cx="7397750" cy="4652963"/>
          </a:xfrm>
        </p:spPr>
        <p:txBody>
          <a:bodyPr/>
          <a:lstStyle/>
          <a:p>
            <a:pPr eaLnBrk="1" hangingPunct="1">
              <a:spcBef>
                <a:spcPct val="0"/>
              </a:spcBef>
              <a:buClr>
                <a:schemeClr val="tx1"/>
              </a:buClr>
              <a:buFont typeface="Wingdings" panose="05000000000000000000" pitchFamily="2" charset="2"/>
              <a:buNone/>
            </a:pPr>
            <a:r>
              <a:rPr lang="en-US" altLang="en-US" sz="2400"/>
              <a:t>    removing white space at both ends</a:t>
            </a:r>
            <a:br>
              <a:rPr lang="en-US" altLang="en-US" sz="2400"/>
            </a:br>
            <a:r>
              <a:rPr lang="en-US" altLang="en-US" sz="2400"/>
              <a:t>does not affect whites space in  the middle</a:t>
            </a:r>
          </a:p>
          <a:p>
            <a:pPr lvl="1" eaLnBrk="1" hangingPunct="1">
              <a:spcBef>
                <a:spcPct val="0"/>
              </a:spcBef>
              <a:buClr>
                <a:schemeClr val="tx1"/>
              </a:buClr>
              <a:buFont typeface="Wingdings" panose="05000000000000000000" pitchFamily="2" charset="2"/>
              <a:buNone/>
            </a:pPr>
            <a:r>
              <a:rPr lang="en-US" altLang="en-US" sz="2400"/>
              <a:t>Example:</a:t>
            </a:r>
          </a:p>
          <a:p>
            <a:pPr eaLnBrk="1" hangingPunct="1">
              <a:spcBef>
                <a:spcPct val="50000"/>
              </a:spcBef>
              <a:buClr>
                <a:schemeClr val="tx1"/>
              </a:buClr>
              <a:buFont typeface="Wingdings" panose="05000000000000000000" pitchFamily="2" charset="2"/>
              <a:buNone/>
            </a:pPr>
            <a:endParaRPr lang="en-US" altLang="en-US" sz="2400"/>
          </a:p>
        </p:txBody>
      </p:sp>
      <p:sp>
        <p:nvSpPr>
          <p:cNvPr id="59396" name="Text Box 4">
            <a:extLst>
              <a:ext uri="{FF2B5EF4-FFF2-40B4-BE49-F238E27FC236}">
                <a16:creationId xmlns:a16="http://schemas.microsoft.com/office/drawing/2014/main" id="{C865CDE4-8A0A-4A99-9F79-018F56486AC1}"/>
              </a:ext>
            </a:extLst>
          </p:cNvPr>
          <p:cNvSpPr txBox="1">
            <a:spLocks noChangeArrowheads="1"/>
          </p:cNvSpPr>
          <p:nvPr/>
        </p:nvSpPr>
        <p:spPr bwMode="auto">
          <a:xfrm>
            <a:off x="852488" y="3449638"/>
            <a:ext cx="7378700" cy="1570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 Hi Kumar “;</a:t>
            </a:r>
          </a:p>
          <a:p>
            <a:pPr eaLnBrk="1" hangingPunct="1"/>
            <a:r>
              <a:rPr lang="en-US" altLang="en-US" sz="2400"/>
              <a:t>String word2 = word1.trim();</a:t>
            </a:r>
          </a:p>
          <a:p>
            <a:pPr eaLnBrk="1" hangingPunct="1"/>
            <a:r>
              <a:rPr lang="en-US" altLang="en-US" sz="2400"/>
              <a:t>//word2 is “Hi Kumar” – no spaces on either end</a:t>
            </a:r>
          </a:p>
          <a:p>
            <a:pPr eaLnBrk="1" hangingPunct="1"/>
            <a:r>
              <a:rPr lang="en-US" altLang="en-US" sz="2400"/>
              <a:t>//word1 is still “ Hi Kumar “ – with middle spaces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2206BDA-303D-474B-BF9D-7A14C2B6704E}"/>
              </a:ext>
            </a:extLst>
          </p:cNvPr>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a:t>replace()</a:t>
            </a:r>
          </a:p>
        </p:txBody>
      </p:sp>
      <p:sp>
        <p:nvSpPr>
          <p:cNvPr id="60419" name="Rectangle 3">
            <a:extLst>
              <a:ext uri="{FF2B5EF4-FFF2-40B4-BE49-F238E27FC236}">
                <a16:creationId xmlns:a16="http://schemas.microsoft.com/office/drawing/2014/main" id="{B9F8DA2E-4C65-4842-83EE-CC86830A4BB5}"/>
              </a:ext>
            </a:extLst>
          </p:cNvPr>
          <p:cNvSpPr>
            <a:spLocks noGrp="1" noChangeArrowheads="1"/>
          </p:cNvSpPr>
          <p:nvPr>
            <p:ph type="body" idx="1"/>
          </p:nvPr>
        </p:nvSpPr>
        <p:spPr>
          <a:xfrm>
            <a:off x="381000" y="762000"/>
            <a:ext cx="8077200" cy="5643563"/>
          </a:xfrm>
        </p:spPr>
        <p:txBody>
          <a:bodyPr>
            <a:normAutofit lnSpcReduction="10000"/>
          </a:bodyPr>
          <a:lstStyle/>
          <a:p>
            <a:pPr eaLnBrk="1" hangingPunct="1">
              <a:spcBef>
                <a:spcPct val="50000"/>
              </a:spcBef>
              <a:buClr>
                <a:schemeClr val="tx1"/>
              </a:buClr>
              <a:buFont typeface="Wingdings" panose="05000000000000000000" pitchFamily="2" charset="2"/>
              <a:buNone/>
            </a:pPr>
            <a:r>
              <a:rPr lang="en-US" altLang="en-US" sz="2400"/>
              <a:t>   method returns a string replacing all the old char or CharSequence to new char or CharSequence.</a:t>
            </a:r>
          </a:p>
          <a:p>
            <a:pPr>
              <a:buFont typeface="Arial" panose="020B0604020202020204" pitchFamily="34" charset="0"/>
              <a:buNone/>
            </a:pPr>
            <a:r>
              <a:rPr lang="en-US" altLang="en-US" sz="2400"/>
              <a:t>Syntax:</a:t>
            </a:r>
          </a:p>
          <a:p>
            <a:pPr>
              <a:buFont typeface="Arial" panose="020B0604020202020204" pitchFamily="34" charset="0"/>
              <a:buNone/>
            </a:pPr>
            <a:r>
              <a:rPr lang="en-US" altLang="en-US" sz="2400"/>
              <a:t>String replace(</a:t>
            </a:r>
            <a:r>
              <a:rPr lang="en-US" altLang="en-US" sz="2400" b="1"/>
              <a:t>char</a:t>
            </a:r>
            <a:r>
              <a:rPr lang="en-US" altLang="en-US" sz="2400"/>
              <a:t> oldChar, </a:t>
            </a:r>
            <a:r>
              <a:rPr lang="en-US" altLang="en-US" sz="2400" b="1"/>
              <a:t>char</a:t>
            </a:r>
            <a:r>
              <a:rPr lang="en-US" altLang="en-US" sz="2400"/>
              <a:t> newChar)  </a:t>
            </a:r>
          </a:p>
          <a:p>
            <a:pPr>
              <a:buFont typeface="Arial" panose="020B0604020202020204" pitchFamily="34" charset="0"/>
              <a:buNone/>
            </a:pPr>
            <a:r>
              <a:rPr lang="en-US" altLang="en-US" sz="2400"/>
              <a:t> String replace(CharSequence target, CharSequence replacement)  </a:t>
            </a:r>
          </a:p>
          <a:p>
            <a:pPr eaLnBrk="1" hangingPunct="1">
              <a:spcBef>
                <a:spcPct val="50000"/>
              </a:spcBef>
              <a:buClr>
                <a:schemeClr val="tx1"/>
              </a:buClr>
              <a:buFont typeface="Wingdings" panose="05000000000000000000" pitchFamily="2" charset="2"/>
              <a:buNone/>
            </a:pPr>
            <a:r>
              <a:rPr lang="en-US" altLang="en-US" sz="2400">
                <a:hlinkClick r:id="rId3" action="ppaction://hlinkfile"/>
              </a:rPr>
              <a:t>Example:</a:t>
            </a:r>
            <a:endParaRPr lang="en-US" altLang="en-US" sz="2400"/>
          </a:p>
          <a:p>
            <a:pPr eaLnBrk="1" hangingPunct="1">
              <a:spcBef>
                <a:spcPct val="50000"/>
              </a:spcBef>
              <a:buClr>
                <a:schemeClr val="tx1"/>
              </a:buClr>
              <a:buFont typeface="Wingdings" panose="05000000000000000000" pitchFamily="2" charset="2"/>
              <a:buNone/>
            </a:pPr>
            <a:r>
              <a:rPr lang="en-US" altLang="en-US" sz="2400" b="1"/>
              <a:t>     </a:t>
            </a:r>
            <a:r>
              <a:rPr lang="en-US" altLang="en-US" sz="2000" b="1"/>
              <a:t>String str1="hello hello hello";</a:t>
            </a:r>
          </a:p>
          <a:p>
            <a:pPr eaLnBrk="1" hangingPunct="1">
              <a:spcBef>
                <a:spcPct val="50000"/>
              </a:spcBef>
              <a:buClr>
                <a:schemeClr val="tx1"/>
              </a:buClr>
              <a:buFont typeface="Wingdings" panose="05000000000000000000" pitchFamily="2" charset="2"/>
              <a:buNone/>
            </a:pPr>
            <a:r>
              <a:rPr lang="en-US" altLang="en-US" sz="2000" b="1"/>
              <a:t>       String str2="hello hello hello";</a:t>
            </a:r>
          </a:p>
          <a:p>
            <a:pPr eaLnBrk="1" hangingPunct="1">
              <a:spcBef>
                <a:spcPct val="50000"/>
              </a:spcBef>
              <a:buClr>
                <a:schemeClr val="tx1"/>
              </a:buClr>
              <a:buFont typeface="Wingdings" panose="05000000000000000000" pitchFamily="2" charset="2"/>
              <a:buNone/>
            </a:pPr>
            <a:r>
              <a:rPr lang="en-US" altLang="en-US" sz="2000" b="1"/>
              <a:t>       str1=str1.replace('h', 'H');</a:t>
            </a:r>
          </a:p>
          <a:p>
            <a:pPr eaLnBrk="1" hangingPunct="1">
              <a:spcBef>
                <a:spcPct val="50000"/>
              </a:spcBef>
              <a:buClr>
                <a:schemeClr val="tx1"/>
              </a:buClr>
              <a:buFont typeface="Wingdings" panose="05000000000000000000" pitchFamily="2" charset="2"/>
              <a:buNone/>
            </a:pPr>
            <a:r>
              <a:rPr lang="en-US" altLang="en-US" sz="2000" b="1"/>
              <a:t>       str2=str2.replace("hello", "hi");</a:t>
            </a:r>
          </a:p>
          <a:p>
            <a:pPr eaLnBrk="1" hangingPunct="1">
              <a:spcBef>
                <a:spcPct val="50000"/>
              </a:spcBef>
              <a:buClr>
                <a:schemeClr val="tx1"/>
              </a:buClr>
              <a:buFont typeface="Wingdings" panose="05000000000000000000" pitchFamily="2" charset="2"/>
              <a:buNone/>
            </a:pPr>
            <a:r>
              <a:rPr lang="en-US" altLang="en-US" sz="2000" b="1"/>
              <a:t>       System.out.println(str1);</a:t>
            </a:r>
          </a:p>
          <a:p>
            <a:pPr eaLnBrk="1" hangingPunct="1">
              <a:spcBef>
                <a:spcPct val="50000"/>
              </a:spcBef>
              <a:buClr>
                <a:schemeClr val="tx1"/>
              </a:buClr>
              <a:buFont typeface="Wingdings" panose="05000000000000000000" pitchFamily="2" charset="2"/>
              <a:buNone/>
            </a:pPr>
            <a:r>
              <a:rPr lang="en-US" altLang="en-US" sz="2000" b="1"/>
              <a:t>       System.out.println(str2);</a:t>
            </a:r>
            <a:endParaRPr lang="en-US" altLang="en-US" sz="24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49757970-514E-4AC7-A7B9-E6FE9953091E}"/>
              </a:ext>
            </a:extLst>
          </p:cNvPr>
          <p:cNvSpPr>
            <a:spLocks noGrp="1"/>
          </p:cNvSpPr>
          <p:nvPr>
            <p:ph type="title"/>
          </p:nvPr>
        </p:nvSpPr>
        <p:spPr>
          <a:xfrm>
            <a:off x="457200" y="274638"/>
            <a:ext cx="8229600" cy="563562"/>
          </a:xfrm>
        </p:spPr>
        <p:txBody>
          <a:bodyPr>
            <a:normAutofit fontScale="90000"/>
          </a:bodyPr>
          <a:lstStyle/>
          <a:p>
            <a:r>
              <a:rPr lang="en-US" altLang="en-US"/>
              <a:t>replaceAll()</a:t>
            </a:r>
          </a:p>
        </p:txBody>
      </p:sp>
      <p:sp>
        <p:nvSpPr>
          <p:cNvPr id="61443" name="Content Placeholder 2">
            <a:extLst>
              <a:ext uri="{FF2B5EF4-FFF2-40B4-BE49-F238E27FC236}">
                <a16:creationId xmlns:a16="http://schemas.microsoft.com/office/drawing/2014/main" id="{DA36E6FB-B3F2-42B2-A2FE-E815B6470156}"/>
              </a:ext>
            </a:extLst>
          </p:cNvPr>
          <p:cNvSpPr>
            <a:spLocks noGrp="1"/>
          </p:cNvSpPr>
          <p:nvPr>
            <p:ph idx="1"/>
          </p:nvPr>
        </p:nvSpPr>
        <p:spPr>
          <a:xfrm>
            <a:off x="457200" y="1066800"/>
            <a:ext cx="8229600" cy="5059363"/>
          </a:xfrm>
        </p:spPr>
        <p:txBody>
          <a:bodyPr>
            <a:normAutofit lnSpcReduction="10000"/>
          </a:bodyPr>
          <a:lstStyle/>
          <a:p>
            <a:r>
              <a:rPr lang="en-US" altLang="en-US" sz="2800"/>
              <a:t>The </a:t>
            </a:r>
            <a:r>
              <a:rPr lang="en-US" altLang="en-US" sz="2800" b="1"/>
              <a:t>java string replaceAll()</a:t>
            </a:r>
            <a:r>
              <a:rPr lang="en-US" altLang="en-US" sz="2800"/>
              <a:t> method returns a string replacing all the sequence of characters matching regular expression and replacement string.</a:t>
            </a:r>
          </a:p>
          <a:p>
            <a:pPr>
              <a:buFont typeface="Arial" panose="020B0604020202020204" pitchFamily="34" charset="0"/>
              <a:buNone/>
            </a:pPr>
            <a:r>
              <a:rPr lang="en-US" altLang="en-US"/>
              <a:t>Syntax: </a:t>
            </a:r>
            <a:r>
              <a:rPr lang="en-US" altLang="en-US" sz="2800"/>
              <a:t>String replaceAll(String regex, String replacement)  </a:t>
            </a:r>
            <a:endParaRPr lang="en-US" altLang="en-US"/>
          </a:p>
          <a:p>
            <a:pPr>
              <a:buFont typeface="Arial" panose="020B0604020202020204" pitchFamily="34" charset="0"/>
              <a:buNone/>
            </a:pPr>
            <a:r>
              <a:rPr lang="en-US" altLang="en-US"/>
              <a:t> Example:</a:t>
            </a:r>
          </a:p>
          <a:p>
            <a:pPr>
              <a:buFont typeface="Arial" panose="020B0604020202020204" pitchFamily="34" charset="0"/>
              <a:buNone/>
            </a:pPr>
            <a:r>
              <a:rPr lang="en-US" altLang="en-US"/>
              <a:t> String s1="My name is Kumar. My name is kumar. My name is Kumar.";  </a:t>
            </a:r>
          </a:p>
          <a:p>
            <a:pPr>
              <a:buFont typeface="Arial" panose="020B0604020202020204" pitchFamily="34" charset="0"/>
              <a:buNone/>
            </a:pPr>
            <a:r>
              <a:rPr lang="en-US" altLang="en-US"/>
              <a:t>String replaceString=s1.replaceAll("\\s","");  </a:t>
            </a:r>
          </a:p>
          <a:p>
            <a:pPr>
              <a:buFont typeface="Arial" panose="020B0604020202020204" pitchFamily="34" charset="0"/>
              <a:buNone/>
            </a:pPr>
            <a:r>
              <a:rPr lang="en-US" altLang="en-US"/>
              <a:t>System.out.println(replaceString);</a:t>
            </a:r>
          </a:p>
          <a:p>
            <a:pPr>
              <a:buFont typeface="Arial" panose="020B0604020202020204" pitchFamily="34" charset="0"/>
              <a:buNone/>
            </a:pP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75D873C-0013-4B18-BA6F-39FE0C5CBD23}"/>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0DF45993-3753-4807-80DE-3F6E89BFDB22}"/>
              </a:ext>
            </a:extLst>
          </p:cNvPr>
          <p:cNvSpPr>
            <a:spLocks noGrp="1" noChangeArrowheads="1"/>
          </p:cNvSpPr>
          <p:nvPr>
            <p:ph type="body" idx="1"/>
          </p:nvPr>
        </p:nvSpPr>
        <p:spPr>
          <a:xfrm>
            <a:off x="893763" y="1752600"/>
            <a:ext cx="7397750" cy="4652963"/>
          </a:xfrm>
        </p:spPr>
        <p:txBody>
          <a:bodyPr/>
          <a:lstStyle/>
          <a:p>
            <a:pPr eaLnBrk="1" hangingPunct="1">
              <a:spcBef>
                <a:spcPct val="50000"/>
              </a:spcBef>
              <a:buClr>
                <a:schemeClr val="tx1"/>
              </a:buClr>
              <a:buFont typeface="Wingdings" panose="05000000000000000000" pitchFamily="2" charset="2"/>
              <a:buNone/>
            </a:pPr>
            <a:r>
              <a:rPr lang="en-US" altLang="en-US" sz="2400"/>
              <a:t>String word2 = word1.</a:t>
            </a:r>
            <a:r>
              <a:rPr lang="en-US" altLang="en-US" sz="2400" b="1"/>
              <a:t>toUpperCase</a:t>
            </a:r>
            <a:r>
              <a:rPr lang="en-US" altLang="en-US" sz="2400"/>
              <a:t>();</a:t>
            </a:r>
          </a:p>
          <a:p>
            <a:pPr eaLnBrk="1" hangingPunct="1">
              <a:spcBef>
                <a:spcPct val="0"/>
              </a:spcBef>
              <a:buClr>
                <a:schemeClr val="tx1"/>
              </a:buClr>
              <a:buFont typeface="Wingdings" panose="05000000000000000000" pitchFamily="2" charset="2"/>
              <a:buNone/>
            </a:pPr>
            <a:r>
              <a:rPr lang="en-US" altLang="en-US" sz="2400"/>
              <a:t>String word3 = word1.</a:t>
            </a:r>
            <a:r>
              <a:rPr lang="en-US" altLang="en-US" sz="2400" b="1"/>
              <a:t>toLowerCase</a:t>
            </a:r>
            <a:r>
              <a:rPr lang="en-US" altLang="en-US" sz="2400"/>
              <a:t>();</a:t>
            </a:r>
          </a:p>
          <a:p>
            <a:pPr lvl="1" eaLnBrk="1" hangingPunct="1">
              <a:spcBef>
                <a:spcPct val="0"/>
              </a:spcBef>
              <a:buFont typeface="Wingdings" panose="05000000000000000000" pitchFamily="2" charset="2"/>
              <a:buNone/>
            </a:pPr>
            <a:r>
              <a:rPr lang="en-US" altLang="en-US" sz="2400"/>
              <a:t>	returns a new string formed from </a:t>
            </a:r>
            <a:r>
              <a:rPr lang="en-US" altLang="en-US" sz="2400" b="1"/>
              <a:t>word1</a:t>
            </a:r>
            <a:r>
              <a:rPr lang="en-US" altLang="en-US" sz="2400"/>
              <a:t> by converting its characters to upper (lower) case</a:t>
            </a:r>
          </a:p>
        </p:txBody>
      </p:sp>
      <p:sp>
        <p:nvSpPr>
          <p:cNvPr id="62468" name="Text Box 4">
            <a:extLst>
              <a:ext uri="{FF2B5EF4-FFF2-40B4-BE49-F238E27FC236}">
                <a16:creationId xmlns:a16="http://schemas.microsoft.com/office/drawing/2014/main" id="{4EDF6AA2-EC8C-4A49-AD8D-6AA8CC828FEE}"/>
              </a:ext>
            </a:extLst>
          </p:cNvPr>
          <p:cNvSpPr txBox="1">
            <a:spLocks noChangeArrowheads="1"/>
          </p:cNvSpPr>
          <p:nvPr/>
        </p:nvSpPr>
        <p:spPr bwMode="auto">
          <a:xfrm>
            <a:off x="1062038" y="3622675"/>
            <a:ext cx="6838950" cy="15525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“HeLLo“;</a:t>
            </a:r>
          </a:p>
          <a:p>
            <a:pPr eaLnBrk="1" hangingPunct="1"/>
            <a:r>
              <a:rPr lang="en-US" altLang="en-US" sz="2400"/>
              <a:t>String word2 = word1.toUpperCase();//”HELLO”</a:t>
            </a:r>
          </a:p>
          <a:p>
            <a:pPr eaLnBrk="1" hangingPunct="1"/>
            <a:r>
              <a:rPr lang="en-US" altLang="en-US" sz="2400"/>
              <a:t>String word3 = word1.toLowerCase();//”hello”</a:t>
            </a:r>
          </a:p>
          <a:p>
            <a:pPr eaLnBrk="1" hangingPunct="1"/>
            <a:r>
              <a:rPr lang="en-US" altLang="en-US" sz="2400"/>
              <a:t>//word1 is still “HeLLo“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collection.png">
            <a:extLst>
              <a:ext uri="{FF2B5EF4-FFF2-40B4-BE49-F238E27FC236}">
                <a16:creationId xmlns:a16="http://schemas.microsoft.com/office/drawing/2014/main" id="{89A5CD9D-0B8D-4806-BAD8-C8B835E188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700" y="381000"/>
            <a:ext cx="8102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575D473E-E6B6-402F-9AB1-1EDFC3C01B23}"/>
              </a:ext>
            </a:extLst>
          </p:cNvPr>
          <p:cNvSpPr>
            <a:spLocks noGrp="1"/>
          </p:cNvSpPr>
          <p:nvPr>
            <p:ph type="title"/>
          </p:nvPr>
        </p:nvSpPr>
        <p:spPr/>
        <p:txBody>
          <a:bodyPr/>
          <a:lstStyle/>
          <a:p>
            <a:r>
              <a:rPr lang="en-US" altLang="en-US"/>
              <a:t>string is immutable in java.</a:t>
            </a:r>
          </a:p>
        </p:txBody>
      </p:sp>
      <p:sp>
        <p:nvSpPr>
          <p:cNvPr id="63491" name="Content Placeholder 2">
            <a:extLst>
              <a:ext uri="{FF2B5EF4-FFF2-40B4-BE49-F238E27FC236}">
                <a16:creationId xmlns:a16="http://schemas.microsoft.com/office/drawing/2014/main" id="{A72B2007-22B0-4F3E-9358-B5E8B57DF035}"/>
              </a:ext>
            </a:extLst>
          </p:cNvPr>
          <p:cNvSpPr>
            <a:spLocks noGrp="1"/>
          </p:cNvSpPr>
          <p:nvPr>
            <p:ph idx="1"/>
          </p:nvPr>
        </p:nvSpPr>
        <p:spPr/>
        <p:txBody>
          <a:bodyPr/>
          <a:lstStyle/>
          <a:p>
            <a:pPr>
              <a:buFont typeface="Arial" panose="020B0604020202020204" pitchFamily="34" charset="0"/>
              <a:buNone/>
            </a:pPr>
            <a:r>
              <a:rPr lang="en-US" altLang="en-US" b="1"/>
              <a:t>public</a:t>
            </a:r>
            <a:r>
              <a:rPr lang="en-US" altLang="en-US"/>
              <a:t> </a:t>
            </a:r>
            <a:r>
              <a:rPr lang="en-US" altLang="en-US" b="1"/>
              <a:t>static</a:t>
            </a:r>
            <a:r>
              <a:rPr lang="en-US" altLang="en-US"/>
              <a:t> </a:t>
            </a:r>
            <a:r>
              <a:rPr lang="en-US" altLang="en-US" b="1"/>
              <a:t>void</a:t>
            </a:r>
            <a:r>
              <a:rPr lang="en-US" altLang="en-US"/>
              <a:t> main(String args[]){  </a:t>
            </a:r>
          </a:p>
          <a:p>
            <a:pPr>
              <a:buFont typeface="Arial" panose="020B0604020202020204" pitchFamily="34" charset="0"/>
              <a:buNone/>
            </a:pPr>
            <a:r>
              <a:rPr lang="en-US" altLang="en-US"/>
              <a:t>   String s=“Kumar";  </a:t>
            </a:r>
          </a:p>
          <a:p>
            <a:pPr>
              <a:buFont typeface="Arial" panose="020B0604020202020204" pitchFamily="34" charset="0"/>
              <a:buNone/>
            </a:pPr>
            <a:r>
              <a:rPr lang="en-US" altLang="en-US"/>
              <a:t>   s.concat(" Vishal"); </a:t>
            </a:r>
          </a:p>
          <a:p>
            <a:pPr>
              <a:buFont typeface="Arial" panose="020B0604020202020204" pitchFamily="34" charset="0"/>
              <a:buNone/>
            </a:pPr>
            <a:r>
              <a:rPr lang="en-US" altLang="en-US"/>
              <a:t>   System.out.println(s);</a:t>
            </a:r>
          </a:p>
          <a:p>
            <a:pPr>
              <a:buFont typeface="Arial" panose="020B0604020202020204" pitchFamily="34" charset="0"/>
              <a:buNone/>
            </a:pPr>
            <a:r>
              <a:rPr lang="en-US" altLang="en-US"/>
              <a:t> }  </a:t>
            </a:r>
          </a:p>
          <a:p>
            <a:pPr>
              <a:buFont typeface="Arial" panose="020B0604020202020204" pitchFamily="34" charset="0"/>
              <a:buNone/>
            </a:pPr>
            <a:r>
              <a:rPr lang="en-US" altLang="en-US"/>
              <a:t>Output: Kumar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2F3FB6D-B571-476B-A4E7-CD3A10B0CDB5}"/>
              </a:ext>
            </a:extLst>
          </p:cNvPr>
          <p:cNvSpPr/>
          <p:nvPr/>
        </p:nvSpPr>
        <p:spPr>
          <a:xfrm>
            <a:off x="5181600" y="914400"/>
            <a:ext cx="36576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a:t>
            </a:r>
          </a:p>
        </p:txBody>
      </p:sp>
      <p:sp>
        <p:nvSpPr>
          <p:cNvPr id="5" name="Rectangle 4">
            <a:extLst>
              <a:ext uri="{FF2B5EF4-FFF2-40B4-BE49-F238E27FC236}">
                <a16:creationId xmlns:a16="http://schemas.microsoft.com/office/drawing/2014/main" id="{22D08617-9580-48DF-9B88-9DE6B6550570}"/>
              </a:ext>
            </a:extLst>
          </p:cNvPr>
          <p:cNvSpPr/>
          <p:nvPr/>
        </p:nvSpPr>
        <p:spPr>
          <a:xfrm>
            <a:off x="6400800" y="2209800"/>
            <a:ext cx="1752600" cy="21336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a:extLst>
              <a:ext uri="{FF2B5EF4-FFF2-40B4-BE49-F238E27FC236}">
                <a16:creationId xmlns:a16="http://schemas.microsoft.com/office/drawing/2014/main" id="{7F6CBA78-ACB9-4CA0-91A2-D70D0CF79E7B}"/>
              </a:ext>
            </a:extLst>
          </p:cNvPr>
          <p:cNvCxnSpPr/>
          <p:nvPr/>
        </p:nvCxnSpPr>
        <p:spPr>
          <a:xfrm>
            <a:off x="6400800" y="26670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24545E-65A9-4BD7-87D1-78E5D0A5311D}"/>
              </a:ext>
            </a:extLst>
          </p:cNvPr>
          <p:cNvCxnSpPr/>
          <p:nvPr/>
        </p:nvCxnSpPr>
        <p:spPr>
          <a:xfrm>
            <a:off x="6400800" y="32004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BACE532-F7FB-44FB-A645-030FAF6EB777}"/>
              </a:ext>
            </a:extLst>
          </p:cNvPr>
          <p:cNvCxnSpPr/>
          <p:nvPr/>
        </p:nvCxnSpPr>
        <p:spPr>
          <a:xfrm>
            <a:off x="6400800" y="3657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74B927-DB00-4757-A935-D3E968B10C28}"/>
              </a:ext>
            </a:extLst>
          </p:cNvPr>
          <p:cNvCxnSpPr/>
          <p:nvPr/>
        </p:nvCxnSpPr>
        <p:spPr>
          <a:xfrm>
            <a:off x="6400800" y="4038600"/>
            <a:ext cx="1752600" cy="1588"/>
          </a:xfrm>
          <a:prstGeom prst="line">
            <a:avLst/>
          </a:prstGeom>
          <a:ln cmpd="sng">
            <a:solidFill>
              <a:srgbClr val="FF0000"/>
            </a:solidFill>
          </a:ln>
        </p:spPr>
        <p:style>
          <a:lnRef idx="1">
            <a:schemeClr val="accent1"/>
          </a:lnRef>
          <a:fillRef idx="0">
            <a:schemeClr val="accent1"/>
          </a:fillRef>
          <a:effectRef idx="0">
            <a:schemeClr val="accent1"/>
          </a:effectRef>
          <a:fontRef idx="minor">
            <a:schemeClr val="tx1"/>
          </a:fontRef>
        </p:style>
      </p:cxnSp>
      <p:sp>
        <p:nvSpPr>
          <p:cNvPr id="64520" name="Rectangle 16">
            <a:extLst>
              <a:ext uri="{FF2B5EF4-FFF2-40B4-BE49-F238E27FC236}">
                <a16:creationId xmlns:a16="http://schemas.microsoft.com/office/drawing/2014/main" id="{24EFB686-1A6A-4416-B271-E7263128484C}"/>
              </a:ext>
            </a:extLst>
          </p:cNvPr>
          <p:cNvSpPr>
            <a:spLocks noChangeArrowheads="1"/>
          </p:cNvSpPr>
          <p:nvPr/>
        </p:nvSpPr>
        <p:spPr bwMode="auto">
          <a:xfrm>
            <a:off x="6781800" y="2209800"/>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a:t>
            </a:r>
          </a:p>
        </p:txBody>
      </p:sp>
      <p:sp>
        <p:nvSpPr>
          <p:cNvPr id="11" name="Rectangle 10">
            <a:extLst>
              <a:ext uri="{FF2B5EF4-FFF2-40B4-BE49-F238E27FC236}">
                <a16:creationId xmlns:a16="http://schemas.microsoft.com/office/drawing/2014/main" id="{BDB9143C-03F2-4E38-A61D-0C900063BFA5}"/>
              </a:ext>
            </a:extLst>
          </p:cNvPr>
          <p:cNvSpPr/>
          <p:nvPr/>
        </p:nvSpPr>
        <p:spPr>
          <a:xfrm>
            <a:off x="2514600" y="24384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t>s1</a:t>
            </a:r>
          </a:p>
        </p:txBody>
      </p:sp>
      <p:cxnSp>
        <p:nvCxnSpPr>
          <p:cNvPr id="13" name="Straight Arrow Connector 12">
            <a:extLst>
              <a:ext uri="{FF2B5EF4-FFF2-40B4-BE49-F238E27FC236}">
                <a16:creationId xmlns:a16="http://schemas.microsoft.com/office/drawing/2014/main" id="{349EBBB2-298B-4707-BA7F-D04856E01FD5}"/>
              </a:ext>
            </a:extLst>
          </p:cNvPr>
          <p:cNvCxnSpPr/>
          <p:nvPr/>
        </p:nvCxnSpPr>
        <p:spPr>
          <a:xfrm flipV="1">
            <a:off x="3505200" y="2438400"/>
            <a:ext cx="2819400" cy="304800"/>
          </a:xfrm>
          <a:prstGeom prst="straightConnector1">
            <a:avLst/>
          </a:prstGeom>
          <a:ln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3" name="Rectangle 13">
            <a:extLst>
              <a:ext uri="{FF2B5EF4-FFF2-40B4-BE49-F238E27FC236}">
                <a16:creationId xmlns:a16="http://schemas.microsoft.com/office/drawing/2014/main" id="{0420E98C-3BBE-4FD0-A958-29D36F956FE7}"/>
              </a:ext>
            </a:extLst>
          </p:cNvPr>
          <p:cNvSpPr>
            <a:spLocks noChangeArrowheads="1"/>
          </p:cNvSpPr>
          <p:nvPr/>
        </p:nvSpPr>
        <p:spPr bwMode="auto">
          <a:xfrm>
            <a:off x="6553200" y="2743200"/>
            <a:ext cx="155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Kumar Vishal</a:t>
            </a:r>
          </a:p>
        </p:txBody>
      </p:sp>
      <p:sp>
        <p:nvSpPr>
          <p:cNvPr id="64524" name="TextBox 14">
            <a:extLst>
              <a:ext uri="{FF2B5EF4-FFF2-40B4-BE49-F238E27FC236}">
                <a16:creationId xmlns:a16="http://schemas.microsoft.com/office/drawing/2014/main" id="{2B1CED3E-A219-4FC4-AEB4-2F22FE3016F8}"/>
              </a:ext>
            </a:extLst>
          </p:cNvPr>
          <p:cNvSpPr txBox="1">
            <a:spLocks noChangeArrowheads="1"/>
          </p:cNvSpPr>
          <p:nvPr/>
        </p:nvSpPr>
        <p:spPr bwMode="auto">
          <a:xfrm>
            <a:off x="533400" y="609600"/>
            <a:ext cx="38004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Here value not changed new object</a:t>
            </a:r>
          </a:p>
          <a:p>
            <a:pPr eaLnBrk="1" hangingPunct="1"/>
            <a:r>
              <a:rPr lang="en-US" altLang="en-US"/>
              <a:t> Kumar Vishal has created </a:t>
            </a:r>
          </a:p>
          <a:p>
            <a:pPr eaLnBrk="1" hangingPunct="1"/>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A70EE469-D645-4C10-9B7E-CBF20C998660}"/>
              </a:ext>
            </a:extLst>
          </p:cNvPr>
          <p:cNvSpPr>
            <a:spLocks noGrp="1"/>
          </p:cNvSpPr>
          <p:nvPr>
            <p:ph type="title"/>
          </p:nvPr>
        </p:nvSpPr>
        <p:spPr/>
        <p:txBody>
          <a:bodyPr>
            <a:normAutofit fontScale="90000"/>
          </a:bodyPr>
          <a:lstStyle/>
          <a:p>
            <a:r>
              <a:rPr lang="en-US" altLang="en-US" sz="3600"/>
              <a:t>Why string objects are immutable in java?</a:t>
            </a:r>
            <a:br>
              <a:rPr lang="en-US" altLang="en-US" sz="3600"/>
            </a:br>
            <a:endParaRPr lang="en-US" altLang="en-US" sz="3600"/>
          </a:p>
        </p:txBody>
      </p:sp>
      <p:sp>
        <p:nvSpPr>
          <p:cNvPr id="65539" name="Content Placeholder 2">
            <a:extLst>
              <a:ext uri="{FF2B5EF4-FFF2-40B4-BE49-F238E27FC236}">
                <a16:creationId xmlns:a16="http://schemas.microsoft.com/office/drawing/2014/main" id="{685B2F80-D6A5-4353-BE1C-C8D579AE9623}"/>
              </a:ext>
            </a:extLst>
          </p:cNvPr>
          <p:cNvSpPr>
            <a:spLocks noGrp="1"/>
          </p:cNvSpPr>
          <p:nvPr>
            <p:ph idx="1"/>
          </p:nvPr>
        </p:nvSpPr>
        <p:spPr/>
        <p:txBody>
          <a:bodyPr/>
          <a:lstStyle/>
          <a:p>
            <a:pPr algn="just"/>
            <a:r>
              <a:rPr lang="en-US" altLang="en-US"/>
              <a:t>Because java uses the concept of string literal. Suppose there are 5 reference variables,all referes to one object “kumar".If one reference variable changes the value of the object, it will be affected to all the reference variables. That is why string objects are immutable in java.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167ABC2-1E27-4B0E-B563-C2C494286375}"/>
              </a:ext>
            </a:extLst>
          </p:cNvPr>
          <p:cNvSpPr>
            <a:spLocks noGrp="1"/>
          </p:cNvSpPr>
          <p:nvPr>
            <p:ph type="title"/>
          </p:nvPr>
        </p:nvSpPr>
        <p:spPr/>
        <p:txBody>
          <a:bodyPr>
            <a:normAutofit fontScale="90000"/>
          </a:bodyPr>
          <a:lstStyle/>
          <a:p>
            <a:r>
              <a:rPr lang="en-US" altLang="en-US"/>
              <a:t>StringBuffer class</a:t>
            </a:r>
            <a:br>
              <a:rPr lang="en-US" altLang="en-US"/>
            </a:br>
            <a:endParaRPr lang="en-US" altLang="en-US"/>
          </a:p>
        </p:txBody>
      </p:sp>
      <p:sp>
        <p:nvSpPr>
          <p:cNvPr id="66563" name="Content Placeholder 2">
            <a:extLst>
              <a:ext uri="{FF2B5EF4-FFF2-40B4-BE49-F238E27FC236}">
                <a16:creationId xmlns:a16="http://schemas.microsoft.com/office/drawing/2014/main" id="{A015320F-E432-4C02-B803-B908536D357E}"/>
              </a:ext>
            </a:extLst>
          </p:cNvPr>
          <p:cNvSpPr>
            <a:spLocks noGrp="1"/>
          </p:cNvSpPr>
          <p:nvPr>
            <p:ph idx="1"/>
          </p:nvPr>
        </p:nvSpPr>
        <p:spPr>
          <a:xfrm>
            <a:off x="457200" y="914400"/>
            <a:ext cx="8229600" cy="5211763"/>
          </a:xfrm>
        </p:spPr>
        <p:txBody>
          <a:bodyPr>
            <a:normAutofit lnSpcReduction="10000"/>
          </a:bodyPr>
          <a:lstStyle/>
          <a:p>
            <a:pPr eaLnBrk="1" hangingPunct="1"/>
            <a:r>
              <a:rPr lang="en-US" altLang="en-US"/>
              <a:t>StringBuffer</a:t>
            </a:r>
            <a:r>
              <a:rPr lang="en-US" altLang="en-US" b="1"/>
              <a:t> </a:t>
            </a:r>
            <a:r>
              <a:rPr lang="en-US" altLang="en-US"/>
              <a:t>is mutable means one can change the value of the object .</a:t>
            </a:r>
          </a:p>
          <a:p>
            <a:pPr eaLnBrk="1" hangingPunct="1"/>
            <a:r>
              <a:rPr lang="en-US" altLang="en-US"/>
              <a:t> The object created through StringBuffer is stored in the heap . </a:t>
            </a:r>
          </a:p>
          <a:p>
            <a:pPr eaLnBrk="1" hangingPunct="1"/>
            <a:r>
              <a:rPr lang="en-US" altLang="en-US"/>
              <a:t>each method in StringBuffer is synchronized that is StringBuffer is thread safe . due to this it does not allow  two threads to simultaneously access the same method . Each method can be accessed by one thread at a time .</a:t>
            </a:r>
            <a:br>
              <a:rPr lang="en-US" altLang="en-US"/>
            </a:b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FCAD5F4-13C7-4E90-A938-DEFAAC112125}"/>
              </a:ext>
            </a:extLst>
          </p:cNvPr>
          <p:cNvGraphicFramePr>
            <a:graphicFrameLocks noGrp="1"/>
          </p:cNvGraphicFramePr>
          <p:nvPr/>
        </p:nvGraphicFramePr>
        <p:xfrm>
          <a:off x="381000" y="1295400"/>
          <a:ext cx="8458200" cy="2714625"/>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70189">
                <a:tc>
                  <a:txBody>
                    <a:bodyPr/>
                    <a:lstStyle/>
                    <a:p>
                      <a:pPr algn="l" fontAlgn="t"/>
                      <a:r>
                        <a:rPr lang="en-US" sz="1600" b="1" dirty="0">
                          <a:solidFill>
                            <a:srgbClr val="000000"/>
                          </a:solidFill>
                          <a:latin typeface="verdana"/>
                        </a:rPr>
                        <a:t>StringBuffer </a:t>
                      </a:r>
                      <a:endParaRPr lang="en-US" sz="1600" b="1" dirty="0">
                        <a:solidFill>
                          <a:srgbClr val="000000"/>
                        </a:solidFill>
                        <a:latin typeface="times new roman"/>
                      </a:endParaRPr>
                    </a:p>
                  </a:txBody>
                  <a:tcPr marL="84180" marR="84180" marT="84169" marB="84169">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times new roman"/>
                        </a:rPr>
                        <a:t>StringBuilder</a:t>
                      </a:r>
                    </a:p>
                    <a:p>
                      <a:endParaRPr lang="en-US" sz="1300" dirty="0"/>
                    </a:p>
                  </a:txBody>
                  <a:tcPr marL="67344" marR="67344" marT="33668" marB="33668">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483644">
                <a:tc>
                  <a:txBody>
                    <a:bodyPr/>
                    <a:lstStyle/>
                    <a:p>
                      <a:pPr algn="l" fontAlgn="t"/>
                      <a:r>
                        <a:rPr lang="en-US" sz="1800" dirty="0">
                          <a:solidFill>
                            <a:srgbClr val="000000"/>
                          </a:solidFill>
                          <a:latin typeface="verdana"/>
                        </a:rPr>
                        <a:t>StringBuffer is </a:t>
                      </a:r>
                      <a:r>
                        <a:rPr lang="en-US" sz="1800" i="1" dirty="0">
                          <a:solidFill>
                            <a:srgbClr val="000000"/>
                          </a:solidFill>
                          <a:latin typeface="verdana"/>
                        </a:rPr>
                        <a:t>synchronized</a:t>
                      </a:r>
                      <a:r>
                        <a:rPr lang="en-US" sz="1800" dirty="0">
                          <a:solidFill>
                            <a:srgbClr val="000000"/>
                          </a:solidFill>
                          <a:latin typeface="verdana"/>
                        </a:rPr>
                        <a:t> i.e. thread safe. It means two threads can't call the methods of StringBuffer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non-synchronized</a:t>
                      </a:r>
                      <a:r>
                        <a:rPr lang="en-US" sz="1800" dirty="0">
                          <a:solidFill>
                            <a:srgbClr val="000000"/>
                          </a:solidFill>
                          <a:latin typeface="verdana"/>
                        </a:rPr>
                        <a:t> i.e. not thread safe. It means two threads can call the methods of StringBuilder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0793">
                <a:tc>
                  <a:txBody>
                    <a:bodyPr/>
                    <a:lstStyle/>
                    <a:p>
                      <a:pPr algn="l" fontAlgn="t"/>
                      <a:r>
                        <a:rPr lang="en-US" sz="1800">
                          <a:solidFill>
                            <a:srgbClr val="000000"/>
                          </a:solidFill>
                          <a:latin typeface="verdana"/>
                        </a:rPr>
                        <a:t>StringBuffer is </a:t>
                      </a:r>
                      <a:r>
                        <a:rPr lang="en-US" sz="1800" i="1">
                          <a:solidFill>
                            <a:srgbClr val="000000"/>
                          </a:solidFill>
                          <a:latin typeface="verdana"/>
                        </a:rPr>
                        <a:t>less efficient</a:t>
                      </a:r>
                      <a:r>
                        <a:rPr lang="en-US" sz="1800">
                          <a:solidFill>
                            <a:srgbClr val="000000"/>
                          </a:solidFill>
                          <a:latin typeface="verdana"/>
                        </a:rPr>
                        <a:t> than StringBuilder.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more efficient</a:t>
                      </a:r>
                      <a:r>
                        <a:rPr lang="en-US" sz="1800" dirty="0">
                          <a:solidFill>
                            <a:srgbClr val="000000"/>
                          </a:solidFill>
                          <a:latin typeface="verdana"/>
                        </a:rPr>
                        <a:t> than StringBuffer.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8FF409C3-F1F2-4952-A116-63779F6DB946}"/>
              </a:ext>
            </a:extLst>
          </p:cNvPr>
          <p:cNvSpPr txBox="1">
            <a:spLocks noChangeArrowheads="1"/>
          </p:cNvSpPr>
          <p:nvPr/>
        </p:nvSpPr>
        <p:spPr bwMode="auto">
          <a:xfrm>
            <a:off x="685800" y="381000"/>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Differences between StringBuffer and StringBuilder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32C967C-A301-40F0-8658-1DD970DAB296}"/>
              </a:ext>
            </a:extLst>
          </p:cNvPr>
          <p:cNvSpPr>
            <a:spLocks noGrp="1"/>
          </p:cNvSpPr>
          <p:nvPr>
            <p:ph type="title"/>
          </p:nvPr>
        </p:nvSpPr>
        <p:spPr>
          <a:xfrm>
            <a:off x="0" y="274638"/>
            <a:ext cx="8686800" cy="1143000"/>
          </a:xfrm>
        </p:spPr>
        <p:txBody>
          <a:bodyPr/>
          <a:lstStyle/>
          <a:p>
            <a:r>
              <a:rPr lang="en-US" altLang="en-US" sz="3600"/>
              <a:t>methods of StringBuffer/StringBuilder class </a:t>
            </a:r>
          </a:p>
        </p:txBody>
      </p:sp>
      <p:sp>
        <p:nvSpPr>
          <p:cNvPr id="68611" name="Content Placeholder 2">
            <a:extLst>
              <a:ext uri="{FF2B5EF4-FFF2-40B4-BE49-F238E27FC236}">
                <a16:creationId xmlns:a16="http://schemas.microsoft.com/office/drawing/2014/main" id="{51DEF740-054D-4CC4-BD38-B882E9871EA7}"/>
              </a:ext>
            </a:extLst>
          </p:cNvPr>
          <p:cNvSpPr>
            <a:spLocks noGrp="1"/>
          </p:cNvSpPr>
          <p:nvPr>
            <p:ph idx="1"/>
          </p:nvPr>
        </p:nvSpPr>
        <p:spPr>
          <a:xfrm>
            <a:off x="457200" y="1371600"/>
            <a:ext cx="8229600" cy="4754563"/>
          </a:xfrm>
        </p:spPr>
        <p:txBody>
          <a:bodyPr>
            <a:normAutofit lnSpcReduction="10000"/>
          </a:bodyPr>
          <a:lstStyle/>
          <a:p>
            <a:r>
              <a:rPr lang="en-US" altLang="en-US" sz="2800" b="1" i="1"/>
              <a:t> append()</a:t>
            </a:r>
          </a:p>
          <a:p>
            <a:r>
              <a:rPr lang="en-US" altLang="en-US" sz="2800" b="1" i="1"/>
              <a:t>capacity()</a:t>
            </a:r>
          </a:p>
          <a:p>
            <a:r>
              <a:rPr lang="en-US" altLang="en-US" sz="2800" b="1"/>
              <a:t>ensureCapacity()</a:t>
            </a:r>
            <a:r>
              <a:rPr lang="en-US" altLang="en-US" sz="2800"/>
              <a:t> </a:t>
            </a:r>
            <a:endParaRPr lang="en-US" altLang="en-US" sz="2800" b="1" i="1"/>
          </a:p>
          <a:p>
            <a:r>
              <a:rPr lang="en-US" altLang="en-US" sz="2800" b="1" i="1"/>
              <a:t>insert()</a:t>
            </a:r>
          </a:p>
          <a:p>
            <a:r>
              <a:rPr lang="en-US" altLang="en-US" sz="2800" b="1"/>
              <a:t>reverse()</a:t>
            </a:r>
          </a:p>
          <a:p>
            <a:r>
              <a:rPr lang="en-US" altLang="en-US" sz="2800" b="1"/>
              <a:t>replace()</a:t>
            </a:r>
          </a:p>
          <a:p>
            <a:r>
              <a:rPr lang="en-US" altLang="en-US" sz="2800" b="1"/>
              <a:t>length()</a:t>
            </a:r>
            <a:r>
              <a:rPr lang="en-US" altLang="en-US" sz="2800"/>
              <a:t> </a:t>
            </a:r>
          </a:p>
          <a:p>
            <a:r>
              <a:rPr lang="en-US" altLang="en-US" sz="2800" b="1"/>
              <a:t>delete()</a:t>
            </a:r>
          </a:p>
          <a:p>
            <a:r>
              <a:rPr lang="en-US" altLang="en-US" sz="2800" b="1"/>
              <a:t>deleteCharAt()</a:t>
            </a:r>
          </a:p>
          <a:p>
            <a:r>
              <a:rPr lang="en-US" altLang="en-US" sz="2800" b="1"/>
              <a:t>substring() </a:t>
            </a:r>
          </a:p>
          <a:p>
            <a:endParaRPr lang="en-US" altLang="en-US" sz="2800" b="1"/>
          </a:p>
          <a:p>
            <a:endParaRPr lang="en-US" altLang="en-US" sz="2800" b="1" i="1"/>
          </a:p>
          <a:p>
            <a:endParaRPr lang="en-US"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D2DD39F5-7296-48FA-9FB7-F2687C830C13}"/>
              </a:ext>
            </a:extLst>
          </p:cNvPr>
          <p:cNvSpPr>
            <a:spLocks noGrp="1"/>
          </p:cNvSpPr>
          <p:nvPr>
            <p:ph type="title"/>
          </p:nvPr>
        </p:nvSpPr>
        <p:spPr/>
        <p:txBody>
          <a:bodyPr/>
          <a:lstStyle/>
          <a:p>
            <a:pPr algn="l"/>
            <a:r>
              <a:rPr lang="en-US" altLang="en-US" b="1" i="1"/>
              <a:t>append()</a:t>
            </a:r>
            <a:endParaRPr lang="en-US" altLang="en-US"/>
          </a:p>
        </p:txBody>
      </p:sp>
      <p:sp>
        <p:nvSpPr>
          <p:cNvPr id="69635" name="Content Placeholder 2">
            <a:extLst>
              <a:ext uri="{FF2B5EF4-FFF2-40B4-BE49-F238E27FC236}">
                <a16:creationId xmlns:a16="http://schemas.microsoft.com/office/drawing/2014/main" id="{C959E517-6E2B-45A0-96CD-5E6FACAA8FE4}"/>
              </a:ext>
            </a:extLst>
          </p:cNvPr>
          <p:cNvSpPr>
            <a:spLocks noGrp="1"/>
          </p:cNvSpPr>
          <p:nvPr>
            <p:ph idx="1"/>
          </p:nvPr>
        </p:nvSpPr>
        <p:spPr/>
        <p:txBody>
          <a:bodyPr/>
          <a:lstStyle/>
          <a:p>
            <a:r>
              <a:rPr lang="en-US" altLang="en-US"/>
              <a:t>is used to append the string from one string to another string like concat. </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StringBufferClassReference.append(any type)</a:t>
            </a:r>
          </a:p>
          <a:p>
            <a:pPr>
              <a:buFont typeface="Arial" panose="020B0604020202020204" pitchFamily="34" charset="0"/>
              <a:buNone/>
            </a:pPr>
            <a:r>
              <a:rPr lang="en-US" altLang="en-US"/>
              <a:t>Any type:-  </a:t>
            </a:r>
          </a:p>
          <a:p>
            <a:pPr>
              <a:buFont typeface="Arial" panose="020B0604020202020204" pitchFamily="34" charset="0"/>
              <a:buNone/>
            </a:pPr>
            <a:r>
              <a:rPr lang="en-US" altLang="en-US"/>
              <a:t> append(char), append(boolean), append(int), append(float), append(double) etc.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997DF80C-17D3-4F37-BFDD-FEF2F3940F1A}"/>
              </a:ext>
            </a:extLst>
          </p:cNvPr>
          <p:cNvSpPr>
            <a:spLocks noGrp="1"/>
          </p:cNvSpPr>
          <p:nvPr>
            <p:ph type="title"/>
          </p:nvPr>
        </p:nvSpPr>
        <p:spPr/>
        <p:txBody>
          <a:bodyPr>
            <a:normAutofit fontScale="90000"/>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989A80DC-4D6E-4556-AA85-D94B4ED19A49}"/>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9E20AC4B-C0FC-4062-9DCF-AED1106BB3C8}"/>
              </a:ext>
            </a:extLst>
          </p:cNvPr>
          <p:cNvSpPr>
            <a:spLocks noGrp="1"/>
          </p:cNvSpPr>
          <p:nvPr>
            <p:ph idx="1"/>
          </p:nvPr>
        </p:nvSpPr>
        <p:spPr>
          <a:xfrm>
            <a:off x="457200" y="457200"/>
            <a:ext cx="8229600" cy="5668963"/>
          </a:xfrm>
        </p:spPr>
        <p:txBody>
          <a:bodyPr/>
          <a:lstStyle/>
          <a:p>
            <a:pPr>
              <a:buFont typeface="Arial" panose="020B0604020202020204" pitchFamily="34" charset="0"/>
              <a:buNone/>
            </a:pPr>
            <a:r>
              <a:rPr lang="en-US" altLang="en-US"/>
              <a:t>Condition1:</a:t>
            </a:r>
          </a:p>
          <a:p>
            <a:pPr>
              <a:buFont typeface="Arial" panose="020B0604020202020204" pitchFamily="34" charset="0"/>
              <a:buNone/>
            </a:pPr>
            <a:r>
              <a:rPr lang="en-US" altLang="en-US"/>
              <a:t>StringBuffer sb=new StringBuffer();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Capacity:16</a:t>
            </a:r>
          </a:p>
          <a:p>
            <a:pPr>
              <a:buFont typeface="Arial" panose="020B0604020202020204" pitchFamily="34" charset="0"/>
              <a:buNone/>
            </a:pPr>
            <a:r>
              <a:rPr lang="en-US" altLang="en-US" sz="2800"/>
              <a:t>Condition2:</a:t>
            </a:r>
          </a:p>
          <a:p>
            <a:pPr>
              <a:buFont typeface="Arial" panose="020B0604020202020204" pitchFamily="34" charset="0"/>
              <a:buNone/>
            </a:pPr>
            <a:r>
              <a:rPr lang="en-US" altLang="en-US" sz="2800"/>
              <a:t>StringBuffer sb=new StringBuffer(“hello”);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Capacity:21</a:t>
            </a:r>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40E4EB3B-F953-4A56-8133-73BA15421C10}"/>
              </a:ext>
            </a:extLst>
          </p:cNvPr>
          <p:cNvSpPr>
            <a:spLocks noGrp="1"/>
          </p:cNvSpPr>
          <p:nvPr>
            <p:ph type="title"/>
          </p:nvPr>
        </p:nvSpPr>
        <p:spPr/>
        <p:txBody>
          <a:bodyPr>
            <a:normAutofit fontScale="90000"/>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A3F6C199-E94B-47FA-A2F7-03F8F7F11BFC}"/>
              </a:ext>
            </a:extLst>
          </p:cNvPr>
          <p:cNvSpPr>
            <a:spLocks noGrp="1"/>
          </p:cNvSpPr>
          <p:nvPr>
            <p:ph idx="1"/>
          </p:nvPr>
        </p:nvSpPr>
        <p:spPr>
          <a:xfrm>
            <a:off x="457200" y="1143000"/>
            <a:ext cx="8229600" cy="4983163"/>
          </a:xfrm>
        </p:spPr>
        <p:txBody>
          <a:bodyPr/>
          <a:lstStyle/>
          <a:p>
            <a:r>
              <a:rPr lang="en-US" altLang="en-US"/>
              <a:t>It ensures that the given capacity is the minimum to the current capacity. If it is greater than the current capacity, it increases the capacity by (oldcapacity*2)+2.</a:t>
            </a:r>
          </a:p>
          <a:p>
            <a:pPr>
              <a:buFont typeface="Arial" panose="020B0604020202020204" pitchFamily="34" charset="0"/>
              <a:buNone/>
            </a:pPr>
            <a:r>
              <a:rPr lang="en-US" altLang="en-US"/>
              <a:t>Ex:</a:t>
            </a:r>
          </a:p>
          <a:p>
            <a:pPr>
              <a:buFont typeface="Arial" panose="020B0604020202020204" pitchFamily="34" charset="0"/>
              <a:buNone/>
            </a:pPr>
            <a:r>
              <a:rPr lang="en-US" altLang="en-US"/>
              <a:t>If current capacity is:70</a:t>
            </a:r>
          </a:p>
          <a:p>
            <a:pPr>
              <a:buFont typeface="Arial" panose="020B0604020202020204" pitchFamily="34" charset="0"/>
              <a:buNone/>
            </a:pPr>
            <a:r>
              <a:rPr lang="en-US" altLang="en-US"/>
              <a:t>sb.ensureCapacity(70); // no change</a:t>
            </a:r>
          </a:p>
          <a:p>
            <a:pPr>
              <a:buFont typeface="Arial" panose="020B0604020202020204" pitchFamily="34" charset="0"/>
              <a:buNone/>
            </a:pPr>
            <a:r>
              <a:rPr lang="en-US" altLang="en-US"/>
              <a:t>But </a:t>
            </a:r>
          </a:p>
          <a:p>
            <a:pPr>
              <a:buFont typeface="Arial" panose="020B0604020202020204" pitchFamily="34" charset="0"/>
              <a:buNone/>
            </a:pPr>
            <a:r>
              <a:rPr lang="en-US" altLang="en-US"/>
              <a:t>sb.ensureCapacity(71); // cahnge now 142</a:t>
            </a:r>
          </a:p>
          <a:p>
            <a:pPr>
              <a:buFont typeface="Arial" panose="020B0604020202020204" pitchFamily="34" charset="0"/>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7CE740D-B253-4711-843C-ED809AB0E5DB}"/>
              </a:ext>
            </a:extLst>
          </p:cNvPr>
          <p:cNvSpPr>
            <a:spLocks noGrp="1"/>
          </p:cNvSpPr>
          <p:nvPr>
            <p:ph type="title"/>
          </p:nvPr>
        </p:nvSpPr>
        <p:spPr/>
        <p:txBody>
          <a:bodyPr/>
          <a:lstStyle/>
          <a:p>
            <a:pPr eaLnBrk="1" hangingPunct="1"/>
            <a:endParaRPr lang="en-US" altLang="en-US"/>
          </a:p>
        </p:txBody>
      </p:sp>
      <p:sp>
        <p:nvSpPr>
          <p:cNvPr id="3" name="Content Placeholder 2">
            <a:extLst>
              <a:ext uri="{FF2B5EF4-FFF2-40B4-BE49-F238E27FC236}">
                <a16:creationId xmlns:a16="http://schemas.microsoft.com/office/drawing/2014/main" id="{4A3D691B-AFEC-458B-9A90-60DC3082B09D}"/>
              </a:ext>
            </a:extLst>
          </p:cNvPr>
          <p:cNvSpPr>
            <a:spLocks noGrp="1"/>
          </p:cNvSpPr>
          <p:nvPr>
            <p:ph idx="1"/>
          </p:nvPr>
        </p:nvSpPr>
        <p:spPr/>
        <p:txBody>
          <a:bodyPr rtlCol="0">
            <a:normAutofit lnSpcReduction="10000"/>
          </a:bodyPr>
          <a:lstStyle/>
          <a:p>
            <a:pPr eaLnBrk="1" fontAlgn="auto" hangingPunct="1">
              <a:spcAft>
                <a:spcPts val="0"/>
              </a:spcAft>
              <a:defRPr/>
            </a:pPr>
            <a:r>
              <a:rPr lang="en-US" dirty="0"/>
              <a:t>Keyword: extends and implements</a:t>
            </a:r>
          </a:p>
          <a:p>
            <a:pPr eaLnBrk="1" fontAlgn="auto" hangingPunct="1">
              <a:spcAft>
                <a:spcPts val="0"/>
              </a:spcAft>
              <a:defRPr/>
            </a:pPr>
            <a:r>
              <a:rPr lang="en-US" dirty="0"/>
              <a:t>Used in case of inheritance:</a:t>
            </a:r>
          </a:p>
          <a:p>
            <a:pPr eaLnBrk="1" fontAlgn="auto" hangingPunct="1">
              <a:spcAft>
                <a:spcPts val="0"/>
              </a:spcAft>
              <a:defRPr/>
            </a:pPr>
            <a:r>
              <a:rPr lang="en-US" dirty="0"/>
              <a:t>Class to class-extends</a:t>
            </a:r>
          </a:p>
          <a:p>
            <a:pPr eaLnBrk="1" fontAlgn="auto" hangingPunct="1">
              <a:spcAft>
                <a:spcPts val="0"/>
              </a:spcAft>
              <a:buFont typeface="Arial" panose="020B0604020202020204" pitchFamily="34" charset="0"/>
              <a:buNone/>
              <a:defRPr/>
            </a:pPr>
            <a:r>
              <a:rPr lang="en-US" dirty="0"/>
              <a:t>(class classA extends  classB)</a:t>
            </a:r>
          </a:p>
          <a:p>
            <a:pPr eaLnBrk="1" fontAlgn="auto" hangingPunct="1">
              <a:spcAft>
                <a:spcPts val="0"/>
              </a:spcAft>
              <a:defRPr/>
            </a:pPr>
            <a:r>
              <a:rPr lang="en-US" dirty="0"/>
              <a:t>Interface to interface: extends</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defRPr/>
            </a:pPr>
            <a:r>
              <a:rPr lang="en-US" dirty="0"/>
              <a:t>Class to interfcae: implements</a:t>
            </a:r>
          </a:p>
          <a:p>
            <a:pPr eaLnBrk="1" fontAlgn="auto" hangingPunct="1">
              <a:spcAft>
                <a:spcPts val="0"/>
              </a:spcAft>
              <a:buFont typeface="Arial" panose="020B0604020202020204" pitchFamily="34" charset="0"/>
              <a:buNone/>
              <a:defRPr/>
            </a:pPr>
            <a:r>
              <a:rPr lang="en-US" dirty="0"/>
              <a:t>(class classA implements interfaceA)</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F02E5621-786D-4C22-9F0F-A8746739D082}"/>
              </a:ext>
            </a:extLst>
          </p:cNvPr>
          <p:cNvSpPr>
            <a:spLocks noGrp="1"/>
          </p:cNvSpPr>
          <p:nvPr>
            <p:ph type="title"/>
          </p:nvPr>
        </p:nvSpPr>
        <p:spPr>
          <a:xfrm>
            <a:off x="457200" y="274638"/>
            <a:ext cx="8229600" cy="715962"/>
          </a:xfrm>
        </p:spPr>
        <p:txBody>
          <a:bodyPr>
            <a:normAutofit fontScale="90000"/>
          </a:bodyPr>
          <a:lstStyle/>
          <a:p>
            <a:pPr algn="l"/>
            <a:br>
              <a:rPr lang="en-US" altLang="en-US" b="1" i="1"/>
            </a:br>
            <a:r>
              <a:rPr lang="en-US" altLang="en-US" b="1" i="1"/>
              <a:t>insert()</a:t>
            </a:r>
            <a:br>
              <a:rPr lang="en-US" altLang="en-US" b="1" i="1"/>
            </a:br>
            <a:endParaRPr lang="en-US" altLang="en-US"/>
          </a:p>
        </p:txBody>
      </p:sp>
      <p:sp>
        <p:nvSpPr>
          <p:cNvPr id="73731" name="Content Placeholder 2">
            <a:extLst>
              <a:ext uri="{FF2B5EF4-FFF2-40B4-BE49-F238E27FC236}">
                <a16:creationId xmlns:a16="http://schemas.microsoft.com/office/drawing/2014/main" id="{6DF948F8-1F08-43CB-B57F-F501FED740E7}"/>
              </a:ext>
            </a:extLst>
          </p:cNvPr>
          <p:cNvSpPr>
            <a:spLocks noGrp="1"/>
          </p:cNvSpPr>
          <p:nvPr>
            <p:ph idx="1"/>
          </p:nvPr>
        </p:nvSpPr>
        <p:spPr>
          <a:xfrm>
            <a:off x="457200" y="1219200"/>
            <a:ext cx="8229600" cy="4906963"/>
          </a:xfrm>
        </p:spPr>
        <p:txBody>
          <a:bodyPr/>
          <a:lstStyle/>
          <a:p>
            <a:r>
              <a:rPr lang="en-US" altLang="en-US"/>
              <a:t>It is used to inserts the string at the specified position.</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StringBufferClassReference.insert(pos,string)</a:t>
            </a:r>
          </a:p>
          <a:p>
            <a:pPr>
              <a:buFont typeface="Arial" panose="020B0604020202020204" pitchFamily="34" charset="0"/>
              <a:buNone/>
            </a:pPr>
            <a:endParaRPr lang="en-US" altLang="en-US"/>
          </a:p>
          <a:p>
            <a:pPr>
              <a:buFont typeface="Arial" panose="020B0604020202020204" pitchFamily="34" charset="0"/>
              <a:buNone/>
            </a:pPr>
            <a:r>
              <a:rPr lang="en-US" altLang="en-US"/>
              <a:t>It is used to reverses the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StringBufferClassReference.reverse()</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Title 1">
            <a:extLst>
              <a:ext uri="{FF2B5EF4-FFF2-40B4-BE49-F238E27FC236}">
                <a16:creationId xmlns:a16="http://schemas.microsoft.com/office/drawing/2014/main" id="{9A3033F9-A299-4306-8B9E-EE9919EE3685}"/>
              </a:ext>
            </a:extLst>
          </p:cNvPr>
          <p:cNvSpPr txBox="1">
            <a:spLocks/>
          </p:cNvSpPr>
          <p:nvPr/>
        </p:nvSpPr>
        <p:spPr bwMode="auto">
          <a:xfrm>
            <a:off x="457200" y="3429000"/>
            <a:ext cx="8229600" cy="715963"/>
          </a:xfrm>
          <a:prstGeom prst="rect">
            <a:avLst/>
          </a:prstGeom>
          <a:noFill/>
          <a:ln w="9525">
            <a:noFill/>
            <a:miter lim="800000"/>
            <a:headEnd/>
            <a:tailEnd/>
          </a:ln>
        </p:spPr>
        <p:txBody>
          <a:bodyPr anchor="ctr"/>
          <a:lstStyle/>
          <a:p>
            <a:pPr eaLnBrk="0" hangingPunct="0">
              <a:defRPr/>
            </a:pPr>
            <a:br>
              <a:rPr lang="en-US" sz="4400" b="1" i="1" dirty="0">
                <a:latin typeface="+mj-lt"/>
                <a:ea typeface="+mj-ea"/>
                <a:cs typeface="+mj-cs"/>
              </a:rPr>
            </a:br>
            <a:r>
              <a:rPr lang="en-US" sz="4400" b="1" i="1" dirty="0">
                <a:latin typeface="+mj-lt"/>
                <a:ea typeface="+mj-ea"/>
                <a:cs typeface="+mj-cs"/>
              </a:rPr>
              <a:t>reverse()</a:t>
            </a:r>
            <a:br>
              <a:rPr lang="en-US" sz="4400" b="1" i="1" dirty="0">
                <a:latin typeface="+mj-lt"/>
                <a:ea typeface="+mj-ea"/>
                <a:cs typeface="+mj-cs"/>
              </a:rPr>
            </a:br>
            <a:endParaRPr lang="en-US" sz="4400" dirty="0">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9EFB5C9F-BFCA-4140-B5B7-BA447542E649}"/>
              </a:ext>
            </a:extLst>
          </p:cNvPr>
          <p:cNvSpPr>
            <a:spLocks noGrp="1"/>
          </p:cNvSpPr>
          <p:nvPr>
            <p:ph idx="1"/>
          </p:nvPr>
        </p:nvSpPr>
        <p:spPr>
          <a:xfrm>
            <a:off x="457200" y="457200"/>
            <a:ext cx="8534400" cy="5668963"/>
          </a:xfrm>
        </p:spPr>
        <p:txBody>
          <a:bodyPr>
            <a:normAutofit fontScale="92500" lnSpcReduction="10000"/>
          </a:bodyPr>
          <a:lstStyle/>
          <a:p>
            <a:r>
              <a:rPr lang="en-US" altLang="en-US" b="1"/>
              <a:t>replace():</a:t>
            </a:r>
          </a:p>
          <a:p>
            <a:pPr>
              <a:buFont typeface="Arial" panose="020B0604020202020204" pitchFamily="34" charset="0"/>
              <a:buNone/>
            </a:pPr>
            <a:r>
              <a:rPr lang="en-US" altLang="en-US"/>
              <a:t>replaces the string from the specified startingIndex and endingIndex.</a:t>
            </a:r>
          </a:p>
          <a:p>
            <a:pPr>
              <a:buFont typeface="Arial" panose="020B0604020202020204" pitchFamily="34" charset="0"/>
              <a:buNone/>
            </a:pPr>
            <a:r>
              <a:rPr lang="en-US" altLang="en-US" b="1"/>
              <a:t>Syntax:</a:t>
            </a:r>
          </a:p>
          <a:p>
            <a:pPr>
              <a:buFont typeface="Arial" panose="020B0604020202020204" pitchFamily="34" charset="0"/>
              <a:buNone/>
            </a:pPr>
            <a:r>
              <a:rPr lang="en-US" altLang="en-US"/>
              <a:t>StringBufferClassReference.replace(startingIndex, endingIndex, newstring)</a:t>
            </a:r>
          </a:p>
          <a:p>
            <a:pPr>
              <a:buFont typeface="Arial" panose="020B0604020202020204" pitchFamily="34" charset="0"/>
              <a:buNone/>
            </a:pPr>
            <a:r>
              <a:rPr lang="en-US" altLang="en-US"/>
              <a:t>e.g:</a:t>
            </a:r>
          </a:p>
          <a:p>
            <a:pPr>
              <a:buFont typeface="Arial" panose="020B0604020202020204" pitchFamily="34" charset="0"/>
              <a:buNone/>
            </a:pPr>
            <a:endParaRPr lang="en-US" altLang="en-US"/>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sb.replace(1,3,“kumar");  </a:t>
            </a:r>
          </a:p>
          <a:p>
            <a:pPr>
              <a:buFont typeface="Arial" panose="020B0604020202020204" pitchFamily="34" charset="0"/>
              <a:buNone/>
            </a:pPr>
            <a:r>
              <a:rPr lang="en-US" altLang="en-US"/>
              <a:t>System.out.println(sb);//Hkumarlo  </a:t>
            </a:r>
          </a:p>
          <a:p>
            <a:pPr>
              <a:buFont typeface="Arial" panose="020B0604020202020204" pitchFamily="34" charset="0"/>
              <a:buNone/>
            </a:pP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143D91C-DB56-48B0-8942-47FC42C1348A}"/>
              </a:ext>
            </a:extLst>
          </p:cNvPr>
          <p:cNvSpPr>
            <a:spLocks noGrp="1"/>
          </p:cNvSpPr>
          <p:nvPr>
            <p:ph idx="1"/>
          </p:nvPr>
        </p:nvSpPr>
        <p:spPr>
          <a:xfrm>
            <a:off x="457200" y="457200"/>
            <a:ext cx="8229600" cy="6172200"/>
          </a:xfrm>
        </p:spPr>
        <p:txBody>
          <a:bodyPr/>
          <a:lstStyle/>
          <a:p>
            <a:r>
              <a:rPr lang="en-US" altLang="en-US" b="1"/>
              <a:t>length()</a:t>
            </a:r>
            <a:r>
              <a:rPr lang="en-US" altLang="en-US"/>
              <a:t> : to find the length of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StringBufferClassReference.length()</a:t>
            </a:r>
          </a:p>
          <a:p>
            <a:r>
              <a:rPr lang="en-US" altLang="en-US" b="1"/>
              <a:t>delete(): </a:t>
            </a:r>
            <a:r>
              <a:rPr lang="en-US" altLang="en-US"/>
              <a:t>deletes the string from the specified startingIndex to endingIndex.</a:t>
            </a:r>
          </a:p>
          <a:p>
            <a:pPr>
              <a:buFont typeface="Arial" panose="020B0604020202020204" pitchFamily="34" charset="0"/>
              <a:buNone/>
            </a:pPr>
            <a:r>
              <a:rPr lang="en-US" altLang="en-US" b="1"/>
              <a:t>Syntax:</a:t>
            </a:r>
            <a:r>
              <a:rPr lang="en-US" altLang="en-US"/>
              <a:t>StringBufferClassReference.delete(startingIndex,endingIndex)</a:t>
            </a:r>
            <a:endParaRPr lang="en-US" altLang="en-US" b="1"/>
          </a:p>
          <a:p>
            <a:pPr>
              <a:buFont typeface="Arial" panose="020B0604020202020204" pitchFamily="34" charset="0"/>
              <a:buNone/>
            </a:pPr>
            <a:r>
              <a:rPr lang="en-US" altLang="en-US"/>
              <a:t>e.g:</a:t>
            </a:r>
          </a:p>
          <a:p>
            <a:pPr>
              <a:buFont typeface="Arial" panose="020B0604020202020204" pitchFamily="34" charset="0"/>
              <a:buNone/>
            </a:pPr>
            <a:r>
              <a:rPr lang="en-US" altLang="en-US" sz="2400"/>
              <a:t>StringBuffer sb=</a:t>
            </a:r>
            <a:r>
              <a:rPr lang="en-US" altLang="en-US" sz="2400" b="1"/>
              <a:t>new</a:t>
            </a:r>
            <a:r>
              <a:rPr lang="en-US" altLang="en-US" sz="2400"/>
              <a:t> StringBuffer("Hello");  </a:t>
            </a:r>
          </a:p>
          <a:p>
            <a:pPr>
              <a:buFont typeface="Arial" panose="020B0604020202020204" pitchFamily="34" charset="0"/>
              <a:buNone/>
            </a:pPr>
            <a:r>
              <a:rPr lang="en-US" altLang="en-US" sz="2400"/>
              <a:t>sb.delete(1,3);  </a:t>
            </a:r>
          </a:p>
          <a:p>
            <a:pPr>
              <a:buFont typeface="Arial" panose="020B0604020202020204" pitchFamily="34" charset="0"/>
              <a:buNone/>
            </a:pPr>
            <a:r>
              <a:rPr lang="en-US" altLang="en-US" sz="2400"/>
              <a:t>System.out.println(sb);//Hlo  </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DE23882F-E83D-4B38-BBB7-443118E4DAC6}"/>
              </a:ext>
            </a:extLst>
          </p:cNvPr>
          <p:cNvSpPr>
            <a:spLocks noGrp="1"/>
          </p:cNvSpPr>
          <p:nvPr>
            <p:ph idx="1"/>
          </p:nvPr>
        </p:nvSpPr>
        <p:spPr>
          <a:xfrm>
            <a:off x="457200" y="685800"/>
            <a:ext cx="8229600" cy="5440363"/>
          </a:xfrm>
        </p:spPr>
        <p:txBody>
          <a:bodyPr/>
          <a:lstStyle/>
          <a:p>
            <a:r>
              <a:rPr lang="en-US" altLang="en-US" b="1"/>
              <a:t>deleteCharAt():</a:t>
            </a:r>
          </a:p>
          <a:p>
            <a:pPr>
              <a:buFont typeface="Arial" panose="020B0604020202020204" pitchFamily="34" charset="0"/>
              <a:buNone/>
            </a:pPr>
            <a:r>
              <a:rPr lang="en-US" altLang="en-US"/>
              <a:t>deletes the character at the index specified by </a:t>
            </a:r>
            <a:r>
              <a:rPr lang="en-US" altLang="en-US" i="1"/>
              <a:t>loc.</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StringBufferClassReference.deleteCharAt(int loc)</a:t>
            </a:r>
          </a:p>
          <a:p>
            <a:pPr>
              <a:buFont typeface="Arial" panose="020B0604020202020204" pitchFamily="34" charset="0"/>
              <a:buNone/>
            </a:pPr>
            <a:r>
              <a:rPr lang="en-US" altLang="en-US"/>
              <a:t>e.g:</a:t>
            </a:r>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sb.deleteCharAt(3);  </a:t>
            </a:r>
          </a:p>
          <a:p>
            <a:pPr>
              <a:buFont typeface="Arial" panose="020B0604020202020204" pitchFamily="34" charset="0"/>
              <a:buNone/>
            </a:pPr>
            <a:r>
              <a:rPr lang="en-US" altLang="en-US"/>
              <a:t>System.out.println(sb);//Helo  </a:t>
            </a:r>
          </a:p>
          <a:p>
            <a:pPr>
              <a:buFont typeface="Arial" panose="020B0604020202020204" pitchFamily="34" charset="0"/>
              <a:buNone/>
            </a:pPr>
            <a:endParaRPr lang="en-US" altLang="en-US" b="1"/>
          </a:p>
          <a:p>
            <a:pPr>
              <a:buFont typeface="Arial" panose="020B0604020202020204" pitchFamily="34" charset="0"/>
              <a:buNone/>
            </a:pP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B3080DEC-D929-44CA-A535-FA5D1AF0C3D6}"/>
              </a:ext>
            </a:extLst>
          </p:cNvPr>
          <p:cNvSpPr>
            <a:spLocks noGrp="1"/>
          </p:cNvSpPr>
          <p:nvPr>
            <p:ph type="title"/>
          </p:nvPr>
        </p:nvSpPr>
        <p:spPr>
          <a:xfrm>
            <a:off x="457200" y="274638"/>
            <a:ext cx="8229600" cy="792162"/>
          </a:xfrm>
        </p:spPr>
        <p:txBody>
          <a:bodyPr/>
          <a:lstStyle/>
          <a:p>
            <a:pPr algn="l"/>
            <a:r>
              <a:rPr lang="en-US" altLang="en-US" b="1"/>
              <a:t>substring()</a:t>
            </a:r>
          </a:p>
        </p:txBody>
      </p:sp>
      <p:sp>
        <p:nvSpPr>
          <p:cNvPr id="77827" name="Content Placeholder 2">
            <a:extLst>
              <a:ext uri="{FF2B5EF4-FFF2-40B4-BE49-F238E27FC236}">
                <a16:creationId xmlns:a16="http://schemas.microsoft.com/office/drawing/2014/main" id="{455E6D71-2D3A-4229-B62D-0D958073544F}"/>
              </a:ext>
            </a:extLst>
          </p:cNvPr>
          <p:cNvSpPr>
            <a:spLocks noGrp="1"/>
          </p:cNvSpPr>
          <p:nvPr>
            <p:ph idx="1"/>
          </p:nvPr>
        </p:nvSpPr>
        <p:spPr/>
        <p:txBody>
          <a:bodyPr/>
          <a:lstStyle/>
          <a:p>
            <a:r>
              <a:rPr lang="en-US" altLang="en-US"/>
              <a:t>is used to return the substring from the specified startingIndex and endingIndex.</a:t>
            </a:r>
          </a:p>
          <a:p>
            <a:pPr>
              <a:buFont typeface="Arial" panose="020B0604020202020204" pitchFamily="34" charset="0"/>
              <a:buNone/>
            </a:pPr>
            <a:r>
              <a:rPr lang="en-US" altLang="en-US"/>
              <a:t>Syntax:</a:t>
            </a:r>
          </a:p>
          <a:p>
            <a:pPr>
              <a:buFont typeface="Arial" panose="020B0604020202020204" pitchFamily="34" charset="0"/>
              <a:buNone/>
            </a:pPr>
            <a:r>
              <a:rPr lang="en-US" altLang="en-US"/>
              <a:t>substring(int startingIndex, int endingIndex)</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BD37CB1F-66BA-4EBB-8045-D6A1BE28BDA9}"/>
              </a:ext>
            </a:extLst>
          </p:cNvPr>
          <p:cNvSpPr>
            <a:spLocks noGrp="1"/>
          </p:cNvSpPr>
          <p:nvPr>
            <p:ph type="title"/>
          </p:nvPr>
        </p:nvSpPr>
        <p:spPr/>
        <p:txBody>
          <a:bodyPr>
            <a:normAutofit fontScale="90000"/>
          </a:bodyPr>
          <a:lstStyle/>
          <a:p>
            <a:r>
              <a:rPr lang="en-US" altLang="en-US"/>
              <a:t>using the Java API Docs</a:t>
            </a:r>
            <a:br>
              <a:rPr lang="en-US" altLang="en-US"/>
            </a:br>
            <a:endParaRPr lang="en-US" altLang="en-US"/>
          </a:p>
        </p:txBody>
      </p:sp>
      <p:sp>
        <p:nvSpPr>
          <p:cNvPr id="78851" name="Content Placeholder 2">
            <a:extLst>
              <a:ext uri="{FF2B5EF4-FFF2-40B4-BE49-F238E27FC236}">
                <a16:creationId xmlns:a16="http://schemas.microsoft.com/office/drawing/2014/main" id="{ABFE54ED-CEBF-4A53-AB18-BAAE9EDA8AC5}"/>
              </a:ext>
            </a:extLst>
          </p:cNvPr>
          <p:cNvSpPr>
            <a:spLocks noGrp="1"/>
          </p:cNvSpPr>
          <p:nvPr>
            <p:ph idx="1"/>
          </p:nvPr>
        </p:nvSpPr>
        <p:spPr/>
        <p:txBody>
          <a:bodyPr/>
          <a:lstStyle/>
          <a:p>
            <a:r>
              <a:rPr lang="en-US" altLang="en-US"/>
              <a:t>How to Create Java API Documentation?</a:t>
            </a:r>
          </a:p>
          <a:p>
            <a:pPr>
              <a:buFont typeface="Arial" panose="020B0604020202020204" pitchFamily="34" charset="0"/>
              <a:buNone/>
            </a:pPr>
            <a:r>
              <a:rPr lang="en-US" altLang="en-US"/>
              <a:t>Ans: By using javadoc command in command line</a:t>
            </a:r>
          </a:p>
          <a:p>
            <a:pPr>
              <a:buFont typeface="Arial" panose="020B0604020202020204" pitchFamily="34" charset="0"/>
              <a:buNone/>
            </a:pPr>
            <a:r>
              <a:rPr lang="en-US" altLang="en-US"/>
              <a:t>Ex:</a:t>
            </a:r>
          </a:p>
          <a:p>
            <a:pPr>
              <a:buFont typeface="Arial" panose="020B0604020202020204" pitchFamily="34" charset="0"/>
              <a:buNone/>
            </a:pPr>
            <a:r>
              <a:rPr lang="en-US" altLang="en-US"/>
              <a:t>C:&gt; javadoc filename.java</a:t>
            </a:r>
          </a:p>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26F1AA86-64F6-4AFE-8BB8-731DA6B13B9F}"/>
              </a:ext>
            </a:extLst>
          </p:cNvPr>
          <p:cNvSpPr>
            <a:spLocks noGrp="1"/>
          </p:cNvSpPr>
          <p:nvPr>
            <p:ph type="title"/>
          </p:nvPr>
        </p:nvSpPr>
        <p:spPr/>
        <p:txBody>
          <a:bodyPr/>
          <a:lstStyle/>
          <a:p>
            <a:r>
              <a:rPr lang="en-US" altLang="en-US"/>
              <a:t>promoting and casting variables</a:t>
            </a:r>
          </a:p>
        </p:txBody>
      </p:sp>
      <p:sp>
        <p:nvSpPr>
          <p:cNvPr id="79875" name="Content Placeholder 2">
            <a:extLst>
              <a:ext uri="{FF2B5EF4-FFF2-40B4-BE49-F238E27FC236}">
                <a16:creationId xmlns:a16="http://schemas.microsoft.com/office/drawing/2014/main" id="{12E1194C-5977-4967-A65B-7CB15E0D6C77}"/>
              </a:ext>
            </a:extLst>
          </p:cNvPr>
          <p:cNvSpPr>
            <a:spLocks noGrp="1"/>
          </p:cNvSpPr>
          <p:nvPr>
            <p:ph idx="1"/>
          </p:nvPr>
        </p:nvSpPr>
        <p:spPr/>
        <p:txBody>
          <a:bodyPr>
            <a:normAutofit fontScale="92500" lnSpcReduction="10000"/>
          </a:bodyPr>
          <a:lstStyle/>
          <a:p>
            <a:pPr>
              <a:buFont typeface="Arial" panose="020B0604020202020204" pitchFamily="34" charset="0"/>
              <a:buNone/>
            </a:pPr>
            <a:r>
              <a:rPr lang="en-US" altLang="en-US"/>
              <a:t>Type conversion in Java</a:t>
            </a:r>
          </a:p>
          <a:p>
            <a:r>
              <a:rPr lang="en-US" altLang="en-US"/>
              <a:t>Implicit or Automatic Type Conversion</a:t>
            </a:r>
          </a:p>
          <a:p>
            <a:r>
              <a:rPr lang="en-US" altLang="en-US"/>
              <a:t>Explicit Type Conversion </a:t>
            </a:r>
          </a:p>
          <a:p>
            <a:pPr>
              <a:buFont typeface="Arial" panose="020B0604020202020204" pitchFamily="34" charset="0"/>
              <a:buNone/>
            </a:pPr>
            <a:r>
              <a:rPr lang="en-US" altLang="en-US"/>
              <a:t>Implicit: When we assign value of a smaller data type to a bigger data type.</a:t>
            </a:r>
          </a:p>
          <a:p>
            <a:pPr>
              <a:buFont typeface="Arial" panose="020B0604020202020204" pitchFamily="34" charset="0"/>
              <a:buNone/>
            </a:pPr>
            <a:r>
              <a:rPr lang="en-US" altLang="en-US"/>
              <a:t>Ex: int i = 100;  </a:t>
            </a:r>
          </a:p>
          <a:p>
            <a:pPr>
              <a:buFont typeface="Arial" panose="020B0604020202020204" pitchFamily="34" charset="0"/>
              <a:buNone/>
            </a:pPr>
            <a:r>
              <a:rPr lang="en-US" altLang="en-US"/>
              <a:t>            //automatic type conversion </a:t>
            </a:r>
          </a:p>
          <a:p>
            <a:pPr>
              <a:buFont typeface="Arial" panose="020B0604020202020204" pitchFamily="34" charset="0"/>
              <a:buNone/>
            </a:pPr>
            <a:r>
              <a:rPr lang="en-US" altLang="en-US"/>
              <a:t>        long l = i;  </a:t>
            </a:r>
          </a:p>
          <a:p>
            <a:pPr>
              <a:buFont typeface="Arial" panose="020B0604020202020204" pitchFamily="34" charset="0"/>
              <a:buNone/>
            </a:pPr>
            <a:r>
              <a:rPr lang="en-US" altLang="en-US"/>
              <a:t>      </a:t>
            </a:r>
          </a:p>
          <a:p>
            <a:pPr>
              <a:buFont typeface="Arial" panose="020B0604020202020204" pitchFamily="34" charset="0"/>
              <a:buNone/>
            </a:pPr>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21E7CA3C-0C9D-4309-8634-D82DB976E2BD}"/>
              </a:ext>
            </a:extLst>
          </p:cNvPr>
          <p:cNvSpPr>
            <a:spLocks noGrp="1"/>
          </p:cNvSpPr>
          <p:nvPr>
            <p:ph type="title"/>
          </p:nvPr>
        </p:nvSpPr>
        <p:spPr/>
        <p:txBody>
          <a:bodyPr>
            <a:normAutofit fontScale="90000"/>
          </a:bodyPr>
          <a:lstStyle/>
          <a:p>
            <a:r>
              <a:rPr lang="en-US" altLang="en-US"/>
              <a:t>Explicit Type Conversion </a:t>
            </a:r>
            <a:br>
              <a:rPr lang="en-US" altLang="en-US"/>
            </a:br>
            <a:endParaRPr lang="en-US" altLang="en-US"/>
          </a:p>
        </p:txBody>
      </p:sp>
      <p:sp>
        <p:nvSpPr>
          <p:cNvPr id="80899" name="Content Placeholder 2">
            <a:extLst>
              <a:ext uri="{FF2B5EF4-FFF2-40B4-BE49-F238E27FC236}">
                <a16:creationId xmlns:a16="http://schemas.microsoft.com/office/drawing/2014/main" id="{860388A1-628C-45DC-A7DD-323FCE96C4D6}"/>
              </a:ext>
            </a:extLst>
          </p:cNvPr>
          <p:cNvSpPr>
            <a:spLocks noGrp="1"/>
          </p:cNvSpPr>
          <p:nvPr>
            <p:ph idx="1"/>
          </p:nvPr>
        </p:nvSpPr>
        <p:spPr/>
        <p:txBody>
          <a:bodyPr/>
          <a:lstStyle/>
          <a:p>
            <a:r>
              <a:rPr lang="en-US" altLang="en-US"/>
              <a:t>larger data type to a smaller data type we perform explicit type casting.</a:t>
            </a:r>
          </a:p>
          <a:p>
            <a:pPr>
              <a:buFont typeface="Arial" panose="020B0604020202020204" pitchFamily="34" charset="0"/>
              <a:buNone/>
            </a:pPr>
            <a:r>
              <a:rPr lang="en-US" altLang="en-US"/>
              <a:t>Ex:</a:t>
            </a:r>
          </a:p>
          <a:p>
            <a:pPr>
              <a:buFont typeface="Arial" panose="020B0604020202020204" pitchFamily="34" charset="0"/>
              <a:buNone/>
            </a:pPr>
            <a:r>
              <a:rPr lang="en-US" altLang="en-US"/>
              <a:t> byte b;  </a:t>
            </a:r>
          </a:p>
          <a:p>
            <a:pPr>
              <a:buFont typeface="Arial" panose="020B0604020202020204" pitchFamily="34" charset="0"/>
              <a:buNone/>
            </a:pPr>
            <a:r>
              <a:rPr lang="en-US" altLang="en-US"/>
              <a:t> int i = 257; </a:t>
            </a:r>
          </a:p>
          <a:p>
            <a:pPr>
              <a:buFont typeface="Arial" panose="020B0604020202020204" pitchFamily="34" charset="0"/>
              <a:buNone/>
            </a:pPr>
            <a:r>
              <a:rPr lang="en-US" altLang="en-US"/>
              <a:t> b=(byte) I;</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1E47-6D71-4A50-8465-36B8CDD006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578A67-7E6F-477B-BC19-2B3AB475D3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1951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50"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1C41DC7-82EE-46FD-96CB-D5843BEB5B65}"/>
              </a:ext>
            </a:extLst>
          </p:cNvPr>
          <p:cNvSpPr>
            <a:spLocks noGrp="1"/>
          </p:cNvSpPr>
          <p:nvPr>
            <p:ph type="title"/>
          </p:nvPr>
        </p:nvSpPr>
        <p:spPr/>
        <p:txBody>
          <a:bodyPr/>
          <a:lstStyle/>
          <a:p>
            <a:pPr eaLnBrk="1" hangingPunct="1"/>
            <a:r>
              <a:rPr lang="en-US" altLang="en-US" b="1"/>
              <a:t>Iterator interface</a:t>
            </a:r>
            <a:r>
              <a:rPr lang="en-US" altLang="en-US"/>
              <a:t> </a:t>
            </a:r>
          </a:p>
        </p:txBody>
      </p:sp>
      <p:sp>
        <p:nvSpPr>
          <p:cNvPr id="3" name="Content Placeholder 2">
            <a:extLst>
              <a:ext uri="{FF2B5EF4-FFF2-40B4-BE49-F238E27FC236}">
                <a16:creationId xmlns:a16="http://schemas.microsoft.com/office/drawing/2014/main" id="{CD5451F1-D948-4CCB-B212-87345E80D7D4}"/>
              </a:ext>
            </a:extLst>
          </p:cNvPr>
          <p:cNvSpPr>
            <a:spLocks noGrp="1"/>
          </p:cNvSpPr>
          <p:nvPr>
            <p:ph idx="1"/>
          </p:nvPr>
        </p:nvSpPr>
        <p:spPr>
          <a:xfrm>
            <a:off x="457200" y="1371600"/>
            <a:ext cx="8229600" cy="4754563"/>
          </a:xfrm>
        </p:spPr>
        <p:txBody>
          <a:bodyPr rtlCol="0">
            <a:normAutofit fontScale="92500" lnSpcReduction="20000"/>
          </a:bodyPr>
          <a:lstStyle/>
          <a:p>
            <a:pPr eaLnBrk="1" fontAlgn="auto" hangingPunct="1">
              <a:spcAft>
                <a:spcPts val="0"/>
              </a:spcAft>
              <a:defRPr/>
            </a:pPr>
            <a:r>
              <a:rPr lang="en-US" dirty="0"/>
              <a:t> Iterator is an interface that iterates the elements.</a:t>
            </a:r>
          </a:p>
          <a:p>
            <a:pPr eaLnBrk="1" fontAlgn="auto" hangingPunct="1">
              <a:spcAft>
                <a:spcPts val="0"/>
              </a:spcAft>
              <a:defRPr/>
            </a:pPr>
            <a:r>
              <a:rPr lang="en-US" dirty="0"/>
              <a:t>Iterator can traverse elements in a collection only in forward direction. </a:t>
            </a:r>
          </a:p>
          <a:p>
            <a:pPr eaLnBrk="1" fontAlgn="auto" hangingPunct="1">
              <a:spcAft>
                <a:spcPts val="0"/>
              </a:spcAft>
              <a:defRPr/>
            </a:pPr>
            <a:r>
              <a:rPr lang="en-US" dirty="0"/>
              <a:t> It is used to traverse the list and modify the elements. </a:t>
            </a:r>
            <a:r>
              <a:rPr lang="en-US" b="1" dirty="0"/>
              <a:t>Iterator interface </a:t>
            </a:r>
            <a:r>
              <a:rPr lang="en-US" dirty="0"/>
              <a:t>has three methods:</a:t>
            </a:r>
          </a:p>
          <a:p>
            <a:pPr eaLnBrk="1" fontAlgn="auto" hangingPunct="1">
              <a:spcAft>
                <a:spcPts val="0"/>
              </a:spcAft>
              <a:defRPr/>
            </a:pPr>
            <a:r>
              <a:rPr lang="en-US" b="1" dirty="0"/>
              <a:t>public boolean hasNext()</a:t>
            </a:r>
            <a:r>
              <a:rPr lang="en-US" dirty="0"/>
              <a:t> – This method returns true if the iterator has more elements.</a:t>
            </a:r>
          </a:p>
          <a:p>
            <a:pPr eaLnBrk="1" fontAlgn="auto" hangingPunct="1">
              <a:spcAft>
                <a:spcPts val="0"/>
              </a:spcAft>
              <a:defRPr/>
            </a:pPr>
            <a:r>
              <a:rPr lang="en-US" b="1" dirty="0"/>
              <a:t>public object next()</a:t>
            </a:r>
            <a:r>
              <a:rPr lang="en-US" dirty="0"/>
              <a:t> – It returns the element and moves the cursor pointer to the next element.</a:t>
            </a:r>
          </a:p>
          <a:p>
            <a:pPr eaLnBrk="1" fontAlgn="auto" hangingPunct="1">
              <a:spcAft>
                <a:spcPts val="0"/>
              </a:spcAft>
              <a:defRPr/>
            </a:pPr>
            <a:r>
              <a:rPr lang="en-US" b="1" dirty="0"/>
              <a:t>public void remove()</a:t>
            </a:r>
            <a:r>
              <a:rPr lang="en-US" dirty="0"/>
              <a:t> – This method removes the last elements returned by the iterator. </a:t>
            </a:r>
          </a:p>
          <a:p>
            <a:pPr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1AC93D3-D0DA-4379-B894-673251790C9C}"/>
              </a:ext>
            </a:extLst>
          </p:cNvPr>
          <p:cNvSpPr>
            <a:spLocks noGrp="1"/>
          </p:cNvSpPr>
          <p:nvPr>
            <p:ph type="title"/>
          </p:nvPr>
        </p:nvSpPr>
        <p:spPr/>
        <p:txBody>
          <a:bodyPr/>
          <a:lstStyle/>
          <a:p>
            <a:pPr eaLnBrk="1" hangingPunct="1"/>
            <a:r>
              <a:rPr lang="en-US" altLang="en-US"/>
              <a:t>ListIterator</a:t>
            </a:r>
          </a:p>
        </p:txBody>
      </p:sp>
      <p:sp>
        <p:nvSpPr>
          <p:cNvPr id="29699" name="Content Placeholder 2">
            <a:extLst>
              <a:ext uri="{FF2B5EF4-FFF2-40B4-BE49-F238E27FC236}">
                <a16:creationId xmlns:a16="http://schemas.microsoft.com/office/drawing/2014/main" id="{E2E4207D-88FA-496F-9AB5-956F4F0522FE}"/>
              </a:ext>
            </a:extLst>
          </p:cNvPr>
          <p:cNvSpPr>
            <a:spLocks noGrp="1"/>
          </p:cNvSpPr>
          <p:nvPr>
            <p:ph idx="1"/>
          </p:nvPr>
        </p:nvSpPr>
        <p:spPr/>
        <p:txBody>
          <a:bodyPr/>
          <a:lstStyle/>
          <a:p>
            <a:pPr eaLnBrk="1" hangingPunct="1"/>
            <a:r>
              <a:rPr lang="en-US" altLang="en-US"/>
              <a:t>ListIterator is an interface in a </a:t>
            </a:r>
            <a:r>
              <a:rPr lang="en-US" altLang="en-US" b="1"/>
              <a:t>Collection framework</a:t>
            </a:r>
            <a:r>
              <a:rPr lang="en-US" altLang="en-US"/>
              <a:t>, and it extends the </a:t>
            </a:r>
            <a:r>
              <a:rPr lang="en-US" altLang="en-US" b="1"/>
              <a:t>Iterator</a:t>
            </a:r>
            <a:r>
              <a:rPr lang="en-US" altLang="en-US"/>
              <a:t> interface. </a:t>
            </a:r>
          </a:p>
          <a:p>
            <a:pPr eaLnBrk="1" hangingPunct="1"/>
            <a:r>
              <a:rPr lang="en-US" altLang="en-US"/>
              <a:t>Using ListIterator, you can traverse the elements of the collection in both </a:t>
            </a:r>
            <a:r>
              <a:rPr lang="en-US" altLang="en-US" b="1"/>
              <a:t>forward</a:t>
            </a:r>
            <a:r>
              <a:rPr lang="en-US" altLang="en-US"/>
              <a:t> and </a:t>
            </a:r>
            <a:r>
              <a:rPr lang="en-US" altLang="en-US" b="1"/>
              <a:t>backwards</a:t>
            </a:r>
            <a:r>
              <a:rPr lang="en-US" altLang="en-US"/>
              <a:t> directions.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9D1D3AE-9328-4A08-854C-AB56AAEC8A34}"/>
              </a:ext>
            </a:extLst>
          </p:cNvPr>
          <p:cNvSpPr>
            <a:spLocks noGrp="1"/>
          </p:cNvSpPr>
          <p:nvPr>
            <p:ph type="title"/>
          </p:nvPr>
        </p:nvSpPr>
        <p:spPr/>
        <p:txBody>
          <a:bodyPr/>
          <a:lstStyle/>
          <a:p>
            <a:pPr algn="l" eaLnBrk="1" hangingPunct="1"/>
            <a:r>
              <a:rPr lang="en-US" altLang="en-US"/>
              <a:t>Methods in ListIterator </a:t>
            </a:r>
          </a:p>
        </p:txBody>
      </p:sp>
      <p:sp>
        <p:nvSpPr>
          <p:cNvPr id="30723" name="Content Placeholder 2">
            <a:extLst>
              <a:ext uri="{FF2B5EF4-FFF2-40B4-BE49-F238E27FC236}">
                <a16:creationId xmlns:a16="http://schemas.microsoft.com/office/drawing/2014/main" id="{21969C90-F1C9-41C6-A9A5-7F990DD15B92}"/>
              </a:ext>
            </a:extLst>
          </p:cNvPr>
          <p:cNvSpPr>
            <a:spLocks noGrp="1"/>
          </p:cNvSpPr>
          <p:nvPr>
            <p:ph idx="1"/>
          </p:nvPr>
        </p:nvSpPr>
        <p:spPr>
          <a:xfrm>
            <a:off x="457200" y="1447800"/>
            <a:ext cx="8229600" cy="5029200"/>
          </a:xfrm>
        </p:spPr>
        <p:txBody>
          <a:bodyPr/>
          <a:lstStyle/>
          <a:p>
            <a:pPr eaLnBrk="1" hangingPunct="1"/>
            <a:r>
              <a:rPr lang="en-US" altLang="en-US" sz="2000" b="1"/>
              <a:t>void add(Object object)</a:t>
            </a:r>
            <a:r>
              <a:rPr lang="en-US" altLang="en-US" sz="2000"/>
              <a:t>: It inserts object immediately before the element that is returned by the next( ) function.</a:t>
            </a:r>
          </a:p>
          <a:p>
            <a:pPr eaLnBrk="1" hangingPunct="1"/>
            <a:r>
              <a:rPr lang="en-US" altLang="en-US" sz="2000" b="1"/>
              <a:t>boolean hasNext( )</a:t>
            </a:r>
            <a:r>
              <a:rPr lang="en-US" altLang="en-US" sz="2000"/>
              <a:t>: It returns true if the list has a next element.</a:t>
            </a:r>
          </a:p>
          <a:p>
            <a:pPr eaLnBrk="1" hangingPunct="1"/>
            <a:r>
              <a:rPr lang="en-US" altLang="en-US" sz="2000" b="1"/>
              <a:t>boolean hasPrevious( )</a:t>
            </a:r>
            <a:r>
              <a:rPr lang="en-US" altLang="en-US" sz="2000"/>
              <a:t>: It returns true if the list has a previous element.</a:t>
            </a:r>
          </a:p>
          <a:p>
            <a:pPr eaLnBrk="1" hangingPunct="1"/>
            <a:r>
              <a:rPr lang="en-US" altLang="en-US" sz="2000" b="1"/>
              <a:t>Object next( )</a:t>
            </a:r>
            <a:r>
              <a:rPr lang="en-US" altLang="en-US" sz="2000"/>
              <a:t>: It returns the next element of the list. It throws ‘NoSuchElementException’ if there is no next element in the list.</a:t>
            </a:r>
          </a:p>
          <a:p>
            <a:pPr eaLnBrk="1" hangingPunct="1"/>
            <a:r>
              <a:rPr lang="en-US" altLang="en-US" sz="2000" b="1"/>
              <a:t>Object previous( )</a:t>
            </a:r>
            <a:r>
              <a:rPr lang="en-US" altLang="en-US" sz="2000"/>
              <a:t>: It returns the previous element of the list. It throws ‘NoSuchElementException’ if there is no previous element.</a:t>
            </a:r>
          </a:p>
          <a:p>
            <a:pPr eaLnBrk="1" hangingPunct="1"/>
            <a:r>
              <a:rPr lang="en-US" altLang="en-US" sz="2000" b="1"/>
              <a:t>void remove( )</a:t>
            </a:r>
            <a:r>
              <a:rPr lang="en-US" altLang="en-US" sz="2000"/>
              <a:t>: It removes the current element from the list. It throws ‘IllegalStateException’ if this function is called before next( ) or previous( ) is invoked.</a:t>
            </a:r>
          </a:p>
          <a:p>
            <a:pPr eaLnBrk="1" hangingPunct="1">
              <a:buFont typeface="Arial" panose="020B0604020202020204" pitchFamily="34" charset="0"/>
              <a:buNone/>
            </a:pP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303F-C49C-4A0E-BD0C-251923D96EAC}"/>
              </a:ext>
            </a:extLst>
          </p:cNvPr>
          <p:cNvSpPr>
            <a:spLocks noGrp="1"/>
          </p:cNvSpPr>
          <p:nvPr>
            <p:ph type="title"/>
          </p:nvPr>
        </p:nvSpPr>
        <p:spPr>
          <a:xfrm>
            <a:off x="457200" y="274638"/>
            <a:ext cx="8229600" cy="792162"/>
          </a:xfrm>
        </p:spPr>
        <p:txBody>
          <a:bodyPr rtlCol="0">
            <a:normAutofit fontScale="90000"/>
          </a:bodyPr>
          <a:lstStyle/>
          <a:p>
            <a:pPr algn="l" eaLnBrk="1" fontAlgn="auto" hangingPunct="1">
              <a:spcAft>
                <a:spcPts val="0"/>
              </a:spcAft>
              <a:defRPr/>
            </a:pPr>
            <a:r>
              <a:rPr lang="en-US" dirty="0"/>
              <a:t>Collection interface</a:t>
            </a:r>
            <a:br>
              <a:rPr lang="en-US" dirty="0"/>
            </a:br>
            <a:r>
              <a:rPr lang="en-US" sz="3600" dirty="0"/>
              <a:t>Methods:</a:t>
            </a:r>
            <a:endParaRPr lang="en-US" dirty="0"/>
          </a:p>
        </p:txBody>
      </p:sp>
      <p:graphicFrame>
        <p:nvGraphicFramePr>
          <p:cNvPr id="4" name="Content Placeholder 3">
            <a:extLst>
              <a:ext uri="{FF2B5EF4-FFF2-40B4-BE49-F238E27FC236}">
                <a16:creationId xmlns:a16="http://schemas.microsoft.com/office/drawing/2014/main" id="{FE64DC32-838C-4859-A992-969F398E0D3C}"/>
              </a:ext>
            </a:extLst>
          </p:cNvPr>
          <p:cNvGraphicFramePr>
            <a:graphicFrameLocks noGrp="1"/>
          </p:cNvGraphicFramePr>
          <p:nvPr>
            <p:ph idx="1"/>
          </p:nvPr>
        </p:nvGraphicFramePr>
        <p:xfrm>
          <a:off x="457200" y="1143000"/>
          <a:ext cx="8229600" cy="5430838"/>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04956">
                <a:tc>
                  <a:txBody>
                    <a:bodyPr/>
                    <a:lstStyle/>
                    <a:p>
                      <a:r>
                        <a:rPr lang="en-US" sz="1800" b="1" dirty="0"/>
                        <a:t>Method</a:t>
                      </a:r>
                      <a:r>
                        <a:rPr lang="en-US" sz="1800" b="1" baseline="0" dirty="0"/>
                        <a:t> </a:t>
                      </a:r>
                      <a:endParaRPr lang="en-US" sz="1800" b="1" dirty="0"/>
                    </a:p>
                  </a:txBody>
                  <a:tcPr marT="45723" marB="45723"/>
                </a:tc>
                <a:tc>
                  <a:txBody>
                    <a:bodyPr/>
                    <a:lstStyle/>
                    <a:p>
                      <a:r>
                        <a:rPr lang="en-US" sz="1800" b="1" dirty="0"/>
                        <a:t>Description</a:t>
                      </a:r>
                    </a:p>
                  </a:txBody>
                  <a:tcPr marT="45723" marB="45723"/>
                </a:tc>
                <a:extLst>
                  <a:ext uri="{0D108BD9-81ED-4DB2-BD59-A6C34878D82A}">
                    <a16:rowId xmlns:a16="http://schemas.microsoft.com/office/drawing/2014/main" val="10000"/>
                  </a:ext>
                </a:extLst>
              </a:tr>
              <a:tr h="898668">
                <a:tc>
                  <a:txBody>
                    <a:bodyPr/>
                    <a:lstStyle/>
                    <a:p>
                      <a:r>
                        <a:rPr lang="en-US" sz="2400" b="1" i="0" kern="1200" dirty="0">
                          <a:solidFill>
                            <a:schemeClr val="dk1"/>
                          </a:solidFill>
                          <a:latin typeface="+mn-lt"/>
                          <a:ea typeface="+mn-ea"/>
                          <a:cs typeface="+mn-cs"/>
                        </a:rPr>
                        <a:t>public boolean add(E e)</a:t>
                      </a:r>
                      <a:endParaRPr lang="en-US" sz="2400" b="1" dirty="0"/>
                    </a:p>
                  </a:txBody>
                  <a:tcPr marT="45723" marB="45723"/>
                </a:tc>
                <a:tc>
                  <a:txBody>
                    <a:bodyPr/>
                    <a:lstStyle/>
                    <a:p>
                      <a:r>
                        <a:rPr lang="en-US" sz="2400" b="1" i="0" kern="1200" dirty="0">
                          <a:solidFill>
                            <a:schemeClr val="dk1"/>
                          </a:solidFill>
                          <a:latin typeface="+mn-lt"/>
                          <a:ea typeface="+mn-ea"/>
                          <a:cs typeface="+mn-cs"/>
                        </a:rPr>
                        <a:t>It is used to insert an element in this collection.</a:t>
                      </a:r>
                      <a:endParaRPr lang="en-US" sz="2400" b="1" dirty="0"/>
                    </a:p>
                  </a:txBody>
                  <a:tcPr marT="45723" marB="45723"/>
                </a:tc>
                <a:extLst>
                  <a:ext uri="{0D108BD9-81ED-4DB2-BD59-A6C34878D82A}">
                    <a16:rowId xmlns:a16="http://schemas.microsoft.com/office/drawing/2014/main" val="10001"/>
                  </a:ext>
                </a:extLst>
              </a:tr>
              <a:tr h="765532">
                <a:tc>
                  <a:txBody>
                    <a:bodyPr/>
                    <a:lstStyle/>
                    <a:p>
                      <a:pPr algn="l" fontAlgn="t"/>
                      <a:r>
                        <a:rPr lang="en-US" sz="1800" b="1" dirty="0">
                          <a:solidFill>
                            <a:srgbClr val="000000"/>
                          </a:solidFill>
                          <a:latin typeface="verdana"/>
                        </a:rPr>
                        <a:t>public boolean remove(Object element)</a:t>
                      </a:r>
                    </a:p>
                  </a:txBody>
                  <a:tcPr marL="76200" marR="76200" marT="76204" marB="76204"/>
                </a:tc>
                <a:tc>
                  <a:txBody>
                    <a:bodyPr/>
                    <a:lstStyle/>
                    <a:p>
                      <a:pPr algn="l" fontAlgn="t"/>
                      <a:r>
                        <a:rPr lang="en-US" sz="1800" b="1" dirty="0">
                          <a:solidFill>
                            <a:srgbClr val="000000"/>
                          </a:solidFill>
                          <a:latin typeface="verdana"/>
                        </a:rPr>
                        <a:t>It is used to delete an element from the collection.</a:t>
                      </a:r>
                    </a:p>
                  </a:txBody>
                  <a:tcPr marL="76200" marR="76200" marT="76204" marB="76204"/>
                </a:tc>
                <a:extLst>
                  <a:ext uri="{0D108BD9-81ED-4DB2-BD59-A6C34878D82A}">
                    <a16:rowId xmlns:a16="http://schemas.microsoft.com/office/drawing/2014/main" val="10002"/>
                  </a:ext>
                </a:extLst>
              </a:tr>
              <a:tr h="765532">
                <a:tc>
                  <a:txBody>
                    <a:bodyPr/>
                    <a:lstStyle/>
                    <a:p>
                      <a:pPr algn="l" fontAlgn="t"/>
                      <a:r>
                        <a:rPr lang="en-US" sz="1800" b="1" dirty="0">
                          <a:solidFill>
                            <a:srgbClr val="000000"/>
                          </a:solidFill>
                          <a:latin typeface="verdana"/>
                        </a:rPr>
                        <a:t>public int size()</a:t>
                      </a:r>
                    </a:p>
                  </a:txBody>
                  <a:tcPr marL="76200" marR="76200" marT="76204" marB="76204"/>
                </a:tc>
                <a:tc>
                  <a:txBody>
                    <a:bodyPr/>
                    <a:lstStyle/>
                    <a:p>
                      <a:pPr algn="l" fontAlgn="t"/>
                      <a:r>
                        <a:rPr lang="en-US" sz="1800" b="1" dirty="0">
                          <a:solidFill>
                            <a:srgbClr val="000000"/>
                          </a:solidFill>
                          <a:latin typeface="verdana"/>
                        </a:rPr>
                        <a:t>It returns the total number of elements in the collection.</a:t>
                      </a:r>
                    </a:p>
                  </a:txBody>
                  <a:tcPr marL="76200" marR="76200" marT="76204" marB="76204"/>
                </a:tc>
                <a:extLst>
                  <a:ext uri="{0D108BD9-81ED-4DB2-BD59-A6C34878D82A}">
                    <a16:rowId xmlns:a16="http://schemas.microsoft.com/office/drawing/2014/main" val="10003"/>
                  </a:ext>
                </a:extLst>
              </a:tr>
              <a:tr h="1065087">
                <a:tc>
                  <a:txBody>
                    <a:bodyPr/>
                    <a:lstStyle/>
                    <a:p>
                      <a:pPr algn="l" fontAlgn="t"/>
                      <a:r>
                        <a:rPr lang="en-US" sz="1800" b="1" dirty="0">
                          <a:solidFill>
                            <a:srgbClr val="000000"/>
                          </a:solidFill>
                          <a:latin typeface="verdana"/>
                        </a:rPr>
                        <a:t>public void clear()</a:t>
                      </a:r>
                    </a:p>
                  </a:txBody>
                  <a:tcPr marL="76200" marR="76200" marT="76204" marB="76204"/>
                </a:tc>
                <a:tc>
                  <a:txBody>
                    <a:bodyPr/>
                    <a:lstStyle/>
                    <a:p>
                      <a:pPr algn="l" fontAlgn="t"/>
                      <a:r>
                        <a:rPr lang="en-US" sz="1800" b="1" dirty="0">
                          <a:solidFill>
                            <a:srgbClr val="000000"/>
                          </a:solidFill>
                          <a:latin typeface="verdana"/>
                        </a:rPr>
                        <a:t>It removes the total number of elements from the collection.</a:t>
                      </a:r>
                    </a:p>
                  </a:txBody>
                  <a:tcPr marL="76200" marR="76200" marT="76204" marB="76204"/>
                </a:tc>
                <a:extLst>
                  <a:ext uri="{0D108BD9-81ED-4DB2-BD59-A6C34878D82A}">
                    <a16:rowId xmlns:a16="http://schemas.microsoft.com/office/drawing/2014/main" val="10004"/>
                  </a:ext>
                </a:extLst>
              </a:tr>
              <a:tr h="765532">
                <a:tc>
                  <a:txBody>
                    <a:bodyPr/>
                    <a:lstStyle/>
                    <a:p>
                      <a:pPr algn="l" fontAlgn="t"/>
                      <a:r>
                        <a:rPr lang="en-US" sz="1800" b="1" dirty="0">
                          <a:solidFill>
                            <a:srgbClr val="000000"/>
                          </a:solidFill>
                          <a:latin typeface="verdana"/>
                        </a:rPr>
                        <a:t>public boolean contains(Object element)</a:t>
                      </a:r>
                    </a:p>
                  </a:txBody>
                  <a:tcPr marL="76200" marR="76200" marT="76204" marB="76204"/>
                </a:tc>
                <a:tc>
                  <a:txBody>
                    <a:bodyPr/>
                    <a:lstStyle/>
                    <a:p>
                      <a:pPr algn="l" fontAlgn="t"/>
                      <a:r>
                        <a:rPr lang="en-US" sz="1800" b="1" dirty="0">
                          <a:solidFill>
                            <a:srgbClr val="000000"/>
                          </a:solidFill>
                          <a:latin typeface="verdana"/>
                        </a:rPr>
                        <a:t>It is used to search an element.</a:t>
                      </a:r>
                    </a:p>
                  </a:txBody>
                  <a:tcPr marL="76200" marR="76200" marT="76204" marB="76204"/>
                </a:tc>
                <a:extLst>
                  <a:ext uri="{0D108BD9-81ED-4DB2-BD59-A6C34878D82A}">
                    <a16:rowId xmlns:a16="http://schemas.microsoft.com/office/drawing/2014/main" val="10005"/>
                  </a:ext>
                </a:extLst>
              </a:tr>
              <a:tr h="765532">
                <a:tc>
                  <a:txBody>
                    <a:bodyPr/>
                    <a:lstStyle/>
                    <a:p>
                      <a:pPr algn="l" fontAlgn="t"/>
                      <a:r>
                        <a:rPr lang="en-US" sz="1800" b="1" dirty="0">
                          <a:solidFill>
                            <a:srgbClr val="000000"/>
                          </a:solidFill>
                          <a:latin typeface="verdana"/>
                        </a:rPr>
                        <a:t>public boolean isEmpty()</a:t>
                      </a:r>
                    </a:p>
                  </a:txBody>
                  <a:tcPr marL="76200" marR="76200" marT="76204" marB="76204"/>
                </a:tc>
                <a:tc>
                  <a:txBody>
                    <a:bodyPr/>
                    <a:lstStyle/>
                    <a:p>
                      <a:pPr algn="l" fontAlgn="t"/>
                      <a:r>
                        <a:rPr lang="en-US" sz="1800" b="1" dirty="0">
                          <a:solidFill>
                            <a:srgbClr val="000000"/>
                          </a:solidFill>
                          <a:latin typeface="verdana"/>
                        </a:rPr>
                        <a:t>It checks if collection is empty.</a:t>
                      </a:r>
                    </a:p>
                  </a:txBody>
                  <a:tcPr marL="76200" marR="76200" marT="76204" marB="76204"/>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6976</TotalTime>
  <Words>4209</Words>
  <Application>Microsoft Office PowerPoint</Application>
  <PresentationFormat>On-screen Show (4:3)</PresentationFormat>
  <Paragraphs>515</Paragraphs>
  <Slides>59</Slides>
  <Notes>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59</vt:i4>
      </vt:variant>
    </vt:vector>
  </HeadingPairs>
  <TitlesOfParts>
    <vt:vector size="69" baseType="lpstr">
      <vt:lpstr>Arial</vt:lpstr>
      <vt:lpstr>Arial Rounded MT Bold</vt:lpstr>
      <vt:lpstr>Calibri</vt:lpstr>
      <vt:lpstr>Courier New</vt:lpstr>
      <vt:lpstr>Lucida Console</vt:lpstr>
      <vt:lpstr>Tahoma</vt:lpstr>
      <vt:lpstr>times new roman</vt:lpstr>
      <vt:lpstr>verdana</vt:lpstr>
      <vt:lpstr>Wingdings</vt:lpstr>
      <vt:lpstr>Lpu theme final with copyright(S)</vt:lpstr>
      <vt:lpstr>CAP615 PROGRAMMING IN JAVA</vt:lpstr>
      <vt:lpstr>Collection</vt:lpstr>
      <vt:lpstr> Collection framework </vt:lpstr>
      <vt:lpstr>PowerPoint Presentation</vt:lpstr>
      <vt:lpstr>PowerPoint Presentation</vt:lpstr>
      <vt:lpstr>Iterator interface </vt:lpstr>
      <vt:lpstr>ListIterator</vt:lpstr>
      <vt:lpstr>Methods in ListIterator </vt:lpstr>
      <vt:lpstr>Collection interface Methods:</vt:lpstr>
      <vt:lpstr>List interface</vt:lpstr>
      <vt:lpstr>PowerPoint Presentation</vt:lpstr>
      <vt:lpstr>Methods in ArrayList:</vt:lpstr>
      <vt:lpstr>PowerPoint Presentation</vt:lpstr>
      <vt:lpstr>PowerPoint Presentation</vt:lpstr>
      <vt:lpstr>PowerPoint Presentation</vt:lpstr>
      <vt:lpstr>PowerPoint Presentation</vt:lpstr>
      <vt:lpstr>PowerPoint Presentation</vt:lpstr>
      <vt:lpstr>working with Dates </vt:lpstr>
      <vt:lpstr>using the String Class</vt:lpstr>
      <vt:lpstr>string literal:</vt:lpstr>
      <vt:lpstr>By new keyword: </vt:lpstr>
      <vt:lpstr>PowerPoint Presentation</vt:lpstr>
      <vt:lpstr>Memory Allocation in Java </vt:lpstr>
      <vt:lpstr>PowerPoint Presentation</vt:lpstr>
      <vt:lpstr>Methods in String class:</vt:lpstr>
      <vt:lpstr>Length(), charAt()</vt:lpstr>
      <vt:lpstr>Substring()</vt:lpstr>
      <vt:lpstr>Concatenation()</vt:lpstr>
      <vt:lpstr>PowerPoint Presentation</vt:lpstr>
      <vt:lpstr>indexOf()</vt:lpstr>
      <vt:lpstr>equals()/equalsIgnoreCase</vt:lpstr>
      <vt:lpstr>Difference between == and .equals() method in Java </vt:lpstr>
      <vt:lpstr>Ex:</vt:lpstr>
      <vt:lpstr>compareTo()</vt:lpstr>
      <vt:lpstr>Comparison Examples</vt:lpstr>
      <vt:lpstr>trim()</vt:lpstr>
      <vt:lpstr>replace()</vt:lpstr>
      <vt:lpstr>replaceAll()</vt:lpstr>
      <vt:lpstr>Methods — Changing Case</vt:lpstr>
      <vt:lpstr>string is immutable in java.</vt:lpstr>
      <vt:lpstr>PowerPoint Presentation</vt:lpstr>
      <vt:lpstr>Why string objects are immutable in java? </vt:lpstr>
      <vt:lpstr>StringBuffer class </vt:lpstr>
      <vt:lpstr>PowerPoint Presentation</vt:lpstr>
      <vt:lpstr>methods of StringBuffer/StringBuilder class </vt:lpstr>
      <vt:lpstr>append()</vt:lpstr>
      <vt:lpstr>capacity() </vt:lpstr>
      <vt:lpstr>PowerPoint Presentation</vt:lpstr>
      <vt:lpstr>ensureCapacity()  </vt:lpstr>
      <vt:lpstr> insert() </vt:lpstr>
      <vt:lpstr>PowerPoint Presentation</vt:lpstr>
      <vt:lpstr>PowerPoint Presentation</vt:lpstr>
      <vt:lpstr>PowerPoint Presentation</vt:lpstr>
      <vt:lpstr>substring()</vt:lpstr>
      <vt:lpstr>using the Java API Docs </vt:lpstr>
      <vt:lpstr>promoting and casting variables</vt:lpstr>
      <vt:lpstr>Explicit Type Conversion  </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rockstar</cp:lastModifiedBy>
  <cp:revision>248</cp:revision>
  <dcterms:created xsi:type="dcterms:W3CDTF">2014-05-25T11:13:57Z</dcterms:created>
  <dcterms:modified xsi:type="dcterms:W3CDTF">2022-02-22T18:01:43Z</dcterms:modified>
</cp:coreProperties>
</file>